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sldIdLst>
    <p:sldId id="480" r:id="rId5"/>
    <p:sldId id="303" r:id="rId6"/>
    <p:sldId id="546" r:id="rId7"/>
    <p:sldId id="573" r:id="rId8"/>
    <p:sldId id="313" r:id="rId9"/>
    <p:sldId id="565" r:id="rId10"/>
    <p:sldId id="567" r:id="rId11"/>
    <p:sldId id="569" r:id="rId12"/>
    <p:sldId id="550" r:id="rId13"/>
    <p:sldId id="568" r:id="rId14"/>
    <p:sldId id="552" r:id="rId15"/>
    <p:sldId id="553" r:id="rId16"/>
    <p:sldId id="554" r:id="rId17"/>
    <p:sldId id="571" r:id="rId18"/>
    <p:sldId id="556" r:id="rId19"/>
    <p:sldId id="555" r:id="rId20"/>
    <p:sldId id="548" r:id="rId21"/>
    <p:sldId id="574" r:id="rId22"/>
    <p:sldId id="570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6"/>
            <p14:sldId id="573"/>
            <p14:sldId id="313"/>
            <p14:sldId id="565"/>
            <p14:sldId id="567"/>
            <p14:sldId id="569"/>
            <p14:sldId id="550"/>
            <p14:sldId id="568"/>
            <p14:sldId id="552"/>
            <p14:sldId id="553"/>
            <p14:sldId id="554"/>
            <p14:sldId id="571"/>
            <p14:sldId id="556"/>
            <p14:sldId id="555"/>
            <p14:sldId id="548"/>
            <p14:sldId id="574"/>
            <p14:sldId id="57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99" autoAdjust="0"/>
    <p:restoredTop sz="69796" autoAdjust="0"/>
  </p:normalViewPr>
  <p:slideViewPr>
    <p:cSldViewPr snapToGrid="0">
      <p:cViewPr varScale="1">
        <p:scale>
          <a:sx n="66" d="100"/>
          <a:sy n="66" d="100"/>
        </p:scale>
        <p:origin x="44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89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353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0A7BD-5EFE-E5E7-3C5E-ECE9BD37AE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9796A6-7648-07F9-3FBF-2D1E1205DC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1BE99F-3559-21B8-E5B9-2F5F37D83F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3E26B9-101B-292A-3572-57639922AB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9954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95C15-A390-16C7-3221-7013C44BCA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B9E059B-2D5A-9C7C-6036-673447FC7E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C8296B-08E9-45E4-4893-5C8AAEFE9E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A3354C-C051-60DB-9B97-C970FD00DF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353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980E6F-F6E4-B234-355E-23D057F254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283810-67D1-93FF-6915-CEE866A1E8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4A91A3-C1D6-8FF9-493A-07BAC80C7E8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C76D0E-9480-90A3-95F7-D04DC76A8E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618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6514D7-9304-2B9D-BAE7-70905AA52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9DCBDBF-0AF0-447B-F38C-774BFE55CD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0CB51C-4948-5805-FE50-B0D60A1202C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7A9DC9-2229-4DD9-58A7-8A9D5DCB12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0164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618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225D6-25C1-28F5-50BC-244855829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D1C266-2F1F-4306-C6CF-59D77F6D4F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247170D-01D1-92E1-3A38-9686B44D01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071A26-7FCD-4EAC-AEF3-A3272FC38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099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7587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3887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5167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332B48-98A8-48D1-10F1-DC35451EB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9588D82-CE33-8937-5EBD-37702E89B0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78E442D-5D98-15D3-6B4A-00CE1C2BC4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871007-0E12-3F7E-CBBD-0C41FCBC1B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2247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848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73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53839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BC2E-E52D-5979-488F-ECA978F2A5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132B20-C1D1-F909-09D5-C07A74A2A3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025BE-A5AE-DA46-0F62-4A5C3EBDA4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FAA05D-F961-E157-0B59-1B5DE43E942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9908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E784C5-3E22-3B61-C59D-F1D096FB6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826159-26C4-29BD-6E4A-7FD23446D0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74DB940-27D9-7216-FA01-1D895965C8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/>
            <a:endParaRPr lang="en-US" b="1" i="0" dirty="0">
              <a:solidFill>
                <a:srgbClr val="0D0D0D"/>
              </a:solidFill>
              <a:effectLst/>
              <a:highlight>
                <a:srgbClr val="FFFFFF"/>
              </a:highlight>
              <a:latin typeface="Söhne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1F6AC3-7127-0516-0B69-54D5BB582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88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8.jp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9.web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jp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jp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jp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webp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jp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84802" y="364701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Omar Al-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47653" y="2028616"/>
            <a:ext cx="508078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Blockchain and Cryptocurrencies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93077" y="4566297"/>
            <a:ext cx="4521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effectLst/>
                <a:ea typeface="Times New Roman" panose="02020603050405020304" pitchFamily="18" charset="0"/>
              </a:rPr>
              <a:t>FNT</a:t>
            </a:r>
            <a:r>
              <a:rPr lang="en-US" sz="2400" dirty="0"/>
              <a:t>628</a:t>
            </a:r>
          </a:p>
          <a:p>
            <a:r>
              <a:rPr lang="en-US" sz="2400" dirty="0"/>
              <a:t>Blockchain and Cryptocurrencies</a:t>
            </a:r>
            <a:endParaRPr lang="en-US" sz="2400" dirty="0"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1211E5C-E8F0-29D8-0374-18E4825FDD95}"/>
              </a:ext>
            </a:extLst>
          </p:cNvPr>
          <p:cNvSpPr/>
          <p:nvPr/>
        </p:nvSpPr>
        <p:spPr>
          <a:xfrm>
            <a:off x="405479" y="5826834"/>
            <a:ext cx="3502492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Orientation-lecture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351"/>
    </mc:Choice>
    <mc:Fallback xmlns="">
      <p:transition spd="slow" advTm="7235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103860" y="14513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593822" y="2682654"/>
            <a:ext cx="5598178" cy="894522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Blockchain and Cryptocurrencies</a:t>
            </a:r>
          </a:p>
          <a:p>
            <a:pPr algn="ctr"/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Omar Al-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kasasbeh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A4654C1-63ED-8D05-61ED-F16881440B3A}"/>
              </a:ext>
            </a:extLst>
          </p:cNvPr>
          <p:cNvSpPr txBox="1"/>
          <p:nvPr/>
        </p:nvSpPr>
        <p:spPr>
          <a:xfrm>
            <a:off x="7230291" y="3808008"/>
            <a:ext cx="3770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effectLst/>
                <a:ea typeface="Times New Roman" panose="02020603050405020304" pitchFamily="18" charset="0"/>
              </a:rPr>
              <a:t>FNT 6</a:t>
            </a:r>
            <a:r>
              <a:rPr lang="en-US" sz="2000" dirty="0">
                <a:effectLst/>
                <a:ea typeface="Times New Roman" panose="02020603050405020304" pitchFamily="18" charset="0"/>
              </a:rPr>
              <a:t>15</a:t>
            </a:r>
            <a:endParaRPr lang="en-US" sz="2000" dirty="0">
              <a:cs typeface="Times New Roman" panose="02020603050405020304" pitchFamily="18" charset="0"/>
            </a:endParaRPr>
          </a:p>
          <a:p>
            <a:r>
              <a:rPr lang="en-US" sz="2000" dirty="0"/>
              <a:t>Blockchain and Cryptocurrencies</a:t>
            </a:r>
            <a:endParaRPr lang="en-US" sz="2000" dirty="0">
              <a:cs typeface="Times New Roman" panose="02020603050405020304" pitchFamily="18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44AC00FA-7418-97FC-9768-9F7DCB21AAE0}"/>
              </a:ext>
            </a:extLst>
          </p:cNvPr>
          <p:cNvSpPr/>
          <p:nvPr/>
        </p:nvSpPr>
        <p:spPr>
          <a:xfrm>
            <a:off x="3671267" y="4985915"/>
            <a:ext cx="292255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C6413691-6B6F-71B7-2AB3-D15E24AF89FF}"/>
              </a:ext>
            </a:extLst>
          </p:cNvPr>
          <p:cNvSpPr/>
          <p:nvPr/>
        </p:nvSpPr>
        <p:spPr>
          <a:xfrm>
            <a:off x="3671267" y="4985915"/>
            <a:ext cx="355902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Orientation-lecture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3"/>
    </mc:Choice>
    <mc:Fallback xmlns="">
      <p:transition spd="slow" advTm="146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88850" y="1409271"/>
            <a:ext cx="68588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Blockchain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Understand the origin, definition, and evolution of blockchain technology.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Explain key blockchain concepts and how blockchain works.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Identify the main components of a blockchain system.</a:t>
            </a:r>
          </a:p>
        </p:txBody>
      </p:sp>
    </p:spTree>
    <p:extLst>
      <p:ext uri="{BB962C8B-B14F-4D97-AF65-F5344CB8AC3E}">
        <p14:creationId xmlns:p14="http://schemas.microsoft.com/office/powerpoint/2010/main" val="187264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071"/>
    </mc:Choice>
    <mc:Fallback xmlns="">
      <p:transition spd="slow" advTm="1810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EEA4D-32A9-DABB-67B7-0FEDBD6ECA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6C96AB8-5A0F-C193-9698-9BE0FB964C9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50997902-0C8D-CA3C-A77B-AF30512C7306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7914EB7-06D3-46C6-AD17-E885CF82F523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B6453CD-E3F0-38DF-79DF-85DBBB88A8A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38DF226-C729-42B9-3CF1-86D05C6CC8BC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BF202E3-D3A7-2525-788D-E551C3AE8751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5A540B9-658E-4C99-4C09-00DD51E12842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758DF-DD20-41D1-7C86-8CCCAA8FABE4}"/>
              </a:ext>
            </a:extLst>
          </p:cNvPr>
          <p:cNvSpPr txBox="1"/>
          <p:nvPr/>
        </p:nvSpPr>
        <p:spPr>
          <a:xfrm>
            <a:off x="8681987" y="6292631"/>
            <a:ext cx="31988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9A99401-F724-7B60-1897-B3AC8630CA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AA93DB7-A254-C4F5-9E1F-A856F84896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033" y="964254"/>
            <a:ext cx="7563967" cy="5192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6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543"/>
    </mc:Choice>
    <mc:Fallback xmlns="">
      <p:transition spd="slow" advTm="1005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89202" y="1408419"/>
            <a:ext cx="50790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Blockchain Technology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905472" y="2260803"/>
            <a:ext cx="780287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Explain the key use cases of blockchain technology.</a:t>
            </a:r>
          </a:p>
          <a:p>
            <a:pPr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Describe how Blockchain Technology works and its main components.</a:t>
            </a:r>
          </a:p>
          <a:p>
            <a:pPr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role of Blockchain Technology in financial and digital applications.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863"/>
    </mc:Choice>
    <mc:Fallback xmlns="">
      <p:transition spd="slow" advTm="22086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F2C3C8-0A47-5847-2BE2-C6D33ADF21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6FFA928-1793-763F-9F39-C9F09A65CA3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EE00C861-72FB-3E5A-3F83-E2498D0FCD6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79FD2EF-B449-B0DE-CF46-4A7627292D16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DEB294-9434-E827-AD45-DE0D47E4E22A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87FCB02-94C1-AF7F-68CA-D2C9E43BB21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45BF30-5F3F-BBAD-2198-99248944D7A7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442BB72-3ABB-0A99-4FBA-963A91FEE758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F32E63-4DFD-FC10-0262-E7965A4AB2A6}"/>
              </a:ext>
            </a:extLst>
          </p:cNvPr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4B41E2A-8F83-6516-4D34-725A62F0DB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B78B68-3442-AE0E-B446-B5382BBAE3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032" y="1329617"/>
            <a:ext cx="7387538" cy="482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2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54"/>
    </mc:Choice>
    <mc:Fallback xmlns="">
      <p:transition spd="slow" advTm="135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C7CC4A-5B99-BEC0-BB7B-D71CAFC23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EA202E2-E464-5943-CF98-29980551D1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CEBC1B1-DCFE-C009-56AB-CE4D46E6282F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49C4AB4-5161-A762-922B-86688FF5AAE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B61265E-DF3E-7117-74AF-4FFB650F44A5}"/>
              </a:ext>
            </a:extLst>
          </p:cNvPr>
          <p:cNvSpPr txBox="1"/>
          <p:nvPr/>
        </p:nvSpPr>
        <p:spPr>
          <a:xfrm>
            <a:off x="4737954" y="1262274"/>
            <a:ext cx="60405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Decentralized Finance - DEFI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21A0AD3-B8D8-4A05-CD3E-D12CF1940C8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02345A7-06D2-EDC1-2124-98765A26D9F9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7A3FAFE-B150-DB89-F150-6C35FE50209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0C9254-0426-D032-33E1-A4D5242CE18A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5F6F4AF-A7F6-7C16-5705-0498665F3A4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FE6B28-330F-47DA-D6F0-1304DA7F1951}"/>
              </a:ext>
            </a:extLst>
          </p:cNvPr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9310559-C6E4-E6E6-A76D-2EEBE65957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71C708D1-472A-232C-7F77-B42AB3E6DDF3}"/>
              </a:ext>
            </a:extLst>
          </p:cNvPr>
          <p:cNvSpPr/>
          <p:nvPr/>
        </p:nvSpPr>
        <p:spPr>
          <a:xfrm>
            <a:off x="3744686" y="2430178"/>
            <a:ext cx="802277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key features of Decentralized Finance (DeFi).</a:t>
            </a:r>
          </a:p>
          <a:p>
            <a:pPr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Describe the main DeFi applications and services.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Analyze the benefits and risks of DeFi in the financial ecosystem.</a:t>
            </a:r>
          </a:p>
        </p:txBody>
      </p:sp>
    </p:spTree>
    <p:extLst>
      <p:ext uri="{BB962C8B-B14F-4D97-AF65-F5344CB8AC3E}">
        <p14:creationId xmlns:p14="http://schemas.microsoft.com/office/powerpoint/2010/main" val="238639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023"/>
    </mc:Choice>
    <mc:Fallback xmlns="">
      <p:transition spd="slow" advTm="188023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50C54-6074-B8FD-DCEA-8ACE5FD40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B24E6CA-D23E-748E-415B-DCDF7E2330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3BC095A5-5067-8E25-3282-0DE482A9E709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53B1CE15-33F1-EEB7-BC54-270E1B8233F9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21642C8-EC6F-E99E-617F-880CD0AA818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0E839C6-0F1E-4863-6CC6-67D9654D9E04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F0960B-61B8-B24F-1028-A6D5714775F5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D473464-78C1-F8AC-A3C1-2C2E521C604B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8B746C-B2FB-858A-2793-26A3CAF1D6B3}"/>
              </a:ext>
            </a:extLst>
          </p:cNvPr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613646-0A8E-3A60-7B05-628051FCFAF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37E5E58-BF6D-D70C-E43C-D8D48F38DE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032" y="1329617"/>
            <a:ext cx="7563967" cy="459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21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05"/>
    </mc:Choice>
    <mc:Fallback xmlns="">
      <p:transition spd="slow" advTm="5040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-84599" y="180463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37954" y="1262274"/>
            <a:ext cx="60405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 </a:t>
            </a: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Digital Currencies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44686" y="2430178"/>
            <a:ext cx="8022771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digital currencies and their main types.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Explain how digital currencies operate within financial systems.</a:t>
            </a:r>
          </a:p>
          <a:p>
            <a:pPr>
              <a:buFont typeface="+mj-lt"/>
              <a:buAutoNum type="arabicPeriod"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Analyze the opportunities and risks associated with digital currencies.</a:t>
            </a:r>
          </a:p>
        </p:txBody>
      </p:sp>
    </p:spTree>
    <p:extLst>
      <p:ext uri="{BB962C8B-B14F-4D97-AF65-F5344CB8AC3E}">
        <p14:creationId xmlns:p14="http://schemas.microsoft.com/office/powerpoint/2010/main" val="123084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45"/>
    </mc:Choice>
    <mc:Fallback xmlns="">
      <p:transition spd="slow" advTm="202445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6FFC0-BD62-AA92-7DEA-100867125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8252B917-1B92-7A2D-52A7-1F0A9245042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49050DA5-E90D-84DB-F50D-D1182578C3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20B052F-250A-7EE3-B99D-D3D70AD4046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EFD441F-52F0-6DD2-7CE1-12FFAA900D0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0E58F60-086A-1563-1DD2-F0293A6144AF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927917-E3C4-6D1A-6A89-D6AE0A9844D0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749CD96-FECA-C652-41FA-1DB0B1D88691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237D66-472F-A78A-DD2C-2BBF5705183F}"/>
              </a:ext>
            </a:extLst>
          </p:cNvPr>
          <p:cNvSpPr txBox="1"/>
          <p:nvPr/>
        </p:nvSpPr>
        <p:spPr>
          <a:xfrm>
            <a:off x="8720488" y="6292631"/>
            <a:ext cx="31603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8EC3DB7-E204-9173-E104-F6C49497880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593619-F8FE-DA56-08C2-F69BABA4F8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443" y="1342973"/>
            <a:ext cx="7487128" cy="481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27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2"/>
    </mc:Choice>
    <mc:Fallback xmlns="">
      <p:transition spd="slow" advTm="1012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01544" y="1170665"/>
            <a:ext cx="55476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Overview of Crypto Markets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653112" y="6292631"/>
            <a:ext cx="3227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795579" y="2430178"/>
            <a:ext cx="77332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the structure and main characteristics of crypto markets.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Identify the key participants and  instruments in crypto markets.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Analyze market dynamics and risks in   crypto market</a:t>
            </a:r>
          </a:p>
        </p:txBody>
      </p:sp>
    </p:spTree>
    <p:extLst>
      <p:ext uri="{BB962C8B-B14F-4D97-AF65-F5344CB8AC3E}">
        <p14:creationId xmlns:p14="http://schemas.microsoft.com/office/powerpoint/2010/main" val="297800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106"/>
    </mc:Choice>
    <mc:Fallback xmlns="">
      <p:transition spd="slow" advTm="248106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01238" y="6292631"/>
            <a:ext cx="31795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76A87F6-E9F5-35EE-94F3-7E88F1F848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1342973"/>
            <a:ext cx="7395741" cy="4813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08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89"/>
    </mc:Choice>
    <mc:Fallback xmlns="">
      <p:transition spd="slow" advTm="248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368933" y="1305819"/>
            <a:ext cx="65976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Cryptocurrency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437433" y="2762953"/>
            <a:ext cx="847981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cryptocurrency and its key characteristics.</a:t>
            </a:r>
          </a:p>
          <a:p>
            <a:pPr marL="742950" indent="-742950">
              <a:buFont typeface="+mj-lt"/>
              <a:buAutoNum type="arabicPeriod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Explain how cryptocurrencies function within blockchain networks.</a:t>
            </a:r>
          </a:p>
        </p:txBody>
      </p:sp>
    </p:spTree>
    <p:extLst>
      <p:ext uri="{BB962C8B-B14F-4D97-AF65-F5344CB8AC3E}">
        <p14:creationId xmlns:p14="http://schemas.microsoft.com/office/powerpoint/2010/main" val="26397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53"/>
    </mc:Choice>
    <mc:Fallback xmlns="">
      <p:transition spd="slow" advTm="10345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E2C9CA-04B2-6A0F-BAE4-9FB1F9B368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7FE46FC-E46C-21E9-4496-810D7F96B25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FC7EEC06-CC16-683D-026F-3983BFBF1E7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82DB1AC-CA24-2A4B-76E7-0CB37B0A2D27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52835F2-9F9D-AEC5-B7DA-DD8AACAD4A7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22AC9AC-9EFF-3794-C37A-BA73F102B121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E5EFE82-FDCB-6FE9-70F1-69664006A06A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6F9E03A-E3E6-25FF-814F-73BF9AE845FE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B35FDF-B12D-DB90-253A-05E47E80325F}"/>
              </a:ext>
            </a:extLst>
          </p:cNvPr>
          <p:cNvSpPr txBox="1"/>
          <p:nvPr/>
        </p:nvSpPr>
        <p:spPr>
          <a:xfrm>
            <a:off x="8662737" y="6292631"/>
            <a:ext cx="3218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AA6172C-7C78-0443-A422-5D5960FF5D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490DFDA-A784-7D4E-AFC3-20CE2FC99F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8033" y="1329617"/>
            <a:ext cx="7252792" cy="4781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6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1"/>
    </mc:Choice>
    <mc:Fallback xmlns="">
      <p:transition spd="slow" advTm="141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28443" y="1409271"/>
            <a:ext cx="7875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Cryptocurrency and Banking Industry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743039" y="3231144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608173" y="2720428"/>
            <a:ext cx="863009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role and impact of cryptocurrency in the banking industry.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Explore the regulatory, security, and operational challenges of cryptocurrencies.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Analyze the benefits and risks of integrating cryptocurrencies into banking practices.</a:t>
            </a:r>
          </a:p>
        </p:txBody>
      </p:sp>
    </p:spTree>
    <p:extLst>
      <p:ext uri="{BB962C8B-B14F-4D97-AF65-F5344CB8AC3E}">
        <p14:creationId xmlns:p14="http://schemas.microsoft.com/office/powerpoint/2010/main" val="41663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165"/>
    </mc:Choice>
    <mc:Fallback xmlns="">
      <p:transition spd="slow" advTm="16016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1E4E626-16D4-BD2C-964F-40210D72BDF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259" y="1329618"/>
            <a:ext cx="7326312" cy="432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27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5"/>
    </mc:Choice>
    <mc:Fallback xmlns="">
      <p:transition spd="slow" advTm="855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598581" y="1212999"/>
            <a:ext cx="57915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Cryptocurrency and Monetary Policy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32825" y="6292631"/>
            <a:ext cx="3048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B14511C0-8A51-6AFF-1A9B-32E8DDB6CA9F}"/>
              </a:ext>
            </a:extLst>
          </p:cNvPr>
          <p:cNvSpPr/>
          <p:nvPr/>
        </p:nvSpPr>
        <p:spPr>
          <a:xfrm>
            <a:off x="3437433" y="3029435"/>
            <a:ext cx="884287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Explore the challenges cryptocurrencies pose to central banks and financial regulation.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Analyze the potential effects of cryptocurrency adoption on money supply and economic stability.</a:t>
            </a:r>
          </a:p>
        </p:txBody>
      </p:sp>
    </p:spTree>
    <p:extLst>
      <p:ext uri="{BB962C8B-B14F-4D97-AF65-F5344CB8AC3E}">
        <p14:creationId xmlns:p14="http://schemas.microsoft.com/office/powerpoint/2010/main" val="109642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0687"/>
    </mc:Choice>
    <mc:Fallback xmlns="">
      <p:transition spd="slow" advTm="16068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2C0D42-F6CE-E3FE-0DCA-2017DEC83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B2EB9841-0983-7D0A-7C81-5404D7AF1F8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BC8F527F-E574-4FB8-3CF9-552AB05FA020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E5C6B9E-B06D-89C8-628D-7E7AB4964260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07A8E11-21B6-78EB-517C-CFE81C41BFE1}"/>
              </a:ext>
            </a:extLst>
          </p:cNvPr>
          <p:cNvSpPr txBox="1"/>
          <p:nvPr/>
        </p:nvSpPr>
        <p:spPr>
          <a:xfrm>
            <a:off x="4737955" y="1212999"/>
            <a:ext cx="66521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Crypto Investment Strategies</a:t>
            </a:r>
          </a:p>
          <a:p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323FD45-B67E-5BF5-5122-A03B5D8BA2D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1570F62-32EF-4CCB-85F7-AF67DA5CBECE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4A56B1C9-795D-DCE2-5CEE-F3A2C745D02B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E741C3A-34CE-4F39-33D1-12E1F165BE95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A9DFA04-2AD3-B9E7-1420-A678FB8165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FA9677-B6B0-659B-CDC2-91CF661B3909}"/>
              </a:ext>
            </a:extLst>
          </p:cNvPr>
          <p:cNvSpPr txBox="1"/>
          <p:nvPr/>
        </p:nvSpPr>
        <p:spPr>
          <a:xfrm>
            <a:off x="8806528" y="6292631"/>
            <a:ext cx="30742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4552272-4F9A-4C66-7185-C38977B5F0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ACC43AA-FE6D-4F30-1518-936E144274C7}"/>
              </a:ext>
            </a:extLst>
          </p:cNvPr>
          <p:cNvSpPr/>
          <p:nvPr/>
        </p:nvSpPr>
        <p:spPr>
          <a:xfrm>
            <a:off x="3385474" y="2430178"/>
            <a:ext cx="8842871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 different investment strategies in the cryptocurrency market.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Explore risk management and portfolio diversification techniques for crypto assets.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Analyze market trends and tools to make informed cryptocurrency investment</a:t>
            </a:r>
          </a:p>
        </p:txBody>
      </p:sp>
    </p:spTree>
    <p:extLst>
      <p:ext uri="{BB962C8B-B14F-4D97-AF65-F5344CB8AC3E}">
        <p14:creationId xmlns:p14="http://schemas.microsoft.com/office/powerpoint/2010/main" val="2079124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972"/>
    </mc:Choice>
    <mc:Fallback xmlns="">
      <p:transition spd="slow" advTm="194972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217337-D14E-5EE8-2935-46B656AA38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3560380-1992-8A34-0546-0C6D0829E2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175637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11E2AC-4D20-4925-A00E-8F2CB5C6EB9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ADC1941-E57F-B4B1-8BD8-6CF849D0985E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AE8CD7E-8FBC-4923-FF7C-D2727F6692CE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64C5A35A-1DC9-816C-8CE6-98FDFFA2B026}"/>
              </a:ext>
            </a:extLst>
          </p:cNvPr>
          <p:cNvSpPr txBox="1"/>
          <p:nvPr/>
        </p:nvSpPr>
        <p:spPr>
          <a:xfrm>
            <a:off x="3598250" y="2495028"/>
            <a:ext cx="8417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518CA7F-ED82-00FA-CF8B-E71F3B0C885E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231C57F-BC23-CB41-ACC6-C53D6713812B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CEDC93A-8B89-F525-EB20-5AD386C45FA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90FB04A-C40D-49C8-C1D2-9C61D9A4DED5}"/>
              </a:ext>
            </a:extLst>
          </p:cNvPr>
          <p:cNvSpPr txBox="1"/>
          <p:nvPr/>
        </p:nvSpPr>
        <p:spPr>
          <a:xfrm>
            <a:off x="8884118" y="6292631"/>
            <a:ext cx="2996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https://midocean.edu.km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AB32106-4940-10E8-3783-EA5B22EC3A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10429" y="90994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0EA6FE7-1F80-949F-7DCD-F3EA731395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017" y="1321303"/>
            <a:ext cx="7143808" cy="483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01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3130"/>
    </mc:Choice>
    <mc:Fallback xmlns="">
      <p:transition spd="slow" advTm="731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08"/>
    </mc:Choice>
    <mc:Fallback xmlns="">
      <p:transition spd="slow" advTm="3160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72fdf276c93115d6eb6a9ae39e44b9c5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8201e3470885003e0f21af8e364f037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58C86A7-F52C-4790-A354-313AE1E9FEA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1135C66-999E-49CE-8A08-4366272F81E4}">
  <ds:schemaRefs>
    <ds:schemaRef ds:uri="http://schemas.microsoft.com/office/2006/documentManagement/types"/>
    <ds:schemaRef ds:uri="49100919-8a76-4266-be0c-7dc583902cb4"/>
    <ds:schemaRef ds:uri="d13aca44-ef33-4cf4-9980-7f0b00e6eeb9"/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www.w3.org/XML/1998/namespace"/>
    <ds:schemaRef ds:uri="http://purl.org/dc/terms/"/>
    <ds:schemaRef ds:uri="http://purl.org/dc/dcmitype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91ABD577-E5B7-4380-87A4-856654C5277A}"/>
</file>

<file path=docProps/app.xml><?xml version="1.0" encoding="utf-8"?>
<Properties xmlns="http://schemas.openxmlformats.org/officeDocument/2006/extended-properties" xmlns:vt="http://schemas.openxmlformats.org/officeDocument/2006/docPropsVTypes">
  <TotalTime>5637</TotalTime>
  <Words>526</Words>
  <Application>Microsoft Office PowerPoint</Application>
  <PresentationFormat>Widescreen</PresentationFormat>
  <Paragraphs>133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Roboto Light</vt:lpstr>
      <vt:lpstr>Söhne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Omar Alkasasbeh</cp:lastModifiedBy>
  <cp:revision>35</cp:revision>
  <dcterms:created xsi:type="dcterms:W3CDTF">2023-04-29T09:08:00Z</dcterms:created>
  <dcterms:modified xsi:type="dcterms:W3CDTF">2026-01-22T21:24:10Z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