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4">
  <p:sldMasterIdLst>
    <p:sldMasterId id="2147483648" r:id="rId4"/>
  </p:sldMasterIdLst>
  <p:notesMasterIdLst>
    <p:notesMasterId r:id="rId60"/>
  </p:notesMasterIdLst>
  <p:sldIdLst>
    <p:sldId id="543" r:id="rId5"/>
    <p:sldId id="544" r:id="rId6"/>
    <p:sldId id="276" r:id="rId7"/>
    <p:sldId id="498" r:id="rId8"/>
    <p:sldId id="501" r:id="rId9"/>
    <p:sldId id="549" r:id="rId10"/>
    <p:sldId id="511" r:id="rId11"/>
    <p:sldId id="512" r:id="rId12"/>
    <p:sldId id="611" r:id="rId13"/>
    <p:sldId id="514" r:id="rId14"/>
    <p:sldId id="556" r:id="rId15"/>
    <p:sldId id="515" r:id="rId16"/>
    <p:sldId id="516" r:id="rId17"/>
    <p:sldId id="517" r:id="rId18"/>
    <p:sldId id="521" r:id="rId19"/>
    <p:sldId id="523" r:id="rId20"/>
    <p:sldId id="530" r:id="rId21"/>
    <p:sldId id="555" r:id="rId22"/>
    <p:sldId id="534" r:id="rId23"/>
    <p:sldId id="535" r:id="rId24"/>
    <p:sldId id="558" r:id="rId25"/>
    <p:sldId id="559" r:id="rId26"/>
    <p:sldId id="609" r:id="rId27"/>
    <p:sldId id="562" r:id="rId28"/>
    <p:sldId id="564" r:id="rId29"/>
    <p:sldId id="536" r:id="rId30"/>
    <p:sldId id="566" r:id="rId31"/>
    <p:sldId id="567" r:id="rId32"/>
    <p:sldId id="610" r:id="rId33"/>
    <p:sldId id="568" r:id="rId34"/>
    <p:sldId id="573" r:id="rId35"/>
    <p:sldId id="574" r:id="rId36"/>
    <p:sldId id="577" r:id="rId37"/>
    <p:sldId id="580" r:id="rId38"/>
    <p:sldId id="579" r:id="rId39"/>
    <p:sldId id="581" r:id="rId40"/>
    <p:sldId id="582" r:id="rId41"/>
    <p:sldId id="583" r:id="rId42"/>
    <p:sldId id="584" r:id="rId43"/>
    <p:sldId id="585" r:id="rId44"/>
    <p:sldId id="586" r:id="rId45"/>
    <p:sldId id="587" r:id="rId46"/>
    <p:sldId id="588" r:id="rId47"/>
    <p:sldId id="589" r:id="rId48"/>
    <p:sldId id="590" r:id="rId49"/>
    <p:sldId id="591" r:id="rId50"/>
    <p:sldId id="592" r:id="rId51"/>
    <p:sldId id="593" r:id="rId52"/>
    <p:sldId id="595" r:id="rId53"/>
    <p:sldId id="596" r:id="rId54"/>
    <p:sldId id="597" r:id="rId55"/>
    <p:sldId id="598" r:id="rId56"/>
    <p:sldId id="599" r:id="rId57"/>
    <p:sldId id="600" r:id="rId58"/>
    <p:sldId id="349" r:id="rId59"/>
  </p:sldIdLst>
  <p:sldSz cx="12192000" cy="6858000"/>
  <p:notesSz cx="7102475" cy="10231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276"/>
            <p14:sldId id="498"/>
            <p14:sldId id="501"/>
            <p14:sldId id="549"/>
            <p14:sldId id="511"/>
            <p14:sldId id="512"/>
            <p14:sldId id="611"/>
            <p14:sldId id="514"/>
            <p14:sldId id="556"/>
            <p14:sldId id="515"/>
            <p14:sldId id="516"/>
            <p14:sldId id="517"/>
            <p14:sldId id="521"/>
            <p14:sldId id="523"/>
            <p14:sldId id="530"/>
            <p14:sldId id="555"/>
            <p14:sldId id="534"/>
            <p14:sldId id="535"/>
            <p14:sldId id="558"/>
            <p14:sldId id="559"/>
            <p14:sldId id="609"/>
            <p14:sldId id="562"/>
            <p14:sldId id="564"/>
            <p14:sldId id="536"/>
            <p14:sldId id="566"/>
            <p14:sldId id="567"/>
            <p14:sldId id="610"/>
            <p14:sldId id="568"/>
            <p14:sldId id="573"/>
            <p14:sldId id="574"/>
            <p14:sldId id="577"/>
            <p14:sldId id="580"/>
            <p14:sldId id="579"/>
            <p14:sldId id="581"/>
            <p14:sldId id="582"/>
            <p14:sldId id="583"/>
            <p14:sldId id="584"/>
            <p14:sldId id="585"/>
            <p14:sldId id="586"/>
            <p14:sldId id="587"/>
            <p14:sldId id="588"/>
            <p14:sldId id="589"/>
            <p14:sldId id="590"/>
            <p14:sldId id="591"/>
            <p14:sldId id="592"/>
            <p14:sldId id="593"/>
            <p14:sldId id="595"/>
            <p14:sldId id="596"/>
            <p14:sldId id="597"/>
            <p14:sldId id="598"/>
            <p14:sldId id="599"/>
            <p14:sldId id="6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203E5F"/>
    <a:srgbClr val="F58221"/>
    <a:srgbClr val="000000"/>
    <a:srgbClr val="669BBC"/>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3783" autoAdjust="0"/>
  </p:normalViewPr>
  <p:slideViewPr>
    <p:cSldViewPr snapToGrid="0">
      <p:cViewPr varScale="1">
        <p:scale>
          <a:sx n="68" d="100"/>
          <a:sy n="68" d="100"/>
        </p:scale>
        <p:origin x="792"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349"/>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092" y="0"/>
            <a:ext cx="3077739" cy="513349"/>
          </a:xfrm>
          <a:prstGeom prst="rect">
            <a:avLst/>
          </a:prstGeom>
        </p:spPr>
        <p:txBody>
          <a:bodyPr vert="horz" lIns="99048" tIns="49524" rIns="99048" bIns="49524" rtlCol="0"/>
          <a:lstStyle>
            <a:lvl1pPr algn="r">
              <a:defRPr sz="1300"/>
            </a:lvl1pPr>
          </a:lstStyle>
          <a:p>
            <a:fld id="{7E8DF744-AB4A-4A0F-92CE-6DEBABF2DA97}" type="datetimeFigureOut">
              <a:rPr lang="en-US" smtClean="0"/>
              <a:t>3/13/2024</a:t>
            </a:fld>
            <a:endParaRPr lang="en-US"/>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248" y="4923879"/>
            <a:ext cx="5681980" cy="402862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18091"/>
            <a:ext cx="3077739" cy="513348"/>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092" y="9718091"/>
            <a:ext cx="3077739" cy="513348"/>
          </a:xfrm>
          <a:prstGeom prst="rect">
            <a:avLst/>
          </a:prstGeom>
        </p:spPr>
        <p:txBody>
          <a:bodyPr vert="horz" lIns="99048" tIns="49524" rIns="99048" bIns="49524"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425177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42440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92279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93951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301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5.sv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14400" y="3573016"/>
            <a:ext cx="5026944" cy="172819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solidFill>
                  <a:schemeClr val="tx1"/>
                </a:solidFill>
                <a:latin typeface="Alexandria" charset="0"/>
                <a:cs typeface="Alexandria" charset="0"/>
              </a:rPr>
              <a:t>المحاضرة السابعة</a:t>
            </a:r>
          </a:p>
          <a:p>
            <a:pPr algn="ctr"/>
            <a:r>
              <a:rPr lang="ar-EG" sz="2800" b="1" dirty="0">
                <a:solidFill>
                  <a:schemeClr val="tx1"/>
                </a:solidFill>
                <a:latin typeface="Alexandria" charset="0"/>
                <a:cs typeface="Alexandria" charset="0"/>
              </a:rPr>
              <a:t> </a:t>
            </a:r>
            <a:endParaRPr lang="ar-EG" sz="2800" b="1" dirty="0">
              <a:solidFill>
                <a:schemeClr val="tx1"/>
              </a:solidFill>
              <a:latin typeface="Alexandria" pitchFamily="2" charset="-78"/>
              <a:cs typeface="Alexandria" pitchFamily="2" charset="-78"/>
            </a:endParaRPr>
          </a:p>
          <a:p>
            <a:pPr algn="ctr"/>
            <a:r>
              <a:rPr lang="ar-EG" sz="2800" b="1" dirty="0">
                <a:solidFill>
                  <a:schemeClr val="tx1"/>
                </a:solidFill>
                <a:latin typeface="Alexandria" pitchFamily="2" charset="-78"/>
                <a:cs typeface="Alexandria" pitchFamily="2" charset="-78"/>
              </a:rPr>
              <a:t>القيادة والتنوع المؤسسي</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2046770" y="6187541"/>
            <a:ext cx="4886463" cy="430887"/>
          </a:xfrm>
          <a:prstGeom prst="rect">
            <a:avLst/>
          </a:prstGeom>
          <a:noFill/>
        </p:spPr>
        <p:txBody>
          <a:bodyPr wrap="square" rtlCol="0">
            <a:spAutoFit/>
          </a:bodyPr>
          <a:lstStyle/>
          <a:p>
            <a:r>
              <a:rPr lang="ar-EG" sz="2200" b="1" dirty="0">
                <a:solidFill>
                  <a:srgbClr val="00B0F0"/>
                </a:solidFill>
                <a:latin typeface="Alexandria" charset="0"/>
                <a:cs typeface="Alexandria" charset="0"/>
              </a:rPr>
              <a:t>إعداد : د.هند علي</a:t>
            </a:r>
            <a:endParaRPr lang="en-US" sz="2200" b="1"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7903" y="211557"/>
            <a:ext cx="2457656" cy="670874"/>
          </a:xfrm>
          <a:prstGeom prst="rect">
            <a:avLst/>
          </a:prstGeom>
        </p:spPr>
      </p:pic>
      <p:sp>
        <p:nvSpPr>
          <p:cNvPr id="3" name="TextBox 2"/>
          <p:cNvSpPr txBox="1"/>
          <p:nvPr/>
        </p:nvSpPr>
        <p:spPr>
          <a:xfrm>
            <a:off x="8774251" y="6292631"/>
            <a:ext cx="3096527"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9880" y="59791"/>
            <a:ext cx="2305141" cy="1076343"/>
          </a:xfrm>
          <a:prstGeom prst="rect">
            <a:avLst/>
          </a:prstGeom>
        </p:spPr>
      </p:pic>
      <p:sp>
        <p:nvSpPr>
          <p:cNvPr id="9" name="TextBox 8"/>
          <p:cNvSpPr txBox="1"/>
          <p:nvPr/>
        </p:nvSpPr>
        <p:spPr>
          <a:xfrm>
            <a:off x="7585888" y="2907192"/>
            <a:ext cx="2446549" cy="553998"/>
          </a:xfrm>
          <a:prstGeom prst="rect">
            <a:avLst/>
          </a:prstGeom>
          <a:noFill/>
        </p:spPr>
        <p:txBody>
          <a:bodyPr wrap="square" rtlCol="0">
            <a:spAutoFit/>
          </a:bodyPr>
          <a:lstStyle/>
          <a:p>
            <a:pPr algn="ctr" rtl="0"/>
            <a:r>
              <a:rPr lang="ar-EG" sz="3000" dirty="0">
                <a:latin typeface="Alexandria" charset="0"/>
                <a:cs typeface="Alexandria" charset="0"/>
              </a:rPr>
              <a:t>القيادة </a:t>
            </a:r>
            <a:endParaRPr lang="en-US" sz="3000" dirty="0">
              <a:latin typeface="Alexandria" charset="0"/>
              <a:cs typeface="Alexandria" charset="0"/>
            </a:endParaRPr>
          </a:p>
        </p:txBody>
      </p:sp>
    </p:spTree>
    <p:extLst>
      <p:ext uri="{BB962C8B-B14F-4D97-AF65-F5344CB8AC3E}">
        <p14:creationId xmlns:p14="http://schemas.microsoft.com/office/powerpoint/2010/main" val="426864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9393" y="1412954"/>
            <a:ext cx="6975360" cy="584775"/>
          </a:xfrm>
          <a:prstGeom prst="rect">
            <a:avLst/>
          </a:prstGeom>
          <a:noFill/>
        </p:spPr>
        <p:txBody>
          <a:bodyPr wrap="square" rtlCol="0">
            <a:spAutoFit/>
          </a:bodyPr>
          <a:lstStyle/>
          <a:p>
            <a:pPr algn="ctr" rtl="0"/>
            <a:r>
              <a:rPr lang="ar-EG" sz="1600" b="1" dirty="0">
                <a:latin typeface="Alexandria" pitchFamily="2" charset="-78"/>
                <a:cs typeface="Alexandria" pitchFamily="2" charset="-78"/>
              </a:rPr>
              <a:t>القياة والتنوع المؤسسي</a:t>
            </a:r>
          </a:p>
          <a:p>
            <a:pPr algn="ctr" rtl="0"/>
            <a:endParaRPr lang="en-US" sz="1600" b="1" dirty="0">
              <a:latin typeface="Alexandria" pitchFamily="2" charset="-78"/>
              <a:cs typeface="Alexandria" pitchFamily="2" charset="-78"/>
            </a:endParaRPr>
          </a:p>
        </p:txBody>
      </p:sp>
      <p:sp>
        <p:nvSpPr>
          <p:cNvPr id="28" name="Rectangle 27"/>
          <p:cNvSpPr/>
          <p:nvPr/>
        </p:nvSpPr>
        <p:spPr>
          <a:xfrm>
            <a:off x="2487655" y="583449"/>
            <a:ext cx="6516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149402" y="1329619"/>
            <a:ext cx="1602449" cy="307777"/>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3407702" y="1599947"/>
            <a:ext cx="127628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00769" y="6365201"/>
            <a:ext cx="338455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8632" y="59791"/>
            <a:ext cx="2305141" cy="1076343"/>
          </a:xfrm>
          <a:prstGeom prst="rect">
            <a:avLst/>
          </a:prstGeom>
        </p:spPr>
      </p:pic>
      <p:sp>
        <p:nvSpPr>
          <p:cNvPr id="16" name="TextBox 15"/>
          <p:cNvSpPr txBox="1"/>
          <p:nvPr/>
        </p:nvSpPr>
        <p:spPr>
          <a:xfrm>
            <a:off x="2555745" y="2420888"/>
            <a:ext cx="9299008" cy="646331"/>
          </a:xfrm>
          <a:prstGeom prst="rect">
            <a:avLst/>
          </a:prstGeom>
          <a:noFill/>
        </p:spPr>
        <p:txBody>
          <a:bodyPr wrap="square" rtlCol="0">
            <a:spAutoFit/>
          </a:bodyPr>
          <a:lstStyle/>
          <a:p>
            <a:pPr algn="l" rtl="0"/>
            <a:endParaRPr lang="en-US" dirty="0">
              <a:latin typeface="Alexandria" charset="0"/>
              <a:cs typeface="Alexandria" charset="0"/>
            </a:endParaRPr>
          </a:p>
          <a:p>
            <a:pPr algn="r"/>
            <a:endParaRPr lang="en-US" dirty="0">
              <a:latin typeface="Alexandria" charset="0"/>
              <a:cs typeface="Alexandria" charset="0"/>
            </a:endParaRPr>
          </a:p>
        </p:txBody>
      </p:sp>
      <p:sp>
        <p:nvSpPr>
          <p:cNvPr id="4" name="Rectangle 3"/>
          <p:cNvSpPr/>
          <p:nvPr/>
        </p:nvSpPr>
        <p:spPr>
          <a:xfrm>
            <a:off x="4577137" y="2021888"/>
            <a:ext cx="5692278" cy="3693319"/>
          </a:xfrm>
          <a:prstGeom prst="rect">
            <a:avLst/>
          </a:prstGeom>
        </p:spPr>
        <p:txBody>
          <a:bodyPr wrap="square">
            <a:spAutoFit/>
          </a:bodyPr>
          <a:lstStyle/>
          <a:p>
            <a:pPr marL="285750" indent="-285750" algn="r" rtl="1">
              <a:buFont typeface="Wingdings" panose="05000000000000000000" pitchFamily="2" charset="2"/>
              <a:buChar char="q"/>
            </a:pPr>
            <a:r>
              <a:rPr lang="ar-EG" sz="1400" b="1" dirty="0">
                <a:latin typeface="Alexandria" pitchFamily="2" charset="-78"/>
                <a:ea typeface="Times New Roman" panose="02020603050405020304" pitchFamily="18" charset="0"/>
                <a:cs typeface="Alexandria" pitchFamily="2" charset="-78"/>
              </a:rPr>
              <a:t>بداية الاهتمام الأكاديمي ب</a:t>
            </a:r>
            <a:r>
              <a:rPr lang="ar-EG" sz="1400" b="1" dirty="0">
                <a:effectLst/>
                <a:latin typeface="Alexandria" pitchFamily="2" charset="-78"/>
                <a:ea typeface="Times New Roman" panose="02020603050405020304" pitchFamily="18" charset="0"/>
                <a:cs typeface="Alexandria" pitchFamily="2" charset="-78"/>
              </a:rPr>
              <a:t>القيادة و التنوع الجنسي</a:t>
            </a:r>
          </a:p>
          <a:p>
            <a:pPr marL="285750" indent="-285750" algn="r" rtl="1">
              <a:buFont typeface="Wingdings" panose="05000000000000000000" pitchFamily="2" charset="2"/>
              <a:buChar char="q"/>
            </a:pPr>
            <a:r>
              <a:rPr lang="ar-EG" sz="1400" b="1" dirty="0">
                <a:latin typeface="Alexandria" charset="0"/>
                <a:cs typeface="Alexandria" charset="0"/>
              </a:rPr>
              <a:t>نماذج نسائية قيادية</a:t>
            </a:r>
            <a:endParaRPr lang="en-US" sz="1400" b="1" dirty="0">
              <a:latin typeface="Alexandria" charset="0"/>
              <a:cs typeface="Alexandria" charset="0"/>
            </a:endParaRPr>
          </a:p>
          <a:p>
            <a:pPr marL="285750" indent="-285750" algn="r" rtl="1">
              <a:buFont typeface="Wingdings" panose="05000000000000000000" pitchFamily="2" charset="2"/>
              <a:buChar char="q"/>
            </a:pPr>
            <a:r>
              <a:rPr lang="ar-EG" sz="1400" b="1" dirty="0">
                <a:solidFill>
                  <a:schemeClr val="tx1"/>
                </a:solidFill>
                <a:latin typeface="Alexandria" pitchFamily="2" charset="-78"/>
                <a:cs typeface="Alexandria" pitchFamily="2" charset="-78"/>
              </a:rPr>
              <a:t>أوجه الاختلاف بين الرجل والمرأة في الأسلوب والفاعلية</a:t>
            </a:r>
            <a:endParaRPr lang="en-US" sz="1400" b="1" dirty="0">
              <a:latin typeface="Alexandria" pitchFamily="2" charset="-78"/>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أدوار القيادة.</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أدوار قيادة الفرق الداخلية .</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فاعلية الفريق.</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كيف يعمل نموذج قيادة الفريق</a:t>
            </a:r>
          </a:p>
          <a:p>
            <a:pPr marL="285750" marR="0" lvl="0" indent="-285750" algn="r" rtl="1">
              <a:lnSpc>
                <a:spcPct val="200000"/>
              </a:lnSpc>
              <a:spcBef>
                <a:spcPts val="0"/>
              </a:spcBef>
              <a:spcAft>
                <a:spcPts val="0"/>
              </a:spcAft>
              <a:buFont typeface="Wingdings" panose="05000000000000000000" pitchFamily="2" charset="2"/>
              <a:buChar char="q"/>
            </a:pPr>
            <a:r>
              <a:rPr lang="ar-EG" sz="1400" dirty="0">
                <a:latin typeface="Alexandria" pitchFamily="2" charset="-78"/>
                <a:ea typeface="Times New Roman" panose="02020603050405020304" pitchFamily="18" charset="0"/>
                <a:cs typeface="Alexandria" pitchFamily="2" charset="-78"/>
              </a:rPr>
              <a:t>تطبيق.</a:t>
            </a:r>
            <a:endParaRPr lang="en-US" sz="1400" dirty="0">
              <a:effectLst/>
              <a:latin typeface="Alexandria" pitchFamily="2" charset="-78"/>
              <a:ea typeface="Times New Roman" panose="02020603050405020304" pitchFamily="18" charset="0"/>
              <a:cs typeface="Alexandria" pitchFamily="2" charset="-78"/>
            </a:endParaRPr>
          </a:p>
          <a:p>
            <a:pPr marR="0" algn="r" rtl="1">
              <a:lnSpc>
                <a:spcPct val="200000"/>
              </a:lnSpc>
              <a:spcBef>
                <a:spcPts val="0"/>
              </a:spcBef>
              <a:spcAft>
                <a:spcPts val="0"/>
              </a:spcAft>
            </a:pP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465750" indent="-285750" algn="r" rtl="1">
              <a:buFont typeface="Wingdings" pitchFamily="2" charset="2"/>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93644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9" name="Rectangle 8"/>
          <p:cNvSpPr/>
          <p:nvPr/>
        </p:nvSpPr>
        <p:spPr>
          <a:xfrm>
            <a:off x="2918149" y="1282588"/>
            <a:ext cx="5708615" cy="615553"/>
          </a:xfrm>
          <a:prstGeom prst="rect">
            <a:avLst/>
          </a:prstGeom>
        </p:spPr>
        <p:txBody>
          <a:bodyPr wrap="none">
            <a:spAutoFit/>
          </a:bodyPr>
          <a:lstStyle/>
          <a:p>
            <a:pPr algn="ctr" rtl="1"/>
            <a:r>
              <a:rPr lang="ar-EG" b="1" dirty="0">
                <a:latin typeface="Alexandria" pitchFamily="2" charset="-78"/>
                <a:ea typeface="Times New Roman" panose="02020603050405020304" pitchFamily="18" charset="0"/>
                <a:cs typeface="Alexandria" pitchFamily="2" charset="-78"/>
              </a:rPr>
              <a:t>بداية الاهتمام الأكاديمي ب</a:t>
            </a:r>
            <a:r>
              <a:rPr lang="ar-EG" b="1" dirty="0">
                <a:effectLst/>
                <a:latin typeface="Alexandria" pitchFamily="2" charset="-78"/>
                <a:ea typeface="Times New Roman" panose="02020603050405020304" pitchFamily="18" charset="0"/>
                <a:cs typeface="Alexandria" pitchFamily="2" charset="-78"/>
              </a:rPr>
              <a:t>القيادة و التنوع الجنسي</a:t>
            </a:r>
          </a:p>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035207"/>
          </a:xfrm>
          <a:prstGeom prst="rect">
            <a:avLst/>
          </a:prstGeom>
        </p:spPr>
        <p:txBody>
          <a:bodyPr wrap="square">
            <a:spAutoFit/>
          </a:bodyPr>
          <a:lstStyle/>
          <a:p>
            <a:pPr marL="0" marR="0" algn="just" rtl="1">
              <a:lnSpc>
                <a:spcPct val="200000"/>
              </a:lnSpc>
              <a:spcBef>
                <a:spcPts val="0"/>
              </a:spcBef>
              <a:spcAft>
                <a:spcPts val="1000"/>
              </a:spcAft>
            </a:pPr>
            <a:r>
              <a:rPr lang="ar-EG" sz="1400" dirty="0">
                <a:latin typeface="Alexandria" pitchFamily="2" charset="-78"/>
                <a:cs typeface="Alexandria" pitchFamily="2" charset="-78"/>
              </a:rPr>
              <a:t>أَوْلىَ الكُتاب في كتاباتهم الصحفية المنتشرة اهتماماً مستمراً بموضوع (الجنس )من حيث الذكورة والأنوثة ،والقيادة متحدثين عن فروقات مطلقة وذات دلالة بين النساء والرجال ، وتحولت هذه الاختلافات من النظر إلي المرأة علي أنها أقل مكانة وأدني شأناً من الرجل، حيث ادعى البعض، علي سبيل المثال، أن النساء ينقصهن المهارات والسمات اللازمة للنجاح والتفوق الإداري إلي النظرة الأكثر شيوعاً إليهن، التي تشيد بتفوق المرأة في المناصب القيادية .</a:t>
            </a:r>
          </a:p>
          <a:p>
            <a:pPr marL="0" marR="0" algn="just" rtl="1">
              <a:lnSpc>
                <a:spcPct val="200000"/>
              </a:lnSpc>
              <a:spcBef>
                <a:spcPts val="0"/>
              </a:spcBef>
              <a:spcAft>
                <a:spcPts val="1000"/>
              </a:spcAft>
            </a:pPr>
            <a:r>
              <a:rPr lang="ar-EG" sz="1400" dirty="0">
                <a:latin typeface="Alexandria" pitchFamily="2" charset="-78"/>
                <a:cs typeface="Alexandria" pitchFamily="2" charset="-78"/>
              </a:rPr>
              <a:t>ولكن لعدة أسباب، منها العقبات المنهجية وهيمنة الباحثين الذكور ممن لا يكترثون لهذا الأمر، وكذلك الإدعاء علي المستوى الأكاديمي بتحقيق المساواة بني الجنسين، فقد تجاهل الباحثون الأكادمييون القضايا المتعلقة </a:t>
            </a:r>
            <a:r>
              <a:rPr lang="ar-EG" sz="1400" b="1" dirty="0">
                <a:latin typeface="Alexandria" pitchFamily="2" charset="-78"/>
                <a:cs typeface="Alexandria" pitchFamily="2" charset="-78"/>
              </a:rPr>
              <a:t>بنوع الجنس والقيادة حتى سبعينيات القرن العشرين </a:t>
            </a:r>
            <a:r>
              <a:rPr lang="ar-EG" sz="1400" dirty="0">
                <a:latin typeface="Alexandria" pitchFamily="2" charset="-78"/>
                <a:cs typeface="Alexandria" pitchFamily="2" charset="-78"/>
              </a:rPr>
              <a:t>ومن ناحية أخرى، فإن العدد المتزايد من النساء اللواتي يشغلن مناصب قيادية وأكاديمية، والذي جاء نتيجة لبعض التغيرات الدراماتيكية التي </a:t>
            </a:r>
            <a:r>
              <a:rPr lang="ar-EG" sz="1400" b="1" dirty="0">
                <a:latin typeface="Alexandria" pitchFamily="2" charset="-78"/>
                <a:cs typeface="Alexandria" pitchFamily="2" charset="-78"/>
              </a:rPr>
              <a:t>طرأت علي المجتمع الأمريكي</a:t>
            </a:r>
            <a:r>
              <a:rPr lang="ar-EG" sz="1400" dirty="0">
                <a:latin typeface="Alexandria" pitchFamily="2" charset="-78"/>
                <a:cs typeface="Alexandria" pitchFamily="2" charset="-78"/>
              </a:rPr>
              <a:t>، كان السبب وراء الاهتمام العلمي القوي بدراسة القيادات النسائية في الوقت الحالي. </a:t>
            </a:r>
            <a:endParaRPr lang="en-US" sz="1400" dirty="0">
              <a:effectLst/>
              <a:latin typeface="Alexandria" pitchFamily="2" charset="-78"/>
              <a:ea typeface="Times New Roman" panose="02020603050405020304" pitchFamily="18" charset="0"/>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solidFill>
                  <a:schemeClr val="tx1"/>
                </a:solidFill>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69332"/>
              </a:xfrm>
              <a:prstGeom prst="rect">
                <a:avLst/>
              </a:prstGeom>
              <a:noFill/>
            </p:spPr>
            <p:txBody>
              <a:bodyPr wrap="square" rtlCol="0">
                <a:spAutoFit/>
              </a:bodyPr>
              <a:lstStyle/>
              <a:p>
                <a:pPr algn="ctr"/>
                <a:r>
                  <a:rPr lang="ar-EG" b="1" dirty="0">
                    <a:latin typeface="Alexandria" charset="0"/>
                    <a:cs typeface="Alexandria" charset="0"/>
                  </a:rPr>
                  <a:t>نماذج نسائية قيادية</a:t>
                </a:r>
                <a:endParaRPr lang="en-US" b="1" dirty="0">
                  <a:latin typeface="Alexandria" charset="0"/>
                  <a:cs typeface="Alexandria" charset="0"/>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3" name="Rectangle 2"/>
          <p:cNvSpPr/>
          <p:nvPr/>
        </p:nvSpPr>
        <p:spPr>
          <a:xfrm>
            <a:off x="831850" y="1773161"/>
            <a:ext cx="10528299" cy="3045193"/>
          </a:xfrm>
          <a:prstGeom prst="rect">
            <a:avLst/>
          </a:prstGeom>
        </p:spPr>
        <p:txBody>
          <a:bodyPr wrap="square">
            <a:spAutoFit/>
          </a:bodyPr>
          <a:lstStyle/>
          <a:p>
            <a:pPr marL="217170" marR="0" algn="just" rtl="1">
              <a:lnSpc>
                <a:spcPct val="200000"/>
              </a:lnSpc>
              <a:spcBef>
                <a:spcPts val="0"/>
              </a:spcBef>
              <a:spcAft>
                <a:spcPts val="0"/>
              </a:spcAft>
            </a:pPr>
            <a:r>
              <a:rPr lang="ar-EG" sz="1400" dirty="0">
                <a:latin typeface="Alexandria" pitchFamily="2" charset="-78"/>
                <a:cs typeface="Alexandria" pitchFamily="2" charset="-78"/>
              </a:rPr>
              <a:t>لقد انطلق الباحثون في هذا التوجه متسائلين: هل يمكن للمرأة أن تتولي أدواراً قيادية؟ ولكن هذا الأمر يعد الآن نقطة خلافية. فبالاضافة الي التواجد الكبير للمرأة في الأدوار القيادية المؤسسية والسياسية، إلا أنه يمكننا أن نشير إلي القيادات النسائية الفاعلة بمن فيهن بعض النساء اللواتي شغلن منصب رئيس وزراء مثل بينازير بوتو </a:t>
            </a:r>
            <a:r>
              <a:rPr lang="en-US" sz="1400" dirty="0">
                <a:latin typeface="Alexandria" pitchFamily="2" charset="-78"/>
                <a:cs typeface="Alexandria" pitchFamily="2" charset="-78"/>
              </a:rPr>
              <a:t>Bhutto</a:t>
            </a:r>
            <a:r>
              <a:rPr lang="ar-EG" sz="1400" dirty="0">
                <a:latin typeface="Alexandria" pitchFamily="2" charset="-78"/>
                <a:cs typeface="Alexandria" pitchFamily="2" charset="-78"/>
              </a:rPr>
              <a:t> </a:t>
            </a:r>
            <a:r>
              <a:rPr lang="en-US" sz="1400" dirty="0">
                <a:latin typeface="Alexandria" pitchFamily="2" charset="-78"/>
                <a:cs typeface="Alexandria" pitchFamily="2" charset="-78"/>
              </a:rPr>
              <a:t> B</a:t>
            </a:r>
            <a:r>
              <a:rPr lang="ar-EG" sz="1400" dirty="0">
                <a:latin typeface="Alexandria" pitchFamily="2" charset="-78"/>
                <a:cs typeface="Alexandria" pitchFamily="2" charset="-78"/>
              </a:rPr>
              <a:t> (باكستان)، مارجريت ثاتشر </a:t>
            </a:r>
            <a:r>
              <a:rPr lang="en-US" sz="1400" dirty="0">
                <a:latin typeface="Alexandria" pitchFamily="2" charset="-78"/>
                <a:cs typeface="Alexandria" pitchFamily="2" charset="-78"/>
              </a:rPr>
              <a:t>Margaret</a:t>
            </a:r>
            <a:r>
              <a:rPr lang="ar-EG" sz="1400" dirty="0">
                <a:latin typeface="Alexandria" pitchFamily="2" charset="-78"/>
                <a:cs typeface="Alexandria" pitchFamily="2" charset="-78"/>
              </a:rPr>
              <a:t>  </a:t>
            </a:r>
            <a:r>
              <a:rPr lang="en-US" sz="1400" dirty="0">
                <a:latin typeface="Alexandria" pitchFamily="2" charset="-78"/>
                <a:cs typeface="Alexandria" pitchFamily="2" charset="-78"/>
              </a:rPr>
              <a:t>(Thatcher </a:t>
            </a:r>
            <a:r>
              <a:rPr lang="ar-EG" sz="1400" dirty="0">
                <a:latin typeface="Alexandria" pitchFamily="2" charset="-78"/>
                <a:cs typeface="Alexandria" pitchFamily="2" charset="-78"/>
              </a:rPr>
              <a:t> المملكة المتحدة (، إنديرا غاندي </a:t>
            </a:r>
            <a:r>
              <a:rPr lang="en-US" sz="1400" dirty="0">
                <a:latin typeface="Alexandria" pitchFamily="2" charset="-78"/>
                <a:cs typeface="Alexandria" pitchFamily="2" charset="-78"/>
              </a:rPr>
              <a:t>Indira Gandhi( </a:t>
            </a:r>
            <a:r>
              <a:rPr lang="ar-EG" sz="1400" dirty="0">
                <a:latin typeface="Alexandria" pitchFamily="2" charset="-78"/>
                <a:cs typeface="Alexandria" pitchFamily="2" charset="-78"/>
              </a:rPr>
              <a:t> الهند( وبعض القيادات النسائية العالمية الحاليات مثل المستشارة أنجيال مريكيل </a:t>
            </a:r>
            <a:r>
              <a:rPr lang="en-US" sz="1400" dirty="0">
                <a:latin typeface="Alexandria" pitchFamily="2" charset="-78"/>
                <a:cs typeface="Alexandria" pitchFamily="2" charset="-78"/>
              </a:rPr>
              <a:t>Merkel Angela )</a:t>
            </a:r>
            <a:r>
              <a:rPr lang="ar-EG" sz="1400" dirty="0">
                <a:latin typeface="Alexandria" pitchFamily="2" charset="-78"/>
                <a:cs typeface="Alexandria" pitchFamily="2" charset="-78"/>
              </a:rPr>
              <a:t> </a:t>
            </a:r>
          </a:p>
          <a:p>
            <a:pPr marL="217170" marR="0" algn="just" rtl="1">
              <a:lnSpc>
                <a:spcPct val="200000"/>
              </a:lnSpc>
              <a:spcBef>
                <a:spcPts val="0"/>
              </a:spcBef>
              <a:spcAft>
                <a:spcPts val="0"/>
              </a:spcAft>
            </a:pPr>
            <a:r>
              <a:rPr lang="ar-EG" sz="1400" dirty="0">
                <a:latin typeface="Alexandria" pitchFamily="2" charset="-78"/>
                <a:cs typeface="Alexandria" pitchFamily="2" charset="-78"/>
              </a:rPr>
              <a:t>وبعيداً عن السياسة يمكن الإشارة إلي عدد من القيادات النسائية الفاعلة مثل إندرا نويي </a:t>
            </a:r>
            <a:r>
              <a:rPr lang="en-US" sz="1400" dirty="0">
                <a:latin typeface="Alexandria" pitchFamily="2" charset="-78"/>
                <a:cs typeface="Alexandria" pitchFamily="2" charset="-78"/>
              </a:rPr>
              <a:t>Indra Nooyi </a:t>
            </a:r>
            <a:r>
              <a:rPr lang="ar-EG" sz="1400" dirty="0">
                <a:latin typeface="Alexandria" pitchFamily="2" charset="-78"/>
                <a:cs typeface="Alexandria" pitchFamily="2" charset="-78"/>
              </a:rPr>
              <a:t> المديرة التنفيذية لشركة بيبيس كو )</a:t>
            </a:r>
            <a:r>
              <a:rPr lang="en-US" sz="1400" dirty="0">
                <a:latin typeface="Alexandria" pitchFamily="2" charset="-78"/>
                <a:cs typeface="Alexandria" pitchFamily="2" charset="-78"/>
              </a:rPr>
              <a:t>PepsiCo)</a:t>
            </a:r>
            <a:r>
              <a:rPr lang="ar-EG" sz="1400"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وأندريا جانج </a:t>
            </a:r>
            <a:r>
              <a:rPr lang="en-US" sz="1400" dirty="0" err="1">
                <a:latin typeface="Alexandria" pitchFamily="2" charset="-78"/>
                <a:cs typeface="Alexandria" pitchFamily="2" charset="-78"/>
              </a:rPr>
              <a:t>jung</a:t>
            </a:r>
            <a:r>
              <a:rPr lang="en-US" sz="1400" dirty="0">
                <a:latin typeface="Alexandria" pitchFamily="2" charset="-78"/>
                <a:cs typeface="Alexandria" pitchFamily="2" charset="-78"/>
              </a:rPr>
              <a:t> </a:t>
            </a:r>
            <a:r>
              <a:rPr lang="ar-EG" sz="1400" dirty="0">
                <a:latin typeface="Alexandria" pitchFamily="2" charset="-78"/>
                <a:cs typeface="Alexandria" pitchFamily="2" charset="-78"/>
              </a:rPr>
              <a:t> </a:t>
            </a:r>
            <a:r>
              <a:rPr lang="en-US" sz="1400" dirty="0">
                <a:latin typeface="Alexandria" pitchFamily="2" charset="-78"/>
                <a:cs typeface="Alexandria" pitchFamily="2" charset="-78"/>
              </a:rPr>
              <a:t>Andrea </a:t>
            </a:r>
            <a:r>
              <a:rPr lang="ar-EG" sz="1400" dirty="0">
                <a:latin typeface="Alexandria" pitchFamily="2" charset="-78"/>
                <a:cs typeface="Alexandria" pitchFamily="2" charset="-78"/>
              </a:rPr>
              <a:t> المديرة التنفيذية لشركة أفون )</a:t>
            </a:r>
            <a:r>
              <a:rPr lang="en-US" sz="1400" dirty="0">
                <a:latin typeface="Alexandria" pitchFamily="2" charset="-78"/>
                <a:cs typeface="Alexandria" pitchFamily="2" charset="-78"/>
              </a:rPr>
              <a:t>Avon)</a:t>
            </a:r>
            <a:r>
              <a:rPr lang="ar-EG" sz="1400" dirty="0">
                <a:latin typeface="Alexandria" pitchFamily="2" charset="-78"/>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716913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51330" y="-486184"/>
            <a:ext cx="10962192" cy="6644834"/>
            <a:chOff x="757952" y="47907"/>
            <a:chExt cx="10812720" cy="6644834"/>
          </a:xfrm>
        </p:grpSpPr>
        <p:sp>
          <p:nvSpPr>
            <p:cNvPr id="4" name="Rectangle: Rounded Corners 24"/>
            <p:cNvSpPr/>
            <p:nvPr/>
          </p:nvSpPr>
          <p:spPr>
            <a:xfrm>
              <a:off x="757952" y="156701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أما السؤال الرئيسي للبحث فهو: »هل هناك ثمة اختلافات بين المرأة والرجل من حيث أسلوب القيادة وفاعليتها؟« وهو السؤال الذي عادة ما يأتي ضمن تساؤل أشمل وهو: »لماذا تمُثل المرأة تمثيلاً محدوداً في الأدوار القيادية المرموقة؟ ولذا يبحث هذا الفصل في الأدلة العملية المتعلقة بقضايا نوع الجنس والقيادة من حيث: </a:t>
              </a:r>
              <a:r>
                <a:rPr lang="ar-EG" sz="1400" b="1" dirty="0">
                  <a:solidFill>
                    <a:schemeClr val="accent2"/>
                  </a:solidFill>
                  <a:latin typeface="Alexandria" pitchFamily="2" charset="-78"/>
                  <a:cs typeface="Alexandria" pitchFamily="2" charset="-78"/>
                </a:rPr>
                <a:t>أولاً</a:t>
              </a:r>
              <a:r>
                <a:rPr lang="ar-EG" sz="1400" b="1" dirty="0">
                  <a:solidFill>
                    <a:schemeClr val="tx1"/>
                  </a:solidFill>
                  <a:latin typeface="Alexandria" pitchFamily="2" charset="-78"/>
                  <a:cs typeface="Alexandria" pitchFamily="2" charset="-78"/>
                </a:rPr>
                <a:t>،ً مناقشة أوجه الاختلاف بين الرجل والمرأة في الأسلوب والفاعلية</a:t>
              </a:r>
              <a:r>
                <a:rPr lang="ar-EG" sz="1400" dirty="0">
                  <a:solidFill>
                    <a:schemeClr val="tx1"/>
                  </a:solidFill>
                  <a:latin typeface="Alexandria" pitchFamily="2" charset="-78"/>
                  <a:cs typeface="Alexandria" pitchFamily="2" charset="-78"/>
                </a:rPr>
                <a:t>. </a:t>
              </a:r>
              <a:r>
                <a:rPr lang="ar-EG" sz="1400" dirty="0">
                  <a:solidFill>
                    <a:schemeClr val="accent2"/>
                  </a:solidFill>
                  <a:latin typeface="Alexandria" pitchFamily="2" charset="-78"/>
                  <a:cs typeface="Alexandria" pitchFamily="2" charset="-78"/>
                </a:rPr>
                <a:t>وثانيا،ً</a:t>
              </a:r>
              <a:r>
                <a:rPr lang="ar-EG" sz="1400" dirty="0">
                  <a:solidFill>
                    <a:schemeClr val="tx1"/>
                  </a:solidFill>
                  <a:latin typeface="Alexandria" pitchFamily="2" charset="-78"/>
                  <a:cs typeface="Alexandria" pitchFamily="2" charset="-78"/>
                </a:rPr>
                <a:t> </a:t>
              </a:r>
              <a:r>
                <a:rPr lang="ar-EG" sz="1400" b="1" dirty="0">
                  <a:solidFill>
                    <a:schemeClr val="tx1"/>
                  </a:solidFill>
                  <a:latin typeface="Alexandria" pitchFamily="2" charset="-78"/>
                  <a:cs typeface="Alexandria" pitchFamily="2" charset="-78"/>
                </a:rPr>
                <a:t>مناقشة الفجوة المرتبطة بنوع الجنس في القيادة</a:t>
              </a:r>
              <a:r>
                <a:rPr lang="ar-EG" sz="1400" dirty="0">
                  <a:solidFill>
                    <a:schemeClr val="tx1"/>
                  </a:solidFill>
                  <a:latin typeface="Alexandria" pitchFamily="2" charset="-78"/>
                  <a:cs typeface="Alexandria" pitchFamily="2" charset="-78"/>
                </a:rPr>
                <a:t>، وتقديم تفسيرات واضحة لذلك. في </a:t>
              </a:r>
              <a:r>
                <a:rPr lang="ar-EG" sz="1400" dirty="0">
                  <a:solidFill>
                    <a:schemeClr val="accent2"/>
                  </a:solidFill>
                  <a:latin typeface="Alexandria" pitchFamily="2" charset="-78"/>
                  <a:cs typeface="Alexandria" pitchFamily="2" charset="-78"/>
                </a:rPr>
                <a:t>النهاية</a:t>
              </a:r>
              <a:r>
                <a:rPr lang="ar-EG" sz="1400" dirty="0">
                  <a:solidFill>
                    <a:schemeClr val="tx1"/>
                  </a:solidFill>
                  <a:latin typeface="Alexandria" pitchFamily="2" charset="-78"/>
                  <a:cs typeface="Alexandria" pitchFamily="2" charset="-78"/>
                </a:rPr>
                <a:t>، </a:t>
              </a:r>
              <a:r>
                <a:rPr lang="ar-EG" sz="1400" b="1" dirty="0">
                  <a:solidFill>
                    <a:schemeClr val="tx1"/>
                  </a:solidFill>
                  <a:latin typeface="Alexandria" pitchFamily="2" charset="-78"/>
                  <a:cs typeface="Alexandria" pitchFamily="2" charset="-78"/>
                </a:rPr>
                <a:t>نطرح معالجة لمناهج تعزيز تولي المرأة للمناصب القيادية. نوع الجنس وأساليب القيادة وفاعليته</a:t>
              </a:r>
              <a:endParaRPr lang="en-US" sz="1400" b="1" dirty="0">
                <a:solidFill>
                  <a:schemeClr val="tx1"/>
                </a:solidFill>
                <a:latin typeface="Alexandria" pitchFamily="2" charset="-78"/>
                <a:cs typeface="Alexandria" pitchFamily="2" charset="-78"/>
              </a:endParaRPr>
            </a:p>
          </p:txBody>
        </p:sp>
        <p:grpSp>
          <p:nvGrpSpPr>
            <p:cNvPr id="5" name="Group 4"/>
            <p:cNvGrpSpPr/>
            <p:nvPr/>
          </p:nvGrpSpPr>
          <p:grpSpPr>
            <a:xfrm>
              <a:off x="8812465" y="47907"/>
              <a:ext cx="2616200" cy="6644834"/>
              <a:chOff x="8812465" y="47907"/>
              <a:chExt cx="2616200" cy="6644834"/>
            </a:xfrm>
          </p:grpSpPr>
          <p:sp>
            <p:nvSpPr>
              <p:cNvPr id="7" name="TextBox 6"/>
              <p:cNvSpPr txBox="1"/>
              <p:nvPr/>
            </p:nvSpPr>
            <p:spPr>
              <a:xfrm>
                <a:off x="881246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4722" y="47907"/>
                <a:ext cx="2305141" cy="1076343"/>
              </a:xfrm>
              <a:prstGeom prst="rect">
                <a:avLst/>
              </a:prstGeom>
            </p:spPr>
          </p:pic>
        </p:grpSp>
      </p:grpSp>
      <p:sp>
        <p:nvSpPr>
          <p:cNvPr id="9" name="Rectangle 8"/>
          <p:cNvSpPr/>
          <p:nvPr/>
        </p:nvSpPr>
        <p:spPr>
          <a:xfrm>
            <a:off x="831850" y="3028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a:extLst>
              <a:ext uri="{FF2B5EF4-FFF2-40B4-BE49-F238E27FC236}">
                <a16:creationId xmlns:a16="http://schemas.microsoft.com/office/drawing/2014/main" id="{BF24DC36-0BB7-4665-9402-2992FD73B3B2}"/>
              </a:ext>
            </a:extLst>
          </p:cNvPr>
          <p:cNvSpPr/>
          <p:nvPr/>
        </p:nvSpPr>
        <p:spPr>
          <a:xfrm>
            <a:off x="2423916" y="539332"/>
            <a:ext cx="8537915" cy="369332"/>
          </a:xfrm>
          <a:prstGeom prst="rect">
            <a:avLst/>
          </a:prstGeom>
        </p:spPr>
        <p:txBody>
          <a:bodyPr wrap="none">
            <a:spAutoFit/>
          </a:bodyPr>
          <a:lstStyle/>
          <a:p>
            <a:pPr algn="ctr" rtl="1"/>
            <a:r>
              <a:rPr lang="ar-EG" sz="1800" b="1" dirty="0">
                <a:solidFill>
                  <a:schemeClr val="tx1"/>
                </a:solidFill>
                <a:latin typeface="Alexandria" pitchFamily="2" charset="-78"/>
                <a:cs typeface="Alexandria" pitchFamily="2" charset="-78"/>
              </a:rPr>
              <a:t>هل هناك ثمة اختلافات بين المرأة والرجل من حيث أسلوب القيادة وفاعليتها</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58886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1583"/>
            <a:ext cx="10911865" cy="6775458"/>
            <a:chOff x="617280" y="-82717"/>
            <a:chExt cx="10911865"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94523" y="-82717"/>
              <a:ext cx="10234622" cy="6775458"/>
              <a:chOff x="1294523" y="-82717"/>
              <a:chExt cx="10234622" cy="6775458"/>
            </a:xfrm>
          </p:grpSpPr>
          <p:sp>
            <p:nvSpPr>
              <p:cNvPr id="6" name="TextBox 5"/>
              <p:cNvSpPr txBox="1"/>
              <p:nvPr/>
            </p:nvSpPr>
            <p:spPr>
              <a:xfrm>
                <a:off x="1294523" y="1132250"/>
                <a:ext cx="8631100" cy="369332"/>
              </a:xfrm>
              <a:prstGeom prst="rect">
                <a:avLst/>
              </a:prstGeom>
              <a:noFill/>
            </p:spPr>
            <p:txBody>
              <a:bodyPr wrap="square" rtlCol="0">
                <a:spAutoFit/>
              </a:bodyPr>
              <a:lstStyle/>
              <a:p>
                <a:pPr algn="ctr"/>
                <a:r>
                  <a:rPr lang="ar-EG" sz="1800" b="1" dirty="0">
                    <a:solidFill>
                      <a:schemeClr val="tx1"/>
                    </a:solidFill>
                    <a:latin typeface="Alexandria" pitchFamily="2" charset="-78"/>
                    <a:cs typeface="Alexandria" pitchFamily="2" charset="-78"/>
                  </a:rPr>
                  <a:t>أوجه الاختلاف بين الرجل والمرأة في الأسلوب والفاعلية</a:t>
                </a:r>
                <a:endParaRPr lang="en-US"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6" name="Rectangle 15"/>
          <p:cNvSpPr/>
          <p:nvPr/>
        </p:nvSpPr>
        <p:spPr>
          <a:xfrm>
            <a:off x="1041009" y="1858529"/>
            <a:ext cx="10046091" cy="4257063"/>
          </a:xfrm>
          <a:prstGeom prst="rect">
            <a:avLst/>
          </a:prstGeom>
        </p:spPr>
        <p:txBody>
          <a:bodyPr wrap="square">
            <a:spAutoFit/>
          </a:bodyPr>
          <a:lstStyle/>
          <a:p>
            <a:pPr marR="0" lvl="0" algn="just" rtl="1">
              <a:lnSpc>
                <a:spcPct val="150000"/>
              </a:lnSpc>
              <a:spcBef>
                <a:spcPts val="0"/>
              </a:spcBef>
              <a:spcAft>
                <a:spcPts val="0"/>
              </a:spcAft>
              <a:tabLst>
                <a:tab pos="457200" algn="l"/>
              </a:tabLst>
            </a:pPr>
            <a:r>
              <a:rPr lang="ar-EG" sz="1400" dirty="0">
                <a:latin typeface="Alexandria" pitchFamily="2" charset="-78"/>
                <a:cs typeface="Alexandria" pitchFamily="2" charset="-78"/>
              </a:rPr>
              <a:t>نظرا لأن الكثير من النساء يشغلن مناصب قيادية فإن التساؤلات التي طرحت حول ما إذا كان أسلوب القيادة لدى المرأة مختلف عن الرجل، وما إذا كانت قيادة المرأة أكثر فاعلية، قد حظيت باهتمام واسع. ويؤكد الكُتاب، وعلي نحو متزايد، علي وجود اختلاف في أساليب القيادة بين الجنسين. كما يؤكدون علي أن قيادة المرأة أكثر تأثيراً وفاعلية في المجتمع المعاصر  ،ومع ذلك، تباينت آراء الباحثين الأكاديميين تبايناً كبيراً في هذا الشأن، فبعضهم يرى أن نوع الجنس له علاقة محدودة، أو ربما ليس له علاقة بأسلوب القيادة وفاعليتها.</a:t>
            </a:r>
          </a:p>
          <a:p>
            <a:pPr marR="0" lvl="0" algn="just" rtl="1">
              <a:lnSpc>
                <a:spcPct val="150000"/>
              </a:lnSpc>
              <a:spcBef>
                <a:spcPts val="0"/>
              </a:spcBef>
              <a:spcAft>
                <a:spcPts val="0"/>
              </a:spcAft>
              <a:tabLst>
                <a:tab pos="457200" algn="l"/>
              </a:tabLst>
            </a:pPr>
            <a:endParaRPr lang="ar-EG" sz="1200" dirty="0">
              <a:latin typeface="Alexandria" pitchFamily="2" charset="-78"/>
              <a:cs typeface="Alexandria" pitchFamily="2" charset="-78"/>
            </a:endParaRPr>
          </a:p>
          <a:p>
            <a:pPr marR="0" lvl="0" algn="just" rtl="1">
              <a:lnSpc>
                <a:spcPct val="150000"/>
              </a:lnSpc>
              <a:spcBef>
                <a:spcPts val="0"/>
              </a:spcBef>
              <a:spcAft>
                <a:spcPts val="0"/>
              </a:spcAft>
              <a:tabLst>
                <a:tab pos="457200" algn="l"/>
              </a:tabLst>
            </a:pPr>
            <a:r>
              <a:rPr lang="ar-EG" sz="1400" dirty="0">
                <a:latin typeface="Alexandria" pitchFamily="2" charset="-78"/>
                <a:cs typeface="Alexandria" pitchFamily="2" charset="-78"/>
              </a:rPr>
              <a:t>قارنت الأبحاث السابقة التي تناولت أوجه الاختلاف بين أسلوب النساء والرجال بين أسلوب القيادة الموجه للتفاعل بين الأشخاص أو القيادة الموجهه للمهام أو الأساليب الديموقراطية أو الاستبدادية. ووفقاً للتحليل التجميعي، </a:t>
            </a:r>
            <a:r>
              <a:rPr lang="ar-EG" sz="1400" b="1" dirty="0">
                <a:latin typeface="Alexandria" pitchFamily="2" charset="-78"/>
                <a:cs typeface="Alexandria" pitchFamily="2" charset="-78"/>
              </a:rPr>
              <a:t>فقد وجد في الدراسات التنظيمية </a:t>
            </a:r>
            <a:r>
              <a:rPr lang="ar-EG" sz="1400" dirty="0">
                <a:latin typeface="Alexandria" pitchFamily="2" charset="-78"/>
                <a:cs typeface="Alexandria" pitchFamily="2" charset="-78"/>
              </a:rPr>
              <a:t>أن النساء، وعلي عكس التوقعات النمطية، لم يكنّ أكثر توجهاً للقيادة الموجهة للتفاعل بين الأشخاص، ولم يكنّ أيضا أقل توجهاً للقيادة الموجهة للمهام من الرجال. وقد ظهرت أوجه الاختلاف هذه في البيئات التي كان فيها السلوك خاضعاً للأدوار الإجتماعية كما هو الحال في البيئات التجريبية. وكان أبرز هذه الإختلافات التي وُجدت في تلك البيئات يتمثل </a:t>
            </a:r>
            <a:r>
              <a:rPr lang="ar-EG" sz="1400" b="1" dirty="0">
                <a:latin typeface="Alexandria" pitchFamily="2" charset="-78"/>
                <a:cs typeface="Alexandria" pitchFamily="2" charset="-78"/>
              </a:rPr>
              <a:t>في قدرة المرأة علي القيادة بصورة أكثر ديمقراطية أو تشاركية عن الرجال</a:t>
            </a:r>
            <a:r>
              <a:rPr lang="ar-EG" sz="1400" dirty="0">
                <a:latin typeface="Alexandria" pitchFamily="2" charset="-78"/>
                <a:cs typeface="Alexandria" pitchFamily="2" charset="-78"/>
              </a:rPr>
              <a:t>. وقد توصل أحد التحليلات الأخرى التي تناولت الأبحاث التي أجريت في الفترة من عام 1987 إىل عام 2000 إلي نتائج مماثلة.</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357310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829772" y="-118232"/>
            <a:ext cx="10812720" cy="6867636"/>
            <a:chOff x="617280" y="-32477"/>
            <a:chExt cx="10812720" cy="6867636"/>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92644" y="-32477"/>
              <a:ext cx="9368371" cy="6867636"/>
              <a:chOff x="1992644" y="-32477"/>
              <a:chExt cx="9368371" cy="6867636"/>
            </a:xfrm>
          </p:grpSpPr>
          <p:sp>
            <p:nvSpPr>
              <p:cNvPr id="6" name="TextBox 5"/>
              <p:cNvSpPr txBox="1"/>
              <p:nvPr/>
            </p:nvSpPr>
            <p:spPr>
              <a:xfrm>
                <a:off x="1992644" y="1019069"/>
                <a:ext cx="8631100" cy="369332"/>
              </a:xfrm>
              <a:prstGeom prst="rect">
                <a:avLst/>
              </a:prstGeom>
              <a:noFill/>
            </p:spPr>
            <p:txBody>
              <a:bodyPr wrap="square" rtlCol="0">
                <a:spAutoFit/>
              </a:bodyPr>
              <a:lstStyle/>
              <a:p>
                <a:pPr algn="ctr"/>
                <a:r>
                  <a:rPr lang="ar-EG" b="1" dirty="0">
                    <a:latin typeface="Alexandria" charset="0"/>
                    <a:cs typeface="Alexandria" charset="0"/>
                  </a:rPr>
                  <a:t>الاختلاف بين الرجل والمرأة في الاسلوب</a:t>
                </a:r>
                <a:endParaRPr lang="en-US" b="1" dirty="0">
                  <a:latin typeface="Alexandria" charset="0"/>
                  <a:cs typeface="Alexandria" charset="0"/>
                </a:endParaRPr>
              </a:p>
            </p:txBody>
          </p:sp>
          <p:sp>
            <p:nvSpPr>
              <p:cNvPr id="7" name="TextBox 6"/>
              <p:cNvSpPr txBox="1"/>
              <p:nvPr/>
            </p:nvSpPr>
            <p:spPr>
              <a:xfrm>
                <a:off x="8528050" y="643504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32477"/>
                <a:ext cx="2305141" cy="1076343"/>
              </a:xfrm>
              <a:prstGeom prst="rect">
                <a:avLst/>
              </a:prstGeom>
            </p:spPr>
          </p:pic>
        </p:grpSp>
      </p:grpSp>
      <p:sp>
        <p:nvSpPr>
          <p:cNvPr id="9" name="Rectangle 8"/>
          <p:cNvSpPr/>
          <p:nvPr/>
        </p:nvSpPr>
        <p:spPr>
          <a:xfrm>
            <a:off x="831850" y="4804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1" name="Rectangle 10"/>
          <p:cNvSpPr/>
          <p:nvPr/>
        </p:nvSpPr>
        <p:spPr>
          <a:xfrm>
            <a:off x="1197030" y="2169616"/>
            <a:ext cx="10057049" cy="3045193"/>
          </a:xfrm>
          <a:prstGeom prst="rect">
            <a:avLst/>
          </a:prstGeom>
        </p:spPr>
        <p:txBody>
          <a:bodyPr wrap="square">
            <a:spAutoFit/>
          </a:bodyPr>
          <a:lstStyle/>
          <a:p>
            <a:pPr marR="0" lvl="0" algn="just" rtl="1">
              <a:lnSpc>
                <a:spcPct val="200000"/>
              </a:lnSpc>
              <a:spcBef>
                <a:spcPts val="0"/>
              </a:spcBef>
              <a:spcAft>
                <a:spcPts val="0"/>
              </a:spcAft>
              <a:tabLst>
                <a:tab pos="457200" algn="l"/>
              </a:tabLst>
            </a:pPr>
            <a:r>
              <a:rPr lang="ar-EG" sz="1400" dirty="0">
                <a:latin typeface="Alexandria" pitchFamily="2" charset="-78"/>
                <a:cs typeface="Alexandria" pitchFamily="2" charset="-78"/>
              </a:rPr>
              <a:t>إنه ملن الأهمية بمكان أن ندرس نتائج التحليل التجميعي الذي أُجري بشكل موسع علي الأدبيات ذات الصلة بتقييمات القادة النساء والرجال والذين تساووا في جميع السمات والسلوكيات القيادية ) .</a:t>
            </a:r>
          </a:p>
          <a:p>
            <a:pPr marR="0" lvl="0" algn="just" rtl="1">
              <a:lnSpc>
                <a:spcPct val="200000"/>
              </a:lnSpc>
              <a:spcBef>
                <a:spcPts val="0"/>
              </a:spcBef>
              <a:spcAft>
                <a:spcPts val="0"/>
              </a:spcAft>
              <a:tabLst>
                <a:tab pos="457200" algn="l"/>
              </a:tabLst>
            </a:pPr>
            <a:endParaRPr lang="ar-EG" sz="1400" dirty="0">
              <a:latin typeface="Alexandria" pitchFamily="2" charset="-78"/>
              <a:cs typeface="Alexandria" pitchFamily="2" charset="-78"/>
            </a:endParaRPr>
          </a:p>
          <a:p>
            <a:pPr marR="0" lvl="0" algn="just" rtl="1">
              <a:lnSpc>
                <a:spcPct val="200000"/>
              </a:lnSpc>
              <a:spcBef>
                <a:spcPts val="0"/>
              </a:spcBef>
              <a:spcAft>
                <a:spcPts val="0"/>
              </a:spcAft>
              <a:tabLst>
                <a:tab pos="457200" algn="l"/>
              </a:tabLst>
            </a:pPr>
            <a:r>
              <a:rPr lang="ar-EG" sz="1400" dirty="0">
                <a:latin typeface="Alexandria" pitchFamily="2" charset="-78"/>
                <a:cs typeface="Alexandria" pitchFamily="2" charset="-78"/>
              </a:rPr>
              <a:t>وقد أظهرت هذه الدراسات أن </a:t>
            </a:r>
            <a:r>
              <a:rPr lang="ar-EG" sz="1400" b="1" dirty="0">
                <a:latin typeface="Alexandria" pitchFamily="2" charset="-78"/>
                <a:cs typeface="Alexandria" pitchFamily="2" charset="-78"/>
              </a:rPr>
              <a:t>النساء تعرضن للتقليل من قيمتهن مقارنة بالرجال عندما اتبعن أساليب ذكورية في القيادة ،كأن يكن استبداديات أو يركزن علي الأسلوب التوجيهي</a:t>
            </a:r>
            <a:r>
              <a:rPr lang="ar-EG" sz="1400" dirty="0">
                <a:latin typeface="Alexandria" pitchFamily="2" charset="-78"/>
                <a:cs typeface="Alexandria" pitchFamily="2" charset="-78"/>
              </a:rPr>
              <a:t>، أو عندما قمن بأدوار قيادية ذكورية تقليدية كالمدربات الرياضيات أو مديرات المنشآت الصناعية، وأيضاً عندما كان المقيّمون من الرجال. وأشارت نتائج هذه الدراسات إلي أن استخدام النساء للأسلوب الديمقراطي كان أكثر تكيفاً وملائمة حيث كن يستخدمن الأسلوب الذي ينتج عنه أكثر التقييمات إيجابية.</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831850" y="0"/>
            <a:ext cx="10992249" cy="6976137"/>
            <a:chOff x="617280" y="-112861"/>
            <a:chExt cx="10992249"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8993329" y="-112861"/>
              <a:ext cx="2616200" cy="6805602"/>
              <a:chOff x="8993329" y="-112861"/>
              <a:chExt cx="2616200" cy="6805602"/>
            </a:xfrm>
          </p:grpSpPr>
          <p:sp>
            <p:nvSpPr>
              <p:cNvPr id="7" name="TextBox 6"/>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7</a:t>
            </a:r>
          </a:p>
        </p:txBody>
      </p:sp>
      <p:sp>
        <p:nvSpPr>
          <p:cNvPr id="6" name="Rectangle 5"/>
          <p:cNvSpPr/>
          <p:nvPr/>
        </p:nvSpPr>
        <p:spPr>
          <a:xfrm>
            <a:off x="1197610" y="2314772"/>
            <a:ext cx="10351965" cy="2244974"/>
          </a:xfrm>
          <a:prstGeom prst="rect">
            <a:avLst/>
          </a:prstGeom>
        </p:spPr>
        <p:txBody>
          <a:bodyPr wrap="square">
            <a:spAutoFit/>
          </a:bodyPr>
          <a:lstStyle/>
          <a:p>
            <a:pPr marR="0" lvl="0" algn="just" rtl="1">
              <a:lnSpc>
                <a:spcPct val="200000"/>
              </a:lnSpc>
              <a:spcBef>
                <a:spcPts val="0"/>
              </a:spcBef>
              <a:spcAft>
                <a:spcPts val="0"/>
              </a:spcAft>
              <a:tabLst>
                <a:tab pos="457200" algn="l"/>
              </a:tabLst>
            </a:pPr>
            <a:r>
              <a:rPr lang="ar-EG" sz="1400" dirty="0">
                <a:latin typeface="Alexandria" pitchFamily="2" charset="-78"/>
                <a:cs typeface="Alexandria" pitchFamily="2" charset="-78"/>
              </a:rPr>
              <a:t>تناولت الكثير من الأبحاث الحديثة </a:t>
            </a:r>
            <a:r>
              <a:rPr lang="ar-EG" sz="1600" b="1" dirty="0">
                <a:latin typeface="Alexandria" pitchFamily="2" charset="-78"/>
                <a:cs typeface="Alexandria" pitchFamily="2" charset="-78"/>
              </a:rPr>
              <a:t>الفروق الجنسية في القيادة التحويلية</a:t>
            </a:r>
            <a:r>
              <a:rPr lang="en-US" sz="1400" dirty="0">
                <a:latin typeface="Alexandria" pitchFamily="2" charset="-78"/>
                <a:cs typeface="Alexandria" pitchFamily="2" charset="-78"/>
              </a:rPr>
              <a:t>، </a:t>
            </a:r>
            <a:r>
              <a:rPr lang="ar-EG" sz="1400" dirty="0">
                <a:latin typeface="Alexandria" pitchFamily="2" charset="-78"/>
                <a:cs typeface="Alexandria" pitchFamily="2" charset="-78"/>
              </a:rPr>
              <a:t>. وكان أيضاً من نتائج التحليل التجميعي اكتشاف فروق بسيطة ومهمة في الوقت نفسه بين أساليب القادة الذكور والقيادات من الإناث، حيث </a:t>
            </a:r>
            <a:r>
              <a:rPr lang="ar-EG" sz="1400" b="1" dirty="0">
                <a:latin typeface="Alexandria" pitchFamily="2" charset="-78"/>
                <a:cs typeface="Alexandria" pitchFamily="2" charset="-78"/>
              </a:rPr>
              <a:t>تميل أساليب النساء إلي أن تكون أكثر تحويلية من أساليب الرجال، كما تميل النساء إلي أساليب المكافأة المشروطة أكثر من الرجال. </a:t>
            </a:r>
            <a:r>
              <a:rPr lang="ar-EG" sz="1400" dirty="0">
                <a:latin typeface="Alexandria" pitchFamily="2" charset="-78"/>
                <a:cs typeface="Alexandria" pitchFamily="2" charset="-78"/>
              </a:rPr>
              <a:t>وعلي الرغم من أن تلك الأساليب تنبئ بالفاعلية إلا أن النتائج الحديثة لهذه الأبحاث تشير إلي أن المرؤوسين الذكور يقللون من قيمة القيادات النسائية، بل وامتد ذلك إلي قياديات المدخل التحويلي.</a:t>
            </a:r>
          </a:p>
        </p:txBody>
      </p:sp>
    </p:spTree>
    <p:extLst>
      <p:ext uri="{BB962C8B-B14F-4D97-AF65-F5344CB8AC3E}">
        <p14:creationId xmlns:p14="http://schemas.microsoft.com/office/powerpoint/2010/main" val="255892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831850" y="0"/>
            <a:ext cx="10992249" cy="6976137"/>
            <a:chOff x="617280" y="-112861"/>
            <a:chExt cx="10992249"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8993329" y="-112861"/>
              <a:ext cx="2616200" cy="6805602"/>
              <a:chOff x="8993329" y="-112861"/>
              <a:chExt cx="2616200" cy="6805602"/>
            </a:xfrm>
          </p:grpSpPr>
          <p:sp>
            <p:nvSpPr>
              <p:cNvPr id="7" name="TextBox 6"/>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7</a:t>
            </a:r>
          </a:p>
        </p:txBody>
      </p:sp>
      <p:sp>
        <p:nvSpPr>
          <p:cNvPr id="6" name="Rectangle 5"/>
          <p:cNvSpPr/>
          <p:nvPr/>
        </p:nvSpPr>
        <p:spPr>
          <a:xfrm>
            <a:off x="1056934" y="2145959"/>
            <a:ext cx="10351965" cy="3906262"/>
          </a:xfrm>
          <a:prstGeom prst="rect">
            <a:avLst/>
          </a:prstGeom>
        </p:spPr>
        <p:txBody>
          <a:bodyPr wrap="square">
            <a:spAutoFit/>
          </a:bodyPr>
          <a:lstStyle/>
          <a:p>
            <a:pPr marR="0" lvl="0" algn="just" rtl="1">
              <a:lnSpc>
                <a:spcPct val="200000"/>
              </a:lnSpc>
              <a:spcBef>
                <a:spcPts val="0"/>
              </a:spcBef>
              <a:spcAft>
                <a:spcPts val="0"/>
              </a:spcAft>
              <a:tabLst>
                <a:tab pos="457200" algn="l"/>
              </a:tabLst>
            </a:pPr>
            <a:r>
              <a:rPr lang="ar-EG" sz="1400" dirty="0">
                <a:latin typeface="Alexandria" pitchFamily="2" charset="-78"/>
                <a:cs typeface="Alexandria" pitchFamily="2" charset="-78"/>
              </a:rPr>
              <a:t>بالإضافة إلي أسلوب القيادة، فقد تم أيضاً </a:t>
            </a:r>
            <a:r>
              <a:rPr lang="ar-EG" sz="1400" b="1" dirty="0">
                <a:latin typeface="Alexandria" pitchFamily="2" charset="-78"/>
                <a:cs typeface="Alexandria" pitchFamily="2" charset="-78"/>
              </a:rPr>
              <a:t>تقييم الفاعلية النسبية للقادة الذكور والقيادات النسائية </a:t>
            </a:r>
            <a:r>
              <a:rPr lang="ar-EG" sz="1400" dirty="0">
                <a:latin typeface="Alexandria" pitchFamily="2" charset="-78"/>
                <a:cs typeface="Alexandria" pitchFamily="2" charset="-78"/>
              </a:rPr>
              <a:t>في عدد من الدراسات وقد أوضح التحليل التجميعي الذي قارن بين فاعلية القادة والقيادات النسائية أن الرجال والنساء بوجه عام كانوا قادة فاعلين بدرجة متساوية، إلا أنه كانت هناك بعض الفروق في الفاعلية القيادية مرتبطة بالجنس للأدوار القيادية التي كانت متوافقة مع طبيعة كل من الرجل والمرأة .ولذلك كانت النساء أقل فاعلية إلي الحد الذي جعل الدور القيادي يقتصر علي الذكور. فعلي سبيل المثال، </a:t>
            </a:r>
            <a:r>
              <a:rPr lang="ar-EG" sz="1400" b="1" dirty="0">
                <a:latin typeface="Alexandria" pitchFamily="2" charset="-78"/>
                <a:cs typeface="Alexandria" pitchFamily="2" charset="-78"/>
              </a:rPr>
              <a:t>كانت النساء أقل فاعلية وتأثيراً من الرجال في المناصب العسكرية، لكنهن كن أكثر فاعلية، نوعاً ما، من الرجال في مجالات التعليم والمنظمات الحكومية والخدمية.</a:t>
            </a:r>
            <a:r>
              <a:rPr lang="ar-EG" sz="1400" dirty="0">
                <a:latin typeface="Alexandria" pitchFamily="2" charset="-78"/>
                <a:cs typeface="Alexandria" pitchFamily="2" charset="-78"/>
              </a:rPr>
              <a:t> وكن </a:t>
            </a:r>
            <a:r>
              <a:rPr lang="ar-EG" sz="1400" b="1" dirty="0">
                <a:latin typeface="Alexandria" pitchFamily="2" charset="-78"/>
                <a:cs typeface="Alexandria" pitchFamily="2" charset="-78"/>
              </a:rPr>
              <a:t>أكثر فاعلية لدرجة كبيرة من الرجال في المناصب الإدارية الوسطى</a:t>
            </a:r>
            <a:r>
              <a:rPr lang="ar-EG" sz="1400" dirty="0">
                <a:latin typeface="Alexandria" pitchFamily="2" charset="-78"/>
                <a:cs typeface="Alexandria" pitchFamily="2" charset="-78"/>
              </a:rPr>
              <a:t>، حيث يتم تقييم مهارات التفاعل بين الأشخاص علي المستوى المجتمعي لديهن بنسب مرتفعة للغاية. فضلًا عن ذلك، </a:t>
            </a:r>
            <a:r>
              <a:rPr lang="ar-EG" sz="1400" b="1" dirty="0">
                <a:latin typeface="Alexandria" pitchFamily="2" charset="-78"/>
                <a:cs typeface="Alexandria" pitchFamily="2" charset="-78"/>
              </a:rPr>
              <a:t>تعد النساء أقل فاعلية من الرجال عندما يشرفن علي نسبة كبيرة من المرؤوسين الذكور، أو عندما يقوم مجموعة كبيرة من المقيّمين الذكور بتقييم أدائهن القيادي</a:t>
            </a:r>
            <a:r>
              <a:rPr lang="ar-EG" sz="1400" b="1" dirty="0"/>
              <a:t>.</a:t>
            </a:r>
            <a:endParaRPr lang="en-US" sz="1400" b="1" dirty="0">
              <a:effectLst/>
              <a:latin typeface="Alexandria" pitchFamily="2" charset="-78"/>
              <a:ea typeface="Times New Roman" panose="02020603050405020304" pitchFamily="18" charset="0"/>
              <a:cs typeface="Alexandria" pitchFamily="2" charset="-78"/>
            </a:endParaRPr>
          </a:p>
        </p:txBody>
      </p:sp>
      <p:sp>
        <p:nvSpPr>
          <p:cNvPr id="12" name="TextBox 11">
            <a:extLst>
              <a:ext uri="{FF2B5EF4-FFF2-40B4-BE49-F238E27FC236}">
                <a16:creationId xmlns:a16="http://schemas.microsoft.com/office/drawing/2014/main" id="{F05B6FE7-13AA-4773-A229-DD973B670D93}"/>
              </a:ext>
            </a:extLst>
          </p:cNvPr>
          <p:cNvSpPr txBox="1"/>
          <p:nvPr/>
        </p:nvSpPr>
        <p:spPr>
          <a:xfrm>
            <a:off x="3036277" y="778613"/>
            <a:ext cx="6119446" cy="369332"/>
          </a:xfrm>
          <a:prstGeom prst="rect">
            <a:avLst/>
          </a:prstGeom>
          <a:noFill/>
        </p:spPr>
        <p:txBody>
          <a:bodyPr wrap="square">
            <a:spAutoFit/>
          </a:bodyPr>
          <a:lstStyle/>
          <a:p>
            <a:pPr algn="ctr"/>
            <a:r>
              <a:rPr lang="ar-EG" b="1" dirty="0">
                <a:latin typeface="Alexandria" charset="0"/>
                <a:cs typeface="Alexandria" charset="0"/>
              </a:rPr>
              <a:t>الاختلاف بين الرجل والمرأة في الفاعلية</a:t>
            </a:r>
            <a:endParaRPr lang="en-US" b="1" dirty="0">
              <a:latin typeface="Alexandria" charset="0"/>
              <a:cs typeface="Alexandria" charset="0"/>
            </a:endParaRPr>
          </a:p>
        </p:txBody>
      </p:sp>
    </p:spTree>
    <p:extLst>
      <p:ext uri="{BB962C8B-B14F-4D97-AF65-F5344CB8AC3E}">
        <p14:creationId xmlns:p14="http://schemas.microsoft.com/office/powerpoint/2010/main" val="1740031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52159"/>
            <a:ext cx="11002297" cy="6654882"/>
            <a:chOff x="617280" y="37859"/>
            <a:chExt cx="11002297"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400" dirty="0">
                  <a:solidFill>
                    <a:schemeClr val="tx1"/>
                  </a:solidFill>
                  <a:latin typeface="Alexandria" pitchFamily="2" charset="-78"/>
                  <a:cs typeface="Alexandria" pitchFamily="2" charset="-78"/>
                </a:rPr>
                <a:t>وخلاصة القول، أن الأبحاث العلمية أثبتت وجود فروق بسيطة في أسلوب القيادة وفاعليتها بين الرجال والنساء. فالنساء ينتهجن أسلوباً قيادياً أقل فاعلية في الأدوار القيادية الذكورية بينما تعطيهن الأدوار القيادية الأنثوية بعض المزايا. وبالإضافة إلي ذلك، </a:t>
              </a:r>
              <a:r>
                <a:rPr lang="ar-EG" sz="1400" b="1" dirty="0">
                  <a:solidFill>
                    <a:schemeClr val="accent1"/>
                  </a:solidFill>
                  <a:latin typeface="Alexandria" pitchFamily="2" charset="-78"/>
                  <a:cs typeface="Alexandria" pitchFamily="2" charset="-78"/>
                </a:rPr>
                <a:t>يتفوق النساء علي الرجال في استخدام الأساليب الديمقراطية أو التشاركية بالإضافة إلي أنهن يستخدمن أساليب القيادة التحويلية وأسلوب المكافأة المشروطة </a:t>
              </a:r>
              <a:r>
                <a:rPr lang="ar-EG" sz="1400" dirty="0">
                  <a:solidFill>
                    <a:schemeClr val="tx1"/>
                  </a:solidFill>
                  <a:latin typeface="Alexandria" pitchFamily="2" charset="-78"/>
                  <a:cs typeface="Alexandria" pitchFamily="2" charset="-78"/>
                </a:rPr>
                <a:t>والأنماط المرتبطة بالمفاهيم المعاصرة للقيادة الفاعلة.</a:t>
              </a: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r>
                <a:rPr lang="ar-EG" sz="1400" dirty="0">
                  <a:solidFill>
                    <a:schemeClr val="tx1"/>
                  </a:solidFill>
                  <a:latin typeface="Alexandria" pitchFamily="2" charset="-78"/>
                  <a:cs typeface="Alexandria" pitchFamily="2" charset="-78"/>
                </a:rPr>
                <a:t>تحول السقف الزجاجي إلى متاهة </a:t>
              </a: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r>
                <a:rPr lang="ar-EG" sz="1400" b="1" dirty="0">
                  <a:solidFill>
                    <a:srgbClr val="00B0F0"/>
                  </a:solidFill>
                  <a:latin typeface="Alexandria" pitchFamily="2" charset="-78"/>
                  <a:cs typeface="Alexandria" pitchFamily="2" charset="-78"/>
                </a:rPr>
                <a:t>لا زلنا ننظر إلي الرجل القوي علي أنه قائد بالفطرة وننظر إلي المرأة القوية علي أنها حالة شاذة. </a:t>
              </a:r>
            </a:p>
            <a:p>
              <a:pPr algn="just" rtl="1">
                <a:lnSpc>
                  <a:spcPct val="150000"/>
                </a:lnSpc>
              </a:pPr>
              <a:endParaRPr lang="ar-EG" sz="1400" b="1" dirty="0">
                <a:solidFill>
                  <a:srgbClr val="00B0F0"/>
                </a:solidFill>
                <a:latin typeface="Alexandria" pitchFamily="2" charset="-78"/>
                <a:cs typeface="Alexandria" pitchFamily="2" charset="-78"/>
              </a:endParaRPr>
            </a:p>
            <a:p>
              <a:pPr algn="just">
                <a:lnSpc>
                  <a:spcPct val="150000"/>
                </a:lnSpc>
              </a:pPr>
              <a:r>
                <a:rPr lang="ar-EG" sz="1400" dirty="0">
                  <a:solidFill>
                    <a:schemeClr val="tx1"/>
                  </a:solidFill>
                  <a:latin typeface="Alexandria" pitchFamily="2" charset="-78"/>
                  <a:cs typeface="Alexandria" pitchFamily="2" charset="-78"/>
                </a:rPr>
                <a:t>مارجاريت أتوود </a:t>
              </a:r>
              <a:r>
                <a:rPr lang="en-US" sz="1400" dirty="0">
                  <a:solidFill>
                    <a:schemeClr val="tx1"/>
                  </a:solidFill>
                  <a:latin typeface="Alexandria" pitchFamily="2" charset="-78"/>
                  <a:cs typeface="Alexandria" pitchFamily="2" charset="-78"/>
                </a:rPr>
                <a:t>Atwood M</a:t>
              </a:r>
            </a:p>
          </p:txBody>
        </p:sp>
        <p:grpSp>
          <p:nvGrpSpPr>
            <p:cNvPr id="5" name="Group 4"/>
            <p:cNvGrpSpPr/>
            <p:nvPr/>
          </p:nvGrpSpPr>
          <p:grpSpPr>
            <a:xfrm>
              <a:off x="1400544" y="37859"/>
              <a:ext cx="10219033" cy="6654882"/>
              <a:chOff x="1400544" y="37859"/>
              <a:chExt cx="10219033" cy="6654882"/>
            </a:xfrm>
          </p:grpSpPr>
          <p:sp>
            <p:nvSpPr>
              <p:cNvPr id="6" name="TextBox 5"/>
              <p:cNvSpPr txBox="1"/>
              <p:nvPr/>
            </p:nvSpPr>
            <p:spPr>
              <a:xfrm>
                <a:off x="1400544" y="740274"/>
                <a:ext cx="8631100" cy="338554"/>
              </a:xfrm>
              <a:prstGeom prst="rect">
                <a:avLst/>
              </a:prstGeom>
              <a:noFill/>
            </p:spPr>
            <p:txBody>
              <a:bodyPr wrap="square" rtlCol="0">
                <a:spAutoFit/>
              </a:bodyPr>
              <a:lstStyle/>
              <a:p>
                <a:pPr algn="ctr"/>
                <a:endParaRPr lang="ar-EG" sz="1600" b="1" i="1" dirty="0">
                  <a:effectLst/>
                  <a:latin typeface="Alexandria" pitchFamily="2" charset="-78"/>
                  <a:ea typeface="Times New Roman" panose="02020603050405020304" pitchFamily="18" charset="0"/>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3785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5892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196948" y="-38753"/>
            <a:ext cx="11405667" cy="6845794"/>
            <a:chOff x="1139024" y="-153053"/>
            <a:chExt cx="10520745" cy="6845794"/>
          </a:xfrm>
        </p:grpSpPr>
        <p:sp>
          <p:nvSpPr>
            <p:cNvPr id="4" name="Rectangle: Rounded Corners 24"/>
            <p:cNvSpPr/>
            <p:nvPr/>
          </p:nvSpPr>
          <p:spPr>
            <a:xfrm>
              <a:off x="1139024" y="1647395"/>
              <a:ext cx="104726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2870"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علي الرغم من أن معضلة القيادات النسائية قد شهدت تحسناً ملحوظاً في العقود الأخيرة، إلا أن الطريق لا يزال طويلا أمام مسيرة التقدم. حيث تبلغ نسبة النساء في الولايات المتحدة الأمريكية الحاصلات علي درجة البكالوريوس ،%57 </a:t>
              </a:r>
            </a:p>
            <a:p>
              <a:pPr marL="102870" marR="0" algn="just" rtl="1">
                <a:lnSpc>
                  <a:spcPct val="150000"/>
                </a:lnSpc>
                <a:spcBef>
                  <a:spcPts val="0"/>
                </a:spcBef>
                <a:spcAft>
                  <a:spcPts val="0"/>
                </a:spcAft>
              </a:pPr>
              <a:r>
                <a:rPr lang="ar-EG" sz="1400" dirty="0">
                  <a:solidFill>
                    <a:schemeClr val="tx2"/>
                  </a:solidFill>
                  <a:latin typeface="Alexandria" pitchFamily="2" charset="-78"/>
                  <a:cs typeface="Alexandria" pitchFamily="2" charset="-78"/>
                </a:rPr>
                <a:t>بينما تبلغ نسبة الحاصلات علي درجة الماجستير ،%60 </a:t>
              </a:r>
            </a:p>
            <a:p>
              <a:pPr marL="102870" marR="0" algn="just" rtl="1">
                <a:lnSpc>
                  <a:spcPct val="150000"/>
                </a:lnSpc>
                <a:spcBef>
                  <a:spcPts val="0"/>
                </a:spcBef>
                <a:spcAft>
                  <a:spcPts val="0"/>
                </a:spcAft>
              </a:pPr>
              <a:r>
                <a:rPr lang="ar-EG" sz="1400" dirty="0">
                  <a:solidFill>
                    <a:schemeClr val="tx2"/>
                  </a:solidFill>
                  <a:latin typeface="Alexandria" pitchFamily="2" charset="-78"/>
                  <a:cs typeface="Alexandria" pitchFamily="2" charset="-78"/>
                </a:rPr>
                <a:t>ويمثلن أكثر من نصف حملة الدكتوراة، </a:t>
              </a:r>
            </a:p>
            <a:p>
              <a:pPr marL="102870" marR="0" algn="just" rtl="1">
                <a:lnSpc>
                  <a:spcPct val="150000"/>
                </a:lnSpc>
                <a:spcBef>
                  <a:spcPts val="0"/>
                </a:spcBef>
                <a:spcAft>
                  <a:spcPts val="0"/>
                </a:spcAft>
              </a:pPr>
              <a:r>
                <a:rPr lang="ar-EG" sz="1400" dirty="0">
                  <a:solidFill>
                    <a:schemeClr val="tx2"/>
                  </a:solidFill>
                  <a:latin typeface="Alexandria" pitchFamily="2" charset="-78"/>
                  <a:cs typeface="Alexandria" pitchFamily="2" charset="-78"/>
                </a:rPr>
                <a:t>وحصلن علي ما يقرب من نصف الدرجات المهنية </a:t>
              </a:r>
            </a:p>
            <a:p>
              <a:pPr marL="102870" marR="0" algn="just" rtl="1">
                <a:lnSpc>
                  <a:spcPct val="150000"/>
                </a:lnSpc>
                <a:spcBef>
                  <a:spcPts val="0"/>
                </a:spcBef>
                <a:spcAft>
                  <a:spcPts val="0"/>
                </a:spcAft>
              </a:pPr>
              <a:r>
                <a:rPr lang="ar-EG" sz="1400" dirty="0">
                  <a:solidFill>
                    <a:schemeClr val="tx2"/>
                  </a:solidFill>
                  <a:latin typeface="Alexandria" pitchFamily="2" charset="-78"/>
                  <a:cs typeface="Alexandria" pitchFamily="2" charset="-78"/>
                </a:rPr>
                <a:t>كما أن المرأة تشكل ما يقرب من نصف القوي العاملة في الولايات المتحدة</a:t>
              </a:r>
            </a:p>
            <a:p>
              <a:pPr marL="102870" marR="0" algn="just" rtl="1">
                <a:lnSpc>
                  <a:spcPct val="150000"/>
                </a:lnSpc>
                <a:spcBef>
                  <a:spcPts val="0"/>
                </a:spcBef>
                <a:spcAft>
                  <a:spcPts val="0"/>
                </a:spcAft>
              </a:pPr>
              <a:endParaRPr lang="ar-EG" sz="1400" dirty="0">
                <a:solidFill>
                  <a:schemeClr val="tx2"/>
                </a:solidFill>
                <a:latin typeface="Alexandria" pitchFamily="2" charset="-78"/>
                <a:cs typeface="Alexandria" pitchFamily="2" charset="-78"/>
              </a:endParaRPr>
            </a:p>
            <a:p>
              <a:pPr marL="102870" marR="0" algn="just" rtl="1">
                <a:lnSpc>
                  <a:spcPct val="150000"/>
                </a:lnSpc>
                <a:spcBef>
                  <a:spcPts val="0"/>
                </a:spcBef>
                <a:spcAft>
                  <a:spcPts val="0"/>
                </a:spcAft>
              </a:pPr>
              <a:r>
                <a:rPr lang="ar-EG" sz="1400" b="1" dirty="0">
                  <a:solidFill>
                    <a:schemeClr val="tx1"/>
                  </a:solidFill>
                  <a:latin typeface="Alexandria" pitchFamily="2" charset="-78"/>
                  <a:cs typeface="Alexandria" pitchFamily="2" charset="-78"/>
                </a:rPr>
                <a:t> ومع ذلك، لا يزال تمثيل المرأة محدوداً في المناصب العليا للمؤسسات الأمريكية والنظام السياسي الأمريكي. كما تشغل النساء مناصب قيادية في المنظمات الأمريكية حيث يشغلن أكثر من نصف الوظائف الإدارية والمهنية </a:t>
              </a:r>
            </a:p>
            <a:p>
              <a:pPr marL="102870" marR="0" algn="just"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L="102870"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فإن المناصب القيادية المرموقة تعكس واقعاً مختلفا.ً حيث تمثل النساء علي سبيل المثال، أقل من %3 من الرؤساء التنفيذييين لمؤسسة فورتشن )500 </a:t>
              </a:r>
              <a:r>
                <a:rPr lang="en-US" sz="1400" dirty="0">
                  <a:solidFill>
                    <a:schemeClr val="tx1"/>
                  </a:solidFill>
                  <a:latin typeface="Alexandria" pitchFamily="2" charset="-78"/>
                  <a:cs typeface="Alexandria" pitchFamily="2" charset="-78"/>
                </a:rPr>
                <a:t>Fortune)، </a:t>
              </a:r>
              <a:r>
                <a:rPr lang="ar-EG" sz="1400" dirty="0">
                  <a:solidFill>
                    <a:schemeClr val="tx1"/>
                  </a:solidFill>
                  <a:latin typeface="Alexandria" pitchFamily="2" charset="-78"/>
                  <a:cs typeface="Alexandria" pitchFamily="2" charset="-78"/>
                </a:rPr>
                <a:t>ويشغلن %15.7 من مقاعد مجلس الإدارة البالغ عددها خمسمائة ويشغلن %14.4 فقط من وظائف المديرين التنفيذيين لمؤسسة فورتشن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355825" y="-153053"/>
              <a:ext cx="9303944" cy="6845794"/>
              <a:chOff x="2355825" y="-153053"/>
              <a:chExt cx="9303944" cy="6845794"/>
            </a:xfrm>
          </p:grpSpPr>
          <p:sp>
            <p:nvSpPr>
              <p:cNvPr id="6" name="TextBox 5"/>
              <p:cNvSpPr txBox="1"/>
              <p:nvPr/>
            </p:nvSpPr>
            <p:spPr>
              <a:xfrm>
                <a:off x="2355825" y="948729"/>
                <a:ext cx="8631100" cy="369332"/>
              </a:xfrm>
              <a:prstGeom prst="rect">
                <a:avLst/>
              </a:prstGeom>
              <a:noFill/>
            </p:spPr>
            <p:txBody>
              <a:bodyPr wrap="square" rtlCol="0">
                <a:spAutoFit/>
              </a:bodyPr>
              <a:lstStyle/>
              <a:p>
                <a:endParaRPr lang="en-US" b="1" dirty="0">
                  <a:latin typeface="Alexandria" charset="0"/>
                  <a:cs typeface="Alexandria" charset="0"/>
                </a:endParaRPr>
              </a:p>
            </p:txBody>
          </p:sp>
          <p:sp>
            <p:nvSpPr>
              <p:cNvPr id="7" name="TextBox 6"/>
              <p:cNvSpPr txBox="1"/>
              <p:nvPr/>
            </p:nvSpPr>
            <p:spPr>
              <a:xfrm>
                <a:off x="904356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6306" y="-15305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1600" b="1" dirty="0">
              <a:solidFill>
                <a:schemeClr val="bg1"/>
              </a:solidFill>
              <a:ea typeface="Roboto Light" panose="02000000000000000000" pitchFamily="2" charset="0"/>
            </a:endParaRPr>
          </a:p>
          <a:p>
            <a:pPr algn="ctr"/>
            <a:r>
              <a:rPr lang="ar-EG" sz="1600" b="1" dirty="0">
                <a:solidFill>
                  <a:schemeClr val="bg1"/>
                </a:solidFill>
                <a:ea typeface="Roboto Light" panose="02000000000000000000" pitchFamily="2" charset="0"/>
              </a:rPr>
              <a:t>الفصل</a:t>
            </a:r>
          </a:p>
          <a:p>
            <a:pPr algn="ctr"/>
            <a:r>
              <a:rPr lang="ar-EG" sz="4000" b="1" dirty="0">
                <a:solidFill>
                  <a:schemeClr val="bg1"/>
                </a:solidFill>
                <a:ea typeface="Roboto Light" panose="02000000000000000000" pitchFamily="2" charset="0"/>
              </a:rPr>
              <a:t>7</a:t>
            </a:r>
          </a:p>
          <a:p>
            <a:pPr algn="ctr"/>
            <a:endParaRPr lang="en-US" sz="1600" b="1" dirty="0">
              <a:solidFill>
                <a:schemeClr val="bg1"/>
              </a:solidFill>
              <a:ea typeface="Roboto Light" panose="02000000000000000000" pitchFamily="2" charset="0"/>
            </a:endParaRPr>
          </a:p>
        </p:txBody>
      </p:sp>
      <p:sp>
        <p:nvSpPr>
          <p:cNvPr id="11" name="TextBox 10">
            <a:extLst>
              <a:ext uri="{FF2B5EF4-FFF2-40B4-BE49-F238E27FC236}">
                <a16:creationId xmlns:a16="http://schemas.microsoft.com/office/drawing/2014/main" id="{CAA70699-A08C-4DD2-849D-340955CAAB55}"/>
              </a:ext>
            </a:extLst>
          </p:cNvPr>
          <p:cNvSpPr txBox="1"/>
          <p:nvPr/>
        </p:nvSpPr>
        <p:spPr>
          <a:xfrm>
            <a:off x="2358870" y="1200441"/>
            <a:ext cx="6126480" cy="369332"/>
          </a:xfrm>
          <a:prstGeom prst="rect">
            <a:avLst/>
          </a:prstGeom>
          <a:noFill/>
        </p:spPr>
        <p:txBody>
          <a:bodyPr wrap="square">
            <a:spAutoFit/>
          </a:bodyPr>
          <a:lstStyle/>
          <a:p>
            <a:pPr algn="ctr"/>
            <a:r>
              <a:rPr lang="ar-EG" sz="1800" dirty="0">
                <a:solidFill>
                  <a:schemeClr val="tx1"/>
                </a:solidFill>
                <a:latin typeface="Alexandria" pitchFamily="2" charset="-78"/>
                <a:cs typeface="Alexandria" pitchFamily="2" charset="-78"/>
              </a:rPr>
              <a:t>أدلة متاهة القيادة </a:t>
            </a:r>
            <a:endParaRPr lang="en-US" dirty="0"/>
          </a:p>
        </p:txBody>
      </p:sp>
    </p:spTree>
    <p:extLst>
      <p:ext uri="{BB962C8B-B14F-4D97-AF65-F5344CB8AC3E}">
        <p14:creationId xmlns:p14="http://schemas.microsoft.com/office/powerpoint/2010/main" val="5783255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439"/>
            <a:ext cx="10911865" cy="6805602"/>
            <a:chOff x="617280" y="-112861"/>
            <a:chExt cx="10911865"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597489" y="-112861"/>
              <a:ext cx="9931656" cy="6805602"/>
              <a:chOff x="1597489" y="-112861"/>
              <a:chExt cx="9931656" cy="6805602"/>
            </a:xfrm>
          </p:grpSpPr>
          <p:sp>
            <p:nvSpPr>
              <p:cNvPr id="6" name="TextBox 5"/>
              <p:cNvSpPr txBox="1"/>
              <p:nvPr/>
            </p:nvSpPr>
            <p:spPr>
              <a:xfrm>
                <a:off x="1597489" y="1019069"/>
                <a:ext cx="8631100" cy="369332"/>
              </a:xfrm>
              <a:prstGeom prst="rect">
                <a:avLst/>
              </a:prstGeom>
              <a:noFill/>
            </p:spPr>
            <p:txBody>
              <a:bodyPr wrap="square" rtlCol="0">
                <a:spAutoFit/>
              </a:bodyPr>
              <a:lstStyle/>
              <a:p>
                <a:pPr algn="ctr"/>
                <a:r>
                  <a:rPr lang="en-US" b="1" dirty="0">
                    <a:latin typeface="Alexandria" pitchFamily="2" charset="-78"/>
                    <a:cs typeface="Alexandria" pitchFamily="2" charset="-78"/>
                  </a:rPr>
                  <a:t>“ </a:t>
                </a:r>
                <a:r>
                  <a:rPr lang="ar-EG" b="1" dirty="0">
                    <a:latin typeface="Alexandria" pitchFamily="2" charset="-78"/>
                    <a:cs typeface="Alexandria" pitchFamily="2" charset="-78"/>
                  </a:rPr>
                  <a:t>" السقف الزجاجي</a:t>
                </a:r>
                <a:endParaRPr lang="en-US"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25730"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5" name="TextBox 14">
            <a:extLst>
              <a:ext uri="{FF2B5EF4-FFF2-40B4-BE49-F238E27FC236}">
                <a16:creationId xmlns:a16="http://schemas.microsoft.com/office/drawing/2014/main" id="{70B0D4FD-B3DE-4CB4-9072-ED76CCC8FDC5}"/>
              </a:ext>
            </a:extLst>
          </p:cNvPr>
          <p:cNvSpPr txBox="1"/>
          <p:nvPr/>
        </p:nvSpPr>
        <p:spPr>
          <a:xfrm>
            <a:off x="659275" y="2240308"/>
            <a:ext cx="10243187" cy="2614305"/>
          </a:xfrm>
          <a:prstGeom prst="rect">
            <a:avLst/>
          </a:prstGeom>
          <a:noFill/>
        </p:spPr>
        <p:txBody>
          <a:bodyPr wrap="square">
            <a:spAutoFit/>
          </a:bodyPr>
          <a:lstStyle/>
          <a:p>
            <a:pPr marL="0" marR="0" algn="just" rtl="1">
              <a:lnSpc>
                <a:spcPct val="200000"/>
              </a:lnSpc>
              <a:spcBef>
                <a:spcPts val="0"/>
              </a:spcBef>
              <a:spcAft>
                <a:spcPts val="0"/>
              </a:spcAft>
            </a:pPr>
            <a:r>
              <a:rPr lang="ar-EG" sz="1400" dirty="0">
                <a:latin typeface="Alexandria" pitchFamily="2" charset="-78"/>
                <a:cs typeface="Alexandria" pitchFamily="2" charset="-78"/>
              </a:rPr>
              <a:t>إن الحاجز غير المرئي الذي حال دون تولي النساء مناصب قيادية مرموقة أطلق عليه في البداية »</a:t>
            </a:r>
            <a:r>
              <a:rPr lang="ar-EG" sz="1400" b="1" dirty="0">
                <a:latin typeface="Alexandria" pitchFamily="2" charset="-78"/>
                <a:cs typeface="Alexandria" pitchFamily="2" charset="-78"/>
              </a:rPr>
              <a:t>السقف الزجاجي</a:t>
            </a:r>
            <a:r>
              <a:rPr lang="ar-EG" sz="1400" dirty="0">
                <a:latin typeface="Alexandria" pitchFamily="2" charset="-78"/>
                <a:cs typeface="Alexandria" pitchFamily="2" charset="-78"/>
              </a:rPr>
              <a:t>«. وهو المصطلح الذي أدخله مراسلو وول استريت في العامية الأمريكية الدارجة عام 1986 ، وحتى في الوظائف التي يسيطر النساء عليها وجدن كذلك معاناة من السقف الزجاجي بينما يرتقي الرجال البيض مصعداً زجاجياً ليشغلوا المناصب القيادية العليا،ومؤخراً حدد كل من إيجيل وكاريل </a:t>
            </a:r>
            <a:r>
              <a:rPr lang="en-US" sz="1400" dirty="0">
                <a:latin typeface="Alexandria" pitchFamily="2" charset="-78"/>
                <a:cs typeface="Alexandria" pitchFamily="2" charset="-78"/>
              </a:rPr>
              <a:t>)</a:t>
            </a:r>
            <a:r>
              <a:rPr lang="ar-EG" sz="1400" dirty="0">
                <a:latin typeface="Alexandria" pitchFamily="2" charset="-78"/>
                <a:cs typeface="Alexandria" pitchFamily="2" charset="-78"/>
              </a:rPr>
              <a:t>2007</a:t>
            </a:r>
            <a:r>
              <a:rPr lang="en-US" sz="1400" dirty="0">
                <a:latin typeface="Alexandria" pitchFamily="2" charset="-78"/>
                <a:cs typeface="Alexandria" pitchFamily="2" charset="-78"/>
              </a:rPr>
              <a:t>(</a:t>
            </a:r>
            <a:r>
              <a:rPr lang="ar-EG" sz="1400" dirty="0">
                <a:latin typeface="Alexandria" pitchFamily="2" charset="-78"/>
                <a:cs typeface="Alexandria" pitchFamily="2" charset="-78"/>
              </a:rPr>
              <a:t>حدود استخدام العبارة المجازية المعروفة بـ»السقف الزجاجي« وذكرا أنها تنطوي علي أحقية كل فرد وبشكل متساوي في شغل المناصب العليا حتى تتمكن جميع النساء من اجتياز هذا الحاجز غير المرئي وغير القابل للاختراق. كما قدما أيضاً صورة بديلة لمتاهة القيادة التي تعطي انطباعاً لرحلة محفوفة بالتحديات والعراقيل علي طول الطريق والتي استطاعت المرأة أن تجتازها بنجاح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30830" y="52398"/>
            <a:ext cx="11052537" cy="6755362"/>
            <a:chOff x="617280" y="-112861"/>
            <a:chExt cx="11052537" cy="675536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00B0F0"/>
                </a:solidFill>
                <a:latin typeface="Alexandria" pitchFamily="2" charset="-78"/>
                <a:cs typeface="Alexandria" pitchFamily="2" charset="-78"/>
              </a:endParaRPr>
            </a:p>
          </p:txBody>
        </p:sp>
        <p:grpSp>
          <p:nvGrpSpPr>
            <p:cNvPr id="5" name="Group 4"/>
            <p:cNvGrpSpPr/>
            <p:nvPr/>
          </p:nvGrpSpPr>
          <p:grpSpPr>
            <a:xfrm>
              <a:off x="1515650" y="-112861"/>
              <a:ext cx="10154167" cy="6755362"/>
              <a:chOff x="1515650" y="-112861"/>
              <a:chExt cx="10154167" cy="6755362"/>
            </a:xfrm>
          </p:grpSpPr>
          <p:sp>
            <p:nvSpPr>
              <p:cNvPr id="6" name="TextBox 5"/>
              <p:cNvSpPr txBox="1"/>
              <p:nvPr/>
            </p:nvSpPr>
            <p:spPr>
              <a:xfrm>
                <a:off x="15156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9053617" y="624239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6834"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1">
            <a:extLst>
              <a:ext uri="{FF2B5EF4-FFF2-40B4-BE49-F238E27FC236}">
                <a16:creationId xmlns:a16="http://schemas.microsoft.com/office/drawing/2014/main" id="{8084622E-CE81-4F7D-9E0D-F676A7D68BD2}"/>
              </a:ext>
            </a:extLst>
          </p:cNvPr>
          <p:cNvSpPr>
            <a:spLocks noChangeArrowheads="1"/>
          </p:cNvSpPr>
          <p:nvPr/>
        </p:nvSpPr>
        <p:spPr bwMode="auto">
          <a:xfrm>
            <a:off x="3146425" y="274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4" name="TextBox 13">
            <a:extLst>
              <a:ext uri="{FF2B5EF4-FFF2-40B4-BE49-F238E27FC236}">
                <a16:creationId xmlns:a16="http://schemas.microsoft.com/office/drawing/2014/main" id="{A814B9E5-5FB5-47FD-B6A7-F85BDC8C66FF}"/>
              </a:ext>
            </a:extLst>
          </p:cNvPr>
          <p:cNvSpPr txBox="1"/>
          <p:nvPr/>
        </p:nvSpPr>
        <p:spPr>
          <a:xfrm>
            <a:off x="1139485" y="2051092"/>
            <a:ext cx="9503214" cy="379078"/>
          </a:xfrm>
          <a:prstGeom prst="rect">
            <a:avLst/>
          </a:prstGeom>
          <a:noFill/>
        </p:spPr>
        <p:txBody>
          <a:bodyPr wrap="square">
            <a:spAutoFit/>
          </a:bodyPr>
          <a:lstStyle/>
          <a:p>
            <a:pPr marR="0" lvl="0" algn="just" rtl="1">
              <a:lnSpc>
                <a:spcPct val="15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3" name="Picture 12">
            <a:extLst>
              <a:ext uri="{FF2B5EF4-FFF2-40B4-BE49-F238E27FC236}">
                <a16:creationId xmlns:a16="http://schemas.microsoft.com/office/drawing/2014/main" id="{B6FC3442-875F-490C-9FD3-9DFB13DE9896}"/>
              </a:ext>
            </a:extLst>
          </p:cNvPr>
          <p:cNvPicPr>
            <a:picLocks noChangeAspect="1"/>
          </p:cNvPicPr>
          <p:nvPr/>
        </p:nvPicPr>
        <p:blipFill>
          <a:blip r:embed="rId3"/>
          <a:stretch>
            <a:fillRect/>
          </a:stretch>
        </p:blipFill>
        <p:spPr>
          <a:xfrm>
            <a:off x="3149074" y="583552"/>
            <a:ext cx="5484036" cy="4539484"/>
          </a:xfrm>
          <a:prstGeom prst="rect">
            <a:avLst/>
          </a:prstGeom>
        </p:spPr>
      </p:pic>
      <p:pic>
        <p:nvPicPr>
          <p:cNvPr id="16" name="Picture 15">
            <a:extLst>
              <a:ext uri="{FF2B5EF4-FFF2-40B4-BE49-F238E27FC236}">
                <a16:creationId xmlns:a16="http://schemas.microsoft.com/office/drawing/2014/main" id="{76292EA9-0DC5-4C5C-9A72-CAA9E14AAFE3}"/>
              </a:ext>
            </a:extLst>
          </p:cNvPr>
          <p:cNvPicPr>
            <a:picLocks noChangeAspect="1"/>
          </p:cNvPicPr>
          <p:nvPr/>
        </p:nvPicPr>
        <p:blipFill>
          <a:blip r:embed="rId4"/>
          <a:stretch>
            <a:fillRect/>
          </a:stretch>
        </p:blipFill>
        <p:spPr>
          <a:xfrm>
            <a:off x="3119531" y="4994098"/>
            <a:ext cx="5952938" cy="2013070"/>
          </a:xfrm>
          <a:prstGeom prst="rect">
            <a:avLst/>
          </a:prstGeom>
        </p:spPr>
      </p:pic>
    </p:spTree>
    <p:extLst>
      <p:ext uri="{BB962C8B-B14F-4D97-AF65-F5344CB8AC3E}">
        <p14:creationId xmlns:p14="http://schemas.microsoft.com/office/powerpoint/2010/main" val="255892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242591"/>
            <a:ext cx="10911865" cy="6564450"/>
            <a:chOff x="617280" y="128291"/>
            <a:chExt cx="10911865" cy="6564450"/>
          </a:xfrm>
        </p:grpSpPr>
        <p:sp>
          <p:nvSpPr>
            <p:cNvPr id="4"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1972600" y="128291"/>
              <a:ext cx="9556545" cy="6564450"/>
              <a:chOff x="1972600" y="128291"/>
              <a:chExt cx="9556545" cy="6564450"/>
            </a:xfrm>
          </p:grpSpPr>
          <p:sp>
            <p:nvSpPr>
              <p:cNvPr id="6" name="TextBox 5"/>
              <p:cNvSpPr txBox="1"/>
              <p:nvPr/>
            </p:nvSpPr>
            <p:spPr>
              <a:xfrm>
                <a:off x="1972600" y="10444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2829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7</a:t>
            </a:r>
          </a:p>
        </p:txBody>
      </p:sp>
      <p:sp>
        <p:nvSpPr>
          <p:cNvPr id="13" name="TextBox 12">
            <a:extLst>
              <a:ext uri="{FF2B5EF4-FFF2-40B4-BE49-F238E27FC236}">
                <a16:creationId xmlns:a16="http://schemas.microsoft.com/office/drawing/2014/main" id="{5D15C3A8-719B-4E89-8681-CB21F836E9BD}"/>
              </a:ext>
            </a:extLst>
          </p:cNvPr>
          <p:cNvSpPr txBox="1"/>
          <p:nvPr/>
        </p:nvSpPr>
        <p:spPr>
          <a:xfrm>
            <a:off x="1099069" y="2222963"/>
            <a:ext cx="9734842" cy="2183418"/>
          </a:xfrm>
          <a:prstGeom prst="rect">
            <a:avLst/>
          </a:prstGeom>
          <a:noFill/>
        </p:spPr>
        <p:txBody>
          <a:bodyPr wrap="square">
            <a:spAutoFit/>
          </a:bodyPr>
          <a:lstStyle/>
          <a:p>
            <a:pPr marR="0" lvl="0" algn="just" rtl="1">
              <a:lnSpc>
                <a:spcPct val="200000"/>
              </a:lnSpc>
              <a:spcBef>
                <a:spcPts val="0"/>
              </a:spcBef>
              <a:spcAft>
                <a:spcPts val="1000"/>
              </a:spcAft>
            </a:pPr>
            <a:r>
              <a:rPr lang="ar-EG" sz="1400" dirty="0">
                <a:latin typeface="Alexandria" pitchFamily="2" charset="-78"/>
                <a:cs typeface="Alexandria" pitchFamily="2" charset="-78"/>
              </a:rPr>
              <a:t>تُعد فجوة القيادة ظاهرة عالمية حيث ترتكز النساء علي نحو غير متناسب في الوظائف القيادية المتدنية والمحدودة السلطة أكثر من الرجال ، ويدور النقاش بوجه عام حول التمثيل المحدود للنساء في المناصب القيادية العليا حول ثلاثة أنواع من التفسيرات حيث توضح المجموعة الأولي من التفسيرات أوجه الاختلاف بين المرأة والرجل بالنسبة لاستثمار رأس المال البشري. أما المجموعة الثانية فهي تشير إلي الفروق الجنسية بين النساء والرجال. وبالنسبة إلي المجموعة الثالثة والأخيرة، فهي تركز علي التحيز والتمييز اللذان يمارسان ضد المرأة في شغل الوظائف القيادية.</a:t>
            </a:r>
            <a:endParaRPr lang="en-US" sz="14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F43F71C4-C275-47BA-A41E-F16C03BCD0C6}"/>
              </a:ext>
            </a:extLst>
          </p:cNvPr>
          <p:cNvSpPr txBox="1"/>
          <p:nvPr/>
        </p:nvSpPr>
        <p:spPr>
          <a:xfrm>
            <a:off x="2250375" y="1182387"/>
            <a:ext cx="6119446" cy="369332"/>
          </a:xfrm>
          <a:prstGeom prst="rect">
            <a:avLst/>
          </a:prstGeom>
          <a:noFill/>
        </p:spPr>
        <p:txBody>
          <a:bodyPr wrap="square">
            <a:spAutoFit/>
          </a:bodyPr>
          <a:lstStyle/>
          <a:p>
            <a:pPr algn="ctr"/>
            <a:r>
              <a:rPr lang="ar-EG" sz="1800" b="1" dirty="0">
                <a:latin typeface="Alexandria" pitchFamily="2" charset="-78"/>
                <a:cs typeface="Alexandria" pitchFamily="2" charset="-78"/>
              </a:rPr>
              <a:t>فهم المتاهة</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72494"/>
            <a:ext cx="10911865" cy="6745314"/>
            <a:chOff x="617280" y="-92765"/>
            <a:chExt cx="10911865" cy="674531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197275" y="-92765"/>
              <a:ext cx="9331870" cy="6745314"/>
              <a:chOff x="2197275" y="-92765"/>
              <a:chExt cx="9331870" cy="6745314"/>
            </a:xfrm>
          </p:grpSpPr>
          <p:sp>
            <p:nvSpPr>
              <p:cNvPr id="6" name="TextBox 5"/>
              <p:cNvSpPr txBox="1"/>
              <p:nvPr/>
            </p:nvSpPr>
            <p:spPr>
              <a:xfrm>
                <a:off x="2197275"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5243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9276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0757FC8-7C86-4CCF-BEB5-E5A75407A12E}"/>
              </a:ext>
            </a:extLst>
          </p:cNvPr>
          <p:cNvSpPr txBox="1"/>
          <p:nvPr/>
        </p:nvSpPr>
        <p:spPr>
          <a:xfrm>
            <a:off x="3848022" y="817844"/>
            <a:ext cx="6119446" cy="584775"/>
          </a:xfrm>
          <a:prstGeom prst="rect">
            <a:avLst/>
          </a:prstGeom>
          <a:noFill/>
        </p:spPr>
        <p:txBody>
          <a:bodyPr wrap="square">
            <a:spAutoFit/>
          </a:bodyPr>
          <a:lstStyle/>
          <a:p>
            <a:endParaRPr lang="ar-EG" sz="1600" b="1" dirty="0">
              <a:effectLst/>
              <a:latin typeface="Alexandria" pitchFamily="2" charset="-78"/>
              <a:ea typeface="Times New Roman" panose="02020603050405020304" pitchFamily="18" charset="0"/>
              <a:cs typeface="Alexandria" pitchFamily="2" charset="-78"/>
            </a:endParaRPr>
          </a:p>
          <a:p>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DBCEC8AA-6774-4D50-B58C-97AEE5629607}"/>
              </a:ext>
            </a:extLst>
          </p:cNvPr>
          <p:cNvSpPr txBox="1"/>
          <p:nvPr/>
        </p:nvSpPr>
        <p:spPr>
          <a:xfrm>
            <a:off x="832547" y="1976954"/>
            <a:ext cx="10652845" cy="3905493"/>
          </a:xfrm>
          <a:prstGeom prst="rect">
            <a:avLst/>
          </a:prstGeom>
          <a:noFill/>
        </p:spPr>
        <p:txBody>
          <a:bodyPr wrap="square">
            <a:spAutoFit/>
          </a:bodyPr>
          <a:lstStyle/>
          <a:p>
            <a:pPr marL="457200" marR="0" algn="justLow" rtl="1">
              <a:lnSpc>
                <a:spcPct val="200000"/>
              </a:lnSpc>
              <a:spcBef>
                <a:spcPts val="0"/>
              </a:spcBef>
              <a:spcAft>
                <a:spcPts val="0"/>
              </a:spcAft>
            </a:pPr>
            <a:r>
              <a:rPr lang="ar-EG" sz="1400" b="1" dirty="0">
                <a:latin typeface="Alexandria" pitchFamily="2" charset="-78"/>
                <a:cs typeface="Alexandria" pitchFamily="2" charset="-78"/>
              </a:rPr>
              <a:t>فروق رأس المال البشري</a:t>
            </a:r>
            <a:r>
              <a:rPr lang="ar-EG" sz="1400" dirty="0">
                <a:latin typeface="Alexandria" pitchFamily="2" charset="-78"/>
                <a:cs typeface="Alexandria" pitchFamily="2" charset="-78"/>
              </a:rPr>
              <a:t>: </a:t>
            </a:r>
            <a:r>
              <a:rPr lang="ar-EG" sz="1400" dirty="0">
                <a:solidFill>
                  <a:schemeClr val="accent1"/>
                </a:solidFill>
                <a:latin typeface="Alexandria" pitchFamily="2" charset="-78"/>
                <a:cs typeface="Alexandria" pitchFamily="2" charset="-78"/>
              </a:rPr>
              <a:t>أحد التفسيرات البارزة للمتاهة هو أن النساء يستثمرن في التعليم، والتدريب، والخبرة، بشكل أقل من الرجال هذا العجز المفترض في رأس المال البشري كان السبب في ندرة النساء المؤهلات</a:t>
            </a:r>
            <a:r>
              <a:rPr lang="ar-EG" sz="1400" dirty="0">
                <a:latin typeface="Alexandria" pitchFamily="2" charset="-78"/>
                <a:cs typeface="Alexandria" pitchFamily="2" charset="-78"/>
              </a:rPr>
              <a:t>، وهو ما يطلق عليه أحياناً »مشكلة الإمداد«. ومع ذلك، فإنه مبجرد إلقاء نظرة فاحصة علي الأرقام نجد أن المرأة بالفعل لا تزال في طور الإعداد والتطوير. وكما عرضنا آنفا،ً يحصل النساء علي درجات جامعية بمعدلات تفوق الرجال، كما يحصلن علي درجات الدكتوراه والدرجات المهنية بنسب أعلى من الرجال أو متساوية معهم، إلا أن تمثيلهن في المناصب القيادية العليا لا يزال محدودا.ً وعلي سبيل المثال، علي الرغم من حصول النساء على %45.9 في مجال القانون وأنهن يشكلن %45.4 من الأساتذة المساعدين في هذا التخصص إلا أنهن يمثلن فقط %19.4 في الجمعية الأمريكية للقانون . وبالرغم من أن ثلث النساء يتخرجن ويحصلن علي درجة ماجستير إدارة الأعمال من أفضل عشر كليات لإدارة الأعمال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إلا أن تمتثيلهن في المناصب العليا وفي شركات الأعمال الأمريكية يبدو متدنيا.ً وأخيرا،ً هناك أدلة واضحة علي أن عدم وصول النساء إلي المناصب العليا لم يكن بسبب عدم توفر الوقت الكافي لتفعيل التعاقب الوظيفي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609"/>
            <a:ext cx="10861625" cy="6815650"/>
            <a:chOff x="617280" y="-122909"/>
            <a:chExt cx="10861625" cy="681565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22909"/>
              <a:ext cx="8965755" cy="6815650"/>
              <a:chOff x="2513150" y="-122909"/>
              <a:chExt cx="8965755" cy="6815650"/>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2290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F4D46F82-3F7B-40D7-9EB9-783AD2CB6342}"/>
              </a:ext>
            </a:extLst>
          </p:cNvPr>
          <p:cNvSpPr txBox="1"/>
          <p:nvPr/>
        </p:nvSpPr>
        <p:spPr>
          <a:xfrm>
            <a:off x="1044613" y="2344695"/>
            <a:ext cx="9843753" cy="2614305"/>
          </a:xfrm>
          <a:prstGeom prst="rect">
            <a:avLst/>
          </a:prstGeom>
          <a:noFill/>
        </p:spPr>
        <p:txBody>
          <a:bodyPr wrap="square">
            <a:spAutoFit/>
          </a:bodyPr>
          <a:lstStyle/>
          <a:p>
            <a:pPr algn="just" rtl="1">
              <a:lnSpc>
                <a:spcPct val="200000"/>
              </a:lnSpc>
            </a:pPr>
            <a:r>
              <a:rPr lang="ar-EG" sz="1400" b="1" dirty="0">
                <a:latin typeface="Alexandria" pitchFamily="2" charset="-78"/>
                <a:cs typeface="Alexandria" pitchFamily="2" charset="-78"/>
              </a:rPr>
              <a:t>تمتلك النساء خبرة عملية أقل نسبياً من الرجال، كام أنهن أقل في استمراريتهن في الوظيفة من الرجال</a:t>
            </a:r>
            <a:r>
              <a:rPr lang="ar-EG" sz="1400" dirty="0">
                <a:latin typeface="Alexandria" pitchFamily="2" charset="-78"/>
                <a:cs typeface="Alexandria" pitchFamily="2" charset="-78"/>
              </a:rPr>
              <a:t>. وهذا يرجع إلي المسؤوليات المتباينة التي يتحملها النساء </a:t>
            </a:r>
            <a:r>
              <a:rPr lang="ar-EG" sz="1400" b="1" dirty="0">
                <a:latin typeface="Alexandria" pitchFamily="2" charset="-78"/>
                <a:cs typeface="Alexandria" pitchFamily="2" charset="-78"/>
              </a:rPr>
              <a:t>في تربية الأطفال، بالإضافة إلي الواجبات الأسرية </a:t>
            </a:r>
            <a:r>
              <a:rPr lang="ar-EG" sz="1400" dirty="0">
                <a:latin typeface="Alexandria" pitchFamily="2" charset="-78"/>
                <a:cs typeface="Alexandria" pitchFamily="2" charset="-78"/>
              </a:rPr>
              <a:t>وعلي الرغم من أن التفسير الشائع للتفاوت بين الجنسين في مستوى الخبرة هو أن احتمالية ترك النساء لوظائفهن أكثر من الرجال، إلا أنه لا يوجد دليل بحثي معتبر في هذا الصدد ، ومع ذلك، فهناك دليل علي أن النساء يتعرضن لخسائر أكبر مما يتعرض له الرجال بعد الانقطاع عن العمل لأن النساء أكثر احتمالية لترك العمل لأسباب تتعلق بالأسرة بل تفرض الالتزامات الأسرية والمتعلقة بتربية اللطفال عبئاً إضافياً علي النساء اللاتي يصعدن سلم القيادة، خاصة اللواتي لا يستطعن تحمل نفقات الخدمة المنزلية.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212739"/>
            <a:ext cx="3272911" cy="51941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914400" y="11487"/>
            <a:ext cx="10812720" cy="6795554"/>
            <a:chOff x="971550" y="-102813"/>
            <a:chExt cx="10812720" cy="6795554"/>
          </a:xfrm>
        </p:grpSpPr>
        <p:grpSp>
          <p:nvGrpSpPr>
            <p:cNvPr id="5" name="Group 4"/>
            <p:cNvGrpSpPr/>
            <p:nvPr/>
          </p:nvGrpSpPr>
          <p:grpSpPr>
            <a:xfrm>
              <a:off x="1487886" y="-102813"/>
              <a:ext cx="10164521" cy="6795554"/>
              <a:chOff x="1487886" y="-102813"/>
              <a:chExt cx="10164521" cy="6795554"/>
            </a:xfrm>
          </p:grpSpPr>
          <p:sp>
            <p:nvSpPr>
              <p:cNvPr id="6" name="TextBox 5"/>
              <p:cNvSpPr txBox="1"/>
              <p:nvPr/>
            </p:nvSpPr>
            <p:spPr>
              <a:xfrm>
                <a:off x="1487886" y="585828"/>
                <a:ext cx="8953500" cy="369332"/>
              </a:xfrm>
              <a:prstGeom prst="rect">
                <a:avLst/>
              </a:prstGeom>
              <a:noFill/>
            </p:spPr>
            <p:txBody>
              <a:bodyPr wrap="square" rtlCol="0">
                <a:spAutoFit/>
              </a:bodyPr>
              <a:lstStyle/>
              <a:p>
                <a:pPr algn="ctr"/>
                <a:r>
                  <a:rPr lang="ar-EG" b="1" dirty="0">
                    <a:solidFill>
                      <a:srgbClr val="00B0F0"/>
                    </a:solidFill>
                    <a:latin typeface="Alexandria" pitchFamily="2" charset="-78"/>
                    <a:ea typeface="Times New Roman" pitchFamily="18" charset="0"/>
                    <a:cs typeface="Alexandria" pitchFamily="2" charset="-78"/>
                  </a:rPr>
                  <a:t>نموذج متاهة القيادة</a:t>
                </a:r>
              </a:p>
            </p:txBody>
          </p:sp>
          <p:sp>
            <p:nvSpPr>
              <p:cNvPr id="7" name="TextBox 6"/>
              <p:cNvSpPr txBox="1"/>
              <p:nvPr/>
            </p:nvSpPr>
            <p:spPr>
              <a:xfrm>
                <a:off x="897323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102813"/>
                <a:ext cx="2305141" cy="1076343"/>
              </a:xfrm>
              <a:prstGeom prst="rect">
                <a:avLst/>
              </a:prstGeom>
            </p:spPr>
          </p:pic>
        </p:grpSp>
        <p:sp>
          <p:nvSpPr>
            <p:cNvPr id="4" name="Rectangle: Rounded Corners 24"/>
            <p:cNvSpPr/>
            <p:nvPr/>
          </p:nvSpPr>
          <p:spPr>
            <a:xfrm>
              <a:off x="971550" y="1261630"/>
              <a:ext cx="10812720" cy="4737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solidFill>
                  <a:schemeClr val="tx1"/>
                </a:solidFill>
                <a:latin typeface="Alexandria" pitchFamily="2" charset="-78"/>
                <a:cs typeface="Alexandria" pitchFamily="2" charset="-78"/>
              </a:endParaRPr>
            </a:p>
          </p:txBody>
        </p:sp>
      </p:grpSp>
      <p:sp>
        <p:nvSpPr>
          <p:cNvPr id="9" name="Rectangle 8"/>
          <p:cNvSpPr/>
          <p:nvPr/>
        </p:nvSpPr>
        <p:spPr>
          <a:xfrm>
            <a:off x="560130" y="5360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pic>
        <p:nvPicPr>
          <p:cNvPr id="12" name="Picture 11">
            <a:extLst>
              <a:ext uri="{FF2B5EF4-FFF2-40B4-BE49-F238E27FC236}">
                <a16:creationId xmlns:a16="http://schemas.microsoft.com/office/drawing/2014/main" id="{F4343AA9-0389-42A1-8E23-78593A66BBA5}"/>
              </a:ext>
            </a:extLst>
          </p:cNvPr>
          <p:cNvPicPr>
            <a:picLocks noChangeAspect="1"/>
          </p:cNvPicPr>
          <p:nvPr/>
        </p:nvPicPr>
        <p:blipFill>
          <a:blip r:embed="rId3"/>
          <a:stretch>
            <a:fillRect/>
          </a:stretch>
        </p:blipFill>
        <p:spPr>
          <a:xfrm>
            <a:off x="1589650" y="1593377"/>
            <a:ext cx="7700466" cy="4425371"/>
          </a:xfrm>
          <a:prstGeom prst="rect">
            <a:avLst/>
          </a:prstGeom>
        </p:spPr>
      </p:pic>
    </p:spTree>
    <p:extLst>
      <p:ext uri="{BB962C8B-B14F-4D97-AF65-F5344CB8AC3E}">
        <p14:creationId xmlns:p14="http://schemas.microsoft.com/office/powerpoint/2010/main" val="9350341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812720" cy="6765410"/>
            <a:chOff x="617280" y="-72669"/>
            <a:chExt cx="10812720" cy="6765410"/>
          </a:xfrm>
        </p:grpSpPr>
        <p:sp>
          <p:nvSpPr>
            <p:cNvPr id="4" name="Rectangle: Rounded Corners 24"/>
            <p:cNvSpPr/>
            <p:nvPr/>
          </p:nvSpPr>
          <p:spPr>
            <a:xfrm>
              <a:off x="617280" y="17880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200000"/>
                </a:lnSpc>
                <a:spcBef>
                  <a:spcPts val="0"/>
                </a:spcBef>
                <a:spcAft>
                  <a:spcPts val="0"/>
                </a:spcAft>
              </a:pPr>
              <a:r>
                <a:rPr lang="ar-EG" sz="1400" dirty="0">
                  <a:solidFill>
                    <a:schemeClr val="tx1"/>
                  </a:solidFill>
                  <a:latin typeface="Alexandria" pitchFamily="2" charset="-78"/>
                  <a:cs typeface="Alexandria" pitchFamily="2" charset="-78"/>
                </a:rPr>
                <a:t>علي الرغم من أن نسبة مشاركة الرجال في الأعمال المنزلية قد زادت بدرجة كبيرة في الآونة الأخيرة</a:t>
              </a:r>
              <a:r>
                <a:rPr lang="en-US" sz="1400" dirty="0">
                  <a:solidFill>
                    <a:schemeClr val="tx1"/>
                  </a:solidFill>
                  <a:latin typeface="Alexandria" pitchFamily="2" charset="-78"/>
                  <a:cs typeface="Alexandria" pitchFamily="2" charset="-78"/>
                </a:rPr>
                <a:t>,</a:t>
              </a:r>
              <a:r>
                <a:rPr lang="ar-EG" sz="1400" dirty="0">
                  <a:solidFill>
                    <a:schemeClr val="tx1"/>
                  </a:solidFill>
                  <a:latin typeface="Alexandria" pitchFamily="2" charset="-78"/>
                  <a:cs typeface="Alexandria" pitchFamily="2" charset="-78"/>
                </a:rPr>
                <a:t> إلا أن النساء لازلن يتحملن غالبية مسؤوليات رعاية الأطفال، بالإضافة إلي الأعباء المنزلية الأخرى .ومن المثير للدهشة أن المرأة تتفاعل مع تلك الصراعات المتعلقة بالعمل والبيت بطرق متنوعة ومختلفة . فيقرر بعض النساء عدم الزواج أو إنجاب الأطفال، بينما تقرر أخريات أن يصبحن »نساء خارقات« ويسعين لتحقيق التميز في كل دور. وهناك من يلجأن إلي الإجازات المرضية، أو العمل بنظام نصف دوام، حتى يتمكن من معالجة المشكلات المتعلقة بالمنزل والعمل ) </a:t>
              </a:r>
            </a:p>
            <a:p>
              <a:pPr marR="0" lvl="0" algn="just" rtl="1">
                <a:lnSpc>
                  <a:spcPct val="200000"/>
                </a:lnSpc>
                <a:spcBef>
                  <a:spcPts val="0"/>
                </a:spcBef>
                <a:spcAft>
                  <a:spcPts val="0"/>
                </a:spcAft>
              </a:pPr>
              <a:r>
                <a:rPr lang="ar-EG" sz="1400" dirty="0">
                  <a:solidFill>
                    <a:schemeClr val="tx1"/>
                  </a:solidFill>
                  <a:latin typeface="Alexandria" pitchFamily="2" charset="-78"/>
                  <a:cs typeface="Alexandria" pitchFamily="2" charset="-78"/>
                </a:rPr>
                <a:t>ومن جانب آخر، فإن عادات العمل البالية تقف عثرة أمام وصول النساء إلي المناصب القيادية: فالذين يستفيدون من برامج المرونة التي تتيحها أماكن العمل يتم تهميشهن في العادة، كام أن الاتي ينقطعن عن العمل بشكل مؤقت يجدن أن الرجوع إليه صعب، وإن سُمح لهن بالعودة فإنهن يرجعن إلي مناصب أكثر تدنياً من المناصب التي تركنها ) ، </a:t>
              </a:r>
              <a:r>
                <a:rPr lang="ar-EG" sz="1400" b="1" dirty="0">
                  <a:solidFill>
                    <a:schemeClr val="tx1"/>
                  </a:solidFill>
                  <a:latin typeface="Alexandria" pitchFamily="2" charset="-78"/>
                  <a:cs typeface="Alexandria" pitchFamily="2" charset="-78"/>
                </a:rPr>
                <a:t>وهناك تفسير آخر متعلق بفجوة القيادة وهو أن هذا الانقسام المفروض ثقافياً يجعل المرأة تقرر الابتعاد عن مسارات القيادة باختيار »الوظائف البسيطة« التي لا تقود إلي المناصب القيادية ومع ذلك لا تؤيد الأبحاث مثل هذا التفسير.</a:t>
              </a:r>
              <a:endParaRPr lang="en-US" sz="1400" b="1"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961603" y="-72669"/>
              <a:ext cx="10426870" cy="6765410"/>
              <a:chOff x="961603" y="-72669"/>
              <a:chExt cx="10426870" cy="6765410"/>
            </a:xfrm>
          </p:grpSpPr>
          <p:sp>
            <p:nvSpPr>
              <p:cNvPr id="6" name="TextBox 5"/>
              <p:cNvSpPr txBox="1"/>
              <p:nvPr/>
            </p:nvSpPr>
            <p:spPr>
              <a:xfrm>
                <a:off x="961603" y="1010571"/>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7" name="TextBox 6"/>
              <p:cNvSpPr txBox="1"/>
              <p:nvPr/>
            </p:nvSpPr>
            <p:spPr>
              <a:xfrm>
                <a:off x="877227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687264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1967"/>
            <a:ext cx="10962105" cy="6695074"/>
            <a:chOff x="617280" y="-2333"/>
            <a:chExt cx="10962105" cy="6695074"/>
          </a:xfrm>
        </p:grpSpPr>
        <p:sp>
          <p:nvSpPr>
            <p:cNvPr id="4" name="Rectangle: Rounded Corners 24"/>
            <p:cNvSpPr/>
            <p:nvPr/>
          </p:nvSpPr>
          <p:spPr>
            <a:xfrm>
              <a:off x="617280" y="15902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itchFamily="2" charset="2"/>
                <a:buChar char="§"/>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2333"/>
              <a:ext cx="9599635" cy="6695074"/>
              <a:chOff x="1979750" y="-2333"/>
              <a:chExt cx="9599635" cy="6695074"/>
            </a:xfrm>
          </p:grpSpPr>
          <p:sp>
            <p:nvSpPr>
              <p:cNvPr id="6" name="TextBox 5"/>
              <p:cNvSpPr txBox="1"/>
              <p:nvPr/>
            </p:nvSpPr>
            <p:spPr>
              <a:xfrm>
                <a:off x="1979750" y="1057169"/>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7" name="TextBox 6"/>
              <p:cNvSpPr txBox="1"/>
              <p:nvPr/>
            </p:nvSpPr>
            <p:spPr>
              <a:xfrm>
                <a:off x="896318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233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113B084A-503F-438A-B9F1-8E2D6B322815}"/>
              </a:ext>
            </a:extLst>
          </p:cNvPr>
          <p:cNvSpPr txBox="1"/>
          <p:nvPr/>
        </p:nvSpPr>
        <p:spPr>
          <a:xfrm>
            <a:off x="959827" y="1686975"/>
            <a:ext cx="10212069" cy="4337854"/>
          </a:xfrm>
          <a:prstGeom prst="rect">
            <a:avLst/>
          </a:prstGeom>
          <a:noFill/>
        </p:spPr>
        <p:txBody>
          <a:bodyPr wrap="square">
            <a:spAutoFit/>
          </a:bodyPr>
          <a:lstStyle/>
          <a:p>
            <a:pPr marR="0" lvl="0" algn="just" rtl="1">
              <a:lnSpc>
                <a:spcPct val="200000"/>
              </a:lnSpc>
              <a:spcBef>
                <a:spcPts val="0"/>
              </a:spcBef>
              <a:spcAft>
                <a:spcPts val="0"/>
              </a:spcAft>
            </a:pPr>
            <a:r>
              <a:rPr lang="ar-EG" sz="1400" dirty="0">
                <a:latin typeface="Alexandria" pitchFamily="2" charset="-78"/>
                <a:cs typeface="Alexandria" pitchFamily="2" charset="-78"/>
              </a:rPr>
              <a:t>علي الرغم من أن النساء يشغلن أكثر من نصف المناصب الإدارية والمهنية إلا أن فرص التطوير لديهن لا تزال أقل من تلك المتوفرة للرجال. وقد يرجع السبب في وجود الكثير من الفروق في فرص التطوير إلي </a:t>
            </a:r>
            <a:r>
              <a:rPr lang="ar-EG" sz="1400" b="1" dirty="0">
                <a:latin typeface="Alexandria" pitchFamily="2" charset="-78"/>
                <a:cs typeface="Alexandria" pitchFamily="2" charset="-78"/>
              </a:rPr>
              <a:t>التحامل والإجحاف الذي تواجهه النساء في مجال القيادة. وبالإضافة إلي تولي النساء مسؤوليات أقل في الوظائف نفسها التي يشغلها الرجال، فإن فرصهن في الحصول علي التشجيع اللازم وقبولهن ضمن الشبكات الرئيسية لا تزال ضئيلة. كما تقل فرصهن في التدريب المهني الرسمي بدرجة أكبر من نظرائهن من الرجال.</a:t>
            </a:r>
          </a:p>
          <a:p>
            <a:pPr marR="0" lvl="0" algn="just" rtl="1">
              <a:lnSpc>
                <a:spcPct val="200000"/>
              </a:lnSpc>
              <a:spcBef>
                <a:spcPts val="0"/>
              </a:spcBef>
              <a:spcAft>
                <a:spcPts val="0"/>
              </a:spcAft>
            </a:pPr>
            <a:r>
              <a:rPr lang="ar-EG" sz="1400" dirty="0">
                <a:latin typeface="Alexandria" pitchFamily="2" charset="-78"/>
                <a:cs typeface="Alexandria" pitchFamily="2" charset="-78"/>
              </a:rPr>
              <a:t>أحد التجارب التطويرية المهمة التي تؤثر في النجاح علي المستوى المهني تتمثل في وجود علاقة فاعلة غير أن النساء يواجهن عقبات في بناء علاقات من هذا النوع في إطار غير رسمي بدرجة أكثر من الرجال بالإضافة إلي ذلك، فإن تمثيل المرأة في المناصب الأدني ذات المسؤوليات المحدودة، التي لا تؤدي إلي تولي المرأة مناصب قيادية، يعد تمثيلًا غير عادل. فالنساء -علي سبيل المثال- يرتكزن في وظائف المحاسبة، والتعليم، وإدارة الموارد البشرية أيضا،ً فإن النساء إذا ترقين المناصب القيادية فإن احتمالية توليهن لدور هامشي تكون أعلي من الرجال. فهن أكثر قابلية للتوظيف في الوظائف المتقلبة والمحفوفة باالمخاطر بنسبة كبيرة.</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2577" y="-82717"/>
              <a:ext cx="9879830" cy="6775458"/>
              <a:chOff x="1772577" y="-82717"/>
              <a:chExt cx="9879830" cy="6775458"/>
            </a:xfrm>
          </p:grpSpPr>
          <p:sp>
            <p:nvSpPr>
              <p:cNvPr id="6" name="TextBox 5"/>
              <p:cNvSpPr txBox="1"/>
              <p:nvPr/>
            </p:nvSpPr>
            <p:spPr>
              <a:xfrm>
                <a:off x="1772577" y="835278"/>
                <a:ext cx="8458200" cy="369332"/>
              </a:xfrm>
              <a:prstGeom prst="rect">
                <a:avLst/>
              </a:prstGeom>
              <a:noFill/>
            </p:spPr>
            <p:txBody>
              <a:bodyPr wrap="square" rtlCol="0">
                <a:spAutoFit/>
              </a:bodyPr>
              <a:lstStyle/>
              <a:p>
                <a:pPr algn="ctr"/>
                <a:r>
                  <a:rPr lang="ar-EG" b="1" dirty="0">
                    <a:solidFill>
                      <a:srgbClr val="00B0F0"/>
                    </a:solidFill>
                    <a:latin typeface="Alexandria" pitchFamily="2" charset="-78"/>
                    <a:cs typeface="Alexandria" pitchFamily="2" charset="-78"/>
                  </a:rPr>
                  <a:t>خلاصة تفسير الاستثمار في راس المال البشري</a:t>
                </a:r>
                <a:endParaRPr lang="en-US" b="1" dirty="0">
                  <a:solidFill>
                    <a:srgbClr val="00B0F0"/>
                  </a:solidFill>
                  <a:latin typeface="Alexandria" pitchFamily="2" charset="-78"/>
                  <a:cs typeface="Alexandria" pitchFamily="2" charset="-78"/>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C6CC30FE-98CC-4DDF-B753-87CF4895E648}"/>
              </a:ext>
            </a:extLst>
          </p:cNvPr>
          <p:cNvSpPr txBox="1"/>
          <p:nvPr/>
        </p:nvSpPr>
        <p:spPr>
          <a:xfrm>
            <a:off x="831850" y="1955407"/>
            <a:ext cx="10225355" cy="2183418"/>
          </a:xfrm>
          <a:prstGeom prst="rect">
            <a:avLst/>
          </a:prstGeom>
          <a:noFill/>
        </p:spPr>
        <p:txBody>
          <a:bodyPr wrap="square">
            <a:spAutoFit/>
          </a:bodyPr>
          <a:lstStyle/>
          <a:p>
            <a:pPr marL="342900" marR="0" lvl="0" indent="-342900" algn="just" rtl="1">
              <a:lnSpc>
                <a:spcPct val="200000"/>
              </a:lnSpc>
              <a:spcBef>
                <a:spcPts val="0"/>
              </a:spcBef>
              <a:spcAft>
                <a:spcPts val="0"/>
              </a:spcAft>
              <a:buFont typeface="Arial" panose="020B0604020202020204" pitchFamily="34" charset="0"/>
              <a:buChar char="•"/>
            </a:pPr>
            <a:r>
              <a:rPr lang="ar-EG" sz="1400" dirty="0">
                <a:latin typeface="Alexandria" pitchFamily="2" charset="-78"/>
                <a:cs typeface="Alexandria" pitchFamily="2" charset="-78"/>
              </a:rPr>
              <a:t>ومجمل القول، أن هناك تأييداً محدوداً للرأي القائل بأن النساء يتلقين </a:t>
            </a:r>
            <a:r>
              <a:rPr lang="ar-EG" sz="1400" b="1" dirty="0">
                <a:latin typeface="Alexandria" pitchFamily="2" charset="-78"/>
                <a:cs typeface="Alexandria" pitchFamily="2" charset="-78"/>
              </a:rPr>
              <a:t>تعليماً أقل من الرجال</a:t>
            </a:r>
            <a:r>
              <a:rPr lang="ar-EG" sz="1400" dirty="0">
                <a:latin typeface="Alexandria" pitchFamily="2" charset="-78"/>
                <a:cs typeface="Alexandria" pitchFamily="2" charset="-78"/>
              </a:rPr>
              <a:t>، أو أن </a:t>
            </a:r>
            <a:r>
              <a:rPr lang="ar-EG" sz="1400" b="1" dirty="0">
                <a:latin typeface="Alexandria" pitchFamily="2" charset="-78"/>
                <a:cs typeface="Alexandria" pitchFamily="2" charset="-78"/>
              </a:rPr>
              <a:t>معدل تركهن للوظيفة يزيد عن الرجال</a:t>
            </a:r>
            <a:r>
              <a:rPr lang="ar-EG" sz="1400" dirty="0">
                <a:latin typeface="Alexandria" pitchFamily="2" charset="-78"/>
                <a:cs typeface="Alexandria" pitchFamily="2" charset="-78"/>
              </a:rPr>
              <a:t>، أو أنهن </a:t>
            </a:r>
            <a:r>
              <a:rPr lang="ar-EG" sz="1400" b="1" dirty="0">
                <a:latin typeface="Alexandria" pitchFamily="2" charset="-78"/>
                <a:cs typeface="Alexandria" pitchFamily="2" charset="-78"/>
              </a:rPr>
              <a:t>يفضلن الوظائف السهلة على الوظائف القيادية</a:t>
            </a:r>
            <a:r>
              <a:rPr lang="ar-EG" sz="1400" dirty="0">
                <a:latin typeface="Alexandria" pitchFamily="2" charset="-78"/>
                <a:cs typeface="Alexandria" pitchFamily="2" charset="-78"/>
              </a:rPr>
              <a:t>. ولكن وفي المقابل، فإن هناك تأييداً للرأي القائل بأن </a:t>
            </a:r>
            <a:r>
              <a:rPr lang="ar-EG" sz="1400" b="1" dirty="0">
                <a:latin typeface="Alexandria" pitchFamily="2" charset="-78"/>
                <a:cs typeface="Alexandria" pitchFamily="2" charset="-78"/>
              </a:rPr>
              <a:t>النساء أقل خبرة في العمل</a:t>
            </a:r>
            <a:r>
              <a:rPr lang="ar-EG" sz="1400" dirty="0">
                <a:latin typeface="Alexandria" pitchFamily="2" charset="-78"/>
                <a:cs typeface="Alexandria" pitchFamily="2" charset="-78"/>
              </a:rPr>
              <a:t>، ولكن أعلي نسبة من الرجال من حيث </a:t>
            </a:r>
            <a:r>
              <a:rPr lang="ar-EG" sz="1400" b="1" dirty="0">
                <a:latin typeface="Alexandria" pitchFamily="2" charset="-78"/>
                <a:cs typeface="Alexandria" pitchFamily="2" charset="-78"/>
              </a:rPr>
              <a:t>معدل الانقطاع عن العمل</a:t>
            </a:r>
            <a:r>
              <a:rPr lang="ar-EG" sz="1400" dirty="0">
                <a:latin typeface="Alexandria" pitchFamily="2" charset="-78"/>
                <a:cs typeface="Alexandria" pitchFamily="2" charset="-78"/>
              </a:rPr>
              <a:t>. وهذا يحدث بصفة رئيسية، لأن النساء يتحملن المزيد من </a:t>
            </a:r>
            <a:r>
              <a:rPr lang="ar-EG" sz="1400" b="1" dirty="0">
                <a:latin typeface="Alexandria" pitchFamily="2" charset="-78"/>
                <a:cs typeface="Alexandria" pitchFamily="2" charset="-78"/>
              </a:rPr>
              <a:t>المسؤوليات الأسرية</a:t>
            </a:r>
            <a:r>
              <a:rPr lang="ar-EG" sz="1400" dirty="0">
                <a:latin typeface="Alexandria" pitchFamily="2" charset="-78"/>
                <a:cs typeface="Alexandria" pitchFamily="2" charset="-78"/>
              </a:rPr>
              <a:t>. وفي النهاية، </a:t>
            </a:r>
            <a:r>
              <a:rPr lang="ar-EG" sz="1400" b="1" dirty="0">
                <a:latin typeface="Alexandria" pitchFamily="2" charset="-78"/>
                <a:cs typeface="Alexandria" pitchFamily="2" charset="-78"/>
              </a:rPr>
              <a:t>تقل فرص التدريب الرسمي وفرص التطوير </a:t>
            </a:r>
            <a:r>
              <a:rPr lang="ar-EG" sz="1400" dirty="0">
                <a:latin typeface="Alexandria" pitchFamily="2" charset="-78"/>
                <a:cs typeface="Alexandria" pitchFamily="2" charset="-78"/>
              </a:rPr>
              <a:t>في العمل المتاح للنساء عن الرجال بسبب </a:t>
            </a:r>
            <a:r>
              <a:rPr lang="ar-EG" sz="1400" b="1" dirty="0">
                <a:latin typeface="Alexandria" pitchFamily="2" charset="-78"/>
                <a:cs typeface="Alexandria" pitchFamily="2" charset="-78"/>
              </a:rPr>
              <a:t>التحيز الذي يمُارس ضد القيادات النسائية</a:t>
            </a:r>
            <a:r>
              <a:rPr lang="ar-EG" sz="1400" dirty="0">
                <a:latin typeface="Alexandria" pitchFamily="2" charset="-78"/>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43100" y="-82717"/>
              <a:ext cx="9709307" cy="6775458"/>
              <a:chOff x="1943100" y="-82717"/>
              <a:chExt cx="9709307" cy="6775458"/>
            </a:xfrm>
          </p:grpSpPr>
          <p:sp>
            <p:nvSpPr>
              <p:cNvPr id="6" name="TextBox 5"/>
              <p:cNvSpPr txBox="1"/>
              <p:nvPr/>
            </p:nvSpPr>
            <p:spPr>
              <a:xfrm>
                <a:off x="1943100" y="1019070"/>
                <a:ext cx="8458200" cy="369332"/>
              </a:xfrm>
              <a:prstGeom prst="rect">
                <a:avLst/>
              </a:prstGeom>
              <a:noFill/>
            </p:spPr>
            <p:txBody>
              <a:bodyPr wrap="square" rtlCol="0">
                <a:spAutoFit/>
              </a:bodyPr>
              <a:lstStyle/>
              <a:p>
                <a:pPr algn="ctr"/>
                <a:r>
                  <a:rPr lang="ar-EG" b="1" dirty="0">
                    <a:latin typeface="Alexandria" pitchFamily="2" charset="-78"/>
                    <a:cs typeface="Alexandria" pitchFamily="2" charset="-78"/>
                  </a:rPr>
                  <a:t>الفروق الجنسية</a:t>
                </a:r>
                <a:endParaRPr lang="en-US" b="1" dirty="0">
                  <a:latin typeface="Alexandria" pitchFamily="2" charset="-78"/>
                  <a:cs typeface="Alexandria" pitchFamily="2" charset="-78"/>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AE4F138-BADC-422F-8D12-D9DB4ABFE67F}"/>
              </a:ext>
            </a:extLst>
          </p:cNvPr>
          <p:cNvSpPr txBox="1"/>
          <p:nvPr/>
        </p:nvSpPr>
        <p:spPr>
          <a:xfrm>
            <a:off x="717453" y="1894870"/>
            <a:ext cx="10463090" cy="4164730"/>
          </a:xfrm>
          <a:prstGeom prst="rect">
            <a:avLst/>
          </a:prstGeom>
          <a:noFill/>
        </p:spPr>
        <p:txBody>
          <a:bodyPr wrap="square">
            <a:spAutoFit/>
          </a:bodyPr>
          <a:lstStyle/>
          <a:p>
            <a:pPr marL="0" marR="0" algn="just" rtl="1">
              <a:lnSpc>
                <a:spcPct val="150000"/>
              </a:lnSpc>
              <a:spcBef>
                <a:spcPts val="0"/>
              </a:spcBef>
              <a:spcAft>
                <a:spcPts val="0"/>
              </a:spcAft>
            </a:pPr>
            <a:r>
              <a:rPr lang="ar-EG" sz="1400" dirty="0">
                <a:latin typeface="Alexandria" pitchFamily="2" charset="-78"/>
                <a:cs typeface="Alexandria" pitchFamily="2" charset="-78"/>
              </a:rPr>
              <a:t>هناك آراء أخرى تفسر فجوة القيادة تدور حول فكرة أن النساء يختلفن عن الرجال. وأحد الآراء الواردة في هذا الصدد </a:t>
            </a:r>
            <a:r>
              <a:rPr lang="ar-EG" sz="1400" b="1" dirty="0">
                <a:solidFill>
                  <a:schemeClr val="accent1"/>
                </a:solidFill>
                <a:latin typeface="Alexandria" pitchFamily="2" charset="-78"/>
                <a:cs typeface="Alexandria" pitchFamily="2" charset="-78"/>
              </a:rPr>
              <a:t>ترى أن التمثيل المحدود للمرأة في المناصب القيادية العليا هو نتيجة الفروق في أسلوب القيادة وفاعليتها.</a:t>
            </a:r>
          </a:p>
          <a:p>
            <a:pPr marL="0" marR="0" algn="just" rtl="1">
              <a:lnSpc>
                <a:spcPct val="150000"/>
              </a:lnSpc>
              <a:spcBef>
                <a:spcPts val="0"/>
              </a:spcBef>
              <a:spcAft>
                <a:spcPts val="0"/>
              </a:spcAft>
            </a:pPr>
            <a:r>
              <a:rPr lang="ar-EG" sz="1400" dirty="0">
                <a:latin typeface="Alexandria" pitchFamily="2" charset="-78"/>
                <a:cs typeface="Alexandria" pitchFamily="2" charset="-78"/>
              </a:rPr>
              <a:t> </a:t>
            </a:r>
          </a:p>
          <a:p>
            <a:pPr marL="0" marR="0" algn="just" rtl="1">
              <a:lnSpc>
                <a:spcPct val="150000"/>
              </a:lnSpc>
              <a:spcBef>
                <a:spcPts val="0"/>
              </a:spcBef>
              <a:spcAft>
                <a:spcPts val="0"/>
              </a:spcAft>
            </a:pPr>
            <a:r>
              <a:rPr lang="ar-EG" sz="1400" dirty="0">
                <a:latin typeface="Alexandria" pitchFamily="2" charset="-78"/>
                <a:cs typeface="Alexandria" pitchFamily="2" charset="-78"/>
              </a:rPr>
              <a:t>فإن أياً من الفروق الجوهرية المتعلقة بأساليب القيادة بين الرجال والنساء لا ينبغي أن يسيء إلي المرأة، بل قد يكون ميزة</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أما العائق الآخر أمام تقدم وتطور المرأة، والذي غالباً ما يتم الاستشهاد به، فهو الفرق الجنسي الذي يفترض بأنه يمثل عائقاً أمام التزام المرأة بالعمل، وكذلك وجود الدافع للقيادة. ومع ذلك، تشير الأبحاث إلي أن النساء يبدين نفس المستوى من التوافق والالتزام مع أدوار العمل المدفوعة الأجر مثلهن مثل الرجال، </a:t>
            </a:r>
          </a:p>
          <a:p>
            <a:pPr marL="0" marR="0" algn="just" rtl="1">
              <a:lnSpc>
                <a:spcPct val="150000"/>
              </a:lnSpc>
              <a:spcBef>
                <a:spcPts val="0"/>
              </a:spcBef>
              <a:spcAft>
                <a:spcPts val="0"/>
              </a:spcAft>
            </a:pPr>
            <a:endParaRPr lang="ar-EG" sz="1000" dirty="0">
              <a:latin typeface="Alexandria" pitchFamily="2" charset="-78"/>
              <a:cs typeface="Alexandria" pitchFamily="2" charset="-78"/>
            </a:endParaRPr>
          </a:p>
          <a:p>
            <a:pPr marL="0" marR="0" algn="just" rtl="1">
              <a:lnSpc>
                <a:spcPct val="150000"/>
              </a:lnSpc>
              <a:spcBef>
                <a:spcPts val="0"/>
              </a:spcBef>
              <a:spcAft>
                <a:spcPts val="0"/>
              </a:spcAft>
            </a:pPr>
            <a:r>
              <a:rPr lang="ar-EG" sz="1400" dirty="0">
                <a:latin typeface="Alexandria" pitchFamily="2" charset="-78"/>
                <a:cs typeface="Alexandria" pitchFamily="2" charset="-78"/>
              </a:rPr>
              <a:t>بينما ينظر كل من الرجال والنساء إلي أدوارهم كموظفين علي أنها ثانوية تلي أدوارهم كآباء وأمهات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كما لا تشير الأبحاث التجريبية إلي أن النساء أقل احتمالية من الرجال في تسويق أنفسهن لشغل المناصب القيادية  ، فالنساء، علي سبيل المثال، أكثر احتمالية لتولي أدوار غير رسمية مقارنة بالأدوار الرسمية والقيادية، بل ويعملن تحت مسميات وظيفية مثل الوسيط أو المنظم بدلاً من القائد ) وعلى الجانب اآلخر، أظهر التحليل التجميعي لألدبيات البحثية المتعلقة ببروز القائد أنه على الرغم من أن النساء كن أقل احتمالية للبروز كقياديات للمجموعة إلا أنهن أكثر احتمالية من الرجل للعمل كوسيطات اجتماعيات</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46062" y="20072"/>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8000" y="-82717"/>
              <a:ext cx="9874407" cy="6775458"/>
              <a:chOff x="1778000" y="-82717"/>
              <a:chExt cx="9874407" cy="6775458"/>
            </a:xfrm>
          </p:grpSpPr>
          <p:sp>
            <p:nvSpPr>
              <p:cNvPr id="6" name="TextBox 5"/>
              <p:cNvSpPr txBox="1"/>
              <p:nvPr/>
            </p:nvSpPr>
            <p:spPr>
              <a:xfrm>
                <a:off x="1778000" y="1133370"/>
                <a:ext cx="84582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69C5F504-25CB-44DA-9B67-C3295C3E7998}"/>
              </a:ext>
            </a:extLst>
          </p:cNvPr>
          <p:cNvSpPr txBox="1"/>
          <p:nvPr/>
        </p:nvSpPr>
        <p:spPr>
          <a:xfrm>
            <a:off x="529522" y="1800889"/>
            <a:ext cx="10812720" cy="4336380"/>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هناك ادعاء آخر مفاده أن </a:t>
            </a:r>
            <a:r>
              <a:rPr lang="ar-EG" sz="1400" b="1" dirty="0">
                <a:latin typeface="Alexandria" pitchFamily="2" charset="-78"/>
                <a:cs typeface="Alexandria" pitchFamily="2" charset="-78"/>
              </a:rPr>
              <a:t>الرجال أعلي احتمالية من النساء فيما يتعلق بامتلاكهم السمات اللازمة للقيادة الفاعلة</a:t>
            </a:r>
            <a:r>
              <a:rPr lang="ar-EG" sz="1400" dirty="0">
                <a:latin typeface="Alexandria" pitchFamily="2" charset="-78"/>
                <a:cs typeface="Alexandria" pitchFamily="2" charset="-78"/>
              </a:rPr>
              <a:t>. ومع ذلك تتميز القيادة الفاعلة بمزيج من السمات مثل: الذكاء، والمهارات الإجتماعية، وروح المبادرة، والقدرة علي الإقناع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ومن الجدير بالذكر في هذا السياق أن أبحاث العلوم الاجتماعية أظهرت وجود بعض الفروق الجنسية البسيطة في السمات المتعلقة بالقيادة الفاعلة، مثل: النزاهة، والاستقامة، والحزم وإلاصرار، والمخاطرة. ومع ذلك، فإن هذه الفروق تمثل ميزة للنساء كام هي ميزة أيضاً للرجال ، وهناك فرق جنسي يعطي ميزة للرجال علي النساء فيما يتعلق بالقيادة وهو </a:t>
            </a:r>
            <a:r>
              <a:rPr lang="ar-EG" sz="1400" b="1" dirty="0">
                <a:latin typeface="Alexandria" pitchFamily="2" charset="-78"/>
                <a:cs typeface="Alexandria" pitchFamily="2" charset="-78"/>
              </a:rPr>
              <a:t>أن الرجال أعلي احتمالية في طلب ما يريدونه </a:t>
            </a:r>
            <a:r>
              <a:rPr lang="ar-EG" sz="1400" dirty="0">
                <a:latin typeface="Alexandria" pitchFamily="2" charset="-78"/>
                <a:cs typeface="Alexandria" pitchFamily="2" charset="-78"/>
              </a:rPr>
              <a:t>. فالوصول إلي المناصب القيادية المرموقة لا يأتي من فراغ، إذ لابد من التفاوض مع الآخرين للوصول إلي المناصب المناسبة والحصول علي الخبرات والفرص والموارد والدعم في النواحي المهنية والأسرية. </a:t>
            </a:r>
            <a:r>
              <a:rPr lang="ar-EG" sz="1400" b="1" dirty="0">
                <a:latin typeface="Alexandria" pitchFamily="2" charset="-78"/>
                <a:cs typeface="Alexandria" pitchFamily="2" charset="-78"/>
              </a:rPr>
              <a:t>فالنساء لسن فقط أقل استعداداً للتفاوض حول هذه الأمور </a:t>
            </a:r>
            <a:r>
              <a:rPr lang="ar-EG" sz="1400" dirty="0">
                <a:latin typeface="Alexandria" pitchFamily="2" charset="-78"/>
                <a:cs typeface="Alexandria" pitchFamily="2" charset="-78"/>
              </a:rPr>
              <a:t>من الرجال بل إن المفاوضات اللازمة لصعود سلم القيادة هي في الغالب غير منظمة وغامضة وتزخر بالمحفزات النوعية وهو الوضع الذي يلحق الضرر بالنساء بصفة خاصة بالإضافة إلي ذلك، تواجه النساء كُلفة اجتماعية أكبر من الرجل وذلك فيما يتعلق بالمبادرة بالتفاوض حول هذه الأمور ولذلك </a:t>
            </a:r>
            <a:r>
              <a:rPr lang="ar-EG" sz="1400" b="1" dirty="0">
                <a:latin typeface="Alexandria" pitchFamily="2" charset="-78"/>
                <a:cs typeface="Alexandria" pitchFamily="2" charset="-78"/>
              </a:rPr>
              <a:t>فإن مستوياتهن المتدنية في التفاوض قد تكون بمثابة استجابة للفروق </a:t>
            </a:r>
            <a:r>
              <a:rPr lang="en-US" sz="1400" b="1" dirty="0">
                <a:latin typeface="Alexandria" pitchFamily="2" charset="-78"/>
                <a:cs typeface="Alexandria" pitchFamily="2" charset="-78"/>
              </a:rPr>
              <a:t> </a:t>
            </a:r>
            <a:r>
              <a:rPr lang="ar-EG" sz="1400" b="1" dirty="0">
                <a:latin typeface="Alexandria" pitchFamily="2" charset="-78"/>
                <a:cs typeface="Alexandria" pitchFamily="2" charset="-78"/>
              </a:rPr>
              <a:t>الاجتماعية.</a:t>
            </a:r>
            <a:endParaRPr lang="en-US" sz="1400" b="1"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46062" y="20072"/>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8000" y="-82717"/>
              <a:ext cx="9874407" cy="6775458"/>
              <a:chOff x="1778000" y="-82717"/>
              <a:chExt cx="9874407" cy="6775458"/>
            </a:xfrm>
          </p:grpSpPr>
          <p:sp>
            <p:nvSpPr>
              <p:cNvPr id="6" name="TextBox 5"/>
              <p:cNvSpPr txBox="1"/>
              <p:nvPr/>
            </p:nvSpPr>
            <p:spPr>
              <a:xfrm>
                <a:off x="1778000" y="1133370"/>
                <a:ext cx="84582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4" name="TextBox 13">
            <a:extLst>
              <a:ext uri="{FF2B5EF4-FFF2-40B4-BE49-F238E27FC236}">
                <a16:creationId xmlns:a16="http://schemas.microsoft.com/office/drawing/2014/main" id="{FEAC6CA2-FB51-4A28-9BD2-1AA1E6CA2694}"/>
              </a:ext>
            </a:extLst>
          </p:cNvPr>
          <p:cNvSpPr txBox="1"/>
          <p:nvPr/>
        </p:nvSpPr>
        <p:spPr>
          <a:xfrm>
            <a:off x="831850" y="2307102"/>
            <a:ext cx="10042475" cy="1752531"/>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خلاصة القول أن </a:t>
            </a:r>
            <a:r>
              <a:rPr lang="ar-EG" sz="1400" b="1" dirty="0">
                <a:solidFill>
                  <a:schemeClr val="accent1"/>
                </a:solidFill>
                <a:latin typeface="Alexandria" pitchFamily="2" charset="-78"/>
                <a:cs typeface="Alexandria" pitchFamily="2" charset="-78"/>
              </a:rPr>
              <a:t>النساء أقل تأثيراً عند توليهن أدواراً قيادية وأقل التزاماً بمهامهن وأقل دافعية تجاه الأدوار القيادية من الرجال. ورغم ذلك، تعد النساء أقل احتمالية من الرجال في التسويق الذاتي والتفاوض</a:t>
            </a:r>
            <a:r>
              <a:rPr lang="ar-EG" sz="1400" dirty="0">
                <a:latin typeface="Alexandria" pitchFamily="2" charset="-78"/>
                <a:cs typeface="Alexandria" pitchFamily="2" charset="-78"/>
              </a:rPr>
              <a:t>. وبالإضافة إلي ذلك، تشير الأبحاث إلي مجموعة بسيطة من الفروق الجنسية في السمات المرتبطة بالقيادة الفاعلة بالرغم من أن هذه الفروق تعطي ميزة لكل من النساء والرجال علي السواء.</a:t>
            </a:r>
            <a:endParaRPr lang="en-US" sz="14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EBECEAE3-1450-4717-8D4C-FB121FDAD3D4}"/>
              </a:ext>
            </a:extLst>
          </p:cNvPr>
          <p:cNvSpPr txBox="1"/>
          <p:nvPr/>
        </p:nvSpPr>
        <p:spPr>
          <a:xfrm>
            <a:off x="3587261" y="1131178"/>
            <a:ext cx="6119446" cy="369332"/>
          </a:xfrm>
          <a:prstGeom prst="rect">
            <a:avLst/>
          </a:prstGeom>
          <a:noFill/>
        </p:spPr>
        <p:txBody>
          <a:bodyPr wrap="square">
            <a:spAutoFit/>
          </a:bodyPr>
          <a:lstStyle/>
          <a:p>
            <a:r>
              <a:rPr lang="ar-EG" sz="1800" b="1" dirty="0">
                <a:latin typeface="Alexandria" pitchFamily="2" charset="-78"/>
                <a:cs typeface="Alexandria" pitchFamily="2" charset="-78"/>
              </a:rPr>
              <a:t>خلاصة القول في تفسير الفروق الجنسية </a:t>
            </a:r>
            <a:endParaRPr lang="en-US" b="1" dirty="0"/>
          </a:p>
        </p:txBody>
      </p:sp>
    </p:spTree>
    <p:extLst>
      <p:ext uri="{BB962C8B-B14F-4D97-AF65-F5344CB8AC3E}">
        <p14:creationId xmlns:p14="http://schemas.microsoft.com/office/powerpoint/2010/main" val="17861576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أحد التفسيرات البارزة لفجوة القيادة تتعلق </a:t>
              </a:r>
              <a:r>
                <a:rPr lang="ar-EG" sz="1400" b="1" dirty="0">
                  <a:solidFill>
                    <a:schemeClr val="tx1"/>
                  </a:solidFill>
                  <a:latin typeface="Alexandria" pitchFamily="2" charset="-78"/>
                  <a:cs typeface="Alexandria" pitchFamily="2" charset="-78"/>
                </a:rPr>
                <a:t>بالتحيزات الجنسية </a:t>
              </a:r>
              <a:r>
                <a:rPr lang="ar-EG" sz="1400" dirty="0">
                  <a:solidFill>
                    <a:schemeClr val="tx1"/>
                  </a:solidFill>
                  <a:latin typeface="Alexandria" pitchFamily="2" charset="-78"/>
                  <a:cs typeface="Alexandria" pitchFamily="2" charset="-78"/>
                </a:rPr>
                <a:t>التي </a:t>
              </a:r>
              <a:r>
                <a:rPr lang="ar-EG" sz="1400" b="1" dirty="0">
                  <a:solidFill>
                    <a:schemeClr val="tx1"/>
                  </a:solidFill>
                  <a:latin typeface="Alexandria" pitchFamily="2" charset="-78"/>
                  <a:cs typeface="Alexandria" pitchFamily="2" charset="-78"/>
                </a:rPr>
                <a:t>يكون مصدرها أفكار نمطية مفادها أن دور المرأة هو توفير الرعاية أما الرجل فهو من يتولي المسؤولية </a:t>
              </a:r>
              <a:r>
                <a:rPr lang="ar-EG" sz="1400" dirty="0">
                  <a:solidFill>
                    <a:schemeClr val="tx1"/>
                  </a:solidFill>
                  <a:latin typeface="Alexandria" pitchFamily="2" charset="-78"/>
                  <a:cs typeface="Alexandria" pitchFamily="2" charset="-78"/>
                </a:rPr>
                <a:t>وتعد هذه الأفكار النمطية مختصرات معرفية تؤثر في طريقة معالجة الأفراد للمعلومات التي تخص الجماعات وأفرادها. فهناك من الأشخاص الذين يلصقون سمات محددة ببعض الجماعات، أو ببعض أفراد الجماعات، بصرف النظر عن التباين الحقيقي في سمات الأفراد الأفكار النمطية التي تتعلق بنوع الجنس منتشرة بشكل كبير وتحظى بتوثيق جيد، كما أنها مقاومة للتغيير )</a:t>
              </a:r>
            </a:p>
            <a:p>
              <a:pPr algn="just" rtl="1">
                <a:lnSpc>
                  <a:spcPct val="200000"/>
                </a:lnSpc>
              </a:pPr>
              <a:r>
                <a:rPr lang="en-US" sz="1400" dirty="0">
                  <a:solidFill>
                    <a:schemeClr val="tx1"/>
                  </a:solidFill>
                  <a:latin typeface="Alexandria" pitchFamily="2" charset="-78"/>
                  <a:cs typeface="Alexandria" pitchFamily="2" charset="-78"/>
                </a:rPr>
                <a:t> </a:t>
              </a:r>
              <a:r>
                <a:rPr lang="ar-EG" sz="1400" dirty="0">
                  <a:solidFill>
                    <a:schemeClr val="tx1"/>
                  </a:solidFill>
                  <a:latin typeface="Alexandria" pitchFamily="2" charset="-78"/>
                  <a:cs typeface="Alexandria" pitchFamily="2" charset="-78"/>
                </a:rPr>
                <a:t>وتقدم هذه الأفكار وصفاً للمعتقدات النمطية حول سمات كل من النساء والرجال كما تحدد أيضاً الكيفية التي ينبغي أن تكون عليها فالصورة النمطية المرتبطة بالرجال تدور حول سمات، مثل: الثقة، والحزم، والاستقلالية، والعقلانية، والحسم. وترتبط بالنساء صور نمطية، مثل: الاهتمام بالآخرين، والحساسية، والدفء، والتعاون، والشفقة، والحنو،</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69332"/>
              </a:xfrm>
              <a:prstGeom prst="rect">
                <a:avLst/>
              </a:prstGeom>
              <a:noFill/>
            </p:spPr>
            <p:txBody>
              <a:bodyPr wrap="square" rtlCol="0">
                <a:spAutoFit/>
              </a:bodyPr>
              <a:lstStyle/>
              <a:p>
                <a:pPr algn="ctr"/>
                <a:r>
                  <a:rPr lang="ar-EG" b="1" dirty="0">
                    <a:latin typeface="Alexandria" pitchFamily="2" charset="-78"/>
                    <a:cs typeface="Alexandria" pitchFamily="2" charset="-78"/>
                  </a:rPr>
                  <a:t>تفسير التحيز الجنسي</a:t>
                </a:r>
                <a:endParaRPr lang="en-US"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552672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 rtl="1">
                <a:lnSpc>
                  <a:spcPct val="200000"/>
                </a:lnSpc>
                <a:spcBef>
                  <a:spcPts val="0"/>
                </a:spcBef>
                <a:spcAft>
                  <a:spcPts val="0"/>
                </a:spcAft>
              </a:pPr>
              <a:r>
                <a:rPr lang="ar-EG" sz="1400" dirty="0">
                  <a:solidFill>
                    <a:schemeClr val="tx1"/>
                  </a:solidFill>
                  <a:latin typeface="Alexandria" pitchFamily="2" charset="-78"/>
                  <a:cs typeface="Alexandria" pitchFamily="2" charset="-78"/>
                </a:rPr>
                <a:t>إن الأفكار النمطية حول نوعية الجنس مسألة تسهل إثارتها بتلقائية، وهي أفكار ينتج عنها أحكام مجحفة وبالإضافة إلي مواجهة التحيز المبني علي الجنس، غالباً ما يواجه النساء ذوات البشرة الملونة تحاملًا عنصرياً أو عرقياً ) ومن الأمثلة الحية علي ذلك التحيز المبني علي الجنس آلية تقييم الرجال والنساء الذين يستمعون إلي الأوركسترا السيمفونية. ففي فترة السبعينيات والثامنينيات أحدثت الفرق السيمفونية التي يسيطر عليها الذكور تغيراً بسيطاً َ حيث طُلِب من المتقدمين أن يقوموا بالأداء التجريبي وهم متخفون وراء ستار. وقد ساهم هذا التغيير البسيط في رفع نسبة النساء في الفرق السيمفونية بدرجة كبيرة لقد كان مجرد معرفة جنس المتقدم تأثيراً في توقعات الحكام النمطية في عقولهم، والتي نتج عنها تحيز كبير لصالح الرجال.</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38554"/>
              </a:xfrm>
              <a:prstGeom prst="rect">
                <a:avLst/>
              </a:prstGeom>
              <a:noFill/>
            </p:spPr>
            <p:txBody>
              <a:bodyPr wrap="square" rtlCol="0">
                <a:spAutoFit/>
              </a:bodyPr>
              <a:lstStyle/>
              <a:p>
                <a:pPr algn="ctr" rtl="1"/>
                <a:endParaRPr lang="en-US" sz="16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8385527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85791" y="101559"/>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07968" y="7715"/>
              <a:ext cx="9783671" cy="6654882"/>
              <a:chOff x="1707968" y="7715"/>
              <a:chExt cx="9783671" cy="6654882"/>
            </a:xfrm>
          </p:grpSpPr>
          <p:sp>
            <p:nvSpPr>
              <p:cNvPr id="6" name="TextBox 5"/>
              <p:cNvSpPr txBox="1"/>
              <p:nvPr/>
            </p:nvSpPr>
            <p:spPr>
              <a:xfrm>
                <a:off x="1707968" y="1240760"/>
                <a:ext cx="8631100" cy="338554"/>
              </a:xfrm>
              <a:prstGeom prst="rect">
                <a:avLst/>
              </a:prstGeom>
              <a:noFill/>
            </p:spPr>
            <p:txBody>
              <a:bodyPr wrap="square" rtlCol="0">
                <a:spAutoFit/>
              </a:bodyPr>
              <a:lstStyle/>
              <a:p>
                <a:pPr algn="ctr" rtl="1"/>
                <a:endParaRPr lang="en-US" sz="1600" b="1" dirty="0">
                  <a:latin typeface="Alexandria" pitchFamily="2" charset="-78"/>
                  <a:cs typeface="Alexandria" pitchFamily="2" charset="-78"/>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2" name="Rectangle 11"/>
          <p:cNvSpPr/>
          <p:nvPr/>
        </p:nvSpPr>
        <p:spPr>
          <a:xfrm>
            <a:off x="893489" y="2127348"/>
            <a:ext cx="10000931" cy="3045193"/>
          </a:xfrm>
          <a:prstGeom prst="rect">
            <a:avLst/>
          </a:prstGeom>
        </p:spPr>
        <p:txBody>
          <a:bodyPr wrap="square">
            <a:spAutoFit/>
          </a:bodyPr>
          <a:lstStyle/>
          <a:p>
            <a:pPr marL="274320" marR="0" algn="justLow" rtl="1">
              <a:lnSpc>
                <a:spcPct val="200000"/>
              </a:lnSpc>
              <a:spcBef>
                <a:spcPts val="0"/>
              </a:spcBef>
              <a:spcAft>
                <a:spcPts val="1000"/>
              </a:spcAft>
            </a:pPr>
            <a:r>
              <a:rPr lang="ar-EG" sz="1400" dirty="0">
                <a:latin typeface="Alexandria" pitchFamily="2" charset="-78"/>
                <a:cs typeface="Alexandria" pitchFamily="2" charset="-78"/>
              </a:rPr>
              <a:t>الصورة النمطية المبنية علي أساس الجنس تلحق الضرر بالنساء لانه لا يمكن في الغالب الاستغناء عن الميول المؤسسية في مقابل الميول المشتركة ، ووفقاً لنظرية تطابق الدور، لا تتفق السمات المؤسسية، التي تعد ضرورية للدور القيادي، مع الصفات المشتركة المرتبطة نمطياً بالنساء. ولذلك فإن المحصلة هي التحيز والأحكام المجحفة ضد القيادات النسائية وعلي الرغم من تحسن المفهوم الذكوري للقيادة إلي حد ما بمرور الوقت إلا أن ذلك لا يزال شائعاً وقوياً ولهذا، تواجه المرأة في الدور القيادي ضغوطاً متنوعة ومتعددة، حيث يتعين عليها أن تتسم بالحزم، والقوة الذكورية كقيادية، أما كامرأة فلا يتعين عليها التصرف علي نحو ذكوري أكثر من اللازم. وغالباً ما تكون هذه التوقعات المتعارضة بالنسبة للمرأة نتيجة للاعتقاد بأن النساء أقل فاعلية في المناصب القيادية المرموقة من الرجال، بالإضافة إلي التقييمات المجحفة لها كقيادية فاعلة.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53550" y="1976633"/>
            <a:ext cx="9933549" cy="44305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71AE5E54-A805-4231-ABF8-2AB81313D716}"/>
              </a:ext>
            </a:extLst>
          </p:cNvPr>
          <p:cNvSpPr txBox="1"/>
          <p:nvPr/>
        </p:nvSpPr>
        <p:spPr>
          <a:xfrm>
            <a:off x="1044234" y="1953187"/>
            <a:ext cx="10219300" cy="3906967"/>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يسهم هذا التحيز ضد القيادات النسائية في تفسير النتائج المتعددة التي تشير إلي اتجاهات أقل تفضيلاً للأنثى عن القادة الذكور، وللصعوبة البالغة التي تعانيها المرأة في الوصول إلي الأدوار القيادية العليا، والصعوبة أيضاً في إقناع الآخرين بفاعليتها في تلك الأدوار . وهناك مثال واضح علي عقوبات انتهاك الأفكار النمطية للشخص في قضية المحكمة العليا عام 1989 والتي كانت بين برايس ووترهاوس</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فقد أخبرت برايس آن بأنها لن تكون شريكاً لها لأنها كانت تتصرف علي نحو ذكوري أكثر من اللازم، ونصحتها بأن تذهب إلي مدرسة تعليم آداب التعامل، وأن ترتدي المجوهرات، وتتزين، وأن تكون أقل قسوة وغلظة. وفي النهاية قضت المحكمة بأن برايس ووترهاوس كانت تتعامل مع آن بقدر من التمييز العنصري القائم علي صور نمطية خاصة بالجنس</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وقد كان التحيز الجنسي جلياً في التغطية الإعلامية لانتخابات الرئاسة الأمريكية التمهيدية لعام ،2008 حيث كان من بين المرشحين فيها السيدة هيلاري كلينتون. وكما ذكرت كايت كوريك بعد خروج كلينتون من المنافسة قالت: »إن أحد أهم الدروس المستفادة من تلك الحملة هي أن التحيز الجنسي ضد المرأة في الحياة الأمريكية وخصوصاً في دور وسائل الإعلام لا زال مستمرا...ً</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50" y="1840117"/>
            <a:ext cx="10235360" cy="4824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17170" marR="0" algn="just" rtl="1">
              <a:lnSpc>
                <a:spcPct val="200000"/>
              </a:lnSpc>
              <a:spcBef>
                <a:spcPts val="0"/>
              </a:spcBef>
              <a:spcAft>
                <a:spcPts val="0"/>
              </a:spcAft>
            </a:pPr>
            <a:r>
              <a:rPr lang="ar-EG" sz="1400" dirty="0">
                <a:latin typeface="Alexandria" pitchFamily="2" charset="-78"/>
                <a:cs typeface="Alexandria" pitchFamily="2" charset="-78"/>
              </a:rPr>
              <a:t>وإذا كان علي السيناتور أوباما أن يواجه النموذج العنصري في الملصق الدعائي لحملته الذي يحمل عبارة </a:t>
            </a:r>
            <a:r>
              <a:rPr lang="en-US" sz="1400" dirty="0">
                <a:latin typeface="Alexandria" pitchFamily="2" charset="-78"/>
                <a:cs typeface="Alexandria" pitchFamily="2" charset="-78"/>
              </a:rPr>
              <a:t>)</a:t>
            </a:r>
            <a:r>
              <a:rPr lang="ar-EG" sz="1400" dirty="0">
                <a:latin typeface="Alexandria" pitchFamily="2" charset="-78"/>
                <a:cs typeface="Alexandria" pitchFamily="2" charset="-78"/>
              </a:rPr>
              <a:t>وهي عبارة تشير إلي التمييز ضد المرأة، أو الملصق الذي استخدمته حملة السيدة هيلاري وهو كسارة البندق التي كانت تباع في المطارات ... الإهانة لن تمر مرور الكرام، وإنما ستكون في الصفحات الأولى في الصحف الإخبارية ).</a:t>
            </a:r>
            <a:endParaRPr lang="ar-EG" sz="400" dirty="0">
              <a:latin typeface="Alexandria" pitchFamily="2" charset="-78"/>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49" y="2119302"/>
            <a:ext cx="10020301" cy="45452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rtl="1">
              <a:lnSpc>
                <a:spcPct val="150000"/>
              </a:lnSpc>
              <a:spcBef>
                <a:spcPts val="0"/>
              </a:spcBef>
              <a:spcAft>
                <a:spcPts val="0"/>
              </a:spcAft>
              <a:buNone/>
            </a:pPr>
            <a:r>
              <a:rPr lang="ar-EG" sz="1400" dirty="0">
                <a:latin typeface="Alexandria" pitchFamily="2" charset="-78"/>
                <a:cs typeface="Alexandria" pitchFamily="2" charset="-78"/>
              </a:rPr>
              <a:t>قد يكون للتحيزات القائمة علي أساس الجنس أثر كبير في عمليات صنع القرارات المتعلقة باختيار القيادات الهامة، خاصةً أن الطبيعة غير المنظمة لتلك القرارات تسمح بصدور قرارات متحيزة دون أن يكون هناك مساءلة ولا يتأثر صانعوا القرار بالأفكار النمطية التي تضر بالنساء اللاتي يتولين أدواراً قيادية فحسب، ولكنها أيضا قد تخضع إلي إعادة الإنتاج الإجتماعي، وهو اتجاه مجموعة ما إعادة انتاج نفسها بحسب رؤيتها الخاصة) .وغالباً ما يفضل الأشخاص من يشبهونهم، وينقلون لهم القرارات الأكثر إيجابية، والتقييمات التي تتعلق بهم، وهو الأمر الذي يشير إلي التحيزات التي قد تضر بالنساء عندما يبحث القادة الذكور عن بدائل.</a:t>
            </a:r>
            <a:endParaRPr lang="ar-EG" sz="300" dirty="0">
              <a:effectLst/>
              <a:latin typeface="Alexandria" pitchFamily="2" charset="-78"/>
              <a:ea typeface="Times New Roman" panose="02020603050405020304" pitchFamily="18" charset="0"/>
              <a:cs typeface="Alexandria" pitchFamily="2" charset="-78"/>
            </a:endParaRPr>
          </a:p>
          <a:p>
            <a:pPr marL="0" marR="0" indent="0" algn="just" rtl="1">
              <a:lnSpc>
                <a:spcPct val="150000"/>
              </a:lnSpc>
              <a:spcBef>
                <a:spcPts val="0"/>
              </a:spcBef>
              <a:spcAft>
                <a:spcPts val="0"/>
              </a:spcAft>
              <a:buNone/>
            </a:pPr>
            <a:endParaRPr lang="ar-EG" sz="1400" dirty="0">
              <a:latin typeface="Alexandria" pitchFamily="2" charset="-78"/>
              <a:ea typeface="Times New Roman" panose="02020603050405020304" pitchFamily="18" charset="0"/>
              <a:cs typeface="Alexandria" pitchFamily="2" charset="-78"/>
            </a:endParaRPr>
          </a:p>
          <a:p>
            <a:pPr marL="0" marR="0" indent="0" algn="just" rtl="1">
              <a:lnSpc>
                <a:spcPct val="150000"/>
              </a:lnSpc>
              <a:spcBef>
                <a:spcPts val="0"/>
              </a:spcBef>
              <a:spcAft>
                <a:spcPts val="0"/>
              </a:spcAft>
              <a:buNone/>
            </a:pPr>
            <a:r>
              <a:rPr lang="ar-EG" sz="1400" dirty="0">
                <a:latin typeface="Alexandria" pitchFamily="2" charset="-78"/>
                <a:cs typeface="Alexandria" pitchFamily="2" charset="-78"/>
              </a:rPr>
              <a:t>لا تؤثر تلك التوقعات النمطية علي مدركات وتقييمات القيادات النسائية فحسب، ولكن قد يكون لها تأثير مباشر علي النساء أنفسهن. حيث ينظر إلي النساء الاتى يشكلن أقلية صغيرة ضمن مجموعة يهيمن عليها الذكور باعتبارهن نماذج ممثلة لجميع النساء، بل إنهن يعانين من ضغوط كبيرة نظراً للتدقيق الشديد والملحوظ في أدائهن، وأيضاً للنظر إليهن من خلال منظور جنسي نمطي فالنساء في الغالب علي دراية جيدة بجنسهن وبالأفكار النمطية المصاحبة ، </a:t>
            </a:r>
            <a:r>
              <a:rPr lang="ar-EG" sz="1400" b="1" dirty="0">
                <a:solidFill>
                  <a:schemeClr val="accent1"/>
                </a:solidFill>
                <a:latin typeface="Alexandria" pitchFamily="2" charset="-78"/>
                <a:cs typeface="Alexandria" pitchFamily="2" charset="-78"/>
              </a:rPr>
              <a:t>وتبني الأبحاث أن النساء يتفاعلن مع الصورة النمطية للقيادة القائمة علي الجنس بإحدى طريقتين: إما أن يظهرن سرعة التأثر من خلال استيعابهن للصورة النمطية، أو يقاومنها من خلال الانخراط في السلوكيات المناهضة للصورة النمطية .</a:t>
            </a:r>
            <a:endParaRPr lang="en-US" sz="1400" b="1" dirty="0">
              <a:solidFill>
                <a:schemeClr val="accent1"/>
              </a:solidFill>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4775821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014333" y="7715"/>
              <a:ext cx="9477306" cy="6654882"/>
              <a:chOff x="2014333" y="7715"/>
              <a:chExt cx="9477306" cy="6654882"/>
            </a:xfrm>
          </p:grpSpPr>
          <p:sp>
            <p:nvSpPr>
              <p:cNvPr id="6" name="TextBox 5"/>
              <p:cNvSpPr txBox="1"/>
              <p:nvPr/>
            </p:nvSpPr>
            <p:spPr>
              <a:xfrm>
                <a:off x="2014333" y="1093330"/>
                <a:ext cx="86311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02540" y="2202691"/>
            <a:ext cx="10327899"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200000"/>
              </a:lnSpc>
              <a:spcBef>
                <a:spcPts val="0"/>
              </a:spcBef>
              <a:spcAft>
                <a:spcPts val="0"/>
              </a:spcAft>
              <a:buNone/>
            </a:pPr>
            <a:r>
              <a:rPr lang="ar-EG" sz="1400" dirty="0">
                <a:latin typeface="Alexandria" pitchFamily="2" charset="-78"/>
                <a:cs typeface="Alexandria" pitchFamily="2" charset="-78"/>
              </a:rPr>
              <a:t>وتعتمد مواجهة التهديدات التي تنطوي عليها الصور النمطية المتعلقة بجنس القائد، والتي تتم مواجهتها إما بسرعة التأثر أو المقاومة، علي عوامل مثل الكفاية الذاتية للقائد، ووضوح الفكرة النمطية، ونوع المهمة، والتكوين الجنسي للجماعة، والسلطات التي يتمتع بها القائد ) وبالإضافة إلي ذلك، فإنه علي الرغم من أن القيادات النسائية تظهر مقاومة لبعض تهديدات الصورة النمطية الفردية، إلا أنهن قد يقمن بردود فعل سلبية عندما تتراكم تلك التهديدات </a:t>
            </a:r>
          </a:p>
          <a:p>
            <a:pPr marL="0" marR="0" indent="0" algn="justLow" rtl="1">
              <a:lnSpc>
                <a:spcPct val="200000"/>
              </a:lnSpc>
              <a:spcBef>
                <a:spcPts val="0"/>
              </a:spcBef>
              <a:spcAft>
                <a:spcPts val="0"/>
              </a:spcAft>
              <a:buNone/>
            </a:pPr>
            <a:endParaRPr lang="ar-EG" sz="1400" dirty="0">
              <a:latin typeface="Alexandria" pitchFamily="2" charset="-78"/>
              <a:cs typeface="Alexandria" pitchFamily="2" charset="-78"/>
            </a:endParaRPr>
          </a:p>
          <a:p>
            <a:pPr marL="0" marR="0" indent="0" algn="justLow" rtl="1">
              <a:lnSpc>
                <a:spcPct val="200000"/>
              </a:lnSpc>
              <a:spcBef>
                <a:spcPts val="0"/>
              </a:spcBef>
              <a:spcAft>
                <a:spcPts val="0"/>
              </a:spcAft>
              <a:buNone/>
            </a:pPr>
            <a:r>
              <a:rPr lang="ar-EG" sz="1400" b="1" dirty="0">
                <a:latin typeface="Alexandria" pitchFamily="2" charset="-78"/>
                <a:cs typeface="Alexandria" pitchFamily="2" charset="-78"/>
              </a:rPr>
              <a:t>وخلاصة القول، أن هناك أدلة واقعية كثيرة تُظهر أن الصور النمطية لنوع الجنس من شأنها أن تغير مفهوم القيادات النسائية وطريقة تقييمها بدرجة كبيرة، كما أنها تؤثر علي تطلعهن للأدوار القيادية تأثيراً مباشرًا.</a:t>
            </a:r>
            <a:endParaRPr lang="en-US" sz="1400" b="1"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04855" y="7715"/>
              <a:ext cx="10286784" cy="6654882"/>
              <a:chOff x="1204855" y="7715"/>
              <a:chExt cx="10286784" cy="6654882"/>
            </a:xfrm>
          </p:grpSpPr>
          <p:sp>
            <p:nvSpPr>
              <p:cNvPr id="6" name="TextBox 5"/>
              <p:cNvSpPr txBox="1"/>
              <p:nvPr/>
            </p:nvSpPr>
            <p:spPr>
              <a:xfrm>
                <a:off x="1204855" y="1001694"/>
                <a:ext cx="8631100" cy="400110"/>
              </a:xfrm>
              <a:prstGeom prst="rect">
                <a:avLst/>
              </a:prstGeom>
              <a:noFill/>
            </p:spPr>
            <p:txBody>
              <a:bodyPr wrap="square" rtlCol="0">
                <a:spAutoFit/>
              </a:bodyPr>
              <a:lstStyle/>
              <a:p>
                <a:pPr algn="ctr"/>
                <a:r>
                  <a:rPr lang="ar-EG" sz="2000" b="1" dirty="0">
                    <a:latin typeface="Alexandria" charset="0"/>
                    <a:cs typeface="Alexandria" charset="0"/>
                  </a:rPr>
                  <a:t>التطور الحديث في فاعلية القيادة</a:t>
                </a:r>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714876" y="2081071"/>
            <a:ext cx="10437425"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rtl="1">
              <a:lnSpc>
                <a:spcPct val="200000"/>
              </a:lnSpc>
              <a:spcBef>
                <a:spcPts val="0"/>
              </a:spcBef>
              <a:spcAft>
                <a:spcPts val="1000"/>
              </a:spcAft>
            </a:pPr>
            <a:r>
              <a:rPr lang="ar-EG" sz="1400" dirty="0">
                <a:latin typeface="Alexandria" pitchFamily="2" charset="-78"/>
                <a:cs typeface="Alexandria" pitchFamily="2" charset="-78"/>
              </a:rPr>
              <a:t>يزداد عدد النساء اللاتي ينجحن في اجتياز المتاهة ،وهناك مجموعة من العوامل التي تسهم في ارتفاع نسبة القيادات النسائية المؤثرة . لقد جعلت التغيرات التي تحدث في بعض المنظمات من اليسير علي النساء الوصول إلي المناصب العليا. وحيث بدأت معظم المنظمات في تغيير ثقافاتها التنظيمية الأمر الذي أوجد هناك تحدٍ للافتراضات الجنسية المتعلقة بالعمل، مثل: النموذج الذكوري للعمل، وفكرة المهن المتواصلة ذات الدوام الكامل، والفصل بين العمل والأسرة .</a:t>
            </a:r>
          </a:p>
          <a:p>
            <a:pPr marL="0" marR="0" algn="just" rtl="1">
              <a:lnSpc>
                <a:spcPct val="200000"/>
              </a:lnSpc>
              <a:spcBef>
                <a:spcPts val="0"/>
              </a:spcBef>
              <a:spcAft>
                <a:spcPts val="1000"/>
              </a:spcAft>
            </a:pPr>
            <a:r>
              <a:rPr lang="ar-EG" sz="1400" dirty="0">
                <a:latin typeface="Alexandria" pitchFamily="2" charset="-78"/>
                <a:cs typeface="Alexandria" pitchFamily="2" charset="-78"/>
              </a:rPr>
              <a:t>وبالإضافة إلي ذلك، فإن الكثير من المنظمات تجري تقييمًا للموظفين ودرجة التنوع في مراتبهم العليا. وقد يكون للدور الذي تلعبه هذه المنظمات مساهمة في زيادة وتيرة التطوير المهني للمرأة عبر إشراكها في برامج التطوير المهني وتقديم الدعم العملي لها. فضلًا عن ذلك، يعد تعيين المزيد من النساء وإبرازهن في المناصب العليا، وكذلك تطوير علاقات التوجيه الفاعلة والمدعومة لهن، من الإستراتيجيات الرئيسية التي تضيق فجوة القيادة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0416307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74198"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670419" y="7715"/>
              <a:ext cx="9821220" cy="6654882"/>
              <a:chOff x="1670419" y="7715"/>
              <a:chExt cx="9821220" cy="6654882"/>
            </a:xfrm>
          </p:grpSpPr>
          <p:sp>
            <p:nvSpPr>
              <p:cNvPr id="6" name="TextBox 5"/>
              <p:cNvSpPr txBox="1"/>
              <p:nvPr/>
            </p:nvSpPr>
            <p:spPr>
              <a:xfrm>
                <a:off x="1670419" y="1031452"/>
                <a:ext cx="86311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705238"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50" y="1973242"/>
            <a:ext cx="103365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150000"/>
              </a:lnSpc>
              <a:spcBef>
                <a:spcPts val="0"/>
              </a:spcBef>
              <a:spcAft>
                <a:spcPts val="1000"/>
              </a:spcAft>
              <a:buNone/>
            </a:pPr>
            <a:endParaRPr lang="en-US" sz="1400" dirty="0">
              <a:effectLst/>
              <a:latin typeface="Alexandria" pitchFamily="2" charset="-78"/>
              <a:ea typeface="Times New Roman" panose="02020603050405020304" pitchFamily="18" charset="0"/>
              <a:cs typeface="Alexandria" pitchFamily="2" charset="-78"/>
            </a:endParaRPr>
          </a:p>
        </p:txBody>
      </p:sp>
      <p:pic>
        <p:nvPicPr>
          <p:cNvPr id="12" name="Picture 11">
            <a:extLst>
              <a:ext uri="{FF2B5EF4-FFF2-40B4-BE49-F238E27FC236}">
                <a16:creationId xmlns:a16="http://schemas.microsoft.com/office/drawing/2014/main" id="{5624AB1A-180A-4B92-A3A2-036AC153B81E}"/>
              </a:ext>
            </a:extLst>
          </p:cNvPr>
          <p:cNvPicPr>
            <a:picLocks noChangeAspect="1"/>
          </p:cNvPicPr>
          <p:nvPr/>
        </p:nvPicPr>
        <p:blipFill>
          <a:blip r:embed="rId3"/>
          <a:stretch>
            <a:fillRect/>
          </a:stretch>
        </p:blipFill>
        <p:spPr>
          <a:xfrm>
            <a:off x="2240735" y="1049846"/>
            <a:ext cx="7809145" cy="5358403"/>
          </a:xfrm>
          <a:prstGeom prst="rect">
            <a:avLst/>
          </a:prstGeom>
        </p:spPr>
      </p:pic>
    </p:spTree>
    <p:extLst>
      <p:ext uri="{BB962C8B-B14F-4D97-AF65-F5344CB8AC3E}">
        <p14:creationId xmlns:p14="http://schemas.microsoft.com/office/powerpoint/2010/main" val="22001057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428742" y="7715"/>
              <a:ext cx="9062897" cy="6654882"/>
              <a:chOff x="2428742" y="7715"/>
              <a:chExt cx="9062897" cy="6654882"/>
            </a:xfrm>
          </p:grpSpPr>
          <p:sp>
            <p:nvSpPr>
              <p:cNvPr id="6" name="TextBox 5"/>
              <p:cNvSpPr txBox="1"/>
              <p:nvPr/>
            </p:nvSpPr>
            <p:spPr>
              <a:xfrm>
                <a:off x="2428742" y="846952"/>
                <a:ext cx="8631100" cy="369332"/>
              </a:xfrm>
              <a:prstGeom prst="rect">
                <a:avLst/>
              </a:prstGeom>
              <a:noFill/>
            </p:spPr>
            <p:txBody>
              <a:bodyPr wrap="square" rtlCol="0">
                <a:spAutoFit/>
              </a:bodyPr>
              <a:lstStyle/>
              <a:p>
                <a:r>
                  <a:rPr lang="ar-EG" b="1" dirty="0">
                    <a:latin typeface="Alexandria" charset="0"/>
                    <a:cs typeface="Alexandria" charset="0"/>
                  </a:rPr>
                  <a:t>معالجة لتعزيز تولى المرأة المناصب القيادية العليا في المؤسسات</a:t>
                </a:r>
                <a:endParaRPr lang="en-US"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67618" y="1867537"/>
            <a:ext cx="9988043" cy="41417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EG" sz="1400" dirty="0">
                <a:latin typeface="Alexandria" pitchFamily="2" charset="-78"/>
                <a:cs typeface="Alexandria" pitchFamily="2" charset="-78"/>
              </a:rPr>
              <a:t>وعلي الرغم من أن تقسيم الموظفين علي أساس الجنس يسهم في زيادة فجوة القيادة، إلا أن هناك أدلة حديثة تشير إلي </a:t>
            </a:r>
            <a:r>
              <a:rPr lang="ar-EG" sz="1400" b="1" dirty="0">
                <a:latin typeface="Alexandria" pitchFamily="2" charset="-78"/>
                <a:cs typeface="Alexandria" pitchFamily="2" charset="-78"/>
              </a:rPr>
              <a:t>تزايد وتيرة المساواة بين الرجال والنساء في الاشتراك في رعاية الأطفال والأعمال المنزلية وفي عملية الموازنة بين الحياة العملية والحياة المنزلية</a:t>
            </a:r>
            <a:r>
              <a:rPr lang="ar-EG" sz="1400" dirty="0">
                <a:latin typeface="Alexandria" pitchFamily="2" charset="-78"/>
                <a:cs typeface="Alexandria" pitchFamily="2" charset="-78"/>
              </a:rPr>
              <a:t>، تعد إعادة هيكلية الدور أمراً مرغوباً بالنسبة إلي المرأة ويتضمن ذلك التفاوض مع الأسرة والزملاء إعادة النظر في التزامات كل منهما، وتحديد دوره في العمل وفي البيت. ويمكن للنساء في المنزل، مثال،ً التفاوض بشأن أعباء العمل مع أزواجهن، وإشراك الأصدقاء، وأفراد الأسرة، أو الاستعانة بأشخاص نظير مقابل مادي للمعاونة في شؤون المنزل، إن استطعن ذلك .</a:t>
            </a:r>
          </a:p>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EG" sz="1400" dirty="0">
                <a:latin typeface="Alexandria" pitchFamily="2" charset="-78"/>
                <a:cs typeface="Alexandria" pitchFamily="2" charset="-78"/>
              </a:rPr>
              <a:t>وفي العمل، فإن النساء بإمكانهن العمل في سبيل إصلاح أوضاع الأسرة كأن يحصلن علي إجازات الأمومة، علي سبيل المثال. وبالإضافة إلي المسائل المتعلقة بالبيت والعمل، تعد االمفاوضات حول المناصب الرفيعة، والخبرات، والموارد، بمثابة تفاعلات اجتماعية هامة تمهد الطريق للمناصب القيادية العليا. ولهذا، </a:t>
            </a:r>
            <a:r>
              <a:rPr lang="ar-EG" sz="1400" b="1" dirty="0">
                <a:latin typeface="Alexandria" pitchFamily="2" charset="-78"/>
                <a:cs typeface="Alexandria" pitchFamily="2" charset="-78"/>
              </a:rPr>
              <a:t>يعد تعزيز قدرة المرأة علي التفاوض أمراً مهمًا لها لتقليل فجوة القيادة .</a:t>
            </a:r>
          </a:p>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EG" sz="1400" dirty="0">
                <a:latin typeface="Alexandria" pitchFamily="2" charset="-78"/>
                <a:cs typeface="Alexandria" pitchFamily="2" charset="-78"/>
              </a:rPr>
              <a:t>وقد أظهرت الأبحاث، علي سبيل المثال، أن مصطلح التفاوض يحمل دلالالت متعلقة بنوع الجنس. ولذلك، هناك حاجة لتطوير منهج لصياغة المواقف التفاوضية وجعلها غير محملة بدلالات متعلقة بنوعية الجنس، مثل: مواقف »طرح األسئلة«.</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4195955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85791" y="203118"/>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7715"/>
              <a:ext cx="9511889" cy="6654882"/>
              <a:chOff x="1979750" y="7715"/>
              <a:chExt cx="9511889" cy="6654882"/>
            </a:xfrm>
          </p:grpSpPr>
          <p:sp>
            <p:nvSpPr>
              <p:cNvPr id="6" name="TextBox 5"/>
              <p:cNvSpPr txBox="1"/>
              <p:nvPr/>
            </p:nvSpPr>
            <p:spPr>
              <a:xfrm>
                <a:off x="1979750" y="1255108"/>
                <a:ext cx="8631100" cy="338554"/>
              </a:xfrm>
              <a:prstGeom prst="rect">
                <a:avLst/>
              </a:prstGeom>
              <a:noFill/>
            </p:spPr>
            <p:txBody>
              <a:bodyPr wrap="square" rtlCol="0">
                <a:spAutoFit/>
              </a:bodyPr>
              <a:lstStyle/>
              <a:p>
                <a:pPr algn="ctr"/>
                <a:r>
                  <a:rPr lang="en-US" sz="1600" b="1" dirty="0">
                    <a:latin typeface="Alexandria" charset="0"/>
                    <a:cs typeface="Alexandria" charset="0"/>
                  </a:rPr>
                  <a:t> </a:t>
                </a:r>
                <a:r>
                  <a:rPr lang="ar-EG" sz="1600" b="1" dirty="0">
                    <a:latin typeface="Alexandria" charset="0"/>
                    <a:cs typeface="Alexandria" charset="0"/>
                  </a:rPr>
                  <a:t> </a:t>
                </a:r>
                <a:r>
                  <a:rPr lang="en-US" sz="1600" b="1" dirty="0">
                    <a:latin typeface="Alexandria" charset="0"/>
                    <a:cs typeface="Alexandria" charset="0"/>
                  </a:rPr>
                  <a:t>  </a:t>
                </a: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30534" y="1933185"/>
            <a:ext cx="10325128"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ECDF866E-100C-43D0-96D2-2D307FAC5980}"/>
              </a:ext>
            </a:extLst>
          </p:cNvPr>
          <p:cNvSpPr txBox="1"/>
          <p:nvPr/>
        </p:nvSpPr>
        <p:spPr>
          <a:xfrm>
            <a:off x="1219713" y="2374794"/>
            <a:ext cx="9356540" cy="2964401"/>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ويمكن للنساء الاتي يدركن هذه المتاهة التغلب علي تلك العقبات عبر </a:t>
            </a:r>
            <a:r>
              <a:rPr lang="ar-EG" sz="1400" b="1" dirty="0">
                <a:latin typeface="Alexandria" pitchFamily="2" charset="-78"/>
                <a:cs typeface="Alexandria" pitchFamily="2" charset="-78"/>
              </a:rPr>
              <a:t>إطلاق مشاريعهن الخاصة </a:t>
            </a:r>
            <a:r>
              <a:rPr lang="ar-EG" sz="1400" dirty="0">
                <a:latin typeface="Alexandria" pitchFamily="2" charset="-78"/>
                <a:cs typeface="Alexandria" pitchFamily="2" charset="-78"/>
              </a:rPr>
              <a:t>وتجدر الإشارة إلي أن </a:t>
            </a:r>
            <a:r>
              <a:rPr lang="ar-EG" sz="1400" b="1" dirty="0">
                <a:latin typeface="Alexandria" pitchFamily="2" charset="-78"/>
                <a:cs typeface="Alexandria" pitchFamily="2" charset="-78"/>
              </a:rPr>
              <a:t>الشركات التي تمتلكها النساء تبلغ %40 من جميع الشركات المملوكة للقطاع الخاص</a:t>
            </a:r>
            <a:r>
              <a:rPr lang="ar-EG" sz="1400" dirty="0">
                <a:latin typeface="Alexandria" pitchFamily="2" charset="-78"/>
                <a:cs typeface="Alexandria" pitchFamily="2" charset="-78"/>
              </a:rPr>
              <a:t>، ويعمل لديهن أكثر من 13 مليون فرد، ويحققن مبيعات تبلغ قيمتها 1.9 تريليون دولار أمريكي . كما زادت الشركات التي يمتلكها النساء ذوات البشرة الملونة بصورة أسرع من الشركات الخاصة بين عام 2002 وعام 2008</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وسوف يساعد دخول المرأة بهذه الصورة الناجحة إلي عامل ريادة الأعمال الحرة في تغيير الصورة الذهنية للعمل والقيادة التي نعرفها.</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إن الكثير من العقبات التي تواجهها المرأة في مجال القيادة تكون نتيجة لانعدام التوافق بين دورها كأنثى ودورها القيادي. وفي الحقيقة فإن النساء يواجهن أسلوب الكيل بمكيالين فيما يتعلق بدورهن القيادي لكونهن يواجهن معايير عدة لا تشمل الرجال، حيث يجب أن يتمتعن بالكفاءة العالية والقيام بدورهن الأنثوي بالشكل المناسب.</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698162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Low" rtl="1">
                <a:lnSpc>
                  <a:spcPct val="150000"/>
                </a:lnSpc>
                <a:spcBef>
                  <a:spcPts val="0"/>
                </a:spcBef>
                <a:spcAft>
                  <a:spcPts val="0"/>
                </a:spcAft>
              </a:pPr>
              <a:r>
                <a:rPr lang="ar-EG" sz="1400" dirty="0">
                  <a:solidFill>
                    <a:schemeClr val="tx1"/>
                  </a:solidFill>
                  <a:latin typeface="Alexandria" pitchFamily="2" charset="-78"/>
                  <a:cs typeface="Alexandria" pitchFamily="2" charset="-78"/>
                </a:rPr>
                <a:t>وهناك طريقة واحدة تمكن النساء من زيادة حماسهن وتأثيرهن وهي الجمع بين الصفات الاجتماعية، مثل: الدفء، والمودة، والصفات المؤسسية، مثل: الكفاءة، والحزم ، وبالإضافة إلي ذلك، يعطي أسلوب القيادة التحويلية ميزة خاصة للنساء لأنه ليس أسلوباً خاصاً بالرجال وحدهم، بل يشمل سلوكيات أنثوية بالصورة التقليدية، مثل: مراعاة شعور الآخرين، ومعاونتهم، كما أن له صلة قوية بفاعلية القيادة ) </a:t>
              </a:r>
            </a:p>
            <a:p>
              <a:pPr marR="0" lvl="0" algn="justLow"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R="0" lvl="0" algn="justLow" rtl="1">
                <a:lnSpc>
                  <a:spcPct val="150000"/>
                </a:lnSpc>
                <a:spcBef>
                  <a:spcPts val="0"/>
                </a:spcBef>
                <a:spcAft>
                  <a:spcPts val="0"/>
                </a:spcAft>
              </a:pPr>
              <a:r>
                <a:rPr lang="ar-EG" sz="1400" dirty="0">
                  <a:solidFill>
                    <a:schemeClr val="tx1"/>
                  </a:solidFill>
                  <a:latin typeface="Alexandria" pitchFamily="2" charset="-78"/>
                  <a:cs typeface="Alexandria" pitchFamily="2" charset="-78"/>
                </a:rPr>
                <a:t> وتشير الأبحاث الحديثة إلي أن دمج الإعتبارات الفردية بالدافعية الإبداعية يعد من الأعمال المهمة التي تقوم بها النساء الاتي قيادية إنجازات لتحقيق يجتهدن ،وهناك مؤشرات علي انحسار التعارض وعدم التطابق بين الدور القيادي ودور المرأة الأنثوي وتشير الأبحاث إلي أن النساء أصبحن يتمتعن بسمات أكثر ذكورية، مثل: تمتعهن بالحزم، والقيادة، والسلطة، باعتبارها سمات أساسية للوظيفة دون أن يفقدن أنوثتهن ، وتشير بعض الأدلة إلي أن الدور القيادي بدأ يُنظر إليه علي أنه أقل ذكورية وأصبح متعلقاً بالجنسين معا .</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76222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9233116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Low" rtl="1">
                <a:lnSpc>
                  <a:spcPct val="150000"/>
                </a:lnSpc>
                <a:spcBef>
                  <a:spcPts val="0"/>
                </a:spcBef>
                <a:spcAft>
                  <a:spcPts val="0"/>
                </a:spcAft>
              </a:pPr>
              <a:r>
                <a:rPr lang="ar-EG" sz="1400" dirty="0">
                  <a:solidFill>
                    <a:schemeClr val="tx1"/>
                  </a:solidFill>
                  <a:latin typeface="Alexandria" pitchFamily="2" charset="-78"/>
                  <a:cs typeface="Alexandria" pitchFamily="2" charset="-78"/>
                </a:rPr>
                <a:t>بينما يُنظر للعقبات التي تناولناها في الأجزاء السابقة علي أنها ضد المرأة فقط، إلا أنه من الممكن تعميم هذه المتاهة لتشمل جماعات أخرى ليس لها هذا القدر من الهيمنة، مثل: الأقليات العرقية، والجنسية أيضا.ً وهناك عدد من الدوافع الأساسية للتخلص من تلك العقبات المتعلقة بالمراتب القيادية العليا. </a:t>
              </a:r>
              <a:r>
                <a:rPr lang="ar-EG" sz="1400" dirty="0">
                  <a:solidFill>
                    <a:schemeClr val="accent1"/>
                  </a:solidFill>
                  <a:latin typeface="Alexandria" pitchFamily="2" charset="-78"/>
                  <a:cs typeface="Alexandria" pitchFamily="2" charset="-78"/>
                </a:rPr>
                <a:t>أولا،ً </a:t>
              </a:r>
              <a:r>
                <a:rPr lang="ar-EG" sz="1400" b="1" dirty="0">
                  <a:solidFill>
                    <a:schemeClr val="tx1"/>
                  </a:solidFill>
                  <a:latin typeface="Alexandria" pitchFamily="2" charset="-78"/>
                  <a:cs typeface="Alexandria" pitchFamily="2" charset="-78"/>
                </a:rPr>
                <a:t>أن التخلص من هذه العقبات سيتيح فرصاً متكافئة للجميع</a:t>
              </a:r>
              <a:r>
                <a:rPr lang="ar-EG" sz="1400" dirty="0">
                  <a:solidFill>
                    <a:schemeClr val="tx1"/>
                  </a:solidFill>
                  <a:latin typeface="Alexandria" pitchFamily="2" charset="-78"/>
                  <a:cs typeface="Alexandria" pitchFamily="2" charset="-78"/>
                </a:rPr>
                <a:t>، حيث سيكون بإمكانهم تولي أدوار قيادية من مجالس الإدارة وحتى مجلس الشيوخ. إن مجموعة المرشحين ذات التنوع الديمغرافي الا تجعل الحصول علي أفراد موهوبين أمراً سهلًا فحسب، بل إنها أيضا تمهد الطريق لبلوغ مستويات أعلي من النجاح علي المستوى التنظيمي.</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670419" y="7715"/>
              <a:ext cx="9821220" cy="6654882"/>
              <a:chOff x="1670419" y="7715"/>
              <a:chExt cx="9821220" cy="6654882"/>
            </a:xfrm>
          </p:grpSpPr>
          <p:sp>
            <p:nvSpPr>
              <p:cNvPr id="6" name="TextBox 5"/>
              <p:cNvSpPr txBox="1"/>
              <p:nvPr/>
            </p:nvSpPr>
            <p:spPr>
              <a:xfrm>
                <a:off x="1670419" y="1114667"/>
                <a:ext cx="8631100" cy="369332"/>
              </a:xfrm>
              <a:prstGeom prst="rect">
                <a:avLst/>
              </a:prstGeom>
              <a:noFill/>
            </p:spPr>
            <p:txBody>
              <a:bodyPr wrap="square" rtlCol="0">
                <a:spAutoFit/>
              </a:bodyPr>
              <a:lstStyle/>
              <a:p>
                <a:pPr algn="ctr"/>
                <a:r>
                  <a:rPr lang="ar-EG" b="1" dirty="0">
                    <a:solidFill>
                      <a:schemeClr val="tx1"/>
                    </a:solidFill>
                    <a:latin typeface="Alexandria" pitchFamily="2" charset="-78"/>
                    <a:cs typeface="Alexandria" pitchFamily="2" charset="-78"/>
                  </a:rPr>
                  <a:t>دوافع التخلص من العقبات</a:t>
                </a:r>
                <a:endParaRPr lang="en-US"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3458013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189032" y="122015"/>
            <a:ext cx="11245458" cy="6654882"/>
            <a:chOff x="387201" y="7715"/>
            <a:chExt cx="11104438" cy="6654882"/>
          </a:xfrm>
        </p:grpSpPr>
        <p:sp>
          <p:nvSpPr>
            <p:cNvPr id="4" name="Rectangle: Rounded Corners 24"/>
            <p:cNvSpPr/>
            <p:nvPr/>
          </p:nvSpPr>
          <p:spPr>
            <a:xfrm>
              <a:off x="387201" y="1645477"/>
              <a:ext cx="11104438" cy="425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0"/>
                </a:spcAft>
              </a:pPr>
              <a:r>
                <a:rPr lang="ar-EG" sz="1400" b="1" dirty="0">
                  <a:solidFill>
                    <a:schemeClr val="tx1"/>
                  </a:solidFill>
                  <a:latin typeface="Alexandria" pitchFamily="2" charset="-78"/>
                  <a:cs typeface="Alexandria" pitchFamily="2" charset="-78"/>
                </a:rPr>
                <a:t>ثانيا،ً أن ترقية مجموعة متنوعة من النساء إلي أدوار قيادية </a:t>
              </a:r>
              <a:r>
                <a:rPr lang="ar-EG" sz="1400" dirty="0">
                  <a:solidFill>
                    <a:schemeClr val="tx1"/>
                  </a:solidFill>
                  <a:latin typeface="Alexandria" pitchFamily="2" charset="-78"/>
                  <a:cs typeface="Alexandria" pitchFamily="2" charset="-78"/>
                </a:rPr>
                <a:t>لن يسهم في جعل المؤسسات المجتمعية والتجارية والحكومية أكثر تمثيلًا لهن فحسب، بل </a:t>
              </a:r>
              <a:r>
                <a:rPr lang="ar-EG" sz="1400" b="1" dirty="0">
                  <a:solidFill>
                    <a:schemeClr val="tx1"/>
                  </a:solidFill>
                  <a:latin typeface="Alexandria" pitchFamily="2" charset="-78"/>
                  <a:cs typeface="Alexandria" pitchFamily="2" charset="-78"/>
                </a:rPr>
                <a:t>يسهم أيضاً في وجود المزيد من المنظمات الناجحة أخلاقيا،ً وانتاجيا،ً وإبداعيا</a:t>
              </a:r>
              <a:r>
                <a:rPr lang="ar-EG" sz="1400" dirty="0">
                  <a:solidFill>
                    <a:schemeClr val="tx1"/>
                  </a:solidFill>
                  <a:latin typeface="Alexandria" pitchFamily="2" charset="-78"/>
                  <a:cs typeface="Alexandria" pitchFamily="2" charset="-78"/>
                </a:rPr>
                <a:t>،ً وماليا،ً بحيث تعكس </a:t>
              </a:r>
              <a:r>
                <a:rPr lang="ar-EG" sz="1400" b="1" dirty="0">
                  <a:solidFill>
                    <a:schemeClr val="tx1"/>
                  </a:solidFill>
                  <a:latin typeface="Alexandria" pitchFamily="2" charset="-78"/>
                  <a:cs typeface="Alexandria" pitchFamily="2" charset="-78"/>
                </a:rPr>
                <a:t>مستويات عالية من الذكاء الجماعي وتقل فيها الخلافات.</a:t>
              </a:r>
            </a:p>
            <a:p>
              <a:pPr marL="0" marR="0" algn="justLow"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L="0" marR="0" algn="justLow" rtl="1">
                <a:lnSpc>
                  <a:spcPct val="150000"/>
                </a:lnSpc>
                <a:spcBef>
                  <a:spcPts val="0"/>
                </a:spcBef>
                <a:spcAft>
                  <a:spcPts val="0"/>
                </a:spcAft>
              </a:pPr>
              <a:r>
                <a:rPr lang="ar-EG" sz="1400" dirty="0">
                  <a:solidFill>
                    <a:schemeClr val="tx1"/>
                  </a:solidFill>
                  <a:latin typeface="Alexandria" pitchFamily="2" charset="-78"/>
                  <a:cs typeface="Alexandria" pitchFamily="2" charset="-78"/>
                </a:rPr>
                <a:t> ورغم وجود تلك العقبات، إلا أن هناك حضوراً قوياً وكبرياً للنساء في المناصب القيادية العليا. ومع التغييرات التي شهدتها معايير العمل وفرص التطوير فيما يتعلق بالنساء، وفي ظل مستويات أعلي من المساواة في تولي المسؤوليات المنزلية، فضلًا عن وجود سلطة أكبر للتفاوض، خاصة فيام يتعلق بالتوازن بين العمل والبيت. بالإضافة إلي فاعلية وهيمنة الشركات المملوكة لنساء، والتغييرات التي حدثت في المواقف المتعارضة بين النساء والقيادة، فسيكون من المحتمل أن نرى المزيد من النساء في الأدوار القيادية المرموقة في المستقبل القريب.</a:t>
              </a: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417730" y="1550630"/>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9605506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0"/>
                </a:spcAft>
                <a:tabLst>
                  <a:tab pos="685800" algn="l"/>
                </a:tabLst>
              </a:pPr>
              <a:endParaRPr lang="en-US" sz="11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995705" y="7715"/>
              <a:ext cx="9495934" cy="6654882"/>
              <a:chOff x="1995705" y="7715"/>
              <a:chExt cx="9495934" cy="6654882"/>
            </a:xfrm>
          </p:grpSpPr>
          <p:sp>
            <p:nvSpPr>
              <p:cNvPr id="6" name="TextBox 5"/>
              <p:cNvSpPr txBox="1"/>
              <p:nvPr/>
            </p:nvSpPr>
            <p:spPr>
              <a:xfrm>
                <a:off x="1995705" y="1100997"/>
                <a:ext cx="8631100" cy="369332"/>
              </a:xfrm>
              <a:prstGeom prst="rect">
                <a:avLst/>
              </a:prstGeom>
              <a:noFill/>
            </p:spPr>
            <p:txBody>
              <a:bodyPr wrap="square" rtlCol="0">
                <a:spAutoFit/>
              </a:bodyPr>
              <a:lstStyle/>
              <a:p>
                <a:pPr algn="ctr"/>
                <a:r>
                  <a:rPr lang="ar-EG" b="1" dirty="0">
                    <a:latin typeface="Alexandria" pitchFamily="2" charset="-78"/>
                    <a:cs typeface="Alexandria" pitchFamily="2" charset="-78"/>
                  </a:rPr>
                  <a:t>نقاط القوة</a:t>
                </a:r>
                <a:endParaRPr lang="en-US" b="1" dirty="0">
                  <a:latin typeface="Alexandria" pitchFamily="2" charset="-78"/>
                  <a:cs typeface="Alexandria" pitchFamily="2" charset="-78"/>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97F9CE3-31C9-4A67-B369-C90FC33B8DCF}"/>
              </a:ext>
            </a:extLst>
          </p:cNvPr>
          <p:cNvSpPr txBox="1"/>
          <p:nvPr/>
        </p:nvSpPr>
        <p:spPr>
          <a:xfrm>
            <a:off x="1352550" y="2645260"/>
            <a:ext cx="9421720" cy="3043718"/>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 إذا نظرنا إلي تأثييرات نوع الجنس علي القيادة فسنجد أن لها تداعيات مهمة علي فهم عملية القيادة فهمًا شاملا.ً فالمناهج المعاصرة التي تتناول نوع الجنس والقيادة تحتوي علي أسئلة تؤثر علي نجاح القيادة تأثيراً مباشرا،ً مثل: أوجه الإختلاف بين الرجال والنساء من حيث الأسلوب والفاعلية، وكذلك العقبات العديدة التي تواجه النساء. ويعد نوع الجنس مكوناً أساسياً من مكونات الفكر المعاصر حول أساليب القيادة الفاعلة والتي تحولت من أسلوب استبدادي ذكوري إلي أسلوب قيادة ديمقراطية تحويلي أكثر أنثوية وشمولية لكلا الجنسين. وتجدر الإشارة إلي أن تطوير مفهوم أكثر تنوعاً للقيادة يعزز من فاعليتها، وذلك من خلال إتاحة الفرص للمشاركة في أفضل الممارسات القيادية، وليس من خلال تقييد الأفراد بتلك السلوكيات التي تناسب جنسهم علي النحو الأمثل.</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5019877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1511708" cy="6654882"/>
            <a:chOff x="617280" y="7715"/>
            <a:chExt cx="11511708" cy="6654882"/>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تُعد الأبحاث التي تتناول نوع الجنس والقيادة مفيدة في إزالة المفاهيم المغلوطة حول فجوة الجنس، حيث تلقي بعض الضوء على العقبات التي تتعلق بهذه الفجوة، والتي يصعب مالحظتها ومن ثم لا يُلتفت إليها غالبا.</a:t>
              </a:r>
            </a:p>
            <a:p>
              <a:pPr marL="0" marR="0" algn="just" rtl="1">
                <a:lnSpc>
                  <a:spcPct val="150000"/>
                </a:lnSpc>
                <a:spcBef>
                  <a:spcPts val="0"/>
                </a:spcBef>
                <a:spcAft>
                  <a:spcPts val="0"/>
                </a:spcAft>
              </a:pPr>
              <a:endParaRPr lang="ar-EG" sz="1000" dirty="0">
                <a:solidFill>
                  <a:schemeClr val="tx1"/>
                </a:solidFill>
                <a:latin typeface="Alexandria" pitchFamily="2" charset="-78"/>
                <a:cs typeface="Alexandria" pitchFamily="2" charset="-78"/>
              </a:endParaRPr>
            </a:p>
            <a:p>
              <a:pPr marL="0" marR="0" algn="just"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L="0"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ولكن التغييرات الضرورية للتغلب علي ظهور تلك المشكلات داخل المنظمات والمجتمع تحدث فقط عندما نكون علي دراية بهذه الأفكار المتحيزة والغامضة. إن فهم العناصر العديدة للمشكلة من شأنه أن يزودنا بالأدوات الضرورية للوقوف ضد هذا الإجحاف من أوجه عدة، بما في ذلك المناهج الفردية، والشخصية، والتنظيمية، والمجتمعية. وعلاوة علي ذلك، يتناول البحث اعتبارات مهمة تتعلق بنوع الجنس والأنظمة الإجتماعية، حيث يؤكد، علي سبيل المثال، علي التقسيم الشديد للسلطة بين الرجال والنساء ويفتح الحوار حول المسائل الهيكلية مثل تقسيم العمل علي أساس جنسي داخل المجتمع. وإذا تجاهلنا المسائل المتعلقة بالجنس والقيادة أو حاولنا جاهدين فهمها، فإننا سنضمن وجود فرص متكافئة للمرأة في تولي مناصب قيادية. كما سنضمن أيضاً أن تصل المنظمات والمؤسسات الأخرى إلي المجموعة التي تمتلك أهم المواهب عند اختيار القادة، وأن يكون هناك تنوع جنسي كبير في صفوف من يشغلون المناصب القيادية، وهو جانب وثيق الصلة بالنجاح التنظيمي.</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3497888" y="7715"/>
              <a:ext cx="8631100" cy="6654882"/>
              <a:chOff x="3497888" y="7715"/>
              <a:chExt cx="8631100" cy="6654882"/>
            </a:xfrm>
          </p:grpSpPr>
          <p:sp>
            <p:nvSpPr>
              <p:cNvPr id="6" name="TextBox 5"/>
              <p:cNvSpPr txBox="1"/>
              <p:nvPr/>
            </p:nvSpPr>
            <p:spPr>
              <a:xfrm>
                <a:off x="3497888" y="1086073"/>
                <a:ext cx="8631100" cy="338554"/>
              </a:xfrm>
              <a:prstGeom prst="rect">
                <a:avLst/>
              </a:prstGeom>
              <a:noFill/>
            </p:spPr>
            <p:txBody>
              <a:bodyPr wrap="square" rtlCol="0">
                <a:spAutoFit/>
              </a:bodyPr>
              <a:lstStyle/>
              <a:p>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3562180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يمكن إدراج أو تصنيف المشاكل المتعلقة بنوع الجنس والقيادة تحت موضوع القيادة والتنوع بشكل عام. ويتضمن هذا المنظور الفهم لتأثير السمات الديمغرافية المتباينة والمتعلقة بالقيادة، بما في ذلك نوع الجنس، والعرق</a:t>
              </a:r>
              <a:r>
                <a:rPr lang="en-US" sz="1400" dirty="0">
                  <a:solidFill>
                    <a:schemeClr val="tx1"/>
                  </a:solidFill>
                  <a:latin typeface="Alexandria" pitchFamily="2" charset="-78"/>
                  <a:cs typeface="Alexandria" pitchFamily="2" charset="-78"/>
                </a:rPr>
                <a:t>,. </a:t>
              </a:r>
              <a:r>
                <a:rPr lang="ar-EG" sz="1400" dirty="0">
                  <a:solidFill>
                    <a:schemeClr val="tx1"/>
                  </a:solidFill>
                  <a:latin typeface="Alexandria" pitchFamily="2" charset="-78"/>
                  <a:cs typeface="Alexandria" pitchFamily="2" charset="-78"/>
                </a:rPr>
                <a:t>وعلى الرغم من ذلك، وبخلاف الأبحاث التي تتناول نوع الجنس والقيادة، فإن البحث في قيادات الأقليات لا يزال محدوداً للغاية ),</a:t>
              </a:r>
              <a:r>
                <a:rPr lang="en-US" sz="1400" dirty="0">
                  <a:solidFill>
                    <a:schemeClr val="tx1"/>
                  </a:solidFill>
                  <a:latin typeface="Alexandria" pitchFamily="2" charset="-78"/>
                  <a:cs typeface="Alexandria" pitchFamily="2" charset="-78"/>
                </a:rPr>
                <a:t> </a:t>
              </a:r>
              <a:r>
                <a:rPr lang="ar-EG" sz="1400" dirty="0">
                  <a:solidFill>
                    <a:schemeClr val="tx1"/>
                  </a:solidFill>
                  <a:latin typeface="Alexandria" pitchFamily="2" charset="-78"/>
                  <a:cs typeface="Alexandria" pitchFamily="2" charset="-78"/>
                </a:rPr>
                <a:t>وبرغم تشابه المشكلات المحيطة بالأقليات في عملية القيادة مع تلك التي تواجهها النساء )تواجه الأقليات أفكار نمطية سلبية وصعوبات تحول دون صعودها التسلسل الهرمي للقيادة(، ولا تزال الديناميكيات والآليات الأساسية متباينة بشكل واضح .وعلي سبيل المثال، يتعين علي الباحثين المتخصصين في مجال القيادة التأكيد علي فهم الدور الذي يلعبه العرق والجنس وغيرها من أشكال التنوع، بالإضافة إلي التفاعلات المهمة بين العرق ونوع الجنس في عمليات القيادة.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EED7F69B-6EB2-4BCA-9D8F-9B0FAB591B8F}"/>
              </a:ext>
            </a:extLst>
          </p:cNvPr>
          <p:cNvSpPr txBox="1"/>
          <p:nvPr/>
        </p:nvSpPr>
        <p:spPr>
          <a:xfrm>
            <a:off x="2277454" y="1265098"/>
            <a:ext cx="6330460" cy="369332"/>
          </a:xfrm>
          <a:prstGeom prst="rect">
            <a:avLst/>
          </a:prstGeom>
          <a:noFill/>
        </p:spPr>
        <p:txBody>
          <a:bodyPr wrap="square">
            <a:spAutoFit/>
          </a:bodyPr>
          <a:lstStyle/>
          <a:p>
            <a:pPr algn="ctr"/>
            <a:r>
              <a:rPr lang="ar-EG" sz="1800" b="1" dirty="0">
                <a:solidFill>
                  <a:schemeClr val="tx1"/>
                </a:solidFill>
                <a:latin typeface="Alexandria" pitchFamily="2" charset="-78"/>
                <a:cs typeface="Alexandria" pitchFamily="2" charset="-78"/>
              </a:rPr>
              <a:t>نقاط الضعف</a:t>
            </a:r>
            <a:endParaRPr lang="en-US" b="1" dirty="0"/>
          </a:p>
        </p:txBody>
      </p:sp>
    </p:spTree>
    <p:extLst>
      <p:ext uri="{BB962C8B-B14F-4D97-AF65-F5344CB8AC3E}">
        <p14:creationId xmlns:p14="http://schemas.microsoft.com/office/powerpoint/2010/main" val="19570199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1596845" cy="6717803"/>
            <a:chOff x="617280" y="7715"/>
            <a:chExt cx="11596845"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1000"/>
                </a:spcAft>
              </a:pPr>
              <a:r>
                <a:rPr lang="ar-EG" sz="1400" b="1" dirty="0">
                  <a:solidFill>
                    <a:schemeClr val="tx1"/>
                  </a:solidFill>
                  <a:latin typeface="Alexandria" pitchFamily="2" charset="-78"/>
                  <a:cs typeface="Alexandria" pitchFamily="2" charset="-78"/>
                </a:rPr>
                <a:t>لقد أجريت معظم الأبحاث المتعلقة بنوع الجنس ودوره في القيادة داخل سياقات غربية، </a:t>
              </a:r>
              <a:r>
                <a:rPr lang="ar-EG" sz="1400" dirty="0">
                  <a:solidFill>
                    <a:schemeClr val="tx1"/>
                  </a:solidFill>
                  <a:latin typeface="Alexandria" pitchFamily="2" charset="-78"/>
                  <a:cs typeface="Alexandria" pitchFamily="2" charset="-78"/>
                </a:rPr>
                <a:t>بينما تعد الأبحاث التي أجريت في غيرها من السياقات ضئيلة. ولأن معظم النتائج التي تخص القيادات النسائية تنشأ من الدور المحدد ثقافياً للنساء في المجتمع، فإنه من </a:t>
              </a:r>
              <a:r>
                <a:rPr lang="ar-EG" sz="1400" b="1" dirty="0">
                  <a:solidFill>
                    <a:schemeClr val="tx1"/>
                  </a:solidFill>
                  <a:latin typeface="Alexandria" pitchFamily="2" charset="-78"/>
                  <a:cs typeface="Alexandria" pitchFamily="2" charset="-78"/>
                </a:rPr>
                <a:t>الصعوبة تعميم العديد من النتائج التي نوقشت في هذا الفصل علي الثقافات التي يختلف فيها أدوار كل من الرجل والمرأة. </a:t>
              </a:r>
              <a:r>
                <a:rPr lang="ar-EG" sz="1400" dirty="0">
                  <a:solidFill>
                    <a:schemeClr val="tx1"/>
                  </a:solidFill>
                  <a:latin typeface="Alexandria" pitchFamily="2" charset="-78"/>
                  <a:cs typeface="Alexandria" pitchFamily="2" charset="-78"/>
                </a:rPr>
                <a:t>ولهذا يتعين علينا أن ندرك التعميم المحدود للأدبيات المتوفرة بشأن نوع الجنس والقيادة كام ينبغي أن يوسع الباحثون من نطاق اختصاصاتهم لمعالجة هذه المسألة من منظور ثقافي متعدد. أما </a:t>
              </a:r>
              <a:r>
                <a:rPr lang="ar-EG" sz="1400" b="1" dirty="0">
                  <a:solidFill>
                    <a:schemeClr val="tx1"/>
                  </a:solidFill>
                  <a:latin typeface="Alexandria" pitchFamily="2" charset="-78"/>
                  <a:cs typeface="Alexandria" pitchFamily="2" charset="-78"/>
                </a:rPr>
                <a:t>الإنتقاد الأخري الذي يوجه إلي الأبحاث المتعلقة بهذا الشأن فهو ندرة مناهج البحث الأساسية والتكميلية في المجال الأسري</a:t>
              </a:r>
              <a:r>
                <a:rPr lang="ar-EG" sz="1400" dirty="0">
                  <a:solidFill>
                    <a:schemeClr val="tx1"/>
                  </a:solidFill>
                  <a:latin typeface="Alexandria" pitchFamily="2" charset="-78"/>
                  <a:cs typeface="Alexandria" pitchFamily="2" charset="-78"/>
                </a:rPr>
                <a:t>. من ناحية أخرى، </a:t>
              </a:r>
              <a:r>
                <a:rPr lang="ar-EG" sz="1400" b="1" dirty="0">
                  <a:solidFill>
                    <a:schemeClr val="tx1"/>
                  </a:solidFill>
                  <a:latin typeface="Alexandria" pitchFamily="2" charset="-78"/>
                  <a:cs typeface="Alexandria" pitchFamily="2" charset="-78"/>
                </a:rPr>
                <a:t>تركز الأبحاث التي تتناول نوع الجنس والقيادة علي تقليل هذه الفجوة في المناصب القيادية، وبذلك يقل التمييز المبني علي الجنس في مكان العمل</a:t>
              </a:r>
              <a:r>
                <a:rPr lang="ar-EG" sz="1400" dirty="0">
                  <a:solidFill>
                    <a:schemeClr val="tx1"/>
                  </a:solidFill>
                  <a:latin typeface="Alexandria" pitchFamily="2" charset="-78"/>
                  <a:cs typeface="Alexandria" pitchFamily="2" charset="-78"/>
                </a:rPr>
                <a:t>. </a:t>
              </a:r>
              <a:r>
                <a:rPr lang="ar-EG" sz="1600" dirty="0">
                  <a:solidFill>
                    <a:schemeClr val="accent1"/>
                  </a:solidFill>
                  <a:latin typeface="Alexandria" pitchFamily="2" charset="-78"/>
                  <a:cs typeface="Alexandria" pitchFamily="2" charset="-78"/>
                </a:rPr>
                <a:t>ومع ذلك، لن تسد فجوة القيادة دون التركيز في الوقت نفسه علي تقليل فجوة الجنس داخل المنزل.</a:t>
              </a:r>
              <a:endParaRPr lang="en-US" sz="1600" dirty="0">
                <a:solidFill>
                  <a:schemeClr val="accent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3583025" y="7715"/>
              <a:ext cx="8631100" cy="6717803"/>
              <a:chOff x="3583025" y="7715"/>
              <a:chExt cx="8631100" cy="6717803"/>
            </a:xfrm>
          </p:grpSpPr>
          <p:sp>
            <p:nvSpPr>
              <p:cNvPr id="6" name="TextBox 5"/>
              <p:cNvSpPr txBox="1"/>
              <p:nvPr/>
            </p:nvSpPr>
            <p:spPr>
              <a:xfrm>
                <a:off x="3583025" y="1172882"/>
                <a:ext cx="8631100" cy="369332"/>
              </a:xfrm>
              <a:prstGeom prst="rect">
                <a:avLst/>
              </a:prstGeom>
              <a:noFill/>
            </p:spPr>
            <p:txBody>
              <a:bodyPr wrap="square" rtlCol="0">
                <a:spAutoFit/>
              </a:bodyPr>
              <a:lstStyle/>
              <a:p>
                <a:endParaRPr lang="en-US"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5221444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218923" y="7715"/>
              <a:ext cx="10390696" cy="6717803"/>
              <a:chOff x="1218923" y="7715"/>
              <a:chExt cx="10390696" cy="6717803"/>
            </a:xfrm>
          </p:grpSpPr>
          <p:sp>
            <p:nvSpPr>
              <p:cNvPr id="6" name="TextBox 5"/>
              <p:cNvSpPr txBox="1"/>
              <p:nvPr/>
            </p:nvSpPr>
            <p:spPr>
              <a:xfrm>
                <a:off x="1218923" y="1184574"/>
                <a:ext cx="8631100" cy="369332"/>
              </a:xfrm>
              <a:prstGeom prst="rect">
                <a:avLst/>
              </a:prstGeom>
              <a:noFill/>
            </p:spPr>
            <p:txBody>
              <a:bodyPr wrap="square" rtlCol="0">
                <a:spAutoFit/>
              </a:bodyPr>
              <a:lstStyle/>
              <a:p>
                <a:pPr algn="ctr"/>
                <a:r>
                  <a:rPr lang="ar-EG" b="1" dirty="0">
                    <a:latin typeface="Alexandria" pitchFamily="2" charset="-78"/>
                    <a:cs typeface="Alexandria" pitchFamily="2" charset="-78"/>
                  </a:rPr>
                  <a:t>التطبيق</a:t>
                </a:r>
                <a:endParaRPr lang="en-US"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95430046-4F4A-48E8-8479-CCB82F467A9D}"/>
              </a:ext>
            </a:extLst>
          </p:cNvPr>
          <p:cNvSpPr txBox="1"/>
          <p:nvPr/>
        </p:nvSpPr>
        <p:spPr>
          <a:xfrm>
            <a:off x="1092611" y="1828802"/>
            <a:ext cx="9803111" cy="4337854"/>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على الرغم من أن الفجوة المتمثلة في نوع الجنس لازالت ماثلة بوضوح في المناصب القيادية المؤثرة، فإنه لا تزال هناك أدلة على أن تلك الفجوة بدأت في الانحسار. كما أن إدراك وفهم العقبات المسببة لهذه المتاهة ومعرفة أساليب التخلص من حالة انعدام المساواة بين الجنسين سيمهد الطريق أمام النساء للوصول إلي المناصب القيادية العليا. تنطوي هذه المشكلة علي </a:t>
            </a:r>
            <a:r>
              <a:rPr lang="ar-EG" sz="1400" b="1" dirty="0">
                <a:latin typeface="Alexandria" pitchFamily="2" charset="-78"/>
                <a:cs typeface="Alexandria" pitchFamily="2" charset="-78"/>
              </a:rPr>
              <a:t>الكثير من العقبات التي غالباً ما تكون سبباً في إحداث التغييرات الضرورية علي مستويات عدة، تتراوح من المستوى الفردي والشخصي إلي المستوى التنظيمي والمجتمعي</a:t>
            </a:r>
            <a:r>
              <a:rPr lang="ar-EG" sz="1400" dirty="0">
                <a:latin typeface="Alexandria" pitchFamily="2" charset="-78"/>
                <a:cs typeface="Alexandria" pitchFamily="2" charset="-78"/>
              </a:rPr>
              <a:t>. كما يلعب التحيز دوراً مهمًا في المستويات الفردية والشخصية. لذا فالخطوة الأولي في التعامل مع تلك العقبات تتمثل في إدراكنا التام لوجودها لدى الآخرين، وفي أنفسنا أيضا.</a:t>
            </a:r>
          </a:p>
          <a:p>
            <a:pPr algn="just" rtl="1">
              <a:lnSpc>
                <a:spcPct val="200000"/>
              </a:lnSpc>
            </a:pPr>
            <a:r>
              <a:rPr lang="ar-EG" sz="1400" b="1" dirty="0">
                <a:latin typeface="Alexandria" pitchFamily="2" charset="-78"/>
                <a:cs typeface="Alexandria" pitchFamily="2" charset="-78"/>
              </a:rPr>
              <a:t>ًعلي المستوي الفردي الشخصي </a:t>
            </a:r>
            <a:r>
              <a:rPr lang="ar-EG" sz="1400" dirty="0">
                <a:latin typeface="Alexandria" pitchFamily="2" charset="-78"/>
                <a:cs typeface="Alexandria" pitchFamily="2" charset="-78"/>
              </a:rPr>
              <a:t>: فالمرأة تعاني من الحاجة إلي تعزيز كفاءتها القيادية بأنثوية مناسبة وملائمة، بحيث يتم تبني سلوكيات، مثل: </a:t>
            </a:r>
            <a:r>
              <a:rPr lang="ar-EG" sz="1400" b="1" dirty="0">
                <a:latin typeface="Alexandria" pitchFamily="2" charset="-78"/>
                <a:cs typeface="Alexandria" pitchFamily="2" charset="-78"/>
              </a:rPr>
              <a:t>الاعتبارات الفردية، والدافعية الإبداعية </a:t>
            </a:r>
            <a:r>
              <a:rPr lang="ar-EG" sz="1400" dirty="0">
                <a:latin typeface="Alexandria" pitchFamily="2" charset="-78"/>
                <a:cs typeface="Alexandria" pitchFamily="2" charset="-78"/>
              </a:rPr>
              <a:t>كمنهج واعد للتغلب علي تلك التحيزات. وعلاوة علي ذلك، قد يساعد استخدام النساء </a:t>
            </a:r>
            <a:r>
              <a:rPr lang="ar-EG" sz="1400" b="1" dirty="0">
                <a:latin typeface="Alexandria" pitchFamily="2" charset="-78"/>
                <a:cs typeface="Alexandria" pitchFamily="2" charset="-78"/>
              </a:rPr>
              <a:t>لأساليب التفاوض الفاعلة </a:t>
            </a:r>
            <a:r>
              <a:rPr lang="ar-EG" sz="1400" dirty="0">
                <a:latin typeface="Alexandria" pitchFamily="2" charset="-78"/>
                <a:cs typeface="Alexandria" pitchFamily="2" charset="-78"/>
              </a:rPr>
              <a:t>في الحصول علي الموارد التي يحتجن إليها في مكان العمل وفي البيت أيضا،ً لزيادة فرصهن في تطوير القيادة.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4825071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تحدث التغيرات أيضاً علي مستويات مجتمعية وتنظيمية كبيرة لتساهم في تحقيق المساواة بين الجنسين في تولي المناصب القيادية. </a:t>
              </a:r>
              <a:r>
                <a:rPr lang="ar-EG" sz="1400" b="1" dirty="0">
                  <a:solidFill>
                    <a:schemeClr val="accent1"/>
                  </a:solidFill>
                  <a:latin typeface="Alexandria" pitchFamily="2" charset="-78"/>
                  <a:cs typeface="Alexandria" pitchFamily="2" charset="-78"/>
                </a:rPr>
                <a:t>فالتغيرات التي تطرأ علي الثقافة التنظيمية والتطوير المهني للمرأة وفرص التوجيه والأعداد المتزايدة للنساء في المناصب الإستراتيجية</a:t>
              </a:r>
              <a:r>
                <a:rPr lang="ar-EG" sz="1400" dirty="0">
                  <a:solidFill>
                    <a:schemeClr val="tx1"/>
                  </a:solidFill>
                  <a:latin typeface="Alexandria" pitchFamily="2" charset="-78"/>
                  <a:cs typeface="Alexandria" pitchFamily="2" charset="-78"/>
                </a:rPr>
                <a:t>، علي سبيل المثال، سيزيد من تواجدهن في الأدوار القيادية البارزة. أما علي </a:t>
              </a:r>
              <a:r>
                <a:rPr lang="ar-EG" sz="1400" b="1" dirty="0">
                  <a:solidFill>
                    <a:schemeClr val="accent1"/>
                  </a:solidFill>
                  <a:latin typeface="Alexandria" pitchFamily="2" charset="-78"/>
                  <a:cs typeface="Alexandria" pitchFamily="2" charset="-78"/>
                </a:rPr>
                <a:t>المستوى المجتمعي، فإن التغيرات الهيكلية في التوزيع العادل للمسؤوليات المتعلقة بتربية الأطفال والقيام بالواجبات االمنزلية تسه</a:t>
              </a:r>
              <a:r>
                <a:rPr lang="ar-EG" sz="1400" dirty="0">
                  <a:solidFill>
                    <a:schemeClr val="tx1"/>
                  </a:solidFill>
                  <a:latin typeface="Alexandria" pitchFamily="2" charset="-78"/>
                  <a:cs typeface="Alexandria" pitchFamily="2" charset="-78"/>
                </a:rPr>
                <a:t>م في وصول النساء للمناصب العليا.</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093489" y="7715"/>
              <a:ext cx="10516130" cy="6717803"/>
              <a:chOff x="1093489" y="7715"/>
              <a:chExt cx="10516130" cy="6717803"/>
            </a:xfrm>
          </p:grpSpPr>
          <p:sp>
            <p:nvSpPr>
              <p:cNvPr id="6" name="TextBox 5"/>
              <p:cNvSpPr txBox="1"/>
              <p:nvPr/>
            </p:nvSpPr>
            <p:spPr>
              <a:xfrm>
                <a:off x="1093489" y="1126690"/>
                <a:ext cx="8631100" cy="400110"/>
              </a:xfrm>
              <a:prstGeom prst="rect">
                <a:avLst/>
              </a:prstGeom>
              <a:noFill/>
            </p:spPr>
            <p:txBody>
              <a:bodyPr wrap="square" rtlCol="0">
                <a:spAutoFit/>
              </a:bodyPr>
              <a:lstStyle/>
              <a:p>
                <a:pPr algn="ctr"/>
                <a:r>
                  <a:rPr lang="ar-EG" sz="2000" b="1" dirty="0">
                    <a:latin typeface="Alexandria" charset="0"/>
                    <a:cs typeface="Alexandria" charset="0"/>
                  </a:rPr>
                  <a:t> </a:t>
                </a:r>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775438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122086"/>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حالات دراسية:</a:t>
                </a:r>
                <a:endParaRPr lang="en-US" sz="16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4E4FE795-9A38-473F-A10F-FD92467DCDB0}"/>
              </a:ext>
            </a:extLst>
          </p:cNvPr>
          <p:cNvSpPr txBox="1"/>
          <p:nvPr/>
        </p:nvSpPr>
        <p:spPr>
          <a:xfrm>
            <a:off x="819150" y="2191772"/>
            <a:ext cx="9803111" cy="1994905"/>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الحالات: ،1-14 / ،2-14 / 3-14 بهدف تزويد القارئ بنماذج للممارسات العملية لتشخيص المواقف التي تواجه القيادات النسائية في المنظمات، وكذلك لتقديم بعض التوصيات بخصوصها. وتتعلق الحالة الأولي بمحللة سوق في شركة وول ستريت وتتعلق الحالة الثانية باجتماع مديري مراقبة السلوك. بينما تخص الحالة الثالثة أحد كبار مديري العموم بإحدى شركات التصنيع. وقد يتم طرح أسئلة بعد كل حالة للمساعدة في تحليلها.</a:t>
            </a:r>
          </a:p>
          <a:p>
            <a:pPr algn="just" rtl="1">
              <a:lnSpc>
                <a:spcPct val="150000"/>
              </a:lnSpc>
            </a:pPr>
            <a:endParaRPr lang="ar-EG"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816793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19056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Wingdings" panose="05000000000000000000" pitchFamily="2" charset="2"/>
                <a:buChar char=""/>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445832" y="723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74FF28E9-F607-4A61-802A-BCA497B3FABF}"/>
              </a:ext>
            </a:extLst>
          </p:cNvPr>
          <p:cNvSpPr txBox="1"/>
          <p:nvPr/>
        </p:nvSpPr>
        <p:spPr>
          <a:xfrm>
            <a:off x="708529" y="2327378"/>
            <a:ext cx="10162324" cy="3537635"/>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لم تشك ليزا فيبر </a:t>
            </a:r>
            <a:r>
              <a:rPr lang="en-US" sz="1400" dirty="0">
                <a:latin typeface="Alexandria" pitchFamily="2" charset="-78"/>
                <a:cs typeface="Alexandria" pitchFamily="2" charset="-78"/>
              </a:rPr>
              <a:t>Weber Lisa </a:t>
            </a:r>
            <a:r>
              <a:rPr lang="ar-EG" sz="1400" dirty="0">
                <a:latin typeface="Alexandria" pitchFamily="2" charset="-78"/>
                <a:cs typeface="Alexandria" pitchFamily="2" charset="-78"/>
              </a:rPr>
              <a:t> أنها ستكون شريكة في شركة وول سرتيت </a:t>
            </a:r>
            <a:r>
              <a:rPr lang="en-US" sz="1400" dirty="0">
                <a:latin typeface="Alexandria" pitchFamily="2" charset="-78"/>
                <a:cs typeface="Alexandria" pitchFamily="2" charset="-78"/>
              </a:rPr>
              <a:t>Street Wall. </a:t>
            </a:r>
            <a:r>
              <a:rPr lang="ar-EG" sz="1400" dirty="0">
                <a:latin typeface="Alexandria" pitchFamily="2" charset="-78"/>
                <a:cs typeface="Alexandria" pitchFamily="2" charset="-78"/>
              </a:rPr>
              <a:t> ولأنها خريجة إحدى الكليات المرموقة المتخصصة في مجال إدارة الأعمال وحاصلة علي درجة الدكتوراه في علم الاقتصاد، فقد قامت بالتدريس في إحدى الجامعات المرموقة لفترة قصرية. وكانت أول امرأة يتم الاستعانة بها كمحللة سوق بإحدى الشركات الكبرى. وخلال خمس سنوات أصبحت واحدة من مديري المحافظ الأربعة الكبار، ولها اتصال مباشر بأحد كبار الشركاء. وقد دفع أداؤها المتميز عملائها للإشادة بها وبأدائها. وعلي مدار العامين الماضيين ساهمت في استقطاب أكبر عدد حسابات جديدة إلي الشركة. وعلى الرغم من إعجاب زملائها بها وثنائهم عليها وقبولهم الظاهري لها، إلا أنه كان هناك بعض المنغصات في عملها. حيث اعتاد معظم أقرانها وبعض الشركاء زيارتها في مكتبها بشكل شخصي لمناقشة أرائها بخصوص أداء السوق والتوقعات المالية.</a:t>
            </a:r>
          </a:p>
          <a:p>
            <a:pPr algn="just" rtl="1">
              <a:lnSpc>
                <a:spcPct val="200000"/>
              </a:lnSpc>
            </a:pPr>
            <a:endParaRPr lang="ar-EG" sz="200" dirty="0">
              <a:latin typeface="Alexandria" pitchFamily="2" charset="-78"/>
              <a:cs typeface="Alexandria" pitchFamily="2" charset="-78"/>
            </a:endParaRPr>
          </a:p>
          <a:p>
            <a:pPr algn="just" rtl="1">
              <a:lnSpc>
                <a:spcPct val="200000"/>
              </a:lnSpc>
            </a:pPr>
            <a:endParaRPr lang="en-US" sz="14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F720DD66-D64E-4B26-8573-A949B183D1C5}"/>
              </a:ext>
            </a:extLst>
          </p:cNvPr>
          <p:cNvSpPr txBox="1"/>
          <p:nvPr/>
        </p:nvSpPr>
        <p:spPr>
          <a:xfrm>
            <a:off x="890122" y="999144"/>
            <a:ext cx="6330460" cy="461024"/>
          </a:xfrm>
          <a:prstGeom prst="rect">
            <a:avLst/>
          </a:prstGeom>
          <a:noFill/>
        </p:spPr>
        <p:txBody>
          <a:bodyPr wrap="square">
            <a:spAutoFit/>
          </a:bodyPr>
          <a:lstStyle/>
          <a:p>
            <a:pPr algn="just" rtl="1">
              <a:lnSpc>
                <a:spcPct val="150000"/>
              </a:lnSpc>
            </a:pPr>
            <a:r>
              <a:rPr lang="ar-EG" sz="1800" b="1" dirty="0">
                <a:latin typeface="Alexandria" pitchFamily="2" charset="-78"/>
                <a:cs typeface="Alexandria" pitchFamily="2" charset="-78"/>
              </a:rPr>
              <a:t>حالة (1-14) »السقف الزجاجي«</a:t>
            </a:r>
          </a:p>
        </p:txBody>
      </p:sp>
    </p:spTree>
    <p:extLst>
      <p:ext uri="{BB962C8B-B14F-4D97-AF65-F5344CB8AC3E}">
        <p14:creationId xmlns:p14="http://schemas.microsoft.com/office/powerpoint/2010/main" val="38364681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 ومن المدهش أنها كانت تستمتع بتلك الاجتماعات الشخصية، لكنها كانت تصاب بالفزع عندما يقول الرئيس التنفيذي للشركة مايكل بريري </a:t>
              </a:r>
              <a:r>
                <a:rPr lang="en-US" sz="1400" dirty="0">
                  <a:solidFill>
                    <a:schemeClr val="tx1"/>
                  </a:solidFill>
                  <a:latin typeface="Alexandria" pitchFamily="2" charset="-78"/>
                  <a:cs typeface="Alexandria" pitchFamily="2" charset="-78"/>
                </a:rPr>
                <a:t>Breyer Michael </a:t>
              </a:r>
              <a:r>
                <a:rPr lang="ar-EG" sz="1400" dirty="0">
                  <a:solidFill>
                    <a:schemeClr val="tx1"/>
                  </a:solidFill>
                  <a:latin typeface="Alexandria" pitchFamily="2" charset="-78"/>
                  <a:cs typeface="Alexandria" pitchFamily="2" charset="-78"/>
                </a:rPr>
                <a:t> في الاجتماع الأسبوعي للموظفين شيئاً من قبيل: »حسنا،ً لنبدأ ونُطْلِع ليزا علي بعض المشكلات المثيرة للقلق.« ولم يشر في الاجتماع أي من أقرانها أو شركائها إلي أنها تعرف الكثير عما يحدث في الشركة. كما أنها لا تعترض علي الاستهانة بكفاءتها ودرايتها الواسعة بالشركة، ولا تتطرق إلي الاجتماعات الخاصة شبه اليومية التي يستمع فيها الأقران والشركاء إلي نصيحتها واستشاراتها. ولأنها المرأة الوحيدة التي وصلت إلي منصب تنفيذي، فهي تفضل أن تعد نفسها عضوة في فريق العمل وواحدة من الرجال. </a:t>
              </a: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064406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200000"/>
                </a:lnSpc>
                <a:spcBef>
                  <a:spcPts val="0"/>
                </a:spcBef>
                <a:spcAft>
                  <a:spcPts val="1000"/>
                </a:spcAft>
                <a:buFont typeface="Times New Roman" panose="02020603050405020304" pitchFamily="18" charset="0"/>
                <a:buChar char="-"/>
              </a:pPr>
              <a:r>
                <a:rPr lang="ar-EG" sz="1400" dirty="0">
                  <a:solidFill>
                    <a:schemeClr val="tx1"/>
                  </a:solidFill>
                  <a:latin typeface="Alexandria" pitchFamily="2" charset="-78"/>
                  <a:cs typeface="Alexandria" pitchFamily="2" charset="-78"/>
                </a:rPr>
                <a:t>تم ترقية أحد أقران ليزا إلي مستوى شريك في العام الماضي، علي الرغم من أن أداءها فاق أداءه وذلك قياساً علي نجاحها وعلي حجم الأعمال الجديدة التي جلبتها للشركة. ولأنها لم تجد من الشركة أي إشارة لإمكانية ترقيتها لمستوى الشراكة، قررت ليزا أن تفاتح رئيسها وهو أحد الشركاء وسألته عن ذلك، فأجاب: »إنك تقومني بعمل جيد يا ليزا ولكن الأساتذة لا يمكنهم أن يكونوا شركاء؟ ماذا يحدث لو أصبحت شريكة وارتكبت خطأً فادحاً؟ كيف ستتقبلين ذلك؟ وماذا عن عملائنا؟ فالشركة لم تعين شريكة علي مدار المائة وثلاث سنوات من عمر الشركة«.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6784876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latin typeface="Alexandria" pitchFamily="2" charset="-78"/>
                  <a:cs typeface="Alexandria" pitchFamily="2" charset="-78"/>
                </a:rPr>
                <a:t>وبعد ذلك بفترة بسيطة، تم توظيف امرأة أخرى تسمى باميال توبياس </a:t>
              </a:r>
              <a:r>
                <a:rPr lang="en-US" sz="1400" dirty="0">
                  <a:solidFill>
                    <a:schemeClr val="tx1"/>
                  </a:solidFill>
                  <a:latin typeface="Alexandria" pitchFamily="2" charset="-78"/>
                  <a:cs typeface="Alexandria" pitchFamily="2" charset="-78"/>
                </a:rPr>
                <a:t>Tobias Pamela </a:t>
              </a:r>
              <a:r>
                <a:rPr lang="ar-EG" sz="1400" dirty="0">
                  <a:solidFill>
                    <a:schemeClr val="tx1"/>
                  </a:solidFill>
                  <a:latin typeface="Alexandria" pitchFamily="2" charset="-78"/>
                  <a:cs typeface="Alexandria" pitchFamily="2" charset="-78"/>
                </a:rPr>
                <a:t>كمحللة سوق. وذات مرة عندما رأى الرئيس التنفيذي ليزا وباميال سوياً نادى بصوت عالٍ وقال: »يا رفاق! هناك امرأتان في غرفة واحدة! إنه لأمر مريب«. وخلال الأشهر الستة التالية، اجتمعت ليزا مع الرئيس التنفيذي عدة مرات لتطالب بحقها في الشراكة. وفي النهاية أدركت أنه ليس هناك احتمال للتغيير في المستقبل القريب وقررت ترك العمل وتأسيس شركة استثمارية خاصة بها. </a:t>
              </a: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latin typeface="Alexandria" pitchFamily="2" charset="-78"/>
                  <a:cs typeface="Alexandria" pitchFamily="2" charset="-78"/>
                </a:rPr>
                <a:t>أسئلة:</a:t>
              </a: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latin typeface="Alexandria" pitchFamily="2" charset="-78"/>
                  <a:cs typeface="Alexandria" pitchFamily="2" charset="-78"/>
                </a:rPr>
                <a:t> -1 ما عقبات التقدم التي واجهتها ليزا؟ </a:t>
              </a: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latin typeface="Alexandria" pitchFamily="2" charset="-78"/>
                  <a:cs typeface="Alexandria" pitchFamily="2" charset="-78"/>
                </a:rPr>
                <a:t>-2 ما الذي كان ينبغي على كبار المديرين التنفيذيين للشركة، بمن فيهم مايكل </a:t>
              </a:r>
              <a:r>
                <a:rPr lang="en-US" sz="1400" dirty="0">
                  <a:solidFill>
                    <a:schemeClr val="tx1"/>
                  </a:solidFill>
                  <a:latin typeface="Alexandria" pitchFamily="2" charset="-78"/>
                  <a:cs typeface="Alexandria" pitchFamily="2" charset="-78"/>
                </a:rPr>
                <a:t>Michael، </a:t>
              </a:r>
              <a:r>
                <a:rPr lang="ar-EG" sz="1400" dirty="0">
                  <a:solidFill>
                    <a:schemeClr val="tx1"/>
                  </a:solidFill>
                  <a:latin typeface="Alexandria" pitchFamily="2" charset="-78"/>
                  <a:cs typeface="Alexandria" pitchFamily="2" charset="-78"/>
                </a:rPr>
                <a:t>فعله بصورة مختلفة للاحتفاظ بليزا؟ </a:t>
              </a: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latin typeface="Alexandria" pitchFamily="2" charset="-78"/>
                  <a:cs typeface="Alexandria" pitchFamily="2" charset="-78"/>
                </a:rPr>
                <a:t>-3 ما نوع السياسات والفرص التنظيمية التي قد تفيد ليزا وباميال؟ </a:t>
              </a: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latin typeface="Alexandria" pitchFamily="2" charset="-78"/>
                  <a:cs typeface="Alexandria" pitchFamily="2" charset="-78"/>
                </a:rPr>
                <a:t>-4 ما الذي كان يمكن للمنظمة فعله لرفع الوعي بنوع الجنس لدى كل من مايكل وليزا وأقرانها من الرجال؟</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8025293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17170" marR="0" algn="just" rtl="1">
                <a:lnSpc>
                  <a:spcPct val="200000"/>
                </a:lnSpc>
                <a:spcBef>
                  <a:spcPts val="0"/>
                </a:spcBef>
                <a:spcAft>
                  <a:spcPts val="0"/>
                </a:spcAft>
              </a:pPr>
              <a:r>
                <a:rPr lang="ar-EG" sz="1400" dirty="0">
                  <a:solidFill>
                    <a:schemeClr val="tx1"/>
                  </a:solidFill>
                  <a:latin typeface="Alexandria" pitchFamily="2" charset="-78"/>
                  <a:cs typeface="Alexandria" pitchFamily="2" charset="-78"/>
                </a:rPr>
                <a:t>اجتمعت لوري براديل </a:t>
              </a:r>
              <a:r>
                <a:rPr lang="en-US" sz="1400" dirty="0">
                  <a:solidFill>
                    <a:schemeClr val="tx1"/>
                  </a:solidFill>
                  <a:latin typeface="Alexandria" pitchFamily="2" charset="-78"/>
                  <a:cs typeface="Alexandria" pitchFamily="2" charset="-78"/>
                </a:rPr>
                <a:t>Bradley Lori، </a:t>
              </a:r>
              <a:r>
                <a:rPr lang="ar-EG" sz="1400" dirty="0">
                  <a:solidFill>
                    <a:schemeClr val="tx1"/>
                  </a:solidFill>
                  <a:latin typeface="Alexandria" pitchFamily="2" charset="-78"/>
                  <a:cs typeface="Alexandria" pitchFamily="2" charset="-78"/>
                </a:rPr>
                <a:t>وهي مسؤولة مراقبة مخضرمة، مع تيد استولز </a:t>
              </a:r>
              <a:r>
                <a:rPr lang="en-US" sz="1400" dirty="0" err="1">
                  <a:solidFill>
                    <a:schemeClr val="tx1"/>
                  </a:solidFill>
                  <a:latin typeface="Alexandria" pitchFamily="2" charset="-78"/>
                  <a:cs typeface="Alexandria" pitchFamily="2" charset="-78"/>
                </a:rPr>
                <a:t>Stolze</a:t>
              </a:r>
              <a:r>
                <a:rPr lang="en-US" sz="1400" dirty="0">
                  <a:solidFill>
                    <a:schemeClr val="tx1"/>
                  </a:solidFill>
                  <a:latin typeface="Alexandria" pitchFamily="2" charset="-78"/>
                  <a:cs typeface="Alexandria" pitchFamily="2" charset="-78"/>
                </a:rPr>
                <a:t> Ted </a:t>
              </a:r>
              <a:r>
                <a:rPr lang="ar-EG" sz="1400" dirty="0">
                  <a:solidFill>
                    <a:schemeClr val="tx1"/>
                  </a:solidFill>
                  <a:latin typeface="Alexandria" pitchFamily="2" charset="-78"/>
                  <a:cs typeface="Alexandria" pitchFamily="2" charset="-78"/>
                </a:rPr>
                <a:t> وأيان باتيسون </a:t>
              </a:r>
              <a:r>
                <a:rPr lang="en-US" sz="1400" dirty="0">
                  <a:solidFill>
                    <a:schemeClr val="tx1"/>
                  </a:solidFill>
                  <a:latin typeface="Alexandria" pitchFamily="2" charset="-78"/>
                  <a:cs typeface="Alexandria" pitchFamily="2" charset="-78"/>
                </a:rPr>
                <a:t>Bateson Ian، </a:t>
              </a:r>
              <a:r>
                <a:rPr lang="ar-EG" sz="1400" dirty="0">
                  <a:solidFill>
                    <a:schemeClr val="tx1"/>
                  </a:solidFill>
                  <a:latin typeface="Alexandria" pitchFamily="2" charset="-78"/>
                  <a:cs typeface="Alexandria" pitchFamily="2" charset="-78"/>
                </a:rPr>
                <a:t>وهما مسؤولا مراقبة أيضا،ً ومشرفهم لني دوجان </a:t>
              </a:r>
              <a:r>
                <a:rPr lang="en-US" sz="1400" dirty="0">
                  <a:solidFill>
                    <a:schemeClr val="tx1"/>
                  </a:solidFill>
                  <a:latin typeface="Alexandria" pitchFamily="2" charset="-78"/>
                  <a:cs typeface="Alexandria" pitchFamily="2" charset="-78"/>
                </a:rPr>
                <a:t>Duggan Len، </a:t>
              </a:r>
              <a:r>
                <a:rPr lang="ar-EG" sz="1400" dirty="0">
                  <a:solidFill>
                    <a:schemeClr val="tx1"/>
                  </a:solidFill>
                  <a:latin typeface="Alexandria" pitchFamily="2" charset="-78"/>
                  <a:cs typeface="Alexandria" pitchFamily="2" charset="-78"/>
                </a:rPr>
                <a:t>مساعد رئيس المراقبة. وكانوا يخططون لعقد دورة تعريفية لبعض مسؤلي المراقبة الجدد حول كيفية إعداد التقارير الاستقصائية وتقديمها لمجلس الإدارة. عندما دخلت لوري الغرفة وجدت تيد وأيان يرميان بعضهما البعض بقصاصات الورق ويضحكان علي إحدى المباريات الهامة في بطولة كرة القدم الأمريكية، والتي تم بثها في الليلة السابقة. وظلا يتحدثان عن المباراة وتجاهلها تماما.</a:t>
              </a:r>
            </a:p>
            <a:p>
              <a:pPr marL="217170" marR="0" algn="just" rtl="1">
                <a:lnSpc>
                  <a:spcPct val="200000"/>
                </a:lnSpc>
                <a:spcBef>
                  <a:spcPts val="0"/>
                </a:spcBef>
                <a:spcAft>
                  <a:spcPts val="0"/>
                </a:spcAft>
              </a:pPr>
              <a:r>
                <a:rPr lang="ar-EG" sz="1400" dirty="0">
                  <a:solidFill>
                    <a:schemeClr val="tx1"/>
                  </a:solidFill>
                  <a:latin typeface="Alexandria" pitchFamily="2" charset="-78"/>
                  <a:cs typeface="Alexandria" pitchFamily="2" charset="-78"/>
                </a:rPr>
                <a:t>ً وعندما دخل لين الغرفة أشركاه معهما في حديثهما عن المباراة. بعد بضعة دقائق قال : »حسنا،ً لنتفرغ لأعمالنا ونبدأ في تخطيط الدورة التعريفية، فهل لدى أحدكم أفكار؟«</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093489" y="7715"/>
              <a:ext cx="10516130" cy="6717803"/>
              <a:chOff x="1093489" y="7715"/>
              <a:chExt cx="10516130" cy="6717803"/>
            </a:xfrm>
          </p:grpSpPr>
          <p:sp>
            <p:nvSpPr>
              <p:cNvPr id="6" name="TextBox 5"/>
              <p:cNvSpPr txBox="1"/>
              <p:nvPr/>
            </p:nvSpPr>
            <p:spPr>
              <a:xfrm>
                <a:off x="1093489" y="1299071"/>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حالة (2-14) انعدام المشاركة والمصداقية</a:t>
                </a:r>
                <a:endParaRPr lang="en-US" sz="1600"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837026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200000"/>
                </a:lnSpc>
                <a:spcBef>
                  <a:spcPts val="0"/>
                </a:spcBef>
                <a:spcAft>
                  <a:spcPts val="0"/>
                </a:spcAft>
              </a:pPr>
              <a:r>
                <a:rPr lang="ar-EG" sz="1400" dirty="0">
                  <a:solidFill>
                    <a:schemeClr val="tx1"/>
                  </a:solidFill>
                  <a:latin typeface="Alexandria" pitchFamily="2" charset="-78"/>
                  <a:cs typeface="Alexandria" pitchFamily="2" charset="-78"/>
                </a:rPr>
                <a:t>تقول لوري: »ألقيت نظرة علي الدورة التي أعدتها مقاطعة كولومبيا، التي تعرضنا لها في اجتماعنا السابق، واعتقد أنه ينبغي علينا استخدامها حيث ثبتت فاعليتها كما أنها تناسب مقاطعتنا«. لم يعرها أحد أي اهتمام أو يرد عليها، ولكن بدأ تيد بعرض بعض المقترحات المختلفة، وطرح الآخرون عليه بعض الأسئلة عليه. وبعد أن نشأت بعض المشكلات بسبب اقتراح تيد، يقول أيان: »أعتقد أن اقتراحي يتوافق مع خطة مقاطعة كولومبيا. وسوف يكون له نتائج جيدة في هذا الصدد«. ويرد لين، مساعد الرئيس: »أتفق معك في هذا الرأي«. ويقول تيد: »وأنا أيضا اتفق معك. فكرة عظيمة يا أيان«. قاطعتهم لوري قائلة: »لكن هذا ما اقترحته في البداية وقد تجاهلتموني«. رد أيان قائال:ً »لا تكوني حساسة هكذا يا لوري. يفترض أننا فريق واحد«.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6434324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Low" rtl="1">
                <a:lnSpc>
                  <a:spcPct val="150000"/>
                </a:lnSpc>
                <a:spcBef>
                  <a:spcPts val="0"/>
                </a:spcBef>
                <a:spcAft>
                  <a:spcPts val="1000"/>
                </a:spcAft>
              </a:pPr>
              <a:r>
                <a:rPr lang="ar-EG" sz="1400" dirty="0">
                  <a:solidFill>
                    <a:schemeClr val="tx1"/>
                  </a:solidFill>
                  <a:latin typeface="Alexandria" pitchFamily="2" charset="-78"/>
                  <a:cs typeface="Alexandria" pitchFamily="2" charset="-78"/>
                </a:rPr>
                <a:t>: -1 ما عقبات التقدم التي تواجهها لوري؟ </a:t>
              </a:r>
            </a:p>
            <a:p>
              <a:pPr marL="228600" marR="0" algn="justLow" rtl="1">
                <a:lnSpc>
                  <a:spcPct val="150000"/>
                </a:lnSpc>
                <a:spcBef>
                  <a:spcPts val="0"/>
                </a:spcBef>
                <a:spcAft>
                  <a:spcPts val="1000"/>
                </a:spcAft>
              </a:pPr>
              <a:r>
                <a:rPr lang="ar-EG" sz="1400" dirty="0">
                  <a:solidFill>
                    <a:schemeClr val="tx1"/>
                  </a:solidFill>
                  <a:latin typeface="Alexandria" pitchFamily="2" charset="-78"/>
                  <a:cs typeface="Alexandria" pitchFamily="2" charset="-78"/>
                </a:rPr>
                <a:t>-2 ما الذي كان ينبغي علي زملاء لوري الذكور فعله عندما دخلت لوري الغرفة؟ </a:t>
              </a:r>
            </a:p>
            <a:p>
              <a:pPr marL="228600" marR="0" algn="justLow" rtl="1">
                <a:lnSpc>
                  <a:spcPct val="150000"/>
                </a:lnSpc>
                <a:spcBef>
                  <a:spcPts val="0"/>
                </a:spcBef>
                <a:spcAft>
                  <a:spcPts val="1000"/>
                </a:spcAft>
              </a:pPr>
              <a:r>
                <a:rPr lang="ar-EG" sz="1400" dirty="0">
                  <a:solidFill>
                    <a:schemeClr val="tx1"/>
                  </a:solidFill>
                  <a:latin typeface="Alexandria" pitchFamily="2" charset="-78"/>
                  <a:cs typeface="Alexandria" pitchFamily="2" charset="-78"/>
                </a:rPr>
                <a:t>-3 ماذا كان ينبغي علي لين فعله ليقدم نموذجاً يحتذي به أقران لوري الذكور؟ </a:t>
              </a:r>
            </a:p>
            <a:p>
              <a:pPr marL="228600" marR="0" algn="justLow" rtl="1">
                <a:lnSpc>
                  <a:spcPct val="150000"/>
                </a:lnSpc>
                <a:spcBef>
                  <a:spcPts val="0"/>
                </a:spcBef>
                <a:spcAft>
                  <a:spcPts val="1000"/>
                </a:spcAft>
              </a:pPr>
              <a:r>
                <a:rPr lang="ar-EG" sz="1400" dirty="0">
                  <a:solidFill>
                    <a:schemeClr val="tx1"/>
                  </a:solidFill>
                  <a:latin typeface="Alexandria" pitchFamily="2" charset="-78"/>
                  <a:cs typeface="Alexandria" pitchFamily="2" charset="-78"/>
                </a:rPr>
                <a:t>ماذا كان ينبغي علي لين قوله بعد أن قدم أيان نفس اقرتاح لوري؟ </a:t>
              </a:r>
            </a:p>
            <a:p>
              <a:pPr marL="228600" marR="0" algn="justLow" rtl="1">
                <a:lnSpc>
                  <a:spcPct val="150000"/>
                </a:lnSpc>
                <a:spcBef>
                  <a:spcPts val="0"/>
                </a:spcBef>
                <a:spcAft>
                  <a:spcPts val="1000"/>
                </a:spcAft>
              </a:pPr>
              <a:r>
                <a:rPr lang="ar-EG" sz="1400" dirty="0">
                  <a:solidFill>
                    <a:schemeClr val="tx1"/>
                  </a:solidFill>
                  <a:latin typeface="Alexandria" pitchFamily="2" charset="-78"/>
                  <a:cs typeface="Alexandria" pitchFamily="2" charset="-78"/>
                </a:rPr>
                <a:t>-4 ما الذي ينبغي أن تفعله المنظمة لتعزيز فاعلية المديرين الأربعة؟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424428" y="7715"/>
              <a:ext cx="10185191" cy="6717803"/>
              <a:chOff x="1424428" y="7715"/>
              <a:chExt cx="10185191" cy="6717803"/>
            </a:xfrm>
          </p:grpSpPr>
          <p:sp>
            <p:nvSpPr>
              <p:cNvPr id="6" name="TextBox 5"/>
              <p:cNvSpPr txBox="1"/>
              <p:nvPr/>
            </p:nvSpPr>
            <p:spPr>
              <a:xfrm>
                <a:off x="1424428" y="1290518"/>
                <a:ext cx="8631100" cy="369332"/>
              </a:xfrm>
              <a:prstGeom prst="rect">
                <a:avLst/>
              </a:prstGeom>
              <a:noFill/>
            </p:spPr>
            <p:txBody>
              <a:bodyPr wrap="square" rtlCol="0">
                <a:spAutoFit/>
              </a:bodyPr>
              <a:lstStyle/>
              <a:p>
                <a:pPr algn="ctr"/>
                <a:r>
                  <a:rPr lang="ar-EG" sz="1800" b="1" dirty="0">
                    <a:solidFill>
                      <a:schemeClr val="tx1"/>
                    </a:solidFill>
                    <a:latin typeface="Alexandria" pitchFamily="2" charset="-78"/>
                    <a:cs typeface="Alexandria" pitchFamily="2" charset="-78"/>
                  </a:rPr>
                  <a:t>الأسئلة</a:t>
                </a:r>
                <a:endParaRPr lang="en-US"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881152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409700" y="7715"/>
              <a:ext cx="10199919" cy="6717803"/>
              <a:chOff x="1409700" y="7715"/>
              <a:chExt cx="10199919" cy="6717803"/>
            </a:xfrm>
          </p:grpSpPr>
          <p:sp>
            <p:nvSpPr>
              <p:cNvPr id="6" name="TextBox 5"/>
              <p:cNvSpPr txBox="1"/>
              <p:nvPr/>
            </p:nvSpPr>
            <p:spPr>
              <a:xfrm>
                <a:off x="1409700" y="1165632"/>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حالة (3-14) الحمل كعائق للوظيفة</a:t>
                </a:r>
                <a:endParaRPr lang="en-US" sz="1600"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B81E1F89-58D4-486F-BB40-EA6EDCB8C48C}"/>
              </a:ext>
            </a:extLst>
          </p:cNvPr>
          <p:cNvSpPr txBox="1"/>
          <p:nvPr/>
        </p:nvSpPr>
        <p:spPr>
          <a:xfrm>
            <a:off x="1352550" y="2461846"/>
            <a:ext cx="9486899" cy="2316596"/>
          </a:xfrm>
          <a:prstGeom prst="rect">
            <a:avLst/>
          </a:prstGeom>
          <a:noFill/>
        </p:spPr>
        <p:txBody>
          <a:bodyPr wrap="square">
            <a:spAutoFit/>
          </a:bodyPr>
          <a:lstStyle/>
          <a:p>
            <a:pPr algn="r" rtl="1">
              <a:lnSpc>
                <a:spcPct val="150000"/>
              </a:lnSpc>
            </a:pPr>
            <a:r>
              <a:rPr lang="ar-EG" sz="1400" dirty="0">
                <a:latin typeface="Alexandria" pitchFamily="2" charset="-78"/>
                <a:cs typeface="Alexandria" pitchFamily="2" charset="-78"/>
              </a:rPr>
              <a:t>مارينا سوسلو  </a:t>
            </a:r>
            <a:r>
              <a:rPr lang="en-US" sz="1400" dirty="0" err="1">
                <a:latin typeface="Alexandria" pitchFamily="2" charset="-78"/>
                <a:cs typeface="Alexandria" pitchFamily="2" charset="-78"/>
              </a:rPr>
              <a:t>Soslow</a:t>
            </a:r>
            <a:r>
              <a:rPr lang="ar-EG" sz="1400" dirty="0">
                <a:latin typeface="Alexandria" pitchFamily="2" charset="-78"/>
                <a:cs typeface="Alexandria" pitchFamily="2" charset="-78"/>
              </a:rPr>
              <a:t> </a:t>
            </a:r>
            <a:r>
              <a:rPr lang="en-US" sz="1400" dirty="0">
                <a:latin typeface="Alexandria" pitchFamily="2" charset="-78"/>
                <a:cs typeface="Alexandria" pitchFamily="2" charset="-78"/>
              </a:rPr>
              <a:t> Marina </a:t>
            </a:r>
            <a:r>
              <a:rPr lang="ar-EG" sz="1400" dirty="0">
                <a:latin typeface="Alexandria" pitchFamily="2" charset="-78"/>
                <a:cs typeface="Alexandria" pitchFamily="2" charset="-78"/>
              </a:rPr>
              <a:t> كبيرة مديري العموم بإحدى شركات التصنيع. وقد عملت مارينا في هذه الشركة لمدة عشر سنوات، وظلت تسعى خلال تلك الفترة للوصول إلي منصب مرموق. وكانت تأمل في أن يتم ترقيتها إلي منصب تنفيذي كبير، </a:t>
            </a:r>
          </a:p>
          <a:p>
            <a:pPr algn="r" rtl="1">
              <a:lnSpc>
                <a:spcPct val="150000"/>
              </a:lnSpc>
            </a:pPr>
            <a:endParaRPr lang="ar-EG" sz="1400" dirty="0">
              <a:latin typeface="Alexandria" pitchFamily="2" charset="-78"/>
              <a:cs typeface="Alexandria" pitchFamily="2" charset="-78"/>
            </a:endParaRPr>
          </a:p>
          <a:p>
            <a:pPr algn="r" rtl="1">
              <a:lnSpc>
                <a:spcPct val="150000"/>
              </a:lnSpc>
            </a:pPr>
            <a:r>
              <a:rPr lang="ar-EG" sz="1400" dirty="0">
                <a:latin typeface="Alexandria" pitchFamily="2" charset="-78"/>
                <a:cs typeface="Alexandria" pitchFamily="2" charset="-78"/>
              </a:rPr>
              <a:t>ولذا أتمت بالفعل درجة الماجستير في إدارة الأعمال، وهي درجة مكملة أيضا لدرجة الماجستير في الهندسة الكيميائية. ومنذ عدة شهور اكتشفت سوسلو أنها حامل، فترددت أن تخبر رئيس القسم الذي تعمل فيه روي بوند </a:t>
            </a:r>
            <a:r>
              <a:rPr lang="en-US" sz="1400" dirty="0">
                <a:latin typeface="Alexandria" pitchFamily="2" charset="-78"/>
                <a:cs typeface="Alexandria" pitchFamily="2" charset="-78"/>
              </a:rPr>
              <a:t>Bond </a:t>
            </a:r>
            <a:r>
              <a:rPr lang="ar-EG" sz="1400" dirty="0">
                <a:latin typeface="Alexandria" pitchFamily="2" charset="-78"/>
                <a:cs typeface="Alexandria" pitchFamily="2" charset="-78"/>
              </a:rPr>
              <a:t> </a:t>
            </a:r>
            <a:r>
              <a:rPr lang="en-US" sz="1400" dirty="0">
                <a:latin typeface="Alexandria" pitchFamily="2" charset="-78"/>
                <a:cs typeface="Alexandria" pitchFamily="2" charset="-78"/>
              </a:rPr>
              <a:t>Roy، </a:t>
            </a:r>
            <a:r>
              <a:rPr lang="ar-EG" sz="1400" dirty="0">
                <a:latin typeface="Alexandria" pitchFamily="2" charset="-78"/>
                <a:cs typeface="Alexandria" pitchFamily="2" charset="-78"/>
              </a:rPr>
              <a:t>لأنها تعلم أن بعض النساء الأخريات تم تسريحهن من العمل قبل الولادة أو بعدها بفترة قصيرة.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6873440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r>
                <a:rPr lang="ar-EG" sz="1400" dirty="0">
                  <a:solidFill>
                    <a:schemeClr val="tx1"/>
                  </a:solidFill>
                  <a:latin typeface="Alexandria" pitchFamily="2" charset="-78"/>
                  <a:cs typeface="Alexandria" pitchFamily="2" charset="-78"/>
                </a:rPr>
                <a:t>بعد اجتماعها مع السيد روي بشأن المنتج الجديد تحدثت مارينا عن حملها، وذكرت أنها تنوي أخذ إجازة لمدة ثلاثة شهور بعد الوضع. وبدأت في شرح خططها في توزيع مهام عملها. وفجأة قاطعها السيد روي قائلا :ً »كنت أعلم أن ذلك سيحدث عاجلًا أو آجلا،ً لأنه ببساطة يحدث دائماً«. قال هذا الكلام وكأن كارثة علي وشك الحدوث.</a:t>
              </a:r>
            </a:p>
            <a:p>
              <a:pPr marL="0" marR="0" algn="just" rtl="1">
                <a:lnSpc>
                  <a:spcPct val="200000"/>
                </a:lnSpc>
                <a:spcBef>
                  <a:spcPts val="0"/>
                </a:spcBef>
                <a:spcAft>
                  <a:spcPts val="1000"/>
                </a:spcAft>
              </a:pPr>
              <a:endParaRPr lang="ar-EG" sz="900" dirty="0">
                <a:solidFill>
                  <a:schemeClr val="tx1"/>
                </a:solidFill>
                <a:latin typeface="Alexandria" pitchFamily="2" charset="-78"/>
                <a:cs typeface="Alexandria" pitchFamily="2" charset="-78"/>
              </a:endParaRPr>
            </a:p>
            <a:p>
              <a:pPr marL="0" marR="0" algn="just" rtl="1">
                <a:lnSpc>
                  <a:spcPct val="200000"/>
                </a:lnSpc>
                <a:spcBef>
                  <a:spcPts val="0"/>
                </a:spcBef>
                <a:spcAft>
                  <a:spcPts val="1000"/>
                </a:spcAft>
              </a:pPr>
              <a:r>
                <a:rPr lang="ar-EG" sz="1400" dirty="0">
                  <a:solidFill>
                    <a:schemeClr val="tx1"/>
                  </a:solidFill>
                  <a:latin typeface="Alexandria" pitchFamily="2" charset="-78"/>
                  <a:cs typeface="Alexandria" pitchFamily="2" charset="-78"/>
                </a:rPr>
                <a:t> وتابع قائلا:ً »لا فائدة من الحديث عن هذا الآن. سنفكر في ذلك لاحقاً«. أدركت مارينا كم كان انزعاج السيد روي شديداً بشأن ما يتوقع حدوثه. لقد  لاحظت مدى قلقه بهذا الخصوص، وقالت في نفسها: »ألا يعرف السيد روي عن قانون الأسرة والإجازة الطبية الصادر في عام 1993؟ من الناحية القانونية يجب علي الشركة ضمان وظيفتي، ولكني أعرف أن بإمكانه أن يصعب الأمور علي كثيرا.ً«</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837600" y="7715"/>
              <a:ext cx="9772019" cy="6717803"/>
              <a:chOff x="1837600" y="7715"/>
              <a:chExt cx="9772019" cy="6717803"/>
            </a:xfrm>
          </p:grpSpPr>
          <p:sp>
            <p:nvSpPr>
              <p:cNvPr id="6" name="TextBox 5"/>
              <p:cNvSpPr txBox="1"/>
              <p:nvPr/>
            </p:nvSpPr>
            <p:spPr>
              <a:xfrm>
                <a:off x="1837600" y="1277525"/>
                <a:ext cx="8631100" cy="338554"/>
              </a:xfrm>
              <a:prstGeom prst="rect">
                <a:avLst/>
              </a:prstGeom>
              <a:noFill/>
            </p:spPr>
            <p:txBody>
              <a:bodyPr wrap="square" rtlCol="0">
                <a:spAutoFit/>
              </a:bodyPr>
              <a:lstStyle/>
              <a:p>
                <a:pPr algn="ctr"/>
                <a:r>
                  <a:rPr lang="ar-EG" sz="1600" b="1" dirty="0">
                    <a:latin typeface="Alexandria" charset="0"/>
                    <a:cs typeface="Alexandria" charset="0"/>
                  </a:rPr>
                  <a:t>الأسئلة</a:t>
                </a:r>
                <a:endParaRPr lang="en-US" sz="16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632279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400110"/>
              </a:xfrm>
              <a:prstGeom prst="rect">
                <a:avLst/>
              </a:prstGeom>
              <a:noFill/>
            </p:spPr>
            <p:txBody>
              <a:bodyPr wrap="square" rtlCol="0">
                <a:spAutoFit/>
              </a:bodyPr>
              <a:lstStyle/>
              <a:p>
                <a:r>
                  <a:rPr lang="ar-EG" sz="2000" b="1" dirty="0">
                    <a:latin typeface="Alexandria" charset="0"/>
                    <a:cs typeface="Alexandria" charset="0"/>
                  </a:rPr>
                  <a:t>الا</a:t>
                </a:r>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54DFC83A-79A5-49E7-84A0-45098F0BFB4D}"/>
              </a:ext>
            </a:extLst>
          </p:cNvPr>
          <p:cNvSpPr txBox="1"/>
          <p:nvPr/>
        </p:nvSpPr>
        <p:spPr>
          <a:xfrm>
            <a:off x="3376247" y="1375343"/>
            <a:ext cx="6330460" cy="338554"/>
          </a:xfrm>
          <a:prstGeom prst="rect">
            <a:avLst/>
          </a:prstGeom>
          <a:noFill/>
        </p:spPr>
        <p:txBody>
          <a:bodyPr wrap="square">
            <a:spAutoFit/>
          </a:bodyPr>
          <a:lstStyle/>
          <a:p>
            <a:pPr algn="ctr"/>
            <a:r>
              <a:rPr lang="ar-EG" sz="1600" b="1" dirty="0">
                <a:latin typeface="Alexandria" pitchFamily="2" charset="-78"/>
                <a:cs typeface="Alexandria" pitchFamily="2" charset="-78"/>
              </a:rPr>
              <a:t>الأسئلة</a:t>
            </a:r>
            <a:r>
              <a:rPr lang="ar-EG" sz="1600" dirty="0"/>
              <a:t>:</a:t>
            </a:r>
            <a:endParaRPr lang="en-US" sz="1600" b="1"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33F6F337-320A-495B-BCDE-B2C832642B69}"/>
              </a:ext>
            </a:extLst>
          </p:cNvPr>
          <p:cNvSpPr txBox="1"/>
          <p:nvPr/>
        </p:nvSpPr>
        <p:spPr>
          <a:xfrm>
            <a:off x="830518" y="1970832"/>
            <a:ext cx="9803110" cy="2641236"/>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-1 ما عقبات التقدم التي تواجهها مارينا؟</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-2 ماذا كان ينبغي علي روي فعله عندما أخبرته مارينا أنها حامل؟ </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-3 ما الذي يستطيع روي فعله لضمان تغطية عمل مارينا أثناء غيابها وضمان عدم تأثر ترقيتها بالإجازة؟ </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-4 ما نوع التغييرات التنظيمية التي لابد من عملها لتستفيد منها مارينا والنساء الحوامل الأخريات اللاتي يعملن في هذه الشركة؟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899417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050" y="1716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35044" y="365846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7125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8426" y="462181"/>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DD03C3B-8B8F-4004-B9E1-B2B456D9B5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B29FAFB-10EB-4946-883E-2E9CD705785E}">
  <ds:schemaRefs>
    <ds:schemaRef ds:uri="http://schemas.microsoft.com/sharepoint/v3/contenttype/forms"/>
  </ds:schemaRefs>
</ds:datastoreItem>
</file>

<file path=customXml/itemProps3.xml><?xml version="1.0" encoding="utf-8"?>
<ds:datastoreItem xmlns:ds="http://schemas.openxmlformats.org/officeDocument/2006/customXml" ds:itemID="{7D78755A-8844-4C85-8453-A7E270FCD18A}">
  <ds:schemaRefs>
    <ds:schemaRef ds:uri="http://www.w3.org/XML/1998/namespace"/>
    <ds:schemaRef ds:uri="d13aca44-ef33-4cf4-9980-7f0b00e6eeb9"/>
    <ds:schemaRef ds:uri="http://schemas.microsoft.com/office/2006/documentManagement/types"/>
    <ds:schemaRef ds:uri="http://purl.org/dc/elements/1.1/"/>
    <ds:schemaRef ds:uri="http://purl.org/dc/dcmitype/"/>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http://purl.org/dc/terms/"/>
  </ds:schemaRefs>
</ds:datastoreItem>
</file>

<file path=docProps/app.xml><?xml version="1.0" encoding="utf-8"?>
<Properties xmlns="http://schemas.openxmlformats.org/officeDocument/2006/extended-properties" xmlns:vt="http://schemas.openxmlformats.org/officeDocument/2006/docPropsVTypes">
  <TotalTime>7317</TotalTime>
  <Words>7482</Words>
  <Application>Microsoft Office PowerPoint</Application>
  <PresentationFormat>Widescreen</PresentationFormat>
  <Paragraphs>338</Paragraphs>
  <Slides>55</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Hend Mohamed</cp:lastModifiedBy>
  <cp:revision>1855</cp:revision>
  <cp:lastPrinted>2024-03-13T21:45:58Z</cp:lastPrinted>
  <dcterms:created xsi:type="dcterms:W3CDTF">2023-04-29T09:08:00Z</dcterms:created>
  <dcterms:modified xsi:type="dcterms:W3CDTF">2024-03-13T21:56:28Z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