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480" r:id="rId5"/>
    <p:sldId id="553" r:id="rId6"/>
    <p:sldId id="674" r:id="rId7"/>
    <p:sldId id="695" r:id="rId8"/>
    <p:sldId id="697" r:id="rId9"/>
    <p:sldId id="699" r:id="rId10"/>
    <p:sldId id="700" r:id="rId11"/>
    <p:sldId id="616" r:id="rId12"/>
    <p:sldId id="497" r:id="rId13"/>
    <p:sldId id="678" r:id="rId14"/>
    <p:sldId id="701" r:id="rId15"/>
    <p:sldId id="702" r:id="rId16"/>
    <p:sldId id="703" r:id="rId17"/>
    <p:sldId id="704" r:id="rId18"/>
    <p:sldId id="501" r:id="rId19"/>
    <p:sldId id="705" r:id="rId20"/>
    <p:sldId id="679" r:id="rId21"/>
    <p:sldId id="612" r:id="rId22"/>
    <p:sldId id="680" r:id="rId23"/>
    <p:sldId id="706" r:id="rId24"/>
    <p:sldId id="668" r:id="rId25"/>
    <p:sldId id="682" r:id="rId26"/>
    <p:sldId id="707" r:id="rId27"/>
    <p:sldId id="708" r:id="rId28"/>
    <p:sldId id="709" r:id="rId29"/>
    <p:sldId id="710" r:id="rId30"/>
    <p:sldId id="711" r:id="rId31"/>
    <p:sldId id="669" r:id="rId32"/>
    <p:sldId id="610" r:id="rId33"/>
    <p:sldId id="712" r:id="rId34"/>
    <p:sldId id="713" r:id="rId35"/>
    <p:sldId id="714" r:id="rId36"/>
    <p:sldId id="715" r:id="rId37"/>
    <p:sldId id="716" r:id="rId38"/>
    <p:sldId id="717" r:id="rId39"/>
    <p:sldId id="718" r:id="rId40"/>
    <p:sldId id="698" r:id="rId41"/>
    <p:sldId id="719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3"/>
            <p14:sldId id="674"/>
            <p14:sldId id="695"/>
            <p14:sldId id="697"/>
            <p14:sldId id="699"/>
            <p14:sldId id="700"/>
            <p14:sldId id="616"/>
            <p14:sldId id="497"/>
            <p14:sldId id="678"/>
            <p14:sldId id="701"/>
            <p14:sldId id="702"/>
            <p14:sldId id="703"/>
            <p14:sldId id="704"/>
            <p14:sldId id="501"/>
            <p14:sldId id="705"/>
            <p14:sldId id="679"/>
            <p14:sldId id="612"/>
            <p14:sldId id="680"/>
            <p14:sldId id="706"/>
            <p14:sldId id="668"/>
            <p14:sldId id="682"/>
            <p14:sldId id="707"/>
            <p14:sldId id="708"/>
            <p14:sldId id="709"/>
            <p14:sldId id="710"/>
            <p14:sldId id="711"/>
            <p14:sldId id="669"/>
            <p14:sldId id="610"/>
            <p14:sldId id="712"/>
            <p14:sldId id="713"/>
            <p14:sldId id="714"/>
            <p14:sldId id="715"/>
            <p14:sldId id="716"/>
            <p14:sldId id="717"/>
            <p14:sldId id="718"/>
            <p14:sldId id="698"/>
            <p14:sldId id="71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203E5F"/>
    <a:srgbClr val="00AEEF"/>
    <a:srgbClr val="2D3956"/>
    <a:srgbClr val="669BBC"/>
    <a:srgbClr val="FFD200"/>
    <a:srgbClr val="000000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24A09D-280F-AD7F-B5B2-A8E359942EB2}" v="8" dt="2025-01-27T14:41:10.9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Hesham Mousli" userId="S::heshammousli@midocean.edu.km::ca939a49-9b95-47ac-a644-1cc98fb9eee2" providerId="AD" clId="Web-{4924A09D-280F-AD7F-B5B2-A8E359942EB2}"/>
    <pc:docChg chg="modSld">
      <pc:chgData name="Hesham Mousli" userId="S::heshammousli@midocean.edu.km::ca939a49-9b95-47ac-a644-1cc98fb9eee2" providerId="AD" clId="Web-{4924A09D-280F-AD7F-B5B2-A8E359942EB2}" dt="2025-01-27T14:41:10.877" v="2" actId="20577"/>
      <pc:docMkLst>
        <pc:docMk/>
      </pc:docMkLst>
      <pc:sldChg chg="modSp">
        <pc:chgData name="Hesham Mousli" userId="S::heshammousli@midocean.edu.km::ca939a49-9b95-47ac-a644-1cc98fb9eee2" providerId="AD" clId="Web-{4924A09D-280F-AD7F-B5B2-A8E359942EB2}" dt="2025-01-27T14:41:10.877" v="2" actId="20577"/>
        <pc:sldMkLst>
          <pc:docMk/>
          <pc:sldMk cId="3318473518" sldId="646"/>
        </pc:sldMkLst>
        <pc:spChg chg="mod">
          <ac:chgData name="Hesham Mousli" userId="S::heshammousli@midocean.edu.km::ca939a49-9b95-47ac-a644-1cc98fb9eee2" providerId="AD" clId="Web-{4924A09D-280F-AD7F-B5B2-A8E359942EB2}" dt="2025-01-27T14:41:10.877" v="2" actId="20577"/>
          <ac:spMkLst>
            <pc:docMk/>
            <pc:sldMk cId="3318473518" sldId="646"/>
            <ac:spMk id="4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181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4971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7102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8594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8914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939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2643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993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5403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1259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0525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2999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282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6451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7559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0767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371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665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1816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2653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7543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9914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7182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41643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49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1661" y="2300744"/>
            <a:ext cx="585981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Information System Implementation</a:t>
            </a:r>
          </a:p>
          <a:p>
            <a:pPr algn="ctr"/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algn="ctr"/>
            <a:endParaRPr lang="en-US" sz="4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35724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MHA621</a:t>
            </a:r>
          </a:p>
          <a:p>
            <a:r>
              <a:rPr lang="en-US" b="1" dirty="0"/>
              <a:t>Healthcare Informatics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114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chemeClr val="tx1"/>
                </a:solidFill>
                <a:latin typeface="Alexandria"/>
              </a:rPr>
              <a:t>Understand </a:t>
            </a:r>
            <a:r>
              <a:rPr lang="en-US" sz="2600" b="1" dirty="0">
                <a:solidFill>
                  <a:schemeClr val="tx1"/>
                </a:solidFill>
                <a:latin typeface="Alexandria"/>
              </a:rPr>
              <a:t>system implementation</a:t>
            </a:r>
            <a:r>
              <a:rPr lang="en-US" sz="2600" dirty="0">
                <a:solidFill>
                  <a:schemeClr val="tx1"/>
                </a:solidFill>
                <a:latin typeface="Alexandria"/>
              </a:rPr>
              <a:t> and its impact on workflows and efficiency.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chemeClr val="tx1"/>
                </a:solidFill>
                <a:latin typeface="Alexandria"/>
              </a:rPr>
              <a:t>Learn the </a:t>
            </a:r>
            <a:r>
              <a:rPr lang="en-US" sz="2600" b="1" dirty="0">
                <a:solidFill>
                  <a:schemeClr val="tx1"/>
                </a:solidFill>
                <a:latin typeface="Alexandria"/>
              </a:rPr>
              <a:t>roles and traits</a:t>
            </a:r>
            <a:r>
              <a:rPr lang="en-US" sz="2600" dirty="0">
                <a:solidFill>
                  <a:schemeClr val="tx1"/>
                </a:solidFill>
                <a:latin typeface="Alexandria"/>
              </a:rPr>
              <a:t> of a successful implementation committee.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chemeClr val="tx1"/>
                </a:solidFill>
                <a:latin typeface="Alexandria"/>
              </a:rPr>
              <a:t>Explore </a:t>
            </a:r>
            <a:r>
              <a:rPr lang="en-US" sz="2600" b="1" dirty="0">
                <a:solidFill>
                  <a:schemeClr val="tx1"/>
                </a:solidFill>
                <a:latin typeface="Alexandria"/>
              </a:rPr>
              <a:t>workflow analysis, optimization, and testing</a:t>
            </a:r>
            <a:r>
              <a:rPr lang="en-US" sz="2600" dirty="0">
                <a:solidFill>
                  <a:schemeClr val="tx1"/>
                </a:solidFill>
                <a:latin typeface="Alexandria"/>
              </a:rPr>
              <a:t> strategies.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chemeClr val="tx1"/>
                </a:solidFill>
                <a:latin typeface="Alexandria"/>
              </a:rPr>
              <a:t>Develop a </a:t>
            </a:r>
            <a:r>
              <a:rPr lang="en-US" sz="2600" b="1" dirty="0">
                <a:solidFill>
                  <a:schemeClr val="tx1"/>
                </a:solidFill>
                <a:latin typeface="Alexandria"/>
              </a:rPr>
              <a:t>training plan</a:t>
            </a:r>
            <a:r>
              <a:rPr lang="en-US" sz="2600" dirty="0">
                <a:solidFill>
                  <a:schemeClr val="tx1"/>
                </a:solidFill>
                <a:latin typeface="Alexandria"/>
              </a:rPr>
              <a:t> and understand the role of </a:t>
            </a:r>
            <a:r>
              <a:rPr lang="en-US" sz="2600" b="1" dirty="0">
                <a:solidFill>
                  <a:schemeClr val="tx1"/>
                </a:solidFill>
                <a:latin typeface="Alexandria"/>
              </a:rPr>
              <a:t>super users</a:t>
            </a:r>
            <a:r>
              <a:rPr lang="en-US" sz="2600" dirty="0">
                <a:solidFill>
                  <a:schemeClr val="tx1"/>
                </a:solidFill>
                <a:latin typeface="Alexandria"/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chemeClr val="tx1"/>
                </a:solidFill>
                <a:latin typeface="Alexandria"/>
              </a:rPr>
              <a:t>Identify </a:t>
            </a:r>
            <a:r>
              <a:rPr lang="en-US" sz="2600" b="1" dirty="0">
                <a:solidFill>
                  <a:schemeClr val="tx1"/>
                </a:solidFill>
                <a:latin typeface="Alexandria"/>
              </a:rPr>
              <a:t>implementation challenges</a:t>
            </a:r>
            <a:r>
              <a:rPr lang="en-US" sz="2600" dirty="0">
                <a:solidFill>
                  <a:schemeClr val="tx1"/>
                </a:solidFill>
                <a:latin typeface="Alexandria"/>
              </a:rPr>
              <a:t> (e.g., scope creep) and mitigation strategies.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146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2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6" y="669439"/>
            <a:ext cx="675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What is System Implementation?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87349" y="2372054"/>
            <a:ext cx="107973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Definition: </a:t>
            </a:r>
            <a:r>
              <a:rPr lang="en-US" sz="2400" dirty="0">
                <a:latin typeface="Alexandria"/>
              </a:rPr>
              <a:t>System implementation refers to the process of introducing new technologies or systems into an organization to improve workflows, enhance patient care, and increase operational efficiency.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Analogy: </a:t>
            </a:r>
            <a:r>
              <a:rPr lang="en-US" sz="2400" dirty="0">
                <a:latin typeface="Alexandria"/>
              </a:rPr>
              <a:t>Like tossing a pebble into a quiet pond, the introduction of a new system creates ripples of change across the organization, affecting workflows, culture, and processes.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08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Implementation Committee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89401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5"/>
            <a:ext cx="10812720" cy="52738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204319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Forming an Implementation Committee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3" y="1858452"/>
            <a:ext cx="1019538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Purpose: </a:t>
            </a:r>
            <a:r>
              <a:rPr lang="en-US" sz="2400" dirty="0">
                <a:latin typeface="Alexandria"/>
              </a:rPr>
              <a:t>The implementation committee oversees the planning, execution, and evaluation of the new system.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Key Roles: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Project Leader: </a:t>
            </a:r>
            <a:r>
              <a:rPr lang="en-US" sz="2400" dirty="0">
                <a:latin typeface="Alexandria"/>
              </a:rPr>
              <a:t>Oversees the entire implementation process.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Clinical Leader: </a:t>
            </a:r>
            <a:r>
              <a:rPr lang="en-US" sz="2400" dirty="0">
                <a:latin typeface="Alexandria"/>
              </a:rPr>
              <a:t>Ensures the system meets clinical needs.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End Users: </a:t>
            </a:r>
            <a:r>
              <a:rPr lang="en-US" sz="2400" dirty="0">
                <a:latin typeface="Alexandria"/>
              </a:rPr>
              <a:t>Provide input on workflows and usability.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Importance: </a:t>
            </a:r>
            <a:r>
              <a:rPr lang="en-US" sz="2400" dirty="0">
                <a:latin typeface="Alexandria"/>
              </a:rPr>
              <a:t>Ensures interdisciplinary representation and addresses the needs of all stakeholders.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41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4880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204319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Characteristics of a Successful Committee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2" y="1887156"/>
            <a:ext cx="101953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lphaUcPeriod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Individual Traits: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Open Communication: </a:t>
            </a:r>
            <a:r>
              <a:rPr lang="en-US" sz="2800" dirty="0">
                <a:latin typeface="Alexandria"/>
              </a:rPr>
              <a:t>Members share ideas and concerns freely.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Patience: </a:t>
            </a:r>
            <a:r>
              <a:rPr lang="en-US" sz="2800" dirty="0">
                <a:latin typeface="Alexandria"/>
              </a:rPr>
              <a:t>Understanding that change takes time.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Task-Oriented: </a:t>
            </a:r>
            <a:r>
              <a:rPr lang="en-US" sz="2800" dirty="0">
                <a:latin typeface="Alexandria"/>
              </a:rPr>
              <a:t>Focused on achieving specific goals.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Critical Thinking: </a:t>
            </a:r>
            <a:r>
              <a:rPr lang="en-US" sz="2800" dirty="0">
                <a:latin typeface="Alexandria"/>
              </a:rPr>
              <a:t>Ability to solve problems creatively.</a:t>
            </a:r>
            <a:endParaRPr lang="en-US" sz="36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17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5"/>
            <a:ext cx="10812720" cy="49843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204319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Characteristics of a Successful Committee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2" y="1707209"/>
            <a:ext cx="1019538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lphaUcPeriod" startAt="2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Group Dynamics: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Common Goals: </a:t>
            </a:r>
            <a:r>
              <a:rPr lang="en-US" sz="2800" dirty="0">
                <a:latin typeface="Alexandria"/>
              </a:rPr>
              <a:t>All members work toward the same </a:t>
            </a:r>
            <a:r>
              <a:rPr lang="en-US" sz="2800" b="1" dirty="0">
                <a:latin typeface="Alexandria"/>
              </a:rPr>
              <a:t>objectives.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Conflict Resolution: </a:t>
            </a:r>
            <a:r>
              <a:rPr lang="en-US" sz="2800" dirty="0">
                <a:latin typeface="Alexandria"/>
              </a:rPr>
              <a:t>Ability to resolve disagreements constructively.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Pride in Accomplishments: </a:t>
            </a:r>
            <a:r>
              <a:rPr lang="en-US" sz="2800" dirty="0">
                <a:latin typeface="Alexandria"/>
              </a:rPr>
              <a:t>Celebrate milestones and successes.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56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Planning the Installation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6850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458723"/>
            <a:ext cx="64994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Workflow Analysis and Optimization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41974"/>
            <a:ext cx="101953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lphaUcPeriod"/>
            </a:pPr>
            <a:r>
              <a:rPr lang="en-US" sz="2800" b="1" dirty="0">
                <a:latin typeface="Alexandria"/>
              </a:rPr>
              <a:t>Current Workflow: </a:t>
            </a:r>
            <a:r>
              <a:rPr lang="en-US" sz="2800" dirty="0">
                <a:latin typeface="Alexandria"/>
              </a:rPr>
              <a:t>Identify existing processes and workflows in the organization.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lphaUcPeriod"/>
            </a:pPr>
            <a:r>
              <a:rPr lang="en-US" sz="2800" b="1" dirty="0">
                <a:latin typeface="Alexandria"/>
              </a:rPr>
              <a:t>Gap Analysis: </a:t>
            </a:r>
            <a:r>
              <a:rPr lang="en-US" sz="2800" dirty="0">
                <a:latin typeface="Alexandria"/>
              </a:rPr>
              <a:t>Compare current workflows with the desired state after system implementation to identify gaps.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lphaUcPeriod"/>
            </a:pPr>
            <a:r>
              <a:rPr lang="en-US" sz="2800" b="1" dirty="0">
                <a:latin typeface="Alexandria"/>
              </a:rPr>
              <a:t>Workflow Optimization: </a:t>
            </a:r>
            <a:r>
              <a:rPr lang="en-US" sz="2800" dirty="0">
                <a:latin typeface="Alexandria"/>
              </a:rPr>
              <a:t>Redesign workflows to improve efficiency and integrate the new system effectively.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32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 descr="Premium Vector | Cartoon Thinking man vector illustr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2348" y="4994030"/>
            <a:ext cx="2004063" cy="17057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180431" y="1155869"/>
            <a:ext cx="9512701" cy="3465033"/>
          </a:xfrm>
          <a:prstGeom prst="wedgeEllipseCallout">
            <a:avLst>
              <a:gd name="adj1" fmla="val 58442"/>
              <a:gd name="adj2" fmla="val 7894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Example: Pharmacy Workflow Optimization with HIS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771076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59763" y="1685494"/>
            <a:ext cx="11437495" cy="4983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458723"/>
            <a:ext cx="64994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Workflow Analysis and Optimization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3560" y="1997348"/>
            <a:ext cx="1085287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203E5F"/>
                </a:solidFill>
                <a:latin typeface="Alexandria"/>
              </a:rPr>
              <a:t>Current Workflow (Before HIS):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Medication Orders</a:t>
            </a:r>
            <a:r>
              <a:rPr lang="en-US" sz="2800" dirty="0">
                <a:latin typeface="Alexandria"/>
              </a:rPr>
              <a:t> → Physicians write paper prescriptions, prone to errors.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Prescription Verification</a:t>
            </a:r>
            <a:r>
              <a:rPr lang="en-US" sz="2800" dirty="0">
                <a:latin typeface="Alexandria"/>
              </a:rPr>
              <a:t> → Pharmacists manually check for interactions, causing delays.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Dispensing</a:t>
            </a:r>
            <a:r>
              <a:rPr lang="en-US" sz="2800" dirty="0">
                <a:latin typeface="Alexandria"/>
              </a:rPr>
              <a:t> → Medications are prepared manually, increasing error risks.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22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59763" y="1685494"/>
            <a:ext cx="11437495" cy="4983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458723"/>
            <a:ext cx="64994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Workflow Analysis and Optimization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3560" y="1997348"/>
            <a:ext cx="10852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203E5F"/>
                </a:solidFill>
                <a:latin typeface="Alexandria"/>
              </a:rPr>
              <a:t>Gap Analysis: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b="1" dirty="0"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5189046"/>
              </p:ext>
            </p:extLst>
          </p:nvPr>
        </p:nvGraphicFramePr>
        <p:xfrm>
          <a:off x="727033" y="2851494"/>
          <a:ext cx="10702954" cy="3352800"/>
        </p:xfrm>
        <a:graphic>
          <a:graphicData uri="http://schemas.openxmlformats.org/drawingml/2006/table">
            <a:tbl>
              <a:tblPr/>
              <a:tblGrid>
                <a:gridCol w="2968030">
                  <a:extLst>
                    <a:ext uri="{9D8B030D-6E8A-4147-A177-3AD203B41FA5}">
                      <a16:colId xmlns:a16="http://schemas.microsoft.com/office/drawing/2014/main" val="2700200106"/>
                    </a:ext>
                  </a:extLst>
                </a:gridCol>
                <a:gridCol w="4042370">
                  <a:extLst>
                    <a:ext uri="{9D8B030D-6E8A-4147-A177-3AD203B41FA5}">
                      <a16:colId xmlns:a16="http://schemas.microsoft.com/office/drawing/2014/main" val="3463372370"/>
                    </a:ext>
                  </a:extLst>
                </a:gridCol>
                <a:gridCol w="3692554">
                  <a:extLst>
                    <a:ext uri="{9D8B030D-6E8A-4147-A177-3AD203B41FA5}">
                      <a16:colId xmlns:a16="http://schemas.microsoft.com/office/drawing/2014/main" val="337474021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Alexandria"/>
                        </a:rPr>
                        <a:t>Process</a:t>
                      </a:r>
                      <a:endParaRPr lang="en-US" sz="2800" dirty="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Alexandria"/>
                        </a:rPr>
                        <a:t>Current Issues</a:t>
                      </a:r>
                      <a:endParaRPr lang="en-US" sz="2800" dirty="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Alexandria"/>
                        </a:rPr>
                        <a:t>Optimized with HIS</a:t>
                      </a:r>
                      <a:endParaRPr lang="en-US" sz="2800" dirty="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3565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Alexandria"/>
                        </a:rPr>
                        <a:t>Medication Orders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Alexandria"/>
                        </a:rPr>
                        <a:t>Handwritten, prone to errors.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Alexandria"/>
                        </a:rPr>
                        <a:t>E-prescriptions reduce mistakes.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0020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Alexandria"/>
                        </a:rPr>
                        <a:t>Verification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Alexandria"/>
                        </a:rPr>
                        <a:t>Manual interaction checks.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Alexandria"/>
                        </a:rPr>
                        <a:t>Automated alerts for safety.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64444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Alexandria"/>
                        </a:rPr>
                        <a:t>Dispensing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Alexandria"/>
                        </a:rPr>
                        <a:t>Prone to mislabeling/errors.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Alexandria"/>
                        </a:rPr>
                        <a:t>Barcode scanning ensures accuracy.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2681378"/>
                  </a:ext>
                </a:extLst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839472" y="385988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99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5056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204319"/>
            <a:ext cx="6529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Workflow Analysis and Optimization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2" y="1732919"/>
            <a:ext cx="1019538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203E5F"/>
                </a:solidFill>
                <a:latin typeface="Alexandria"/>
              </a:rPr>
              <a:t>Optimized Workflow (After HIS):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/>
              <a:t>E-Prescription &amp; CPOE (Computerized Physician Order Entry)</a:t>
            </a:r>
            <a:r>
              <a:rPr lang="en-US" sz="2800" dirty="0"/>
              <a:t> → Eliminates handwriting errors.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/>
              <a:t>Automated Drug Interaction Alerts</a:t>
            </a:r>
            <a:r>
              <a:rPr lang="en-US" sz="2800" dirty="0"/>
              <a:t> → Pharmacists receive real-time safety checks.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/>
              <a:t>Barcode Medication Dispensing</a:t>
            </a:r>
            <a:r>
              <a:rPr lang="en-US" sz="2800" dirty="0"/>
              <a:t> → Ensures the right drug, dose, and patient accuracy.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98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Testing the System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3977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29784" y="1685494"/>
            <a:ext cx="11512446" cy="49342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36244" y="625008"/>
            <a:ext cx="5499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Testing the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0977" y="2095404"/>
            <a:ext cx="1069005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i="1" dirty="0">
                <a:solidFill>
                  <a:srgbClr val="0070C0"/>
                </a:solidFill>
                <a:latin typeface="Alexandria"/>
              </a:rPr>
              <a:t>Test Environment: </a:t>
            </a:r>
            <a:r>
              <a:rPr lang="en-US" sz="2400" i="1" dirty="0">
                <a:latin typeface="Alexandria"/>
              </a:rPr>
              <a:t>A simulated environment where the system is tested before going live.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i="1" dirty="0">
                <a:solidFill>
                  <a:srgbClr val="0070C0"/>
                </a:solidFill>
                <a:latin typeface="Alexandria"/>
              </a:rPr>
              <a:t>Types of Testing: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Unit Testing:</a:t>
            </a:r>
            <a:r>
              <a:rPr lang="en-US" sz="2400" dirty="0">
                <a:latin typeface="Alexandria"/>
              </a:rPr>
              <a:t> Tests individual components of the system.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Integrated Testing: </a:t>
            </a:r>
            <a:r>
              <a:rPr lang="en-US" sz="2400" dirty="0">
                <a:latin typeface="Alexandria"/>
              </a:rPr>
              <a:t>Tests how different components work together.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System Testing: </a:t>
            </a:r>
            <a:r>
              <a:rPr lang="en-US" sz="2400" dirty="0">
                <a:latin typeface="Alexandria"/>
              </a:rPr>
              <a:t>Tests the entire system as a whole.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User Acceptance Testing (UAT): </a:t>
            </a:r>
            <a:r>
              <a:rPr lang="en-US" sz="2400" dirty="0">
                <a:latin typeface="Alexandria"/>
              </a:rPr>
              <a:t>End-users test the system to ensure it meets their needs.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6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Hardware Requirements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298148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005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85775" y="807134"/>
            <a:ext cx="68757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Analyzing Hardware Needs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59737"/>
            <a:ext cx="87365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70C0"/>
                </a:solidFill>
                <a:latin typeface="Alexandria"/>
              </a:rPr>
              <a:t>Network Infrastructure: </a:t>
            </a:r>
            <a:r>
              <a:rPr lang="en-US" sz="2400" dirty="0">
                <a:latin typeface="Alexandria"/>
              </a:rPr>
              <a:t>Ensure the network has sufficient processing power, memory, and bandwidth to support the new system.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70C0"/>
                </a:solidFill>
                <a:latin typeface="Alexandria"/>
              </a:rPr>
              <a:t>Workstation Types: </a:t>
            </a:r>
            <a:r>
              <a:rPr lang="en-US" sz="2400" dirty="0">
                <a:latin typeface="Alexandria"/>
              </a:rPr>
              <a:t>Decide between PCs, thin clients, or mobile devices based on user needs.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70C0"/>
                </a:solidFill>
                <a:latin typeface="Alexandria"/>
              </a:rPr>
              <a:t>Device Fairs: </a:t>
            </a:r>
            <a:r>
              <a:rPr lang="en-US" sz="2400" dirty="0">
                <a:latin typeface="Alexandria"/>
              </a:rPr>
              <a:t>Allow staff to test different hardware options and provide feedback before final decisions are made.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6741" y="1508520"/>
            <a:ext cx="2513150" cy="53494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791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652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74671" y="852034"/>
            <a:ext cx="68378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Analyzing Hardware Needs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207253"/>
              </p:ext>
            </p:extLst>
          </p:nvPr>
        </p:nvGraphicFramePr>
        <p:xfrm>
          <a:off x="765837" y="2157333"/>
          <a:ext cx="10515600" cy="347472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1024833976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85219298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5544878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lexandria"/>
                        </a:rPr>
                        <a:t>Feature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lexandria"/>
                        </a:rPr>
                        <a:t>PCs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lexandria"/>
                        </a:rPr>
                        <a:t>Thin Clients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77521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dirty="0">
                          <a:latin typeface="Alexandria"/>
                        </a:rPr>
                        <a:t>Performance</a:t>
                      </a:r>
                      <a:endParaRPr lang="en-US" sz="2400" dirty="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High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Depends on server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20547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dirty="0">
                          <a:latin typeface="Alexandria"/>
                        </a:rPr>
                        <a:t>Security</a:t>
                      </a:r>
                      <a:endParaRPr lang="en-US" sz="2400" dirty="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Moderate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Very High (no local storage)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73234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1">
                          <a:latin typeface="Alexandria"/>
                        </a:rPr>
                        <a:t>Maintenance</a:t>
                      </a:r>
                      <a:endParaRPr lang="en-US" sz="240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High (individual updates)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Low (centralized updates)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15305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1">
                          <a:latin typeface="Alexandria"/>
                        </a:rPr>
                        <a:t>Cost</a:t>
                      </a:r>
                      <a:endParaRPr lang="en-US" sz="240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Higher (expensive hardware)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Lower (cheaper terminals)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25655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b="1">
                          <a:latin typeface="Alexandria"/>
                        </a:rPr>
                        <a:t>Flexibility</a:t>
                      </a:r>
                      <a:endParaRPr lang="en-US" sz="240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High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Limited to assigned tasks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41289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089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99079" y="869069"/>
            <a:ext cx="6849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3"/>
            </a:pPr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Analyzing Hardware Needs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3" y="2201829"/>
            <a:ext cx="10301688" cy="3440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Workstation Location Strategies: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Point of Care: </a:t>
            </a:r>
            <a:r>
              <a:rPr lang="en-US" sz="2400" dirty="0">
                <a:latin typeface="Alexandria"/>
              </a:rPr>
              <a:t>Devices located at the bedside or point of care for immediate access.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Centralized: </a:t>
            </a:r>
            <a:r>
              <a:rPr lang="en-US" sz="2400" dirty="0">
                <a:latin typeface="Alexandria"/>
              </a:rPr>
              <a:t>Workstations located at unit stations for shared use.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Mobile Devices: </a:t>
            </a:r>
            <a:r>
              <a:rPr lang="en-US" sz="2400" dirty="0">
                <a:latin typeface="Alexandria"/>
              </a:rPr>
              <a:t>Handheld devices like tablets or smartphones for flexibility and mobility.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0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F58221"/>
                </a:solidFill>
                <a:latin typeface="Alexandria"/>
              </a:rPr>
              <a:t>Developing Procedures, Training Plan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47775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5" y="396787"/>
            <a:ext cx="54995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4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Developing Policies &amp; Procedures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2" y="2047326"/>
            <a:ext cx="103016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Policies: </a:t>
            </a:r>
            <a:r>
              <a:rPr lang="en-US" sz="2800" dirty="0">
                <a:latin typeface="Alexandria"/>
              </a:rPr>
              <a:t>Update existing policies to reflect new workflows and system usage.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Downtime Procedures: </a:t>
            </a:r>
            <a:r>
              <a:rPr lang="en-US" sz="2800" dirty="0">
                <a:latin typeface="Alexandria"/>
              </a:rPr>
              <a:t>Develop protocols for system outages, including manual workarounds.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User Guides: </a:t>
            </a:r>
            <a:r>
              <a:rPr lang="en-US" sz="2800" dirty="0">
                <a:latin typeface="Alexandria"/>
              </a:rPr>
              <a:t>Provide clear, step-by-step instructions for using the system.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1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71793" y="802093"/>
            <a:ext cx="6566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5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Structuring a Training Approach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2" y="2047326"/>
            <a:ext cx="1030168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Setting Up a Training Environment: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Purpose:</a:t>
            </a:r>
            <a:r>
              <a:rPr lang="en-US" sz="2400" dirty="0">
                <a:latin typeface="Alexandria"/>
              </a:rPr>
              <a:t> Create a safe and effective space for users to learn and practice using the new system.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Key Points:</a:t>
            </a:r>
            <a:endParaRPr lang="en-US" sz="2400" dirty="0">
              <a:latin typeface="Alexandria"/>
            </a:endParaRP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Training Database:</a:t>
            </a:r>
            <a:endParaRPr lang="en-US" sz="2400" dirty="0">
              <a:latin typeface="Alexandria"/>
            </a:endParaRPr>
          </a:p>
          <a:p>
            <a:pPr marL="1714500" lvl="3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/>
              </a:rPr>
              <a:t>Use fictitious or sample data to simulate real-world scenarios.</a:t>
            </a:r>
          </a:p>
          <a:p>
            <a:pPr marL="1714500" lvl="3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/>
              </a:rPr>
              <a:t>Ensures users can practice without risking errors in live data.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00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02195" y="725670"/>
            <a:ext cx="6710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5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Structuring a Training Approach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2" y="2047326"/>
            <a:ext cx="10301688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Key Points:</a:t>
            </a:r>
            <a:endParaRPr lang="en-US" sz="2800" dirty="0">
              <a:latin typeface="Alexandria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altLang="en-US" sz="2400" b="1" dirty="0">
                <a:latin typeface="Alexandria"/>
              </a:rPr>
              <a:t>Hands-On Practice:</a:t>
            </a:r>
            <a:endParaRPr lang="en-US" altLang="en-US" sz="2400" dirty="0">
              <a:latin typeface="Alexandria"/>
            </a:endParaRP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altLang="en-US" sz="2400" dirty="0">
                <a:latin typeface="Alexandria"/>
              </a:rPr>
              <a:t>Allows users to interact directly with the system in a controlled environment.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altLang="en-US" sz="2400" dirty="0">
                <a:latin typeface="Alexandria"/>
              </a:rPr>
              <a:t>Builds confidence and competence through practical experience.</a:t>
            </a: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US" altLang="en-US" sz="2400" b="1" dirty="0">
                <a:latin typeface="Alexandria"/>
              </a:rPr>
              <a:t>Why It Matters:</a:t>
            </a:r>
            <a:r>
              <a:rPr lang="en-US" altLang="en-US" sz="2400" dirty="0">
                <a:latin typeface="Alexandria"/>
              </a:rPr>
              <a:t> A well-designed training environment reduces anxiety, encourages exploration, and prepares users for real-world use.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3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61759" y="1601121"/>
            <a:ext cx="11420509" cy="50030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04302" y="760531"/>
            <a:ext cx="69354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5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Structuring a Training Approach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19528" y="1987498"/>
            <a:ext cx="10702977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Designing a Training Plan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Purpose: </a:t>
            </a:r>
            <a:r>
              <a:rPr lang="en-US" sz="2400" dirty="0">
                <a:latin typeface="Alexandria"/>
              </a:rPr>
              <a:t>Develop a structured approach to ensure all users are adequately trained.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Key Steps:</a:t>
            </a:r>
            <a:endParaRPr lang="en-US" sz="2400" dirty="0">
              <a:latin typeface="Alexandria"/>
            </a:endParaRP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Needs Assessment: </a:t>
            </a:r>
          </a:p>
          <a:p>
            <a:pPr marL="1828800" lvl="3" indent="-457200" algn="just">
              <a:lnSpc>
                <a:spcPct val="150000"/>
              </a:lnSpc>
              <a:buFont typeface="+mj-lt"/>
              <a:buAutoNum type="alphaUcPeriod"/>
            </a:pPr>
            <a:r>
              <a:rPr lang="en-US" sz="2400" dirty="0">
                <a:latin typeface="Alexandria"/>
              </a:rPr>
              <a:t>Identify the current skill levels of end users.</a:t>
            </a:r>
          </a:p>
          <a:p>
            <a:pPr marL="1828800" lvl="3" indent="-457200" algn="just">
              <a:lnSpc>
                <a:spcPct val="150000"/>
              </a:lnSpc>
              <a:buFont typeface="+mj-lt"/>
              <a:buAutoNum type="alphaUcPeriod"/>
            </a:pPr>
            <a:r>
              <a:rPr lang="en-US" sz="2400" dirty="0">
                <a:latin typeface="Alexandria"/>
              </a:rPr>
              <a:t>Determine specific training needs based on roles and responsibilities.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31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61759" y="1601121"/>
            <a:ext cx="11420509" cy="50030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04302" y="760531"/>
            <a:ext cx="69354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5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Structuring a Training Approach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0523" y="2182946"/>
            <a:ext cx="10702977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Key Steps:</a:t>
            </a:r>
            <a:endParaRPr lang="en-US" sz="28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altLang="en-US" sz="2400" b="1" dirty="0">
                <a:latin typeface="Alexandria"/>
              </a:rPr>
              <a:t>Schedule:</a:t>
            </a:r>
            <a:endParaRPr lang="en-US" altLang="en-US" sz="2400" dirty="0">
              <a:latin typeface="Alexandria"/>
            </a:endParaRP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altLang="en-US" sz="2400" dirty="0">
                <a:latin typeface="Alexandria"/>
              </a:rPr>
              <a:t>Offer flexible training sessions (24/7) to accommodate all shifts and work schedules.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altLang="en-US" sz="2400" dirty="0">
                <a:latin typeface="Alexandria"/>
              </a:rPr>
              <a:t>Ensure no one is excluded due to time constraints.</a:t>
            </a:r>
          </a:p>
          <a:p>
            <a:pPr marL="3429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US" altLang="en-US" sz="2400" b="1" dirty="0">
                <a:latin typeface="Alexandria"/>
              </a:rPr>
              <a:t>Why It Matters: </a:t>
            </a:r>
            <a:r>
              <a:rPr lang="en-US" altLang="en-US" sz="2400" dirty="0">
                <a:latin typeface="Alexandria"/>
              </a:rPr>
              <a:t>A tailored training plan ensures that all users receive the right level of support, leading to smoother system adoption.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18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61759" y="1601121"/>
            <a:ext cx="11420509" cy="50030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04302" y="760531"/>
            <a:ext cx="69354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5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Structuring a Training Approach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41139" y="2044447"/>
            <a:ext cx="1106174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Role of Super Users in Training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Purpose:</a:t>
            </a:r>
            <a:r>
              <a:rPr lang="en-US" sz="2400" dirty="0">
                <a:latin typeface="Alexandria"/>
              </a:rPr>
              <a:t> Leverage key individuals to support and enhance the training process.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Key Points:</a:t>
            </a:r>
            <a:endParaRPr lang="en-US" sz="2400" dirty="0">
              <a:latin typeface="Alexandria"/>
            </a:endParaRP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Super Users:</a:t>
            </a:r>
            <a:endParaRPr lang="en-US" sz="2400" dirty="0">
              <a:latin typeface="Alexandria"/>
            </a:endParaRPr>
          </a:p>
          <a:p>
            <a:pPr marL="1714500" lvl="3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/>
              </a:rPr>
              <a:t>Departmental experts who act as the first point of contact for troubleshooting and guidance.</a:t>
            </a:r>
          </a:p>
          <a:p>
            <a:pPr marL="1714500" lvl="3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/>
              </a:rPr>
              <a:t>Bridge the gap between the IT team and end users.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28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61759" y="1601121"/>
            <a:ext cx="11420509" cy="50030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04302" y="760531"/>
            <a:ext cx="69354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5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Structuring a Training Approach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41139" y="2044447"/>
            <a:ext cx="110617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Key Points:</a:t>
            </a:r>
            <a:endParaRPr lang="en-US" sz="2400" dirty="0">
              <a:latin typeface="Alexandria"/>
            </a:endParaRP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altLang="en-US" sz="2400" b="1" dirty="0">
                <a:latin typeface="Alexandria"/>
              </a:rPr>
              <a:t>Additional Training for Super Users:</a:t>
            </a:r>
          </a:p>
          <a:p>
            <a:pPr marL="1714500" lvl="3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altLang="en-US" sz="2400" dirty="0">
                <a:latin typeface="Alexandria"/>
              </a:rPr>
              <a:t>Provide advanced training to ensure they are highly proficient in the new system.</a:t>
            </a:r>
          </a:p>
          <a:p>
            <a:pPr marL="1714500" lvl="3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en-US" altLang="en-US" sz="2400" dirty="0">
                <a:latin typeface="Alexandria"/>
              </a:rPr>
              <a:t>Equip them to answer questions, resolve issues, and mentor other staff effectively.</a:t>
            </a:r>
          </a:p>
          <a:p>
            <a:pPr marL="3429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US" altLang="en-US" sz="2400" b="1" dirty="0">
                <a:latin typeface="Alexandria"/>
              </a:rPr>
              <a:t>Why It Matters: </a:t>
            </a:r>
            <a:r>
              <a:rPr lang="en-US" altLang="en-US" sz="2400" dirty="0">
                <a:latin typeface="Alexandria"/>
              </a:rPr>
              <a:t>Super users play a critical role in reinforcing training, reducing dependency on IT, and fostering a culture of peer support.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90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F58221"/>
                </a:solidFill>
                <a:latin typeface="Alexandria"/>
              </a:rPr>
              <a:t>Go-Live Planning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66516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4"/>
            <a:ext cx="11302583" cy="47477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34234" y="698975"/>
            <a:ext cx="57788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Preparing for Go-Live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4635" y="2000139"/>
            <a:ext cx="1065800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lexandria"/>
              </a:rPr>
              <a:t>Go-Live Date: </a:t>
            </a:r>
            <a:r>
              <a:rPr lang="en-US" altLang="en-US" sz="2400" dirty="0">
                <a:latin typeface="Alexandria"/>
              </a:rPr>
              <a:t>Set a clear target to guide the project timeline and keep the team focused.</a:t>
            </a:r>
          </a:p>
          <a:p>
            <a:pPr marL="342900" lvl="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lexandria"/>
              </a:rPr>
              <a:t>Key Points:</a:t>
            </a:r>
            <a:endParaRPr lang="en-US" altLang="en-US"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Set a Realistic Go-Live Date Early:</a:t>
            </a:r>
            <a:r>
              <a:rPr lang="en-US" sz="2400" dirty="0">
                <a:latin typeface="Alexandria"/>
              </a:rPr>
              <a:t> Choose a date early in the project that aligns with the system's complexity and organizational readiness to guide timelines and milestones.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Communicate Clearly:</a:t>
            </a:r>
            <a:r>
              <a:rPr lang="en-US" sz="2400" dirty="0">
                <a:latin typeface="Alexandria"/>
              </a:rPr>
              <a:t> Share the date with all stakeholders to ensure accountability and alignment across the team.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00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4"/>
            <a:ext cx="11362544" cy="48628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34234" y="698975"/>
            <a:ext cx="57788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Preparing for Go-Live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92112" y="2000139"/>
            <a:ext cx="1101777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Key Strategies for Implementation :</a:t>
            </a:r>
            <a:endParaRPr lang="en-US" sz="2800" dirty="0">
              <a:solidFill>
                <a:srgbClr val="0070C0"/>
              </a:solidFill>
              <a:latin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Staggered Implementation:</a:t>
            </a:r>
            <a:r>
              <a:rPr lang="en-US" sz="2400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Roll out the system </a:t>
            </a:r>
            <a:r>
              <a:rPr lang="en-US" sz="2400" b="1" dirty="0">
                <a:latin typeface="Alexandria"/>
              </a:rPr>
              <a:t>in phases</a:t>
            </a:r>
            <a:r>
              <a:rPr lang="en-US" sz="2400" dirty="0">
                <a:latin typeface="Alexandria"/>
              </a:rPr>
              <a:t> (e.g., by department, location, or function).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Advantages:</a:t>
            </a:r>
            <a:endParaRPr lang="en-US" sz="2400" dirty="0">
              <a:latin typeface="Alexandria"/>
            </a:endParaRPr>
          </a:p>
          <a:p>
            <a:pPr marL="1714500" lvl="3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Reduces risk by addressing issues in smaller groups.</a:t>
            </a:r>
          </a:p>
          <a:p>
            <a:pPr marL="1714500" lvl="3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Allows time to refine the system before full deployment.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b="1" dirty="0">
                <a:latin typeface="Alexandria"/>
              </a:rPr>
              <a:t>Best For:</a:t>
            </a:r>
            <a:r>
              <a:rPr lang="en-US" sz="2400" dirty="0">
                <a:latin typeface="Alexandria"/>
              </a:rPr>
              <a:t> Large or complex organizations needing a gradual, safer approach.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87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4"/>
            <a:ext cx="11362544" cy="48628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34234" y="698975"/>
            <a:ext cx="57788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Preparing for Go-Live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92112" y="2000139"/>
            <a:ext cx="1101777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Key Strategies for Implementation :</a:t>
            </a:r>
            <a:endParaRPr lang="en-US" sz="2800" dirty="0">
              <a:solidFill>
                <a:srgbClr val="0070C0"/>
              </a:solidFill>
              <a:latin typeface="Alexandria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Big-Bang Implementation: </a:t>
            </a:r>
            <a:r>
              <a:rPr lang="en-US" altLang="en-US" sz="2400" dirty="0">
                <a:latin typeface="Alexandria"/>
              </a:rPr>
              <a:t>Launch the system </a:t>
            </a:r>
            <a:r>
              <a:rPr lang="en-US" altLang="en-US" sz="2400" b="1" dirty="0">
                <a:latin typeface="Alexandria"/>
              </a:rPr>
              <a:t>organization-wide at once</a:t>
            </a:r>
            <a:r>
              <a:rPr lang="en-US" altLang="en-US" sz="2400" dirty="0">
                <a:latin typeface="Alexandria"/>
              </a:rPr>
              <a:t>.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400" b="1" dirty="0">
                <a:latin typeface="Alexandria"/>
              </a:rPr>
              <a:t>Advantages:</a:t>
            </a:r>
          </a:p>
          <a:p>
            <a:pPr marL="1714500" lvl="3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Faster transition to the new system.</a:t>
            </a:r>
          </a:p>
          <a:p>
            <a:pPr marL="1714500" lvl="3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Avoids prolonged dual processes.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US" altLang="en-US" sz="2400" b="1" dirty="0">
                <a:latin typeface="Alexandria"/>
              </a:rPr>
              <a:t>Best For</a:t>
            </a:r>
            <a:r>
              <a:rPr lang="en-US" altLang="en-US" sz="2400" dirty="0">
                <a:latin typeface="Alexandria"/>
              </a:rPr>
              <a:t>: Smaller organizations or simpler systems where quick transition is feasible.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06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4"/>
            <a:ext cx="11362544" cy="48628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34234" y="698975"/>
            <a:ext cx="57788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Preparing for Go-Live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92112" y="2277391"/>
            <a:ext cx="110177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Go-Live Support and Communication: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On-Site Support:</a:t>
            </a:r>
            <a:r>
              <a:rPr lang="en-US" sz="2400" dirty="0">
                <a:latin typeface="Alexandria"/>
              </a:rPr>
              <a:t> Provide 24/7 assistance with adequate staffing to resolve issues quickly.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Communication Tools:</a:t>
            </a:r>
            <a:r>
              <a:rPr lang="en-US" sz="2400" dirty="0">
                <a:latin typeface="Alexandria"/>
              </a:rPr>
              <a:t> Use newsletters, posters, focus groups, and regular updates to keep users informed.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Help Desk Role:</a:t>
            </a:r>
            <a:r>
              <a:rPr lang="en-US" sz="2400" dirty="0">
                <a:latin typeface="Alexandria"/>
              </a:rPr>
              <a:t> Offer 24/7 support and follow up promptly on user concerns.</a:t>
            </a:r>
          </a:p>
          <a:p>
            <a:pPr algn="just">
              <a:lnSpc>
                <a:spcPct val="150000"/>
              </a:lnSpc>
            </a:pPr>
            <a:endParaRPr lang="en-US" sz="2800" b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06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4"/>
            <a:ext cx="11362544" cy="48628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34234" y="698975"/>
            <a:ext cx="57788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Preparing for Go-Live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92112" y="2255954"/>
            <a:ext cx="1101777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Training and User Ownership: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Training Challenges: </a:t>
            </a:r>
            <a:r>
              <a:rPr lang="en-US" sz="2400" dirty="0">
                <a:latin typeface="Alexandria"/>
              </a:rPr>
              <a:t>Avoid rushed training and ensure the system design is finalized before training begins.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User Ownership: </a:t>
            </a:r>
            <a:r>
              <a:rPr lang="en-US" sz="2400" dirty="0">
                <a:latin typeface="Alexandria"/>
              </a:rPr>
              <a:t>Foster user buy-in by involving them in the process and making them feel they own the system.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Lack of Buy-In: </a:t>
            </a:r>
            <a:r>
              <a:rPr lang="en-US" sz="2400" dirty="0">
                <a:latin typeface="Alexandria"/>
              </a:rPr>
              <a:t>Resistance and poor adoption can result from insufficient user involvement.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8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4"/>
            <a:ext cx="11362544" cy="48628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34234" y="698975"/>
            <a:ext cx="57788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6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Preparing for Go-Live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92112" y="2238169"/>
            <a:ext cx="1101777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Implementation Pitfalls: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Scope Creep: </a:t>
            </a:r>
            <a:r>
              <a:rPr lang="en-US" sz="2400" dirty="0">
                <a:latin typeface="Alexandria"/>
              </a:rPr>
              <a:t>Uncontrolled growth of project scope leading to delays and cost overruns.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Over-Customization: </a:t>
            </a:r>
            <a:r>
              <a:rPr lang="en-US" sz="2400" dirty="0">
                <a:latin typeface="Alexandria"/>
              </a:rPr>
              <a:t>Excessive changes complicate future upgrades; prefer minimal customization.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Resource Underestimation: </a:t>
            </a:r>
            <a:r>
              <a:rPr lang="en-US" sz="2400" dirty="0">
                <a:latin typeface="Alexandria"/>
              </a:rPr>
              <a:t>Insufficient resources cause delays and budget issues.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29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4"/>
            <a:ext cx="11362544" cy="48628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976192" y="415635"/>
            <a:ext cx="62496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7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Post-Implementation Evaluation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92111" y="2102833"/>
            <a:ext cx="11017770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70C0"/>
                </a:solidFill>
                <a:latin typeface="Alexandria"/>
              </a:rPr>
              <a:t>Operational Evaluation:</a:t>
            </a:r>
            <a:r>
              <a:rPr lang="en-US" sz="24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Assess workflow efficiency, error reduction, and user satisfaction.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70C0"/>
                </a:solidFill>
                <a:latin typeface="Alexandria"/>
              </a:rPr>
              <a:t>Technical Evaluation:</a:t>
            </a:r>
            <a:r>
              <a:rPr lang="en-US" sz="24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Check system stability, reliability, and unresolved technical issues.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70C0"/>
                </a:solidFill>
                <a:latin typeface="Alexandria"/>
              </a:rPr>
              <a:t>Financial Evaluation:</a:t>
            </a:r>
            <a:r>
              <a:rPr lang="en-US" sz="24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Analyze costs vs. benefits and address unexpected expenses.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70C0"/>
                </a:solidFill>
                <a:latin typeface="Alexandria"/>
              </a:rPr>
              <a:t>Social/Cultural Evaluation:</a:t>
            </a:r>
            <a:r>
              <a:rPr lang="en-US" sz="24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Measure impact on user morale and identify cultural barriers to adoption.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24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4"/>
            <a:ext cx="11362544" cy="48628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36577" y="717875"/>
            <a:ext cx="65288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8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Continuous Improvement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92111" y="2023259"/>
            <a:ext cx="1101777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System Maintenance:</a:t>
            </a:r>
            <a:r>
              <a:rPr lang="en-US" sz="28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800" dirty="0">
                <a:latin typeface="Alexandria"/>
              </a:rPr>
              <a:t>Regularly monitor performance, address user feedback, and make updates.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Technical Support:</a:t>
            </a:r>
            <a:r>
              <a:rPr lang="en-US" sz="28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800" dirty="0">
                <a:latin typeface="Alexandria"/>
              </a:rPr>
              <a:t>Maintain hardware backups and perform regular system upgrades.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70C0"/>
                </a:solidFill>
                <a:latin typeface="Alexandria"/>
              </a:rPr>
              <a:t>Continuous Improvement:</a:t>
            </a:r>
            <a:r>
              <a:rPr lang="en-US" sz="28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800" dirty="0">
                <a:latin typeface="Alexandria"/>
              </a:rPr>
              <a:t>Use evaluations and feedback to drive future enhancements and ensure the system evolves with user needs.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40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15474"/>
            <a:ext cx="10812720" cy="41007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600" dirty="0">
                <a:solidFill>
                  <a:schemeClr val="tx1"/>
                </a:solidFill>
                <a:latin typeface="Alexandria"/>
              </a:rPr>
              <a:t>System implementation requires </a:t>
            </a:r>
            <a:r>
              <a:rPr lang="en-US" altLang="en-US" sz="2600" b="1" dirty="0">
                <a:solidFill>
                  <a:schemeClr val="tx1"/>
                </a:solidFill>
                <a:latin typeface="Alexandria"/>
              </a:rPr>
              <a:t>planning, collaboration, and user involvement</a:t>
            </a:r>
            <a:r>
              <a:rPr lang="en-US" altLang="en-US" sz="2600" dirty="0">
                <a:solidFill>
                  <a:schemeClr val="tx1"/>
                </a:solidFill>
                <a:latin typeface="Alexandria"/>
              </a:rPr>
              <a:t>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600" dirty="0">
                <a:solidFill>
                  <a:schemeClr val="tx1"/>
                </a:solidFill>
                <a:latin typeface="Alexandria"/>
              </a:rPr>
              <a:t>A strong </a:t>
            </a:r>
            <a:r>
              <a:rPr lang="en-US" altLang="en-US" sz="2600" b="1" dirty="0">
                <a:solidFill>
                  <a:schemeClr val="tx1"/>
                </a:solidFill>
                <a:latin typeface="Alexandria"/>
              </a:rPr>
              <a:t>implementation committee</a:t>
            </a:r>
            <a:r>
              <a:rPr lang="en-US" altLang="en-US" sz="2600" dirty="0">
                <a:solidFill>
                  <a:schemeClr val="tx1"/>
                </a:solidFill>
                <a:latin typeface="Alexandria"/>
              </a:rPr>
              <a:t> ensures effective execution.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600" b="1" dirty="0">
                <a:solidFill>
                  <a:schemeClr val="tx1"/>
                </a:solidFill>
                <a:latin typeface="Alexandria"/>
              </a:rPr>
              <a:t>Workflow optimization</a:t>
            </a:r>
            <a:r>
              <a:rPr lang="en-US" altLang="en-US" sz="2600" dirty="0">
                <a:solidFill>
                  <a:schemeClr val="tx1"/>
                </a:solidFill>
                <a:latin typeface="Alexandria"/>
              </a:rPr>
              <a:t> aligns the system with organizational needs.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600" b="1" dirty="0">
                <a:solidFill>
                  <a:schemeClr val="tx1"/>
                </a:solidFill>
                <a:latin typeface="Alexandria"/>
              </a:rPr>
              <a:t>Testing</a:t>
            </a:r>
            <a:r>
              <a:rPr lang="en-US" altLang="en-US" sz="2600" dirty="0">
                <a:solidFill>
                  <a:schemeClr val="tx1"/>
                </a:solidFill>
                <a:latin typeface="Alexandria"/>
              </a:rPr>
              <a:t> (unit, UAT) resolves issues before go-live.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51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600" b="1" dirty="0">
                <a:solidFill>
                  <a:schemeClr val="tx1"/>
                </a:solidFill>
                <a:latin typeface="Alexandria"/>
              </a:rPr>
              <a:t>Training</a:t>
            </a:r>
            <a:r>
              <a:rPr lang="en-US" altLang="en-US" sz="2600" dirty="0">
                <a:solidFill>
                  <a:schemeClr val="tx1"/>
                </a:solidFill>
                <a:latin typeface="Alexandria"/>
              </a:rPr>
              <a:t> with hands-on practice builds user confidence.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600" dirty="0">
                <a:solidFill>
                  <a:schemeClr val="tx1"/>
                </a:solidFill>
                <a:latin typeface="Alexandria"/>
              </a:rPr>
              <a:t>Choose </a:t>
            </a:r>
            <a:r>
              <a:rPr lang="en-US" altLang="en-US" sz="2600" b="1" dirty="0">
                <a:solidFill>
                  <a:schemeClr val="tx1"/>
                </a:solidFill>
                <a:latin typeface="Alexandria"/>
              </a:rPr>
              <a:t>go-live strategies</a:t>
            </a:r>
            <a:r>
              <a:rPr lang="en-US" altLang="en-US" sz="2600" dirty="0">
                <a:solidFill>
                  <a:schemeClr val="tx1"/>
                </a:solidFill>
                <a:latin typeface="Alexandria"/>
              </a:rPr>
              <a:t> (staggered or big-bang) based on organizational needs.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600" dirty="0">
                <a:solidFill>
                  <a:schemeClr val="tx1"/>
                </a:solidFill>
                <a:latin typeface="Alexandria"/>
              </a:rPr>
              <a:t>Post-implementation </a:t>
            </a:r>
            <a:r>
              <a:rPr lang="en-US" altLang="en-US" sz="2600" b="1" dirty="0">
                <a:solidFill>
                  <a:schemeClr val="tx1"/>
                </a:solidFill>
                <a:latin typeface="Alexandria"/>
              </a:rPr>
              <a:t>evaluation</a:t>
            </a:r>
            <a:r>
              <a:rPr lang="en-US" altLang="en-US" sz="2600" dirty="0">
                <a:solidFill>
                  <a:schemeClr val="tx1"/>
                </a:solidFill>
                <a:latin typeface="Alexandria"/>
              </a:rPr>
              <a:t> measures success and identifies improvements.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600" b="1" dirty="0">
                <a:solidFill>
                  <a:schemeClr val="tx1"/>
                </a:solidFill>
                <a:latin typeface="Alexandria"/>
              </a:rPr>
              <a:t>Continuous improvement</a:t>
            </a:r>
            <a:r>
              <a:rPr lang="en-US" altLang="en-US" sz="2600" dirty="0">
                <a:solidFill>
                  <a:schemeClr val="tx1"/>
                </a:solidFill>
                <a:latin typeface="Alexandria"/>
              </a:rPr>
              <a:t> ensures long-term system success.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73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120273-C48F-4227-8BEE-68A784187A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1531</TotalTime>
  <Words>1734</Words>
  <Application>Microsoft Office PowerPoint</Application>
  <PresentationFormat>Widescreen</PresentationFormat>
  <Paragraphs>285</Paragraphs>
  <Slides>39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Hayat Farag</cp:lastModifiedBy>
  <cp:revision>441</cp:revision>
  <dcterms:created xsi:type="dcterms:W3CDTF">2023-04-29T09:08:00Z</dcterms:created>
  <dcterms:modified xsi:type="dcterms:W3CDTF">2025-03-05T11:49:38Z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