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8" r:id="rId2"/>
  </p:sldMasterIdLst>
  <p:notesMasterIdLst>
    <p:notesMasterId r:id="rId44"/>
  </p:notesMasterIdLst>
  <p:sldIdLst>
    <p:sldId id="303" r:id="rId3"/>
    <p:sldId id="504" r:id="rId4"/>
    <p:sldId id="511" r:id="rId5"/>
    <p:sldId id="512" r:id="rId6"/>
    <p:sldId id="513" r:id="rId7"/>
    <p:sldId id="514" r:id="rId8"/>
    <p:sldId id="515" r:id="rId9"/>
    <p:sldId id="516" r:id="rId10"/>
    <p:sldId id="517" r:id="rId11"/>
    <p:sldId id="518" r:id="rId12"/>
    <p:sldId id="519" r:id="rId13"/>
    <p:sldId id="520" r:id="rId14"/>
    <p:sldId id="521" r:id="rId15"/>
    <p:sldId id="522" r:id="rId16"/>
    <p:sldId id="523" r:id="rId17"/>
    <p:sldId id="524" r:id="rId18"/>
    <p:sldId id="525" r:id="rId19"/>
    <p:sldId id="526" r:id="rId20"/>
    <p:sldId id="527" r:id="rId21"/>
    <p:sldId id="528" r:id="rId22"/>
    <p:sldId id="529" r:id="rId23"/>
    <p:sldId id="530" r:id="rId24"/>
    <p:sldId id="531" r:id="rId25"/>
    <p:sldId id="532" r:id="rId26"/>
    <p:sldId id="533" r:id="rId27"/>
    <p:sldId id="534" r:id="rId28"/>
    <p:sldId id="535" r:id="rId29"/>
    <p:sldId id="536" r:id="rId30"/>
    <p:sldId id="537" r:id="rId31"/>
    <p:sldId id="538" r:id="rId32"/>
    <p:sldId id="539" r:id="rId33"/>
    <p:sldId id="540" r:id="rId34"/>
    <p:sldId id="541" r:id="rId35"/>
    <p:sldId id="542" r:id="rId36"/>
    <p:sldId id="543" r:id="rId37"/>
    <p:sldId id="544" r:id="rId38"/>
    <p:sldId id="545" r:id="rId39"/>
    <p:sldId id="546" r:id="rId40"/>
    <p:sldId id="547" r:id="rId41"/>
    <p:sldId id="548" r:id="rId42"/>
    <p:sldId id="54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504"/>
            <p14:sldId id="511"/>
            <p14:sldId id="512"/>
            <p14:sldId id="513"/>
            <p14:sldId id="514"/>
            <p14:sldId id="515"/>
            <p14:sldId id="516"/>
            <p14:sldId id="517"/>
            <p14:sldId id="518"/>
            <p14:sldId id="519"/>
            <p14:sldId id="520"/>
            <p14:sldId id="521"/>
            <p14:sldId id="522"/>
            <p14:sldId id="523"/>
            <p14:sldId id="524"/>
            <p14:sldId id="525"/>
            <p14:sldId id="526"/>
            <p14:sldId id="527"/>
            <p14:sldId id="528"/>
            <p14:sldId id="529"/>
            <p14:sldId id="530"/>
            <p14:sldId id="531"/>
            <p14:sldId id="532"/>
            <p14:sldId id="533"/>
            <p14:sldId id="534"/>
            <p14:sldId id="535"/>
            <p14:sldId id="536"/>
            <p14:sldId id="537"/>
            <p14:sldId id="538"/>
            <p14:sldId id="539"/>
            <p14:sldId id="540"/>
            <p14:sldId id="541"/>
            <p14:sldId id="542"/>
            <p14:sldId id="543"/>
            <p14:sldId id="544"/>
            <p14:sldId id="545"/>
            <p14:sldId id="546"/>
            <p14:sldId id="547"/>
            <p14:sldId id="548"/>
            <p14:sldId id="5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7" d="100"/>
          <a:sy n="67" d="100"/>
        </p:scale>
        <p:origin x="83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04/05/2024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04/05/2024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04/05/2024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04/05/2024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04/05/2024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04/05/2024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04/05/2024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04/05/2024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04/05/2024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04/05/2024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04/05/2024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04/05/2024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04/05/2024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3820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04/05/2024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695685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04/05/2024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613446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04/05/2024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344583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04/05/2024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92833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04/05/2024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4088889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04/05/2024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5994694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04/05/2024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363361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04/05/2024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594894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04/05/2024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5266993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04/05/2024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265400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650246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656307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626607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2063871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824529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441462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19" Type="http://schemas.openxmlformats.org/officeDocument/2006/relationships/image" Target="../media/image2.png"/><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04/05/2024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04/05/2024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276623534"/>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6.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0.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1.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2.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4.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5.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7.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8.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9.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27.xml"/><Relationship Id="rId4" Type="http://schemas.openxmlformats.org/officeDocument/2006/relationships/image" Target="../media/image12.jpeg"/></Relationships>
</file>

<file path=ppt/slides/_rels/slide3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27.xml"/><Relationship Id="rId4" Type="http://schemas.openxmlformats.org/officeDocument/2006/relationships/image" Target="../media/image13.jpeg"/></Relationships>
</file>

<file path=ppt/slides/_rels/slide3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4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4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8.xml"/><Relationship Id="rId5" Type="http://schemas.openxmlformats.org/officeDocument/2006/relationships/image" Target="../media/image6.png"/><Relationship Id="rId4" Type="http://schemas.openxmlformats.org/officeDocument/2006/relationships/image" Target="../media/image1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5279265" cy="1446550"/>
          </a:xfrm>
          <a:prstGeom prst="rect">
            <a:avLst/>
          </a:prstGeom>
          <a:noFill/>
        </p:spPr>
        <p:txBody>
          <a:bodyPr wrap="squar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 Introduction to Economics</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1</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2618024" cy="707886"/>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MGM112</a:t>
            </a:r>
          </a:p>
          <a:p>
            <a:r>
              <a:rPr lang="en-US" sz="2000" dirty="0">
                <a:latin typeface="Times New Roman" panose="02020603050405020304" pitchFamily="18" charset="0"/>
                <a:cs typeface="Times New Roman" panose="02020603050405020304" pitchFamily="18" charset="0"/>
              </a:rPr>
              <a:t>The Economic Problem</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err="1">
                <a:solidFill>
                  <a:srgbClr val="00B0F0"/>
                </a:solidFill>
                <a:latin typeface="Times New Roman" panose="02020603050405020304" pitchFamily="18" charset="0"/>
                <a:cs typeface="Times New Roman" panose="02020603050405020304" pitchFamily="18" charset="0"/>
              </a:rPr>
              <a:t>Lec</a:t>
            </a:r>
            <a:r>
              <a:rPr lang="en-US" sz="2800" b="1" dirty="0">
                <a:solidFill>
                  <a:srgbClr val="00B0F0"/>
                </a:solidFill>
                <a:latin typeface="Times New Roman" panose="02020603050405020304" pitchFamily="18" charset="0"/>
                <a:cs typeface="Times New Roman" panose="02020603050405020304" pitchFamily="18" charset="0"/>
              </a:rPr>
              <a:t>. Dina </a:t>
            </a:r>
            <a:r>
              <a:rPr lang="en-US" sz="2800" b="1" dirty="0" err="1">
                <a:solidFill>
                  <a:srgbClr val="00B0F0"/>
                </a:solidFill>
                <a:latin typeface="Times New Roman" panose="02020603050405020304" pitchFamily="18" charset="0"/>
                <a:cs typeface="Times New Roman" panose="02020603050405020304" pitchFamily="18" charset="0"/>
              </a:rPr>
              <a:t>ElWakkad</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7016320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6" name="Graphic 21"/>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id="{9C5A8339-8FF9-9186-6F9C-E5048A50F63C}"/>
              </a:ext>
            </a:extLst>
          </p:cNvPr>
          <p:cNvSpPr txBox="1"/>
          <p:nvPr/>
        </p:nvSpPr>
        <p:spPr>
          <a:xfrm>
            <a:off x="4689259" y="1412953"/>
            <a:ext cx="5169116"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B0F0"/>
                </a:solidFill>
                <a:effectLst/>
                <a:uLnTx/>
                <a:uFillTx/>
                <a:latin typeface="Alexandria"/>
                <a:ea typeface="+mn-ea"/>
                <a:cs typeface="Times New Roman" panose="02020603050405020304" pitchFamily="18" charset="0"/>
              </a:rPr>
              <a:t>Objectives of Lecture (1)</a:t>
            </a:r>
          </a:p>
        </p:txBody>
      </p:sp>
      <p:sp>
        <p:nvSpPr>
          <p:cNvPr id="33" name="TextBox 32">
            <a:extLst>
              <a:ext uri="{FF2B5EF4-FFF2-40B4-BE49-F238E27FC236}">
                <a16:creationId xmlns:a16="http://schemas.microsoft.com/office/drawing/2014/main" id="{7C16A569-901B-C6A9-5510-154F90D28A49}"/>
              </a:ext>
            </a:extLst>
          </p:cNvPr>
          <p:cNvSpPr txBox="1"/>
          <p:nvPr/>
        </p:nvSpPr>
        <p:spPr>
          <a:xfrm>
            <a:off x="3427302" y="1474508"/>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34" name="TextBox 33">
            <a:extLst>
              <a:ext uri="{FF2B5EF4-FFF2-40B4-BE49-F238E27FC236}">
                <a16:creationId xmlns:a16="http://schemas.microsoft.com/office/drawing/2014/main" id="{1E819771-40E4-115E-1677-879EF07CAA9A}"/>
              </a:ext>
            </a:extLst>
          </p:cNvPr>
          <p:cNvSpPr txBox="1"/>
          <p:nvPr/>
        </p:nvSpPr>
        <p:spPr>
          <a:xfrm>
            <a:off x="3588119" y="1744837"/>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sp>
        <p:nvSpPr>
          <p:cNvPr id="9" name="Content Placeholder 2">
            <a:extLst>
              <a:ext uri="{FF2B5EF4-FFF2-40B4-BE49-F238E27FC236}">
                <a16:creationId xmlns:a16="http://schemas.microsoft.com/office/drawing/2014/main" id="{6DB0636C-9114-F02E-F6B0-D2073159459D}"/>
              </a:ext>
            </a:extLst>
          </p:cNvPr>
          <p:cNvSpPr txBox="1">
            <a:spLocks/>
          </p:cNvSpPr>
          <p:nvPr/>
        </p:nvSpPr>
        <p:spPr>
          <a:xfrm>
            <a:off x="3598250" y="2564109"/>
            <a:ext cx="7416247" cy="29676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eaLnBrk="1" hangingPunct="1">
              <a:buNone/>
            </a:pPr>
            <a:r>
              <a:rPr lang="en-US" altLang="en-US" sz="2000" b="1" dirty="0">
                <a:latin typeface="Alexandria"/>
              </a:rPr>
              <a:t>After studying this lecture, you will be able to:</a:t>
            </a:r>
          </a:p>
          <a:p>
            <a:pPr marL="347663" lvl="1" indent="-233363" algn="just">
              <a:buFont typeface="Wingdings" panose="05000000000000000000" pitchFamily="2" charset="2"/>
              <a:buChar char="§"/>
            </a:pPr>
            <a:r>
              <a:rPr lang="en-US" altLang="en-US" sz="2000" dirty="0">
                <a:latin typeface="Alexandria"/>
              </a:rPr>
              <a:t>Define the </a:t>
            </a:r>
            <a:r>
              <a:rPr lang="en-CA" sz="2000" dirty="0">
                <a:latin typeface="Alexandria"/>
              </a:rPr>
              <a:t>Production Possibility frontier (PPF) and use it to calculate Opportunity cost</a:t>
            </a:r>
          </a:p>
          <a:p>
            <a:pPr marL="347663" lvl="1" indent="-233363" algn="just">
              <a:buFont typeface="Wingdings" panose="05000000000000000000" pitchFamily="2" charset="2"/>
              <a:buChar char="§"/>
            </a:pPr>
            <a:r>
              <a:rPr lang="en-CA" sz="2000" dirty="0">
                <a:latin typeface="Alexandria"/>
              </a:rPr>
              <a:t>Explain How the production possibilities frontier (PPF) illustrates production efficiency, and Scarcity</a:t>
            </a:r>
          </a:p>
          <a:p>
            <a:pPr marL="347663" lvl="1" indent="-233363" algn="just">
              <a:buFont typeface="Wingdings" panose="05000000000000000000" pitchFamily="2" charset="2"/>
              <a:buChar char="§"/>
            </a:pPr>
            <a:r>
              <a:rPr lang="en-CA" sz="2000" dirty="0">
                <a:latin typeface="Alexandria"/>
              </a:rPr>
              <a:t>Show How economic growth influences the Production Possibility frontier (PPF)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Definition of Production Possibility frontier (PPF).</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sp>
        <p:nvSpPr>
          <p:cNvPr id="9" name="Content Placeholder 2">
            <a:extLst>
              <a:ext uri="{FF2B5EF4-FFF2-40B4-BE49-F238E27FC236}">
                <a16:creationId xmlns:a16="http://schemas.microsoft.com/office/drawing/2014/main" id="{E8AA6A48-768E-67E4-E573-D8621EEFE566}"/>
              </a:ext>
            </a:extLst>
          </p:cNvPr>
          <p:cNvSpPr txBox="1">
            <a:spLocks/>
          </p:cNvSpPr>
          <p:nvPr/>
        </p:nvSpPr>
        <p:spPr>
          <a:xfrm>
            <a:off x="1022239" y="2395678"/>
            <a:ext cx="6141148" cy="196346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eaLnBrk="1" hangingPunct="1">
              <a:buNone/>
            </a:pPr>
            <a:r>
              <a:rPr lang="en-US" altLang="en-US" sz="2000" dirty="0">
                <a:latin typeface="Alexandria"/>
              </a:rPr>
              <a:t>It is a graphical model that represents </a:t>
            </a:r>
            <a:r>
              <a:rPr lang="en-US" altLang="en-US" sz="2000" b="1" dirty="0">
                <a:solidFill>
                  <a:srgbClr val="0070C0"/>
                </a:solidFill>
                <a:latin typeface="Alexandria"/>
              </a:rPr>
              <a:t>all the different combinations of goods and services that </a:t>
            </a:r>
            <a:r>
              <a:rPr lang="en-US" altLang="en-US" sz="2000" b="1" u="sng" dirty="0">
                <a:solidFill>
                  <a:srgbClr val="0070C0"/>
                </a:solidFill>
                <a:latin typeface="Alexandria"/>
              </a:rPr>
              <a:t>can be produced </a:t>
            </a:r>
            <a:r>
              <a:rPr lang="en-US" altLang="en-US" sz="2000" b="1" dirty="0">
                <a:solidFill>
                  <a:srgbClr val="0070C0"/>
                </a:solidFill>
                <a:latin typeface="Alexandria"/>
              </a:rPr>
              <a:t>and </a:t>
            </a:r>
            <a:r>
              <a:rPr lang="en-US" altLang="en-US" sz="2000" b="1" u="sng" dirty="0">
                <a:solidFill>
                  <a:srgbClr val="0070C0"/>
                </a:solidFill>
                <a:latin typeface="Alexandria"/>
              </a:rPr>
              <a:t>those that cannot </a:t>
            </a:r>
            <a:r>
              <a:rPr lang="en-US" altLang="en-US" sz="2000" b="1" dirty="0">
                <a:solidFill>
                  <a:srgbClr val="0070C0"/>
                </a:solidFill>
                <a:latin typeface="Alexandria"/>
              </a:rPr>
              <a:t>given </a:t>
            </a:r>
            <a:r>
              <a:rPr lang="en-US" altLang="en-US" sz="2000" b="1" u="sng" dirty="0">
                <a:solidFill>
                  <a:srgbClr val="0070C0"/>
                </a:solidFill>
                <a:latin typeface="Alexandria"/>
              </a:rPr>
              <a:t>resources</a:t>
            </a:r>
            <a:r>
              <a:rPr lang="en-US" altLang="en-US" sz="2000" b="1" dirty="0">
                <a:solidFill>
                  <a:srgbClr val="0070C0"/>
                </a:solidFill>
                <a:latin typeface="Alexandria"/>
              </a:rPr>
              <a:t> and the current state of </a:t>
            </a:r>
            <a:r>
              <a:rPr lang="en-US" altLang="en-US" sz="2000" b="1" u="sng" dirty="0">
                <a:solidFill>
                  <a:srgbClr val="0070C0"/>
                </a:solidFill>
                <a:latin typeface="Alexandria"/>
              </a:rPr>
              <a:t>technology</a:t>
            </a:r>
            <a:r>
              <a:rPr lang="en-US" altLang="en-US" sz="2000" b="1" dirty="0">
                <a:solidFill>
                  <a:srgbClr val="0070C0"/>
                </a:solidFill>
                <a:latin typeface="Alexandria"/>
              </a:rPr>
              <a:t>.</a:t>
            </a:r>
            <a:endParaRPr lang="en-US" altLang="en-US" sz="2000" dirty="0">
              <a:solidFill>
                <a:srgbClr val="0070C0"/>
              </a:solidFill>
              <a:latin typeface="Alexandria"/>
            </a:endParaRPr>
          </a:p>
        </p:txBody>
      </p:sp>
      <p:pic>
        <p:nvPicPr>
          <p:cNvPr id="10" name="Picture 9">
            <a:extLst>
              <a:ext uri="{FF2B5EF4-FFF2-40B4-BE49-F238E27FC236}">
                <a16:creationId xmlns:a16="http://schemas.microsoft.com/office/drawing/2014/main" id="{FC9E161C-658B-61C7-027F-335DBFE6249A}"/>
              </a:ext>
            </a:extLst>
          </p:cNvPr>
          <p:cNvPicPr>
            <a:picLocks noChangeAspect="1"/>
          </p:cNvPicPr>
          <p:nvPr/>
        </p:nvPicPr>
        <p:blipFill>
          <a:blip r:embed="rId3"/>
          <a:stretch>
            <a:fillRect/>
          </a:stretch>
        </p:blipFill>
        <p:spPr>
          <a:xfrm>
            <a:off x="7211092" y="1903342"/>
            <a:ext cx="4038600" cy="3685417"/>
          </a:xfrm>
          <a:prstGeom prst="rect">
            <a:avLst/>
          </a:prstGeom>
        </p:spPr>
      </p:pic>
    </p:spTree>
    <p:extLst>
      <p:ext uri="{BB962C8B-B14F-4D97-AF65-F5344CB8AC3E}">
        <p14:creationId xmlns:p14="http://schemas.microsoft.com/office/powerpoint/2010/main" val="1632394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Definition of Production Possibility frontier (PPF).</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sp>
        <p:nvSpPr>
          <p:cNvPr id="2" name="Content Placeholder 2">
            <a:extLst>
              <a:ext uri="{FF2B5EF4-FFF2-40B4-BE49-F238E27FC236}">
                <a16:creationId xmlns:a16="http://schemas.microsoft.com/office/drawing/2014/main" id="{B629F6D0-8D01-C8B5-FBE8-758812A3550B}"/>
              </a:ext>
            </a:extLst>
          </p:cNvPr>
          <p:cNvSpPr txBox="1">
            <a:spLocks/>
          </p:cNvSpPr>
          <p:nvPr/>
        </p:nvSpPr>
        <p:spPr>
          <a:xfrm>
            <a:off x="1262952" y="2204822"/>
            <a:ext cx="6702287" cy="261281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eaLnBrk="1" hangingPunct="1">
              <a:buNone/>
            </a:pPr>
            <a:r>
              <a:rPr lang="en-US" altLang="en-US" sz="2000" b="1" dirty="0">
                <a:solidFill>
                  <a:srgbClr val="0070C0"/>
                </a:solidFill>
                <a:latin typeface="Alexandria"/>
              </a:rPr>
              <a:t>Under assumptions as :</a:t>
            </a:r>
          </a:p>
          <a:p>
            <a:pPr marL="457200" lvl="1" indent="0">
              <a:buNone/>
            </a:pPr>
            <a:r>
              <a:rPr lang="en-US" altLang="en-US" sz="2000" dirty="0">
                <a:latin typeface="Alexandria"/>
              </a:rPr>
              <a:t>O Only Two goods</a:t>
            </a:r>
          </a:p>
          <a:p>
            <a:pPr marL="457200" lvl="1" indent="0">
              <a:buNone/>
            </a:pPr>
            <a:r>
              <a:rPr lang="en-US" altLang="en-US" sz="2000" dirty="0">
                <a:latin typeface="Alexandria"/>
              </a:rPr>
              <a:t>O Fixed resources </a:t>
            </a:r>
          </a:p>
          <a:p>
            <a:pPr marL="457200" lvl="1" indent="0">
              <a:buNone/>
            </a:pPr>
            <a:r>
              <a:rPr lang="en-US" altLang="en-US" sz="2000" dirty="0">
                <a:latin typeface="Alexandria"/>
              </a:rPr>
              <a:t>O Fixed technology </a:t>
            </a:r>
          </a:p>
          <a:p>
            <a:pPr marL="457200" lvl="1" indent="0">
              <a:buNone/>
            </a:pPr>
            <a:r>
              <a:rPr lang="en-US" altLang="en-US" sz="2000" dirty="0">
                <a:latin typeface="Alexandria"/>
              </a:rPr>
              <a:t>O At  given moment / Time</a:t>
            </a:r>
          </a:p>
          <a:p>
            <a:pPr marL="457200" lvl="1" indent="0">
              <a:buNone/>
            </a:pPr>
            <a:r>
              <a:rPr lang="en-US" altLang="en-US" sz="2000" dirty="0">
                <a:latin typeface="Alexandria"/>
              </a:rPr>
              <a:t>O Efficiency - the economy is achieving maximum production by utilizing scarce resources to the fullest.</a:t>
            </a:r>
          </a:p>
        </p:txBody>
      </p:sp>
      <p:pic>
        <p:nvPicPr>
          <p:cNvPr id="11" name="Picture 10">
            <a:extLst>
              <a:ext uri="{FF2B5EF4-FFF2-40B4-BE49-F238E27FC236}">
                <a16:creationId xmlns:a16="http://schemas.microsoft.com/office/drawing/2014/main" id="{E9813DEE-7C5C-C396-B9EC-1E868F7ECBF2}"/>
              </a:ext>
            </a:extLst>
          </p:cNvPr>
          <p:cNvPicPr>
            <a:picLocks noChangeAspect="1"/>
          </p:cNvPicPr>
          <p:nvPr/>
        </p:nvPicPr>
        <p:blipFill>
          <a:blip r:embed="rId3"/>
          <a:stretch>
            <a:fillRect/>
          </a:stretch>
        </p:blipFill>
        <p:spPr>
          <a:xfrm>
            <a:off x="7540487" y="1962943"/>
            <a:ext cx="3820492" cy="3486383"/>
          </a:xfrm>
          <a:prstGeom prst="rect">
            <a:avLst/>
          </a:prstGeom>
        </p:spPr>
      </p:pic>
    </p:spTree>
    <p:extLst>
      <p:ext uri="{BB962C8B-B14F-4D97-AF65-F5344CB8AC3E}">
        <p14:creationId xmlns:p14="http://schemas.microsoft.com/office/powerpoint/2010/main" val="14492189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Definition of Production Possibility frontier (PPF).</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sp>
        <p:nvSpPr>
          <p:cNvPr id="9" name="Content Placeholder 2">
            <a:extLst>
              <a:ext uri="{FF2B5EF4-FFF2-40B4-BE49-F238E27FC236}">
                <a16:creationId xmlns:a16="http://schemas.microsoft.com/office/drawing/2014/main" id="{F3CA2D60-AA1D-016C-F65E-CE3D73D0C034}"/>
              </a:ext>
            </a:extLst>
          </p:cNvPr>
          <p:cNvSpPr txBox="1">
            <a:spLocks/>
          </p:cNvSpPr>
          <p:nvPr/>
        </p:nvSpPr>
        <p:spPr>
          <a:xfrm>
            <a:off x="1050649" y="2119001"/>
            <a:ext cx="5721157" cy="385786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2000" dirty="0">
                <a:latin typeface="Alexandria"/>
              </a:rPr>
              <a:t>Points </a:t>
            </a:r>
            <a:r>
              <a:rPr lang="en-US" altLang="en-US" sz="2000" b="1" dirty="0">
                <a:solidFill>
                  <a:srgbClr val="0070C0"/>
                </a:solidFill>
                <a:latin typeface="Alexandria"/>
              </a:rPr>
              <a:t>on/ Along</a:t>
            </a:r>
            <a:r>
              <a:rPr lang="en-US" altLang="en-US" sz="2000" dirty="0">
                <a:solidFill>
                  <a:srgbClr val="0070C0"/>
                </a:solidFill>
                <a:latin typeface="Alexandria"/>
              </a:rPr>
              <a:t> </a:t>
            </a:r>
            <a:r>
              <a:rPr lang="en-US" altLang="en-US" sz="2000" dirty="0">
                <a:latin typeface="Alexandria"/>
              </a:rPr>
              <a:t>the PPF (A, B,C , D, E): </a:t>
            </a:r>
            <a:r>
              <a:rPr lang="en-US" altLang="en-US" sz="2000" b="1" dirty="0">
                <a:solidFill>
                  <a:srgbClr val="0070C0"/>
                </a:solidFill>
                <a:latin typeface="Alexandria"/>
              </a:rPr>
              <a:t>Efficient, Attainable</a:t>
            </a:r>
          </a:p>
          <a:p>
            <a:pPr lvl="1"/>
            <a:r>
              <a:rPr lang="en-US" altLang="en-US" sz="2000" b="1" u="sng" dirty="0">
                <a:solidFill>
                  <a:srgbClr val="00B0F0"/>
                </a:solidFill>
                <a:latin typeface="Alexandria"/>
              </a:rPr>
              <a:t>Efficient: </a:t>
            </a:r>
            <a:r>
              <a:rPr lang="en-US" sz="2000" dirty="0">
                <a:effectLst/>
                <a:latin typeface="Alexandria"/>
                <a:ea typeface="Times New Roman" panose="02020603050405020304" pitchFamily="18" charset="0"/>
                <a:cs typeface="Times New Roman" panose="02020603050405020304" pitchFamily="18" charset="0"/>
              </a:rPr>
              <a:t>full employment of resources</a:t>
            </a:r>
          </a:p>
          <a:p>
            <a:pPr lvl="2" algn="just"/>
            <a:r>
              <a:rPr lang="en-US" dirty="0">
                <a:solidFill>
                  <a:srgbClr val="002060"/>
                </a:solidFill>
                <a:effectLst/>
                <a:latin typeface="Alexandria"/>
                <a:ea typeface="Times New Roman" panose="02020603050405020304" pitchFamily="18" charset="0"/>
                <a:cs typeface="Palatino Linotype" panose="02040502050505030304" pitchFamily="18" charset="0"/>
              </a:rPr>
              <a:t>The production possibilities frontier shows the combination of goods and services</a:t>
            </a:r>
            <a:r>
              <a:rPr lang="en-US" b="1" dirty="0">
                <a:solidFill>
                  <a:srgbClr val="002060"/>
                </a:solidFill>
                <a:effectLst/>
                <a:latin typeface="Alexandria"/>
                <a:ea typeface="Times New Roman" panose="02020603050405020304" pitchFamily="18" charset="0"/>
                <a:cs typeface="Palatino Linotype" panose="02040502050505030304" pitchFamily="18" charset="0"/>
              </a:rPr>
              <a:t> </a:t>
            </a:r>
            <a:r>
              <a:rPr lang="en-US" b="1" u="sng" dirty="0">
                <a:solidFill>
                  <a:srgbClr val="002060"/>
                </a:solidFill>
                <a:effectLst/>
                <a:latin typeface="Alexandria"/>
                <a:ea typeface="Times New Roman" panose="02020603050405020304" pitchFamily="18" charset="0"/>
                <a:cs typeface="Palatino Linotype" panose="02040502050505030304" pitchFamily="18" charset="0"/>
              </a:rPr>
              <a:t>that can be produced efficiently</a:t>
            </a:r>
          </a:p>
          <a:p>
            <a:pPr marL="914400" lvl="2" indent="0" algn="just">
              <a:buNone/>
            </a:pPr>
            <a:endParaRPr lang="en-US" u="sng" dirty="0">
              <a:solidFill>
                <a:srgbClr val="002060"/>
              </a:solidFill>
              <a:effectLst/>
              <a:latin typeface="Alexandria"/>
              <a:ea typeface="Times New Roman" panose="02020603050405020304" pitchFamily="18" charset="0"/>
              <a:cs typeface="Palatino Linotype" panose="02040502050505030304" pitchFamily="18" charset="0"/>
            </a:endParaRPr>
          </a:p>
          <a:p>
            <a:pPr lvl="1"/>
            <a:r>
              <a:rPr lang="en-US" altLang="en-US" sz="2000" b="1" u="sng" dirty="0">
                <a:solidFill>
                  <a:srgbClr val="00B0F0"/>
                </a:solidFill>
                <a:latin typeface="Alexandria"/>
              </a:rPr>
              <a:t>Attainable:</a:t>
            </a:r>
            <a:r>
              <a:rPr lang="en-US" altLang="en-US" sz="2000" b="1" dirty="0">
                <a:solidFill>
                  <a:srgbClr val="FF0000"/>
                </a:solidFill>
                <a:latin typeface="Alexandria"/>
              </a:rPr>
              <a:t> </a:t>
            </a:r>
            <a:r>
              <a:rPr lang="en-US" altLang="en-US" sz="2000" dirty="0">
                <a:latin typeface="Alexandria"/>
              </a:rPr>
              <a:t>Can be produced by the current available resources</a:t>
            </a:r>
          </a:p>
          <a:p>
            <a:pPr lvl="2" algn="just"/>
            <a:r>
              <a:rPr lang="en-US" dirty="0">
                <a:solidFill>
                  <a:srgbClr val="002060"/>
                </a:solidFill>
                <a:latin typeface="Alexandria"/>
              </a:rPr>
              <a:t>The production possibilities frontier shows  the maximum levels of production </a:t>
            </a:r>
            <a:r>
              <a:rPr lang="en-US" b="1" u="sng" dirty="0">
                <a:solidFill>
                  <a:srgbClr val="002060"/>
                </a:solidFill>
                <a:latin typeface="Alexandria"/>
              </a:rPr>
              <a:t>that can be attained.</a:t>
            </a:r>
          </a:p>
          <a:p>
            <a:pPr lvl="1"/>
            <a:endParaRPr lang="en-US" altLang="en-US" sz="2000" dirty="0">
              <a:latin typeface="Alexandria"/>
            </a:endParaRPr>
          </a:p>
          <a:p>
            <a:pPr marL="0" indent="0">
              <a:buNone/>
            </a:pPr>
            <a:endParaRPr lang="en-US" altLang="en-US" sz="2000" b="1" dirty="0">
              <a:solidFill>
                <a:srgbClr val="FF0000"/>
              </a:solidFill>
              <a:latin typeface="Alexandria"/>
            </a:endParaRPr>
          </a:p>
          <a:p>
            <a:endParaRPr lang="en-US" altLang="en-US" sz="2000" dirty="0">
              <a:latin typeface="Alexandria"/>
            </a:endParaRPr>
          </a:p>
          <a:p>
            <a:endParaRPr lang="en-US" altLang="en-US" sz="2000" dirty="0">
              <a:latin typeface="Alexandria"/>
            </a:endParaRPr>
          </a:p>
          <a:p>
            <a:pPr marL="0" indent="0" eaLnBrk="1" hangingPunct="1">
              <a:buNone/>
            </a:pPr>
            <a:r>
              <a:rPr lang="en-US" altLang="en-US" sz="2000" dirty="0">
                <a:latin typeface="Alexandria"/>
              </a:rPr>
              <a:t> </a:t>
            </a:r>
          </a:p>
        </p:txBody>
      </p:sp>
      <p:pic>
        <p:nvPicPr>
          <p:cNvPr id="10" name="Picture 9" descr="Chart&#10;&#10;Description automatically generated">
            <a:extLst>
              <a:ext uri="{FF2B5EF4-FFF2-40B4-BE49-F238E27FC236}">
                <a16:creationId xmlns:a16="http://schemas.microsoft.com/office/drawing/2014/main" id="{F568F396-B41E-CE96-569A-A25322579B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71806" y="2226611"/>
            <a:ext cx="4549309" cy="3546312"/>
          </a:xfrm>
          <a:prstGeom prst="rect">
            <a:avLst/>
          </a:prstGeom>
        </p:spPr>
      </p:pic>
    </p:spTree>
    <p:extLst>
      <p:ext uri="{BB962C8B-B14F-4D97-AF65-F5344CB8AC3E}">
        <p14:creationId xmlns:p14="http://schemas.microsoft.com/office/powerpoint/2010/main" val="14679175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Definition of Production Possibility frontier (PPF).</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pic>
        <p:nvPicPr>
          <p:cNvPr id="2" name="Picture 1" descr="Chart&#10;&#10;Description automatically generated">
            <a:extLst>
              <a:ext uri="{FF2B5EF4-FFF2-40B4-BE49-F238E27FC236}">
                <a16:creationId xmlns:a16="http://schemas.microsoft.com/office/drawing/2014/main" id="{F568F396-B41E-CE96-569A-A25322579B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95091" y="2095405"/>
            <a:ext cx="4549309" cy="3546312"/>
          </a:xfrm>
          <a:prstGeom prst="rect">
            <a:avLst/>
          </a:prstGeom>
        </p:spPr>
      </p:pic>
      <p:sp>
        <p:nvSpPr>
          <p:cNvPr id="11" name="Content Placeholder 2">
            <a:extLst>
              <a:ext uri="{FF2B5EF4-FFF2-40B4-BE49-F238E27FC236}">
                <a16:creationId xmlns:a16="http://schemas.microsoft.com/office/drawing/2014/main" id="{B77B0320-CAFB-C44F-18E5-AE52183083D6}"/>
              </a:ext>
            </a:extLst>
          </p:cNvPr>
          <p:cNvSpPr txBox="1">
            <a:spLocks/>
          </p:cNvSpPr>
          <p:nvPr/>
        </p:nvSpPr>
        <p:spPr>
          <a:xfrm>
            <a:off x="857250" y="2364102"/>
            <a:ext cx="5721157" cy="376845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2000" dirty="0">
                <a:latin typeface="Alexandria"/>
              </a:rPr>
              <a:t>Points </a:t>
            </a:r>
            <a:r>
              <a:rPr lang="en-US" altLang="en-US" sz="2000" b="1" dirty="0">
                <a:solidFill>
                  <a:srgbClr val="0070C0"/>
                </a:solidFill>
                <a:latin typeface="Alexandria"/>
              </a:rPr>
              <a:t>inside</a:t>
            </a:r>
            <a:r>
              <a:rPr lang="en-US" altLang="en-US" sz="2000" dirty="0">
                <a:latin typeface="Alexandria"/>
              </a:rPr>
              <a:t> the PPF (F): </a:t>
            </a:r>
            <a:r>
              <a:rPr lang="en-US" altLang="en-US" sz="2000" b="1" dirty="0">
                <a:solidFill>
                  <a:srgbClr val="0070C0"/>
                </a:solidFill>
                <a:latin typeface="Alexandria"/>
              </a:rPr>
              <a:t>Inefficient, Attainable</a:t>
            </a:r>
          </a:p>
          <a:p>
            <a:pPr lvl="1"/>
            <a:r>
              <a:rPr lang="en-US" altLang="en-US" sz="2000" b="1" u="sng" dirty="0">
                <a:solidFill>
                  <a:srgbClr val="00B0F0"/>
                </a:solidFill>
                <a:latin typeface="Alexandria"/>
              </a:rPr>
              <a:t>Inefficient: </a:t>
            </a:r>
            <a:r>
              <a:rPr lang="en-US" sz="2000" dirty="0">
                <a:effectLst/>
                <a:latin typeface="Alexandria"/>
                <a:ea typeface="Times New Roman" panose="02020603050405020304" pitchFamily="18" charset="0"/>
                <a:cs typeface="Times New Roman" panose="02020603050405020304" pitchFamily="18" charset="0"/>
              </a:rPr>
              <a:t>Underemployment of resources</a:t>
            </a:r>
            <a:endParaRPr lang="en-US" sz="2000" dirty="0">
              <a:latin typeface="Alexandria"/>
              <a:ea typeface="Times New Roman" panose="02020603050405020304" pitchFamily="18" charset="0"/>
              <a:cs typeface="Times New Roman" panose="02020603050405020304" pitchFamily="18" charset="0"/>
            </a:endParaRPr>
          </a:p>
          <a:p>
            <a:pPr lvl="1"/>
            <a:endParaRPr lang="en-US" altLang="en-US" sz="2000" b="1" u="sng" dirty="0">
              <a:solidFill>
                <a:srgbClr val="FF0000"/>
              </a:solidFill>
              <a:latin typeface="Alexandria"/>
              <a:cs typeface="Times New Roman" panose="02020603050405020304" pitchFamily="18" charset="0"/>
            </a:endParaRPr>
          </a:p>
          <a:p>
            <a:pPr lvl="1"/>
            <a:r>
              <a:rPr lang="en-US" altLang="en-US" sz="2000" b="1" u="sng" dirty="0">
                <a:solidFill>
                  <a:srgbClr val="00B0F0"/>
                </a:solidFill>
                <a:latin typeface="Alexandria"/>
              </a:rPr>
              <a:t>Attainable:</a:t>
            </a:r>
            <a:r>
              <a:rPr lang="en-US" altLang="en-US" sz="2000" b="1" dirty="0">
                <a:solidFill>
                  <a:srgbClr val="FF0000"/>
                </a:solidFill>
                <a:latin typeface="Alexandria"/>
              </a:rPr>
              <a:t> </a:t>
            </a:r>
            <a:r>
              <a:rPr lang="en-US" altLang="en-US" sz="2000" dirty="0">
                <a:latin typeface="Alexandria"/>
              </a:rPr>
              <a:t>Can be produced by the current available resources</a:t>
            </a:r>
          </a:p>
          <a:p>
            <a:pPr marL="0" indent="0">
              <a:buNone/>
            </a:pPr>
            <a:endParaRPr lang="en-US" altLang="en-US" sz="2000" dirty="0">
              <a:latin typeface="Alexandria"/>
            </a:endParaRPr>
          </a:p>
          <a:p>
            <a:endParaRPr lang="en-US" altLang="en-US" sz="2000" dirty="0">
              <a:latin typeface="Alexandria"/>
            </a:endParaRPr>
          </a:p>
          <a:p>
            <a:pPr marL="0" indent="0" eaLnBrk="1" hangingPunct="1">
              <a:buNone/>
            </a:pPr>
            <a:r>
              <a:rPr lang="en-US" altLang="en-US" sz="2000" dirty="0">
                <a:latin typeface="Alexandria"/>
              </a:rPr>
              <a:t> </a:t>
            </a:r>
          </a:p>
        </p:txBody>
      </p:sp>
    </p:spTree>
    <p:extLst>
      <p:ext uri="{BB962C8B-B14F-4D97-AF65-F5344CB8AC3E}">
        <p14:creationId xmlns:p14="http://schemas.microsoft.com/office/powerpoint/2010/main" val="38747564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Definition of Production Possibility frontier (PPF).</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pic>
        <p:nvPicPr>
          <p:cNvPr id="9" name="Picture 8" descr="Chart&#10;&#10;Description automatically generated">
            <a:extLst>
              <a:ext uri="{FF2B5EF4-FFF2-40B4-BE49-F238E27FC236}">
                <a16:creationId xmlns:a16="http://schemas.microsoft.com/office/drawing/2014/main" id="{F568F396-B41E-CE96-569A-A25322579B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71806" y="2117746"/>
            <a:ext cx="4549309" cy="3546312"/>
          </a:xfrm>
          <a:prstGeom prst="rect">
            <a:avLst/>
          </a:prstGeom>
        </p:spPr>
      </p:pic>
      <p:sp>
        <p:nvSpPr>
          <p:cNvPr id="10" name="Content Placeholder 2">
            <a:extLst>
              <a:ext uri="{FF2B5EF4-FFF2-40B4-BE49-F238E27FC236}">
                <a16:creationId xmlns:a16="http://schemas.microsoft.com/office/drawing/2014/main" id="{321FFE40-ECD6-7909-584F-72CB62155256}"/>
              </a:ext>
            </a:extLst>
          </p:cNvPr>
          <p:cNvSpPr txBox="1">
            <a:spLocks/>
          </p:cNvSpPr>
          <p:nvPr/>
        </p:nvSpPr>
        <p:spPr>
          <a:xfrm>
            <a:off x="762000" y="2371725"/>
            <a:ext cx="5721157" cy="376845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2000" dirty="0">
                <a:latin typeface="Alexandria"/>
              </a:rPr>
              <a:t>Points </a:t>
            </a:r>
            <a:r>
              <a:rPr lang="en-US" altLang="en-US" sz="2000" b="1" dirty="0">
                <a:solidFill>
                  <a:srgbClr val="0070C0"/>
                </a:solidFill>
                <a:latin typeface="Alexandria"/>
              </a:rPr>
              <a:t>Outside/ Beyond </a:t>
            </a:r>
            <a:r>
              <a:rPr lang="en-US" altLang="en-US" sz="2000" dirty="0">
                <a:latin typeface="Alexandria"/>
              </a:rPr>
              <a:t>the PPF (G): </a:t>
            </a:r>
            <a:r>
              <a:rPr lang="en-US" altLang="en-US" sz="2000" b="1" dirty="0">
                <a:solidFill>
                  <a:srgbClr val="0070C0"/>
                </a:solidFill>
                <a:latin typeface="Alexandria"/>
              </a:rPr>
              <a:t>Unattainable</a:t>
            </a:r>
            <a:r>
              <a:rPr lang="en-US" altLang="en-US" sz="2000" dirty="0">
                <a:latin typeface="Alexandria"/>
              </a:rPr>
              <a:t> (Can nor be produced by the current available resources)</a:t>
            </a:r>
          </a:p>
          <a:p>
            <a:pPr lvl="1"/>
            <a:endParaRPr lang="en-US" altLang="en-US" sz="2000" b="1" u="sng" dirty="0">
              <a:solidFill>
                <a:srgbClr val="00B0F0"/>
              </a:solidFill>
              <a:latin typeface="Alexandria"/>
            </a:endParaRPr>
          </a:p>
          <a:p>
            <a:pPr lvl="1"/>
            <a:r>
              <a:rPr lang="en-US" altLang="en-US" sz="2000" b="1" u="sng" dirty="0">
                <a:solidFill>
                  <a:srgbClr val="00B0F0"/>
                </a:solidFill>
                <a:latin typeface="Alexandria"/>
              </a:rPr>
              <a:t>Unattainable:</a:t>
            </a:r>
            <a:r>
              <a:rPr lang="en-US" altLang="en-US" sz="2000" b="1" dirty="0">
                <a:solidFill>
                  <a:srgbClr val="FF0000"/>
                </a:solidFill>
                <a:latin typeface="Alexandria"/>
              </a:rPr>
              <a:t> </a:t>
            </a:r>
            <a:r>
              <a:rPr lang="en-US" altLang="en-US" sz="2000" dirty="0">
                <a:latin typeface="Alexandria"/>
              </a:rPr>
              <a:t>Can not be produced by the current available resources</a:t>
            </a:r>
          </a:p>
          <a:p>
            <a:endParaRPr lang="en-US" altLang="en-US" sz="2000" dirty="0">
              <a:latin typeface="Alexandria"/>
            </a:endParaRPr>
          </a:p>
          <a:p>
            <a:endParaRPr lang="en-US" altLang="en-US" sz="2000" dirty="0">
              <a:latin typeface="Alexandria"/>
            </a:endParaRPr>
          </a:p>
          <a:p>
            <a:endParaRPr lang="en-US" altLang="en-US" sz="2000" dirty="0">
              <a:latin typeface="Alexandria"/>
            </a:endParaRPr>
          </a:p>
          <a:p>
            <a:pPr marL="0" indent="0" eaLnBrk="1" hangingPunct="1">
              <a:buNone/>
            </a:pPr>
            <a:r>
              <a:rPr lang="en-US" altLang="en-US" sz="2000" dirty="0">
                <a:latin typeface="Alexandria"/>
              </a:rPr>
              <a:t> </a:t>
            </a:r>
          </a:p>
        </p:txBody>
      </p:sp>
    </p:spTree>
    <p:extLst>
      <p:ext uri="{BB962C8B-B14F-4D97-AF65-F5344CB8AC3E}">
        <p14:creationId xmlns:p14="http://schemas.microsoft.com/office/powerpoint/2010/main" val="23957837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Definition of Production Possibility frontier (PPF).</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sp>
        <p:nvSpPr>
          <p:cNvPr id="2" name="Content Placeholder 2">
            <a:extLst>
              <a:ext uri="{FF2B5EF4-FFF2-40B4-BE49-F238E27FC236}">
                <a16:creationId xmlns:a16="http://schemas.microsoft.com/office/drawing/2014/main" id="{8F91F576-8ADF-64D5-2396-768C2AEB043E}"/>
              </a:ext>
            </a:extLst>
          </p:cNvPr>
          <p:cNvSpPr txBox="1">
            <a:spLocks/>
          </p:cNvSpPr>
          <p:nvPr/>
        </p:nvSpPr>
        <p:spPr>
          <a:xfrm>
            <a:off x="762000" y="2664043"/>
            <a:ext cx="6702287" cy="259956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spcBef>
                <a:spcPts val="1000"/>
              </a:spcBef>
              <a:buNone/>
            </a:pPr>
            <a:r>
              <a:rPr lang="en-US" altLang="en-US" sz="2000" b="1" dirty="0">
                <a:solidFill>
                  <a:srgbClr val="0070C0"/>
                </a:solidFill>
                <a:latin typeface="Alexandria"/>
              </a:rPr>
              <a:t>The PPC can be used to illustrate the concepts of:</a:t>
            </a:r>
          </a:p>
          <a:p>
            <a:pPr marL="914400" lvl="1" indent="-457200">
              <a:buFont typeface="+mj-lt"/>
              <a:buAutoNum type="arabicPeriod"/>
            </a:pPr>
            <a:r>
              <a:rPr lang="en-US" altLang="en-US" sz="2000" dirty="0">
                <a:latin typeface="Alexandria"/>
              </a:rPr>
              <a:t>Scarcity, </a:t>
            </a:r>
          </a:p>
          <a:p>
            <a:pPr marL="914400" lvl="1" indent="-457200">
              <a:buFont typeface="+mj-lt"/>
              <a:buAutoNum type="arabicPeriod"/>
            </a:pPr>
            <a:r>
              <a:rPr lang="en-US" altLang="en-US" sz="2000" dirty="0">
                <a:latin typeface="Alexandria"/>
              </a:rPr>
              <a:t>Efficiency, Inefficiency,</a:t>
            </a:r>
          </a:p>
          <a:p>
            <a:pPr marL="914400" lvl="1" indent="-457200">
              <a:buFont typeface="+mj-lt"/>
              <a:buAutoNum type="arabicPeriod"/>
            </a:pPr>
            <a:r>
              <a:rPr lang="en-US" altLang="en-US" sz="2000" dirty="0">
                <a:latin typeface="Alexandria"/>
              </a:rPr>
              <a:t>Opportunity cost, </a:t>
            </a:r>
          </a:p>
          <a:p>
            <a:pPr marL="914400" lvl="1" indent="-457200">
              <a:buFont typeface="+mj-lt"/>
              <a:buAutoNum type="arabicPeriod"/>
            </a:pPr>
            <a:r>
              <a:rPr lang="en-US" altLang="en-US" sz="2000" dirty="0">
                <a:latin typeface="Alexandria"/>
              </a:rPr>
              <a:t>Economic growth.</a:t>
            </a:r>
          </a:p>
        </p:txBody>
      </p:sp>
      <p:pic>
        <p:nvPicPr>
          <p:cNvPr id="11" name="Picture 10">
            <a:extLst>
              <a:ext uri="{FF2B5EF4-FFF2-40B4-BE49-F238E27FC236}">
                <a16:creationId xmlns:a16="http://schemas.microsoft.com/office/drawing/2014/main" id="{908788F3-F94E-340B-148B-EAE2CFC7DD71}"/>
              </a:ext>
            </a:extLst>
          </p:cNvPr>
          <p:cNvPicPr>
            <a:picLocks noChangeAspect="1"/>
          </p:cNvPicPr>
          <p:nvPr/>
        </p:nvPicPr>
        <p:blipFill>
          <a:blip r:embed="rId3"/>
          <a:stretch>
            <a:fillRect/>
          </a:stretch>
        </p:blipFill>
        <p:spPr>
          <a:xfrm>
            <a:off x="7191452" y="2190262"/>
            <a:ext cx="4038600" cy="3685417"/>
          </a:xfrm>
          <a:prstGeom prst="rect">
            <a:avLst/>
          </a:prstGeom>
        </p:spPr>
      </p:pic>
    </p:spTree>
    <p:extLst>
      <p:ext uri="{BB962C8B-B14F-4D97-AF65-F5344CB8AC3E}">
        <p14:creationId xmlns:p14="http://schemas.microsoft.com/office/powerpoint/2010/main" val="6992205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1) the PPF&amp; </a:t>
            </a:r>
            <a:r>
              <a:rPr lang="en-US" sz="2400" b="1" dirty="0">
                <a:solidFill>
                  <a:srgbClr val="0070C0"/>
                </a:solidFill>
                <a:latin typeface="+mj-lt"/>
                <a:cs typeface="Times New Roman" panose="02020603050405020304" pitchFamily="18" charset="0"/>
              </a:rPr>
              <a:t>scarcity</a:t>
            </a:r>
            <a:r>
              <a:rPr lang="en-US" sz="2400" b="1" dirty="0">
                <a:latin typeface="+mj-lt"/>
                <a:cs typeface="Times New Roman" panose="02020603050405020304" pitchFamily="18" charset="0"/>
              </a:rPr>
              <a:t> </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sp>
        <p:nvSpPr>
          <p:cNvPr id="9" name="TextBox 8">
            <a:extLst>
              <a:ext uri="{FF2B5EF4-FFF2-40B4-BE49-F238E27FC236}">
                <a16:creationId xmlns:a16="http://schemas.microsoft.com/office/drawing/2014/main" id="{1B0A83F9-8390-D800-6259-5337C085F31D}"/>
              </a:ext>
            </a:extLst>
          </p:cNvPr>
          <p:cNvSpPr txBox="1"/>
          <p:nvPr/>
        </p:nvSpPr>
        <p:spPr>
          <a:xfrm>
            <a:off x="617280" y="2847841"/>
            <a:ext cx="10427077" cy="830997"/>
          </a:xfrm>
          <a:prstGeom prst="rect">
            <a:avLst/>
          </a:prstGeom>
          <a:noFill/>
        </p:spPr>
        <p:txBody>
          <a:bodyPr wrap="square">
            <a:spAutoFit/>
          </a:bodyPr>
          <a:lstStyle/>
          <a:p>
            <a:pPr marL="457200" marR="0" algn="ctr">
              <a:spcBef>
                <a:spcPts val="0"/>
              </a:spcBef>
              <a:spcAft>
                <a:spcPts val="0"/>
              </a:spcAft>
            </a:pPr>
            <a:r>
              <a:rPr lang="en-US" sz="2400" b="1" dirty="0">
                <a:solidFill>
                  <a:srgbClr val="4F81BD"/>
                </a:solidFill>
                <a:effectLst/>
                <a:latin typeface="Alexandria"/>
                <a:ea typeface="Times New Roman" panose="02020603050405020304" pitchFamily="18" charset="0"/>
                <a:cs typeface="Times New Roman" panose="02020603050405020304" pitchFamily="18" charset="0"/>
              </a:rPr>
              <a:t>( </a:t>
            </a:r>
            <a:r>
              <a:rPr lang="en-US" sz="2400" b="1" u="sng" dirty="0">
                <a:solidFill>
                  <a:srgbClr val="4F81BD"/>
                </a:solidFill>
                <a:effectLst/>
                <a:latin typeface="Alexandria"/>
                <a:ea typeface="Times New Roman" panose="02020603050405020304" pitchFamily="18" charset="0"/>
                <a:cs typeface="Times New Roman" panose="02020603050405020304" pitchFamily="18" charset="0"/>
              </a:rPr>
              <a:t>Attainable , Unattainable )</a:t>
            </a:r>
          </a:p>
          <a:p>
            <a:pPr marL="457200" marR="0" algn="ctr">
              <a:spcBef>
                <a:spcPts val="0"/>
              </a:spcBef>
              <a:spcAft>
                <a:spcPts val="0"/>
              </a:spcAft>
            </a:pPr>
            <a:r>
              <a:rPr lang="en-US" sz="2400" b="1" dirty="0">
                <a:solidFill>
                  <a:srgbClr val="002060"/>
                </a:solidFill>
                <a:latin typeface="Alexandria"/>
                <a:ea typeface="Times New Roman" panose="02020603050405020304" pitchFamily="18" charset="0"/>
                <a:cs typeface="Times New Roman" panose="02020603050405020304" pitchFamily="18" charset="0"/>
              </a:rPr>
              <a:t>Inside / Along / Outside</a:t>
            </a:r>
            <a:endParaRPr lang="en-US" sz="2400" dirty="0">
              <a:solidFill>
                <a:srgbClr val="002060"/>
              </a:solidFill>
              <a:effectLst/>
              <a:latin typeface="Alexandria"/>
              <a:ea typeface="Times New Roman" panose="02020603050405020304" pitchFamily="18" charset="0"/>
            </a:endParaRPr>
          </a:p>
        </p:txBody>
      </p:sp>
    </p:spTree>
    <p:extLst>
      <p:ext uri="{BB962C8B-B14F-4D97-AF65-F5344CB8AC3E}">
        <p14:creationId xmlns:p14="http://schemas.microsoft.com/office/powerpoint/2010/main" val="10927307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1) the PPF&amp; </a:t>
            </a:r>
            <a:r>
              <a:rPr lang="en-US" sz="2400" b="1" dirty="0">
                <a:solidFill>
                  <a:srgbClr val="0070C0"/>
                </a:solidFill>
                <a:latin typeface="+mj-lt"/>
                <a:cs typeface="Times New Roman" panose="02020603050405020304" pitchFamily="18" charset="0"/>
              </a:rPr>
              <a:t>scarcity</a:t>
            </a:r>
            <a:r>
              <a:rPr lang="en-US" sz="2400" b="1" dirty="0">
                <a:latin typeface="+mj-lt"/>
                <a:cs typeface="Times New Roman" panose="02020603050405020304" pitchFamily="18" charset="0"/>
              </a:rPr>
              <a:t> </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sp>
        <p:nvSpPr>
          <p:cNvPr id="2" name="Content Placeholder 2">
            <a:extLst>
              <a:ext uri="{FF2B5EF4-FFF2-40B4-BE49-F238E27FC236}">
                <a16:creationId xmlns:a16="http://schemas.microsoft.com/office/drawing/2014/main" id="{200E5536-FFB7-88D7-734D-3BA29BA78C34}"/>
              </a:ext>
            </a:extLst>
          </p:cNvPr>
          <p:cNvSpPr txBox="1">
            <a:spLocks/>
          </p:cNvSpPr>
          <p:nvPr/>
        </p:nvSpPr>
        <p:spPr>
          <a:xfrm>
            <a:off x="879931" y="3059683"/>
            <a:ext cx="5688497" cy="240253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just" rtl="0">
              <a:spcBef>
                <a:spcPts val="0"/>
              </a:spcBef>
              <a:spcAft>
                <a:spcPts val="0"/>
              </a:spcAft>
              <a:buFont typeface="Wingdings" panose="05000000000000000000" pitchFamily="2" charset="2"/>
              <a:buChar char=""/>
            </a:pPr>
            <a:r>
              <a:rPr lang="en-US" sz="2000" dirty="0">
                <a:effectLst/>
                <a:latin typeface="+mj-lt"/>
                <a:ea typeface="Times New Roman" panose="02020603050405020304" pitchFamily="18" charset="0"/>
                <a:cs typeface="Times New Roman" panose="02020603050405020304" pitchFamily="18" charset="0"/>
              </a:rPr>
              <a:t>All points </a:t>
            </a:r>
            <a:r>
              <a:rPr lang="en-US" sz="2000" b="1" u="sng" dirty="0">
                <a:solidFill>
                  <a:srgbClr val="002060"/>
                </a:solidFill>
                <a:latin typeface="+mj-lt"/>
                <a:cs typeface="Times New Roman" panose="02020603050405020304" pitchFamily="18" charset="0"/>
              </a:rPr>
              <a:t>Outside/ Beyond </a:t>
            </a:r>
            <a:r>
              <a:rPr lang="en-US" sz="2000" dirty="0">
                <a:effectLst/>
                <a:latin typeface="+mj-lt"/>
                <a:ea typeface="Times New Roman" panose="02020603050405020304" pitchFamily="18" charset="0"/>
                <a:cs typeface="Times New Roman" panose="02020603050405020304" pitchFamily="18" charset="0"/>
              </a:rPr>
              <a:t>PPF as point </a:t>
            </a:r>
            <a:r>
              <a:rPr lang="en-US" sz="2000" b="1" u="sng" dirty="0">
                <a:effectLst/>
                <a:latin typeface="+mj-lt"/>
                <a:ea typeface="Times New Roman" panose="02020603050405020304" pitchFamily="18" charset="0"/>
                <a:cs typeface="Times New Roman" panose="02020603050405020304" pitchFamily="18" charset="0"/>
              </a:rPr>
              <a:t>(G)</a:t>
            </a:r>
            <a:r>
              <a:rPr lang="en-US" sz="2000" dirty="0">
                <a:effectLst/>
                <a:latin typeface="+mj-lt"/>
                <a:ea typeface="Times New Roman" panose="02020603050405020304" pitchFamily="18" charset="0"/>
                <a:cs typeface="Times New Roman" panose="02020603050405020304" pitchFamily="18" charset="0"/>
              </a:rPr>
              <a:t> are </a:t>
            </a:r>
            <a:r>
              <a:rPr lang="en-US" sz="2000" b="1" u="sng" dirty="0">
                <a:solidFill>
                  <a:srgbClr val="002060"/>
                </a:solidFill>
                <a:latin typeface="+mj-lt"/>
                <a:cs typeface="Times New Roman" panose="02020603050405020304" pitchFamily="18" charset="0"/>
              </a:rPr>
              <a:t>unattainable</a:t>
            </a:r>
            <a:r>
              <a:rPr lang="en-US" sz="2000" dirty="0">
                <a:effectLst/>
                <a:latin typeface="+mj-lt"/>
                <a:ea typeface="Times New Roman" panose="02020603050405020304" pitchFamily="18" charset="0"/>
                <a:cs typeface="Times New Roman" panose="02020603050405020304" pitchFamily="18" charset="0"/>
              </a:rPr>
              <a:t> and illustrate the concept of scarcity.</a:t>
            </a:r>
          </a:p>
          <a:p>
            <a:pPr marL="0" marR="0" lvl="0" indent="0" algn="just" rtl="0">
              <a:spcBef>
                <a:spcPts val="0"/>
              </a:spcBef>
              <a:spcAft>
                <a:spcPts val="0"/>
              </a:spcAft>
              <a:buNone/>
            </a:pPr>
            <a:endParaRPr lang="en-US" sz="2000" dirty="0">
              <a:effectLst/>
              <a:latin typeface="+mj-lt"/>
              <a:ea typeface="Times New Roman" panose="02020603050405020304" pitchFamily="18" charset="0"/>
            </a:endParaRPr>
          </a:p>
          <a:p>
            <a:pPr marL="742950" marR="0" lvl="1" indent="-285750" algn="just">
              <a:spcBef>
                <a:spcPts val="0"/>
              </a:spcBef>
              <a:spcAft>
                <a:spcPts val="0"/>
              </a:spcAft>
              <a:buFont typeface="Courier New" panose="02070309020205020404" pitchFamily="49" charset="0"/>
              <a:buChar char="o"/>
            </a:pPr>
            <a:r>
              <a:rPr lang="en-US" sz="2000" dirty="0">
                <a:solidFill>
                  <a:srgbClr val="002060"/>
                </a:solidFill>
                <a:effectLst/>
                <a:latin typeface="+mj-lt"/>
                <a:ea typeface="Times New Roman" panose="02020603050405020304" pitchFamily="18" charset="0"/>
                <a:cs typeface="Times New Roman" panose="02020603050405020304" pitchFamily="18" charset="0"/>
              </a:rPr>
              <a:t>Because there simply are not enough resources to produce any of these combinations of outputs</a:t>
            </a:r>
            <a:endParaRPr lang="en-US" sz="2000" dirty="0">
              <a:solidFill>
                <a:srgbClr val="002060"/>
              </a:solidFill>
              <a:effectLst/>
              <a:latin typeface="+mj-lt"/>
              <a:ea typeface="Times New Roman" panose="02020603050405020304" pitchFamily="18" charset="0"/>
            </a:endParaRPr>
          </a:p>
          <a:p>
            <a:pPr marL="685800" marR="0" indent="0" algn="just">
              <a:spcBef>
                <a:spcPts val="0"/>
              </a:spcBef>
              <a:spcAft>
                <a:spcPts val="0"/>
              </a:spcAft>
              <a:buNone/>
            </a:pPr>
            <a:endParaRPr lang="en-US" sz="2000" dirty="0">
              <a:solidFill>
                <a:srgbClr val="002060"/>
              </a:solidFill>
              <a:effectLst/>
              <a:latin typeface="+mj-lt"/>
              <a:ea typeface="Times New Roman" panose="02020603050405020304" pitchFamily="18" charset="0"/>
            </a:endParaRPr>
          </a:p>
          <a:p>
            <a:pPr marL="685800" marR="0" indent="0" algn="just">
              <a:spcBef>
                <a:spcPts val="0"/>
              </a:spcBef>
              <a:spcAft>
                <a:spcPts val="0"/>
              </a:spcAft>
              <a:buNone/>
            </a:pPr>
            <a:endParaRPr lang="en-US" sz="2000" dirty="0">
              <a:effectLst/>
              <a:latin typeface="+mj-lt"/>
              <a:ea typeface="Times New Roman" panose="02020603050405020304" pitchFamily="18" charset="0"/>
            </a:endParaRPr>
          </a:p>
        </p:txBody>
      </p:sp>
      <p:sp>
        <p:nvSpPr>
          <p:cNvPr id="10" name="TextBox 9">
            <a:extLst>
              <a:ext uri="{FF2B5EF4-FFF2-40B4-BE49-F238E27FC236}">
                <a16:creationId xmlns:a16="http://schemas.microsoft.com/office/drawing/2014/main" id="{4C9E94C0-E876-E6CF-CA9C-9CD43BF9220F}"/>
              </a:ext>
            </a:extLst>
          </p:cNvPr>
          <p:cNvSpPr txBox="1"/>
          <p:nvPr/>
        </p:nvSpPr>
        <p:spPr>
          <a:xfrm>
            <a:off x="3562718" y="1889164"/>
            <a:ext cx="4566870" cy="400110"/>
          </a:xfrm>
          <a:prstGeom prst="rect">
            <a:avLst/>
          </a:prstGeom>
          <a:noFill/>
        </p:spPr>
        <p:txBody>
          <a:bodyPr wrap="square">
            <a:spAutoFit/>
          </a:bodyPr>
          <a:lstStyle/>
          <a:p>
            <a:pPr marL="457200" marR="0" algn="ctr">
              <a:spcBef>
                <a:spcPts val="0"/>
              </a:spcBef>
              <a:spcAft>
                <a:spcPts val="0"/>
              </a:spcAft>
            </a:pPr>
            <a:r>
              <a:rPr lang="en-US" sz="2000" b="1" dirty="0">
                <a:solidFill>
                  <a:srgbClr val="4F81BD"/>
                </a:solidFill>
                <a:effectLst/>
                <a:latin typeface="+mj-lt"/>
                <a:ea typeface="Times New Roman" panose="02020603050405020304" pitchFamily="18" charset="0"/>
                <a:cs typeface="Times New Roman" panose="02020603050405020304" pitchFamily="18" charset="0"/>
              </a:rPr>
              <a:t>( </a:t>
            </a:r>
            <a:r>
              <a:rPr lang="en-US" sz="2000" b="1" u="sng" dirty="0">
                <a:solidFill>
                  <a:srgbClr val="4F81BD"/>
                </a:solidFill>
                <a:effectLst/>
                <a:latin typeface="+mj-lt"/>
                <a:ea typeface="Times New Roman" panose="02020603050405020304" pitchFamily="18" charset="0"/>
                <a:cs typeface="Times New Roman" panose="02020603050405020304" pitchFamily="18" charset="0"/>
              </a:rPr>
              <a:t>attainable , unattainable )</a:t>
            </a:r>
            <a:endParaRPr lang="en-US" sz="2000" dirty="0">
              <a:effectLst/>
              <a:latin typeface="+mj-lt"/>
              <a:ea typeface="Times New Roman" panose="02020603050405020304" pitchFamily="18" charset="0"/>
            </a:endParaRPr>
          </a:p>
        </p:txBody>
      </p:sp>
      <p:pic>
        <p:nvPicPr>
          <p:cNvPr id="11" name="Picture 10" descr="Chart&#10;&#10;Description automatically generated">
            <a:extLst>
              <a:ext uri="{FF2B5EF4-FFF2-40B4-BE49-F238E27FC236}">
                <a16:creationId xmlns:a16="http://schemas.microsoft.com/office/drawing/2014/main" id="{26C671F7-DA55-FDB3-3FDB-6554B6E587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1079" y="2492943"/>
            <a:ext cx="4418613" cy="3537745"/>
          </a:xfrm>
          <a:prstGeom prst="rect">
            <a:avLst/>
          </a:prstGeom>
        </p:spPr>
      </p:pic>
    </p:spTree>
    <p:extLst>
      <p:ext uri="{BB962C8B-B14F-4D97-AF65-F5344CB8AC3E}">
        <p14:creationId xmlns:p14="http://schemas.microsoft.com/office/powerpoint/2010/main" val="4766478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1) the PPF&amp; </a:t>
            </a:r>
            <a:r>
              <a:rPr lang="en-US" sz="2400" b="1" dirty="0">
                <a:solidFill>
                  <a:srgbClr val="0070C0"/>
                </a:solidFill>
                <a:latin typeface="+mj-lt"/>
                <a:cs typeface="Times New Roman" panose="02020603050405020304" pitchFamily="18" charset="0"/>
              </a:rPr>
              <a:t>scarcity</a:t>
            </a:r>
            <a:r>
              <a:rPr lang="en-US" sz="2400" b="1" dirty="0">
                <a:latin typeface="+mj-lt"/>
                <a:cs typeface="Times New Roman" panose="02020603050405020304" pitchFamily="18" charset="0"/>
              </a:rPr>
              <a:t> </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sp>
        <p:nvSpPr>
          <p:cNvPr id="10" name="TextBox 9">
            <a:extLst>
              <a:ext uri="{FF2B5EF4-FFF2-40B4-BE49-F238E27FC236}">
                <a16:creationId xmlns:a16="http://schemas.microsoft.com/office/drawing/2014/main" id="{4C9E94C0-E876-E6CF-CA9C-9CD43BF9220F}"/>
              </a:ext>
            </a:extLst>
          </p:cNvPr>
          <p:cNvSpPr txBox="1"/>
          <p:nvPr/>
        </p:nvSpPr>
        <p:spPr>
          <a:xfrm>
            <a:off x="3562718" y="1889164"/>
            <a:ext cx="4566870" cy="400110"/>
          </a:xfrm>
          <a:prstGeom prst="rect">
            <a:avLst/>
          </a:prstGeom>
          <a:noFill/>
        </p:spPr>
        <p:txBody>
          <a:bodyPr wrap="square">
            <a:spAutoFit/>
          </a:bodyPr>
          <a:lstStyle/>
          <a:p>
            <a:pPr marL="457200" marR="0" algn="ctr">
              <a:spcBef>
                <a:spcPts val="0"/>
              </a:spcBef>
              <a:spcAft>
                <a:spcPts val="0"/>
              </a:spcAft>
            </a:pPr>
            <a:r>
              <a:rPr lang="en-US" sz="2000" b="1" dirty="0">
                <a:solidFill>
                  <a:srgbClr val="4F81BD"/>
                </a:solidFill>
                <a:effectLst/>
                <a:latin typeface="+mj-lt"/>
                <a:ea typeface="Times New Roman" panose="02020603050405020304" pitchFamily="18" charset="0"/>
                <a:cs typeface="Times New Roman" panose="02020603050405020304" pitchFamily="18" charset="0"/>
              </a:rPr>
              <a:t>( </a:t>
            </a:r>
            <a:r>
              <a:rPr lang="en-US" sz="2000" b="1" u="sng" dirty="0">
                <a:solidFill>
                  <a:srgbClr val="4F81BD"/>
                </a:solidFill>
                <a:effectLst/>
                <a:latin typeface="+mj-lt"/>
                <a:ea typeface="Times New Roman" panose="02020603050405020304" pitchFamily="18" charset="0"/>
                <a:cs typeface="Times New Roman" panose="02020603050405020304" pitchFamily="18" charset="0"/>
              </a:rPr>
              <a:t>attainable , unattainable )</a:t>
            </a:r>
            <a:endParaRPr lang="en-US" sz="2000" dirty="0">
              <a:effectLst/>
              <a:latin typeface="+mj-lt"/>
              <a:ea typeface="Times New Roman" panose="02020603050405020304" pitchFamily="18" charset="0"/>
            </a:endParaRPr>
          </a:p>
        </p:txBody>
      </p:sp>
      <p:pic>
        <p:nvPicPr>
          <p:cNvPr id="11" name="Picture 10" descr="Chart&#10;&#10;Description automatically generated">
            <a:extLst>
              <a:ext uri="{FF2B5EF4-FFF2-40B4-BE49-F238E27FC236}">
                <a16:creationId xmlns:a16="http://schemas.microsoft.com/office/drawing/2014/main" id="{26C671F7-DA55-FDB3-3FDB-6554B6E587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1079" y="2492943"/>
            <a:ext cx="4418613" cy="3537745"/>
          </a:xfrm>
          <a:prstGeom prst="rect">
            <a:avLst/>
          </a:prstGeom>
        </p:spPr>
      </p:pic>
      <p:sp>
        <p:nvSpPr>
          <p:cNvPr id="9" name="Content Placeholder 2">
            <a:extLst>
              <a:ext uri="{FF2B5EF4-FFF2-40B4-BE49-F238E27FC236}">
                <a16:creationId xmlns:a16="http://schemas.microsoft.com/office/drawing/2014/main" id="{31AC0754-068D-A7D8-4799-57D2ED40B015}"/>
              </a:ext>
            </a:extLst>
          </p:cNvPr>
          <p:cNvSpPr txBox="1">
            <a:spLocks/>
          </p:cNvSpPr>
          <p:nvPr/>
        </p:nvSpPr>
        <p:spPr>
          <a:xfrm>
            <a:off x="942308" y="2732593"/>
            <a:ext cx="5587301" cy="302391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just">
              <a:spcBef>
                <a:spcPts val="0"/>
              </a:spcBef>
              <a:spcAft>
                <a:spcPts val="0"/>
              </a:spcAft>
              <a:buFont typeface="Wingdings" panose="05000000000000000000" pitchFamily="2" charset="2"/>
              <a:buChar char=""/>
            </a:pPr>
            <a:r>
              <a:rPr lang="en-US" sz="2000" dirty="0">
                <a:effectLst/>
                <a:latin typeface="Alexandria"/>
                <a:ea typeface="Times New Roman" panose="02020603050405020304" pitchFamily="18" charset="0"/>
                <a:cs typeface="Times New Roman" panose="02020603050405020304" pitchFamily="18" charset="0"/>
              </a:rPr>
              <a:t>All points </a:t>
            </a:r>
            <a:r>
              <a:rPr lang="en-US" sz="2000" b="1" u="sng" dirty="0">
                <a:solidFill>
                  <a:srgbClr val="002060"/>
                </a:solidFill>
                <a:latin typeface="Alexandria"/>
                <a:cs typeface="Times New Roman" panose="02020603050405020304" pitchFamily="18" charset="0"/>
              </a:rPr>
              <a:t>On</a:t>
            </a:r>
            <a:r>
              <a:rPr lang="en-US" sz="2000" dirty="0">
                <a:effectLst/>
                <a:latin typeface="Alexandria"/>
                <a:ea typeface="Times New Roman" panose="02020603050405020304" pitchFamily="18" charset="0"/>
                <a:cs typeface="Times New Roman" panose="02020603050405020304" pitchFamily="18" charset="0"/>
              </a:rPr>
              <a:t> PPF as points </a:t>
            </a:r>
            <a:r>
              <a:rPr lang="en-US" sz="2000" b="1" u="sng" dirty="0">
                <a:effectLst/>
                <a:latin typeface="Alexandria"/>
                <a:ea typeface="Times New Roman" panose="02020603050405020304" pitchFamily="18" charset="0"/>
                <a:cs typeface="Times New Roman" panose="02020603050405020304" pitchFamily="18" charset="0"/>
              </a:rPr>
              <a:t>(A, B, C, D, E)</a:t>
            </a:r>
            <a:r>
              <a:rPr lang="en-US" sz="2000" dirty="0">
                <a:effectLst/>
                <a:latin typeface="Alexandria"/>
                <a:ea typeface="Times New Roman" panose="02020603050405020304" pitchFamily="18" charset="0"/>
                <a:cs typeface="Times New Roman" panose="02020603050405020304" pitchFamily="18" charset="0"/>
              </a:rPr>
              <a:t> or </a:t>
            </a:r>
            <a:r>
              <a:rPr lang="en-US" sz="2000" b="1" u="sng" dirty="0">
                <a:solidFill>
                  <a:srgbClr val="002060"/>
                </a:solidFill>
                <a:latin typeface="Alexandria"/>
                <a:cs typeface="Times New Roman" panose="02020603050405020304" pitchFamily="18" charset="0"/>
              </a:rPr>
              <a:t>Inside</a:t>
            </a:r>
            <a:r>
              <a:rPr lang="en-US" sz="2000" b="1" u="sng" dirty="0">
                <a:solidFill>
                  <a:srgbClr val="00B050"/>
                </a:solidFill>
                <a:effectLst/>
                <a:latin typeface="Alexandria"/>
                <a:ea typeface="Times New Roman" panose="02020603050405020304" pitchFamily="18" charset="0"/>
                <a:cs typeface="Times New Roman" panose="02020603050405020304" pitchFamily="18" charset="0"/>
              </a:rPr>
              <a:t> </a:t>
            </a:r>
            <a:r>
              <a:rPr lang="en-US" sz="2000" dirty="0">
                <a:effectLst/>
                <a:latin typeface="Alexandria"/>
                <a:ea typeface="Times New Roman" panose="02020603050405020304" pitchFamily="18" charset="0"/>
                <a:cs typeface="Times New Roman" panose="02020603050405020304" pitchFamily="18" charset="0"/>
              </a:rPr>
              <a:t>PPF as point </a:t>
            </a:r>
            <a:r>
              <a:rPr lang="en-US" sz="2000" b="1" u="sng" dirty="0">
                <a:effectLst/>
                <a:latin typeface="Alexandria"/>
                <a:ea typeface="Times New Roman" panose="02020603050405020304" pitchFamily="18" charset="0"/>
                <a:cs typeface="Times New Roman" panose="02020603050405020304" pitchFamily="18" charset="0"/>
              </a:rPr>
              <a:t>(D)</a:t>
            </a:r>
            <a:r>
              <a:rPr lang="en-US" sz="2000" dirty="0">
                <a:effectLst/>
                <a:latin typeface="Alexandria"/>
                <a:ea typeface="Times New Roman" panose="02020603050405020304" pitchFamily="18" charset="0"/>
                <a:cs typeface="Times New Roman" panose="02020603050405020304" pitchFamily="18" charset="0"/>
              </a:rPr>
              <a:t> are </a:t>
            </a:r>
            <a:r>
              <a:rPr lang="en-US" sz="2000" b="1" u="sng" dirty="0">
                <a:solidFill>
                  <a:srgbClr val="002060"/>
                </a:solidFill>
                <a:latin typeface="Alexandria"/>
                <a:cs typeface="Times New Roman" panose="02020603050405020304" pitchFamily="18" charset="0"/>
              </a:rPr>
              <a:t>attainable</a:t>
            </a:r>
            <a:r>
              <a:rPr lang="en-US" sz="2000" b="1" u="sng" dirty="0">
                <a:solidFill>
                  <a:srgbClr val="FF0000"/>
                </a:solidFill>
                <a:latin typeface="Alexandria"/>
                <a:cs typeface="Times New Roman" panose="02020603050405020304" pitchFamily="18" charset="0"/>
              </a:rPr>
              <a:t> </a:t>
            </a:r>
            <a:r>
              <a:rPr lang="en-US" sz="2000" dirty="0">
                <a:effectLst/>
                <a:latin typeface="Alexandria"/>
                <a:ea typeface="Times New Roman" panose="02020603050405020304" pitchFamily="18" charset="0"/>
                <a:cs typeface="Times New Roman" panose="02020603050405020304" pitchFamily="18" charset="0"/>
              </a:rPr>
              <a:t>and illustrate the concept of scarcity.</a:t>
            </a:r>
          </a:p>
          <a:p>
            <a:pPr marL="0" marR="0" lvl="0" indent="0" algn="just">
              <a:spcBef>
                <a:spcPts val="0"/>
              </a:spcBef>
              <a:spcAft>
                <a:spcPts val="0"/>
              </a:spcAft>
              <a:buNone/>
            </a:pPr>
            <a:endParaRPr lang="en-US" sz="2000" dirty="0">
              <a:effectLst/>
              <a:latin typeface="Alexandria"/>
              <a:ea typeface="Times New Roman" panose="02020603050405020304" pitchFamily="18" charset="0"/>
            </a:endParaRPr>
          </a:p>
          <a:p>
            <a:pPr marL="742950" marR="0" lvl="1" indent="-285750" algn="just">
              <a:spcBef>
                <a:spcPts val="0"/>
              </a:spcBef>
              <a:spcAft>
                <a:spcPts val="0"/>
              </a:spcAft>
              <a:buFont typeface="Courier New" panose="02070309020205020404" pitchFamily="49" charset="0"/>
              <a:buChar char="o"/>
            </a:pPr>
            <a:r>
              <a:rPr lang="en-US" sz="2000" dirty="0">
                <a:solidFill>
                  <a:srgbClr val="002060"/>
                </a:solidFill>
                <a:effectLst/>
                <a:latin typeface="Alexandria"/>
                <a:ea typeface="Times New Roman" panose="02020603050405020304" pitchFamily="18" charset="0"/>
                <a:cs typeface="Times New Roman" panose="02020603050405020304" pitchFamily="18" charset="0"/>
              </a:rPr>
              <a:t>Because while moving along/On the PPF to increase the production of one good requires that the production of another good be reduced </a:t>
            </a:r>
            <a:r>
              <a:rPr lang="en-US" sz="2000" b="1" u="sng" dirty="0">
                <a:solidFill>
                  <a:srgbClr val="002060"/>
                </a:solidFill>
                <a:effectLst/>
                <a:latin typeface="Alexandria"/>
                <a:ea typeface="Times New Roman" panose="02020603050405020304" pitchFamily="18" charset="0"/>
                <a:cs typeface="Times New Roman" panose="02020603050405020304" pitchFamily="18" charset="0"/>
              </a:rPr>
              <a:t>(Trade-Off)</a:t>
            </a:r>
            <a:r>
              <a:rPr lang="en-US" sz="2000" dirty="0">
                <a:solidFill>
                  <a:srgbClr val="002060"/>
                </a:solidFill>
                <a:effectLst/>
                <a:latin typeface="Alexandria"/>
                <a:ea typeface="Times New Roman" panose="02020603050405020304" pitchFamily="18" charset="0"/>
                <a:cs typeface="Times New Roman" panose="02020603050405020304" pitchFamily="18" charset="0"/>
              </a:rPr>
              <a:t> , which also illustrates scarcity	</a:t>
            </a:r>
            <a:endParaRPr lang="en-US" sz="2000" dirty="0">
              <a:solidFill>
                <a:srgbClr val="002060"/>
              </a:solidFill>
              <a:effectLst/>
              <a:latin typeface="Alexandria"/>
              <a:ea typeface="Times New Roman" panose="02020603050405020304" pitchFamily="18" charset="0"/>
            </a:endParaRPr>
          </a:p>
          <a:p>
            <a:pPr marL="685800" marR="0" indent="0" algn="just">
              <a:spcBef>
                <a:spcPts val="0"/>
              </a:spcBef>
              <a:spcAft>
                <a:spcPts val="0"/>
              </a:spcAft>
              <a:buNone/>
            </a:pPr>
            <a:endParaRPr lang="en-US" sz="2000" dirty="0">
              <a:effectLst/>
              <a:latin typeface="Alexandria"/>
              <a:ea typeface="Times New Roman" panose="02020603050405020304" pitchFamily="18" charset="0"/>
            </a:endParaRPr>
          </a:p>
        </p:txBody>
      </p:sp>
    </p:spTree>
    <p:extLst>
      <p:ext uri="{BB962C8B-B14F-4D97-AF65-F5344CB8AC3E}">
        <p14:creationId xmlns:p14="http://schemas.microsoft.com/office/powerpoint/2010/main" val="23462422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1) the PPF&amp; </a:t>
            </a:r>
            <a:r>
              <a:rPr lang="en-US" sz="2400" b="1" dirty="0">
                <a:solidFill>
                  <a:srgbClr val="0070C0"/>
                </a:solidFill>
                <a:latin typeface="+mj-lt"/>
                <a:cs typeface="Times New Roman" panose="02020603050405020304" pitchFamily="18" charset="0"/>
              </a:rPr>
              <a:t>scarcity</a:t>
            </a:r>
            <a:r>
              <a:rPr lang="en-US" sz="2400" b="1" dirty="0">
                <a:latin typeface="+mj-lt"/>
                <a:cs typeface="Times New Roman" panose="02020603050405020304" pitchFamily="18" charset="0"/>
              </a:rPr>
              <a:t> </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sp>
        <p:nvSpPr>
          <p:cNvPr id="10" name="TextBox 9">
            <a:extLst>
              <a:ext uri="{FF2B5EF4-FFF2-40B4-BE49-F238E27FC236}">
                <a16:creationId xmlns:a16="http://schemas.microsoft.com/office/drawing/2014/main" id="{4C9E94C0-E876-E6CF-CA9C-9CD43BF9220F}"/>
              </a:ext>
            </a:extLst>
          </p:cNvPr>
          <p:cNvSpPr txBox="1"/>
          <p:nvPr/>
        </p:nvSpPr>
        <p:spPr>
          <a:xfrm>
            <a:off x="3562718" y="1889164"/>
            <a:ext cx="4566870" cy="400110"/>
          </a:xfrm>
          <a:prstGeom prst="rect">
            <a:avLst/>
          </a:prstGeom>
          <a:noFill/>
        </p:spPr>
        <p:txBody>
          <a:bodyPr wrap="square">
            <a:spAutoFit/>
          </a:bodyPr>
          <a:lstStyle/>
          <a:p>
            <a:pPr marL="457200" marR="0" algn="ctr">
              <a:spcBef>
                <a:spcPts val="0"/>
              </a:spcBef>
              <a:spcAft>
                <a:spcPts val="0"/>
              </a:spcAft>
            </a:pPr>
            <a:r>
              <a:rPr lang="en-US" sz="2000" b="1" dirty="0">
                <a:solidFill>
                  <a:srgbClr val="4F81BD"/>
                </a:solidFill>
                <a:effectLst/>
                <a:latin typeface="+mj-lt"/>
                <a:ea typeface="Times New Roman" panose="02020603050405020304" pitchFamily="18" charset="0"/>
                <a:cs typeface="Times New Roman" panose="02020603050405020304" pitchFamily="18" charset="0"/>
              </a:rPr>
              <a:t>( </a:t>
            </a:r>
            <a:r>
              <a:rPr lang="en-US" sz="2000" b="1" u="sng" dirty="0">
                <a:solidFill>
                  <a:srgbClr val="4F81BD"/>
                </a:solidFill>
                <a:effectLst/>
                <a:latin typeface="+mj-lt"/>
                <a:ea typeface="Times New Roman" panose="02020603050405020304" pitchFamily="18" charset="0"/>
                <a:cs typeface="Times New Roman" panose="02020603050405020304" pitchFamily="18" charset="0"/>
              </a:rPr>
              <a:t>attainable , unattainable )</a:t>
            </a:r>
            <a:endParaRPr lang="en-US" sz="2000" dirty="0">
              <a:effectLst/>
              <a:latin typeface="+mj-lt"/>
              <a:ea typeface="Times New Roman" panose="02020603050405020304" pitchFamily="18" charset="0"/>
            </a:endParaRPr>
          </a:p>
        </p:txBody>
      </p:sp>
      <p:pic>
        <p:nvPicPr>
          <p:cNvPr id="11" name="Picture 10" descr="Chart&#10;&#10;Description automatically generated">
            <a:extLst>
              <a:ext uri="{FF2B5EF4-FFF2-40B4-BE49-F238E27FC236}">
                <a16:creationId xmlns:a16="http://schemas.microsoft.com/office/drawing/2014/main" id="{26C671F7-DA55-FDB3-3FDB-6554B6E587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1079" y="2492943"/>
            <a:ext cx="4418613" cy="3537745"/>
          </a:xfrm>
          <a:prstGeom prst="rect">
            <a:avLst/>
          </a:prstGeom>
        </p:spPr>
      </p:pic>
      <p:sp>
        <p:nvSpPr>
          <p:cNvPr id="2" name="Content Placeholder 2">
            <a:extLst>
              <a:ext uri="{FF2B5EF4-FFF2-40B4-BE49-F238E27FC236}">
                <a16:creationId xmlns:a16="http://schemas.microsoft.com/office/drawing/2014/main" id="{B8694931-3206-56C7-062C-B7169F126170}"/>
              </a:ext>
            </a:extLst>
          </p:cNvPr>
          <p:cNvSpPr txBox="1">
            <a:spLocks/>
          </p:cNvSpPr>
          <p:nvPr/>
        </p:nvSpPr>
        <p:spPr>
          <a:xfrm>
            <a:off x="574561" y="2851495"/>
            <a:ext cx="5888945" cy="176391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marR="0" lvl="1" indent="0" algn="just">
              <a:spcBef>
                <a:spcPts val="0"/>
              </a:spcBef>
              <a:spcAft>
                <a:spcPts val="0"/>
              </a:spcAft>
              <a:buNone/>
            </a:pPr>
            <a:endParaRPr lang="en-US" sz="2000" dirty="0">
              <a:solidFill>
                <a:srgbClr val="002060"/>
              </a:solidFill>
              <a:effectLst/>
              <a:latin typeface="Alexandria"/>
              <a:ea typeface="Times New Roman" panose="02020603050405020304" pitchFamily="18" charset="0"/>
              <a:cs typeface="Times New Roman" panose="02020603050405020304" pitchFamily="18" charset="0"/>
            </a:endParaRPr>
          </a:p>
          <a:p>
            <a:pPr marL="742950" lvl="1" indent="-285750" algn="just">
              <a:spcBef>
                <a:spcPts val="0"/>
              </a:spcBef>
              <a:buFont typeface="Courier New" panose="02070309020205020404" pitchFamily="49" charset="0"/>
              <a:buChar char="o"/>
            </a:pPr>
            <a:r>
              <a:rPr lang="en-US" sz="2000" dirty="0">
                <a:solidFill>
                  <a:srgbClr val="002060"/>
                </a:solidFill>
                <a:effectLst/>
                <a:latin typeface="Alexandria"/>
                <a:ea typeface="Times New Roman" panose="02020603050405020304" pitchFamily="18" charset="0"/>
                <a:cs typeface="Times New Roman" panose="02020603050405020304" pitchFamily="18" charset="0"/>
              </a:rPr>
              <a:t>i.e., while moving along/On the PPF from point </a:t>
            </a:r>
            <a:r>
              <a:rPr lang="en-US" sz="2000" u="heavy" dirty="0">
                <a:solidFill>
                  <a:srgbClr val="002060"/>
                </a:solidFill>
                <a:effectLst/>
                <a:latin typeface="Alexandria"/>
                <a:ea typeface="Times New Roman" panose="02020603050405020304" pitchFamily="18" charset="0"/>
                <a:cs typeface="Times New Roman" panose="02020603050405020304" pitchFamily="18" charset="0"/>
              </a:rPr>
              <a:t>B to C</a:t>
            </a:r>
            <a:r>
              <a:rPr lang="en-US" sz="2000" dirty="0">
                <a:solidFill>
                  <a:srgbClr val="002060"/>
                </a:solidFill>
                <a:effectLst/>
                <a:latin typeface="Alexandria"/>
                <a:ea typeface="Times New Roman" panose="02020603050405020304" pitchFamily="18" charset="0"/>
                <a:cs typeface="Times New Roman" panose="02020603050405020304" pitchFamily="18" charset="0"/>
              </a:rPr>
              <a:t> , this will lead to increase the production of good (X) and this requires the production of good(Y) be reduced, which also illustrates scarcity</a:t>
            </a:r>
            <a:endParaRPr lang="en-US" sz="2000" dirty="0">
              <a:solidFill>
                <a:srgbClr val="002060"/>
              </a:solidFill>
              <a:effectLst/>
              <a:latin typeface="Alexandria"/>
              <a:ea typeface="Times New Roman" panose="02020603050405020304" pitchFamily="18" charset="0"/>
            </a:endParaRPr>
          </a:p>
          <a:p>
            <a:pPr marL="742950" marR="0" lvl="1" indent="-285750" algn="just">
              <a:spcBef>
                <a:spcPts val="0"/>
              </a:spcBef>
              <a:spcAft>
                <a:spcPts val="0"/>
              </a:spcAft>
              <a:buFont typeface="Courier New" panose="02070309020205020404" pitchFamily="49" charset="0"/>
              <a:buChar char="o"/>
            </a:pPr>
            <a:endParaRPr lang="en-US" sz="2000" dirty="0">
              <a:solidFill>
                <a:srgbClr val="002060"/>
              </a:solidFill>
              <a:effectLst/>
              <a:latin typeface="Alexandria"/>
              <a:ea typeface="Times New Roman" panose="02020603050405020304" pitchFamily="18" charset="0"/>
            </a:endParaRPr>
          </a:p>
          <a:p>
            <a:pPr marL="685800" marR="0" indent="0" algn="just">
              <a:spcBef>
                <a:spcPts val="0"/>
              </a:spcBef>
              <a:spcAft>
                <a:spcPts val="0"/>
              </a:spcAft>
              <a:buNone/>
            </a:pPr>
            <a:endParaRPr lang="en-US" sz="2000" dirty="0">
              <a:effectLst/>
              <a:latin typeface="Alexandria"/>
              <a:ea typeface="Times New Roman" panose="02020603050405020304" pitchFamily="18" charset="0"/>
            </a:endParaRPr>
          </a:p>
        </p:txBody>
      </p:sp>
    </p:spTree>
    <p:extLst>
      <p:ext uri="{BB962C8B-B14F-4D97-AF65-F5344CB8AC3E}">
        <p14:creationId xmlns:p14="http://schemas.microsoft.com/office/powerpoint/2010/main" val="29838508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2) the PPF&amp; </a:t>
            </a:r>
            <a:r>
              <a:rPr lang="en-US" sz="2400" b="1" dirty="0">
                <a:solidFill>
                  <a:srgbClr val="0070C0"/>
                </a:solidFill>
                <a:latin typeface="+mj-lt"/>
                <a:cs typeface="Times New Roman" panose="02020603050405020304" pitchFamily="18" charset="0"/>
              </a:rPr>
              <a:t>Efficiency</a:t>
            </a:r>
            <a:r>
              <a:rPr lang="en-US" sz="2400" b="1" dirty="0">
                <a:latin typeface="+mj-lt"/>
                <a:cs typeface="Times New Roman" panose="02020603050405020304" pitchFamily="18" charset="0"/>
              </a:rPr>
              <a:t> </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sp>
        <p:nvSpPr>
          <p:cNvPr id="9" name="TextBox 8">
            <a:extLst>
              <a:ext uri="{FF2B5EF4-FFF2-40B4-BE49-F238E27FC236}">
                <a16:creationId xmlns:a16="http://schemas.microsoft.com/office/drawing/2014/main" id="{1B0A83F9-8390-D800-6259-5337C085F31D}"/>
              </a:ext>
            </a:extLst>
          </p:cNvPr>
          <p:cNvSpPr txBox="1"/>
          <p:nvPr/>
        </p:nvSpPr>
        <p:spPr>
          <a:xfrm>
            <a:off x="617280" y="2847841"/>
            <a:ext cx="10427077" cy="830997"/>
          </a:xfrm>
          <a:prstGeom prst="rect">
            <a:avLst/>
          </a:prstGeom>
          <a:noFill/>
        </p:spPr>
        <p:txBody>
          <a:bodyPr wrap="square">
            <a:spAutoFit/>
          </a:bodyPr>
          <a:lstStyle/>
          <a:p>
            <a:pPr marL="457200" marR="0" algn="ctr">
              <a:spcBef>
                <a:spcPts val="0"/>
              </a:spcBef>
              <a:spcAft>
                <a:spcPts val="0"/>
              </a:spcAft>
            </a:pPr>
            <a:r>
              <a:rPr lang="en-US" sz="2400" b="1" dirty="0">
                <a:solidFill>
                  <a:srgbClr val="4F81BD"/>
                </a:solidFill>
                <a:effectLst/>
                <a:latin typeface="Alexandria"/>
                <a:ea typeface="Times New Roman" panose="02020603050405020304" pitchFamily="18" charset="0"/>
                <a:cs typeface="Times New Roman" panose="02020603050405020304" pitchFamily="18" charset="0"/>
              </a:rPr>
              <a:t>(Efficient, Inefficient)</a:t>
            </a:r>
          </a:p>
          <a:p>
            <a:pPr marL="457200" marR="0" algn="ctr">
              <a:spcBef>
                <a:spcPts val="0"/>
              </a:spcBef>
              <a:spcAft>
                <a:spcPts val="0"/>
              </a:spcAft>
            </a:pPr>
            <a:r>
              <a:rPr lang="en-US" sz="2400" b="1" dirty="0">
                <a:solidFill>
                  <a:srgbClr val="002060"/>
                </a:solidFill>
                <a:latin typeface="Alexandria"/>
                <a:ea typeface="Times New Roman" panose="02020603050405020304" pitchFamily="18" charset="0"/>
                <a:cs typeface="Times New Roman" panose="02020603050405020304" pitchFamily="18" charset="0"/>
              </a:rPr>
              <a:t>Along / Inside</a:t>
            </a:r>
          </a:p>
        </p:txBody>
      </p:sp>
    </p:spTree>
    <p:extLst>
      <p:ext uri="{BB962C8B-B14F-4D97-AF65-F5344CB8AC3E}">
        <p14:creationId xmlns:p14="http://schemas.microsoft.com/office/powerpoint/2010/main" val="1333155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sp>
        <p:nvSpPr>
          <p:cNvPr id="10" name="TextBox 9">
            <a:extLst>
              <a:ext uri="{FF2B5EF4-FFF2-40B4-BE49-F238E27FC236}">
                <a16:creationId xmlns:a16="http://schemas.microsoft.com/office/drawing/2014/main" id="{4C9E94C0-E876-E6CF-CA9C-9CD43BF9220F}"/>
              </a:ext>
            </a:extLst>
          </p:cNvPr>
          <p:cNvSpPr txBox="1"/>
          <p:nvPr/>
        </p:nvSpPr>
        <p:spPr>
          <a:xfrm>
            <a:off x="3562718" y="1889164"/>
            <a:ext cx="4566870" cy="400110"/>
          </a:xfrm>
          <a:prstGeom prst="rect">
            <a:avLst/>
          </a:prstGeom>
          <a:noFill/>
        </p:spPr>
        <p:txBody>
          <a:bodyPr wrap="square">
            <a:spAutoFit/>
          </a:bodyPr>
          <a:lstStyle/>
          <a:p>
            <a:pPr marL="457200" marR="0" algn="ctr">
              <a:spcBef>
                <a:spcPts val="0"/>
              </a:spcBef>
              <a:spcAft>
                <a:spcPts val="0"/>
              </a:spcAft>
            </a:pPr>
            <a:r>
              <a:rPr lang="en-US" sz="2000" b="1" dirty="0">
                <a:solidFill>
                  <a:srgbClr val="4F81BD"/>
                </a:solidFill>
                <a:effectLst/>
                <a:latin typeface="+mj-lt"/>
                <a:ea typeface="Times New Roman" panose="02020603050405020304" pitchFamily="18" charset="0"/>
                <a:cs typeface="Times New Roman" panose="02020603050405020304" pitchFamily="18" charset="0"/>
              </a:rPr>
              <a:t>(Efficient, Inefficient)</a:t>
            </a:r>
          </a:p>
        </p:txBody>
      </p:sp>
      <p:pic>
        <p:nvPicPr>
          <p:cNvPr id="11" name="Picture 10" descr="Chart&#10;&#10;Description automatically generated">
            <a:extLst>
              <a:ext uri="{FF2B5EF4-FFF2-40B4-BE49-F238E27FC236}">
                <a16:creationId xmlns:a16="http://schemas.microsoft.com/office/drawing/2014/main" id="{26C671F7-DA55-FDB3-3FDB-6554B6E587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1079" y="2492943"/>
            <a:ext cx="4418613" cy="3537745"/>
          </a:xfrm>
          <a:prstGeom prst="rect">
            <a:avLst/>
          </a:prstGeom>
        </p:spPr>
      </p:pic>
      <p:sp>
        <p:nvSpPr>
          <p:cNvPr id="9" name="TextBox 8">
            <a:extLst>
              <a:ext uri="{FF2B5EF4-FFF2-40B4-BE49-F238E27FC236}">
                <a16:creationId xmlns:a16="http://schemas.microsoft.com/office/drawing/2014/main" id="{1A63C5CE-4B67-AF4C-7A83-CE0C2FD0205B}"/>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2) the PPF&amp; </a:t>
            </a:r>
            <a:r>
              <a:rPr lang="en-US" sz="2400" b="1" dirty="0">
                <a:solidFill>
                  <a:srgbClr val="0070C0"/>
                </a:solidFill>
                <a:latin typeface="+mj-lt"/>
                <a:cs typeface="Times New Roman" panose="02020603050405020304" pitchFamily="18" charset="0"/>
              </a:rPr>
              <a:t>Efficiency</a:t>
            </a:r>
            <a:r>
              <a:rPr lang="en-US" sz="2400" b="1" dirty="0">
                <a:latin typeface="+mj-lt"/>
                <a:cs typeface="Times New Roman" panose="02020603050405020304" pitchFamily="18" charset="0"/>
              </a:rPr>
              <a:t> </a:t>
            </a:r>
          </a:p>
        </p:txBody>
      </p:sp>
      <p:sp>
        <p:nvSpPr>
          <p:cNvPr id="12" name="Content Placeholder 2">
            <a:extLst>
              <a:ext uri="{FF2B5EF4-FFF2-40B4-BE49-F238E27FC236}">
                <a16:creationId xmlns:a16="http://schemas.microsoft.com/office/drawing/2014/main" id="{2CB62FB0-7036-4D21-9015-34C703709A9E}"/>
              </a:ext>
            </a:extLst>
          </p:cNvPr>
          <p:cNvSpPr txBox="1">
            <a:spLocks/>
          </p:cNvSpPr>
          <p:nvPr/>
        </p:nvSpPr>
        <p:spPr>
          <a:xfrm>
            <a:off x="762000" y="3085090"/>
            <a:ext cx="6241155" cy="147378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a:spcBef>
                <a:spcPts val="0"/>
              </a:spcBef>
              <a:spcAft>
                <a:spcPts val="0"/>
              </a:spcAft>
            </a:pPr>
            <a:r>
              <a:rPr lang="en-US" sz="2000" b="1" u="sng" dirty="0">
                <a:solidFill>
                  <a:srgbClr val="0070C0"/>
                </a:solidFill>
                <a:effectLst/>
                <a:latin typeface="Alexandria"/>
                <a:ea typeface="Times New Roman" panose="02020603050405020304" pitchFamily="18" charset="0"/>
              </a:rPr>
              <a:t>Efficiency:</a:t>
            </a:r>
            <a:endParaRPr lang="en-US" sz="2000" dirty="0">
              <a:solidFill>
                <a:srgbClr val="0070C0"/>
              </a:solidFill>
              <a:effectLst/>
              <a:latin typeface="Alexandria"/>
              <a:ea typeface="Times New Roman" panose="02020603050405020304" pitchFamily="18" charset="0"/>
            </a:endParaRPr>
          </a:p>
          <a:p>
            <a:pPr marL="342900" marR="0" lvl="0" indent="-342900">
              <a:spcBef>
                <a:spcPts val="0"/>
              </a:spcBef>
              <a:spcAft>
                <a:spcPts val="0"/>
              </a:spcAft>
              <a:buFont typeface="Wingdings" panose="05000000000000000000" pitchFamily="2" charset="2"/>
              <a:buChar char=""/>
            </a:pPr>
            <a:r>
              <a:rPr lang="en-US" sz="2000" dirty="0">
                <a:effectLst/>
                <a:latin typeface="Alexandria"/>
                <a:ea typeface="Times New Roman" panose="02020603050405020304" pitchFamily="18" charset="0"/>
                <a:cs typeface="Times New Roman" panose="02020603050405020304" pitchFamily="18" charset="0"/>
              </a:rPr>
              <a:t>means the </a:t>
            </a:r>
            <a:r>
              <a:rPr lang="en-US" sz="2000" b="1" u="sng" dirty="0">
                <a:solidFill>
                  <a:srgbClr val="002060"/>
                </a:solidFill>
                <a:effectLst/>
                <a:latin typeface="Alexandria"/>
                <a:ea typeface="Times New Roman" panose="02020603050405020304" pitchFamily="18" charset="0"/>
                <a:cs typeface="Times New Roman" panose="02020603050405020304" pitchFamily="18" charset="0"/>
              </a:rPr>
              <a:t>full employment of resources</a:t>
            </a:r>
            <a:r>
              <a:rPr lang="en-US" sz="2000" u="sng" dirty="0">
                <a:solidFill>
                  <a:srgbClr val="002060"/>
                </a:solidFill>
                <a:effectLst/>
                <a:latin typeface="Alexandria"/>
                <a:ea typeface="Times New Roman" panose="02020603050405020304" pitchFamily="18" charset="0"/>
                <a:cs typeface="Times New Roman" panose="02020603050405020304" pitchFamily="18" charset="0"/>
              </a:rPr>
              <a:t> </a:t>
            </a:r>
            <a:r>
              <a:rPr lang="en-US" sz="2000" dirty="0">
                <a:effectLst/>
                <a:latin typeface="Alexandria"/>
                <a:ea typeface="Times New Roman" panose="02020603050405020304" pitchFamily="18" charset="0"/>
                <a:cs typeface="Times New Roman" panose="02020603050405020304" pitchFamily="18" charset="0"/>
              </a:rPr>
              <a:t>in production; </a:t>
            </a:r>
            <a:r>
              <a:rPr lang="en-US" sz="2000" b="1" dirty="0">
                <a:effectLst/>
                <a:latin typeface="Alexandria"/>
                <a:ea typeface="Times New Roman" panose="02020603050405020304" pitchFamily="18" charset="0"/>
                <a:cs typeface="Times New Roman" panose="02020603050405020304" pitchFamily="18" charset="0"/>
              </a:rPr>
              <a:t>all resources are </a:t>
            </a:r>
            <a:r>
              <a:rPr lang="en-US" sz="2000" b="1" u="sng" dirty="0">
                <a:solidFill>
                  <a:srgbClr val="002060"/>
                </a:solidFill>
                <a:latin typeface="Alexandria"/>
                <a:cs typeface="Times New Roman" panose="02020603050405020304" pitchFamily="18" charset="0"/>
              </a:rPr>
              <a:t>fully utilized</a:t>
            </a:r>
            <a:endParaRPr lang="en-US" sz="2000" dirty="0">
              <a:solidFill>
                <a:srgbClr val="002060"/>
              </a:solidFill>
              <a:effectLst/>
              <a:latin typeface="Alexandria"/>
              <a:ea typeface="Times New Roman" panose="02020603050405020304" pitchFamily="18" charset="0"/>
            </a:endParaRPr>
          </a:p>
          <a:p>
            <a:pPr marL="685800" marR="0" indent="0" algn="just">
              <a:spcBef>
                <a:spcPts val="0"/>
              </a:spcBef>
              <a:spcAft>
                <a:spcPts val="0"/>
              </a:spcAft>
              <a:buNone/>
            </a:pPr>
            <a:endParaRPr lang="en-US" sz="2000" dirty="0">
              <a:effectLst/>
              <a:latin typeface="Alexandria"/>
              <a:ea typeface="Times New Roman" panose="02020603050405020304" pitchFamily="18" charset="0"/>
            </a:endParaRPr>
          </a:p>
        </p:txBody>
      </p:sp>
    </p:spTree>
    <p:extLst>
      <p:ext uri="{BB962C8B-B14F-4D97-AF65-F5344CB8AC3E}">
        <p14:creationId xmlns:p14="http://schemas.microsoft.com/office/powerpoint/2010/main" val="42346804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sp>
        <p:nvSpPr>
          <p:cNvPr id="10" name="TextBox 9">
            <a:extLst>
              <a:ext uri="{FF2B5EF4-FFF2-40B4-BE49-F238E27FC236}">
                <a16:creationId xmlns:a16="http://schemas.microsoft.com/office/drawing/2014/main" id="{4C9E94C0-E876-E6CF-CA9C-9CD43BF9220F}"/>
              </a:ext>
            </a:extLst>
          </p:cNvPr>
          <p:cNvSpPr txBox="1"/>
          <p:nvPr/>
        </p:nvSpPr>
        <p:spPr>
          <a:xfrm>
            <a:off x="3562718" y="1889164"/>
            <a:ext cx="4566870" cy="400110"/>
          </a:xfrm>
          <a:prstGeom prst="rect">
            <a:avLst/>
          </a:prstGeom>
          <a:noFill/>
        </p:spPr>
        <p:txBody>
          <a:bodyPr wrap="square">
            <a:spAutoFit/>
          </a:bodyPr>
          <a:lstStyle/>
          <a:p>
            <a:pPr marL="457200" marR="0" algn="ctr">
              <a:spcBef>
                <a:spcPts val="0"/>
              </a:spcBef>
              <a:spcAft>
                <a:spcPts val="0"/>
              </a:spcAft>
            </a:pPr>
            <a:r>
              <a:rPr lang="en-US" sz="2000" b="1" dirty="0">
                <a:solidFill>
                  <a:srgbClr val="4F81BD"/>
                </a:solidFill>
                <a:effectLst/>
                <a:latin typeface="+mj-lt"/>
                <a:ea typeface="Times New Roman" panose="02020603050405020304" pitchFamily="18" charset="0"/>
                <a:cs typeface="Times New Roman" panose="02020603050405020304" pitchFamily="18" charset="0"/>
              </a:rPr>
              <a:t>(Efficient, Inefficient)</a:t>
            </a:r>
          </a:p>
        </p:txBody>
      </p:sp>
      <p:pic>
        <p:nvPicPr>
          <p:cNvPr id="11" name="Picture 10" descr="Chart&#10;&#10;Description automatically generated">
            <a:extLst>
              <a:ext uri="{FF2B5EF4-FFF2-40B4-BE49-F238E27FC236}">
                <a16:creationId xmlns:a16="http://schemas.microsoft.com/office/drawing/2014/main" id="{26C671F7-DA55-FDB3-3FDB-6554B6E587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1079" y="2492943"/>
            <a:ext cx="4418613" cy="3537745"/>
          </a:xfrm>
          <a:prstGeom prst="rect">
            <a:avLst/>
          </a:prstGeom>
        </p:spPr>
      </p:pic>
      <p:sp>
        <p:nvSpPr>
          <p:cNvPr id="9" name="TextBox 8">
            <a:extLst>
              <a:ext uri="{FF2B5EF4-FFF2-40B4-BE49-F238E27FC236}">
                <a16:creationId xmlns:a16="http://schemas.microsoft.com/office/drawing/2014/main" id="{1A63C5CE-4B67-AF4C-7A83-CE0C2FD0205B}"/>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2) the PPF&amp; </a:t>
            </a:r>
            <a:r>
              <a:rPr lang="en-US" sz="2400" b="1" dirty="0">
                <a:solidFill>
                  <a:srgbClr val="0070C0"/>
                </a:solidFill>
                <a:latin typeface="+mj-lt"/>
                <a:cs typeface="Times New Roman" panose="02020603050405020304" pitchFamily="18" charset="0"/>
              </a:rPr>
              <a:t>Efficiency</a:t>
            </a:r>
            <a:r>
              <a:rPr lang="en-US" sz="2400" b="1" dirty="0">
                <a:latin typeface="+mj-lt"/>
                <a:cs typeface="Times New Roman" panose="02020603050405020304" pitchFamily="18" charset="0"/>
              </a:rPr>
              <a:t> </a:t>
            </a:r>
          </a:p>
        </p:txBody>
      </p:sp>
      <p:sp>
        <p:nvSpPr>
          <p:cNvPr id="2" name="Content Placeholder 2">
            <a:extLst>
              <a:ext uri="{FF2B5EF4-FFF2-40B4-BE49-F238E27FC236}">
                <a16:creationId xmlns:a16="http://schemas.microsoft.com/office/drawing/2014/main" id="{ED48DDC8-9781-7F5C-7080-7AD0218B46BB}"/>
              </a:ext>
            </a:extLst>
          </p:cNvPr>
          <p:cNvSpPr txBox="1">
            <a:spLocks/>
          </p:cNvSpPr>
          <p:nvPr/>
        </p:nvSpPr>
        <p:spPr>
          <a:xfrm>
            <a:off x="848579" y="2540816"/>
            <a:ext cx="5955225" cy="270953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en-US" sz="2000" b="1" u="sng" dirty="0">
                <a:solidFill>
                  <a:srgbClr val="0070C0"/>
                </a:solidFill>
                <a:latin typeface="Alexandria"/>
              </a:rPr>
              <a:t>Efficiency:</a:t>
            </a:r>
          </a:p>
          <a:p>
            <a:pPr marL="0" marR="0" lvl="0" indent="0">
              <a:spcBef>
                <a:spcPts val="0"/>
              </a:spcBef>
              <a:spcAft>
                <a:spcPts val="0"/>
              </a:spcAft>
              <a:buNone/>
            </a:pPr>
            <a:endParaRPr lang="en-US" sz="2000" dirty="0">
              <a:effectLst/>
              <a:latin typeface="Alexandria"/>
              <a:ea typeface="Times New Roman" panose="02020603050405020304" pitchFamily="18" charset="0"/>
            </a:endParaRPr>
          </a:p>
          <a:p>
            <a:pPr marL="342900" marR="0" lvl="0" indent="-342900">
              <a:spcBef>
                <a:spcPts val="0"/>
              </a:spcBef>
              <a:spcAft>
                <a:spcPts val="0"/>
              </a:spcAft>
              <a:buFont typeface="Wingdings" panose="05000000000000000000" pitchFamily="2" charset="2"/>
              <a:buChar char=""/>
            </a:pPr>
            <a:r>
              <a:rPr lang="en-US" sz="2000" b="1" u="sng" dirty="0">
                <a:solidFill>
                  <a:srgbClr val="002060"/>
                </a:solidFill>
                <a:latin typeface="Alexandria"/>
              </a:rPr>
              <a:t>Efficient combinations </a:t>
            </a:r>
            <a:r>
              <a:rPr lang="en-US" sz="2000" dirty="0">
                <a:solidFill>
                  <a:srgbClr val="002060"/>
                </a:solidFill>
                <a:effectLst/>
                <a:latin typeface="Alexandria"/>
                <a:ea typeface="Times New Roman" panose="02020603050405020304" pitchFamily="18" charset="0"/>
                <a:cs typeface="Times New Roman" panose="02020603050405020304" pitchFamily="18" charset="0"/>
              </a:rPr>
              <a:t>of output will always be</a:t>
            </a:r>
            <a:r>
              <a:rPr lang="en-US" sz="2000" b="1" u="sng" dirty="0">
                <a:solidFill>
                  <a:srgbClr val="002060"/>
                </a:solidFill>
                <a:effectLst/>
                <a:latin typeface="Alexandria"/>
                <a:ea typeface="Times New Roman" panose="02020603050405020304" pitchFamily="18" charset="0"/>
                <a:cs typeface="Times New Roman" panose="02020603050405020304" pitchFamily="18" charset="0"/>
              </a:rPr>
              <a:t> </a:t>
            </a:r>
            <a:r>
              <a:rPr lang="en-US" sz="2000" b="1" u="sng" dirty="0">
                <a:solidFill>
                  <a:srgbClr val="002060"/>
                </a:solidFill>
                <a:latin typeface="Alexandria"/>
              </a:rPr>
              <a:t>on</a:t>
            </a:r>
            <a:r>
              <a:rPr lang="en-US" sz="2000" dirty="0">
                <a:solidFill>
                  <a:srgbClr val="002060"/>
                </a:solidFill>
                <a:effectLst/>
                <a:latin typeface="Alexandria"/>
                <a:ea typeface="Times New Roman" panose="02020603050405020304" pitchFamily="18" charset="0"/>
                <a:cs typeface="Times New Roman" panose="02020603050405020304" pitchFamily="18" charset="0"/>
              </a:rPr>
              <a:t> the PPF as points </a:t>
            </a:r>
            <a:r>
              <a:rPr lang="en-US" sz="2000" b="1" u="sng" dirty="0">
                <a:solidFill>
                  <a:srgbClr val="002060"/>
                </a:solidFill>
                <a:effectLst/>
                <a:latin typeface="Alexandria"/>
                <a:ea typeface="Times New Roman" panose="02020603050405020304" pitchFamily="18" charset="0"/>
                <a:cs typeface="Times New Roman" panose="02020603050405020304" pitchFamily="18" charset="0"/>
              </a:rPr>
              <a:t>(A, B, C, D, E)</a:t>
            </a:r>
          </a:p>
          <a:p>
            <a:pPr marL="0" marR="0" lvl="0" indent="0">
              <a:spcBef>
                <a:spcPts val="0"/>
              </a:spcBef>
              <a:spcAft>
                <a:spcPts val="0"/>
              </a:spcAft>
              <a:buNone/>
            </a:pPr>
            <a:endParaRPr lang="en-US" sz="2000" dirty="0">
              <a:solidFill>
                <a:srgbClr val="002060"/>
              </a:solidFill>
              <a:effectLst/>
              <a:latin typeface="Alexandria"/>
              <a:ea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pPr>
            <a:r>
              <a:rPr lang="en-US" sz="2000" dirty="0">
                <a:solidFill>
                  <a:srgbClr val="002060"/>
                </a:solidFill>
                <a:effectLst/>
                <a:latin typeface="Alexandria"/>
                <a:ea typeface="Times New Roman" panose="02020603050405020304" pitchFamily="18" charset="0"/>
              </a:rPr>
              <a:t>Movements along the PPF illustrate that producing more of one good requires producing less of other good. This observation reflects the result that </a:t>
            </a:r>
            <a:r>
              <a:rPr lang="en-US" sz="2000" b="1" u="sng" dirty="0">
                <a:solidFill>
                  <a:srgbClr val="002060"/>
                </a:solidFill>
                <a:effectLst/>
                <a:latin typeface="Alexandria"/>
                <a:ea typeface="Times New Roman" panose="02020603050405020304" pitchFamily="18" charset="0"/>
              </a:rPr>
              <a:t>a tradeoff </a:t>
            </a:r>
            <a:r>
              <a:rPr lang="en-US" sz="2000" dirty="0">
                <a:solidFill>
                  <a:srgbClr val="002060"/>
                </a:solidFill>
                <a:effectLst/>
                <a:latin typeface="Alexandria"/>
                <a:ea typeface="Times New Roman" panose="02020603050405020304" pitchFamily="18" charset="0"/>
              </a:rPr>
              <a:t>must be made when producing output efficiently</a:t>
            </a:r>
          </a:p>
          <a:p>
            <a:pPr marL="742950" marR="0" lvl="1" indent="-285750" algn="just">
              <a:spcBef>
                <a:spcPts val="0"/>
              </a:spcBef>
              <a:spcAft>
                <a:spcPts val="0"/>
              </a:spcAft>
              <a:buFont typeface="Courier New" panose="02070309020205020404" pitchFamily="49" charset="0"/>
              <a:buChar char="o"/>
            </a:pPr>
            <a:endParaRPr lang="en-US" sz="2000" dirty="0">
              <a:solidFill>
                <a:srgbClr val="002060"/>
              </a:solidFill>
              <a:effectLst/>
              <a:latin typeface="Alexandria"/>
              <a:ea typeface="Times New Roman" panose="02020603050405020304" pitchFamily="18" charset="0"/>
            </a:endParaRPr>
          </a:p>
          <a:p>
            <a:pPr marL="685800" marR="0" indent="0" algn="just">
              <a:spcBef>
                <a:spcPts val="0"/>
              </a:spcBef>
              <a:spcAft>
                <a:spcPts val="0"/>
              </a:spcAft>
              <a:buNone/>
            </a:pPr>
            <a:endParaRPr lang="en-US" sz="2000" dirty="0">
              <a:effectLst/>
              <a:latin typeface="Alexandria"/>
              <a:ea typeface="Times New Roman" panose="02020603050405020304" pitchFamily="18" charset="0"/>
            </a:endParaRPr>
          </a:p>
        </p:txBody>
      </p:sp>
    </p:spTree>
    <p:extLst>
      <p:ext uri="{BB962C8B-B14F-4D97-AF65-F5344CB8AC3E}">
        <p14:creationId xmlns:p14="http://schemas.microsoft.com/office/powerpoint/2010/main" val="27808312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sp>
        <p:nvSpPr>
          <p:cNvPr id="10" name="TextBox 9">
            <a:extLst>
              <a:ext uri="{FF2B5EF4-FFF2-40B4-BE49-F238E27FC236}">
                <a16:creationId xmlns:a16="http://schemas.microsoft.com/office/drawing/2014/main" id="{4C9E94C0-E876-E6CF-CA9C-9CD43BF9220F}"/>
              </a:ext>
            </a:extLst>
          </p:cNvPr>
          <p:cNvSpPr txBox="1"/>
          <p:nvPr/>
        </p:nvSpPr>
        <p:spPr>
          <a:xfrm>
            <a:off x="3562718" y="1889164"/>
            <a:ext cx="4566870" cy="400110"/>
          </a:xfrm>
          <a:prstGeom prst="rect">
            <a:avLst/>
          </a:prstGeom>
          <a:noFill/>
        </p:spPr>
        <p:txBody>
          <a:bodyPr wrap="square">
            <a:spAutoFit/>
          </a:bodyPr>
          <a:lstStyle/>
          <a:p>
            <a:pPr marL="457200" marR="0" algn="ctr">
              <a:spcBef>
                <a:spcPts val="0"/>
              </a:spcBef>
              <a:spcAft>
                <a:spcPts val="0"/>
              </a:spcAft>
            </a:pPr>
            <a:r>
              <a:rPr lang="en-US" sz="2000" b="1" dirty="0">
                <a:solidFill>
                  <a:srgbClr val="4F81BD"/>
                </a:solidFill>
                <a:effectLst/>
                <a:latin typeface="+mj-lt"/>
                <a:ea typeface="Times New Roman" panose="02020603050405020304" pitchFamily="18" charset="0"/>
                <a:cs typeface="Times New Roman" panose="02020603050405020304" pitchFamily="18" charset="0"/>
              </a:rPr>
              <a:t>(Efficient, Inefficient)</a:t>
            </a:r>
          </a:p>
        </p:txBody>
      </p:sp>
      <p:pic>
        <p:nvPicPr>
          <p:cNvPr id="11" name="Picture 10" descr="Chart&#10;&#10;Description automatically generated">
            <a:extLst>
              <a:ext uri="{FF2B5EF4-FFF2-40B4-BE49-F238E27FC236}">
                <a16:creationId xmlns:a16="http://schemas.microsoft.com/office/drawing/2014/main" id="{26C671F7-DA55-FDB3-3FDB-6554B6E587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1079" y="2492943"/>
            <a:ext cx="4418613" cy="3537745"/>
          </a:xfrm>
          <a:prstGeom prst="rect">
            <a:avLst/>
          </a:prstGeom>
        </p:spPr>
      </p:pic>
      <p:sp>
        <p:nvSpPr>
          <p:cNvPr id="9" name="TextBox 8">
            <a:extLst>
              <a:ext uri="{FF2B5EF4-FFF2-40B4-BE49-F238E27FC236}">
                <a16:creationId xmlns:a16="http://schemas.microsoft.com/office/drawing/2014/main" id="{1A63C5CE-4B67-AF4C-7A83-CE0C2FD0205B}"/>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2) the PPF&amp; </a:t>
            </a:r>
            <a:r>
              <a:rPr lang="en-US" sz="2400" b="1" dirty="0">
                <a:solidFill>
                  <a:srgbClr val="0070C0"/>
                </a:solidFill>
                <a:latin typeface="+mj-lt"/>
                <a:cs typeface="Times New Roman" panose="02020603050405020304" pitchFamily="18" charset="0"/>
              </a:rPr>
              <a:t>Efficiency</a:t>
            </a:r>
            <a:r>
              <a:rPr lang="en-US" sz="2400" b="1" dirty="0">
                <a:latin typeface="+mj-lt"/>
                <a:cs typeface="Times New Roman" panose="02020603050405020304" pitchFamily="18" charset="0"/>
              </a:rPr>
              <a:t> </a:t>
            </a:r>
          </a:p>
        </p:txBody>
      </p:sp>
      <p:sp>
        <p:nvSpPr>
          <p:cNvPr id="3" name="Content Placeholder 2">
            <a:extLst>
              <a:ext uri="{FF2B5EF4-FFF2-40B4-BE49-F238E27FC236}">
                <a16:creationId xmlns:a16="http://schemas.microsoft.com/office/drawing/2014/main" id="{97483B85-3D03-48FA-97E9-99A79B614158}"/>
              </a:ext>
            </a:extLst>
          </p:cNvPr>
          <p:cNvSpPr txBox="1">
            <a:spLocks/>
          </p:cNvSpPr>
          <p:nvPr/>
        </p:nvSpPr>
        <p:spPr>
          <a:xfrm>
            <a:off x="942308" y="2540816"/>
            <a:ext cx="6088626" cy="270953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R="0">
              <a:spcBef>
                <a:spcPts val="0"/>
              </a:spcBef>
              <a:spcAft>
                <a:spcPts val="0"/>
              </a:spcAft>
            </a:pPr>
            <a:r>
              <a:rPr lang="en-US" sz="2000" b="1" u="sng" dirty="0">
                <a:solidFill>
                  <a:srgbClr val="0070C0"/>
                </a:solidFill>
                <a:latin typeface="Alexandria"/>
              </a:rPr>
              <a:t>Inefficiency:</a:t>
            </a:r>
          </a:p>
          <a:p>
            <a:pPr marL="342900" marR="0" lvl="0" indent="-342900">
              <a:spcBef>
                <a:spcPts val="0"/>
              </a:spcBef>
              <a:spcAft>
                <a:spcPts val="0"/>
              </a:spcAft>
              <a:buFont typeface="Wingdings" panose="05000000000000000000" pitchFamily="2" charset="2"/>
              <a:buChar char=""/>
            </a:pPr>
            <a:r>
              <a:rPr lang="en-US" sz="2000" dirty="0">
                <a:effectLst/>
                <a:latin typeface="Alexandria"/>
                <a:ea typeface="Times New Roman" panose="02020603050405020304" pitchFamily="18" charset="0"/>
                <a:cs typeface="Times New Roman" panose="02020603050405020304" pitchFamily="18" charset="0"/>
              </a:rPr>
              <a:t>means the </a:t>
            </a:r>
            <a:r>
              <a:rPr lang="en-US" sz="2000" b="1" u="sng" dirty="0">
                <a:solidFill>
                  <a:srgbClr val="002060"/>
                </a:solidFill>
                <a:effectLst/>
                <a:latin typeface="Alexandria"/>
                <a:ea typeface="Times New Roman" panose="02020603050405020304" pitchFamily="18" charset="0"/>
                <a:cs typeface="Times New Roman" panose="02020603050405020304" pitchFamily="18" charset="0"/>
              </a:rPr>
              <a:t>Underemployment of resources</a:t>
            </a:r>
            <a:r>
              <a:rPr lang="en-US" sz="2000" u="sng" dirty="0">
                <a:solidFill>
                  <a:srgbClr val="002060"/>
                </a:solidFill>
                <a:effectLst/>
                <a:latin typeface="Alexandria"/>
                <a:ea typeface="Times New Roman" panose="02020603050405020304" pitchFamily="18" charset="0"/>
                <a:cs typeface="Times New Roman" panose="02020603050405020304" pitchFamily="18" charset="0"/>
              </a:rPr>
              <a:t> </a:t>
            </a:r>
            <a:r>
              <a:rPr lang="en-US" sz="2000" dirty="0">
                <a:effectLst/>
                <a:latin typeface="Alexandria"/>
                <a:ea typeface="Times New Roman" panose="02020603050405020304" pitchFamily="18" charset="0"/>
                <a:cs typeface="Times New Roman" panose="02020603050405020304" pitchFamily="18" charset="0"/>
              </a:rPr>
              <a:t>in production; </a:t>
            </a:r>
            <a:r>
              <a:rPr lang="en-US" sz="2000" b="1" dirty="0">
                <a:effectLst/>
                <a:latin typeface="Alexandria"/>
                <a:ea typeface="Times New Roman" panose="02020603050405020304" pitchFamily="18" charset="0"/>
                <a:cs typeface="Times New Roman" panose="02020603050405020304" pitchFamily="18" charset="0"/>
              </a:rPr>
              <a:t>all resources are </a:t>
            </a:r>
            <a:r>
              <a:rPr lang="en-US" sz="2000" b="1" u="sng" dirty="0">
                <a:solidFill>
                  <a:srgbClr val="002060"/>
                </a:solidFill>
                <a:latin typeface="Alexandria"/>
                <a:cs typeface="Times New Roman" panose="02020603050405020304" pitchFamily="18" charset="0"/>
              </a:rPr>
              <a:t>not</a:t>
            </a:r>
            <a:r>
              <a:rPr lang="en-US" sz="2000" b="1" u="sng" dirty="0">
                <a:solidFill>
                  <a:srgbClr val="002060"/>
                </a:solidFill>
                <a:effectLst/>
                <a:latin typeface="Alexandria"/>
                <a:ea typeface="Times New Roman" panose="02020603050405020304" pitchFamily="18" charset="0"/>
                <a:cs typeface="Times New Roman" panose="02020603050405020304" pitchFamily="18" charset="0"/>
              </a:rPr>
              <a:t> </a:t>
            </a:r>
            <a:r>
              <a:rPr lang="en-US" sz="2000" b="1" u="sng" dirty="0">
                <a:solidFill>
                  <a:srgbClr val="002060"/>
                </a:solidFill>
                <a:latin typeface="Alexandria"/>
                <a:cs typeface="Times New Roman" panose="02020603050405020304" pitchFamily="18" charset="0"/>
              </a:rPr>
              <a:t>fully utilized</a:t>
            </a:r>
          </a:p>
          <a:p>
            <a:pPr marL="742950" marR="0" lvl="1" indent="-285750" rtl="0">
              <a:spcBef>
                <a:spcPts val="0"/>
              </a:spcBef>
              <a:spcAft>
                <a:spcPts val="0"/>
              </a:spcAft>
              <a:buFont typeface="Courier New" panose="02070309020205020404" pitchFamily="49" charset="0"/>
              <a:buChar char="o"/>
            </a:pPr>
            <a:r>
              <a:rPr lang="en-US" sz="2000" dirty="0">
                <a:solidFill>
                  <a:srgbClr val="0070C0"/>
                </a:solidFill>
                <a:effectLst/>
                <a:latin typeface="Alexandria"/>
                <a:ea typeface="Times New Roman" panose="02020603050405020304" pitchFamily="18" charset="0"/>
                <a:cs typeface="Times New Roman" panose="02020603050405020304" pitchFamily="18" charset="0"/>
              </a:rPr>
              <a:t>i.e., one or both outputs may be increased without decreasing the other output level. </a:t>
            </a:r>
            <a:endParaRPr lang="en-US" sz="2000" dirty="0">
              <a:solidFill>
                <a:srgbClr val="0070C0"/>
              </a:solidFill>
              <a:effectLst/>
              <a:latin typeface="Alexandria"/>
              <a:ea typeface="Times New Roman" panose="02020603050405020304" pitchFamily="18" charset="0"/>
            </a:endParaRPr>
          </a:p>
          <a:p>
            <a:pPr marL="0" marR="0" lvl="0" indent="0">
              <a:spcBef>
                <a:spcPts val="0"/>
              </a:spcBef>
              <a:spcAft>
                <a:spcPts val="0"/>
              </a:spcAft>
              <a:buNone/>
            </a:pPr>
            <a:endParaRPr lang="en-US" sz="2000" dirty="0">
              <a:effectLst/>
              <a:latin typeface="Alexandria"/>
              <a:ea typeface="Times New Roman" panose="02020603050405020304" pitchFamily="18" charset="0"/>
            </a:endParaRPr>
          </a:p>
          <a:p>
            <a:pPr marL="342900" marR="0" lvl="0" indent="-342900">
              <a:spcBef>
                <a:spcPts val="0"/>
              </a:spcBef>
              <a:spcAft>
                <a:spcPts val="0"/>
              </a:spcAft>
              <a:buFont typeface="Wingdings" panose="05000000000000000000" pitchFamily="2" charset="2"/>
              <a:buChar char=""/>
            </a:pPr>
            <a:r>
              <a:rPr lang="en-US" sz="2000" b="1" u="sng" dirty="0">
                <a:solidFill>
                  <a:srgbClr val="002060"/>
                </a:solidFill>
                <a:latin typeface="Alexandria"/>
              </a:rPr>
              <a:t>Inefficient combinations </a:t>
            </a:r>
            <a:r>
              <a:rPr lang="en-US" sz="2000" dirty="0">
                <a:solidFill>
                  <a:srgbClr val="002060"/>
                </a:solidFill>
                <a:effectLst/>
                <a:latin typeface="Alexandria"/>
                <a:ea typeface="Times New Roman" panose="02020603050405020304" pitchFamily="18" charset="0"/>
                <a:cs typeface="Times New Roman" panose="02020603050405020304" pitchFamily="18" charset="0"/>
              </a:rPr>
              <a:t>of output will always be</a:t>
            </a:r>
            <a:r>
              <a:rPr lang="en-US" sz="2000" b="1" u="sng" dirty="0">
                <a:solidFill>
                  <a:srgbClr val="002060"/>
                </a:solidFill>
                <a:effectLst/>
                <a:latin typeface="Alexandria"/>
                <a:ea typeface="Times New Roman" panose="02020603050405020304" pitchFamily="18" charset="0"/>
                <a:cs typeface="Times New Roman" panose="02020603050405020304" pitchFamily="18" charset="0"/>
              </a:rPr>
              <a:t> </a:t>
            </a:r>
            <a:r>
              <a:rPr lang="en-US" sz="2000" b="1" u="sng" dirty="0">
                <a:solidFill>
                  <a:srgbClr val="002060"/>
                </a:solidFill>
                <a:latin typeface="Alexandria"/>
              </a:rPr>
              <a:t>inside</a:t>
            </a:r>
            <a:r>
              <a:rPr lang="en-US" sz="2000" dirty="0">
                <a:solidFill>
                  <a:srgbClr val="002060"/>
                </a:solidFill>
                <a:effectLst/>
                <a:latin typeface="Alexandria"/>
                <a:ea typeface="Times New Roman" panose="02020603050405020304" pitchFamily="18" charset="0"/>
                <a:cs typeface="Times New Roman" panose="02020603050405020304" pitchFamily="18" charset="0"/>
              </a:rPr>
              <a:t> the PPF as point </a:t>
            </a:r>
            <a:r>
              <a:rPr lang="en-US" sz="2000" b="1" u="sng" dirty="0">
                <a:solidFill>
                  <a:srgbClr val="002060"/>
                </a:solidFill>
                <a:effectLst/>
                <a:latin typeface="Alexandria"/>
                <a:ea typeface="Times New Roman" panose="02020603050405020304" pitchFamily="18" charset="0"/>
                <a:cs typeface="Times New Roman" panose="02020603050405020304" pitchFamily="18" charset="0"/>
              </a:rPr>
              <a:t>(F)</a:t>
            </a:r>
            <a:endParaRPr lang="en-US" sz="2000" dirty="0">
              <a:solidFill>
                <a:srgbClr val="002060"/>
              </a:solidFill>
              <a:effectLst/>
              <a:latin typeface="Alexandria"/>
              <a:ea typeface="Times New Roman" panose="02020603050405020304" pitchFamily="18" charset="0"/>
            </a:endParaRPr>
          </a:p>
          <a:p>
            <a:pPr marL="685800" marR="0" indent="0" algn="just">
              <a:spcBef>
                <a:spcPts val="0"/>
              </a:spcBef>
              <a:spcAft>
                <a:spcPts val="0"/>
              </a:spcAft>
              <a:buNone/>
            </a:pPr>
            <a:endParaRPr lang="en-US" sz="2000" dirty="0">
              <a:effectLst/>
              <a:latin typeface="Alexandria"/>
              <a:ea typeface="Times New Roman" panose="02020603050405020304" pitchFamily="18" charset="0"/>
            </a:endParaRPr>
          </a:p>
        </p:txBody>
      </p:sp>
    </p:spTree>
    <p:extLst>
      <p:ext uri="{BB962C8B-B14F-4D97-AF65-F5344CB8AC3E}">
        <p14:creationId xmlns:p14="http://schemas.microsoft.com/office/powerpoint/2010/main" val="16091892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pic>
        <p:nvPicPr>
          <p:cNvPr id="11" name="Picture 10" descr="Chart&#10;&#10;Description automatically generated">
            <a:extLst>
              <a:ext uri="{FF2B5EF4-FFF2-40B4-BE49-F238E27FC236}">
                <a16:creationId xmlns:a16="http://schemas.microsoft.com/office/drawing/2014/main" id="{26C671F7-DA55-FDB3-3FDB-6554B6E587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1079" y="2492943"/>
            <a:ext cx="4418613" cy="3537745"/>
          </a:xfrm>
          <a:prstGeom prst="rect">
            <a:avLst/>
          </a:prstGeom>
        </p:spPr>
      </p:pic>
      <p:sp>
        <p:nvSpPr>
          <p:cNvPr id="9" name="TextBox 8">
            <a:extLst>
              <a:ext uri="{FF2B5EF4-FFF2-40B4-BE49-F238E27FC236}">
                <a16:creationId xmlns:a16="http://schemas.microsoft.com/office/drawing/2014/main" id="{1A63C5CE-4B67-AF4C-7A83-CE0C2FD0205B}"/>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3) the PPF&amp; </a:t>
            </a:r>
            <a:r>
              <a:rPr lang="en-US" sz="2400" b="1" dirty="0">
                <a:solidFill>
                  <a:srgbClr val="0070C0"/>
                </a:solidFill>
                <a:latin typeface="+mj-lt"/>
                <a:cs typeface="Times New Roman" panose="02020603050405020304" pitchFamily="18" charset="0"/>
              </a:rPr>
              <a:t>opportunity cost</a:t>
            </a:r>
            <a:r>
              <a:rPr lang="en-US" sz="2400" b="1" dirty="0">
                <a:latin typeface="+mj-lt"/>
                <a:cs typeface="Times New Roman" panose="02020603050405020304" pitchFamily="18" charset="0"/>
              </a:rPr>
              <a:t> </a:t>
            </a:r>
          </a:p>
        </p:txBody>
      </p:sp>
      <p:sp>
        <p:nvSpPr>
          <p:cNvPr id="2" name="TextBox 1">
            <a:extLst>
              <a:ext uri="{FF2B5EF4-FFF2-40B4-BE49-F238E27FC236}">
                <a16:creationId xmlns:a16="http://schemas.microsoft.com/office/drawing/2014/main" id="{C5A136B8-A26E-13B5-8A47-87D6B66DA01A}"/>
              </a:ext>
            </a:extLst>
          </p:cNvPr>
          <p:cNvSpPr txBox="1"/>
          <p:nvPr/>
        </p:nvSpPr>
        <p:spPr>
          <a:xfrm>
            <a:off x="709310" y="3162815"/>
            <a:ext cx="6029739" cy="707886"/>
          </a:xfrm>
          <a:prstGeom prst="rect">
            <a:avLst/>
          </a:prstGeom>
          <a:noFill/>
        </p:spPr>
        <p:txBody>
          <a:bodyPr wrap="square">
            <a:spAutoFit/>
          </a:bodyPr>
          <a:lstStyle/>
          <a:p>
            <a:pPr marL="457200" marR="0">
              <a:spcBef>
                <a:spcPts val="0"/>
              </a:spcBef>
              <a:spcAft>
                <a:spcPts val="0"/>
              </a:spcAft>
            </a:pPr>
            <a:r>
              <a:rPr lang="en-US" sz="2000" b="1" dirty="0">
                <a:solidFill>
                  <a:srgbClr val="002060"/>
                </a:solidFill>
                <a:latin typeface="Alexandria"/>
              </a:rPr>
              <a:t>Opportunity cost: </a:t>
            </a:r>
            <a:r>
              <a:rPr lang="en-US" sz="2000" dirty="0">
                <a:latin typeface="Alexandria"/>
              </a:rPr>
              <a:t>The units you give up/ sacrifice of one good to get extra units of the other good</a:t>
            </a:r>
            <a:endParaRPr lang="en-US" sz="2000" dirty="0">
              <a:effectLst/>
              <a:highlight>
                <a:srgbClr val="FFFF00"/>
              </a:highlight>
              <a:latin typeface="Alexandria"/>
              <a:ea typeface="Times New Roman" panose="02020603050405020304" pitchFamily="18" charset="0"/>
            </a:endParaRPr>
          </a:p>
        </p:txBody>
      </p:sp>
    </p:spTree>
    <p:extLst>
      <p:ext uri="{BB962C8B-B14F-4D97-AF65-F5344CB8AC3E}">
        <p14:creationId xmlns:p14="http://schemas.microsoft.com/office/powerpoint/2010/main" val="9215638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pic>
        <p:nvPicPr>
          <p:cNvPr id="11" name="Picture 10" descr="Chart&#10;&#10;Description automatically generated">
            <a:extLst>
              <a:ext uri="{FF2B5EF4-FFF2-40B4-BE49-F238E27FC236}">
                <a16:creationId xmlns:a16="http://schemas.microsoft.com/office/drawing/2014/main" id="{26C671F7-DA55-FDB3-3FDB-6554B6E587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79475" y="2364292"/>
            <a:ext cx="4418613" cy="3537745"/>
          </a:xfrm>
          <a:prstGeom prst="rect">
            <a:avLst/>
          </a:prstGeom>
        </p:spPr>
      </p:pic>
      <p:sp>
        <p:nvSpPr>
          <p:cNvPr id="9" name="TextBox 8">
            <a:extLst>
              <a:ext uri="{FF2B5EF4-FFF2-40B4-BE49-F238E27FC236}">
                <a16:creationId xmlns:a16="http://schemas.microsoft.com/office/drawing/2014/main" id="{1A63C5CE-4B67-AF4C-7A83-CE0C2FD0205B}"/>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3) the PPF&amp; </a:t>
            </a:r>
            <a:r>
              <a:rPr lang="en-US" sz="2400" b="1" dirty="0">
                <a:solidFill>
                  <a:srgbClr val="0070C0"/>
                </a:solidFill>
                <a:latin typeface="+mj-lt"/>
                <a:cs typeface="Times New Roman" panose="02020603050405020304" pitchFamily="18" charset="0"/>
              </a:rPr>
              <a:t>opportunity cost</a:t>
            </a:r>
            <a:r>
              <a:rPr lang="en-US" sz="2400" b="1" dirty="0">
                <a:latin typeface="+mj-lt"/>
                <a:cs typeface="Times New Roman" panose="02020603050405020304" pitchFamily="18" charset="0"/>
              </a:rPr>
              <a:t> </a:t>
            </a:r>
          </a:p>
        </p:txBody>
      </p:sp>
      <p:sp>
        <p:nvSpPr>
          <p:cNvPr id="3" name="Content Placeholder 2">
            <a:extLst>
              <a:ext uri="{FF2B5EF4-FFF2-40B4-BE49-F238E27FC236}">
                <a16:creationId xmlns:a16="http://schemas.microsoft.com/office/drawing/2014/main" id="{40CE33BF-4D2F-291D-3966-A97FB7A1487A}"/>
              </a:ext>
            </a:extLst>
          </p:cNvPr>
          <p:cNvSpPr txBox="1">
            <a:spLocks/>
          </p:cNvSpPr>
          <p:nvPr/>
        </p:nvSpPr>
        <p:spPr>
          <a:xfrm>
            <a:off x="617280" y="2355412"/>
            <a:ext cx="6457931" cy="339275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rtl="0">
              <a:spcBef>
                <a:spcPts val="0"/>
              </a:spcBef>
              <a:spcAft>
                <a:spcPts val="0"/>
              </a:spcAft>
              <a:buFont typeface="Symbol" panose="05050102010706020507" pitchFamily="18" charset="2"/>
              <a:buChar char=""/>
            </a:pPr>
            <a:r>
              <a:rPr lang="en-US" sz="2000" b="1" u="sng" dirty="0">
                <a:solidFill>
                  <a:srgbClr val="002060"/>
                </a:solidFill>
                <a:effectLst/>
                <a:latin typeface="Alexandria"/>
                <a:ea typeface="Times New Roman" panose="02020603050405020304" pitchFamily="18" charset="0"/>
              </a:rPr>
              <a:t>The negative slope of PPF </a:t>
            </a:r>
            <a:r>
              <a:rPr lang="en-US" sz="2000" dirty="0">
                <a:solidFill>
                  <a:srgbClr val="000000"/>
                </a:solidFill>
                <a:effectLst/>
                <a:latin typeface="Alexandria"/>
                <a:ea typeface="Times New Roman" panose="02020603050405020304" pitchFamily="18" charset="0"/>
              </a:rPr>
              <a:t>illustrates the concept of </a:t>
            </a:r>
            <a:r>
              <a:rPr lang="en-US" sz="2000" b="1" u="sng" dirty="0">
                <a:solidFill>
                  <a:srgbClr val="002060"/>
                </a:solidFill>
                <a:effectLst/>
                <a:latin typeface="Alexandria"/>
                <a:ea typeface="Times New Roman" panose="02020603050405020304" pitchFamily="18" charset="0"/>
              </a:rPr>
              <a:t>opportunity cost (</a:t>
            </a:r>
            <a:r>
              <a:rPr lang="en-US" sz="2000" b="1" u="sng" dirty="0">
                <a:solidFill>
                  <a:srgbClr val="002060"/>
                </a:solidFill>
                <a:effectLst/>
                <a:latin typeface="Alexandria"/>
                <a:ea typeface="Times New Roman" panose="02020603050405020304" pitchFamily="18" charset="0"/>
                <a:cs typeface="Times New Roman" panose="02020603050405020304" pitchFamily="18" charset="0"/>
              </a:rPr>
              <a:t>the marginal rate of transformation (MRT)),</a:t>
            </a:r>
            <a:endParaRPr lang="en-US" sz="2000" b="1" u="sng" dirty="0">
              <a:solidFill>
                <a:srgbClr val="002060"/>
              </a:solidFill>
              <a:effectLst/>
              <a:latin typeface="Alexandria"/>
              <a:ea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pPr>
            <a:r>
              <a:rPr lang="en-US" sz="2000" dirty="0">
                <a:solidFill>
                  <a:srgbClr val="0070C0"/>
                </a:solidFill>
                <a:effectLst/>
                <a:latin typeface="Alexandria"/>
                <a:ea typeface="Times New Roman" panose="02020603050405020304" pitchFamily="18" charset="0"/>
              </a:rPr>
              <a:t>Which implies that whenever moving along PPF to increase the production of one good, we must decrease the production of the other good. </a:t>
            </a:r>
            <a:r>
              <a:rPr lang="en-US" sz="2000" b="1" u="sng" dirty="0">
                <a:solidFill>
                  <a:srgbClr val="002060"/>
                </a:solidFill>
                <a:effectLst/>
                <a:latin typeface="Alexandria"/>
                <a:ea typeface="Times New Roman" panose="02020603050405020304" pitchFamily="18" charset="0"/>
              </a:rPr>
              <a:t>(Trade off in choices)</a:t>
            </a:r>
          </a:p>
          <a:p>
            <a:pPr marL="457200" marR="0" lvl="1" indent="0">
              <a:spcBef>
                <a:spcPts val="0"/>
              </a:spcBef>
              <a:spcAft>
                <a:spcPts val="0"/>
              </a:spcAft>
              <a:buNone/>
            </a:pPr>
            <a:endParaRPr lang="en-US" sz="2000" dirty="0">
              <a:solidFill>
                <a:srgbClr val="0070C0"/>
              </a:solidFill>
              <a:effectLst/>
              <a:latin typeface="Alexandria"/>
              <a:ea typeface="Times New Roman" panose="02020603050405020304" pitchFamily="18" charset="0"/>
            </a:endParaRPr>
          </a:p>
          <a:p>
            <a:pPr marL="742950" marR="0" lvl="1" indent="-285750" algn="just">
              <a:spcBef>
                <a:spcPts val="0"/>
              </a:spcBef>
              <a:spcAft>
                <a:spcPts val="0"/>
              </a:spcAft>
              <a:buFont typeface="Courier New" panose="02070309020205020404" pitchFamily="49" charset="0"/>
              <a:buChar char="o"/>
            </a:pPr>
            <a:r>
              <a:rPr lang="en-US" sz="2000" dirty="0">
                <a:solidFill>
                  <a:srgbClr val="0070C0"/>
                </a:solidFill>
                <a:effectLst/>
                <a:latin typeface="Alexandria"/>
                <a:ea typeface="Times New Roman" panose="02020603050405020304" pitchFamily="18" charset="0"/>
                <a:cs typeface="Times New Roman" panose="02020603050405020304" pitchFamily="18" charset="0"/>
              </a:rPr>
              <a:t>i.e. At given resources, production of both the goods cannot be increased together. More of good Y can be produced only with less of good X as resources are scarce</a:t>
            </a:r>
          </a:p>
        </p:txBody>
      </p:sp>
    </p:spTree>
    <p:extLst>
      <p:ext uri="{BB962C8B-B14F-4D97-AF65-F5344CB8AC3E}">
        <p14:creationId xmlns:p14="http://schemas.microsoft.com/office/powerpoint/2010/main" val="37796358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pic>
        <p:nvPicPr>
          <p:cNvPr id="11" name="Picture 10" descr="Chart&#10;&#10;Description automatically generated">
            <a:extLst>
              <a:ext uri="{FF2B5EF4-FFF2-40B4-BE49-F238E27FC236}">
                <a16:creationId xmlns:a16="http://schemas.microsoft.com/office/drawing/2014/main" id="{26C671F7-DA55-FDB3-3FDB-6554B6E587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19561" y="2260163"/>
            <a:ext cx="3633807" cy="3537745"/>
          </a:xfrm>
          <a:prstGeom prst="rect">
            <a:avLst/>
          </a:prstGeom>
        </p:spPr>
      </p:pic>
      <p:sp>
        <p:nvSpPr>
          <p:cNvPr id="9" name="TextBox 8">
            <a:extLst>
              <a:ext uri="{FF2B5EF4-FFF2-40B4-BE49-F238E27FC236}">
                <a16:creationId xmlns:a16="http://schemas.microsoft.com/office/drawing/2014/main" id="{1A63C5CE-4B67-AF4C-7A83-CE0C2FD0205B}"/>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3) the PPF&amp; </a:t>
            </a:r>
            <a:r>
              <a:rPr lang="en-US" sz="2400" b="1" dirty="0">
                <a:solidFill>
                  <a:srgbClr val="0070C0"/>
                </a:solidFill>
                <a:latin typeface="+mj-lt"/>
                <a:cs typeface="Times New Roman" panose="02020603050405020304" pitchFamily="18" charset="0"/>
              </a:rPr>
              <a:t>opportunity cost</a:t>
            </a:r>
            <a:r>
              <a:rPr lang="en-US" sz="2400" b="1" dirty="0">
                <a:latin typeface="+mj-lt"/>
                <a:cs typeface="Times New Roman" panose="02020603050405020304" pitchFamily="18" charset="0"/>
              </a:rPr>
              <a:t> </a:t>
            </a:r>
          </a:p>
        </p:txBody>
      </p:sp>
      <p:graphicFrame>
        <p:nvGraphicFramePr>
          <p:cNvPr id="2" name="Table 1">
            <a:extLst>
              <a:ext uri="{FF2B5EF4-FFF2-40B4-BE49-F238E27FC236}">
                <a16:creationId xmlns:a16="http://schemas.microsoft.com/office/drawing/2014/main" id="{E700DB86-D8CC-BD9D-EA83-04B7BD822677}"/>
              </a:ext>
            </a:extLst>
          </p:cNvPr>
          <p:cNvGraphicFramePr>
            <a:graphicFrameLocks noGrp="1"/>
          </p:cNvGraphicFramePr>
          <p:nvPr>
            <p:extLst>
              <p:ext uri="{D42A27DB-BD31-4B8C-83A1-F6EECF244321}">
                <p14:modId xmlns:p14="http://schemas.microsoft.com/office/powerpoint/2010/main" val="3138283822"/>
              </p:ext>
            </p:extLst>
          </p:nvPr>
        </p:nvGraphicFramePr>
        <p:xfrm>
          <a:off x="762000" y="3114636"/>
          <a:ext cx="6857561" cy="914400"/>
        </p:xfrm>
        <a:graphic>
          <a:graphicData uri="http://schemas.openxmlformats.org/drawingml/2006/table">
            <a:tbl>
              <a:tblPr>
                <a:tableStyleId>{5C22544A-7EE6-4342-B048-85BDC9FD1C3A}</a:tableStyleId>
              </a:tblPr>
              <a:tblGrid>
                <a:gridCol w="6857561">
                  <a:extLst>
                    <a:ext uri="{9D8B030D-6E8A-4147-A177-3AD203B41FA5}">
                      <a16:colId xmlns:a16="http://schemas.microsoft.com/office/drawing/2014/main" val="3398475164"/>
                    </a:ext>
                  </a:extLst>
                </a:gridCol>
              </a:tblGrid>
              <a:tr h="901148">
                <a:tc>
                  <a:txBody>
                    <a:bodyPr/>
                    <a:lstStyle/>
                    <a:p>
                      <a:pPr marL="342900" marR="0" lvl="0" indent="-342900" rtl="0">
                        <a:buFont typeface="Symbol" panose="05050102010706020507" pitchFamily="18" charset="2"/>
                        <a:buChar char=""/>
                      </a:pPr>
                      <a:r>
                        <a:rPr lang="en-US" sz="2000" dirty="0">
                          <a:effectLst/>
                          <a:latin typeface="Alexandria"/>
                        </a:rPr>
                        <a:t>Opportunity cost of good X in terms of good Y = │∆Y/∆X│</a:t>
                      </a:r>
                    </a:p>
                    <a:p>
                      <a:pPr marL="0" marR="0" lvl="0" indent="0" rtl="0">
                        <a:buFont typeface="Symbol" panose="05050102010706020507" pitchFamily="18" charset="2"/>
                        <a:buNone/>
                      </a:pPr>
                      <a:endParaRPr lang="en-US" sz="2000" dirty="0">
                        <a:effectLst/>
                        <a:latin typeface="Alexandria"/>
                      </a:endParaRPr>
                    </a:p>
                    <a:p>
                      <a:pPr marL="342900" marR="0" lvl="0" indent="-342900">
                        <a:buFont typeface="Symbol" panose="05050102010706020507" pitchFamily="18" charset="2"/>
                        <a:buChar char=""/>
                      </a:pPr>
                      <a:r>
                        <a:rPr lang="en-US" sz="2000" dirty="0">
                          <a:effectLst/>
                          <a:latin typeface="Alexandria"/>
                        </a:rPr>
                        <a:t>Opportunity cost of good Y in terms of good X=│∆X/∆Y│</a:t>
                      </a:r>
                      <a:endParaRPr lang="en-US" sz="2000" dirty="0">
                        <a:solidFill>
                          <a:srgbClr val="31849B"/>
                        </a:solidFill>
                        <a:effectLst/>
                        <a:latin typeface="Alexandria"/>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2896567571"/>
                  </a:ext>
                </a:extLst>
              </a:tr>
            </a:tbl>
          </a:graphicData>
        </a:graphic>
      </p:graphicFrame>
    </p:spTree>
    <p:extLst>
      <p:ext uri="{BB962C8B-B14F-4D97-AF65-F5344CB8AC3E}">
        <p14:creationId xmlns:p14="http://schemas.microsoft.com/office/powerpoint/2010/main" val="38166487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sp>
        <p:nvSpPr>
          <p:cNvPr id="9" name="TextBox 8">
            <a:extLst>
              <a:ext uri="{FF2B5EF4-FFF2-40B4-BE49-F238E27FC236}">
                <a16:creationId xmlns:a16="http://schemas.microsoft.com/office/drawing/2014/main" id="{1A63C5CE-4B67-AF4C-7A83-CE0C2FD0205B}"/>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3) the PPF&amp; </a:t>
            </a:r>
            <a:r>
              <a:rPr lang="en-US" sz="2400" b="1" dirty="0">
                <a:solidFill>
                  <a:srgbClr val="0070C0"/>
                </a:solidFill>
                <a:latin typeface="+mj-lt"/>
                <a:cs typeface="Times New Roman" panose="02020603050405020304" pitchFamily="18" charset="0"/>
              </a:rPr>
              <a:t>opportunity cost</a:t>
            </a:r>
            <a:r>
              <a:rPr lang="en-US" sz="2400" b="1" dirty="0">
                <a:latin typeface="+mj-lt"/>
                <a:cs typeface="Times New Roman" panose="02020603050405020304" pitchFamily="18" charset="0"/>
              </a:rPr>
              <a:t> </a:t>
            </a:r>
          </a:p>
        </p:txBody>
      </p:sp>
      <p:sp>
        <p:nvSpPr>
          <p:cNvPr id="3" name="TextBox 2">
            <a:extLst>
              <a:ext uri="{FF2B5EF4-FFF2-40B4-BE49-F238E27FC236}">
                <a16:creationId xmlns:a16="http://schemas.microsoft.com/office/drawing/2014/main" id="{4AD981CA-A913-BA3F-FA5C-36122C2DB5A6}"/>
              </a:ext>
            </a:extLst>
          </p:cNvPr>
          <p:cNvSpPr txBox="1"/>
          <p:nvPr/>
        </p:nvSpPr>
        <p:spPr>
          <a:xfrm>
            <a:off x="3397557" y="1831295"/>
            <a:ext cx="3700668" cy="400110"/>
          </a:xfrm>
          <a:prstGeom prst="rect">
            <a:avLst/>
          </a:prstGeom>
          <a:noFill/>
        </p:spPr>
        <p:txBody>
          <a:bodyPr wrap="square">
            <a:spAutoFit/>
          </a:bodyPr>
          <a:lstStyle/>
          <a:p>
            <a:pPr marL="0" marR="0" algn="ctr">
              <a:spcBef>
                <a:spcPts val="0"/>
              </a:spcBef>
              <a:spcAft>
                <a:spcPts val="0"/>
              </a:spcAft>
            </a:pPr>
            <a:r>
              <a:rPr lang="en-CA" sz="2000" dirty="0">
                <a:solidFill>
                  <a:srgbClr val="0070C0"/>
                </a:solidFill>
                <a:effectLst/>
                <a:latin typeface="Alexandria"/>
                <a:ea typeface="Times New Roman" panose="02020603050405020304" pitchFamily="18" charset="0"/>
                <a:cs typeface="Times New Roman" panose="02020603050405020304" pitchFamily="18" charset="0"/>
              </a:rPr>
              <a:t>Numerical example</a:t>
            </a:r>
            <a:endParaRPr lang="en-US" sz="2000" dirty="0">
              <a:solidFill>
                <a:srgbClr val="0070C0"/>
              </a:solidFill>
              <a:effectLst/>
              <a:latin typeface="Alexandria"/>
              <a:ea typeface="Times New Roman" panose="02020603050405020304" pitchFamily="18" charset="0"/>
            </a:endParaRPr>
          </a:p>
        </p:txBody>
      </p:sp>
      <p:sp>
        <p:nvSpPr>
          <p:cNvPr id="10" name="TextBox 9">
            <a:extLst>
              <a:ext uri="{FF2B5EF4-FFF2-40B4-BE49-F238E27FC236}">
                <a16:creationId xmlns:a16="http://schemas.microsoft.com/office/drawing/2014/main" id="{17C23271-834F-AAB6-24BA-89CC9D590299}"/>
              </a:ext>
            </a:extLst>
          </p:cNvPr>
          <p:cNvSpPr txBox="1"/>
          <p:nvPr/>
        </p:nvSpPr>
        <p:spPr>
          <a:xfrm>
            <a:off x="870394" y="2933921"/>
            <a:ext cx="6480945" cy="1631216"/>
          </a:xfrm>
          <a:prstGeom prst="rect">
            <a:avLst/>
          </a:prstGeom>
          <a:noFill/>
        </p:spPr>
        <p:txBody>
          <a:bodyPr wrap="square">
            <a:spAutoFit/>
          </a:bodyPr>
          <a:lstStyle/>
          <a:p>
            <a:pPr marL="342900" marR="0" indent="-342900" algn="just">
              <a:spcBef>
                <a:spcPts val="0"/>
              </a:spcBef>
              <a:spcAft>
                <a:spcPts val="0"/>
              </a:spcAft>
              <a:buFontTx/>
              <a:buChar char="-"/>
            </a:pPr>
            <a:r>
              <a:rPr lang="en-US" sz="2000" dirty="0">
                <a:solidFill>
                  <a:srgbClr val="000000"/>
                </a:solidFill>
                <a:effectLst/>
                <a:latin typeface="Alexandria"/>
                <a:ea typeface="Times New Roman" panose="02020603050405020304" pitchFamily="18" charset="0"/>
              </a:rPr>
              <a:t>Start at point </a:t>
            </a:r>
            <a:r>
              <a:rPr lang="en-US" sz="2000" b="1" u="sng" dirty="0">
                <a:solidFill>
                  <a:srgbClr val="000000"/>
                </a:solidFill>
                <a:effectLst/>
                <a:latin typeface="Alexandria"/>
                <a:ea typeface="Times New Roman" panose="02020603050405020304" pitchFamily="18" charset="0"/>
              </a:rPr>
              <a:t>C (800X , 1500Y)</a:t>
            </a:r>
            <a:r>
              <a:rPr lang="en-US" sz="2000" b="1" dirty="0">
                <a:solidFill>
                  <a:srgbClr val="000000"/>
                </a:solidFill>
                <a:effectLst/>
                <a:latin typeface="Alexandria"/>
                <a:ea typeface="Times New Roman" panose="02020603050405020304" pitchFamily="18" charset="0"/>
              </a:rPr>
              <a:t> </a:t>
            </a:r>
            <a:r>
              <a:rPr lang="en-US" sz="2000" dirty="0">
                <a:solidFill>
                  <a:srgbClr val="000000"/>
                </a:solidFill>
                <a:effectLst/>
                <a:latin typeface="Alexandria"/>
                <a:ea typeface="Times New Roman" panose="02020603050405020304" pitchFamily="18" charset="0"/>
              </a:rPr>
              <a:t>, </a:t>
            </a:r>
          </a:p>
          <a:p>
            <a:pPr marL="342900" marR="0" indent="-342900" algn="just">
              <a:spcBef>
                <a:spcPts val="0"/>
              </a:spcBef>
              <a:spcAft>
                <a:spcPts val="0"/>
              </a:spcAft>
              <a:buFontTx/>
              <a:buChar char="-"/>
            </a:pPr>
            <a:r>
              <a:rPr lang="en-US" sz="2000" dirty="0">
                <a:solidFill>
                  <a:srgbClr val="000000"/>
                </a:solidFill>
                <a:effectLst/>
                <a:latin typeface="Alexandria"/>
                <a:ea typeface="Times New Roman" panose="02020603050405020304" pitchFamily="18" charset="0"/>
              </a:rPr>
              <a:t>If we want to increase the number of good </a:t>
            </a:r>
            <a:r>
              <a:rPr lang="en-US" sz="2000" b="1" dirty="0">
                <a:solidFill>
                  <a:srgbClr val="000000"/>
                </a:solidFill>
                <a:effectLst/>
                <a:latin typeface="Alexandria"/>
                <a:ea typeface="Times New Roman" panose="02020603050405020304" pitchFamily="18" charset="0"/>
              </a:rPr>
              <a:t>Y to 2000</a:t>
            </a:r>
            <a:r>
              <a:rPr lang="en-US" sz="2000" dirty="0">
                <a:solidFill>
                  <a:srgbClr val="000000"/>
                </a:solidFill>
                <a:effectLst/>
                <a:latin typeface="Alexandria"/>
                <a:ea typeface="Times New Roman" panose="02020603050405020304" pitchFamily="18" charset="0"/>
              </a:rPr>
              <a:t>, so we will move </a:t>
            </a:r>
            <a:r>
              <a:rPr lang="en-US" sz="2000" b="1" dirty="0">
                <a:solidFill>
                  <a:srgbClr val="000000"/>
                </a:solidFill>
                <a:effectLst/>
                <a:latin typeface="Alexandria"/>
                <a:ea typeface="Times New Roman" panose="02020603050405020304" pitchFamily="18" charset="0"/>
              </a:rPr>
              <a:t>along PPF from point C to point B , At point B ( 600X, 2000Y )</a:t>
            </a:r>
            <a:r>
              <a:rPr lang="en-US" sz="2000" dirty="0">
                <a:solidFill>
                  <a:srgbClr val="000000"/>
                </a:solidFill>
                <a:effectLst/>
                <a:latin typeface="Alexandria"/>
                <a:ea typeface="Times New Roman" panose="02020603050405020304" pitchFamily="18" charset="0"/>
              </a:rPr>
              <a:t> , </a:t>
            </a:r>
            <a:endParaRPr lang="en-US" sz="2000" dirty="0">
              <a:effectLst/>
              <a:latin typeface="Alexandria"/>
              <a:ea typeface="Times New Roman" panose="02020603050405020304" pitchFamily="18" charset="0"/>
            </a:endParaRPr>
          </a:p>
          <a:p>
            <a:pPr marL="0" marR="0">
              <a:spcBef>
                <a:spcPts val="0"/>
              </a:spcBef>
              <a:spcAft>
                <a:spcPts val="0"/>
              </a:spcAft>
            </a:pPr>
            <a:r>
              <a:rPr lang="en-CA" sz="2000" b="1" dirty="0">
                <a:solidFill>
                  <a:srgbClr val="FF0000"/>
                </a:solidFill>
                <a:effectLst/>
                <a:latin typeface="Alexandria"/>
                <a:ea typeface="Times New Roman" panose="02020603050405020304" pitchFamily="18" charset="0"/>
                <a:cs typeface="Times New Roman" panose="02020603050405020304" pitchFamily="18" charset="0"/>
              </a:rPr>
              <a:t> </a:t>
            </a:r>
            <a:endParaRPr lang="en-US" sz="2000" dirty="0">
              <a:effectLst/>
              <a:latin typeface="Alexandria"/>
              <a:ea typeface="Times New Roman" panose="02020603050405020304" pitchFamily="18" charset="0"/>
            </a:endParaRPr>
          </a:p>
        </p:txBody>
      </p:sp>
      <p:pic>
        <p:nvPicPr>
          <p:cNvPr id="12" name="Picture 11">
            <a:extLst>
              <a:ext uri="{FF2B5EF4-FFF2-40B4-BE49-F238E27FC236}">
                <a16:creationId xmlns:a16="http://schemas.microsoft.com/office/drawing/2014/main" id="{3E4F9751-DA56-4021-52FE-FF514D736986}"/>
              </a:ext>
            </a:extLst>
          </p:cNvPr>
          <p:cNvPicPr>
            <a:picLocks noChangeAspect="1"/>
          </p:cNvPicPr>
          <p:nvPr/>
        </p:nvPicPr>
        <p:blipFill>
          <a:blip r:embed="rId3"/>
          <a:stretch>
            <a:fillRect/>
          </a:stretch>
        </p:blipFill>
        <p:spPr>
          <a:xfrm>
            <a:off x="7604453" y="2270975"/>
            <a:ext cx="3755798" cy="3199452"/>
          </a:xfrm>
          <a:prstGeom prst="rect">
            <a:avLst/>
          </a:prstGeom>
        </p:spPr>
      </p:pic>
    </p:spTree>
    <p:extLst>
      <p:ext uri="{BB962C8B-B14F-4D97-AF65-F5344CB8AC3E}">
        <p14:creationId xmlns:p14="http://schemas.microsoft.com/office/powerpoint/2010/main" val="29304488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sp>
        <p:nvSpPr>
          <p:cNvPr id="9" name="TextBox 8">
            <a:extLst>
              <a:ext uri="{FF2B5EF4-FFF2-40B4-BE49-F238E27FC236}">
                <a16:creationId xmlns:a16="http://schemas.microsoft.com/office/drawing/2014/main" id="{1A63C5CE-4B67-AF4C-7A83-CE0C2FD0205B}"/>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3) the PPF&amp; </a:t>
            </a:r>
            <a:r>
              <a:rPr lang="en-US" sz="2400" b="1" dirty="0">
                <a:solidFill>
                  <a:srgbClr val="0070C0"/>
                </a:solidFill>
                <a:latin typeface="+mj-lt"/>
                <a:cs typeface="Times New Roman" panose="02020603050405020304" pitchFamily="18" charset="0"/>
              </a:rPr>
              <a:t>opportunity cost</a:t>
            </a:r>
            <a:r>
              <a:rPr lang="en-US" sz="2400" b="1" dirty="0">
                <a:latin typeface="+mj-lt"/>
                <a:cs typeface="Times New Roman" panose="02020603050405020304" pitchFamily="18" charset="0"/>
              </a:rPr>
              <a:t> </a:t>
            </a:r>
          </a:p>
        </p:txBody>
      </p:sp>
      <p:sp>
        <p:nvSpPr>
          <p:cNvPr id="3" name="TextBox 2">
            <a:extLst>
              <a:ext uri="{FF2B5EF4-FFF2-40B4-BE49-F238E27FC236}">
                <a16:creationId xmlns:a16="http://schemas.microsoft.com/office/drawing/2014/main" id="{4AD981CA-A913-BA3F-FA5C-36122C2DB5A6}"/>
              </a:ext>
            </a:extLst>
          </p:cNvPr>
          <p:cNvSpPr txBox="1"/>
          <p:nvPr/>
        </p:nvSpPr>
        <p:spPr>
          <a:xfrm>
            <a:off x="3397557" y="1831295"/>
            <a:ext cx="3700668" cy="400110"/>
          </a:xfrm>
          <a:prstGeom prst="rect">
            <a:avLst/>
          </a:prstGeom>
          <a:noFill/>
        </p:spPr>
        <p:txBody>
          <a:bodyPr wrap="square">
            <a:spAutoFit/>
          </a:bodyPr>
          <a:lstStyle/>
          <a:p>
            <a:pPr marL="0" marR="0" algn="ctr">
              <a:spcBef>
                <a:spcPts val="0"/>
              </a:spcBef>
              <a:spcAft>
                <a:spcPts val="0"/>
              </a:spcAft>
            </a:pPr>
            <a:r>
              <a:rPr lang="en-CA" sz="2000" dirty="0">
                <a:solidFill>
                  <a:srgbClr val="0070C0"/>
                </a:solidFill>
                <a:effectLst/>
                <a:latin typeface="Alexandria"/>
                <a:ea typeface="Times New Roman" panose="02020603050405020304" pitchFamily="18" charset="0"/>
                <a:cs typeface="Times New Roman" panose="02020603050405020304" pitchFamily="18" charset="0"/>
              </a:rPr>
              <a:t>Numerical example</a:t>
            </a:r>
            <a:endParaRPr lang="en-US" sz="2000" dirty="0">
              <a:solidFill>
                <a:srgbClr val="0070C0"/>
              </a:solidFill>
              <a:effectLst/>
              <a:latin typeface="Alexandria"/>
              <a:ea typeface="Times New Roman" panose="02020603050405020304" pitchFamily="18" charset="0"/>
            </a:endParaRPr>
          </a:p>
        </p:txBody>
      </p:sp>
      <p:pic>
        <p:nvPicPr>
          <p:cNvPr id="12" name="Picture 11">
            <a:extLst>
              <a:ext uri="{FF2B5EF4-FFF2-40B4-BE49-F238E27FC236}">
                <a16:creationId xmlns:a16="http://schemas.microsoft.com/office/drawing/2014/main" id="{3E4F9751-DA56-4021-52FE-FF514D736986}"/>
              </a:ext>
            </a:extLst>
          </p:cNvPr>
          <p:cNvPicPr>
            <a:picLocks noChangeAspect="1"/>
          </p:cNvPicPr>
          <p:nvPr/>
        </p:nvPicPr>
        <p:blipFill>
          <a:blip r:embed="rId3"/>
          <a:stretch>
            <a:fillRect/>
          </a:stretch>
        </p:blipFill>
        <p:spPr>
          <a:xfrm>
            <a:off x="7604453" y="2270975"/>
            <a:ext cx="3755798" cy="3199452"/>
          </a:xfrm>
          <a:prstGeom prst="rect">
            <a:avLst/>
          </a:prstGeom>
        </p:spPr>
      </p:pic>
      <p:sp>
        <p:nvSpPr>
          <p:cNvPr id="2" name="TextBox 1">
            <a:extLst>
              <a:ext uri="{FF2B5EF4-FFF2-40B4-BE49-F238E27FC236}">
                <a16:creationId xmlns:a16="http://schemas.microsoft.com/office/drawing/2014/main" id="{31369BAE-63D8-3DFD-CE23-8F8B80796EDC}"/>
              </a:ext>
            </a:extLst>
          </p:cNvPr>
          <p:cNvSpPr txBox="1"/>
          <p:nvPr/>
        </p:nvSpPr>
        <p:spPr>
          <a:xfrm>
            <a:off x="831749" y="2921168"/>
            <a:ext cx="6772704" cy="1015663"/>
          </a:xfrm>
          <a:prstGeom prst="rect">
            <a:avLst/>
          </a:prstGeom>
          <a:noFill/>
        </p:spPr>
        <p:txBody>
          <a:bodyPr wrap="square">
            <a:spAutoFit/>
          </a:bodyPr>
          <a:lstStyle/>
          <a:p>
            <a:pPr marL="0" marR="0" algn="just">
              <a:spcBef>
                <a:spcPts val="0"/>
              </a:spcBef>
              <a:spcAft>
                <a:spcPts val="0"/>
              </a:spcAft>
            </a:pPr>
            <a:r>
              <a:rPr lang="en-US" sz="2000" dirty="0">
                <a:solidFill>
                  <a:srgbClr val="000000"/>
                </a:solidFill>
                <a:effectLst/>
                <a:latin typeface="Alexandria"/>
                <a:ea typeface="Times New Roman" panose="02020603050405020304" pitchFamily="18" charset="0"/>
              </a:rPr>
              <a:t>-So, to </a:t>
            </a:r>
            <a:r>
              <a:rPr lang="en-US" sz="2000" b="1" dirty="0">
                <a:solidFill>
                  <a:srgbClr val="000000"/>
                </a:solidFill>
                <a:effectLst/>
                <a:latin typeface="Alexandria"/>
                <a:ea typeface="Times New Roman" panose="02020603050405020304" pitchFamily="18" charset="0"/>
              </a:rPr>
              <a:t>increase the production of good</a:t>
            </a:r>
            <a:r>
              <a:rPr lang="en-US" sz="2000" dirty="0">
                <a:solidFill>
                  <a:srgbClr val="000000"/>
                </a:solidFill>
                <a:effectLst/>
                <a:latin typeface="Alexandria"/>
                <a:ea typeface="Times New Roman" panose="02020603050405020304" pitchFamily="18" charset="0"/>
              </a:rPr>
              <a:t> </a:t>
            </a:r>
            <a:r>
              <a:rPr lang="en-US" sz="2000" b="1" dirty="0">
                <a:solidFill>
                  <a:srgbClr val="000000"/>
                </a:solidFill>
                <a:effectLst/>
                <a:latin typeface="Alexandria"/>
                <a:ea typeface="Times New Roman" panose="02020603050405020304" pitchFamily="18" charset="0"/>
              </a:rPr>
              <a:t>Y by 500 ( 2000-1500)</a:t>
            </a:r>
            <a:r>
              <a:rPr lang="en-US" sz="2000" dirty="0">
                <a:solidFill>
                  <a:srgbClr val="000000"/>
                </a:solidFill>
                <a:effectLst/>
                <a:latin typeface="Alexandria"/>
                <a:ea typeface="Times New Roman" panose="02020603050405020304" pitchFamily="18" charset="0"/>
              </a:rPr>
              <a:t> , </a:t>
            </a:r>
          </a:p>
          <a:p>
            <a:pPr marL="0" marR="0" algn="just">
              <a:spcBef>
                <a:spcPts val="0"/>
              </a:spcBef>
              <a:spcAft>
                <a:spcPts val="0"/>
              </a:spcAft>
            </a:pPr>
            <a:endParaRPr lang="en-US" sz="2000" dirty="0">
              <a:solidFill>
                <a:srgbClr val="000000"/>
              </a:solidFill>
              <a:latin typeface="Alexandria"/>
              <a:ea typeface="Times New Roman" panose="02020603050405020304" pitchFamily="18" charset="0"/>
            </a:endParaRPr>
          </a:p>
          <a:p>
            <a:pPr marL="0" marR="0" algn="just">
              <a:spcBef>
                <a:spcPts val="0"/>
              </a:spcBef>
              <a:spcAft>
                <a:spcPts val="0"/>
              </a:spcAft>
            </a:pPr>
            <a:r>
              <a:rPr lang="en-US" sz="2000" dirty="0">
                <a:solidFill>
                  <a:srgbClr val="000000"/>
                </a:solidFill>
                <a:effectLst/>
                <a:latin typeface="Alexandria"/>
                <a:ea typeface="Times New Roman" panose="02020603050405020304" pitchFamily="18" charset="0"/>
              </a:rPr>
              <a:t>We must </a:t>
            </a:r>
            <a:r>
              <a:rPr lang="en-US" sz="2000" b="1" dirty="0">
                <a:solidFill>
                  <a:srgbClr val="000000"/>
                </a:solidFill>
                <a:effectLst/>
                <a:latin typeface="Alexandria"/>
                <a:ea typeface="Times New Roman" panose="02020603050405020304" pitchFamily="18" charset="0"/>
              </a:rPr>
              <a:t>decrease the production of good X by 200( 800-600)</a:t>
            </a:r>
            <a:r>
              <a:rPr lang="en-US" sz="2000" dirty="0">
                <a:solidFill>
                  <a:srgbClr val="000000"/>
                </a:solidFill>
                <a:effectLst/>
                <a:latin typeface="Alexandria"/>
                <a:ea typeface="Times New Roman" panose="02020603050405020304" pitchFamily="18" charset="0"/>
              </a:rPr>
              <a:t> </a:t>
            </a:r>
            <a:endParaRPr lang="en-US" sz="2000" dirty="0">
              <a:effectLst/>
              <a:latin typeface="Alexandria"/>
              <a:ea typeface="Times New Roman" panose="02020603050405020304" pitchFamily="18" charset="0"/>
            </a:endParaRPr>
          </a:p>
        </p:txBody>
      </p:sp>
    </p:spTree>
    <p:extLst>
      <p:ext uri="{BB962C8B-B14F-4D97-AF65-F5344CB8AC3E}">
        <p14:creationId xmlns:p14="http://schemas.microsoft.com/office/powerpoint/2010/main" val="57801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sp>
        <p:nvSpPr>
          <p:cNvPr id="9" name="TextBox 8">
            <a:extLst>
              <a:ext uri="{FF2B5EF4-FFF2-40B4-BE49-F238E27FC236}">
                <a16:creationId xmlns:a16="http://schemas.microsoft.com/office/drawing/2014/main" id="{1A63C5CE-4B67-AF4C-7A83-CE0C2FD0205B}"/>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3) the PPF&amp; </a:t>
            </a:r>
            <a:r>
              <a:rPr lang="en-US" sz="2400" b="1" dirty="0">
                <a:solidFill>
                  <a:srgbClr val="0070C0"/>
                </a:solidFill>
                <a:latin typeface="+mj-lt"/>
                <a:cs typeface="Times New Roman" panose="02020603050405020304" pitchFamily="18" charset="0"/>
              </a:rPr>
              <a:t>opportunity cost</a:t>
            </a:r>
            <a:r>
              <a:rPr lang="en-US" sz="2400" b="1" dirty="0">
                <a:latin typeface="+mj-lt"/>
                <a:cs typeface="Times New Roman" panose="02020603050405020304" pitchFamily="18" charset="0"/>
              </a:rPr>
              <a:t> </a:t>
            </a:r>
          </a:p>
        </p:txBody>
      </p:sp>
      <p:sp>
        <p:nvSpPr>
          <p:cNvPr id="3" name="TextBox 2">
            <a:extLst>
              <a:ext uri="{FF2B5EF4-FFF2-40B4-BE49-F238E27FC236}">
                <a16:creationId xmlns:a16="http://schemas.microsoft.com/office/drawing/2014/main" id="{4AD981CA-A913-BA3F-FA5C-36122C2DB5A6}"/>
              </a:ext>
            </a:extLst>
          </p:cNvPr>
          <p:cNvSpPr txBox="1"/>
          <p:nvPr/>
        </p:nvSpPr>
        <p:spPr>
          <a:xfrm>
            <a:off x="3397557" y="1831295"/>
            <a:ext cx="3700668" cy="400110"/>
          </a:xfrm>
          <a:prstGeom prst="rect">
            <a:avLst/>
          </a:prstGeom>
          <a:noFill/>
        </p:spPr>
        <p:txBody>
          <a:bodyPr wrap="square">
            <a:spAutoFit/>
          </a:bodyPr>
          <a:lstStyle/>
          <a:p>
            <a:pPr marL="0" marR="0" algn="ctr">
              <a:spcBef>
                <a:spcPts val="0"/>
              </a:spcBef>
              <a:spcAft>
                <a:spcPts val="0"/>
              </a:spcAft>
            </a:pPr>
            <a:r>
              <a:rPr lang="en-CA" sz="2000" dirty="0">
                <a:solidFill>
                  <a:srgbClr val="0070C0"/>
                </a:solidFill>
                <a:effectLst/>
                <a:latin typeface="Alexandria"/>
                <a:ea typeface="Times New Roman" panose="02020603050405020304" pitchFamily="18" charset="0"/>
                <a:cs typeface="Times New Roman" panose="02020603050405020304" pitchFamily="18" charset="0"/>
              </a:rPr>
              <a:t>Numerical example</a:t>
            </a:r>
            <a:endParaRPr lang="en-US" sz="2000" dirty="0">
              <a:solidFill>
                <a:srgbClr val="0070C0"/>
              </a:solidFill>
              <a:effectLst/>
              <a:latin typeface="Alexandria"/>
              <a:ea typeface="Times New Roman" panose="02020603050405020304" pitchFamily="18" charset="0"/>
            </a:endParaRPr>
          </a:p>
        </p:txBody>
      </p:sp>
      <p:pic>
        <p:nvPicPr>
          <p:cNvPr id="12" name="Picture 11">
            <a:extLst>
              <a:ext uri="{FF2B5EF4-FFF2-40B4-BE49-F238E27FC236}">
                <a16:creationId xmlns:a16="http://schemas.microsoft.com/office/drawing/2014/main" id="{3E4F9751-DA56-4021-52FE-FF514D736986}"/>
              </a:ext>
            </a:extLst>
          </p:cNvPr>
          <p:cNvPicPr>
            <a:picLocks noChangeAspect="1"/>
          </p:cNvPicPr>
          <p:nvPr/>
        </p:nvPicPr>
        <p:blipFill>
          <a:blip r:embed="rId3"/>
          <a:stretch>
            <a:fillRect/>
          </a:stretch>
        </p:blipFill>
        <p:spPr>
          <a:xfrm>
            <a:off x="7604453" y="2270975"/>
            <a:ext cx="3755798" cy="3199452"/>
          </a:xfrm>
          <a:prstGeom prst="rect">
            <a:avLst/>
          </a:prstGeom>
        </p:spPr>
      </p:pic>
      <p:sp>
        <p:nvSpPr>
          <p:cNvPr id="10" name="TextBox 9">
            <a:extLst>
              <a:ext uri="{FF2B5EF4-FFF2-40B4-BE49-F238E27FC236}">
                <a16:creationId xmlns:a16="http://schemas.microsoft.com/office/drawing/2014/main" id="{5648026C-3AD0-CD33-F5CE-0A62038CECBF}"/>
              </a:ext>
            </a:extLst>
          </p:cNvPr>
          <p:cNvSpPr txBox="1"/>
          <p:nvPr/>
        </p:nvSpPr>
        <p:spPr>
          <a:xfrm>
            <a:off x="942308" y="2740599"/>
            <a:ext cx="6882624" cy="2246769"/>
          </a:xfrm>
          <a:prstGeom prst="rect">
            <a:avLst/>
          </a:prstGeom>
          <a:noFill/>
        </p:spPr>
        <p:txBody>
          <a:bodyPr wrap="square">
            <a:spAutoFit/>
          </a:bodyPr>
          <a:lstStyle/>
          <a:p>
            <a:pPr marL="0" marR="0">
              <a:spcBef>
                <a:spcPts val="0"/>
              </a:spcBef>
              <a:spcAft>
                <a:spcPts val="0"/>
              </a:spcAft>
            </a:pPr>
            <a:r>
              <a:rPr lang="en-US" sz="2000" dirty="0">
                <a:solidFill>
                  <a:srgbClr val="000000"/>
                </a:solidFill>
                <a:effectLst/>
                <a:latin typeface="Alexandria"/>
                <a:ea typeface="Times New Roman" panose="02020603050405020304" pitchFamily="18" charset="0"/>
              </a:rPr>
              <a:t>-</a:t>
            </a:r>
            <a:r>
              <a:rPr lang="en-US" sz="2000" b="1" dirty="0">
                <a:solidFill>
                  <a:srgbClr val="002060"/>
                </a:solidFill>
                <a:effectLst/>
                <a:latin typeface="Alexandria"/>
                <a:ea typeface="Times New Roman" panose="02020603050405020304" pitchFamily="18" charset="0"/>
              </a:rPr>
              <a:t>Opportunity cost of good Y in terms of good X </a:t>
            </a:r>
            <a:r>
              <a:rPr lang="en-US" sz="2000" dirty="0">
                <a:solidFill>
                  <a:srgbClr val="000000"/>
                </a:solidFill>
                <a:effectLst/>
                <a:latin typeface="Alexandria"/>
                <a:ea typeface="Times New Roman" panose="02020603050405020304" pitchFamily="18" charset="0"/>
              </a:rPr>
              <a:t>= </a:t>
            </a:r>
            <a:r>
              <a:rPr lang="en-US" sz="2000" b="1" dirty="0">
                <a:solidFill>
                  <a:srgbClr val="000000"/>
                </a:solidFill>
                <a:effectLst/>
                <a:latin typeface="Alexandria"/>
                <a:ea typeface="Times New Roman" panose="02020603050405020304" pitchFamily="18" charset="0"/>
              </a:rPr>
              <a:t>│</a:t>
            </a:r>
            <a:r>
              <a:rPr lang="en-US" sz="2000" dirty="0">
                <a:solidFill>
                  <a:srgbClr val="000000"/>
                </a:solidFill>
                <a:effectLst/>
                <a:latin typeface="Alexandria"/>
                <a:ea typeface="Times New Roman" panose="02020603050405020304" pitchFamily="18" charset="0"/>
              </a:rPr>
              <a:t>the decrease in X / The increase in Y</a:t>
            </a:r>
            <a:r>
              <a:rPr lang="en-US" sz="2000" b="1" dirty="0">
                <a:solidFill>
                  <a:srgbClr val="000000"/>
                </a:solidFill>
                <a:effectLst/>
                <a:latin typeface="Alexandria"/>
                <a:ea typeface="Times New Roman" panose="02020603050405020304" pitchFamily="18" charset="0"/>
              </a:rPr>
              <a:t>│</a:t>
            </a:r>
          </a:p>
          <a:p>
            <a:pPr marL="0" marR="0">
              <a:spcBef>
                <a:spcPts val="0"/>
              </a:spcBef>
              <a:spcAft>
                <a:spcPts val="0"/>
              </a:spcAft>
            </a:pPr>
            <a:endParaRPr lang="en-US" sz="2000" dirty="0">
              <a:effectLst/>
              <a:latin typeface="Alexandria"/>
              <a:ea typeface="Times New Roman" panose="02020603050405020304" pitchFamily="18" charset="0"/>
            </a:endParaRPr>
          </a:p>
          <a:p>
            <a:pPr marL="1143000" marR="0" lvl="2" indent="-228600">
              <a:spcBef>
                <a:spcPts val="0"/>
              </a:spcBef>
              <a:spcAft>
                <a:spcPts val="0"/>
              </a:spcAft>
              <a:buFont typeface="Wingdings" panose="05000000000000000000" pitchFamily="2" charset="2"/>
              <a:buChar char=""/>
            </a:pPr>
            <a:r>
              <a:rPr lang="en-US" sz="2000" b="1" dirty="0">
                <a:solidFill>
                  <a:srgbClr val="002060"/>
                </a:solidFill>
                <a:effectLst/>
                <a:latin typeface="Alexandria"/>
                <a:ea typeface="Times New Roman" panose="02020603050405020304" pitchFamily="18" charset="0"/>
              </a:rPr>
              <a:t>Opportunity cost of good Y in terms of good X </a:t>
            </a:r>
            <a:r>
              <a:rPr lang="en-US" sz="2000" dirty="0">
                <a:solidFill>
                  <a:srgbClr val="000000"/>
                </a:solidFill>
                <a:effectLst/>
                <a:latin typeface="Alexandria"/>
                <a:ea typeface="Times New Roman" panose="02020603050405020304" pitchFamily="18" charset="0"/>
              </a:rPr>
              <a:t>= </a:t>
            </a:r>
            <a:r>
              <a:rPr lang="en-US" sz="2000" b="1" dirty="0">
                <a:solidFill>
                  <a:srgbClr val="000000"/>
                </a:solidFill>
                <a:effectLst/>
                <a:latin typeface="Alexandria"/>
                <a:ea typeface="Times New Roman" panose="02020603050405020304" pitchFamily="18" charset="0"/>
              </a:rPr>
              <a:t>│</a:t>
            </a:r>
            <a:r>
              <a:rPr lang="en-US" sz="2000" dirty="0">
                <a:solidFill>
                  <a:srgbClr val="000000"/>
                </a:solidFill>
                <a:effectLst/>
                <a:latin typeface="Alexandria"/>
                <a:ea typeface="Times New Roman" panose="02020603050405020304" pitchFamily="18" charset="0"/>
              </a:rPr>
              <a:t>200/500</a:t>
            </a:r>
            <a:r>
              <a:rPr lang="en-US" sz="2000" b="1" dirty="0">
                <a:solidFill>
                  <a:srgbClr val="000000"/>
                </a:solidFill>
                <a:effectLst/>
                <a:latin typeface="Alexandria"/>
                <a:ea typeface="Times New Roman" panose="02020603050405020304" pitchFamily="18" charset="0"/>
              </a:rPr>
              <a:t>│</a:t>
            </a:r>
            <a:r>
              <a:rPr lang="en-US" sz="2000" dirty="0">
                <a:solidFill>
                  <a:srgbClr val="000000"/>
                </a:solidFill>
                <a:effectLst/>
                <a:latin typeface="Alexandria"/>
                <a:ea typeface="Times New Roman" panose="02020603050405020304" pitchFamily="18" charset="0"/>
              </a:rPr>
              <a:t> = </a:t>
            </a:r>
            <a:r>
              <a:rPr lang="en-US" sz="2000" b="1" dirty="0">
                <a:solidFill>
                  <a:srgbClr val="002060"/>
                </a:solidFill>
                <a:effectLst/>
                <a:latin typeface="Alexandria"/>
                <a:ea typeface="Times New Roman" panose="02020603050405020304" pitchFamily="18" charset="0"/>
              </a:rPr>
              <a:t>0.4</a:t>
            </a:r>
            <a:r>
              <a:rPr lang="en-US" sz="2000" b="1" dirty="0">
                <a:solidFill>
                  <a:srgbClr val="FF0000"/>
                </a:solidFill>
                <a:effectLst/>
                <a:latin typeface="Alexandria"/>
                <a:ea typeface="Times New Roman" panose="02020603050405020304" pitchFamily="18" charset="0"/>
              </a:rPr>
              <a:t> </a:t>
            </a:r>
            <a:r>
              <a:rPr lang="en-US" sz="2000" dirty="0">
                <a:solidFill>
                  <a:srgbClr val="000000"/>
                </a:solidFill>
                <a:effectLst/>
                <a:latin typeface="Alexandria"/>
                <a:ea typeface="Times New Roman" panose="02020603050405020304" pitchFamily="18" charset="0"/>
              </a:rPr>
              <a:t>,</a:t>
            </a:r>
          </a:p>
          <a:p>
            <a:pPr marL="1143000" marR="0" lvl="2" indent="-228600">
              <a:spcBef>
                <a:spcPts val="0"/>
              </a:spcBef>
              <a:spcAft>
                <a:spcPts val="0"/>
              </a:spcAft>
              <a:buFont typeface="Wingdings" panose="05000000000000000000" pitchFamily="2" charset="2"/>
              <a:buChar char=""/>
            </a:pPr>
            <a:r>
              <a:rPr lang="en-US" sz="2000" dirty="0">
                <a:solidFill>
                  <a:srgbClr val="000000"/>
                </a:solidFill>
                <a:effectLst/>
                <a:latin typeface="Alexandria"/>
                <a:ea typeface="Times New Roman" panose="02020603050405020304" pitchFamily="18" charset="0"/>
              </a:rPr>
              <a:t> Means </a:t>
            </a:r>
            <a:r>
              <a:rPr lang="en-US" sz="2000" b="1" dirty="0">
                <a:solidFill>
                  <a:srgbClr val="002060"/>
                </a:solidFill>
                <a:effectLst/>
                <a:latin typeface="Alexandria"/>
                <a:ea typeface="Times New Roman" panose="02020603050405020304" pitchFamily="18" charset="0"/>
              </a:rPr>
              <a:t>The cost of producing one more unit of good Y is giving up 0.4 units of good X</a:t>
            </a:r>
          </a:p>
        </p:txBody>
      </p:sp>
    </p:spTree>
    <p:extLst>
      <p:ext uri="{BB962C8B-B14F-4D97-AF65-F5344CB8AC3E}">
        <p14:creationId xmlns:p14="http://schemas.microsoft.com/office/powerpoint/2010/main" val="37325029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sp>
        <p:nvSpPr>
          <p:cNvPr id="9" name="TextBox 8">
            <a:extLst>
              <a:ext uri="{FF2B5EF4-FFF2-40B4-BE49-F238E27FC236}">
                <a16:creationId xmlns:a16="http://schemas.microsoft.com/office/drawing/2014/main" id="{1A63C5CE-4B67-AF4C-7A83-CE0C2FD0205B}"/>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3) the PPF&amp; </a:t>
            </a:r>
            <a:r>
              <a:rPr lang="en-US" sz="2400" b="1" dirty="0">
                <a:solidFill>
                  <a:srgbClr val="0070C0"/>
                </a:solidFill>
                <a:latin typeface="+mj-lt"/>
                <a:cs typeface="Times New Roman" panose="02020603050405020304" pitchFamily="18" charset="0"/>
              </a:rPr>
              <a:t>opportunity cost</a:t>
            </a:r>
            <a:r>
              <a:rPr lang="en-US" sz="2400" b="1" dirty="0">
                <a:latin typeface="+mj-lt"/>
                <a:cs typeface="Times New Roman" panose="02020603050405020304" pitchFamily="18" charset="0"/>
              </a:rPr>
              <a:t> </a:t>
            </a:r>
          </a:p>
        </p:txBody>
      </p:sp>
      <p:sp>
        <p:nvSpPr>
          <p:cNvPr id="2" name="TextBox 1">
            <a:extLst>
              <a:ext uri="{FF2B5EF4-FFF2-40B4-BE49-F238E27FC236}">
                <a16:creationId xmlns:a16="http://schemas.microsoft.com/office/drawing/2014/main" id="{CB6AFC20-FEE1-4012-1429-35DAE98677C5}"/>
              </a:ext>
            </a:extLst>
          </p:cNvPr>
          <p:cNvSpPr txBox="1"/>
          <p:nvPr/>
        </p:nvSpPr>
        <p:spPr>
          <a:xfrm>
            <a:off x="1214179" y="2905218"/>
            <a:ext cx="5257956" cy="461665"/>
          </a:xfrm>
          <a:prstGeom prst="rect">
            <a:avLst/>
          </a:prstGeom>
          <a:noFill/>
        </p:spPr>
        <p:txBody>
          <a:bodyPr wrap="square">
            <a:spAutoFit/>
          </a:bodyPr>
          <a:lstStyle/>
          <a:p>
            <a:pPr marL="0" marR="0" algn="ctr">
              <a:spcBef>
                <a:spcPts val="0"/>
              </a:spcBef>
              <a:spcAft>
                <a:spcPts val="0"/>
              </a:spcAft>
            </a:pPr>
            <a:r>
              <a:rPr lang="en-US" sz="2400" b="1" dirty="0">
                <a:solidFill>
                  <a:srgbClr val="002060"/>
                </a:solidFill>
                <a:effectLst/>
                <a:latin typeface="Alexandria"/>
                <a:ea typeface="Times New Roman" panose="02020603050405020304" pitchFamily="18" charset="0"/>
                <a:cs typeface="Times New Roman" panose="02020603050405020304" pitchFamily="18" charset="0"/>
              </a:rPr>
              <a:t>Why does the PPF concave? </a:t>
            </a:r>
          </a:p>
        </p:txBody>
      </p:sp>
      <p:pic>
        <p:nvPicPr>
          <p:cNvPr id="11" name="Picture 10">
            <a:extLst>
              <a:ext uri="{FF2B5EF4-FFF2-40B4-BE49-F238E27FC236}">
                <a16:creationId xmlns:a16="http://schemas.microsoft.com/office/drawing/2014/main" id="{C6B32197-A9B5-6798-9C45-DDD973E13698}"/>
              </a:ext>
            </a:extLst>
          </p:cNvPr>
          <p:cNvPicPr>
            <a:picLocks noChangeAspect="1"/>
          </p:cNvPicPr>
          <p:nvPr/>
        </p:nvPicPr>
        <p:blipFill>
          <a:blip r:embed="rId3"/>
          <a:stretch>
            <a:fillRect/>
          </a:stretch>
        </p:blipFill>
        <p:spPr>
          <a:xfrm>
            <a:off x="6534011" y="2172347"/>
            <a:ext cx="4373462" cy="3639513"/>
          </a:xfrm>
          <a:prstGeom prst="rect">
            <a:avLst/>
          </a:prstGeom>
        </p:spPr>
      </p:pic>
    </p:spTree>
    <p:extLst>
      <p:ext uri="{BB962C8B-B14F-4D97-AF65-F5344CB8AC3E}">
        <p14:creationId xmlns:p14="http://schemas.microsoft.com/office/powerpoint/2010/main" val="10070195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sp>
        <p:nvSpPr>
          <p:cNvPr id="9" name="TextBox 8">
            <a:extLst>
              <a:ext uri="{FF2B5EF4-FFF2-40B4-BE49-F238E27FC236}">
                <a16:creationId xmlns:a16="http://schemas.microsoft.com/office/drawing/2014/main" id="{1A63C5CE-4B67-AF4C-7A83-CE0C2FD0205B}"/>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3) the PPF&amp; </a:t>
            </a:r>
            <a:r>
              <a:rPr lang="en-US" sz="2400" b="1" dirty="0">
                <a:solidFill>
                  <a:srgbClr val="0070C0"/>
                </a:solidFill>
                <a:latin typeface="+mj-lt"/>
                <a:cs typeface="Times New Roman" panose="02020603050405020304" pitchFamily="18" charset="0"/>
              </a:rPr>
              <a:t>opportunity cost</a:t>
            </a:r>
            <a:r>
              <a:rPr lang="en-US" sz="2400" b="1" dirty="0">
                <a:latin typeface="+mj-lt"/>
                <a:cs typeface="Times New Roman" panose="02020603050405020304" pitchFamily="18" charset="0"/>
              </a:rPr>
              <a:t> </a:t>
            </a:r>
          </a:p>
        </p:txBody>
      </p:sp>
      <p:pic>
        <p:nvPicPr>
          <p:cNvPr id="3" name="Picture 2">
            <a:extLst>
              <a:ext uri="{FF2B5EF4-FFF2-40B4-BE49-F238E27FC236}">
                <a16:creationId xmlns:a16="http://schemas.microsoft.com/office/drawing/2014/main" id="{C6B32197-A9B5-6798-9C45-DDD973E13698}"/>
              </a:ext>
            </a:extLst>
          </p:cNvPr>
          <p:cNvPicPr>
            <a:picLocks noChangeAspect="1"/>
          </p:cNvPicPr>
          <p:nvPr/>
        </p:nvPicPr>
        <p:blipFill>
          <a:blip r:embed="rId3"/>
          <a:stretch>
            <a:fillRect/>
          </a:stretch>
        </p:blipFill>
        <p:spPr>
          <a:xfrm>
            <a:off x="7368980" y="2172348"/>
            <a:ext cx="4061020" cy="3379504"/>
          </a:xfrm>
          <a:prstGeom prst="rect">
            <a:avLst/>
          </a:prstGeom>
        </p:spPr>
      </p:pic>
      <p:sp>
        <p:nvSpPr>
          <p:cNvPr id="10" name="TextBox 9">
            <a:extLst>
              <a:ext uri="{FF2B5EF4-FFF2-40B4-BE49-F238E27FC236}">
                <a16:creationId xmlns:a16="http://schemas.microsoft.com/office/drawing/2014/main" id="{C6E6BAA6-DDAE-7558-FFE0-62B44B8BB18F}"/>
              </a:ext>
            </a:extLst>
          </p:cNvPr>
          <p:cNvSpPr txBox="1"/>
          <p:nvPr/>
        </p:nvSpPr>
        <p:spPr>
          <a:xfrm>
            <a:off x="617281" y="2733112"/>
            <a:ext cx="6926520" cy="1969770"/>
          </a:xfrm>
          <a:prstGeom prst="rect">
            <a:avLst/>
          </a:prstGeom>
          <a:noFill/>
        </p:spPr>
        <p:txBody>
          <a:bodyPr wrap="square">
            <a:spAutoFit/>
          </a:bodyPr>
          <a:lstStyle/>
          <a:p>
            <a:pPr marL="342900" marR="0" lvl="0" indent="-342900" rtl="0">
              <a:spcBef>
                <a:spcPts val="0"/>
              </a:spcBef>
              <a:spcAft>
                <a:spcPts val="0"/>
              </a:spcAft>
              <a:buFont typeface="Wingdings" panose="05000000000000000000" pitchFamily="2" charset="2"/>
              <a:buChar char=""/>
            </a:pPr>
            <a:endParaRPr lang="en-US" sz="2000" dirty="0">
              <a:effectLst/>
              <a:latin typeface="Alexandria"/>
              <a:ea typeface="Times New Roman" panose="02020603050405020304" pitchFamily="18" charset="0"/>
              <a:cs typeface="Times New Roman" panose="02020603050405020304" pitchFamily="18" charset="0"/>
            </a:endParaRPr>
          </a:p>
          <a:p>
            <a:pPr marL="342900" marR="0" lvl="0" indent="-342900" algn="just" rtl="0">
              <a:spcBef>
                <a:spcPts val="0"/>
              </a:spcBef>
              <a:spcAft>
                <a:spcPts val="0"/>
              </a:spcAft>
              <a:buFont typeface="Wingdings" panose="05000000000000000000" pitchFamily="2" charset="2"/>
              <a:buChar char=""/>
            </a:pPr>
            <a:r>
              <a:rPr lang="en-US" sz="2000" b="1" dirty="0">
                <a:solidFill>
                  <a:srgbClr val="002060"/>
                </a:solidFill>
                <a:effectLst/>
                <a:latin typeface="Alexandria"/>
                <a:ea typeface="Times New Roman" panose="02020603050405020304" pitchFamily="18" charset="0"/>
              </a:rPr>
              <a:t>The Concavity of the PPF means that </a:t>
            </a:r>
            <a:r>
              <a:rPr lang="en-US" sz="2000" dirty="0">
                <a:effectLst/>
                <a:latin typeface="Alexandria"/>
                <a:ea typeface="Times New Roman" panose="02020603050405020304" pitchFamily="18" charset="0"/>
              </a:rPr>
              <a:t>as the quantity produced of each good increases, So when one factor is shifted from the production of one good to another, then its productivity falls, causing marginal opportunity cost of increasing product to rise, </a:t>
            </a:r>
            <a:endParaRPr lang="en-US" sz="2000" b="1" dirty="0">
              <a:solidFill>
                <a:srgbClr val="FF0000"/>
              </a:solidFill>
              <a:effectLst/>
              <a:latin typeface="Alexandria"/>
              <a:ea typeface="Times New Roman" panose="02020603050405020304" pitchFamily="18" charset="0"/>
            </a:endParaRPr>
          </a:p>
        </p:txBody>
      </p:sp>
      <p:sp>
        <p:nvSpPr>
          <p:cNvPr id="12" name="TextBox 11">
            <a:extLst>
              <a:ext uri="{FF2B5EF4-FFF2-40B4-BE49-F238E27FC236}">
                <a16:creationId xmlns:a16="http://schemas.microsoft.com/office/drawing/2014/main" id="{3CED06A7-8582-3C4E-28DA-33578DD36017}"/>
              </a:ext>
            </a:extLst>
          </p:cNvPr>
          <p:cNvSpPr txBox="1"/>
          <p:nvPr/>
        </p:nvSpPr>
        <p:spPr>
          <a:xfrm>
            <a:off x="2671793" y="1867929"/>
            <a:ext cx="5257956" cy="400110"/>
          </a:xfrm>
          <a:prstGeom prst="rect">
            <a:avLst/>
          </a:prstGeom>
          <a:noFill/>
        </p:spPr>
        <p:txBody>
          <a:bodyPr wrap="square">
            <a:spAutoFit/>
          </a:bodyPr>
          <a:lstStyle/>
          <a:p>
            <a:pPr marL="0" marR="0" algn="ctr">
              <a:spcBef>
                <a:spcPts val="0"/>
              </a:spcBef>
              <a:spcAft>
                <a:spcPts val="0"/>
              </a:spcAft>
            </a:pPr>
            <a:r>
              <a:rPr lang="en-US" sz="2000" dirty="0">
                <a:solidFill>
                  <a:srgbClr val="002060"/>
                </a:solidFill>
                <a:effectLst/>
                <a:latin typeface="Alexandria"/>
                <a:ea typeface="Times New Roman" panose="02020603050405020304" pitchFamily="18" charset="0"/>
                <a:cs typeface="Times New Roman" panose="02020603050405020304" pitchFamily="18" charset="0"/>
              </a:rPr>
              <a:t>Why does the PPF concave? </a:t>
            </a:r>
          </a:p>
        </p:txBody>
      </p:sp>
    </p:spTree>
    <p:extLst>
      <p:ext uri="{BB962C8B-B14F-4D97-AF65-F5344CB8AC3E}">
        <p14:creationId xmlns:p14="http://schemas.microsoft.com/office/powerpoint/2010/main" val="38449837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sp>
        <p:nvSpPr>
          <p:cNvPr id="9" name="TextBox 8">
            <a:extLst>
              <a:ext uri="{FF2B5EF4-FFF2-40B4-BE49-F238E27FC236}">
                <a16:creationId xmlns:a16="http://schemas.microsoft.com/office/drawing/2014/main" id="{1A63C5CE-4B67-AF4C-7A83-CE0C2FD0205B}"/>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3) the PPF&amp; </a:t>
            </a:r>
            <a:r>
              <a:rPr lang="en-US" sz="2400" b="1" dirty="0">
                <a:solidFill>
                  <a:srgbClr val="0070C0"/>
                </a:solidFill>
                <a:latin typeface="+mj-lt"/>
                <a:cs typeface="Times New Roman" panose="02020603050405020304" pitchFamily="18" charset="0"/>
              </a:rPr>
              <a:t>opportunity cost</a:t>
            </a:r>
            <a:r>
              <a:rPr lang="en-US" sz="2400" b="1" dirty="0">
                <a:latin typeface="+mj-lt"/>
                <a:cs typeface="Times New Roman" panose="02020603050405020304" pitchFamily="18" charset="0"/>
              </a:rPr>
              <a:t> </a:t>
            </a:r>
          </a:p>
        </p:txBody>
      </p:sp>
      <p:pic>
        <p:nvPicPr>
          <p:cNvPr id="3" name="Picture 2">
            <a:extLst>
              <a:ext uri="{FF2B5EF4-FFF2-40B4-BE49-F238E27FC236}">
                <a16:creationId xmlns:a16="http://schemas.microsoft.com/office/drawing/2014/main" id="{C6B32197-A9B5-6798-9C45-DDD973E13698}"/>
              </a:ext>
            </a:extLst>
          </p:cNvPr>
          <p:cNvPicPr>
            <a:picLocks noChangeAspect="1"/>
          </p:cNvPicPr>
          <p:nvPr/>
        </p:nvPicPr>
        <p:blipFill>
          <a:blip r:embed="rId3"/>
          <a:stretch>
            <a:fillRect/>
          </a:stretch>
        </p:blipFill>
        <p:spPr>
          <a:xfrm>
            <a:off x="7368980" y="2172348"/>
            <a:ext cx="4061020" cy="3379504"/>
          </a:xfrm>
          <a:prstGeom prst="rect">
            <a:avLst/>
          </a:prstGeom>
        </p:spPr>
      </p:pic>
      <p:sp>
        <p:nvSpPr>
          <p:cNvPr id="12" name="TextBox 11">
            <a:extLst>
              <a:ext uri="{FF2B5EF4-FFF2-40B4-BE49-F238E27FC236}">
                <a16:creationId xmlns:a16="http://schemas.microsoft.com/office/drawing/2014/main" id="{3CED06A7-8582-3C4E-28DA-33578DD36017}"/>
              </a:ext>
            </a:extLst>
          </p:cNvPr>
          <p:cNvSpPr txBox="1"/>
          <p:nvPr/>
        </p:nvSpPr>
        <p:spPr>
          <a:xfrm>
            <a:off x="2671793" y="1867929"/>
            <a:ext cx="5257956" cy="400110"/>
          </a:xfrm>
          <a:prstGeom prst="rect">
            <a:avLst/>
          </a:prstGeom>
          <a:noFill/>
        </p:spPr>
        <p:txBody>
          <a:bodyPr wrap="square">
            <a:spAutoFit/>
          </a:bodyPr>
          <a:lstStyle/>
          <a:p>
            <a:pPr marL="0" marR="0" algn="ctr">
              <a:spcBef>
                <a:spcPts val="0"/>
              </a:spcBef>
              <a:spcAft>
                <a:spcPts val="0"/>
              </a:spcAft>
            </a:pPr>
            <a:r>
              <a:rPr lang="en-US" sz="2000" dirty="0">
                <a:solidFill>
                  <a:srgbClr val="002060"/>
                </a:solidFill>
                <a:effectLst/>
                <a:latin typeface="Alexandria"/>
                <a:ea typeface="Times New Roman" panose="02020603050405020304" pitchFamily="18" charset="0"/>
                <a:cs typeface="Times New Roman" panose="02020603050405020304" pitchFamily="18" charset="0"/>
              </a:rPr>
              <a:t>Why does the PPF concave? </a:t>
            </a:r>
          </a:p>
        </p:txBody>
      </p:sp>
      <p:graphicFrame>
        <p:nvGraphicFramePr>
          <p:cNvPr id="2" name="Table 1">
            <a:extLst>
              <a:ext uri="{FF2B5EF4-FFF2-40B4-BE49-F238E27FC236}">
                <a16:creationId xmlns:a16="http://schemas.microsoft.com/office/drawing/2014/main" id="{9F515D5D-F285-9221-BBAA-F67D357EBA45}"/>
              </a:ext>
            </a:extLst>
          </p:cNvPr>
          <p:cNvGraphicFramePr>
            <a:graphicFrameLocks noGrp="1"/>
          </p:cNvGraphicFramePr>
          <p:nvPr>
            <p:extLst>
              <p:ext uri="{D42A27DB-BD31-4B8C-83A1-F6EECF244321}">
                <p14:modId xmlns:p14="http://schemas.microsoft.com/office/powerpoint/2010/main" val="2576819881"/>
              </p:ext>
            </p:extLst>
          </p:nvPr>
        </p:nvGraphicFramePr>
        <p:xfrm>
          <a:off x="762000" y="2902466"/>
          <a:ext cx="6940808" cy="1732026"/>
        </p:xfrm>
        <a:graphic>
          <a:graphicData uri="http://schemas.openxmlformats.org/drawingml/2006/table">
            <a:tbl>
              <a:tblPr>
                <a:tableStyleId>{5C22544A-7EE6-4342-B048-85BDC9FD1C3A}</a:tableStyleId>
              </a:tblPr>
              <a:tblGrid>
                <a:gridCol w="6940808">
                  <a:extLst>
                    <a:ext uri="{9D8B030D-6E8A-4147-A177-3AD203B41FA5}">
                      <a16:colId xmlns:a16="http://schemas.microsoft.com/office/drawing/2014/main" val="1291850538"/>
                    </a:ext>
                  </a:extLst>
                </a:gridCol>
              </a:tblGrid>
              <a:tr h="1050138">
                <a:tc>
                  <a:txBody>
                    <a:bodyPr/>
                    <a:lstStyle/>
                    <a:p>
                      <a:pPr marL="119380" marR="0" algn="just">
                        <a:lnSpc>
                          <a:spcPct val="115000"/>
                        </a:lnSpc>
                        <a:spcBef>
                          <a:spcPts val="0"/>
                        </a:spcBef>
                        <a:spcAft>
                          <a:spcPts val="0"/>
                        </a:spcAft>
                      </a:pPr>
                      <a:r>
                        <a:rPr lang="en-US" sz="2000" dirty="0">
                          <a:effectLst/>
                          <a:latin typeface="Alexandria"/>
                        </a:rPr>
                        <a:t>As we </a:t>
                      </a:r>
                      <a:r>
                        <a:rPr lang="en-US" sz="2000" b="1" dirty="0">
                          <a:effectLst/>
                          <a:latin typeface="Alexandria"/>
                        </a:rPr>
                        <a:t>move down </a:t>
                      </a:r>
                      <a:r>
                        <a:rPr lang="en-US" sz="2000" dirty="0">
                          <a:effectLst/>
                          <a:latin typeface="Alexandria"/>
                        </a:rPr>
                        <a:t>along PPF </a:t>
                      </a:r>
                    </a:p>
                    <a:p>
                      <a:pPr marL="119380" marR="0" algn="just">
                        <a:lnSpc>
                          <a:spcPct val="115000"/>
                        </a:lnSpc>
                        <a:spcBef>
                          <a:spcPts val="0"/>
                        </a:spcBef>
                        <a:spcAft>
                          <a:spcPts val="0"/>
                        </a:spcAft>
                      </a:pPr>
                      <a:r>
                        <a:rPr lang="en-US" sz="2000" dirty="0">
                          <a:effectLst/>
                          <a:latin typeface="Alexandria"/>
                        </a:rPr>
                        <a:t>→ produce </a:t>
                      </a:r>
                      <a:r>
                        <a:rPr lang="en-US" sz="2000" b="1" dirty="0">
                          <a:effectLst/>
                          <a:latin typeface="Alexandria"/>
                        </a:rPr>
                        <a:t>additional unit of one good </a:t>
                      </a:r>
                    </a:p>
                    <a:p>
                      <a:pPr marL="119380" marR="0" algn="just">
                        <a:lnSpc>
                          <a:spcPct val="115000"/>
                        </a:lnSpc>
                        <a:spcBef>
                          <a:spcPts val="0"/>
                        </a:spcBef>
                        <a:spcAft>
                          <a:spcPts val="0"/>
                        </a:spcAft>
                      </a:pPr>
                      <a:r>
                        <a:rPr lang="en-US" sz="2000" dirty="0">
                          <a:effectLst/>
                          <a:latin typeface="Alexandria"/>
                        </a:rPr>
                        <a:t>→ more and </a:t>
                      </a:r>
                      <a:r>
                        <a:rPr lang="en-US" sz="2000" b="1" dirty="0">
                          <a:effectLst/>
                          <a:latin typeface="Alexandria"/>
                        </a:rPr>
                        <a:t>more units of the other good needed to be sacrificed </a:t>
                      </a:r>
                      <a:r>
                        <a:rPr lang="en-US" sz="2000" dirty="0">
                          <a:effectLst/>
                          <a:latin typeface="Alexandria"/>
                        </a:rPr>
                        <a:t>→ </a:t>
                      </a:r>
                      <a:r>
                        <a:rPr lang="en-US" sz="2000" b="1" dirty="0">
                          <a:effectLst/>
                          <a:latin typeface="Alexandria"/>
                        </a:rPr>
                        <a:t>The opportunity cost increases</a:t>
                      </a:r>
                    </a:p>
                    <a:p>
                      <a:pPr marL="119380" marR="0" algn="just">
                        <a:lnSpc>
                          <a:spcPct val="115000"/>
                        </a:lnSpc>
                        <a:spcBef>
                          <a:spcPts val="0"/>
                        </a:spcBef>
                        <a:spcAft>
                          <a:spcPts val="0"/>
                        </a:spcAft>
                      </a:pPr>
                      <a:r>
                        <a:rPr lang="en-US" sz="2000" b="1" dirty="0">
                          <a:effectLst/>
                          <a:latin typeface="Alexandria"/>
                        </a:rPr>
                        <a:t> </a:t>
                      </a:r>
                      <a:r>
                        <a:rPr lang="en-US" sz="2000" dirty="0">
                          <a:effectLst/>
                          <a:latin typeface="Alexandria"/>
                        </a:rPr>
                        <a:t>→ Causes </a:t>
                      </a:r>
                      <a:r>
                        <a:rPr lang="en-US" sz="2000" b="1" dirty="0">
                          <a:solidFill>
                            <a:srgbClr val="002060"/>
                          </a:solidFill>
                          <a:effectLst/>
                          <a:latin typeface="Alexandria"/>
                        </a:rPr>
                        <a:t>the concave shape of PPF                 </a:t>
                      </a:r>
                      <a:endParaRPr lang="en-US" sz="2000" b="1" dirty="0">
                        <a:solidFill>
                          <a:srgbClr val="002060"/>
                        </a:solidFill>
                        <a:effectLst/>
                        <a:latin typeface="Alexandria"/>
                        <a:ea typeface="Times New Roman" panose="02020603050405020304" pitchFamily="18" charset="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3007259114"/>
                  </a:ext>
                </a:extLst>
              </a:tr>
            </a:tbl>
          </a:graphicData>
        </a:graphic>
      </p:graphicFrame>
    </p:spTree>
    <p:extLst>
      <p:ext uri="{BB962C8B-B14F-4D97-AF65-F5344CB8AC3E}">
        <p14:creationId xmlns:p14="http://schemas.microsoft.com/office/powerpoint/2010/main" val="6849275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sp>
        <p:nvSpPr>
          <p:cNvPr id="9" name="TextBox 8">
            <a:extLst>
              <a:ext uri="{FF2B5EF4-FFF2-40B4-BE49-F238E27FC236}">
                <a16:creationId xmlns:a16="http://schemas.microsoft.com/office/drawing/2014/main" id="{1A63C5CE-4B67-AF4C-7A83-CE0C2FD0205B}"/>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3) the PPF&amp; </a:t>
            </a:r>
            <a:r>
              <a:rPr lang="en-US" sz="2400" b="1" dirty="0">
                <a:solidFill>
                  <a:srgbClr val="0070C0"/>
                </a:solidFill>
                <a:latin typeface="+mj-lt"/>
                <a:cs typeface="Times New Roman" panose="02020603050405020304" pitchFamily="18" charset="0"/>
              </a:rPr>
              <a:t>opportunity cost</a:t>
            </a:r>
            <a:r>
              <a:rPr lang="en-US" sz="2400" b="1" dirty="0">
                <a:latin typeface="+mj-lt"/>
                <a:cs typeface="Times New Roman" panose="02020603050405020304" pitchFamily="18" charset="0"/>
              </a:rPr>
              <a:t> </a:t>
            </a:r>
          </a:p>
        </p:txBody>
      </p:sp>
      <p:pic>
        <p:nvPicPr>
          <p:cNvPr id="3" name="Picture 2">
            <a:extLst>
              <a:ext uri="{FF2B5EF4-FFF2-40B4-BE49-F238E27FC236}">
                <a16:creationId xmlns:a16="http://schemas.microsoft.com/office/drawing/2014/main" id="{C6B32197-A9B5-6798-9C45-DDD973E13698}"/>
              </a:ext>
            </a:extLst>
          </p:cNvPr>
          <p:cNvPicPr>
            <a:picLocks noChangeAspect="1"/>
          </p:cNvPicPr>
          <p:nvPr/>
        </p:nvPicPr>
        <p:blipFill>
          <a:blip r:embed="rId3"/>
          <a:stretch>
            <a:fillRect/>
          </a:stretch>
        </p:blipFill>
        <p:spPr>
          <a:xfrm>
            <a:off x="7234115" y="2362038"/>
            <a:ext cx="4061020" cy="3379504"/>
          </a:xfrm>
          <a:prstGeom prst="rect">
            <a:avLst/>
          </a:prstGeom>
        </p:spPr>
      </p:pic>
      <p:sp>
        <p:nvSpPr>
          <p:cNvPr id="12" name="TextBox 11">
            <a:extLst>
              <a:ext uri="{FF2B5EF4-FFF2-40B4-BE49-F238E27FC236}">
                <a16:creationId xmlns:a16="http://schemas.microsoft.com/office/drawing/2014/main" id="{3CED06A7-8582-3C4E-28DA-33578DD36017}"/>
              </a:ext>
            </a:extLst>
          </p:cNvPr>
          <p:cNvSpPr txBox="1"/>
          <p:nvPr/>
        </p:nvSpPr>
        <p:spPr>
          <a:xfrm>
            <a:off x="2671793" y="1867929"/>
            <a:ext cx="5257956" cy="707886"/>
          </a:xfrm>
          <a:prstGeom prst="rect">
            <a:avLst/>
          </a:prstGeom>
          <a:noFill/>
        </p:spPr>
        <p:txBody>
          <a:bodyPr wrap="square">
            <a:spAutoFit/>
          </a:bodyPr>
          <a:lstStyle/>
          <a:p>
            <a:pPr marL="0" marR="0" algn="ctr">
              <a:spcBef>
                <a:spcPts val="0"/>
              </a:spcBef>
              <a:spcAft>
                <a:spcPts val="0"/>
              </a:spcAft>
            </a:pPr>
            <a:r>
              <a:rPr lang="en-US" sz="2000" dirty="0">
                <a:solidFill>
                  <a:srgbClr val="002060"/>
                </a:solidFill>
                <a:effectLst/>
                <a:latin typeface="Alexandria"/>
                <a:ea typeface="Times New Roman" panose="02020603050405020304" pitchFamily="18" charset="0"/>
                <a:cs typeface="Times New Roman" panose="02020603050405020304" pitchFamily="18" charset="0"/>
              </a:rPr>
              <a:t>Why does the PPF concave? </a:t>
            </a:r>
          </a:p>
          <a:p>
            <a:pPr marL="0" marR="0" algn="ctr">
              <a:spcBef>
                <a:spcPts val="0"/>
              </a:spcBef>
              <a:spcAft>
                <a:spcPts val="0"/>
              </a:spcAft>
            </a:pPr>
            <a:r>
              <a:rPr lang="en-US" sz="2000" dirty="0">
                <a:solidFill>
                  <a:srgbClr val="002060"/>
                </a:solidFill>
                <a:effectLst/>
                <a:latin typeface="Alexandria"/>
                <a:ea typeface="Times New Roman" panose="02020603050405020304" pitchFamily="18" charset="0"/>
                <a:cs typeface="Times New Roman" panose="02020603050405020304" pitchFamily="18" charset="0"/>
              </a:rPr>
              <a:t>Numerical example  </a:t>
            </a:r>
          </a:p>
        </p:txBody>
      </p:sp>
      <p:sp>
        <p:nvSpPr>
          <p:cNvPr id="10" name="TextBox 9">
            <a:extLst>
              <a:ext uri="{FF2B5EF4-FFF2-40B4-BE49-F238E27FC236}">
                <a16:creationId xmlns:a16="http://schemas.microsoft.com/office/drawing/2014/main" id="{9C1CA9C8-5E03-79B7-AAEE-70BB3BE8C851}"/>
              </a:ext>
            </a:extLst>
          </p:cNvPr>
          <p:cNvSpPr txBox="1"/>
          <p:nvPr/>
        </p:nvSpPr>
        <p:spPr>
          <a:xfrm>
            <a:off x="1153149" y="2805295"/>
            <a:ext cx="6250951" cy="2492990"/>
          </a:xfrm>
          <a:prstGeom prst="rect">
            <a:avLst/>
          </a:prstGeom>
          <a:noFill/>
        </p:spPr>
        <p:txBody>
          <a:bodyPr wrap="square">
            <a:spAutoFit/>
          </a:bodyPr>
          <a:lstStyle/>
          <a:p>
            <a:pPr marL="342900" marR="0" lvl="0" indent="-342900" rtl="0">
              <a:spcBef>
                <a:spcPts val="0"/>
              </a:spcBef>
              <a:spcAft>
                <a:spcPts val="0"/>
              </a:spcAft>
              <a:buFont typeface="+mj-lt"/>
              <a:buAutoNum type="arabicParenR"/>
              <a:tabLst>
                <a:tab pos="1450975" algn="l"/>
              </a:tabLst>
            </a:pPr>
            <a:r>
              <a:rPr lang="en-US" sz="2000" dirty="0">
                <a:effectLst/>
                <a:latin typeface="Alexandria"/>
                <a:ea typeface="Times New Roman" panose="02020603050405020304" pitchFamily="18" charset="0"/>
              </a:rPr>
              <a:t>Starting at point </a:t>
            </a:r>
            <a:r>
              <a:rPr lang="en-US" sz="2000" b="1" u="sng" dirty="0">
                <a:effectLst/>
                <a:latin typeface="Alexandria"/>
                <a:ea typeface="Times New Roman" panose="02020603050405020304" pitchFamily="18" charset="0"/>
              </a:rPr>
              <a:t>B (1X, 14 Y )</a:t>
            </a:r>
            <a:endParaRPr lang="en-US" sz="1600" dirty="0">
              <a:effectLst/>
              <a:latin typeface="Alexandria"/>
              <a:ea typeface="Times New Roman" panose="02020603050405020304" pitchFamily="18" charset="0"/>
            </a:endParaRPr>
          </a:p>
          <a:p>
            <a:pPr marL="228600" marR="0">
              <a:spcBef>
                <a:spcPts val="0"/>
              </a:spcBef>
              <a:spcAft>
                <a:spcPts val="0"/>
              </a:spcAft>
              <a:tabLst>
                <a:tab pos="1450975" algn="l"/>
              </a:tabLst>
            </a:pPr>
            <a:r>
              <a:rPr lang="en-US" sz="2000" b="1" u="none" strike="noStrike" dirty="0">
                <a:effectLst/>
                <a:latin typeface="Alexandria"/>
                <a:ea typeface="Times New Roman" panose="02020603050405020304" pitchFamily="18" charset="0"/>
              </a:rPr>
              <a:t> </a:t>
            </a:r>
            <a:endParaRPr lang="en-US" sz="1600" dirty="0">
              <a:effectLst/>
              <a:latin typeface="Alexandria"/>
              <a:ea typeface="Times New Roman" panose="02020603050405020304" pitchFamily="18" charset="0"/>
            </a:endParaRPr>
          </a:p>
          <a:p>
            <a:pPr marR="0" lvl="0">
              <a:spcBef>
                <a:spcPts val="0"/>
              </a:spcBef>
              <a:spcAft>
                <a:spcPts val="0"/>
              </a:spcAft>
              <a:tabLst>
                <a:tab pos="1450975" algn="l"/>
              </a:tabLst>
            </a:pPr>
            <a:r>
              <a:rPr lang="en-US" sz="2000" b="1" i="1" u="sng" dirty="0">
                <a:solidFill>
                  <a:srgbClr val="0070C0"/>
                </a:solidFill>
                <a:effectLst/>
                <a:latin typeface="Alexandria"/>
                <a:ea typeface="Times New Roman" panose="02020603050405020304" pitchFamily="18" charset="0"/>
              </a:rPr>
              <a:t>2)</a:t>
            </a:r>
            <a:r>
              <a:rPr lang="en-US" sz="2000" b="1" i="1" u="sng" dirty="0">
                <a:solidFill>
                  <a:srgbClr val="0070C0"/>
                </a:solidFill>
                <a:latin typeface="Alexandria"/>
                <a:ea typeface="Times New Roman" panose="02020603050405020304" pitchFamily="18" charset="0"/>
              </a:rPr>
              <a:t> </a:t>
            </a:r>
            <a:r>
              <a:rPr lang="en-US" sz="2000" b="1" i="1" u="sng" dirty="0">
                <a:solidFill>
                  <a:srgbClr val="0070C0"/>
                </a:solidFill>
                <a:effectLst/>
                <a:latin typeface="Alexandria"/>
                <a:ea typeface="Times New Roman" panose="02020603050405020304" pitchFamily="18" charset="0"/>
              </a:rPr>
              <a:t>B</a:t>
            </a:r>
            <a:r>
              <a:rPr lang="en-US" sz="2000" b="1" i="1" u="sng" dirty="0">
                <a:solidFill>
                  <a:srgbClr val="0070C0"/>
                </a:solidFill>
                <a:effectLst/>
                <a:latin typeface="Alexandria"/>
                <a:ea typeface="Times New Roman" panose="02020603050405020304" pitchFamily="18" charset="0"/>
                <a:cs typeface="Times New Roman" panose="02020603050405020304" pitchFamily="18" charset="0"/>
              </a:rPr>
              <a:t>→C</a:t>
            </a:r>
            <a:r>
              <a:rPr lang="en-US" sz="2000" dirty="0">
                <a:solidFill>
                  <a:srgbClr val="0070C0"/>
                </a:solidFill>
                <a:effectLst/>
                <a:latin typeface="Alexandria"/>
                <a:ea typeface="Times New Roman" panose="02020603050405020304" pitchFamily="18" charset="0"/>
              </a:rPr>
              <a:t> </a:t>
            </a:r>
            <a:r>
              <a:rPr lang="en-US" sz="2000" dirty="0">
                <a:effectLst/>
                <a:latin typeface="Alexandria"/>
                <a:ea typeface="Times New Roman" panose="02020603050405020304" pitchFamily="18" charset="0"/>
              </a:rPr>
              <a:t>: if we move down to point (</a:t>
            </a:r>
            <a:r>
              <a:rPr lang="en-US" sz="2000" b="1" dirty="0">
                <a:effectLst/>
                <a:latin typeface="Alexandria"/>
                <a:ea typeface="Times New Roman" panose="02020603050405020304" pitchFamily="18" charset="0"/>
              </a:rPr>
              <a:t>C)</a:t>
            </a:r>
            <a:r>
              <a:rPr lang="en-US" sz="2000" dirty="0">
                <a:effectLst/>
                <a:latin typeface="Alexandria"/>
                <a:ea typeface="Times New Roman" panose="02020603050405020304" pitchFamily="18" charset="0"/>
              </a:rPr>
              <a:t> to  produce additional unit of good X </a:t>
            </a:r>
            <a:r>
              <a:rPr lang="en-US" sz="2000" b="1" dirty="0">
                <a:solidFill>
                  <a:srgbClr val="0070C0"/>
                </a:solidFill>
                <a:effectLst/>
                <a:latin typeface="Alexandria"/>
                <a:ea typeface="Times New Roman" panose="02020603050405020304" pitchFamily="18" charset="0"/>
                <a:cs typeface="Times New Roman" panose="02020603050405020304" pitchFamily="18" charset="0"/>
              </a:rPr>
              <a:t>→</a:t>
            </a:r>
            <a:r>
              <a:rPr lang="en-US" sz="2000" b="1" dirty="0">
                <a:solidFill>
                  <a:srgbClr val="FF0000"/>
                </a:solidFill>
                <a:effectLst/>
                <a:latin typeface="Alexandria"/>
                <a:ea typeface="Times New Roman" panose="02020603050405020304" pitchFamily="18" charset="0"/>
                <a:cs typeface="Times New Roman" panose="02020603050405020304" pitchFamily="18" charset="0"/>
              </a:rPr>
              <a:t> </a:t>
            </a:r>
            <a:r>
              <a:rPr lang="en-US" sz="2000" dirty="0">
                <a:effectLst/>
                <a:latin typeface="Alexandria"/>
                <a:ea typeface="Times New Roman" panose="02020603050405020304" pitchFamily="18" charset="0"/>
                <a:cs typeface="Times New Roman" panose="02020603050405020304" pitchFamily="18" charset="0"/>
              </a:rPr>
              <a:t>so we  will  sacrifice </a:t>
            </a:r>
            <a:r>
              <a:rPr lang="en-US" sz="2000" u="sng" dirty="0">
                <a:solidFill>
                  <a:srgbClr val="0070C0"/>
                </a:solidFill>
                <a:effectLst/>
                <a:latin typeface="Alexandria"/>
                <a:ea typeface="Times New Roman" panose="02020603050405020304" pitchFamily="18" charset="0"/>
                <a:cs typeface="Times New Roman" panose="02020603050405020304" pitchFamily="18" charset="0"/>
              </a:rPr>
              <a:t>2 units of Y (14-12)</a:t>
            </a:r>
            <a:r>
              <a:rPr lang="en-US" sz="2000" b="1" dirty="0">
                <a:solidFill>
                  <a:srgbClr val="0070C0"/>
                </a:solidFill>
                <a:effectLst/>
                <a:latin typeface="Alexandria"/>
                <a:ea typeface="Times New Roman" panose="02020603050405020304" pitchFamily="18" charset="0"/>
                <a:cs typeface="Times New Roman" panose="02020603050405020304" pitchFamily="18" charset="0"/>
              </a:rPr>
              <a:t> </a:t>
            </a:r>
            <a:r>
              <a:rPr lang="en-US" sz="2000" dirty="0">
                <a:effectLst/>
                <a:latin typeface="Alexandria"/>
                <a:ea typeface="Times New Roman" panose="02020603050405020304" pitchFamily="18" charset="0"/>
              </a:rPr>
              <a:t>so we  will move to point </a:t>
            </a:r>
            <a:r>
              <a:rPr lang="en-US" sz="2000" b="1" u="sng" dirty="0">
                <a:effectLst/>
                <a:latin typeface="Alexandria"/>
                <a:ea typeface="Times New Roman" panose="02020603050405020304" pitchFamily="18" charset="0"/>
              </a:rPr>
              <a:t>C (2X, 12Y)</a:t>
            </a:r>
            <a:endParaRPr lang="en-US" sz="1600" dirty="0">
              <a:effectLst/>
              <a:latin typeface="Alexandria"/>
              <a:ea typeface="Times New Roman" panose="02020603050405020304" pitchFamily="18" charset="0"/>
            </a:endParaRPr>
          </a:p>
          <a:p>
            <a:pPr marL="457200" marR="0">
              <a:spcBef>
                <a:spcPts val="0"/>
              </a:spcBef>
              <a:spcAft>
                <a:spcPts val="0"/>
              </a:spcAft>
            </a:pPr>
            <a:r>
              <a:rPr lang="en-US" sz="2000" dirty="0">
                <a:effectLst/>
                <a:latin typeface="Alexandria"/>
                <a:ea typeface="Times New Roman" panose="02020603050405020304" pitchFamily="18" charset="0"/>
              </a:rPr>
              <a:t> </a:t>
            </a:r>
            <a:endParaRPr lang="en-US" sz="1600" dirty="0">
              <a:effectLst/>
              <a:latin typeface="Alexandria"/>
              <a:ea typeface="Times New Roman" panose="02020603050405020304" pitchFamily="18" charset="0"/>
            </a:endParaRPr>
          </a:p>
          <a:p>
            <a:pPr marL="742950" marR="0" lvl="1" indent="-285750">
              <a:spcBef>
                <a:spcPts val="0"/>
              </a:spcBef>
              <a:spcAft>
                <a:spcPts val="0"/>
              </a:spcAft>
              <a:buFont typeface="Symbol" panose="05050102010706020507" pitchFamily="18" charset="2"/>
              <a:buChar char=""/>
              <a:tabLst>
                <a:tab pos="1450975" algn="l"/>
              </a:tabLst>
            </a:pPr>
            <a:r>
              <a:rPr lang="en-US" sz="2000" b="1" dirty="0">
                <a:effectLst/>
                <a:latin typeface="Alexandria"/>
                <a:ea typeface="Times New Roman" panose="02020603050405020304" pitchFamily="18" charset="0"/>
                <a:cs typeface="Times New Roman" panose="02020603050405020304" pitchFamily="18" charset="0"/>
              </a:rPr>
              <a:t>opportunity cost for good X = </a:t>
            </a:r>
            <a:r>
              <a:rPr lang="en-US" sz="2000" dirty="0">
                <a:effectLst/>
                <a:latin typeface="Alexandria"/>
                <a:ea typeface="Times New Roman" panose="02020603050405020304" pitchFamily="18" charset="0"/>
              </a:rPr>
              <a:t>│</a:t>
            </a:r>
            <a:r>
              <a:rPr lang="en-US" sz="2000" b="1" dirty="0">
                <a:effectLst/>
                <a:latin typeface="Alexandria"/>
                <a:ea typeface="Times New Roman" panose="02020603050405020304" pitchFamily="18" charset="0"/>
                <a:cs typeface="Times New Roman" panose="02020603050405020304" pitchFamily="18" charset="0"/>
              </a:rPr>
              <a:t>∆Y/∆X</a:t>
            </a:r>
            <a:r>
              <a:rPr lang="en-US" sz="2000" dirty="0">
                <a:effectLst/>
                <a:latin typeface="Alexandria"/>
                <a:ea typeface="Times New Roman" panose="02020603050405020304" pitchFamily="18" charset="0"/>
              </a:rPr>
              <a:t>│</a:t>
            </a:r>
            <a:r>
              <a:rPr lang="en-US" sz="2000" b="1" dirty="0">
                <a:effectLst/>
                <a:latin typeface="Alexandria"/>
                <a:ea typeface="Times New Roman" panose="02020603050405020304" pitchFamily="18" charset="0"/>
                <a:cs typeface="Times New Roman" panose="02020603050405020304" pitchFamily="18" charset="0"/>
              </a:rPr>
              <a:t> = 2 </a:t>
            </a:r>
            <a:endParaRPr lang="en-US" sz="1600" dirty="0">
              <a:effectLst/>
              <a:latin typeface="Alexandria"/>
              <a:ea typeface="Times New Roman" panose="02020603050405020304" pitchFamily="18" charset="0"/>
            </a:endParaRPr>
          </a:p>
          <a:p>
            <a:pPr marL="228600" marR="0">
              <a:spcBef>
                <a:spcPts val="0"/>
              </a:spcBef>
              <a:spcAft>
                <a:spcPts val="0"/>
              </a:spcAft>
              <a:tabLst>
                <a:tab pos="1450975" algn="l"/>
              </a:tabLst>
            </a:pPr>
            <a:r>
              <a:rPr lang="en-US" sz="1600" dirty="0">
                <a:effectLst/>
                <a:latin typeface="Alexandria"/>
                <a:ea typeface="Times New Roman" panose="02020603050405020304" pitchFamily="18" charset="0"/>
              </a:rPr>
              <a:t> </a:t>
            </a:r>
            <a:endParaRPr lang="en-US" sz="1200" dirty="0">
              <a:effectLst/>
              <a:latin typeface="Alexandria"/>
              <a:ea typeface="Times New Roman" panose="02020603050405020304" pitchFamily="18" charset="0"/>
            </a:endParaRPr>
          </a:p>
        </p:txBody>
      </p:sp>
    </p:spTree>
    <p:extLst>
      <p:ext uri="{BB962C8B-B14F-4D97-AF65-F5344CB8AC3E}">
        <p14:creationId xmlns:p14="http://schemas.microsoft.com/office/powerpoint/2010/main" val="18584152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sp>
        <p:nvSpPr>
          <p:cNvPr id="9" name="TextBox 8">
            <a:extLst>
              <a:ext uri="{FF2B5EF4-FFF2-40B4-BE49-F238E27FC236}">
                <a16:creationId xmlns:a16="http://schemas.microsoft.com/office/drawing/2014/main" id="{1A63C5CE-4B67-AF4C-7A83-CE0C2FD0205B}"/>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3) the PPF&amp; </a:t>
            </a:r>
            <a:r>
              <a:rPr lang="en-US" sz="2400" b="1" dirty="0">
                <a:solidFill>
                  <a:srgbClr val="0070C0"/>
                </a:solidFill>
                <a:latin typeface="+mj-lt"/>
                <a:cs typeface="Times New Roman" panose="02020603050405020304" pitchFamily="18" charset="0"/>
              </a:rPr>
              <a:t>opportunity cost</a:t>
            </a:r>
            <a:r>
              <a:rPr lang="en-US" sz="2400" b="1" dirty="0">
                <a:latin typeface="+mj-lt"/>
                <a:cs typeface="Times New Roman" panose="02020603050405020304" pitchFamily="18" charset="0"/>
              </a:rPr>
              <a:t> </a:t>
            </a:r>
          </a:p>
        </p:txBody>
      </p:sp>
      <p:pic>
        <p:nvPicPr>
          <p:cNvPr id="3" name="Picture 2">
            <a:extLst>
              <a:ext uri="{FF2B5EF4-FFF2-40B4-BE49-F238E27FC236}">
                <a16:creationId xmlns:a16="http://schemas.microsoft.com/office/drawing/2014/main" id="{C6B32197-A9B5-6798-9C45-DDD973E13698}"/>
              </a:ext>
            </a:extLst>
          </p:cNvPr>
          <p:cNvPicPr>
            <a:picLocks noChangeAspect="1"/>
          </p:cNvPicPr>
          <p:nvPr/>
        </p:nvPicPr>
        <p:blipFill>
          <a:blip r:embed="rId3"/>
          <a:stretch>
            <a:fillRect/>
          </a:stretch>
        </p:blipFill>
        <p:spPr>
          <a:xfrm>
            <a:off x="7234115" y="2362038"/>
            <a:ext cx="4061020" cy="3379504"/>
          </a:xfrm>
          <a:prstGeom prst="rect">
            <a:avLst/>
          </a:prstGeom>
        </p:spPr>
      </p:pic>
      <p:sp>
        <p:nvSpPr>
          <p:cNvPr id="12" name="TextBox 11">
            <a:extLst>
              <a:ext uri="{FF2B5EF4-FFF2-40B4-BE49-F238E27FC236}">
                <a16:creationId xmlns:a16="http://schemas.microsoft.com/office/drawing/2014/main" id="{3CED06A7-8582-3C4E-28DA-33578DD36017}"/>
              </a:ext>
            </a:extLst>
          </p:cNvPr>
          <p:cNvSpPr txBox="1"/>
          <p:nvPr/>
        </p:nvSpPr>
        <p:spPr>
          <a:xfrm>
            <a:off x="2671793" y="1867929"/>
            <a:ext cx="5257956" cy="707886"/>
          </a:xfrm>
          <a:prstGeom prst="rect">
            <a:avLst/>
          </a:prstGeom>
          <a:noFill/>
        </p:spPr>
        <p:txBody>
          <a:bodyPr wrap="square">
            <a:spAutoFit/>
          </a:bodyPr>
          <a:lstStyle/>
          <a:p>
            <a:pPr marL="0" marR="0" algn="ctr">
              <a:spcBef>
                <a:spcPts val="0"/>
              </a:spcBef>
              <a:spcAft>
                <a:spcPts val="0"/>
              </a:spcAft>
            </a:pPr>
            <a:r>
              <a:rPr lang="en-US" sz="2000" dirty="0">
                <a:solidFill>
                  <a:srgbClr val="002060"/>
                </a:solidFill>
                <a:effectLst/>
                <a:latin typeface="Alexandria"/>
                <a:ea typeface="Times New Roman" panose="02020603050405020304" pitchFamily="18" charset="0"/>
                <a:cs typeface="Times New Roman" panose="02020603050405020304" pitchFamily="18" charset="0"/>
              </a:rPr>
              <a:t>Why does the PPF concave? </a:t>
            </a:r>
          </a:p>
          <a:p>
            <a:pPr marL="0" marR="0" algn="ctr">
              <a:spcBef>
                <a:spcPts val="0"/>
              </a:spcBef>
              <a:spcAft>
                <a:spcPts val="0"/>
              </a:spcAft>
            </a:pPr>
            <a:r>
              <a:rPr lang="en-US" sz="2000" dirty="0">
                <a:solidFill>
                  <a:srgbClr val="002060"/>
                </a:solidFill>
                <a:effectLst/>
                <a:latin typeface="Alexandria"/>
                <a:ea typeface="Times New Roman" panose="02020603050405020304" pitchFamily="18" charset="0"/>
                <a:cs typeface="Times New Roman" panose="02020603050405020304" pitchFamily="18" charset="0"/>
              </a:rPr>
              <a:t>Numerical example  </a:t>
            </a:r>
          </a:p>
        </p:txBody>
      </p:sp>
      <p:sp>
        <p:nvSpPr>
          <p:cNvPr id="2" name="TextBox 1">
            <a:extLst>
              <a:ext uri="{FF2B5EF4-FFF2-40B4-BE49-F238E27FC236}">
                <a16:creationId xmlns:a16="http://schemas.microsoft.com/office/drawing/2014/main" id="{59832DE4-1FA8-59AE-D119-1B520975690A}"/>
              </a:ext>
            </a:extLst>
          </p:cNvPr>
          <p:cNvSpPr txBox="1"/>
          <p:nvPr/>
        </p:nvSpPr>
        <p:spPr>
          <a:xfrm>
            <a:off x="762000" y="2961472"/>
            <a:ext cx="6951031" cy="1631216"/>
          </a:xfrm>
          <a:prstGeom prst="rect">
            <a:avLst/>
          </a:prstGeom>
          <a:noFill/>
        </p:spPr>
        <p:txBody>
          <a:bodyPr wrap="square">
            <a:spAutoFit/>
          </a:bodyPr>
          <a:lstStyle/>
          <a:p>
            <a:pPr marR="0" lvl="0">
              <a:spcBef>
                <a:spcPts val="0"/>
              </a:spcBef>
              <a:spcAft>
                <a:spcPts val="0"/>
              </a:spcAft>
              <a:tabLst>
                <a:tab pos="1450975" algn="l"/>
              </a:tabLst>
            </a:pPr>
            <a:r>
              <a:rPr lang="en-US" sz="2000" b="1" i="1" u="sng" dirty="0">
                <a:solidFill>
                  <a:srgbClr val="0070C0"/>
                </a:solidFill>
                <a:effectLst/>
                <a:latin typeface="Alexandria"/>
                <a:ea typeface="Times New Roman" panose="02020603050405020304" pitchFamily="18" charset="0"/>
              </a:rPr>
              <a:t>3)</a:t>
            </a:r>
            <a:r>
              <a:rPr lang="en-US" sz="2000" b="1" i="1" u="sng" dirty="0">
                <a:solidFill>
                  <a:srgbClr val="0070C0"/>
                </a:solidFill>
                <a:latin typeface="Alexandria"/>
                <a:ea typeface="Times New Roman" panose="02020603050405020304" pitchFamily="18" charset="0"/>
              </a:rPr>
              <a:t> </a:t>
            </a:r>
            <a:r>
              <a:rPr lang="en-US" sz="2000" b="1" i="1" u="sng" dirty="0">
                <a:solidFill>
                  <a:srgbClr val="0070C0"/>
                </a:solidFill>
                <a:effectLst/>
                <a:latin typeface="Alexandria"/>
                <a:ea typeface="Times New Roman" panose="02020603050405020304" pitchFamily="18" charset="0"/>
              </a:rPr>
              <a:t>C</a:t>
            </a:r>
            <a:r>
              <a:rPr lang="en-US" sz="2000" b="1" i="1" u="sng" dirty="0">
                <a:solidFill>
                  <a:srgbClr val="0070C0"/>
                </a:solidFill>
                <a:effectLst/>
                <a:latin typeface="Alexandria"/>
                <a:ea typeface="Times New Roman" panose="02020603050405020304" pitchFamily="18" charset="0"/>
                <a:cs typeface="Times New Roman" panose="02020603050405020304" pitchFamily="18" charset="0"/>
              </a:rPr>
              <a:t>→D:</a:t>
            </a:r>
            <a:r>
              <a:rPr lang="en-US" sz="2000" dirty="0">
                <a:solidFill>
                  <a:srgbClr val="0070C0"/>
                </a:solidFill>
                <a:effectLst/>
                <a:latin typeface="Alexandria"/>
                <a:ea typeface="Times New Roman" panose="02020603050405020304" pitchFamily="18" charset="0"/>
              </a:rPr>
              <a:t> </a:t>
            </a:r>
            <a:r>
              <a:rPr lang="en-US" sz="2000" dirty="0">
                <a:effectLst/>
                <a:latin typeface="Alexandria"/>
                <a:ea typeface="Times New Roman" panose="02020603050405020304" pitchFamily="18" charset="0"/>
              </a:rPr>
              <a:t>if we move down to point (</a:t>
            </a:r>
            <a:r>
              <a:rPr lang="en-US" sz="2000" b="1" dirty="0">
                <a:effectLst/>
                <a:latin typeface="Alexandria"/>
                <a:ea typeface="Times New Roman" panose="02020603050405020304" pitchFamily="18" charset="0"/>
              </a:rPr>
              <a:t>D)</a:t>
            </a:r>
            <a:r>
              <a:rPr lang="en-US" sz="2000" dirty="0">
                <a:effectLst/>
                <a:latin typeface="Alexandria"/>
                <a:ea typeface="Times New Roman" panose="02020603050405020304" pitchFamily="18" charset="0"/>
              </a:rPr>
              <a:t> to  produce additional unit of good X </a:t>
            </a:r>
            <a:r>
              <a:rPr lang="en-US" sz="2000" b="1" dirty="0">
                <a:solidFill>
                  <a:srgbClr val="0070C0"/>
                </a:solidFill>
                <a:effectLst/>
                <a:latin typeface="Alexandria"/>
                <a:ea typeface="Times New Roman" panose="02020603050405020304" pitchFamily="18" charset="0"/>
                <a:cs typeface="Times New Roman" panose="02020603050405020304" pitchFamily="18" charset="0"/>
              </a:rPr>
              <a:t>→</a:t>
            </a:r>
            <a:r>
              <a:rPr lang="en-US" sz="2000" b="1" dirty="0">
                <a:solidFill>
                  <a:srgbClr val="FF0000"/>
                </a:solidFill>
                <a:effectLst/>
                <a:latin typeface="Alexandria"/>
                <a:ea typeface="Times New Roman" panose="02020603050405020304" pitchFamily="18" charset="0"/>
                <a:cs typeface="Times New Roman" panose="02020603050405020304" pitchFamily="18" charset="0"/>
              </a:rPr>
              <a:t> </a:t>
            </a:r>
            <a:r>
              <a:rPr lang="en-US" sz="2000" dirty="0">
                <a:effectLst/>
                <a:latin typeface="Alexandria"/>
                <a:ea typeface="Times New Roman" panose="02020603050405020304" pitchFamily="18" charset="0"/>
                <a:cs typeface="Times New Roman" panose="02020603050405020304" pitchFamily="18" charset="0"/>
              </a:rPr>
              <a:t>so we  will  sacrifice </a:t>
            </a:r>
            <a:r>
              <a:rPr lang="en-US" sz="2000" u="sng" dirty="0">
                <a:solidFill>
                  <a:srgbClr val="0070C0"/>
                </a:solidFill>
                <a:effectLst/>
                <a:latin typeface="Alexandria"/>
                <a:ea typeface="Times New Roman" panose="02020603050405020304" pitchFamily="18" charset="0"/>
                <a:cs typeface="Times New Roman" panose="02020603050405020304" pitchFamily="18" charset="0"/>
              </a:rPr>
              <a:t>3 units of Y(12-9 )</a:t>
            </a:r>
            <a:r>
              <a:rPr lang="en-US" sz="2000" b="1" dirty="0">
                <a:solidFill>
                  <a:srgbClr val="0070C0"/>
                </a:solidFill>
                <a:effectLst/>
                <a:latin typeface="Alexandria"/>
                <a:ea typeface="Times New Roman" panose="02020603050405020304" pitchFamily="18" charset="0"/>
                <a:cs typeface="Times New Roman" panose="02020603050405020304" pitchFamily="18" charset="0"/>
              </a:rPr>
              <a:t> </a:t>
            </a:r>
            <a:r>
              <a:rPr lang="en-US" sz="2000" dirty="0">
                <a:effectLst/>
                <a:latin typeface="Alexandria"/>
                <a:ea typeface="Times New Roman" panose="02020603050405020304" pitchFamily="18" charset="0"/>
              </a:rPr>
              <a:t>so we  will move to point </a:t>
            </a:r>
            <a:r>
              <a:rPr lang="en-US" sz="2000" b="1" u="sng" dirty="0">
                <a:effectLst/>
                <a:latin typeface="Alexandria"/>
                <a:ea typeface="Times New Roman" panose="02020603050405020304" pitchFamily="18" charset="0"/>
              </a:rPr>
              <a:t>D (3X, 9Y)</a:t>
            </a:r>
            <a:endParaRPr lang="en-US" sz="2000" dirty="0">
              <a:effectLst/>
              <a:latin typeface="Alexandria"/>
              <a:ea typeface="Times New Roman" panose="02020603050405020304" pitchFamily="18" charset="0"/>
            </a:endParaRPr>
          </a:p>
          <a:p>
            <a:pPr marL="742950" marR="0" lvl="1" indent="-285750">
              <a:spcBef>
                <a:spcPts val="0"/>
              </a:spcBef>
              <a:spcAft>
                <a:spcPts val="0"/>
              </a:spcAft>
              <a:buFont typeface="Symbol" panose="05050102010706020507" pitchFamily="18" charset="2"/>
              <a:buChar char=""/>
              <a:tabLst>
                <a:tab pos="1450975" algn="l"/>
              </a:tabLst>
            </a:pPr>
            <a:r>
              <a:rPr lang="en-US" sz="2000" b="1" dirty="0">
                <a:effectLst/>
                <a:latin typeface="Alexandria"/>
                <a:ea typeface="Times New Roman" panose="02020603050405020304" pitchFamily="18" charset="0"/>
                <a:cs typeface="Times New Roman" panose="02020603050405020304" pitchFamily="18" charset="0"/>
              </a:rPr>
              <a:t>opportunity cost for good X = │∆Y/∆X│ = 3 </a:t>
            </a:r>
            <a:endParaRPr lang="en-US" sz="2000" dirty="0">
              <a:effectLst/>
              <a:latin typeface="Alexandria"/>
              <a:ea typeface="Times New Roman" panose="02020603050405020304" pitchFamily="18" charset="0"/>
            </a:endParaRPr>
          </a:p>
          <a:p>
            <a:pPr marL="457200" marR="0">
              <a:spcBef>
                <a:spcPts val="0"/>
              </a:spcBef>
              <a:spcAft>
                <a:spcPts val="0"/>
              </a:spcAft>
            </a:pPr>
            <a:r>
              <a:rPr lang="en-US" sz="2000" dirty="0">
                <a:effectLst/>
                <a:latin typeface="Alexandria"/>
                <a:ea typeface="Times New Roman" panose="02020603050405020304" pitchFamily="18" charset="0"/>
              </a:rPr>
              <a:t> </a:t>
            </a:r>
          </a:p>
        </p:txBody>
      </p:sp>
    </p:spTree>
    <p:extLst>
      <p:ext uri="{BB962C8B-B14F-4D97-AF65-F5344CB8AC3E}">
        <p14:creationId xmlns:p14="http://schemas.microsoft.com/office/powerpoint/2010/main" val="34021084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sp>
        <p:nvSpPr>
          <p:cNvPr id="9" name="TextBox 8">
            <a:extLst>
              <a:ext uri="{FF2B5EF4-FFF2-40B4-BE49-F238E27FC236}">
                <a16:creationId xmlns:a16="http://schemas.microsoft.com/office/drawing/2014/main" id="{1A63C5CE-4B67-AF4C-7A83-CE0C2FD0205B}"/>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3) the PPF&amp; </a:t>
            </a:r>
            <a:r>
              <a:rPr lang="en-US" sz="2400" b="1" dirty="0">
                <a:solidFill>
                  <a:srgbClr val="0070C0"/>
                </a:solidFill>
                <a:latin typeface="+mj-lt"/>
                <a:cs typeface="Times New Roman" panose="02020603050405020304" pitchFamily="18" charset="0"/>
              </a:rPr>
              <a:t>opportunity cost</a:t>
            </a:r>
            <a:r>
              <a:rPr lang="en-US" sz="2400" b="1" dirty="0">
                <a:latin typeface="+mj-lt"/>
                <a:cs typeface="Times New Roman" panose="02020603050405020304" pitchFamily="18" charset="0"/>
              </a:rPr>
              <a:t> </a:t>
            </a:r>
          </a:p>
        </p:txBody>
      </p:sp>
      <p:pic>
        <p:nvPicPr>
          <p:cNvPr id="3" name="Picture 2">
            <a:extLst>
              <a:ext uri="{FF2B5EF4-FFF2-40B4-BE49-F238E27FC236}">
                <a16:creationId xmlns:a16="http://schemas.microsoft.com/office/drawing/2014/main" id="{C6B32197-A9B5-6798-9C45-DDD973E13698}"/>
              </a:ext>
            </a:extLst>
          </p:cNvPr>
          <p:cNvPicPr>
            <a:picLocks noChangeAspect="1"/>
          </p:cNvPicPr>
          <p:nvPr/>
        </p:nvPicPr>
        <p:blipFill>
          <a:blip r:embed="rId3"/>
          <a:stretch>
            <a:fillRect/>
          </a:stretch>
        </p:blipFill>
        <p:spPr>
          <a:xfrm>
            <a:off x="7234115" y="2362038"/>
            <a:ext cx="4061020" cy="3379504"/>
          </a:xfrm>
          <a:prstGeom prst="rect">
            <a:avLst/>
          </a:prstGeom>
        </p:spPr>
      </p:pic>
      <p:sp>
        <p:nvSpPr>
          <p:cNvPr id="12" name="TextBox 11">
            <a:extLst>
              <a:ext uri="{FF2B5EF4-FFF2-40B4-BE49-F238E27FC236}">
                <a16:creationId xmlns:a16="http://schemas.microsoft.com/office/drawing/2014/main" id="{3CED06A7-8582-3C4E-28DA-33578DD36017}"/>
              </a:ext>
            </a:extLst>
          </p:cNvPr>
          <p:cNvSpPr txBox="1"/>
          <p:nvPr/>
        </p:nvSpPr>
        <p:spPr>
          <a:xfrm>
            <a:off x="2671793" y="1867929"/>
            <a:ext cx="5257956" cy="707886"/>
          </a:xfrm>
          <a:prstGeom prst="rect">
            <a:avLst/>
          </a:prstGeom>
          <a:noFill/>
        </p:spPr>
        <p:txBody>
          <a:bodyPr wrap="square">
            <a:spAutoFit/>
          </a:bodyPr>
          <a:lstStyle/>
          <a:p>
            <a:pPr marL="0" marR="0" algn="ctr">
              <a:spcBef>
                <a:spcPts val="0"/>
              </a:spcBef>
              <a:spcAft>
                <a:spcPts val="0"/>
              </a:spcAft>
            </a:pPr>
            <a:r>
              <a:rPr lang="en-US" sz="2000" dirty="0">
                <a:solidFill>
                  <a:srgbClr val="002060"/>
                </a:solidFill>
                <a:effectLst/>
                <a:latin typeface="Alexandria"/>
                <a:ea typeface="Times New Roman" panose="02020603050405020304" pitchFamily="18" charset="0"/>
                <a:cs typeface="Times New Roman" panose="02020603050405020304" pitchFamily="18" charset="0"/>
              </a:rPr>
              <a:t>Why does the PPF concave? </a:t>
            </a:r>
          </a:p>
          <a:p>
            <a:pPr marL="0" marR="0" algn="ctr">
              <a:spcBef>
                <a:spcPts val="0"/>
              </a:spcBef>
              <a:spcAft>
                <a:spcPts val="0"/>
              </a:spcAft>
            </a:pPr>
            <a:r>
              <a:rPr lang="en-US" sz="2000" dirty="0">
                <a:solidFill>
                  <a:srgbClr val="002060"/>
                </a:solidFill>
                <a:effectLst/>
                <a:latin typeface="Alexandria"/>
                <a:ea typeface="Times New Roman" panose="02020603050405020304" pitchFamily="18" charset="0"/>
                <a:cs typeface="Times New Roman" panose="02020603050405020304" pitchFamily="18" charset="0"/>
              </a:rPr>
              <a:t>Numerical example  </a:t>
            </a:r>
          </a:p>
        </p:txBody>
      </p:sp>
      <p:sp>
        <p:nvSpPr>
          <p:cNvPr id="10" name="TextBox 9">
            <a:extLst>
              <a:ext uri="{FF2B5EF4-FFF2-40B4-BE49-F238E27FC236}">
                <a16:creationId xmlns:a16="http://schemas.microsoft.com/office/drawing/2014/main" id="{EFCA696F-0739-DCF6-6F43-84396F556561}"/>
              </a:ext>
            </a:extLst>
          </p:cNvPr>
          <p:cNvSpPr txBox="1"/>
          <p:nvPr/>
        </p:nvSpPr>
        <p:spPr>
          <a:xfrm>
            <a:off x="942308" y="2926763"/>
            <a:ext cx="6593820" cy="1631216"/>
          </a:xfrm>
          <a:prstGeom prst="rect">
            <a:avLst/>
          </a:prstGeom>
          <a:noFill/>
        </p:spPr>
        <p:txBody>
          <a:bodyPr wrap="square">
            <a:spAutoFit/>
          </a:bodyPr>
          <a:lstStyle/>
          <a:p>
            <a:pPr marR="0" lvl="0" algn="ctr">
              <a:spcBef>
                <a:spcPts val="0"/>
              </a:spcBef>
              <a:spcAft>
                <a:spcPts val="0"/>
              </a:spcAft>
              <a:tabLst>
                <a:tab pos="1450975" algn="l"/>
              </a:tabLst>
            </a:pPr>
            <a:r>
              <a:rPr lang="en-US" sz="2000" u="sng" dirty="0">
                <a:effectLst/>
                <a:latin typeface="Alexandria"/>
                <a:ea typeface="Times New Roman" panose="02020603050405020304" pitchFamily="18" charset="0"/>
              </a:rPr>
              <a:t>4) So, as we move down along</a:t>
            </a:r>
            <a:r>
              <a:rPr lang="en-US" sz="2000" b="1" u="sng" dirty="0">
                <a:solidFill>
                  <a:srgbClr val="0070C0"/>
                </a:solidFill>
                <a:effectLst/>
                <a:latin typeface="Alexandria"/>
                <a:ea typeface="Times New Roman" panose="02020603050405020304" pitchFamily="18" charset="0"/>
                <a:cs typeface="Times New Roman" panose="02020603050405020304" pitchFamily="18" charset="0"/>
              </a:rPr>
              <a:t> </a:t>
            </a:r>
            <a:r>
              <a:rPr lang="en-US" sz="2000" u="sng" dirty="0">
                <a:effectLst/>
                <a:latin typeface="Alexandria"/>
                <a:ea typeface="Times New Roman" panose="02020603050405020304" pitchFamily="18" charset="0"/>
              </a:rPr>
              <a:t>PPF </a:t>
            </a:r>
            <a:r>
              <a:rPr lang="en-US" sz="2000" u="sng" dirty="0">
                <a:solidFill>
                  <a:srgbClr val="0070C0"/>
                </a:solidFill>
                <a:effectLst/>
                <a:latin typeface="Alexandria"/>
                <a:ea typeface="Times New Roman" panose="02020603050405020304" pitchFamily="18" charset="0"/>
              </a:rPr>
              <a:t>(</a:t>
            </a:r>
            <a:r>
              <a:rPr lang="en-US" sz="2000" b="1" i="1" u="sng" dirty="0">
                <a:solidFill>
                  <a:srgbClr val="0070C0"/>
                </a:solidFill>
                <a:effectLst/>
                <a:latin typeface="Alexandria"/>
                <a:ea typeface="Times New Roman" panose="02020603050405020304" pitchFamily="18" charset="0"/>
              </a:rPr>
              <a:t>B</a:t>
            </a:r>
            <a:r>
              <a:rPr lang="en-US" sz="2000" b="1" i="1" u="sng" dirty="0">
                <a:solidFill>
                  <a:srgbClr val="0070C0"/>
                </a:solidFill>
                <a:effectLst/>
                <a:latin typeface="Alexandria"/>
                <a:ea typeface="Times New Roman" panose="02020603050405020304" pitchFamily="18" charset="0"/>
                <a:cs typeface="Times New Roman" panose="02020603050405020304" pitchFamily="18" charset="0"/>
              </a:rPr>
              <a:t>→C</a:t>
            </a:r>
            <a:r>
              <a:rPr lang="en-US" sz="2000" u="sng" dirty="0">
                <a:solidFill>
                  <a:srgbClr val="0070C0"/>
                </a:solidFill>
                <a:effectLst/>
                <a:latin typeface="Alexandria"/>
                <a:ea typeface="Times New Roman" panose="02020603050405020304" pitchFamily="18" charset="0"/>
              </a:rPr>
              <a:t> </a:t>
            </a:r>
            <a:r>
              <a:rPr lang="en-US" sz="2000" b="1" i="1" u="sng" dirty="0">
                <a:solidFill>
                  <a:srgbClr val="0070C0"/>
                </a:solidFill>
                <a:effectLst/>
                <a:latin typeface="Alexandria"/>
                <a:ea typeface="Times New Roman" panose="02020603050405020304" pitchFamily="18" charset="0"/>
                <a:cs typeface="Times New Roman" panose="02020603050405020304" pitchFamily="18" charset="0"/>
              </a:rPr>
              <a:t>→D</a:t>
            </a:r>
            <a:r>
              <a:rPr lang="en-US" sz="2000" u="sng" dirty="0">
                <a:solidFill>
                  <a:srgbClr val="0070C0"/>
                </a:solidFill>
                <a:effectLst/>
                <a:latin typeface="Alexandria"/>
                <a:ea typeface="Times New Roman" panose="02020603050405020304" pitchFamily="18" charset="0"/>
              </a:rPr>
              <a:t> )  </a:t>
            </a:r>
            <a:endParaRPr lang="en-US" sz="2000" dirty="0">
              <a:solidFill>
                <a:srgbClr val="0070C0"/>
              </a:solidFill>
              <a:effectLst/>
              <a:latin typeface="Alexandria"/>
              <a:ea typeface="Times New Roman" panose="02020603050405020304" pitchFamily="18" charset="0"/>
            </a:endParaRPr>
          </a:p>
          <a:p>
            <a:pPr marL="342900" marR="0" lvl="0" indent="-342900" algn="ctr">
              <a:spcBef>
                <a:spcPts val="0"/>
              </a:spcBef>
              <a:spcAft>
                <a:spcPts val="0"/>
              </a:spcAft>
              <a:buFont typeface="Symbol" panose="05050102010706020507" pitchFamily="18" charset="2"/>
              <a:buChar char=""/>
              <a:tabLst>
                <a:tab pos="1450975" algn="l"/>
              </a:tabLst>
            </a:pPr>
            <a:r>
              <a:rPr lang="en-US" sz="2000" dirty="0">
                <a:effectLst/>
                <a:latin typeface="Alexandria"/>
                <a:ea typeface="Times New Roman" panose="02020603050405020304" pitchFamily="18" charset="0"/>
              </a:rPr>
              <a:t>Good (X) increases</a:t>
            </a:r>
          </a:p>
          <a:p>
            <a:pPr marL="342900" marR="0" lvl="0" indent="-342900" algn="ctr">
              <a:spcBef>
                <a:spcPts val="0"/>
              </a:spcBef>
              <a:spcAft>
                <a:spcPts val="0"/>
              </a:spcAft>
              <a:buFont typeface="Symbol" panose="05050102010706020507" pitchFamily="18" charset="2"/>
              <a:buChar char=""/>
              <a:tabLst>
                <a:tab pos="1450975" algn="l"/>
              </a:tabLst>
            </a:pPr>
            <a:r>
              <a:rPr lang="en-US" sz="2000" dirty="0">
                <a:effectLst/>
                <a:latin typeface="Alexandria"/>
                <a:ea typeface="Times New Roman" panose="02020603050405020304" pitchFamily="18" charset="0"/>
              </a:rPr>
              <a:t>Sacrifice more and more of good (Y)</a:t>
            </a:r>
          </a:p>
          <a:p>
            <a:pPr marL="342900" marR="0" lvl="0" indent="-342900" algn="ctr">
              <a:spcBef>
                <a:spcPts val="0"/>
              </a:spcBef>
              <a:spcAft>
                <a:spcPts val="0"/>
              </a:spcAft>
              <a:buFont typeface="Symbol" panose="05050102010706020507" pitchFamily="18" charset="2"/>
              <a:buChar char=""/>
              <a:tabLst>
                <a:tab pos="1450975" algn="l"/>
              </a:tabLst>
            </a:pPr>
            <a:r>
              <a:rPr lang="en-US" sz="2000" dirty="0">
                <a:effectLst/>
                <a:latin typeface="Alexandria"/>
                <a:ea typeface="Times New Roman" panose="02020603050405020304" pitchFamily="18" charset="0"/>
                <a:cs typeface="Times New Roman" panose="02020603050405020304" pitchFamily="18" charset="0"/>
              </a:rPr>
              <a:t>opportunity cost for good X increases</a:t>
            </a:r>
            <a:endParaRPr lang="en-US" sz="2000" dirty="0">
              <a:effectLst/>
              <a:latin typeface="Alexandria"/>
              <a:ea typeface="Times New Roman" panose="02020603050405020304" pitchFamily="18" charset="0"/>
            </a:endParaRPr>
          </a:p>
          <a:p>
            <a:pPr marL="342900" marR="0" lvl="0" indent="-342900" algn="ctr">
              <a:spcBef>
                <a:spcPts val="0"/>
              </a:spcBef>
              <a:spcAft>
                <a:spcPts val="0"/>
              </a:spcAft>
              <a:buFont typeface="Symbol" panose="05050102010706020507" pitchFamily="18" charset="2"/>
              <a:buChar char=""/>
              <a:tabLst>
                <a:tab pos="1450975" algn="l"/>
              </a:tabLst>
            </a:pPr>
            <a:r>
              <a:rPr lang="en-US" sz="2000" dirty="0">
                <a:effectLst/>
                <a:latin typeface="Alexandria"/>
                <a:ea typeface="Times New Roman" panose="02020603050405020304" pitchFamily="18" charset="0"/>
                <a:cs typeface="Times New Roman" panose="02020603050405020304" pitchFamily="18" charset="0"/>
              </a:rPr>
              <a:t>so, the PPF is concave</a:t>
            </a:r>
            <a:endParaRPr lang="en-US" sz="2000" dirty="0">
              <a:effectLst/>
              <a:latin typeface="Alexandria"/>
              <a:ea typeface="Times New Roman" panose="02020603050405020304" pitchFamily="18" charset="0"/>
            </a:endParaRPr>
          </a:p>
        </p:txBody>
      </p:sp>
    </p:spTree>
    <p:extLst>
      <p:ext uri="{BB962C8B-B14F-4D97-AF65-F5344CB8AC3E}">
        <p14:creationId xmlns:p14="http://schemas.microsoft.com/office/powerpoint/2010/main" val="8591916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sp>
        <p:nvSpPr>
          <p:cNvPr id="9" name="TextBox 8">
            <a:extLst>
              <a:ext uri="{FF2B5EF4-FFF2-40B4-BE49-F238E27FC236}">
                <a16:creationId xmlns:a16="http://schemas.microsoft.com/office/drawing/2014/main" id="{1A63C5CE-4B67-AF4C-7A83-CE0C2FD0205B}"/>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4) the PPF&amp; </a:t>
            </a:r>
            <a:r>
              <a:rPr lang="en-US" sz="2400" b="1" dirty="0">
                <a:solidFill>
                  <a:srgbClr val="0070C0"/>
                </a:solidFill>
                <a:latin typeface="+mj-lt"/>
                <a:cs typeface="Times New Roman" panose="02020603050405020304" pitchFamily="18" charset="0"/>
              </a:rPr>
              <a:t>Economic Growth</a:t>
            </a:r>
            <a:endParaRPr lang="en-US" sz="2400" b="1" dirty="0">
              <a:latin typeface="+mj-lt"/>
              <a:cs typeface="Times New Roman" panose="02020603050405020304" pitchFamily="18" charset="0"/>
            </a:endParaRPr>
          </a:p>
        </p:txBody>
      </p:sp>
      <p:sp>
        <p:nvSpPr>
          <p:cNvPr id="2" name="TextBox 1">
            <a:extLst>
              <a:ext uri="{FF2B5EF4-FFF2-40B4-BE49-F238E27FC236}">
                <a16:creationId xmlns:a16="http://schemas.microsoft.com/office/drawing/2014/main" id="{92A0B660-F055-52FC-E257-8AA073DC6F35}"/>
              </a:ext>
            </a:extLst>
          </p:cNvPr>
          <p:cNvSpPr txBox="1"/>
          <p:nvPr/>
        </p:nvSpPr>
        <p:spPr>
          <a:xfrm>
            <a:off x="2346765" y="1833345"/>
            <a:ext cx="7988567" cy="707886"/>
          </a:xfrm>
          <a:prstGeom prst="rect">
            <a:avLst/>
          </a:prstGeom>
          <a:solidFill>
            <a:schemeClr val="bg1"/>
          </a:solidFill>
        </p:spPr>
        <p:txBody>
          <a:bodyPr wrap="square">
            <a:spAutoFit/>
          </a:bodyPr>
          <a:lstStyle/>
          <a:p>
            <a:pPr marL="228600" marR="0" algn="ctr">
              <a:spcBef>
                <a:spcPts val="0"/>
              </a:spcBef>
              <a:spcAft>
                <a:spcPts val="0"/>
              </a:spcAft>
              <a:tabLst>
                <a:tab pos="1450975" algn="l"/>
              </a:tabLst>
            </a:pPr>
            <a:r>
              <a:rPr lang="en-US" sz="2000" i="1" u="sng" dirty="0">
                <a:solidFill>
                  <a:srgbClr val="002060"/>
                </a:solidFill>
                <a:effectLst/>
                <a:latin typeface="Alexandria"/>
                <a:ea typeface="Times New Roman" panose="02020603050405020304" pitchFamily="18" charset="0"/>
              </a:rPr>
              <a:t>Economic growth </a:t>
            </a:r>
            <a:r>
              <a:rPr lang="en-US" sz="2000" b="1" i="1" u="heavy" dirty="0">
                <a:solidFill>
                  <a:srgbClr val="002060"/>
                </a:solidFill>
                <a:effectLst/>
                <a:latin typeface="Alexandria"/>
                <a:ea typeface="Times New Roman" panose="02020603050405020304" pitchFamily="18" charset="0"/>
              </a:rPr>
              <a:t>shifts</a:t>
            </a:r>
            <a:r>
              <a:rPr lang="en-US" sz="2000" i="1" u="sng" dirty="0">
                <a:solidFill>
                  <a:srgbClr val="002060"/>
                </a:solidFill>
                <a:effectLst/>
                <a:latin typeface="Alexandria"/>
                <a:ea typeface="Times New Roman" panose="02020603050405020304" pitchFamily="18" charset="0"/>
              </a:rPr>
              <a:t> the PPF outward.</a:t>
            </a:r>
            <a:endParaRPr lang="en-US" sz="2000" dirty="0">
              <a:effectLst/>
              <a:latin typeface="Alexandria"/>
              <a:ea typeface="Times New Roman" panose="02020603050405020304" pitchFamily="18" charset="0"/>
            </a:endParaRPr>
          </a:p>
          <a:p>
            <a:pPr marR="0" lvl="0" algn="ctr" rtl="0">
              <a:spcBef>
                <a:spcPts val="0"/>
              </a:spcBef>
              <a:spcAft>
                <a:spcPts val="0"/>
              </a:spcAft>
              <a:tabLst>
                <a:tab pos="1450975" algn="l"/>
              </a:tabLst>
            </a:pPr>
            <a:endParaRPr lang="en-US" sz="2000" dirty="0">
              <a:effectLst/>
              <a:latin typeface="Alexandria"/>
              <a:ea typeface="Times New Roman" panose="02020603050405020304" pitchFamily="18" charset="0"/>
            </a:endParaRPr>
          </a:p>
        </p:txBody>
      </p:sp>
      <p:pic>
        <p:nvPicPr>
          <p:cNvPr id="11" name="Picture 10">
            <a:extLst>
              <a:ext uri="{FF2B5EF4-FFF2-40B4-BE49-F238E27FC236}">
                <a16:creationId xmlns:a16="http://schemas.microsoft.com/office/drawing/2014/main" id="{339B64A9-8AF1-6659-C28D-897306ED6211}"/>
              </a:ext>
            </a:extLst>
          </p:cNvPr>
          <p:cNvPicPr>
            <a:picLocks noChangeAspect="1"/>
          </p:cNvPicPr>
          <p:nvPr/>
        </p:nvPicPr>
        <p:blipFill>
          <a:blip r:embed="rId3"/>
          <a:stretch>
            <a:fillRect/>
          </a:stretch>
        </p:blipFill>
        <p:spPr>
          <a:xfrm>
            <a:off x="2896967" y="2599352"/>
            <a:ext cx="6167520" cy="3274016"/>
          </a:xfrm>
          <a:prstGeom prst="rect">
            <a:avLst/>
          </a:prstGeom>
        </p:spPr>
      </p:pic>
    </p:spTree>
    <p:extLst>
      <p:ext uri="{BB962C8B-B14F-4D97-AF65-F5344CB8AC3E}">
        <p14:creationId xmlns:p14="http://schemas.microsoft.com/office/powerpoint/2010/main" val="36335178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sp>
        <p:nvSpPr>
          <p:cNvPr id="9" name="TextBox 8">
            <a:extLst>
              <a:ext uri="{FF2B5EF4-FFF2-40B4-BE49-F238E27FC236}">
                <a16:creationId xmlns:a16="http://schemas.microsoft.com/office/drawing/2014/main" id="{1A63C5CE-4B67-AF4C-7A83-CE0C2FD0205B}"/>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4) the PPF&amp; </a:t>
            </a:r>
            <a:r>
              <a:rPr lang="en-US" sz="2400" b="1" dirty="0">
                <a:solidFill>
                  <a:srgbClr val="0070C0"/>
                </a:solidFill>
                <a:latin typeface="+mj-lt"/>
                <a:cs typeface="Times New Roman" panose="02020603050405020304" pitchFamily="18" charset="0"/>
              </a:rPr>
              <a:t>Economic Growth</a:t>
            </a:r>
            <a:endParaRPr lang="en-US" sz="2400" b="1" dirty="0">
              <a:latin typeface="+mj-lt"/>
              <a:cs typeface="Times New Roman" panose="02020603050405020304" pitchFamily="18" charset="0"/>
            </a:endParaRPr>
          </a:p>
        </p:txBody>
      </p:sp>
      <p:sp>
        <p:nvSpPr>
          <p:cNvPr id="3" name="TextBox 2">
            <a:extLst>
              <a:ext uri="{FF2B5EF4-FFF2-40B4-BE49-F238E27FC236}">
                <a16:creationId xmlns:a16="http://schemas.microsoft.com/office/drawing/2014/main" id="{7BA5ED15-4E9C-0183-B852-F65C51F88EB5}"/>
              </a:ext>
            </a:extLst>
          </p:cNvPr>
          <p:cNvSpPr txBox="1"/>
          <p:nvPr/>
        </p:nvSpPr>
        <p:spPr>
          <a:xfrm>
            <a:off x="762001" y="2479920"/>
            <a:ext cx="6096000" cy="1938992"/>
          </a:xfrm>
          <a:prstGeom prst="rect">
            <a:avLst/>
          </a:prstGeom>
          <a:noFill/>
        </p:spPr>
        <p:txBody>
          <a:bodyPr wrap="square">
            <a:spAutoFit/>
          </a:bodyPr>
          <a:lstStyle/>
          <a:p>
            <a:pPr marL="342900" marR="0" lvl="0" indent="-342900">
              <a:spcBef>
                <a:spcPts val="0"/>
              </a:spcBef>
              <a:spcAft>
                <a:spcPts val="0"/>
              </a:spcAft>
              <a:buFont typeface="Wingdings" panose="05000000000000000000" pitchFamily="2" charset="2"/>
              <a:buChar char=""/>
              <a:tabLst>
                <a:tab pos="1450975" algn="l"/>
              </a:tabLst>
            </a:pPr>
            <a:r>
              <a:rPr lang="en-US" sz="2000" dirty="0">
                <a:effectLst/>
                <a:latin typeface="Alexandria"/>
                <a:ea typeface="Times New Roman" panose="02020603050405020304" pitchFamily="18" charset="0"/>
              </a:rPr>
              <a:t>The two key factors that generate economic growth are</a:t>
            </a:r>
          </a:p>
          <a:p>
            <a:pPr marL="342900" marR="0" lvl="0" indent="-342900">
              <a:spcBef>
                <a:spcPts val="0"/>
              </a:spcBef>
              <a:spcAft>
                <a:spcPts val="0"/>
              </a:spcAft>
              <a:buFont typeface="+mj-lt"/>
              <a:buAutoNum type="arabicParenR"/>
              <a:tabLst>
                <a:tab pos="1450975" algn="l"/>
              </a:tabLst>
            </a:pPr>
            <a:r>
              <a:rPr lang="en-US" sz="2000" b="1" dirty="0">
                <a:solidFill>
                  <a:srgbClr val="0070C0"/>
                </a:solidFill>
                <a:effectLst/>
                <a:latin typeface="Alexandria"/>
                <a:ea typeface="Times New Roman" panose="02020603050405020304" pitchFamily="18" charset="0"/>
              </a:rPr>
              <a:t>Technological change </a:t>
            </a:r>
            <a:endParaRPr lang="en-US" sz="2000" dirty="0">
              <a:solidFill>
                <a:srgbClr val="0070C0"/>
              </a:solidFill>
              <a:effectLst/>
              <a:latin typeface="Alexandria"/>
              <a:ea typeface="Times New Roman" panose="02020603050405020304" pitchFamily="18" charset="0"/>
            </a:endParaRPr>
          </a:p>
          <a:p>
            <a:pPr marL="742950" marR="0" lvl="1" indent="-285750">
              <a:spcBef>
                <a:spcPts val="0"/>
              </a:spcBef>
              <a:spcAft>
                <a:spcPts val="0"/>
              </a:spcAft>
              <a:buFont typeface="Wingdings" panose="05000000000000000000" pitchFamily="2" charset="2"/>
              <a:buChar char=""/>
              <a:tabLst>
                <a:tab pos="1450975" algn="l"/>
              </a:tabLst>
            </a:pPr>
            <a:r>
              <a:rPr lang="en-US" sz="2000" dirty="0">
                <a:effectLst/>
                <a:latin typeface="Alexandria"/>
                <a:ea typeface="Times New Roman" panose="02020603050405020304" pitchFamily="18" charset="0"/>
              </a:rPr>
              <a:t>allows an economy to </a:t>
            </a:r>
            <a:r>
              <a:rPr lang="en-US" sz="2000" b="1" dirty="0">
                <a:solidFill>
                  <a:srgbClr val="002060"/>
                </a:solidFill>
                <a:effectLst/>
                <a:latin typeface="Alexandria"/>
                <a:ea typeface="Times New Roman" panose="02020603050405020304" pitchFamily="18" charset="0"/>
              </a:rPr>
              <a:t>produce more</a:t>
            </a:r>
            <a:r>
              <a:rPr lang="en-US" sz="2000" dirty="0">
                <a:solidFill>
                  <a:srgbClr val="002060"/>
                </a:solidFill>
                <a:effectLst/>
                <a:latin typeface="Alexandria"/>
                <a:ea typeface="Times New Roman" panose="02020603050405020304" pitchFamily="18" charset="0"/>
              </a:rPr>
              <a:t> </a:t>
            </a:r>
            <a:r>
              <a:rPr lang="en-US" sz="2000" dirty="0">
                <a:effectLst/>
                <a:latin typeface="Alexandria"/>
                <a:ea typeface="Times New Roman" panose="02020603050405020304" pitchFamily="18" charset="0"/>
              </a:rPr>
              <a:t>of goods </a:t>
            </a:r>
            <a:r>
              <a:rPr lang="en-US" sz="2000" b="1" dirty="0">
                <a:solidFill>
                  <a:srgbClr val="002060"/>
                </a:solidFill>
                <a:effectLst/>
                <a:latin typeface="Alexandria"/>
                <a:ea typeface="Times New Roman" panose="02020603050405020304" pitchFamily="18" charset="0"/>
              </a:rPr>
              <a:t>with the same amount of limited resources</a:t>
            </a:r>
          </a:p>
          <a:p>
            <a:pPr marR="0" lvl="0" rtl="0">
              <a:spcBef>
                <a:spcPts val="0"/>
              </a:spcBef>
              <a:spcAft>
                <a:spcPts val="0"/>
              </a:spcAft>
              <a:tabLst>
                <a:tab pos="1450975" algn="l"/>
              </a:tabLst>
            </a:pPr>
            <a:endParaRPr lang="en-US" sz="2000" dirty="0">
              <a:effectLst/>
              <a:latin typeface="Alexandria"/>
              <a:ea typeface="Times New Roman" panose="02020603050405020304" pitchFamily="18" charset="0"/>
            </a:endParaRPr>
          </a:p>
        </p:txBody>
      </p:sp>
      <p:pic>
        <p:nvPicPr>
          <p:cNvPr id="10" name="Picture 9">
            <a:extLst>
              <a:ext uri="{FF2B5EF4-FFF2-40B4-BE49-F238E27FC236}">
                <a16:creationId xmlns:a16="http://schemas.microsoft.com/office/drawing/2014/main" id="{466A5DA3-421D-4063-8B93-FE44AA6D15D7}"/>
              </a:ext>
            </a:extLst>
          </p:cNvPr>
          <p:cNvPicPr>
            <a:picLocks noChangeAspect="1"/>
          </p:cNvPicPr>
          <p:nvPr/>
        </p:nvPicPr>
        <p:blipFill>
          <a:blip r:embed="rId3"/>
          <a:stretch>
            <a:fillRect/>
          </a:stretch>
        </p:blipFill>
        <p:spPr>
          <a:xfrm>
            <a:off x="6495834" y="2329318"/>
            <a:ext cx="4728210" cy="3082766"/>
          </a:xfrm>
          <a:prstGeom prst="rect">
            <a:avLst/>
          </a:prstGeom>
        </p:spPr>
      </p:pic>
    </p:spTree>
    <p:extLst>
      <p:ext uri="{BB962C8B-B14F-4D97-AF65-F5344CB8AC3E}">
        <p14:creationId xmlns:p14="http://schemas.microsoft.com/office/powerpoint/2010/main" val="3761661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algn="ctr"/>
            <a:r>
              <a:rPr lang="en-US" sz="2000" dirty="0">
                <a:solidFill>
                  <a:schemeClr val="bg1"/>
                </a:solidFill>
                <a:latin typeface="Alexandri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algn="ctr"/>
            <a:r>
              <a:rPr lang="en-US" sz="2000" b="1" dirty="0">
                <a:solidFill>
                  <a:schemeClr val="bg1"/>
                </a:solidFill>
                <a:latin typeface="Alexandria"/>
                <a:cs typeface="Times New Roman" panose="02020603050405020304" pitchFamily="18" charset="0"/>
              </a:rPr>
              <a:t>01</a:t>
            </a:r>
          </a:p>
        </p:txBody>
      </p:sp>
      <p:sp>
        <p:nvSpPr>
          <p:cNvPr id="9" name="TextBox 8">
            <a:extLst>
              <a:ext uri="{FF2B5EF4-FFF2-40B4-BE49-F238E27FC236}">
                <a16:creationId xmlns:a16="http://schemas.microsoft.com/office/drawing/2014/main" id="{1A63C5CE-4B67-AF4C-7A83-CE0C2FD0205B}"/>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4) the PPF&amp; </a:t>
            </a:r>
            <a:r>
              <a:rPr lang="en-US" sz="2400" b="1" dirty="0">
                <a:solidFill>
                  <a:srgbClr val="0070C0"/>
                </a:solidFill>
                <a:latin typeface="+mj-lt"/>
                <a:cs typeface="Times New Roman" panose="02020603050405020304" pitchFamily="18" charset="0"/>
              </a:rPr>
              <a:t>Economic Growth</a:t>
            </a:r>
            <a:endParaRPr lang="en-US" sz="2400" b="1" dirty="0">
              <a:latin typeface="+mj-lt"/>
              <a:cs typeface="Times New Roman" panose="02020603050405020304" pitchFamily="18" charset="0"/>
            </a:endParaRPr>
          </a:p>
        </p:txBody>
      </p:sp>
      <p:pic>
        <p:nvPicPr>
          <p:cNvPr id="10" name="Picture 9">
            <a:extLst>
              <a:ext uri="{FF2B5EF4-FFF2-40B4-BE49-F238E27FC236}">
                <a16:creationId xmlns:a16="http://schemas.microsoft.com/office/drawing/2014/main" id="{466A5DA3-421D-4063-8B93-FE44AA6D15D7}"/>
              </a:ext>
            </a:extLst>
          </p:cNvPr>
          <p:cNvPicPr>
            <a:picLocks noChangeAspect="1"/>
          </p:cNvPicPr>
          <p:nvPr/>
        </p:nvPicPr>
        <p:blipFill>
          <a:blip r:embed="rId3"/>
          <a:stretch>
            <a:fillRect/>
          </a:stretch>
        </p:blipFill>
        <p:spPr>
          <a:xfrm>
            <a:off x="6495834" y="2329318"/>
            <a:ext cx="4728210" cy="3082766"/>
          </a:xfrm>
          <a:prstGeom prst="rect">
            <a:avLst/>
          </a:prstGeom>
        </p:spPr>
      </p:pic>
      <p:sp>
        <p:nvSpPr>
          <p:cNvPr id="2" name="TextBox 1">
            <a:extLst>
              <a:ext uri="{FF2B5EF4-FFF2-40B4-BE49-F238E27FC236}">
                <a16:creationId xmlns:a16="http://schemas.microsoft.com/office/drawing/2014/main" id="{A1CF8095-A20D-E062-9969-9AFF2E9F0FE9}"/>
              </a:ext>
            </a:extLst>
          </p:cNvPr>
          <p:cNvSpPr txBox="1"/>
          <p:nvPr/>
        </p:nvSpPr>
        <p:spPr>
          <a:xfrm>
            <a:off x="761999" y="2463825"/>
            <a:ext cx="6355020" cy="1938992"/>
          </a:xfrm>
          <a:prstGeom prst="rect">
            <a:avLst/>
          </a:prstGeom>
          <a:noFill/>
        </p:spPr>
        <p:txBody>
          <a:bodyPr wrap="square">
            <a:spAutoFit/>
          </a:bodyPr>
          <a:lstStyle/>
          <a:p>
            <a:pPr marL="342900" marR="0" lvl="0" indent="-342900">
              <a:spcBef>
                <a:spcPts val="0"/>
              </a:spcBef>
              <a:spcAft>
                <a:spcPts val="0"/>
              </a:spcAft>
              <a:buFont typeface="Wingdings" panose="05000000000000000000" pitchFamily="2" charset="2"/>
              <a:buChar char=""/>
              <a:tabLst>
                <a:tab pos="1450975" algn="l"/>
              </a:tabLst>
            </a:pPr>
            <a:r>
              <a:rPr lang="en-US" sz="2000" dirty="0">
                <a:effectLst/>
                <a:latin typeface="Alexandria"/>
                <a:ea typeface="Times New Roman" panose="02020603050405020304" pitchFamily="18" charset="0"/>
              </a:rPr>
              <a:t>The two key factors that generate economic growth are</a:t>
            </a:r>
          </a:p>
          <a:p>
            <a:pPr marR="0" lvl="0">
              <a:spcBef>
                <a:spcPts val="0"/>
              </a:spcBef>
              <a:spcAft>
                <a:spcPts val="0"/>
              </a:spcAft>
              <a:tabLst>
                <a:tab pos="1450975" algn="l"/>
              </a:tabLst>
            </a:pPr>
            <a:r>
              <a:rPr lang="en-US" sz="2000" b="1" dirty="0">
                <a:solidFill>
                  <a:srgbClr val="0070C0"/>
                </a:solidFill>
                <a:effectLst/>
                <a:latin typeface="Alexandria"/>
                <a:ea typeface="Times New Roman" panose="02020603050405020304" pitchFamily="18" charset="0"/>
              </a:rPr>
              <a:t>2) Capital accumulation (human capital). </a:t>
            </a:r>
            <a:endParaRPr lang="en-US" sz="2000" dirty="0">
              <a:solidFill>
                <a:srgbClr val="0070C0"/>
              </a:solidFill>
              <a:effectLst/>
              <a:latin typeface="Alexandria"/>
              <a:ea typeface="Times New Roman" panose="02020603050405020304" pitchFamily="18" charset="0"/>
            </a:endParaRPr>
          </a:p>
          <a:p>
            <a:pPr marL="742950" marR="0" lvl="1" indent="-285750">
              <a:spcBef>
                <a:spcPts val="0"/>
              </a:spcBef>
              <a:spcAft>
                <a:spcPts val="0"/>
              </a:spcAft>
              <a:buFont typeface="Wingdings" panose="05000000000000000000" pitchFamily="2" charset="2"/>
              <a:buChar char=""/>
              <a:tabLst>
                <a:tab pos="1450975" algn="l"/>
              </a:tabLst>
            </a:pPr>
            <a:r>
              <a:rPr lang="en-US" sz="2000" dirty="0">
                <a:effectLst/>
                <a:latin typeface="Alexandria"/>
                <a:ea typeface="Times New Roman" panose="02020603050405020304" pitchFamily="18" charset="0"/>
              </a:rPr>
              <a:t>The growth of capital resources including human capital, Means that an economy has </a:t>
            </a:r>
            <a:r>
              <a:rPr lang="en-US" sz="2000" b="1" dirty="0">
                <a:effectLst/>
                <a:latin typeface="Alexandria"/>
                <a:ea typeface="Times New Roman" panose="02020603050405020304" pitchFamily="18" charset="0"/>
              </a:rPr>
              <a:t>increased its available resources for production of goods.</a:t>
            </a:r>
          </a:p>
          <a:p>
            <a:pPr marR="0" lvl="0" rtl="0">
              <a:spcBef>
                <a:spcPts val="0"/>
              </a:spcBef>
              <a:spcAft>
                <a:spcPts val="0"/>
              </a:spcAft>
              <a:tabLst>
                <a:tab pos="1450975" algn="l"/>
              </a:tabLst>
            </a:pPr>
            <a:endParaRPr lang="en-US" sz="2000" dirty="0">
              <a:effectLst/>
              <a:latin typeface="Alexandria"/>
              <a:ea typeface="Times New Roman" panose="02020603050405020304" pitchFamily="18" charset="0"/>
            </a:endParaRPr>
          </a:p>
        </p:txBody>
      </p:sp>
    </p:spTree>
    <p:extLst>
      <p:ext uri="{BB962C8B-B14F-4D97-AF65-F5344CB8AC3E}">
        <p14:creationId xmlns:p14="http://schemas.microsoft.com/office/powerpoint/2010/main" val="24268650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Think</a:t>
            </a:r>
          </a:p>
        </p:txBody>
      </p:sp>
      <p:pic>
        <p:nvPicPr>
          <p:cNvPr id="8" name="Picture 7">
            <a:extLst>
              <a:ext uri="{FF2B5EF4-FFF2-40B4-BE49-F238E27FC236}">
                <a16:creationId xmlns:a16="http://schemas.microsoft.com/office/drawing/2014/main" id="{518D83ED-4A10-A565-54B2-79917DE2E2BC}"/>
              </a:ext>
            </a:extLst>
          </p:cNvPr>
          <p:cNvPicPr>
            <a:picLocks noChangeAspect="1"/>
          </p:cNvPicPr>
          <p:nvPr/>
        </p:nvPicPr>
        <p:blipFill rotWithShape="1">
          <a:blip r:embed="rId3"/>
          <a:srcRect l="17145" t="27099" r="66585" b="34317"/>
          <a:stretch/>
        </p:blipFill>
        <p:spPr>
          <a:xfrm>
            <a:off x="10128821" y="3016562"/>
            <a:ext cx="1752004" cy="2336007"/>
          </a:xfrm>
          <a:prstGeom prst="rect">
            <a:avLst/>
          </a:prstGeom>
        </p:spPr>
      </p:pic>
      <p:sp>
        <p:nvSpPr>
          <p:cNvPr id="11" name="Content Placeholder 2">
            <a:extLst>
              <a:ext uri="{FF2B5EF4-FFF2-40B4-BE49-F238E27FC236}">
                <a16:creationId xmlns:a16="http://schemas.microsoft.com/office/drawing/2014/main" id="{8A247D2A-B68D-46A6-BBD6-04735E2AAEC4}"/>
              </a:ext>
            </a:extLst>
          </p:cNvPr>
          <p:cNvSpPr txBox="1">
            <a:spLocks/>
          </p:cNvSpPr>
          <p:nvPr/>
        </p:nvSpPr>
        <p:spPr>
          <a:xfrm>
            <a:off x="762000" y="2223738"/>
            <a:ext cx="10515600" cy="392165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spcBef>
                <a:spcPts val="0"/>
              </a:spcBef>
              <a:spcAft>
                <a:spcPts val="0"/>
              </a:spcAft>
              <a:buNone/>
            </a:pPr>
            <a:r>
              <a:rPr lang="en-US" sz="2000" b="1" dirty="0">
                <a:solidFill>
                  <a:srgbClr val="0070C0"/>
                </a:solidFill>
                <a:effectLst/>
                <a:latin typeface="Alexandria"/>
                <a:ea typeface="Times New Roman" panose="02020603050405020304" pitchFamily="18" charset="0"/>
                <a:cs typeface="Palatino Linotype" panose="02040502050505030304" pitchFamily="18" charset="0"/>
              </a:rPr>
              <a:t>The production possibilities frontier represents________. </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A) the maximum number of resources available at any given time.</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B) combinations of goods and services that do not fully use available resources.</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C) the maximum rate of growth of output possible for an economy.</a:t>
            </a:r>
          </a:p>
          <a:p>
            <a:pPr marL="0" marR="0" indent="0">
              <a:spcBef>
                <a:spcPts val="0"/>
              </a:spcBef>
              <a:spcAft>
                <a:spcPts val="0"/>
              </a:spcAft>
              <a:buNone/>
            </a:pPr>
            <a:r>
              <a:rPr lang="en-US" sz="2000" b="1" u="sng" dirty="0">
                <a:solidFill>
                  <a:srgbClr val="000000"/>
                </a:solidFill>
                <a:effectLst/>
                <a:latin typeface="Alexandria"/>
                <a:ea typeface="Times New Roman" panose="02020603050405020304" pitchFamily="18" charset="0"/>
                <a:cs typeface="Palatino Linotype" panose="02040502050505030304" pitchFamily="18" charset="0"/>
              </a:rPr>
              <a:t>D) the maximum levels of production that can be attained.</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lnSpc>
                <a:spcPct val="107000"/>
              </a:lnSpc>
              <a:spcBef>
                <a:spcPts val="0"/>
              </a:spcBef>
              <a:spcAft>
                <a:spcPts val="800"/>
              </a:spcAft>
              <a:buNone/>
            </a:pPr>
            <a:r>
              <a:rPr lang="en-US" sz="2000" dirty="0">
                <a:effectLst/>
                <a:latin typeface="Alexandria"/>
                <a:ea typeface="Calibri" panose="020F0502020204030204" pitchFamily="34" charset="0"/>
                <a:cs typeface="Arial" panose="020B0604020202020204" pitchFamily="34" charset="0"/>
              </a:rPr>
              <a:t> </a:t>
            </a:r>
          </a:p>
          <a:p>
            <a:pPr marL="0" marR="0" indent="0">
              <a:spcBef>
                <a:spcPts val="0"/>
              </a:spcBef>
              <a:spcAft>
                <a:spcPts val="0"/>
              </a:spcAft>
              <a:buNone/>
            </a:pPr>
            <a:r>
              <a:rPr lang="en-US" sz="2000" b="1" dirty="0">
                <a:solidFill>
                  <a:srgbClr val="0070C0"/>
                </a:solidFill>
                <a:effectLst/>
                <a:latin typeface="Alexandria"/>
                <a:ea typeface="Times New Roman" panose="02020603050405020304" pitchFamily="18" charset="0"/>
                <a:cs typeface="Palatino Linotype" panose="02040502050505030304" pitchFamily="18" charset="0"/>
              </a:rPr>
              <a:t>When producing </a:t>
            </a:r>
            <a:r>
              <a:rPr lang="en-US" sz="2000" b="1" dirty="0">
                <a:solidFill>
                  <a:srgbClr val="0070C0"/>
                </a:solidFill>
                <a:latin typeface="Alexandria"/>
              </a:rPr>
              <a:t>at</a:t>
            </a:r>
            <a:r>
              <a:rPr lang="en-US" sz="2000" b="1" dirty="0">
                <a:solidFill>
                  <a:srgbClr val="0070C0"/>
                </a:solidFill>
                <a:effectLst/>
                <a:latin typeface="Alexandria"/>
                <a:ea typeface="Times New Roman" panose="02020603050405020304" pitchFamily="18" charset="0"/>
                <a:cs typeface="Palatino Linotype" panose="02040502050505030304" pitchFamily="18" charset="0"/>
              </a:rPr>
              <a:t> a production efficient point, ________. </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A) our choice of the goods can be either on or within the production possibilities frontier</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B) we can satisfy our all wants</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C) the opportunity cost of another good is zero</a:t>
            </a:r>
          </a:p>
          <a:p>
            <a:pPr marL="0" marR="0" indent="0">
              <a:spcBef>
                <a:spcPts val="0"/>
              </a:spcBef>
              <a:spcAft>
                <a:spcPts val="0"/>
              </a:spcAft>
              <a:buNone/>
            </a:pPr>
            <a:r>
              <a:rPr lang="en-US" sz="2000" b="1" u="sng" dirty="0">
                <a:solidFill>
                  <a:srgbClr val="000000"/>
                </a:solidFill>
                <a:effectLst/>
                <a:latin typeface="Alexandria"/>
                <a:ea typeface="Times New Roman" panose="02020603050405020304" pitchFamily="18" charset="0"/>
                <a:cs typeface="Palatino Linotype" panose="02040502050505030304" pitchFamily="18" charset="0"/>
              </a:rPr>
              <a:t>D) we face a tradeoff and incur an opportunity cost</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indent="0">
              <a:buFont typeface="Arial" panose="020B0604020202020204" pitchFamily="34" charset="0"/>
              <a:buNone/>
            </a:pPr>
            <a:endParaRPr lang="en-US" sz="2000" dirty="0">
              <a:latin typeface="Alexandria"/>
            </a:endParaRPr>
          </a:p>
        </p:txBody>
      </p:sp>
    </p:spTree>
    <p:extLst>
      <p:ext uri="{BB962C8B-B14F-4D97-AF65-F5344CB8AC3E}">
        <p14:creationId xmlns:p14="http://schemas.microsoft.com/office/powerpoint/2010/main" val="15752978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Think</a:t>
            </a:r>
          </a:p>
        </p:txBody>
      </p:sp>
      <p:pic>
        <p:nvPicPr>
          <p:cNvPr id="8" name="Picture 7">
            <a:extLst>
              <a:ext uri="{FF2B5EF4-FFF2-40B4-BE49-F238E27FC236}">
                <a16:creationId xmlns:a16="http://schemas.microsoft.com/office/drawing/2014/main" id="{518D83ED-4A10-A565-54B2-79917DE2E2BC}"/>
              </a:ext>
            </a:extLst>
          </p:cNvPr>
          <p:cNvPicPr>
            <a:picLocks noChangeAspect="1"/>
          </p:cNvPicPr>
          <p:nvPr/>
        </p:nvPicPr>
        <p:blipFill rotWithShape="1">
          <a:blip r:embed="rId3"/>
          <a:srcRect l="17145" t="27099" r="66585" b="34317"/>
          <a:stretch/>
        </p:blipFill>
        <p:spPr>
          <a:xfrm>
            <a:off x="10128821" y="3016562"/>
            <a:ext cx="1752004" cy="2336007"/>
          </a:xfrm>
          <a:prstGeom prst="rect">
            <a:avLst/>
          </a:prstGeom>
        </p:spPr>
      </p:pic>
      <p:sp>
        <p:nvSpPr>
          <p:cNvPr id="2" name="Content Placeholder 2">
            <a:extLst>
              <a:ext uri="{FF2B5EF4-FFF2-40B4-BE49-F238E27FC236}">
                <a16:creationId xmlns:a16="http://schemas.microsoft.com/office/drawing/2014/main" id="{F6535D72-C22C-C325-FD20-D3BAACC0A255}"/>
              </a:ext>
            </a:extLst>
          </p:cNvPr>
          <p:cNvSpPr txBox="1">
            <a:spLocks/>
          </p:cNvSpPr>
          <p:nvPr/>
        </p:nvSpPr>
        <p:spPr>
          <a:xfrm>
            <a:off x="914400" y="2155119"/>
            <a:ext cx="10515600" cy="392165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spcBef>
                <a:spcPts val="0"/>
              </a:spcBef>
              <a:spcAft>
                <a:spcPts val="0"/>
              </a:spcAft>
              <a:buNone/>
            </a:pPr>
            <a:r>
              <a:rPr lang="en-US" sz="2000" b="1" dirty="0">
                <a:solidFill>
                  <a:srgbClr val="0070C0"/>
                </a:solidFill>
                <a:effectLst/>
                <a:latin typeface="Alexandria"/>
                <a:ea typeface="Times New Roman" panose="02020603050405020304" pitchFamily="18" charset="0"/>
                <a:cs typeface="Palatino Linotype" panose="02040502050505030304" pitchFamily="18" charset="0"/>
              </a:rPr>
              <a:t>A production possibilities frontier figure does </a:t>
            </a:r>
            <a:r>
              <a:rPr lang="en-US" sz="2000" b="1" u="sng" dirty="0">
                <a:solidFill>
                  <a:srgbClr val="0070C0"/>
                </a:solidFill>
                <a:effectLst/>
                <a:latin typeface="Alexandria"/>
                <a:ea typeface="Times New Roman" panose="02020603050405020304" pitchFamily="18" charset="0"/>
                <a:cs typeface="Palatino Linotype" panose="02040502050505030304" pitchFamily="18" charset="0"/>
              </a:rPr>
              <a:t>NOT</a:t>
            </a:r>
            <a:r>
              <a:rPr lang="en-US" sz="2000" b="1" dirty="0">
                <a:solidFill>
                  <a:srgbClr val="0070C0"/>
                </a:solidFill>
                <a:effectLst/>
                <a:latin typeface="Alexandria"/>
                <a:ea typeface="Times New Roman" panose="02020603050405020304" pitchFamily="18" charset="0"/>
                <a:cs typeface="Palatino Linotype" panose="02040502050505030304" pitchFamily="18" charset="0"/>
              </a:rPr>
              <a:t> illustrate ________.</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A) the limits on production imposed by our limited resources and technology.</a:t>
            </a:r>
          </a:p>
          <a:p>
            <a:pPr marL="0" marR="0" indent="0">
              <a:spcBef>
                <a:spcPts val="0"/>
              </a:spcBef>
              <a:spcAft>
                <a:spcPts val="0"/>
              </a:spcAft>
              <a:buNone/>
            </a:pPr>
            <a:r>
              <a:rPr lang="en-US" sz="2000" b="1" u="sng" dirty="0">
                <a:solidFill>
                  <a:srgbClr val="000000"/>
                </a:solidFill>
                <a:effectLst/>
                <a:latin typeface="Alexandria"/>
                <a:ea typeface="Times New Roman" panose="02020603050405020304" pitchFamily="18" charset="0"/>
                <a:cs typeface="Palatino Linotype" panose="02040502050505030304" pitchFamily="18" charset="0"/>
              </a:rPr>
              <a:t>B) who gets the goods.</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C) opportunity cost.</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D) attainable and unattainable points.</a:t>
            </a:r>
          </a:p>
          <a:p>
            <a:pPr marL="0" marR="0" indent="0">
              <a:lnSpc>
                <a:spcPct val="107000"/>
              </a:lnSpc>
              <a:spcBef>
                <a:spcPts val="0"/>
              </a:spcBef>
              <a:spcAft>
                <a:spcPts val="800"/>
              </a:spcAft>
              <a:buNone/>
            </a:pPr>
            <a:r>
              <a:rPr lang="en-US" sz="2000" dirty="0">
                <a:effectLst/>
                <a:latin typeface="Alexandria"/>
                <a:ea typeface="Calibri" panose="020F0502020204030204" pitchFamily="34" charset="0"/>
                <a:cs typeface="Arial" panose="020B0604020202020204" pitchFamily="34" charset="0"/>
              </a:rPr>
              <a:t> </a:t>
            </a:r>
          </a:p>
          <a:p>
            <a:pPr marL="0" indent="0">
              <a:spcBef>
                <a:spcPts val="0"/>
              </a:spcBef>
              <a:buNone/>
            </a:pPr>
            <a:r>
              <a:rPr lang="en-US" sz="2000" b="1" dirty="0">
                <a:solidFill>
                  <a:srgbClr val="0070C0"/>
                </a:solidFill>
                <a:latin typeface="Alexandria"/>
              </a:rPr>
              <a:t>Scarcity is represented on a production possibilities frontier figure by</a:t>
            </a:r>
            <a:r>
              <a:rPr lang="en-US" sz="2000" b="1" dirty="0">
                <a:solidFill>
                  <a:srgbClr val="0070C0"/>
                </a:solidFill>
                <a:effectLst/>
                <a:latin typeface="Alexandria"/>
                <a:ea typeface="Times New Roman" panose="02020603050405020304" pitchFamily="18" charset="0"/>
                <a:cs typeface="Palatino Linotype" panose="02040502050505030304" pitchFamily="18" charset="0"/>
              </a:rPr>
              <a:t> ________.</a:t>
            </a:r>
            <a:endParaRPr lang="en-US" sz="2000" b="1" dirty="0">
              <a:solidFill>
                <a:srgbClr val="0070C0"/>
              </a:solidFill>
              <a:latin typeface="Alexandria"/>
            </a:endParaRP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A) the amount of the good on the horizontal axis forgone.</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B) the fact that there are only two goods in the diagram.</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C) technological progress.</a:t>
            </a:r>
          </a:p>
          <a:p>
            <a:pPr marL="0" marR="0" indent="0">
              <a:spcBef>
                <a:spcPts val="0"/>
              </a:spcBef>
              <a:spcAft>
                <a:spcPts val="0"/>
              </a:spcAft>
              <a:buNone/>
            </a:pPr>
            <a:r>
              <a:rPr lang="en-US" sz="2000" b="1" u="sng" dirty="0">
                <a:solidFill>
                  <a:srgbClr val="000000"/>
                </a:solidFill>
                <a:effectLst/>
                <a:latin typeface="Alexandria"/>
                <a:ea typeface="Times New Roman" panose="02020603050405020304" pitchFamily="18" charset="0"/>
                <a:cs typeface="Palatino Linotype" panose="02040502050505030304" pitchFamily="18" charset="0"/>
              </a:rPr>
              <a:t>D) the fact there are attainable and unattainable points.</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indent="0">
              <a:buFont typeface="Arial" panose="020B0604020202020204" pitchFamily="34" charset="0"/>
              <a:buNone/>
            </a:pPr>
            <a:endParaRPr lang="en-US" sz="2000" dirty="0">
              <a:latin typeface="Alexandria"/>
            </a:endParaRPr>
          </a:p>
        </p:txBody>
      </p:sp>
    </p:spTree>
    <p:extLst>
      <p:ext uri="{BB962C8B-B14F-4D97-AF65-F5344CB8AC3E}">
        <p14:creationId xmlns:p14="http://schemas.microsoft.com/office/powerpoint/2010/main" val="12960331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Think</a:t>
            </a:r>
          </a:p>
        </p:txBody>
      </p:sp>
      <p:pic>
        <p:nvPicPr>
          <p:cNvPr id="8" name="Picture 7">
            <a:extLst>
              <a:ext uri="{FF2B5EF4-FFF2-40B4-BE49-F238E27FC236}">
                <a16:creationId xmlns:a16="http://schemas.microsoft.com/office/drawing/2014/main" id="{518D83ED-4A10-A565-54B2-79917DE2E2BC}"/>
              </a:ext>
            </a:extLst>
          </p:cNvPr>
          <p:cNvPicPr>
            <a:picLocks noChangeAspect="1"/>
          </p:cNvPicPr>
          <p:nvPr/>
        </p:nvPicPr>
        <p:blipFill rotWithShape="1">
          <a:blip r:embed="rId3"/>
          <a:srcRect l="17145" t="27099" r="66585" b="34317"/>
          <a:stretch/>
        </p:blipFill>
        <p:spPr>
          <a:xfrm>
            <a:off x="10128821" y="3016562"/>
            <a:ext cx="1752004" cy="2336007"/>
          </a:xfrm>
          <a:prstGeom prst="rect">
            <a:avLst/>
          </a:prstGeom>
        </p:spPr>
      </p:pic>
      <p:sp>
        <p:nvSpPr>
          <p:cNvPr id="9" name="Content Placeholder 2">
            <a:extLst>
              <a:ext uri="{FF2B5EF4-FFF2-40B4-BE49-F238E27FC236}">
                <a16:creationId xmlns:a16="http://schemas.microsoft.com/office/drawing/2014/main" id="{2E321864-89EE-D443-57B8-8ADB323A46B8}"/>
              </a:ext>
            </a:extLst>
          </p:cNvPr>
          <p:cNvSpPr txBox="1">
            <a:spLocks/>
          </p:cNvSpPr>
          <p:nvPr/>
        </p:nvSpPr>
        <p:spPr>
          <a:xfrm>
            <a:off x="838200" y="2090962"/>
            <a:ext cx="10515600" cy="392165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US" sz="2000" b="1" dirty="0">
                <a:solidFill>
                  <a:srgbClr val="0070C0"/>
                </a:solidFill>
                <a:effectLst/>
                <a:latin typeface="Alexandria"/>
                <a:ea typeface="Times New Roman" panose="02020603050405020304" pitchFamily="18" charset="0"/>
                <a:cs typeface="Palatino Linotype" panose="02040502050505030304" pitchFamily="18" charset="0"/>
              </a:rPr>
              <a:t>A country that </a:t>
            </a:r>
            <a:r>
              <a:rPr lang="en-US" sz="2000" b="1" i="1" dirty="0">
                <a:solidFill>
                  <a:srgbClr val="0070C0"/>
                </a:solidFill>
                <a:effectLst/>
                <a:latin typeface="Alexandria"/>
                <a:ea typeface="Times New Roman" panose="02020603050405020304" pitchFamily="18" charset="0"/>
                <a:cs typeface="Palatino Linotype" panose="02040502050505030304" pitchFamily="18" charset="0"/>
              </a:rPr>
              <a:t>must</a:t>
            </a:r>
            <a:r>
              <a:rPr lang="en-US" sz="2000" b="1" dirty="0">
                <a:solidFill>
                  <a:srgbClr val="0070C0"/>
                </a:solidFill>
                <a:effectLst/>
                <a:latin typeface="Alexandria"/>
                <a:ea typeface="Times New Roman" panose="02020603050405020304" pitchFamily="18" charset="0"/>
                <a:cs typeface="Palatino Linotype" panose="02040502050505030304" pitchFamily="18" charset="0"/>
              </a:rPr>
              <a:t> decrease production of one good in order to increase the production of another________.</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A) must be using resources inefficiently.</a:t>
            </a:r>
          </a:p>
          <a:p>
            <a:pPr marL="0" marR="0" indent="0">
              <a:spcBef>
                <a:spcPts val="0"/>
              </a:spcBef>
              <a:spcAft>
                <a:spcPts val="0"/>
              </a:spcAft>
              <a:buNone/>
            </a:pPr>
            <a:r>
              <a:rPr lang="en-US" sz="2000" b="1" u="sng" dirty="0">
                <a:solidFill>
                  <a:srgbClr val="000000"/>
                </a:solidFill>
                <a:effectLst/>
                <a:latin typeface="Alexandria"/>
                <a:ea typeface="Times New Roman" panose="02020603050405020304" pitchFamily="18" charset="0"/>
                <a:cs typeface="Palatino Linotype" panose="02040502050505030304" pitchFamily="18" charset="0"/>
              </a:rPr>
              <a:t>B) must be producing on its production possibilities frontier.</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C) must be producing beyond its production possibilities frontier.</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D) must have private ownership of property.</a:t>
            </a:r>
          </a:p>
          <a:p>
            <a:pPr marL="0" marR="0" indent="0">
              <a:lnSpc>
                <a:spcPct val="107000"/>
              </a:lnSpc>
              <a:spcBef>
                <a:spcPts val="0"/>
              </a:spcBef>
              <a:spcAft>
                <a:spcPts val="800"/>
              </a:spcAft>
              <a:buNone/>
            </a:pPr>
            <a:r>
              <a:rPr lang="en-US" sz="2000" dirty="0">
                <a:effectLst/>
                <a:latin typeface="Alexandria"/>
                <a:ea typeface="Calibri" panose="020F0502020204030204" pitchFamily="34" charset="0"/>
                <a:cs typeface="Arial" panose="020B0604020202020204" pitchFamily="34" charset="0"/>
              </a:rPr>
              <a:t> </a:t>
            </a:r>
          </a:p>
          <a:p>
            <a:pPr marL="0" indent="0">
              <a:spcBef>
                <a:spcPts val="0"/>
              </a:spcBef>
              <a:buNone/>
            </a:pPr>
            <a:r>
              <a:rPr lang="en-US" sz="2000" b="1" dirty="0">
                <a:solidFill>
                  <a:srgbClr val="0070C0"/>
                </a:solidFill>
                <a:latin typeface="Alexandria"/>
              </a:rPr>
              <a:t>Production points inside the production possibilities frontier</a:t>
            </a:r>
            <a:r>
              <a:rPr lang="en-US" sz="2000" b="1" dirty="0">
                <a:solidFill>
                  <a:srgbClr val="0070C0"/>
                </a:solidFill>
                <a:effectLst/>
                <a:latin typeface="Alexandria"/>
                <a:ea typeface="Times New Roman" panose="02020603050405020304" pitchFamily="18" charset="0"/>
                <a:cs typeface="Palatino Linotype" panose="02040502050505030304" pitchFamily="18" charset="0"/>
              </a:rPr>
              <a:t>________.</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A) are unattainable.</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B) are attainable only with the full utilization of all resources.</a:t>
            </a:r>
          </a:p>
          <a:p>
            <a:pPr marL="0" marR="0" indent="0">
              <a:spcBef>
                <a:spcPts val="0"/>
              </a:spcBef>
              <a:spcAft>
                <a:spcPts val="0"/>
              </a:spcAft>
              <a:buNone/>
            </a:pPr>
            <a:r>
              <a:rPr lang="en-US" sz="2000" b="1" u="sng" dirty="0">
                <a:solidFill>
                  <a:srgbClr val="000000"/>
                </a:solidFill>
                <a:effectLst/>
                <a:latin typeface="Alexandria"/>
                <a:ea typeface="Times New Roman" panose="02020603050405020304" pitchFamily="18" charset="0"/>
                <a:cs typeface="Palatino Linotype" panose="02040502050505030304" pitchFamily="18" charset="0"/>
              </a:rPr>
              <a:t>C) are associated with unused or misallocated resources.</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D) result in more rapid growth.</a:t>
            </a:r>
          </a:p>
          <a:p>
            <a:pPr marL="0" indent="0">
              <a:buFont typeface="Arial" panose="020B0604020202020204" pitchFamily="34" charset="0"/>
              <a:buNone/>
            </a:pPr>
            <a:endParaRPr lang="en-US" sz="2000" dirty="0">
              <a:latin typeface="Alexandria"/>
            </a:endParaRPr>
          </a:p>
        </p:txBody>
      </p:sp>
    </p:spTree>
    <p:extLst>
      <p:ext uri="{BB962C8B-B14F-4D97-AF65-F5344CB8AC3E}">
        <p14:creationId xmlns:p14="http://schemas.microsoft.com/office/powerpoint/2010/main" val="20667996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Think</a:t>
            </a:r>
          </a:p>
        </p:txBody>
      </p:sp>
      <p:pic>
        <p:nvPicPr>
          <p:cNvPr id="8" name="Picture 7">
            <a:extLst>
              <a:ext uri="{FF2B5EF4-FFF2-40B4-BE49-F238E27FC236}">
                <a16:creationId xmlns:a16="http://schemas.microsoft.com/office/drawing/2014/main" id="{518D83ED-4A10-A565-54B2-79917DE2E2BC}"/>
              </a:ext>
            </a:extLst>
          </p:cNvPr>
          <p:cNvPicPr>
            <a:picLocks noChangeAspect="1"/>
          </p:cNvPicPr>
          <p:nvPr/>
        </p:nvPicPr>
        <p:blipFill rotWithShape="1">
          <a:blip r:embed="rId3"/>
          <a:srcRect l="17145" t="27099" r="66585" b="34317"/>
          <a:stretch/>
        </p:blipFill>
        <p:spPr>
          <a:xfrm>
            <a:off x="10128821" y="3016562"/>
            <a:ext cx="1752004" cy="2336007"/>
          </a:xfrm>
          <a:prstGeom prst="rect">
            <a:avLst/>
          </a:prstGeom>
        </p:spPr>
      </p:pic>
      <p:sp>
        <p:nvSpPr>
          <p:cNvPr id="2" name="Content Placeholder 2">
            <a:extLst>
              <a:ext uri="{FF2B5EF4-FFF2-40B4-BE49-F238E27FC236}">
                <a16:creationId xmlns:a16="http://schemas.microsoft.com/office/drawing/2014/main" id="{E216DFFD-008A-E3FB-61E3-C90FA7446521}"/>
              </a:ext>
            </a:extLst>
          </p:cNvPr>
          <p:cNvSpPr txBox="1">
            <a:spLocks/>
          </p:cNvSpPr>
          <p:nvPr/>
        </p:nvSpPr>
        <p:spPr>
          <a:xfrm>
            <a:off x="765840" y="2155119"/>
            <a:ext cx="10515600" cy="392165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spcBef>
                <a:spcPts val="0"/>
              </a:spcBef>
              <a:spcAft>
                <a:spcPts val="0"/>
              </a:spcAft>
              <a:buNone/>
            </a:pPr>
            <a:r>
              <a:rPr lang="en-US" sz="2000" b="1" dirty="0">
                <a:solidFill>
                  <a:srgbClr val="0070C0"/>
                </a:solidFill>
                <a:effectLst/>
                <a:latin typeface="Alexandria"/>
                <a:ea typeface="Times New Roman" panose="02020603050405020304" pitchFamily="18" charset="0"/>
                <a:cs typeface="Palatino Linotype" panose="02040502050505030304" pitchFamily="18" charset="0"/>
              </a:rPr>
              <a:t>Consider the </a:t>
            </a:r>
            <a:r>
              <a:rPr lang="en-US" sz="2000" b="1" i="1" dirty="0">
                <a:solidFill>
                  <a:srgbClr val="0070C0"/>
                </a:solidFill>
                <a:effectLst/>
                <a:latin typeface="Alexandria"/>
                <a:ea typeface="Times New Roman" panose="02020603050405020304" pitchFamily="18" charset="0"/>
                <a:cs typeface="Palatino Linotype" panose="02040502050505030304" pitchFamily="18" charset="0"/>
              </a:rPr>
              <a:t>PPF</a:t>
            </a:r>
            <a:r>
              <a:rPr lang="en-US" sz="2000" b="1" dirty="0">
                <a:solidFill>
                  <a:srgbClr val="0070C0"/>
                </a:solidFill>
                <a:effectLst/>
                <a:latin typeface="Alexandria"/>
                <a:ea typeface="Times New Roman" panose="02020603050405020304" pitchFamily="18" charset="0"/>
                <a:cs typeface="Palatino Linotype" panose="02040502050505030304" pitchFamily="18" charset="0"/>
              </a:rPr>
              <a:t> for office buildings and housing shown in the figure. Which point in the diagram shows that resources to produce office buildings and housing are being misallocated, unused, or both?</a:t>
            </a:r>
          </a:p>
          <a:p>
            <a:pPr marL="0" marR="0" indent="0">
              <a:spcBef>
                <a:spcPts val="0"/>
              </a:spcBef>
              <a:spcAft>
                <a:spcPts val="0"/>
              </a:spcAft>
              <a:buNone/>
            </a:pPr>
            <a:r>
              <a:rPr lang="en-US" sz="2000" b="1" u="sng" dirty="0">
                <a:solidFill>
                  <a:srgbClr val="000000"/>
                </a:solidFill>
                <a:effectLst/>
                <a:latin typeface="Alexandria"/>
                <a:ea typeface="Times New Roman" panose="02020603050405020304" pitchFamily="18" charset="0"/>
                <a:cs typeface="Palatino Linotype" panose="02040502050505030304" pitchFamily="18" charset="0"/>
              </a:rPr>
              <a:t>A) Point </a:t>
            </a:r>
            <a:r>
              <a:rPr lang="en-US" sz="2000" b="1" i="1" u="sng" dirty="0">
                <a:solidFill>
                  <a:srgbClr val="000000"/>
                </a:solidFill>
                <a:effectLst/>
                <a:latin typeface="Alexandria"/>
                <a:ea typeface="Times New Roman" panose="02020603050405020304" pitchFamily="18" charset="0"/>
                <a:cs typeface="Palatino Linotype" panose="02040502050505030304" pitchFamily="18" charset="0"/>
              </a:rPr>
              <a:t>F</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B) Point </a:t>
            </a:r>
            <a:r>
              <a:rPr lang="en-US" sz="2000" i="1" dirty="0">
                <a:solidFill>
                  <a:srgbClr val="000000"/>
                </a:solidFill>
                <a:effectLst/>
                <a:latin typeface="Alexandria"/>
                <a:ea typeface="Times New Roman" panose="02020603050405020304" pitchFamily="18" charset="0"/>
                <a:cs typeface="Palatino Linotype" panose="02040502050505030304" pitchFamily="18" charset="0"/>
              </a:rPr>
              <a:t>G</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C) Point </a:t>
            </a:r>
            <a:r>
              <a:rPr lang="en-US" sz="2000" i="1" dirty="0">
                <a:solidFill>
                  <a:srgbClr val="000000"/>
                </a:solidFill>
                <a:effectLst/>
                <a:latin typeface="Alexandria"/>
                <a:ea typeface="Times New Roman" panose="02020603050405020304" pitchFamily="18" charset="0"/>
                <a:cs typeface="Palatino Linotype" panose="02040502050505030304" pitchFamily="18" charset="0"/>
              </a:rPr>
              <a:t>H</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D) Point </a:t>
            </a:r>
            <a:r>
              <a:rPr lang="en-US" sz="2000" i="1" dirty="0">
                <a:solidFill>
                  <a:srgbClr val="000000"/>
                </a:solidFill>
                <a:effectLst/>
                <a:latin typeface="Alexandria"/>
                <a:ea typeface="Times New Roman" panose="02020603050405020304" pitchFamily="18" charset="0"/>
                <a:cs typeface="Palatino Linotype" panose="02040502050505030304" pitchFamily="18" charset="0"/>
              </a:rPr>
              <a:t>I</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indent="0">
              <a:buFont typeface="Arial" panose="020B0604020202020204" pitchFamily="34" charset="0"/>
              <a:buNone/>
            </a:pPr>
            <a:endParaRPr lang="en-US" sz="2000" dirty="0">
              <a:latin typeface="Alexandria"/>
            </a:endParaRPr>
          </a:p>
        </p:txBody>
      </p:sp>
      <p:pic>
        <p:nvPicPr>
          <p:cNvPr id="11" name="Picture 10" descr="Diagram&#10;&#10;Description automatically generated">
            <a:extLst>
              <a:ext uri="{FF2B5EF4-FFF2-40B4-BE49-F238E27FC236}">
                <a16:creationId xmlns:a16="http://schemas.microsoft.com/office/drawing/2014/main" id="{E750BABD-DE2F-3A15-AD59-29A16EAD9E4D}"/>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76021" y="2777078"/>
            <a:ext cx="3536259" cy="3243448"/>
          </a:xfrm>
          <a:prstGeom prst="rect">
            <a:avLst/>
          </a:prstGeom>
          <a:noFill/>
          <a:ln>
            <a:noFill/>
          </a:ln>
        </p:spPr>
      </p:pic>
    </p:spTree>
    <p:extLst>
      <p:ext uri="{BB962C8B-B14F-4D97-AF65-F5344CB8AC3E}">
        <p14:creationId xmlns:p14="http://schemas.microsoft.com/office/powerpoint/2010/main" val="35675289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Think</a:t>
            </a:r>
          </a:p>
        </p:txBody>
      </p:sp>
      <p:pic>
        <p:nvPicPr>
          <p:cNvPr id="8" name="Picture 7">
            <a:extLst>
              <a:ext uri="{FF2B5EF4-FFF2-40B4-BE49-F238E27FC236}">
                <a16:creationId xmlns:a16="http://schemas.microsoft.com/office/drawing/2014/main" id="{518D83ED-4A10-A565-54B2-79917DE2E2BC}"/>
              </a:ext>
            </a:extLst>
          </p:cNvPr>
          <p:cNvPicPr>
            <a:picLocks noChangeAspect="1"/>
          </p:cNvPicPr>
          <p:nvPr/>
        </p:nvPicPr>
        <p:blipFill rotWithShape="1">
          <a:blip r:embed="rId3"/>
          <a:srcRect l="17145" t="27099" r="66585" b="34317"/>
          <a:stretch/>
        </p:blipFill>
        <p:spPr>
          <a:xfrm>
            <a:off x="10128821" y="3016562"/>
            <a:ext cx="1752004" cy="2336007"/>
          </a:xfrm>
          <a:prstGeom prst="rect">
            <a:avLst/>
          </a:prstGeom>
        </p:spPr>
      </p:pic>
      <p:sp>
        <p:nvSpPr>
          <p:cNvPr id="2" name="Content Placeholder 2">
            <a:extLst>
              <a:ext uri="{FF2B5EF4-FFF2-40B4-BE49-F238E27FC236}">
                <a16:creationId xmlns:a16="http://schemas.microsoft.com/office/drawing/2014/main" id="{0D55F6C0-D034-72A5-AFC8-A0D49F72CEF7}"/>
              </a:ext>
            </a:extLst>
          </p:cNvPr>
          <p:cNvSpPr txBox="1">
            <a:spLocks/>
          </p:cNvSpPr>
          <p:nvPr/>
        </p:nvSpPr>
        <p:spPr>
          <a:xfrm>
            <a:off x="762000" y="2155259"/>
            <a:ext cx="10515600" cy="392165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spcBef>
                <a:spcPts val="0"/>
              </a:spcBef>
              <a:spcAft>
                <a:spcPts val="0"/>
              </a:spcAft>
              <a:buNone/>
            </a:pPr>
            <a:r>
              <a:rPr lang="en-US" sz="2000" b="1" dirty="0">
                <a:solidFill>
                  <a:srgbClr val="0070C0"/>
                </a:solidFill>
                <a:effectLst/>
                <a:latin typeface="Alexandria"/>
                <a:ea typeface="Times New Roman" panose="02020603050405020304" pitchFamily="18" charset="0"/>
                <a:cs typeface="Palatino Linotype" panose="02040502050505030304" pitchFamily="18" charset="0"/>
              </a:rPr>
              <a:t>Refer to the production possibilities frontier in the figure. Production point ________ represents an ________ production point.</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A) </a:t>
            </a:r>
            <a:r>
              <a:rPr lang="en-US" sz="2000" i="1" dirty="0">
                <a:solidFill>
                  <a:srgbClr val="000000"/>
                </a:solidFill>
                <a:effectLst/>
                <a:latin typeface="Alexandria"/>
                <a:ea typeface="Times New Roman" panose="02020603050405020304" pitchFamily="18" charset="0"/>
                <a:cs typeface="Palatino Linotype" panose="02040502050505030304" pitchFamily="18" charset="0"/>
              </a:rPr>
              <a:t>b</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 unattainable.</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B) </a:t>
            </a:r>
            <a:r>
              <a:rPr lang="en-US" sz="2000" i="1" dirty="0">
                <a:solidFill>
                  <a:srgbClr val="000000"/>
                </a:solidFill>
                <a:effectLst/>
                <a:latin typeface="Alexandria"/>
                <a:ea typeface="Times New Roman" panose="02020603050405020304" pitchFamily="18" charset="0"/>
                <a:cs typeface="Palatino Linotype" panose="02040502050505030304" pitchFamily="18" charset="0"/>
              </a:rPr>
              <a:t>c</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 unattainable.</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C) </a:t>
            </a:r>
            <a:r>
              <a:rPr lang="en-US" sz="2000" i="1" dirty="0">
                <a:solidFill>
                  <a:srgbClr val="000000"/>
                </a:solidFill>
                <a:effectLst/>
                <a:latin typeface="Alexandria"/>
                <a:ea typeface="Times New Roman" panose="02020603050405020304" pitchFamily="18" charset="0"/>
                <a:cs typeface="Palatino Linotype" panose="02040502050505030304" pitchFamily="18" charset="0"/>
              </a:rPr>
              <a:t>e</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 inefficient.</a:t>
            </a:r>
          </a:p>
          <a:p>
            <a:pPr marL="0" marR="0" indent="0">
              <a:spcBef>
                <a:spcPts val="0"/>
              </a:spcBef>
              <a:spcAft>
                <a:spcPts val="0"/>
              </a:spcAft>
              <a:buNone/>
            </a:pPr>
            <a:r>
              <a:rPr lang="en-US" sz="2000" b="1" u="sng" dirty="0">
                <a:solidFill>
                  <a:srgbClr val="000000"/>
                </a:solidFill>
                <a:effectLst/>
                <a:latin typeface="Alexandria"/>
                <a:ea typeface="Times New Roman" panose="02020603050405020304" pitchFamily="18" charset="0"/>
                <a:cs typeface="Palatino Linotype" panose="02040502050505030304" pitchFamily="18" charset="0"/>
              </a:rPr>
              <a:t>D) </a:t>
            </a:r>
            <a:r>
              <a:rPr lang="en-US" sz="2000" b="1" i="1" u="sng" dirty="0">
                <a:solidFill>
                  <a:srgbClr val="000000"/>
                </a:solidFill>
                <a:effectLst/>
                <a:latin typeface="Alexandria"/>
                <a:ea typeface="Times New Roman" panose="02020603050405020304" pitchFamily="18" charset="0"/>
                <a:cs typeface="Palatino Linotype" panose="02040502050505030304" pitchFamily="18" charset="0"/>
              </a:rPr>
              <a:t>c</a:t>
            </a:r>
            <a:r>
              <a:rPr lang="en-US" sz="2000" b="1" u="sng" dirty="0">
                <a:solidFill>
                  <a:srgbClr val="000000"/>
                </a:solidFill>
                <a:effectLst/>
                <a:latin typeface="Alexandria"/>
                <a:ea typeface="Times New Roman" panose="02020603050405020304" pitchFamily="18" charset="0"/>
                <a:cs typeface="Palatino Linotype" panose="02040502050505030304" pitchFamily="18" charset="0"/>
              </a:rPr>
              <a:t>; inefficient.</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a:spcBef>
                <a:spcPts val="0"/>
              </a:spcBef>
              <a:spcAft>
                <a:spcPts val="0"/>
              </a:spcAft>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 </a:t>
            </a:r>
          </a:p>
          <a:p>
            <a:pPr marL="0" indent="0">
              <a:buFont typeface="Arial" panose="020B0604020202020204" pitchFamily="34" charset="0"/>
              <a:buNone/>
            </a:pPr>
            <a:endParaRPr lang="en-US" sz="2000" dirty="0">
              <a:latin typeface="Alexandria"/>
            </a:endParaRPr>
          </a:p>
        </p:txBody>
      </p:sp>
      <p:pic>
        <p:nvPicPr>
          <p:cNvPr id="11" name="Picture 10" descr="Chart&#10;&#10;Description automatically generated">
            <a:extLst>
              <a:ext uri="{FF2B5EF4-FFF2-40B4-BE49-F238E27FC236}">
                <a16:creationId xmlns:a16="http://schemas.microsoft.com/office/drawing/2014/main" id="{3D699D5E-C6B2-25DB-166C-5B8540B0DB6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240063" y="2757488"/>
            <a:ext cx="3619876" cy="3053591"/>
          </a:xfrm>
          <a:prstGeom prst="rect">
            <a:avLst/>
          </a:prstGeom>
          <a:noFill/>
          <a:ln>
            <a:noFill/>
          </a:ln>
        </p:spPr>
      </p:pic>
    </p:spTree>
    <p:extLst>
      <p:ext uri="{BB962C8B-B14F-4D97-AF65-F5344CB8AC3E}">
        <p14:creationId xmlns:p14="http://schemas.microsoft.com/office/powerpoint/2010/main" val="4381530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Think</a:t>
            </a:r>
          </a:p>
        </p:txBody>
      </p:sp>
      <p:pic>
        <p:nvPicPr>
          <p:cNvPr id="8" name="Picture 7">
            <a:extLst>
              <a:ext uri="{FF2B5EF4-FFF2-40B4-BE49-F238E27FC236}">
                <a16:creationId xmlns:a16="http://schemas.microsoft.com/office/drawing/2014/main" id="{518D83ED-4A10-A565-54B2-79917DE2E2BC}"/>
              </a:ext>
            </a:extLst>
          </p:cNvPr>
          <p:cNvPicPr>
            <a:picLocks noChangeAspect="1"/>
          </p:cNvPicPr>
          <p:nvPr/>
        </p:nvPicPr>
        <p:blipFill rotWithShape="1">
          <a:blip r:embed="rId3"/>
          <a:srcRect l="17145" t="27099" r="66585" b="34317"/>
          <a:stretch/>
        </p:blipFill>
        <p:spPr>
          <a:xfrm>
            <a:off x="10128821" y="3016562"/>
            <a:ext cx="1752004" cy="2336007"/>
          </a:xfrm>
          <a:prstGeom prst="rect">
            <a:avLst/>
          </a:prstGeom>
        </p:spPr>
      </p:pic>
      <p:sp>
        <p:nvSpPr>
          <p:cNvPr id="9" name="Content Placeholder 2">
            <a:extLst>
              <a:ext uri="{FF2B5EF4-FFF2-40B4-BE49-F238E27FC236}">
                <a16:creationId xmlns:a16="http://schemas.microsoft.com/office/drawing/2014/main" id="{1FB9AB8F-9ACB-5141-52D9-85EA7DB43151}"/>
              </a:ext>
            </a:extLst>
          </p:cNvPr>
          <p:cNvSpPr txBox="1">
            <a:spLocks/>
          </p:cNvSpPr>
          <p:nvPr/>
        </p:nvSpPr>
        <p:spPr>
          <a:xfrm>
            <a:off x="838200" y="2117823"/>
            <a:ext cx="9648825" cy="392165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spcBef>
                <a:spcPts val="0"/>
              </a:spcBef>
              <a:spcAft>
                <a:spcPts val="0"/>
              </a:spcAft>
              <a:buNone/>
            </a:pPr>
            <a:r>
              <a:rPr lang="en-US" sz="2000" b="1" dirty="0">
                <a:solidFill>
                  <a:srgbClr val="0070C0"/>
                </a:solidFill>
                <a:effectLst/>
                <a:latin typeface="Alexandria"/>
                <a:ea typeface="Times New Roman" panose="02020603050405020304" pitchFamily="18" charset="0"/>
                <a:cs typeface="Palatino Linotype" panose="02040502050505030304" pitchFamily="18" charset="0"/>
              </a:rPr>
              <a:t>A president of the United States promises to produce more defense goods without any decreases in the production of other goods. This promise can be valid</a:t>
            </a:r>
            <a:endParaRPr lang="en-US" sz="2000" dirty="0">
              <a:solidFill>
                <a:srgbClr val="0070C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A) if the United States is producing at a point on its production possibilities frontier.</a:t>
            </a:r>
          </a:p>
          <a:p>
            <a:pPr marL="0" marR="0" indent="0">
              <a:spcBef>
                <a:spcPts val="0"/>
              </a:spcBef>
              <a:spcAft>
                <a:spcPts val="0"/>
              </a:spcAft>
              <a:buNone/>
            </a:pPr>
            <a:r>
              <a:rPr lang="en-US" sz="2000" b="1" u="sng" dirty="0">
                <a:solidFill>
                  <a:srgbClr val="000000"/>
                </a:solidFill>
                <a:effectLst/>
                <a:latin typeface="Alexandria"/>
                <a:ea typeface="Times New Roman" panose="02020603050405020304" pitchFamily="18" charset="0"/>
                <a:cs typeface="Palatino Linotype" panose="02040502050505030304" pitchFamily="18" charset="0"/>
              </a:rPr>
              <a:t>B) if the United States is producing at a point inside its production possibilities frontier.</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C) if the United States is producing at a point beyond its production possibilities frontier.</a:t>
            </a:r>
          </a:p>
          <a:p>
            <a:pPr marL="0" indent="0">
              <a:buNone/>
            </a:pPr>
            <a:r>
              <a:rPr lang="en-US" sz="2000" dirty="0">
                <a:effectLst/>
                <a:latin typeface="Alexandria"/>
                <a:ea typeface="Times New Roman" panose="02020603050405020304" pitchFamily="18" charset="0"/>
              </a:rPr>
              <a:t>D) only if the production possibilities frontier shifts rightward</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 </a:t>
            </a:r>
          </a:p>
          <a:p>
            <a:pPr marL="0" indent="0">
              <a:buNone/>
            </a:pPr>
            <a:endParaRPr lang="en-US" sz="2000" dirty="0">
              <a:solidFill>
                <a:srgbClr val="000000"/>
              </a:solidFill>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b="1" dirty="0">
                <a:solidFill>
                  <a:srgbClr val="0070C0"/>
                </a:solidFill>
                <a:effectLst/>
                <a:latin typeface="Alexandria"/>
                <a:ea typeface="Times New Roman" panose="02020603050405020304" pitchFamily="18" charset="0"/>
                <a:cs typeface="Palatino Linotype" panose="02040502050505030304" pitchFamily="18" charset="0"/>
              </a:rPr>
              <a:t>Using the production possibilities frontier model, unemployment is described as producing at a point</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A) on the exact middle of the </a:t>
            </a:r>
            <a:r>
              <a:rPr lang="en-US" sz="2000" i="1" dirty="0">
                <a:solidFill>
                  <a:srgbClr val="000000"/>
                </a:solidFill>
                <a:effectLst/>
                <a:latin typeface="Alexandria"/>
                <a:ea typeface="Times New Roman" panose="02020603050405020304" pitchFamily="18" charset="0"/>
                <a:cs typeface="Palatino Linotype" panose="02040502050505030304" pitchFamily="18" charset="0"/>
              </a:rPr>
              <a:t>PPF</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 curve.</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B) on either end of the </a:t>
            </a:r>
            <a:r>
              <a:rPr lang="en-US" sz="2000" i="1" dirty="0">
                <a:solidFill>
                  <a:srgbClr val="000000"/>
                </a:solidFill>
                <a:effectLst/>
                <a:latin typeface="Alexandria"/>
                <a:ea typeface="Times New Roman" panose="02020603050405020304" pitchFamily="18" charset="0"/>
                <a:cs typeface="Palatino Linotype" panose="02040502050505030304" pitchFamily="18" charset="0"/>
              </a:rPr>
              <a:t>PPF</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 curve.</a:t>
            </a:r>
          </a:p>
          <a:p>
            <a:pPr marL="0" marR="0" indent="0">
              <a:spcBef>
                <a:spcPts val="0"/>
              </a:spcBef>
              <a:spcAft>
                <a:spcPts val="0"/>
              </a:spcAft>
              <a:buNone/>
            </a:pPr>
            <a:r>
              <a:rPr lang="en-US" sz="2000" b="1" u="sng" dirty="0">
                <a:solidFill>
                  <a:srgbClr val="000000"/>
                </a:solidFill>
                <a:effectLst/>
                <a:latin typeface="Alexandria"/>
                <a:ea typeface="Times New Roman" panose="02020603050405020304" pitchFamily="18" charset="0"/>
                <a:cs typeface="Palatino Linotype" panose="02040502050505030304" pitchFamily="18" charset="0"/>
              </a:rPr>
              <a:t>C) inside the </a:t>
            </a:r>
            <a:r>
              <a:rPr lang="en-US" sz="2000" b="1" i="1" u="sng" dirty="0">
                <a:solidFill>
                  <a:srgbClr val="000000"/>
                </a:solidFill>
                <a:effectLst/>
                <a:latin typeface="Alexandria"/>
                <a:ea typeface="Times New Roman" panose="02020603050405020304" pitchFamily="18" charset="0"/>
                <a:cs typeface="Palatino Linotype" panose="02040502050505030304" pitchFamily="18" charset="0"/>
              </a:rPr>
              <a:t>PPF</a:t>
            </a:r>
            <a:r>
              <a:rPr lang="en-US" sz="2000" b="1" u="sng" dirty="0">
                <a:solidFill>
                  <a:srgbClr val="000000"/>
                </a:solidFill>
                <a:effectLst/>
                <a:latin typeface="Alexandria"/>
                <a:ea typeface="Times New Roman" panose="02020603050405020304" pitchFamily="18" charset="0"/>
                <a:cs typeface="Palatino Linotype" panose="02040502050505030304" pitchFamily="18" charset="0"/>
              </a:rPr>
              <a:t> curve.</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D) outside the </a:t>
            </a:r>
            <a:r>
              <a:rPr lang="en-US" sz="2000" i="1" dirty="0">
                <a:solidFill>
                  <a:srgbClr val="000000"/>
                </a:solidFill>
                <a:effectLst/>
                <a:latin typeface="Alexandria"/>
                <a:ea typeface="Times New Roman" panose="02020603050405020304" pitchFamily="18" charset="0"/>
                <a:cs typeface="Palatino Linotype" panose="02040502050505030304" pitchFamily="18" charset="0"/>
              </a:rPr>
              <a:t>PPF</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 curve.</a:t>
            </a:r>
          </a:p>
          <a:p>
            <a:pPr marL="0" indent="0">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indent="0">
              <a:buFont typeface="Arial" panose="020B0604020202020204" pitchFamily="34" charset="0"/>
              <a:buNone/>
            </a:pPr>
            <a:endParaRPr lang="en-US" sz="2000" dirty="0">
              <a:latin typeface="Alexandria"/>
            </a:endParaRPr>
          </a:p>
        </p:txBody>
      </p:sp>
    </p:spTree>
    <p:extLst>
      <p:ext uri="{BB962C8B-B14F-4D97-AF65-F5344CB8AC3E}">
        <p14:creationId xmlns:p14="http://schemas.microsoft.com/office/powerpoint/2010/main" val="779678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Think</a:t>
            </a:r>
          </a:p>
        </p:txBody>
      </p:sp>
      <p:sp>
        <p:nvSpPr>
          <p:cNvPr id="2" name="Content Placeholder 2">
            <a:extLst>
              <a:ext uri="{FF2B5EF4-FFF2-40B4-BE49-F238E27FC236}">
                <a16:creationId xmlns:a16="http://schemas.microsoft.com/office/drawing/2014/main" id="{98DA5403-8502-4519-F7CF-5C81CD6EF3B0}"/>
              </a:ext>
            </a:extLst>
          </p:cNvPr>
          <p:cNvSpPr txBox="1">
            <a:spLocks/>
          </p:cNvSpPr>
          <p:nvPr/>
        </p:nvSpPr>
        <p:spPr>
          <a:xfrm>
            <a:off x="779794" y="2098870"/>
            <a:ext cx="8035788" cy="392165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spcBef>
                <a:spcPts val="0"/>
              </a:spcBef>
              <a:spcAft>
                <a:spcPts val="0"/>
              </a:spcAft>
              <a:buNone/>
            </a:pPr>
            <a:r>
              <a:rPr lang="en-US" sz="2000" b="1" dirty="0">
                <a:solidFill>
                  <a:srgbClr val="0070C0"/>
                </a:solidFill>
                <a:effectLst/>
                <a:latin typeface="Alexandria"/>
                <a:ea typeface="Times New Roman" panose="02020603050405020304" pitchFamily="18" charset="0"/>
                <a:cs typeface="Palatino Linotype" panose="02040502050505030304" pitchFamily="18" charset="0"/>
              </a:rPr>
              <a:t>When resources are assigned to inappropriate tasks, that is, tasks for which they are not the best match, the result will be producing at a point</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A) where the slope of the </a:t>
            </a:r>
            <a:r>
              <a:rPr lang="en-US" sz="2000" i="1" dirty="0">
                <a:solidFill>
                  <a:srgbClr val="000000"/>
                </a:solidFill>
                <a:effectLst/>
                <a:latin typeface="Alexandria"/>
                <a:ea typeface="Times New Roman" panose="02020603050405020304" pitchFamily="18" charset="0"/>
                <a:cs typeface="Palatino Linotype" panose="02040502050505030304" pitchFamily="18" charset="0"/>
              </a:rPr>
              <a:t>PPF</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 is positive.</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B) where the slope of the </a:t>
            </a:r>
            <a:r>
              <a:rPr lang="en-US" sz="2000" i="1" dirty="0">
                <a:solidFill>
                  <a:srgbClr val="000000"/>
                </a:solidFill>
                <a:effectLst/>
                <a:latin typeface="Alexandria"/>
                <a:ea typeface="Times New Roman" panose="02020603050405020304" pitchFamily="18" charset="0"/>
                <a:cs typeface="Palatino Linotype" panose="02040502050505030304" pitchFamily="18" charset="0"/>
              </a:rPr>
              <a:t>PPF</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 is zero.</a:t>
            </a:r>
          </a:p>
          <a:p>
            <a:pPr marL="0" marR="0" indent="0">
              <a:spcBef>
                <a:spcPts val="0"/>
              </a:spcBef>
              <a:spcAft>
                <a:spcPts val="0"/>
              </a:spcAft>
              <a:buNone/>
            </a:pPr>
            <a:r>
              <a:rPr lang="en-US" sz="2000" b="1" u="sng" dirty="0">
                <a:solidFill>
                  <a:srgbClr val="000000"/>
                </a:solidFill>
                <a:effectLst/>
                <a:latin typeface="Alexandria"/>
                <a:ea typeface="Times New Roman" panose="02020603050405020304" pitchFamily="18" charset="0"/>
                <a:cs typeface="Palatino Linotype" panose="02040502050505030304" pitchFamily="18" charset="0"/>
              </a:rPr>
              <a:t>C) inside the </a:t>
            </a:r>
            <a:r>
              <a:rPr lang="en-US" sz="2000" b="1" i="1" u="sng" dirty="0">
                <a:solidFill>
                  <a:srgbClr val="000000"/>
                </a:solidFill>
                <a:effectLst/>
                <a:latin typeface="Alexandria"/>
                <a:ea typeface="Times New Roman" panose="02020603050405020304" pitchFamily="18" charset="0"/>
                <a:cs typeface="Palatino Linotype" panose="02040502050505030304" pitchFamily="18" charset="0"/>
              </a:rPr>
              <a:t>PPF</a:t>
            </a:r>
            <a:r>
              <a:rPr lang="en-US" sz="2000" b="1" u="sng" dirty="0">
                <a:solidFill>
                  <a:srgbClr val="000000"/>
                </a:solidFill>
                <a:effectLst/>
                <a:latin typeface="Alexandria"/>
                <a:ea typeface="Times New Roman" panose="02020603050405020304" pitchFamily="18" charset="0"/>
                <a:cs typeface="Palatino Linotype" panose="02040502050505030304" pitchFamily="18" charset="0"/>
              </a:rPr>
              <a:t>.</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D) outside the </a:t>
            </a:r>
            <a:r>
              <a:rPr lang="en-US" sz="2000" i="1" dirty="0">
                <a:solidFill>
                  <a:srgbClr val="000000"/>
                </a:solidFill>
                <a:effectLst/>
                <a:latin typeface="Alexandria"/>
                <a:ea typeface="Times New Roman" panose="02020603050405020304" pitchFamily="18" charset="0"/>
                <a:cs typeface="Palatino Linotype" panose="02040502050505030304" pitchFamily="18" charset="0"/>
              </a:rPr>
              <a:t>PPF</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a:t>
            </a:r>
          </a:p>
          <a:p>
            <a:pPr marL="0" indent="0">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b="1" dirty="0">
                <a:solidFill>
                  <a:srgbClr val="0070C0"/>
                </a:solidFill>
                <a:effectLst/>
                <a:latin typeface="Alexandria"/>
                <a:ea typeface="Times New Roman" panose="02020603050405020304" pitchFamily="18" charset="0"/>
                <a:cs typeface="Palatino Linotype" panose="02040502050505030304" pitchFamily="18" charset="0"/>
              </a:rPr>
              <a:t>The figure above illustrates Mary's production possibilities frontier. If Mary wants to move from point </a:t>
            </a:r>
            <a:r>
              <a:rPr lang="en-US" sz="2000" b="1" i="1" dirty="0">
                <a:solidFill>
                  <a:srgbClr val="0070C0"/>
                </a:solidFill>
                <a:effectLst/>
                <a:latin typeface="Alexandria"/>
                <a:ea typeface="Times New Roman" panose="02020603050405020304" pitchFamily="18" charset="0"/>
                <a:cs typeface="Palatino Linotype" panose="02040502050505030304" pitchFamily="18" charset="0"/>
              </a:rPr>
              <a:t>b</a:t>
            </a:r>
            <a:r>
              <a:rPr lang="en-US" sz="2000" b="1" dirty="0">
                <a:solidFill>
                  <a:srgbClr val="0070C0"/>
                </a:solidFill>
                <a:effectLst/>
                <a:latin typeface="Alexandria"/>
                <a:ea typeface="Times New Roman" panose="02020603050405020304" pitchFamily="18" charset="0"/>
                <a:cs typeface="Palatino Linotype" panose="02040502050505030304" pitchFamily="18" charset="0"/>
              </a:rPr>
              <a:t> to point </a:t>
            </a:r>
            <a:r>
              <a:rPr lang="en-US" sz="2000" b="1" i="1" dirty="0">
                <a:solidFill>
                  <a:srgbClr val="0070C0"/>
                </a:solidFill>
                <a:effectLst/>
                <a:latin typeface="Alexandria"/>
                <a:ea typeface="Times New Roman" panose="02020603050405020304" pitchFamily="18" charset="0"/>
                <a:cs typeface="Palatino Linotype" panose="02040502050505030304" pitchFamily="18" charset="0"/>
              </a:rPr>
              <a:t>c</a:t>
            </a:r>
            <a:r>
              <a:rPr lang="en-US" sz="2000" b="1" dirty="0">
                <a:solidFill>
                  <a:srgbClr val="0070C0"/>
                </a:solidFill>
                <a:effectLst/>
                <a:latin typeface="Alexandria"/>
                <a:ea typeface="Times New Roman" panose="02020603050405020304" pitchFamily="18" charset="0"/>
                <a:cs typeface="Palatino Linotype" panose="02040502050505030304" pitchFamily="18" charset="0"/>
              </a:rPr>
              <a:t>, she must</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A) improve technology.</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B) increase the accumulation of capital.</a:t>
            </a:r>
          </a:p>
          <a:p>
            <a:pPr marL="0" marR="0" indent="0">
              <a:spcBef>
                <a:spcPts val="0"/>
              </a:spcBef>
              <a:spcAft>
                <a:spcPts val="0"/>
              </a:spcAft>
              <a:buNone/>
            </a:pPr>
            <a:r>
              <a:rPr lang="en-US" sz="2000" b="1" u="sng" dirty="0">
                <a:solidFill>
                  <a:srgbClr val="000000"/>
                </a:solidFill>
                <a:effectLst/>
                <a:latin typeface="Alexandria"/>
                <a:ea typeface="Times New Roman" panose="02020603050405020304" pitchFamily="18" charset="0"/>
                <a:cs typeface="Palatino Linotype" panose="02040502050505030304" pitchFamily="18" charset="0"/>
              </a:rPr>
              <a:t>C) give up some of good </a:t>
            </a:r>
            <a:r>
              <a:rPr lang="en-US" sz="2000" b="1" i="1" u="sng" dirty="0">
                <a:solidFill>
                  <a:srgbClr val="000000"/>
                </a:solidFill>
                <a:effectLst/>
                <a:latin typeface="Alexandria"/>
                <a:ea typeface="Times New Roman" panose="02020603050405020304" pitchFamily="18" charset="0"/>
                <a:cs typeface="Palatino Linotype" panose="02040502050505030304" pitchFamily="18" charset="0"/>
              </a:rPr>
              <a:t>Y</a:t>
            </a:r>
            <a:r>
              <a:rPr lang="en-US" sz="2000" b="1" u="sng" dirty="0">
                <a:solidFill>
                  <a:srgbClr val="000000"/>
                </a:solidFill>
                <a:effectLst/>
                <a:latin typeface="Alexandria"/>
                <a:ea typeface="Times New Roman" panose="02020603050405020304" pitchFamily="18" charset="0"/>
                <a:cs typeface="Palatino Linotype" panose="02040502050505030304" pitchFamily="18" charset="0"/>
              </a:rPr>
              <a:t> in order to obtain more of good </a:t>
            </a:r>
            <a:r>
              <a:rPr lang="en-US" sz="2000" b="1" i="1" u="sng" dirty="0">
                <a:solidFill>
                  <a:srgbClr val="000000"/>
                </a:solidFill>
                <a:effectLst/>
                <a:latin typeface="Alexandria"/>
                <a:ea typeface="Times New Roman" panose="02020603050405020304" pitchFamily="18" charset="0"/>
                <a:cs typeface="Palatino Linotype" panose="02040502050505030304" pitchFamily="18" charset="0"/>
              </a:rPr>
              <a:t>X</a:t>
            </a:r>
            <a:r>
              <a:rPr lang="en-US" sz="2000" b="1" u="sng" dirty="0">
                <a:solidFill>
                  <a:srgbClr val="000000"/>
                </a:solidFill>
                <a:effectLst/>
                <a:latin typeface="Alexandria"/>
                <a:ea typeface="Times New Roman" panose="02020603050405020304" pitchFamily="18" charset="0"/>
                <a:cs typeface="Palatino Linotype" panose="02040502050505030304" pitchFamily="18" charset="0"/>
              </a:rPr>
              <a:t>.</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D) give up some of good </a:t>
            </a:r>
            <a:r>
              <a:rPr lang="en-US" sz="2000" i="1" dirty="0">
                <a:solidFill>
                  <a:srgbClr val="000000"/>
                </a:solidFill>
                <a:effectLst/>
                <a:latin typeface="Alexandria"/>
                <a:ea typeface="Times New Roman" panose="02020603050405020304" pitchFamily="18" charset="0"/>
                <a:cs typeface="Palatino Linotype" panose="02040502050505030304" pitchFamily="18" charset="0"/>
              </a:rPr>
              <a:t>X</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 in order to obtain more of good </a:t>
            </a:r>
            <a:r>
              <a:rPr lang="en-US" sz="2000" i="1" dirty="0">
                <a:solidFill>
                  <a:srgbClr val="000000"/>
                </a:solidFill>
                <a:effectLst/>
                <a:latin typeface="Alexandria"/>
                <a:ea typeface="Times New Roman" panose="02020603050405020304" pitchFamily="18" charset="0"/>
                <a:cs typeface="Palatino Linotype" panose="02040502050505030304" pitchFamily="18" charset="0"/>
              </a:rPr>
              <a:t>Y</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a:t>
            </a:r>
          </a:p>
          <a:p>
            <a:pPr marL="0" indent="0">
              <a:buFont typeface="Arial" panose="020B0604020202020204" pitchFamily="34" charset="0"/>
              <a:buNone/>
            </a:pPr>
            <a:endParaRPr lang="en-US" sz="2000" dirty="0">
              <a:latin typeface="Alexandria"/>
            </a:endParaRPr>
          </a:p>
        </p:txBody>
      </p:sp>
      <p:pic>
        <p:nvPicPr>
          <p:cNvPr id="11" name="Picture 2">
            <a:extLst>
              <a:ext uri="{FF2B5EF4-FFF2-40B4-BE49-F238E27FC236}">
                <a16:creationId xmlns:a16="http://schemas.microsoft.com/office/drawing/2014/main" id="{EBFF7E55-049C-49C5-EBCF-D34BF86CF06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78096" y="2597631"/>
            <a:ext cx="3177254" cy="2924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958490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Think</a:t>
            </a:r>
          </a:p>
        </p:txBody>
      </p:sp>
      <p:pic>
        <p:nvPicPr>
          <p:cNvPr id="8" name="Picture 7">
            <a:extLst>
              <a:ext uri="{FF2B5EF4-FFF2-40B4-BE49-F238E27FC236}">
                <a16:creationId xmlns:a16="http://schemas.microsoft.com/office/drawing/2014/main" id="{518D83ED-4A10-A565-54B2-79917DE2E2BC}"/>
              </a:ext>
            </a:extLst>
          </p:cNvPr>
          <p:cNvPicPr>
            <a:picLocks noChangeAspect="1"/>
          </p:cNvPicPr>
          <p:nvPr/>
        </p:nvPicPr>
        <p:blipFill rotWithShape="1">
          <a:blip r:embed="rId3"/>
          <a:srcRect l="17145" t="27099" r="66585" b="34317"/>
          <a:stretch/>
        </p:blipFill>
        <p:spPr>
          <a:xfrm>
            <a:off x="10128821" y="3016562"/>
            <a:ext cx="1752004" cy="2336007"/>
          </a:xfrm>
          <a:prstGeom prst="rect">
            <a:avLst/>
          </a:prstGeom>
        </p:spPr>
      </p:pic>
      <p:sp>
        <p:nvSpPr>
          <p:cNvPr id="2" name="Content Placeholder 2">
            <a:extLst>
              <a:ext uri="{FF2B5EF4-FFF2-40B4-BE49-F238E27FC236}">
                <a16:creationId xmlns:a16="http://schemas.microsoft.com/office/drawing/2014/main" id="{655176D9-A2CB-066F-04D5-5CFCEF4D616B}"/>
              </a:ext>
            </a:extLst>
          </p:cNvPr>
          <p:cNvSpPr txBox="1">
            <a:spLocks/>
          </p:cNvSpPr>
          <p:nvPr/>
        </p:nvSpPr>
        <p:spPr>
          <a:xfrm>
            <a:off x="872660" y="2226126"/>
            <a:ext cx="10702060" cy="392165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spcBef>
                <a:spcPts val="0"/>
              </a:spcBef>
              <a:spcAft>
                <a:spcPts val="0"/>
              </a:spcAft>
              <a:buNone/>
            </a:pPr>
            <a:r>
              <a:rPr lang="en-US" sz="2000" b="1" dirty="0">
                <a:solidFill>
                  <a:srgbClr val="0070C0"/>
                </a:solidFill>
                <a:effectLst/>
                <a:latin typeface="Alexandria"/>
                <a:ea typeface="Times New Roman" panose="02020603050405020304" pitchFamily="18" charset="0"/>
                <a:cs typeface="Palatino Linotype" panose="02040502050505030304" pitchFamily="18" charset="0"/>
              </a:rPr>
              <a:t>A nation can </a:t>
            </a:r>
            <a:r>
              <a:rPr lang="en-US" sz="2000" b="1" i="1" dirty="0">
                <a:solidFill>
                  <a:srgbClr val="0070C0"/>
                </a:solidFill>
                <a:effectLst/>
                <a:latin typeface="Alexandria"/>
                <a:ea typeface="Times New Roman" panose="02020603050405020304" pitchFamily="18" charset="0"/>
                <a:cs typeface="Palatino Linotype" panose="02040502050505030304" pitchFamily="18" charset="0"/>
              </a:rPr>
              <a:t>produce</a:t>
            </a:r>
            <a:r>
              <a:rPr lang="en-US" sz="2000" b="1" dirty="0">
                <a:solidFill>
                  <a:srgbClr val="0070C0"/>
                </a:solidFill>
                <a:effectLst/>
                <a:latin typeface="Alexandria"/>
                <a:ea typeface="Times New Roman" panose="02020603050405020304" pitchFamily="18" charset="0"/>
                <a:cs typeface="Palatino Linotype" panose="02040502050505030304" pitchFamily="18" charset="0"/>
              </a:rPr>
              <a:t> at a point outside its </a:t>
            </a:r>
            <a:r>
              <a:rPr lang="en-US" sz="2000" b="1" i="1" dirty="0">
                <a:solidFill>
                  <a:srgbClr val="0070C0"/>
                </a:solidFill>
                <a:effectLst/>
                <a:latin typeface="Alexandria"/>
                <a:ea typeface="Times New Roman" panose="02020603050405020304" pitchFamily="18" charset="0"/>
                <a:cs typeface="Palatino Linotype" panose="02040502050505030304" pitchFamily="18" charset="0"/>
              </a:rPr>
              <a:t>PPF</a:t>
            </a:r>
            <a:endParaRPr lang="en-US" sz="2000" b="1" dirty="0">
              <a:solidFill>
                <a:srgbClr val="0070C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A) when it trades with other nations.</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B) when it produces inefficiently.</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C) when its </a:t>
            </a:r>
            <a:r>
              <a:rPr lang="en-US" sz="2000" i="1" dirty="0">
                <a:solidFill>
                  <a:srgbClr val="000000"/>
                </a:solidFill>
                <a:effectLst/>
                <a:latin typeface="Alexandria"/>
                <a:ea typeface="Times New Roman" panose="02020603050405020304" pitchFamily="18" charset="0"/>
                <a:cs typeface="Palatino Linotype" panose="02040502050505030304" pitchFamily="18" charset="0"/>
              </a:rPr>
              <a:t>PPF</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 is bowed out.</a:t>
            </a:r>
          </a:p>
          <a:p>
            <a:pPr marL="0" marR="0" indent="0">
              <a:spcBef>
                <a:spcPts val="0"/>
              </a:spcBef>
              <a:spcAft>
                <a:spcPts val="0"/>
              </a:spcAft>
              <a:buNone/>
            </a:pPr>
            <a:r>
              <a:rPr lang="en-US" sz="2000" b="1" u="sng" dirty="0">
                <a:solidFill>
                  <a:srgbClr val="000000"/>
                </a:solidFill>
                <a:effectLst/>
                <a:latin typeface="Alexandria"/>
                <a:ea typeface="Times New Roman" panose="02020603050405020304" pitchFamily="18" charset="0"/>
                <a:cs typeface="Palatino Linotype" panose="02040502050505030304" pitchFamily="18" charset="0"/>
              </a:rPr>
              <a:t>D) never.</a:t>
            </a:r>
          </a:p>
          <a:p>
            <a:pPr marL="0" indent="0">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b="1" dirty="0">
                <a:solidFill>
                  <a:srgbClr val="0070C0"/>
                </a:solidFill>
                <a:effectLst/>
                <a:latin typeface="Alexandria"/>
                <a:ea typeface="Times New Roman" panose="02020603050405020304" pitchFamily="18" charset="0"/>
                <a:cs typeface="Palatino Linotype" panose="02040502050505030304" pitchFamily="18" charset="0"/>
              </a:rPr>
              <a:t>A key factor that leads to economic growth is</a:t>
            </a:r>
          </a:p>
          <a:p>
            <a:pPr marL="0" marR="0" indent="0">
              <a:spcBef>
                <a:spcPts val="0"/>
              </a:spcBef>
              <a:spcAft>
                <a:spcPts val="0"/>
              </a:spcAft>
              <a:buNone/>
            </a:pPr>
            <a:r>
              <a:rPr lang="en-US" sz="2000" b="1" u="sng" dirty="0">
                <a:solidFill>
                  <a:srgbClr val="000000"/>
                </a:solidFill>
                <a:effectLst/>
                <a:latin typeface="Alexandria"/>
                <a:ea typeface="Times New Roman" panose="02020603050405020304" pitchFamily="18" charset="0"/>
                <a:cs typeface="Palatino Linotype" panose="02040502050505030304" pitchFamily="18" charset="0"/>
              </a:rPr>
              <a:t>A) human capital accumulation.</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B) increasing current consumption.</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C) avoiding the opportunity cost of investment.</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D) Both answers A and B are correct.</a:t>
            </a:r>
          </a:p>
          <a:p>
            <a:pPr marL="0" indent="0">
              <a:buFont typeface="Arial" panose="020B0604020202020204" pitchFamily="34" charset="0"/>
              <a:buNone/>
            </a:pPr>
            <a:endParaRPr lang="en-US" sz="2000" dirty="0">
              <a:latin typeface="Alexandria"/>
            </a:endParaRPr>
          </a:p>
        </p:txBody>
      </p:sp>
    </p:spTree>
    <p:extLst>
      <p:ext uri="{BB962C8B-B14F-4D97-AF65-F5344CB8AC3E}">
        <p14:creationId xmlns:p14="http://schemas.microsoft.com/office/powerpoint/2010/main" val="33617650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algn="ctr"/>
            <a:r>
              <a:rPr lang="en-US" sz="2400" b="1" dirty="0">
                <a:latin typeface="+mj-lt"/>
                <a:cs typeface="Times New Roman" panose="02020603050405020304" pitchFamily="18" charset="0"/>
              </a:rPr>
              <a:t>Summary outlines</a:t>
            </a:r>
          </a:p>
        </p:txBody>
      </p:sp>
      <p:pic>
        <p:nvPicPr>
          <p:cNvPr id="8" name="Picture 7">
            <a:extLst>
              <a:ext uri="{FF2B5EF4-FFF2-40B4-BE49-F238E27FC236}">
                <a16:creationId xmlns:a16="http://schemas.microsoft.com/office/drawing/2014/main" id="{518D83ED-4A10-A565-54B2-79917DE2E2BC}"/>
              </a:ext>
            </a:extLst>
          </p:cNvPr>
          <p:cNvPicPr>
            <a:picLocks noChangeAspect="1"/>
          </p:cNvPicPr>
          <p:nvPr/>
        </p:nvPicPr>
        <p:blipFill rotWithShape="1">
          <a:blip r:embed="rId3"/>
          <a:srcRect l="17145" t="27099" r="66585" b="34317"/>
          <a:stretch/>
        </p:blipFill>
        <p:spPr>
          <a:xfrm>
            <a:off x="10128821" y="3016562"/>
            <a:ext cx="1752004" cy="2336007"/>
          </a:xfrm>
          <a:prstGeom prst="rect">
            <a:avLst/>
          </a:prstGeom>
        </p:spPr>
      </p:pic>
      <p:sp>
        <p:nvSpPr>
          <p:cNvPr id="2" name="Content Placeholder 2">
            <a:extLst>
              <a:ext uri="{FF2B5EF4-FFF2-40B4-BE49-F238E27FC236}">
                <a16:creationId xmlns:a16="http://schemas.microsoft.com/office/drawing/2014/main" id="{85A88644-58EC-8C60-9364-CE556F253D88}"/>
              </a:ext>
            </a:extLst>
          </p:cNvPr>
          <p:cNvSpPr txBox="1">
            <a:spLocks/>
          </p:cNvSpPr>
          <p:nvPr/>
        </p:nvSpPr>
        <p:spPr>
          <a:xfrm>
            <a:off x="838200" y="2187591"/>
            <a:ext cx="10515600" cy="29849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US" sz="2000" dirty="0">
                <a:latin typeface="Alexandria"/>
              </a:rPr>
              <a:t>Definition of PPF</a:t>
            </a:r>
          </a:p>
          <a:p>
            <a:pPr marL="514350" indent="-514350">
              <a:buFont typeface="+mj-lt"/>
              <a:buAutoNum type="arabicPeriod"/>
            </a:pPr>
            <a:r>
              <a:rPr lang="en-US" sz="2000" dirty="0">
                <a:latin typeface="Alexandria"/>
              </a:rPr>
              <a:t>The PPF&amp; Scarcity</a:t>
            </a:r>
          </a:p>
          <a:p>
            <a:pPr marL="514350" indent="-514350">
              <a:buFont typeface="+mj-lt"/>
              <a:buAutoNum type="arabicPeriod"/>
            </a:pPr>
            <a:r>
              <a:rPr lang="en-US" sz="2000" dirty="0">
                <a:latin typeface="Alexandria"/>
              </a:rPr>
              <a:t>The PPF&amp; Efficiency </a:t>
            </a:r>
          </a:p>
          <a:p>
            <a:pPr marL="514350" indent="-514350">
              <a:buFont typeface="+mj-lt"/>
              <a:buAutoNum type="arabicPeriod"/>
            </a:pPr>
            <a:r>
              <a:rPr lang="en-US" sz="2000" dirty="0">
                <a:latin typeface="Alexandria"/>
              </a:rPr>
              <a:t>The PPF&amp; Inefficiency </a:t>
            </a:r>
          </a:p>
          <a:p>
            <a:pPr marL="514350" indent="-514350">
              <a:buFont typeface="+mj-lt"/>
              <a:buAutoNum type="arabicPeriod"/>
            </a:pPr>
            <a:r>
              <a:rPr lang="en-US" sz="2000" dirty="0">
                <a:latin typeface="Alexandria"/>
              </a:rPr>
              <a:t> The PPF&amp; Opportunity cost</a:t>
            </a:r>
          </a:p>
          <a:p>
            <a:pPr marL="514350" indent="-514350">
              <a:buFont typeface="+mj-lt"/>
              <a:buAutoNum type="arabicPeriod"/>
            </a:pPr>
            <a:r>
              <a:rPr lang="en-US" sz="2000" dirty="0">
                <a:latin typeface="Alexandria"/>
              </a:rPr>
              <a:t>The PPF&amp; Economic Growth </a:t>
            </a:r>
          </a:p>
          <a:p>
            <a:endParaRPr lang="en-US" sz="2000" dirty="0">
              <a:latin typeface="Alexandria"/>
            </a:endParaRPr>
          </a:p>
          <a:p>
            <a:endParaRPr lang="en-US" sz="2000" dirty="0">
              <a:latin typeface="Alexandria"/>
            </a:endParaRPr>
          </a:p>
          <a:p>
            <a:endParaRPr lang="en-US" sz="2000" dirty="0">
              <a:latin typeface="Alexandria"/>
            </a:endParaRPr>
          </a:p>
          <a:p>
            <a:endParaRPr lang="en-US" sz="2000" dirty="0">
              <a:latin typeface="Alexandria"/>
            </a:endParaRPr>
          </a:p>
          <a:p>
            <a:endParaRPr lang="en-US" sz="2000" dirty="0">
              <a:latin typeface="Alexandria"/>
            </a:endParaRPr>
          </a:p>
        </p:txBody>
      </p:sp>
    </p:spTree>
    <p:extLst>
      <p:ext uri="{BB962C8B-B14F-4D97-AF65-F5344CB8AC3E}">
        <p14:creationId xmlns:p14="http://schemas.microsoft.com/office/powerpoint/2010/main" val="10249012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TextBox 9"/>
          <p:cNvSpPr txBox="1"/>
          <p:nvPr/>
        </p:nvSpPr>
        <p:spPr>
          <a:xfrm>
            <a:off x="582006" y="5707075"/>
            <a:ext cx="452456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pic>
        <p:nvPicPr>
          <p:cNvPr id="22" name="Graphic 21"/>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lexandria"/>
        <a:ea typeface=""/>
        <a:cs typeface="Alexandria"/>
      </a:majorFont>
      <a:minorFont>
        <a:latin typeface="Alexandria"/>
        <a:ea typeface=""/>
        <a:cs typeface="Alexandri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682</TotalTime>
  <Words>2534</Words>
  <Application>Microsoft Office PowerPoint</Application>
  <PresentationFormat>Widescreen</PresentationFormat>
  <Paragraphs>362</Paragraphs>
  <Slides>41</Slides>
  <Notes>2</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41</vt:i4>
      </vt:variant>
    </vt:vector>
  </HeadingPairs>
  <TitlesOfParts>
    <vt:vector size="52" baseType="lpstr">
      <vt:lpstr>Alexandria</vt:lpstr>
      <vt:lpstr>Arial</vt:lpstr>
      <vt:lpstr>Calibri</vt:lpstr>
      <vt:lpstr>Calibri Light</vt:lpstr>
      <vt:lpstr>Courier New</vt:lpstr>
      <vt:lpstr>Roboto Light</vt:lpstr>
      <vt:lpstr>Symbol</vt:lpstr>
      <vt:lpstr>Times New Roman</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ASFER Journal</cp:lastModifiedBy>
  <cp:revision>30</cp:revision>
  <dcterms:created xsi:type="dcterms:W3CDTF">2023-04-29T09:08:23Z</dcterms:created>
  <dcterms:modified xsi:type="dcterms:W3CDTF">2024-05-04T13:16:46Z</dcterms:modified>
</cp:coreProperties>
</file>