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7"/>
  </p:notesMasterIdLst>
  <p:sldIdLst>
    <p:sldId id="482" r:id="rId2"/>
    <p:sldId id="927" r:id="rId3"/>
    <p:sldId id="928" r:id="rId4"/>
    <p:sldId id="929" r:id="rId5"/>
    <p:sldId id="822" r:id="rId6"/>
    <p:sldId id="861" r:id="rId7"/>
    <p:sldId id="915" r:id="rId8"/>
    <p:sldId id="916" r:id="rId9"/>
    <p:sldId id="917" r:id="rId10"/>
    <p:sldId id="547" r:id="rId11"/>
    <p:sldId id="834" r:id="rId12"/>
    <p:sldId id="873" r:id="rId13"/>
    <p:sldId id="874" r:id="rId14"/>
    <p:sldId id="875" r:id="rId15"/>
    <p:sldId id="876" r:id="rId16"/>
    <p:sldId id="918" r:id="rId17"/>
    <p:sldId id="919" r:id="rId18"/>
    <p:sldId id="921" r:id="rId19"/>
    <p:sldId id="878" r:id="rId20"/>
    <p:sldId id="886" r:id="rId21"/>
    <p:sldId id="879" r:id="rId22"/>
    <p:sldId id="924" r:id="rId23"/>
    <p:sldId id="922" r:id="rId24"/>
    <p:sldId id="887" r:id="rId25"/>
    <p:sldId id="882" r:id="rId26"/>
    <p:sldId id="883" r:id="rId27"/>
    <p:sldId id="884" r:id="rId28"/>
    <p:sldId id="889" r:id="rId29"/>
    <p:sldId id="895" r:id="rId30"/>
    <p:sldId id="925" r:id="rId31"/>
    <p:sldId id="923" r:id="rId32"/>
    <p:sldId id="896" r:id="rId33"/>
    <p:sldId id="899" r:id="rId34"/>
    <p:sldId id="900" r:id="rId35"/>
    <p:sldId id="888" r:id="rId36"/>
    <p:sldId id="892" r:id="rId37"/>
    <p:sldId id="893" r:id="rId38"/>
    <p:sldId id="897" r:id="rId39"/>
    <p:sldId id="898" r:id="rId40"/>
    <p:sldId id="901" r:id="rId41"/>
    <p:sldId id="926" r:id="rId42"/>
    <p:sldId id="904" r:id="rId43"/>
    <p:sldId id="795" r:id="rId44"/>
    <p:sldId id="905" r:id="rId45"/>
    <p:sldId id="906" r:id="rId46"/>
    <p:sldId id="908" r:id="rId47"/>
    <p:sldId id="909" r:id="rId48"/>
    <p:sldId id="910" r:id="rId49"/>
    <p:sldId id="911" r:id="rId50"/>
    <p:sldId id="841" r:id="rId51"/>
    <p:sldId id="796" r:id="rId52"/>
    <p:sldId id="913" r:id="rId53"/>
    <p:sldId id="914" r:id="rId54"/>
    <p:sldId id="481"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927"/>
            <p14:sldId id="928"/>
            <p14:sldId id="929"/>
            <p14:sldId id="822"/>
            <p14:sldId id="861"/>
            <p14:sldId id="915"/>
            <p14:sldId id="916"/>
            <p14:sldId id="917"/>
            <p14:sldId id="547"/>
            <p14:sldId id="834"/>
            <p14:sldId id="873"/>
            <p14:sldId id="874"/>
            <p14:sldId id="875"/>
            <p14:sldId id="876"/>
            <p14:sldId id="918"/>
            <p14:sldId id="919"/>
            <p14:sldId id="921"/>
            <p14:sldId id="878"/>
            <p14:sldId id="886"/>
            <p14:sldId id="879"/>
            <p14:sldId id="924"/>
            <p14:sldId id="922"/>
            <p14:sldId id="887"/>
            <p14:sldId id="882"/>
            <p14:sldId id="883"/>
            <p14:sldId id="884"/>
            <p14:sldId id="889"/>
            <p14:sldId id="895"/>
            <p14:sldId id="925"/>
            <p14:sldId id="923"/>
            <p14:sldId id="896"/>
            <p14:sldId id="899"/>
            <p14:sldId id="900"/>
            <p14:sldId id="888"/>
            <p14:sldId id="892"/>
            <p14:sldId id="893"/>
            <p14:sldId id="897"/>
            <p14:sldId id="898"/>
            <p14:sldId id="901"/>
            <p14:sldId id="926"/>
            <p14:sldId id="904"/>
            <p14:sldId id="795"/>
            <p14:sldId id="905"/>
            <p14:sldId id="906"/>
            <p14:sldId id="908"/>
            <p14:sldId id="909"/>
            <p14:sldId id="910"/>
            <p14:sldId id="911"/>
            <p14:sldId id="841"/>
            <p14:sldId id="796"/>
            <p14:sldId id="913"/>
            <p14:sldId id="914"/>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20582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0578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93880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59893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00283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2689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15618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95261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7.pn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971642" y="5176764"/>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4251757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087154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590823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216539"/>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 </a:t>
            </a: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Strategy Is: Gaining and Sustaining</a:t>
            </a:r>
          </a:p>
          <a:p>
            <a:pPr marL="457200" indent="-457200">
              <a:buFont typeface="Arial" panose="020B0604020202020204" pitchFamily="34" charset="0"/>
              <a:buChar char="•"/>
            </a:pPr>
            <a:r>
              <a:rPr lang="en-US" sz="2800"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Advantage</a:t>
            </a:r>
          </a:p>
          <a:p>
            <a:pPr marL="457200" indent="-457200">
              <a:buFont typeface="Arial" panose="020B0604020202020204" pitchFamily="34" charset="0"/>
              <a:buChar char="•"/>
            </a:pPr>
            <a:r>
              <a:rPr lang="en-US" sz="2800"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81210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 </a:t>
            </a: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a:p>
            <a:endParaRPr lang="en-US" sz="32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1471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What </a:t>
            </a:r>
            <a:r>
              <a:rPr lang="en-US" sz="2800" b="1" dirty="0">
                <a:solidFill>
                  <a:srgbClr val="00B0F0"/>
                </a:solidFill>
                <a:latin typeface="Times New Roman" panose="02020603050405020304" pitchFamily="18" charset="0"/>
                <a:cs typeface="Times New Roman" panose="02020603050405020304" pitchFamily="18" charset="0"/>
              </a:rPr>
              <a:t>Is </a:t>
            </a:r>
            <a:r>
              <a:rPr lang="en-US" sz="2800" b="1" dirty="0" smtClean="0">
                <a:solidFill>
                  <a:srgbClr val="00B0F0"/>
                </a:solidFill>
                <a:latin typeface="Times New Roman" panose="02020603050405020304" pitchFamily="18" charset="0"/>
                <a:cs typeface="Times New Roman" panose="02020603050405020304" pitchFamily="18" charset="0"/>
              </a:rPr>
              <a:t>Strategy?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479690"/>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Strategy is the set of goal-directed actions a </a:t>
            </a:r>
            <a:r>
              <a:rPr lang="en-US" sz="2400" b="1" dirty="0" smtClean="0">
                <a:latin typeface="Times New Roman" panose="02020603050405020304" pitchFamily="18" charset="0"/>
                <a:cs typeface="Times New Roman" panose="02020603050405020304" pitchFamily="18" charset="0"/>
              </a:rPr>
              <a:t>firm takes </a:t>
            </a:r>
            <a:r>
              <a:rPr lang="en-US" sz="2400" b="1" dirty="0">
                <a:latin typeface="Times New Roman" panose="02020603050405020304" pitchFamily="18" charset="0"/>
                <a:cs typeface="Times New Roman" panose="02020603050405020304" pitchFamily="18" charset="0"/>
              </a:rPr>
              <a:t>to gain and sustain </a:t>
            </a:r>
            <a:r>
              <a:rPr lang="en-US" sz="2400" b="1" dirty="0" smtClean="0">
                <a:latin typeface="Times New Roman" panose="02020603050405020304" pitchFamily="18" charset="0"/>
                <a:cs typeface="Times New Roman" panose="02020603050405020304" pitchFamily="18" charset="0"/>
              </a:rPr>
              <a:t>superior performance relative </a:t>
            </a:r>
            <a:r>
              <a:rPr lang="en-US" sz="2400" b="1" dirty="0">
                <a:latin typeface="Times New Roman" panose="02020603050405020304" pitchFamily="18" charset="0"/>
                <a:cs typeface="Times New Roman" panose="02020603050405020304" pitchFamily="18" charset="0"/>
              </a:rPr>
              <a:t>to competitors.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967791" y="3729464"/>
            <a:ext cx="7112000" cy="2351057"/>
          </a:xfrm>
          <a:prstGeom prst="rect">
            <a:avLst/>
          </a:prstGeom>
        </p:spPr>
      </p:pic>
    </p:spTree>
    <p:extLst>
      <p:ext uri="{BB962C8B-B14F-4D97-AF65-F5344CB8AC3E}">
        <p14:creationId xmlns:p14="http://schemas.microsoft.com/office/powerpoint/2010/main" val="38460300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2674"/>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A </a:t>
            </a:r>
            <a:r>
              <a:rPr lang="en-US" sz="2800" b="1" dirty="0">
                <a:solidFill>
                  <a:srgbClr val="00B0F0"/>
                </a:solidFill>
                <a:latin typeface="Times New Roman" panose="02020603050405020304" pitchFamily="18" charset="0"/>
                <a:cs typeface="Times New Roman" panose="02020603050405020304" pitchFamily="18" charset="0"/>
              </a:rPr>
              <a:t>good strategy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389317"/>
            <a:ext cx="8844924"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good strategy enables a firm to achieve </a:t>
            </a:r>
            <a:r>
              <a:rPr lang="en-US" sz="2400" b="1" dirty="0" smtClean="0">
                <a:latin typeface="Times New Roman" panose="02020603050405020304" pitchFamily="18" charset="0"/>
                <a:cs typeface="Times New Roman" panose="02020603050405020304" pitchFamily="18" charset="0"/>
              </a:rPr>
              <a:t>superior performance</a:t>
            </a:r>
            <a:r>
              <a:rPr lang="en-US" sz="2400" b="1" dirty="0">
                <a:latin typeface="Times New Roman" panose="02020603050405020304" pitchFamily="18" charset="0"/>
                <a:cs typeface="Times New Roman" panose="02020603050405020304" pitchFamily="18" charset="0"/>
              </a:rPr>
              <a:t>. It consists of three elements:</a:t>
            </a:r>
          </a:p>
          <a:p>
            <a:r>
              <a:rPr lang="en-US" sz="2400" dirty="0">
                <a:latin typeface="Times New Roman" panose="02020603050405020304" pitchFamily="18" charset="0"/>
                <a:cs typeface="Times New Roman" panose="02020603050405020304" pitchFamily="18" charset="0"/>
              </a:rPr>
              <a:t>1. A diagnosis of the competitive challenge.</a:t>
            </a:r>
          </a:p>
          <a:p>
            <a:r>
              <a:rPr lang="en-US" sz="2400" dirty="0">
                <a:latin typeface="Times New Roman" panose="02020603050405020304" pitchFamily="18" charset="0"/>
                <a:cs typeface="Times New Roman" panose="02020603050405020304" pitchFamily="18" charset="0"/>
              </a:rPr>
              <a:t>2. A guiding policy to address the </a:t>
            </a:r>
            <a:r>
              <a:rPr lang="en-US" sz="2400" dirty="0" smtClean="0">
                <a:latin typeface="Times New Roman" panose="02020603050405020304" pitchFamily="18" charset="0"/>
                <a:cs typeface="Times New Roman" panose="02020603050405020304" pitchFamily="18" charset="0"/>
              </a:rPr>
              <a:t>competitive challenge</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3. A set of coherent actions to implement </a:t>
            </a:r>
            <a:r>
              <a:rPr lang="en-US" sz="2400" dirty="0" smtClean="0">
                <a:latin typeface="Times New Roman" panose="02020603050405020304" pitchFamily="18" charset="0"/>
                <a:cs typeface="Times New Roman" panose="02020603050405020304" pitchFamily="18" charset="0"/>
              </a:rPr>
              <a:t>the firm’s </a:t>
            </a:r>
            <a:r>
              <a:rPr lang="en-US" sz="2400" dirty="0">
                <a:latin typeface="Times New Roman" panose="02020603050405020304" pitchFamily="18" charset="0"/>
                <a:cs typeface="Times New Roman" panose="02020603050405020304" pitchFamily="18" charset="0"/>
              </a:rPr>
              <a:t>guiding policy.</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4169733" y="4579813"/>
            <a:ext cx="4572638" cy="1850571"/>
          </a:xfrm>
          <a:prstGeom prst="rect">
            <a:avLst/>
          </a:prstGeom>
        </p:spPr>
      </p:pic>
    </p:spTree>
    <p:extLst>
      <p:ext uri="{BB962C8B-B14F-4D97-AF65-F5344CB8AC3E}">
        <p14:creationId xmlns:p14="http://schemas.microsoft.com/office/powerpoint/2010/main" val="15960053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A </a:t>
            </a:r>
            <a:r>
              <a:rPr lang="en-US" sz="2800" b="1" dirty="0">
                <a:solidFill>
                  <a:srgbClr val="00B0F0"/>
                </a:solidFill>
                <a:latin typeface="Times New Roman" panose="02020603050405020304" pitchFamily="18" charset="0"/>
                <a:cs typeface="Times New Roman" panose="02020603050405020304" pitchFamily="18" charset="0"/>
              </a:rPr>
              <a:t>successful strategy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51300"/>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successful strategy requires three </a:t>
            </a:r>
            <a:r>
              <a:rPr lang="en-US" sz="2400" b="1" dirty="0" smtClean="0">
                <a:latin typeface="Times New Roman" panose="02020603050405020304" pitchFamily="18" charset="0"/>
                <a:cs typeface="Times New Roman" panose="02020603050405020304" pitchFamily="18" charset="0"/>
              </a:rPr>
              <a:t>integrative management </a:t>
            </a:r>
            <a:r>
              <a:rPr lang="en-US" sz="2400" b="1" dirty="0">
                <a:latin typeface="Times New Roman" panose="02020603050405020304" pitchFamily="18" charset="0"/>
                <a:cs typeface="Times New Roman" panose="02020603050405020304" pitchFamily="18" charset="0"/>
              </a:rPr>
              <a:t>tasks—analysis, formulation, </a:t>
            </a:r>
            <a:r>
              <a:rPr lang="en-US" sz="2400" b="1" dirty="0" smtClean="0">
                <a:latin typeface="Times New Roman" panose="02020603050405020304" pitchFamily="18" charset="0"/>
                <a:cs typeface="Times New Roman" panose="02020603050405020304" pitchFamily="18" charset="0"/>
              </a:rPr>
              <a:t>and implementation</a:t>
            </a:r>
            <a:r>
              <a:rPr lang="en-US" sz="2400" b="1" dirty="0">
                <a:latin typeface="Times New Roman" panose="02020603050405020304" pitchFamily="18" charset="0"/>
                <a:cs typeface="Times New Roman" panose="02020603050405020304" pitchFamily="18" charset="0"/>
              </a:rPr>
              <a:t>.</a:t>
            </a:r>
            <a:endParaRPr lang="en-US" sz="2000" b="1" i="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321876" y="3567866"/>
            <a:ext cx="5287113" cy="2447715"/>
          </a:xfrm>
          <a:prstGeom prst="rect">
            <a:avLst/>
          </a:prstGeom>
        </p:spPr>
      </p:pic>
    </p:spTree>
    <p:extLst>
      <p:ext uri="{BB962C8B-B14F-4D97-AF65-F5344CB8AC3E}">
        <p14:creationId xmlns:p14="http://schemas.microsoft.com/office/powerpoint/2010/main" val="2386621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What </a:t>
            </a:r>
            <a:r>
              <a:rPr lang="en-US" sz="2800" b="1" dirty="0">
                <a:solidFill>
                  <a:srgbClr val="00B0F0"/>
                </a:solidFill>
                <a:latin typeface="Times New Roman" panose="02020603050405020304" pitchFamily="18" charset="0"/>
                <a:cs typeface="Times New Roman" panose="02020603050405020304" pitchFamily="18" charset="0"/>
              </a:rPr>
              <a:t>Is Strategic </a:t>
            </a:r>
            <a:r>
              <a:rPr lang="en-US" sz="2800" b="1" dirty="0" smtClean="0">
                <a:solidFill>
                  <a:srgbClr val="00B0F0"/>
                </a:solidFill>
                <a:latin typeface="Times New Roman" panose="02020603050405020304" pitchFamily="18" charset="0"/>
                <a:cs typeface="Times New Roman" panose="02020603050405020304" pitchFamily="18" charset="0"/>
              </a:rPr>
              <a:t>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469986"/>
            <a:ext cx="8844924"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Strategic management </a:t>
            </a:r>
            <a:r>
              <a:rPr lang="en-US" sz="2400" dirty="0">
                <a:latin typeface="Times New Roman" panose="02020603050405020304" pitchFamily="18" charset="0"/>
                <a:cs typeface="Times New Roman" panose="02020603050405020304" pitchFamily="18" charset="0"/>
              </a:rPr>
              <a:t>is the integrative management field that combines </a:t>
            </a:r>
            <a:r>
              <a:rPr lang="en-US" sz="2400" i="1" dirty="0" smtClean="0">
                <a:latin typeface="Times New Roman" panose="02020603050405020304" pitchFamily="18" charset="0"/>
                <a:cs typeface="Times New Roman" panose="02020603050405020304" pitchFamily="18" charset="0"/>
              </a:rPr>
              <a:t>analysis, formulation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n-US" sz="2400" i="1" dirty="0">
                <a:latin typeface="Times New Roman" panose="02020603050405020304" pitchFamily="18" charset="0"/>
                <a:cs typeface="Times New Roman" panose="02020603050405020304" pitchFamily="18" charset="0"/>
              </a:rPr>
              <a:t>implementation </a:t>
            </a:r>
            <a:r>
              <a:rPr lang="en-US" sz="2400" dirty="0">
                <a:latin typeface="Times New Roman" panose="02020603050405020304" pitchFamily="18" charset="0"/>
                <a:cs typeface="Times New Roman" panose="02020603050405020304" pitchFamily="18" charset="0"/>
              </a:rPr>
              <a:t>in the quest for competitive advantage.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also enables you to think like a general manager to help position </a:t>
            </a:r>
            <a:r>
              <a:rPr lang="en-US" sz="2400" dirty="0" smtClean="0">
                <a:latin typeface="Times New Roman" panose="02020603050405020304" pitchFamily="18" charset="0"/>
                <a:cs typeface="Times New Roman" panose="02020603050405020304" pitchFamily="18" charset="0"/>
              </a:rPr>
              <a:t>your organization </a:t>
            </a:r>
            <a:r>
              <a:rPr lang="en-US" sz="2400" dirty="0">
                <a:latin typeface="Times New Roman" panose="02020603050405020304" pitchFamily="18" charset="0"/>
                <a:cs typeface="Times New Roman" panose="02020603050405020304" pitchFamily="18" charset="0"/>
              </a:rPr>
              <a:t>for superior performance. The </a:t>
            </a:r>
            <a:r>
              <a:rPr lang="en-US" sz="2400" i="1" dirty="0">
                <a:latin typeface="Times New Roman" panose="02020603050405020304" pitchFamily="18" charset="0"/>
                <a:cs typeface="Times New Roman" panose="02020603050405020304" pitchFamily="18" charset="0"/>
              </a:rPr>
              <a:t>AFI strategy framework </a:t>
            </a:r>
            <a:r>
              <a:rPr lang="en-US" sz="2400" dirty="0">
                <a:latin typeface="Times New Roman" panose="02020603050405020304" pitchFamily="18" charset="0"/>
                <a:cs typeface="Times New Roman" panose="02020603050405020304" pitchFamily="18" charset="0"/>
              </a:rPr>
              <a:t>embodies this view </a:t>
            </a:r>
            <a:r>
              <a:rPr lang="en-US" sz="2400" dirty="0" smtClean="0">
                <a:latin typeface="Times New Roman" panose="02020603050405020304" pitchFamily="18" charset="0"/>
                <a:cs typeface="Times New Roman" panose="02020603050405020304" pitchFamily="18" charset="0"/>
              </a:rPr>
              <a:t>of strategic </a:t>
            </a:r>
            <a:r>
              <a:rPr lang="en-US" sz="2400" dirty="0">
                <a:latin typeface="Times New Roman" panose="02020603050405020304" pitchFamily="18" charset="0"/>
                <a:cs typeface="Times New Roman" panose="02020603050405020304" pitchFamily="18" charset="0"/>
              </a:rPr>
              <a:t>management.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306006"/>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1.1 What Strategy Is: Gaining and Sustaining</a:t>
            </a:r>
          </a:p>
          <a:p>
            <a:r>
              <a:rPr lang="en-US" sz="2800" b="1" dirty="0">
                <a:solidFill>
                  <a:srgbClr val="00B0F0"/>
                </a:solidFill>
                <a:latin typeface="Times New Roman" panose="02020603050405020304" pitchFamily="18" charset="0"/>
                <a:cs typeface="Times New Roman" panose="02020603050405020304" pitchFamily="18" charset="0"/>
              </a:rPr>
              <a:t>Competitive Advantage</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526500"/>
            <a:ext cx="857813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To achieve superior performance, companies compete for resources: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New ventures compete for financial and human capital, existing companies compete for profitable growth, charities compete for donations, universities compete for the best students and professors, sports teams compete for championships, and celebrities compete for media attention.</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9117349" y="5530261"/>
            <a:ext cx="2782366" cy="1270615"/>
          </a:xfrm>
          <a:prstGeom prst="rect">
            <a:avLst/>
          </a:prstGeom>
        </p:spPr>
      </p:pic>
    </p:spTree>
    <p:extLst>
      <p:ext uri="{BB962C8B-B14F-4D97-AF65-F5344CB8AC3E}">
        <p14:creationId xmlns:p14="http://schemas.microsoft.com/office/powerpoint/2010/main" val="701117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The Competitive </a:t>
            </a:r>
            <a:r>
              <a:rPr lang="en-US" sz="2800" b="1" dirty="0">
                <a:latin typeface="Times New Roman" panose="02020603050405020304" pitchFamily="18" charset="0"/>
                <a:cs typeface="Times New Roman" panose="02020603050405020304" pitchFamily="18" charset="0"/>
              </a:rPr>
              <a:t>challenge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good strategy needs to start with a clear and critical diagnosis of the competitive challenge. Musk, Tesla’s co-founder and CEO, describes himself as an “engineer and entrepreneur who builds and operates companies to solve environmental, social, and economic challenges.”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604000" y="3981052"/>
            <a:ext cx="4552096" cy="1968856"/>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Tesla </a:t>
            </a:r>
            <a:r>
              <a:rPr lang="en-US" sz="2400" dirty="0">
                <a:latin typeface="Times New Roman" panose="02020603050405020304" pitchFamily="18" charset="0"/>
                <a:cs typeface="Times New Roman" panose="02020603050405020304" pitchFamily="18" charset="0"/>
              </a:rPr>
              <a:t>was founded with the vision to “accelerate the world’s transition to sustainable transport.” To accomplish this mission, Tesla must build zero-emission electric vehicles that are attractive and affordable. Beyond achieving a competitive advantage for Tesla, Musk is working to set a new standard in automotive technology. He hopes that zero-emission electric vehicles will one day replace gasoline-powered cars.</a:t>
            </a:r>
          </a:p>
        </p:txBody>
      </p:sp>
      <p:pic>
        <p:nvPicPr>
          <p:cNvPr id="4" name="Picture 3"/>
          <p:cNvPicPr>
            <a:picLocks noChangeAspect="1"/>
          </p:cNvPicPr>
          <p:nvPr/>
        </p:nvPicPr>
        <p:blipFill>
          <a:blip r:embed="rId3"/>
          <a:stretch>
            <a:fillRect/>
          </a:stretch>
        </p:blipFill>
        <p:spPr>
          <a:xfrm>
            <a:off x="5913458" y="4409476"/>
            <a:ext cx="5142852" cy="1624050"/>
          </a:xfrm>
          <a:prstGeom prst="rect">
            <a:avLst/>
          </a:prstGeom>
        </p:spPr>
      </p:pic>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The Competitive </a:t>
            </a:r>
            <a:r>
              <a:rPr lang="en-US" sz="2800" b="1" dirty="0">
                <a:latin typeface="Times New Roman" panose="02020603050405020304" pitchFamily="18" charset="0"/>
                <a:cs typeface="Times New Roman" panose="02020603050405020304" pitchFamily="18" charset="0"/>
              </a:rPr>
              <a:t>challenge</a:t>
            </a:r>
          </a:p>
        </p:txBody>
      </p:sp>
    </p:spTree>
    <p:extLst>
      <p:ext uri="{BB962C8B-B14F-4D97-AF65-F5344CB8AC3E}">
        <p14:creationId xmlns:p14="http://schemas.microsoft.com/office/powerpoint/2010/main" val="242951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049002"/>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A Guiding </a:t>
            </a:r>
            <a:r>
              <a:rPr lang="en-US" sz="2800" b="1" dirty="0">
                <a:latin typeface="Times New Roman" panose="02020603050405020304" pitchFamily="18" charset="0"/>
                <a:cs typeface="Times New Roman" panose="02020603050405020304" pitchFamily="18" charset="0"/>
              </a:rPr>
              <a:t>policy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After the diagnosis of the competitive challenge, the firm needs to formulate an effective guiding policy in response. The formulated strategy needs to be consistent, often backed up with strategic commitments such as sizable investments or changes to an organization’s incentive and reward system—big changes that cannot be easily reversed.</a:t>
            </a:r>
          </a:p>
        </p:txBody>
      </p:sp>
    </p:spTree>
    <p:extLst>
      <p:ext uri="{BB962C8B-B14F-4D97-AF65-F5344CB8AC3E}">
        <p14:creationId xmlns:p14="http://schemas.microsoft.com/office/powerpoint/2010/main" val="706972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457081"/>
            <a:ext cx="1024946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Without consistency in a firm’s guiding policy, employees become confused and cannot make effective day-to-day decisions that support the overall strategy. Without consistency in strategy, moreover, other stakeholders, including investors, also become frustrated.</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98812" y="1049002"/>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A Guiding </a:t>
            </a:r>
            <a:r>
              <a:rPr lang="en-US" sz="2800" b="1" dirty="0">
                <a:latin typeface="Times New Roman" panose="02020603050405020304" pitchFamily="18" charset="0"/>
                <a:cs typeface="Times New Roman" panose="02020603050405020304" pitchFamily="18" charset="0"/>
              </a:rPr>
              <a:t>policy</a:t>
            </a:r>
          </a:p>
        </p:txBody>
      </p:sp>
    </p:spTree>
    <p:extLst>
      <p:ext uri="{BB962C8B-B14F-4D97-AF65-F5344CB8AC3E}">
        <p14:creationId xmlns:p14="http://schemas.microsoft.com/office/powerpoint/2010/main" val="3000237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09342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702048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1031741"/>
            <a:ext cx="983375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Define competitive </a:t>
            </a:r>
            <a:r>
              <a:rPr lang="en-US" sz="2800" b="1" dirty="0" smtClean="0">
                <a:latin typeface="Times New Roman" panose="02020603050405020304" pitchFamily="18" charset="0"/>
                <a:cs typeface="Times New Roman" panose="02020603050405020304" pitchFamily="18" charset="0"/>
              </a:rPr>
              <a:t>advantage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24334"/>
            <a:ext cx="1024946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Competitive </a:t>
            </a:r>
            <a:r>
              <a:rPr lang="en-US" sz="2400" dirty="0">
                <a:latin typeface="Times New Roman" panose="02020603050405020304" pitchFamily="18" charset="0"/>
                <a:cs typeface="Times New Roman" panose="02020603050405020304" pitchFamily="18" charset="0"/>
              </a:rPr>
              <a:t>advantage is always judged </a:t>
            </a:r>
            <a:r>
              <a:rPr lang="en-US" sz="2400" dirty="0" smtClean="0">
                <a:latin typeface="Times New Roman" panose="02020603050405020304" pitchFamily="18" charset="0"/>
                <a:cs typeface="Times New Roman" panose="02020603050405020304" pitchFamily="18" charset="0"/>
              </a:rPr>
              <a:t>relative to </a:t>
            </a:r>
            <a:r>
              <a:rPr lang="en-US" sz="2400" dirty="0">
                <a:latin typeface="Times New Roman" panose="02020603050405020304" pitchFamily="18" charset="0"/>
                <a:cs typeface="Times New Roman" panose="02020603050405020304" pitchFamily="18" charset="0"/>
              </a:rPr>
              <a:t>other competitors or the industry average</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To obtain a competitive advantage, a firm </a:t>
            </a:r>
            <a:r>
              <a:rPr lang="en-US" sz="2400" dirty="0" smtClean="0">
                <a:latin typeface="Times New Roman" panose="02020603050405020304" pitchFamily="18" charset="0"/>
                <a:cs typeface="Times New Roman" panose="02020603050405020304" pitchFamily="18" charset="0"/>
              </a:rPr>
              <a:t>must either </a:t>
            </a:r>
            <a:r>
              <a:rPr lang="en-US" sz="2400" dirty="0">
                <a:latin typeface="Times New Roman" panose="02020603050405020304" pitchFamily="18" charset="0"/>
                <a:cs typeface="Times New Roman" panose="02020603050405020304" pitchFamily="18" charset="0"/>
              </a:rPr>
              <a:t>create more value for customers </a:t>
            </a:r>
            <a:r>
              <a:rPr lang="en-US" sz="2400" dirty="0" smtClean="0">
                <a:latin typeface="Times New Roman" panose="02020603050405020304" pitchFamily="18" charset="0"/>
                <a:cs typeface="Times New Roman" panose="02020603050405020304" pitchFamily="18" charset="0"/>
              </a:rPr>
              <a:t>while keeping </a:t>
            </a:r>
            <a:r>
              <a:rPr lang="en-US" sz="2400" dirty="0">
                <a:latin typeface="Times New Roman" panose="02020603050405020304" pitchFamily="18" charset="0"/>
                <a:cs typeface="Times New Roman" panose="02020603050405020304" pitchFamily="18" charset="0"/>
              </a:rPr>
              <a:t>its cost comparable to competitors, or </a:t>
            </a:r>
            <a:r>
              <a:rPr lang="en-US" sz="2400" dirty="0" smtClean="0">
                <a:latin typeface="Times New Roman" panose="02020603050405020304" pitchFamily="18" charset="0"/>
                <a:cs typeface="Times New Roman" panose="02020603050405020304" pitchFamily="18" charset="0"/>
              </a:rPr>
              <a:t>it must </a:t>
            </a:r>
            <a:r>
              <a:rPr lang="en-US" sz="2400" dirty="0">
                <a:latin typeface="Times New Roman" panose="02020603050405020304" pitchFamily="18" charset="0"/>
                <a:cs typeface="Times New Roman" panose="02020603050405020304" pitchFamily="18" charset="0"/>
              </a:rPr>
              <a:t>provide the value equivalent to </a:t>
            </a:r>
            <a:r>
              <a:rPr lang="en-US" sz="2400" dirty="0" smtClean="0">
                <a:latin typeface="Times New Roman" panose="02020603050405020304" pitchFamily="18" charset="0"/>
                <a:cs typeface="Times New Roman" panose="02020603050405020304" pitchFamily="18" charset="0"/>
              </a:rPr>
              <a:t>competitors but </a:t>
            </a:r>
            <a:r>
              <a:rPr lang="en-US" sz="2400" dirty="0">
                <a:latin typeface="Times New Roman" panose="02020603050405020304" pitchFamily="18" charset="0"/>
                <a:cs typeface="Times New Roman" panose="02020603050405020304" pitchFamily="18" charset="0"/>
              </a:rPr>
              <a:t>at a lower cost</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firm able to outperform competitors for </a:t>
            </a:r>
            <a:r>
              <a:rPr lang="en-US" sz="2400" dirty="0" smtClean="0">
                <a:latin typeface="Times New Roman" panose="02020603050405020304" pitchFamily="18" charset="0"/>
                <a:cs typeface="Times New Roman" panose="02020603050405020304" pitchFamily="18" charset="0"/>
              </a:rPr>
              <a:t>prolonged periods </a:t>
            </a:r>
            <a:r>
              <a:rPr lang="en-US" sz="2400" dirty="0">
                <a:latin typeface="Times New Roman" panose="02020603050405020304" pitchFamily="18" charset="0"/>
                <a:cs typeface="Times New Roman" panose="02020603050405020304" pitchFamily="18" charset="0"/>
              </a:rPr>
              <a:t>of time has a sustained </a:t>
            </a:r>
            <a:r>
              <a:rPr lang="en-US" sz="2400" dirty="0" smtClean="0">
                <a:latin typeface="Times New Roman" panose="02020603050405020304" pitchFamily="18" charset="0"/>
                <a:cs typeface="Times New Roman" panose="02020603050405020304" pitchFamily="18" charset="0"/>
              </a:rPr>
              <a:t>competitive advantage.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1690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competitive advantage?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24334"/>
            <a:ext cx="10249469"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competitive advantage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terms of stock market valuation, </a:t>
            </a:r>
            <a:r>
              <a:rPr lang="en-US" sz="2400" b="1" dirty="0">
                <a:latin typeface="Times New Roman" panose="02020603050405020304" pitchFamily="18" charset="0"/>
                <a:cs typeface="Times New Roman" panose="02020603050405020304" pitchFamily="18" charset="0"/>
              </a:rPr>
              <a:t>Tesla</a:t>
            </a:r>
            <a:r>
              <a:rPr lang="en-US" sz="2400" dirty="0">
                <a:latin typeface="Times New Roman" panose="02020603050405020304" pitchFamily="18" charset="0"/>
                <a:cs typeface="Times New Roman" panose="02020603050405020304" pitchFamily="18" charset="0"/>
              </a:rPr>
              <a:t> has appreciated much more in recent years than </a:t>
            </a:r>
            <a:r>
              <a:rPr lang="en-US" sz="2400" b="1" dirty="0">
                <a:latin typeface="Times New Roman" panose="02020603050405020304" pitchFamily="18" charset="0"/>
                <a:cs typeface="Times New Roman" panose="02020603050405020304" pitchFamily="18" charset="0"/>
              </a:rPr>
              <a:t>GM</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Ford</a:t>
            </a:r>
            <a:r>
              <a:rPr lang="en-US" sz="2400" dirty="0">
                <a:latin typeface="Times New Roman" panose="02020603050405020304" pitchFamily="18" charset="0"/>
                <a:cs typeface="Times New Roman" panose="02020603050405020304" pitchFamily="18" charset="0"/>
              </a:rPr>
              <a:t>, or </a:t>
            </a:r>
            <a:r>
              <a:rPr lang="en-US" sz="2400" b="1" dirty="0">
                <a:latin typeface="Times New Roman" panose="02020603050405020304" pitchFamily="18" charset="0"/>
                <a:cs typeface="Times New Roman" panose="02020603050405020304" pitchFamily="18" charset="0"/>
              </a:rPr>
              <a:t>Chrysler</a:t>
            </a:r>
            <a:r>
              <a:rPr lang="en-US" sz="2400" dirty="0">
                <a:latin typeface="Times New Roman" panose="02020603050405020304" pitchFamily="18" charset="0"/>
                <a:cs typeface="Times New Roman" panose="02020603050405020304" pitchFamily="18" charset="0"/>
              </a:rPr>
              <a:t>, and thus appears to have a </a:t>
            </a:r>
            <a:r>
              <a:rPr lang="en-US" sz="2400" dirty="0" smtClean="0">
                <a:latin typeface="Times New Roman" panose="02020603050405020304" pitchFamily="18" charset="0"/>
                <a:cs typeface="Times New Roman" panose="02020603050405020304" pitchFamily="18" charset="0"/>
              </a:rPr>
              <a:t>competitive</a:t>
            </a:r>
            <a:r>
              <a:rPr lang="ar-EG"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advantage</a:t>
            </a:r>
            <a:r>
              <a:rPr lang="en-US" sz="2400" dirty="0">
                <a:latin typeface="Times New Roman" panose="02020603050405020304" pitchFamily="18" charset="0"/>
                <a:cs typeface="Times New Roman" panose="02020603050405020304" pitchFamily="18" charset="0"/>
              </a:rPr>
              <a:t>, at least on this dimension.</a:t>
            </a:r>
          </a:p>
        </p:txBody>
      </p:sp>
    </p:spTree>
    <p:extLst>
      <p:ext uri="{BB962C8B-B14F-4D97-AF65-F5344CB8AC3E}">
        <p14:creationId xmlns:p14="http://schemas.microsoft.com/office/powerpoint/2010/main" val="2820882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257252"/>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firm that is able to outperform its competitors or the industry average over a prolonged period has a sustainable competitive advantage. </a:t>
            </a:r>
            <a:r>
              <a:rPr lang="en-US" sz="2400" b="1" dirty="0">
                <a:latin typeface="Times New Roman" panose="02020603050405020304" pitchFamily="18" charset="0"/>
                <a:cs typeface="Times New Roman" panose="02020603050405020304" pitchFamily="18" charset="0"/>
              </a:rPr>
              <a:t>Apple</a:t>
            </a:r>
            <a:r>
              <a:rPr lang="en-US" sz="2400" dirty="0">
                <a:latin typeface="Times New Roman" panose="02020603050405020304" pitchFamily="18" charset="0"/>
                <a:cs typeface="Times New Roman" panose="02020603050405020304" pitchFamily="18" charset="0"/>
              </a:rPr>
              <a:t>, for example, has enjoyed a sustainable competitive advantage over </a:t>
            </a:r>
            <a:r>
              <a:rPr lang="en-US" sz="2400" b="1" dirty="0">
                <a:latin typeface="Times New Roman" panose="02020603050405020304" pitchFamily="18" charset="0"/>
                <a:cs typeface="Times New Roman" panose="02020603050405020304" pitchFamily="18" charset="0"/>
              </a:rPr>
              <a:t>Samsung</a:t>
            </a:r>
            <a:r>
              <a:rPr lang="en-US" sz="2400" dirty="0">
                <a:latin typeface="Times New Roman" panose="02020603050405020304" pitchFamily="18" charset="0"/>
                <a:cs typeface="Times New Roman" panose="02020603050405020304" pitchFamily="18" charset="0"/>
              </a:rPr>
              <a:t> in the smartphone industry for over a decade since its introduction of the </a:t>
            </a:r>
            <a:r>
              <a:rPr lang="en-US" sz="2400" b="1" dirty="0">
                <a:latin typeface="Times New Roman" panose="02020603050405020304" pitchFamily="18" charset="0"/>
                <a:cs typeface="Times New Roman" panose="02020603050405020304" pitchFamily="18" charset="0"/>
              </a:rPr>
              <a:t>iPhone</a:t>
            </a:r>
            <a:r>
              <a:rPr lang="en-US" sz="2400" dirty="0">
                <a:latin typeface="Times New Roman" panose="02020603050405020304" pitchFamily="18" charset="0"/>
                <a:cs typeface="Times New Roman" panose="02020603050405020304" pitchFamily="18" charset="0"/>
              </a:rPr>
              <a:t> in 2007. Other phone makers such as </a:t>
            </a:r>
            <a:r>
              <a:rPr lang="en-US" sz="2400" b="1" dirty="0">
                <a:latin typeface="Times New Roman" panose="02020603050405020304" pitchFamily="18" charset="0"/>
                <a:cs typeface="Times New Roman" panose="02020603050405020304" pitchFamily="18" charset="0"/>
              </a:rPr>
              <a:t>Microsoft</a:t>
            </a:r>
            <a:r>
              <a:rPr lang="en-US" sz="2400" dirty="0">
                <a:latin typeface="Times New Roman" panose="02020603050405020304" pitchFamily="18" charset="0"/>
                <a:cs typeface="Times New Roman" panose="02020603050405020304" pitchFamily="18" charset="0"/>
              </a:rPr>
              <a:t> (which purchased </a:t>
            </a:r>
            <a:r>
              <a:rPr lang="en-US" sz="2400" b="1" dirty="0">
                <a:latin typeface="Times New Roman" panose="02020603050405020304" pitchFamily="18" charset="0"/>
                <a:cs typeface="Times New Roman" panose="02020603050405020304" pitchFamily="18" charset="0"/>
              </a:rPr>
              <a:t>Nokia</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BlackBerry</a:t>
            </a:r>
            <a:r>
              <a:rPr lang="en-US" sz="2400" dirty="0">
                <a:latin typeface="Times New Roman" panose="02020603050405020304" pitchFamily="18" charset="0"/>
                <a:cs typeface="Times New Roman" panose="02020603050405020304" pitchFamily="18" charset="0"/>
              </a:rPr>
              <a:t> have all but exited the smartphone market, while new entrants such as </a:t>
            </a:r>
            <a:r>
              <a:rPr lang="en-US" sz="2400" b="1" dirty="0" err="1">
                <a:latin typeface="Times New Roman" panose="02020603050405020304" pitchFamily="18" charset="0"/>
                <a:cs typeface="Times New Roman" panose="02020603050405020304" pitchFamily="18" charset="0"/>
              </a:rPr>
              <a:t>Xiaomi</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Huawei</a:t>
            </a:r>
            <a:r>
              <a:rPr lang="en-US" sz="2400" dirty="0">
                <a:latin typeface="Times New Roman" panose="02020603050405020304" pitchFamily="18" charset="0"/>
                <a:cs typeface="Times New Roman" panose="02020603050405020304" pitchFamily="18" charset="0"/>
              </a:rPr>
              <a:t> of China are trying to gain traction.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t>
            </a:r>
            <a:r>
              <a:rPr lang="en-US" sz="2800" b="1" dirty="0" smtClean="0">
                <a:latin typeface="Times New Roman" panose="02020603050405020304" pitchFamily="18" charset="0"/>
                <a:cs typeface="Times New Roman" panose="02020603050405020304" pitchFamily="18" charset="0"/>
              </a:rPr>
              <a:t>ompetitive advantage examples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986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031873"/>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311630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r>
              <a:rPr lang="en-US" sz="2800" b="1" dirty="0">
                <a:latin typeface="Times New Roman" panose="02020603050405020304" pitchFamily="18" charset="0"/>
                <a:cs typeface="Times New Roman" panose="02020603050405020304" pitchFamily="18" charset="0"/>
              </a:rPr>
              <a:t>, Mission, and Values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Describe the roles of vision, </a:t>
            </a:r>
            <a:r>
              <a:rPr lang="en-US" sz="2400" b="1" dirty="0" smtClean="0">
                <a:latin typeface="Times New Roman" panose="02020603050405020304" pitchFamily="18" charset="0"/>
                <a:cs typeface="Times New Roman" panose="02020603050405020304" pitchFamily="18" charset="0"/>
              </a:rPr>
              <a:t>mission, and </a:t>
            </a:r>
            <a:r>
              <a:rPr lang="en-US" sz="2400" b="1" dirty="0">
                <a:latin typeface="Times New Roman" panose="02020603050405020304" pitchFamily="18" charset="0"/>
                <a:cs typeface="Times New Roman" panose="02020603050405020304" pitchFamily="18" charset="0"/>
              </a:rPr>
              <a:t>values in a firm’s </a:t>
            </a:r>
            <a:r>
              <a:rPr lang="en-US" sz="2400" b="1" dirty="0" smtClean="0">
                <a:latin typeface="Times New Roman" panose="02020603050405020304" pitchFamily="18" charset="0"/>
                <a:cs typeface="Times New Roman" panose="02020603050405020304" pitchFamily="18" charset="0"/>
              </a:rPr>
              <a:t>strategy;</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vision captures an organization’s </a:t>
            </a:r>
            <a:r>
              <a:rPr lang="en-US" sz="2400" dirty="0" smtClean="0">
                <a:latin typeface="Times New Roman" panose="02020603050405020304" pitchFamily="18" charset="0"/>
                <a:cs typeface="Times New Roman" panose="02020603050405020304" pitchFamily="18" charset="0"/>
              </a:rPr>
              <a:t>aspirations. An </a:t>
            </a:r>
            <a:r>
              <a:rPr lang="en-US" sz="2400" dirty="0">
                <a:latin typeface="Times New Roman" panose="02020603050405020304" pitchFamily="18" charset="0"/>
                <a:cs typeface="Times New Roman" panose="02020603050405020304" pitchFamily="18" charset="0"/>
              </a:rPr>
              <a:t>effective vision inspires and motivates </a:t>
            </a:r>
            <a:r>
              <a:rPr lang="en-US" sz="2400" dirty="0" smtClean="0">
                <a:latin typeface="Times New Roman" panose="02020603050405020304" pitchFamily="18" charset="0"/>
                <a:cs typeface="Times New Roman" panose="02020603050405020304" pitchFamily="18" charset="0"/>
              </a:rPr>
              <a:t>members of </a:t>
            </a:r>
            <a:r>
              <a:rPr lang="en-US" sz="2400" dirty="0">
                <a:latin typeface="Times New Roman" panose="02020603050405020304" pitchFamily="18" charset="0"/>
                <a:cs typeface="Times New Roman" panose="02020603050405020304" pitchFamily="18" charset="0"/>
              </a:rPr>
              <a:t>the organization</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 mission statement describes what an </a:t>
            </a:r>
            <a:r>
              <a:rPr lang="en-US" sz="2400" dirty="0" smtClean="0">
                <a:latin typeface="Times New Roman" panose="02020603050405020304" pitchFamily="18" charset="0"/>
                <a:cs typeface="Times New Roman" panose="02020603050405020304" pitchFamily="18" charset="0"/>
              </a:rPr>
              <a:t>organization actually </a:t>
            </a:r>
            <a:r>
              <a:rPr lang="en-US" sz="2400" dirty="0">
                <a:latin typeface="Times New Roman" panose="02020603050405020304" pitchFamily="18" charset="0"/>
                <a:cs typeface="Times New Roman" panose="02020603050405020304" pitchFamily="18" charset="0"/>
              </a:rPr>
              <a:t>does—what its business </a:t>
            </a:r>
            <a:r>
              <a:rPr lang="en-US" sz="2400" dirty="0" smtClean="0">
                <a:latin typeface="Times New Roman" panose="02020603050405020304" pitchFamily="18" charset="0"/>
                <a:cs typeface="Times New Roman" panose="02020603050405020304" pitchFamily="18" charset="0"/>
              </a:rPr>
              <a:t>is—and why </a:t>
            </a:r>
            <a:r>
              <a:rPr lang="en-US" sz="2400" dirty="0">
                <a:latin typeface="Times New Roman" panose="02020603050405020304" pitchFamily="18" charset="0"/>
                <a:cs typeface="Times New Roman" panose="02020603050405020304" pitchFamily="18" charset="0"/>
              </a:rPr>
              <a:t>and how it does it</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Core values define the ethical standards </a:t>
            </a:r>
            <a:r>
              <a:rPr lang="en-US" sz="2400" dirty="0" smtClean="0">
                <a:latin typeface="Times New Roman" panose="02020603050405020304" pitchFamily="18" charset="0"/>
                <a:cs typeface="Times New Roman" panose="02020603050405020304" pitchFamily="18" charset="0"/>
              </a:rPr>
              <a:t>and norms </a:t>
            </a:r>
            <a:r>
              <a:rPr lang="en-US" sz="2400" dirty="0">
                <a:latin typeface="Times New Roman" panose="02020603050405020304" pitchFamily="18" charset="0"/>
                <a:cs typeface="Times New Roman" panose="02020603050405020304" pitchFamily="18" charset="0"/>
              </a:rPr>
              <a:t>that should govern the behavior of </a:t>
            </a:r>
            <a:r>
              <a:rPr lang="en-US" sz="2400" dirty="0" smtClean="0">
                <a:latin typeface="Times New Roman" panose="02020603050405020304" pitchFamily="18" charset="0"/>
                <a:cs typeface="Times New Roman" panose="02020603050405020304" pitchFamily="18" charset="0"/>
              </a:rPr>
              <a:t>individuals within </a:t>
            </a:r>
            <a:r>
              <a:rPr lang="en-US" sz="2400" dirty="0">
                <a:latin typeface="Times New Roman" panose="02020603050405020304" pitchFamily="18" charset="0"/>
                <a:cs typeface="Times New Roman" panose="02020603050405020304" pitchFamily="18" charset="0"/>
              </a:rPr>
              <a:t>the firm.</a:t>
            </a:r>
          </a:p>
        </p:txBody>
      </p:sp>
    </p:spTree>
    <p:extLst>
      <p:ext uri="{BB962C8B-B14F-4D97-AF65-F5344CB8AC3E}">
        <p14:creationId xmlns:p14="http://schemas.microsoft.com/office/powerpoint/2010/main" val="357925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r>
              <a:rPr lang="en-US" sz="2800" b="1" dirty="0">
                <a:latin typeface="Times New Roman" panose="02020603050405020304" pitchFamily="18" charset="0"/>
                <a:cs typeface="Times New Roman" panose="02020603050405020304" pitchFamily="18" charset="0"/>
              </a:rPr>
              <a:t>, Mission, and Values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2459609" y="2257252"/>
            <a:ext cx="6678148" cy="3338076"/>
          </a:xfrm>
          <a:prstGeom prst="rect">
            <a:avLst/>
          </a:prstGeom>
        </p:spPr>
      </p:pic>
    </p:spTree>
    <p:extLst>
      <p:ext uri="{BB962C8B-B14F-4D97-AF65-F5344CB8AC3E}">
        <p14:creationId xmlns:p14="http://schemas.microsoft.com/office/powerpoint/2010/main" val="2261774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r>
              <a:rPr lang="en-US" sz="2800" b="1" dirty="0">
                <a:latin typeface="Times New Roman" panose="02020603050405020304" pitchFamily="18" charset="0"/>
                <a:cs typeface="Times New Roman" panose="02020603050405020304" pitchFamily="18" charset="0"/>
              </a:rPr>
              <a:t>, Mission, and Values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3416320"/>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first step to gain and sustain a competitive advantage is to define an </a:t>
            </a:r>
            <a:r>
              <a:rPr lang="en-US" sz="2400" dirty="0" smtClean="0">
                <a:latin typeface="Times New Roman" panose="02020603050405020304" pitchFamily="18" charset="0"/>
                <a:cs typeface="Times New Roman" panose="02020603050405020304" pitchFamily="18" charset="0"/>
              </a:rPr>
              <a:t>organization’s vision The </a:t>
            </a:r>
            <a:r>
              <a:rPr lang="en-US" sz="2400" dirty="0">
                <a:latin typeface="Times New Roman" panose="02020603050405020304" pitchFamily="18" charset="0"/>
                <a:cs typeface="Times New Roman" panose="02020603050405020304" pitchFamily="18" charset="0"/>
              </a:rPr>
              <a:t>first step to gaining and sustaining a competitive advantage is to define an organization’s vision, mission, and values. Managers must ask the following questions: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Vision. What do we want to accomplish ultimately?</a:t>
            </a:r>
          </a:p>
          <a:p>
            <a:r>
              <a:rPr lang="en-US" sz="2400" dirty="0">
                <a:latin typeface="Times New Roman" panose="02020603050405020304" pitchFamily="18" charset="0"/>
                <a:cs typeface="Times New Roman" panose="02020603050405020304" pitchFamily="18" charset="0"/>
              </a:rPr>
              <a:t>■ Mission. How do we accomplish our goals?</a:t>
            </a:r>
          </a:p>
          <a:p>
            <a:r>
              <a:rPr lang="en-US" sz="2400" dirty="0">
                <a:latin typeface="Times New Roman" panose="02020603050405020304" pitchFamily="18" charset="0"/>
                <a:cs typeface="Times New Roman" panose="02020603050405020304" pitchFamily="18" charset="0"/>
              </a:rPr>
              <a:t>■ Values. What commitments do we make, and what Protection </a:t>
            </a:r>
            <a:r>
              <a:rPr lang="en-US" sz="2400" dirty="0" smtClean="0">
                <a:latin typeface="Times New Roman" panose="02020603050405020304" pitchFamily="18" charset="0"/>
                <a:cs typeface="Times New Roman" panose="02020603050405020304" pitchFamily="18" charset="0"/>
              </a:rPr>
              <a:t>barriers do </a:t>
            </a:r>
            <a:r>
              <a:rPr lang="en-US" sz="2400" dirty="0">
                <a:latin typeface="Times New Roman" panose="02020603050405020304" pitchFamily="18" charset="0"/>
                <a:cs typeface="Times New Roman" panose="02020603050405020304" pitchFamily="18" charset="0"/>
              </a:rPr>
              <a:t>we put in place, to </a:t>
            </a:r>
            <a:r>
              <a:rPr lang="en-US" sz="2400" dirty="0" smtClean="0">
                <a:latin typeface="Times New Roman" panose="02020603050405020304" pitchFamily="18" charset="0"/>
                <a:cs typeface="Times New Roman" panose="02020603050405020304" pitchFamily="18" charset="0"/>
              </a:rPr>
              <a:t>act both </a:t>
            </a:r>
            <a:r>
              <a:rPr lang="en-US" sz="2400" dirty="0">
                <a:latin typeface="Times New Roman" panose="02020603050405020304" pitchFamily="18" charset="0"/>
                <a:cs typeface="Times New Roman" panose="02020603050405020304" pitchFamily="18" charset="0"/>
              </a:rPr>
              <a:t>legally and ethically as we pursue our vision and mission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59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492696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90488"/>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257252"/>
            <a:ext cx="10682979" cy="1569660"/>
          </a:xfrm>
          <a:prstGeom prst="rect">
            <a:avLst/>
          </a:prstGeom>
          <a:noFill/>
        </p:spPr>
        <p:txBody>
          <a:bodyPr wrap="square" rtlCol="0">
            <a:spAutoFit/>
          </a:bodyPr>
          <a:lstStyle/>
          <a:p>
            <a:r>
              <a:rPr lang="en-US" sz="2400" dirty="0" smtClean="0"/>
              <a:t>A </a:t>
            </a:r>
            <a:r>
              <a:rPr lang="en-US" sz="2400" dirty="0"/>
              <a:t>vision captures an organization’s aspiration and spells out what it ultimately wants to accomplish. An effective vision pervades the organization with a sense of winning and motivates employees at all levels to aim for the same target, while leaving room for </a:t>
            </a:r>
            <a:r>
              <a:rPr lang="en-US" sz="2400" dirty="0" smtClean="0"/>
              <a:t>individual</a:t>
            </a:r>
            <a:r>
              <a:rPr lang="ar-EG" sz="2400" dirty="0" smtClean="0"/>
              <a:t> </a:t>
            </a:r>
            <a:r>
              <a:rPr lang="en-US" sz="2400" dirty="0" smtClean="0"/>
              <a:t>and </a:t>
            </a:r>
            <a:r>
              <a:rPr lang="en-US" sz="2400" dirty="0"/>
              <a:t>team contributions</a:t>
            </a:r>
            <a:r>
              <a:rPr lang="en-US" sz="2400" dirty="0" smtClean="0"/>
              <a:t>.</a:t>
            </a:r>
            <a:endParaRPr lang="en-US" sz="2400" dirty="0"/>
          </a:p>
        </p:txBody>
      </p:sp>
      <p:pic>
        <p:nvPicPr>
          <p:cNvPr id="4" name="Picture 3"/>
          <p:cNvPicPr>
            <a:picLocks noChangeAspect="1"/>
          </p:cNvPicPr>
          <p:nvPr/>
        </p:nvPicPr>
        <p:blipFill>
          <a:blip r:embed="rId3"/>
          <a:stretch>
            <a:fillRect/>
          </a:stretch>
        </p:blipFill>
        <p:spPr>
          <a:xfrm>
            <a:off x="6031362" y="3650464"/>
            <a:ext cx="5106113" cy="2172421"/>
          </a:xfrm>
          <a:prstGeom prst="rect">
            <a:avLst/>
          </a:prstGeom>
        </p:spPr>
      </p:pic>
    </p:spTree>
    <p:extLst>
      <p:ext uri="{BB962C8B-B14F-4D97-AF65-F5344CB8AC3E}">
        <p14:creationId xmlns:p14="http://schemas.microsoft.com/office/powerpoint/2010/main" val="319138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257252"/>
            <a:ext cx="10682979" cy="2677656"/>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Tesla’s vision is to accelerate the world’s transition to sustainable transport. The goal is to provide affordable zero-emission mass-market cars that are the best in class. </a:t>
            </a:r>
            <a:r>
              <a:rPr lang="en-US" sz="2400" b="1" dirty="0" err="1" smtClean="0">
                <a:latin typeface="Times New Roman" panose="02020603050405020304" pitchFamily="18" charset="0"/>
                <a:cs typeface="Times New Roman" panose="02020603050405020304" pitchFamily="18" charset="0"/>
              </a:rPr>
              <a:t>SpaceX</a:t>
            </a:r>
            <a:r>
              <a:rPr lang="en-US" sz="2400" dirty="0" smtClean="0">
                <a:latin typeface="Times New Roman" panose="02020603050405020304" pitchFamily="18" charset="0"/>
                <a:cs typeface="Times New Roman" panose="02020603050405020304" pitchFamily="18" charset="0"/>
              </a:rPr>
              <a:t> is a spacecraft manufacturer and space transport services company, also founded by </a:t>
            </a:r>
            <a:r>
              <a:rPr lang="en-US" sz="2400" b="1" dirty="0" err="1" smtClean="0">
                <a:latin typeface="Times New Roman" panose="02020603050405020304" pitchFamily="18" charset="0"/>
                <a:cs typeface="Times New Roman" panose="02020603050405020304" pitchFamily="18" charset="0"/>
              </a:rPr>
              <a:t>Elon</a:t>
            </a:r>
            <a:r>
              <a:rPr lang="en-US" sz="2400" b="1" dirty="0" smtClean="0">
                <a:latin typeface="Times New Roman" panose="02020603050405020304" pitchFamily="18" charset="0"/>
                <a:cs typeface="Times New Roman" panose="02020603050405020304" pitchFamily="18" charset="0"/>
              </a:rPr>
              <a:t> Musk</a:t>
            </a:r>
            <a:r>
              <a:rPr lang="en-US" sz="2400" dirty="0" smtClean="0">
                <a:latin typeface="Times New Roman" panose="02020603050405020304" pitchFamily="18" charset="0"/>
                <a:cs typeface="Times New Roman" panose="02020603050405020304" pitchFamily="18" charset="0"/>
              </a:rPr>
              <a:t>, whose inspirational vision is to make human life multi planetary. To achieve this goal, </a:t>
            </a:r>
            <a:r>
              <a:rPr lang="en-US" sz="2400" b="1" dirty="0" err="1" smtClean="0">
                <a:latin typeface="Times New Roman" panose="02020603050405020304" pitchFamily="18" charset="0"/>
                <a:cs typeface="Times New Roman" panose="02020603050405020304" pitchFamily="18" charset="0"/>
              </a:rPr>
              <a:t>SpaceX</a:t>
            </a:r>
            <a:r>
              <a:rPr lang="en-US" sz="2400" dirty="0" smtClean="0">
                <a:latin typeface="Times New Roman" panose="02020603050405020304" pitchFamily="18" charset="0"/>
                <a:cs typeface="Times New Roman" panose="02020603050405020304" pitchFamily="18" charset="0"/>
              </a:rPr>
              <a:t> aims to make human travel to Mars not only possible but also affordable. Moreover, </a:t>
            </a:r>
            <a:r>
              <a:rPr lang="en-US" sz="2400" b="1" dirty="0" err="1" smtClean="0">
                <a:latin typeface="Times New Roman" panose="02020603050405020304" pitchFamily="18" charset="0"/>
                <a:cs typeface="Times New Roman" panose="02020603050405020304" pitchFamily="18" charset="0"/>
              </a:rPr>
              <a:t>SpaceX</a:t>
            </a:r>
            <a:r>
              <a:rPr lang="en-US" sz="2400" dirty="0" smtClean="0">
                <a:latin typeface="Times New Roman" panose="02020603050405020304" pitchFamily="18" charset="0"/>
                <a:cs typeface="Times New Roman" panose="02020603050405020304" pitchFamily="18" charset="0"/>
              </a:rPr>
              <a:t> also sees a role in helping establish a self-sustainable human colony on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7096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257252"/>
            <a:ext cx="10682979"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Employees in visionary companies tend to feel part of something bigger than themselves. An inspiring vision helps employees find meaning in their work. Beyond monetary rewards, it allows employees to experience a greater sense of purpose. People have an intrinsic motivation to make the world a better place through their work activities. This greater individual purpose in turn can lead to higher organizational performance.</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776372" y="4186547"/>
            <a:ext cx="3153215" cy="1877319"/>
          </a:xfrm>
          <a:prstGeom prst="rect">
            <a:avLst/>
          </a:prstGeom>
        </p:spPr>
      </p:pic>
    </p:spTree>
    <p:extLst>
      <p:ext uri="{BB962C8B-B14F-4D97-AF65-F5344CB8AC3E}">
        <p14:creationId xmlns:p14="http://schemas.microsoft.com/office/powerpoint/2010/main" val="584810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90488"/>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Visionary </a:t>
            </a:r>
            <a:r>
              <a:rPr lang="en-US" sz="2800" b="1" dirty="0">
                <a:latin typeface="Times New Roman" panose="02020603050405020304" pitchFamily="18" charset="0"/>
                <a:cs typeface="Times New Roman" panose="02020603050405020304" pitchFamily="18" charset="0"/>
              </a:rPr>
              <a:t>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a:t>
            </a:r>
            <a:r>
              <a:rPr lang="en-US" sz="2400" dirty="0" smtClean="0">
                <a:latin typeface="Times New Roman" panose="02020603050405020304" pitchFamily="18" charset="0"/>
                <a:cs typeface="Times New Roman" panose="02020603050405020304" pitchFamily="18" charset="0"/>
              </a:rPr>
              <a:t>uch </a:t>
            </a:r>
            <a:r>
              <a:rPr lang="en-US" sz="2400" dirty="0">
                <a:latin typeface="Times New Roman" panose="02020603050405020304" pitchFamily="18" charset="0"/>
                <a:cs typeface="Times New Roman" panose="02020603050405020304" pitchFamily="18" charset="0"/>
              </a:rPr>
              <a:t>as 3M, General Electric, Procter &amp; Gamble (P&amp;G), and Walmart, provide more aspirational ideas that are not exclusively financial. The upscale retailer Nordstrom’s vision, for example, is to provide outstanding service every day, one customer at a time. Visionary companies often outperform their competitors over the long run. </a:t>
            </a:r>
          </a:p>
        </p:txBody>
      </p:sp>
      <p:pic>
        <p:nvPicPr>
          <p:cNvPr id="12" name="Picture 11"/>
          <p:cNvPicPr>
            <a:picLocks noChangeAspect="1"/>
          </p:cNvPicPr>
          <p:nvPr/>
        </p:nvPicPr>
        <p:blipFill>
          <a:blip r:embed="rId3"/>
          <a:stretch>
            <a:fillRect/>
          </a:stretch>
        </p:blipFill>
        <p:spPr>
          <a:xfrm>
            <a:off x="6668845" y="3828658"/>
            <a:ext cx="4020111" cy="2058796"/>
          </a:xfrm>
          <a:prstGeom prst="rect">
            <a:avLst/>
          </a:prstGeom>
        </p:spPr>
      </p:pic>
    </p:spTree>
    <p:extLst>
      <p:ext uri="{BB962C8B-B14F-4D97-AF65-F5344CB8AC3E}">
        <p14:creationId xmlns:p14="http://schemas.microsoft.com/office/powerpoint/2010/main" val="383393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4107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Evaluate the strategic implications of product-oriented and customer-oriented vision statements.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3"/>
          <a:stretch>
            <a:fillRect/>
          </a:stretch>
        </p:blipFill>
        <p:spPr>
          <a:xfrm>
            <a:off x="1611086" y="2223919"/>
            <a:ext cx="8911771" cy="3523738"/>
          </a:xfrm>
          <a:prstGeom prst="rect">
            <a:avLst/>
          </a:prstGeom>
        </p:spPr>
      </p:pic>
    </p:spTree>
    <p:extLst>
      <p:ext uri="{BB962C8B-B14F-4D97-AF65-F5344CB8AC3E}">
        <p14:creationId xmlns:p14="http://schemas.microsoft.com/office/powerpoint/2010/main" val="3173443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4107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Evaluate the strategic implications of product-oriented and customer-oriented vision statements.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3046988"/>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Product-oriented vision statements define a </a:t>
            </a:r>
            <a:r>
              <a:rPr lang="en-US" sz="2400" dirty="0" smtClean="0">
                <a:latin typeface="Times New Roman" panose="02020603050405020304" pitchFamily="18" charset="0"/>
                <a:cs typeface="Times New Roman" panose="02020603050405020304" pitchFamily="18" charset="0"/>
              </a:rPr>
              <a:t>business in </a:t>
            </a:r>
            <a:r>
              <a:rPr lang="en-US" sz="2400" dirty="0">
                <a:latin typeface="Times New Roman" panose="02020603050405020304" pitchFamily="18" charset="0"/>
                <a:cs typeface="Times New Roman" panose="02020603050405020304" pitchFamily="18" charset="0"/>
              </a:rPr>
              <a:t>terms of a good or service provided.</a:t>
            </a:r>
          </a:p>
          <a:p>
            <a:r>
              <a:rPr lang="en-US" sz="2400" dirty="0">
                <a:latin typeface="Times New Roman" panose="02020603050405020304" pitchFamily="18" charset="0"/>
                <a:cs typeface="Times New Roman" panose="02020603050405020304" pitchFamily="18" charset="0"/>
              </a:rPr>
              <a:t>■ Customer-oriented vision statements define </a:t>
            </a:r>
            <a:r>
              <a:rPr lang="en-US" sz="2400" dirty="0" smtClean="0">
                <a:latin typeface="Times New Roman" panose="02020603050405020304" pitchFamily="18" charset="0"/>
                <a:cs typeface="Times New Roman" panose="02020603050405020304" pitchFamily="18" charset="0"/>
              </a:rPr>
              <a:t>business in </a:t>
            </a:r>
            <a:r>
              <a:rPr lang="en-US" sz="2400" dirty="0">
                <a:latin typeface="Times New Roman" panose="02020603050405020304" pitchFamily="18" charset="0"/>
                <a:cs typeface="Times New Roman" panose="02020603050405020304" pitchFamily="18" charset="0"/>
              </a:rPr>
              <a:t>terms of providing solutions to </a:t>
            </a:r>
            <a:r>
              <a:rPr lang="en-US" sz="2400" dirty="0" smtClean="0">
                <a:latin typeface="Times New Roman" panose="02020603050405020304" pitchFamily="18" charset="0"/>
                <a:cs typeface="Times New Roman" panose="02020603050405020304" pitchFamily="18" charset="0"/>
              </a:rPr>
              <a:t>customer needs</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Customer-oriented vision statements </a:t>
            </a:r>
            <a:r>
              <a:rPr lang="en-US" sz="2400" dirty="0" smtClean="0">
                <a:latin typeface="Times New Roman" panose="02020603050405020304" pitchFamily="18" charset="0"/>
                <a:cs typeface="Times New Roman" panose="02020603050405020304" pitchFamily="18" charset="0"/>
              </a:rPr>
              <a:t>provide managers </a:t>
            </a:r>
            <a:r>
              <a:rPr lang="en-US" sz="2400" dirty="0">
                <a:latin typeface="Times New Roman" panose="02020603050405020304" pitchFamily="18" charset="0"/>
                <a:cs typeface="Times New Roman" panose="02020603050405020304" pitchFamily="18" charset="0"/>
              </a:rPr>
              <a:t>with more strategic flexibility </a:t>
            </a:r>
            <a:r>
              <a:rPr lang="en-US" sz="2400" dirty="0" smtClean="0">
                <a:latin typeface="Times New Roman" panose="02020603050405020304" pitchFamily="18" charset="0"/>
                <a:cs typeface="Times New Roman" panose="02020603050405020304" pitchFamily="18" charset="0"/>
              </a:rPr>
              <a:t>than product-oriented </a:t>
            </a:r>
            <a:r>
              <a:rPr lang="en-US" sz="2400" dirty="0">
                <a:latin typeface="Times New Roman" panose="02020603050405020304" pitchFamily="18" charset="0"/>
                <a:cs typeface="Times New Roman" panose="02020603050405020304" pitchFamily="18" charset="0"/>
              </a:rPr>
              <a:t>missions.</a:t>
            </a:r>
          </a:p>
          <a:p>
            <a:r>
              <a:rPr lang="en-US" sz="2400" dirty="0">
                <a:latin typeface="Times New Roman" panose="02020603050405020304" pitchFamily="18" charset="0"/>
                <a:cs typeface="Times New Roman" panose="02020603050405020304" pitchFamily="18" charset="0"/>
              </a:rPr>
              <a:t>■ To be effective, visions and </a:t>
            </a:r>
            <a:r>
              <a:rPr lang="en-US" sz="2400" dirty="0" smtClean="0">
                <a:latin typeface="Times New Roman" panose="02020603050405020304" pitchFamily="18" charset="0"/>
                <a:cs typeface="Times New Roman" panose="02020603050405020304" pitchFamily="18" charset="0"/>
              </a:rPr>
              <a:t>missions need </a:t>
            </a:r>
            <a:r>
              <a:rPr lang="en-US" sz="2400" dirty="0">
                <a:latin typeface="Times New Roman" panose="02020603050405020304" pitchFamily="18" charset="0"/>
                <a:cs typeface="Times New Roman" panose="02020603050405020304" pitchFamily="18" charset="0"/>
              </a:rPr>
              <a:t>to be backed up by </a:t>
            </a:r>
            <a:r>
              <a:rPr lang="en-US" sz="2400" dirty="0" smtClean="0">
                <a:latin typeface="Times New Roman" panose="02020603050405020304" pitchFamily="18" charset="0"/>
                <a:cs typeface="Times New Roman" panose="02020603050405020304" pitchFamily="18" charset="0"/>
              </a:rPr>
              <a:t>hard-to-reverse strategic </a:t>
            </a:r>
            <a:r>
              <a:rPr lang="en-US" sz="2400" dirty="0">
                <a:latin typeface="Times New Roman" panose="02020603050405020304" pitchFamily="18" charset="0"/>
                <a:cs typeface="Times New Roman" panose="02020603050405020304" pitchFamily="18" charset="0"/>
              </a:rPr>
              <a:t>commitments and tied to </a:t>
            </a:r>
            <a:r>
              <a:rPr lang="en-US" sz="2400" dirty="0" smtClean="0">
                <a:latin typeface="Times New Roman" panose="02020603050405020304" pitchFamily="18" charset="0"/>
                <a:cs typeface="Times New Roman" panose="02020603050405020304" pitchFamily="18" charset="0"/>
              </a:rPr>
              <a:t>economic fundamentals</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6785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4769" y="17242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Product-oriented vision statements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2677656"/>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product-oriented vision defines a business in terms of a good or service provided. Product-oriented visions tend to force managers to take a more myopic view of the competitive landscape. Consider the strategic decisions of U.S. railroad companies. Railroads are in the business of moving goods and people from point A to point B by rail. When they started in the 1850s, their short-distance competition was the horse or horse-drawn carriage. There was little long-distance competition (e.g., ship canals or good roads) to cover the United States from coast to coast.</a:t>
            </a:r>
          </a:p>
        </p:txBody>
      </p:sp>
      <p:pic>
        <p:nvPicPr>
          <p:cNvPr id="4" name="Picture 3"/>
          <p:cNvPicPr>
            <a:picLocks noChangeAspect="1"/>
          </p:cNvPicPr>
          <p:nvPr/>
        </p:nvPicPr>
        <p:blipFill>
          <a:blip r:embed="rId3"/>
          <a:stretch>
            <a:fillRect/>
          </a:stretch>
        </p:blipFill>
        <p:spPr>
          <a:xfrm>
            <a:off x="7988968" y="4445994"/>
            <a:ext cx="3336226" cy="1457501"/>
          </a:xfrm>
          <a:prstGeom prst="rect">
            <a:avLst/>
          </a:prstGeom>
        </p:spPr>
      </p:pic>
    </p:spTree>
    <p:extLst>
      <p:ext uri="{BB962C8B-B14F-4D97-AF65-F5344CB8AC3E}">
        <p14:creationId xmlns:p14="http://schemas.microsoft.com/office/powerpoint/2010/main" val="2787467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Customer-oriented vision </a:t>
            </a:r>
            <a:r>
              <a:rPr lang="en-US" sz="2800" b="1" dirty="0">
                <a:latin typeface="Times New Roman" panose="02020603050405020304" pitchFamily="18" charset="0"/>
                <a:cs typeface="Times New Roman" panose="02020603050405020304" pitchFamily="18" charset="0"/>
              </a:rPr>
              <a:t>statements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101097"/>
            <a:ext cx="10682979"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customer-oriented vision defines a business in terms of providing solutions to customer needs. For example, “We provide solutions to professional communication needs.” Companies with customer-oriented visions can more easily adapt to changing environments. </a:t>
            </a: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contrast, companies that define themselves based on product-oriented statements (e.g., “We are in the typewriter business”) tend to be less flexible and thus more likely to fail. </a:t>
            </a:r>
          </a:p>
        </p:txBody>
      </p:sp>
      <p:pic>
        <p:nvPicPr>
          <p:cNvPr id="4" name="Picture 3"/>
          <p:cNvPicPr>
            <a:picLocks noChangeAspect="1"/>
          </p:cNvPicPr>
          <p:nvPr/>
        </p:nvPicPr>
        <p:blipFill>
          <a:blip r:embed="rId3"/>
          <a:stretch>
            <a:fillRect/>
          </a:stretch>
        </p:blipFill>
        <p:spPr>
          <a:xfrm>
            <a:off x="7404100" y="4484346"/>
            <a:ext cx="3839111" cy="1387066"/>
          </a:xfrm>
          <a:prstGeom prst="rect">
            <a:avLst/>
          </a:prstGeom>
        </p:spPr>
      </p:pic>
    </p:spTree>
    <p:extLst>
      <p:ext uri="{BB962C8B-B14F-4D97-AF65-F5344CB8AC3E}">
        <p14:creationId xmlns:p14="http://schemas.microsoft.com/office/powerpoint/2010/main" val="3407130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097922"/>
            <a:ext cx="10682979" cy="3046988"/>
          </a:xfrm>
          <a:prstGeom prst="rect">
            <a:avLst/>
          </a:prstGeom>
          <a:noFill/>
        </p:spPr>
        <p:txBody>
          <a:bodyPr wrap="square" rtlCol="0">
            <a:spAutoFit/>
          </a:bodyPr>
          <a:lstStyle/>
          <a:p>
            <a:r>
              <a:rPr lang="en-US" sz="2400" b="1" dirty="0" err="1">
                <a:latin typeface="Times New Roman" panose="02020603050405020304" pitchFamily="18" charset="0"/>
                <a:cs typeface="Times New Roman" panose="02020603050405020304" pitchFamily="18" charset="0"/>
              </a:rPr>
              <a:t>Alibaba</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make it easy to do business anywhere.</a:t>
            </a:r>
          </a:p>
          <a:p>
            <a:r>
              <a:rPr lang="en-US" sz="2400" b="1" dirty="0">
                <a:latin typeface="Times New Roman" panose="02020603050405020304" pitchFamily="18" charset="0"/>
                <a:cs typeface="Times New Roman" panose="02020603050405020304" pitchFamily="18" charset="0"/>
              </a:rPr>
              <a:t>Amazon: </a:t>
            </a:r>
            <a:r>
              <a:rPr lang="en-US" sz="2400" dirty="0">
                <a:latin typeface="Times New Roman" panose="02020603050405020304" pitchFamily="18" charset="0"/>
                <a:cs typeface="Times New Roman" panose="02020603050405020304" pitchFamily="18" charset="0"/>
              </a:rPr>
              <a:t>To be Earth’s most customer-centric company, where customers can find and </a:t>
            </a:r>
            <a:r>
              <a:rPr lang="en-US" sz="2400" dirty="0" smtClean="0">
                <a:latin typeface="Times New Roman" panose="02020603050405020304" pitchFamily="18" charset="0"/>
                <a:cs typeface="Times New Roman" panose="02020603050405020304" pitchFamily="18" charset="0"/>
              </a:rPr>
              <a:t>discover anything </a:t>
            </a:r>
            <a:r>
              <a:rPr lang="en-US" sz="2400" dirty="0">
                <a:latin typeface="Times New Roman" panose="02020603050405020304" pitchFamily="18" charset="0"/>
                <a:cs typeface="Times New Roman" panose="02020603050405020304" pitchFamily="18" charset="0"/>
              </a:rPr>
              <a:t>they might want to buy online.</a:t>
            </a:r>
          </a:p>
          <a:p>
            <a:r>
              <a:rPr lang="en-US" sz="2400" b="1" dirty="0">
                <a:latin typeface="Times New Roman" panose="02020603050405020304" pitchFamily="18" charset="0"/>
                <a:cs typeface="Times New Roman" panose="02020603050405020304" pitchFamily="18" charset="0"/>
              </a:rPr>
              <a:t>Better World Books: </a:t>
            </a:r>
            <a:r>
              <a:rPr lang="en-US" sz="2400" dirty="0">
                <a:latin typeface="Times New Roman" panose="02020603050405020304" pitchFamily="18" charset="0"/>
                <a:cs typeface="Times New Roman" panose="02020603050405020304" pitchFamily="18" charset="0"/>
              </a:rPr>
              <a:t>To harness the power of capitalism to bring about reading and </a:t>
            </a:r>
            <a:r>
              <a:rPr lang="en-US" sz="2400" dirty="0" smtClean="0">
                <a:latin typeface="Times New Roman" panose="02020603050405020304" pitchFamily="18" charset="0"/>
                <a:cs typeface="Times New Roman" panose="02020603050405020304" pitchFamily="18" charset="0"/>
              </a:rPr>
              <a:t>writing and </a:t>
            </a:r>
            <a:r>
              <a:rPr lang="en-US" sz="2400" dirty="0">
                <a:latin typeface="Times New Roman" panose="02020603050405020304" pitchFamily="18" charset="0"/>
                <a:cs typeface="Times New Roman" panose="02020603050405020304" pitchFamily="18" charset="0"/>
              </a:rPr>
              <a:t>opportunity </a:t>
            </a:r>
            <a:r>
              <a:rPr lang="en-US" sz="2400" dirty="0" smtClean="0">
                <a:latin typeface="Times New Roman" panose="02020603050405020304" pitchFamily="18" charset="0"/>
                <a:cs typeface="Times New Roman" panose="02020603050405020304" pitchFamily="18" charset="0"/>
              </a:rPr>
              <a:t>to people </a:t>
            </a:r>
            <a:r>
              <a:rPr lang="en-US" sz="2400" dirty="0">
                <a:latin typeface="Times New Roman" panose="02020603050405020304" pitchFamily="18" charset="0"/>
                <a:cs typeface="Times New Roman" panose="02020603050405020304" pitchFamily="18" charset="0"/>
              </a:rPr>
              <a:t>around the world.</a:t>
            </a:r>
          </a:p>
          <a:p>
            <a:r>
              <a:rPr lang="en-US" sz="2400" b="1" dirty="0">
                <a:latin typeface="Times New Roman" panose="02020603050405020304" pitchFamily="18" charset="0"/>
                <a:cs typeface="Times New Roman" panose="02020603050405020304" pitchFamily="18" charset="0"/>
              </a:rPr>
              <a:t>Facebook: </a:t>
            </a:r>
            <a:r>
              <a:rPr lang="en-US" sz="2400" dirty="0">
                <a:latin typeface="Times New Roman" panose="02020603050405020304" pitchFamily="18" charset="0"/>
                <a:cs typeface="Times New Roman" panose="02020603050405020304" pitchFamily="18" charset="0"/>
              </a:rPr>
              <a:t>To make the world more open and connected</a:t>
            </a:r>
            <a:r>
              <a:rPr lang="en-US" sz="2400" dirty="0" smtClean="0">
                <a:latin typeface="Times New Roman" panose="02020603050405020304" pitchFamily="18"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GE: </a:t>
            </a:r>
            <a:r>
              <a:rPr lang="en-US" sz="2400" dirty="0">
                <a:latin typeface="Times New Roman" panose="02020603050405020304" pitchFamily="18" charset="0"/>
                <a:cs typeface="Times New Roman" panose="02020603050405020304" pitchFamily="18" charset="0"/>
              </a:rPr>
              <a:t>To move, cure, build, and power the world.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Customer-oriented vision statements</a:t>
            </a:r>
          </a:p>
        </p:txBody>
      </p:sp>
      <p:pic>
        <p:nvPicPr>
          <p:cNvPr id="13" name="Picture 12"/>
          <p:cNvPicPr>
            <a:picLocks noChangeAspect="1"/>
          </p:cNvPicPr>
          <p:nvPr/>
        </p:nvPicPr>
        <p:blipFill>
          <a:blip r:embed="rId3"/>
          <a:stretch>
            <a:fillRect/>
          </a:stretch>
        </p:blipFill>
        <p:spPr>
          <a:xfrm>
            <a:off x="7404100" y="4484346"/>
            <a:ext cx="3839111" cy="1387066"/>
          </a:xfrm>
          <a:prstGeom prst="rect">
            <a:avLst/>
          </a:prstGeom>
        </p:spPr>
      </p:pic>
    </p:spTree>
    <p:extLst>
      <p:ext uri="{BB962C8B-B14F-4D97-AF65-F5344CB8AC3E}">
        <p14:creationId xmlns:p14="http://schemas.microsoft.com/office/powerpoint/2010/main" val="84950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097922"/>
            <a:ext cx="10682979"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Google</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organize the world’s information and make it universally accessible and useful.</a:t>
            </a:r>
          </a:p>
          <a:p>
            <a:r>
              <a:rPr lang="en-US" sz="2400" b="1" dirty="0">
                <a:latin typeface="Times New Roman" panose="02020603050405020304" pitchFamily="18" charset="0"/>
                <a:cs typeface="Times New Roman" panose="02020603050405020304" pitchFamily="18" charset="0"/>
              </a:rPr>
              <a:t>Nike: </a:t>
            </a:r>
            <a:r>
              <a:rPr lang="en-US" sz="2400" dirty="0">
                <a:latin typeface="Times New Roman" panose="02020603050405020304" pitchFamily="18" charset="0"/>
                <a:cs typeface="Times New Roman" panose="02020603050405020304" pitchFamily="18" charset="0"/>
              </a:rPr>
              <a:t>To bring inspiration and innovation to every athlete in the world.</a:t>
            </a:r>
          </a:p>
          <a:p>
            <a:r>
              <a:rPr lang="en-US" sz="2400" b="1" dirty="0" err="1">
                <a:latin typeface="Times New Roman" panose="02020603050405020304" pitchFamily="18" charset="0"/>
                <a:cs typeface="Times New Roman" panose="02020603050405020304" pitchFamily="18" charset="0"/>
              </a:rPr>
              <a:t>SpaceX</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make human life multi planetary.</a:t>
            </a:r>
          </a:p>
          <a:p>
            <a:r>
              <a:rPr lang="en-US" sz="2400" b="1" dirty="0">
                <a:latin typeface="Times New Roman" panose="02020603050405020304" pitchFamily="18" charset="0"/>
                <a:cs typeface="Times New Roman" panose="02020603050405020304" pitchFamily="18" charset="0"/>
              </a:rPr>
              <a:t>Tesla: </a:t>
            </a:r>
            <a:r>
              <a:rPr lang="en-US" sz="2400" dirty="0">
                <a:latin typeface="Times New Roman" panose="02020603050405020304" pitchFamily="18" charset="0"/>
                <a:cs typeface="Times New Roman" panose="02020603050405020304" pitchFamily="18" charset="0"/>
              </a:rPr>
              <a:t>To accelerate the world’s transition to sustainable energy.</a:t>
            </a:r>
          </a:p>
          <a:p>
            <a:r>
              <a:rPr lang="en-US" sz="2400" b="1" dirty="0">
                <a:latin typeface="Times New Roman" panose="02020603050405020304" pitchFamily="18" charset="0"/>
                <a:cs typeface="Times New Roman" panose="02020603050405020304" pitchFamily="18" charset="0"/>
              </a:rPr>
              <a:t>Walmart: </a:t>
            </a:r>
            <a:r>
              <a:rPr lang="en-US" sz="2400" dirty="0">
                <a:latin typeface="Times New Roman" panose="02020603050405020304" pitchFamily="18" charset="0"/>
                <a:cs typeface="Times New Roman" panose="02020603050405020304" pitchFamily="18" charset="0"/>
              </a:rPr>
              <a:t>To be the best retailer in the hearts and minds of consumers and employees.</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Customer-oriented vision statements</a:t>
            </a:r>
          </a:p>
        </p:txBody>
      </p:sp>
      <p:pic>
        <p:nvPicPr>
          <p:cNvPr id="13" name="Picture 12"/>
          <p:cNvPicPr>
            <a:picLocks noChangeAspect="1"/>
          </p:cNvPicPr>
          <p:nvPr/>
        </p:nvPicPr>
        <p:blipFill>
          <a:blip r:embed="rId3"/>
          <a:stretch>
            <a:fillRect/>
          </a:stretch>
        </p:blipFill>
        <p:spPr>
          <a:xfrm>
            <a:off x="7404100" y="4484346"/>
            <a:ext cx="3839111" cy="1387066"/>
          </a:xfrm>
          <a:prstGeom prst="rect">
            <a:avLst/>
          </a:prstGeom>
        </p:spPr>
      </p:pic>
    </p:spTree>
    <p:extLst>
      <p:ext uri="{BB962C8B-B14F-4D97-AF65-F5344CB8AC3E}">
        <p14:creationId xmlns:p14="http://schemas.microsoft.com/office/powerpoint/2010/main" val="24847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114378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Building on the vision, organizations establish a mission, which describes what an organization actually does—that is, the products and services it plans to provide, and the markets in which it will compete. People sometimes use the terms vision and mission interchangeably, but in the strategy process, they differ</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948549" y="3816744"/>
            <a:ext cx="3915321" cy="2124371"/>
          </a:xfrm>
          <a:prstGeom prst="rect">
            <a:avLst/>
          </a:prstGeom>
        </p:spPr>
      </p:pic>
    </p:spTree>
    <p:extLst>
      <p:ext uri="{BB962C8B-B14F-4D97-AF65-F5344CB8AC3E}">
        <p14:creationId xmlns:p14="http://schemas.microsoft.com/office/powerpoint/2010/main" val="6956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vision defines what an organization wants to accomplish ultimately, and thus </a:t>
            </a:r>
            <a:r>
              <a:rPr lang="en-US" sz="2400" dirty="0" smtClean="0">
                <a:latin typeface="Times New Roman" panose="02020603050405020304" pitchFamily="18" charset="0"/>
                <a:cs typeface="Times New Roman" panose="02020603050405020304" pitchFamily="18" charset="0"/>
              </a:rPr>
              <a:t>the goal </a:t>
            </a:r>
            <a:r>
              <a:rPr lang="en-US" sz="2400" dirty="0">
                <a:latin typeface="Times New Roman" panose="02020603050405020304" pitchFamily="18" charset="0"/>
                <a:cs typeface="Times New Roman" panose="02020603050405020304" pitchFamily="18" charset="0"/>
              </a:rPr>
              <a:t>can be described by the infinitive form of the verb starting with to.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mission describes what an organization does; it defines how the vision is accomplished and is often introduced with the preposition by. Accordingly, we can recast</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Mission</a:t>
            </a:r>
          </a:p>
        </p:txBody>
      </p:sp>
      <p:pic>
        <p:nvPicPr>
          <p:cNvPr id="3" name="Picture 2"/>
          <p:cNvPicPr>
            <a:picLocks noChangeAspect="1"/>
          </p:cNvPicPr>
          <p:nvPr/>
        </p:nvPicPr>
        <p:blipFill>
          <a:blip r:embed="rId3"/>
          <a:stretch>
            <a:fillRect/>
          </a:stretch>
        </p:blipFill>
        <p:spPr>
          <a:xfrm>
            <a:off x="6773635" y="4481901"/>
            <a:ext cx="3915321" cy="1475269"/>
          </a:xfrm>
          <a:prstGeom prst="rect">
            <a:avLst/>
          </a:prstGeom>
        </p:spPr>
      </p:pic>
    </p:spTree>
    <p:extLst>
      <p:ext uri="{BB962C8B-B14F-4D97-AF65-F5344CB8AC3E}">
        <p14:creationId xmlns:p14="http://schemas.microsoft.com/office/powerpoint/2010/main" val="1975658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3200" b="1" dirty="0" smtClean="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a:t>
            </a:r>
            <a:endPar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49993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While many companies have powerful vision and mission statements, they are not enough. An organization’s values also need to be clearly articulated in the strategy process. A core values statement matters because it provides touchstones for the employees to understand the company culture. It offers bedrock principles that employees at all levels can use to deal with complexity and resolve conflict. Such statements can help provide the organization’s employees with a moral compass.</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pic>
        <p:nvPicPr>
          <p:cNvPr id="3" name="Picture 2"/>
          <p:cNvPicPr>
            <a:picLocks noChangeAspect="1"/>
          </p:cNvPicPr>
          <p:nvPr/>
        </p:nvPicPr>
        <p:blipFill>
          <a:blip r:embed="rId3"/>
          <a:stretch>
            <a:fillRect/>
          </a:stretch>
        </p:blipFill>
        <p:spPr>
          <a:xfrm>
            <a:off x="6311485" y="4507776"/>
            <a:ext cx="4734586" cy="1450188"/>
          </a:xfrm>
          <a:prstGeom prst="rect">
            <a:avLst/>
          </a:prstGeom>
        </p:spPr>
      </p:pic>
    </p:spTree>
    <p:extLst>
      <p:ext uri="{BB962C8B-B14F-4D97-AF65-F5344CB8AC3E}">
        <p14:creationId xmlns:p14="http://schemas.microsoft.com/office/powerpoint/2010/main" val="1808554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510" y="2124334"/>
            <a:ext cx="10682979"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Organizational </a:t>
            </a:r>
            <a:r>
              <a:rPr lang="en-US" sz="2400" dirty="0">
                <a:latin typeface="Times New Roman" panose="02020603050405020304" pitchFamily="18" charset="0"/>
                <a:cs typeface="Times New Roman" panose="02020603050405020304" pitchFamily="18" charset="0"/>
              </a:rPr>
              <a:t>core values are the ethical standards and norms that govern the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of individuals within a firm or organization. Strong ethical values have two important functions. First, ethical standards and norms underlay the vision statement and provide stability to the strategy, thus laying the groundwork for long-term success. Second, once the company is pursuing its vision and mission in its quest for competitive advantage, they serve as guardrails to keep the company on track.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pic>
        <p:nvPicPr>
          <p:cNvPr id="13" name="Picture 12"/>
          <p:cNvPicPr>
            <a:picLocks noChangeAspect="1"/>
          </p:cNvPicPr>
          <p:nvPr/>
        </p:nvPicPr>
        <p:blipFill>
          <a:blip r:embed="rId3"/>
          <a:stretch>
            <a:fillRect/>
          </a:stretch>
        </p:blipFill>
        <p:spPr>
          <a:xfrm>
            <a:off x="6311485" y="4507776"/>
            <a:ext cx="4734586" cy="1450188"/>
          </a:xfrm>
          <a:prstGeom prst="rect">
            <a:avLst/>
          </a:prstGeom>
        </p:spPr>
      </p:pic>
    </p:spTree>
    <p:extLst>
      <p:ext uri="{BB962C8B-B14F-4D97-AF65-F5344CB8AC3E}">
        <p14:creationId xmlns:p14="http://schemas.microsoft.com/office/powerpoint/2010/main" val="53060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54743" y="2101396"/>
            <a:ext cx="10682979"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Justify why anchoring a firm </a:t>
            </a:r>
            <a:r>
              <a:rPr lang="en-US" sz="2400" b="1" dirty="0" smtClean="0">
                <a:latin typeface="Times New Roman" panose="02020603050405020304" pitchFamily="18" charset="0"/>
                <a:cs typeface="Times New Roman" panose="02020603050405020304" pitchFamily="18" charset="0"/>
              </a:rPr>
              <a:t>in ethical </a:t>
            </a:r>
            <a:r>
              <a:rPr lang="en-US" sz="2400" b="1" dirty="0">
                <a:latin typeface="Times New Roman" panose="02020603050405020304" pitchFamily="18" charset="0"/>
                <a:cs typeface="Times New Roman" panose="02020603050405020304" pitchFamily="18" charset="0"/>
              </a:rPr>
              <a:t>core values is essential for </a:t>
            </a:r>
            <a:r>
              <a:rPr lang="en-US" sz="2400" b="1" dirty="0" smtClean="0">
                <a:latin typeface="Times New Roman" panose="02020603050405020304" pitchFamily="18" charset="0"/>
                <a:cs typeface="Times New Roman" panose="02020603050405020304" pitchFamily="18" charset="0"/>
              </a:rPr>
              <a:t>long-term success.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Ethical core values underlay the vision </a:t>
            </a:r>
            <a:r>
              <a:rPr lang="en-US" sz="2400" dirty="0" smtClean="0">
                <a:latin typeface="Times New Roman" panose="02020603050405020304" pitchFamily="18" charset="0"/>
                <a:cs typeface="Times New Roman" panose="02020603050405020304" pitchFamily="18" charset="0"/>
              </a:rPr>
              <a:t>statement to </a:t>
            </a:r>
            <a:r>
              <a:rPr lang="en-US" sz="2400" dirty="0">
                <a:latin typeface="Times New Roman" panose="02020603050405020304" pitchFamily="18" charset="0"/>
                <a:cs typeface="Times New Roman" panose="02020603050405020304" pitchFamily="18" charset="0"/>
              </a:rPr>
              <a:t>ensure the stability of the strategy, and thus </a:t>
            </a:r>
            <a:r>
              <a:rPr lang="en-US" sz="2400" dirty="0" smtClean="0">
                <a:latin typeface="Times New Roman" panose="02020603050405020304" pitchFamily="18" charset="0"/>
                <a:cs typeface="Times New Roman" panose="02020603050405020304" pitchFamily="18" charset="0"/>
              </a:rPr>
              <a:t>lay the </a:t>
            </a:r>
            <a:r>
              <a:rPr lang="en-US" sz="2400" dirty="0">
                <a:latin typeface="Times New Roman" panose="02020603050405020304" pitchFamily="18" charset="0"/>
                <a:cs typeface="Times New Roman" panose="02020603050405020304" pitchFamily="18" charset="0"/>
              </a:rPr>
              <a:t>groundwork for long-term success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Ethical core values are the Protection </a:t>
            </a:r>
            <a:r>
              <a:rPr lang="en-US" sz="2400" dirty="0" smtClean="0">
                <a:latin typeface="Times New Roman" panose="02020603050405020304" pitchFamily="18" charset="0"/>
                <a:cs typeface="Times New Roman" panose="02020603050405020304" pitchFamily="18" charset="0"/>
              </a:rPr>
              <a:t>barriers that help keep </a:t>
            </a:r>
            <a:r>
              <a:rPr lang="en-US" sz="2400" dirty="0">
                <a:latin typeface="Times New Roman" panose="02020603050405020304" pitchFamily="18" charset="0"/>
                <a:cs typeface="Times New Roman" panose="02020603050405020304" pitchFamily="18" charset="0"/>
              </a:rPr>
              <a:t>the company on track when pursuing its </a:t>
            </a:r>
            <a:r>
              <a:rPr lang="en-US" sz="2400" dirty="0" smtClean="0">
                <a:latin typeface="Times New Roman" panose="02020603050405020304" pitchFamily="18" charset="0"/>
                <a:cs typeface="Times New Roman" panose="02020603050405020304" pitchFamily="18" charset="0"/>
              </a:rPr>
              <a:t>mission and </a:t>
            </a:r>
            <a:r>
              <a:rPr lang="en-US" sz="2400" dirty="0">
                <a:latin typeface="Times New Roman" panose="02020603050405020304" pitchFamily="18" charset="0"/>
                <a:cs typeface="Times New Roman" panose="02020603050405020304" pitchFamily="18" charset="0"/>
              </a:rPr>
              <a:t>its quest for competitive advantage.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609"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Values</a:t>
            </a:r>
          </a:p>
        </p:txBody>
      </p:sp>
    </p:spTree>
    <p:extLst>
      <p:ext uri="{BB962C8B-B14F-4D97-AF65-F5344CB8AC3E}">
        <p14:creationId xmlns:p14="http://schemas.microsoft.com/office/powerpoint/2010/main" val="1674196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Arial" panose="020B0604020202020204" pitchFamily="34" charset="0"/>
              <a:buChar char="•"/>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997896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26500"/>
            <a:ext cx="8806526" cy="3785652"/>
          </a:xfrm>
          <a:prstGeom prst="rect">
            <a:avLst/>
          </a:prstGeom>
          <a:noFill/>
        </p:spPr>
        <p:txBody>
          <a:bodyPr wrap="square" rtlCol="0">
            <a:spAutoFit/>
          </a:bodyPr>
          <a:lstStyle/>
          <a:p>
            <a:r>
              <a:rPr lang="en-US" sz="2400" dirty="0"/>
              <a:t>The AFI strategy </a:t>
            </a:r>
            <a:r>
              <a:rPr lang="en-US" sz="2400" dirty="0" smtClean="0"/>
              <a:t>framework; </a:t>
            </a:r>
          </a:p>
          <a:p>
            <a:pPr marL="457200" indent="-457200">
              <a:buAutoNum type="arabicParenBoth"/>
            </a:pPr>
            <a:r>
              <a:rPr lang="en-US" sz="2400" dirty="0" smtClean="0"/>
              <a:t>explains and predicts differences in firm performance.</a:t>
            </a:r>
          </a:p>
          <a:p>
            <a:pPr marL="457200" indent="-457200">
              <a:buAutoNum type="arabicParenBoth"/>
            </a:pPr>
            <a:r>
              <a:rPr lang="en-US" sz="2400" dirty="0" smtClean="0"/>
              <a:t>helps </a:t>
            </a:r>
            <a:r>
              <a:rPr lang="en-US" sz="2400" dirty="0"/>
              <a:t>managers formulate and implement a </a:t>
            </a:r>
            <a:r>
              <a:rPr lang="en-US" sz="2400" dirty="0" smtClean="0"/>
              <a:t>strategy that </a:t>
            </a:r>
            <a:r>
              <a:rPr lang="en-US" sz="2400" dirty="0"/>
              <a:t>can result in superior performance</a:t>
            </a:r>
            <a:r>
              <a:rPr lang="en-US" sz="2400" dirty="0" smtClean="0"/>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Effectively managing the strategy process is the result of three broad tasks:</a:t>
            </a:r>
          </a:p>
          <a:p>
            <a:r>
              <a:rPr lang="en-US" sz="2400" b="1" dirty="0" smtClean="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Analyze (A)</a:t>
            </a:r>
          </a:p>
          <a:p>
            <a:r>
              <a:rPr lang="en-US" sz="2400" b="1" dirty="0">
                <a:latin typeface="Times New Roman" panose="02020603050405020304" pitchFamily="18" charset="0"/>
                <a:cs typeface="Times New Roman" panose="02020603050405020304" pitchFamily="18" charset="0"/>
              </a:rPr>
              <a:t>2. Formulate (F)</a:t>
            </a:r>
          </a:p>
          <a:p>
            <a:r>
              <a:rPr lang="en-US" sz="2400" b="1" dirty="0">
                <a:latin typeface="Times New Roman" panose="02020603050405020304" pitchFamily="18" charset="0"/>
                <a:cs typeface="Times New Roman" panose="02020603050405020304" pitchFamily="18" charset="0"/>
              </a:rPr>
              <a:t>3. Implement (I)</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60064" y="1542389"/>
            <a:ext cx="7092925" cy="584775"/>
          </a:xfrm>
          <a:prstGeom prst="rect">
            <a:avLst/>
          </a:prstGeom>
          <a:noFill/>
        </p:spPr>
        <p:txBody>
          <a:bodyPr wrap="square" rtlCol="0">
            <a:spAutoFit/>
          </a:bodyPr>
          <a:lstStyle>
            <a:defPPr>
              <a:defRPr lang="en-US"/>
            </a:defPPr>
            <a:lvl1pPr>
              <a:defRPr sz="3200" b="1"/>
            </a:lvl1pPr>
          </a:lstStyle>
          <a:p>
            <a:r>
              <a:rPr lang="en-US" dirty="0">
                <a:latin typeface="Times New Roman" panose="02020603050405020304" pitchFamily="18" charset="0"/>
                <a:cs typeface="Times New Roman" panose="02020603050405020304" pitchFamily="18" charset="0"/>
              </a:rPr>
              <a:t>1.3 The AFI Strategy Framework</a:t>
            </a:r>
          </a:p>
        </p:txBody>
      </p:sp>
    </p:spTree>
    <p:extLst>
      <p:ext uri="{BB962C8B-B14F-4D97-AF65-F5344CB8AC3E}">
        <p14:creationId xmlns:p14="http://schemas.microsoft.com/office/powerpoint/2010/main" val="17112013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AFI Strategy Framework</a:t>
            </a:r>
          </a:p>
        </p:txBody>
      </p:sp>
      <p:pic>
        <p:nvPicPr>
          <p:cNvPr id="3" name="Picture 2"/>
          <p:cNvPicPr>
            <a:picLocks noChangeAspect="1"/>
          </p:cNvPicPr>
          <p:nvPr/>
        </p:nvPicPr>
        <p:blipFill>
          <a:blip r:embed="rId3"/>
          <a:stretch>
            <a:fillRect/>
          </a:stretch>
        </p:blipFill>
        <p:spPr>
          <a:xfrm>
            <a:off x="304800" y="1839515"/>
            <a:ext cx="11576025" cy="4572499"/>
          </a:xfrm>
          <a:prstGeom prst="rect">
            <a:avLst/>
          </a:prstGeom>
        </p:spPr>
      </p:pic>
    </p:spTree>
    <p:extLst>
      <p:ext uri="{BB962C8B-B14F-4D97-AF65-F5344CB8AC3E}">
        <p14:creationId xmlns:p14="http://schemas.microsoft.com/office/powerpoint/2010/main" val="479619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327430" cy="3477875"/>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Analysis (A) Topics and Questions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Strategic leadership and the strategy process: What roles do strategic leaders play? </a:t>
            </a:r>
            <a:r>
              <a:rPr lang="en-US" sz="2400" dirty="0" smtClean="0">
                <a:latin typeface="Times New Roman" panose="02020603050405020304" pitchFamily="18" charset="0"/>
                <a:cs typeface="Times New Roman" panose="02020603050405020304" pitchFamily="18" charset="0"/>
              </a:rPr>
              <a:t>What is </a:t>
            </a:r>
            <a:r>
              <a:rPr lang="en-US" sz="2400" dirty="0">
                <a:latin typeface="Times New Roman" panose="02020603050405020304" pitchFamily="18" charset="0"/>
                <a:cs typeface="Times New Roman" panose="02020603050405020304" pitchFamily="18" charset="0"/>
              </a:rPr>
              <a:t>the firm’s process for creating strategy and how does strategy come about? What is </a:t>
            </a:r>
            <a:r>
              <a:rPr lang="en-US" sz="2400" dirty="0" smtClean="0">
                <a:latin typeface="Times New Roman" panose="02020603050405020304" pitchFamily="18" charset="0"/>
                <a:cs typeface="Times New Roman" panose="02020603050405020304" pitchFamily="18" charset="0"/>
              </a:rPr>
              <a:t>the relationship </a:t>
            </a:r>
            <a:r>
              <a:rPr lang="en-US" sz="2400" dirty="0">
                <a:latin typeface="Times New Roman" panose="02020603050405020304" pitchFamily="18" charset="0"/>
                <a:cs typeface="Times New Roman" panose="02020603050405020304" pitchFamily="18" charset="0"/>
              </a:rPr>
              <a:t>between stakeholder strategy and competitive advantage? </a:t>
            </a:r>
          </a:p>
          <a:p>
            <a:r>
              <a:rPr lang="en-US" sz="2400" dirty="0">
                <a:latin typeface="Times New Roman" panose="02020603050405020304" pitchFamily="18" charset="0"/>
                <a:cs typeface="Times New Roman" panose="02020603050405020304" pitchFamily="18" charset="0"/>
              </a:rPr>
              <a:t>■ External analysis: What effects do forces in the external environment have on the </a:t>
            </a:r>
            <a:r>
              <a:rPr lang="en-US" sz="2400" dirty="0" smtClean="0">
                <a:latin typeface="Times New Roman" panose="02020603050405020304" pitchFamily="18" charset="0"/>
                <a:cs typeface="Times New Roman" panose="02020603050405020304" pitchFamily="18" charset="0"/>
              </a:rPr>
              <a:t>firm’s potential </a:t>
            </a:r>
            <a:r>
              <a:rPr lang="en-US" sz="2400" dirty="0">
                <a:latin typeface="Times New Roman" panose="02020603050405020304" pitchFamily="18" charset="0"/>
                <a:cs typeface="Times New Roman" panose="02020603050405020304" pitchFamily="18" charset="0"/>
              </a:rPr>
              <a:t>to gain and sustain a competitive advantage? How should the firm deal </a:t>
            </a:r>
            <a:r>
              <a:rPr lang="en-US" sz="2400" dirty="0" smtClean="0">
                <a:latin typeface="Times New Roman" panose="02020603050405020304" pitchFamily="18" charset="0"/>
                <a:cs typeface="Times New Roman" panose="02020603050405020304" pitchFamily="18" charset="0"/>
              </a:rPr>
              <a:t>with them</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557606" y="1077725"/>
            <a:ext cx="7092925" cy="523220"/>
          </a:xfrm>
          <a:prstGeom prst="rect">
            <a:avLst/>
          </a:prstGeom>
          <a:noFill/>
        </p:spPr>
        <p:txBody>
          <a:bodyPr wrap="square" rtlCol="0">
            <a:spAutoFit/>
          </a:bodyPr>
          <a:lstStyle>
            <a:defPPr>
              <a:defRPr lang="en-US"/>
            </a:defPPr>
            <a:lvl1pPr>
              <a:defRPr sz="3200" b="1"/>
            </a:lvl1pPr>
          </a:lstStyle>
          <a:p>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AFI Strategy Framework</a:t>
            </a:r>
          </a:p>
        </p:txBody>
      </p:sp>
    </p:spTree>
    <p:extLst>
      <p:ext uri="{BB962C8B-B14F-4D97-AF65-F5344CB8AC3E}">
        <p14:creationId xmlns:p14="http://schemas.microsoft.com/office/powerpoint/2010/main" val="182503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327430" cy="341632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Analysis (A) Topics and Questions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Internal analysis: What effects do internal resources, capabilities, and core </a:t>
            </a:r>
            <a:r>
              <a:rPr lang="en-US" sz="2400" dirty="0" smtClean="0">
                <a:latin typeface="Times New Roman" panose="02020603050405020304" pitchFamily="18" charset="0"/>
                <a:cs typeface="Times New Roman" panose="02020603050405020304" pitchFamily="18" charset="0"/>
              </a:rPr>
              <a:t>competencies have </a:t>
            </a:r>
            <a:r>
              <a:rPr lang="en-US" sz="2400" dirty="0">
                <a:latin typeface="Times New Roman" panose="02020603050405020304" pitchFamily="18" charset="0"/>
                <a:cs typeface="Times New Roman" panose="02020603050405020304" pitchFamily="18" charset="0"/>
              </a:rPr>
              <a:t>on the firm’s potential to gain and sustain a competitive advantage? </a:t>
            </a:r>
            <a:r>
              <a:rPr lang="en-US" sz="2400" dirty="0" smtClean="0">
                <a:latin typeface="Times New Roman" panose="02020603050405020304" pitchFamily="18" charset="0"/>
                <a:cs typeface="Times New Roman" panose="02020603050405020304" pitchFamily="18" charset="0"/>
              </a:rPr>
              <a:t>How should </a:t>
            </a:r>
            <a:r>
              <a:rPr lang="en-US" sz="2400" dirty="0">
                <a:latin typeface="Times New Roman" panose="02020603050405020304" pitchFamily="18" charset="0"/>
                <a:cs typeface="Times New Roman" panose="02020603050405020304" pitchFamily="18" charset="0"/>
              </a:rPr>
              <a:t>the firm leverage them for competitive advantage? </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Competitive advantage, firm performance, and business models: How does the </a:t>
            </a:r>
            <a:r>
              <a:rPr lang="en-US" sz="2400" dirty="0" smtClean="0">
                <a:latin typeface="Times New Roman" panose="02020603050405020304" pitchFamily="18" charset="0"/>
                <a:cs typeface="Times New Roman" panose="02020603050405020304" pitchFamily="18" charset="0"/>
              </a:rPr>
              <a:t>firm make </a:t>
            </a:r>
            <a:r>
              <a:rPr lang="en-US" sz="2400" dirty="0">
                <a:latin typeface="Times New Roman" panose="02020603050405020304" pitchFamily="18" charset="0"/>
                <a:cs typeface="Times New Roman" panose="02020603050405020304" pitchFamily="18" charset="0"/>
              </a:rPr>
              <a:t>money? How can one assess and measure competitive advantage? What is </a:t>
            </a:r>
            <a:r>
              <a:rPr lang="en-US" sz="2400" dirty="0" smtClean="0">
                <a:latin typeface="Times New Roman" panose="02020603050405020304" pitchFamily="18" charset="0"/>
                <a:cs typeface="Times New Roman" panose="02020603050405020304" pitchFamily="18" charset="0"/>
              </a:rPr>
              <a:t>the relationship </a:t>
            </a:r>
            <a:r>
              <a:rPr lang="en-US" sz="2400" dirty="0">
                <a:latin typeface="Times New Roman" panose="02020603050405020304" pitchFamily="18" charset="0"/>
                <a:cs typeface="Times New Roman" panose="02020603050405020304" pitchFamily="18" charset="0"/>
              </a:rPr>
              <a:t>between competitive advantage and firm performance? </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AFI Strategy Framework</a:t>
            </a:r>
          </a:p>
        </p:txBody>
      </p:sp>
    </p:spTree>
    <p:extLst>
      <p:ext uri="{BB962C8B-B14F-4D97-AF65-F5344CB8AC3E}">
        <p14:creationId xmlns:p14="http://schemas.microsoft.com/office/powerpoint/2010/main" val="1312579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327430" cy="3847207"/>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Formulation (F) Topics and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Questions</a:t>
            </a:r>
          </a:p>
          <a:p>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Business strategy: How should the firm compete: cost leadership, differentiation, </a:t>
            </a:r>
            <a:r>
              <a:rPr lang="en-US" sz="2400" dirty="0" smtClean="0">
                <a:latin typeface="Times New Roman" panose="02020603050405020304" pitchFamily="18" charset="0"/>
                <a:cs typeface="Times New Roman" panose="02020603050405020304" pitchFamily="18" charset="0"/>
              </a:rPr>
              <a:t>or value </a:t>
            </a:r>
            <a:r>
              <a:rPr lang="en-US" sz="2400" dirty="0">
                <a:latin typeface="Times New Roman" panose="02020603050405020304" pitchFamily="18" charset="0"/>
                <a:cs typeface="Times New Roman" panose="02020603050405020304" pitchFamily="18" charset="0"/>
              </a:rPr>
              <a:t>innovation? </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Corporate strategy: Where should the firm compete: industry, markets, and geography</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Global strategy: How and where should the firm compete: local, regional, national, </a:t>
            </a:r>
            <a:r>
              <a:rPr lang="en-US" sz="2400" dirty="0" smtClean="0">
                <a:latin typeface="Times New Roman" panose="02020603050405020304" pitchFamily="18" charset="0"/>
                <a:cs typeface="Times New Roman" panose="02020603050405020304" pitchFamily="18" charset="0"/>
              </a:rPr>
              <a:t>or international</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557606" y="1081817"/>
            <a:ext cx="7092925" cy="523220"/>
          </a:xfrm>
          <a:prstGeom prst="rect">
            <a:avLst/>
          </a:prstGeom>
          <a:noFill/>
        </p:spPr>
        <p:txBody>
          <a:bodyPr wrap="square" rtlCol="0">
            <a:spAutoFit/>
          </a:bodyPr>
          <a:lstStyle>
            <a:defPPr>
              <a:defRPr lang="en-US"/>
            </a:defPPr>
            <a:lvl1pPr>
              <a:defRPr sz="3200" b="1"/>
            </a:lvl1pPr>
          </a:lstStyle>
          <a:p>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AFI Strategy Framework</a:t>
            </a:r>
          </a:p>
        </p:txBody>
      </p:sp>
    </p:spTree>
    <p:extLst>
      <p:ext uri="{BB962C8B-B14F-4D97-AF65-F5344CB8AC3E}">
        <p14:creationId xmlns:p14="http://schemas.microsoft.com/office/powerpoint/2010/main" val="3135968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327430" cy="2739211"/>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 (I) Topics and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Questions</a:t>
            </a:r>
          </a:p>
          <a:p>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Organizational design: How should the firm organize to turn the formulated </a:t>
            </a:r>
            <a:r>
              <a:rPr lang="en-US" sz="2400" dirty="0" smtClean="0">
                <a:latin typeface="Times New Roman" panose="02020603050405020304" pitchFamily="18" charset="0"/>
                <a:cs typeface="Times New Roman" panose="02020603050405020304" pitchFamily="18" charset="0"/>
              </a:rPr>
              <a:t>strategy into </a:t>
            </a:r>
            <a:r>
              <a:rPr lang="en-US" sz="2400" dirty="0">
                <a:latin typeface="Times New Roman" panose="02020603050405020304" pitchFamily="18" charset="0"/>
                <a:cs typeface="Times New Roman" panose="02020603050405020304" pitchFamily="18" charset="0"/>
              </a:rPr>
              <a:t>action?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Corporate governance and business ethics: What type of corporate governance is </a:t>
            </a:r>
            <a:r>
              <a:rPr lang="en-US" sz="2400" dirty="0" smtClean="0">
                <a:latin typeface="Times New Roman" panose="02020603050405020304" pitchFamily="18" charset="0"/>
                <a:cs typeface="Times New Roman" panose="02020603050405020304" pitchFamily="18" charset="0"/>
              </a:rPr>
              <a:t>most effective</a:t>
            </a:r>
            <a:r>
              <a:rPr lang="en-US" sz="2400" dirty="0">
                <a:latin typeface="Times New Roman" panose="02020603050405020304" pitchFamily="18" charset="0"/>
                <a:cs typeface="Times New Roman" panose="02020603050405020304" pitchFamily="18" charset="0"/>
              </a:rPr>
              <a:t>? How does the firm anchor strategic decisions in business ethics? </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557606" y="1081817"/>
            <a:ext cx="7092925" cy="584775"/>
          </a:xfrm>
          <a:prstGeom prst="rect">
            <a:avLst/>
          </a:prstGeom>
          <a:noFill/>
        </p:spPr>
        <p:txBody>
          <a:bodyPr wrap="square" rtlCol="0">
            <a:spAutoFit/>
          </a:bodyPr>
          <a:lstStyle>
            <a:defPPr>
              <a:defRPr lang="en-US"/>
            </a:defPPr>
            <a:lvl1pPr>
              <a:defRPr sz="3200" b="1"/>
            </a:lvl1pPr>
          </a:lstStyle>
          <a:p>
            <a:r>
              <a:rPr lang="en-US" dirty="0">
                <a:latin typeface="Times New Roman" panose="02020603050405020304" pitchFamily="18" charset="0"/>
                <a:cs typeface="Times New Roman" panose="02020603050405020304" pitchFamily="18" charset="0"/>
              </a:rPr>
              <a:t>1.3 The AFI Strategy Framework</a:t>
            </a:r>
          </a:p>
        </p:txBody>
      </p:sp>
    </p:spTree>
    <p:extLst>
      <p:ext uri="{BB962C8B-B14F-4D97-AF65-F5344CB8AC3E}">
        <p14:creationId xmlns:p14="http://schemas.microsoft.com/office/powerpoint/2010/main" val="401295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360379"/>
            <a:ext cx="10764251" cy="415498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1.1 What Strategy Is: Gaining and Sustaining</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What Is Competitive Advantage?</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1.2 Vision, Mission, and 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Vision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Mission</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Values</a:t>
            </a:r>
          </a:p>
          <a:p>
            <a:pPr marL="457200" indent="-457200">
              <a:buFont typeface="Arial" panose="020B0604020202020204" pitchFamily="34" charset="0"/>
              <a:buChar char="•"/>
            </a:pPr>
            <a:r>
              <a:rPr lang="en-US" sz="2800" dirty="0">
                <a:solidFill>
                  <a:schemeClr val="bg1">
                    <a:lumMod val="75000"/>
                  </a:schemeClr>
                </a:solidFill>
                <a:latin typeface="Times New Roman" panose="02020603050405020304" pitchFamily="18" charset="0"/>
                <a:cs typeface="Times New Roman" panose="02020603050405020304" pitchFamily="18" charset="0"/>
              </a:rPr>
              <a:t>1.3 The AFI Strategy Framework</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 Implications for Strategic Leaders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Strategy?</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408236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738753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Implications </a:t>
            </a:r>
            <a:r>
              <a:rPr lang="en-US" sz="2800" b="1" dirty="0">
                <a:latin typeface="Times New Roman" panose="02020603050405020304" pitchFamily="18" charset="0"/>
                <a:cs typeface="Times New Roman" panose="02020603050405020304" pitchFamily="18" charset="0"/>
              </a:rPr>
              <a:t>for Strategic </a:t>
            </a:r>
            <a:r>
              <a:rPr lang="en-US" sz="2800" b="1" dirty="0" smtClean="0">
                <a:latin typeface="Times New Roman" panose="02020603050405020304" pitchFamily="18" charset="0"/>
                <a:cs typeface="Times New Roman" panose="02020603050405020304" pitchFamily="18" charset="0"/>
              </a:rPr>
              <a:t>Leaders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670613"/>
            <a:ext cx="8630096"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the art and science of success and failure. The difference between success and failure lies in an organization’s strategy. A good strategy defines the competitive challenge, provides a guiding policy, and is implemented by coherent actions.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21801" y="4345938"/>
            <a:ext cx="3368875" cy="2269472"/>
          </a:xfrm>
          <a:prstGeom prst="rect">
            <a:avLst/>
          </a:prstGeom>
        </p:spPr>
      </p:pic>
    </p:spTree>
    <p:extLst>
      <p:ext uri="{BB962C8B-B14F-4D97-AF65-F5344CB8AC3E}">
        <p14:creationId xmlns:p14="http://schemas.microsoft.com/office/powerpoint/2010/main" val="32613790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432567"/>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To create a powerful foundation upon which to formulate and implement a good strategy, strategic leaders need to articulate an inspiring vision and mission backed up by ethical core values. Customer-oriented or problem-defining vision statements are often correlated with firm success over long periods of time. This is because they allow firms strategic flexibility to change in order to meet changing customer needs and exploit external opportunities. </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Implications </a:t>
            </a:r>
            <a:r>
              <a:rPr lang="en-US" sz="2800" b="1" dirty="0">
                <a:latin typeface="Times New Roman" panose="02020603050405020304" pitchFamily="18" charset="0"/>
                <a:cs typeface="Times New Roman" panose="02020603050405020304" pitchFamily="18" charset="0"/>
              </a:rPr>
              <a:t>for Strategic </a:t>
            </a:r>
            <a:r>
              <a:rPr lang="en-US" sz="2800" b="1" dirty="0" smtClean="0">
                <a:latin typeface="Times New Roman" panose="02020603050405020304" pitchFamily="18" charset="0"/>
                <a:cs typeface="Times New Roman" panose="02020603050405020304" pitchFamily="18" charset="0"/>
              </a:rPr>
              <a:t>Leaders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432567"/>
            <a:ext cx="1024946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good strategy is more likely when strategic leaders apply the three-step AFI strategy framework:</a:t>
            </a: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Analyze the external and internal environments.</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2. Formulate an appropriate business and corporate strategy.</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3. Implement the formulated strategy through structure, culture, and controls</a:t>
            </a:r>
            <a:r>
              <a:rPr lang="en-US" sz="2400" dirty="0" smtClean="0">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Implications </a:t>
            </a:r>
            <a:r>
              <a:rPr lang="en-US" sz="2800" b="1" dirty="0">
                <a:latin typeface="Times New Roman" panose="02020603050405020304" pitchFamily="18" charset="0"/>
                <a:cs typeface="Times New Roman" panose="02020603050405020304" pitchFamily="18" charset="0"/>
              </a:rPr>
              <a:t>for Strategic </a:t>
            </a:r>
            <a:r>
              <a:rPr lang="en-US" sz="2800" b="1" dirty="0" smtClean="0">
                <a:latin typeface="Times New Roman" panose="02020603050405020304" pitchFamily="18" charset="0"/>
                <a:cs typeface="Times New Roman" panose="02020603050405020304" pitchFamily="18" charset="0"/>
              </a:rPr>
              <a:t>Leaders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2903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736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249814"/>
            <a:ext cx="10249469"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Keep in mind that strategic leaders are making decisions under conditions of uncertainty and complexity. They must carefully monitor and evaluate the progress toward key strategic objectives and make adjustments by fine-tuning any strategy as necessary. We discuss how this is done in the next chapter where we focus on strategic leaders and the strategic management process.</a:t>
            </a:r>
          </a:p>
          <a:p>
            <a:pPr marL="342900" indent="-342900">
              <a:buFont typeface="Wingdings" panose="05000000000000000000" pitchFamily="2" charset="2"/>
              <a:buChar char="Ø"/>
            </a:pPr>
            <a:endParaRPr lang="en-US" sz="2400" dirty="0" smtClean="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2526763" y="1088907"/>
            <a:ext cx="738753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Implications </a:t>
            </a:r>
            <a:r>
              <a:rPr lang="en-US" sz="2800" b="1" dirty="0">
                <a:latin typeface="Times New Roman" panose="02020603050405020304" pitchFamily="18" charset="0"/>
                <a:cs typeface="Times New Roman" panose="02020603050405020304" pitchFamily="18" charset="0"/>
              </a:rPr>
              <a:t>for Strategic </a:t>
            </a:r>
            <a:r>
              <a:rPr lang="en-US" sz="2800" b="1" dirty="0" smtClean="0">
                <a:latin typeface="Times New Roman" panose="02020603050405020304" pitchFamily="18" charset="0"/>
                <a:cs typeface="Times New Roman" panose="02020603050405020304" pitchFamily="18" charset="0"/>
              </a:rPr>
              <a:t>Leaders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0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8944</TotalTime>
  <Words>3208</Words>
  <Application>Microsoft Office PowerPoint</Application>
  <PresentationFormat>Widescreen</PresentationFormat>
  <Paragraphs>397</Paragraphs>
  <Slides>55</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345</cp:revision>
  <dcterms:created xsi:type="dcterms:W3CDTF">2023-04-29T09:08:23Z</dcterms:created>
  <dcterms:modified xsi:type="dcterms:W3CDTF">2024-05-28T13:01:51Z</dcterms:modified>
</cp:coreProperties>
</file>