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2" r:id="rId5"/>
    <p:sldId id="278" r:id="rId6"/>
    <p:sldId id="279" r:id="rId7"/>
    <p:sldId id="280" r:id="rId8"/>
    <p:sldId id="281" r:id="rId9"/>
    <p:sldId id="282" r:id="rId10"/>
    <p:sldId id="283" r:id="rId11"/>
    <p:sldId id="284" r:id="rId12"/>
    <p:sldId id="285" r:id="rId13"/>
    <p:sldId id="286" r:id="rId14"/>
    <p:sldId id="288" r:id="rId15"/>
    <p:sldId id="287"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315" r:id="rId30"/>
    <p:sldId id="302" r:id="rId31"/>
    <p:sldId id="303" r:id="rId32"/>
    <p:sldId id="304" r:id="rId33"/>
    <p:sldId id="305" r:id="rId34"/>
    <p:sldId id="306" r:id="rId35"/>
    <p:sldId id="307" r:id="rId36"/>
    <p:sldId id="308" r:id="rId37"/>
    <p:sldId id="309" r:id="rId38"/>
    <p:sldId id="310" r:id="rId39"/>
    <p:sldId id="313" r:id="rId40"/>
    <p:sldId id="312" r:id="rId41"/>
    <p:sldId id="311" r:id="rId42"/>
    <p:sldId id="314" r:id="rId43"/>
    <p:sldId id="26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00" autoAdjust="0"/>
    <p:restoredTop sz="94660"/>
  </p:normalViewPr>
  <p:slideViewPr>
    <p:cSldViewPr snapToGrid="0">
      <p:cViewPr varScale="1">
        <p:scale>
          <a:sx n="81" d="100"/>
          <a:sy n="81" d="100"/>
        </p:scale>
        <p:origin x="624" y="6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E85CAE7-1A6D-4CA6-BEE8-31E712F5379F}" type="datetimeFigureOut">
              <a:rPr lang="en-US" smtClean="0"/>
              <a:t>4/3/2023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316538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4/3/2023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582626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85CAE7-1A6D-4CA6-BEE8-31E712F5379F}" type="datetimeFigureOut">
              <a:rPr lang="en-US" smtClean="0"/>
              <a:t>4/3/2023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4061578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E85CAE7-1A6D-4CA6-BEE8-31E712F5379F}" type="datetimeFigureOut">
              <a:rPr lang="en-US" smtClean="0"/>
              <a:t>4/3/2023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932965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E85CAE7-1A6D-4CA6-BEE8-31E712F5379F}" type="datetimeFigureOut">
              <a:rPr lang="en-US" smtClean="0"/>
              <a:t>4/3/2023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3292237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E85CAE7-1A6D-4CA6-BEE8-31E712F5379F}" type="datetimeFigureOut">
              <a:rPr lang="en-US" smtClean="0"/>
              <a:t>4/3/2023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05017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85CAE7-1A6D-4CA6-BEE8-31E712F5379F}" type="datetimeFigureOut">
              <a:rPr lang="en-US" smtClean="0"/>
              <a:t>4/3/2023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954609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85CAE7-1A6D-4CA6-BEE8-31E712F5379F}" type="datetimeFigureOut">
              <a:rPr lang="en-US" smtClean="0"/>
              <a:t>4/3/2023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2793417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85CAE7-1A6D-4CA6-BEE8-31E712F5379F}" type="datetimeFigureOut">
              <a:rPr lang="en-US" smtClean="0"/>
              <a:t>4/3/2023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234896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4/3/2023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834407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4/3/2023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680603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85CAE7-1A6D-4CA6-BEE8-31E712F5379F}" type="datetimeFigureOut">
              <a:rPr lang="en-US" smtClean="0"/>
              <a:t>4/3/2023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80600A-ED41-47B4-BC1E-3AA9489BFD86}" type="slidenum">
              <a:rPr lang="en-US" smtClean="0"/>
              <a:t>‹#›</a:t>
            </a:fld>
            <a:endParaRPr lang="en-US"/>
          </a:p>
        </p:txBody>
      </p:sp>
    </p:spTree>
    <p:extLst>
      <p:ext uri="{BB962C8B-B14F-4D97-AF65-F5344CB8AC3E}">
        <p14:creationId xmlns:p14="http://schemas.microsoft.com/office/powerpoint/2010/main" val="2564995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3.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8.emf"/><Relationship Id="rId7"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3.emf"/><Relationship Id="rId4" Type="http://schemas.openxmlformats.org/officeDocument/2006/relationships/image" Target="../media/image9.emf"/><Relationship Id="rId9"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13.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3.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13.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13.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13.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4"/>
            <a:ext cx="12271022"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715791"/>
            <a:ext cx="6461962" cy="1384995"/>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Information Security Operations Center </a:t>
            </a:r>
          </a:p>
          <a:p>
            <a:pPr algn="ctr"/>
            <a:r>
              <a:rPr lang="en-US" sz="2800" dirty="0">
                <a:solidFill>
                  <a:srgbClr val="24A9E1"/>
                </a:solidFill>
                <a:latin typeface="Tajawal Medium" panose="00000600000000000000" pitchFamily="2" charset="-78"/>
                <a:cs typeface="Tajawal Medium" panose="00000600000000000000" pitchFamily="2" charset="-78"/>
              </a:rPr>
              <a:t>Prepared by </a:t>
            </a:r>
          </a:p>
          <a:p>
            <a:pPr algn="ctr"/>
            <a:r>
              <a:rPr lang="en-US" sz="2800" dirty="0">
                <a:solidFill>
                  <a:schemeClr val="bg1"/>
                </a:solidFill>
                <a:latin typeface="Tajawal Medium" panose="00000600000000000000" pitchFamily="2" charset="-78"/>
                <a:cs typeface="Tajawal Medium" panose="00000600000000000000" pitchFamily="2" charset="-78"/>
              </a:rPr>
              <a:t>Dr. Ibrahim Gomaa</a:t>
            </a:r>
          </a:p>
        </p:txBody>
      </p:sp>
      <p:sp>
        <p:nvSpPr>
          <p:cNvPr id="16" name="TextBox 15"/>
          <p:cNvSpPr txBox="1"/>
          <p:nvPr/>
        </p:nvSpPr>
        <p:spPr>
          <a:xfrm>
            <a:off x="6551630" y="3112161"/>
            <a:ext cx="5970041" cy="1384995"/>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7: The impacts of cryptography on network security monitoring</a:t>
            </a:r>
          </a:p>
          <a:p>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5544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918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Contents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7</a:t>
            </a:r>
          </a:p>
        </p:txBody>
      </p:sp>
      <p:graphicFrame>
        <p:nvGraphicFramePr>
          <p:cNvPr id="6" name="Table 5">
            <a:extLst>
              <a:ext uri="{FF2B5EF4-FFF2-40B4-BE49-F238E27FC236}">
                <a16:creationId xmlns:a16="http://schemas.microsoft.com/office/drawing/2014/main" id="{7ED7AB04-3646-7726-AEEC-9044B9E60A0A}"/>
              </a:ext>
            </a:extLst>
          </p:cNvPr>
          <p:cNvGraphicFramePr>
            <a:graphicFrameLocks noGrp="1"/>
          </p:cNvGraphicFramePr>
          <p:nvPr>
            <p:extLst>
              <p:ext uri="{D42A27DB-BD31-4B8C-83A1-F6EECF244321}">
                <p14:modId xmlns:p14="http://schemas.microsoft.com/office/powerpoint/2010/main" val="140839768"/>
              </p:ext>
            </p:extLst>
          </p:nvPr>
        </p:nvGraphicFramePr>
        <p:xfrm>
          <a:off x="486332" y="1886084"/>
          <a:ext cx="7903523" cy="3203768"/>
        </p:xfrm>
        <a:graphic>
          <a:graphicData uri="http://schemas.openxmlformats.org/drawingml/2006/table">
            <a:tbl>
              <a:tblPr firstRow="1" firstCol="1" bandRow="1">
                <a:tableStyleId>{5C22544A-7EE6-4342-B048-85BDC9FD1C3A}</a:tableStyleId>
              </a:tblPr>
              <a:tblGrid>
                <a:gridCol w="2978861">
                  <a:extLst>
                    <a:ext uri="{9D8B030D-6E8A-4147-A177-3AD203B41FA5}">
                      <a16:colId xmlns:a16="http://schemas.microsoft.com/office/drawing/2014/main" val="399010295"/>
                    </a:ext>
                  </a:extLst>
                </a:gridCol>
                <a:gridCol w="4924662">
                  <a:extLst>
                    <a:ext uri="{9D8B030D-6E8A-4147-A177-3AD203B41FA5}">
                      <a16:colId xmlns:a16="http://schemas.microsoft.com/office/drawing/2014/main" val="3417728144"/>
                    </a:ext>
                  </a:extLst>
                </a:gridCol>
              </a:tblGrid>
              <a:tr h="246743">
                <a:tc>
                  <a:txBody>
                    <a:bodyPr/>
                    <a:lstStyle/>
                    <a:p>
                      <a:pPr marL="0" marR="0" algn="ct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Topic Title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nchor="ctr"/>
                </a:tc>
                <a:tc>
                  <a:txBody>
                    <a:bodyPr/>
                    <a:lstStyle/>
                    <a:p>
                      <a:pPr marL="0" marR="0" algn="ct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Topic Objective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nchor="ctr"/>
                </a:tc>
                <a:extLst>
                  <a:ext uri="{0D108BD9-81ED-4DB2-BD59-A6C34878D82A}">
                    <a16:rowId xmlns:a16="http://schemas.microsoft.com/office/drawing/2014/main" val="364302898"/>
                  </a:ext>
                </a:extLst>
              </a:tr>
              <a:tr h="261257">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Integrity and Authenticity</a:t>
                      </a:r>
                    </a:p>
                  </a:txBody>
                  <a:tcPr marL="60168" marR="60168" marT="0" marB="0" anchor="ctr"/>
                </a:tc>
                <a:tc>
                  <a:txBody>
                    <a:bodyPr/>
                    <a:lstStyle/>
                    <a:p>
                      <a:pPr marL="0" marR="0">
                        <a:lnSpc>
                          <a:spcPct val="107000"/>
                        </a:lnSpc>
                        <a:spcBef>
                          <a:spcPts val="0"/>
                        </a:spcBef>
                        <a:spcAft>
                          <a:spcPts val="0"/>
                        </a:spcAft>
                      </a:pP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the role of cryptography in ensuring the integrity and authenticity of data.</a:t>
                      </a:r>
                    </a:p>
                  </a:txBody>
                  <a:tcPr marL="60168" marR="60168" marT="0" marB="0" anchor="ctr"/>
                </a:tc>
                <a:extLst>
                  <a:ext uri="{0D108BD9-81ED-4DB2-BD59-A6C34878D82A}">
                    <a16:rowId xmlns:a16="http://schemas.microsoft.com/office/drawing/2014/main" val="3530891527"/>
                  </a:ext>
                </a:extLst>
              </a:tr>
              <a:tr h="255814">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Confidentiality</a:t>
                      </a:r>
                    </a:p>
                  </a:txBody>
                  <a:tcPr marL="60168" marR="60168" marT="0" marB="0" anchor="ctr"/>
                </a:tc>
                <a:tc>
                  <a:txBody>
                    <a:bodyPr/>
                    <a:lstStyle/>
                    <a:p>
                      <a:pPr marL="0" marR="0">
                        <a:lnSpc>
                          <a:spcPct val="107000"/>
                        </a:lnSpc>
                        <a:spcBef>
                          <a:spcPts val="0"/>
                        </a:spcBef>
                        <a:spcAft>
                          <a:spcPts val="0"/>
                        </a:spcAft>
                      </a:pP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how cryptographic approaches enhance data confidentiality.</a:t>
                      </a:r>
                    </a:p>
                  </a:txBody>
                  <a:tcPr marL="60168" marR="60168" marT="0" marB="0" anchor="ctr"/>
                </a:tc>
                <a:extLst>
                  <a:ext uri="{0D108BD9-81ED-4DB2-BD59-A6C34878D82A}">
                    <a16:rowId xmlns:a16="http://schemas.microsoft.com/office/drawing/2014/main" val="662892947"/>
                  </a:ext>
                </a:extLst>
              </a:tr>
              <a:tr h="261257">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Public Key Cryptography</a:t>
                      </a:r>
                    </a:p>
                  </a:txBody>
                  <a:tcPr marL="60168" marR="60168" marT="0" marB="0" anchor="ctr"/>
                </a:tc>
                <a:tc>
                  <a:txBody>
                    <a:bodyPr/>
                    <a:lstStyle/>
                    <a:p>
                      <a:pPr marL="0" marR="0">
                        <a:lnSpc>
                          <a:spcPct val="107000"/>
                        </a:lnSpc>
                        <a:spcBef>
                          <a:spcPts val="0"/>
                        </a:spcBef>
                        <a:spcAft>
                          <a:spcPts val="0"/>
                        </a:spcAft>
                      </a:pP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public key cryptography.</a:t>
                      </a:r>
                    </a:p>
                  </a:txBody>
                  <a:tcPr marL="60168" marR="60168" marT="0" marB="0" anchor="ctr"/>
                </a:tc>
                <a:extLst>
                  <a:ext uri="{0D108BD9-81ED-4DB2-BD59-A6C34878D82A}">
                    <a16:rowId xmlns:a16="http://schemas.microsoft.com/office/drawing/2014/main" val="1283686363"/>
                  </a:ext>
                </a:extLst>
              </a:tr>
              <a:tr h="277586">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Authorities and the PKI Trust System</a:t>
                      </a:r>
                    </a:p>
                  </a:txBody>
                  <a:tcPr marL="60168" marR="60168" marT="0" marB="0" anchor="ctr"/>
                </a:tc>
                <a:tc>
                  <a:txBody>
                    <a:bodyPr/>
                    <a:lstStyle/>
                    <a:p>
                      <a:pPr fontAlgn="ct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how the public key infrastructure functions.</a:t>
                      </a:r>
                    </a:p>
                  </a:txBody>
                  <a:tcPr marL="47625" marR="47625" marT="47625" marB="47625" anchor="ctr"/>
                </a:tc>
                <a:extLst>
                  <a:ext uri="{0D108BD9-81ED-4DB2-BD59-A6C34878D82A}">
                    <a16:rowId xmlns:a16="http://schemas.microsoft.com/office/drawing/2014/main" val="2466644772"/>
                  </a:ext>
                </a:extLst>
              </a:tr>
              <a:tr h="362086">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Applications and Impacts of Cryptography</a:t>
                      </a:r>
                    </a:p>
                  </a:txBody>
                  <a:tcPr marL="60168" marR="60168" marT="0" marB="0" anchor="ctr"/>
                </a:tc>
                <a:tc>
                  <a:txBody>
                    <a:bodyPr/>
                    <a:lstStyle/>
                    <a:p>
                      <a:pPr marL="0" marR="0">
                        <a:lnSpc>
                          <a:spcPct val="107000"/>
                        </a:lnSpc>
                        <a:spcBef>
                          <a:spcPts val="0"/>
                        </a:spcBef>
                        <a:spcAft>
                          <a:spcPts val="0"/>
                        </a:spcAft>
                      </a:pP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how the use of cryptography affects cybersecurity operations.</a:t>
                      </a:r>
                    </a:p>
                  </a:txBody>
                  <a:tcPr marL="60168" marR="60168" marT="0" marB="0" anchor="ctr"/>
                </a:tc>
                <a:extLst>
                  <a:ext uri="{0D108BD9-81ED-4DB2-BD59-A6C34878D82A}">
                    <a16:rowId xmlns:a16="http://schemas.microsoft.com/office/drawing/2014/main" val="2893854660"/>
                  </a:ext>
                </a:extLst>
              </a:tr>
            </a:tbl>
          </a:graphicData>
        </a:graphic>
      </p:graphicFrame>
    </p:spTree>
    <p:extLst>
      <p:ext uri="{BB962C8B-B14F-4D97-AF65-F5344CB8AC3E}">
        <p14:creationId xmlns:p14="http://schemas.microsoft.com/office/powerpoint/2010/main" val="618240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1131216" y="3008666"/>
            <a:ext cx="6660366" cy="8406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sz="4400" b="1" kern="1200" dirty="0">
                <a:effectLst/>
                <a:latin typeface="Times New Roman" panose="02020603050405020304" pitchFamily="18" charset="0"/>
                <a:ea typeface="+mn-ea"/>
                <a:cs typeface="Times New Roman" panose="02020603050405020304" pitchFamily="18" charset="0"/>
              </a:rPr>
              <a:t>Integrity and Authenticity</a:t>
            </a:r>
            <a:endParaRPr lang="en-US" b="1" dirty="0">
              <a:latin typeface="Times New Roman" panose="02020603050405020304" pitchFamily="18" charset="0"/>
              <a:cs typeface="Times New Roman" panose="02020603050405020304" pitchFamily="18" charset="0"/>
            </a:endParaRP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37853" y="369377"/>
            <a:ext cx="4538925" cy="830997"/>
          </a:xfrm>
          <a:prstGeom prst="rect">
            <a:avLst/>
          </a:prstGeom>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impacts of cryptography on network security monitoring</a:t>
            </a:r>
            <a:endParaRPr lang="en-US" sz="22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7</a:t>
            </a:r>
          </a:p>
        </p:txBody>
      </p:sp>
    </p:spTree>
    <p:extLst>
      <p:ext uri="{BB962C8B-B14F-4D97-AF65-F5344CB8AC3E}">
        <p14:creationId xmlns:p14="http://schemas.microsoft.com/office/powerpoint/2010/main" val="2105855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4814972"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Securing Communications </a:t>
            </a:r>
          </a:p>
        </p:txBody>
      </p:sp>
      <p:sp>
        <p:nvSpPr>
          <p:cNvPr id="12" name="Content Placeholder 2"/>
          <p:cNvSpPr txBox="1"/>
          <p:nvPr/>
        </p:nvSpPr>
        <p:spPr>
          <a:xfrm>
            <a:off x="651740" y="1606886"/>
            <a:ext cx="11135448" cy="4362733"/>
          </a:xfrm>
          <a:prstGeom prst="rect">
            <a:avLst/>
          </a:prstGeom>
          <a:noFill/>
        </p:spPr>
        <p:txBody>
          <a:bodyPr wrap="square" rtlCol="0">
            <a:spAutoFit/>
          </a:bodyPr>
          <a:lstStyle/>
          <a:p>
            <a:pPr>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Organizations must provide support to secure the data internally as well as externally.</a:t>
            </a:r>
          </a:p>
          <a:p>
            <a:pPr>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The four elements of securing communications are:</a:t>
            </a:r>
          </a:p>
          <a:p>
            <a:pPr marL="800100" lvl="1" indent="-342900">
              <a:buFont typeface="Arial" panose="020B0604020202020204" pitchFamily="34" charset="0"/>
              <a:buChar char="•"/>
            </a:pPr>
            <a:r>
              <a:rPr lang="en-US" sz="2500" b="1" dirty="0">
                <a:latin typeface="Times New Roman" panose="02020603050405020304" pitchFamily="18" charset="0"/>
                <a:cs typeface="Times New Roman" panose="02020603050405020304" pitchFamily="18" charset="0"/>
              </a:rPr>
              <a:t>Data Integrity</a:t>
            </a:r>
            <a:r>
              <a:rPr lang="en-US" sz="2500" dirty="0">
                <a:latin typeface="Times New Roman" panose="02020603050405020304" pitchFamily="18" charset="0"/>
                <a:cs typeface="Times New Roman" panose="02020603050405020304" pitchFamily="18" charset="0"/>
              </a:rPr>
              <a:t> - Guarantees that the message was not altered. </a:t>
            </a:r>
          </a:p>
          <a:p>
            <a:pPr marL="800100" lvl="1" indent="-342900">
              <a:buFont typeface="Arial" panose="020B0604020202020204" pitchFamily="34" charset="0"/>
              <a:buChar char="•"/>
            </a:pPr>
            <a:r>
              <a:rPr lang="en-US" sz="2500" b="1" dirty="0">
                <a:latin typeface="Times New Roman" panose="02020603050405020304" pitchFamily="18" charset="0"/>
                <a:cs typeface="Times New Roman" panose="02020603050405020304" pitchFamily="18" charset="0"/>
              </a:rPr>
              <a:t>Origin Authentication</a:t>
            </a:r>
            <a:r>
              <a:rPr lang="en-US" sz="2500" dirty="0">
                <a:latin typeface="Times New Roman" panose="02020603050405020304" pitchFamily="18" charset="0"/>
                <a:cs typeface="Times New Roman" panose="02020603050405020304" pitchFamily="18" charset="0"/>
              </a:rPr>
              <a:t> - Guarantees that the message is not a forgery, and it actually comes from whom it states. </a:t>
            </a:r>
          </a:p>
          <a:p>
            <a:pPr marL="800100" lvl="1" indent="-342900">
              <a:buFont typeface="Arial" panose="020B0604020202020204" pitchFamily="34" charset="0"/>
              <a:buChar char="•"/>
            </a:pPr>
            <a:r>
              <a:rPr lang="en-US" sz="2500" b="1" dirty="0">
                <a:latin typeface="Times New Roman" panose="02020603050405020304" pitchFamily="18" charset="0"/>
                <a:cs typeface="Times New Roman" panose="02020603050405020304" pitchFamily="18" charset="0"/>
              </a:rPr>
              <a:t>Data Confidentiality</a:t>
            </a:r>
            <a:r>
              <a:rPr lang="en-US" sz="2500" dirty="0">
                <a:latin typeface="Times New Roman" panose="02020603050405020304" pitchFamily="18" charset="0"/>
                <a:cs typeface="Times New Roman" panose="02020603050405020304" pitchFamily="18" charset="0"/>
              </a:rPr>
              <a:t> - Guarantees that only authorized users can read the message. </a:t>
            </a:r>
          </a:p>
          <a:p>
            <a:pPr marL="800100" lvl="1" indent="-342900">
              <a:buFont typeface="Arial" panose="020B0604020202020204" pitchFamily="34" charset="0"/>
              <a:buChar char="•"/>
            </a:pPr>
            <a:r>
              <a:rPr lang="en-US" sz="2500" b="1" dirty="0">
                <a:latin typeface="Times New Roman" panose="02020603050405020304" pitchFamily="18" charset="0"/>
                <a:cs typeface="Times New Roman" panose="02020603050405020304" pitchFamily="18" charset="0"/>
              </a:rPr>
              <a:t>Data Non-Repudiation</a:t>
            </a:r>
            <a:r>
              <a:rPr lang="en-US" sz="2500" dirty="0">
                <a:latin typeface="Times New Roman" panose="02020603050405020304" pitchFamily="18" charset="0"/>
                <a:cs typeface="Times New Roman" panose="02020603050405020304" pitchFamily="18" charset="0"/>
              </a:rPr>
              <a:t> - Guarantees that the sender cannot repudiate, or refute, the validity of a message sent. </a:t>
            </a:r>
          </a:p>
          <a:p>
            <a:pPr marL="176212">
              <a:spcBef>
                <a:spcPts val="300"/>
              </a:spcBef>
              <a:spcAft>
                <a:spcPts val="300"/>
              </a:spcAft>
              <a:buClrTx/>
              <a:buSzPct val="100000"/>
            </a:pPr>
            <a:endParaRPr lang="en-US" sz="25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7</a:t>
            </a:r>
          </a:p>
        </p:txBody>
      </p:sp>
    </p:spTree>
    <p:extLst>
      <p:ext uri="{BB962C8B-B14F-4D97-AF65-F5344CB8AC3E}">
        <p14:creationId xmlns:p14="http://schemas.microsoft.com/office/powerpoint/2010/main" val="2944809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224507"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Cryptographic Hash Functions</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651740" y="1532156"/>
            <a:ext cx="7599305"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Hashes are used to verify and ensure data integrity.</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Hashing is based on a one-way mathematical function that is relatively easy to compute, but significantly harder to reverse.</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 hash function takes a variable block of binary data, called the message, and produces a fixed-length, condensed representation, called the hash.</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resulting hash is also sometimes called the message digest, digest, or digital fingerprint.</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With hash functions, it is computationally infeasible for two different sets of data to come up with the same hash output. </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Every time the data is changed or altered; the hash value also changes. </a:t>
            </a:r>
          </a:p>
        </p:txBody>
      </p:sp>
      <p:pic>
        <p:nvPicPr>
          <p:cNvPr id="12" name="Picture 11">
            <a:extLst>
              <a:ext uri="{FF2B5EF4-FFF2-40B4-BE49-F238E27FC236}">
                <a16:creationId xmlns:a16="http://schemas.microsoft.com/office/drawing/2014/main" id="{F1835556-5BD9-DB6B-140B-021C4FFBD520}"/>
              </a:ext>
            </a:extLst>
          </p:cNvPr>
          <p:cNvPicPr>
            <a:picLocks noChangeAspect="1"/>
          </p:cNvPicPr>
          <p:nvPr/>
        </p:nvPicPr>
        <p:blipFill>
          <a:blip r:embed="rId6"/>
          <a:stretch>
            <a:fillRect/>
          </a:stretch>
        </p:blipFill>
        <p:spPr>
          <a:xfrm>
            <a:off x="8251046" y="1815558"/>
            <a:ext cx="3647784" cy="3226884"/>
          </a:xfrm>
          <a:prstGeom prst="rect">
            <a:avLst/>
          </a:prstGeom>
          <a:ln>
            <a:solidFill>
              <a:schemeClr val="bg1">
                <a:lumMod val="75000"/>
              </a:schemeClr>
            </a:solidFill>
          </a:ln>
        </p:spPr>
      </p:pic>
    </p:spTree>
    <p:extLst>
      <p:ext uri="{BB962C8B-B14F-4D97-AF65-F5344CB8AC3E}">
        <p14:creationId xmlns:p14="http://schemas.microsoft.com/office/powerpoint/2010/main" val="2724206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224507"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Cryptographic Hash Functions</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686080" y="2573144"/>
            <a:ext cx="6127432"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69200"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A cryptographic hash function should have the following properties:</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The input can be any length.</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The output has a fixed length.</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H(x) is relatively easy to compute for given x. </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H(x) is one way and not reversible.</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H(x) is collision free, meaning that two different input values will result in different hash values.</a:t>
            </a:r>
          </a:p>
        </p:txBody>
      </p:sp>
      <p:pic>
        <p:nvPicPr>
          <p:cNvPr id="8" name="Picture 7">
            <a:extLst>
              <a:ext uri="{FF2B5EF4-FFF2-40B4-BE49-F238E27FC236}">
                <a16:creationId xmlns:a16="http://schemas.microsoft.com/office/drawing/2014/main" id="{FD7E8571-8FED-15B5-2579-1C779E42383F}"/>
              </a:ext>
            </a:extLst>
          </p:cNvPr>
          <p:cNvPicPr>
            <a:picLocks noChangeAspect="1"/>
          </p:cNvPicPr>
          <p:nvPr/>
        </p:nvPicPr>
        <p:blipFill>
          <a:blip r:embed="rId6"/>
          <a:stretch>
            <a:fillRect/>
          </a:stretch>
        </p:blipFill>
        <p:spPr>
          <a:xfrm>
            <a:off x="7018808" y="2991734"/>
            <a:ext cx="4521452" cy="2334110"/>
          </a:xfrm>
          <a:prstGeom prst="rect">
            <a:avLst/>
          </a:prstGeom>
          <a:ln>
            <a:solidFill>
              <a:schemeClr val="bg1">
                <a:lumMod val="75000"/>
              </a:schemeClr>
            </a:solidFill>
          </a:ln>
        </p:spPr>
      </p:pic>
      <p:sp>
        <p:nvSpPr>
          <p:cNvPr id="11" name="Content Placeholder 1">
            <a:extLst>
              <a:ext uri="{FF2B5EF4-FFF2-40B4-BE49-F238E27FC236}">
                <a16:creationId xmlns:a16="http://schemas.microsoft.com/office/drawing/2014/main" id="{C618C5CF-C624-E517-DBA0-56EB74D294C6}"/>
              </a:ext>
            </a:extLst>
          </p:cNvPr>
          <p:cNvSpPr txBox="1">
            <a:spLocks/>
          </p:cNvSpPr>
          <p:nvPr/>
        </p:nvSpPr>
        <p:spPr>
          <a:xfrm>
            <a:off x="533050" y="1772141"/>
            <a:ext cx="11007210" cy="670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pPr>
            <a:r>
              <a:rPr lang="en-US" sz="2000" dirty="0">
                <a:latin typeface="Times New Roman" panose="02020603050405020304" pitchFamily="18" charset="0"/>
                <a:cs typeface="Times New Roman" panose="02020603050405020304" pitchFamily="18" charset="0"/>
              </a:rPr>
              <a:t>Mathematically, the equation </a:t>
            </a:r>
            <a:r>
              <a:rPr lang="en-US" sz="2000" b="1" i="1" dirty="0">
                <a:latin typeface="Times New Roman" panose="02020603050405020304" pitchFamily="18" charset="0"/>
                <a:cs typeface="Times New Roman" panose="02020603050405020304" pitchFamily="18" charset="0"/>
              </a:rPr>
              <a:t>h= H(x)</a:t>
            </a:r>
            <a:r>
              <a:rPr lang="en-US" sz="2000" dirty="0">
                <a:latin typeface="Times New Roman" panose="02020603050405020304" pitchFamily="18" charset="0"/>
                <a:cs typeface="Times New Roman" panose="02020603050405020304" pitchFamily="18" charset="0"/>
              </a:rPr>
              <a:t> is used to explain how a hash algorithm operates.</a:t>
            </a:r>
          </a:p>
          <a:p>
            <a:pPr>
              <a:spcBef>
                <a:spcPts val="400"/>
              </a:spcBef>
              <a:spcAft>
                <a:spcPts val="400"/>
              </a:spcAft>
            </a:pPr>
            <a:r>
              <a:rPr lang="en-US" sz="2000" dirty="0">
                <a:solidFill>
                  <a:srgbClr val="000000"/>
                </a:solidFill>
                <a:latin typeface="Times New Roman" panose="02020603050405020304" pitchFamily="18" charset="0"/>
                <a:cs typeface="Times New Roman" panose="02020603050405020304" pitchFamily="18" charset="0"/>
              </a:rPr>
              <a:t>As shown in the figure, a hash function H takes an input x and returns a fixed-size string hash value h.</a:t>
            </a:r>
            <a:endParaRPr lang="en-US" sz="2000" dirty="0">
              <a:latin typeface="Times New Roman" panose="02020603050405020304" pitchFamily="18" charset="0"/>
              <a:cs typeface="Times New Roman" panose="02020603050405020304" pitchFamily="18" charset="0"/>
            </a:endParaRPr>
          </a:p>
          <a:p>
            <a:pPr>
              <a:spcBef>
                <a:spcPts val="400"/>
              </a:spcBef>
              <a:spcAft>
                <a:spcPts val="400"/>
              </a:spcAft>
            </a:pPr>
            <a:endParaRPr lang="en-US" sz="2000" dirty="0">
              <a:latin typeface="Times New Roman" panose="02020603050405020304" pitchFamily="18" charset="0"/>
              <a:cs typeface="Times New Roman" panose="02020603050405020304" pitchFamily="18" charset="0"/>
            </a:endParaRPr>
          </a:p>
          <a:p>
            <a:pPr>
              <a:spcBef>
                <a:spcPts val="400"/>
              </a:spcBef>
              <a:spcAft>
                <a:spcPts val="400"/>
              </a:spcAft>
            </a:pPr>
            <a:endParaRPr lang="en-US" sz="2000" dirty="0">
              <a:latin typeface="Times New Roman" panose="02020603050405020304" pitchFamily="18" charset="0"/>
              <a:cs typeface="Times New Roman" panose="02020603050405020304" pitchFamily="18" charset="0"/>
            </a:endParaRPr>
          </a:p>
          <a:p>
            <a:pPr>
              <a:spcBef>
                <a:spcPts val="400"/>
              </a:spcBef>
              <a:spcAft>
                <a:spcPts val="400"/>
              </a:spcAft>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582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2773516"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MD5 and SHA</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149013" y="2448246"/>
            <a:ext cx="7670471"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0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200" b="1" dirty="0">
                <a:solidFill>
                  <a:srgbClr val="000000"/>
                </a:solidFill>
                <a:latin typeface="Times New Roman" panose="02020603050405020304" pitchFamily="18" charset="0"/>
                <a:cs typeface="Times New Roman" panose="02020603050405020304" pitchFamily="18" charset="0"/>
              </a:rPr>
              <a:t>There are four well-known hash functions:</a:t>
            </a:r>
          </a:p>
          <a:p>
            <a:pPr marL="285750" indent="-285750">
              <a:spcBef>
                <a:spcPts val="300"/>
              </a:spcBef>
              <a:spcAft>
                <a:spcPts val="300"/>
              </a:spcAft>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MD5 with 128-bit digest</a:t>
            </a:r>
            <a:r>
              <a:rPr lang="en-US" sz="2000" dirty="0">
                <a:solidFill>
                  <a:srgbClr val="000000"/>
                </a:solidFill>
                <a:latin typeface="Times New Roman" panose="02020603050405020304" pitchFamily="18" charset="0"/>
                <a:cs typeface="Times New Roman" panose="02020603050405020304" pitchFamily="18" charset="0"/>
              </a:rPr>
              <a:t> - A one-way function that produces a 128-bit hashed message. MD5 is a legacy algorithm. </a:t>
            </a:r>
          </a:p>
          <a:p>
            <a:pPr marL="285750" indent="-285750">
              <a:spcBef>
                <a:spcPts val="300"/>
              </a:spcBef>
              <a:spcAft>
                <a:spcPts val="300"/>
              </a:spcAft>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SHA-1 -</a:t>
            </a:r>
            <a:r>
              <a:rPr lang="en-US" sz="2000" dirty="0">
                <a:solidFill>
                  <a:srgbClr val="000000"/>
                </a:solidFill>
                <a:latin typeface="Times New Roman" panose="02020603050405020304" pitchFamily="18" charset="0"/>
                <a:cs typeface="Times New Roman" panose="02020603050405020304" pitchFamily="18" charset="0"/>
              </a:rPr>
              <a:t> Very similar to the MD5 hash functions. SHA-1 creates a 160-bit hashed message and is slightly slower than MD5. </a:t>
            </a:r>
          </a:p>
          <a:p>
            <a:pPr marL="285750" indent="-285750">
              <a:spcBef>
                <a:spcPts val="300"/>
              </a:spcBef>
              <a:spcAft>
                <a:spcPts val="300"/>
              </a:spcAft>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SHA-2 -</a:t>
            </a:r>
            <a:r>
              <a:rPr lang="en-US" sz="2000" dirty="0">
                <a:solidFill>
                  <a:srgbClr val="000000"/>
                </a:solidFill>
                <a:latin typeface="Times New Roman" panose="02020603050405020304" pitchFamily="18" charset="0"/>
                <a:cs typeface="Times New Roman" panose="02020603050405020304" pitchFamily="18" charset="0"/>
              </a:rPr>
              <a:t> If you are using SHA-2, then SHA-256, SHA-384, and SHA-512 algorithms should be used.</a:t>
            </a:r>
          </a:p>
          <a:p>
            <a:pPr marL="285750" indent="-285750">
              <a:spcBef>
                <a:spcPts val="300"/>
              </a:spcBef>
              <a:spcAft>
                <a:spcPts val="300"/>
              </a:spcAft>
              <a:buFont typeface="Arial" panose="020B0604020202020204" pitchFamily="34" charset="0"/>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000" dirty="0">
              <a:solidFill>
                <a:srgbClr val="000000"/>
              </a:solidFill>
              <a:latin typeface="Times New Roman" panose="02020603050405020304" pitchFamily="18" charset="0"/>
              <a:cs typeface="Times New Roman" panose="02020603050405020304" pitchFamily="18" charset="0"/>
            </a:endParaRPr>
          </a:p>
        </p:txBody>
      </p:sp>
      <p:pic>
        <p:nvPicPr>
          <p:cNvPr id="12" name="Picture 2">
            <a:extLst>
              <a:ext uri="{FF2B5EF4-FFF2-40B4-BE49-F238E27FC236}">
                <a16:creationId xmlns:a16="http://schemas.microsoft.com/office/drawing/2014/main" id="{5DCA38AA-90BE-BD96-7DF2-BF34FC30F0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19484" y="2553566"/>
            <a:ext cx="4034264" cy="236079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3" name="Content Placeholder 1">
            <a:extLst>
              <a:ext uri="{FF2B5EF4-FFF2-40B4-BE49-F238E27FC236}">
                <a16:creationId xmlns:a16="http://schemas.microsoft.com/office/drawing/2014/main" id="{0A660EAB-8ED1-B0E4-44D4-501CF8E830F7}"/>
              </a:ext>
            </a:extLst>
          </p:cNvPr>
          <p:cNvSpPr txBox="1">
            <a:spLocks/>
          </p:cNvSpPr>
          <p:nvPr/>
        </p:nvSpPr>
        <p:spPr>
          <a:xfrm>
            <a:off x="394138" y="1551098"/>
            <a:ext cx="11678537" cy="7014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pPr>
            <a:r>
              <a:rPr lang="en-US" sz="2000" dirty="0">
                <a:latin typeface="Times New Roman" panose="02020603050405020304" pitchFamily="18" charset="0"/>
                <a:cs typeface="Times New Roman" panose="02020603050405020304" pitchFamily="18" charset="0"/>
              </a:rPr>
              <a:t>Hash functions are used to ensure the integrity of a message either accidentally or intentionally. </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In the figure, the sender is sending a $100 money transfer to Alex. The sender wants to ensure that the message is not altered on its way to the receiver.</a:t>
            </a:r>
          </a:p>
          <a:p>
            <a:pPr>
              <a:spcBef>
                <a:spcPts val="400"/>
              </a:spcBef>
              <a:spcAft>
                <a:spcPts val="400"/>
              </a:spcAft>
            </a:pPr>
            <a:endParaRPr lang="en-US" sz="20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96A4F0CD-0638-2FCA-31F4-E2A91785655B}"/>
              </a:ext>
            </a:extLst>
          </p:cNvPr>
          <p:cNvSpPr txBox="1"/>
          <p:nvPr/>
        </p:nvSpPr>
        <p:spPr>
          <a:xfrm>
            <a:off x="159901" y="4937570"/>
            <a:ext cx="8997225" cy="369332"/>
          </a:xfrm>
          <a:prstGeom prst="rect">
            <a:avLst/>
          </a:prstGeom>
          <a:noFill/>
        </p:spPr>
        <p:txBody>
          <a:bodyPr wrap="square">
            <a:spAutoFit/>
          </a:bodyPr>
          <a:lstStyle/>
          <a:p>
            <a:pPr marL="285750" indent="-285750">
              <a:spcBef>
                <a:spcPts val="300"/>
              </a:spcBef>
              <a:spcAft>
                <a:spcPts val="300"/>
              </a:spcAft>
              <a:buFont typeface="Arial" panose="020B0604020202020204" pitchFamily="34" charset="0"/>
              <a:buChar char="•"/>
            </a:pPr>
            <a:r>
              <a:rPr lang="en-US" sz="1800" b="1" dirty="0">
                <a:solidFill>
                  <a:srgbClr val="000000"/>
                </a:solidFill>
                <a:latin typeface="Times New Roman" panose="02020603050405020304" pitchFamily="18" charset="0"/>
                <a:cs typeface="Times New Roman" panose="02020603050405020304" pitchFamily="18" charset="0"/>
              </a:rPr>
              <a:t>SHA-3 -</a:t>
            </a:r>
            <a:r>
              <a:rPr lang="en-US" sz="1800" dirty="0">
                <a:solidFill>
                  <a:srgbClr val="000000"/>
                </a:solidFill>
                <a:latin typeface="Times New Roman" panose="02020603050405020304" pitchFamily="18" charset="0"/>
                <a:cs typeface="Times New Roman" panose="02020603050405020304" pitchFamily="18" charset="0"/>
              </a:rPr>
              <a:t> Next-generation algorithms and should be used whenever possible.</a:t>
            </a:r>
          </a:p>
        </p:txBody>
      </p:sp>
    </p:spTree>
    <p:extLst>
      <p:ext uri="{BB962C8B-B14F-4D97-AF65-F5344CB8AC3E}">
        <p14:creationId xmlns:p14="http://schemas.microsoft.com/office/powerpoint/2010/main" val="663835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206023"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MD5 and SHA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149013" y="1254959"/>
            <a:ext cx="11627828"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000" dirty="0">
              <a:solidFill>
                <a:srgbClr val="0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While hashing can be used to detect accidental changes, it cannot be used to guard against deliberate changes that are made by a threat actor.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There is no unique identifying information from the sender in the hashing procedure.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This means that anyone can compute a hash for any data, as long as they have the correct hash function.</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Therefore, hashing is vulnerable to man-in-the-middle attacks and does not provide security to transmitted data. To provide integrity and origin authentication, something more is required.</a:t>
            </a:r>
          </a:p>
          <a:p>
            <a:pPr marL="285750" indent="-285750">
              <a:spcBef>
                <a:spcPts val="300"/>
              </a:spcBef>
              <a:spcAft>
                <a:spcPts val="300"/>
              </a:spcAft>
              <a:buFont typeface="Arial" panose="020B0604020202020204" pitchFamily="34" charset="0"/>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197FCB5-86F9-89D0-5963-A2D1E5CDF10C}"/>
              </a:ext>
            </a:extLst>
          </p:cNvPr>
          <p:cNvSpPr txBox="1"/>
          <p:nvPr/>
        </p:nvSpPr>
        <p:spPr>
          <a:xfrm>
            <a:off x="651739" y="4825337"/>
            <a:ext cx="11125101" cy="646331"/>
          </a:xfrm>
          <a:prstGeom prst="rect">
            <a:avLst/>
          </a:prstGeom>
          <a:noFill/>
        </p:spPr>
        <p:txBody>
          <a:bodyPr wrap="square">
            <a:spAutoFit/>
          </a:bodyPr>
          <a:lstStyle/>
          <a:p>
            <a:pPr>
              <a:buNone/>
            </a:pPr>
            <a:r>
              <a:rPr lang="en-US" sz="1800" b="1" i="1" dirty="0">
                <a:solidFill>
                  <a:srgbClr val="000000"/>
                </a:solidFill>
                <a:latin typeface="+mn-lt"/>
              </a:rPr>
              <a:t>Note:</a:t>
            </a:r>
            <a:r>
              <a:rPr lang="en-US" sz="1800" i="1" dirty="0">
                <a:solidFill>
                  <a:srgbClr val="000000"/>
                </a:solidFill>
                <a:latin typeface="+mn-lt"/>
              </a:rPr>
              <a:t> Hashing algorithms only protect against accidental changes and does not protect the data from changes deliberately made by a threat actor.</a:t>
            </a:r>
          </a:p>
        </p:txBody>
      </p:sp>
    </p:spTree>
    <p:extLst>
      <p:ext uri="{BB962C8B-B14F-4D97-AF65-F5344CB8AC3E}">
        <p14:creationId xmlns:p14="http://schemas.microsoft.com/office/powerpoint/2010/main" val="2497434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014048"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Origin Authentication</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149013" y="1540661"/>
            <a:ext cx="11627828"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solidFill>
                <a:srgbClr val="0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 add origin authentication and integrity assurance, use a keyed-hash message authentication code (HMAC). </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HMAC uses an additional secret key as input to the hash function.</a:t>
            </a:r>
          </a:p>
          <a:p>
            <a:pPr marL="285750" indent="-285750">
              <a:spcBef>
                <a:spcPts val="300"/>
              </a:spcBef>
              <a:spcAft>
                <a:spcPts val="300"/>
              </a:spcAft>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197FCB5-86F9-89D0-5963-A2D1E5CDF10C}"/>
              </a:ext>
            </a:extLst>
          </p:cNvPr>
          <p:cNvSpPr txBox="1"/>
          <p:nvPr/>
        </p:nvSpPr>
        <p:spPr>
          <a:xfrm>
            <a:off x="533449" y="4342341"/>
            <a:ext cx="11125101" cy="830997"/>
          </a:xfrm>
          <a:prstGeom prst="rect">
            <a:avLst/>
          </a:prstGeom>
          <a:noFill/>
        </p:spPr>
        <p:txBody>
          <a:bodyPr wrap="square">
            <a:spAutoFit/>
          </a:bodyPr>
          <a:lstStyle/>
          <a:p>
            <a:pPr>
              <a:buNone/>
            </a:pPr>
            <a:r>
              <a:rPr lang="en-US" sz="2400" b="1" i="1" dirty="0">
                <a:solidFill>
                  <a:srgbClr val="000000"/>
                </a:solidFill>
                <a:latin typeface="+mn-lt"/>
              </a:rPr>
              <a:t>Note:</a:t>
            </a:r>
            <a:r>
              <a:rPr lang="en-US" sz="2400" i="1" dirty="0">
                <a:solidFill>
                  <a:srgbClr val="000000"/>
                </a:solidFill>
                <a:latin typeface="+mn-lt"/>
              </a:rPr>
              <a:t> Other Message Authentication Code (MAC) methods are also used. However, HMAC is used in many systems including SSL, IPsec, and SSH.</a:t>
            </a:r>
          </a:p>
        </p:txBody>
      </p:sp>
    </p:spTree>
    <p:extLst>
      <p:ext uri="{BB962C8B-B14F-4D97-AF65-F5344CB8AC3E}">
        <p14:creationId xmlns:p14="http://schemas.microsoft.com/office/powerpoint/2010/main" val="246888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332935"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Origin Authentication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338198" y="1436353"/>
            <a:ext cx="8254009"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100" dirty="0">
              <a:solidFill>
                <a:srgbClr val="000000"/>
              </a:solidFill>
              <a:latin typeface="Times New Roman" panose="02020603050405020304" pitchFamily="18" charset="0"/>
              <a:cs typeface="Times New Roman" panose="02020603050405020304" pitchFamily="18" charset="0"/>
            </a:endParaRPr>
          </a:p>
          <a:p>
            <a:pPr marL="0" indent="0">
              <a:spcBef>
                <a:spcPts val="400"/>
              </a:spcBef>
              <a:spcAft>
                <a:spcPts val="400"/>
              </a:spcAft>
              <a:buNone/>
            </a:pPr>
            <a:r>
              <a:rPr lang="en-US" sz="2100" b="1" dirty="0">
                <a:latin typeface="Times New Roman" panose="02020603050405020304" pitchFamily="18" charset="0"/>
                <a:cs typeface="Times New Roman" panose="02020603050405020304" pitchFamily="18" charset="0"/>
              </a:rPr>
              <a:t>HMAC Hashing Algorithm</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An HMAC is calculated using any cryptographic algorithm that combines a cryptographic hash function with a secret key. </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Only the sender and the receiver know the secret key, and the output of the hash function depends on the input data and the secret key. </a:t>
            </a:r>
          </a:p>
          <a:p>
            <a:pPr>
              <a:spcBef>
                <a:spcPts val="400"/>
              </a:spcBef>
              <a:spcAft>
                <a:spcPts val="400"/>
              </a:spcAft>
              <a:buFont typeface="Arial" panose="020B0604020202020204" pitchFamily="34" charset="0"/>
              <a:buChar char="•"/>
            </a:pPr>
            <a:r>
              <a:rPr lang="en-IN" sz="2100" dirty="0">
                <a:latin typeface="Times New Roman" panose="02020603050405020304" pitchFamily="18" charset="0"/>
                <a:cs typeface="Times New Roman" panose="02020603050405020304" pitchFamily="18" charset="0"/>
              </a:rPr>
              <a:t>Only parties who have access to that secret key can compute the digest of an HMAC function.</a:t>
            </a:r>
            <a:endParaRPr lang="en-US" sz="2100" dirty="0">
              <a:latin typeface="Times New Roman" panose="02020603050405020304" pitchFamily="18" charset="0"/>
              <a:cs typeface="Times New Roman" panose="02020603050405020304" pitchFamily="18" charset="0"/>
            </a:endParaRP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If two parties share a secret key and use HMAC functions for authentication, a properly constructed HMAC digest of a message that a party has received indicates that the other party was the originator of the message.</a:t>
            </a:r>
          </a:p>
          <a:p>
            <a:pPr marL="285750" indent="-285750">
              <a:spcBef>
                <a:spcPts val="300"/>
              </a:spcBef>
              <a:spcAft>
                <a:spcPts val="300"/>
              </a:spcAft>
              <a:buFont typeface="Arial" panose="020B0604020202020204" pitchFamily="34" charset="0"/>
              <a:buChar char="•"/>
            </a:pPr>
            <a:endParaRPr lang="en-US" sz="2100"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100" dirty="0">
              <a:solidFill>
                <a:srgbClr val="00000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9E631C8F-BBB6-FDBF-6526-26BF20B89F70}"/>
              </a:ext>
            </a:extLst>
          </p:cNvPr>
          <p:cNvPicPr>
            <a:picLocks noChangeAspect="1"/>
          </p:cNvPicPr>
          <p:nvPr/>
        </p:nvPicPr>
        <p:blipFill rotWithShape="1">
          <a:blip r:embed="rId6"/>
          <a:srcRect l="1394"/>
          <a:stretch/>
        </p:blipFill>
        <p:spPr>
          <a:xfrm>
            <a:off x="8592206" y="1860429"/>
            <a:ext cx="3261595" cy="3398320"/>
          </a:xfrm>
          <a:prstGeom prst="rect">
            <a:avLst/>
          </a:prstGeom>
          <a:ln>
            <a:solidFill>
              <a:schemeClr val="bg1">
                <a:lumMod val="75000"/>
              </a:schemeClr>
            </a:solidFill>
          </a:ln>
        </p:spPr>
      </p:pic>
    </p:spTree>
    <p:extLst>
      <p:ext uri="{BB962C8B-B14F-4D97-AF65-F5344CB8AC3E}">
        <p14:creationId xmlns:p14="http://schemas.microsoft.com/office/powerpoint/2010/main" val="17391930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332935"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Origin Authentication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338199" y="1436353"/>
            <a:ext cx="6746426"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6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600" b="1" dirty="0">
                <a:latin typeface="Times New Roman" panose="02020603050405020304" pitchFamily="18" charset="0"/>
                <a:cs typeface="Times New Roman" panose="02020603050405020304" pitchFamily="18" charset="0"/>
              </a:rPr>
              <a:t>Creating the HMAC Value</a:t>
            </a:r>
          </a:p>
          <a:p>
            <a:pPr>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As shown in the figure, the sending device inputs data into the hashing algorithm and calculates the fixed-length HMAC digest.</a:t>
            </a:r>
          </a:p>
          <a:p>
            <a:pPr>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This authenticated digest is then attached to the message and sent to the receiver.</a:t>
            </a:r>
          </a:p>
          <a:p>
            <a:pPr marL="285750" indent="-285750">
              <a:spcBef>
                <a:spcPts val="300"/>
              </a:spcBef>
              <a:spcAft>
                <a:spcPts val="300"/>
              </a:spcAft>
              <a:buFont typeface="Arial" panose="020B0604020202020204" pitchFamily="34" charset="0"/>
              <a:buChar char="•"/>
            </a:pPr>
            <a:endParaRPr lang="en-US" sz="2600"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600" dirty="0">
              <a:solidFill>
                <a:srgbClr val="00000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1FD62AE8-A5C6-A102-E0F4-BC13FCBAEB2C}"/>
              </a:ext>
            </a:extLst>
          </p:cNvPr>
          <p:cNvPicPr>
            <a:picLocks noChangeAspect="1"/>
          </p:cNvPicPr>
          <p:nvPr/>
        </p:nvPicPr>
        <p:blipFill>
          <a:blip r:embed="rId6"/>
          <a:stretch>
            <a:fillRect/>
          </a:stretch>
        </p:blipFill>
        <p:spPr>
          <a:xfrm>
            <a:off x="7084626" y="1651799"/>
            <a:ext cx="4680772" cy="4045579"/>
          </a:xfrm>
          <a:prstGeom prst="rect">
            <a:avLst/>
          </a:prstGeom>
          <a:ln>
            <a:solidFill>
              <a:schemeClr val="bg1">
                <a:lumMod val="75000"/>
              </a:schemeClr>
            </a:solidFill>
          </a:ln>
        </p:spPr>
      </p:pic>
    </p:spTree>
    <p:extLst>
      <p:ext uri="{BB962C8B-B14F-4D97-AF65-F5344CB8AC3E}">
        <p14:creationId xmlns:p14="http://schemas.microsoft.com/office/powerpoint/2010/main" val="3196856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332935"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Origin Authentication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338198" y="1231395"/>
            <a:ext cx="6954012" cy="502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2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200" b="1" dirty="0">
                <a:latin typeface="Times New Roman" panose="02020603050405020304" pitchFamily="18" charset="0"/>
                <a:cs typeface="Times New Roman" panose="02020603050405020304" pitchFamily="18" charset="0"/>
              </a:rPr>
              <a:t>Verifying the HMAC Value</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In the figure, the receiving device removes the digest from the message and uses the plaintext message with its secret key as input into the same hashing function.</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If the digest that is calculated by the receiving device is equal to the digest that was sent, the message has not been altered.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Additionally, the origin of the message is authenticated because only the sender possesses a copy of the shared secret key. The HMAC function has ensured the authenticity of the message.</a:t>
            </a:r>
          </a:p>
          <a:p>
            <a:pPr marL="285750" indent="-285750">
              <a:spcBef>
                <a:spcPts val="300"/>
              </a:spcBef>
              <a:spcAft>
                <a:spcPts val="300"/>
              </a:spcAft>
              <a:buFont typeface="Arial" panose="020B0604020202020204" pitchFamily="34" charset="0"/>
              <a:buChar char="•"/>
            </a:pPr>
            <a:endParaRPr lang="en-US" sz="2200" dirty="0">
              <a:solidFill>
                <a:srgbClr val="00000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C774F91-1DFA-51C9-5976-1C506A6FA236}"/>
              </a:ext>
            </a:extLst>
          </p:cNvPr>
          <p:cNvPicPr>
            <a:picLocks noChangeAspect="1"/>
          </p:cNvPicPr>
          <p:nvPr/>
        </p:nvPicPr>
        <p:blipFill>
          <a:blip r:embed="rId6"/>
          <a:stretch>
            <a:fillRect/>
          </a:stretch>
        </p:blipFill>
        <p:spPr>
          <a:xfrm>
            <a:off x="7292210" y="1518721"/>
            <a:ext cx="4529088" cy="3990258"/>
          </a:xfrm>
          <a:prstGeom prst="rect">
            <a:avLst/>
          </a:prstGeom>
          <a:ln>
            <a:solidFill>
              <a:schemeClr val="bg1">
                <a:lumMod val="75000"/>
              </a:schemeClr>
            </a:solidFill>
          </a:ln>
        </p:spPr>
      </p:pic>
    </p:spTree>
    <p:extLst>
      <p:ext uri="{BB962C8B-B14F-4D97-AF65-F5344CB8AC3E}">
        <p14:creationId xmlns:p14="http://schemas.microsoft.com/office/powerpoint/2010/main" val="2635004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3506666"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Hashing Things Out</a:t>
            </a:r>
          </a:p>
        </p:txBody>
      </p:sp>
      <p:sp>
        <p:nvSpPr>
          <p:cNvPr id="9" name="TextBox 8">
            <a:extLst>
              <a:ext uri="{FF2B5EF4-FFF2-40B4-BE49-F238E27FC236}">
                <a16:creationId xmlns:a16="http://schemas.microsoft.com/office/drawing/2014/main" id="{EADC1F07-18CF-BA33-D1E2-7D00EE25CA7E}"/>
              </a:ext>
            </a:extLst>
          </p:cNvPr>
          <p:cNvSpPr txBox="1"/>
          <p:nvPr/>
        </p:nvSpPr>
        <p:spPr>
          <a:xfrm>
            <a:off x="130614" y="708175"/>
            <a:ext cx="16209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Activity 1</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2177E089-9AEE-981E-E07D-3F5E33862764}"/>
              </a:ext>
            </a:extLst>
          </p:cNvPr>
          <p:cNvSpPr txBox="1"/>
          <p:nvPr/>
        </p:nvSpPr>
        <p:spPr>
          <a:xfrm>
            <a:off x="0" y="149254"/>
            <a:ext cx="318726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4" name="TextBox 13">
            <a:extLst>
              <a:ext uri="{FF2B5EF4-FFF2-40B4-BE49-F238E27FC236}">
                <a16:creationId xmlns:a16="http://schemas.microsoft.com/office/drawing/2014/main" id="{AF9DE401-62AD-7966-AD3A-D5717363F399}"/>
              </a:ext>
            </a:extLst>
          </p:cNvPr>
          <p:cNvSpPr txBox="1"/>
          <p:nvPr/>
        </p:nvSpPr>
        <p:spPr>
          <a:xfrm>
            <a:off x="438193" y="1805263"/>
            <a:ext cx="10657490" cy="1754326"/>
          </a:xfrm>
          <a:prstGeom prst="rect">
            <a:avLst/>
          </a:prstGeom>
          <a:noFill/>
        </p:spPr>
        <p:txBody>
          <a:bodyPr wrap="square">
            <a:spAutoFit/>
          </a:bodyPr>
          <a:lstStyle/>
          <a:p>
            <a:pPr marL="0" indent="0">
              <a:buNone/>
            </a:pPr>
            <a:r>
              <a:rPr lang="en-US" sz="3600" b="0" i="0" dirty="0">
                <a:effectLst/>
                <a:latin typeface="Times New Roman" panose="02020603050405020304" pitchFamily="18" charset="0"/>
                <a:cs typeface="Times New Roman" panose="02020603050405020304" pitchFamily="18" charset="0"/>
              </a:rPr>
              <a:t>In this lab, you will complete the following objectives:</a:t>
            </a:r>
          </a:p>
          <a:p>
            <a:pPr>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 Creating Hashes with OpenSSL</a:t>
            </a:r>
          </a:p>
          <a:p>
            <a:pPr>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 Verifying Hashes</a:t>
            </a:r>
          </a:p>
        </p:txBody>
      </p:sp>
    </p:spTree>
    <p:extLst>
      <p:ext uri="{BB962C8B-B14F-4D97-AF65-F5344CB8AC3E}">
        <p14:creationId xmlns:p14="http://schemas.microsoft.com/office/powerpoint/2010/main" val="1340948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2338387" y="3008666"/>
            <a:ext cx="3915108" cy="8406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a:latin typeface="Times New Roman" panose="02020603050405020304" pitchFamily="18" charset="0"/>
                <a:ea typeface="+mn-ea"/>
                <a:cs typeface="Times New Roman" panose="02020603050405020304" pitchFamily="18" charset="0"/>
              </a:rPr>
              <a:t>Confidentiality</a:t>
            </a: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37853" y="369377"/>
            <a:ext cx="4538925" cy="830997"/>
          </a:xfrm>
          <a:prstGeom prst="rect">
            <a:avLst/>
          </a:prstGeom>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impacts of cryptography on network security monitoring</a:t>
            </a:r>
            <a:endParaRPr lang="en-US" sz="22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7</a:t>
            </a:r>
          </a:p>
        </p:txBody>
      </p:sp>
    </p:spTree>
    <p:extLst>
      <p:ext uri="{BB962C8B-B14F-4D97-AF65-F5344CB8AC3E}">
        <p14:creationId xmlns:p14="http://schemas.microsoft.com/office/powerpoint/2010/main" val="3626276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378661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Data Confidentiality</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338198" y="1231395"/>
            <a:ext cx="11612064" cy="30410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100" dirty="0">
              <a:solidFill>
                <a:srgbClr val="000000"/>
              </a:solidFill>
              <a:latin typeface="Times New Roman" panose="02020603050405020304" pitchFamily="18" charset="0"/>
              <a:cs typeface="Times New Roman" panose="02020603050405020304" pitchFamily="18" charset="0"/>
            </a:endParaRP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There are two classes of encryption used to provide data confidentiality; asymmetric and symmetric. These two classes differ in how they use keys.</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Symmetric encryption algorithms such as Data Encryption Standard (DES), 3DES, and Advanced Encryption Standard (AES) are based on the premise that each communicating party knows the pre-shared key.</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Data confidentiality can also be ensured using asymmetric algorithms, including Rivest, Shamir, and Adleman (RSA) and the public key infrastructure (PKI).</a:t>
            </a:r>
          </a:p>
          <a:p>
            <a:pPr>
              <a:spcBef>
                <a:spcPts val="300"/>
              </a:spcBef>
              <a:spcAft>
                <a:spcPts val="300"/>
              </a:spcAft>
              <a:buFont typeface="Arial" panose="020B0604020202020204" pitchFamily="34" charset="0"/>
              <a:buChar char="•"/>
            </a:pPr>
            <a:r>
              <a:rPr lang="en-US" sz="2100" b="0" i="0" dirty="0">
                <a:effectLst/>
                <a:latin typeface="Times New Roman" panose="02020603050405020304" pitchFamily="18" charset="0"/>
                <a:cs typeface="Times New Roman" panose="02020603050405020304" pitchFamily="18" charset="0"/>
              </a:rPr>
              <a:t>The figure highlights some differences between symmetric and asymmetric encryption.</a:t>
            </a:r>
            <a:endParaRPr lang="en-US" sz="2100" dirty="0">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100" dirty="0">
              <a:solidFill>
                <a:srgbClr val="00000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F55FBF0-E1EF-3585-99C5-054C87B7D12C}"/>
              </a:ext>
            </a:extLst>
          </p:cNvPr>
          <p:cNvPicPr>
            <a:picLocks noChangeAspect="1"/>
          </p:cNvPicPr>
          <p:nvPr/>
        </p:nvPicPr>
        <p:blipFill rotWithShape="1">
          <a:blip r:embed="rId6"/>
          <a:srcRect l="1575" t="20092" r="1575" b="34952"/>
          <a:stretch/>
        </p:blipFill>
        <p:spPr>
          <a:xfrm>
            <a:off x="2786314" y="4221244"/>
            <a:ext cx="7300938" cy="1728000"/>
          </a:xfrm>
          <a:prstGeom prst="rect">
            <a:avLst/>
          </a:prstGeom>
          <a:ln>
            <a:solidFill>
              <a:schemeClr val="bg1">
                <a:lumMod val="75000"/>
              </a:schemeClr>
            </a:solidFill>
          </a:ln>
        </p:spPr>
      </p:pic>
    </p:spTree>
    <p:extLst>
      <p:ext uri="{BB962C8B-B14F-4D97-AF65-F5344CB8AC3E}">
        <p14:creationId xmlns:p14="http://schemas.microsoft.com/office/powerpoint/2010/main" val="1555395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11522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Symmetric Encryption </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338198" y="1231395"/>
            <a:ext cx="11612064" cy="30410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200" dirty="0">
              <a:solidFill>
                <a:srgbClr val="000000"/>
              </a:solidFill>
              <a:latin typeface="Times New Roman" panose="02020603050405020304" pitchFamily="18" charset="0"/>
              <a:cs typeface="Times New Roman" panose="02020603050405020304" pitchFamily="18" charset="0"/>
            </a:endParaRPr>
          </a:p>
          <a:p>
            <a:pPr marL="180975" indent="-180975" defTabSz="457200">
              <a:spcBef>
                <a:spcPts val="300"/>
              </a:spcBef>
              <a:spcAft>
                <a:spcPts val="300"/>
              </a:spcAft>
              <a:buClrTx/>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Symmetric algorithms use the same pre-shared key (secret key) to encrypt and decrypt data.</a:t>
            </a:r>
            <a:endParaRPr lang="en-IN" sz="2200" dirty="0">
              <a:latin typeface="Times New Roman" panose="02020603050405020304" pitchFamily="18" charset="0"/>
              <a:ea typeface="ＭＳ Ｐゴシック" pitchFamily="34" charset="-128"/>
              <a:cs typeface="Times New Roman" panose="02020603050405020304" pitchFamily="18" charset="0"/>
            </a:endParaRPr>
          </a:p>
          <a:p>
            <a:pPr marL="180975" indent="-180975" defTabSz="457200">
              <a:spcBef>
                <a:spcPts val="300"/>
              </a:spcBef>
              <a:spcAft>
                <a:spcPts val="300"/>
              </a:spcAft>
              <a:buClrTx/>
              <a:buFont typeface="Arial" panose="020B0604020202020204" pitchFamily="34" charset="0"/>
              <a:buChar char="•"/>
            </a:pPr>
            <a:r>
              <a:rPr lang="en-IN" sz="2200" dirty="0">
                <a:latin typeface="Times New Roman" panose="02020603050405020304" pitchFamily="18" charset="0"/>
                <a:ea typeface="ＭＳ Ｐゴシック" pitchFamily="34" charset="-128"/>
                <a:cs typeface="Times New Roman" panose="02020603050405020304" pitchFamily="18" charset="0"/>
              </a:rPr>
              <a:t>Symmetric encryption algorithms are commonly used with VPN traffic because they use less CPU resources than asymmetric encryption algorithms.</a:t>
            </a:r>
          </a:p>
          <a:p>
            <a:pPr marL="180975" indent="-180975" defTabSz="457200">
              <a:spcBef>
                <a:spcPts val="300"/>
              </a:spcBef>
              <a:spcAft>
                <a:spcPts val="300"/>
              </a:spcAft>
              <a:buClrTx/>
              <a:buFont typeface="Arial" panose="020B0604020202020204" pitchFamily="34" charset="0"/>
              <a:buChar char="•"/>
            </a:pPr>
            <a:r>
              <a:rPr lang="en-IN" sz="2200" dirty="0">
                <a:latin typeface="Times New Roman" panose="02020603050405020304" pitchFamily="18" charset="0"/>
                <a:ea typeface="ＭＳ Ｐゴシック" pitchFamily="34" charset="-128"/>
                <a:cs typeface="Times New Roman" panose="02020603050405020304" pitchFamily="18" charset="0"/>
              </a:rPr>
              <a:t>When using these algorithms, the longer the key, the longer it will take for someone to discover the key. </a:t>
            </a:r>
          </a:p>
          <a:p>
            <a:pPr marL="180975" indent="-180975" defTabSz="457200">
              <a:spcBef>
                <a:spcPts val="300"/>
              </a:spcBef>
              <a:spcAft>
                <a:spcPts val="300"/>
              </a:spcAft>
              <a:buClrTx/>
              <a:buFont typeface="Arial" panose="020B0604020202020204" pitchFamily="34" charset="0"/>
              <a:buChar char="•"/>
            </a:pPr>
            <a:r>
              <a:rPr lang="en-US" sz="2200" dirty="0">
                <a:latin typeface="Times New Roman" panose="02020603050405020304" pitchFamily="18" charset="0"/>
                <a:ea typeface="ＭＳ Ｐゴシック" pitchFamily="34" charset="-128"/>
                <a:cs typeface="Times New Roman" panose="02020603050405020304" pitchFamily="18" charset="0"/>
              </a:rPr>
              <a:t>Most encryption keys are between 112 and 256 bits. Use a longer key for more secure communications.</a:t>
            </a:r>
          </a:p>
          <a:p>
            <a:pPr marL="180975" indent="-180975" defTabSz="457200">
              <a:spcBef>
                <a:spcPts val="300"/>
              </a:spcBef>
              <a:spcAft>
                <a:spcPts val="300"/>
              </a:spcAft>
              <a:buClrTx/>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Symmetric encryption algorithms are sometimes classified as a block cipher or a stream cipher. </a:t>
            </a:r>
          </a:p>
          <a:p>
            <a:pPr marL="285750" indent="-285750">
              <a:spcBef>
                <a:spcPts val="300"/>
              </a:spcBef>
              <a:spcAft>
                <a:spcPts val="300"/>
              </a:spcAft>
              <a:buFont typeface="Arial" panose="020B0604020202020204" pitchFamily="34" charset="0"/>
              <a:buChar char="•"/>
            </a:pPr>
            <a:endParaRPr lang="en-US" sz="2200" dirty="0">
              <a:solidFill>
                <a:srgbClr val="00000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A5459F5-CA64-0490-172F-1B2E4AD4AD85}"/>
              </a:ext>
            </a:extLst>
          </p:cNvPr>
          <p:cNvPicPr>
            <a:picLocks noChangeAspect="1"/>
          </p:cNvPicPr>
          <p:nvPr/>
        </p:nvPicPr>
        <p:blipFill>
          <a:blip r:embed="rId6"/>
          <a:stretch>
            <a:fillRect/>
          </a:stretch>
        </p:blipFill>
        <p:spPr>
          <a:xfrm>
            <a:off x="4317886" y="4545871"/>
            <a:ext cx="4430512" cy="1346584"/>
          </a:xfrm>
          <a:prstGeom prst="rect">
            <a:avLst/>
          </a:prstGeom>
          <a:ln>
            <a:solidFill>
              <a:schemeClr val="bg1">
                <a:lumMod val="75000"/>
              </a:schemeClr>
            </a:solidFill>
          </a:ln>
        </p:spPr>
      </p:pic>
    </p:spTree>
    <p:extLst>
      <p:ext uri="{BB962C8B-B14F-4D97-AF65-F5344CB8AC3E}">
        <p14:creationId xmlns:p14="http://schemas.microsoft.com/office/powerpoint/2010/main" val="774111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59640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Symmetric Encryption (Contd.) </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338198" y="1231395"/>
            <a:ext cx="11612064" cy="30410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Block Ciphers</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Block ciphers transform a fixed-length block of plaintext into a common block of ciphertext of 64 or 128 bits.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Common block ciphers include DES with a 64-bit block size and AES with a 128-bit block size.</a:t>
            </a:r>
            <a:endParaRPr lang="en-US" sz="2400" b="1" dirty="0">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400" dirty="0">
              <a:solidFill>
                <a:srgbClr val="00000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D7636275-360B-7E3E-EB32-BA548625FFB0}"/>
              </a:ext>
            </a:extLst>
          </p:cNvPr>
          <p:cNvPicPr>
            <a:picLocks noChangeAspect="1"/>
          </p:cNvPicPr>
          <p:nvPr/>
        </p:nvPicPr>
        <p:blipFill>
          <a:blip r:embed="rId6"/>
          <a:stretch>
            <a:fillRect/>
          </a:stretch>
        </p:blipFill>
        <p:spPr>
          <a:xfrm>
            <a:off x="2260272" y="3745538"/>
            <a:ext cx="8386363" cy="1800000"/>
          </a:xfrm>
          <a:prstGeom prst="rect">
            <a:avLst/>
          </a:prstGeom>
          <a:ln>
            <a:solidFill>
              <a:schemeClr val="bg1">
                <a:lumMod val="75000"/>
              </a:schemeClr>
            </a:solidFill>
          </a:ln>
        </p:spPr>
      </p:pic>
    </p:spTree>
    <p:extLst>
      <p:ext uri="{BB962C8B-B14F-4D97-AF65-F5344CB8AC3E}">
        <p14:creationId xmlns:p14="http://schemas.microsoft.com/office/powerpoint/2010/main" val="4000336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59640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Symmetric Encryption (Contd.) </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338198" y="1231395"/>
            <a:ext cx="11612064" cy="30410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2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200" b="1" dirty="0">
                <a:latin typeface="Times New Roman" panose="02020603050405020304" pitchFamily="18" charset="0"/>
                <a:cs typeface="Times New Roman" panose="02020603050405020304" pitchFamily="18" charset="0"/>
              </a:rPr>
              <a:t>Stream Ciphers</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Stream ciphers encrypt plaintext one byte or one bit at a time.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Stream ciphers are basically a block cipher with a block size of one byte or bit.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Stream ciphers are typically faster than block ciphers because data is continuously encrypted.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Examples include RC4 and A5 which is used to encrypt GSM cell phone communications.</a:t>
            </a:r>
          </a:p>
          <a:p>
            <a:pPr marL="285750" indent="-285750">
              <a:spcBef>
                <a:spcPts val="300"/>
              </a:spcBef>
              <a:spcAft>
                <a:spcPts val="300"/>
              </a:spcAft>
              <a:buFont typeface="Arial" panose="020B0604020202020204" pitchFamily="34" charset="0"/>
              <a:buChar char="•"/>
            </a:pPr>
            <a:endParaRPr lang="en-US" sz="2200" dirty="0">
              <a:solidFill>
                <a:srgbClr val="00000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67E54306-F9F3-F7F2-0D57-475799EEEF41}"/>
              </a:ext>
            </a:extLst>
          </p:cNvPr>
          <p:cNvPicPr>
            <a:picLocks noChangeAspect="1"/>
          </p:cNvPicPr>
          <p:nvPr/>
        </p:nvPicPr>
        <p:blipFill>
          <a:blip r:embed="rId6"/>
          <a:stretch>
            <a:fillRect/>
          </a:stretch>
        </p:blipFill>
        <p:spPr>
          <a:xfrm>
            <a:off x="2320399" y="4008717"/>
            <a:ext cx="8174310" cy="1764000"/>
          </a:xfrm>
          <a:prstGeom prst="rect">
            <a:avLst/>
          </a:prstGeom>
          <a:ln>
            <a:solidFill>
              <a:schemeClr val="bg1">
                <a:lumMod val="75000"/>
              </a:schemeClr>
            </a:solidFill>
          </a:ln>
        </p:spPr>
      </p:pic>
    </p:spTree>
    <p:extLst>
      <p:ext uri="{BB962C8B-B14F-4D97-AF65-F5344CB8AC3E}">
        <p14:creationId xmlns:p14="http://schemas.microsoft.com/office/powerpoint/2010/main" val="570239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59640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 Symmetric Encryption (Contd.) </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graphicFrame>
        <p:nvGraphicFramePr>
          <p:cNvPr id="11" name="Table 1">
            <a:extLst>
              <a:ext uri="{FF2B5EF4-FFF2-40B4-BE49-F238E27FC236}">
                <a16:creationId xmlns:a16="http://schemas.microsoft.com/office/drawing/2014/main" id="{B785F3D8-08F6-4A43-6D6F-EAB2901662E6}"/>
              </a:ext>
            </a:extLst>
          </p:cNvPr>
          <p:cNvGraphicFramePr>
            <a:graphicFrameLocks/>
          </p:cNvGraphicFramePr>
          <p:nvPr>
            <p:extLst>
              <p:ext uri="{D42A27DB-BD31-4B8C-83A1-F6EECF244321}">
                <p14:modId xmlns:p14="http://schemas.microsoft.com/office/powerpoint/2010/main" val="3213514360"/>
              </p:ext>
            </p:extLst>
          </p:nvPr>
        </p:nvGraphicFramePr>
        <p:xfrm>
          <a:off x="326938" y="1789665"/>
          <a:ext cx="11544496" cy="3769995"/>
        </p:xfrm>
        <a:graphic>
          <a:graphicData uri="http://schemas.openxmlformats.org/drawingml/2006/table">
            <a:tbl>
              <a:tblPr firstRow="1" bandRow="1">
                <a:tableStyleId>{5C22544A-7EE6-4342-B048-85BDC9FD1C3A}</a:tableStyleId>
              </a:tblPr>
              <a:tblGrid>
                <a:gridCol w="2687795">
                  <a:extLst>
                    <a:ext uri="{9D8B030D-6E8A-4147-A177-3AD203B41FA5}">
                      <a16:colId xmlns:a16="http://schemas.microsoft.com/office/drawing/2014/main" val="3215831619"/>
                    </a:ext>
                  </a:extLst>
                </a:gridCol>
                <a:gridCol w="8856701">
                  <a:extLst>
                    <a:ext uri="{9D8B030D-6E8A-4147-A177-3AD203B41FA5}">
                      <a16:colId xmlns:a16="http://schemas.microsoft.com/office/drawing/2014/main" val="276475465"/>
                    </a:ext>
                  </a:extLst>
                </a:gridCol>
              </a:tblGrid>
              <a:tr h="516973">
                <a:tc>
                  <a:txBody>
                    <a:bodyPr/>
                    <a:lstStyle/>
                    <a:p>
                      <a:pPr algn="ctr" fontAlgn="b"/>
                      <a:r>
                        <a:rPr lang="en-US" sz="1750" b="1" dirty="0">
                          <a:effectLst/>
                          <a:latin typeface="Times New Roman" panose="02020603050405020304" pitchFamily="18" charset="0"/>
                          <a:cs typeface="Times New Roman" panose="02020603050405020304" pitchFamily="18" charset="0"/>
                        </a:rPr>
                        <a:t>Symmetric Encryption Algorithms</a:t>
                      </a:r>
                      <a:endParaRPr lang="en-US" sz="1750" b="1" i="0" u="none" strike="noStrike" dirty="0">
                        <a:solidFill>
                          <a:schemeClr val="bg1"/>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a:r>
                        <a:rPr lang="en-US" sz="175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3768427975"/>
                  </a:ext>
                </a:extLst>
              </a:tr>
              <a:tr h="516973">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Data Encryption Standard (DES)</a:t>
                      </a:r>
                    </a:p>
                  </a:txBody>
                  <a:tcPr marL="9525" marR="9525" marT="9525" marB="0" anchor="ctr"/>
                </a:tc>
                <a:tc>
                  <a:txBody>
                    <a:bodyPr/>
                    <a:lstStyle/>
                    <a:p>
                      <a:pPr fontAlgn="ctr"/>
                      <a:r>
                        <a:rPr lang="en-US" sz="1750" kern="1200" dirty="0">
                          <a:solidFill>
                            <a:schemeClr val="dk1"/>
                          </a:solidFill>
                          <a:latin typeface="Times New Roman" panose="02020603050405020304" pitchFamily="18" charset="0"/>
                          <a:ea typeface="+mn-ea"/>
                          <a:cs typeface="Times New Roman" panose="02020603050405020304" pitchFamily="18" charset="0"/>
                        </a:rPr>
                        <a:t>This is a legacy algorithm. It uses a short key length that makes it insecure.</a:t>
                      </a:r>
                    </a:p>
                  </a:txBody>
                  <a:tcPr anchor="ctr"/>
                </a:tc>
                <a:extLst>
                  <a:ext uri="{0D108BD9-81ED-4DB2-BD59-A6C34878D82A}">
                    <a16:rowId xmlns:a16="http://schemas.microsoft.com/office/drawing/2014/main" val="2258594367"/>
                  </a:ext>
                </a:extLst>
              </a:tr>
              <a:tr h="593804">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3DES (Triple DES)</a:t>
                      </a:r>
                    </a:p>
                  </a:txBody>
                  <a:tcPr marL="9525" marR="9525" marT="9525" marB="0" anchor="ctr"/>
                </a:tc>
                <a:tc>
                  <a:txBody>
                    <a:bodyPr/>
                    <a:lstStyle/>
                    <a:p>
                      <a:pPr fontAlgn="ctr"/>
                      <a:r>
                        <a:rPr lang="en-US" sz="1750" kern="1200" dirty="0">
                          <a:solidFill>
                            <a:schemeClr val="dk1"/>
                          </a:solidFill>
                          <a:latin typeface="Times New Roman" panose="02020603050405020304" pitchFamily="18" charset="0"/>
                          <a:ea typeface="+mn-ea"/>
                          <a:cs typeface="Times New Roman" panose="02020603050405020304" pitchFamily="18" charset="0"/>
                        </a:rPr>
                        <a:t>This is the replacement for DES and repeats the DES algorithm three times. It should be avoided as it is scheduled to be retired in 2023. If implemented, use very short key lifetimes.</a:t>
                      </a:r>
                    </a:p>
                  </a:txBody>
                  <a:tcPr anchor="ctr"/>
                </a:tc>
                <a:extLst>
                  <a:ext uri="{0D108BD9-81ED-4DB2-BD59-A6C34878D82A}">
                    <a16:rowId xmlns:a16="http://schemas.microsoft.com/office/drawing/2014/main" val="1125566603"/>
                  </a:ext>
                </a:extLst>
              </a:tr>
              <a:tr h="595481">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Advanced Encryption Standard (AES)</a:t>
                      </a:r>
                    </a:p>
                  </a:txBody>
                  <a:tcPr marL="9525" marR="9525" marT="9525" marB="0" anchor="ctr"/>
                </a:tc>
                <a:tc>
                  <a:txBody>
                    <a:bodyPr/>
                    <a:lstStyle/>
                    <a:p>
                      <a:pPr fontAlgn="ctr"/>
                      <a:r>
                        <a:rPr lang="en-US" sz="1750" kern="1200" dirty="0">
                          <a:solidFill>
                            <a:schemeClr val="dk1"/>
                          </a:solidFill>
                          <a:latin typeface="Times New Roman" panose="02020603050405020304" pitchFamily="18" charset="0"/>
                          <a:ea typeface="+mn-ea"/>
                          <a:cs typeface="Times New Roman" panose="02020603050405020304" pitchFamily="18" charset="0"/>
                        </a:rPr>
                        <a:t>It offers combinations of 128-, 192-, or 256-bit keys to encrypt 128, 192, or 256 bit-long data blocks.</a:t>
                      </a:r>
                    </a:p>
                  </a:txBody>
                  <a:tcPr anchor="ctr"/>
                </a:tc>
                <a:extLst>
                  <a:ext uri="{0D108BD9-81ED-4DB2-BD59-A6C34878D82A}">
                    <a16:rowId xmlns:a16="http://schemas.microsoft.com/office/drawing/2014/main" val="831502776"/>
                  </a:ext>
                </a:extLst>
              </a:tr>
              <a:tr h="771049">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Software-Optimized Encryption Algorithm (SEAL)</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It is a stream cipher that uses a 160-bit encryption key and has a lower impact on the CPU compared to other software-based algorithms.</a:t>
                      </a:r>
                    </a:p>
                  </a:txBody>
                  <a:tcPr anchor="ctr"/>
                </a:tc>
                <a:extLst>
                  <a:ext uri="{0D108BD9-81ED-4DB2-BD59-A6C34878D82A}">
                    <a16:rowId xmlns:a16="http://schemas.microsoft.com/office/drawing/2014/main" val="2571491513"/>
                  </a:ext>
                </a:extLst>
              </a:tr>
              <a:tr h="592843">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Rivest ciphers (RC) series algorithms</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RC4 is a stream cipher that was used to secure web traffic. It has been found to have multiple vulnerabilities which have made it insecure. RC4 should not be used.</a:t>
                      </a:r>
                    </a:p>
                  </a:txBody>
                  <a:tcPr anchor="ctr"/>
                </a:tc>
                <a:extLst>
                  <a:ext uri="{0D108BD9-81ED-4DB2-BD59-A6C34878D82A}">
                    <a16:rowId xmlns:a16="http://schemas.microsoft.com/office/drawing/2014/main" val="2986980248"/>
                  </a:ext>
                </a:extLst>
              </a:tr>
            </a:tbl>
          </a:graphicData>
        </a:graphic>
      </p:graphicFrame>
      <p:sp>
        <p:nvSpPr>
          <p:cNvPr id="14" name="TextBox 13">
            <a:extLst>
              <a:ext uri="{FF2B5EF4-FFF2-40B4-BE49-F238E27FC236}">
                <a16:creationId xmlns:a16="http://schemas.microsoft.com/office/drawing/2014/main" id="{EBF30C0E-38E0-89BC-9E0E-1F25C15BAB1F}"/>
              </a:ext>
            </a:extLst>
          </p:cNvPr>
          <p:cNvSpPr txBox="1"/>
          <p:nvPr/>
        </p:nvSpPr>
        <p:spPr>
          <a:xfrm>
            <a:off x="1874165" y="1342281"/>
            <a:ext cx="8001000" cy="400110"/>
          </a:xfrm>
          <a:prstGeom prst="rect">
            <a:avLst/>
          </a:prstGeom>
          <a:noFill/>
        </p:spPr>
        <p:txBody>
          <a:bodyPr wrap="square">
            <a:spAutoFit/>
          </a:bodyPr>
          <a:lstStyle/>
          <a:p>
            <a:r>
              <a:rPr lang="en-US" sz="2000" b="0" i="0" dirty="0">
                <a:solidFill>
                  <a:srgbClr val="000000"/>
                </a:solidFill>
                <a:effectLst/>
                <a:latin typeface="Times New Roman" panose="02020603050405020304" pitchFamily="18" charset="0"/>
                <a:cs typeface="Times New Roman" panose="02020603050405020304" pitchFamily="18" charset="0"/>
              </a:rPr>
              <a:t>Well-known symmetric encryption algorithms are described in the table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18498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219232"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Asymmetric Encryption</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8" name="Content Placeholder 1">
            <a:extLst>
              <a:ext uri="{FF2B5EF4-FFF2-40B4-BE49-F238E27FC236}">
                <a16:creationId xmlns:a16="http://schemas.microsoft.com/office/drawing/2014/main" id="{FE5F8F34-BBD8-11BC-3EBF-648E3657F817}"/>
              </a:ext>
            </a:extLst>
          </p:cNvPr>
          <p:cNvSpPr txBox="1">
            <a:spLocks/>
          </p:cNvSpPr>
          <p:nvPr/>
        </p:nvSpPr>
        <p:spPr>
          <a:xfrm>
            <a:off x="227363" y="1610200"/>
            <a:ext cx="11617011" cy="20843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algorithms, also called public-key algorithms, are designed in a way that the encryption and the decryption keys are different.</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algorithms use a public key and a private key. Both keys are capable of the encryption process, but the complementary paired key is required for decryption. </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The process is also reversible. Data that is encrypted with the public key requires the private key to decrypt. </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algorithms achieve confidentiality and authenticity by using this process.</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encryption can use key lengths between 512 to 4,096 bits. </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algorithms are substantially slower than symmetric algorithms. </a:t>
            </a:r>
          </a:p>
          <a:p>
            <a:pPr>
              <a:spcBef>
                <a:spcPts val="300"/>
              </a:spcBef>
              <a:spcAft>
                <a:spcPts val="400"/>
              </a:spcAft>
            </a:pPr>
            <a:endParaRPr lang="en-US" sz="2000" dirty="0">
              <a:latin typeface="Times New Roman" panose="02020603050405020304" pitchFamily="18" charset="0"/>
              <a:cs typeface="Times New Roman" panose="02020603050405020304" pitchFamily="18" charset="0"/>
            </a:endParaRPr>
          </a:p>
          <a:p>
            <a:pPr>
              <a:spcBef>
                <a:spcPts val="300"/>
              </a:spcBef>
              <a:spcAft>
                <a:spcPts val="400"/>
              </a:spcAft>
            </a:pPr>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10D313A1-AC0D-0395-E06A-09C57174BC77}"/>
              </a:ext>
            </a:extLst>
          </p:cNvPr>
          <p:cNvPicPr>
            <a:picLocks noChangeAspect="1"/>
          </p:cNvPicPr>
          <p:nvPr/>
        </p:nvPicPr>
        <p:blipFill>
          <a:blip r:embed="rId6"/>
          <a:stretch>
            <a:fillRect/>
          </a:stretch>
        </p:blipFill>
        <p:spPr>
          <a:xfrm>
            <a:off x="4658514" y="4641380"/>
            <a:ext cx="5001440" cy="1212840"/>
          </a:xfrm>
          <a:prstGeom prst="rect">
            <a:avLst/>
          </a:prstGeom>
          <a:ln>
            <a:solidFill>
              <a:schemeClr val="bg1">
                <a:lumMod val="75000"/>
              </a:schemeClr>
            </a:solidFill>
          </a:ln>
        </p:spPr>
      </p:pic>
    </p:spTree>
    <p:extLst>
      <p:ext uri="{BB962C8B-B14F-4D97-AF65-F5344CB8AC3E}">
        <p14:creationId xmlns:p14="http://schemas.microsoft.com/office/powerpoint/2010/main" val="39089531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62044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Asymmetric Encryption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2" name="TextBox 11">
            <a:extLst>
              <a:ext uri="{FF2B5EF4-FFF2-40B4-BE49-F238E27FC236}">
                <a16:creationId xmlns:a16="http://schemas.microsoft.com/office/drawing/2014/main" id="{FFCD6E46-E9D7-09E9-C38D-17D00D1CB984}"/>
              </a:ext>
            </a:extLst>
          </p:cNvPr>
          <p:cNvSpPr txBox="1"/>
          <p:nvPr/>
        </p:nvSpPr>
        <p:spPr>
          <a:xfrm>
            <a:off x="1874165" y="1316346"/>
            <a:ext cx="8694683" cy="400110"/>
          </a:xfrm>
          <a:prstGeom prst="rect">
            <a:avLst/>
          </a:prstGeom>
          <a:no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Common examples of asymmetric encryption algorithms are described in the table.</a:t>
            </a:r>
          </a:p>
        </p:txBody>
      </p:sp>
      <p:graphicFrame>
        <p:nvGraphicFramePr>
          <p:cNvPr id="13" name="Table 1">
            <a:extLst>
              <a:ext uri="{FF2B5EF4-FFF2-40B4-BE49-F238E27FC236}">
                <a16:creationId xmlns:a16="http://schemas.microsoft.com/office/drawing/2014/main" id="{127EFABC-B883-72F1-BC8A-5498454DC574}"/>
              </a:ext>
            </a:extLst>
          </p:cNvPr>
          <p:cNvGraphicFramePr>
            <a:graphicFrameLocks/>
          </p:cNvGraphicFramePr>
          <p:nvPr>
            <p:extLst>
              <p:ext uri="{D42A27DB-BD31-4B8C-83A1-F6EECF244321}">
                <p14:modId xmlns:p14="http://schemas.microsoft.com/office/powerpoint/2010/main" val="4248579484"/>
              </p:ext>
            </p:extLst>
          </p:nvPr>
        </p:nvGraphicFramePr>
        <p:xfrm>
          <a:off x="322439" y="1664453"/>
          <a:ext cx="11455598" cy="3861435"/>
        </p:xfrm>
        <a:graphic>
          <a:graphicData uri="http://schemas.openxmlformats.org/drawingml/2006/table">
            <a:tbl>
              <a:tblPr firstRow="1" bandRow="1">
                <a:tableStyleId>{5C22544A-7EE6-4342-B048-85BDC9FD1C3A}</a:tableStyleId>
              </a:tblPr>
              <a:tblGrid>
                <a:gridCol w="2783628">
                  <a:extLst>
                    <a:ext uri="{9D8B030D-6E8A-4147-A177-3AD203B41FA5}">
                      <a16:colId xmlns:a16="http://schemas.microsoft.com/office/drawing/2014/main" val="3215831619"/>
                    </a:ext>
                  </a:extLst>
                </a:gridCol>
                <a:gridCol w="1435276">
                  <a:extLst>
                    <a:ext uri="{9D8B030D-6E8A-4147-A177-3AD203B41FA5}">
                      <a16:colId xmlns:a16="http://schemas.microsoft.com/office/drawing/2014/main" val="1550438271"/>
                    </a:ext>
                  </a:extLst>
                </a:gridCol>
                <a:gridCol w="7236694">
                  <a:extLst>
                    <a:ext uri="{9D8B030D-6E8A-4147-A177-3AD203B41FA5}">
                      <a16:colId xmlns:a16="http://schemas.microsoft.com/office/drawing/2014/main" val="276475465"/>
                    </a:ext>
                  </a:extLst>
                </a:gridCol>
              </a:tblGrid>
              <a:tr h="419768">
                <a:tc>
                  <a:txBody>
                    <a:bodyPr/>
                    <a:lstStyle/>
                    <a:p>
                      <a:pPr algn="ctr" fontAlgn="b"/>
                      <a:r>
                        <a:rPr lang="en-US" sz="1800" b="1" dirty="0">
                          <a:effectLst/>
                          <a:latin typeface="Times New Roman" panose="02020603050405020304" pitchFamily="18" charset="0"/>
                          <a:cs typeface="Times New Roman" panose="02020603050405020304" pitchFamily="18" charset="0"/>
                        </a:rPr>
                        <a:t>Asymmetric Encryption Algorithms</a:t>
                      </a:r>
                      <a:endParaRPr lang="en-US" sz="1800" b="1" i="0" u="none" strike="noStrike" dirty="0">
                        <a:solidFill>
                          <a:schemeClr val="bg1"/>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b"/>
                      <a:r>
                        <a:rPr lang="en-IN" sz="1800" b="1" i="0" u="none" strike="noStrike" dirty="0">
                          <a:solidFill>
                            <a:schemeClr val="bg1"/>
                          </a:solidFill>
                          <a:effectLst/>
                          <a:latin typeface="Times New Roman" panose="02020603050405020304" pitchFamily="18" charset="0"/>
                          <a:cs typeface="Times New Roman" panose="02020603050405020304" pitchFamily="18" charset="0"/>
                        </a:rPr>
                        <a:t>Key Length</a:t>
                      </a:r>
                      <a:endParaRPr lang="en-US" sz="1800" b="1" i="0" u="none" strike="noStrike" dirty="0">
                        <a:solidFill>
                          <a:schemeClr val="bg1"/>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a:r>
                        <a:rPr lang="en-US" sz="1800" dirty="0">
                          <a:latin typeface="Times New Roman" panose="02020603050405020304" pitchFamily="18" charset="0"/>
                          <a:cs typeface="Times New Roman" panose="02020603050405020304" pitchFamily="18" charset="0"/>
                        </a:rPr>
                        <a:t>Description</a:t>
                      </a:r>
                    </a:p>
                  </a:txBody>
                  <a:tcPr anchor="ctr"/>
                </a:tc>
                <a:extLst>
                  <a:ext uri="{0D108BD9-81ED-4DB2-BD59-A6C34878D82A}">
                    <a16:rowId xmlns:a16="http://schemas.microsoft.com/office/drawing/2014/main" val="3768427975"/>
                  </a:ext>
                </a:extLst>
              </a:tr>
              <a:tr h="1118159">
                <a:tc>
                  <a:txBody>
                    <a:bodyPr/>
                    <a:lstStyle/>
                    <a:p>
                      <a:pPr fontAlgn="ctr"/>
                      <a:r>
                        <a:rPr lang="en-US" sz="1800" b="0" dirty="0">
                          <a:effectLst/>
                          <a:latin typeface="Times New Roman" panose="02020603050405020304" pitchFamily="18" charset="0"/>
                          <a:cs typeface="Times New Roman" panose="02020603050405020304" pitchFamily="18" charset="0"/>
                        </a:rPr>
                        <a:t>Diffie-Hellman (DH)</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512, 1024, 2048, 3072, 4096</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This algorithm allows two parties to agree on a key that they can use to </a:t>
                      </a:r>
                      <a:r>
                        <a:rPr lang="en-US" sz="1800" b="0" kern="1200" dirty="0">
                          <a:solidFill>
                            <a:schemeClr val="dk1"/>
                          </a:solidFill>
                          <a:effectLst/>
                          <a:latin typeface="Times New Roman" panose="02020603050405020304" pitchFamily="18" charset="0"/>
                          <a:ea typeface="+mn-ea"/>
                          <a:cs typeface="Times New Roman" panose="02020603050405020304" pitchFamily="18" charset="0"/>
                        </a:rPr>
                        <a:t>encrypt messages they want to send to each other. The security depends on the assumption that it is easy to raise a number to a certain power, but difficult to compute which power was used, given the number and the outcome.</a:t>
                      </a:r>
                    </a:p>
                  </a:txBody>
                  <a:tcPr marL="47625" marR="47625" marT="47625" marB="47625" anchor="ctr"/>
                </a:tc>
                <a:extLst>
                  <a:ext uri="{0D108BD9-81ED-4DB2-BD59-A6C34878D82A}">
                    <a16:rowId xmlns:a16="http://schemas.microsoft.com/office/drawing/2014/main" val="1528953905"/>
                  </a:ext>
                </a:extLst>
              </a:tr>
              <a:tr h="912857">
                <a:tc>
                  <a:txBody>
                    <a:bodyPr/>
                    <a:lstStyle/>
                    <a:p>
                      <a:pPr fontAlgn="ctr"/>
                      <a:r>
                        <a:rPr lang="en-US" sz="1800" b="0" dirty="0">
                          <a:effectLst/>
                          <a:latin typeface="Times New Roman" panose="02020603050405020304" pitchFamily="18" charset="0"/>
                          <a:cs typeface="Times New Roman" panose="02020603050405020304" pitchFamily="18" charset="0"/>
                        </a:rPr>
                        <a:t>Digital Signature Standard (DSS) and Digital Signature Algorithm (DSA)</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512 – 1024</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It specifies DSA as the algorithm for digital signatures. DSA is a public key algorithm based on the ElGamal signature scheme. Signature creation speed is similar to RSA, but is 10 to 40 times slower for verification.</a:t>
                      </a:r>
                    </a:p>
                  </a:txBody>
                  <a:tcPr marL="47625" marR="47625" marT="47625" marB="47625" anchor="ctr"/>
                </a:tc>
                <a:extLst>
                  <a:ext uri="{0D108BD9-81ED-4DB2-BD59-A6C34878D82A}">
                    <a16:rowId xmlns:a16="http://schemas.microsoft.com/office/drawing/2014/main" val="3647993026"/>
                  </a:ext>
                </a:extLst>
              </a:tr>
              <a:tr h="750352">
                <a:tc>
                  <a:txBody>
                    <a:bodyPr/>
                    <a:lstStyle/>
                    <a:p>
                      <a:pPr fontAlgn="ctr"/>
                      <a:r>
                        <a:rPr lang="en-US" sz="1800" b="0" dirty="0">
                          <a:effectLst/>
                          <a:latin typeface="Times New Roman" panose="02020603050405020304" pitchFamily="18" charset="0"/>
                          <a:cs typeface="Times New Roman" panose="02020603050405020304" pitchFamily="18" charset="0"/>
                        </a:rPr>
                        <a:t>Elliptic curve techniques</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224 or higher</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Elliptic curve cryptography can be used to adapt many cryptographic algorithms, such as Diffie-Hellman or ElGamal. The main advantage of elliptic curve cryptography is that the keys can be much smaller.</a:t>
                      </a:r>
                    </a:p>
                  </a:txBody>
                  <a:tcPr marL="47625" marR="47625" marT="47625" marB="47625" anchor="ctr"/>
                </a:tc>
                <a:extLst>
                  <a:ext uri="{0D108BD9-81ED-4DB2-BD59-A6C34878D82A}">
                    <a16:rowId xmlns:a16="http://schemas.microsoft.com/office/drawing/2014/main" val="1791173817"/>
                  </a:ext>
                </a:extLst>
              </a:tr>
            </a:tbl>
          </a:graphicData>
        </a:graphic>
      </p:graphicFrame>
    </p:spTree>
    <p:extLst>
      <p:ext uri="{BB962C8B-B14F-4D97-AF65-F5344CB8AC3E}">
        <p14:creationId xmlns:p14="http://schemas.microsoft.com/office/powerpoint/2010/main" val="3876046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6965368"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Asymmetric Encryption - Confidentiality</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8" name="TextBox 7">
            <a:extLst>
              <a:ext uri="{FF2B5EF4-FFF2-40B4-BE49-F238E27FC236}">
                <a16:creationId xmlns:a16="http://schemas.microsoft.com/office/drawing/2014/main" id="{A85EAD72-5303-3853-A68F-DA794E675C48}"/>
              </a:ext>
            </a:extLst>
          </p:cNvPr>
          <p:cNvSpPr txBox="1"/>
          <p:nvPr/>
        </p:nvSpPr>
        <p:spPr>
          <a:xfrm>
            <a:off x="7559171" y="1568957"/>
            <a:ext cx="4296224" cy="338554"/>
          </a:xfrm>
          <a:prstGeom prst="rect">
            <a:avLst/>
          </a:prstGeom>
          <a:noFill/>
        </p:spPr>
        <p:txBody>
          <a:bodyPr wrap="square" rtlCol="0">
            <a:spAutoFit/>
          </a:bodyPr>
          <a:lstStyle/>
          <a:p>
            <a:r>
              <a:rPr lang="en-IN" sz="1600" b="1" dirty="0">
                <a:solidFill>
                  <a:srgbClr val="000000"/>
                </a:solidFill>
              </a:rPr>
              <a:t>Example</a:t>
            </a:r>
            <a:r>
              <a:rPr lang="en-IN" sz="1600" dirty="0">
                <a:solidFill>
                  <a:srgbClr val="000000"/>
                </a:solidFill>
              </a:rPr>
              <a:t>: </a:t>
            </a:r>
            <a:r>
              <a:rPr lang="en-IN" sz="1600" b="1" dirty="0">
                <a:solidFill>
                  <a:srgbClr val="000000"/>
                </a:solidFill>
              </a:rPr>
              <a:t>Data exchange between Bob and Alice </a:t>
            </a:r>
          </a:p>
        </p:txBody>
      </p:sp>
      <p:pic>
        <p:nvPicPr>
          <p:cNvPr id="10" name="Picture 9">
            <a:extLst>
              <a:ext uri="{FF2B5EF4-FFF2-40B4-BE49-F238E27FC236}">
                <a16:creationId xmlns:a16="http://schemas.microsoft.com/office/drawing/2014/main" id="{86F8428E-F4A2-7912-6C09-F1A2573FE1CE}"/>
              </a:ext>
            </a:extLst>
          </p:cNvPr>
          <p:cNvPicPr>
            <a:picLocks noChangeAspect="1"/>
          </p:cNvPicPr>
          <p:nvPr/>
        </p:nvPicPr>
        <p:blipFill rotWithShape="1">
          <a:blip r:embed="rId6"/>
          <a:srcRect t="2158"/>
          <a:stretch/>
        </p:blipFill>
        <p:spPr>
          <a:xfrm>
            <a:off x="7264095" y="2066998"/>
            <a:ext cx="2273220" cy="2166616"/>
          </a:xfrm>
          <a:prstGeom prst="rect">
            <a:avLst/>
          </a:prstGeom>
          <a:ln>
            <a:solidFill>
              <a:schemeClr val="bg1">
                <a:lumMod val="75000"/>
              </a:schemeClr>
            </a:solidFill>
          </a:ln>
        </p:spPr>
      </p:pic>
      <p:sp>
        <p:nvSpPr>
          <p:cNvPr id="11" name="Content Placeholder 6">
            <a:extLst>
              <a:ext uri="{FF2B5EF4-FFF2-40B4-BE49-F238E27FC236}">
                <a16:creationId xmlns:a16="http://schemas.microsoft.com/office/drawing/2014/main" id="{88015621-5AE5-FE37-ED63-9AFBD93C3FF1}"/>
              </a:ext>
            </a:extLst>
          </p:cNvPr>
          <p:cNvSpPr/>
          <p:nvPr/>
        </p:nvSpPr>
        <p:spPr>
          <a:xfrm>
            <a:off x="7236936" y="4233946"/>
            <a:ext cx="2273220" cy="1077218"/>
          </a:xfrm>
          <a:prstGeom prst="rect">
            <a:avLst/>
          </a:prstGeom>
        </p:spPr>
        <p:txBody>
          <a:bodyPr wrap="square">
            <a:spAutoFit/>
          </a:bodyPr>
          <a:lstStyle/>
          <a:p>
            <a:r>
              <a:rPr lang="en-US" sz="1600" b="0" i="0" dirty="0">
                <a:solidFill>
                  <a:srgbClr val="000000"/>
                </a:solidFill>
                <a:effectLst/>
                <a:latin typeface="Times New Roman" panose="02020603050405020304" pitchFamily="18" charset="0"/>
                <a:cs typeface="Times New Roman" panose="02020603050405020304" pitchFamily="18" charset="0"/>
              </a:rPr>
              <a:t>Alice acquires and uses Bob’s public key to encrypt a message and then send it to Bob.</a:t>
            </a:r>
            <a:endParaRPr lang="en-US" sz="1600" b="1" dirty="0">
              <a:solidFill>
                <a:srgbClr val="000000"/>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686CD506-A811-934A-0850-8E2440769682}"/>
              </a:ext>
            </a:extLst>
          </p:cNvPr>
          <p:cNvPicPr>
            <a:picLocks noChangeAspect="1"/>
          </p:cNvPicPr>
          <p:nvPr/>
        </p:nvPicPr>
        <p:blipFill>
          <a:blip r:embed="rId7"/>
          <a:stretch>
            <a:fillRect/>
          </a:stretch>
        </p:blipFill>
        <p:spPr>
          <a:xfrm>
            <a:off x="9642804" y="2066998"/>
            <a:ext cx="2212590" cy="2160000"/>
          </a:xfrm>
          <a:prstGeom prst="rect">
            <a:avLst/>
          </a:prstGeom>
          <a:ln>
            <a:solidFill>
              <a:schemeClr val="bg1">
                <a:lumMod val="75000"/>
              </a:schemeClr>
            </a:solidFill>
          </a:ln>
        </p:spPr>
      </p:pic>
      <p:sp>
        <p:nvSpPr>
          <p:cNvPr id="15" name="Content Placeholder 6">
            <a:extLst>
              <a:ext uri="{FF2B5EF4-FFF2-40B4-BE49-F238E27FC236}">
                <a16:creationId xmlns:a16="http://schemas.microsoft.com/office/drawing/2014/main" id="{D397C5F8-CB7B-D6C5-0267-5680EF2C97DA}"/>
              </a:ext>
            </a:extLst>
          </p:cNvPr>
          <p:cNvSpPr txBox="1"/>
          <p:nvPr/>
        </p:nvSpPr>
        <p:spPr>
          <a:xfrm>
            <a:off x="9552273" y="4220096"/>
            <a:ext cx="2520402" cy="1323439"/>
          </a:xfrm>
          <a:prstGeom prst="rect">
            <a:avLst/>
          </a:prstGeom>
          <a:noFill/>
        </p:spPr>
        <p:txBody>
          <a:bodyPr wrap="square">
            <a:spAutoFit/>
          </a:bodyPr>
          <a:lstStyle/>
          <a:p>
            <a:r>
              <a:rPr lang="en-US" sz="1600" b="0" i="0" dirty="0">
                <a:solidFill>
                  <a:srgbClr val="000000"/>
                </a:solidFill>
                <a:effectLst/>
                <a:latin typeface="Times New Roman" panose="02020603050405020304" pitchFamily="18" charset="0"/>
                <a:cs typeface="Times New Roman" panose="02020603050405020304" pitchFamily="18" charset="0"/>
              </a:rPr>
              <a:t>Bob decrypts the message with the private key and as he is the only one with the private key, confidentiality is achieved.</a:t>
            </a:r>
            <a:endParaRPr lang="en-US" sz="1600" b="1" dirty="0">
              <a:solidFill>
                <a:srgbClr val="000000"/>
              </a:solidFill>
              <a:latin typeface="Times New Roman" panose="02020603050405020304" pitchFamily="18" charset="0"/>
              <a:cs typeface="Times New Roman" panose="02020603050405020304" pitchFamily="18" charset="0"/>
            </a:endParaRPr>
          </a:p>
        </p:txBody>
      </p:sp>
      <p:sp>
        <p:nvSpPr>
          <p:cNvPr id="16" name="Content Placeholder 1">
            <a:extLst>
              <a:ext uri="{FF2B5EF4-FFF2-40B4-BE49-F238E27FC236}">
                <a16:creationId xmlns:a16="http://schemas.microsoft.com/office/drawing/2014/main" id="{BCAE2B48-0ED7-4E9E-344B-6718340AC6C3}"/>
              </a:ext>
            </a:extLst>
          </p:cNvPr>
          <p:cNvSpPr txBox="1">
            <a:spLocks/>
          </p:cNvSpPr>
          <p:nvPr/>
        </p:nvSpPr>
        <p:spPr>
          <a:xfrm>
            <a:off x="221145" y="1690555"/>
            <a:ext cx="6893446" cy="3866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pPr>
            <a:r>
              <a:rPr lang="en-US" sz="2000" dirty="0">
                <a:latin typeface="Times New Roman" panose="02020603050405020304" pitchFamily="18" charset="0"/>
                <a:cs typeface="Times New Roman" panose="02020603050405020304" pitchFamily="18" charset="0"/>
              </a:rPr>
              <a:t>Asymmetric algorithms are used to provide confidentiality without pre-sharing a password.</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The confidentiality objective of asymmetric algorithms is initiated when the encryption process is started with the public key.</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The process can be summarized using the formula: </a:t>
            </a:r>
            <a:r>
              <a:rPr lang="en-US" sz="2000" b="1" dirty="0">
                <a:latin typeface="Times New Roman" panose="02020603050405020304" pitchFamily="18" charset="0"/>
                <a:cs typeface="Times New Roman" panose="02020603050405020304" pitchFamily="18" charset="0"/>
              </a:rPr>
              <a:t>Public Key (Encrypt) + Private Key (Decrypt) = Confidentiality</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When the public key is used to encrypt data, the private key must be used to decrypt data. </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Only one host has the private key; therefore, confidentiality is achieved.</a:t>
            </a:r>
          </a:p>
        </p:txBody>
      </p:sp>
    </p:spTree>
    <p:extLst>
      <p:ext uri="{BB962C8B-B14F-4D97-AF65-F5344CB8AC3E}">
        <p14:creationId xmlns:p14="http://schemas.microsoft.com/office/powerpoint/2010/main" val="26851439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6897850"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Asymmetric Encryption - Authentication</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6" name="Content Placeholder 1">
            <a:extLst>
              <a:ext uri="{FF2B5EF4-FFF2-40B4-BE49-F238E27FC236}">
                <a16:creationId xmlns:a16="http://schemas.microsoft.com/office/drawing/2014/main" id="{BCAE2B48-0ED7-4E9E-344B-6718340AC6C3}"/>
              </a:ext>
            </a:extLst>
          </p:cNvPr>
          <p:cNvSpPr txBox="1">
            <a:spLocks/>
          </p:cNvSpPr>
          <p:nvPr/>
        </p:nvSpPr>
        <p:spPr>
          <a:xfrm>
            <a:off x="221144" y="1643257"/>
            <a:ext cx="11650289" cy="3866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authentication objective of asymmetric algorithms is initiated with the private key encryption process.</a:t>
            </a:r>
          </a:p>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process can be summarized using the formula: </a:t>
            </a:r>
            <a:r>
              <a:rPr lang="en-US" sz="2300" b="1" dirty="0">
                <a:latin typeface="Times New Roman" panose="02020603050405020304" pitchFamily="18" charset="0"/>
                <a:cs typeface="Times New Roman" panose="02020603050405020304" pitchFamily="18" charset="0"/>
              </a:rPr>
              <a:t>Private Key (Encrypt) + Public Key (Decrypt) = Authentication</a:t>
            </a:r>
            <a:endParaRPr lang="en-US" sz="2300" dirty="0">
              <a:latin typeface="Times New Roman" panose="02020603050405020304" pitchFamily="18" charset="0"/>
              <a:cs typeface="Times New Roman" panose="02020603050405020304" pitchFamily="18" charset="0"/>
            </a:endParaRPr>
          </a:p>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When the private key is used to encrypt the data, the corresponding public key must be used to decrypt the data. </a:t>
            </a:r>
          </a:p>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Because only one host has the private key, only that host could have encrypted the message, providing authentication of the sender. </a:t>
            </a:r>
          </a:p>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When a host successfully decrypts a message using a public key, it is trusted that the private key encrypted the message, which verifies who the sender is. This is a form of authentication.</a:t>
            </a:r>
          </a:p>
        </p:txBody>
      </p:sp>
    </p:spTree>
    <p:extLst>
      <p:ext uri="{BB962C8B-B14F-4D97-AF65-F5344CB8AC3E}">
        <p14:creationId xmlns:p14="http://schemas.microsoft.com/office/powerpoint/2010/main" val="450406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1214" y="548159"/>
            <a:ext cx="740882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Asymmetric Encryption – Authentication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8" name="Content Placeholder 2">
            <a:extLst>
              <a:ext uri="{FF2B5EF4-FFF2-40B4-BE49-F238E27FC236}">
                <a16:creationId xmlns:a16="http://schemas.microsoft.com/office/drawing/2014/main" id="{2ABFDF0B-0AC2-C06F-D019-6582DC645C2C}"/>
              </a:ext>
            </a:extLst>
          </p:cNvPr>
          <p:cNvSpPr txBox="1"/>
          <p:nvPr/>
        </p:nvSpPr>
        <p:spPr>
          <a:xfrm>
            <a:off x="1926595" y="2310132"/>
            <a:ext cx="3512745" cy="1077218"/>
          </a:xfrm>
          <a:prstGeom prst="rect">
            <a:avLst/>
          </a:prstGeom>
          <a:noFill/>
        </p:spPr>
        <p:txBody>
          <a:bodyPr wrap="square" rtlCol="0">
            <a:spAutoFit/>
          </a:bodyPr>
          <a:lstStyle/>
          <a:p>
            <a:pPr marL="0" indent="0">
              <a:buNone/>
            </a:pPr>
            <a:r>
              <a:rPr lang="en-US" sz="1600" b="1" dirty="0">
                <a:solidFill>
                  <a:srgbClr val="000000"/>
                </a:solidFill>
                <a:latin typeface="Times New Roman" panose="02020603050405020304" pitchFamily="18" charset="0"/>
                <a:cs typeface="Times New Roman" panose="02020603050405020304" pitchFamily="18" charset="0"/>
              </a:rPr>
              <a:t>Alice uses her private key</a:t>
            </a:r>
          </a:p>
          <a:p>
            <a:r>
              <a:rPr lang="en-US" sz="1600" dirty="0">
                <a:solidFill>
                  <a:srgbClr val="000000"/>
                </a:solidFill>
                <a:latin typeface="Times New Roman" panose="02020603050405020304" pitchFamily="18" charset="0"/>
                <a:cs typeface="Times New Roman" panose="02020603050405020304" pitchFamily="18" charset="0"/>
              </a:rPr>
              <a:t>Alice encrypts a message using her private key and sends it to Bob.</a:t>
            </a:r>
          </a:p>
          <a:p>
            <a:endParaRPr lang="en-IN" sz="1600" dirty="0">
              <a:solidFill>
                <a:srgbClr val="000000"/>
              </a:solidFill>
              <a:latin typeface="Times New Roman" panose="02020603050405020304" pitchFamily="18" charset="0"/>
              <a:cs typeface="Times New Roman" panose="02020603050405020304" pitchFamily="18" charset="0"/>
            </a:endParaRPr>
          </a:p>
        </p:txBody>
      </p:sp>
      <p:pic>
        <p:nvPicPr>
          <p:cNvPr id="10" name="Picture 1">
            <a:extLst>
              <a:ext uri="{FF2B5EF4-FFF2-40B4-BE49-F238E27FC236}">
                <a16:creationId xmlns:a16="http://schemas.microsoft.com/office/drawing/2014/main" id="{CB423C71-AE12-8FA3-1674-22259E0C064A}"/>
              </a:ext>
            </a:extLst>
          </p:cNvPr>
          <p:cNvPicPr>
            <a:picLocks noChangeAspect="1"/>
          </p:cNvPicPr>
          <p:nvPr/>
        </p:nvPicPr>
        <p:blipFill>
          <a:blip r:embed="rId6"/>
          <a:stretch>
            <a:fillRect/>
          </a:stretch>
        </p:blipFill>
        <p:spPr>
          <a:xfrm>
            <a:off x="2022249" y="3151057"/>
            <a:ext cx="2818306" cy="2470190"/>
          </a:xfrm>
          <a:prstGeom prst="rect">
            <a:avLst/>
          </a:prstGeom>
          <a:ln>
            <a:solidFill>
              <a:schemeClr val="bg1">
                <a:lumMod val="85000"/>
              </a:schemeClr>
            </a:solidFill>
          </a:ln>
        </p:spPr>
      </p:pic>
      <p:sp>
        <p:nvSpPr>
          <p:cNvPr id="11" name="Content Placeholder 3">
            <a:extLst>
              <a:ext uri="{FF2B5EF4-FFF2-40B4-BE49-F238E27FC236}">
                <a16:creationId xmlns:a16="http://schemas.microsoft.com/office/drawing/2014/main" id="{02E8935B-2A45-593E-D685-0F0FB838C9B9}"/>
              </a:ext>
            </a:extLst>
          </p:cNvPr>
          <p:cNvSpPr txBox="1"/>
          <p:nvPr/>
        </p:nvSpPr>
        <p:spPr>
          <a:xfrm>
            <a:off x="5552692" y="2284834"/>
            <a:ext cx="5554118" cy="1077218"/>
          </a:xfrm>
          <a:prstGeom prst="rect">
            <a:avLst/>
          </a:prstGeom>
          <a:noFill/>
        </p:spPr>
        <p:txBody>
          <a:bodyPr wrap="square" rtlCol="0">
            <a:spAutoFit/>
          </a:bodyPr>
          <a:lstStyle/>
          <a:p>
            <a:pPr marL="0" indent="0">
              <a:buNone/>
            </a:pPr>
            <a:r>
              <a:rPr lang="en-US" sz="1600" b="1" dirty="0">
                <a:solidFill>
                  <a:srgbClr val="000000"/>
                </a:solidFill>
                <a:latin typeface="Times New Roman" panose="02020603050405020304" pitchFamily="18" charset="0"/>
                <a:cs typeface="Times New Roman" panose="02020603050405020304" pitchFamily="18" charset="0"/>
              </a:rPr>
              <a:t>Bob decrypts using the public key</a:t>
            </a:r>
          </a:p>
          <a:p>
            <a:r>
              <a:rPr lang="en-US" sz="1600" dirty="0">
                <a:solidFill>
                  <a:srgbClr val="000000"/>
                </a:solidFill>
                <a:latin typeface="Times New Roman" panose="02020603050405020304" pitchFamily="18" charset="0"/>
                <a:cs typeface="Times New Roman" panose="02020603050405020304" pitchFamily="18" charset="0"/>
              </a:rPr>
              <a:t>After Bob obtains Alice’s public key, he uses it to decrypt the message and to authenticate that the message has been received from Alice.</a:t>
            </a:r>
          </a:p>
        </p:txBody>
      </p:sp>
      <p:pic>
        <p:nvPicPr>
          <p:cNvPr id="12" name="Picture 2">
            <a:extLst>
              <a:ext uri="{FF2B5EF4-FFF2-40B4-BE49-F238E27FC236}">
                <a16:creationId xmlns:a16="http://schemas.microsoft.com/office/drawing/2014/main" id="{2F0EE590-DA53-5E02-D163-DB213A4F0F71}"/>
              </a:ext>
            </a:extLst>
          </p:cNvPr>
          <p:cNvPicPr>
            <a:picLocks noChangeAspect="1"/>
          </p:cNvPicPr>
          <p:nvPr/>
        </p:nvPicPr>
        <p:blipFill rotWithShape="1">
          <a:blip r:embed="rId7"/>
          <a:srcRect l="541" t="1403" b="1"/>
          <a:stretch/>
        </p:blipFill>
        <p:spPr>
          <a:xfrm>
            <a:off x="5662380" y="3316787"/>
            <a:ext cx="3316868" cy="2380422"/>
          </a:xfrm>
          <a:prstGeom prst="rect">
            <a:avLst/>
          </a:prstGeom>
          <a:ln>
            <a:solidFill>
              <a:schemeClr val="bg1">
                <a:lumMod val="75000"/>
              </a:schemeClr>
            </a:solidFill>
          </a:ln>
        </p:spPr>
      </p:pic>
      <p:sp>
        <p:nvSpPr>
          <p:cNvPr id="13" name="Content Placeholder 1">
            <a:extLst>
              <a:ext uri="{FF2B5EF4-FFF2-40B4-BE49-F238E27FC236}">
                <a16:creationId xmlns:a16="http://schemas.microsoft.com/office/drawing/2014/main" id="{C9F4E042-6B45-C837-380A-47796973CE21}"/>
              </a:ext>
            </a:extLst>
          </p:cNvPr>
          <p:cNvSpPr txBox="1">
            <a:spLocks/>
          </p:cNvSpPr>
          <p:nvPr/>
        </p:nvSpPr>
        <p:spPr>
          <a:xfrm>
            <a:off x="1734207" y="1399376"/>
            <a:ext cx="8922611" cy="5409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latin typeface="Times New Roman" panose="02020603050405020304" pitchFamily="18" charset="0"/>
                <a:cs typeface="Times New Roman" panose="02020603050405020304" pitchFamily="18" charset="0"/>
              </a:rPr>
              <a:t>Let's see how the private and public keys can be used to provide authentication to the data exchange between Bob and Alice.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20846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1214" y="548159"/>
            <a:ext cx="523733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Asymmetric Encryption – Integrity</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1">
            <a:extLst>
              <a:ext uri="{FF2B5EF4-FFF2-40B4-BE49-F238E27FC236}">
                <a16:creationId xmlns:a16="http://schemas.microsoft.com/office/drawing/2014/main" id="{C9F4E042-6B45-C837-380A-47796973CE21}"/>
              </a:ext>
            </a:extLst>
          </p:cNvPr>
          <p:cNvSpPr txBox="1">
            <a:spLocks/>
          </p:cNvSpPr>
          <p:nvPr/>
        </p:nvSpPr>
        <p:spPr>
          <a:xfrm>
            <a:off x="1546471" y="1463649"/>
            <a:ext cx="9758855" cy="1096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000" b="0" i="0" dirty="0">
                <a:effectLst/>
              </a:rPr>
              <a:t>Combining the two asymmetric encryption processes provides message confidentiality, authentication, and integrity. </a:t>
            </a:r>
            <a:r>
              <a:rPr lang="en-US" sz="2000" dirty="0"/>
              <a:t>In this example, a message will be ciphered using Bob’s public key and a ciphered hash will be encrypted using Alice’s private key.</a:t>
            </a:r>
            <a:endParaRPr lang="en-US" sz="2000" b="0" i="0" dirty="0">
              <a:effectLst/>
            </a:endParaRPr>
          </a:p>
        </p:txBody>
      </p:sp>
      <p:pic>
        <p:nvPicPr>
          <p:cNvPr id="14" name="Picture 13">
            <a:extLst>
              <a:ext uri="{FF2B5EF4-FFF2-40B4-BE49-F238E27FC236}">
                <a16:creationId xmlns:a16="http://schemas.microsoft.com/office/drawing/2014/main" id="{18C86D35-1AB4-0948-E56F-D18E98046606}"/>
              </a:ext>
            </a:extLst>
          </p:cNvPr>
          <p:cNvPicPr>
            <a:picLocks noChangeAspect="1"/>
          </p:cNvPicPr>
          <p:nvPr/>
        </p:nvPicPr>
        <p:blipFill rotWithShape="1">
          <a:blip r:embed="rId6"/>
          <a:srcRect l="2052" t="978" r="763" b="1337"/>
          <a:stretch/>
        </p:blipFill>
        <p:spPr>
          <a:xfrm>
            <a:off x="2480253" y="2538356"/>
            <a:ext cx="2206285" cy="2376000"/>
          </a:xfrm>
          <a:prstGeom prst="rect">
            <a:avLst/>
          </a:prstGeom>
          <a:ln>
            <a:solidFill>
              <a:schemeClr val="bg1">
                <a:lumMod val="75000"/>
              </a:schemeClr>
            </a:solidFill>
          </a:ln>
        </p:spPr>
      </p:pic>
      <p:sp>
        <p:nvSpPr>
          <p:cNvPr id="15" name="TextBox 14">
            <a:extLst>
              <a:ext uri="{FF2B5EF4-FFF2-40B4-BE49-F238E27FC236}">
                <a16:creationId xmlns:a16="http://schemas.microsoft.com/office/drawing/2014/main" id="{3DE89CF1-4755-1729-5C83-AB635D75401C}"/>
              </a:ext>
            </a:extLst>
          </p:cNvPr>
          <p:cNvSpPr txBox="1"/>
          <p:nvPr/>
        </p:nvSpPr>
        <p:spPr>
          <a:xfrm>
            <a:off x="2426010" y="4904542"/>
            <a:ext cx="2206285" cy="584775"/>
          </a:xfrm>
          <a:prstGeom prst="rect">
            <a:avLst/>
          </a:prstGeom>
          <a:noFill/>
        </p:spPr>
        <p:txBody>
          <a:bodyPr wrap="square" rtlCol="0">
            <a:spAutoFit/>
          </a:bodyPr>
          <a:lstStyle/>
          <a:p>
            <a:pPr algn="ctr"/>
            <a:r>
              <a:rPr lang="en-IN" sz="1600" dirty="0">
                <a:solidFill>
                  <a:schemeClr val="tx1">
                    <a:lumMod val="50000"/>
                  </a:schemeClr>
                </a:solidFill>
              </a:rPr>
              <a:t>Alice uses Bob’s Public Key</a:t>
            </a:r>
          </a:p>
        </p:txBody>
      </p:sp>
      <p:pic>
        <p:nvPicPr>
          <p:cNvPr id="16" name="Picture 15">
            <a:extLst>
              <a:ext uri="{FF2B5EF4-FFF2-40B4-BE49-F238E27FC236}">
                <a16:creationId xmlns:a16="http://schemas.microsoft.com/office/drawing/2014/main" id="{348F7EC6-C9CA-A0D1-5325-7FF69984A45F}"/>
              </a:ext>
            </a:extLst>
          </p:cNvPr>
          <p:cNvPicPr>
            <a:picLocks noChangeAspect="1"/>
          </p:cNvPicPr>
          <p:nvPr/>
        </p:nvPicPr>
        <p:blipFill>
          <a:blip r:embed="rId7"/>
          <a:stretch>
            <a:fillRect/>
          </a:stretch>
        </p:blipFill>
        <p:spPr>
          <a:xfrm>
            <a:off x="4812415" y="2538356"/>
            <a:ext cx="1850050" cy="2376000"/>
          </a:xfrm>
          <a:prstGeom prst="rect">
            <a:avLst/>
          </a:prstGeom>
          <a:ln>
            <a:solidFill>
              <a:schemeClr val="bg1">
                <a:lumMod val="75000"/>
              </a:schemeClr>
            </a:solidFill>
          </a:ln>
        </p:spPr>
      </p:pic>
      <p:sp>
        <p:nvSpPr>
          <p:cNvPr id="17" name="TextBox 16">
            <a:extLst>
              <a:ext uri="{FF2B5EF4-FFF2-40B4-BE49-F238E27FC236}">
                <a16:creationId xmlns:a16="http://schemas.microsoft.com/office/drawing/2014/main" id="{398EB36B-4A88-B275-1E94-800636905153}"/>
              </a:ext>
            </a:extLst>
          </p:cNvPr>
          <p:cNvSpPr txBox="1"/>
          <p:nvPr/>
        </p:nvSpPr>
        <p:spPr>
          <a:xfrm>
            <a:off x="4722824" y="4886463"/>
            <a:ext cx="1850050" cy="830997"/>
          </a:xfrm>
          <a:prstGeom prst="rect">
            <a:avLst/>
          </a:prstGeom>
          <a:noFill/>
        </p:spPr>
        <p:txBody>
          <a:bodyPr wrap="square" rtlCol="0">
            <a:spAutoFit/>
          </a:bodyPr>
          <a:lstStyle/>
          <a:p>
            <a:pPr marL="0" indent="0" algn="ctr">
              <a:buNone/>
            </a:pPr>
            <a:r>
              <a:rPr lang="en-US" sz="1600" dirty="0">
                <a:solidFill>
                  <a:srgbClr val="000000"/>
                </a:solidFill>
              </a:rPr>
              <a:t>Alice encrypts a hash using her private key</a:t>
            </a:r>
          </a:p>
        </p:txBody>
      </p:sp>
      <p:pic>
        <p:nvPicPr>
          <p:cNvPr id="18" name="Picture 17">
            <a:extLst>
              <a:ext uri="{FF2B5EF4-FFF2-40B4-BE49-F238E27FC236}">
                <a16:creationId xmlns:a16="http://schemas.microsoft.com/office/drawing/2014/main" id="{DD5F67DC-113B-E48C-D128-D34CCB2E086C}"/>
              </a:ext>
            </a:extLst>
          </p:cNvPr>
          <p:cNvPicPr>
            <a:picLocks noChangeAspect="1"/>
          </p:cNvPicPr>
          <p:nvPr/>
        </p:nvPicPr>
        <p:blipFill>
          <a:blip r:embed="rId8"/>
          <a:stretch>
            <a:fillRect/>
          </a:stretch>
        </p:blipFill>
        <p:spPr>
          <a:xfrm>
            <a:off x="6788342" y="2541459"/>
            <a:ext cx="1861050" cy="2376000"/>
          </a:xfrm>
          <a:prstGeom prst="rect">
            <a:avLst/>
          </a:prstGeom>
          <a:ln>
            <a:solidFill>
              <a:schemeClr val="bg1">
                <a:lumMod val="75000"/>
              </a:schemeClr>
            </a:solidFill>
          </a:ln>
        </p:spPr>
      </p:pic>
      <p:sp>
        <p:nvSpPr>
          <p:cNvPr id="19" name="TextBox 18">
            <a:extLst>
              <a:ext uri="{FF2B5EF4-FFF2-40B4-BE49-F238E27FC236}">
                <a16:creationId xmlns:a16="http://schemas.microsoft.com/office/drawing/2014/main" id="{6F880D1B-0A05-8625-B730-B58EA140D9AB}"/>
              </a:ext>
            </a:extLst>
          </p:cNvPr>
          <p:cNvSpPr txBox="1"/>
          <p:nvPr/>
        </p:nvSpPr>
        <p:spPr>
          <a:xfrm>
            <a:off x="6683792" y="4911555"/>
            <a:ext cx="1850050" cy="830997"/>
          </a:xfrm>
          <a:prstGeom prst="rect">
            <a:avLst/>
          </a:prstGeom>
          <a:noFill/>
        </p:spPr>
        <p:txBody>
          <a:bodyPr wrap="square" rtlCol="0">
            <a:spAutoFit/>
          </a:bodyPr>
          <a:lstStyle/>
          <a:p>
            <a:pPr marL="0" indent="0" algn="ctr">
              <a:buNone/>
            </a:pPr>
            <a:r>
              <a:rPr lang="en-US" sz="1600" dirty="0">
                <a:solidFill>
                  <a:srgbClr val="000000"/>
                </a:solidFill>
              </a:rPr>
              <a:t>Bob uses Alice’s public key to decrypt the hash</a:t>
            </a:r>
          </a:p>
        </p:txBody>
      </p:sp>
      <p:pic>
        <p:nvPicPr>
          <p:cNvPr id="20" name="Picture 19">
            <a:extLst>
              <a:ext uri="{FF2B5EF4-FFF2-40B4-BE49-F238E27FC236}">
                <a16:creationId xmlns:a16="http://schemas.microsoft.com/office/drawing/2014/main" id="{ABE53CDB-9A1F-C986-92F4-1BA1EAE27391}"/>
              </a:ext>
            </a:extLst>
          </p:cNvPr>
          <p:cNvPicPr>
            <a:picLocks noChangeAspect="1"/>
          </p:cNvPicPr>
          <p:nvPr/>
        </p:nvPicPr>
        <p:blipFill>
          <a:blip r:embed="rId9"/>
          <a:stretch>
            <a:fillRect/>
          </a:stretch>
        </p:blipFill>
        <p:spPr>
          <a:xfrm>
            <a:off x="8775268" y="2538356"/>
            <a:ext cx="1838298" cy="2376000"/>
          </a:xfrm>
          <a:prstGeom prst="rect">
            <a:avLst/>
          </a:prstGeom>
          <a:ln>
            <a:solidFill>
              <a:schemeClr val="bg1">
                <a:lumMod val="75000"/>
              </a:schemeClr>
            </a:solidFill>
          </a:ln>
        </p:spPr>
      </p:pic>
      <p:sp>
        <p:nvSpPr>
          <p:cNvPr id="21" name="TextBox 20">
            <a:extLst>
              <a:ext uri="{FF2B5EF4-FFF2-40B4-BE49-F238E27FC236}">
                <a16:creationId xmlns:a16="http://schemas.microsoft.com/office/drawing/2014/main" id="{3EC74565-412A-418D-D0AB-9DEFB8BB596A}"/>
              </a:ext>
            </a:extLst>
          </p:cNvPr>
          <p:cNvSpPr txBox="1"/>
          <p:nvPr/>
        </p:nvSpPr>
        <p:spPr>
          <a:xfrm>
            <a:off x="8624033" y="4911555"/>
            <a:ext cx="2032785" cy="830997"/>
          </a:xfrm>
          <a:prstGeom prst="rect">
            <a:avLst/>
          </a:prstGeom>
          <a:noFill/>
        </p:spPr>
        <p:txBody>
          <a:bodyPr wrap="square" rtlCol="0">
            <a:spAutoFit/>
          </a:bodyPr>
          <a:lstStyle/>
          <a:p>
            <a:pPr marL="0" indent="0" algn="ctr">
              <a:buNone/>
            </a:pPr>
            <a:r>
              <a:rPr lang="en-US" sz="1600" dirty="0">
                <a:solidFill>
                  <a:srgbClr val="000000"/>
                </a:solidFill>
              </a:rPr>
              <a:t>Bob uses his private key to decrypt the message</a:t>
            </a:r>
          </a:p>
        </p:txBody>
      </p:sp>
    </p:spTree>
    <p:extLst>
      <p:ext uri="{BB962C8B-B14F-4D97-AF65-F5344CB8AC3E}">
        <p14:creationId xmlns:p14="http://schemas.microsoft.com/office/powerpoint/2010/main" val="13829785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2706767"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Diffie-Hellman</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8" name="Content Placeholder 1">
            <a:extLst>
              <a:ext uri="{FF2B5EF4-FFF2-40B4-BE49-F238E27FC236}">
                <a16:creationId xmlns:a16="http://schemas.microsoft.com/office/drawing/2014/main" id="{0E8CAB1D-0D9D-7B41-A560-399B52B744F0}"/>
              </a:ext>
            </a:extLst>
          </p:cNvPr>
          <p:cNvSpPr txBox="1"/>
          <p:nvPr/>
        </p:nvSpPr>
        <p:spPr>
          <a:xfrm>
            <a:off x="1615570" y="1422072"/>
            <a:ext cx="10287396" cy="707886"/>
          </a:xfrm>
          <a:prstGeom prst="rect">
            <a:avLst/>
          </a:prstGeom>
          <a:noFill/>
        </p:spPr>
        <p:txBody>
          <a:bodyPr wrap="square" rtlCol="0">
            <a:spAutoFit/>
          </a:bodyPr>
          <a:lstStyle/>
          <a:p>
            <a:pPr marL="285750" indent="-200025">
              <a:buFont typeface="Arial" panose="020B0604020202020204" pitchFamily="34" charset="0"/>
              <a:buChar char="•"/>
            </a:pPr>
            <a:r>
              <a:rPr lang="en-US" sz="2000" dirty="0" err="1">
                <a:solidFill>
                  <a:srgbClr val="000000"/>
                </a:solidFill>
                <a:latin typeface="Times New Roman" panose="02020603050405020304" pitchFamily="18" charset="0"/>
                <a:cs typeface="Times New Roman" panose="02020603050405020304" pitchFamily="18" charset="0"/>
              </a:rPr>
              <a:t>Diffie</a:t>
            </a:r>
            <a:r>
              <a:rPr lang="en-US" sz="2000" dirty="0">
                <a:solidFill>
                  <a:srgbClr val="000000"/>
                </a:solidFill>
                <a:latin typeface="Times New Roman" panose="02020603050405020304" pitchFamily="18" charset="0"/>
                <a:cs typeface="Times New Roman" panose="02020603050405020304" pitchFamily="18" charset="0"/>
              </a:rPr>
              <a:t>-Hellman (DH) is an asymmetric mathematical algorithm that allows two computers to generate an identical shared secret without having communicated before. </a:t>
            </a:r>
          </a:p>
        </p:txBody>
      </p:sp>
      <p:pic>
        <p:nvPicPr>
          <p:cNvPr id="10" name="Picture 9">
            <a:extLst>
              <a:ext uri="{FF2B5EF4-FFF2-40B4-BE49-F238E27FC236}">
                <a16:creationId xmlns:a16="http://schemas.microsoft.com/office/drawing/2014/main" id="{7C18E46A-04CA-4FCD-EFD4-7DB8E590FF8A}"/>
              </a:ext>
            </a:extLst>
          </p:cNvPr>
          <p:cNvPicPr>
            <a:picLocks noChangeAspect="1"/>
          </p:cNvPicPr>
          <p:nvPr/>
        </p:nvPicPr>
        <p:blipFill>
          <a:blip r:embed="rId6"/>
          <a:stretch>
            <a:fillRect/>
          </a:stretch>
        </p:blipFill>
        <p:spPr>
          <a:xfrm>
            <a:off x="7635376" y="2308126"/>
            <a:ext cx="4267590" cy="2593746"/>
          </a:xfrm>
          <a:prstGeom prst="rect">
            <a:avLst/>
          </a:prstGeom>
          <a:ln>
            <a:solidFill>
              <a:schemeClr val="bg1">
                <a:lumMod val="75000"/>
              </a:schemeClr>
            </a:solidFill>
          </a:ln>
        </p:spPr>
      </p:pic>
      <p:sp>
        <p:nvSpPr>
          <p:cNvPr id="12" name="TextBox 11">
            <a:extLst>
              <a:ext uri="{FF2B5EF4-FFF2-40B4-BE49-F238E27FC236}">
                <a16:creationId xmlns:a16="http://schemas.microsoft.com/office/drawing/2014/main" id="{11E7ED5D-B4A0-C935-FEF0-91A880DD9DF6}"/>
              </a:ext>
            </a:extLst>
          </p:cNvPr>
          <p:cNvSpPr txBox="1"/>
          <p:nvPr/>
        </p:nvSpPr>
        <p:spPr>
          <a:xfrm>
            <a:off x="7770892" y="4914356"/>
            <a:ext cx="3996557" cy="369332"/>
          </a:xfrm>
          <a:prstGeom prst="rect">
            <a:avLst/>
          </a:prstGeom>
          <a:noFill/>
        </p:spPr>
        <p:txBody>
          <a:bodyPr wrap="square">
            <a:spAutoFit/>
          </a:bodyPr>
          <a:lstStyle/>
          <a:p>
            <a:pPr algn="ctr"/>
            <a:r>
              <a:rPr lang="en-IN" sz="1800" dirty="0">
                <a:solidFill>
                  <a:schemeClr val="tx1">
                    <a:lumMod val="50000"/>
                  </a:schemeClr>
                </a:solidFill>
              </a:rPr>
              <a:t>DH operation</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251439" y="2275756"/>
            <a:ext cx="7321602"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000">
                <a:latin typeface="Times New Roman" panose="02020603050405020304" pitchFamily="18" charset="0"/>
                <a:cs typeface="Times New Roman" panose="02020603050405020304" pitchFamily="18" charset="0"/>
              </a:rPr>
              <a:t>The new shared key is never actually exchanged between the sender and receiver.</a:t>
            </a:r>
          </a:p>
          <a:p>
            <a:pPr>
              <a:spcBef>
                <a:spcPts val="300"/>
              </a:spcBef>
              <a:spcAft>
                <a:spcPts val="300"/>
              </a:spcAft>
            </a:pPr>
            <a:r>
              <a:rPr lang="en-US" sz="2000">
                <a:latin typeface="Times New Roman" panose="02020603050405020304" pitchFamily="18" charset="0"/>
                <a:cs typeface="Times New Roman" panose="02020603050405020304" pitchFamily="18" charset="0"/>
              </a:rPr>
              <a:t>The key can be used by an encryption algorithm to encrypt traffic between the two systems as both parties know it.</a:t>
            </a:r>
          </a:p>
          <a:p>
            <a:pPr>
              <a:spcBef>
                <a:spcPts val="300"/>
              </a:spcBef>
              <a:spcAft>
                <a:spcPts val="300"/>
              </a:spcAft>
            </a:pPr>
            <a:r>
              <a:rPr lang="en-US" sz="2000">
                <a:latin typeface="Times New Roman" panose="02020603050405020304" pitchFamily="18" charset="0"/>
                <a:cs typeface="Times New Roman" panose="02020603050405020304" pitchFamily="18" charset="0"/>
              </a:rPr>
              <a:t>Following are two examples of instances when DH is commonly used:</a:t>
            </a:r>
          </a:p>
          <a:p>
            <a:pPr lvl="1"/>
            <a:r>
              <a:rPr lang="en-US" sz="2000">
                <a:latin typeface="Times New Roman" panose="02020603050405020304" pitchFamily="18" charset="0"/>
                <a:cs typeface="Times New Roman" panose="02020603050405020304" pitchFamily="18" charset="0"/>
              </a:rPr>
              <a:t>Data is exchanged using an IPsec VPN</a:t>
            </a:r>
          </a:p>
          <a:p>
            <a:pPr lvl="1"/>
            <a:r>
              <a:rPr lang="en-US" sz="2000">
                <a:latin typeface="Times New Roman" panose="02020603050405020304" pitchFamily="18" charset="0"/>
                <a:cs typeface="Times New Roman" panose="02020603050405020304" pitchFamily="18" charset="0"/>
              </a:rPr>
              <a:t>SSH data is exchanged</a:t>
            </a:r>
          </a:p>
          <a:p>
            <a:pPr marL="169863" lvl="1" indent="-169863">
              <a:buSzPct val="90000"/>
            </a:pPr>
            <a:r>
              <a:rPr lang="en-US" sz="2000">
                <a:latin typeface="Times New Roman" panose="02020603050405020304" pitchFamily="18" charset="0"/>
                <a:cs typeface="Times New Roman" panose="02020603050405020304" pitchFamily="18" charset="0"/>
              </a:rPr>
              <a:t>The security of DH is based on the fact that it uses very large numbers in its calculations.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75109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187941"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Diffie-Hellman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456390" y="1633978"/>
            <a:ext cx="1105243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Diffie-Hellman uses different DH groups to determine the strength of the key that is used in the key agreement process. The higher group numbers are more secure but require additional time to compute the key. </a:t>
            </a:r>
          </a:p>
          <a:p>
            <a:pPr>
              <a:spcBef>
                <a:spcPts val="200"/>
              </a:spcBef>
              <a:spcAft>
                <a:spcPts val="2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following identifies the DH groups examples: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1: 768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2: 1024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5: 1536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14: 2048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15: 3072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16: 4096 bits</a:t>
            </a:r>
          </a:p>
        </p:txBody>
      </p:sp>
    </p:spTree>
    <p:extLst>
      <p:ext uri="{BB962C8B-B14F-4D97-AF65-F5344CB8AC3E}">
        <p14:creationId xmlns:p14="http://schemas.microsoft.com/office/powerpoint/2010/main" val="10852261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2684" y="560118"/>
            <a:ext cx="729238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Encrypting and Decrypting Data Using OpenSSL</a:t>
            </a:r>
          </a:p>
        </p:txBody>
      </p:sp>
      <p:sp>
        <p:nvSpPr>
          <p:cNvPr id="9" name="TextBox 8">
            <a:extLst>
              <a:ext uri="{FF2B5EF4-FFF2-40B4-BE49-F238E27FC236}">
                <a16:creationId xmlns:a16="http://schemas.microsoft.com/office/drawing/2014/main" id="{EADC1F07-18CF-BA33-D1E2-7D00EE25CA7E}"/>
              </a:ext>
            </a:extLst>
          </p:cNvPr>
          <p:cNvSpPr txBox="1"/>
          <p:nvPr/>
        </p:nvSpPr>
        <p:spPr>
          <a:xfrm>
            <a:off x="130614" y="708175"/>
            <a:ext cx="16209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Activity 2</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2177E089-9AEE-981E-E07D-3F5E33862764}"/>
              </a:ext>
            </a:extLst>
          </p:cNvPr>
          <p:cNvSpPr txBox="1"/>
          <p:nvPr/>
        </p:nvSpPr>
        <p:spPr>
          <a:xfrm>
            <a:off x="0" y="149254"/>
            <a:ext cx="318726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4" name="TextBox 13">
            <a:extLst>
              <a:ext uri="{FF2B5EF4-FFF2-40B4-BE49-F238E27FC236}">
                <a16:creationId xmlns:a16="http://schemas.microsoft.com/office/drawing/2014/main" id="{AF9DE401-62AD-7966-AD3A-D5717363F399}"/>
              </a:ext>
            </a:extLst>
          </p:cNvPr>
          <p:cNvSpPr txBox="1"/>
          <p:nvPr/>
        </p:nvSpPr>
        <p:spPr>
          <a:xfrm>
            <a:off x="438193" y="1805263"/>
            <a:ext cx="10657490" cy="2554545"/>
          </a:xfrm>
          <a:prstGeom prst="rect">
            <a:avLst/>
          </a:prstGeom>
          <a:noFill/>
        </p:spPr>
        <p:txBody>
          <a:bodyPr wrap="square">
            <a:spAutoFit/>
          </a:bodyPr>
          <a:lstStyle/>
          <a:p>
            <a:pPr marL="0" indent="0" algn="l">
              <a:buNone/>
            </a:pPr>
            <a:r>
              <a:rPr lang="en-US" sz="3200" b="0" i="0" dirty="0">
                <a:effectLst/>
                <a:latin typeface="Times New Roman" panose="02020603050405020304" pitchFamily="18" charset="0"/>
                <a:cs typeface="Times New Roman" panose="02020603050405020304" pitchFamily="18" charset="0"/>
              </a:rPr>
              <a:t>In this lab, you will complete the following objectives:</a:t>
            </a:r>
          </a:p>
          <a:p>
            <a:pPr marL="0" indent="0" algn="l">
              <a:buNone/>
            </a:pPr>
            <a:endParaRPr lang="en-US" sz="3200" b="0" i="0" dirty="0">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3200" b="0" i="0" dirty="0">
                <a:effectLst/>
                <a:latin typeface="Times New Roman" panose="02020603050405020304" pitchFamily="18" charset="0"/>
                <a:cs typeface="Times New Roman" panose="02020603050405020304" pitchFamily="18" charset="0"/>
              </a:rPr>
              <a:t>Encrypting Messages with OpenSSL</a:t>
            </a:r>
          </a:p>
          <a:p>
            <a:pPr algn="l">
              <a:buFont typeface="Arial" panose="020B0604020202020204" pitchFamily="34" charset="0"/>
              <a:buChar char="•"/>
            </a:pPr>
            <a:endParaRPr lang="en-US" sz="3200" b="0" i="0" dirty="0">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3200" b="0" i="0" dirty="0">
                <a:effectLst/>
                <a:latin typeface="Times New Roman" panose="02020603050405020304" pitchFamily="18" charset="0"/>
                <a:cs typeface="Times New Roman" panose="02020603050405020304" pitchFamily="18" charset="0"/>
              </a:rPr>
              <a:t>Decrypting Messages with OpenSSL</a:t>
            </a:r>
          </a:p>
        </p:txBody>
      </p:sp>
    </p:spTree>
    <p:extLst>
      <p:ext uri="{BB962C8B-B14F-4D97-AF65-F5344CB8AC3E}">
        <p14:creationId xmlns:p14="http://schemas.microsoft.com/office/powerpoint/2010/main" val="20879765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5233" y="390483"/>
            <a:ext cx="5894562" cy="954107"/>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Encrypting and Decrypting Data Using </a:t>
            </a:r>
          </a:p>
          <a:p>
            <a:r>
              <a:rPr lang="en-US" sz="2800" dirty="0">
                <a:solidFill>
                  <a:schemeClr val="bg1"/>
                </a:solidFill>
                <a:latin typeface="Times New Roman" panose="02020603050405020304" pitchFamily="18" charset="0"/>
                <a:cs typeface="Times New Roman" panose="02020603050405020304" pitchFamily="18" charset="0"/>
              </a:rPr>
              <a:t>a Hacker Tool</a:t>
            </a:r>
          </a:p>
        </p:txBody>
      </p:sp>
      <p:sp>
        <p:nvSpPr>
          <p:cNvPr id="9" name="TextBox 8">
            <a:extLst>
              <a:ext uri="{FF2B5EF4-FFF2-40B4-BE49-F238E27FC236}">
                <a16:creationId xmlns:a16="http://schemas.microsoft.com/office/drawing/2014/main" id="{EADC1F07-18CF-BA33-D1E2-7D00EE25CA7E}"/>
              </a:ext>
            </a:extLst>
          </p:cNvPr>
          <p:cNvSpPr txBox="1"/>
          <p:nvPr/>
        </p:nvSpPr>
        <p:spPr>
          <a:xfrm>
            <a:off x="130614" y="708175"/>
            <a:ext cx="16209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Activity 3</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2177E089-9AEE-981E-E07D-3F5E33862764}"/>
              </a:ext>
            </a:extLst>
          </p:cNvPr>
          <p:cNvSpPr txBox="1"/>
          <p:nvPr/>
        </p:nvSpPr>
        <p:spPr>
          <a:xfrm>
            <a:off x="0" y="149254"/>
            <a:ext cx="318726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4" name="TextBox 13">
            <a:extLst>
              <a:ext uri="{FF2B5EF4-FFF2-40B4-BE49-F238E27FC236}">
                <a16:creationId xmlns:a16="http://schemas.microsoft.com/office/drawing/2014/main" id="{AF9DE401-62AD-7966-AD3A-D5717363F399}"/>
              </a:ext>
            </a:extLst>
          </p:cNvPr>
          <p:cNvSpPr txBox="1"/>
          <p:nvPr/>
        </p:nvSpPr>
        <p:spPr>
          <a:xfrm>
            <a:off x="438193" y="1805263"/>
            <a:ext cx="10657490" cy="2554545"/>
          </a:xfrm>
          <a:prstGeom prst="rect">
            <a:avLst/>
          </a:prstGeom>
          <a:noFill/>
        </p:spPr>
        <p:txBody>
          <a:bodyPr wrap="square">
            <a:spAutoFit/>
          </a:bodyPr>
          <a:lstStyle/>
          <a:p>
            <a:pPr marL="0" indent="0" algn="l">
              <a:buNone/>
            </a:pPr>
            <a:r>
              <a:rPr lang="en-US" sz="3200" b="0" i="0" dirty="0">
                <a:effectLst/>
                <a:latin typeface="Times New Roman" panose="02020603050405020304" pitchFamily="18" charset="0"/>
                <a:cs typeface="Times New Roman" panose="02020603050405020304" pitchFamily="18" charset="0"/>
              </a:rPr>
              <a:t>In this lab, you will complete the following objectives:</a:t>
            </a:r>
          </a:p>
          <a:p>
            <a:pPr marL="0" indent="0" algn="l">
              <a:buNone/>
            </a:pPr>
            <a:endParaRPr lang="en-US" sz="3200" b="0" i="0" dirty="0">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3200" b="0" i="0" dirty="0">
                <a:effectLst/>
                <a:latin typeface="Times New Roman" panose="02020603050405020304" pitchFamily="18" charset="0"/>
                <a:cs typeface="Times New Roman" panose="02020603050405020304" pitchFamily="18" charset="0"/>
              </a:rPr>
              <a:t>Setup Scenario</a:t>
            </a:r>
          </a:p>
          <a:p>
            <a:pPr algn="l">
              <a:buFont typeface="Arial" panose="020B0604020202020204" pitchFamily="34" charset="0"/>
              <a:buChar char="•"/>
            </a:pPr>
            <a:r>
              <a:rPr lang="en-US" sz="3200" b="0" i="0" dirty="0">
                <a:effectLst/>
                <a:latin typeface="Times New Roman" panose="02020603050405020304" pitchFamily="18" charset="0"/>
                <a:cs typeface="Times New Roman" panose="02020603050405020304" pitchFamily="18" charset="0"/>
              </a:rPr>
              <a:t>Create and Encrypt Files</a:t>
            </a:r>
          </a:p>
          <a:p>
            <a:pPr algn="l">
              <a:buFont typeface="Arial" panose="020B0604020202020204" pitchFamily="34" charset="0"/>
              <a:buChar char="•"/>
            </a:pPr>
            <a:r>
              <a:rPr lang="en-US" sz="3200" b="0" i="0" dirty="0">
                <a:effectLst/>
                <a:latin typeface="Times New Roman" panose="02020603050405020304" pitchFamily="18" charset="0"/>
                <a:cs typeface="Times New Roman" panose="02020603050405020304" pitchFamily="18" charset="0"/>
              </a:rPr>
              <a:t>Recover Encrypted Zip File Passwords</a:t>
            </a:r>
          </a:p>
        </p:txBody>
      </p:sp>
    </p:spTree>
    <p:extLst>
      <p:ext uri="{BB962C8B-B14F-4D97-AF65-F5344CB8AC3E}">
        <p14:creationId xmlns:p14="http://schemas.microsoft.com/office/powerpoint/2010/main" val="31942671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1008993" y="3008666"/>
            <a:ext cx="6445774" cy="8406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a:latin typeface="Times New Roman" panose="02020603050405020304" pitchFamily="18" charset="0"/>
                <a:ea typeface="+mn-ea"/>
                <a:cs typeface="Times New Roman" panose="02020603050405020304" pitchFamily="18" charset="0"/>
              </a:rPr>
              <a:t>Public Key Cryptography</a:t>
            </a: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37853" y="369377"/>
            <a:ext cx="4538925" cy="830997"/>
          </a:xfrm>
          <a:prstGeom prst="rect">
            <a:avLst/>
          </a:prstGeom>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impacts of cryptography on network security monitoring</a:t>
            </a:r>
            <a:endParaRPr lang="en-US" sz="22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7</a:t>
            </a:r>
          </a:p>
        </p:txBody>
      </p:sp>
    </p:spTree>
    <p:extLst>
      <p:ext uri="{BB962C8B-B14F-4D97-AF65-F5344CB8AC3E}">
        <p14:creationId xmlns:p14="http://schemas.microsoft.com/office/powerpoint/2010/main" val="24776310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336444" cy="584775"/>
          </a:xfrm>
          <a:prstGeom prst="rect">
            <a:avLst/>
          </a:prstGeom>
          <a:noFill/>
        </p:spPr>
        <p:txBody>
          <a:bodyPr wrap="none" rtlCol="0">
            <a:spAutoFit/>
          </a:bodyPr>
          <a:lstStyle/>
          <a:p>
            <a:r>
              <a:rPr lang="en-US" sz="3200" dirty="0"/>
              <a:t> </a:t>
            </a:r>
            <a:r>
              <a:rPr lang="en-US" sz="3200" dirty="0">
                <a:solidFill>
                  <a:schemeClr val="bg1"/>
                </a:solidFill>
                <a:latin typeface="Times New Roman" panose="02020603050405020304" pitchFamily="18" charset="0"/>
                <a:cs typeface="Times New Roman" panose="02020603050405020304" pitchFamily="18" charset="0"/>
              </a:rPr>
              <a:t>Using Digital Signatures</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456390" y="1633978"/>
            <a:ext cx="1105243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Digital signatures are a mathematical technique used to provide authenticity, integrity, and nonrepudiation. </a:t>
            </a:r>
          </a:p>
          <a:p>
            <a:pPr>
              <a:spcBef>
                <a:spcPts val="300"/>
              </a:spcBef>
              <a:spcAft>
                <a:spcPts val="300"/>
              </a:spcAft>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Digital signatures use asymmetric cryptography.</a:t>
            </a:r>
          </a:p>
          <a:p>
            <a:pPr>
              <a:spcBef>
                <a:spcPts val="300"/>
              </a:spcBef>
              <a:spcAft>
                <a:spcPts val="300"/>
              </a:spcAft>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Digital signatures are commonly used in the following two situations:</a:t>
            </a:r>
          </a:p>
          <a:p>
            <a:pPr lvl="1">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Code signing -</a:t>
            </a:r>
            <a:r>
              <a:rPr lang="en-US" sz="1900" dirty="0">
                <a:latin typeface="Times New Roman" panose="02020603050405020304" pitchFamily="18" charset="0"/>
                <a:cs typeface="Times New Roman" panose="02020603050405020304" pitchFamily="18" charset="0"/>
              </a:rPr>
              <a:t> Code signing is used to verify the integrity of executable files downloaded from a vendor website. It also uses signed digital certificates to authenticate and verify the identity of the site that is the source of the files.</a:t>
            </a:r>
          </a:p>
          <a:p>
            <a:pPr lvl="1">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Digital certificates -</a:t>
            </a:r>
            <a:r>
              <a:rPr lang="en-US" sz="1900" dirty="0">
                <a:latin typeface="Times New Roman" panose="02020603050405020304" pitchFamily="18" charset="0"/>
                <a:cs typeface="Times New Roman" panose="02020603050405020304" pitchFamily="18" charset="0"/>
              </a:rPr>
              <a:t> These are used to authenticate the identity of a system with a vendor website and establish an encrypted connection to exchange confidential data.</a:t>
            </a:r>
          </a:p>
          <a:p>
            <a:pPr>
              <a:spcBef>
                <a:spcPts val="300"/>
              </a:spcBef>
              <a:spcAft>
                <a:spcPts val="300"/>
              </a:spcAft>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The Digital Signature Standard (DSS) algorithms used for generating and verifying digital signatures are: </a:t>
            </a:r>
          </a:p>
          <a:p>
            <a:pPr lvl="1">
              <a:spcBef>
                <a:spcPts val="200"/>
              </a:spcBef>
              <a:spcAft>
                <a:spcPts val="200"/>
              </a:spcAft>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Digital Signature Algorithm (DSA)</a:t>
            </a:r>
            <a:r>
              <a:rPr lang="en-US" sz="1900" dirty="0">
                <a:latin typeface="Times New Roman" panose="02020603050405020304" pitchFamily="18" charset="0"/>
                <a:cs typeface="Times New Roman" panose="02020603050405020304" pitchFamily="18" charset="0"/>
              </a:rPr>
              <a:t> </a:t>
            </a:r>
          </a:p>
          <a:p>
            <a:pPr lvl="1">
              <a:spcBef>
                <a:spcPts val="200"/>
              </a:spcBef>
              <a:spcAft>
                <a:spcPts val="200"/>
              </a:spcAft>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Rivest-Shamir Adelman Algorithm (RSA)</a:t>
            </a:r>
            <a:r>
              <a:rPr lang="en-US" sz="1900" dirty="0">
                <a:latin typeface="Times New Roman" panose="02020603050405020304" pitchFamily="18" charset="0"/>
                <a:cs typeface="Times New Roman" panose="02020603050405020304" pitchFamily="18" charset="0"/>
              </a:rPr>
              <a:t>  </a:t>
            </a:r>
          </a:p>
          <a:p>
            <a:pPr lvl="1">
              <a:spcBef>
                <a:spcPts val="200"/>
              </a:spcBef>
              <a:spcAft>
                <a:spcPts val="200"/>
              </a:spcAft>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Elliptic Curve Digital Signature Algorithm (ECDSA)</a:t>
            </a:r>
            <a:endParaRPr lang="en-US" sz="1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89869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6181500"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Digital Signatures for Code Signing</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456390" y="1633978"/>
            <a:ext cx="1105243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Digital signatures are commonly used to provide assurance of the authenticity and integrity of software code. </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Executable files are wrapped in a digitally signed envelope, which allows the end user to verify the signature before installing the software.</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Digitally signing code provides several assurances about the code:</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code is authentic and is actually sourced by the publisher.</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code has not been modified since it left the software publisher.</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publisher undeniably published the code. This provides nonrepudiation of the act of publishing.</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purpose of digitally signed software is to ensure that the software has not been tampered with, and that it originated from the trusted source as claimed. </a:t>
            </a:r>
          </a:p>
          <a:p>
            <a:pPr marL="457200" lvl="1" indent="0">
              <a:spcBef>
                <a:spcPts val="200"/>
              </a:spcBef>
              <a:spcAft>
                <a:spcPts val="200"/>
              </a:spcAft>
              <a:buNone/>
            </a:pP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75330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6978192" cy="584775"/>
          </a:xfrm>
          <a:prstGeom prst="rect">
            <a:avLst/>
          </a:prstGeom>
          <a:noFill/>
        </p:spPr>
        <p:txBody>
          <a:bodyPr wrap="none" rtlCol="0">
            <a:spAutoFit/>
          </a:bodyPr>
          <a:lstStyle/>
          <a:p>
            <a:r>
              <a:rPr lang="pt-BR" sz="3200" dirty="0">
                <a:solidFill>
                  <a:schemeClr val="bg1"/>
                </a:solidFill>
                <a:latin typeface="Times New Roman" panose="02020603050405020304" pitchFamily="18" charset="0"/>
                <a:cs typeface="Times New Roman" panose="02020603050405020304" pitchFamily="18" charset="0"/>
              </a:rPr>
              <a:t>Digital Signatures for Digital Certificates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456390" y="1633978"/>
            <a:ext cx="767861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4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A digital certificate </a:t>
            </a:r>
            <a:r>
              <a:rPr lang="en-IN" sz="2300" dirty="0">
                <a:latin typeface="Times New Roman" panose="02020603050405020304" pitchFamily="18" charset="0"/>
                <a:cs typeface="Times New Roman" panose="02020603050405020304" pitchFamily="18" charset="0"/>
              </a:rPr>
              <a:t>enables users, hosts, and organizations to securely exchange information over the Internet.</a:t>
            </a:r>
            <a:endParaRPr lang="en-US" sz="2300" dirty="0">
              <a:latin typeface="Times New Roman" panose="02020603050405020304" pitchFamily="18" charset="0"/>
              <a:cs typeface="Times New Roman" panose="02020603050405020304" pitchFamily="18" charset="0"/>
            </a:endParaRPr>
          </a:p>
          <a:p>
            <a:pPr>
              <a:spcBef>
                <a:spcPts val="300"/>
              </a:spcBef>
              <a:spcAft>
                <a:spcPts val="4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It is used to authenticate and verify that a user who is sending a message is who they claim to be. </a:t>
            </a:r>
          </a:p>
          <a:p>
            <a:pPr>
              <a:spcBef>
                <a:spcPts val="300"/>
              </a:spcBef>
              <a:spcAft>
                <a:spcPts val="4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Digital certificates can also be used to provide confidentiality for the receiver with the means to encrypt a reply.</a:t>
            </a:r>
          </a:p>
          <a:p>
            <a:pPr>
              <a:spcBef>
                <a:spcPts val="300"/>
              </a:spcBef>
              <a:spcAft>
                <a:spcPts val="400"/>
              </a:spcAft>
              <a:buFont typeface="Arial" panose="020B0604020202020204" pitchFamily="34" charset="0"/>
              <a:buChar char="•"/>
            </a:pPr>
            <a:r>
              <a:rPr lang="en-US" sz="2300" b="0" i="0" dirty="0">
                <a:effectLst/>
                <a:latin typeface="Times New Roman" panose="02020603050405020304" pitchFamily="18" charset="0"/>
                <a:cs typeface="Times New Roman" panose="02020603050405020304" pitchFamily="18" charset="0"/>
              </a:rPr>
              <a:t>Digital certificates are similar to physical certificates.</a:t>
            </a:r>
          </a:p>
          <a:p>
            <a:pPr>
              <a:spcBef>
                <a:spcPts val="300"/>
              </a:spcBef>
              <a:spcAft>
                <a:spcPts val="400"/>
              </a:spcAft>
              <a:buFont typeface="Arial" panose="020B0604020202020204" pitchFamily="34" charset="0"/>
              <a:buChar char="•"/>
            </a:pPr>
            <a:r>
              <a:rPr lang="en-IN" sz="2300" dirty="0">
                <a:latin typeface="Times New Roman" panose="02020603050405020304" pitchFamily="18" charset="0"/>
                <a:cs typeface="Times New Roman" panose="02020603050405020304" pitchFamily="18" charset="0"/>
              </a:rPr>
              <a:t>Digital certificate independently verifies an identity.</a:t>
            </a:r>
            <a:endParaRPr lang="en-US" sz="2300" dirty="0">
              <a:latin typeface="Times New Roman" panose="02020603050405020304" pitchFamily="18" charset="0"/>
              <a:cs typeface="Times New Roman" panose="02020603050405020304" pitchFamily="18" charset="0"/>
            </a:endParaRPr>
          </a:p>
          <a:p>
            <a:pPr>
              <a:spcBef>
                <a:spcPts val="300"/>
              </a:spcBef>
              <a:spcAft>
                <a:spcPts val="4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In other words, a certificate verifies an identity, a signature verifies information coming from an identity.</a:t>
            </a:r>
          </a:p>
          <a:p>
            <a:pPr marL="457200" lvl="1" indent="0">
              <a:spcBef>
                <a:spcPts val="200"/>
              </a:spcBef>
              <a:spcAft>
                <a:spcPts val="200"/>
              </a:spcAft>
              <a:buNone/>
            </a:pPr>
            <a:endParaRPr lang="en-US" sz="23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F7CE6EED-CDC8-E964-D268-FB9218A9A37D}"/>
              </a:ext>
            </a:extLst>
          </p:cNvPr>
          <p:cNvPicPr>
            <a:picLocks noChangeAspect="1"/>
          </p:cNvPicPr>
          <p:nvPr/>
        </p:nvPicPr>
        <p:blipFill>
          <a:blip r:embed="rId6"/>
          <a:stretch>
            <a:fillRect/>
          </a:stretch>
        </p:blipFill>
        <p:spPr>
          <a:xfrm>
            <a:off x="8129712" y="2115761"/>
            <a:ext cx="3853808" cy="2887656"/>
          </a:xfrm>
          <a:prstGeom prst="rect">
            <a:avLst/>
          </a:prstGeom>
        </p:spPr>
      </p:pic>
    </p:spTree>
    <p:extLst>
      <p:ext uri="{BB962C8B-B14F-4D97-AF65-F5344CB8AC3E}">
        <p14:creationId xmlns:p14="http://schemas.microsoft.com/office/powerpoint/2010/main" val="4239985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6978192" cy="584775"/>
          </a:xfrm>
          <a:prstGeom prst="rect">
            <a:avLst/>
          </a:prstGeom>
          <a:noFill/>
        </p:spPr>
        <p:txBody>
          <a:bodyPr wrap="none" rtlCol="0">
            <a:spAutoFit/>
          </a:bodyPr>
          <a:lstStyle/>
          <a:p>
            <a:r>
              <a:rPr lang="pt-BR" sz="3200" dirty="0">
                <a:solidFill>
                  <a:schemeClr val="bg1"/>
                </a:solidFill>
                <a:latin typeface="Times New Roman" panose="02020603050405020304" pitchFamily="18" charset="0"/>
                <a:cs typeface="Times New Roman" panose="02020603050405020304" pitchFamily="18" charset="0"/>
              </a:rPr>
              <a:t>Digital Signatures for Digital Certificates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456390" y="1633978"/>
            <a:ext cx="642517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pPr>
            <a:r>
              <a:rPr lang="en-US" sz="2100" dirty="0">
                <a:latin typeface="Times New Roman" panose="02020603050405020304" pitchFamily="18" charset="0"/>
                <a:cs typeface="Times New Roman" panose="02020603050405020304" pitchFamily="18" charset="0"/>
              </a:rPr>
              <a:t>This scenario will help you understand how a digital signature is used.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Bob is confirming an order with Alice, which she is ordering from Bob’s website.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Bob confirms the order, and his computer creates a hash of the confirmation.</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computer encrypts the hash with Bob's private key.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encrypted hash, which is the digital signature, is added to the document.</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order confirmation is then sent to Alice over the internet.</a:t>
            </a:r>
          </a:p>
          <a:p>
            <a:pPr marL="457200" lvl="1" indent="0">
              <a:spcBef>
                <a:spcPts val="200"/>
              </a:spcBef>
              <a:spcAft>
                <a:spcPts val="200"/>
              </a:spcAft>
              <a:buNone/>
            </a:pPr>
            <a:endParaRPr lang="en-US" sz="21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CE132D0B-68D5-0B92-FB2A-C4C908561554}"/>
              </a:ext>
            </a:extLst>
          </p:cNvPr>
          <p:cNvPicPr>
            <a:picLocks noChangeAspect="1"/>
          </p:cNvPicPr>
          <p:nvPr/>
        </p:nvPicPr>
        <p:blipFill rotWithShape="1">
          <a:blip r:embed="rId6"/>
          <a:srcRect l="17245" t="908" r="15107" b="21120"/>
          <a:stretch/>
        </p:blipFill>
        <p:spPr>
          <a:xfrm>
            <a:off x="6949609" y="1499993"/>
            <a:ext cx="4950912" cy="3852000"/>
          </a:xfrm>
          <a:prstGeom prst="rect">
            <a:avLst/>
          </a:prstGeom>
          <a:ln>
            <a:solidFill>
              <a:schemeClr val="bg1">
                <a:lumMod val="75000"/>
              </a:schemeClr>
            </a:solidFill>
          </a:ln>
        </p:spPr>
      </p:pic>
    </p:spTree>
    <p:extLst>
      <p:ext uri="{BB962C8B-B14F-4D97-AF65-F5344CB8AC3E}">
        <p14:creationId xmlns:p14="http://schemas.microsoft.com/office/powerpoint/2010/main" val="7625952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6978192" cy="584775"/>
          </a:xfrm>
          <a:prstGeom prst="rect">
            <a:avLst/>
          </a:prstGeom>
          <a:noFill/>
        </p:spPr>
        <p:txBody>
          <a:bodyPr wrap="none" rtlCol="0">
            <a:spAutoFit/>
          </a:bodyPr>
          <a:lstStyle/>
          <a:p>
            <a:r>
              <a:rPr lang="pt-BR" sz="3200" dirty="0">
                <a:solidFill>
                  <a:schemeClr val="bg1"/>
                </a:solidFill>
                <a:latin typeface="Times New Roman" panose="02020603050405020304" pitchFamily="18" charset="0"/>
                <a:cs typeface="Times New Roman" panose="02020603050405020304" pitchFamily="18" charset="0"/>
              </a:rPr>
              <a:t>Digital Signatures for Digital Certificates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456390" y="1633978"/>
            <a:ext cx="7426369"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pPr>
            <a:r>
              <a:rPr lang="en-US" sz="2100" dirty="0">
                <a:latin typeface="Times New Roman" panose="02020603050405020304" pitchFamily="18" charset="0"/>
                <a:cs typeface="Times New Roman" panose="02020603050405020304" pitchFamily="18" charset="0"/>
              </a:rPr>
              <a:t>When Alice receives the digital signature, the following process occurs:</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Alice's receiver accepts the order confirmation with the digital signature and obtains Bob's public key.</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Alice's computer then decrypts the signature using Bob's public key which reveals the assumed hash value of the sending device.</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Alice's computer creates a hash of the received document, without its signature, and compares this hash to the decrypted hash.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If the hashes match, the document is authentic. This means the confirmation was sent by Bob and has not changed since signed.</a:t>
            </a:r>
          </a:p>
          <a:p>
            <a:pPr marL="457200" lvl="1" indent="0">
              <a:spcBef>
                <a:spcPts val="200"/>
              </a:spcBef>
              <a:spcAft>
                <a:spcPts val="200"/>
              </a:spcAft>
              <a:buNone/>
            </a:pPr>
            <a:endParaRPr lang="en-US" sz="21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9EE0C94-7272-A10A-8A79-17C9A9D9B163}"/>
              </a:ext>
            </a:extLst>
          </p:cNvPr>
          <p:cNvPicPr>
            <a:picLocks noChangeAspect="1"/>
          </p:cNvPicPr>
          <p:nvPr/>
        </p:nvPicPr>
        <p:blipFill rotWithShape="1">
          <a:blip r:embed="rId6"/>
          <a:srcRect l="12888" r="17677" b="24126"/>
          <a:stretch/>
        </p:blipFill>
        <p:spPr>
          <a:xfrm>
            <a:off x="7882759" y="1849589"/>
            <a:ext cx="4026448" cy="3420000"/>
          </a:xfrm>
          <a:prstGeom prst="rect">
            <a:avLst/>
          </a:prstGeom>
          <a:ln>
            <a:solidFill>
              <a:schemeClr val="bg1">
                <a:lumMod val="75000"/>
              </a:schemeClr>
            </a:solidFill>
          </a:ln>
        </p:spPr>
      </p:pic>
    </p:spTree>
    <p:extLst>
      <p:ext uri="{BB962C8B-B14F-4D97-AF65-F5344CB8AC3E}">
        <p14:creationId xmlns:p14="http://schemas.microsoft.com/office/powerpoint/2010/main" val="33827482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1008993" y="3008666"/>
            <a:ext cx="6445774" cy="8406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777" fontAlgn="ctr">
              <a:lnSpc>
                <a:spcPct val="100000"/>
              </a:lnSpc>
              <a:spcBef>
                <a:spcPts val="0"/>
              </a:spcBef>
              <a:defRPr/>
            </a:pPr>
            <a:r>
              <a:rPr lang="en-US" b="1" dirty="0">
                <a:latin typeface="Times New Roman" panose="02020603050405020304" pitchFamily="18" charset="0"/>
                <a:ea typeface="+mn-ea"/>
                <a:cs typeface="Times New Roman" panose="02020603050405020304" pitchFamily="18" charset="0"/>
              </a:rPr>
              <a:t>Authorities and the PKI Trust System</a:t>
            </a: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37853" y="369377"/>
            <a:ext cx="4538925" cy="830997"/>
          </a:xfrm>
          <a:prstGeom prst="rect">
            <a:avLst/>
          </a:prstGeom>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impacts of cryptography on network security monitoring</a:t>
            </a:r>
            <a:endParaRPr lang="en-US" sz="22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7</a:t>
            </a:r>
          </a:p>
        </p:txBody>
      </p:sp>
    </p:spTree>
    <p:extLst>
      <p:ext uri="{BB962C8B-B14F-4D97-AF65-F5344CB8AC3E}">
        <p14:creationId xmlns:p14="http://schemas.microsoft.com/office/powerpoint/2010/main" val="32137763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267515"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Public Key Management</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346498" y="2828481"/>
            <a:ext cx="7426369"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Trusted third parties on the Internet validate the authenticity of these public keys using digital certificates. The</a:t>
            </a:r>
            <a:r>
              <a:rPr lang="en-US" sz="2000" dirty="0">
                <a:latin typeface="Times New Roman" panose="02020603050405020304" pitchFamily="18" charset="0"/>
                <a:cs typeface="Times New Roman" panose="02020603050405020304" pitchFamily="18" charset="0"/>
              </a:rPr>
              <a:t> third-party issues credentials that are difficult to forge. </a:t>
            </a:r>
          </a:p>
          <a:p>
            <a:pPr>
              <a:spcBef>
                <a:spcPts val="300"/>
              </a:spcBef>
              <a:spcAft>
                <a:spcPts val="300"/>
              </a:spcAft>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From that point forward, all individuals who trust the third party simply accept the credentials that the third-party issues. </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Public Key Infrastructure (PKI) consists of specifications, systems, and tools that are used to create, manage, distribute, use, store, and revoke digital certificates. </a:t>
            </a:r>
          </a:p>
          <a:p>
            <a:pPr marL="457200" lvl="1" indent="0">
              <a:spcBef>
                <a:spcPts val="200"/>
              </a:spcBef>
              <a:spcAft>
                <a:spcPts val="200"/>
              </a:spcAft>
              <a:buNone/>
            </a:pPr>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67137A7C-7B91-7901-2609-CFBD0EE82B04}"/>
              </a:ext>
            </a:extLst>
          </p:cNvPr>
          <p:cNvPicPr>
            <a:picLocks noChangeAspect="1"/>
          </p:cNvPicPr>
          <p:nvPr/>
        </p:nvPicPr>
        <p:blipFill rotWithShape="1">
          <a:blip r:embed="rId6"/>
          <a:srcRect l="1075" t="2791" b="1437"/>
          <a:stretch/>
        </p:blipFill>
        <p:spPr>
          <a:xfrm>
            <a:off x="8056179" y="2310736"/>
            <a:ext cx="3833476" cy="2236528"/>
          </a:xfrm>
          <a:prstGeom prst="rect">
            <a:avLst/>
          </a:prstGeom>
          <a:ln>
            <a:solidFill>
              <a:schemeClr val="bg1">
                <a:lumMod val="75000"/>
              </a:schemeClr>
            </a:solidFill>
          </a:ln>
        </p:spPr>
      </p:pic>
      <p:sp>
        <p:nvSpPr>
          <p:cNvPr id="12" name="TextBox 11">
            <a:extLst>
              <a:ext uri="{FF2B5EF4-FFF2-40B4-BE49-F238E27FC236}">
                <a16:creationId xmlns:a16="http://schemas.microsoft.com/office/drawing/2014/main" id="{84D54F86-FB32-64B1-5341-21A8032EB994}"/>
              </a:ext>
            </a:extLst>
          </p:cNvPr>
          <p:cNvSpPr txBox="1"/>
          <p:nvPr/>
        </p:nvSpPr>
        <p:spPr>
          <a:xfrm>
            <a:off x="651740" y="1740857"/>
            <a:ext cx="11046274" cy="707886"/>
          </a:xfrm>
          <a:prstGeom prst="rect">
            <a:avLst/>
          </a:prstGeom>
          <a:noFill/>
        </p:spPr>
        <p:txBody>
          <a:bodyPr wrap="square">
            <a:spAutoFit/>
          </a:bodyPr>
          <a:lstStyle/>
          <a:p>
            <a:pPr marL="177800" indent="-177800">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When establishing an asymmetric connection between two hosts, the hosts will exchange their public key information.</a:t>
            </a:r>
          </a:p>
        </p:txBody>
      </p:sp>
    </p:spTree>
    <p:extLst>
      <p:ext uri="{BB962C8B-B14F-4D97-AF65-F5344CB8AC3E}">
        <p14:creationId xmlns:p14="http://schemas.microsoft.com/office/powerpoint/2010/main" val="2464662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096267" cy="584775"/>
          </a:xfrm>
          <a:prstGeom prst="rect">
            <a:avLst/>
          </a:prstGeom>
          <a:noFill/>
        </p:spPr>
        <p:txBody>
          <a:bodyPr wrap="none" rtlCol="0">
            <a:spAutoFit/>
          </a:bodyPr>
          <a:lstStyle/>
          <a:p>
            <a:r>
              <a:rPr lang="en-GB" sz="3200" dirty="0">
                <a:solidFill>
                  <a:schemeClr val="bg1"/>
                </a:solidFill>
                <a:latin typeface="Times New Roman" panose="02020603050405020304" pitchFamily="18" charset="0"/>
                <a:cs typeface="Times New Roman" panose="02020603050405020304" pitchFamily="18" charset="0"/>
              </a:rPr>
              <a:t>The </a:t>
            </a:r>
            <a:r>
              <a:rPr lang="en-US" sz="3200" dirty="0">
                <a:solidFill>
                  <a:schemeClr val="bg1"/>
                </a:solidFill>
                <a:latin typeface="Times New Roman" panose="02020603050405020304" pitchFamily="18" charset="0"/>
                <a:cs typeface="Times New Roman" panose="02020603050405020304" pitchFamily="18" charset="0"/>
              </a:rPr>
              <a:t>Public Key Infrastructure</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322653" y="1636328"/>
            <a:ext cx="5116450"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buFont typeface="Arial" panose="020B0604020202020204" pitchFamily="34" charset="0"/>
              <a:buChar char="•"/>
            </a:pPr>
            <a:r>
              <a:rPr lang="en-US" sz="2200" b="0" i="0" dirty="0">
                <a:effectLst/>
                <a:latin typeface="Times New Roman" panose="02020603050405020304" pitchFamily="18" charset="0"/>
                <a:cs typeface="Times New Roman" panose="02020603050405020304" pitchFamily="18" charset="0"/>
              </a:rPr>
              <a:t>PKI is needed to support large-scale distribution and identification of public encryption keys. </a:t>
            </a:r>
          </a:p>
          <a:p>
            <a:pPr>
              <a:spcBef>
                <a:spcPts val="400"/>
              </a:spcBef>
              <a:spcAft>
                <a:spcPts val="400"/>
              </a:spcAf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PKI framework facilitates a highly scalable trust relationship.</a:t>
            </a:r>
          </a:p>
          <a:p>
            <a:pPr>
              <a:spcBef>
                <a:spcPts val="400"/>
              </a:spcBef>
              <a:spcAft>
                <a:spcPts val="400"/>
              </a:spcAf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It consists of the hardware, software, people, policies, and procedures needed to create, manage, store, distribute, and revoke digital certificates.</a:t>
            </a:r>
          </a:p>
          <a:p>
            <a:pPr>
              <a:spcBef>
                <a:spcPts val="400"/>
              </a:spcBef>
              <a:spcAft>
                <a:spcPts val="400"/>
              </a:spcAf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figure shows the main elements of the PKI.</a:t>
            </a:r>
          </a:p>
          <a:p>
            <a:pPr marL="457200" lvl="1" indent="0">
              <a:spcBef>
                <a:spcPts val="200"/>
              </a:spcBef>
              <a:spcAft>
                <a:spcPts val="200"/>
              </a:spcAft>
              <a:buNone/>
            </a:pPr>
            <a:endParaRPr lang="en-US" sz="2200"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2A795202-95BA-EB23-24F1-15E9D4A75B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0348" y="1859984"/>
            <a:ext cx="5730064" cy="2991164"/>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9043878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6577442" cy="584775"/>
          </a:xfrm>
          <a:prstGeom prst="rect">
            <a:avLst/>
          </a:prstGeom>
          <a:noFill/>
        </p:spPr>
        <p:txBody>
          <a:bodyPr wrap="none" rtlCol="0">
            <a:spAutoFit/>
          </a:bodyPr>
          <a:lstStyle/>
          <a:p>
            <a:r>
              <a:rPr lang="en-GB" sz="3200" dirty="0">
                <a:solidFill>
                  <a:schemeClr val="bg1"/>
                </a:solidFill>
                <a:latin typeface="Times New Roman" panose="02020603050405020304" pitchFamily="18" charset="0"/>
                <a:cs typeface="Times New Roman" panose="02020603050405020304" pitchFamily="18" charset="0"/>
              </a:rPr>
              <a:t>The </a:t>
            </a:r>
            <a:r>
              <a:rPr lang="en-US" sz="3200" dirty="0">
                <a:solidFill>
                  <a:schemeClr val="bg1"/>
                </a:solidFill>
                <a:latin typeface="Times New Roman" panose="02020603050405020304" pitchFamily="18" charset="0"/>
                <a:cs typeface="Times New Roman" panose="02020603050405020304" pitchFamily="18" charset="0"/>
              </a:rPr>
              <a:t>Public Key Infrastructure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322653" y="1636328"/>
            <a:ext cx="11280768" cy="5519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below figure shows how the elements of the PKI interoperate:</a:t>
            </a:r>
          </a:p>
          <a:p>
            <a:pPr marL="457200" lvl="1" indent="0">
              <a:spcBef>
                <a:spcPts val="200"/>
              </a:spcBef>
              <a:spcAft>
                <a:spcPts val="200"/>
              </a:spcAft>
              <a:buNone/>
            </a:pPr>
            <a:endParaRPr lang="en-US" sz="2200" dirty="0">
              <a:latin typeface="Times New Roman" panose="02020603050405020304" pitchFamily="18" charset="0"/>
              <a:cs typeface="Times New Roman" panose="02020603050405020304" pitchFamily="18" charset="0"/>
            </a:endParaRPr>
          </a:p>
        </p:txBody>
      </p:sp>
      <p:pic>
        <p:nvPicPr>
          <p:cNvPr id="10" name="Picture 2">
            <a:extLst>
              <a:ext uri="{FF2B5EF4-FFF2-40B4-BE49-F238E27FC236}">
                <a16:creationId xmlns:a16="http://schemas.microsoft.com/office/drawing/2014/main" id="{BA2BE656-29A6-7E49-DB38-65FA127DA9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9579" y="2197704"/>
            <a:ext cx="5328135" cy="3587647"/>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7467291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1103312" y="2588333"/>
            <a:ext cx="6445774" cy="8406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777" fontAlgn="ctr">
              <a:lnSpc>
                <a:spcPct val="100000"/>
              </a:lnSpc>
              <a:spcBef>
                <a:spcPts val="0"/>
              </a:spcBef>
              <a:defRPr/>
            </a:pPr>
            <a:r>
              <a:rPr lang="en-US" b="1" dirty="0">
                <a:latin typeface="Times New Roman" panose="02020603050405020304" pitchFamily="18" charset="0"/>
                <a:ea typeface="+mn-ea"/>
                <a:cs typeface="Times New Roman" panose="02020603050405020304" pitchFamily="18" charset="0"/>
              </a:rPr>
              <a:t>Applications and Impacts of Cryptography</a:t>
            </a: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37853" y="369377"/>
            <a:ext cx="4538925" cy="830997"/>
          </a:xfrm>
          <a:prstGeom prst="rect">
            <a:avLst/>
          </a:prstGeom>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impacts of cryptography on network security monitoring</a:t>
            </a:r>
            <a:endParaRPr lang="en-US" sz="22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7</a:t>
            </a:r>
          </a:p>
        </p:txBody>
      </p:sp>
    </p:spTree>
    <p:extLst>
      <p:ext uri="{BB962C8B-B14F-4D97-AF65-F5344CB8AC3E}">
        <p14:creationId xmlns:p14="http://schemas.microsoft.com/office/powerpoint/2010/main" val="25218463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3023392"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PKI Applications</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322653" y="1636328"/>
            <a:ext cx="11280768" cy="43129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pPr>
            <a:r>
              <a:rPr lang="en-US" sz="2400" b="1" i="0" dirty="0">
                <a:effectLst/>
                <a:latin typeface="Times New Roman" panose="02020603050405020304" pitchFamily="18" charset="0"/>
                <a:cs typeface="Times New Roman" panose="02020603050405020304" pitchFamily="18" charset="0"/>
              </a:rPr>
              <a:t>The following provides a short list of common uses of PKIs:</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SSL/TLS certificate-based peer authentication</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Secure network traffic using IPsec VPNs</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HTTPS Web traffic</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Control access to the network using 802.1x authentication</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Secure email using the S/MIME protocol</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Secure instant messaging</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Approve and authorize applications with Code Signing</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Protect user data with the Encryption File System (EFS)</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Implement two-factor authentication with smart cards</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Securing USB storage devices</a:t>
            </a:r>
          </a:p>
          <a:p>
            <a:pPr marL="457200" lvl="1" indent="0">
              <a:spcBef>
                <a:spcPts val="200"/>
              </a:spcBef>
              <a:spcAft>
                <a:spcPts val="200"/>
              </a:spcAf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7046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647484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Encryption and Security Monitoring </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7</a:t>
            </a:r>
          </a:p>
        </p:txBody>
      </p:sp>
      <p:sp>
        <p:nvSpPr>
          <p:cNvPr id="13" name="Content Placeholder 2">
            <a:extLst>
              <a:ext uri="{FF2B5EF4-FFF2-40B4-BE49-F238E27FC236}">
                <a16:creationId xmlns:a16="http://schemas.microsoft.com/office/drawing/2014/main" id="{5B27B0FD-8FBD-3BDE-A62D-59BC9B513308}"/>
              </a:ext>
            </a:extLst>
          </p:cNvPr>
          <p:cNvSpPr txBox="1">
            <a:spLocks/>
          </p:cNvSpPr>
          <p:nvPr/>
        </p:nvSpPr>
        <p:spPr>
          <a:xfrm>
            <a:off x="322652" y="1636328"/>
            <a:ext cx="11614423" cy="43129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Network monitoring becomes more challenging when packets are encrypted. </a:t>
            </a:r>
          </a:p>
          <a:p>
            <a:pPr>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Security analysts</a:t>
            </a:r>
            <a:r>
              <a:rPr lang="en-US" sz="2400" dirty="0">
                <a:latin typeface="Times New Roman" panose="02020603050405020304" pitchFamily="18" charset="0"/>
                <a:cs typeface="Times New Roman" panose="02020603050405020304" pitchFamily="18" charset="0"/>
              </a:rPr>
              <a:t> must know how to circumvent and solve these issues. Here is a list of some of the things that a security analyst could do:</a:t>
            </a:r>
          </a:p>
          <a:p>
            <a:pPr lvl="1">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Configure rules to distinguish between SSL and non-SSL traffic, HTTPS and non-HTTPS SSL traffic.</a:t>
            </a:r>
          </a:p>
          <a:p>
            <a:pPr lvl="1">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Enhance security through server certificate validation using CRLs and OCSP (Online Certificate Status Protocol ).</a:t>
            </a:r>
          </a:p>
          <a:p>
            <a:pPr lvl="1">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Implement antimalware protection and URL filtering of HTTPS content.</a:t>
            </a:r>
          </a:p>
          <a:p>
            <a:pPr lvl="1">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Deploy SSL Appliance to decrypt SSL traffic and send it to intrusion prevention system (IPS) appliances to identify risks normally hidden by SSL.</a:t>
            </a:r>
          </a:p>
          <a:p>
            <a:pPr marL="457200" lvl="1" indent="0">
              <a:spcBef>
                <a:spcPts val="200"/>
              </a:spcBef>
              <a:spcAft>
                <a:spcPts val="200"/>
              </a:spcAf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87288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Rectangle 7"/>
          <p:cNvSpPr/>
          <p:nvPr/>
        </p:nvSpPr>
        <p:spPr>
          <a:xfrm>
            <a:off x="1879577" y="2644170"/>
            <a:ext cx="5552546" cy="1569660"/>
          </a:xfrm>
          <a:prstGeom prst="rect">
            <a:avLst/>
          </a:prstGeom>
        </p:spPr>
        <p:txBody>
          <a:bodyPr wrap="none">
            <a:spAutoFit/>
          </a:bodyPr>
          <a:lstStyle/>
          <a:p>
            <a:r>
              <a:rPr lang="en-US" sz="9600" dirty="0">
                <a:latin typeface="Arial Black" panose="020B0A04020102020204" pitchFamily="34" charset="0"/>
              </a:rPr>
              <a:t>Thanks </a:t>
            </a:r>
          </a:p>
        </p:txBody>
      </p:sp>
      <p:sp>
        <p:nvSpPr>
          <p:cNvPr id="18" name="TextBox 17"/>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7</a:t>
            </a:r>
          </a:p>
        </p:txBody>
      </p:sp>
      <p:sp>
        <p:nvSpPr>
          <p:cNvPr id="7" name="Rectangle 6"/>
          <p:cNvSpPr/>
          <p:nvPr/>
        </p:nvSpPr>
        <p:spPr>
          <a:xfrm>
            <a:off x="2412507" y="340508"/>
            <a:ext cx="4334650" cy="830997"/>
          </a:xfrm>
          <a:prstGeom prst="rect">
            <a:avLst/>
          </a:prstGeom>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The impacts of cryptography on network security monitoring</a:t>
            </a:r>
            <a:endParaRPr lang="en-US" sz="23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892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1075</TotalTime>
  <Words>3607</Words>
  <Application>Microsoft Office PowerPoint</Application>
  <PresentationFormat>Widescreen</PresentationFormat>
  <Paragraphs>328</Paragraphs>
  <Slides>43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Arial Black</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Dr. Ibrahim Gomaa</cp:lastModifiedBy>
  <cp:revision>45</cp:revision>
  <dcterms:created xsi:type="dcterms:W3CDTF">2023-03-12T07:38:41Z</dcterms:created>
  <dcterms:modified xsi:type="dcterms:W3CDTF">2023-04-03T16:08:00Z</dcterms:modified>
</cp:coreProperties>
</file>