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23.xml" ContentType="application/vnd.openxmlformats-officedocument.presentationml.slide+xml"/>
  <Override PartName="/ppt/presentation.xml" ContentType="application/vnd.openxmlformats-officedocument.presentationml.presentation.main+xml"/>
  <Override PartName="/ppt/slides/slide22.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Layouts/slideLayout17.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5.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ppt/tags/tag2.xml" ContentType="application/vnd.openxmlformats-officedocument.presentationml.tags+xml"/>
  <Override PartName="/ppt/tags/tag1.xml" ContentType="application/vnd.openxmlformats-officedocument.presentationml.tag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3"/>
  </p:sldMasterIdLst>
  <p:notesMasterIdLst>
    <p:notesMasterId r:id="rId27"/>
  </p:notesMasterIdLst>
  <p:sldIdLst>
    <p:sldId id="480" r:id="rId4"/>
    <p:sldId id="268" r:id="rId5"/>
    <p:sldId id="487" r:id="rId6"/>
    <p:sldId id="272" r:id="rId7"/>
    <p:sldId id="526" r:id="rId8"/>
    <p:sldId id="521" r:id="rId9"/>
    <p:sldId id="500" r:id="rId10"/>
    <p:sldId id="648" r:id="rId11"/>
    <p:sldId id="650" r:id="rId12"/>
    <p:sldId id="269" r:id="rId13"/>
    <p:sldId id="257" r:id="rId14"/>
    <p:sldId id="258" r:id="rId15"/>
    <p:sldId id="259" r:id="rId16"/>
    <p:sldId id="260" r:id="rId17"/>
    <p:sldId id="482" r:id="rId18"/>
    <p:sldId id="488" r:id="rId19"/>
    <p:sldId id="489" r:id="rId20"/>
    <p:sldId id="271" r:id="rId21"/>
    <p:sldId id="483" r:id="rId22"/>
    <p:sldId id="484" r:id="rId23"/>
    <p:sldId id="490" r:id="rId24"/>
    <p:sldId id="273" r:id="rId25"/>
    <p:sldId id="48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0090" autoAdjust="0"/>
  </p:normalViewPr>
  <p:slideViewPr>
    <p:cSldViewPr snapToGrid="0">
      <p:cViewPr varScale="1">
        <p:scale>
          <a:sx n="91" d="100"/>
          <a:sy n="91" d="100"/>
        </p:scale>
        <p:origin x="1416" y="1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10/3/25</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extLst>
      <p:ext uri="{BB962C8B-B14F-4D97-AF65-F5344CB8AC3E}">
        <p14:creationId xmlns:p14="http://schemas.microsoft.com/office/powerpoint/2010/main" val="318883272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84876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12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B0570A73-4BAE-443F-9BDD-32D50BB49839}"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68621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8853D781-BA47-43E6-A5BB-FBFAE9EC1B84}"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2504133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724C4515-1F57-4E0C-A297-58C77C04886C}"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256990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4059592-A15B-4BFB-8271-113A6013DEE2}"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4213578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56D3D63A-890D-4F9E-8104-32CEB82F68CC}" type="datetimeFigureOut">
              <a:rPr lang="en-US" smtClean="0"/>
              <a:pPr>
                <a:defRPr/>
              </a:pPr>
              <a:t>10/3/25</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2965727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3158332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F804AAF-6152-4E1C-8912-67086E5DC72F}" type="datetimeFigureOut">
              <a:rPr lang="en-US" smtClean="0"/>
              <a:pPr>
                <a:defRPr/>
              </a:pPr>
              <a:t>10/3/25</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1856787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E07EA14-D766-4432-B60D-B94AC329E19D}"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1411980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522E95C-25DB-46AD-81E5-E1493010BC1F}" type="datetimeFigureOut">
              <a:rPr lang="en-US" smtClean="0"/>
              <a:pPr>
                <a:defRPr/>
              </a:pPr>
              <a:t>10/3/25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1216358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066DC4-6009-4709-9AA5-B695C1F8498F}"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2135929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DA3FFCC-07AD-4087-A29D-47D0012E1D02}" type="datetimeFigureOut">
              <a:rPr lang="en-US" smtClean="0"/>
              <a:pPr>
                <a:defRPr/>
              </a:pPr>
              <a:t>10/3/25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4000942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27530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4838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55436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0931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6373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6605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5547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4342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E1D258-2AE3-234A-9D95-D82F96BF2DA3}"/>
              </a:ext>
            </a:extLst>
          </p:cNvPr>
          <p:cNvSpPr txBox="1"/>
          <p:nvPr userDrawn="1"/>
        </p:nvSpPr>
        <p:spPr>
          <a:xfrm>
            <a:off x="8737600" y="6321365"/>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3E60570-F454-B14A-985E-22345B566E9D}"/>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6718" y="459405"/>
            <a:ext cx="1790402" cy="835995"/>
          </a:xfrm>
          <a:prstGeom prst="rect">
            <a:avLst/>
          </a:prstGeom>
        </p:spPr>
      </p:pic>
    </p:spTree>
    <p:extLst>
      <p:ext uri="{BB962C8B-B14F-4D97-AF65-F5344CB8AC3E}">
        <p14:creationId xmlns:p14="http://schemas.microsoft.com/office/powerpoint/2010/main" val="4128982793"/>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 id="2147483720" r:id="rId18"/>
    <p:sldLayoutId id="2147483667" r:id="rId19"/>
    <p:sldLayoutId id="2147483701"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16.xml"/><Relationship Id="rId1" Type="http://schemas.openxmlformats.org/officeDocument/2006/relationships/tags" Target="../tags/tag1.xml"/><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339174" y="2454217"/>
            <a:ext cx="571525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Concepts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61385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a:lnSpc>
                <a:spcPct val="80000"/>
              </a:lnSpc>
              <a:buFont typeface="Arial" panose="020B0604020202020204" pitchFamily="34" charset="0"/>
              <a:defRPr/>
            </a:pPr>
            <a:r>
              <a:rPr lang="en-US" altLang="en-US" sz="40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762000" y="1491175"/>
            <a:ext cx="10515600" cy="4945429"/>
          </a:xfrm>
        </p:spPr>
        <p:txBody>
          <a:bodyPr rtlCol="0">
            <a:normAutofit fontScale="92500" lnSpcReduction="20000"/>
          </a:bodyPr>
          <a:lstStyle/>
          <a:p>
            <a:pPr marL="0" indent="0" fontAlgn="auto">
              <a:lnSpc>
                <a:spcPct val="100000"/>
              </a:lnSpc>
              <a:spcAft>
                <a:spcPts val="0"/>
              </a:spcAft>
              <a:buFont typeface="Arial" panose="020B0604020202020204" pitchFamily="34" charset="0"/>
              <a:buNone/>
              <a:defRPr/>
            </a:pPr>
            <a:r>
              <a:rPr lang="en-US" sz="2600" dirty="0">
                <a:solidFill>
                  <a:prstClr val="black"/>
                </a:solidFill>
                <a:latin typeface="Alexandria" charset="0"/>
              </a:rPr>
              <a:t>Introduction</a:t>
            </a:r>
          </a:p>
          <a:p>
            <a:pPr lvl="1" fontAlgn="auto">
              <a:lnSpc>
                <a:spcPct val="100000"/>
              </a:lnSpc>
              <a:spcAft>
                <a:spcPts val="0"/>
              </a:spcAft>
              <a:defRPr/>
            </a:pPr>
            <a:r>
              <a:rPr lang="en-US" sz="2600" dirty="0">
                <a:solidFill>
                  <a:prstClr val="black"/>
                </a:solidFill>
                <a:latin typeface="Alexandria" charset="0"/>
              </a:rPr>
              <a:t>a. Welcome &amp; Overview </a:t>
            </a:r>
          </a:p>
          <a:p>
            <a:pPr lvl="1">
              <a:defRPr/>
            </a:pPr>
            <a:r>
              <a:rPr lang="en-US" sz="2600" dirty="0">
                <a:solidFill>
                  <a:prstClr val="black"/>
                </a:solidFill>
                <a:latin typeface="Alexandria" charset="0"/>
              </a:rPr>
              <a:t>Academic Services and Systems for </a:t>
            </a:r>
            <a:r>
              <a:rPr lang="en-US" sz="2600" dirty="0" err="1">
                <a:solidFill>
                  <a:prstClr val="black"/>
                </a:solidFill>
                <a:latin typeface="Alexandria" charset="0"/>
              </a:rPr>
              <a:t>MidOcean</a:t>
            </a:r>
            <a:r>
              <a:rPr lang="en-US" sz="2600" dirty="0">
                <a:solidFill>
                  <a:prstClr val="black"/>
                </a:solidFill>
                <a:latin typeface="Alexandria" charset="0"/>
              </a:rPr>
              <a:t> University Students</a:t>
            </a:r>
          </a:p>
          <a:p>
            <a:pPr lvl="1" fontAlgn="auto">
              <a:spcAft>
                <a:spcPts val="0"/>
              </a:spcAft>
              <a:defRPr/>
            </a:pPr>
            <a:r>
              <a:rPr lang="en-US" sz="2600" dirty="0">
                <a:solidFill>
                  <a:prstClr val="black"/>
                </a:solidFill>
                <a:latin typeface="Alexandria" charset="0"/>
              </a:rPr>
              <a:t>b. Brief on the Cybersecurity concepts</a:t>
            </a:r>
          </a:p>
          <a:p>
            <a:pPr marL="0" indent="0" fontAlgn="auto">
              <a:spcAft>
                <a:spcPts val="0"/>
              </a:spcAft>
              <a:buFont typeface="Arial" panose="020B0604020202020204" pitchFamily="34" charset="0"/>
              <a:buNone/>
              <a:defRPr/>
            </a:pPr>
            <a:r>
              <a:rPr lang="en-US" sz="2600" dirty="0">
                <a:solidFill>
                  <a:prstClr val="black"/>
                </a:solidFill>
                <a:latin typeface="Alexandria" charset="0"/>
              </a:rPr>
              <a:t>Chapter Overviews</a:t>
            </a:r>
          </a:p>
          <a:p>
            <a:pPr lvl="1" fontAlgn="auto">
              <a:lnSpc>
                <a:spcPct val="124000"/>
              </a:lnSpc>
              <a:spcAft>
                <a:spcPts val="0"/>
              </a:spcAft>
              <a:defRPr/>
            </a:pPr>
            <a:r>
              <a:rPr lang="en-US" sz="2600" dirty="0">
                <a:solidFill>
                  <a:prstClr val="black"/>
                </a:solidFill>
                <a:latin typeface="Alexandria" charset="0"/>
              </a:rPr>
              <a:t>a. Chapter 1: </a:t>
            </a:r>
            <a:r>
              <a:rPr lang="en-GB" sz="2600" dirty="0">
                <a:solidFill>
                  <a:prstClr val="black"/>
                </a:solidFill>
                <a:latin typeface="Alexandria" charset="0"/>
              </a:rPr>
              <a:t>Introduction to Cybersecurity</a:t>
            </a:r>
            <a:r>
              <a:rPr lang="en-US" sz="2600" dirty="0">
                <a:solidFill>
                  <a:prstClr val="black"/>
                </a:solidFill>
                <a:latin typeface="Alexandria" charset="0"/>
              </a:rPr>
              <a:t> - introduces the fundamentals of cybersecurity in fintech, covering core principles (CIA triad), major threats, protective measures, and regulatory frameworks. It also explores key technologies and emerging trends like AI, zero trust, and privacy vs transparency.</a:t>
            </a:r>
          </a:p>
          <a:p>
            <a:pPr lvl="1">
              <a:lnSpc>
                <a:spcPct val="124000"/>
              </a:lnSpc>
              <a:defRPr/>
            </a:pPr>
            <a:r>
              <a:rPr lang="en-US" sz="2600" dirty="0">
                <a:solidFill>
                  <a:prstClr val="black"/>
                </a:solidFill>
                <a:latin typeface="Alexandria" charset="0"/>
              </a:rPr>
              <a:t>b. Chapter 2: Introduction to Network and Network Security  - introduces computer networks and how they enable communication. It explains key network security principles, common attacks, and defenses in fintech.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r>
              <a:rPr lang="en-US" altLang="en-US"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a:bodyPr>
          <a:lstStyle/>
          <a:p>
            <a:pPr>
              <a:lnSpc>
                <a:spcPct val="80000"/>
              </a:lnSpc>
              <a:defRPr/>
            </a:pPr>
            <a:r>
              <a:rPr lang="en-US" sz="2400" b="1" dirty="0">
                <a:solidFill>
                  <a:prstClr val="black"/>
                </a:solidFill>
                <a:latin typeface="Alexandria" charset="0"/>
              </a:rPr>
              <a:t>c. Chapter 3: Classical Encryption Techniques </a:t>
            </a:r>
            <a:r>
              <a:rPr lang="en-US" sz="2400" dirty="0">
                <a:solidFill>
                  <a:prstClr val="black"/>
                </a:solidFill>
                <a:latin typeface="Alexandria" charset="0"/>
              </a:rPr>
              <a:t>- explores classical encryption methods such as substitution and transposition ciphers. It highlights their historical importance and how they form the basis of modern cryptography.</a:t>
            </a:r>
          </a:p>
          <a:p>
            <a:pPr>
              <a:lnSpc>
                <a:spcPct val="80000"/>
              </a:lnSpc>
              <a:defRPr/>
            </a:pPr>
            <a:r>
              <a:rPr lang="en-US" sz="2400" b="1" dirty="0">
                <a:solidFill>
                  <a:prstClr val="black"/>
                </a:solidFill>
                <a:latin typeface="Alexandria" charset="0"/>
              </a:rPr>
              <a:t>d. Chapter 4:</a:t>
            </a:r>
            <a:r>
              <a:rPr lang="en-GB" sz="2400" b="1" dirty="0">
                <a:solidFill>
                  <a:prstClr val="black"/>
                </a:solidFill>
                <a:latin typeface="Alexandria" charset="0"/>
              </a:rPr>
              <a:t> Block Cipher and DES(Feistel Cipher) </a:t>
            </a:r>
            <a:r>
              <a:rPr lang="en-GB" sz="2400" dirty="0">
                <a:solidFill>
                  <a:prstClr val="black"/>
                </a:solidFill>
                <a:latin typeface="Alexandria" charset="0"/>
              </a:rPr>
              <a:t>-</a:t>
            </a:r>
            <a:r>
              <a:rPr lang="en-US" sz="2400" dirty="0">
                <a:solidFill>
                  <a:prstClr val="black"/>
                </a:solidFill>
                <a:latin typeface="Alexandria" charset="0"/>
              </a:rPr>
              <a:t> Introduces block cipher principles with a focus on DES as a foundational algorithm. Explains structure, operation, and its role in modern encryption evolution.</a:t>
            </a:r>
          </a:p>
          <a:p>
            <a:pPr>
              <a:lnSpc>
                <a:spcPct val="80000"/>
              </a:lnSpc>
              <a:defRPr/>
            </a:pPr>
            <a:r>
              <a:rPr lang="en-US" sz="2400" b="1" dirty="0">
                <a:solidFill>
                  <a:prstClr val="black"/>
                </a:solidFill>
                <a:latin typeface="Alexandria" charset="0"/>
              </a:rPr>
              <a:t>e. Chapter 5: Block Cipher and DES(Attacks on DES) </a:t>
            </a:r>
            <a:r>
              <a:rPr lang="en-US" sz="2400" dirty="0">
                <a:solidFill>
                  <a:prstClr val="black"/>
                </a:solidFill>
                <a:latin typeface="Alexandria" charset="0"/>
              </a:rPr>
              <a:t>- Explains how block ciphers work with DES as a case study. Discusses known attacks on DES and why stronger algorithms are needed.</a:t>
            </a:r>
          </a:p>
          <a:p>
            <a:pPr>
              <a:lnSpc>
                <a:spcPct val="80000"/>
              </a:lnSpc>
              <a:defRPr/>
            </a:pPr>
            <a:r>
              <a:rPr lang="en-US" sz="2400" b="1" dirty="0">
                <a:solidFill>
                  <a:prstClr val="black"/>
                </a:solidFill>
                <a:latin typeface="Alexandria" charset="0"/>
              </a:rPr>
              <a:t>f. </a:t>
            </a:r>
            <a:r>
              <a:rPr lang="en-US" altLang="en-US" sz="2400" b="1" dirty="0">
                <a:solidFill>
                  <a:prstClr val="black"/>
                </a:solidFill>
                <a:latin typeface="Alexandria" charset="0"/>
              </a:rPr>
              <a:t>Chapter 6: Finite Fields (Fields and Modular Arithmetic) </a:t>
            </a:r>
            <a:r>
              <a:rPr lang="en-US" altLang="en-US" sz="2400" dirty="0">
                <a:solidFill>
                  <a:prstClr val="black"/>
                </a:solidFill>
                <a:latin typeface="Alexandria" charset="0"/>
              </a:rPr>
              <a:t>- Introduces the math behind modern cryptography, focusing on finite fields and modular arithmetic. Shows how these concepts support encryption algorithms. </a:t>
            </a:r>
            <a:endParaRPr lang="en-US" sz="2400" dirty="0">
              <a:solidFill>
                <a:prstClr val="black"/>
              </a:solidFill>
              <a:latin typeface="Alexandria" charset="0"/>
            </a:endParaRPr>
          </a:p>
        </p:txBody>
      </p:sp>
    </p:spTree>
    <p:extLst>
      <p:ext uri="{BB962C8B-B14F-4D97-AF65-F5344CB8AC3E}">
        <p14:creationId xmlns:p14="http://schemas.microsoft.com/office/powerpoint/2010/main" val="41992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600542"/>
            <a:ext cx="10515600" cy="4351338"/>
          </a:xfrm>
        </p:spPr>
        <p:txBody>
          <a:bodyPr>
            <a:normAutofit/>
          </a:bodyPr>
          <a:lstStyle/>
          <a:p>
            <a:pPr marL="457200" lvl="1" indent="0">
              <a:buNone/>
            </a:pPr>
            <a:endParaRPr lang="en-US" altLang="en-US" dirty="0">
              <a:latin typeface="Söhne"/>
            </a:endParaRPr>
          </a:p>
          <a:p>
            <a:pPr lvl="1"/>
            <a:r>
              <a:rPr lang="en-US" altLang="en-US" dirty="0">
                <a:latin typeface="Söhne"/>
              </a:rPr>
              <a:t>g</a:t>
            </a:r>
            <a:r>
              <a:rPr lang="en-US" altLang="en-US" dirty="0">
                <a:solidFill>
                  <a:prstClr val="black"/>
                </a:solidFill>
                <a:latin typeface="Alexandria" charset="0"/>
              </a:rPr>
              <a:t>. </a:t>
            </a:r>
            <a:r>
              <a:rPr lang="en-US" altLang="en-US" b="1" dirty="0">
                <a:solidFill>
                  <a:prstClr val="black"/>
                </a:solidFill>
                <a:latin typeface="Alexandria" charset="0"/>
              </a:rPr>
              <a:t>Chapter 7: Advanced Encryption Standard (AES) </a:t>
            </a:r>
            <a:r>
              <a:rPr lang="en-US" altLang="en-US" dirty="0">
                <a:solidFill>
                  <a:prstClr val="black"/>
                </a:solidFill>
                <a:latin typeface="Alexandria" charset="0"/>
              </a:rPr>
              <a:t>- Covers AES design, structure, and operation as today’s global standard. Highlights why it replaced DES and its role in protecting fintech data.</a:t>
            </a:r>
          </a:p>
          <a:p>
            <a:pPr lvl="1"/>
            <a:r>
              <a:rPr lang="en-US" altLang="en-US" b="1" dirty="0">
                <a:solidFill>
                  <a:prstClr val="black"/>
                </a:solidFill>
                <a:latin typeface="Alexandria" charset="0"/>
              </a:rPr>
              <a:t>h. Chapter 8: Public Key Cryptography (RSA) </a:t>
            </a:r>
            <a:r>
              <a:rPr lang="en-US" altLang="en-US" dirty="0">
                <a:solidFill>
                  <a:prstClr val="black"/>
                </a:solidFill>
                <a:latin typeface="Alexandria" charset="0"/>
              </a:rPr>
              <a:t>- Explains RSA for secure communication, digital signatures, and key exchange.</a:t>
            </a:r>
          </a:p>
          <a:p>
            <a:pPr lvl="1">
              <a:lnSpc>
                <a:spcPct val="114000"/>
              </a:lnSpc>
            </a:pPr>
            <a:r>
              <a:rPr lang="en-US" altLang="en-US" b="1" dirty="0">
                <a:solidFill>
                  <a:prstClr val="black"/>
                </a:solidFill>
                <a:latin typeface="Alexandria" charset="0"/>
              </a:rPr>
              <a:t>i. Chapter 9: Message Authentication and Hashing </a:t>
            </a:r>
            <a:r>
              <a:rPr lang="en-US" altLang="en-US" dirty="0">
                <a:solidFill>
                  <a:prstClr val="black"/>
                </a:solidFill>
                <a:latin typeface="Alexandria" charset="0"/>
              </a:rPr>
              <a:t>- Shows how hashing and MACs protect data integrity and prevent tampering.</a:t>
            </a:r>
          </a:p>
          <a:p>
            <a:pPr lvl="1"/>
            <a:r>
              <a:rPr lang="en-US" altLang="en-US" b="1" dirty="0">
                <a:solidFill>
                  <a:prstClr val="black"/>
                </a:solidFill>
                <a:latin typeface="Alexandria" charset="0"/>
              </a:rPr>
              <a:t>j. Introduction to Cloud Computing</a:t>
            </a:r>
            <a:r>
              <a:rPr lang="en-US" altLang="en-US" dirty="0">
                <a:solidFill>
                  <a:prstClr val="black"/>
                </a:solidFill>
                <a:latin typeface="Alexandria" charset="0"/>
              </a:rPr>
              <a:t> - Explains cloud basics and key security issues in fintech systems.</a:t>
            </a:r>
          </a:p>
          <a:p>
            <a:pPr marL="0" indent="0">
              <a:buFont typeface="Arial" panose="020B0604020202020204" pitchFamily="34" charset="0"/>
              <a:buNone/>
            </a:pPr>
            <a:r>
              <a:rPr lang="en-US" altLang="en-US" sz="2400" dirty="0">
                <a:solidFill>
                  <a:prstClr val="black"/>
                </a:solidFill>
                <a:latin typeface="Alexandria" charset="0"/>
              </a:rPr>
              <a:t> Closing Remarks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8841"/>
            <a:ext cx="11737304" cy="552510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الأكاديمية</a:t>
            </a: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600" kern="0" dirty="0">
                <a:solidFill>
                  <a:srgbClr val="000000"/>
                </a:solidFill>
                <a:cs typeface="Alexandria" pitchFamily="2" charset="-78"/>
                <a:sym typeface="Arial"/>
              </a:rPr>
              <a:t>، كما يمكن من خلال </a:t>
            </a:r>
            <a:r>
              <a:rPr lang="ar-JO" sz="1600" kern="0" dirty="0">
                <a:solidFill>
                  <a:srgbClr val="000000"/>
                </a:solidFill>
                <a:cs typeface="Alexandria" pitchFamily="2" charset="-78"/>
                <a:sym typeface="Arial"/>
              </a:rPr>
              <a:t>خدمات البوابة الأكاديمية: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حذف وإضافة المقررات</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 البحث عن جداول المقررات</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استعراض الجدول الدراسي بشكل مفصل. </a:t>
            </a:r>
            <a:endParaRPr lang="ar-AE"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الاطلاع على الدرجات النهائية للمقررات المسجلة للطالب. </a:t>
            </a:r>
            <a:endParaRPr lang="ar-AE" sz="1600" kern="0" dirty="0">
              <a:solidFill>
                <a:srgbClr val="000000"/>
              </a:solidFill>
              <a:cs typeface="Alexandria" pitchFamily="2" charset="-78"/>
              <a:sym typeface="Arial"/>
            </a:endParaRP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البوابة التعليمي</a:t>
            </a:r>
            <a:r>
              <a:rPr lang="ar-AE" sz="1600" kern="0" dirty="0">
                <a:solidFill>
                  <a:srgbClr val="000000"/>
                </a:solidFill>
                <a:cs typeface="Alexandria" pitchFamily="2" charset="-78"/>
                <a:sym typeface="Arial"/>
              </a:rPr>
              <a:t>ة</a:t>
            </a:r>
            <a:endParaRPr lang="en-US" sz="1600" kern="0" dirty="0">
              <a:solidFill>
                <a:srgbClr val="000000"/>
              </a:solidFill>
              <a:cs typeface="Alexandria" pitchFamily="2" charset="-78"/>
              <a:sym typeface="Arial"/>
            </a:endParaRPr>
          </a:p>
          <a:p>
            <a:pPr marL="0" indent="0" algn="r" rtl="1">
              <a:lnSpc>
                <a:spcPct val="150000"/>
              </a:lnSpc>
              <a:buClr>
                <a:srgbClr val="000000"/>
              </a:buClr>
              <a:buFont typeface="Arial"/>
              <a:buNone/>
              <a:defRPr/>
            </a:pPr>
            <a:r>
              <a:rPr lang="ar-JO" sz="1600" kern="0" dirty="0">
                <a:solidFill>
                  <a:srgbClr val="000000"/>
                </a:solidFill>
                <a:cs typeface="Alexandria" pitchFamily="2" charset="-78"/>
                <a:sym typeface="Arial"/>
              </a:rPr>
              <a:t>تُمثل التجمع الرئيسي بين الطلاب وأستاذ المقرر، وتُقدم العديد من الخدمات التعليمية للطلاب </a:t>
            </a:r>
            <a:r>
              <a:rPr lang="ar-AE" sz="1600" kern="0" dirty="0">
                <a:solidFill>
                  <a:srgbClr val="000000"/>
                </a:solidFill>
                <a:cs typeface="Alexandria" pitchFamily="2" charset="-78"/>
                <a:sym typeface="Arial"/>
              </a:rPr>
              <a:t>منها:</a:t>
            </a:r>
            <a:endParaRPr lang="ar-JO" sz="1600" kern="0" dirty="0">
              <a:solidFill>
                <a:srgbClr val="000000"/>
              </a:solidFill>
              <a:cs typeface="Alexandria" pitchFamily="2" charset="-78"/>
              <a:sym typeface="Arial"/>
            </a:endParaRP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الوصول للمقررات الدراسية، حيث يمكن للطلاب قراءة المقررات الدراسية وتحميلها </a:t>
            </a:r>
            <a:r>
              <a:rPr lang="ar-AE" sz="1600" kern="0" dirty="0">
                <a:solidFill>
                  <a:srgbClr val="000000"/>
                </a:solidFill>
                <a:cs typeface="Alexandria" pitchFamily="2" charset="-78"/>
                <a:sym typeface="Arial"/>
              </a:rPr>
              <a:t>.</a:t>
            </a:r>
            <a:r>
              <a:rPr lang="en-US" sz="1600" kern="0" dirty="0">
                <a:solidFill>
                  <a:srgbClr val="000000"/>
                </a:solidFill>
                <a:cs typeface="Alexandria" pitchFamily="2" charset="-78"/>
                <a:sym typeface="Arial"/>
              </a:rPr>
              <a:t>.</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حلقة تبادل المعلومات، حيث يمكن للطلاب من خلال منصة </a:t>
            </a:r>
            <a:r>
              <a:rPr lang="en-US" sz="1600" kern="0" dirty="0">
                <a:solidFill>
                  <a:srgbClr val="000000"/>
                </a:solidFill>
                <a:cs typeface="Alexandria" pitchFamily="2" charset="-78"/>
                <a:sym typeface="Arial"/>
              </a:rPr>
              <a:t>Moodle </a:t>
            </a:r>
            <a:r>
              <a:rPr lang="ar-JO" sz="1600" kern="0" dirty="0">
                <a:solidFill>
                  <a:srgbClr val="000000"/>
                </a:solidFill>
                <a:cs typeface="Alexandria" pitchFamily="2" charset="-78"/>
                <a:sym typeface="Arial"/>
              </a:rPr>
              <a:t>الوصول إلى الأنشطة اللامنهجية التي تقدمها الجامعة.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تتيح البوابة التعليمية الوصول إلى الكتب الإلكترونية التي تساعد الطلاب في حل الأنشطة والواجبات الدراسية.</a:t>
            </a:r>
          </a:p>
          <a:p>
            <a:pPr marL="285750" indent="-285750" algn="r" rtl="1">
              <a:lnSpc>
                <a:spcPct val="150000"/>
              </a:lnSpc>
              <a:buClr>
                <a:srgbClr val="000000"/>
              </a:buClr>
              <a:buFont typeface="Arial" panose="020B0604020202020204" pitchFamily="34" charset="0"/>
              <a:buChar char="•"/>
              <a:defRPr/>
            </a:pPr>
            <a:r>
              <a:rPr lang="ar-JO" sz="1600" kern="0" dirty="0">
                <a:solidFill>
                  <a:srgbClr val="000000"/>
                </a:solidFill>
                <a:cs typeface="Alexandria" pitchFamily="2" charset="-78"/>
                <a:sym typeface="Arial"/>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Tree>
    <p:custDataLst>
      <p:tags r:id="rId1"/>
    </p:custDataLst>
    <p:extLst>
      <p:ext uri="{BB962C8B-B14F-4D97-AF65-F5344CB8AC3E}">
        <p14:creationId xmlns:p14="http://schemas.microsoft.com/office/powerpoint/2010/main" val="2119756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نظام التذاكر</a:t>
            </a:r>
            <a:endPar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يعد نظام التذاكر</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الآلية التي يمكن للطلاب من خلالها التواصل مع الجامعة،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ومع أعضاء هيئة التدريس،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وتقديم الطلبات والاستفسارات.</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فتح التذاكر: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التوجه إلى البوابة الأكاديمية، والدخول من خلال كتابة اسم المستخدم وكلمة السر.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النقر على خيار تذكرة، ثم الضغط على فتح تذكرة جديدة.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اختيار القسم المهني بالتذكرة، ثم كتابة الموضوع الرئيسي، والتفاصيل في الخانة المخصصة لذلك.</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يمكن إرفاق الملفات من خلال الضغط على أيقونة الملف المرفق.</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3457519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extLst>
              <p:ext uri="{D42A27DB-BD31-4B8C-83A1-F6EECF244321}">
                <p14:modId xmlns:p14="http://schemas.microsoft.com/office/powerpoint/2010/main" val="1042698855"/>
              </p:ext>
            </p:extLst>
          </p:nvPr>
        </p:nvGraphicFramePr>
        <p:xfrm>
          <a:off x="647937" y="1719940"/>
          <a:ext cx="10515600" cy="365392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1366856">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الفصل الدراسي</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ea typeface="+mn-ea"/>
                          <a:cs typeface="Alexandria" pitchFamily="2" charset="-78"/>
                        </a:rPr>
                        <a:t>04/10/2025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آخر موعد للاعتذار عن الفصل أو مقرر</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ea typeface="+mn-ea"/>
                          <a:cs typeface="Alexandria" pitchFamily="2" charset="-78"/>
                        </a:rPr>
                        <a:t>01/11/2025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الاختبارات النهائية</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ea typeface="+mn-ea"/>
                          <a:cs typeface="Alexandria" pitchFamily="2" charset="-78"/>
                        </a:rPr>
                        <a:t>27/12/2025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571766">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dirty="0">
                          <a:ln>
                            <a:noFill/>
                          </a:ln>
                          <a:solidFill>
                            <a:srgbClr val="000000"/>
                          </a:solidFill>
                          <a:effectLst/>
                          <a:uLnTx/>
                          <a:uFillTx/>
                          <a:ea typeface="+mn-ea"/>
                          <a:cs typeface="Alexandria" pitchFamily="2" charset="-78"/>
                        </a:rPr>
                        <a:t>نهاية الاختبارات النهائية</a:t>
                      </a:r>
                      <a:endParaRPr kumimoji="0" lang="en-US" sz="2000" b="1" i="0" u="none" strike="noStrike" kern="0" cap="none" spc="0" normalizeH="0" baseline="0" dirty="0">
                        <a:ln>
                          <a:noFill/>
                        </a:ln>
                        <a:solidFill>
                          <a:srgbClr val="000000"/>
                        </a:solidFill>
                        <a:effectLst/>
                        <a:uLnTx/>
                        <a:uFillTx/>
                        <a:latin typeface="Alexandria" pitchFamily="2" charset="-78"/>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dirty="0">
                          <a:ln>
                            <a:noFill/>
                          </a:ln>
                          <a:solidFill>
                            <a:srgbClr val="000000"/>
                          </a:solidFill>
                          <a:effectLst/>
                          <a:uLnTx/>
                          <a:uFillTx/>
                          <a:ea typeface="+mn-ea"/>
                          <a:cs typeface="Alexandria" pitchFamily="2" charset="-78"/>
                        </a:rPr>
                        <a:t>03/01/2026</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2836602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43524" y="214290"/>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extLst>
              <p:ext uri="{D42A27DB-BD31-4B8C-83A1-F6EECF244321}">
                <p14:modId xmlns:p14="http://schemas.microsoft.com/office/powerpoint/2010/main" val="2763878696"/>
              </p:ext>
            </p:extLst>
          </p:nvPr>
        </p:nvGraphicFramePr>
        <p:xfrm>
          <a:off x="767408" y="1167619"/>
          <a:ext cx="10436781" cy="5188739"/>
        </p:xfrm>
        <a:graphic>
          <a:graphicData uri="http://schemas.openxmlformats.org/drawingml/2006/table">
            <a:tbl>
              <a:tblPr rtl="1" firstRow="1" firstCol="1" bandRow="1">
                <a:tableStyleId>{7DF18680-E054-41AD-8BC1-D1AEF772440D}</a:tableStyleId>
              </a:tblPr>
              <a:tblGrid>
                <a:gridCol w="2648506">
                  <a:extLst>
                    <a:ext uri="{9D8B030D-6E8A-4147-A177-3AD203B41FA5}">
                      <a16:colId xmlns:a16="http://schemas.microsoft.com/office/drawing/2014/main" val="1972763491"/>
                    </a:ext>
                  </a:extLst>
                </a:gridCol>
                <a:gridCol w="4309348">
                  <a:extLst>
                    <a:ext uri="{9D8B030D-6E8A-4147-A177-3AD203B41FA5}">
                      <a16:colId xmlns:a16="http://schemas.microsoft.com/office/drawing/2014/main" val="3183804398"/>
                    </a:ext>
                  </a:extLst>
                </a:gridCol>
                <a:gridCol w="3478927">
                  <a:extLst>
                    <a:ext uri="{9D8B030D-6E8A-4147-A177-3AD203B41FA5}">
                      <a16:colId xmlns:a16="http://schemas.microsoft.com/office/drawing/2014/main" val="3115018232"/>
                    </a:ext>
                  </a:extLst>
                </a:gridCol>
              </a:tblGrid>
              <a:tr h="381433">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19382">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توجيهية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04/10/2025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78299492"/>
                  </a:ext>
                </a:extLst>
              </a:tr>
              <a:tr h="319382">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11/10/2025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91485806"/>
                  </a:ext>
                </a:extLst>
              </a:tr>
              <a:tr h="319382">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18/10/2025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775395197"/>
                  </a:ext>
                </a:extLst>
              </a:tr>
              <a:tr h="319382">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a:ln>
                            <a:noFill/>
                          </a:ln>
                          <a:solidFill>
                            <a:srgbClr val="000000"/>
                          </a:solidFill>
                          <a:effectLst/>
                          <a:uLnTx/>
                          <a:uFillTx/>
                          <a:ea typeface="+mn-ea"/>
                          <a:cs typeface="Alexandria" pitchFamily="2" charset="-78"/>
                        </a:rPr>
                        <a:t>25/10/2025</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300049658"/>
                  </a:ext>
                </a:extLst>
              </a:tr>
              <a:tr h="655340">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قصيرآخر موعد للاعتذار عن الفصل أو عن مقرر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01/11/2025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921558809"/>
                  </a:ext>
                </a:extLst>
              </a:tr>
              <a:tr h="319382">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08/11/2025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291113425"/>
                  </a:ext>
                </a:extLst>
              </a:tr>
              <a:tr h="319382">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15/11/2025 </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523333297"/>
                  </a:ext>
                </a:extLst>
              </a:tr>
              <a:tr h="319382">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22/11/2025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579294290"/>
                  </a:ext>
                </a:extLst>
              </a:tr>
              <a:tr h="319382">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a:ln>
                            <a:noFill/>
                          </a:ln>
                          <a:solidFill>
                            <a:srgbClr val="000000"/>
                          </a:solidFill>
                          <a:effectLst/>
                          <a:uLnTx/>
                          <a:uFillTx/>
                          <a:ea typeface="+mn-ea"/>
                          <a:cs typeface="Alexandria" pitchFamily="2" charset="-78"/>
                        </a:rPr>
                        <a:t>29/11/2025</a:t>
                      </a:r>
                      <a:endParaRPr kumimoji="0" lang="en-US" sz="2000" b="1" i="0" u="none" strike="noStrike" kern="0" cap="none" spc="0" normalizeH="0" baseline="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159112262"/>
                  </a:ext>
                </a:extLst>
              </a:tr>
              <a:tr h="319382">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06/12/2025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1695727490"/>
                  </a:ext>
                </a:extLst>
              </a:tr>
              <a:tr h="319382">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محاضرة - حلقة نقاش - اختبار قصير</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13/12/2025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668115694"/>
                  </a:ext>
                </a:extLst>
              </a:tr>
              <a:tr h="319382">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حلقة نقاش</a:t>
                      </a:r>
                      <a:r>
                        <a:rPr kumimoji="0" lang="ar-JO" sz="2000" b="1" i="0" u="none" strike="noStrike" kern="0" cap="none" spc="0" normalizeH="0" baseline="0" dirty="0">
                          <a:ln>
                            <a:noFill/>
                          </a:ln>
                          <a:solidFill>
                            <a:srgbClr val="000000"/>
                          </a:solidFill>
                          <a:effectLst/>
                          <a:uLnTx/>
                          <a:uFillTx/>
                          <a:ea typeface="+mn-ea"/>
                          <a:cs typeface="Alexandria" pitchFamily="2" charset="-78"/>
                        </a:rPr>
                        <a:t>- مراجعة شاملة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20/12/2025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4113686984"/>
                  </a:ext>
                </a:extLst>
              </a:tr>
              <a:tr h="319382">
                <a:tc>
                  <a:txBody>
                    <a:bodyPr/>
                    <a:lstStyle/>
                    <a:p>
                      <a:pPr marL="0" marR="0" algn="ctr" rtl="0">
                        <a:lnSpc>
                          <a:spcPct val="107000"/>
                        </a:lnSpc>
                        <a:spcBef>
                          <a:spcPts val="0"/>
                        </a:spcBef>
                        <a:spcAft>
                          <a:spcPts val="0"/>
                        </a:spcAft>
                      </a:pPr>
                      <a:r>
                        <a:rPr lang="ar-SA" sz="1700" dirty="0">
                          <a:effectLst/>
                        </a:rPr>
                        <a:t>الأسبوع 13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بداية الاختبارات النهائية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27/12/2025</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2864846776"/>
                  </a:ext>
                </a:extLst>
              </a:tr>
              <a:tr h="319382">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kumimoji="0" lang="ar-SA" sz="2000" b="1" i="0" u="none" strike="noStrike" kern="0" cap="none" spc="0" normalizeH="0" baseline="0" dirty="0">
                          <a:ln>
                            <a:noFill/>
                          </a:ln>
                          <a:solidFill>
                            <a:srgbClr val="000000"/>
                          </a:solidFill>
                          <a:effectLst/>
                          <a:uLnTx/>
                          <a:uFillTx/>
                          <a:ea typeface="+mn-ea"/>
                          <a:cs typeface="Alexandria" pitchFamily="2" charset="-78"/>
                        </a:rPr>
                        <a:t>نهاية الاختبارات النهائية</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tc>
                  <a:txBody>
                    <a:bodyPr/>
                    <a:lstStyle/>
                    <a:p>
                      <a:pPr marL="0" marR="0" algn="ctr" rtl="0">
                        <a:lnSpc>
                          <a:spcPct val="107000"/>
                        </a:lnSpc>
                        <a:spcBef>
                          <a:spcPts val="0"/>
                        </a:spcBef>
                        <a:spcAft>
                          <a:spcPts val="0"/>
                        </a:spcAft>
                      </a:pPr>
                      <a:r>
                        <a:rPr kumimoji="0" lang="en-US" sz="2000" b="1" i="0" u="none" strike="noStrike" kern="0" cap="none" spc="0" normalizeH="0" baseline="0" dirty="0">
                          <a:ln>
                            <a:noFill/>
                          </a:ln>
                          <a:solidFill>
                            <a:srgbClr val="000000"/>
                          </a:solidFill>
                          <a:effectLst/>
                          <a:uLnTx/>
                          <a:uFillTx/>
                          <a:ea typeface="+mn-ea"/>
                          <a:cs typeface="Alexandria" pitchFamily="2" charset="-78"/>
                        </a:rPr>
                        <a:t>03/01/2026</a:t>
                      </a:r>
                      <a:endParaRPr kumimoji="0" lang="en-US" sz="2000" b="1" i="0" u="none" strike="noStrike" kern="0" cap="none" spc="0" normalizeH="0" baseline="0" dirty="0">
                        <a:ln>
                          <a:noFill/>
                        </a:ln>
                        <a:solidFill>
                          <a:srgbClr val="000000"/>
                        </a:solidFill>
                        <a:effectLst/>
                        <a:uLnTx/>
                        <a:uFillTx/>
                        <a:latin typeface="Calibri" panose="020F0502020204030204" pitchFamily="34" charset="0"/>
                        <a:ea typeface="+mn-ea"/>
                        <a:cs typeface="Alexandria" pitchFamily="2" charset="-78"/>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12383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7287065" y="1375463"/>
            <a:ext cx="4710513" cy="4849213"/>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2"/>
          <a:stretch>
            <a:fillRect/>
          </a:stretch>
        </p:blipFill>
        <p:spPr>
          <a:xfrm>
            <a:off x="-2850" y="464234"/>
            <a:ext cx="6858000" cy="6671672"/>
          </a:xfrm>
          <a:prstGeom prst="rect">
            <a:avLst/>
          </a:prstGeom>
        </p:spPr>
      </p:pic>
      <p:sp>
        <p:nvSpPr>
          <p:cNvPr id="2" name="Rectangle 1">
            <a:extLst>
              <a:ext uri="{FF2B5EF4-FFF2-40B4-BE49-F238E27FC236}">
                <a16:creationId xmlns:a16="http://schemas.microsoft.com/office/drawing/2014/main" id="{CDBB3C08-CD81-5241-9578-0D149842D999}"/>
              </a:ext>
            </a:extLst>
          </p:cNvPr>
          <p:cNvSpPr/>
          <p:nvPr/>
        </p:nvSpPr>
        <p:spPr>
          <a:xfrm>
            <a:off x="253218" y="538172"/>
            <a:ext cx="6587864" cy="1051478"/>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kern="0" dirty="0">
                <a:solidFill>
                  <a:srgbClr val="000000"/>
                </a:solidFill>
                <a:latin typeface="Alexandria" pitchFamily="2" charset="-78"/>
                <a:ea typeface="Times New Roman"/>
                <a:cs typeface="Alexandria" pitchFamily="2" charset="-78"/>
                <a:sym typeface="Arial"/>
              </a:rPr>
              <a:t> </a:t>
            </a:r>
            <a:r>
              <a:rPr lang="ar-SA" sz="2000" b="1" kern="0" dirty="0">
                <a:solidFill>
                  <a:srgbClr val="000000"/>
                </a:solidFill>
                <a:latin typeface="Alexandria" pitchFamily="2" charset="-78"/>
                <a:ea typeface="Times New Roman"/>
                <a:cs typeface="Alexandria" pitchFamily="2" charset="-78"/>
                <a:sym typeface="Arial"/>
              </a:rPr>
              <a:t>الاعمال وتوزيع درجات الفصل الدراسي الثالث</a:t>
            </a:r>
          </a:p>
          <a:p>
            <a:pPr algn="ctr"/>
            <a:r>
              <a:rPr lang="ar-SA" sz="2000" b="1" kern="0" dirty="0">
                <a:solidFill>
                  <a:srgbClr val="000000"/>
                </a:solidFill>
                <a:latin typeface="Alexandria" pitchFamily="2" charset="-78"/>
                <a:ea typeface="Times New Roman"/>
                <a:cs typeface="Alexandria" pitchFamily="2" charset="-78"/>
                <a:sym typeface="Arial"/>
              </a:rPr>
              <a:t> لمرحلتي البكالوريوس والماجستير</a:t>
            </a:r>
            <a:r>
              <a:rPr lang="en-US" sz="2000" b="1" kern="0" dirty="0">
                <a:solidFill>
                  <a:srgbClr val="000000"/>
                </a:solidFill>
                <a:latin typeface="Alexandria" pitchFamily="2" charset="-78"/>
                <a:ea typeface="Times New Roman"/>
                <a:cs typeface="Alexandria" pitchFamily="2" charset="-78"/>
                <a:sym typeface="Arial"/>
              </a:rPr>
              <a:t>2025</a:t>
            </a:r>
            <a:endParaRPr lang="ar-SA" sz="2000" b="1" kern="0" dirty="0">
              <a:solidFill>
                <a:srgbClr val="000000"/>
              </a:solidFill>
              <a:latin typeface="Alexandria" pitchFamily="2" charset="-78"/>
              <a:ea typeface="Times New Roman"/>
              <a:cs typeface="Alexandria" pitchFamily="2" charset="-78"/>
              <a:sym typeface="Arial"/>
            </a:endParaRPr>
          </a:p>
          <a:p>
            <a:pPr algn="ctr"/>
            <a:endParaRPr lang="en-US" dirty="0">
              <a:solidFill>
                <a:schemeClr val="tx1"/>
              </a:solidFill>
            </a:endParaRPr>
          </a:p>
        </p:txBody>
      </p:sp>
    </p:spTree>
    <p:extLst>
      <p:ext uri="{BB962C8B-B14F-4D97-AF65-F5344CB8AC3E}">
        <p14:creationId xmlns:p14="http://schemas.microsoft.com/office/powerpoint/2010/main" val="1625077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Autofit/>
          </a:bodyPr>
          <a:lstStyle/>
          <a:p>
            <a:pPr>
              <a:lnSpc>
                <a:spcPct val="114000"/>
              </a:lnSpc>
              <a:spcBef>
                <a:spcPts val="1000"/>
              </a:spcBef>
            </a:pPr>
            <a:r>
              <a:rPr lang="en-US" altLang="en-US"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244273"/>
            <a:ext cx="11219657" cy="3969544"/>
          </a:xfrm>
        </p:spPr>
        <p:txBody>
          <a:bodyPr anchor="ctr">
            <a:noAutofit/>
          </a:bodyPr>
          <a:lstStyle/>
          <a:p>
            <a:pPr>
              <a:lnSpc>
                <a:spcPct val="114000"/>
              </a:lnSpc>
            </a:pPr>
            <a:r>
              <a:rPr lang="en-US" altLang="en-US" sz="2400" dirty="0">
                <a:solidFill>
                  <a:prstClr val="black"/>
                </a:solidFill>
                <a:latin typeface="Alexandria" charset="0"/>
              </a:rPr>
              <a:t>This module introduces fundamental concepts in computer and network security.</a:t>
            </a:r>
          </a:p>
          <a:p>
            <a:pPr>
              <a:lnSpc>
                <a:spcPct val="114000"/>
              </a:lnSpc>
            </a:pPr>
            <a:r>
              <a:rPr lang="en-US" altLang="en-US" sz="2400" dirty="0">
                <a:solidFill>
                  <a:prstClr val="black"/>
                </a:solidFill>
                <a:latin typeface="Alexandria" charset="0"/>
              </a:rPr>
              <a:t> enabling the identification of vulnerabilities and the selection and implementation of suitable mitigation technologies. </a:t>
            </a:r>
          </a:p>
          <a:p>
            <a:pPr>
              <a:lnSpc>
                <a:spcPct val="114000"/>
              </a:lnSpc>
            </a:pPr>
            <a:r>
              <a:rPr lang="en-US" altLang="en-US" sz="2400" dirty="0">
                <a:solidFill>
                  <a:prstClr val="black"/>
                </a:solidFill>
                <a:latin typeface="Alexandria" charset="0"/>
              </a:rPr>
              <a:t>Throughout this module you’ll learn about securing data through the use of cryptography, operating system security and multi-user environments, creating secure programs, state-of-the-art methods for identifying potential threats, and legal and ethical issues surrounding computer security.</a:t>
            </a:r>
          </a:p>
        </p:txBody>
      </p:sp>
      <p:pic>
        <p:nvPicPr>
          <p:cNvPr id="5" name="Graphic 21">
            <a:extLst>
              <a:ext uri="{FF2B5EF4-FFF2-40B4-BE49-F238E27FC236}">
                <a16:creationId xmlns:a16="http://schemas.microsoft.com/office/drawing/2014/main" id="{98422A5F-96A3-384F-9314-4FB2213CC7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
        <p:nvSpPr>
          <p:cNvPr id="7" name="TextBox 6">
            <a:extLst>
              <a:ext uri="{FF2B5EF4-FFF2-40B4-BE49-F238E27FC236}">
                <a16:creationId xmlns:a16="http://schemas.microsoft.com/office/drawing/2014/main" id="{6CE62296-5F01-CA40-AADD-56F62F02DB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7791" y="1450975"/>
            <a:ext cx="4290646" cy="3956050"/>
          </a:xfrm>
        </p:spPr>
        <p:txBody>
          <a:bodyPr>
            <a:normAutofit/>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a:bodyPr>
          <a:lstStyle/>
          <a:p>
            <a:pPr fontAlgn="auto">
              <a:lnSpc>
                <a:spcPct val="114000"/>
              </a:lnSpc>
              <a:spcBef>
                <a:spcPts val="600"/>
              </a:spcBef>
              <a:spcAft>
                <a:spcPts val="600"/>
              </a:spcAft>
              <a:defRPr/>
            </a:pPr>
            <a:r>
              <a:rPr lang="en-US" sz="2400" dirty="0">
                <a:solidFill>
                  <a:prstClr val="black"/>
                </a:solidFill>
                <a:latin typeface="Alexandria" charset="0"/>
              </a:rPr>
              <a:t>Cybersecurity is the practice of protecting systems, networks, and data from attacks, damage, or unauthorized access.</a:t>
            </a:r>
            <a:br>
              <a:rPr lang="en-US" sz="2400" dirty="0">
                <a:solidFill>
                  <a:prstClr val="black"/>
                </a:solidFill>
                <a:latin typeface="Alexandria" charset="0"/>
              </a:rPr>
            </a:br>
            <a:endParaRPr lang="en-US" sz="2400" dirty="0">
              <a:solidFill>
                <a:prstClr val="black"/>
              </a:solidFill>
              <a:latin typeface="Alexandria" charset="0"/>
            </a:endParaRPr>
          </a:p>
          <a:p>
            <a:pPr fontAlgn="auto">
              <a:lnSpc>
                <a:spcPct val="114000"/>
              </a:lnSpc>
              <a:spcBef>
                <a:spcPts val="600"/>
              </a:spcBef>
              <a:spcAft>
                <a:spcPts val="600"/>
              </a:spcAft>
              <a:defRPr/>
            </a:pPr>
            <a:r>
              <a:rPr lang="en-US" sz="2400" dirty="0">
                <a:solidFill>
                  <a:prstClr val="black"/>
                </a:solidFill>
                <a:latin typeface="Alexandria" charset="0"/>
              </a:rPr>
              <a:t>It combines people, processes, and technology to defend against threats like phishing, malware, and ransomware.</a:t>
            </a: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a:bodyPr>
          <a:lstStyle/>
          <a:p>
            <a:pPr>
              <a:spcBef>
                <a:spcPts val="1000"/>
              </a:spcBef>
              <a:defRPr/>
            </a:pPr>
            <a:r>
              <a:rPr lang="en-US" dirty="0">
                <a:solidFill>
                  <a:prstClr val="black"/>
                </a:solidFill>
                <a:latin typeface="Alexandria" charset="0"/>
                <a:ea typeface="+mn-ea"/>
                <a:cs typeface="+mn-cs"/>
              </a:rPr>
              <a:t>Introduction to Network and Network Security</a:t>
            </a: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a:defRPr/>
            </a:pPr>
            <a:r>
              <a:rPr lang="en-US" dirty="0">
                <a:solidFill>
                  <a:prstClr val="black"/>
                </a:solidFill>
                <a:latin typeface="Alexandria" charset="0"/>
              </a:rPr>
              <a:t>Computer networks enable communication between systems through structured models (e.g., TCP/IP, OSI).</a:t>
            </a:r>
          </a:p>
          <a:p>
            <a:pPr>
              <a:defRPr/>
            </a:pPr>
            <a:br>
              <a:rPr lang="en-US" dirty="0">
                <a:solidFill>
                  <a:prstClr val="black"/>
                </a:solidFill>
                <a:latin typeface="Alexandria" charset="0"/>
              </a:rPr>
            </a:br>
            <a:r>
              <a:rPr lang="en-US" dirty="0">
                <a:solidFill>
                  <a:prstClr val="black"/>
                </a:solidFill>
                <a:latin typeface="Alexandria" charset="0"/>
              </a:rPr>
              <a:t>Network security applies firewalls, IDS/IPS, VPNs, and secure protocols to protect data in transit.</a:t>
            </a:r>
          </a:p>
        </p:txBody>
      </p:sp>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8719796" cy="1558925"/>
          </a:xfrm>
        </p:spPr>
        <p:txBody>
          <a:bodyPr>
            <a:noAutofit/>
          </a:bodyPr>
          <a:lstStyle/>
          <a:p>
            <a:pPr>
              <a:spcBef>
                <a:spcPts val="1000"/>
              </a:spcBef>
            </a:pPr>
            <a:r>
              <a:rPr lang="en-US" altLang="en-US" dirty="0">
                <a:solidFill>
                  <a:prstClr val="black"/>
                </a:solidFill>
                <a:latin typeface="Alexandria" charset="0"/>
                <a:ea typeface="+mn-ea"/>
                <a:cs typeface="+mn-cs"/>
              </a:rPr>
              <a:t>Classical Encryption Techniques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922167" y="2125663"/>
            <a:ext cx="6572250" cy="3497263"/>
          </a:xfrm>
        </p:spPr>
        <p:txBody>
          <a:bodyPr rtlCol="0" anchor="ctr">
            <a:normAutofit/>
          </a:bodyPr>
          <a:lstStyle/>
          <a:p>
            <a:r>
              <a:rPr lang="en-US" dirty="0">
                <a:solidFill>
                  <a:prstClr val="black"/>
                </a:solidFill>
                <a:latin typeface="Alexandria" charset="0"/>
              </a:rPr>
              <a:t>Early encryption methods include substitution (e.g., Caesar cipher) and transposition methods of ciphers.</a:t>
            </a:r>
            <a:br>
              <a:rPr lang="en-US" dirty="0">
                <a:solidFill>
                  <a:prstClr val="black"/>
                </a:solidFill>
                <a:latin typeface="Alexandria" charset="0"/>
              </a:rPr>
            </a:br>
            <a:endParaRPr lang="en-US" dirty="0">
              <a:solidFill>
                <a:prstClr val="black"/>
              </a:solidFill>
              <a:latin typeface="Alexandria" charset="0"/>
            </a:endParaRPr>
          </a:p>
          <a:p>
            <a:r>
              <a:rPr lang="en-US" dirty="0">
                <a:solidFill>
                  <a:prstClr val="black"/>
                </a:solidFill>
                <a:latin typeface="Alexandria" charset="0"/>
              </a:rPr>
              <a:t>Though simple and breakable today, they laid the foundation for modern cryptography.</a:t>
            </a:r>
          </a:p>
          <a:p>
            <a:pPr fontAlgn="auto">
              <a:lnSpc>
                <a:spcPct val="124000"/>
              </a:lnSpc>
              <a:spcAft>
                <a:spcPts val="600"/>
              </a:spcAft>
              <a:defRPr/>
            </a:pPr>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199" y="603397"/>
            <a:ext cx="8080717" cy="1325563"/>
          </a:xfrm>
        </p:spPr>
        <p:txBody>
          <a:bodyPr>
            <a:normAutofit/>
          </a:bodyPr>
          <a:lstStyle/>
          <a:p>
            <a:pPr>
              <a:spcBef>
                <a:spcPts val="1000"/>
              </a:spcBef>
              <a:buFont typeface="Arial" panose="020B0604020202020204" pitchFamily="34" charset="0"/>
            </a:pPr>
            <a:r>
              <a:rPr lang="en-US" dirty="0">
                <a:solidFill>
                  <a:prstClr val="black"/>
                </a:solidFill>
                <a:latin typeface="Alexandria" charset="0"/>
                <a:ea typeface="+mn-ea"/>
                <a:cs typeface="+mn-cs"/>
              </a:rPr>
              <a:t>Block Cipher and DES (Feistel Cipher)</a:t>
            </a:r>
            <a:endParaRPr lang="en-US" altLang="en-US" dirty="0">
              <a:solidFill>
                <a:prstClr val="black"/>
              </a:solidFill>
              <a:latin typeface="Alexandria" charset="0"/>
              <a:ea typeface="+mn-ea"/>
              <a:cs typeface="+mn-cs"/>
            </a:endParaRPr>
          </a:p>
        </p:txBody>
      </p:sp>
      <p:sp>
        <p:nvSpPr>
          <p:cNvPr id="2" name="Content Placeholder 1">
            <a:extLst>
              <a:ext uri="{FF2B5EF4-FFF2-40B4-BE49-F238E27FC236}">
                <a16:creationId xmlns:a16="http://schemas.microsoft.com/office/drawing/2014/main" id="{BB14D8E1-CC95-F641-A62B-B6CB2BDF4E20}"/>
              </a:ext>
            </a:extLst>
          </p:cNvPr>
          <p:cNvSpPr>
            <a:spLocks noGrp="1"/>
          </p:cNvSpPr>
          <p:nvPr>
            <p:ph idx="1"/>
          </p:nvPr>
        </p:nvSpPr>
        <p:spPr>
          <a:xfrm>
            <a:off x="838200" y="2050713"/>
            <a:ext cx="10515600" cy="4351338"/>
          </a:xfrm>
        </p:spPr>
        <p:txBody>
          <a:bodyPr/>
          <a:lstStyle/>
          <a:p>
            <a:r>
              <a:rPr lang="en-US" dirty="0">
                <a:solidFill>
                  <a:prstClr val="black"/>
                </a:solidFill>
                <a:latin typeface="Alexandria" charset="0"/>
              </a:rPr>
              <a:t>Block cipher encrypts data in fixed-size blocks (e.g., 64 or 128 bits) using a secret key.</a:t>
            </a:r>
          </a:p>
          <a:p>
            <a:pPr marL="0" indent="0">
              <a:buNone/>
            </a:pPr>
            <a:endParaRPr lang="en-US" dirty="0">
              <a:solidFill>
                <a:prstClr val="black"/>
              </a:solidFill>
              <a:latin typeface="Alexandria" charset="0"/>
            </a:endParaRPr>
          </a:p>
          <a:p>
            <a:r>
              <a:rPr lang="en-US" dirty="0">
                <a:solidFill>
                  <a:prstClr val="black"/>
                </a:solidFill>
                <a:latin typeface="Alexandria" charset="0"/>
              </a:rPr>
              <a:t>DES (Data Encryption Standard) introduced the Feistel structure, dividing data into halves and applying round functions.</a:t>
            </a:r>
            <a:br>
              <a:rPr lang="en-US" dirty="0">
                <a:solidFill>
                  <a:prstClr val="black"/>
                </a:solidFill>
                <a:latin typeface="Alexandria" charset="0"/>
              </a:rPr>
            </a:br>
            <a:endParaRPr lang="en-US" dirty="0">
              <a:solidFill>
                <a:prstClr val="black"/>
              </a:solidFill>
              <a:latin typeface="Alexandria" charset="0"/>
            </a:endParaRPr>
          </a:p>
          <a:p>
            <a:r>
              <a:rPr lang="en-US" dirty="0">
                <a:solidFill>
                  <a:prstClr val="black"/>
                </a:solidFill>
                <a:latin typeface="Alexandria" charset="0"/>
              </a:rPr>
              <a:t>This design influenced modern block ciphers despite DES now being insecure.</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normAutofit/>
          </a:bodyPr>
          <a:lstStyle/>
          <a:p>
            <a:r>
              <a:rPr lang="en-US" altLang="en-US" sz="4000" dirty="0">
                <a:solidFill>
                  <a:prstClr val="black"/>
                </a:solidFill>
                <a:latin typeface="Alexandria" charset="0"/>
                <a:ea typeface="+mn-ea"/>
                <a:cs typeface="+mn-cs"/>
              </a:rPr>
              <a:t>Block Cipher and DES (Attacks on DES)</a:t>
            </a:r>
          </a:p>
        </p:txBody>
      </p:sp>
      <p:sp>
        <p:nvSpPr>
          <p:cNvPr id="2" name="Rectangle 1">
            <a:extLst>
              <a:ext uri="{FF2B5EF4-FFF2-40B4-BE49-F238E27FC236}">
                <a16:creationId xmlns:a16="http://schemas.microsoft.com/office/drawing/2014/main" id="{208D46F3-4280-7340-8FD4-FD62334204ED}"/>
              </a:ext>
            </a:extLst>
          </p:cNvPr>
          <p:cNvSpPr/>
          <p:nvPr/>
        </p:nvSpPr>
        <p:spPr>
          <a:xfrm>
            <a:off x="994117" y="1830730"/>
            <a:ext cx="8023274" cy="4524315"/>
          </a:xfrm>
          <a:prstGeom prst="rect">
            <a:avLst/>
          </a:prstGeom>
        </p:spPr>
        <p:txBody>
          <a:bodyPr wrap="square">
            <a:spAutoFit/>
          </a:bodyPr>
          <a:lstStyle/>
          <a:p>
            <a:pPr marL="571500" indent="-571500">
              <a:buFont typeface="Arial" panose="020B0604020202020204" pitchFamily="34" charset="0"/>
              <a:buChar char="•"/>
            </a:pPr>
            <a:r>
              <a:rPr lang="en-US" sz="3200" dirty="0">
                <a:solidFill>
                  <a:prstClr val="black"/>
                </a:solidFill>
                <a:latin typeface="Alexandria" charset="0"/>
              </a:rPr>
              <a:t>DES’s short 56-bit key made it vulnerable to brute force and differential/linear cryptanalysis.</a:t>
            </a:r>
            <a:br>
              <a:rPr lang="en-US" sz="3200" dirty="0">
                <a:solidFill>
                  <a:prstClr val="black"/>
                </a:solidFill>
                <a:latin typeface="Alexandria" charset="0"/>
              </a:rPr>
            </a:br>
            <a:endParaRPr lang="en-US" sz="3200" dirty="0">
              <a:solidFill>
                <a:prstClr val="black"/>
              </a:solidFill>
              <a:latin typeface="Alexandria" charset="0"/>
            </a:endParaRPr>
          </a:p>
          <a:p>
            <a:pPr marL="571500" indent="-571500">
              <a:buFont typeface="Arial" panose="020B0604020202020204" pitchFamily="34" charset="0"/>
              <a:buChar char="•"/>
            </a:pPr>
            <a:r>
              <a:rPr lang="en-US" sz="3200" dirty="0">
                <a:solidFill>
                  <a:prstClr val="black"/>
                </a:solidFill>
                <a:latin typeface="Alexandria" charset="0"/>
              </a:rPr>
              <a:t>Its weaknesses led to the adoption of stronger algorithms like AES.</a:t>
            </a:r>
          </a:p>
          <a:p>
            <a:pPr marL="571500" indent="-571500">
              <a:buFont typeface="Arial" panose="020B0604020202020204" pitchFamily="34" charset="0"/>
              <a:buChar char="•"/>
            </a:pPr>
            <a:endParaRPr lang="en-US" sz="3200" dirty="0">
              <a:solidFill>
                <a:prstClr val="black"/>
              </a:solidFill>
              <a:latin typeface="Alexandria" charset="0"/>
            </a:endParaRPr>
          </a:p>
          <a:p>
            <a:pPr marL="571500" indent="-571500">
              <a:buFont typeface="Arial" panose="020B0604020202020204" pitchFamily="34" charset="0"/>
              <a:buChar char="•"/>
            </a:pPr>
            <a:r>
              <a:rPr lang="en-US" sz="3200" dirty="0">
                <a:solidFill>
                  <a:prstClr val="black"/>
                </a:solidFill>
                <a:latin typeface="Alexandria" charset="0"/>
              </a:rPr>
              <a:t>it’s studied to understand the evolution of encryption.</a:t>
            </a:r>
          </a:p>
        </p:txBody>
      </p:sp>
    </p:spTree>
    <p:extLst>
      <p:ext uri="{BB962C8B-B14F-4D97-AF65-F5344CB8AC3E}">
        <p14:creationId xmlns:p14="http://schemas.microsoft.com/office/powerpoint/2010/main" val="4073995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80369"/>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91912"/>
            <a:ext cx="8023274" cy="2554545"/>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Finite fields and modular arithmetic form the math backbone of cryptography.</a:t>
            </a:r>
            <a:br>
              <a:rPr lang="en-US" sz="3200" dirty="0">
                <a:solidFill>
                  <a:prstClr val="black"/>
                </a:solidFill>
                <a:latin typeface="Alexandria" charset="0"/>
              </a:rPr>
            </a:br>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They are essential for algorithms like AES, RSA, and elliptic curve cryptography.</a:t>
            </a:r>
          </a:p>
        </p:txBody>
      </p:sp>
    </p:spTree>
    <p:extLst>
      <p:ext uri="{BB962C8B-B14F-4D97-AF65-F5344CB8AC3E}">
        <p14:creationId xmlns:p14="http://schemas.microsoft.com/office/powerpoint/2010/main" val="853100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80413"/>
            <a:ext cx="8023274" cy="2554545"/>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AES is the global encryption standard, based on substitution–permutation networks.</a:t>
            </a:r>
            <a:br>
              <a:rPr lang="en-US" sz="3200" dirty="0">
                <a:solidFill>
                  <a:prstClr val="black"/>
                </a:solidFill>
                <a:latin typeface="Alexandria" charset="0"/>
              </a:rPr>
            </a:br>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It supports key sizes of 128, 192, and 256 bits and secures most fintech systems today.</a:t>
            </a:r>
          </a:p>
        </p:txBody>
      </p:sp>
    </p:spTree>
    <p:extLst>
      <p:ext uri="{BB962C8B-B14F-4D97-AF65-F5344CB8AC3E}">
        <p14:creationId xmlns:p14="http://schemas.microsoft.com/office/powerpoint/2010/main" val="2530753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6890165" cy="1090611"/>
          </a:xfrm>
        </p:spPr>
        <p:txBody>
          <a:bodyPr>
            <a:normAutofit/>
          </a:bodyPr>
          <a:lstStyle/>
          <a:p>
            <a:pPr marL="228600" indent="-228600">
              <a:spcBef>
                <a:spcPts val="1000"/>
              </a:spcBef>
              <a:buFont typeface="Arial" panose="020B0604020202020204" pitchFamily="34" charset="0"/>
              <a:buChar char="•"/>
            </a:pPr>
            <a:r>
              <a:rPr lang="en-US" altLang="en-US" sz="4000" dirty="0">
                <a:solidFill>
                  <a:prstClr val="black"/>
                </a:solidFill>
                <a:latin typeface="Alexandria" charset="0"/>
                <a:ea typeface="+mn-ea"/>
                <a:cs typeface="+mn-cs"/>
              </a:rPr>
              <a:t>Public Key Cryptography (RSA)</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804863" y="2619141"/>
            <a:ext cx="10087229" cy="3431921"/>
          </a:xfrm>
        </p:spPr>
        <p:txBody>
          <a:bodyPr anchor="ctr">
            <a:normAutofit/>
          </a:bodyPr>
          <a:lstStyle/>
          <a:p>
            <a:r>
              <a:rPr lang="en-US" altLang="en-US" sz="3200" dirty="0">
                <a:solidFill>
                  <a:prstClr val="black"/>
                </a:solidFill>
                <a:latin typeface="Alexandria" charset="0"/>
              </a:rPr>
              <a:t>RSA introduced asymmetric cryptography: public keys for encryption, private keys for decryption.</a:t>
            </a:r>
            <a:br>
              <a:rPr lang="en-US" altLang="en-US" sz="3200" dirty="0">
                <a:solidFill>
                  <a:prstClr val="black"/>
                </a:solidFill>
                <a:latin typeface="Alexandria" charset="0"/>
              </a:rPr>
            </a:br>
            <a:endParaRPr lang="en-US" altLang="en-US" sz="3200" dirty="0">
              <a:solidFill>
                <a:prstClr val="black"/>
              </a:solidFill>
              <a:latin typeface="Alexandria" charset="0"/>
            </a:endParaRPr>
          </a:p>
          <a:p>
            <a:r>
              <a:rPr lang="en-US" altLang="en-US" sz="3200" dirty="0">
                <a:solidFill>
                  <a:prstClr val="black"/>
                </a:solidFill>
                <a:latin typeface="Alexandria" charset="0"/>
              </a:rPr>
              <a:t>It enables secure communication, digital signatures, and key exchange in fintech.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8540750" cy="1454150"/>
          </a:xfrm>
        </p:spPr>
        <p:txBody>
          <a:bodyPr>
            <a:normAutofit/>
          </a:bodyPr>
          <a:lstStyle/>
          <a:p>
            <a:pPr>
              <a:lnSpc>
                <a:spcPct val="124000"/>
              </a:lnSpc>
              <a:spcBef>
                <a:spcPts val="1000"/>
              </a:spcBef>
              <a:spcAft>
                <a:spcPts val="1200"/>
              </a:spcAft>
            </a:pPr>
            <a:r>
              <a:rPr lang="en-US" altLang="en-US" sz="4000" dirty="0">
                <a:solidFill>
                  <a:prstClr val="black"/>
                </a:solidFill>
                <a:latin typeface="Alexandria" charset="0"/>
                <a:ea typeface="+mn-ea"/>
                <a:cs typeface="+mn-cs"/>
              </a:rPr>
              <a:t>Message Authentication and Hashing</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5175" y="2109788"/>
            <a:ext cx="8543925" cy="3640137"/>
          </a:xfrm>
          <a:noFill/>
        </p:spPr>
        <p:txBody>
          <a:bodyPr anchor="ctr"/>
          <a:lstStyle/>
          <a:p>
            <a:pPr>
              <a:lnSpc>
                <a:spcPct val="124000"/>
              </a:lnSpc>
              <a:spcAft>
                <a:spcPts val="1200"/>
              </a:spcAft>
            </a:pPr>
            <a:r>
              <a:rPr lang="en-US" altLang="en-US" sz="3200" dirty="0">
                <a:solidFill>
                  <a:prstClr val="black"/>
                </a:solidFill>
                <a:latin typeface="Alexandria" charset="0"/>
              </a:rPr>
              <a:t>Hash functions and MACs provide data integrity and authenticity.</a:t>
            </a:r>
          </a:p>
          <a:p>
            <a:pPr>
              <a:lnSpc>
                <a:spcPct val="124000"/>
              </a:lnSpc>
              <a:spcAft>
                <a:spcPts val="1200"/>
              </a:spcAft>
            </a:pPr>
            <a:r>
              <a:rPr lang="en-US" altLang="en-US" sz="3200" dirty="0">
                <a:solidFill>
                  <a:prstClr val="black"/>
                </a:solidFill>
                <a:latin typeface="Alexandria" charset="0"/>
              </a:rPr>
              <a:t>They are used in digital signatures, password storage, and blockchain.</a:t>
            </a:r>
          </a:p>
        </p:txBody>
      </p:sp>
    </p:spTree>
    <p:extLst>
      <p:ext uri="{BB962C8B-B14F-4D97-AF65-F5344CB8AC3E}">
        <p14:creationId xmlns:p14="http://schemas.microsoft.com/office/powerpoint/2010/main" val="1283240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99195" y="2109387"/>
            <a:ext cx="8439151" cy="4247317"/>
          </a:xfrm>
          <a:prstGeom prst="rect">
            <a:avLst/>
          </a:prstGeom>
          <a:noFill/>
        </p:spPr>
        <p:txBody>
          <a:bodyPr wrap="square">
            <a:spAutoFit/>
          </a:bodyPr>
          <a:lstStyle/>
          <a:p>
            <a:r>
              <a:rPr lang="en-US" sz="2800" dirty="0">
                <a:solidFill>
                  <a:prstClr val="black"/>
                </a:solidFill>
                <a:latin typeface="Alexandria" charset="0"/>
              </a:rPr>
              <a:t>This chapter is an overview about cloud computing and its role in modern fintech.</a:t>
            </a:r>
          </a:p>
          <a:p>
            <a:r>
              <a:rPr lang="en-US" sz="2800" dirty="0">
                <a:solidFill>
                  <a:prstClr val="black"/>
                </a:solidFill>
                <a:latin typeface="Alexandria" charset="0"/>
              </a:rPr>
              <a:t>Cloud computing means using internet-based services (like servers, storage, and applications) instead of local computers.</a:t>
            </a:r>
          </a:p>
          <a:p>
            <a:endParaRPr lang="en-US" sz="2800" dirty="0">
              <a:solidFill>
                <a:prstClr val="black"/>
              </a:solidFill>
              <a:latin typeface="Alexandria" charset="0"/>
            </a:endParaRPr>
          </a:p>
          <a:p>
            <a:r>
              <a:rPr lang="en-US" sz="2800" dirty="0">
                <a:solidFill>
                  <a:prstClr val="black"/>
                </a:solidFill>
                <a:latin typeface="Alexandria" charset="0"/>
              </a:rPr>
              <a:t>Why we use it?</a:t>
            </a:r>
          </a:p>
          <a:p>
            <a:r>
              <a:rPr lang="en-US" sz="2800" dirty="0">
                <a:solidFill>
                  <a:prstClr val="black"/>
                </a:solidFill>
                <a:latin typeface="Alexandria" charset="0"/>
              </a:rPr>
              <a:t> It offers scalability, flexibility, and cost savings — fintech apps can grow fast without buying expensive hardware.</a:t>
            </a:r>
          </a:p>
          <a:p>
            <a:endParaRPr lang="en-US"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dirty="0">
                <a:solidFill>
                  <a:prstClr val="black"/>
                </a:solidFill>
                <a:latin typeface="Alexandria" charset="0"/>
              </a:rPr>
              <a:t>Introduction to Cloud Computing</a:t>
            </a:r>
          </a:p>
        </p:txBody>
      </p:sp>
      <p:pic>
        <p:nvPicPr>
          <p:cNvPr id="4" name="Graphic 6" descr="Cloud Computing">
            <a:extLst>
              <a:ext uri="{FF2B5EF4-FFF2-40B4-BE49-F238E27FC236}">
                <a16:creationId xmlns:a16="http://schemas.microsoft.com/office/drawing/2014/main" id="{7E34A0FD-72CF-0344-A353-DDDFC927D56B}"/>
              </a:ext>
            </a:extLst>
          </p:cNvPr>
          <p:cNvPicPr>
            <a:picLocks noChangeAspect="1"/>
          </p:cNvPicPr>
          <p:nvPr/>
        </p:nvPicPr>
        <p:blipFill>
          <a:blip r:embed="rId2"/>
          <a:stretch>
            <a:fillRect/>
          </a:stretch>
        </p:blipFill>
        <p:spPr>
          <a:xfrm>
            <a:off x="9439422" y="3615396"/>
            <a:ext cx="2025750" cy="2025750"/>
          </a:xfrm>
          <a:prstGeom prst="rect">
            <a:avLst/>
          </a:prstGeom>
        </p:spPr>
      </p:pic>
    </p:spTree>
    <p:extLst>
      <p:ext uri="{BB962C8B-B14F-4D97-AF65-F5344CB8AC3E}">
        <p14:creationId xmlns:p14="http://schemas.microsoft.com/office/powerpoint/2010/main" val="624200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739137" y="2165658"/>
            <a:ext cx="8439151" cy="4154984"/>
          </a:xfrm>
          <a:prstGeom prst="rect">
            <a:avLst/>
          </a:prstGeom>
          <a:noFill/>
        </p:spPr>
        <p:txBody>
          <a:bodyPr wrap="square">
            <a:spAutoFit/>
          </a:bodyPr>
          <a:lstStyle/>
          <a:p>
            <a:r>
              <a:rPr lang="en-US" sz="2400" dirty="0">
                <a:solidFill>
                  <a:prstClr val="black"/>
                </a:solidFill>
                <a:latin typeface="Alexandria" charset="0"/>
              </a:rPr>
              <a:t>Main models:</a:t>
            </a:r>
          </a:p>
          <a:p>
            <a:pPr lvl="1"/>
            <a:r>
              <a:rPr lang="en-US" sz="2400" b="1" dirty="0">
                <a:solidFill>
                  <a:prstClr val="black"/>
                </a:solidFill>
                <a:latin typeface="Alexandria" charset="0"/>
              </a:rPr>
              <a:t>IaaS (Infrastructure as a Service): </a:t>
            </a:r>
            <a:r>
              <a:rPr lang="en-US" sz="2400" dirty="0">
                <a:solidFill>
                  <a:prstClr val="black"/>
                </a:solidFill>
                <a:latin typeface="Alexandria" charset="0"/>
              </a:rPr>
              <a:t>rent servers/storage.</a:t>
            </a:r>
          </a:p>
          <a:p>
            <a:pPr lvl="1"/>
            <a:r>
              <a:rPr lang="en-US" sz="2400" b="1" dirty="0">
                <a:solidFill>
                  <a:prstClr val="black"/>
                </a:solidFill>
                <a:latin typeface="Alexandria" charset="0"/>
              </a:rPr>
              <a:t>PaaS (Platform as a Service): </a:t>
            </a:r>
            <a:r>
              <a:rPr lang="en-US" sz="2400" dirty="0">
                <a:solidFill>
                  <a:prstClr val="black"/>
                </a:solidFill>
                <a:latin typeface="Alexandria" charset="0"/>
              </a:rPr>
              <a:t>rent tools for building apps.</a:t>
            </a:r>
          </a:p>
          <a:p>
            <a:pPr lvl="1"/>
            <a:r>
              <a:rPr lang="en-US" sz="2400" b="1" dirty="0">
                <a:solidFill>
                  <a:prstClr val="black"/>
                </a:solidFill>
                <a:latin typeface="Alexandria" charset="0"/>
              </a:rPr>
              <a:t>SaaS (Software as a Service): </a:t>
            </a:r>
            <a:r>
              <a:rPr lang="en-US" sz="2400" dirty="0">
                <a:solidFill>
                  <a:prstClr val="black"/>
                </a:solidFill>
                <a:latin typeface="Alexandria" charset="0"/>
              </a:rPr>
              <a:t>use ready-made apps (e.g., online banking platforms).</a:t>
            </a:r>
          </a:p>
          <a:p>
            <a:pPr lvl="1"/>
            <a:endParaRPr lang="en-US" sz="2400" dirty="0">
              <a:solidFill>
                <a:prstClr val="black"/>
              </a:solidFill>
              <a:latin typeface="Alexandria" charset="0"/>
            </a:endParaRPr>
          </a:p>
          <a:p>
            <a:r>
              <a:rPr lang="en-US" sz="2400" b="1" dirty="0">
                <a:solidFill>
                  <a:prstClr val="black"/>
                </a:solidFill>
                <a:latin typeface="Alexandria" charset="0"/>
              </a:rPr>
              <a:t>Security concerns: </a:t>
            </a:r>
            <a:r>
              <a:rPr lang="en-US" sz="2400" dirty="0">
                <a:solidFill>
                  <a:prstClr val="black"/>
                </a:solidFill>
                <a:latin typeface="Alexandria" charset="0"/>
              </a:rPr>
              <a:t>Protecting sensitive financial data, managing access, and ensuring compliance with regulations.</a:t>
            </a:r>
          </a:p>
          <a:p>
            <a:r>
              <a:rPr lang="en-US" sz="2400" dirty="0">
                <a:solidFill>
                  <a:prstClr val="black"/>
                </a:solidFill>
                <a:latin typeface="Alexandria" charset="0"/>
              </a:rPr>
              <a:t>Today: Almost all fintech companies rely on cloud services (AWS, Azure, Google Cloud) — making cloud security a core part of cybersecurity.</a:t>
            </a: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b="1" dirty="0"/>
              <a:t>Introduction to Cloud Computing</a:t>
            </a:r>
          </a:p>
        </p:txBody>
      </p:sp>
      <p:pic>
        <p:nvPicPr>
          <p:cNvPr id="4" name="Graphic 6" descr="Cloud Computing">
            <a:extLst>
              <a:ext uri="{FF2B5EF4-FFF2-40B4-BE49-F238E27FC236}">
                <a16:creationId xmlns:a16="http://schemas.microsoft.com/office/drawing/2014/main" id="{12E38408-F8EA-FE4A-A019-1D30CAB03CB4}"/>
              </a:ext>
            </a:extLst>
          </p:cNvPr>
          <p:cNvPicPr>
            <a:picLocks noChangeAspect="1"/>
          </p:cNvPicPr>
          <p:nvPr/>
        </p:nvPicPr>
        <p:blipFill>
          <a:blip r:embed="rId2"/>
          <a:stretch>
            <a:fillRect/>
          </a:stretch>
        </p:blipFill>
        <p:spPr>
          <a:xfrm>
            <a:off x="9254342" y="3699802"/>
            <a:ext cx="2010435" cy="2010435"/>
          </a:xfrm>
          <a:prstGeom prst="rect">
            <a:avLst/>
          </a:prstGeom>
        </p:spPr>
      </p:pic>
    </p:spTree>
    <p:extLst>
      <p:ext uri="{BB962C8B-B14F-4D97-AF65-F5344CB8AC3E}">
        <p14:creationId xmlns:p14="http://schemas.microsoft.com/office/powerpoint/2010/main" val="1067377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normAutofit/>
          </a:bodyPr>
          <a:lstStyle/>
          <a:p>
            <a:pPr marL="457200" lvl="1" algn="l" rtl="0">
              <a:lnSpc>
                <a:spcPct val="200000"/>
              </a:lnSpc>
              <a:spcBef>
                <a:spcPts val="500"/>
              </a:spcBef>
            </a:pPr>
            <a:r>
              <a:rPr lang="en-US" altLang="en-US" sz="4000" kern="1200" dirty="0">
                <a:solidFill>
                  <a:prstClr val="black"/>
                </a:solidFill>
                <a:latin typeface="Alexandria" charset="0"/>
                <a:ea typeface="+mn-ea"/>
                <a:cs typeface="+mn-cs"/>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normAutofit/>
          </a:bodyPr>
          <a:lstStyle/>
          <a:p>
            <a:pPr marL="457200" lvl="1" indent="0">
              <a:lnSpc>
                <a:spcPct val="200000"/>
              </a:lnSpc>
              <a:buNone/>
            </a:pPr>
            <a:r>
              <a:rPr lang="en-US" altLang="en-US" dirty="0">
                <a:solidFill>
                  <a:prstClr val="black"/>
                </a:solidFill>
                <a:latin typeface="Alexandria" charset="0"/>
              </a:rPr>
              <a:t>"That wraps up our introduction to this course. Over the coming weeks, we’ll explore key cybersecurity concepts, from network security to encryption techniques, and learn how to apply them in real scenarios. Stay curious, ask questions, and engage actively — this course is designed to build both your knowledge and your practical skills. I’m excited to start this journey with you."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7" name="image10.jpeg">
            <a:extLst>
              <a:ext uri="{FF2B5EF4-FFF2-40B4-BE49-F238E27FC236}">
                <a16:creationId xmlns:a16="http://schemas.microsoft.com/office/drawing/2014/main" id="{A28BE230-D93C-E640-A892-4FB70D3D784A}"/>
              </a:ext>
            </a:extLst>
          </p:cNvPr>
          <p:cNvPicPr/>
          <p:nvPr/>
        </p:nvPicPr>
        <p:blipFill>
          <a:blip r:embed="rId3" cstate="print"/>
          <a:stretch>
            <a:fillRect/>
          </a:stretch>
        </p:blipFill>
        <p:spPr>
          <a:xfrm>
            <a:off x="483943" y="659302"/>
            <a:ext cx="4861780" cy="5518760"/>
          </a:xfrm>
          <a:prstGeom prst="rect">
            <a:avLst/>
          </a:prstGeom>
        </p:spPr>
      </p:pic>
      <p:sp>
        <p:nvSpPr>
          <p:cNvPr id="3" name="TextBox 2">
            <a:extLst>
              <a:ext uri="{FF2B5EF4-FFF2-40B4-BE49-F238E27FC236}">
                <a16:creationId xmlns:a16="http://schemas.microsoft.com/office/drawing/2014/main" id="{342B7F2E-3881-654C-898B-2AED290852AE}"/>
              </a:ext>
            </a:extLst>
          </p:cNvPr>
          <p:cNvSpPr txBox="1"/>
          <p:nvPr/>
        </p:nvSpPr>
        <p:spPr>
          <a:xfrm>
            <a:off x="5894364" y="2267598"/>
            <a:ext cx="2961452" cy="1151084"/>
          </a:xfrm>
          <a:prstGeom prst="rect">
            <a:avLst/>
          </a:prstGeom>
          <a:noFill/>
        </p:spPr>
        <p:txBody>
          <a:bodyPr wrap="none" rtlCol="0">
            <a:spAutoFit/>
          </a:bodyPr>
          <a:lstStyle/>
          <a:p>
            <a:pPr lvl="1">
              <a:lnSpc>
                <a:spcPct val="200000"/>
              </a:lnSpc>
              <a:spcBef>
                <a:spcPts val="500"/>
              </a:spcBef>
            </a:pPr>
            <a:r>
              <a:rPr lang="en-US" sz="4000" dirty="0">
                <a:solidFill>
                  <a:prstClr val="black"/>
                </a:solidFill>
                <a:latin typeface="Alexandria" charset="0"/>
              </a:rPr>
              <a:t>Thank you!</a:t>
            </a:r>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3.7|3.1|3.9"/>
</p:tagLst>
</file>

<file path=ppt/theme/theme1.xml><?xml version="1.0" encoding="utf-8"?>
<a:theme xmlns:a="http://schemas.openxmlformats.org/drawingml/2006/main" name="ThemeMidocea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Midocean" id="{287B35FA-9EAD-7F4D-8049-0CFD1E79B479}" vid="{6EFCDA38-2FC0-E74B-B35B-99DDF38C09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150EC2-387D-4A33-8245-A18CA6CB5B9C}"/>
</file>

<file path=customXml/itemProps2.xml><?xml version="1.0" encoding="utf-8"?>
<ds:datastoreItem xmlns:ds="http://schemas.openxmlformats.org/officeDocument/2006/customXml" ds:itemID="{48BFCB2D-C3FF-4ECF-B723-56B1DECD043E}">
  <ds:schemaRefs>
    <ds:schemaRef ds:uri="http://schemas.microsoft.com/sharepoint/v3/contenttype/forms"/>
  </ds:schemaRefs>
</ds:datastoreItem>
</file>

<file path=customXml/itemProps3.xml><?xml version="1.0" encoding="utf-8"?>
<ds:datastoreItem xmlns:ds="http://schemas.openxmlformats.org/officeDocument/2006/customXml" ds:itemID="{53F96446-CA4A-43CD-BD60-2CC8576B4A0B}"/>
</file>

<file path=docProps/app.xml><?xml version="1.0" encoding="utf-8"?>
<Properties xmlns="http://schemas.openxmlformats.org/officeDocument/2006/extended-properties" xmlns:vt="http://schemas.openxmlformats.org/officeDocument/2006/docPropsVTypes">
  <Template>ThemeMidocean</Template>
  <TotalTime>1004</TotalTime>
  <Words>1671</Words>
  <Application>Microsoft Macintosh PowerPoint</Application>
  <PresentationFormat>Widescreen</PresentationFormat>
  <Paragraphs>174</Paragraphs>
  <Slides>23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Alexandria</vt:lpstr>
      <vt:lpstr>Arial</vt:lpstr>
      <vt:lpstr>Calibri</vt:lpstr>
      <vt:lpstr>Calibri Light</vt:lpstr>
      <vt:lpstr>Söhne</vt:lpstr>
      <vt:lpstr>Times New Roman</vt:lpstr>
      <vt:lpstr>ThemeMidocean</vt:lpstr>
      <vt:lpstr>PowerPoint Presentation</vt:lpstr>
      <vt:lpstr>Agenda</vt:lpstr>
      <vt:lpstr>Agenda</vt:lpstr>
      <vt:lpstr>Agenda</vt:lpstr>
      <vt:lpstr>PowerPoint Presentation</vt:lpstr>
      <vt:lpstr>PowerPoint Presentation</vt:lpstr>
      <vt:lpstr>PowerPoint Presentation</vt:lpstr>
      <vt:lpstr>PowerPoint Presentation</vt:lpstr>
      <vt:lpstr>PowerPoint Presentation</vt:lpstr>
      <vt:lpstr>Course Description</vt:lpstr>
      <vt:lpstr>Introduction to Cybersecurity</vt:lpstr>
      <vt:lpstr>Introduction to Network and Network Security</vt:lpstr>
      <vt:lpstr>Classical Encryption Techniques</vt:lpstr>
      <vt:lpstr>Block Cipher and DES (Feistel Cipher)</vt:lpstr>
      <vt:lpstr>Block Cipher and DES (Attacks on DES)</vt:lpstr>
      <vt:lpstr>Finite Fields (Fields and Modular Arithmetic)</vt:lpstr>
      <vt:lpstr>Advanced Encryption Standard (AES)</vt:lpstr>
      <vt:lpstr>Public Key Cryptography (RSA)</vt:lpstr>
      <vt:lpstr>Message Authentication and Hashing</vt:lpstr>
      <vt:lpstr>PowerPoint Presentation</vt:lpstr>
      <vt:lpstr>PowerPoint Presentation</vt:lpstr>
      <vt:lpstr>Closing Remarks</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Author</cp:lastModifiedBy>
  <cp:revision>59</cp:revision>
  <cp:lastPrinted>2025-10-02T18:01:37Z</cp:lastPrinted>
  <dcterms:created xsi:type="dcterms:W3CDTF">2023-09-20T05:57:41Z</dcterms:created>
  <dcterms:modified xsi:type="dcterms:W3CDTF">2025-10-03T11:42:38Z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