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4.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60" r:id="rId2"/>
    <p:sldId id="529" r:id="rId3"/>
    <p:sldId id="484" r:id="rId4"/>
    <p:sldId id="559" r:id="rId5"/>
    <p:sldId id="483" r:id="rId6"/>
    <p:sldId id="530" r:id="rId7"/>
    <p:sldId id="487" r:id="rId8"/>
    <p:sldId id="488" r:id="rId9"/>
    <p:sldId id="489" r:id="rId10"/>
    <p:sldId id="491" r:id="rId11"/>
    <p:sldId id="492" r:id="rId12"/>
    <p:sldId id="493" r:id="rId13"/>
    <p:sldId id="494" r:id="rId14"/>
    <p:sldId id="495" r:id="rId15"/>
    <p:sldId id="496" r:id="rId16"/>
    <p:sldId id="497" r:id="rId17"/>
    <p:sldId id="498" r:id="rId18"/>
    <p:sldId id="500" r:id="rId19"/>
    <p:sldId id="501" r:id="rId20"/>
    <p:sldId id="502" r:id="rId21"/>
    <p:sldId id="503" r:id="rId22"/>
    <p:sldId id="504" r:id="rId23"/>
    <p:sldId id="531" r:id="rId24"/>
    <p:sldId id="532" r:id="rId25"/>
    <p:sldId id="533" r:id="rId26"/>
    <p:sldId id="508" r:id="rId27"/>
    <p:sldId id="509" r:id="rId28"/>
    <p:sldId id="510" r:id="rId29"/>
    <p:sldId id="511" r:id="rId30"/>
    <p:sldId id="515" r:id="rId31"/>
    <p:sldId id="513" r:id="rId32"/>
    <p:sldId id="514" r:id="rId33"/>
    <p:sldId id="536" r:id="rId34"/>
    <p:sldId id="537" r:id="rId35"/>
    <p:sldId id="538" r:id="rId36"/>
    <p:sldId id="539" r:id="rId37"/>
    <p:sldId id="540" r:id="rId38"/>
    <p:sldId id="558" r:id="rId39"/>
    <p:sldId id="541" r:id="rId40"/>
    <p:sldId id="556"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0"/>
            <p14:sldId id="529"/>
            <p14:sldId id="484"/>
            <p14:sldId id="559"/>
            <p14:sldId id="483"/>
            <p14:sldId id="530"/>
            <p14:sldId id="487"/>
            <p14:sldId id="488"/>
            <p14:sldId id="489"/>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5"/>
            <p14:sldId id="513"/>
            <p14:sldId id="514"/>
            <p14:sldId id="536"/>
            <p14:sldId id="537"/>
            <p14:sldId id="538"/>
            <p14:sldId id="539"/>
            <p14:sldId id="540"/>
            <p14:sldId id="558"/>
            <p14:sldId id="541"/>
            <p14:sldId id="556"/>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1623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87470"/>
            <a:ext cx="12169820" cy="521738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14" name="Rectangle 13"/>
          <p:cNvSpPr/>
          <p:nvPr/>
        </p:nvSpPr>
        <p:spPr>
          <a:xfrm>
            <a:off x="144989" y="1705973"/>
            <a:ext cx="12229892"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The Transition From a Domestic to an International Position</a:t>
            </a:r>
          </a:p>
        </p:txBody>
      </p:sp>
      <p:sp>
        <p:nvSpPr>
          <p:cNvPr id="15" name="Rectangle 14"/>
          <p:cNvSpPr/>
          <p:nvPr/>
        </p:nvSpPr>
        <p:spPr>
          <a:xfrm>
            <a:off x="248618" y="2519829"/>
            <a:ext cx="488470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Recruitment and Selection</a:t>
            </a:r>
          </a:p>
        </p:txBody>
      </p:sp>
      <p:sp>
        <p:nvSpPr>
          <p:cNvPr id="16" name="Rectangle 15"/>
          <p:cNvSpPr/>
          <p:nvPr/>
        </p:nvSpPr>
        <p:spPr>
          <a:xfrm>
            <a:off x="140140" y="3274463"/>
            <a:ext cx="12234872"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Product Life Cycle and International Human Resource Management</a:t>
            </a:r>
          </a:p>
        </p:txBody>
      </p:sp>
      <p:sp>
        <p:nvSpPr>
          <p:cNvPr id="17" name="Rectangle 16"/>
          <p:cNvSpPr/>
          <p:nvPr/>
        </p:nvSpPr>
        <p:spPr>
          <a:xfrm>
            <a:off x="243770" y="4930245"/>
            <a:ext cx="488967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Repatriation Problems</a:t>
            </a:r>
          </a:p>
        </p:txBody>
      </p:sp>
      <p:sp>
        <p:nvSpPr>
          <p:cNvPr id="18" name="Rectangle 17"/>
          <p:cNvSpPr/>
          <p:nvPr/>
        </p:nvSpPr>
        <p:spPr>
          <a:xfrm>
            <a:off x="243770" y="5758136"/>
            <a:ext cx="488967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Compensation</a:t>
            </a:r>
          </a:p>
        </p:txBody>
      </p:sp>
      <p:sp>
        <p:nvSpPr>
          <p:cNvPr id="19" name="Rectangle 18"/>
          <p:cNvSpPr/>
          <p:nvPr/>
        </p:nvSpPr>
        <p:spPr>
          <a:xfrm>
            <a:off x="138101" y="4102354"/>
            <a:ext cx="12379501"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International Management and Intercultural Training and Preparation</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1886" y="1396050"/>
            <a:ext cx="11454944"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64029" y="1345306"/>
            <a:ext cx="10946898"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Motorola and the Secrets of the </a:t>
            </a:r>
            <a:r>
              <a:rPr lang="en-US" sz="3200" dirty="0" smtClean="0">
                <a:latin typeface="Times New Roman" panose="02020603050405020304" pitchFamily="18" charset="0"/>
                <a:cs typeface="Times New Roman" panose="02020603050405020304" pitchFamily="18" charset="0"/>
              </a:rPr>
              <a:t>Orient. </a:t>
            </a:r>
            <a:r>
              <a:rPr lang="en-US" sz="3200" dirty="0">
                <a:latin typeface="Times New Roman" panose="02020603050405020304" pitchFamily="18" charset="0"/>
                <a:cs typeface="Times New Roman" panose="02020603050405020304" pitchFamily="18" charset="0"/>
              </a:rPr>
              <a:t>More than 100 years ago, Kipling said, “East is East and West is West, and never the twain shall meet.”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Today</a:t>
            </a:r>
            <a:r>
              <a:rPr lang="en-US" sz="3200" dirty="0">
                <a:latin typeface="Times New Roman" panose="02020603050405020304" pitchFamily="18" charset="0"/>
                <a:cs typeface="Times New Roman" panose="02020603050405020304" pitchFamily="18" charset="0"/>
              </a:rPr>
              <a:t>, however, Motorola Corporation is proving otherwise, and the meeting is providing Motorola with considerable sales growth in Asia’s booming telecommunication and </a:t>
            </a:r>
            <a:r>
              <a:rPr lang="en-US" sz="3200" dirty="0" smtClean="0">
                <a:latin typeface="Times New Roman" panose="02020603050405020304" pitchFamily="18" charset="0"/>
                <a:cs typeface="Times New Roman" panose="02020603050405020304" pitchFamily="18" charset="0"/>
              </a:rPr>
              <a:t>semiconductor </a:t>
            </a:r>
            <a:r>
              <a:rPr lang="en-US" sz="3200" dirty="0">
                <a:latin typeface="Times New Roman" panose="02020603050405020304" pitchFamily="18" charset="0"/>
                <a:cs typeface="Times New Roman" panose="02020603050405020304" pitchFamily="18" charset="0"/>
              </a:rPr>
              <a:t>markets.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ensure continuous growth, Motorola has established more than a dozen factories in several East Asian countries, including new factories in China, Malaysia, and Singapore. </a:t>
            </a:r>
          </a:p>
        </p:txBody>
      </p:sp>
      <p:sp>
        <p:nvSpPr>
          <p:cNvPr id="9" name="TextBox 8"/>
          <p:cNvSpPr txBox="1"/>
          <p:nvPr/>
        </p:nvSpPr>
        <p:spPr>
          <a:xfrm>
            <a:off x="2650377" y="543490"/>
            <a:ext cx="2472152" cy="584775"/>
          </a:xfrm>
          <a:prstGeom prst="rect">
            <a:avLst/>
          </a:prstGeom>
          <a:noFill/>
        </p:spPr>
        <p:txBody>
          <a:bodyPr wrap="none" rtlCol="0">
            <a:spAutoFit/>
          </a:bodyPr>
          <a:lstStyle/>
          <a:p>
            <a:r>
              <a:rPr lang="en-US" sz="3200" b="1" dirty="0" smtClean="0">
                <a:latin typeface="Simplified Arabic" panose="02020603050405020304" pitchFamily="18" charset="-78"/>
                <a:cs typeface="Simplified Arabic" panose="02020603050405020304" pitchFamily="18" charset="-78"/>
              </a:rPr>
              <a:t>Introduction </a:t>
            </a:r>
            <a:endParaRPr lang="en-US" sz="32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5902" y="1345306"/>
            <a:ext cx="11375025" cy="4524315"/>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countries not only produce a variety of Motorola products, but they are also the source of new products.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Motorola’s </a:t>
            </a:r>
            <a:r>
              <a:rPr lang="en-US" sz="3200" dirty="0">
                <a:latin typeface="Times New Roman" panose="02020603050405020304" pitchFamily="18" charset="0"/>
                <a:cs typeface="Times New Roman" panose="02020603050405020304" pitchFamily="18" charset="0"/>
              </a:rPr>
              <a:t>success in Asia could be attributed to its ability to tap the human resources and brain power of the East</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has integrated Asian managers into its corporate power structure and has granted them considerable decision-making authority. </a:t>
            </a:r>
          </a:p>
        </p:txBody>
      </p:sp>
      <p:sp>
        <p:nvSpPr>
          <p:cNvPr id="9" name="TextBox 8"/>
          <p:cNvSpPr txBox="1"/>
          <p:nvPr/>
        </p:nvSpPr>
        <p:spPr>
          <a:xfrm>
            <a:off x="2650377" y="543490"/>
            <a:ext cx="2472152" cy="584775"/>
          </a:xfrm>
          <a:prstGeom prst="rect">
            <a:avLst/>
          </a:prstGeom>
          <a:noFill/>
        </p:spPr>
        <p:txBody>
          <a:bodyPr wrap="none" rtlCol="0">
            <a:spAutoFit/>
          </a:bodyPr>
          <a:lstStyle/>
          <a:p>
            <a:r>
              <a:rPr lang="en-US" sz="3200" b="1" dirty="0" smtClean="0">
                <a:latin typeface="Simplified Arabic" panose="02020603050405020304" pitchFamily="18" charset="-78"/>
                <a:cs typeface="Simplified Arabic" panose="02020603050405020304" pitchFamily="18" charset="-78"/>
              </a:rPr>
              <a:t>Introduction </a:t>
            </a:r>
            <a:endParaRPr lang="en-US" sz="32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17485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4190" y="1448484"/>
            <a:ext cx="11761352"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managers often combine Asian cultural beliefs with modern </a:t>
            </a:r>
            <a:r>
              <a:rPr lang="en-US" sz="3200" dirty="0" smtClean="0">
                <a:latin typeface="Times New Roman" panose="02020603050405020304" pitchFamily="18" charset="0"/>
                <a:cs typeface="Times New Roman" panose="02020603050405020304" pitchFamily="18" charset="0"/>
              </a:rPr>
              <a:t>management </a:t>
            </a:r>
            <a:r>
              <a:rPr lang="en-US" sz="3200" dirty="0">
                <a:latin typeface="Times New Roman" panose="02020603050405020304" pitchFamily="18" charset="0"/>
                <a:cs typeface="Times New Roman" panose="02020603050405020304" pitchFamily="18" charset="0"/>
              </a:rPr>
              <a:t>practices.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Motorola story portrays an organization that has adopted a global perspective and uses the capabilities of its human resources all over the world.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change in perspective is an evolutionary process that begins when an organization takes its first step in expanding beyond the home market boundaries</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2648" y="1275873"/>
            <a:ext cx="11129962"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Most firms begin as domestic corporations. Their operations are geographically </a:t>
            </a:r>
            <a:r>
              <a:rPr lang="en-US" sz="3200" dirty="0" smtClean="0">
                <a:latin typeface="Times New Roman" panose="02020603050405020304" pitchFamily="18" charset="0"/>
                <a:cs typeface="Times New Roman" panose="02020603050405020304" pitchFamily="18" charset="0"/>
              </a:rPr>
              <a:t>limited </a:t>
            </a:r>
            <a:r>
              <a:rPr lang="en-US" sz="3200" dirty="0">
                <a:latin typeface="Times New Roman" panose="02020603050405020304" pitchFamily="18" charset="0"/>
                <a:cs typeface="Times New Roman" panose="02020603050405020304" pitchFamily="18" charset="0"/>
              </a:rPr>
              <a:t>to the boundaries of their own home market, and they serve the customers of their home country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 firm often becomes more willing to expand abroad as it becomes more familiar with foreign markets and the procedures of exportation.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starts by </a:t>
            </a:r>
            <a:r>
              <a:rPr lang="en-US" sz="3200" dirty="0" smtClean="0">
                <a:latin typeface="Times New Roman" panose="02020603050405020304" pitchFamily="18" charset="0"/>
                <a:cs typeface="Times New Roman" panose="02020603050405020304" pitchFamily="18" charset="0"/>
              </a:rPr>
              <a:t>establishing </a:t>
            </a:r>
            <a:r>
              <a:rPr lang="en-US" sz="3200" dirty="0">
                <a:latin typeface="Times New Roman" panose="02020603050405020304" pitchFamily="18" charset="0"/>
                <a:cs typeface="Times New Roman" panose="02020603050405020304" pitchFamily="18" charset="0"/>
              </a:rPr>
              <a:t>branches, offices, and production facilities in foreign countries in an attempt to better serve those markets and take advantage of foreign market opportunities</a:t>
            </a:r>
          </a:p>
        </p:txBody>
      </p:sp>
      <p:sp>
        <p:nvSpPr>
          <p:cNvPr id="9" name="Rectangle 8"/>
          <p:cNvSpPr/>
          <p:nvPr/>
        </p:nvSpPr>
        <p:spPr>
          <a:xfrm>
            <a:off x="1916407" y="391199"/>
            <a:ext cx="8207209" cy="954107"/>
          </a:xfrm>
          <a:prstGeom prst="rect">
            <a:avLst/>
          </a:prstGeom>
        </p:spPr>
        <p:txBody>
          <a:bodyPr wrap="square">
            <a:spAutoFit/>
          </a:bodyPr>
          <a:lstStyle/>
          <a:p>
            <a:r>
              <a:rPr lang="en-US" sz="2800" b="1" dirty="0"/>
              <a:t>The Transition From a Domestic to an International Position</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1292" y="1624192"/>
            <a:ext cx="11424293"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Increasingly, international competitiveness is becoming a requirement for domestic success. The ability of a firm to compete in the world market may be determined by the quality of its human resources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turn, the quality of a firm’s human resources primarily depends on its HRM practices, which are shaped by the organization’s staffing philosophy.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Such </a:t>
            </a:r>
            <a:r>
              <a:rPr lang="en-US" sz="3200" dirty="0">
                <a:latin typeface="Times New Roman" panose="02020603050405020304" pitchFamily="18" charset="0"/>
                <a:cs typeface="Times New Roman" panose="02020603050405020304" pitchFamily="18" charset="0"/>
              </a:rPr>
              <a:t>a philosophy serves as a screening mechanism, allowing only certain types of people to join the firm.</a:t>
            </a:r>
          </a:p>
        </p:txBody>
      </p:sp>
      <p:sp>
        <p:nvSpPr>
          <p:cNvPr id="11" name="Rectangle 10"/>
          <p:cNvSpPr/>
          <p:nvPr/>
        </p:nvSpPr>
        <p:spPr>
          <a:xfrm>
            <a:off x="3784248" y="451083"/>
            <a:ext cx="4259884" cy="584775"/>
          </a:xfrm>
          <a:prstGeom prst="rect">
            <a:avLst/>
          </a:prstGeom>
        </p:spPr>
        <p:txBody>
          <a:bodyPr wrap="none">
            <a:spAutoFit/>
          </a:bodyPr>
          <a:lstStyle/>
          <a:p>
            <a:r>
              <a:rPr lang="en-US" sz="3200" b="1" dirty="0"/>
              <a:t>Recruitment Philosophy</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951" y="1291961"/>
            <a:ext cx="12087049" cy="5171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339236" y="1291961"/>
            <a:ext cx="11618477"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An international corporation has the option of hiring from a global pool of </a:t>
            </a:r>
            <a:r>
              <a:rPr lang="en-US" sz="3200" dirty="0" smtClean="0">
                <a:latin typeface="Times New Roman" panose="02020603050405020304" pitchFamily="18" charset="0"/>
                <a:cs typeface="Times New Roman" panose="02020603050405020304" pitchFamily="18" charset="0"/>
              </a:rPr>
              <a:t>applicants. </a:t>
            </a:r>
            <a:r>
              <a:rPr lang="en-US" sz="3200" dirty="0">
                <a:latin typeface="Times New Roman" panose="02020603050405020304" pitchFamily="18" charset="0"/>
                <a:cs typeface="Times New Roman" panose="02020603050405020304" pitchFamily="18" charset="0"/>
              </a:rPr>
              <a:t>An objective selection process would result in choosing the best-qualified applicant.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Most </a:t>
            </a:r>
            <a:r>
              <a:rPr lang="en-US" sz="3200" dirty="0">
                <a:latin typeface="Times New Roman" panose="02020603050405020304" pitchFamily="18" charset="0"/>
                <a:cs typeface="Times New Roman" panose="02020603050405020304" pitchFamily="18" charset="0"/>
              </a:rPr>
              <a:t>international staffing </a:t>
            </a:r>
            <a:r>
              <a:rPr lang="en-US" sz="3200" dirty="0" smtClean="0">
                <a:latin typeface="Times New Roman" panose="02020603050405020304" pitchFamily="18" charset="0"/>
                <a:cs typeface="Times New Roman" panose="02020603050405020304" pitchFamily="18" charset="0"/>
              </a:rPr>
              <a:t>decisions strongly influenced </a:t>
            </a:r>
            <a:r>
              <a:rPr lang="en-US" sz="3200" dirty="0">
                <a:latin typeface="Times New Roman" panose="02020603050405020304" pitchFamily="18" charset="0"/>
                <a:cs typeface="Times New Roman" panose="02020603050405020304" pitchFamily="18" charset="0"/>
              </a:rPr>
              <a:t>by the attitudes of the top executives toward the people of the host cultures.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a:t>
            </a:r>
            <a:r>
              <a:rPr lang="en-US" sz="3200" dirty="0">
                <a:latin typeface="Times New Roman" panose="02020603050405020304" pitchFamily="18" charset="0"/>
                <a:cs typeface="Times New Roman" panose="02020603050405020304" pitchFamily="18" charset="0"/>
              </a:rPr>
              <a:t>’ opinions and attitudes determine whether expatriates are selected for management positions in foreign subsidiaries (expatriate managers are home </a:t>
            </a:r>
            <a:r>
              <a:rPr lang="en-US" sz="3200" dirty="0" smtClean="0">
                <a:latin typeface="Times New Roman" panose="02020603050405020304" pitchFamily="18" charset="0"/>
                <a:cs typeface="Times New Roman" panose="02020603050405020304" pitchFamily="18" charset="0"/>
              </a:rPr>
              <a:t>country </a:t>
            </a:r>
            <a:r>
              <a:rPr lang="en-US" sz="3200" dirty="0">
                <a:latin typeface="Times New Roman" panose="02020603050405020304" pitchFamily="18" charset="0"/>
                <a:cs typeface="Times New Roman" panose="02020603050405020304" pitchFamily="18" charset="0"/>
              </a:rPr>
              <a:t>managers on assignment to host countries).</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3914" y="928151"/>
            <a:ext cx="11898086"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34268" y="62611"/>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71541" y="681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53382" y="2307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468086" y="1263388"/>
            <a:ext cx="11521867"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MNCs </a:t>
            </a:r>
            <a:r>
              <a:rPr lang="en-US" sz="2800" dirty="0">
                <a:latin typeface="Times New Roman" panose="02020603050405020304" pitchFamily="18" charset="0"/>
                <a:cs typeface="Times New Roman" panose="02020603050405020304" pitchFamily="18" charset="0"/>
              </a:rPr>
              <a:t>may follow any of four recruitment approaches: home country, host country, regional, or </a:t>
            </a:r>
            <a:r>
              <a:rPr lang="en-US" sz="2800" dirty="0" smtClean="0">
                <a:latin typeface="Times New Roman" panose="02020603050405020304" pitchFamily="18" charset="0"/>
                <a:cs typeface="Times New Roman" panose="02020603050405020304" pitchFamily="18" charset="0"/>
              </a:rPr>
              <a:t>global. </a:t>
            </a:r>
          </a:p>
          <a:p>
            <a:pPr marL="457200" indent="-457200" algn="just">
              <a:buFont typeface="Arial" panose="020B0604020202020204" pitchFamily="34" charset="0"/>
              <a:buChar char="•"/>
            </a:pPr>
            <a:r>
              <a:rPr lang="en-US" sz="2800" b="1" dirty="0" smtClean="0">
                <a:solidFill>
                  <a:srgbClr val="4472C4"/>
                </a:solidFill>
                <a:latin typeface="Times New Roman" panose="02020603050405020304" pitchFamily="18" charset="0"/>
                <a:cs typeface="Times New Roman" panose="02020603050405020304" pitchFamily="18" charset="0"/>
              </a:rPr>
              <a:t>Home </a:t>
            </a:r>
            <a:r>
              <a:rPr lang="en-US" sz="2800" b="1" dirty="0">
                <a:solidFill>
                  <a:srgbClr val="4472C4"/>
                </a:solidFill>
                <a:latin typeface="Times New Roman" panose="02020603050405020304" pitchFamily="18" charset="0"/>
                <a:cs typeface="Times New Roman" panose="02020603050405020304" pitchFamily="18" charset="0"/>
              </a:rPr>
              <a:t>Country Approach. </a:t>
            </a:r>
            <a:r>
              <a:rPr lang="en-US" sz="2800" dirty="0">
                <a:latin typeface="Times New Roman" panose="02020603050405020304" pitchFamily="18" charset="0"/>
                <a:cs typeface="Times New Roman" panose="02020603050405020304" pitchFamily="18" charset="0"/>
              </a:rPr>
              <a:t>Managers using the home country approach tend to staff all key positions, at the home office and abroad, with home country </a:t>
            </a:r>
            <a:r>
              <a:rPr lang="en-US" sz="2800" dirty="0" smtClean="0">
                <a:latin typeface="Times New Roman" panose="02020603050405020304" pitchFamily="18" charset="0"/>
                <a:cs typeface="Times New Roman" panose="02020603050405020304" pitchFamily="18" charset="0"/>
              </a:rPr>
              <a:t>executives. </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They </a:t>
            </a:r>
            <a:r>
              <a:rPr lang="en-US" sz="2800" dirty="0">
                <a:latin typeface="Times New Roman" panose="02020603050405020304" pitchFamily="18" charset="0"/>
                <a:cs typeface="Times New Roman" panose="02020603050405020304" pitchFamily="18" charset="0"/>
              </a:rPr>
              <a:t>feel that this group is the most intelligent, capable, and reliable. This decision, however, may not be based on prejudice; the decision-maker may lack knowledge of and experience with foreign persons and cultures.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type of attitude is most evident in firms that are highly centralized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rely on the low-cost production of commodity-type products for international </a:t>
            </a:r>
            <a:r>
              <a:rPr lang="en-US" sz="2800" dirty="0" smtClean="0">
                <a:latin typeface="Times New Roman" panose="02020603050405020304" pitchFamily="18" charset="0"/>
                <a:cs typeface="Times New Roman" panose="02020603050405020304" pitchFamily="18" charset="0"/>
              </a:rPr>
              <a:t>markets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9229" y="1345306"/>
            <a:ext cx="11521596" cy="5091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75950" y="1556811"/>
            <a:ext cx="11288154" cy="4524315"/>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using a host country approach believe that the management and staffing of subsidiary firms should be left to host country </a:t>
            </a:r>
            <a:r>
              <a:rPr lang="en-US" sz="3200" dirty="0" smtClean="0">
                <a:latin typeface="Times New Roman" panose="02020603050405020304" pitchFamily="18" charset="0"/>
                <a:cs typeface="Times New Roman" panose="02020603050405020304" pitchFamily="18" charset="0"/>
              </a:rPr>
              <a:t>nationals </a:t>
            </a:r>
            <a:r>
              <a:rPr lang="en-US" sz="3200" dirty="0">
                <a:latin typeface="Times New Roman" panose="02020603050405020304" pitchFamily="18" charset="0"/>
                <a:cs typeface="Times New Roman" panose="02020603050405020304" pitchFamily="18" charset="0"/>
              </a:rPr>
              <a:t>because they think that natives will be better able to understand the </a:t>
            </a:r>
            <a:r>
              <a:rPr lang="en-US" sz="3200" dirty="0" smtClean="0">
                <a:latin typeface="Times New Roman" panose="02020603050405020304" pitchFamily="18" charset="0"/>
                <a:cs typeface="Times New Roman" panose="02020603050405020304" pitchFamily="18" charset="0"/>
              </a:rPr>
              <a:t>requirements </a:t>
            </a:r>
            <a:r>
              <a:rPr lang="en-US" sz="3200" dirty="0">
                <a:latin typeface="Times New Roman" panose="02020603050405020304" pitchFamily="18" charset="0"/>
                <a:cs typeface="Times New Roman" panose="02020603050405020304" pitchFamily="18" charset="0"/>
              </a:rPr>
              <a:t>of the assignment.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the MNC executives, the foreign operation is a mysterious undertaking best left to foreign executives. As long as the firm remains profitable and the objectives are achieved, host country executives are allowed to operate the organization in any way they feel appropriate. </a:t>
            </a:r>
          </a:p>
        </p:txBody>
      </p:sp>
      <p:sp>
        <p:nvSpPr>
          <p:cNvPr id="9" name="Rectangle 8"/>
          <p:cNvSpPr/>
          <p:nvPr/>
        </p:nvSpPr>
        <p:spPr>
          <a:xfrm>
            <a:off x="3578981" y="487104"/>
            <a:ext cx="4154920" cy="584775"/>
          </a:xfrm>
          <a:prstGeom prst="rect">
            <a:avLst/>
          </a:prstGeom>
        </p:spPr>
        <p:txBody>
          <a:bodyPr wrap="none">
            <a:spAutoFit/>
          </a:bodyPr>
          <a:lstStyle/>
          <a:p>
            <a:r>
              <a:rPr lang="en-US" sz="3200" b="1" dirty="0">
                <a:solidFill>
                  <a:srgbClr val="4472C4"/>
                </a:solidFill>
              </a:rPr>
              <a:t>Host Country Approach</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8086" y="1283033"/>
            <a:ext cx="11234057" cy="51627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74914" y="1804661"/>
            <a:ext cx="10846526" cy="4031873"/>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who use the regional approach believe that the global market should be handled regionally</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example, all European markets would be coordinated through a headquarters in France, all markets in North and South America through a headquarters in the United States, and so on. Consequently, personnel selection is carried out regionally</a:t>
            </a:r>
          </a:p>
        </p:txBody>
      </p:sp>
      <p:sp>
        <p:nvSpPr>
          <p:cNvPr id="9" name="Rectangle 8"/>
          <p:cNvSpPr/>
          <p:nvPr/>
        </p:nvSpPr>
        <p:spPr>
          <a:xfrm>
            <a:off x="4578962" y="444070"/>
            <a:ext cx="3390865" cy="584775"/>
          </a:xfrm>
          <a:prstGeom prst="rect">
            <a:avLst/>
          </a:prstGeom>
        </p:spPr>
        <p:txBody>
          <a:bodyPr wrap="none">
            <a:spAutoFit/>
          </a:bodyPr>
          <a:lstStyle/>
          <a:p>
            <a:r>
              <a:rPr lang="en-US" sz="3200" b="1" dirty="0">
                <a:solidFill>
                  <a:srgbClr val="4472C4"/>
                </a:solidFill>
              </a:rPr>
              <a:t>Regional Approach</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7187" y="1469945"/>
            <a:ext cx="11172825"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approach is characterized by a global systems approach to management.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Managers </a:t>
            </a:r>
            <a:r>
              <a:rPr lang="en-US" sz="3200" dirty="0">
                <a:latin typeface="Times New Roman" panose="02020603050405020304" pitchFamily="18" charset="0"/>
                <a:cs typeface="Times New Roman" panose="02020603050405020304" pitchFamily="18" charset="0"/>
              </a:rPr>
              <a:t>with this perspective believe that top qualified people can come from any background and culture. They also believe that the whole world is their market. </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Therefore</a:t>
            </a:r>
            <a:r>
              <a:rPr lang="en-US" sz="3200" dirty="0">
                <a:latin typeface="Times New Roman" panose="02020603050405020304" pitchFamily="18" charset="0"/>
                <a:cs typeface="Times New Roman" panose="02020603050405020304" pitchFamily="18" charset="0"/>
              </a:rPr>
              <a:t>, resource allocation, staffing, manufacturing, and marketing should be done within the framework of the global economy</a:t>
            </a:r>
          </a:p>
        </p:txBody>
      </p:sp>
      <p:sp>
        <p:nvSpPr>
          <p:cNvPr id="9" name="Rectangle 8"/>
          <p:cNvSpPr/>
          <p:nvPr/>
        </p:nvSpPr>
        <p:spPr>
          <a:xfrm>
            <a:off x="4582701" y="512712"/>
            <a:ext cx="3026598" cy="584775"/>
          </a:xfrm>
          <a:prstGeom prst="rect">
            <a:avLst/>
          </a:prstGeom>
        </p:spPr>
        <p:txBody>
          <a:bodyPr wrap="none">
            <a:spAutoFit/>
          </a:bodyPr>
          <a:lstStyle/>
          <a:p>
            <a:r>
              <a:rPr lang="en-US" sz="3200" b="1" dirty="0">
                <a:solidFill>
                  <a:srgbClr val="4472C4"/>
                </a:solidFill>
              </a:rPr>
              <a:t>Global Approach</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7033" y="1345306"/>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2831" y="1759830"/>
            <a:ext cx="6891338" cy="4031873"/>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success or failure of an operation hinges on the quality of home country managers assigned to foreign business </a:t>
            </a:r>
            <a:r>
              <a:rPr lang="en-US" sz="3200" dirty="0" smtClean="0">
                <a:latin typeface="Times New Roman" panose="02020603050405020304" pitchFamily="18" charset="0"/>
                <a:cs typeface="Times New Roman" panose="02020603050405020304" pitchFamily="18" charset="0"/>
              </a:rPr>
              <a:t>operations.</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following are characteristics crucial for any manager sent on a foreign assignment (see Table 11.2):</a:t>
            </a:r>
          </a:p>
        </p:txBody>
      </p:sp>
      <p:pic>
        <p:nvPicPr>
          <p:cNvPr id="9" name="Picture 8"/>
          <p:cNvPicPr>
            <a:picLocks noChangeAspect="1"/>
          </p:cNvPicPr>
          <p:nvPr/>
        </p:nvPicPr>
        <p:blipFill>
          <a:blip r:embed="rId3"/>
          <a:stretch>
            <a:fillRect/>
          </a:stretch>
        </p:blipFill>
        <p:spPr>
          <a:xfrm>
            <a:off x="7259966" y="1543148"/>
            <a:ext cx="4837767" cy="4407373"/>
          </a:xfrm>
          <a:prstGeom prst="rect">
            <a:avLst/>
          </a:prstGeom>
        </p:spPr>
      </p:pic>
      <p:sp>
        <p:nvSpPr>
          <p:cNvPr id="11" name="Rectangle 10"/>
          <p:cNvSpPr/>
          <p:nvPr/>
        </p:nvSpPr>
        <p:spPr>
          <a:xfrm>
            <a:off x="4530300" y="620434"/>
            <a:ext cx="3100336" cy="584775"/>
          </a:xfrm>
          <a:prstGeom prst="rect">
            <a:avLst/>
          </a:prstGeom>
        </p:spPr>
        <p:txBody>
          <a:bodyPr wrap="none">
            <a:spAutoFit/>
          </a:bodyPr>
          <a:lstStyle/>
          <a:p>
            <a:r>
              <a:rPr lang="en-US" sz="3200" b="1" dirty="0"/>
              <a:t>Selection Criteria</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638" y="1122141"/>
            <a:ext cx="12085320" cy="53705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5205"/>
            <a:ext cx="1219639" cy="10092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524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4031" y="1587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2638" y="1172692"/>
            <a:ext cx="11761353"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Are very </a:t>
            </a:r>
            <a:r>
              <a:rPr lang="en-US" sz="2800" dirty="0">
                <a:latin typeface="Times New Roman" panose="02020603050405020304" pitchFamily="18" charset="0"/>
                <a:cs typeface="Times New Roman" panose="02020603050405020304" pitchFamily="18" charset="0"/>
              </a:rPr>
              <a:t>crucial for a manager assigned to a foreign operation. In foreign assignments, managers will need all the technical, administrative, and managerial skills that make them succeed at home.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An international </a:t>
            </a:r>
            <a:r>
              <a:rPr lang="en-US" sz="2800" dirty="0">
                <a:latin typeface="Times New Roman" panose="02020603050405020304" pitchFamily="18" charset="0"/>
                <a:cs typeface="Times New Roman" panose="02020603050405020304" pitchFamily="18" charset="0"/>
              </a:rPr>
              <a:t>manager is usually expected to train local employees. Many of these </a:t>
            </a:r>
            <a:r>
              <a:rPr lang="en-US" sz="2800" dirty="0" smtClean="0">
                <a:latin typeface="Times New Roman" panose="02020603050405020304" pitchFamily="18" charset="0"/>
                <a:cs typeface="Times New Roman" panose="02020603050405020304" pitchFamily="18" charset="0"/>
              </a:rPr>
              <a:t>employees </a:t>
            </a:r>
            <a:r>
              <a:rPr lang="en-US" sz="2800" dirty="0">
                <a:latin typeface="Times New Roman" panose="02020603050405020304" pitchFamily="18" charset="0"/>
                <a:cs typeface="Times New Roman" panose="02020603050405020304" pitchFamily="18" charset="0"/>
              </a:rPr>
              <a:t>are being introduced to a new method, a new process, or the use of new machinery.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Support </a:t>
            </a:r>
            <a:r>
              <a:rPr lang="en-US" sz="2800" dirty="0">
                <a:latin typeface="Times New Roman" panose="02020603050405020304" pitchFamily="18" charset="0"/>
                <a:cs typeface="Times New Roman" panose="02020603050405020304" pitchFamily="18" charset="0"/>
              </a:rPr>
              <a:t>from other colleagues may not be readily available. Therefore, expatriate managers must be able to function with minimum or no support. Innovative ability and insight are crucial in assignments where the expatriate is the only expert in the organization.</a:t>
            </a:r>
          </a:p>
        </p:txBody>
      </p:sp>
      <p:sp>
        <p:nvSpPr>
          <p:cNvPr id="9" name="Rectangle 8"/>
          <p:cNvSpPr/>
          <p:nvPr/>
        </p:nvSpPr>
        <p:spPr>
          <a:xfrm>
            <a:off x="3608569" y="304237"/>
            <a:ext cx="5449890" cy="584775"/>
          </a:xfrm>
          <a:prstGeom prst="rect">
            <a:avLst/>
          </a:prstGeom>
        </p:spPr>
        <p:txBody>
          <a:bodyPr wrap="none">
            <a:spAutoFit/>
          </a:bodyPr>
          <a:lstStyle/>
          <a:p>
            <a:r>
              <a:rPr lang="en-US" sz="3200" b="1" dirty="0"/>
              <a:t>Technical and Managerial Skills</a:t>
            </a:r>
            <a:endParaRPr lang="en-US" sz="3200" dirty="0"/>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21" y="1205209"/>
            <a:ext cx="11862070" cy="5087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088" y="1368530"/>
            <a:ext cx="11758903"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Individuals </a:t>
            </a:r>
            <a:r>
              <a:rPr lang="en-US" sz="2800" dirty="0">
                <a:latin typeface="Times New Roman" panose="02020603050405020304" pitchFamily="18" charset="0"/>
                <a:cs typeface="Times New Roman" panose="02020603050405020304" pitchFamily="18" charset="0"/>
              </a:rPr>
              <a:t>who possess a genuine interest in foreign </a:t>
            </a:r>
            <a:r>
              <a:rPr lang="en-US" sz="2800" dirty="0" smtClean="0">
                <a:latin typeface="Times New Roman" panose="02020603050405020304" pitchFamily="18" charset="0"/>
                <a:cs typeface="Times New Roman" panose="02020603050405020304" pitchFamily="18" charset="0"/>
              </a:rPr>
              <a:t>countries, </a:t>
            </a:r>
            <a:r>
              <a:rPr lang="en-US" sz="2800" dirty="0">
                <a:latin typeface="Times New Roman" panose="02020603050405020304" pitchFamily="18" charset="0"/>
                <a:cs typeface="Times New Roman" panose="02020603050405020304" pitchFamily="18" charset="0"/>
              </a:rPr>
              <a:t>their people, and their cultures are ideal candidates for a position abroad.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Those </a:t>
            </a:r>
            <a:r>
              <a:rPr lang="en-US" sz="2800" dirty="0">
                <a:latin typeface="Times New Roman" panose="02020603050405020304" pitchFamily="18" charset="0"/>
                <a:cs typeface="Times New Roman" panose="02020603050405020304" pitchFamily="18" charset="0"/>
              </a:rPr>
              <a:t>who seek the assignment solely for extra money, added prestige, or the “boost” such an assignment might give to their careers are not as likely to be </a:t>
            </a:r>
            <a:r>
              <a:rPr lang="en-US" sz="2800" dirty="0" smtClean="0">
                <a:latin typeface="Times New Roman" panose="02020603050405020304" pitchFamily="18" charset="0"/>
                <a:cs typeface="Times New Roman" panose="02020603050405020304" pitchFamily="18" charset="0"/>
              </a:rPr>
              <a:t>successful </a:t>
            </a:r>
            <a:r>
              <a:rPr lang="en-US" sz="2800" dirty="0">
                <a:latin typeface="Times New Roman" panose="02020603050405020304" pitchFamily="18" charset="0"/>
                <a:cs typeface="Times New Roman" panose="02020603050405020304" pitchFamily="18" charset="0"/>
              </a:rPr>
              <a:t>in expatriate </a:t>
            </a:r>
            <a:r>
              <a:rPr lang="en-US" sz="2800" dirty="0" smtClean="0">
                <a:latin typeface="Times New Roman" panose="02020603050405020304" pitchFamily="18" charset="0"/>
                <a:cs typeface="Times New Roman" panose="02020603050405020304" pitchFamily="18" charset="0"/>
              </a:rPr>
              <a:t>situations.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good indication of a manager’s interest is past experience. If a manager knows foreign languages, has taken international business courses, and has traveled extensively or lived abroad, he or she is obviously </a:t>
            </a:r>
            <a:r>
              <a:rPr lang="en-US" sz="2800" dirty="0" smtClean="0">
                <a:latin typeface="Times New Roman" panose="02020603050405020304" pitchFamily="18" charset="0"/>
                <a:cs typeface="Times New Roman" panose="02020603050405020304" pitchFamily="18" charset="0"/>
              </a:rPr>
              <a:t>interested </a:t>
            </a:r>
            <a:r>
              <a:rPr lang="en-US" sz="2800" dirty="0">
                <a:latin typeface="Times New Roman" panose="02020603050405020304" pitchFamily="18" charset="0"/>
                <a:cs typeface="Times New Roman" panose="02020603050405020304" pitchFamily="18" charset="0"/>
              </a:rPr>
              <a:t>in foreign countries and </a:t>
            </a:r>
            <a:r>
              <a:rPr lang="en-US" sz="2800" dirty="0" smtClean="0">
                <a:latin typeface="Times New Roman" panose="02020603050405020304" pitchFamily="18" charset="0"/>
                <a:cs typeface="Times New Roman" panose="02020603050405020304" pitchFamily="18" charset="0"/>
              </a:rPr>
              <a:t>cultures.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4658514" y="620434"/>
            <a:ext cx="3675622" cy="584775"/>
          </a:xfrm>
          <a:prstGeom prst="rect">
            <a:avLst/>
          </a:prstGeom>
        </p:spPr>
        <p:txBody>
          <a:bodyPr wrap="none">
            <a:spAutoFit/>
          </a:bodyPr>
          <a:lstStyle/>
          <a:p>
            <a:r>
              <a:rPr lang="en-US" sz="3200" b="1" dirty="0"/>
              <a:t>Motives and Desire. </a:t>
            </a:r>
            <a:endParaRPr lang="en-US" sz="3200" dirty="0"/>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5095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02975" y="555746"/>
            <a:ext cx="2125903" cy="584775"/>
          </a:xfrm>
          <a:prstGeom prst="rect">
            <a:avLst/>
          </a:prstGeom>
        </p:spPr>
        <p:txBody>
          <a:bodyPr wrap="none">
            <a:spAutoFit/>
          </a:bodyPr>
          <a:lstStyle/>
          <a:p>
            <a:r>
              <a:rPr lang="en-US" sz="3200" b="1" dirty="0"/>
              <a:t>Social Skills</a:t>
            </a:r>
            <a:endParaRPr lang="en-US" sz="3200" dirty="0"/>
          </a:p>
        </p:txBody>
      </p:sp>
      <p:sp>
        <p:nvSpPr>
          <p:cNvPr id="9" name="Rectangle 8"/>
          <p:cNvSpPr/>
          <p:nvPr/>
        </p:nvSpPr>
        <p:spPr>
          <a:xfrm>
            <a:off x="504386" y="1345306"/>
            <a:ext cx="10787941"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Probably </a:t>
            </a:r>
            <a:r>
              <a:rPr lang="en-US" sz="2800" dirty="0">
                <a:latin typeface="Times New Roman" panose="02020603050405020304" pitchFamily="18" charset="0"/>
                <a:cs typeface="Times New Roman" panose="02020603050405020304" pitchFamily="18" charset="0"/>
              </a:rPr>
              <a:t>the most important success factor for the international manager is social skills. These are not necessarily the same social skills that are successful at home.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person socially skilled in a domestic operation is a person who has learned the rules and norms for developing and maintaining relationships with people and knows the proper behavior for various </a:t>
            </a:r>
            <a:r>
              <a:rPr lang="en-US" sz="2800" dirty="0" smtClean="0">
                <a:latin typeface="Times New Roman" panose="02020603050405020304" pitchFamily="18" charset="0"/>
                <a:cs typeface="Times New Roman" panose="02020603050405020304" pitchFamily="18" charset="0"/>
              </a:rPr>
              <a:t>circumstances.</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International </a:t>
            </a:r>
            <a:r>
              <a:rPr lang="en-US" sz="2800" dirty="0">
                <a:latin typeface="Times New Roman" panose="02020603050405020304" pitchFamily="18" charset="0"/>
                <a:cs typeface="Times New Roman" panose="02020603050405020304" pitchFamily="18" charset="0"/>
              </a:rPr>
              <a:t>managers must be able to understand why foreigners behave the way they do. To understand people, we have to understand their culture.</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45306"/>
            <a:ext cx="1219200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33415" y="356220"/>
            <a:ext cx="2982932" cy="584775"/>
          </a:xfrm>
          <a:prstGeom prst="rect">
            <a:avLst/>
          </a:prstGeom>
        </p:spPr>
        <p:txBody>
          <a:bodyPr wrap="none">
            <a:spAutoFit/>
          </a:bodyPr>
          <a:lstStyle/>
          <a:p>
            <a:r>
              <a:rPr lang="en-US" sz="3200" b="1" dirty="0"/>
              <a:t>Diplomatic Skills</a:t>
            </a:r>
            <a:endParaRPr lang="en-US" sz="3200" dirty="0"/>
          </a:p>
        </p:txBody>
      </p:sp>
      <p:sp>
        <p:nvSpPr>
          <p:cNvPr id="9" name="Rectangle 8"/>
          <p:cNvSpPr/>
          <p:nvPr/>
        </p:nvSpPr>
        <p:spPr>
          <a:xfrm>
            <a:off x="62322" y="1505078"/>
            <a:ext cx="11818503"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On </a:t>
            </a:r>
            <a:r>
              <a:rPr lang="en-US" sz="2800" dirty="0">
                <a:latin typeface="Times New Roman" panose="02020603050405020304" pitchFamily="18" charset="0"/>
                <a:cs typeface="Times New Roman" panose="02020603050405020304" pitchFamily="18" charset="0"/>
              </a:rPr>
              <a:t>foreign assignments, international managers interact with business associates, governmental agencies, and political </a:t>
            </a:r>
            <a:r>
              <a:rPr lang="en-US" sz="2800" dirty="0" smtClean="0">
                <a:latin typeface="Times New Roman" panose="02020603050405020304" pitchFamily="18" charset="0"/>
                <a:cs typeface="Times New Roman" panose="02020603050405020304" pitchFamily="18" charset="0"/>
              </a:rPr>
              <a:t>leaders. Diplomatic </a:t>
            </a:r>
            <a:r>
              <a:rPr lang="en-US" sz="2800" dirty="0">
                <a:latin typeface="Times New Roman" panose="02020603050405020304" pitchFamily="18" charset="0"/>
                <a:cs typeface="Times New Roman" panose="02020603050405020304" pitchFamily="18" charset="0"/>
              </a:rPr>
              <a:t>skills are needed to relate to government officials properly and to conduct business transactions under unfamiliar conditions.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manager serves as an ambassador, representing the company to other </a:t>
            </a:r>
            <a:r>
              <a:rPr lang="en-US" sz="2800" dirty="0" smtClean="0">
                <a:latin typeface="Times New Roman" panose="02020603050405020304" pitchFamily="18" charset="0"/>
                <a:cs typeface="Times New Roman" panose="02020603050405020304" pitchFamily="18" charset="0"/>
              </a:rPr>
              <a:t>businesses </a:t>
            </a:r>
            <a:r>
              <a:rPr lang="en-US" sz="2800" dirty="0">
                <a:latin typeface="Times New Roman" panose="02020603050405020304" pitchFamily="18" charset="0"/>
                <a:cs typeface="Times New Roman" panose="02020603050405020304" pitchFamily="18" charset="0"/>
              </a:rPr>
              <a:t>and to host government </a:t>
            </a:r>
            <a:r>
              <a:rPr lang="en-US" sz="2800" dirty="0" smtClean="0">
                <a:latin typeface="Times New Roman" panose="02020603050405020304" pitchFamily="18" charset="0"/>
                <a:cs typeface="Times New Roman" panose="02020603050405020304" pitchFamily="18" charset="0"/>
              </a:rPr>
              <a:t>bureaucrats.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Successful </a:t>
            </a:r>
            <a:r>
              <a:rPr lang="en-US" sz="2800" dirty="0">
                <a:latin typeface="Times New Roman" panose="02020603050405020304" pitchFamily="18" charset="0"/>
                <a:cs typeface="Times New Roman" panose="02020603050405020304" pitchFamily="18" charset="0"/>
              </a:rPr>
              <a:t>managers in global companies should have the qualities of diplomats, such as patience and sharp negotiating skills, to achieve desired, favorable terms</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9486" y="1141190"/>
            <a:ext cx="11766277" cy="5151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37049"/>
            <a:ext cx="1189749" cy="9265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39715" y="3669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0622" y="93337"/>
            <a:ext cx="2305141" cy="1076343"/>
          </a:xfrm>
          <a:prstGeom prst="rect">
            <a:avLst/>
          </a:prstGeom>
        </p:spPr>
      </p:pic>
      <p:sp>
        <p:nvSpPr>
          <p:cNvPr id="8" name="Rectangle 7"/>
          <p:cNvSpPr/>
          <p:nvPr/>
        </p:nvSpPr>
        <p:spPr>
          <a:xfrm>
            <a:off x="4265500" y="255552"/>
            <a:ext cx="4085542" cy="584775"/>
          </a:xfrm>
          <a:prstGeom prst="rect">
            <a:avLst/>
          </a:prstGeom>
        </p:spPr>
        <p:txBody>
          <a:bodyPr wrap="none">
            <a:spAutoFit/>
          </a:bodyPr>
          <a:lstStyle/>
          <a:p>
            <a:r>
              <a:rPr lang="en-US" sz="3200" b="1" dirty="0"/>
              <a:t>Maturity and Stability. </a:t>
            </a:r>
          </a:p>
        </p:txBody>
      </p:sp>
      <p:sp>
        <p:nvSpPr>
          <p:cNvPr id="9" name="Rectangle 8"/>
          <p:cNvSpPr/>
          <p:nvPr/>
        </p:nvSpPr>
        <p:spPr>
          <a:xfrm>
            <a:off x="315686" y="1141190"/>
            <a:ext cx="11767456"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Venturing </a:t>
            </a:r>
            <a:r>
              <a:rPr lang="en-US" sz="2800" dirty="0">
                <a:latin typeface="Times New Roman" panose="02020603050405020304" pitchFamily="18" charset="0"/>
                <a:cs typeface="Times New Roman" panose="02020603050405020304" pitchFamily="18" charset="0"/>
              </a:rPr>
              <a:t>into a strange environment, facing unfamiliar conditions, and dealing with unexpected situations are all part of going abroad and conducting business transactions in a foreign country.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Emotionally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intellectually </a:t>
            </a:r>
            <a:r>
              <a:rPr lang="en-US" sz="2800" dirty="0">
                <a:latin typeface="Times New Roman" panose="02020603050405020304" pitchFamily="18" charset="0"/>
                <a:cs typeface="Times New Roman" panose="02020603050405020304" pitchFamily="18" charset="0"/>
              </a:rPr>
              <a:t>mature persons more readily handle the burden of foreign assignments. They recognize their own assumptions, values, motives, needs, and shortcomings.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Consequently</a:t>
            </a:r>
            <a:r>
              <a:rPr lang="en-US" sz="2800" dirty="0">
                <a:latin typeface="Times New Roman" panose="02020603050405020304" pitchFamily="18" charset="0"/>
                <a:cs typeface="Times New Roman" panose="02020603050405020304" pitchFamily="18" charset="0"/>
              </a:rPr>
              <a:t>, they are in a better position to understand the attitudes and </a:t>
            </a:r>
            <a:r>
              <a:rPr lang="en-US" sz="2800" dirty="0" smtClean="0">
                <a:latin typeface="Times New Roman" panose="02020603050405020304" pitchFamily="18" charset="0"/>
                <a:cs typeface="Times New Roman" panose="02020603050405020304" pitchFamily="18" charset="0"/>
              </a:rPr>
              <a:t>behaviors </a:t>
            </a:r>
            <a:r>
              <a:rPr lang="en-US" sz="2800" dirty="0">
                <a:latin typeface="Times New Roman" panose="02020603050405020304" pitchFamily="18" charset="0"/>
                <a:cs typeface="Times New Roman" panose="02020603050405020304" pitchFamily="18" charset="0"/>
              </a:rPr>
              <a:t>of other people, appreciate cultural differences for what they are, and be able to suspend judgment when there is insufficient understanding of circumstances</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9488" y="1057482"/>
            <a:ext cx="11877311" cy="53977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80813" y="339585"/>
            <a:ext cx="2804550" cy="584775"/>
          </a:xfrm>
          <a:prstGeom prst="rect">
            <a:avLst/>
          </a:prstGeom>
        </p:spPr>
        <p:txBody>
          <a:bodyPr wrap="none">
            <a:spAutoFit/>
          </a:bodyPr>
          <a:lstStyle/>
          <a:p>
            <a:r>
              <a:rPr lang="en-US" sz="3200" b="1" dirty="0"/>
              <a:t>Family Factors. </a:t>
            </a:r>
            <a:endParaRPr lang="en-US" sz="3200" dirty="0"/>
          </a:p>
        </p:txBody>
      </p:sp>
      <p:sp>
        <p:nvSpPr>
          <p:cNvPr id="9" name="Rectangle 8"/>
          <p:cNvSpPr/>
          <p:nvPr/>
        </p:nvSpPr>
        <p:spPr>
          <a:xfrm>
            <a:off x="419382" y="1127064"/>
            <a:ext cx="11127412"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When </a:t>
            </a:r>
            <a:r>
              <a:rPr lang="en-US" sz="2800" dirty="0">
                <a:latin typeface="Times New Roman" panose="02020603050405020304" pitchFamily="18" charset="0"/>
                <a:cs typeface="Times New Roman" panose="02020603050405020304" pitchFamily="18" charset="0"/>
              </a:rPr>
              <a:t>evaluating candidates for foreign assignments, it is very important to review both the candidate and the family. The inability of spouses or children to adapt to their new surroundings is a major reason for failure in overseas transfers, including premature returns and job performance </a:t>
            </a:r>
            <a:r>
              <a:rPr lang="en-US" sz="2800" dirty="0" smtClean="0">
                <a:latin typeface="Times New Roman" panose="02020603050405020304" pitchFamily="18" charset="0"/>
                <a:cs typeface="Times New Roman" panose="02020603050405020304" pitchFamily="18" charset="0"/>
              </a:rPr>
              <a:t>slumps.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While </a:t>
            </a:r>
            <a:r>
              <a:rPr lang="en-US" sz="2800" dirty="0">
                <a:latin typeface="Times New Roman" panose="02020603050405020304" pitchFamily="18" charset="0"/>
                <a:cs typeface="Times New Roman" panose="02020603050405020304" pitchFamily="18" charset="0"/>
              </a:rPr>
              <a:t>the expatriate manager has the relative security of a familiar work and office routine, the family must cope with an unfamiliar environment every day.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To </a:t>
            </a:r>
            <a:r>
              <a:rPr lang="en-US" sz="2800" dirty="0">
                <a:latin typeface="Times New Roman" panose="02020603050405020304" pitchFamily="18" charset="0"/>
                <a:cs typeface="Times New Roman" panose="02020603050405020304" pitchFamily="18" charset="0"/>
              </a:rPr>
              <a:t>prevent failures due to family difficulties, MNCs have to address family-related </a:t>
            </a:r>
            <a:r>
              <a:rPr lang="en-US" sz="2800" dirty="0" smtClean="0">
                <a:latin typeface="Times New Roman" panose="02020603050405020304" pitchFamily="18" charset="0"/>
                <a:cs typeface="Times New Roman" panose="02020603050405020304" pitchFamily="18" charset="0"/>
              </a:rPr>
              <a:t>issues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49462" y="522737"/>
            <a:ext cx="5115503" cy="584775"/>
          </a:xfrm>
          <a:prstGeom prst="rect">
            <a:avLst/>
          </a:prstGeom>
        </p:spPr>
        <p:txBody>
          <a:bodyPr wrap="none">
            <a:spAutoFit/>
          </a:bodyPr>
          <a:lstStyle/>
          <a:p>
            <a:r>
              <a:rPr lang="en-US" sz="3200" b="1" dirty="0"/>
              <a:t>Locally Contingent Attributes</a:t>
            </a:r>
            <a:endParaRPr lang="en-US" sz="3200" dirty="0"/>
          </a:p>
        </p:txBody>
      </p:sp>
      <p:sp>
        <p:nvSpPr>
          <p:cNvPr id="9" name="Rectangle 8"/>
          <p:cNvSpPr/>
          <p:nvPr/>
        </p:nvSpPr>
        <p:spPr>
          <a:xfrm>
            <a:off x="162336" y="1265875"/>
            <a:ext cx="11718489"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assignments to certain countries, attributes such as the candidate’s age and gender must also be considered. Older people are respected, and seniority is emphasized in many countries, such as Asia and Africa.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these cultures, young representatives may have a great deal of difficulty in </a:t>
            </a:r>
            <a:r>
              <a:rPr lang="en-US" sz="2800" dirty="0" smtClean="0">
                <a:latin typeface="Times New Roman" panose="02020603050405020304" pitchFamily="18" charset="0"/>
                <a:cs typeface="Times New Roman" panose="02020603050405020304" pitchFamily="18" charset="0"/>
              </a:rPr>
              <a:t>gaining </a:t>
            </a:r>
            <a:r>
              <a:rPr lang="en-US" sz="2800" dirty="0">
                <a:latin typeface="Times New Roman" panose="02020603050405020304" pitchFamily="18" charset="0"/>
                <a:cs typeface="Times New Roman" panose="02020603050405020304" pitchFamily="18" charset="0"/>
              </a:rPr>
              <a:t>access to important personnel and key </a:t>
            </a:r>
            <a:r>
              <a:rPr lang="en-US" sz="2800" dirty="0" smtClean="0">
                <a:latin typeface="Times New Roman" panose="02020603050405020304" pitchFamily="18" charset="0"/>
                <a:cs typeface="Times New Roman" panose="02020603050405020304" pitchFamily="18" charset="0"/>
              </a:rPr>
              <a:t>decision-makers. </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some countries, women encounter a great deal of resistance from superiors, subordinates, </a:t>
            </a:r>
            <a:r>
              <a:rPr lang="en-US" sz="2800" dirty="0" smtClean="0">
                <a:latin typeface="Times New Roman" panose="02020603050405020304" pitchFamily="18" charset="0"/>
                <a:cs typeface="Times New Roman" panose="02020603050405020304" pitchFamily="18" charset="0"/>
              </a:rPr>
              <a:t>colleagues, </a:t>
            </a:r>
            <a:r>
              <a:rPr lang="en-US" sz="2800" dirty="0">
                <a:latin typeface="Times New Roman" panose="02020603050405020304" pitchFamily="18" charset="0"/>
                <a:cs typeface="Times New Roman" panose="02020603050405020304" pitchFamily="18" charset="0"/>
              </a:rPr>
              <a:t>and clients. Many high-level officials refuse to work with women and do not promote them to key decision-making positions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072" y="893116"/>
            <a:ext cx="11698241" cy="5357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7886" y="59617"/>
            <a:ext cx="1311286" cy="9200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52702" y="7041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6378" y="1798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37571" y="268963"/>
            <a:ext cx="4969245" cy="584775"/>
          </a:xfrm>
          <a:prstGeom prst="rect">
            <a:avLst/>
          </a:prstGeom>
        </p:spPr>
        <p:txBody>
          <a:bodyPr wrap="none">
            <a:spAutoFit/>
          </a:bodyPr>
          <a:lstStyle/>
          <a:p>
            <a:r>
              <a:rPr lang="en-US" sz="3200" b="1" dirty="0"/>
              <a:t>Personnel Selection Options</a:t>
            </a:r>
          </a:p>
        </p:txBody>
      </p:sp>
      <p:sp>
        <p:nvSpPr>
          <p:cNvPr id="9" name="Rectangle 8"/>
          <p:cNvSpPr/>
          <p:nvPr/>
        </p:nvSpPr>
        <p:spPr>
          <a:xfrm>
            <a:off x="514139" y="1217224"/>
            <a:ext cx="11216105" cy="4708981"/>
          </a:xfrm>
          <a:prstGeom prst="rect">
            <a:avLst/>
          </a:prstGeom>
        </p:spPr>
        <p:txBody>
          <a:bodyPr wrap="square">
            <a:spAutoFit/>
          </a:bodyPr>
          <a:lstStyle/>
          <a:p>
            <a:pPr marL="457200" indent="-457200" algn="just">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The selection and hiring process of MNCs is a very complex and difficult task. Each foreign office has different staffing requirements and needs. There are a </a:t>
            </a:r>
            <a:r>
              <a:rPr lang="en-US" sz="3000" dirty="0" smtClean="0">
                <a:latin typeface="Times New Roman" panose="02020603050405020304" pitchFamily="18" charset="0"/>
                <a:cs typeface="Times New Roman" panose="02020603050405020304" pitchFamily="18" charset="0"/>
              </a:rPr>
              <a:t>multitude </a:t>
            </a:r>
            <a:r>
              <a:rPr lang="en-US" sz="3000" dirty="0">
                <a:latin typeface="Times New Roman" panose="02020603050405020304" pitchFamily="18" charset="0"/>
                <a:cs typeface="Times New Roman" panose="02020603050405020304" pitchFamily="18" charset="0"/>
              </a:rPr>
              <a:t>of other factors, such as local laws and contractual obligations, that have to be considered.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In </a:t>
            </a:r>
            <a:r>
              <a:rPr lang="en-US" sz="3000" dirty="0">
                <a:latin typeface="Times New Roman" panose="02020603050405020304" pitchFamily="18" charset="0"/>
                <a:cs typeface="Times New Roman" panose="02020603050405020304" pitchFamily="18" charset="0"/>
              </a:rPr>
              <a:t>addition, the MNC’s management philosophy regarding staffing plays a pivotal role in personnel selection.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0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prevailing managerial philosophy influences the choice among the three alternatives: expatriate, host country national, or third-country national managers</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3382" y="1034868"/>
            <a:ext cx="11227443" cy="5286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53382" y="1583"/>
            <a:ext cx="1219639" cy="8694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3366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8199" y="1082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3374"/>
            <a:ext cx="2305141" cy="1076343"/>
          </a:xfrm>
          <a:prstGeom prst="rect">
            <a:avLst/>
          </a:prstGeom>
        </p:spPr>
      </p:pic>
      <p:sp>
        <p:nvSpPr>
          <p:cNvPr id="8" name="Rectangle 7"/>
          <p:cNvSpPr/>
          <p:nvPr/>
        </p:nvSpPr>
        <p:spPr>
          <a:xfrm>
            <a:off x="884885" y="1150249"/>
            <a:ext cx="10813120" cy="5016758"/>
          </a:xfrm>
          <a:prstGeom prst="rect">
            <a:avLst/>
          </a:prstGeom>
        </p:spPr>
        <p:txBody>
          <a:bodyPr wrap="square">
            <a:spAutoFit/>
          </a:bodyPr>
          <a:lstStyle/>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MNC may choose expatriates to fill managerial positions in its foreign offices.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selection of expatriates for foreign </a:t>
            </a:r>
            <a:r>
              <a:rPr lang="en-US" sz="3200" dirty="0" smtClean="0">
                <a:latin typeface="Times New Roman" panose="02020603050405020304" pitchFamily="18" charset="0"/>
                <a:cs typeface="Times New Roman" panose="02020603050405020304" pitchFamily="18" charset="0"/>
              </a:rPr>
              <a:t>assignments </a:t>
            </a:r>
            <a:r>
              <a:rPr lang="en-US" sz="3200" dirty="0">
                <a:latin typeface="Times New Roman" panose="02020603050405020304" pitchFamily="18" charset="0"/>
                <a:cs typeface="Times New Roman" panose="02020603050405020304" pitchFamily="18" charset="0"/>
              </a:rPr>
              <a:t>is influenced by the ethnocentric attitudes and philosophy of the MNC’s top executives. It may also be determined by operational needs.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home country managers may have a long history of service with the parent company. </a:t>
            </a:r>
          </a:p>
        </p:txBody>
      </p:sp>
      <p:sp>
        <p:nvSpPr>
          <p:cNvPr id="2" name="Rectangle 1"/>
          <p:cNvSpPr/>
          <p:nvPr/>
        </p:nvSpPr>
        <p:spPr>
          <a:xfrm>
            <a:off x="4052189" y="218331"/>
            <a:ext cx="4430828" cy="584775"/>
          </a:xfrm>
          <a:prstGeom prst="rect">
            <a:avLst/>
          </a:prstGeom>
        </p:spPr>
        <p:txBody>
          <a:bodyPr wrap="none">
            <a:spAutoFit/>
          </a:bodyPr>
          <a:lstStyle/>
          <a:p>
            <a:r>
              <a:rPr lang="en-US" sz="3200" b="1" dirty="0"/>
              <a:t>The Expatriate Manager. </a:t>
            </a:r>
            <a:endParaRPr lang="en-US" sz="3200"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347601" y="1463563"/>
            <a:ext cx="11287125"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They possess an in-depth knowledge and understanding of the policies and procedures of the firm and are familiar with the business and industry.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They </a:t>
            </a:r>
            <a:r>
              <a:rPr lang="en-US" sz="3200" dirty="0">
                <a:latin typeface="Times New Roman" panose="02020603050405020304" pitchFamily="18" charset="0"/>
                <a:cs typeface="Times New Roman" panose="02020603050405020304" pitchFamily="18" charset="0"/>
              </a:rPr>
              <a:t>may also have technical training or possess functional expertise that local managers lack. Sometimes, due to a shortage of well-trained local managers, expatriates are the only logical choice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MNCs </a:t>
            </a:r>
            <a:r>
              <a:rPr lang="en-US" sz="3200" dirty="0">
                <a:latin typeface="Times New Roman" panose="02020603050405020304" pitchFamily="18" charset="0"/>
                <a:cs typeface="Times New Roman" panose="02020603050405020304" pitchFamily="18" charset="0"/>
              </a:rPr>
              <a:t>may also select expatriates to fill foreign positions as part of their corporate managerial training program</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pic>
        <p:nvPicPr>
          <p:cNvPr id="8" name="Picture 7"/>
          <p:cNvPicPr>
            <a:picLocks noChangeAspect="1"/>
          </p:cNvPicPr>
          <p:nvPr/>
        </p:nvPicPr>
        <p:blipFill>
          <a:blip r:embed="rId3"/>
          <a:stretch>
            <a:fillRect/>
          </a:stretch>
        </p:blipFill>
        <p:spPr>
          <a:xfrm>
            <a:off x="1103977" y="1694853"/>
            <a:ext cx="9839325" cy="4124325"/>
          </a:xfrm>
          <a:prstGeom prst="rect">
            <a:avLst/>
          </a:prstGeom>
        </p:spPr>
      </p:pic>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6827" y="1271456"/>
            <a:ext cx="11213802" cy="5083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6828" y="1333917"/>
            <a:ext cx="10898116"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 past, many multinational firms </a:t>
            </a:r>
            <a:r>
              <a:rPr lang="en-US" sz="2800" dirty="0" smtClean="0">
                <a:latin typeface="Times New Roman" panose="02020603050405020304" pitchFamily="18" charset="0"/>
                <a:cs typeface="Times New Roman" panose="02020603050405020304" pitchFamily="18" charset="0"/>
              </a:rPr>
              <a:t>displayed </a:t>
            </a:r>
            <a:r>
              <a:rPr lang="en-US" sz="2800" dirty="0">
                <a:latin typeface="Times New Roman" panose="02020603050405020304" pitchFamily="18" charset="0"/>
                <a:cs typeface="Times New Roman" panose="02020603050405020304" pitchFamily="18" charset="0"/>
              </a:rPr>
              <a:t>an ethnocentric view, staffing foreign offices almost exclusively with </a:t>
            </a:r>
            <a:r>
              <a:rPr lang="en-US" sz="2800" dirty="0" smtClean="0">
                <a:latin typeface="Times New Roman" panose="02020603050405020304" pitchFamily="18" charset="0"/>
                <a:cs typeface="Times New Roman" panose="02020603050405020304" pitchFamily="18" charset="0"/>
              </a:rPr>
              <a:t>expatriate </a:t>
            </a:r>
            <a:r>
              <a:rPr lang="en-US" sz="2800" dirty="0">
                <a:latin typeface="Times New Roman" panose="02020603050405020304" pitchFamily="18" charset="0"/>
                <a:cs typeface="Times New Roman" panose="02020603050405020304" pitchFamily="18" charset="0"/>
              </a:rPr>
              <a:t>personnel. Today, many MNCs are selecting more host country and third-country nationals to fill managerial positions in their foreign subsidiaries.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is due to the increasing costs and the high failure rate of expatriate assignments. The cost of relocation can be very high for the company and the expatriate. Host country nationals may be selected because of their knowledge and </a:t>
            </a:r>
            <a:r>
              <a:rPr lang="en-US" sz="2800" dirty="0" smtClean="0">
                <a:latin typeface="Times New Roman" panose="02020603050405020304" pitchFamily="18" charset="0"/>
                <a:cs typeface="Times New Roman" panose="02020603050405020304" pitchFamily="18" charset="0"/>
              </a:rPr>
              <a:t>understanding </a:t>
            </a:r>
            <a:r>
              <a:rPr lang="en-US" sz="2800" dirty="0">
                <a:latin typeface="Times New Roman" panose="02020603050405020304" pitchFamily="18" charset="0"/>
                <a:cs typeface="Times New Roman" panose="02020603050405020304" pitchFamily="18" charset="0"/>
              </a:rPr>
              <a:t>of local markets, consumers, and governments. Local managers may </a:t>
            </a:r>
            <a:r>
              <a:rPr lang="en-US" sz="2800" dirty="0" smtClean="0">
                <a:latin typeface="Times New Roman" panose="02020603050405020304" pitchFamily="18" charset="0"/>
                <a:cs typeface="Times New Roman" panose="02020603050405020304" pitchFamily="18" charset="0"/>
              </a:rPr>
              <a:t>provide </a:t>
            </a:r>
            <a:r>
              <a:rPr lang="en-US" sz="2800" dirty="0">
                <a:latin typeface="Times New Roman" panose="02020603050405020304" pitchFamily="18" charset="0"/>
                <a:cs typeface="Times New Roman" panose="02020603050405020304" pitchFamily="18" charset="0"/>
              </a:rPr>
              <a:t>the company with valuable governmental contacts</a:t>
            </a:r>
          </a:p>
        </p:txBody>
      </p:sp>
      <p:sp>
        <p:nvSpPr>
          <p:cNvPr id="2" name="Rectangle 1"/>
          <p:cNvSpPr/>
          <p:nvPr/>
        </p:nvSpPr>
        <p:spPr>
          <a:xfrm>
            <a:off x="3549867" y="496834"/>
            <a:ext cx="5694572" cy="523220"/>
          </a:xfrm>
          <a:prstGeom prst="rect">
            <a:avLst/>
          </a:prstGeom>
        </p:spPr>
        <p:txBody>
          <a:bodyPr wrap="none">
            <a:spAutoFit/>
          </a:bodyPr>
          <a:lstStyle/>
          <a:p>
            <a:r>
              <a:rPr lang="en-US" sz="2800" b="1" dirty="0"/>
              <a:t>The Host Country National Manager. </a:t>
            </a:r>
            <a:endParaRPr lang="en-US" sz="2800"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3400" y="1289009"/>
            <a:ext cx="10798629" cy="48539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271265" cy="97478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08264" y="3281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108264" y="1345306"/>
            <a:ext cx="9974073" cy="4598294"/>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4650" y="1266570"/>
            <a:ext cx="1208532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461" y="133228"/>
            <a:ext cx="1185343" cy="9598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2748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0667" y="1160370"/>
            <a:ext cx="11593286"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Sometimes</a:t>
            </a:r>
            <a:r>
              <a:rPr lang="en-US" sz="2800" dirty="0">
                <a:latin typeface="Times New Roman" panose="02020603050405020304" pitchFamily="18" charset="0"/>
                <a:cs typeface="Times New Roman" panose="02020603050405020304" pitchFamily="18" charset="0"/>
              </a:rPr>
              <a:t>, local managers do not have enough managerial expertise or do not wish to work for the MNC. In those </a:t>
            </a:r>
            <a:r>
              <a:rPr lang="en-US" sz="2800" dirty="0" smtClean="0">
                <a:latin typeface="Times New Roman" panose="02020603050405020304" pitchFamily="18" charset="0"/>
                <a:cs typeface="Times New Roman" panose="02020603050405020304" pitchFamily="18" charset="0"/>
              </a:rPr>
              <a:t>situations, </a:t>
            </a:r>
            <a:r>
              <a:rPr lang="en-US" sz="2800" dirty="0">
                <a:latin typeface="Times New Roman" panose="02020603050405020304" pitchFamily="18" charset="0"/>
                <a:cs typeface="Times New Roman" panose="02020603050405020304" pitchFamily="18" charset="0"/>
              </a:rPr>
              <a:t>third-country managers may provide a viable staffing alternative.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For example, </a:t>
            </a:r>
            <a:r>
              <a:rPr lang="en-US" sz="2800" dirty="0">
                <a:latin typeface="Times New Roman" panose="02020603050405020304" pitchFamily="18" charset="0"/>
                <a:cs typeface="Times New Roman" panose="02020603050405020304" pitchFamily="18" charset="0"/>
              </a:rPr>
              <a:t>because of the political tensions in Iran during the early 1980s, American firms doing business in Iran often used British or Canadian personnel to represent their interests in Iran.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Sometimes</a:t>
            </a:r>
            <a:r>
              <a:rPr lang="en-US" sz="2800" dirty="0">
                <a:latin typeface="Times New Roman" panose="02020603050405020304" pitchFamily="18" charset="0"/>
                <a:cs typeface="Times New Roman" panose="02020603050405020304" pitchFamily="18" charset="0"/>
              </a:rPr>
              <a:t>, the third-country national may simply be the best person and the right manager for the job. Third-country executives often speak several languages and know the region and its industry well. Many international hotel firms commonly employ third-country nationals</a:t>
            </a:r>
          </a:p>
        </p:txBody>
      </p:sp>
      <p:sp>
        <p:nvSpPr>
          <p:cNvPr id="2" name="Rectangle 1"/>
          <p:cNvSpPr/>
          <p:nvPr/>
        </p:nvSpPr>
        <p:spPr>
          <a:xfrm>
            <a:off x="3944802" y="569855"/>
            <a:ext cx="5669694" cy="523220"/>
          </a:xfrm>
          <a:prstGeom prst="rect">
            <a:avLst/>
          </a:prstGeom>
        </p:spPr>
        <p:txBody>
          <a:bodyPr wrap="none">
            <a:spAutoFit/>
          </a:bodyPr>
          <a:lstStyle/>
          <a:p>
            <a:r>
              <a:rPr lang="en-US" sz="2800" b="1" dirty="0"/>
              <a:t>The Third-Country National Manager</a:t>
            </a:r>
            <a:endParaRPr lang="en-US" sz="2800" dirty="0"/>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120" y="1345306"/>
            <a:ext cx="1199388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595112" y="639534"/>
            <a:ext cx="7190558" cy="523220"/>
          </a:xfrm>
          <a:prstGeom prst="rect">
            <a:avLst/>
          </a:prstGeom>
        </p:spPr>
        <p:txBody>
          <a:bodyPr wrap="none">
            <a:spAutoFit/>
          </a:bodyPr>
          <a:lstStyle/>
          <a:p>
            <a:r>
              <a:rPr lang="en-US" sz="2800" b="1" dirty="0"/>
              <a:t>Host Country or Third-Country Staffing Criteria </a:t>
            </a:r>
            <a:endParaRPr lang="en-US" sz="2800" dirty="0"/>
          </a:p>
        </p:txBody>
      </p:sp>
      <p:sp>
        <p:nvSpPr>
          <p:cNvPr id="9" name="Rectangle 8"/>
          <p:cNvSpPr/>
          <p:nvPr/>
        </p:nvSpPr>
        <p:spPr>
          <a:xfrm>
            <a:off x="270399" y="1345306"/>
            <a:ext cx="11389877" cy="4401205"/>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criteria for selecting a host country and third-country national managers are much the same as those used for selecting expatriate managers.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4472C4"/>
                </a:solidFill>
                <a:latin typeface="Times New Roman" panose="02020603050405020304" pitchFamily="18" charset="0"/>
                <a:cs typeface="Times New Roman" panose="02020603050405020304" pitchFamily="18" charset="0"/>
              </a:rPr>
              <a:t>Technical </a:t>
            </a:r>
            <a:r>
              <a:rPr lang="en-US" sz="2800" dirty="0">
                <a:solidFill>
                  <a:srgbClr val="4472C4"/>
                </a:solidFill>
                <a:latin typeface="Times New Roman" panose="02020603050405020304" pitchFamily="18" charset="0"/>
                <a:cs typeface="Times New Roman" panose="02020603050405020304" pitchFamily="18" charset="0"/>
              </a:rPr>
              <a:t>expertise, adaptability, flexibility, and communication and decision-making skills are key desirable characteristics. </a:t>
            </a:r>
            <a:endParaRPr lang="en-US" sz="2800" dirty="0" smtClean="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Making </a:t>
            </a:r>
            <a:r>
              <a:rPr lang="en-US" sz="2800" dirty="0">
                <a:latin typeface="Times New Roman" panose="02020603050405020304" pitchFamily="18" charset="0"/>
                <a:cs typeface="Times New Roman" panose="02020603050405020304" pitchFamily="18" charset="0"/>
              </a:rPr>
              <a:t>the decision to hire a host country manager may be much easier than finding a local citizen who has the qualifications for the job and/or who is willing to take up a job with the MNC</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16661"/>
            <a:ext cx="12191999"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48562" y="151466"/>
            <a:ext cx="8214592" cy="1077218"/>
          </a:xfrm>
          <a:prstGeom prst="rect">
            <a:avLst/>
          </a:prstGeom>
        </p:spPr>
        <p:txBody>
          <a:bodyPr wrap="square">
            <a:spAutoFit/>
          </a:bodyPr>
          <a:lstStyle/>
          <a:p>
            <a:r>
              <a:rPr lang="en-US" sz="3200" b="1" dirty="0"/>
              <a:t>Product Life Cycle and International Human Resource Management </a:t>
            </a:r>
          </a:p>
        </p:txBody>
      </p:sp>
      <p:sp>
        <p:nvSpPr>
          <p:cNvPr id="9" name="Rectangle 8"/>
          <p:cNvSpPr/>
          <p:nvPr/>
        </p:nvSpPr>
        <p:spPr>
          <a:xfrm>
            <a:off x="257217" y="1246267"/>
            <a:ext cx="11934782" cy="4832092"/>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advent of the Internet has enabled some new ventures to directly start off as an international enterprise, but this is not very common. During its evolution, the MNC establishes its basic HRM policies and practices.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These </a:t>
            </a:r>
            <a:r>
              <a:rPr lang="en-US" sz="2800" dirty="0">
                <a:latin typeface="Times New Roman" panose="02020603050405020304" pitchFamily="18" charset="0"/>
                <a:cs typeface="Times New Roman" panose="02020603050405020304" pitchFamily="18" charset="0"/>
              </a:rPr>
              <a:t>policies and practices are usually the outgrowths of the cultural environment of its diverse markets. As the MNC expands to different </a:t>
            </a:r>
            <a:r>
              <a:rPr lang="en-US" sz="2800" dirty="0" smtClean="0">
                <a:latin typeface="Times New Roman" panose="02020603050405020304" pitchFamily="18" charset="0"/>
                <a:cs typeface="Times New Roman" panose="02020603050405020304" pitchFamily="18" charset="0"/>
              </a:rPr>
              <a:t>markets, </a:t>
            </a:r>
            <a:r>
              <a:rPr lang="en-US" sz="2800" dirty="0">
                <a:latin typeface="Times New Roman" panose="02020603050405020304" pitchFamily="18" charset="0"/>
                <a:cs typeface="Times New Roman" panose="02020603050405020304" pitchFamily="18" charset="0"/>
              </a:rPr>
              <a:t>it gains experience in dealing with different cultures.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rgbClr val="4472C4"/>
                </a:solidFill>
                <a:latin typeface="Times New Roman" panose="02020603050405020304" pitchFamily="18" charset="0"/>
                <a:cs typeface="Times New Roman" panose="02020603050405020304" pitchFamily="18" charset="0"/>
              </a:rPr>
              <a:t>The </a:t>
            </a:r>
            <a:r>
              <a:rPr lang="en-US" sz="2800" dirty="0">
                <a:solidFill>
                  <a:srgbClr val="4472C4"/>
                </a:solidFill>
                <a:latin typeface="Times New Roman" panose="02020603050405020304" pitchFamily="18" charset="0"/>
                <a:cs typeface="Times New Roman" panose="02020603050405020304" pitchFamily="18" charset="0"/>
              </a:rPr>
              <a:t>four stages that MNCs go through are (1) high tech or product </a:t>
            </a:r>
            <a:r>
              <a:rPr lang="en-US" sz="2800" dirty="0" smtClean="0">
                <a:solidFill>
                  <a:srgbClr val="4472C4"/>
                </a:solidFill>
                <a:latin typeface="Times New Roman" panose="02020603050405020304" pitchFamily="18" charset="0"/>
                <a:cs typeface="Times New Roman" panose="02020603050405020304" pitchFamily="18" charset="0"/>
              </a:rPr>
              <a:t>orientation, </a:t>
            </a:r>
            <a:r>
              <a:rPr lang="en-US" sz="2800" dirty="0">
                <a:solidFill>
                  <a:srgbClr val="4472C4"/>
                </a:solidFill>
                <a:latin typeface="Times New Roman" panose="02020603050405020304" pitchFamily="18" charset="0"/>
                <a:cs typeface="Times New Roman" panose="02020603050405020304" pitchFamily="18" charset="0"/>
              </a:rPr>
              <a:t>(2) growth and internationalization or market orientation, (3) </a:t>
            </a:r>
            <a:r>
              <a:rPr lang="en-US" sz="2800" dirty="0" smtClean="0">
                <a:solidFill>
                  <a:srgbClr val="4472C4"/>
                </a:solidFill>
                <a:latin typeface="Times New Roman" panose="02020603050405020304" pitchFamily="18" charset="0"/>
                <a:cs typeface="Times New Roman" panose="02020603050405020304" pitchFamily="18" charset="0"/>
              </a:rPr>
              <a:t>multinationalization </a:t>
            </a:r>
            <a:r>
              <a:rPr lang="en-US" sz="2800" dirty="0">
                <a:solidFill>
                  <a:srgbClr val="4472C4"/>
                </a:solidFill>
                <a:latin typeface="Times New Roman" panose="02020603050405020304" pitchFamily="18" charset="0"/>
                <a:cs typeface="Times New Roman" panose="02020603050405020304" pitchFamily="18" charset="0"/>
              </a:rPr>
              <a:t>or price orientation, and (4) globalization.</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901" y="1432454"/>
            <a:ext cx="11370899"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25496" y="516028"/>
            <a:ext cx="5600059" cy="584775"/>
          </a:xfrm>
          <a:prstGeom prst="rect">
            <a:avLst/>
          </a:prstGeom>
        </p:spPr>
        <p:txBody>
          <a:bodyPr wrap="none">
            <a:spAutoFit/>
          </a:bodyPr>
          <a:lstStyle/>
          <a:p>
            <a:r>
              <a:rPr lang="en-US" sz="3200" b="1" dirty="0"/>
              <a:t>International Product Life Cycle </a:t>
            </a:r>
          </a:p>
        </p:txBody>
      </p:sp>
      <p:sp>
        <p:nvSpPr>
          <p:cNvPr id="9" name="Rectangle 8"/>
          <p:cNvSpPr/>
          <p:nvPr/>
        </p:nvSpPr>
        <p:spPr>
          <a:xfrm>
            <a:off x="487726" y="1411015"/>
            <a:ext cx="11123247" cy="5016758"/>
          </a:xfrm>
          <a:prstGeom prst="rect">
            <a:avLst/>
          </a:prstGeom>
        </p:spPr>
        <p:txBody>
          <a:bodyPr wrap="square">
            <a:spAutoFit/>
          </a:bodyPr>
          <a:lstStyle/>
          <a:p>
            <a:pPr algn="just"/>
            <a:r>
              <a:rPr lang="en-US" sz="3200" dirty="0">
                <a:solidFill>
                  <a:srgbClr val="4472C4"/>
                </a:solidFill>
                <a:latin typeface="Times New Roman" panose="02020603050405020304" pitchFamily="18" charset="0"/>
                <a:cs typeface="Times New Roman" panose="02020603050405020304" pitchFamily="18" charset="0"/>
              </a:rPr>
              <a:t>In Phase 1, the product-orientation </a:t>
            </a:r>
            <a:r>
              <a:rPr lang="en-US" sz="3200" dirty="0" smtClean="0">
                <a:solidFill>
                  <a:srgbClr val="4472C4"/>
                </a:solidFill>
                <a:latin typeface="Times New Roman" panose="02020603050405020304" pitchFamily="18" charset="0"/>
                <a:cs typeface="Times New Roman" panose="02020603050405020304" pitchFamily="18" charset="0"/>
              </a:rPr>
              <a:t>stage:</a:t>
            </a:r>
          </a:p>
          <a:p>
            <a:pPr algn="just"/>
            <a:endParaRPr lang="en-US" sz="3200" dirty="0" smtClean="0">
              <a:solidFill>
                <a:srgbClr val="4472C4"/>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firms produce new and unique products that command a high price relative to direct costs.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They </a:t>
            </a:r>
            <a:r>
              <a:rPr lang="en-US" sz="3200" dirty="0">
                <a:latin typeface="Times New Roman" panose="02020603050405020304" pitchFamily="18" charset="0"/>
                <a:cs typeface="Times New Roman" panose="02020603050405020304" pitchFamily="18" charset="0"/>
              </a:rPr>
              <a:t>depend on R&amp;D and apply advances in science and engineering to product development. </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At </a:t>
            </a:r>
            <a:r>
              <a:rPr lang="en-US" sz="3200" dirty="0">
                <a:latin typeface="Times New Roman" panose="02020603050405020304" pitchFamily="18" charset="0"/>
                <a:cs typeface="Times New Roman" panose="02020603050405020304" pitchFamily="18" charset="0"/>
              </a:rPr>
              <a:t>this stage, there are only a few firms capable of producing these products</a:t>
            </a: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6571" y="1096845"/>
            <a:ext cx="11430713" cy="482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34038" y="1577163"/>
            <a:ext cx="11123246" cy="3539430"/>
          </a:xfrm>
          <a:prstGeom prst="rect">
            <a:avLst/>
          </a:prstGeom>
        </p:spPr>
        <p:txBody>
          <a:bodyPr wrap="square">
            <a:spAutoFit/>
          </a:bodyPr>
          <a:lstStyle/>
          <a:p>
            <a:pPr algn="just"/>
            <a:r>
              <a:rPr lang="en-US" sz="3200" b="1" dirty="0">
                <a:solidFill>
                  <a:srgbClr val="4472C4"/>
                </a:solidFill>
                <a:latin typeface="Times New Roman" panose="02020603050405020304" pitchFamily="18" charset="0"/>
                <a:cs typeface="Times New Roman" panose="02020603050405020304" pitchFamily="18" charset="0"/>
              </a:rPr>
              <a:t>Phase 2 is the market-orientation </a:t>
            </a:r>
            <a:r>
              <a:rPr lang="en-US" sz="3200" b="1" dirty="0" smtClean="0">
                <a:solidFill>
                  <a:srgbClr val="4472C4"/>
                </a:solidFill>
                <a:latin typeface="Times New Roman" panose="02020603050405020304" pitchFamily="18" charset="0"/>
                <a:cs typeface="Times New Roman" panose="02020603050405020304" pitchFamily="18" charset="0"/>
              </a:rPr>
              <a:t>stage:</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begins with the entrance of </a:t>
            </a:r>
            <a:r>
              <a:rPr lang="en-US" sz="3200" dirty="0" smtClean="0">
                <a:latin typeface="Times New Roman" panose="02020603050405020304" pitchFamily="18" charset="0"/>
                <a:cs typeface="Times New Roman" panose="02020603050405020304" pitchFamily="18" charset="0"/>
              </a:rPr>
              <a:t>competition, </a:t>
            </a:r>
            <a:r>
              <a:rPr lang="en-US" sz="3200" dirty="0">
                <a:latin typeface="Times New Roman" panose="02020603050405020304" pitchFamily="18" charset="0"/>
                <a:cs typeface="Times New Roman" panose="02020603050405020304" pitchFamily="18" charset="0"/>
              </a:rPr>
              <a:t>which forces firms to focus on expanding to new markets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International </a:t>
            </a:r>
            <a:r>
              <a:rPr lang="en-US" sz="3200" dirty="0" smtClean="0">
                <a:latin typeface="Times New Roman" panose="02020603050405020304" pitchFamily="18" charset="0"/>
                <a:cs typeface="Times New Roman" panose="02020603050405020304" pitchFamily="18" charset="0"/>
              </a:rPr>
              <a:t>expansion </a:t>
            </a:r>
            <a:r>
              <a:rPr lang="en-US" sz="3200" dirty="0">
                <a:latin typeface="Times New Roman" panose="02020603050405020304" pitchFamily="18" charset="0"/>
                <a:cs typeface="Times New Roman" panose="02020603050405020304" pitchFamily="18" charset="0"/>
              </a:rPr>
              <a:t>is an option they may choose. Initially, foreign markets are supplied by exports from the home country</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86157" y="1524132"/>
            <a:ext cx="11415710" cy="2554545"/>
          </a:xfrm>
          <a:prstGeom prst="rect">
            <a:avLst/>
          </a:prstGeom>
        </p:spPr>
        <p:txBody>
          <a:bodyPr wrap="square">
            <a:spAutoFit/>
          </a:bodyPr>
          <a:lstStyle/>
          <a:p>
            <a:pPr algn="just"/>
            <a:r>
              <a:rPr lang="en-US" sz="3200" b="1" dirty="0">
                <a:solidFill>
                  <a:srgbClr val="4472C4"/>
                </a:solidFill>
                <a:latin typeface="Times New Roman" panose="02020603050405020304" pitchFamily="18" charset="0"/>
                <a:cs typeface="Times New Roman" panose="02020603050405020304" pitchFamily="18" charset="0"/>
              </a:rPr>
              <a:t>Phase 3 is the price orientation stage</a:t>
            </a:r>
            <a:r>
              <a:rPr lang="en-US" sz="3200" b="1" dirty="0" smtClean="0">
                <a:solidFill>
                  <a:srgbClr val="4472C4"/>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marks the realization that competitive advantage can be achieved only by managing and controlling costs. Increased </a:t>
            </a:r>
            <a:r>
              <a:rPr lang="en-US" sz="3200" dirty="0" smtClean="0">
                <a:latin typeface="Times New Roman" panose="02020603050405020304" pitchFamily="18" charset="0"/>
                <a:cs typeface="Times New Roman" panose="02020603050405020304" pitchFamily="18" charset="0"/>
              </a:rPr>
              <a:t>competition </a:t>
            </a:r>
            <a:r>
              <a:rPr lang="en-US" sz="3200" dirty="0">
                <a:latin typeface="Times New Roman" panose="02020603050405020304" pitchFamily="18" charset="0"/>
                <a:cs typeface="Times New Roman" panose="02020603050405020304" pitchFamily="18" charset="0"/>
              </a:rPr>
              <a:t>and standardization of products at the end of Phase 2 drives prices down and creates a need for further cost reduction</a:t>
            </a:r>
          </a:p>
        </p:txBody>
      </p:sp>
      <p:sp>
        <p:nvSpPr>
          <p:cNvPr id="9" name="Rectangle 8"/>
          <p:cNvSpPr/>
          <p:nvPr/>
        </p:nvSpPr>
        <p:spPr>
          <a:xfrm>
            <a:off x="386157" y="4156590"/>
            <a:ext cx="11415710" cy="2062103"/>
          </a:xfrm>
          <a:prstGeom prst="rect">
            <a:avLst/>
          </a:prstGeom>
        </p:spPr>
        <p:txBody>
          <a:bodyPr wrap="square">
            <a:spAutoFit/>
          </a:bodyPr>
          <a:lstStyle/>
          <a:p>
            <a:pPr algn="just"/>
            <a:r>
              <a:rPr lang="en-US" sz="3200" b="1" dirty="0" smtClean="0">
                <a:solidFill>
                  <a:srgbClr val="4472C4"/>
                </a:solidFill>
                <a:latin typeface="Times New Roman" panose="02020603050405020304" pitchFamily="18" charset="0"/>
                <a:cs typeface="Times New Roman" panose="02020603050405020304" pitchFamily="18" charset="0"/>
              </a:rPr>
              <a:t>Phase 4,Global Orientation: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is </a:t>
            </a:r>
            <a:r>
              <a:rPr lang="en-US" sz="3200" dirty="0">
                <a:latin typeface="Times New Roman" panose="02020603050405020304" pitchFamily="18" charset="0"/>
                <a:cs typeface="Times New Roman" panose="02020603050405020304" pitchFamily="18" charset="0"/>
              </a:rPr>
              <a:t>the culmination of the previous three phases. It is the result of </a:t>
            </a:r>
            <a:r>
              <a:rPr lang="en-US" sz="3200" dirty="0" smtClean="0">
                <a:latin typeface="Times New Roman" panose="02020603050405020304" pitchFamily="18" charset="0"/>
                <a:cs typeface="Times New Roman" panose="02020603050405020304" pitchFamily="18" charset="0"/>
              </a:rPr>
              <a:t>dramatic </a:t>
            </a:r>
            <a:r>
              <a:rPr lang="en-US" sz="3200" dirty="0">
                <a:latin typeface="Times New Roman" panose="02020603050405020304" pitchFamily="18" charset="0"/>
                <a:cs typeface="Times New Roman" panose="02020603050405020304" pitchFamily="18" charset="0"/>
              </a:rPr>
              <a:t>changes in market forces that are best described as a progression from one stage to another, as follows</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757238" y="1683782"/>
            <a:ext cx="11132702" cy="4381500"/>
          </a:xfrm>
          <a:prstGeom prst="rect">
            <a:avLst/>
          </a:prstGeom>
        </p:spPr>
      </p:pic>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 y="1048604"/>
            <a:ext cx="12222479" cy="5382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0" y="32759"/>
            <a:ext cx="1404457" cy="9536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7850" y="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850" y="66172"/>
            <a:ext cx="889322"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4"/>
            <a:ext cx="2305141" cy="653682"/>
          </a:xfrm>
          <a:prstGeom prst="rect">
            <a:avLst/>
          </a:prstGeom>
        </p:spPr>
      </p:pic>
      <p:sp>
        <p:nvSpPr>
          <p:cNvPr id="8" name="Rectangle 7"/>
          <p:cNvSpPr/>
          <p:nvPr/>
        </p:nvSpPr>
        <p:spPr>
          <a:xfrm>
            <a:off x="30483" y="981040"/>
            <a:ext cx="12191998" cy="5509200"/>
          </a:xfrm>
          <a:prstGeom prst="rect">
            <a:avLst/>
          </a:prstGeom>
        </p:spPr>
        <p:txBody>
          <a:bodyPr wrap="square">
            <a:spAutoFit/>
          </a:bodyPr>
          <a:lstStyle/>
          <a:p>
            <a:pPr algn="just"/>
            <a:r>
              <a:rPr lang="en-US" sz="3200" dirty="0">
                <a:solidFill>
                  <a:srgbClr val="4472C4"/>
                </a:solidFill>
                <a:latin typeface="Times New Roman" panose="02020603050405020304" pitchFamily="18" charset="0"/>
                <a:cs typeface="Times New Roman" panose="02020603050405020304" pitchFamily="18" charset="0"/>
              </a:rPr>
              <a:t>In Phase 1, the product-orientation </a:t>
            </a:r>
            <a:r>
              <a:rPr lang="en-US" sz="3200" dirty="0" smtClean="0">
                <a:solidFill>
                  <a:srgbClr val="4472C4"/>
                </a:solidFill>
                <a:latin typeface="Times New Roman" panose="02020603050405020304" pitchFamily="18" charset="0"/>
                <a:cs typeface="Times New Roman" panose="02020603050405020304" pitchFamily="18" charset="0"/>
              </a:rPr>
              <a:t>stage:</a:t>
            </a:r>
          </a:p>
          <a:p>
            <a:pPr marL="457200" indent="-457200" algn="just">
              <a:buFont typeface="Arial" panose="020B0604020202020204" pitchFamily="34" charset="0"/>
              <a:buChar char="•"/>
            </a:pPr>
            <a:r>
              <a:rPr lang="en-US" sz="3200" dirty="0" smtClean="0">
                <a:solidFill>
                  <a:srgbClr val="4472C4"/>
                </a:solidFill>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which produce unique products and sell them </a:t>
            </a:r>
            <a:r>
              <a:rPr lang="en-US" sz="3200" dirty="0" smtClean="0">
                <a:latin typeface="Times New Roman" panose="02020603050405020304" pitchFamily="18" charset="0"/>
                <a:cs typeface="Times New Roman" panose="02020603050405020304" pitchFamily="18" charset="0"/>
              </a:rPr>
              <a:t>primarily </a:t>
            </a:r>
            <a:r>
              <a:rPr lang="en-US" sz="3200" dirty="0">
                <a:latin typeface="Times New Roman" panose="02020603050405020304" pitchFamily="18" charset="0"/>
                <a:cs typeface="Times New Roman" panose="02020603050405020304" pitchFamily="18" charset="0"/>
              </a:rPr>
              <a:t>to the home market, do not require much international sophistication from their employees.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firms’ monopoly power insulates them from the impact of cultural differences and forces the buyers of the product to absorb the cost of the cross-cultural mismatch</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Foreign customers must speak the language of the MNC, accept the MNC’s cultural and managerial practices, and after the </a:t>
            </a:r>
            <a:r>
              <a:rPr lang="en-US" sz="3200" dirty="0" smtClean="0">
                <a:latin typeface="Times New Roman" panose="02020603050405020304" pitchFamily="18" charset="0"/>
                <a:cs typeface="Times New Roman" panose="02020603050405020304" pitchFamily="18" charset="0"/>
              </a:rPr>
              <a:t>purchase, </a:t>
            </a:r>
            <a:r>
              <a:rPr lang="en-US" sz="3200" dirty="0">
                <a:latin typeface="Times New Roman" panose="02020603050405020304" pitchFamily="18" charset="0"/>
                <a:cs typeface="Times New Roman" panose="02020603050405020304" pitchFamily="18" charset="0"/>
              </a:rPr>
              <a:t>modify products and services themselves to match their needs and </a:t>
            </a:r>
            <a:r>
              <a:rPr lang="en-US" sz="3200" dirty="0" smtClean="0">
                <a:latin typeface="Times New Roman" panose="02020603050405020304" pitchFamily="18" charset="0"/>
                <a:cs typeface="Times New Roman" panose="02020603050405020304" pitchFamily="18" charset="0"/>
              </a:rPr>
              <a:t>requirements</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4447735" y="378351"/>
            <a:ext cx="2734018" cy="584775"/>
          </a:xfrm>
          <a:prstGeom prst="rect">
            <a:avLst/>
          </a:prstGeom>
        </p:spPr>
        <p:txBody>
          <a:bodyPr wrap="none">
            <a:spAutoFit/>
          </a:bodyPr>
          <a:lstStyle/>
          <a:p>
            <a:r>
              <a:rPr lang="en-US" sz="3200" b="1" dirty="0"/>
              <a:t>HRM Practices </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56437"/>
            <a:ext cx="11877310" cy="5393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46181" y="31905"/>
            <a:ext cx="1281125" cy="95869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92484" y="726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5295" y="257301"/>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60636"/>
            <a:ext cx="2305141" cy="1076343"/>
          </a:xfrm>
          <a:prstGeom prst="rect">
            <a:avLst/>
          </a:prstGeom>
        </p:spPr>
      </p:pic>
      <p:sp>
        <p:nvSpPr>
          <p:cNvPr id="9" name="Rectangle 8"/>
          <p:cNvSpPr/>
          <p:nvPr/>
        </p:nvSpPr>
        <p:spPr>
          <a:xfrm>
            <a:off x="322651" y="1129028"/>
            <a:ext cx="11661340" cy="5016758"/>
          </a:xfrm>
          <a:prstGeom prst="rect">
            <a:avLst/>
          </a:prstGeom>
        </p:spPr>
        <p:txBody>
          <a:bodyPr wrap="square">
            <a:spAutoFit/>
          </a:bodyPr>
          <a:lstStyle/>
          <a:p>
            <a:pPr algn="just"/>
            <a:r>
              <a:rPr lang="en-US" sz="3200" dirty="0">
                <a:solidFill>
                  <a:srgbClr val="4472C4"/>
                </a:solidFill>
                <a:latin typeface="Times New Roman" panose="02020603050405020304" pitchFamily="18" charset="0"/>
                <a:cs typeface="Times New Roman" panose="02020603050405020304" pitchFamily="18" charset="0"/>
              </a:rPr>
              <a:t>Phase 2 is the market-orientation stage </a:t>
            </a:r>
            <a:r>
              <a:rPr lang="en-US" sz="3200" dirty="0" smtClean="0">
                <a:solidFill>
                  <a:srgbClr val="4472C4"/>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cultural </a:t>
            </a:r>
            <a:r>
              <a:rPr lang="en-US" sz="3200" dirty="0">
                <a:latin typeface="Times New Roman" panose="02020603050405020304" pitchFamily="18" charset="0"/>
                <a:cs typeface="Times New Roman" panose="02020603050405020304" pitchFamily="18" charset="0"/>
              </a:rPr>
              <a:t>adaptability and sensitivity are important, but personnel selection is still based mostly on technical competence and the willingness to accept foreign </a:t>
            </a:r>
            <a:r>
              <a:rPr lang="en-US" sz="3200" dirty="0" smtClean="0">
                <a:latin typeface="Times New Roman" panose="02020603050405020304" pitchFamily="18" charset="0"/>
                <a:cs typeface="Times New Roman" panose="02020603050405020304" pitchFamily="18" charset="0"/>
              </a:rPr>
              <a:t>assignments.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firms </a:t>
            </a:r>
            <a:r>
              <a:rPr lang="en-US" sz="3200" dirty="0">
                <a:latin typeface="Times New Roman" panose="02020603050405020304" pitchFamily="18" charset="0"/>
                <a:cs typeface="Times New Roman" panose="02020603050405020304" pitchFamily="18" charset="0"/>
              </a:rPr>
              <a:t>could gain a </a:t>
            </a:r>
            <a:r>
              <a:rPr lang="en-US" sz="3200" dirty="0" smtClean="0">
                <a:latin typeface="Times New Roman" panose="02020603050405020304" pitchFamily="18" charset="0"/>
                <a:cs typeface="Times New Roman" panose="02020603050405020304" pitchFamily="18" charset="0"/>
              </a:rPr>
              <a:t>competitive </a:t>
            </a:r>
            <a:r>
              <a:rPr lang="en-US" sz="3200" dirty="0">
                <a:latin typeface="Times New Roman" panose="02020603050405020304" pitchFamily="18" charset="0"/>
                <a:cs typeface="Times New Roman" panose="02020603050405020304" pitchFamily="18" charset="0"/>
              </a:rPr>
              <a:t>advantage by producing culturally appropriate products and services and </a:t>
            </a:r>
            <a:r>
              <a:rPr lang="en-US" sz="3200" dirty="0" smtClean="0">
                <a:latin typeface="Times New Roman" panose="02020603050405020304" pitchFamily="18" charset="0"/>
                <a:cs typeface="Times New Roman" panose="02020603050405020304" pitchFamily="18" charset="0"/>
              </a:rPr>
              <a:t>International </a:t>
            </a:r>
            <a:r>
              <a:rPr lang="en-US" sz="3200" dirty="0">
                <a:latin typeface="Times New Roman" panose="02020603050405020304" pitchFamily="18" charset="0"/>
                <a:cs typeface="Times New Roman" panose="02020603050405020304" pitchFamily="18" charset="0"/>
              </a:rPr>
              <a:t>Human Resource Management </a:t>
            </a:r>
            <a:r>
              <a:rPr lang="en-US" sz="3200" dirty="0" smtClean="0">
                <a:latin typeface="Times New Roman" panose="02020603050405020304" pitchFamily="18" charset="0"/>
                <a:cs typeface="Times New Roman" panose="02020603050405020304" pitchFamily="18" charset="0"/>
              </a:rPr>
              <a:t>tailoring </a:t>
            </a:r>
            <a:r>
              <a:rPr lang="en-US" sz="3200" dirty="0">
                <a:latin typeface="Times New Roman" panose="02020603050405020304" pitchFamily="18" charset="0"/>
                <a:cs typeface="Times New Roman" panose="02020603050405020304" pitchFamily="18" charset="0"/>
              </a:rPr>
              <a:t>their marketing programs to host countries’ cultural requirements. These firms, besides employing expatriate managers, quite often employ host nationals in some host country positions, such as marketing and personnel. </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12372"/>
            <a:ext cx="11877310" cy="5325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98666" y="34296"/>
            <a:ext cx="1215400" cy="9780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9243" y="945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79243" y="322016"/>
            <a:ext cx="1026345"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7523" y="1101461"/>
            <a:ext cx="11675626" cy="5016758"/>
          </a:xfrm>
          <a:prstGeom prst="rect">
            <a:avLst/>
          </a:prstGeom>
        </p:spPr>
        <p:txBody>
          <a:bodyPr wrap="square">
            <a:spAutoFit/>
          </a:bodyPr>
          <a:lstStyle/>
          <a:p>
            <a:pPr algn="just"/>
            <a:r>
              <a:rPr lang="en-US" sz="3200" dirty="0">
                <a:solidFill>
                  <a:srgbClr val="4472C4"/>
                </a:solidFill>
                <a:latin typeface="Times New Roman" panose="02020603050405020304" pitchFamily="18" charset="0"/>
                <a:cs typeface="Times New Roman" panose="02020603050405020304" pitchFamily="18" charset="0"/>
              </a:rPr>
              <a:t>Phase 3 is the price orientation stage </a:t>
            </a:r>
            <a:r>
              <a:rPr lang="en-US" sz="3200" dirty="0" smtClean="0">
                <a:solidFill>
                  <a:srgbClr val="4472C4"/>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Survival </a:t>
            </a:r>
            <a:r>
              <a:rPr lang="en-US" sz="3200" dirty="0">
                <a:latin typeface="Times New Roman" panose="02020603050405020304" pitchFamily="18" charset="0"/>
                <a:cs typeface="Times New Roman" panose="02020603050405020304" pitchFamily="18" charset="0"/>
              </a:rPr>
              <a:t>for a Phase 3 firm in the global market depends on price </a:t>
            </a:r>
            <a:r>
              <a:rPr lang="en-US" sz="3200" dirty="0" smtClean="0">
                <a:latin typeface="Times New Roman" panose="02020603050405020304" pitchFamily="18" charset="0"/>
                <a:cs typeface="Times New Roman" panose="02020603050405020304" pitchFamily="18" charset="0"/>
              </a:rPr>
              <a:t>competitiveness. </a:t>
            </a:r>
            <a:r>
              <a:rPr lang="en-US" sz="3200" dirty="0">
                <a:latin typeface="Times New Roman" panose="02020603050405020304" pitchFamily="18" charset="0"/>
                <a:cs typeface="Times New Roman" panose="02020603050405020304" pitchFamily="18" charset="0"/>
              </a:rPr>
              <a:t>For geographically dispersed MNCs with a worldwide network of </a:t>
            </a:r>
            <a:r>
              <a:rPr lang="en-US" sz="3200" dirty="0" smtClean="0">
                <a:latin typeface="Times New Roman" panose="02020603050405020304" pitchFamily="18" charset="0"/>
                <a:cs typeface="Times New Roman" panose="02020603050405020304" pitchFamily="18" charset="0"/>
              </a:rPr>
              <a:t>suppliers, </a:t>
            </a:r>
            <a:r>
              <a:rPr lang="en-US" sz="3200" dirty="0">
                <a:latin typeface="Times New Roman" panose="02020603050405020304" pitchFamily="18" charset="0"/>
                <a:cs typeface="Times New Roman" panose="02020603050405020304" pitchFamily="18" charset="0"/>
              </a:rPr>
              <a:t>manufacturers, and distributors, integration becomes an important undertaking</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Firms </a:t>
            </a:r>
            <a:r>
              <a:rPr lang="en-US" sz="3200" dirty="0">
                <a:latin typeface="Times New Roman" panose="02020603050405020304" pitchFamily="18" charset="0"/>
                <a:cs typeface="Times New Roman" panose="02020603050405020304" pitchFamily="18" charset="0"/>
              </a:rPr>
              <a:t>become integrated primarily by standardizing their products and services and centralizing their operations and structure.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firms </a:t>
            </a:r>
            <a:r>
              <a:rPr lang="en-US" sz="3200" dirty="0">
                <a:latin typeface="Times New Roman" panose="02020603050405020304" pitchFamily="18" charset="0"/>
                <a:cs typeface="Times New Roman" panose="02020603050405020304" pitchFamily="18" charset="0"/>
              </a:rPr>
              <a:t>attempt to integrate by assuming similarity or creating it. They assume similarity by producing generic products and services to take advantage of economies of scale and scope. </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143" y="925286"/>
            <a:ext cx="11506200" cy="5412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59919" y="0"/>
            <a:ext cx="1327367" cy="9252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10439"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09929" y="1213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11508" y="39471"/>
            <a:ext cx="2305141" cy="1076343"/>
          </a:xfrm>
          <a:prstGeom prst="rect">
            <a:avLst/>
          </a:prstGeom>
        </p:spPr>
      </p:pic>
      <p:sp>
        <p:nvSpPr>
          <p:cNvPr id="8" name="Rectangle 7"/>
          <p:cNvSpPr/>
          <p:nvPr/>
        </p:nvSpPr>
        <p:spPr>
          <a:xfrm>
            <a:off x="359919" y="925286"/>
            <a:ext cx="11192214" cy="5262979"/>
          </a:xfrm>
          <a:prstGeom prst="rect">
            <a:avLst/>
          </a:prstGeom>
        </p:spPr>
        <p:txBody>
          <a:bodyPr wrap="square">
            <a:spAutoFit/>
          </a:bodyPr>
          <a:lstStyle/>
          <a:p>
            <a:pPr algn="just"/>
            <a:r>
              <a:rPr lang="en-US" sz="2800" b="1" dirty="0">
                <a:solidFill>
                  <a:srgbClr val="4472C4"/>
                </a:solidFill>
                <a:latin typeface="Times New Roman" panose="02020603050405020304" pitchFamily="18" charset="0"/>
                <a:cs typeface="Times New Roman" panose="02020603050405020304" pitchFamily="18" charset="0"/>
              </a:rPr>
              <a:t>Phase 4,Global Orientation </a:t>
            </a:r>
            <a:r>
              <a:rPr lang="en-US" sz="2800" b="1" dirty="0" smtClean="0">
                <a:solidFill>
                  <a:srgbClr val="4472C4"/>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MNCs </a:t>
            </a:r>
            <a:r>
              <a:rPr lang="en-US" sz="2800" dirty="0">
                <a:latin typeface="Times New Roman" panose="02020603050405020304" pitchFamily="18" charset="0"/>
                <a:cs typeface="Times New Roman" panose="02020603050405020304" pitchFamily="18" charset="0"/>
              </a:rPr>
              <a:t>produce and sell top-quality, least-cost, differentiated products for local tastes globally.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need for global integration and national </a:t>
            </a:r>
            <a:r>
              <a:rPr lang="en-US" sz="2800" dirty="0" smtClean="0">
                <a:latin typeface="Times New Roman" panose="02020603050405020304" pitchFamily="18" charset="0"/>
                <a:cs typeface="Times New Roman" panose="02020603050405020304" pitchFamily="18" charset="0"/>
              </a:rPr>
              <a:t>responsiveness </a:t>
            </a:r>
            <a:r>
              <a:rPr lang="en-US" sz="2800" dirty="0">
                <a:latin typeface="Times New Roman" panose="02020603050405020304" pitchFamily="18" charset="0"/>
                <a:cs typeface="Times New Roman" panose="02020603050405020304" pitchFamily="18" charset="0"/>
              </a:rPr>
              <a:t>impels </a:t>
            </a:r>
            <a:r>
              <a:rPr lang="en-US" sz="2800" dirty="0" smtClean="0">
                <a:latin typeface="Times New Roman" panose="02020603050405020304" pitchFamily="18" charset="0"/>
                <a:cs typeface="Times New Roman" panose="02020603050405020304" pitchFamily="18" charset="0"/>
              </a:rPr>
              <a:t>firms </a:t>
            </a:r>
            <a:r>
              <a:rPr lang="en-US" sz="2800" dirty="0">
                <a:latin typeface="Times New Roman" panose="02020603050405020304" pitchFamily="18" charset="0"/>
                <a:cs typeface="Times New Roman" panose="02020603050405020304" pitchFamily="18" charset="0"/>
              </a:rPr>
              <a:t>to select their best people for assignments scattered all over the globe.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home country market is no longer dominant and the </a:t>
            </a:r>
            <a:r>
              <a:rPr lang="en-US" sz="2800" dirty="0" smtClean="0">
                <a:latin typeface="Times New Roman" panose="02020603050405020304" pitchFamily="18" charset="0"/>
                <a:cs typeface="Times New Roman" panose="02020603050405020304" pitchFamily="18" charset="0"/>
              </a:rPr>
              <a:t>boundaries </a:t>
            </a:r>
            <a:r>
              <a:rPr lang="en-US" sz="2800" dirty="0">
                <a:latin typeface="Times New Roman" panose="02020603050405020304" pitchFamily="18" charset="0"/>
                <a:cs typeface="Times New Roman" panose="02020603050405020304" pitchFamily="18" charset="0"/>
              </a:rPr>
              <a:t>between home country, host country, and third-country managers vanish. Internally and externally, firms are faced with cultural diversity, which they </a:t>
            </a:r>
            <a:r>
              <a:rPr lang="en-US" sz="2800" dirty="0" smtClean="0">
                <a:latin typeface="Times New Roman" panose="02020603050405020304" pitchFamily="18" charset="0"/>
                <a:cs typeface="Times New Roman" panose="02020603050405020304" pitchFamily="18" charset="0"/>
              </a:rPr>
              <a:t>cannot </a:t>
            </a:r>
            <a:r>
              <a:rPr lang="en-US" sz="2800" dirty="0">
                <a:latin typeface="Times New Roman" panose="02020603050405020304" pitchFamily="18" charset="0"/>
                <a:cs typeface="Times New Roman" panose="02020603050405020304" pitchFamily="18" charset="0"/>
              </a:rPr>
              <a:t>ignore and have to manage.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smtClean="0">
                <a:latin typeface="Times New Roman" panose="02020603050405020304" pitchFamily="18" charset="0"/>
                <a:cs typeface="Times New Roman" panose="02020603050405020304" pitchFamily="18" charset="0"/>
              </a:rPr>
              <a:t>Successful MNCs </a:t>
            </a:r>
            <a:r>
              <a:rPr lang="en-US" sz="2800" dirty="0">
                <a:latin typeface="Times New Roman" panose="02020603050405020304" pitchFamily="18" charset="0"/>
                <a:cs typeface="Times New Roman" panose="02020603050405020304" pitchFamily="18" charset="0"/>
              </a:rPr>
              <a:t>are those that can identify situations where cultural differences could be used as an asset to serve culturally differentiated market segments worldwide</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065" y="990024"/>
            <a:ext cx="12106935" cy="5237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466605" y="76043"/>
            <a:ext cx="7212245" cy="1077218"/>
          </a:xfrm>
          <a:prstGeom prst="rect">
            <a:avLst/>
          </a:prstGeom>
        </p:spPr>
        <p:txBody>
          <a:bodyPr wrap="square">
            <a:spAutoFit/>
          </a:bodyPr>
          <a:lstStyle/>
          <a:p>
            <a:pPr algn="ctr"/>
            <a:r>
              <a:rPr lang="en-US" sz="3200" dirty="0">
                <a:latin typeface="Times New Roman" panose="02020603050405020304" pitchFamily="18" charset="0"/>
                <a:cs typeface="Times New Roman" panose="02020603050405020304" pitchFamily="18" charset="0"/>
              </a:rPr>
              <a:t>International Management and Intercultural </a:t>
            </a:r>
            <a:r>
              <a:rPr lang="en-US" sz="3200" dirty="0" smtClean="0">
                <a:latin typeface="Times New Roman" panose="02020603050405020304" pitchFamily="18" charset="0"/>
                <a:cs typeface="Times New Roman" panose="02020603050405020304" pitchFamily="18" charset="0"/>
              </a:rPr>
              <a:t>Preparation </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162160" y="1100171"/>
            <a:ext cx="12029840" cy="5262979"/>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primary reason for failure is the inability of the employee or the family to adjust properly to the new environment and </a:t>
            </a:r>
            <a:r>
              <a:rPr lang="en-US" sz="2800" dirty="0" smtClean="0">
                <a:latin typeface="Times New Roman" panose="02020603050405020304" pitchFamily="18" charset="0"/>
                <a:cs typeface="Times New Roman" panose="02020603050405020304" pitchFamily="18" charset="0"/>
              </a:rPr>
              <a:t>culture. </a:t>
            </a:r>
            <a:r>
              <a:rPr lang="en-US" sz="2800" dirty="0">
                <a:latin typeface="Times New Roman" panose="02020603050405020304" pitchFamily="18" charset="0"/>
                <a:cs typeface="Times New Roman" panose="02020603050405020304" pitchFamily="18" charset="0"/>
              </a:rPr>
              <a:t>The failure, however, begins with selecting the wrong person.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Adequate </a:t>
            </a:r>
            <a:r>
              <a:rPr lang="en-US" sz="2800" dirty="0">
                <a:latin typeface="Times New Roman" panose="02020603050405020304" pitchFamily="18" charset="0"/>
                <a:cs typeface="Times New Roman" panose="02020603050405020304" pitchFamily="18" charset="0"/>
              </a:rPr>
              <a:t>screening and proper selection procedures allow MNCs to select managers with a higher probability of success. The screening process includes interviews, tests, and the use of assessment </a:t>
            </a:r>
            <a:r>
              <a:rPr lang="en-US" sz="2800" dirty="0" smtClean="0">
                <a:latin typeface="Times New Roman" panose="02020603050405020304" pitchFamily="18" charset="0"/>
                <a:cs typeface="Times New Roman" panose="02020603050405020304" pitchFamily="18" charset="0"/>
              </a:rPr>
              <a:t>centers.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While some psychological and technical skills tests are available, these tests are not widely used by MNCs.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is because, first, there are no specific criteria for overseas success and, second, psychological tests have the potential for </a:t>
            </a:r>
            <a:r>
              <a:rPr lang="en-US" sz="2800" dirty="0" smtClean="0">
                <a:latin typeface="Times New Roman" panose="02020603050405020304" pitchFamily="18" charset="0"/>
                <a:cs typeface="Times New Roman" panose="02020603050405020304" pitchFamily="18" charset="0"/>
              </a:rPr>
              <a:t>cultural </a:t>
            </a:r>
            <a:r>
              <a:rPr lang="en-US" sz="2800" dirty="0">
                <a:latin typeface="Times New Roman" panose="02020603050405020304" pitchFamily="18" charset="0"/>
                <a:cs typeface="Times New Roman" panose="02020603050405020304" pitchFamily="18" charset="0"/>
              </a:rPr>
              <a:t>bias and have relatively low validity</a:t>
            </a:r>
          </a:p>
        </p:txBody>
      </p:sp>
    </p:spTree>
    <p:extLst>
      <p:ext uri="{BB962C8B-B14F-4D97-AF65-F5344CB8AC3E}">
        <p14:creationId xmlns:p14="http://schemas.microsoft.com/office/powerpoint/2010/main" val="105618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34852"/>
            <a:ext cx="11877310" cy="5302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219639"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8106" y="75053"/>
            <a:ext cx="2305141" cy="1076343"/>
          </a:xfrm>
          <a:prstGeom prst="rect">
            <a:avLst/>
          </a:prstGeom>
        </p:spPr>
      </p:pic>
      <p:sp>
        <p:nvSpPr>
          <p:cNvPr id="8" name="Rectangle 7"/>
          <p:cNvSpPr/>
          <p:nvPr/>
        </p:nvSpPr>
        <p:spPr>
          <a:xfrm>
            <a:off x="4047683" y="163792"/>
            <a:ext cx="427931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Repatriation Problems </a:t>
            </a:r>
          </a:p>
        </p:txBody>
      </p:sp>
      <p:sp>
        <p:nvSpPr>
          <p:cNvPr id="9" name="Rectangle 8"/>
          <p:cNvSpPr/>
          <p:nvPr/>
        </p:nvSpPr>
        <p:spPr>
          <a:xfrm>
            <a:off x="106681" y="1022638"/>
            <a:ext cx="11852879" cy="5262979"/>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When </a:t>
            </a:r>
            <a:r>
              <a:rPr lang="en-US" sz="2800" dirty="0">
                <a:latin typeface="Times New Roman" panose="02020603050405020304" pitchFamily="18" charset="0"/>
                <a:cs typeface="Times New Roman" panose="02020603050405020304" pitchFamily="18" charset="0"/>
              </a:rPr>
              <a:t>expatriates return home, they face problems and cultural shock similar to what they had encountered on the assignment </a:t>
            </a:r>
            <a:r>
              <a:rPr lang="en-US" sz="2800" dirty="0" smtClean="0">
                <a:latin typeface="Times New Roman" panose="02020603050405020304" pitchFamily="18" charset="0"/>
                <a:cs typeface="Times New Roman" panose="02020603050405020304" pitchFamily="18" charset="0"/>
              </a:rPr>
              <a:t>abroad. Not </a:t>
            </a:r>
            <a:r>
              <a:rPr lang="en-US" sz="2800" dirty="0">
                <a:latin typeface="Times New Roman" panose="02020603050405020304" pitchFamily="18" charset="0"/>
                <a:cs typeface="Times New Roman" panose="02020603050405020304" pitchFamily="18" charset="0"/>
              </a:rPr>
              <a:t>many expatriates are prepared to deal with reentry difficulties. Repatriation issues are quite often ignored by MNCs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 is assumed that coming back to the home country environment should be a very easy task that does not require much preparation. Contrary to this assumption, </a:t>
            </a:r>
            <a:r>
              <a:rPr lang="en-US" sz="2800" dirty="0" smtClean="0">
                <a:latin typeface="Times New Roman" panose="02020603050405020304" pitchFamily="18" charset="0"/>
                <a:cs typeface="Times New Roman" panose="02020603050405020304" pitchFamily="18" charset="0"/>
              </a:rPr>
              <a:t>expatriates </a:t>
            </a:r>
            <a:r>
              <a:rPr lang="en-US" sz="2800" dirty="0">
                <a:latin typeface="Times New Roman" panose="02020603050405020304" pitchFamily="18" charset="0"/>
                <a:cs typeface="Times New Roman" panose="02020603050405020304" pitchFamily="18" charset="0"/>
              </a:rPr>
              <a:t>not only may find themselves feeling like foreigners in their own country, but they may also face many unpleasant surprises at work</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They have to adjust and adapt to changes that have taken place during their absence</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629" y="1093790"/>
            <a:ext cx="11114314" cy="5243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4865" y="87644"/>
            <a:ext cx="1219639" cy="8900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9682" y="943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93979" y="210429"/>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4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9736" y="28744"/>
            <a:ext cx="2305141" cy="1076343"/>
          </a:xfrm>
          <a:prstGeom prst="rect">
            <a:avLst/>
          </a:prstGeom>
        </p:spPr>
      </p:pic>
      <p:sp>
        <p:nvSpPr>
          <p:cNvPr id="8" name="Rectangle 7"/>
          <p:cNvSpPr/>
          <p:nvPr/>
        </p:nvSpPr>
        <p:spPr>
          <a:xfrm>
            <a:off x="740229" y="1420090"/>
            <a:ext cx="10657114"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Compensation </a:t>
            </a:r>
            <a:r>
              <a:rPr lang="en-US" sz="2800" dirty="0">
                <a:latin typeface="Times New Roman" panose="02020603050405020304" pitchFamily="18" charset="0"/>
                <a:cs typeface="Times New Roman" panose="02020603050405020304" pitchFamily="18" charset="0"/>
              </a:rPr>
              <a:t>is a very important and complicated aspect of HRM. The complexity and importance of executive compensation increase as an organization expands beyond its home market</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 formulating a compensation package, a </a:t>
            </a:r>
            <a:r>
              <a:rPr lang="en-US" sz="2800" dirty="0" smtClean="0">
                <a:latin typeface="Times New Roman" panose="02020603050405020304" pitchFamily="18" charset="0"/>
                <a:cs typeface="Times New Roman" panose="02020603050405020304" pitchFamily="18" charset="0"/>
              </a:rPr>
              <a:t>domestic </a:t>
            </a:r>
            <a:r>
              <a:rPr lang="en-US" sz="2800" dirty="0">
                <a:latin typeface="Times New Roman" panose="02020603050405020304" pitchFamily="18" charset="0"/>
                <a:cs typeface="Times New Roman" panose="02020603050405020304" pitchFamily="18" charset="0"/>
              </a:rPr>
              <a:t>business has to deal with only one set of cultural, legal, financial, and structural considerations.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the construction of an international compensation package, these considerations are multiplied.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Besides </a:t>
            </a:r>
            <a:r>
              <a:rPr lang="en-US" sz="2800" dirty="0">
                <a:latin typeface="Times New Roman" panose="02020603050405020304" pitchFamily="18" charset="0"/>
                <a:cs typeface="Times New Roman" panose="02020603050405020304" pitchFamily="18" charset="0"/>
              </a:rPr>
              <a:t>the issue of compensation for executives who serve the global operations, the compensation of local host country employees poses additional difficulties for MNCs</a:t>
            </a:r>
          </a:p>
        </p:txBody>
      </p:sp>
      <p:sp>
        <p:nvSpPr>
          <p:cNvPr id="9" name="Rectangle 8"/>
          <p:cNvSpPr/>
          <p:nvPr/>
        </p:nvSpPr>
        <p:spPr>
          <a:xfrm>
            <a:off x="3960597" y="144979"/>
            <a:ext cx="2816797"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Compensation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078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10</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AC8180-3C16-4600-8AB8-386369846CFF}"/>
</file>

<file path=customXml/itemProps2.xml><?xml version="1.0" encoding="utf-8"?>
<ds:datastoreItem xmlns:ds="http://schemas.openxmlformats.org/officeDocument/2006/customXml" ds:itemID="{0B7AEB1B-8FB9-4820-9E83-57CC8996C696}"/>
</file>

<file path=customXml/itemProps3.xml><?xml version="1.0" encoding="utf-8"?>
<ds:datastoreItem xmlns:ds="http://schemas.openxmlformats.org/officeDocument/2006/customXml" ds:itemID="{800C23F7-2154-4595-9BF0-36173867E3B5}"/>
</file>

<file path=docProps/app.xml><?xml version="1.0" encoding="utf-8"?>
<Properties xmlns="http://schemas.openxmlformats.org/officeDocument/2006/extended-properties" xmlns:vt="http://schemas.openxmlformats.org/officeDocument/2006/docPropsVTypes">
  <TotalTime>5321</TotalTime>
  <Words>3081</Words>
  <Application>Microsoft Office PowerPoint</Application>
  <PresentationFormat>Widescreen</PresentationFormat>
  <Paragraphs>317</Paragraphs>
  <Slides>42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Book Antiqua</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90</cp:revision>
  <dcterms:created xsi:type="dcterms:W3CDTF">2023-04-29T09:08:23Z</dcterms:created>
  <dcterms:modified xsi:type="dcterms:W3CDTF">2025-08-12T07:17:19Z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