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89" r:id="rId3"/>
  </p:sldMasterIdLst>
  <p:notesMasterIdLst>
    <p:notesMasterId r:id="rId61"/>
  </p:notesMasterIdLst>
  <p:sldIdLst>
    <p:sldId id="588" r:id="rId4"/>
    <p:sldId id="303" r:id="rId5"/>
    <p:sldId id="1083" r:id="rId6"/>
    <p:sldId id="1146" r:id="rId7"/>
    <p:sldId id="591" r:id="rId8"/>
    <p:sldId id="1148" r:id="rId9"/>
    <p:sldId id="1120" r:id="rId10"/>
    <p:sldId id="1121" r:id="rId11"/>
    <p:sldId id="1091" r:id="rId12"/>
    <p:sldId id="1149" r:id="rId13"/>
    <p:sldId id="1094" r:id="rId14"/>
    <p:sldId id="1122" r:id="rId15"/>
    <p:sldId id="1150" r:id="rId16"/>
    <p:sldId id="1123" r:id="rId17"/>
    <p:sldId id="1144" r:id="rId18"/>
    <p:sldId id="1145" r:id="rId19"/>
    <p:sldId id="1151" r:id="rId20"/>
    <p:sldId id="1152" r:id="rId21"/>
    <p:sldId id="1153" r:id="rId22"/>
    <p:sldId id="1154" r:id="rId23"/>
    <p:sldId id="1155" r:id="rId24"/>
    <p:sldId id="1156" r:id="rId25"/>
    <p:sldId id="1157" r:id="rId26"/>
    <p:sldId id="1158" r:id="rId27"/>
    <p:sldId id="1159" r:id="rId28"/>
    <p:sldId id="1160" r:id="rId29"/>
    <p:sldId id="1161" r:id="rId30"/>
    <p:sldId id="1162" r:id="rId31"/>
    <p:sldId id="1163" r:id="rId32"/>
    <p:sldId id="1164" r:id="rId33"/>
    <p:sldId id="1165" r:id="rId34"/>
    <p:sldId id="1166" r:id="rId35"/>
    <p:sldId id="1167" r:id="rId36"/>
    <p:sldId id="1168" r:id="rId37"/>
    <p:sldId id="1169" r:id="rId38"/>
    <p:sldId id="1170" r:id="rId39"/>
    <p:sldId id="1171" r:id="rId40"/>
    <p:sldId id="1172" r:id="rId41"/>
    <p:sldId id="1173" r:id="rId42"/>
    <p:sldId id="1174" r:id="rId43"/>
    <p:sldId id="1175" r:id="rId44"/>
    <p:sldId id="1176" r:id="rId45"/>
    <p:sldId id="1177" r:id="rId46"/>
    <p:sldId id="1190" r:id="rId47"/>
    <p:sldId id="1178" r:id="rId48"/>
    <p:sldId id="1179" r:id="rId49"/>
    <p:sldId id="1180" r:id="rId50"/>
    <p:sldId id="1181" r:id="rId51"/>
    <p:sldId id="1182" r:id="rId52"/>
    <p:sldId id="1187" r:id="rId53"/>
    <p:sldId id="1183" r:id="rId54"/>
    <p:sldId id="1184" r:id="rId55"/>
    <p:sldId id="1185" r:id="rId56"/>
    <p:sldId id="1189" r:id="rId57"/>
    <p:sldId id="589" r:id="rId58"/>
    <p:sldId id="1147" r:id="rId59"/>
    <p:sldId id="1087"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303"/>
            <p14:sldId id="1083"/>
            <p14:sldId id="1146"/>
            <p14:sldId id="591"/>
            <p14:sldId id="1148"/>
            <p14:sldId id="1120"/>
            <p14:sldId id="1121"/>
            <p14:sldId id="1091"/>
            <p14:sldId id="1149"/>
            <p14:sldId id="1094"/>
            <p14:sldId id="1122"/>
            <p14:sldId id="1150"/>
            <p14:sldId id="1123"/>
            <p14:sldId id="1144"/>
            <p14:sldId id="1145"/>
            <p14:sldId id="1151"/>
            <p14:sldId id="1152"/>
            <p14:sldId id="1153"/>
            <p14:sldId id="1154"/>
            <p14:sldId id="1155"/>
            <p14:sldId id="1156"/>
            <p14:sldId id="1157"/>
            <p14:sldId id="1158"/>
            <p14:sldId id="1159"/>
            <p14:sldId id="1160"/>
            <p14:sldId id="1161"/>
            <p14:sldId id="1162"/>
            <p14:sldId id="1163"/>
            <p14:sldId id="1164"/>
            <p14:sldId id="1165"/>
            <p14:sldId id="1166"/>
            <p14:sldId id="1167"/>
            <p14:sldId id="1168"/>
            <p14:sldId id="1169"/>
            <p14:sldId id="1170"/>
            <p14:sldId id="1171"/>
            <p14:sldId id="1172"/>
            <p14:sldId id="1173"/>
            <p14:sldId id="1174"/>
            <p14:sldId id="1175"/>
            <p14:sldId id="1176"/>
            <p14:sldId id="1177"/>
            <p14:sldId id="1190"/>
            <p14:sldId id="1178"/>
            <p14:sldId id="1179"/>
            <p14:sldId id="1180"/>
            <p14:sldId id="1181"/>
            <p14:sldId id="1182"/>
            <p14:sldId id="1187"/>
            <p14:sldId id="1183"/>
            <p14:sldId id="1184"/>
            <p14:sldId id="1185"/>
            <p14:sldId id="1189"/>
          </p14:sldIdLst>
        </p14:section>
        <p14:section name="Untitled Section" id="{2F6AD2C2-46A9-4BC4-94FF-3A698A8E8EFB}">
          <p14:sldIdLst>
            <p14:sldId id="589"/>
            <p14:sldId id="1147"/>
            <p14:sldId id="108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varScale="1">
        <p:scale>
          <a:sx n="66" d="100"/>
          <a:sy n="66" d="100"/>
        </p:scale>
        <p:origin x="668"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68"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customXml" Target="../customXml/item1.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customXml" Target="../customXml/item2.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104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7418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266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932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52252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3798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9028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9596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53843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98404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7036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29548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81918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202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692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70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515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18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7974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26801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25744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051959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8362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19912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24954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7673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70006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946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32232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77923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53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5103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334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6" Type="http://schemas.openxmlformats.org/officeDocument/2006/relationships/image" Target="../media/image3.jpe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theme" Target="../theme/theme3.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8584705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8134286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4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eg"/><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eg"/><Relationship Id="rId1" Type="http://schemas.openxmlformats.org/officeDocument/2006/relationships/slideLayout" Target="../slideLayouts/slideLayout30.xml"/></Relationships>
</file>

<file path=ppt/slides/_rels/slide5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jpeg"/><Relationship Id="rId1" Type="http://schemas.openxmlformats.org/officeDocument/2006/relationships/slideLayout" Target="../slideLayouts/slideLayout29.xml"/><Relationship Id="rId5" Type="http://schemas.openxmlformats.org/officeDocument/2006/relationships/image" Target="../media/image7.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82298" y="2222942"/>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256061"/>
            <a:ext cx="6053058" cy="187743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Branding in the Digital Era</a:t>
            </a:r>
          </a:p>
          <a:p>
            <a:pPr>
              <a:defRPr/>
            </a:pPr>
            <a:r>
              <a:rPr lang="en-GB" sz="2400" dirty="0">
                <a:latin typeface="Times New Roman" panose="02020603050405020304" pitchFamily="18" charset="0"/>
                <a:cs typeface="Times New Roman" panose="02020603050405020304" pitchFamily="18" charset="0"/>
              </a:rPr>
              <a:t>And AI’s Impact on Today’s Branding and Marketing Scenario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657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03680" y="2068314"/>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83303" y="35418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711130" y="4150613"/>
            <a:ext cx="6106940" cy="1938992"/>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MKT733</a:t>
            </a:r>
          </a:p>
          <a:p>
            <a:r>
              <a:rPr lang="en-GB" sz="2400" dirty="0">
                <a:latin typeface="Times New Roman" panose="02020603050405020304" pitchFamily="18" charset="0"/>
                <a:cs typeface="Times New Roman" panose="02020603050405020304" pitchFamily="18" charset="0"/>
              </a:rPr>
              <a:t>Branding in the Digital Era</a:t>
            </a:r>
          </a:p>
          <a:p>
            <a:r>
              <a:rPr lang="en-GB" sz="2400" dirty="0">
                <a:latin typeface="Times New Roman" panose="02020603050405020304" pitchFamily="18" charset="0"/>
                <a:cs typeface="Times New Roman" panose="02020603050405020304" pitchFamily="18" charset="0"/>
              </a:rPr>
              <a:t>And AI’s Impact on Today’s Branding and Marketing Scenario</a:t>
            </a:r>
          </a:p>
          <a:p>
            <a:r>
              <a:rPr lang="en-GB" sz="2400" dirty="0">
                <a:latin typeface="Times New Roman" panose="02020603050405020304" pitchFamily="18" charset="0"/>
                <a:cs typeface="Times New Roman" panose="02020603050405020304" pitchFamily="18" charset="0"/>
              </a:rPr>
              <a:t>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202421"/>
            <a:ext cx="8263713" cy="440120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changes in marketing and consumer </a:t>
            </a:r>
            <a:r>
              <a:rPr kumimoji="0" lang="en-GB" sz="2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behavior</a:t>
            </a: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 a digital era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brand engagement and understand the brand engagement pyramid and key drivers of brand engagement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digital communications and the various options available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the role of e-mail marketing and Web site optimization as important components of digital marketing strategy</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4226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19506"/>
            <a:ext cx="8263713" cy="4154984"/>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Appreciate the pros and cons of various social media channels (e.g., Facebook and Twitter) as digital marketing tools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the developments within mobile marketing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Develop a broad understanding of influencer marketing approaches and how word-of-mouth and social influence occurs and can be managed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content marketing and its role in creating brand awareness and engagement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changes in brand management organizational structure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AI’s Impact on Today’s Branding and Marketing Scenario</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60799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7540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4566" y="1566431"/>
            <a:ext cx="10137706" cy="5088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1509623" y="2103611"/>
            <a:ext cx="9386817" cy="4151342"/>
          </a:xfrm>
          <a:prstGeom prst="rect">
            <a:avLst/>
          </a:prstGeom>
        </p:spPr>
        <p:txBody>
          <a:bodyPr vert="horz" lIns="91440" tIns="45720" rIns="91440" bIns="45720" rtlCol="0" anchor="ctr">
            <a:normAutofit fontScale="925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There are many important developments with branding in this digital era</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Findings: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Ninety-seven percent of consumers turn to a search engine like Google when they are buying a product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Ninety-six percent of consumers search for product information from their mobile device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Ninety-five percent of millennials expect brands to have a Facebook presence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Eighty-nine percent of consumers do online research prior to purchasing instore</a:t>
            </a:r>
            <a:endParaRPr kumimoji="0" lang="en-US" alt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TextBox 5">
            <a:extLst>
              <a:ext uri="{FF2B5EF4-FFF2-40B4-BE49-F238E27FC236}">
                <a16:creationId xmlns:a16="http://schemas.microsoft.com/office/drawing/2014/main" id="{94B14930-0A5A-567B-2974-B5500277B53F}"/>
              </a:ext>
            </a:extLst>
          </p:cNvPr>
          <p:cNvSpPr txBox="1"/>
          <p:nvPr/>
        </p:nvSpPr>
        <p:spPr>
          <a:xfrm>
            <a:off x="2666084" y="110251"/>
            <a:ext cx="792231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Key Issues for Branding in the Digital Era </a:t>
            </a:r>
          </a:p>
        </p:txBody>
      </p:sp>
    </p:spTree>
    <p:extLst>
      <p:ext uri="{BB962C8B-B14F-4D97-AF65-F5344CB8AC3E}">
        <p14:creationId xmlns:p14="http://schemas.microsoft.com/office/powerpoint/2010/main" val="2841906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314207" y="10459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19841"/>
            <a:ext cx="4128422" cy="54924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4566" y="1566431"/>
            <a:ext cx="10137706" cy="5088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1509623" y="2103611"/>
            <a:ext cx="9386817" cy="4151342"/>
          </a:xfrm>
          <a:prstGeom prst="rect">
            <a:avLst/>
          </a:prstGeom>
        </p:spPr>
        <p:txBody>
          <a:bodyPr vert="horz" lIns="91440" tIns="45720" rIns="91440" bIns="45720" rtlCol="0" anchor="ctr">
            <a:normAutofit fontScale="92500"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Changes in the consumer decision journey</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Sharp increase in buying via online retail channels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Shift in advertising and promotion expenditures toward digital channels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rise of many-to-many communications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Dramatic increase in consumer touchpoints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IN" sz="1800" b="0" i="0" u="none" strike="noStrike" kern="0" cap="none" spc="0" normalizeH="0" baseline="0" noProof="0" dirty="0">
                <a:ln>
                  <a:noFill/>
                </a:ln>
                <a:solidFill>
                  <a:srgbClr val="000000"/>
                </a:solidFill>
                <a:effectLst/>
                <a:uLnTx/>
                <a:uFillTx/>
                <a:latin typeface="Arial"/>
                <a:cs typeface="Arial"/>
                <a:sym typeface="Arial"/>
              </a:rPr>
              <a:t>Tremendous increase in data availability</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use of digital personalization</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A loss of control over the brand message and the co-creation of brand meaning</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role of user experiences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growth of brands as cultural symbols</a:t>
            </a:r>
            <a:endParaRPr kumimoji="0" lang="en-IN" sz="18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TextBox 5">
            <a:extLst>
              <a:ext uri="{FF2B5EF4-FFF2-40B4-BE49-F238E27FC236}">
                <a16:creationId xmlns:a16="http://schemas.microsoft.com/office/drawing/2014/main" id="{94B14930-0A5A-567B-2974-B5500277B53F}"/>
              </a:ext>
            </a:extLst>
          </p:cNvPr>
          <p:cNvSpPr txBox="1"/>
          <p:nvPr/>
        </p:nvSpPr>
        <p:spPr>
          <a:xfrm>
            <a:off x="2601226" y="-17409"/>
            <a:ext cx="963518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Key Digital Era Trends with Implications for Branding and Brand Management</a:t>
            </a:r>
          </a:p>
        </p:txBody>
      </p:sp>
    </p:spTree>
    <p:extLst>
      <p:ext uri="{BB962C8B-B14F-4D97-AF65-F5344CB8AC3E}">
        <p14:creationId xmlns:p14="http://schemas.microsoft.com/office/powerpoint/2010/main" val="3205946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9974" y="1144817"/>
            <a:ext cx="9644332" cy="53286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1. Changes in Consumer Decision Journey</a:t>
            </a:r>
          </a:p>
        </p:txBody>
      </p:sp>
      <p:sp>
        <p:nvSpPr>
          <p:cNvPr id="4" name="Content Placeholder 2">
            <a:extLst>
              <a:ext uri="{FF2B5EF4-FFF2-40B4-BE49-F238E27FC236}">
                <a16:creationId xmlns:a16="http://schemas.microsoft.com/office/drawing/2014/main" id="{CFAD4B1F-4B89-72C6-5B64-AFF64A254333}"/>
              </a:ext>
            </a:extLst>
          </p:cNvPr>
          <p:cNvSpPr txBox="1">
            <a:spLocks/>
          </p:cNvSpPr>
          <p:nvPr/>
        </p:nvSpPr>
        <p:spPr bwMode="auto">
          <a:xfrm>
            <a:off x="1888944" y="1600856"/>
            <a:ext cx="9423604"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r>
              <a:rPr lang="en-US" altLang="en-US" dirty="0"/>
              <a:t>Digital marketing and social media has changed the consumer decision journey</a:t>
            </a:r>
          </a:p>
          <a:p>
            <a:r>
              <a:rPr lang="en-US" sz="3200" dirty="0"/>
              <a:t>The view of the consumer decision journey in the digital era diverges from previous journeys undertaken by consumers in many important ways. </a:t>
            </a:r>
          </a:p>
          <a:p>
            <a:r>
              <a:rPr lang="en-US" sz="3200" dirty="0"/>
              <a:t>The implications for brand management are also significant.</a:t>
            </a:r>
          </a:p>
          <a:p>
            <a:endParaRPr lang="en-US" altLang="en-US" dirty="0"/>
          </a:p>
        </p:txBody>
      </p:sp>
    </p:spTree>
    <p:extLst>
      <p:ext uri="{BB962C8B-B14F-4D97-AF65-F5344CB8AC3E}">
        <p14:creationId xmlns:p14="http://schemas.microsoft.com/office/powerpoint/2010/main" val="1413681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69797" y="1043708"/>
            <a:ext cx="9741772"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1. Expanded Consumer Decision Journey</a:t>
            </a:r>
          </a:p>
        </p:txBody>
      </p:sp>
      <p:pic>
        <p:nvPicPr>
          <p:cNvPr id="4" name="Picture 3" descr="The expanded consumer decision journey includes 12 stages, which read as follows. Stage 1, Felt a need or want for it. Stage 2, knows about it. Stage 3, Considers it. Stage 4, Learns about it. Stage 5, Likes it. Stage 6, Is willing to pay for it. Stage 7, Chooses to try it. Stage 8, Consumes it. Stage 9, Is satisfied with it. Stage 10, Is loyal buyer of it. Stage 11, Is engaged with it. Stage 12, is active advocate for it.">
            <a:extLst>
              <a:ext uri="{FF2B5EF4-FFF2-40B4-BE49-F238E27FC236}">
                <a16:creationId xmlns:a16="http://schemas.microsoft.com/office/drawing/2014/main" id="{6903AD80-A7B3-2797-CE76-19559CFE60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2525" y="1294798"/>
            <a:ext cx="9361044" cy="4873614"/>
          </a:xfrm>
          <a:prstGeom prst="rect">
            <a:avLst/>
          </a:prstGeom>
        </p:spPr>
      </p:pic>
    </p:spTree>
    <p:extLst>
      <p:ext uri="{BB962C8B-B14F-4D97-AF65-F5344CB8AC3E}">
        <p14:creationId xmlns:p14="http://schemas.microsoft.com/office/powerpoint/2010/main" val="364224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2. Growth of Online Retailing </a:t>
            </a:r>
          </a:p>
        </p:txBody>
      </p:sp>
      <p:sp>
        <p:nvSpPr>
          <p:cNvPr id="3" name="Content Placeholder 2">
            <a:extLst>
              <a:ext uri="{FF2B5EF4-FFF2-40B4-BE49-F238E27FC236}">
                <a16:creationId xmlns:a16="http://schemas.microsoft.com/office/drawing/2014/main" id="{DABFF229-621A-0271-BD31-854E2E91F741}"/>
              </a:ext>
            </a:extLst>
          </p:cNvPr>
          <p:cNvSpPr txBox="1">
            <a:spLocks/>
          </p:cNvSpPr>
          <p:nvPr/>
        </p:nvSpPr>
        <p:spPr>
          <a:xfrm>
            <a:off x="3087560" y="1719075"/>
            <a:ext cx="7781026"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popularity of online retailing can be inferred from the following statistics:</a:t>
            </a:r>
          </a:p>
          <a:p>
            <a:pPr lvl="1"/>
            <a:r>
              <a:rPr lang="en-US" dirty="0"/>
              <a:t>Value of ecommerce sales will reach is increasing</a:t>
            </a:r>
          </a:p>
          <a:p>
            <a:pPr lvl="1"/>
            <a:r>
              <a:rPr lang="en-US" dirty="0"/>
              <a:t>Sixty percent of adults are happy to not shop in a crowded mall or store</a:t>
            </a:r>
          </a:p>
          <a:p>
            <a:pPr lvl="1"/>
            <a:r>
              <a:rPr lang="en-US" dirty="0"/>
              <a:t>Seventy-one percent of shoppers believe they will get a better deal online than in stores</a:t>
            </a:r>
          </a:p>
          <a:p>
            <a:pPr lvl="1"/>
            <a:r>
              <a:rPr lang="en-US" dirty="0"/>
              <a:t>Forty percent of men and 33 percent of women aged 18 to 34 say they would ideally “buy everything online”</a:t>
            </a:r>
          </a:p>
        </p:txBody>
      </p:sp>
    </p:spTree>
    <p:extLst>
      <p:ext uri="{BB962C8B-B14F-4D97-AF65-F5344CB8AC3E}">
        <p14:creationId xmlns:p14="http://schemas.microsoft.com/office/powerpoint/2010/main" val="4153871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2. Growth of Online Retailing </a:t>
            </a:r>
          </a:p>
        </p:txBody>
      </p:sp>
      <p:sp>
        <p:nvSpPr>
          <p:cNvPr id="6" name="Content Placeholder 2">
            <a:extLst>
              <a:ext uri="{FF2B5EF4-FFF2-40B4-BE49-F238E27FC236}">
                <a16:creationId xmlns:a16="http://schemas.microsoft.com/office/drawing/2014/main" id="{5478BA76-4F2B-65E1-A560-2346494A6AEF}"/>
              </a:ext>
            </a:extLst>
          </p:cNvPr>
          <p:cNvSpPr txBox="1">
            <a:spLocks/>
          </p:cNvSpPr>
          <p:nvPr/>
        </p:nvSpPr>
        <p:spPr>
          <a:xfrm>
            <a:off x="2819708" y="1976223"/>
            <a:ext cx="832562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One of the most prominent success stories in the online retailing context is that of Amazon. </a:t>
            </a:r>
          </a:p>
          <a:p>
            <a:pPr marL="0" marR="0" lvl="0" indent="0" algn="l" defTabSz="457200" rtl="0" eaLnBrk="1" fontAlgn="auto" latinLnBrk="0" hangingPunct="1">
              <a:lnSpc>
                <a:spcPct val="100000"/>
              </a:lnSpc>
              <a:spcBef>
                <a:spcPts val="0"/>
              </a:spcBef>
              <a:spcAft>
                <a:spcPts val="0"/>
              </a:spcAft>
              <a:buClrTx/>
              <a:buSzTx/>
              <a:buFont typeface="Arial"/>
              <a:buNone/>
              <a:tabLst/>
              <a:defRPr/>
            </a:pPr>
            <a:endParaRPr kumimoji="0" lang="en-US" sz="2400" b="0" i="0" u="none" strike="noStrike" kern="1200" cap="none" spc="0" normalizeH="0" baseline="0" noProof="0" dirty="0">
              <a:ln>
                <a:noFill/>
              </a:ln>
              <a:solidFill>
                <a:srgbClr val="000000"/>
              </a:solidFill>
              <a:effectLst/>
              <a:uLnTx/>
              <a:uFillTx/>
              <a:latin typeface="Arial"/>
              <a:cs typeface="Arial"/>
              <a:sym typeface="Arial"/>
            </a:endParaRPr>
          </a:p>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As Amazon continues to disrupt retail through its innovations in drone deliveries and acquisitions (e.g., Whole foods), brands should be mindful of all the changes taking place in online retailing, as it significantly impacts how they merchandise and distribute their products.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732967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05691" y="-264646"/>
            <a:ext cx="9505878"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3. Advertising and Promotions Using Digital Channels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5349B9B4-9F8B-C5D9-6992-2CC064705439}"/>
              </a:ext>
            </a:extLst>
          </p:cNvPr>
          <p:cNvSpPr txBox="1">
            <a:spLocks/>
          </p:cNvSpPr>
          <p:nvPr/>
        </p:nvSpPr>
        <p:spPr>
          <a:xfrm>
            <a:off x="2820141" y="1849082"/>
            <a:ext cx="8315864"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Advertising budgets are allocated differently now across online and offline channels. </a:t>
            </a:r>
            <a:endParaRPr lang="en-US" kern="0" dirty="0">
              <a:solidFill>
                <a:srgbClr val="000000"/>
              </a:solidFill>
              <a:latin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Digital media expenditures exceeded T</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V advertising expenditures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growth in digital media is expected to outpace growth of traditional media channels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lang="en-US" kern="0" dirty="0">
                <a:solidFill>
                  <a:srgbClr val="000000"/>
                </a:solidFill>
                <a:latin typeface="Arial"/>
              </a:rPr>
              <a:t>I</a:t>
            </a:r>
            <a:r>
              <a:rPr kumimoji="0" lang="en-US" sz="2400" b="0" i="0" u="none" strike="noStrike" kern="0" cap="none" spc="0" normalizeH="0" baseline="0" noProof="0" dirty="0">
                <a:ln>
                  <a:noFill/>
                </a:ln>
                <a:solidFill>
                  <a:srgbClr val="000000"/>
                </a:solidFill>
                <a:effectLst/>
                <a:uLnTx/>
                <a:uFillTx/>
                <a:latin typeface="Arial"/>
                <a:cs typeface="Arial"/>
                <a:sym typeface="Arial"/>
              </a:rPr>
              <a:t>t has been projected that online channels will be almost 50 percent larger than T</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V advertising</a:t>
            </a:r>
          </a:p>
        </p:txBody>
      </p:sp>
    </p:spTree>
    <p:extLst>
      <p:ext uri="{BB962C8B-B14F-4D97-AF65-F5344CB8AC3E}">
        <p14:creationId xmlns:p14="http://schemas.microsoft.com/office/powerpoint/2010/main" val="440712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2860" y="1054512"/>
            <a:ext cx="11338709"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385831" y="123435"/>
            <a:ext cx="9922202" cy="53545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B0F0"/>
                </a:solidFill>
                <a:effectLst/>
                <a:uLnTx/>
                <a:uFillTx/>
                <a:latin typeface="Times New Roman"/>
                <a:cs typeface="Times New Roman"/>
                <a:sym typeface="Times New Roman"/>
              </a:rPr>
              <a:t>4. Traditional Marketing: One-to-Many Communications</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8475C36-E481-B31E-5DC2-C33C2F9FD3F4}"/>
              </a:ext>
            </a:extLst>
          </p:cNvPr>
          <p:cNvSpPr/>
          <p:nvPr/>
        </p:nvSpPr>
        <p:spPr>
          <a:xfrm>
            <a:off x="845389" y="1297079"/>
            <a:ext cx="6385509" cy="5262979"/>
          </a:xfrm>
          <a:prstGeom prst="rect">
            <a:avLst/>
          </a:prstGeom>
        </p:spPr>
        <p:txBody>
          <a:bodyPr wrap="square">
            <a:spAutoFit/>
          </a:bodyPr>
          <a:lstStyle/>
          <a:p>
            <a:pPr marL="342900" indent="-342900" defTabSz="457200">
              <a:buFont typeface="Arial" panose="020B0604020202020204" pitchFamily="34" charset="0"/>
              <a:buChar char="•"/>
              <a:defRPr/>
            </a:pPr>
            <a:r>
              <a:rPr lang="en-US" sz="2400" dirty="0">
                <a:solidFill>
                  <a:srgbClr val="000000"/>
                </a:solidFill>
                <a:latin typeface="Arial"/>
                <a:cs typeface="Arial"/>
                <a:sym typeface="Arial"/>
              </a:rPr>
              <a:t>The traditional world of marketing involved brand managers relying on mass media channels such as TV, print, and radio advertising to communicate with consumers. </a:t>
            </a:r>
          </a:p>
          <a:p>
            <a:pPr marL="342900" indent="-342900" defTabSz="457200">
              <a:buFont typeface="Arial" panose="020B0604020202020204" pitchFamily="34" charset="0"/>
              <a:buChar char="•"/>
              <a:defRPr/>
            </a:pPr>
            <a:r>
              <a:rPr lang="en-US" sz="2400" dirty="0">
                <a:solidFill>
                  <a:srgbClr val="000000"/>
                </a:solidFill>
                <a:highlight>
                  <a:srgbClr val="FFFFFF"/>
                </a:highlight>
                <a:latin typeface="Arial"/>
                <a:cs typeface="Arial"/>
                <a:sym typeface="Arial"/>
              </a:rPr>
              <a:t>The direction of communication was usually from manufacturer to consumer, and limited feedback was provided by consumers to manufacturers in turn. </a:t>
            </a:r>
          </a:p>
          <a:p>
            <a:pPr marL="342900" indent="-342900" defTabSz="457200">
              <a:buFont typeface="Arial" panose="020B0604020202020204" pitchFamily="34" charset="0"/>
              <a:buChar char="•"/>
              <a:defRPr/>
            </a:pPr>
            <a:r>
              <a:rPr lang="en-US" sz="2400" dirty="0">
                <a:solidFill>
                  <a:srgbClr val="000000"/>
                </a:solidFill>
                <a:highlight>
                  <a:srgbClr val="FFFFFF"/>
                </a:highlight>
                <a:latin typeface="Arial"/>
                <a:cs typeface="Arial"/>
                <a:sym typeface="Arial"/>
              </a:rPr>
              <a:t>Thus, audiences were generally passive recipients of carefully crafted messages sent by brand marketers. </a:t>
            </a:r>
          </a:p>
          <a:p>
            <a:pPr marL="342900" indent="-342900" defTabSz="457200">
              <a:buFont typeface="Arial" panose="020B0604020202020204" pitchFamily="34" charset="0"/>
              <a:buChar char="•"/>
              <a:defRPr/>
            </a:pPr>
            <a:r>
              <a:rPr lang="en-US" sz="2400" dirty="0">
                <a:solidFill>
                  <a:srgbClr val="000000"/>
                </a:solidFill>
                <a:highlight>
                  <a:srgbClr val="FFFFFF"/>
                </a:highlight>
                <a:latin typeface="Arial"/>
                <a:cs typeface="Arial"/>
                <a:sym typeface="Arial"/>
              </a:rPr>
              <a:t>This was particularly true in the case of the one-to-many traditional marketing.</a:t>
            </a:r>
            <a:endParaRPr lang="en-US" sz="2400" kern="0" dirty="0">
              <a:solidFill>
                <a:srgbClr val="000000"/>
              </a:solidFill>
              <a:highlight>
                <a:srgbClr val="FFFFFF"/>
              </a:highlight>
              <a:latin typeface="Arial"/>
              <a:cs typeface="Arial"/>
              <a:sym typeface="Arial"/>
            </a:endParaRPr>
          </a:p>
        </p:txBody>
      </p:sp>
      <p:pic>
        <p:nvPicPr>
          <p:cNvPr id="6" name="Picture 5" descr="The diagram is headlined, one to many communications. It features 4 ovals, with one at the center of the left edge and the other 3 vertically aligned along the right edge. The oval on the left is labelled, Brand. Three arrows extend from the Brand oval to each of the 3 arrows on the right edge, which are labelled A, B, and C, respectively.">
            <a:extLst>
              <a:ext uri="{FF2B5EF4-FFF2-40B4-BE49-F238E27FC236}">
                <a16:creationId xmlns:a16="http://schemas.microsoft.com/office/drawing/2014/main" id="{785567A7-BFDE-634F-BE53-B0681D1D8F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0898" y="1483636"/>
            <a:ext cx="4675972" cy="4730239"/>
          </a:xfrm>
          <a:prstGeom prst="rect">
            <a:avLst/>
          </a:prstGeom>
        </p:spPr>
      </p:pic>
    </p:spTree>
    <p:extLst>
      <p:ext uri="{BB962C8B-B14F-4D97-AF65-F5344CB8AC3E}">
        <p14:creationId xmlns:p14="http://schemas.microsoft.com/office/powerpoint/2010/main" val="1256560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695885" y="-89567"/>
            <a:ext cx="8907852"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lgn="ctr"/>
            <a:r>
              <a:rPr kumimoji="0" lang="en-GB" altLang="ar-EG" sz="2800" b="1" i="0" u="none" strike="noStrike" kern="0" cap="none" spc="0" normalizeH="0" baseline="0" noProof="0" dirty="0">
                <a:ln>
                  <a:noFill/>
                </a:ln>
                <a:solidFill>
                  <a:srgbClr val="00B0F0"/>
                </a:solidFill>
                <a:effectLst/>
                <a:uLnTx/>
                <a:uFillTx/>
                <a:latin typeface="Times New Roman"/>
                <a:cs typeface="Times New Roman"/>
                <a:sym typeface="Times New Roman"/>
              </a:rPr>
              <a:t>New Media Environment: </a:t>
            </a:r>
          </a:p>
          <a:p>
            <a:pPr algn="ctr"/>
            <a:r>
              <a:rPr kumimoji="0" lang="en-GB" altLang="ar-EG" sz="2800" b="1" i="0" u="none" strike="noStrike" kern="0" cap="none" spc="0" normalizeH="0" baseline="0" noProof="0" dirty="0">
                <a:ln>
                  <a:noFill/>
                </a:ln>
                <a:solidFill>
                  <a:srgbClr val="00B0F0"/>
                </a:solidFill>
                <a:effectLst/>
                <a:uLnTx/>
                <a:uFillTx/>
                <a:latin typeface="Times New Roman"/>
                <a:cs typeface="Times New Roman"/>
                <a:sym typeface="Times New Roman"/>
              </a:rPr>
              <a:t>Two-Way and Many-to-Many Communications</a:t>
            </a:r>
            <a:endParaRPr lang="en-US" sz="2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88A72A9-3CE7-5861-603F-315A3DA5B3E1}"/>
              </a:ext>
            </a:extLst>
          </p:cNvPr>
          <p:cNvPicPr>
            <a:picLocks noChangeAspect="1"/>
          </p:cNvPicPr>
          <p:nvPr/>
        </p:nvPicPr>
        <p:blipFill>
          <a:blip r:embed="rId3"/>
          <a:stretch>
            <a:fillRect/>
          </a:stretch>
        </p:blipFill>
        <p:spPr>
          <a:xfrm>
            <a:off x="4122660" y="3181793"/>
            <a:ext cx="7888908" cy="3676207"/>
          </a:xfrm>
          <a:prstGeom prst="rect">
            <a:avLst/>
          </a:prstGeom>
        </p:spPr>
      </p:pic>
      <p:sp>
        <p:nvSpPr>
          <p:cNvPr id="6" name="TextBox 5">
            <a:extLst>
              <a:ext uri="{FF2B5EF4-FFF2-40B4-BE49-F238E27FC236}">
                <a16:creationId xmlns:a16="http://schemas.microsoft.com/office/drawing/2014/main" id="{3074A600-3EEA-06BC-E6BC-4A46DD4F796B}"/>
              </a:ext>
            </a:extLst>
          </p:cNvPr>
          <p:cNvSpPr txBox="1"/>
          <p:nvPr/>
        </p:nvSpPr>
        <p:spPr>
          <a:xfrm>
            <a:off x="407597" y="1247341"/>
            <a:ext cx="11419217" cy="2246769"/>
          </a:xfrm>
          <a:prstGeom prst="rect">
            <a:avLst/>
          </a:prstGeom>
          <a:noFill/>
        </p:spPr>
        <p:txBody>
          <a:bodyPr wrap="square">
            <a:spAutoFit/>
          </a:bodyPr>
          <a:lstStyle/>
          <a:p>
            <a:r>
              <a:rPr lang="en-GB" sz="2000" dirty="0"/>
              <a:t>Over time, the one-to-many channels gave way to a greater emphasis on interactive or one-to-one communications between the brand and the customer. This direct marketing approach is by viewing each customer individually.</a:t>
            </a:r>
          </a:p>
          <a:p>
            <a:r>
              <a:rPr lang="en-GB" sz="2000" dirty="0"/>
              <a:t>In recent years, these one-to-many and one-to-one channels are being supplemented or even replaced by many-to-many channels, such as Facebook and Twitter, where consumers have become broadcasters in conversation with each other (many-to-many communications), as well as becoming engaged in a two-way dialogue with brand marketers.</a:t>
            </a:r>
          </a:p>
        </p:txBody>
      </p:sp>
    </p:spTree>
    <p:extLst>
      <p:ext uri="{BB962C8B-B14F-4D97-AF65-F5344CB8AC3E}">
        <p14:creationId xmlns:p14="http://schemas.microsoft.com/office/powerpoint/2010/main" val="3928522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7426" y="1043708"/>
            <a:ext cx="9717265"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5. Increase in Consumer Touchpoints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20EE42D6-B736-83E4-4EA0-504C092751D7}"/>
              </a:ext>
            </a:extLst>
          </p:cNvPr>
          <p:cNvSpPr txBox="1">
            <a:spLocks/>
          </p:cNvSpPr>
          <p:nvPr/>
        </p:nvSpPr>
        <p:spPr>
          <a:xfrm>
            <a:off x="2269797" y="1349438"/>
            <a:ext cx="9042751" cy="511069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Digital marketing and social media channels and the ability to communicate with each other</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Has fueled an increase in touchpoints</a:t>
            </a:r>
            <a:endParaRPr lang="en-US" kern="0" dirty="0">
              <a:solidFill>
                <a:srgbClr val="000000"/>
              </a:solidFill>
              <a:latin typeface="Arial"/>
            </a:endParaRPr>
          </a:p>
          <a:p>
            <a:pPr lvl="0" defTabSz="457200">
              <a:defRPr/>
            </a:pPr>
            <a:r>
              <a:rPr lang="en-US" sz="2400" kern="1200" dirty="0">
                <a:solidFill>
                  <a:schemeClr val="tx1"/>
                </a:solidFill>
              </a:rPr>
              <a:t>Having a sharply defined brand positioning and clear guidelines on how a brand should be presented and marketed to consumers is an important step in ensuring that the </a:t>
            </a:r>
            <a:r>
              <a:rPr lang="en-US" sz="2400" kern="1200" dirty="0">
                <a:solidFill>
                  <a:schemeClr val="tx1"/>
                </a:solidFill>
                <a:highlight>
                  <a:srgbClr val="FFFFFF"/>
                </a:highlight>
              </a:rPr>
              <a:t>brand has a consistent theme across all channels. </a:t>
            </a:r>
          </a:p>
          <a:p>
            <a:pPr lvl="0" defTabSz="457200">
              <a:defRPr/>
            </a:pPr>
            <a:r>
              <a:rPr lang="en-US" sz="2400" kern="1200" dirty="0">
                <a:solidFill>
                  <a:schemeClr val="tx1"/>
                </a:solidFill>
                <a:highlight>
                  <a:srgbClr val="FFFFFF"/>
                </a:highlight>
              </a:rPr>
              <a:t>Another key concern of brand managers is to understand which channels are producing the greatest return on the advertising money expenditures. </a:t>
            </a:r>
          </a:p>
          <a:p>
            <a:pPr lvl="0" defTabSz="457200">
              <a:defRPr/>
            </a:pPr>
            <a:r>
              <a:rPr lang="en-US" sz="2400" kern="1200" dirty="0">
                <a:solidFill>
                  <a:schemeClr val="tx1"/>
                </a:solidFill>
              </a:rPr>
              <a:t>This particular set of tasks—called </a:t>
            </a:r>
            <a:r>
              <a:rPr lang="en-US" sz="2400" i="1" kern="1200" dirty="0">
                <a:solidFill>
                  <a:schemeClr val="tx1"/>
                </a:solidFill>
              </a:rPr>
              <a:t>attribution modeling</a:t>
            </a:r>
            <a:r>
              <a:rPr lang="en-US" sz="2400" kern="1200" dirty="0">
                <a:solidFill>
                  <a:schemeClr val="tx1"/>
                </a:solidFill>
              </a:rPr>
              <a:t>—can be complex and challenging.</a:t>
            </a:r>
            <a:endParaRPr lang="en-US" sz="2400" dirty="0"/>
          </a:p>
          <a:p>
            <a:pPr marL="458550" marR="0" lvl="1" indent="0" algn="l" defTabSz="914400" rtl="0" eaLnBrk="1" fontAlgn="auto" latinLnBrk="0" hangingPunct="1">
              <a:lnSpc>
                <a:spcPct val="100000"/>
              </a:lnSpc>
              <a:spcBef>
                <a:spcPts val="600"/>
              </a:spcBef>
              <a:spcAft>
                <a:spcPts val="0"/>
              </a:spcAft>
              <a:buClr>
                <a:srgbClr val="007FA3"/>
              </a:buClr>
              <a:buSzPct val="100000"/>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89602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624" y="1076417"/>
            <a:ext cx="11590944" cy="53398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6. Increase in Data Availability</a:t>
            </a:r>
          </a:p>
        </p:txBody>
      </p:sp>
      <p:sp>
        <p:nvSpPr>
          <p:cNvPr id="4" name="Content Placeholder 2">
            <a:extLst>
              <a:ext uri="{FF2B5EF4-FFF2-40B4-BE49-F238E27FC236}">
                <a16:creationId xmlns:a16="http://schemas.microsoft.com/office/drawing/2014/main" id="{BF586B5F-36F3-1FAB-B64A-63608AA9C94B}"/>
              </a:ext>
            </a:extLst>
          </p:cNvPr>
          <p:cNvSpPr txBox="1">
            <a:spLocks/>
          </p:cNvSpPr>
          <p:nvPr/>
        </p:nvSpPr>
        <p:spPr>
          <a:xfrm>
            <a:off x="609600" y="1556327"/>
            <a:ext cx="1097280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Data, data everywhere!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Clickstream data on users’ browsing behaviors on companies’ Web pages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Advertising metrics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Click-through rates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Cost per clicks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Information regarding the number of unique visitors to a brand’s Web site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Rectangle 5">
            <a:extLst>
              <a:ext uri="{FF2B5EF4-FFF2-40B4-BE49-F238E27FC236}">
                <a16:creationId xmlns:a16="http://schemas.microsoft.com/office/drawing/2014/main" id="{11FCDAC7-D927-DFE1-D918-3D2387AF32B9}"/>
              </a:ext>
            </a:extLst>
          </p:cNvPr>
          <p:cNvSpPr/>
          <p:nvPr/>
        </p:nvSpPr>
        <p:spPr>
          <a:xfrm>
            <a:off x="1173892" y="4516843"/>
            <a:ext cx="10408508" cy="1569660"/>
          </a:xfrm>
          <a:prstGeom prst="rect">
            <a:avLst/>
          </a:prstGeom>
          <a:solidFill>
            <a:schemeClr val="bg1"/>
          </a:solid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Marketers now have the ability to use information gathered from customers’ online behavior to tailor their offerings to customer needs. Yet, this quantity of information can quickly become overwhelming if brands don’t invest in tools for transforming all this information into usable bits of knowledge.</a:t>
            </a:r>
          </a:p>
        </p:txBody>
      </p:sp>
    </p:spTree>
    <p:extLst>
      <p:ext uri="{BB962C8B-B14F-4D97-AF65-F5344CB8AC3E}">
        <p14:creationId xmlns:p14="http://schemas.microsoft.com/office/powerpoint/2010/main" val="962097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3909" y="1391440"/>
            <a:ext cx="10277659" cy="5024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7. Digital Personalization </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2269797" y="1628271"/>
            <a:ext cx="9007845"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Targeting individual consumers with varying offers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highlight>
                  <a:srgbClr val="FFFFFF"/>
                </a:highlight>
                <a:uLnTx/>
                <a:uFillTx/>
                <a:latin typeface="Arial"/>
                <a:cs typeface="Arial"/>
                <a:sym typeface="Arial"/>
              </a:rPr>
              <a:t>To try to ensure that they complete a purchase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Digital tools have allowed for unprecedented personalization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Product as well as message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Dynamic pricing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same product can become available at different prices based on expressed customer interest</a:t>
            </a:r>
          </a:p>
        </p:txBody>
      </p:sp>
    </p:spTree>
    <p:extLst>
      <p:ext uri="{BB962C8B-B14F-4D97-AF65-F5344CB8AC3E}">
        <p14:creationId xmlns:p14="http://schemas.microsoft.com/office/powerpoint/2010/main" val="982105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3909" y="1391440"/>
            <a:ext cx="10277659" cy="5024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7. Digital Personalization </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2107168" y="1803488"/>
            <a:ext cx="9531139" cy="4486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What are the implications of microtargeting for consumer </a:t>
            </a:r>
            <a:r>
              <a:rPr kumimoji="0" lang="en-GB" sz="2400" b="0" i="0" u="none" strike="noStrike" kern="0" cap="none" spc="0" normalizeH="0" baseline="0" noProof="0" dirty="0" err="1">
                <a:ln>
                  <a:noFill/>
                </a:ln>
                <a:solidFill>
                  <a:srgbClr val="000000"/>
                </a:solidFill>
                <a:effectLst/>
                <a:uLnTx/>
                <a:uFillTx/>
                <a:latin typeface="Arial"/>
                <a:cs typeface="Arial"/>
                <a:sym typeface="Arial"/>
              </a:rPr>
              <a:t>behavior</a:t>
            </a:r>
            <a:r>
              <a:rPr kumimoji="0" lang="en-GB" sz="2400" b="0" i="0" u="none" strike="noStrike" kern="0" cap="none" spc="0" normalizeH="0" baseline="0" noProof="0" dirty="0">
                <a:ln>
                  <a:noFill/>
                </a:ln>
                <a:solidFill>
                  <a:srgbClr val="000000"/>
                </a:solidFill>
                <a:effectLst/>
                <a:uLnTx/>
                <a:uFillTx/>
                <a:latin typeface="Arial"/>
                <a:cs typeface="Arial"/>
                <a:sym typeface="Arial"/>
              </a:rPr>
              <a:t>?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While digital personalization offers many advantages from the marketer’s perspective, the efforts can also have a downside.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Some researchers have suggested consumers may react negatively to personalization of offers because of privacy concerns.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These reactions could be overcome by reminding consumers of various free services and benefits that are provided to them online, while at the same time seeking their permission to target them or to use their information.</a:t>
            </a:r>
          </a:p>
        </p:txBody>
      </p:sp>
    </p:spTree>
    <p:extLst>
      <p:ext uri="{BB962C8B-B14F-4D97-AF65-F5344CB8AC3E}">
        <p14:creationId xmlns:p14="http://schemas.microsoft.com/office/powerpoint/2010/main" val="2412259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0745"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7. Digital Personalization </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1592077" y="1254780"/>
            <a:ext cx="10057379" cy="498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lang="en-GB" sz="2400" b="1" kern="0" dirty="0">
                <a:solidFill>
                  <a:srgbClr val="000000"/>
                </a:solidFill>
                <a:latin typeface="Arial"/>
                <a:cs typeface="Arial"/>
                <a:sym typeface="Arial"/>
              </a:rPr>
              <a:t>T</a:t>
            </a:r>
            <a:r>
              <a:rPr kumimoji="0" lang="en-GB" sz="2400" b="1" i="0" u="none" strike="noStrike" kern="0" cap="none" spc="0" normalizeH="0" baseline="0" noProof="0" dirty="0" err="1">
                <a:ln>
                  <a:noFill/>
                </a:ln>
                <a:solidFill>
                  <a:srgbClr val="000000"/>
                </a:solidFill>
                <a:effectLst/>
                <a:uLnTx/>
                <a:uFillTx/>
                <a:latin typeface="Arial"/>
                <a:cs typeface="Arial"/>
                <a:sym typeface="Arial"/>
              </a:rPr>
              <a:t>hree</a:t>
            </a:r>
            <a:r>
              <a:rPr kumimoji="0" lang="en-GB" sz="2400" b="1" i="0" u="none" strike="noStrike" kern="0" cap="none" spc="0" normalizeH="0" baseline="0" noProof="0" dirty="0">
                <a:ln>
                  <a:noFill/>
                </a:ln>
                <a:solidFill>
                  <a:srgbClr val="000000"/>
                </a:solidFill>
                <a:effectLst/>
                <a:uLnTx/>
                <a:uFillTx/>
                <a:latin typeface="Arial"/>
                <a:cs typeface="Arial"/>
                <a:sym typeface="Arial"/>
              </a:rPr>
              <a:t> organizational prerequisites for digital personalization to be successful are: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Organizations must invest in a customer data warehouse that provides continuous monitoring and feedback regarding customer needs and wants and how well those are being satisfied through company offerings.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Organizations must deploy (organize/arrange) cross-functional teams to understand the customer’s decision journey, which may involve a variety of different channels including the company’s Web site, a mobile app, or an in-store experience.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Organizations must employ an iterative process of testing and learning to identify what works and what does not.</a:t>
            </a:r>
          </a:p>
        </p:txBody>
      </p:sp>
    </p:spTree>
    <p:extLst>
      <p:ext uri="{BB962C8B-B14F-4D97-AF65-F5344CB8AC3E}">
        <p14:creationId xmlns:p14="http://schemas.microsoft.com/office/powerpoint/2010/main" val="3597021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0745"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5344" y="-38890"/>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405768" y="-327794"/>
            <a:ext cx="9922203"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400" b="1" i="0" u="none" strike="noStrike" kern="0" cap="none" spc="0" normalizeH="0" baseline="0" noProof="0" dirty="0">
                <a:ln>
                  <a:noFill/>
                </a:ln>
                <a:solidFill>
                  <a:srgbClr val="007FA3"/>
                </a:solidFill>
                <a:effectLst/>
                <a:uLnTx/>
                <a:uFillTx/>
                <a:latin typeface="Times New Roman"/>
                <a:cs typeface="Times New Roman"/>
                <a:sym typeface="Times New Roman"/>
              </a:rPr>
              <a:t>8. Loss of Control over Brand Message and Co-Creation of Brand Meaning</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1592077" y="1254780"/>
            <a:ext cx="10057379" cy="498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digital age has created conditions such that brand meaning is primarily coproduced by three different forces:</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1" u="none" strike="noStrike" kern="1200" cap="none" spc="0" normalizeH="0" baseline="0" noProof="0" dirty="0">
                <a:ln>
                  <a:noFill/>
                </a:ln>
                <a:solidFill>
                  <a:srgbClr val="000000"/>
                </a:solidFill>
                <a:effectLst/>
                <a:highlight>
                  <a:srgbClr val="FFFFFF"/>
                </a:highlight>
                <a:uLnTx/>
                <a:uFillTx/>
                <a:latin typeface="Arial"/>
                <a:cs typeface="Arial"/>
                <a:sym typeface="Arial"/>
              </a:rPr>
              <a:t>Firm-generated brand meaning: </a:t>
            </a:r>
            <a:r>
              <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rPr>
              <a:t>Through their online and offline marketing activities and programs, and other means, firms attempt to shape the meaning of brands with consumers.</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endPar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endParaRP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1" u="none" strike="noStrike" kern="1200" cap="none" spc="0" normalizeH="0" baseline="0" noProof="0" dirty="0">
                <a:ln>
                  <a:noFill/>
                </a:ln>
                <a:solidFill>
                  <a:srgbClr val="000000"/>
                </a:solidFill>
                <a:effectLst/>
                <a:highlight>
                  <a:srgbClr val="FFFFFF"/>
                </a:highlight>
                <a:uLnTx/>
                <a:uFillTx/>
                <a:latin typeface="Arial"/>
                <a:cs typeface="Arial"/>
                <a:sym typeface="Arial"/>
              </a:rPr>
              <a:t>Consumer-generated brand meaning: </a:t>
            </a:r>
            <a:r>
              <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rPr>
              <a:t>In the digital age, consumer-to-consumer conversations are enabled through social </a:t>
            </a:r>
            <a:r>
              <a:rPr kumimoji="0" lang="en-US" sz="2000" b="0" i="0" u="none" strike="noStrike" kern="1200" cap="none" spc="0" normalizeH="0" baseline="0" noProof="0" dirty="0">
                <a:ln>
                  <a:noFill/>
                </a:ln>
                <a:solidFill>
                  <a:srgbClr val="000000"/>
                </a:solidFill>
                <a:effectLst/>
                <a:uLnTx/>
                <a:uFillTx/>
                <a:latin typeface="Arial"/>
                <a:cs typeface="Arial"/>
                <a:sym typeface="Arial"/>
              </a:rPr>
              <a:t>media platforms—such as Facebook and Twitter—that supplement traditional offline word-of-mouth. These conversations taking place on various digital platforms on a large-scale can significantly shape brand meaning.</a:t>
            </a:r>
          </a:p>
        </p:txBody>
      </p:sp>
    </p:spTree>
    <p:extLst>
      <p:ext uri="{BB962C8B-B14F-4D97-AF65-F5344CB8AC3E}">
        <p14:creationId xmlns:p14="http://schemas.microsoft.com/office/powerpoint/2010/main" val="38976723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0745"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485572" y="-221383"/>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ar-EG" sz="2400" b="1" i="0" u="none" strike="noStrike" kern="0" cap="none" spc="0" normalizeH="0" baseline="0" noProof="0" dirty="0">
                <a:ln>
                  <a:noFill/>
                </a:ln>
                <a:solidFill>
                  <a:srgbClr val="007FA3"/>
                </a:solidFill>
                <a:effectLst/>
                <a:uLnTx/>
                <a:uFillTx/>
                <a:latin typeface="Times New Roman"/>
                <a:ea typeface="+mn-ea"/>
                <a:cs typeface="Times New Roman"/>
                <a:sym typeface="Times New Roman"/>
              </a:rPr>
              <a:t>8. Loss of Control over Brand Message and Co-Creation of Brand Meaning</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1857253" y="1660323"/>
            <a:ext cx="8822939" cy="4623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digital age has created conditions such that brand meaning is primarily coproduced by three different forces:</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1" u="none" strike="noStrike" kern="1200" cap="none" spc="0" normalizeH="0" baseline="0" noProof="0" dirty="0">
                <a:ln>
                  <a:noFill/>
                </a:ln>
                <a:solidFill>
                  <a:srgbClr val="000000"/>
                </a:solidFill>
                <a:effectLst/>
                <a:highlight>
                  <a:srgbClr val="FFFFFF"/>
                </a:highlight>
                <a:uLnTx/>
                <a:uFillTx/>
                <a:latin typeface="Arial"/>
                <a:cs typeface="Arial"/>
                <a:sym typeface="Arial"/>
              </a:rPr>
              <a:t>Media and cultural influences: </a:t>
            </a:r>
            <a:r>
              <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rPr>
              <a:t>A variety of new information intermediaries also play a significant </a:t>
            </a:r>
            <a:r>
              <a:rPr kumimoji="0" lang="en-US" sz="2000" b="0" i="0" u="none" strike="noStrike" kern="1200" cap="none" spc="0" normalizeH="0" baseline="0" noProof="0" dirty="0">
                <a:ln>
                  <a:noFill/>
                </a:ln>
                <a:solidFill>
                  <a:srgbClr val="000000"/>
                </a:solidFill>
                <a:effectLst/>
                <a:uLnTx/>
                <a:uFillTx/>
                <a:latin typeface="Arial"/>
                <a:cs typeface="Arial"/>
                <a:sym typeface="Arial"/>
              </a:rPr>
              <a:t>role in co-creating brand meaning. </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Media channels may themselves contribute to brand meaning. Further, cultural influences are continually evolving and shaping customer conversations and contributing to brand meaning.</a:t>
            </a:r>
          </a:p>
        </p:txBody>
      </p:sp>
    </p:spTree>
    <p:extLst>
      <p:ext uri="{BB962C8B-B14F-4D97-AF65-F5344CB8AC3E}">
        <p14:creationId xmlns:p14="http://schemas.microsoft.com/office/powerpoint/2010/main" val="4284309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9. User Experience Is the Key to Digital Brand Success</a:t>
            </a:r>
          </a:p>
        </p:txBody>
      </p:sp>
      <p:sp>
        <p:nvSpPr>
          <p:cNvPr id="4" name="Content Placeholder 2">
            <a:extLst>
              <a:ext uri="{FF2B5EF4-FFF2-40B4-BE49-F238E27FC236}">
                <a16:creationId xmlns:a16="http://schemas.microsoft.com/office/drawing/2014/main" id="{5CFFE3BA-F1BE-54A8-7D02-D0D529F9E8B8}"/>
              </a:ext>
            </a:extLst>
          </p:cNvPr>
          <p:cNvSpPr txBox="1">
            <a:spLocks/>
          </p:cNvSpPr>
          <p:nvPr/>
        </p:nvSpPr>
        <p:spPr>
          <a:xfrm>
            <a:off x="1880616" y="1528689"/>
            <a:ext cx="1097280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 seamless user experience is crucial to a success of a digital brand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Needs an interface that consumers can effortlessly navigate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To maximize user experience</a:t>
            </a:r>
          </a:p>
        </p:txBody>
      </p:sp>
      <p:sp>
        <p:nvSpPr>
          <p:cNvPr id="6" name="Rectangle 5">
            <a:extLst>
              <a:ext uri="{FF2B5EF4-FFF2-40B4-BE49-F238E27FC236}">
                <a16:creationId xmlns:a16="http://schemas.microsoft.com/office/drawing/2014/main" id="{FCCF1F77-3C1E-4E84-6325-591670AF5113}"/>
              </a:ext>
            </a:extLst>
          </p:cNvPr>
          <p:cNvSpPr/>
          <p:nvPr/>
        </p:nvSpPr>
        <p:spPr>
          <a:xfrm>
            <a:off x="2269797" y="3364788"/>
            <a:ext cx="8505568" cy="1938992"/>
          </a:xfrm>
          <a:prstGeom prst="rect">
            <a:avLst/>
          </a:prstGeom>
          <a:solidFill>
            <a:schemeClr val="bg1"/>
          </a:solid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Designing both online and offline interfaces to ensure that Web sites are so easy to navigate that consumers will easily locate what they are looking for, or ensuring that the smartphone app is designed to ensure convenience, will be critical to the success of a brand.</a:t>
            </a:r>
          </a:p>
        </p:txBody>
      </p:sp>
    </p:spTree>
    <p:extLst>
      <p:ext uri="{BB962C8B-B14F-4D97-AF65-F5344CB8AC3E}">
        <p14:creationId xmlns:p14="http://schemas.microsoft.com/office/powerpoint/2010/main" val="998442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10. Brands as Cultural Symbols</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679448" y="1754075"/>
            <a:ext cx="1097280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Brands have greater impact as cultural icons than ever before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Brands help consumers feel a part of something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Allows them to signal and connect with others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7" name="Rectangle 6">
            <a:extLst>
              <a:ext uri="{FF2B5EF4-FFF2-40B4-BE49-F238E27FC236}">
                <a16:creationId xmlns:a16="http://schemas.microsoft.com/office/drawing/2014/main" id="{081DC100-3C96-C9C4-A1B7-F1E01382790D}"/>
              </a:ext>
            </a:extLst>
          </p:cNvPr>
          <p:cNvSpPr/>
          <p:nvPr/>
        </p:nvSpPr>
        <p:spPr>
          <a:xfrm>
            <a:off x="1905987" y="3634297"/>
            <a:ext cx="9296401" cy="1815882"/>
          </a:xfrm>
          <a:prstGeom prst="rect">
            <a:avLst/>
          </a:prstGeom>
          <a:solidFill>
            <a:schemeClr val="bg1"/>
          </a:solid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As brands become increasingly embedded in consumers’ daily online conversations, brand managers must deploy a new set of techniques, to ensure that brands maintain their cultural relevance.</a:t>
            </a:r>
          </a:p>
        </p:txBody>
      </p:sp>
    </p:spTree>
    <p:extLst>
      <p:ext uri="{BB962C8B-B14F-4D97-AF65-F5344CB8AC3E}">
        <p14:creationId xmlns:p14="http://schemas.microsoft.com/office/powerpoint/2010/main" val="3491122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Engagement</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92428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sz="2800" dirty="0"/>
              <a:t>Three levels of customer engagement </a:t>
            </a:r>
            <a:r>
              <a:rPr lang="en-US" sz="2800" kern="1200" dirty="0">
                <a:solidFill>
                  <a:schemeClr val="tx1"/>
                </a:solidFill>
              </a:rPr>
              <a:t>based on the extent to which a customer engages in various types of behaviors:</a:t>
            </a:r>
            <a:endParaRPr lang="en-US" sz="2800" dirty="0"/>
          </a:p>
          <a:p>
            <a:pPr lvl="1"/>
            <a:r>
              <a:rPr lang="en-US" i="1" kern="1200" dirty="0">
                <a:solidFill>
                  <a:schemeClr val="tx1"/>
                </a:solidFill>
                <a:highlight>
                  <a:srgbClr val="FFFFFF"/>
                </a:highlight>
              </a:rPr>
              <a:t>Low brand engagement: </a:t>
            </a:r>
            <a:r>
              <a:rPr lang="en-US" kern="1200" dirty="0">
                <a:solidFill>
                  <a:schemeClr val="tx1"/>
                </a:solidFill>
                <a:highlight>
                  <a:srgbClr val="FFFFFF"/>
                </a:highlight>
              </a:rPr>
              <a:t>Low levels of engagement may translate into higher frequency of purchasing a product or providing positive feedback about a product or service.</a:t>
            </a:r>
          </a:p>
          <a:p>
            <a:pPr marL="772668" lvl="1" indent="-285750"/>
            <a:r>
              <a:rPr lang="en-US" i="1" kern="1200" dirty="0">
                <a:solidFill>
                  <a:schemeClr val="tx1"/>
                </a:solidFill>
                <a:highlight>
                  <a:srgbClr val="FFFFFF"/>
                </a:highlight>
              </a:rPr>
              <a:t>Moderate brand engagement: </a:t>
            </a:r>
            <a:r>
              <a:rPr lang="en-US" kern="1200" dirty="0">
                <a:solidFill>
                  <a:schemeClr val="tx1"/>
                </a:solidFill>
                <a:highlight>
                  <a:srgbClr val="FFFFFF"/>
                </a:highlight>
              </a:rPr>
              <a:t>Calling </a:t>
            </a:r>
            <a:r>
              <a:rPr lang="en-US" kern="1200" dirty="0">
                <a:solidFill>
                  <a:schemeClr val="tx1"/>
                </a:solidFill>
              </a:rPr>
              <a:t>a company’s 1-800 help line to seek additional information about a product or service, or providing the company with some feedback regarding new flavors may be viewed as moderate brand engagement.</a:t>
            </a:r>
          </a:p>
        </p:txBody>
      </p:sp>
    </p:spTree>
    <p:extLst>
      <p:ext uri="{BB962C8B-B14F-4D97-AF65-F5344CB8AC3E}">
        <p14:creationId xmlns:p14="http://schemas.microsoft.com/office/powerpoint/2010/main" val="1605968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Engagement</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sz="2800" dirty="0"/>
              <a:t>Three levels of customer engagement </a:t>
            </a:r>
            <a:r>
              <a:rPr lang="en-US" sz="2800" kern="1200" dirty="0">
                <a:solidFill>
                  <a:schemeClr val="tx1"/>
                </a:solidFill>
              </a:rPr>
              <a:t>based on the extent to which a customer engages in various types of behaviors:</a:t>
            </a:r>
            <a:endParaRPr lang="en-US" sz="2800" dirty="0"/>
          </a:p>
          <a:p>
            <a:pPr marL="772668" lvl="1" indent="-285750"/>
            <a:r>
              <a:rPr lang="en-US" i="1" kern="1200" dirty="0">
                <a:solidFill>
                  <a:schemeClr val="tx1"/>
                </a:solidFill>
                <a:highlight>
                  <a:srgbClr val="FFFFFF"/>
                </a:highlight>
              </a:rPr>
              <a:t>High brand engagement: </a:t>
            </a:r>
            <a:r>
              <a:rPr lang="en-US" kern="1200" dirty="0">
                <a:solidFill>
                  <a:schemeClr val="tx1"/>
                </a:solidFill>
                <a:highlight>
                  <a:srgbClr val="FFFFFF"/>
                </a:highlight>
              </a:rPr>
              <a:t>Positive forms of high brand engagement include joining a brand community </a:t>
            </a:r>
            <a:r>
              <a:rPr lang="en-US" kern="1200" dirty="0">
                <a:solidFill>
                  <a:schemeClr val="tx1"/>
                </a:solidFill>
              </a:rPr>
              <a:t>or starting a fan page on Facebook dedicated to a brand, evangelizing by troubleshooting customer complaints on a Web site, helping others find the right product variant to suit their needs, and so on. </a:t>
            </a:r>
          </a:p>
          <a:p>
            <a:pPr marL="772668" lvl="1" indent="-285750"/>
            <a:r>
              <a:rPr lang="en-US" kern="1200" dirty="0">
                <a:solidFill>
                  <a:schemeClr val="tx1"/>
                </a:solidFill>
              </a:rPr>
              <a:t>Companies should foster such evangelizing (converting) among their customers by offering various monetary and nonmonetary incentives.</a:t>
            </a:r>
            <a:endParaRPr lang="en-US" sz="4400" dirty="0"/>
          </a:p>
        </p:txBody>
      </p:sp>
    </p:spTree>
    <p:extLst>
      <p:ext uri="{BB962C8B-B14F-4D97-AF65-F5344CB8AC3E}">
        <p14:creationId xmlns:p14="http://schemas.microsoft.com/office/powerpoint/2010/main" val="3610514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Negative Brand Engagement</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dirty="0"/>
              <a:t>Hatred and dissatisfaction with a brand</a:t>
            </a:r>
          </a:p>
          <a:p>
            <a:pPr lvl="1"/>
            <a:r>
              <a:rPr lang="en-US" dirty="0"/>
              <a:t>Companies can redress (compensate/amends) customer grievances (complains/ objections)</a:t>
            </a:r>
          </a:p>
          <a:p>
            <a:pPr lvl="2"/>
            <a:r>
              <a:rPr lang="en-US" dirty="0"/>
              <a:t>Brand ambassadors</a:t>
            </a:r>
          </a:p>
          <a:p>
            <a:r>
              <a:rPr lang="en-US" dirty="0"/>
              <a:t>Boycotts or social movements</a:t>
            </a:r>
          </a:p>
          <a:p>
            <a:r>
              <a:rPr lang="en-US" dirty="0"/>
              <a:t>Brands are more readily ridiculed and parodied due to the online nature of the communication</a:t>
            </a:r>
          </a:p>
          <a:p>
            <a:pPr lvl="0" defTabSz="457200">
              <a:defRPr/>
            </a:pPr>
            <a:r>
              <a:rPr lang="en-US" sz="2400" kern="1200" dirty="0">
                <a:solidFill>
                  <a:schemeClr val="tx1"/>
                </a:solidFill>
              </a:rPr>
              <a:t>The social media megaphone has provided consumers with unprecedented power to share information with millions of current and future consumers, thereby shifting considerable power into their hands.</a:t>
            </a:r>
            <a:endParaRPr lang="en-US" sz="2400" dirty="0"/>
          </a:p>
        </p:txBody>
      </p:sp>
    </p:spTree>
    <p:extLst>
      <p:ext uri="{BB962C8B-B14F-4D97-AF65-F5344CB8AC3E}">
        <p14:creationId xmlns:p14="http://schemas.microsoft.com/office/powerpoint/2010/main" val="383494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Digital Communications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sz="2200" dirty="0"/>
              <a:t>Paid channel</a:t>
            </a:r>
          </a:p>
          <a:p>
            <a:pPr lvl="1"/>
            <a:r>
              <a:rPr lang="en-US" sz="2200" dirty="0"/>
              <a:t>A marketer typically runs paid advertising</a:t>
            </a:r>
          </a:p>
          <a:p>
            <a:pPr lvl="2"/>
            <a:r>
              <a:rPr lang="en-US" sz="2200" dirty="0"/>
              <a:t>Facebook, T</a:t>
            </a:r>
            <a:r>
              <a:rPr lang="en-US" sz="100" dirty="0"/>
              <a:t> </a:t>
            </a:r>
            <a:r>
              <a:rPr lang="en-US" sz="2200" dirty="0"/>
              <a:t>V, print, etc.</a:t>
            </a:r>
          </a:p>
          <a:p>
            <a:r>
              <a:rPr lang="en-US" sz="2200" dirty="0"/>
              <a:t>Owned channel</a:t>
            </a:r>
          </a:p>
          <a:p>
            <a:pPr lvl="1"/>
            <a:r>
              <a:rPr lang="en-US" sz="2200" dirty="0"/>
              <a:t>Sources of information for consumers about a company’s offerings</a:t>
            </a:r>
          </a:p>
          <a:p>
            <a:pPr lvl="2"/>
            <a:r>
              <a:rPr lang="en-US" sz="2200" dirty="0"/>
              <a:t>YouTube channel</a:t>
            </a:r>
          </a:p>
          <a:p>
            <a:r>
              <a:rPr lang="en-US" sz="2200" dirty="0"/>
              <a:t>Earned channel</a:t>
            </a:r>
          </a:p>
          <a:p>
            <a:pPr lvl="1"/>
            <a:r>
              <a:rPr lang="en-US" sz="2200" dirty="0"/>
              <a:t>Review sites and reviews posted online typically at no expense</a:t>
            </a:r>
          </a:p>
          <a:p>
            <a:pPr lvl="2"/>
            <a:r>
              <a:rPr lang="en-US" sz="2200" dirty="0"/>
              <a:t>Social media or blog post</a:t>
            </a:r>
          </a:p>
        </p:txBody>
      </p:sp>
    </p:spTree>
    <p:extLst>
      <p:ext uri="{BB962C8B-B14F-4D97-AF65-F5344CB8AC3E}">
        <p14:creationId xmlns:p14="http://schemas.microsoft.com/office/powerpoint/2010/main" val="33578531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Summary of Digital Marketing Communication Channels</a:t>
            </a:r>
          </a:p>
        </p:txBody>
      </p:sp>
      <p:pic>
        <p:nvPicPr>
          <p:cNvPr id="4" name="Picture 3" descr="The diagram organizes digital marketing communication channels into 3 categories, as follows. Category 1, Paid. Category 2, Owned. Category 3, Earned. The paid category includes 6 communication channels, as follows. Channel 1, search advertising. Channel 2, display advertising. Channel 3, social media advertising. Channel 4, email marketing. Channel 5, Paid bloggers and or influencers. Channel 6, Mobile in app advertising. The Owned category includes 3 communication channels, as follows. Channel 1, company web sites. Channel 2, company owned social media, for example, Facebook pages, YouTube channel. Channel 3, Mobile apps. The earned category includes 3 communication channels, as follows. Channel 1, Review web sites, for example, Amazon Reviews, Yelp. Channel 2, Public relations. Channel 3, Media coverage.">
            <a:extLst>
              <a:ext uri="{FF2B5EF4-FFF2-40B4-BE49-F238E27FC236}">
                <a16:creationId xmlns:a16="http://schemas.microsoft.com/office/drawing/2014/main" id="{0D945051-F238-3DDF-65F4-1E16395A6E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8440" y="1633881"/>
            <a:ext cx="10119946" cy="4224645"/>
          </a:xfrm>
          <a:prstGeom prst="rect">
            <a:avLst/>
          </a:prstGeom>
        </p:spPr>
      </p:pic>
    </p:spTree>
    <p:extLst>
      <p:ext uri="{BB962C8B-B14F-4D97-AF65-F5344CB8AC3E}">
        <p14:creationId xmlns:p14="http://schemas.microsoft.com/office/powerpoint/2010/main" val="36887445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588"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Digital Communications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Company Web Sites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E-mail Marketing</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Segmenting, Targeting, and Personalization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E-mail Structure and Subject Line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Timing and Industry Differences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Entertaining and Engaging Content</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Testing and Monitoring</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Search Advertising</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Display Advertising</a:t>
            </a:r>
          </a:p>
        </p:txBody>
      </p:sp>
    </p:spTree>
    <p:extLst>
      <p:ext uri="{BB962C8B-B14F-4D97-AF65-F5344CB8AC3E}">
        <p14:creationId xmlns:p14="http://schemas.microsoft.com/office/powerpoint/2010/main" val="3903006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588"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(1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Social media channels offer unparalleled access to communities of users with similar demographic, geographic, and psychographic characteristics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Facebook and Twitter, for example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Roles of social media:</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Establishing a public voice and online presence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Amplifying marketing message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Helping monitor and obtain feedback from consumers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Promoting customer engagement</a:t>
            </a:r>
            <a:endParaRPr kumimoji="0" lang="en-IN" alt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609801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588"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(1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333001" y="1673126"/>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342900" indent="-342900" defTabSz="457200">
              <a:spcBef>
                <a:spcPts val="0"/>
              </a:spcBef>
              <a:buClrTx/>
              <a:buSzTx/>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Social media offers a unique way for marketers to promote dialogue with their audiences, gain feedback and insights, and solicit input regarding their products. </a:t>
            </a:r>
          </a:p>
          <a:p>
            <a:pPr marL="342900" indent="-342900" defTabSz="457200">
              <a:spcBef>
                <a:spcPts val="0"/>
              </a:spcBef>
              <a:buClrTx/>
              <a:buSzTx/>
              <a:defRPr/>
            </a:pPr>
            <a:endParaRPr kumimoji="0" lang="en-US" sz="2000" b="0" i="0" u="none" strike="noStrike" kern="1200" cap="none" spc="0" normalizeH="0" baseline="0" noProof="0" dirty="0">
              <a:ln>
                <a:noFill/>
              </a:ln>
              <a:solidFill>
                <a:srgbClr val="000000"/>
              </a:solidFill>
              <a:effectLst/>
              <a:uLnTx/>
              <a:uFillTx/>
              <a:latin typeface="Arial"/>
              <a:cs typeface="Arial"/>
              <a:sym typeface="Arial"/>
            </a:endParaRPr>
          </a:p>
          <a:p>
            <a:pPr marL="342900" indent="-342900" defTabSz="457200">
              <a:spcBef>
                <a:spcPts val="0"/>
              </a:spcBef>
              <a:buClrTx/>
              <a:buSzTx/>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However, a caveat (warning/caution) is in order. With the brand engagement pyramid, only some consumers want to get involved with only some of their brands and even then maybe only some of the time. </a:t>
            </a:r>
          </a:p>
          <a:p>
            <a:pPr marL="342900" indent="-342900" defTabSz="457200">
              <a:spcBef>
                <a:spcPts val="0"/>
              </a:spcBef>
              <a:buClrTx/>
              <a:buSzTx/>
              <a:defRPr/>
            </a:pPr>
            <a:endParaRPr lang="en-US" sz="2000" dirty="0">
              <a:solidFill>
                <a:srgbClr val="000000"/>
              </a:solidFill>
              <a:latin typeface="Arial"/>
            </a:endParaRPr>
          </a:p>
          <a:p>
            <a:pPr marL="342900" indent="-342900" defTabSz="457200">
              <a:spcBef>
                <a:spcPts val="0"/>
              </a:spcBef>
              <a:buClrTx/>
              <a:buSzTx/>
              <a:defRPr/>
            </a:pPr>
            <a:endParaRPr kumimoji="0" lang="en-US" sz="2000" b="0" i="0" u="none" strike="noStrike" kern="1200" cap="none" spc="0" normalizeH="0" baseline="0" noProof="0" dirty="0">
              <a:ln>
                <a:noFill/>
              </a:ln>
              <a:solidFill>
                <a:srgbClr val="000000"/>
              </a:solidFill>
              <a:effectLst/>
              <a:uLnTx/>
              <a:uFillTx/>
              <a:latin typeface="Arial"/>
              <a:cs typeface="Arial"/>
              <a:sym typeface="Arial"/>
            </a:endParaRPr>
          </a:p>
          <a:p>
            <a:pPr marL="342900" indent="-342900" defTabSz="457200">
              <a:spcBef>
                <a:spcPts val="0"/>
              </a:spcBef>
              <a:buClrTx/>
              <a:buSzTx/>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Companies should monitor their social media presence to ensure that it is appropriate and welcomed by consumers.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3873165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7164" y="1155869"/>
            <a:ext cx="9604248"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644486" y="1730120"/>
            <a:ext cx="699122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Facebook</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Twitter</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Instagram</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Pinterest</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Video</a:t>
            </a:r>
          </a:p>
        </p:txBody>
      </p:sp>
    </p:spTree>
    <p:extLst>
      <p:ext uri="{BB962C8B-B14F-4D97-AF65-F5344CB8AC3E}">
        <p14:creationId xmlns:p14="http://schemas.microsoft.com/office/powerpoint/2010/main" val="3744977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578160" y="1267856"/>
            <a:ext cx="9833252" cy="501550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Facebook</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If Facebook were a country, it would be the largest country in the world!</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Metrics: </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Reach</a:t>
            </a:r>
          </a:p>
          <a:p>
            <a:pPr marL="1085850" marR="0" lvl="2"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Organic reach: number of people who have seen a post in the news feed</a:t>
            </a:r>
          </a:p>
          <a:p>
            <a:pPr marL="1085850" marR="0" lvl="2"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Paid reach: the number of unique people who have seen an ad or a sponsored story</a:t>
            </a:r>
          </a:p>
          <a:p>
            <a:pPr marL="1085850" marR="0" lvl="2"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Viral reach: number of unique people who have seen a story about a page published by a friend</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Followers: number of Facebook followers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Likes and shares: number of Facebook likes is indicative of customer engagement with a particular message; shares indicate how viral a message is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1033555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48764" y="1239387"/>
            <a:ext cx="9833252" cy="501550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Instagram</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Platform of about 400 million users</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Targeted to a younger audience and typically has higher brand engagement levels than other platforms</a:t>
            </a:r>
          </a:p>
          <a:p>
            <a:pPr marL="0" marR="0" lvl="0" indent="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Pinterest</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Allows for sharing and posting of pictures featuring different brands</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Particularly conducive to marketing of certain brands that rely on visual imagery</a:t>
            </a:r>
          </a:p>
          <a:p>
            <a:pPr marL="0" marR="0" lvl="0" indent="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Video</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Brand building via video has also become an important medium particularly when brands want to engage in deeper themes and story-telling using their brand</a:t>
            </a:r>
          </a:p>
        </p:txBody>
      </p:sp>
    </p:spTree>
    <p:extLst>
      <p:ext uri="{BB962C8B-B14F-4D97-AF65-F5344CB8AC3E}">
        <p14:creationId xmlns:p14="http://schemas.microsoft.com/office/powerpoint/2010/main" val="4733382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56603" y="1239387"/>
            <a:ext cx="9475001" cy="5176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928549" y="2156604"/>
            <a:ext cx="6334901" cy="2709432"/>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Twitter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Second largest social medium after Facebook</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Allows direct communication between customer service and customers and shows a brand’s personality</a:t>
            </a:r>
          </a:p>
        </p:txBody>
      </p:sp>
    </p:spTree>
    <p:extLst>
      <p:ext uri="{BB962C8B-B14F-4D97-AF65-F5344CB8AC3E}">
        <p14:creationId xmlns:p14="http://schemas.microsoft.com/office/powerpoint/2010/main" val="1274799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56603" y="1239387"/>
            <a:ext cx="9475001" cy="5176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Mobile Marketing</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683697" y="1319842"/>
            <a:ext cx="8513390" cy="487392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Messaging services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Short messaging service (S</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M</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S) and multimedia messaging service (M</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err="1">
                <a:ln>
                  <a:noFill/>
                </a:ln>
                <a:solidFill>
                  <a:srgbClr val="000000"/>
                </a:solidFill>
                <a:effectLst/>
                <a:uLnTx/>
                <a:uFillTx/>
                <a:latin typeface="Arial"/>
                <a:cs typeface="Arial"/>
                <a:sym typeface="Arial"/>
              </a:rPr>
              <a:t>M</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Offer customers unique offers based on time and location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In-app advertising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Way by which mobile marketing can help brands touch customers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Proximity systems marketing, or geo-fencing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Involves particular advertising messages delivered to mobile users with a defined geographic area</a:t>
            </a:r>
          </a:p>
        </p:txBody>
      </p:sp>
    </p:spTree>
    <p:extLst>
      <p:ext uri="{BB962C8B-B14F-4D97-AF65-F5344CB8AC3E}">
        <p14:creationId xmlns:p14="http://schemas.microsoft.com/office/powerpoint/2010/main" val="20635069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8937440" cy="3958426"/>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As mobile devices continue to grow in importance to consumers’ daily lives, research has also examined how mobile marketing techniques can contribute to added sales. A few key findings from academic research worth noting include:</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Environments may impact the effectiveness of mobile advertising and promotions.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Mobile targeting based on time and location is more effective the closer the promotion is to actual purchase.</a:t>
            </a:r>
          </a:p>
        </p:txBody>
      </p:sp>
    </p:spTree>
    <p:extLst>
      <p:ext uri="{BB962C8B-B14F-4D97-AF65-F5344CB8AC3E}">
        <p14:creationId xmlns:p14="http://schemas.microsoft.com/office/powerpoint/2010/main" val="3709978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8937440" cy="3958426"/>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Targeting consumers who are closer in physical location to competitors’ locations produces better results than targeting mobile promotions to consumers who are closer to the company’s own locations.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Targeting consumers with mobile promotional coupons can boost overall spending, particularly unplanned spending, if the coupon requires consumers to travel farther than their planned path.</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1596988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Influencer Marketing and Social Media Celebrities</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9464082" cy="439266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Influencer marketing involves utilizing key influencers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Sponsored bloggers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Celebrity influencers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Marketers have been utilizing influencers for their brands to a greater extent in recent years because of the results they have seen. </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Sponsored bloggers and celebrity influencers can often hold greater sway over some consumers than any advertiser can. </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One study reported that audiences exposed to influencer marketing spent more than $639,700 compared to an audience that had not been exposed.</a:t>
            </a:r>
          </a:p>
        </p:txBody>
      </p:sp>
    </p:spTree>
    <p:extLst>
      <p:ext uri="{BB962C8B-B14F-4D97-AF65-F5344CB8AC3E}">
        <p14:creationId xmlns:p14="http://schemas.microsoft.com/office/powerpoint/2010/main" val="647130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Content Marketing</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9464082" cy="439266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According to the Content Marketing Institute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“Content marketing is a strategic marketing approach focused on creating and distributing valuable, relevant, and consistent content to attract and retain a clearly defined audience—and, ultimately, to drive profitable customer action.”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 key difference between content marketing and traditional marketing is that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Consumers typically want to consume the posts that form part of a content marketing campaign</a:t>
            </a:r>
          </a:p>
        </p:txBody>
      </p:sp>
    </p:spTree>
    <p:extLst>
      <p:ext uri="{BB962C8B-B14F-4D97-AF65-F5344CB8AC3E}">
        <p14:creationId xmlns:p14="http://schemas.microsoft.com/office/powerpoint/2010/main" val="16146888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Content Marketing</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8575561" cy="439266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A good content strategy has to be integrated with a broader public relations and marketing strategy. </a:t>
            </a:r>
          </a:p>
          <a:p>
            <a:pPr marL="0" marR="0" lvl="0" indent="0" algn="l" defTabSz="457200" rtl="0" eaLnBrk="1" fontAlgn="auto" latinLnBrk="0" hangingPunct="1">
              <a:lnSpc>
                <a:spcPct val="100000"/>
              </a:lnSpc>
              <a:spcBef>
                <a:spcPts val="0"/>
              </a:spcBef>
              <a:spcAft>
                <a:spcPts val="0"/>
              </a:spcAft>
              <a:buClrTx/>
              <a:buSzTx/>
              <a:buFont typeface="Arial"/>
              <a:buNone/>
              <a:tabLst/>
              <a:defRPr/>
            </a:pPr>
            <a:endParaRPr kumimoji="0" lang="en-US" sz="2400" b="0" i="0" u="none" strike="noStrike" kern="1200" cap="none" spc="0" normalizeH="0" baseline="0" noProof="0" dirty="0">
              <a:ln>
                <a:noFill/>
              </a:ln>
              <a:solidFill>
                <a:srgbClr val="000000"/>
              </a:solidFill>
              <a:effectLst/>
              <a:uLnTx/>
              <a:uFillTx/>
              <a:latin typeface="Arial"/>
              <a:cs typeface="Arial"/>
              <a:sym typeface="Arial"/>
            </a:endParaRPr>
          </a:p>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The goals of the overall marketing strategy in terms of reaching and engaging the audience should be aligned with the content marketing strategy; doing so can help reach the audience, build a brand, increase brand awareness, generate leads, and ensure sales.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00833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89185" y="1466125"/>
            <a:ext cx="8945592" cy="4270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435955" y="-360913"/>
            <a:ext cx="975604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Summary of Pros and Cons, Integrating Across Paid Channels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664442" y="2239750"/>
            <a:ext cx="7195335" cy="3699633"/>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 marketers have to make an effort to create integrated digital media campaigns that leverage the benefits of different social media</a:t>
            </a:r>
            <a:endParaRPr kumimoji="0" lang="en-IN" alt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0498721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Management Structure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580179" y="1468456"/>
            <a:ext cx="9031641" cy="4502313"/>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Success factors for strategy-making: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Senior management should be tasked with understanding how products and brands are researched and viewed online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Cross-functional coordination is increasingly important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Data-driven decision-making will become standard operating procedure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A brand or marketing strategy should be viewed as a part of an overall strategy</a:t>
            </a:r>
          </a:p>
        </p:txBody>
      </p:sp>
    </p:spTree>
    <p:extLst>
      <p:ext uri="{BB962C8B-B14F-4D97-AF65-F5344CB8AC3E}">
        <p14:creationId xmlns:p14="http://schemas.microsoft.com/office/powerpoint/2010/main" val="20575595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Management Structure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0608" y="1747822"/>
            <a:ext cx="8759282"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Success factors for strategy-making: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High-quality data can assist marketers to personalize a given message to an audience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Accessing data on consumers’ conversation can help uncover information that can be useful</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Understanding how online and offline communications interact and coordinating with a digital channels strategy is important</a:t>
            </a:r>
          </a:p>
        </p:txBody>
      </p:sp>
    </p:spTree>
    <p:extLst>
      <p:ext uri="{BB962C8B-B14F-4D97-AF65-F5344CB8AC3E}">
        <p14:creationId xmlns:p14="http://schemas.microsoft.com/office/powerpoint/2010/main" val="20480985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Content Placeholder 5">
            <a:extLst>
              <a:ext uri="{FF2B5EF4-FFF2-40B4-BE49-F238E27FC236}">
                <a16:creationId xmlns:a16="http://schemas.microsoft.com/office/drawing/2014/main" id="{274491C7-F6ED-9177-8B88-3646F485A522}"/>
              </a:ext>
            </a:extLst>
          </p:cNvPr>
          <p:cNvPicPr>
            <a:picLocks noGrp="1" noChangeAspect="1"/>
          </p:cNvPicPr>
          <p:nvPr>
            <p:ph idx="1"/>
          </p:nvPr>
        </p:nvPicPr>
        <p:blipFill>
          <a:blip r:embed="rId2"/>
          <a:srcRect b="10017"/>
          <a:stretch>
            <a:fillRect/>
          </a:stretch>
        </p:blipFill>
        <p:spPr>
          <a:xfrm>
            <a:off x="20" y="1282"/>
            <a:ext cx="12191980" cy="6856718"/>
          </a:xfrm>
          <a:prstGeom prst="rect">
            <a:avLst/>
          </a:prstGeom>
        </p:spPr>
      </p:pic>
      <p:sp>
        <p:nvSpPr>
          <p:cNvPr id="4" name="AutoShape 2" descr="Top 5 AI-driven Branding &amp; Marketing Strategies &amp; Challenges">
            <a:extLst>
              <a:ext uri="{FF2B5EF4-FFF2-40B4-BE49-F238E27FC236}">
                <a16:creationId xmlns:a16="http://schemas.microsoft.com/office/drawing/2014/main" id="{4D8B858C-161C-D5F8-7C17-1236104C7D4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itle 1">
            <a:extLst>
              <a:ext uri="{FF2B5EF4-FFF2-40B4-BE49-F238E27FC236}">
                <a16:creationId xmlns:a16="http://schemas.microsoft.com/office/drawing/2014/main" id="{0EC92C5C-4208-C8F4-0C4B-D3B0C2A29230}"/>
              </a:ext>
            </a:extLst>
          </p:cNvPr>
          <p:cNvSpPr txBox="1">
            <a:spLocks/>
          </p:cNvSpPr>
          <p:nvPr/>
        </p:nvSpPr>
        <p:spPr>
          <a:xfrm>
            <a:off x="589395" y="5443121"/>
            <a:ext cx="5022133"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chemeClr val="bg1"/>
                </a:solidFill>
                <a:effectLst/>
                <a:uLnTx/>
                <a:uFillTx/>
                <a:latin typeface="Times New Roman"/>
                <a:cs typeface="Times New Roman"/>
                <a:sym typeface="Times New Roman"/>
              </a:rPr>
              <a:t>AI’s Impact on Today’s Branding and Marketing Scenario</a:t>
            </a:r>
          </a:p>
        </p:txBody>
      </p:sp>
    </p:spTree>
    <p:extLst>
      <p:ext uri="{BB962C8B-B14F-4D97-AF65-F5344CB8AC3E}">
        <p14:creationId xmlns:p14="http://schemas.microsoft.com/office/powerpoint/2010/main" val="1429220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1C1C4-E51A-40D1-0799-3F92AEA48B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399A16-4546-8F3E-BACD-6809C86EB95E}"/>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C950EFAD-6962-98FF-3E84-2289CB1FBE41}"/>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CB899E03-84F9-8E9E-739C-A9B6848E9855}"/>
              </a:ext>
            </a:extLst>
          </p:cNvPr>
          <p:cNvSpPr/>
          <p:nvPr/>
        </p:nvSpPr>
        <p:spPr>
          <a:xfrm>
            <a:off x="485380" y="1104355"/>
            <a:ext cx="11260503"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BC13B6CA-D4C7-BA02-BF8F-8CE57B9EBF8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1D1860FF-03D3-2CA8-0EDF-9927762AE151}"/>
              </a:ext>
            </a:extLst>
          </p:cNvPr>
          <p:cNvSpPr txBox="1">
            <a:spLocks/>
          </p:cNvSpPr>
          <p:nvPr/>
        </p:nvSpPr>
        <p:spPr>
          <a:xfrm>
            <a:off x="2485572" y="-360913"/>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AI’s Impact on Today’s Branding and Marketing Scenario</a:t>
            </a:r>
          </a:p>
        </p:txBody>
      </p:sp>
      <p:sp>
        <p:nvSpPr>
          <p:cNvPr id="3" name="Content Placeholder 2">
            <a:extLst>
              <a:ext uri="{FF2B5EF4-FFF2-40B4-BE49-F238E27FC236}">
                <a16:creationId xmlns:a16="http://schemas.microsoft.com/office/drawing/2014/main" id="{A8213752-452D-F305-44A3-4FED724002DC}"/>
              </a:ext>
            </a:extLst>
          </p:cNvPr>
          <p:cNvSpPr txBox="1">
            <a:spLocks/>
          </p:cNvSpPr>
          <p:nvPr/>
        </p:nvSpPr>
        <p:spPr>
          <a:xfrm>
            <a:off x="833537" y="1547517"/>
            <a:ext cx="6380802"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In the fast-paced digital era, technology has become a driving force in shaping business strategies and customer interactions. One of the most groundbreaking technologies transforming the landscape of branding and marketing is Artificial Intelligence (AI). </a:t>
            </a:r>
          </a:p>
          <a:p>
            <a:pPr lvl="0">
              <a:defRPr/>
            </a:pPr>
            <a:r>
              <a:rPr lang="en-GB" sz="2200" kern="0" dirty="0">
                <a:solidFill>
                  <a:srgbClr val="000000"/>
                </a:solidFill>
                <a:latin typeface="Arial"/>
              </a:rPr>
              <a:t>Al's ability to process vast amounts of data, gain valuable insights, and personalize experiences has significantly impacted how businesses create, communicate, and maintain their brands. </a:t>
            </a:r>
          </a:p>
          <a:p>
            <a:pPr lvl="0">
              <a:defRPr/>
            </a:pPr>
            <a:r>
              <a:rPr lang="en-GB" sz="2200" kern="0" dirty="0">
                <a:solidFill>
                  <a:srgbClr val="000000"/>
                </a:solidFill>
                <a:latin typeface="Arial"/>
              </a:rPr>
              <a:t>Let us explore the profound impact of Al on today's branding and marketing scenario.</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1026" name="Picture 2" descr="Brand Building in the Age of AI: Why Human Storytelling Still Matters">
            <a:extLst>
              <a:ext uri="{FF2B5EF4-FFF2-40B4-BE49-F238E27FC236}">
                <a16:creationId xmlns:a16="http://schemas.microsoft.com/office/drawing/2014/main" id="{76D6AE1A-D955-6A7E-F0C3-3846DA8C13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6769" y="1920241"/>
            <a:ext cx="4236927" cy="3173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5427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95BD2-6CE6-DFCA-71EE-0DF8A1C1AF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BFD713-C522-E833-376D-7DB6768D07E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F71AEB26-3431-5AF6-C388-C6484D3E11F4}"/>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AC5B5BB2-79E4-5016-A347-E9B2576405E9}"/>
              </a:ext>
            </a:extLst>
          </p:cNvPr>
          <p:cNvSpPr/>
          <p:nvPr/>
        </p:nvSpPr>
        <p:spPr>
          <a:xfrm>
            <a:off x="514291" y="1162493"/>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814EF3E2-0562-0E76-AC63-B68AFA9CADE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BFA79C60-6130-DC2C-AD3B-74E836B976F6}"/>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Enhanced Customer Understanding</a:t>
            </a:r>
          </a:p>
        </p:txBody>
      </p:sp>
      <p:sp>
        <p:nvSpPr>
          <p:cNvPr id="3" name="Content Placeholder 2">
            <a:extLst>
              <a:ext uri="{FF2B5EF4-FFF2-40B4-BE49-F238E27FC236}">
                <a16:creationId xmlns:a16="http://schemas.microsoft.com/office/drawing/2014/main" id="{C78F3DA0-BDBB-CCE2-B2BA-9E22AF39B883}"/>
              </a:ext>
            </a:extLst>
          </p:cNvPr>
          <p:cNvSpPr txBox="1">
            <a:spLocks/>
          </p:cNvSpPr>
          <p:nvPr/>
        </p:nvSpPr>
        <p:spPr>
          <a:xfrm>
            <a:off x="793744" y="1536032"/>
            <a:ext cx="5447151"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Al-powered analytics and data processing tools have revolutionized how businesses understand their customers. </a:t>
            </a:r>
          </a:p>
          <a:p>
            <a:pPr lvl="0">
              <a:defRPr/>
            </a:pPr>
            <a:r>
              <a:rPr lang="en-GB" sz="2200" kern="0" dirty="0">
                <a:solidFill>
                  <a:srgbClr val="000000"/>
                </a:solidFill>
                <a:latin typeface="Arial"/>
              </a:rPr>
              <a:t>Through machine learning algorithms, brands can </a:t>
            </a:r>
            <a:r>
              <a:rPr lang="en-GB" sz="2200" kern="0" dirty="0" err="1">
                <a:solidFill>
                  <a:srgbClr val="000000"/>
                </a:solidFill>
                <a:latin typeface="Arial"/>
              </a:rPr>
              <a:t>analyze</a:t>
            </a:r>
            <a:r>
              <a:rPr lang="en-GB" sz="2200" kern="0" dirty="0">
                <a:solidFill>
                  <a:srgbClr val="000000"/>
                </a:solidFill>
                <a:latin typeface="Arial"/>
              </a:rPr>
              <a:t> vast data sets to identify consumer preferences, </a:t>
            </a:r>
            <a:r>
              <a:rPr lang="en-GB" sz="2200" kern="0" dirty="0" err="1">
                <a:solidFill>
                  <a:srgbClr val="000000"/>
                </a:solidFill>
                <a:latin typeface="Arial"/>
              </a:rPr>
              <a:t>behaviors</a:t>
            </a:r>
            <a:r>
              <a:rPr lang="en-GB" sz="2200" kern="0" dirty="0">
                <a:solidFill>
                  <a:srgbClr val="000000"/>
                </a:solidFill>
                <a:latin typeface="Arial"/>
              </a:rPr>
              <a:t>, and trends. </a:t>
            </a:r>
          </a:p>
          <a:p>
            <a:pPr lvl="0">
              <a:defRPr/>
            </a:pPr>
            <a:r>
              <a:rPr lang="en-GB" sz="2200" kern="0" dirty="0">
                <a:solidFill>
                  <a:srgbClr val="000000"/>
                </a:solidFill>
                <a:latin typeface="Arial"/>
              </a:rPr>
              <a:t>This in-depth understanding of the target audience enables marketers to tailor their messaging and positioning to resonate better with customers, leading to improved engagement and loyalty.</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2050" name="Picture 2" descr="Brand Management In The Age Of AI ‐ sitecentre®">
            <a:extLst>
              <a:ext uri="{FF2B5EF4-FFF2-40B4-BE49-F238E27FC236}">
                <a16:creationId xmlns:a16="http://schemas.microsoft.com/office/drawing/2014/main" id="{930C9D17-EA19-0ACF-E262-253E5B7E1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6256" y="1458591"/>
            <a:ext cx="4572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9621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17015-E357-4807-05C4-09E701D352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5D32FA-ABF9-F2F6-1DC7-060025FD3EB8}"/>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06D9B9D3-1F32-983E-04F3-60F992E5AE7F}"/>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04A3FB59-C161-57FE-09AB-F365003AA87E}"/>
              </a:ext>
            </a:extLst>
          </p:cNvPr>
          <p:cNvSpPr/>
          <p:nvPr/>
        </p:nvSpPr>
        <p:spPr>
          <a:xfrm>
            <a:off x="514291" y="1162493"/>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2395CE3-0091-C953-451B-2A3CEEC526B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A6A3EB7B-1E68-8F2E-0D8F-E481DF30E815}"/>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Personalization at Scale</a:t>
            </a:r>
          </a:p>
        </p:txBody>
      </p:sp>
      <p:sp>
        <p:nvSpPr>
          <p:cNvPr id="3" name="Content Placeholder 2">
            <a:extLst>
              <a:ext uri="{FF2B5EF4-FFF2-40B4-BE49-F238E27FC236}">
                <a16:creationId xmlns:a16="http://schemas.microsoft.com/office/drawing/2014/main" id="{7DC9A1FC-559D-B029-8AF4-4FF7D633A430}"/>
              </a:ext>
            </a:extLst>
          </p:cNvPr>
          <p:cNvSpPr txBox="1">
            <a:spLocks/>
          </p:cNvSpPr>
          <p:nvPr/>
        </p:nvSpPr>
        <p:spPr>
          <a:xfrm>
            <a:off x="793744" y="1536032"/>
            <a:ext cx="5447151"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The era of one-size-fits-all marketing is long gone. </a:t>
            </a:r>
          </a:p>
          <a:p>
            <a:pPr lvl="0">
              <a:defRPr/>
            </a:pPr>
            <a:r>
              <a:rPr lang="en-GB" sz="2200" kern="0" dirty="0">
                <a:solidFill>
                  <a:srgbClr val="000000"/>
                </a:solidFill>
                <a:latin typeface="Arial"/>
              </a:rPr>
              <a:t>Customers now expect personalized experiences, and Al is at the forefront of enabling such personalization at scale.</a:t>
            </a:r>
          </a:p>
          <a:p>
            <a:pPr lvl="0">
              <a:defRPr/>
            </a:pPr>
            <a:r>
              <a:rPr lang="en-GB" sz="2200" kern="0" dirty="0">
                <a:solidFill>
                  <a:srgbClr val="000000"/>
                </a:solidFill>
                <a:latin typeface="Arial"/>
              </a:rPr>
              <a:t>Al-driven recommendation engines on e-commerce platforms, content personalization on websites, and targeted email campaigns are just a few examples of how Al helps brands deliver relevant content and product recommendations to individual users.</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6146" name="Picture 2" descr="AI in Brand Management: The Ultimate Guide | Goodie">
            <a:extLst>
              <a:ext uri="{FF2B5EF4-FFF2-40B4-BE49-F238E27FC236}">
                <a16:creationId xmlns:a16="http://schemas.microsoft.com/office/drawing/2014/main" id="{A59AFAEA-BC2B-6B51-1CEF-8749A139E1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3611" y="1371307"/>
            <a:ext cx="4746567" cy="4746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7322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E592B-E491-BCDB-4CB7-3C6E0DDB51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5DBE20-C5D8-8102-3135-FE78FB53B8B3}"/>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6146B345-C352-277C-A6FA-94975F58B273}"/>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00E1DD38-61DF-71B4-1FF3-4FC611A9E257}"/>
              </a:ext>
            </a:extLst>
          </p:cNvPr>
          <p:cNvSpPr/>
          <p:nvPr/>
        </p:nvSpPr>
        <p:spPr>
          <a:xfrm>
            <a:off x="174976" y="1114395"/>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469D840C-41A2-D255-7A23-397B8F80C29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0D7A5842-F967-BABC-BB44-4A65B361C69E}"/>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Chatbots and Customer Service</a:t>
            </a:r>
          </a:p>
        </p:txBody>
      </p:sp>
      <p:sp>
        <p:nvSpPr>
          <p:cNvPr id="3" name="Content Placeholder 2">
            <a:extLst>
              <a:ext uri="{FF2B5EF4-FFF2-40B4-BE49-F238E27FC236}">
                <a16:creationId xmlns:a16="http://schemas.microsoft.com/office/drawing/2014/main" id="{64CA8018-A7BC-FF87-BC55-1B33C0BDEB44}"/>
              </a:ext>
            </a:extLst>
          </p:cNvPr>
          <p:cNvSpPr txBox="1">
            <a:spLocks/>
          </p:cNvSpPr>
          <p:nvPr/>
        </p:nvSpPr>
        <p:spPr>
          <a:xfrm>
            <a:off x="577613" y="1195344"/>
            <a:ext cx="10179056"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Al-driven chatbots have transformed customer service, providing immediate and round-the-clock support. </a:t>
            </a:r>
          </a:p>
          <a:p>
            <a:pPr lvl="0">
              <a:defRPr/>
            </a:pPr>
            <a:r>
              <a:rPr lang="en-GB" sz="2200" kern="0" dirty="0">
                <a:solidFill>
                  <a:srgbClr val="000000"/>
                </a:solidFill>
                <a:latin typeface="Arial"/>
              </a:rPr>
              <a:t>These conversational bots can handle routine queries, process orders, and provide real-time assistance, freeing up human agents to focus on more complex issues. </a:t>
            </a:r>
          </a:p>
          <a:p>
            <a:pPr lvl="0">
              <a:defRPr/>
            </a:pPr>
            <a:r>
              <a:rPr lang="en-GB" sz="2200" kern="0" dirty="0">
                <a:solidFill>
                  <a:srgbClr val="000000"/>
                </a:solidFill>
                <a:latin typeface="Arial"/>
              </a:rPr>
              <a:t>This enhanced customer service experience positively impacts a brand's reputation and fosters customer loyalty.</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122" name="Picture 2" descr="AI chatbots 'vs' human customer service: which is better for your business?  - AICDP GLOBAL">
            <a:extLst>
              <a:ext uri="{FF2B5EF4-FFF2-40B4-BE49-F238E27FC236}">
                <a16:creationId xmlns:a16="http://schemas.microsoft.com/office/drawing/2014/main" id="{666D0607-F594-B1A3-22A3-DB574B7629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9062" y="3613686"/>
            <a:ext cx="48387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56980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28D08-C2B7-4A9B-5A74-5014D729D9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89E062-42F3-8192-50A0-B4BB2267DFBC}"/>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BBFC808E-819E-F7DD-5B52-D86FDFF8E07E}"/>
              </a:ext>
            </a:extLst>
          </p:cNvPr>
          <p:cNvSpPr/>
          <p:nvPr/>
        </p:nvSpPr>
        <p:spPr>
          <a:xfrm>
            <a:off x="514291" y="1162493"/>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3A7A6ABC-6734-9146-B911-AE643E3FED65}"/>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D6659A35-7848-17C1-64EB-D860E53F0EB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A040BD01-9BAA-CFEB-744C-52FE2AA3D83A}"/>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Content Creation and Curation</a:t>
            </a:r>
          </a:p>
        </p:txBody>
      </p:sp>
      <p:pic>
        <p:nvPicPr>
          <p:cNvPr id="4100" name="Picture 4" descr="Automating Content Curation: How AI Tools Can Help Content Creators">
            <a:extLst>
              <a:ext uri="{FF2B5EF4-FFF2-40B4-BE49-F238E27FC236}">
                <a16:creationId xmlns:a16="http://schemas.microsoft.com/office/drawing/2014/main" id="{306E0AE0-29A3-4E44-8CAB-385DDBFB6D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48" y="963081"/>
            <a:ext cx="12034904" cy="59506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F7785D7-87F9-C9E5-0459-58F8B1026ECA}"/>
              </a:ext>
            </a:extLst>
          </p:cNvPr>
          <p:cNvSpPr txBox="1">
            <a:spLocks/>
          </p:cNvSpPr>
          <p:nvPr/>
        </p:nvSpPr>
        <p:spPr>
          <a:xfrm>
            <a:off x="0" y="3593215"/>
            <a:ext cx="6286871" cy="340403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000" kern="0" dirty="0">
                <a:solidFill>
                  <a:srgbClr val="000000"/>
                </a:solidFill>
                <a:latin typeface="Arial"/>
              </a:rPr>
              <a:t>Al is revolutionizing content creation by automating the process of generating articles, social media posts, and ad copy. While AI-generated content is not yet perfect, it can significantly reduce the time and effort required to create compelling marketing materials.</a:t>
            </a:r>
          </a:p>
          <a:p>
            <a:pPr lvl="0">
              <a:defRPr/>
            </a:pPr>
            <a:r>
              <a:rPr lang="en-GB" sz="2000" kern="0" dirty="0">
                <a:solidFill>
                  <a:srgbClr val="000000"/>
                </a:solidFill>
                <a:latin typeface="Arial"/>
              </a:rPr>
              <a:t> Additionally, Al-powered content curation tools help marketers find and share relevant content from various sources, keeping their audience engaged and informed.</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8413974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D6E6F-4083-5FE8-2BA0-091EBBD339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25818F-A821-6B98-A948-66C450973F0C}"/>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16542028-AFC1-8CBE-9352-0C875FB3E460}"/>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829F47AD-A0EF-DC6A-B898-4611ABFE39CC}"/>
              </a:ext>
            </a:extLst>
          </p:cNvPr>
          <p:cNvSpPr/>
          <p:nvPr/>
        </p:nvSpPr>
        <p:spPr>
          <a:xfrm>
            <a:off x="1221971" y="1162493"/>
            <a:ext cx="97840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C7FECE1-89E6-9A22-A57C-340FBB72A43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53D29962-4764-31AC-EF40-C539EE2EB287}"/>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Content Creation and Curation</a:t>
            </a:r>
          </a:p>
        </p:txBody>
      </p:sp>
      <p:sp>
        <p:nvSpPr>
          <p:cNvPr id="3" name="Content Placeholder 2">
            <a:extLst>
              <a:ext uri="{FF2B5EF4-FFF2-40B4-BE49-F238E27FC236}">
                <a16:creationId xmlns:a16="http://schemas.microsoft.com/office/drawing/2014/main" id="{9DF61292-0082-29D7-970F-D2CB530046FB}"/>
              </a:ext>
            </a:extLst>
          </p:cNvPr>
          <p:cNvSpPr txBox="1">
            <a:spLocks/>
          </p:cNvSpPr>
          <p:nvPr/>
        </p:nvSpPr>
        <p:spPr>
          <a:xfrm>
            <a:off x="793744" y="1536032"/>
            <a:ext cx="5447151"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432" lvl="0" indent="0">
              <a:buNone/>
              <a:defRPr/>
            </a:pP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4098" name="Picture 2" descr="Automated AI Content Curation with SocialBu: How It Works | SocialBu Blog">
            <a:extLst>
              <a:ext uri="{FF2B5EF4-FFF2-40B4-BE49-F238E27FC236}">
                <a16:creationId xmlns:a16="http://schemas.microsoft.com/office/drawing/2014/main" id="{E2A50967-76EF-EA9F-AD55-450443E5B4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826" y="1140837"/>
            <a:ext cx="10261858" cy="5379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1358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566BD-3081-DFCE-D5F0-002523D1098C}"/>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D3689CAC-15C0-9202-8CFA-47A7CD4B3D24}"/>
              </a:ext>
            </a:extLst>
          </p:cNvPr>
          <p:cNvPicPr>
            <a:picLocks noChangeAspect="1"/>
          </p:cNvPicPr>
          <p:nvPr/>
        </p:nvPicPr>
        <p:blipFill>
          <a:blip r:embed="rId2"/>
          <a:stretch>
            <a:fillRect/>
          </a:stretch>
        </p:blipFill>
        <p:spPr>
          <a:xfrm>
            <a:off x="0" y="879604"/>
            <a:ext cx="11903825" cy="5803863"/>
          </a:xfrm>
          <a:prstGeom prst="rect">
            <a:avLst/>
          </a:prstGeom>
        </p:spPr>
      </p:pic>
      <p:sp>
        <p:nvSpPr>
          <p:cNvPr id="18" name="Rectangle 17">
            <a:extLst>
              <a:ext uri="{FF2B5EF4-FFF2-40B4-BE49-F238E27FC236}">
                <a16:creationId xmlns:a16="http://schemas.microsoft.com/office/drawing/2014/main" id="{7785DF89-8466-1976-08DF-8A02AB15593F}"/>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FA714A3A-2158-1728-2AFC-5D6CA26F552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76711BF8-8E47-DAEA-83AF-6D948E97B2FC}"/>
              </a:ext>
            </a:extLst>
          </p:cNvPr>
          <p:cNvSpPr txBox="1">
            <a:spLocks/>
          </p:cNvSpPr>
          <p:nvPr/>
        </p:nvSpPr>
        <p:spPr>
          <a:xfrm>
            <a:off x="2391202" y="-345778"/>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Predictive Analytics and Decision-making</a:t>
            </a:r>
          </a:p>
        </p:txBody>
      </p:sp>
      <p:sp>
        <p:nvSpPr>
          <p:cNvPr id="3" name="Content Placeholder 2">
            <a:extLst>
              <a:ext uri="{FF2B5EF4-FFF2-40B4-BE49-F238E27FC236}">
                <a16:creationId xmlns:a16="http://schemas.microsoft.com/office/drawing/2014/main" id="{DBF11ABA-B21C-8C62-8FB6-423F591BE906}"/>
              </a:ext>
            </a:extLst>
          </p:cNvPr>
          <p:cNvSpPr txBox="1">
            <a:spLocks/>
          </p:cNvSpPr>
          <p:nvPr/>
        </p:nvSpPr>
        <p:spPr>
          <a:xfrm>
            <a:off x="59340" y="3538844"/>
            <a:ext cx="5447151" cy="3293663"/>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000" kern="0" dirty="0">
                <a:solidFill>
                  <a:schemeClr val="bg1"/>
                </a:solidFill>
                <a:latin typeface="Arial"/>
              </a:rPr>
              <a:t>Al's predictive analytics capabilities allow brands to make data-driven decisions. Marketers can anticipate market trends, identify potential opportunities, and optimize their strategies to align with customer expectations. </a:t>
            </a:r>
          </a:p>
          <a:p>
            <a:pPr lvl="0">
              <a:defRPr/>
            </a:pPr>
            <a:r>
              <a:rPr lang="en-GB" sz="2000" kern="0" dirty="0">
                <a:solidFill>
                  <a:schemeClr val="bg1"/>
                </a:solidFill>
                <a:latin typeface="Arial"/>
              </a:rPr>
              <a:t>This data-driven approach leads to more efficient resource allocation and a higher return on investment (ROI).</a:t>
            </a:r>
            <a:endParaRPr kumimoji="0" lang="en-US" sz="2000" b="0" i="0" u="none" strike="noStrike" kern="0" cap="none" spc="0" normalizeH="0" baseline="0" noProof="0" dirty="0">
              <a:ln>
                <a:noFill/>
              </a:ln>
              <a:solidFill>
                <a:schemeClr val="bg1"/>
              </a:solidFill>
              <a:effectLst/>
              <a:uLnTx/>
              <a:uFillTx/>
              <a:latin typeface="Arial"/>
              <a:cs typeface="Arial"/>
              <a:sym typeface="Arial"/>
            </a:endParaRPr>
          </a:p>
        </p:txBody>
      </p:sp>
      <p:sp>
        <p:nvSpPr>
          <p:cNvPr id="6" name="AutoShape 4">
            <a:extLst>
              <a:ext uri="{FF2B5EF4-FFF2-40B4-BE49-F238E27FC236}">
                <a16:creationId xmlns:a16="http://schemas.microsoft.com/office/drawing/2014/main" id="{8A4B53CF-87AF-7D9B-4BB6-4639AC9ECD8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99402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D60B8-950C-373A-A06E-F310C7D660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DB298F-F627-C1C3-01A0-6339F1255F05}"/>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ABEBA84F-A3B8-E3D2-7987-98BB75588E77}"/>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626C71F0-1031-F666-9E73-815020A408E2}"/>
              </a:ext>
            </a:extLst>
          </p:cNvPr>
          <p:cNvSpPr/>
          <p:nvPr/>
        </p:nvSpPr>
        <p:spPr>
          <a:xfrm>
            <a:off x="514291" y="1162493"/>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5E808A46-C58B-FC9E-0155-3CE5932B21F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F48BC469-D353-783F-A166-812C664BC218}"/>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lang="en-GB" sz="2800" kern="0" dirty="0">
                <a:latin typeface="Times New Roman"/>
              </a:rPr>
              <a:t>Social Media Insight</a:t>
            </a:r>
            <a:endParaRPr lang="en-GB" altLang="ar-EG" sz="2800" kern="0" dirty="0">
              <a:latin typeface="Times New Roman"/>
            </a:endParaRPr>
          </a:p>
        </p:txBody>
      </p:sp>
      <p:sp>
        <p:nvSpPr>
          <p:cNvPr id="3" name="Content Placeholder 2">
            <a:extLst>
              <a:ext uri="{FF2B5EF4-FFF2-40B4-BE49-F238E27FC236}">
                <a16:creationId xmlns:a16="http://schemas.microsoft.com/office/drawing/2014/main" id="{4D94AB7A-8F6B-08A3-23DD-5EB4A94CF3AD}"/>
              </a:ext>
            </a:extLst>
          </p:cNvPr>
          <p:cNvSpPr txBox="1">
            <a:spLocks/>
          </p:cNvSpPr>
          <p:nvPr/>
        </p:nvSpPr>
        <p:spPr>
          <a:xfrm>
            <a:off x="793744" y="1536032"/>
            <a:ext cx="10137492"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Social media is a goldmine of customer opinions and insights. </a:t>
            </a:r>
          </a:p>
          <a:p>
            <a:pPr lvl="0">
              <a:defRPr/>
            </a:pPr>
            <a:r>
              <a:rPr lang="en-GB" sz="2200" kern="0" dirty="0">
                <a:solidFill>
                  <a:srgbClr val="000000"/>
                </a:solidFill>
                <a:latin typeface="Arial"/>
              </a:rPr>
              <a:t>Al-powered social media monitoring tools can </a:t>
            </a:r>
            <a:r>
              <a:rPr lang="en-GB" sz="2200" kern="0" dirty="0" err="1">
                <a:solidFill>
                  <a:srgbClr val="000000"/>
                </a:solidFill>
                <a:latin typeface="Arial"/>
              </a:rPr>
              <a:t>analyze</a:t>
            </a:r>
            <a:r>
              <a:rPr lang="en-GB" sz="2200" kern="0" dirty="0">
                <a:solidFill>
                  <a:srgbClr val="000000"/>
                </a:solidFill>
                <a:latin typeface="Arial"/>
              </a:rPr>
              <a:t> sentiments, identify trends, and track brand mentions in real-time. </a:t>
            </a:r>
          </a:p>
          <a:p>
            <a:pPr lvl="0">
              <a:defRPr/>
            </a:pPr>
            <a:r>
              <a:rPr lang="en-GB" sz="2200" kern="0" dirty="0">
                <a:solidFill>
                  <a:srgbClr val="000000"/>
                </a:solidFill>
                <a:latin typeface="Arial"/>
              </a:rPr>
              <a:t>This valuable information enables brands to respond promptly to customer feedback, manage potential crises, and understand the impact of marketing campaigns better.</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10242" name="Picture 2" descr="How To Leverage Insights From Social Media Analytics Report">
            <a:extLst>
              <a:ext uri="{FF2B5EF4-FFF2-40B4-BE49-F238E27FC236}">
                <a16:creationId xmlns:a16="http://schemas.microsoft.com/office/drawing/2014/main" id="{2B00D3AC-9740-F01F-9DC7-21A7A8A86C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0348" y="3640141"/>
            <a:ext cx="4956030" cy="2643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6443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899BC-C54A-0103-3598-94EEEE099F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48390B-E536-6FA1-9A92-2967E99CC6F8}"/>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A7F1085D-B984-28E1-F688-72F8A61525A2}"/>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EFA4D92F-CDEB-0A7D-03C2-D76200664E6D}"/>
              </a:ext>
            </a:extLst>
          </p:cNvPr>
          <p:cNvSpPr/>
          <p:nvPr/>
        </p:nvSpPr>
        <p:spPr>
          <a:xfrm>
            <a:off x="514291" y="1162493"/>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B6318879-0229-7D7D-1EA3-9E662958CE0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D8E794E9-C780-6ABA-14DE-0D338B09F18E}"/>
              </a:ext>
            </a:extLst>
          </p:cNvPr>
          <p:cNvSpPr txBox="1">
            <a:spLocks/>
          </p:cNvSpPr>
          <p:nvPr/>
        </p:nvSpPr>
        <p:spPr>
          <a:xfrm>
            <a:off x="2920354" y="-298769"/>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lang="en-GB" sz="2800" kern="0" dirty="0">
                <a:latin typeface="Times New Roman"/>
              </a:rPr>
              <a:t>Influencer Marketing</a:t>
            </a:r>
            <a:endParaRPr lang="en-GB" altLang="ar-EG" sz="2800" kern="0" dirty="0">
              <a:latin typeface="Times New Roman"/>
            </a:endParaRPr>
          </a:p>
        </p:txBody>
      </p:sp>
      <p:sp>
        <p:nvSpPr>
          <p:cNvPr id="3" name="Content Placeholder 2">
            <a:extLst>
              <a:ext uri="{FF2B5EF4-FFF2-40B4-BE49-F238E27FC236}">
                <a16:creationId xmlns:a16="http://schemas.microsoft.com/office/drawing/2014/main" id="{3D791192-1FC3-7F85-4A5E-A410D2B21F19}"/>
              </a:ext>
            </a:extLst>
          </p:cNvPr>
          <p:cNvSpPr txBox="1">
            <a:spLocks/>
          </p:cNvSpPr>
          <p:nvPr/>
        </p:nvSpPr>
        <p:spPr>
          <a:xfrm>
            <a:off x="585926" y="1605655"/>
            <a:ext cx="5447151"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Al plays a significant role in influencer marketing by identifying suitable influencers for a brand based on their relevance and engagement metrics. </a:t>
            </a:r>
          </a:p>
          <a:p>
            <a:pPr lvl="0">
              <a:defRPr/>
            </a:pPr>
            <a:r>
              <a:rPr lang="en-GB" sz="2200" kern="0" dirty="0">
                <a:solidFill>
                  <a:srgbClr val="000000"/>
                </a:solidFill>
                <a:latin typeface="Arial"/>
              </a:rPr>
              <a:t>Al-powered tools can also assess the authenticity of influencers' followers, ensuring brands collaborate with those who can genuinely drive results and foster trust.</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pic>
        <p:nvPicPr>
          <p:cNvPr id="9218" name="Picture 2" descr="Influencer Marketing Impact on Brand Perception">
            <a:extLst>
              <a:ext uri="{FF2B5EF4-FFF2-40B4-BE49-F238E27FC236}">
                <a16:creationId xmlns:a16="http://schemas.microsoft.com/office/drawing/2014/main" id="{13D97696-9A0C-14EB-2613-38EFE00BF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1571" y="2266507"/>
            <a:ext cx="6096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7865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9299E-2A9B-3C69-137D-B7E371F9C7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85C428-C6BF-F003-B146-A2650D960CAC}"/>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2211655C-F299-7971-FDBC-E6DA507CCDB7}"/>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E82E3C93-F83A-B5D5-913C-0D66668E5337}"/>
              </a:ext>
            </a:extLst>
          </p:cNvPr>
          <p:cNvSpPr/>
          <p:nvPr/>
        </p:nvSpPr>
        <p:spPr>
          <a:xfrm>
            <a:off x="514291" y="1162493"/>
            <a:ext cx="11223280"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F036F75-374C-AAE2-917E-4D015AEA0C8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333CA76F-E0BD-9EC9-14C6-C0588EE30F1C}"/>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Conclusion</a:t>
            </a:r>
          </a:p>
        </p:txBody>
      </p:sp>
      <p:sp>
        <p:nvSpPr>
          <p:cNvPr id="3" name="Content Placeholder 2">
            <a:extLst>
              <a:ext uri="{FF2B5EF4-FFF2-40B4-BE49-F238E27FC236}">
                <a16:creationId xmlns:a16="http://schemas.microsoft.com/office/drawing/2014/main" id="{63BAF380-1E4C-B40F-16C8-D466C3673DA7}"/>
              </a:ext>
            </a:extLst>
          </p:cNvPr>
          <p:cNvSpPr txBox="1">
            <a:spLocks/>
          </p:cNvSpPr>
          <p:nvPr/>
        </p:nvSpPr>
        <p:spPr>
          <a:xfrm>
            <a:off x="793744" y="1536032"/>
            <a:ext cx="10544816"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lvl="0">
              <a:defRPr/>
            </a:pPr>
            <a:r>
              <a:rPr lang="en-GB" sz="2200" kern="0" dirty="0">
                <a:solidFill>
                  <a:srgbClr val="000000"/>
                </a:solidFill>
                <a:latin typeface="Arial"/>
              </a:rPr>
              <a:t>The integration of Al in branding and marketing strategies has undoubted transformed the way businesses engage with customers.</a:t>
            </a:r>
          </a:p>
          <a:p>
            <a:pPr lvl="0">
              <a:defRPr/>
            </a:pPr>
            <a:r>
              <a:rPr lang="en-GB" sz="2200" kern="0" dirty="0">
                <a:solidFill>
                  <a:srgbClr val="000000"/>
                </a:solidFill>
                <a:latin typeface="Arial"/>
              </a:rPr>
              <a:t>From data analysis and personalization to customer service and content creation, Al has become a crucial ally in achieving marketing success. However, as Al continues to evolve, marketers must strike a balance between </a:t>
            </a:r>
            <a:r>
              <a:rPr lang="en-GB" sz="2200" kern="0" dirty="0" err="1">
                <a:solidFill>
                  <a:srgbClr val="000000"/>
                </a:solidFill>
                <a:latin typeface="Arial"/>
              </a:rPr>
              <a:t>autoration</a:t>
            </a:r>
            <a:r>
              <a:rPr lang="en-GB" sz="2200" kern="0" dirty="0">
                <a:solidFill>
                  <a:srgbClr val="000000"/>
                </a:solidFill>
                <a:latin typeface="Arial"/>
              </a:rPr>
              <a:t> and human touch to maintain the authenticity of their brand communication. </a:t>
            </a:r>
          </a:p>
          <a:p>
            <a:pPr lvl="0">
              <a:defRPr/>
            </a:pPr>
            <a:r>
              <a:rPr lang="en-GB" sz="2200" kern="0" dirty="0">
                <a:solidFill>
                  <a:srgbClr val="000000"/>
                </a:solidFill>
                <a:latin typeface="Arial"/>
              </a:rPr>
              <a:t>While Al can enhance efficiency and effectiveness, it is ultimately human creativity, empathy, and strategic thinking that will continue to drive successful branding and marketing initiatives in the future. </a:t>
            </a:r>
          </a:p>
          <a:p>
            <a:pPr lvl="0">
              <a:defRPr/>
            </a:pPr>
            <a:r>
              <a:rPr lang="en-GB" sz="2200" kern="0" dirty="0">
                <a:solidFill>
                  <a:srgbClr val="000000"/>
                </a:solidFill>
                <a:latin typeface="Arial"/>
              </a:rPr>
              <a:t>Embracing Al as a powerful tool, combined with a human-centric approach, will empower brands to thrive in the ever-evolving digital landscape.</a:t>
            </a:r>
            <a:endParaRPr kumimoji="0" lang="en-US" sz="22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1179238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51351" y="1397680"/>
            <a:ext cx="549558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712566" y="1395766"/>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51351" y="1397680"/>
            <a:ext cx="5595172" cy="4137928"/>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changes in marketing and consumer </a:t>
            </a:r>
            <a:r>
              <a:rPr kumimoji="0" lang="en-GB" altLang="ar-EG" sz="2000" b="0" i="0" u="none" strike="noStrike" kern="1200" cap="none" spc="0" normalizeH="0" baseline="0" noProof="0" dirty="0" err="1">
                <a:ln>
                  <a:noFill/>
                </a:ln>
                <a:solidFill>
                  <a:prstClr val="black"/>
                </a:solidFill>
                <a:effectLst/>
                <a:uLnTx/>
                <a:uFillTx/>
                <a:latin typeface="Rockwell" panose="02060603020205020403"/>
                <a:ea typeface="+mn-ea"/>
                <a:cs typeface="Arial" panose="020B0604020202020204" pitchFamily="34" charset="0"/>
              </a:rPr>
              <a:t>behavior</a:t>
            </a: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in a digital era</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Define brand engagement and understand the brand engagement pyramid and key drivers of brand engagement</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Understand digital communications and the various options available</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Define the role of e-mail marketing and Web site optimization as important components of digital marketing strategy</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8078102" y="4338058"/>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To Sum Up…</a:t>
            </a:r>
          </a:p>
        </p:txBody>
      </p:sp>
      <p:grpSp>
        <p:nvGrpSpPr>
          <p:cNvPr id="7" name="Group 6">
            <a:extLst>
              <a:ext uri="{FF2B5EF4-FFF2-40B4-BE49-F238E27FC236}">
                <a16:creationId xmlns:a16="http://schemas.microsoft.com/office/drawing/2014/main" id="{AC6BB9E7-3E02-703F-D515-A136E7924815}"/>
              </a:ext>
            </a:extLst>
          </p:cNvPr>
          <p:cNvGrpSpPr/>
          <p:nvPr/>
        </p:nvGrpSpPr>
        <p:grpSpPr>
          <a:xfrm>
            <a:off x="6346932" y="3891316"/>
            <a:ext cx="1190600" cy="1031540"/>
            <a:chOff x="5670046" y="4214459"/>
            <a:chExt cx="1190600" cy="1031540"/>
          </a:xfrm>
        </p:grpSpPr>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CD87B6D3-2918-1A93-4A67-78ABFD084412}"/>
                </a:ext>
              </a:extLst>
            </p:cNvPr>
            <p:cNvSpPr txBox="1"/>
            <p:nvPr/>
          </p:nvSpPr>
          <p:spPr>
            <a:xfrm>
              <a:off x="5672692" y="421445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4191804482"/>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397680"/>
            <a:ext cx="616650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712566" y="1395766"/>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77638" y="1397680"/>
            <a:ext cx="6368885" cy="4693144"/>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Appreciate the pros and cons of various social media channels (e.g., Facebook and Twitter) as digital marketing tools</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Understand the developments within mobile marketing</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Develop a broad understanding of influencer marketing approaches and how word-of-mouth and social influence occurs and can be managed</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content marketing and its role in creating brand awareness and engagement</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changes in brand management organizational structure</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AI’s Impact on Today’s Branding and Marketing Scenario</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8078102" y="4338058"/>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To Sum Up…</a:t>
            </a:r>
          </a:p>
        </p:txBody>
      </p:sp>
      <p:grpSp>
        <p:nvGrpSpPr>
          <p:cNvPr id="7" name="Group 6">
            <a:extLst>
              <a:ext uri="{FF2B5EF4-FFF2-40B4-BE49-F238E27FC236}">
                <a16:creationId xmlns:a16="http://schemas.microsoft.com/office/drawing/2014/main" id="{AC6BB9E7-3E02-703F-D515-A136E7924815}"/>
              </a:ext>
            </a:extLst>
          </p:cNvPr>
          <p:cNvGrpSpPr/>
          <p:nvPr/>
        </p:nvGrpSpPr>
        <p:grpSpPr>
          <a:xfrm>
            <a:off x="6346932" y="3891316"/>
            <a:ext cx="1190600" cy="1031540"/>
            <a:chOff x="5670046" y="4214459"/>
            <a:chExt cx="1190600" cy="1031540"/>
          </a:xfrm>
        </p:grpSpPr>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CD87B6D3-2918-1A93-4A67-78ABFD084412}"/>
                </a:ext>
              </a:extLst>
            </p:cNvPr>
            <p:cNvSpPr txBox="1"/>
            <p:nvPr/>
          </p:nvSpPr>
          <p:spPr>
            <a:xfrm>
              <a:off x="5672692" y="421445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3274610517"/>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688603"/>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91424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85CA6A-59D6-4323-AB0C-6B865AA8FC01}"/>
</file>

<file path=customXml/itemProps2.xml><?xml version="1.0" encoding="utf-8"?>
<ds:datastoreItem xmlns:ds="http://schemas.openxmlformats.org/officeDocument/2006/customXml" ds:itemID="{C6030710-81D8-4811-8931-B9D0A6BEE4E0}"/>
</file>

<file path=customXml/itemProps3.xml><?xml version="1.0" encoding="utf-8"?>
<ds:datastoreItem xmlns:ds="http://schemas.openxmlformats.org/officeDocument/2006/customXml" ds:itemID="{DF838A39-E05B-457E-8C97-6EE56CE8F4F8}"/>
</file>

<file path=docProps/app.xml><?xml version="1.0" encoding="utf-8"?>
<Properties xmlns="http://schemas.openxmlformats.org/officeDocument/2006/extended-properties" xmlns:vt="http://schemas.openxmlformats.org/officeDocument/2006/docPropsVTypes">
  <TotalTime>3530</TotalTime>
  <Words>3687</Words>
  <Application>Microsoft Office PowerPoint</Application>
  <PresentationFormat>Widescreen</PresentationFormat>
  <Paragraphs>314</Paragraphs>
  <Slides>57</Slides>
  <Notes>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57</vt:i4>
      </vt:variant>
    </vt:vector>
  </HeadingPairs>
  <TitlesOfParts>
    <vt:vector size="67" baseType="lpstr">
      <vt:lpstr>Arial</vt:lpstr>
      <vt:lpstr>Calibri</vt:lpstr>
      <vt:lpstr>Calibri Light</vt:lpstr>
      <vt:lpstr>Noto Sans Symbols</vt:lpstr>
      <vt:lpstr>Rockwell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641</cp:revision>
  <dcterms:created xsi:type="dcterms:W3CDTF">2023-04-29T09:08:23Z</dcterms:created>
  <dcterms:modified xsi:type="dcterms:W3CDTF">2026-04-16T04:54:40Z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