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1" r:id="rId4"/>
    <p:sldId id="262" r:id="rId5"/>
    <p:sldId id="363" r:id="rId6"/>
    <p:sldId id="379" r:id="rId7"/>
    <p:sldId id="380" r:id="rId8"/>
    <p:sldId id="381" r:id="rId9"/>
    <p:sldId id="382" r:id="rId10"/>
    <p:sldId id="383" r:id="rId11"/>
    <p:sldId id="384" r:id="rId12"/>
    <p:sldId id="385" r:id="rId13"/>
    <p:sldId id="386" r:id="rId14"/>
    <p:sldId id="389" r:id="rId15"/>
    <p:sldId id="390" r:id="rId16"/>
    <p:sldId id="391" r:id="rId17"/>
    <p:sldId id="392" r:id="rId18"/>
    <p:sldId id="393" r:id="rId19"/>
    <p:sldId id="394" r:id="rId20"/>
    <p:sldId id="395" r:id="rId21"/>
    <p:sldId id="396" r:id="rId22"/>
    <p:sldId id="397" r:id="rId23"/>
    <p:sldId id="408" r:id="rId24"/>
    <p:sldId id="398" r:id="rId25"/>
    <p:sldId id="399" r:id="rId26"/>
    <p:sldId id="400" r:id="rId27"/>
    <p:sldId id="401" r:id="rId28"/>
    <p:sldId id="402" r:id="rId29"/>
    <p:sldId id="403" r:id="rId30"/>
    <p:sldId id="409" r:id="rId31"/>
    <p:sldId id="404" r:id="rId32"/>
    <p:sldId id="405" r:id="rId33"/>
    <p:sldId id="406" r:id="rId34"/>
    <p:sldId id="407" r:id="rId35"/>
    <p:sldId id="41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25" autoAdjust="0"/>
    <p:restoredTop sz="94660"/>
  </p:normalViewPr>
  <p:slideViewPr>
    <p:cSldViewPr snapToGrid="0">
      <p:cViewPr varScale="1">
        <p:scale>
          <a:sx n="85" d="100"/>
          <a:sy n="85"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hyperlink" Target="https://www.simplypsychology.org/controlled-experiment.html" TargetMode="External"/><Relationship Id="rId3" Type="http://schemas.openxmlformats.org/officeDocument/2006/relationships/image" Target="../media/image6.png"/><Relationship Id="rId7" Type="http://schemas.openxmlformats.org/officeDocument/2006/relationships/hyperlink" Target="https://www.simplypsychology.org/variables.html" TargetMode="External"/><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hyperlink" Target="https://www.simplypsychology.org/what-is-a-hypotheses.html"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567488" y="2697831"/>
            <a:ext cx="5528512" cy="584775"/>
          </a:xfrm>
          <a:prstGeom prst="rect">
            <a:avLst/>
          </a:prstGeom>
          <a:noFill/>
        </p:spPr>
        <p:txBody>
          <a:bodyPr wrap="square">
            <a:spAutoFit/>
          </a:bodyPr>
          <a:lstStyle/>
          <a:p>
            <a:r>
              <a:rPr lang="en-US" sz="3200" b="1" dirty="0">
                <a:solidFill>
                  <a:schemeClr val="bg1"/>
                </a:solidFill>
              </a:rPr>
              <a:t>Research Methodology</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3" y="1560027"/>
            <a:ext cx="7308851" cy="3584058"/>
          </a:xfrm>
          <a:prstGeom prst="rect">
            <a:avLst/>
          </a:prstGeom>
          <a:noFill/>
        </p:spPr>
        <p:txBody>
          <a:bodyPr wrap="square">
            <a:spAutoFit/>
          </a:bodyPr>
          <a:lstStyle/>
          <a:p>
            <a:pPr marL="342900" indent="-342900">
              <a:lnSpc>
                <a:spcPct val="200000"/>
              </a:lnSpc>
              <a:buFontTx/>
              <a:buChar char="-"/>
            </a:pPr>
            <a:r>
              <a:rPr lang="en-US" sz="2000" b="1" dirty="0"/>
              <a:t>Research method concept</a:t>
            </a:r>
          </a:p>
          <a:p>
            <a:pPr marL="342900" indent="-342900">
              <a:lnSpc>
                <a:spcPct val="200000"/>
              </a:lnSpc>
              <a:buFontTx/>
              <a:buChar char="-"/>
            </a:pPr>
            <a:r>
              <a:rPr lang="en-US" sz="2000" b="1" dirty="0"/>
              <a:t>Types of research methods</a:t>
            </a:r>
          </a:p>
          <a:p>
            <a:pPr marL="457200" indent="-457200">
              <a:lnSpc>
                <a:spcPct val="150000"/>
              </a:lnSpc>
              <a:buFont typeface="+mj-lt"/>
              <a:buAutoNum type="arabicPeriod"/>
            </a:pPr>
            <a:r>
              <a:rPr lang="en-US" sz="2000" dirty="0"/>
              <a:t>Inductive Method</a:t>
            </a:r>
          </a:p>
          <a:p>
            <a:pPr marL="457200" indent="-457200">
              <a:lnSpc>
                <a:spcPct val="150000"/>
              </a:lnSpc>
              <a:buFont typeface="+mj-lt"/>
              <a:buAutoNum type="arabicPeriod"/>
            </a:pPr>
            <a:r>
              <a:rPr lang="en-US" sz="2000" dirty="0"/>
              <a:t>Deductive Method</a:t>
            </a:r>
          </a:p>
          <a:p>
            <a:pPr marL="457200" indent="-457200">
              <a:lnSpc>
                <a:spcPct val="150000"/>
              </a:lnSpc>
              <a:buFont typeface="+mj-lt"/>
              <a:buAutoNum type="arabicPeriod"/>
            </a:pPr>
            <a:r>
              <a:rPr lang="en-US" sz="2000" dirty="0"/>
              <a:t>Historical Method</a:t>
            </a:r>
          </a:p>
          <a:p>
            <a:pPr marL="457200" indent="-457200">
              <a:lnSpc>
                <a:spcPct val="150000"/>
              </a:lnSpc>
              <a:buFont typeface="+mj-lt"/>
              <a:buAutoNum type="arabicPeriod"/>
            </a:pPr>
            <a:r>
              <a:rPr lang="en-US" sz="2000" dirty="0"/>
              <a:t>Experimental Method</a:t>
            </a:r>
          </a:p>
          <a:p>
            <a:pPr marL="457200" indent="-457200">
              <a:lnSpc>
                <a:spcPct val="150000"/>
              </a:lnSpc>
              <a:buFont typeface="+mj-lt"/>
              <a:buAutoNum type="arabicPeriod"/>
            </a:pPr>
            <a:r>
              <a:rPr lang="en-US" sz="2000" dirty="0"/>
              <a:t>Descriptive Method</a:t>
            </a: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4AEBCB2-E6D3-D814-B5EC-A66877081B19}"/>
              </a:ext>
            </a:extLst>
          </p:cNvPr>
          <p:cNvSpPr txBox="1"/>
          <p:nvPr/>
        </p:nvSpPr>
        <p:spPr>
          <a:xfrm>
            <a:off x="1887134" y="1347274"/>
            <a:ext cx="9902229" cy="4661276"/>
          </a:xfrm>
          <a:prstGeom prst="rect">
            <a:avLst/>
          </a:prstGeom>
          <a:noFill/>
        </p:spPr>
        <p:txBody>
          <a:bodyPr wrap="square" rtlCol="0">
            <a:spAutoFit/>
          </a:bodyPr>
          <a:lstStyle/>
          <a:p>
            <a:pPr>
              <a:lnSpc>
                <a:spcPct val="150000"/>
              </a:lnSpc>
            </a:pPr>
            <a:r>
              <a:rPr lang="en-US" sz="2000" b="1" u="sng" dirty="0"/>
              <a:t>By the end of this chapter you will be able to understand the following knowledge:</a:t>
            </a:r>
          </a:p>
          <a:p>
            <a:pPr marL="342900" indent="-342900">
              <a:lnSpc>
                <a:spcPct val="150000"/>
              </a:lnSpc>
              <a:buFontTx/>
              <a:buChar char="-"/>
            </a:pPr>
            <a:r>
              <a:rPr lang="en-US" sz="2000" dirty="0"/>
              <a:t>The concept of research method and its importance in scientific research.</a:t>
            </a:r>
          </a:p>
          <a:p>
            <a:pPr marL="342900" indent="-342900">
              <a:lnSpc>
                <a:spcPct val="150000"/>
              </a:lnSpc>
              <a:buFontTx/>
              <a:buChar char="-"/>
            </a:pPr>
            <a:r>
              <a:rPr lang="en-US" sz="2000" dirty="0"/>
              <a:t>Identify the concept of both the Inductive and Deductive </a:t>
            </a:r>
            <a:r>
              <a:rPr lang="ar-SA" sz="2000" dirty="0"/>
              <a:t>methods</a:t>
            </a:r>
            <a:r>
              <a:rPr lang="en-US" sz="2000" dirty="0"/>
              <a:t> and their relationship to the field of administrative sciences.</a:t>
            </a:r>
          </a:p>
          <a:p>
            <a:pPr marL="342900" indent="-342900">
              <a:lnSpc>
                <a:spcPct val="150000"/>
              </a:lnSpc>
              <a:buFontTx/>
              <a:buChar char="-"/>
            </a:pPr>
            <a:r>
              <a:rPr lang="en-US" sz="2000" dirty="0"/>
              <a:t>Identify the concept of the Historical method and its importance in the field of administrative sciences.</a:t>
            </a:r>
          </a:p>
          <a:p>
            <a:pPr marL="342900" indent="-342900">
              <a:lnSpc>
                <a:spcPct val="150000"/>
              </a:lnSpc>
              <a:buFontTx/>
              <a:buChar char="-"/>
            </a:pPr>
            <a:r>
              <a:rPr lang="en-US" sz="2000" dirty="0"/>
              <a:t>Identify the concept of the Experimental method, its steps, and how to use it in the field of administrative sciences.</a:t>
            </a:r>
          </a:p>
          <a:p>
            <a:pPr marL="342900" indent="-342900">
              <a:lnSpc>
                <a:spcPct val="150000"/>
              </a:lnSpc>
              <a:buFontTx/>
              <a:buChar char="-"/>
            </a:pPr>
            <a:r>
              <a:rPr lang="en-US" sz="2000" dirty="0"/>
              <a:t>Identify the concept of the Descriptive approach and its different methods in the field of administrative sciences.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5428D64-7AB7-E3B3-CD1B-130F6643DBE5}"/>
              </a:ext>
            </a:extLst>
          </p:cNvPr>
          <p:cNvSpPr txBox="1"/>
          <p:nvPr/>
        </p:nvSpPr>
        <p:spPr>
          <a:xfrm>
            <a:off x="1542471" y="1940508"/>
            <a:ext cx="7036753" cy="2230739"/>
          </a:xfrm>
          <a:prstGeom prst="rect">
            <a:avLst/>
          </a:prstGeom>
          <a:noFill/>
        </p:spPr>
        <p:txBody>
          <a:bodyPr wrap="square" rtlCol="0">
            <a:spAutoFit/>
          </a:bodyPr>
          <a:lstStyle/>
          <a:p>
            <a:pPr>
              <a:lnSpc>
                <a:spcPct val="20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200000"/>
              </a:lnSpc>
              <a:buFont typeface="Wingdings" panose="05000000000000000000" pitchFamily="2" charset="2"/>
              <a:buChar char="§"/>
            </a:pPr>
            <a:r>
              <a:rPr lang="en-US" dirty="0"/>
              <a:t>The ability to identify and choose the appropriate research method and identify its strengths and weaknesses, and the tools necessary to use this method.</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69310" y="586839"/>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103312" y="1633538"/>
            <a:ext cx="7786604" cy="3699474"/>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000" dirty="0"/>
              <a:t>Determining the scientific method used in the research process is one of the main elements that the researcher must identify in the early stages of the research process, because defining the research method will depend on it for the rest of the research process, and the basic elements of research are not completed without specifying a clear methodology.</a:t>
            </a:r>
            <a:endParaRPr lang="en-US" sz="2000" b="1" i="0" dirty="0">
              <a:solidFill>
                <a:srgbClr val="333333"/>
              </a:solidFill>
              <a:effectLst/>
              <a:latin typeface="neo sans arabic"/>
            </a:endParaRP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10590396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200944" y="1934317"/>
            <a:ext cx="7786604" cy="3083921"/>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000" dirty="0"/>
              <a:t>There is no single research approach that represents the only or best approach in research design, but it is expected to determine the appropriate approach according to the </a:t>
            </a:r>
            <a:r>
              <a:rPr lang="en-US" sz="2000" b="1" dirty="0"/>
              <a:t>purpose of the study and the nature of the available data about the phenomenon and the methods used in data analysis.</a:t>
            </a:r>
            <a:endParaRPr lang="en-US" sz="2000" b="1" i="0" dirty="0">
              <a:solidFill>
                <a:srgbClr val="333333"/>
              </a:solidFill>
              <a:effectLst/>
              <a:latin typeface="neo sans arabic"/>
            </a:endParaRP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302513117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063378" y="1360707"/>
            <a:ext cx="7786604" cy="4315027"/>
          </a:xfrm>
          <a:prstGeom prst="rect">
            <a:avLst/>
          </a:prstGeom>
          <a:noFill/>
        </p:spPr>
        <p:txBody>
          <a:bodyPr wrap="square">
            <a:spAutoFit/>
          </a:bodyPr>
          <a:lstStyle/>
          <a:p>
            <a:pPr algn="l" rtl="0">
              <a:lnSpc>
                <a:spcPct val="200000"/>
              </a:lnSpc>
            </a:pPr>
            <a:r>
              <a:rPr lang="en-US" sz="2000" b="1" i="0" dirty="0">
                <a:solidFill>
                  <a:srgbClr val="333333"/>
                </a:solidFill>
                <a:effectLst/>
                <a:latin typeface="neo sans arabic"/>
              </a:rPr>
              <a:t>There are several definitions of research method:</a:t>
            </a:r>
          </a:p>
          <a:p>
            <a:pPr marL="342900" indent="-342900" algn="l" rtl="0">
              <a:lnSpc>
                <a:spcPct val="200000"/>
              </a:lnSpc>
              <a:buFont typeface="Wingdings" panose="05000000000000000000" pitchFamily="2" charset="2"/>
              <a:buChar char="v"/>
            </a:pPr>
            <a:r>
              <a:rPr lang="en-US" sz="2000" i="0" dirty="0">
                <a:solidFill>
                  <a:srgbClr val="333333"/>
                </a:solidFill>
                <a:effectLst/>
                <a:latin typeface="neo sans arabic"/>
              </a:rPr>
              <a:t>“The method that is followed to reveal the facts using a set of general rules that are related to the collection and analysis of data until reaching tangible results.”</a:t>
            </a:r>
          </a:p>
          <a:p>
            <a:pPr marL="342900" indent="-342900" algn="l" rtl="0">
              <a:lnSpc>
                <a:spcPct val="200000"/>
              </a:lnSpc>
              <a:buFont typeface="Wingdings" panose="05000000000000000000" pitchFamily="2" charset="2"/>
              <a:buChar char="v"/>
            </a:pPr>
            <a:r>
              <a:rPr lang="en-US" sz="2000" i="0" dirty="0">
                <a:solidFill>
                  <a:srgbClr val="333333"/>
                </a:solidFill>
                <a:effectLst/>
                <a:latin typeface="neo sans arabic"/>
              </a:rPr>
              <a:t>“Organized investigation by following scientific methods and methods that identify scientific facts to verify their validity, modify them, or add new ones to them.”</a:t>
            </a:r>
          </a:p>
        </p:txBody>
      </p:sp>
      <p:pic>
        <p:nvPicPr>
          <p:cNvPr id="5" name="Picture 4">
            <a:extLst>
              <a:ext uri="{FF2B5EF4-FFF2-40B4-BE49-F238E27FC236}">
                <a16:creationId xmlns:a16="http://schemas.microsoft.com/office/drawing/2014/main" id="{85E48C39-3224-FBE0-318B-5CC7A3D79CE6}"/>
              </a:ext>
            </a:extLst>
          </p:cNvPr>
          <p:cNvPicPr>
            <a:picLocks noChangeAspect="1"/>
          </p:cNvPicPr>
          <p:nvPr/>
        </p:nvPicPr>
        <p:blipFill>
          <a:blip r:embed="rId7"/>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3458399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D991FE7-A2C0-DD54-C568-6AB0F7A7399D}"/>
              </a:ext>
            </a:extLst>
          </p:cNvPr>
          <p:cNvSpPr txBox="1"/>
          <p:nvPr/>
        </p:nvSpPr>
        <p:spPr>
          <a:xfrm>
            <a:off x="1874165" y="1223501"/>
            <a:ext cx="10111647" cy="4315027"/>
          </a:xfrm>
          <a:prstGeom prst="rect">
            <a:avLst/>
          </a:prstGeom>
          <a:noFill/>
        </p:spPr>
        <p:txBody>
          <a:bodyPr wrap="square">
            <a:spAutoFit/>
          </a:bodyPr>
          <a:lstStyle/>
          <a:p>
            <a:pPr marL="342900" indent="-342900" algn="just" rtl="0">
              <a:lnSpc>
                <a:spcPct val="200000"/>
              </a:lnSpc>
              <a:buFont typeface="Arial" panose="020B0604020202020204" pitchFamily="34" charset="0"/>
              <a:buChar char="•"/>
            </a:pPr>
            <a:r>
              <a:rPr lang="en-US" sz="2000" b="1" i="0" dirty="0">
                <a:solidFill>
                  <a:srgbClr val="333333"/>
                </a:solidFill>
                <a:effectLst/>
                <a:latin typeface="neo sans arabic"/>
              </a:rPr>
              <a:t>There are also those who define the term research method:</a:t>
            </a:r>
          </a:p>
          <a:p>
            <a:pPr algn="just" rtl="0">
              <a:lnSpc>
                <a:spcPct val="200000"/>
              </a:lnSpc>
            </a:pPr>
            <a:r>
              <a:rPr lang="en-US" sz="2000" i="0" dirty="0">
                <a:solidFill>
                  <a:srgbClr val="333333"/>
                </a:solidFill>
                <a:effectLst/>
                <a:latin typeface="neo sans arabic"/>
              </a:rPr>
              <a:t>"The path leading to the disclosure of truth in sciences by means of a set of rules that dominate the functioning of the mind and determine its process until it reaches the desired result."</a:t>
            </a:r>
          </a:p>
          <a:p>
            <a:pPr marL="342900" indent="-342900" algn="just" rtl="0">
              <a:lnSpc>
                <a:spcPct val="200000"/>
              </a:lnSpc>
              <a:buFont typeface="Arial" panose="020B0604020202020204" pitchFamily="34" charset="0"/>
              <a:buChar char="•"/>
            </a:pPr>
            <a:r>
              <a:rPr lang="en-US" sz="2000" b="1" i="0" dirty="0">
                <a:solidFill>
                  <a:srgbClr val="333333"/>
                </a:solidFill>
                <a:effectLst/>
                <a:latin typeface="neo sans arabic"/>
              </a:rPr>
              <a:t>From the above, the research method can be defined as:</a:t>
            </a:r>
          </a:p>
          <a:p>
            <a:pPr algn="just" rtl="0">
              <a:lnSpc>
                <a:spcPct val="200000"/>
              </a:lnSpc>
            </a:pPr>
            <a:r>
              <a:rPr lang="en-US" sz="2000" i="0" dirty="0">
                <a:solidFill>
                  <a:srgbClr val="333333"/>
                </a:solidFill>
                <a:effectLst/>
                <a:latin typeface="neo sans arabic"/>
              </a:rPr>
              <a:t>“An organized method that a researcher uses to handle a specific problem he is studying. And scientific research is originally based on a fixed and specific method, governed by steps, which constitute rules, and principles that must be adhered to by the researcher.</a:t>
            </a:r>
          </a:p>
        </p:txBody>
      </p:sp>
    </p:spTree>
    <p:extLst>
      <p:ext uri="{BB962C8B-B14F-4D97-AF65-F5344CB8AC3E}">
        <p14:creationId xmlns:p14="http://schemas.microsoft.com/office/powerpoint/2010/main" val="13763440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A57A4111-08DA-1018-2865-3FBA1726D79F}"/>
              </a:ext>
            </a:extLst>
          </p:cNvPr>
          <p:cNvSpPr txBox="1"/>
          <p:nvPr/>
        </p:nvSpPr>
        <p:spPr>
          <a:xfrm>
            <a:off x="1308894" y="1407905"/>
            <a:ext cx="9547366" cy="4315027"/>
          </a:xfrm>
          <a:prstGeom prst="rect">
            <a:avLst/>
          </a:prstGeom>
          <a:noFill/>
        </p:spPr>
        <p:txBody>
          <a:bodyPr wrap="square">
            <a:spAutoFit/>
          </a:bodyPr>
          <a:lstStyle/>
          <a:p>
            <a:pPr>
              <a:lnSpc>
                <a:spcPct val="200000"/>
              </a:lnSpc>
            </a:pPr>
            <a:r>
              <a:rPr lang="en-US" sz="2000" b="1" dirty="0"/>
              <a:t>Before choosing a scientific method, the following questions must be answered:</a:t>
            </a:r>
          </a:p>
          <a:p>
            <a:pPr marL="457200" indent="-457200">
              <a:lnSpc>
                <a:spcPct val="200000"/>
              </a:lnSpc>
              <a:buFont typeface="+mj-lt"/>
              <a:buAutoNum type="arabicPeriod"/>
            </a:pPr>
            <a:r>
              <a:rPr lang="en-US" sz="2000" dirty="0"/>
              <a:t>Is the research problem related to the past, the present, or the future?</a:t>
            </a:r>
          </a:p>
          <a:p>
            <a:pPr marL="457200" indent="-457200">
              <a:lnSpc>
                <a:spcPct val="200000"/>
              </a:lnSpc>
              <a:buFont typeface="+mj-lt"/>
              <a:buAutoNum type="arabicPeriod"/>
            </a:pPr>
            <a:r>
              <a:rPr lang="en-US" sz="2000" dirty="0"/>
              <a:t>Will the research be done through </a:t>
            </a:r>
            <a:r>
              <a:rPr lang="en-US" sz="2000" b="1" dirty="0"/>
              <a:t>the library and published </a:t>
            </a:r>
            <a:r>
              <a:rPr lang="en-US" sz="2000" dirty="0"/>
              <a:t>information sources, through </a:t>
            </a:r>
            <a:r>
              <a:rPr lang="en-US" sz="2000" b="1" dirty="0"/>
              <a:t>actual experience </a:t>
            </a:r>
            <a:r>
              <a:rPr lang="en-US" sz="2000" dirty="0"/>
              <a:t>by the researcher of the phenomenon and recording the changes that occur to it, or through </a:t>
            </a:r>
            <a:r>
              <a:rPr lang="en-US" sz="2000" b="1" dirty="0"/>
              <a:t>direct or indirect </a:t>
            </a:r>
            <a:r>
              <a:rPr lang="en-US" sz="2000" dirty="0"/>
              <a:t>investigation?</a:t>
            </a:r>
          </a:p>
          <a:p>
            <a:pPr marL="457200" indent="-457200">
              <a:lnSpc>
                <a:spcPct val="200000"/>
              </a:lnSpc>
              <a:buFont typeface="+mj-lt"/>
              <a:buAutoNum type="arabicPeriod"/>
            </a:pPr>
            <a:r>
              <a:rPr lang="en-US" sz="2000" dirty="0"/>
              <a:t>Does the aim of the research stop at the limit of description, or does it go beyond it to explain and reveal the causal relationship between the study variables?</a:t>
            </a:r>
          </a:p>
        </p:txBody>
      </p:sp>
    </p:spTree>
    <p:extLst>
      <p:ext uri="{BB962C8B-B14F-4D97-AF65-F5344CB8AC3E}">
        <p14:creationId xmlns:p14="http://schemas.microsoft.com/office/powerpoint/2010/main" val="33520840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866735" y="559161"/>
            <a:ext cx="3347776" cy="584775"/>
          </a:xfrm>
          <a:prstGeom prst="rect">
            <a:avLst/>
          </a:prstGeom>
          <a:noFill/>
        </p:spPr>
        <p:txBody>
          <a:bodyPr wrap="none" rtlCol="0">
            <a:spAutoFit/>
          </a:bodyPr>
          <a:lstStyle/>
          <a:p>
            <a:r>
              <a:rPr lang="en-US" sz="3200" b="1" dirty="0">
                <a:solidFill>
                  <a:schemeClr val="bg1"/>
                </a:solidFill>
              </a:rPr>
              <a:t>Scientific Research</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11" name="TextBox 10">
            <a:extLst>
              <a:ext uri="{FF2B5EF4-FFF2-40B4-BE49-F238E27FC236}">
                <a16:creationId xmlns:a16="http://schemas.microsoft.com/office/drawing/2014/main" id="{A57A4111-08DA-1018-2865-3FBA1726D79F}"/>
              </a:ext>
            </a:extLst>
          </p:cNvPr>
          <p:cNvSpPr txBox="1"/>
          <p:nvPr/>
        </p:nvSpPr>
        <p:spPr>
          <a:xfrm>
            <a:off x="1476772" y="1830435"/>
            <a:ext cx="9075573" cy="3083921"/>
          </a:xfrm>
          <a:prstGeom prst="rect">
            <a:avLst/>
          </a:prstGeom>
          <a:noFill/>
        </p:spPr>
        <p:txBody>
          <a:bodyPr wrap="square">
            <a:spAutoFit/>
          </a:bodyPr>
          <a:lstStyle/>
          <a:p>
            <a:pPr>
              <a:lnSpc>
                <a:spcPct val="200000"/>
              </a:lnSpc>
            </a:pPr>
            <a:r>
              <a:rPr lang="en-US" sz="2000" b="1" dirty="0"/>
              <a:t>Types of research methods:</a:t>
            </a:r>
          </a:p>
          <a:p>
            <a:pPr marL="342900" indent="-342900">
              <a:lnSpc>
                <a:spcPct val="200000"/>
              </a:lnSpc>
              <a:buFont typeface="Arial" panose="020B0604020202020204" pitchFamily="34" charset="0"/>
              <a:buChar char="•"/>
            </a:pPr>
            <a:r>
              <a:rPr lang="en-US" sz="2000" dirty="0"/>
              <a:t>According to the </a:t>
            </a:r>
            <a:r>
              <a:rPr lang="en-US" altLang="en-US" sz="2000" dirty="0">
                <a:latin typeface="Times New Roman" panose="02020603050405020304" pitchFamily="18" charset="0"/>
                <a:cs typeface="Times New Roman" panose="02020603050405020304" pitchFamily="18" charset="0"/>
              </a:rPr>
              <a:t>intellectual framework</a:t>
            </a:r>
            <a:r>
              <a:rPr lang="en-US" sz="2000" dirty="0"/>
              <a:t>, we can distinguish between two scientific approaches, </a:t>
            </a:r>
            <a:r>
              <a:rPr lang="en-US" sz="2000" b="1" i="1" dirty="0"/>
              <a:t>the Inductive approach and the Deductive approach</a:t>
            </a:r>
            <a:r>
              <a:rPr lang="en-US" sz="2000" dirty="0"/>
              <a:t>.</a:t>
            </a:r>
          </a:p>
          <a:p>
            <a:pPr marL="342900" indent="-342900">
              <a:lnSpc>
                <a:spcPct val="200000"/>
              </a:lnSpc>
              <a:buFont typeface="Arial" panose="020B0604020202020204" pitchFamily="34" charset="0"/>
              <a:buChar char="•"/>
            </a:pPr>
            <a:r>
              <a:rPr lang="en-US" sz="2000" dirty="0"/>
              <a:t>According to the types of data and the researcher’s method of data collection and analysis, it is divided into </a:t>
            </a:r>
            <a:r>
              <a:rPr lang="en-US" sz="2000" b="1" i="1" dirty="0"/>
              <a:t>Historical, Experimental, and  Descriptive </a:t>
            </a:r>
            <a:r>
              <a:rPr lang="en-US" sz="2000" dirty="0"/>
              <a:t>methods.</a:t>
            </a:r>
          </a:p>
        </p:txBody>
      </p:sp>
    </p:spTree>
    <p:extLst>
      <p:ext uri="{BB962C8B-B14F-4D97-AF65-F5344CB8AC3E}">
        <p14:creationId xmlns:p14="http://schemas.microsoft.com/office/powerpoint/2010/main" val="194093825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70111" y="545417"/>
            <a:ext cx="3812647" cy="584775"/>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Inductive Approach</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459783"/>
            <a:ext cx="9508628" cy="3737946"/>
          </a:xfrm>
          <a:prstGeom prst="rect">
            <a:avLst/>
          </a:prstGeom>
          <a:noFill/>
        </p:spPr>
        <p:txBody>
          <a:bodyPr wrap="square">
            <a:spAutoFit/>
          </a:bodyPr>
          <a:lstStyle/>
          <a:p>
            <a:pPr marL="342900" indent="-342900" algn="just">
              <a:lnSpc>
                <a:spcPct val="150000"/>
              </a:lnSpc>
              <a:buFont typeface="Wingdings" panose="05000000000000000000" pitchFamily="2" charset="2"/>
              <a:buChar char="§"/>
            </a:pPr>
            <a:r>
              <a:rPr lang="en-US" sz="2000" i="0" dirty="0">
                <a:solidFill>
                  <a:srgbClr val="333333"/>
                </a:solidFill>
                <a:effectLst/>
                <a:latin typeface="neo sans arabic"/>
              </a:rPr>
              <a:t>Research partial phenomena until it reaches general provisions.</a:t>
            </a:r>
          </a:p>
          <a:p>
            <a:pPr marL="342900" indent="-342900" algn="just">
              <a:lnSpc>
                <a:spcPct val="150000"/>
              </a:lnSpc>
              <a:buFont typeface="Wingdings" panose="05000000000000000000" pitchFamily="2" charset="2"/>
              <a:buChar char="§"/>
            </a:pPr>
            <a:r>
              <a:rPr lang="en-US" sz="2000" i="0" dirty="0">
                <a:solidFill>
                  <a:srgbClr val="333333"/>
                </a:solidFill>
                <a:effectLst/>
                <a:latin typeface="neo sans arabic"/>
              </a:rPr>
              <a:t>   Observation and experience.</a:t>
            </a:r>
          </a:p>
          <a:p>
            <a:pPr marL="342900" indent="-342900" algn="just">
              <a:lnSpc>
                <a:spcPct val="150000"/>
              </a:lnSpc>
              <a:buFont typeface="Wingdings" panose="05000000000000000000" pitchFamily="2" charset="2"/>
              <a:buChar char="§"/>
            </a:pPr>
            <a:r>
              <a:rPr lang="en-US" sz="2000" i="0" dirty="0">
                <a:solidFill>
                  <a:srgbClr val="333333"/>
                </a:solidFill>
                <a:effectLst/>
                <a:latin typeface="neo sans arabic"/>
              </a:rPr>
              <a:t>   </a:t>
            </a:r>
            <a:r>
              <a:rPr lang="en-US" sz="2000" b="1" i="0" dirty="0">
                <a:solidFill>
                  <a:srgbClr val="333333"/>
                </a:solidFill>
                <a:effectLst/>
                <a:latin typeface="neo sans arabic"/>
              </a:rPr>
              <a:t>Qualitative analysis</a:t>
            </a:r>
            <a:r>
              <a:rPr lang="en-US" sz="2000" i="0" dirty="0">
                <a:solidFill>
                  <a:srgbClr val="333333"/>
                </a:solidFill>
                <a:effectLst/>
                <a:latin typeface="neo sans arabic"/>
              </a:rPr>
              <a:t>, not quantitative analysis.</a:t>
            </a:r>
          </a:p>
          <a:p>
            <a:pPr marL="342900" indent="-342900" algn="just">
              <a:lnSpc>
                <a:spcPct val="150000"/>
              </a:lnSpc>
              <a:buFont typeface="Wingdings" panose="05000000000000000000" pitchFamily="2" charset="2"/>
              <a:buChar char="§"/>
            </a:pPr>
            <a:r>
              <a:rPr lang="en-US" sz="2000" i="0" dirty="0">
                <a:solidFill>
                  <a:srgbClr val="333333"/>
                </a:solidFill>
                <a:effectLst/>
                <a:latin typeface="neo sans arabic"/>
              </a:rPr>
              <a:t>   It requires a researcher with distinctive characteristics and great experience.</a:t>
            </a:r>
          </a:p>
          <a:p>
            <a:pPr algn="just">
              <a:lnSpc>
                <a:spcPct val="150000"/>
              </a:lnSpc>
            </a:pPr>
            <a:r>
              <a:rPr lang="en-US" sz="2000" i="0" dirty="0">
                <a:solidFill>
                  <a:srgbClr val="333333"/>
                </a:solidFill>
                <a:effectLst/>
                <a:latin typeface="neo sans arabic"/>
              </a:rPr>
              <a:t>  </a:t>
            </a:r>
            <a:r>
              <a:rPr lang="en-US" sz="2000" b="1" i="0" u="sng" dirty="0">
                <a:solidFill>
                  <a:srgbClr val="333333"/>
                </a:solidFill>
                <a:effectLst/>
                <a:latin typeface="neo sans arabic"/>
              </a:rPr>
              <a:t>For example, </a:t>
            </a:r>
            <a:r>
              <a:rPr lang="en-US" sz="2000" i="0" dirty="0">
                <a:solidFill>
                  <a:srgbClr val="333333"/>
                </a:solidFill>
                <a:effectLst/>
                <a:latin typeface="neo sans arabic"/>
              </a:rPr>
              <a:t>observing the relationship between changes in the prices of commodities and the extent to which individuals are willing to buy these commodities has led some economists to have an inverse relationship between the required quantities of the commodity (law of demand).</a:t>
            </a:r>
          </a:p>
        </p:txBody>
      </p:sp>
    </p:spTree>
    <p:extLst>
      <p:ext uri="{BB962C8B-B14F-4D97-AF65-F5344CB8AC3E}">
        <p14:creationId xmlns:p14="http://schemas.microsoft.com/office/powerpoint/2010/main" val="35299013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70111" y="556320"/>
            <a:ext cx="3767763"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Deductive Approach</a:t>
            </a:r>
          </a:p>
          <a:p>
            <a:endParaRPr lang="en-US"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459783"/>
            <a:ext cx="9508628" cy="4191981"/>
          </a:xfrm>
          <a:prstGeom prst="rect">
            <a:avLst/>
          </a:prstGeom>
          <a:noFill/>
        </p:spPr>
        <p:txBody>
          <a:bodyPr wrap="square">
            <a:spAutoFit/>
          </a:bodyPr>
          <a:lstStyle/>
          <a:p>
            <a:pPr marL="342900" indent="-342900" algn="just">
              <a:lnSpc>
                <a:spcPct val="150000"/>
              </a:lnSpc>
              <a:buFont typeface="Wingdings" panose="05000000000000000000" pitchFamily="2" charset="2"/>
              <a:buChar char="§"/>
            </a:pPr>
            <a:r>
              <a:rPr lang="en-US" altLang="en-US" sz="2000" dirty="0">
                <a:latin typeface="Times New Roman" panose="02020603050405020304" pitchFamily="18" charset="0"/>
                <a:cs typeface="Times New Roman" panose="02020603050405020304" pitchFamily="18" charset="0"/>
              </a:rPr>
              <a:t>Moving from the whole to the part or from the general to the particular.</a:t>
            </a:r>
          </a:p>
          <a:p>
            <a:pPr marL="342900" indent="-342900" algn="just">
              <a:lnSpc>
                <a:spcPct val="150000"/>
              </a:lnSpc>
              <a:buFont typeface="Wingdings" panose="05000000000000000000" pitchFamily="2" charset="2"/>
              <a:buChar char="§"/>
            </a:pPr>
            <a:r>
              <a:rPr lang="en-US" altLang="en-US" sz="2000" dirty="0">
                <a:latin typeface="Times New Roman" panose="02020603050405020304" pitchFamily="18" charset="0"/>
                <a:cs typeface="Times New Roman" panose="02020603050405020304" pitchFamily="18" charset="0"/>
              </a:rPr>
              <a:t>   It is based on theories.</a:t>
            </a:r>
          </a:p>
          <a:p>
            <a:pPr marL="342900" indent="-342900" algn="just">
              <a:lnSpc>
                <a:spcPct val="150000"/>
              </a:lnSpc>
              <a:buFont typeface="Wingdings" panose="05000000000000000000" pitchFamily="2" charset="2"/>
              <a:buChar char="§"/>
            </a:pPr>
            <a:r>
              <a:rPr lang="en-US" altLang="en-US" sz="2000" dirty="0">
                <a:latin typeface="Times New Roman" panose="02020603050405020304" pitchFamily="18" charset="0"/>
                <a:cs typeface="Times New Roman" panose="02020603050405020304" pitchFamily="18" charset="0"/>
              </a:rPr>
              <a:t>   It goes through three steps: the major logical introduction, the minor</a:t>
            </a:r>
            <a:r>
              <a:rPr lang="ar-SA" altLang="en-US" sz="2000" dirty="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logical introduction, and the conclusion.</a:t>
            </a:r>
          </a:p>
          <a:p>
            <a:pPr algn="just">
              <a:lnSpc>
                <a:spcPct val="150000"/>
              </a:lnSpc>
            </a:pPr>
            <a:r>
              <a:rPr lang="en-US" altLang="en-US" sz="2000" b="1" u="sng" dirty="0">
                <a:latin typeface="Times New Roman" panose="02020603050405020304" pitchFamily="18" charset="0"/>
                <a:cs typeface="Times New Roman" panose="02020603050405020304" pitchFamily="18" charset="0"/>
              </a:rPr>
              <a:t>Example: </a:t>
            </a:r>
            <a:r>
              <a:rPr lang="en-US" altLang="en-US" sz="2000" dirty="0">
                <a:latin typeface="Times New Roman" panose="02020603050405020304" pitchFamily="18" charset="0"/>
                <a:cs typeface="Times New Roman" panose="02020603050405020304" pitchFamily="18" charset="0"/>
              </a:rPr>
              <a:t> “all institutions that apply strategic management thought have a high competitive ability” </a:t>
            </a:r>
            <a:r>
              <a:rPr lang="en-US" altLang="en-US" sz="2000" u="sng" dirty="0">
                <a:latin typeface="Times New Roman" panose="02020603050405020304" pitchFamily="18" charset="0"/>
                <a:cs typeface="Times New Roman" panose="02020603050405020304" pitchFamily="18" charset="0"/>
              </a:rPr>
              <a:t>(a major logical introduction</a:t>
            </a:r>
            <a:r>
              <a:rPr lang="en-US" altLang="en-US" sz="2000" dirty="0">
                <a:latin typeface="Times New Roman" panose="02020603050405020304" pitchFamily="18" charset="0"/>
                <a:cs typeface="Times New Roman" panose="02020603050405020304" pitchFamily="18" charset="0"/>
              </a:rPr>
              <a:t>), and an institution was applying strategic management thought (</a:t>
            </a:r>
            <a:r>
              <a:rPr lang="en-US" altLang="en-US" sz="2000" u="sng" dirty="0">
                <a:latin typeface="Times New Roman" panose="02020603050405020304" pitchFamily="18" charset="0"/>
                <a:cs typeface="Times New Roman" panose="02020603050405020304" pitchFamily="18" charset="0"/>
              </a:rPr>
              <a:t>a minor logical introduction</a:t>
            </a:r>
            <a:r>
              <a:rPr lang="en-US" altLang="en-US" sz="2000" dirty="0">
                <a:latin typeface="Times New Roman" panose="02020603050405020304" pitchFamily="18" charset="0"/>
                <a:cs typeface="Times New Roman" panose="02020603050405020304" pitchFamily="18" charset="0"/>
              </a:rPr>
              <a:t>), so it can be said that this institution, then, is an institution with the ability to highly competitive.</a:t>
            </a:r>
          </a:p>
          <a:p>
            <a:pPr algn="just">
              <a:lnSpc>
                <a:spcPct val="150000"/>
              </a:lnSpc>
            </a:pPr>
            <a:r>
              <a:rPr lang="en-US" altLang="en-US" sz="2000" dirty="0">
                <a:latin typeface="Times New Roman" panose="02020603050405020304" pitchFamily="18" charset="0"/>
                <a:cs typeface="Times New Roman" panose="02020603050405020304" pitchFamily="18" charset="0"/>
              </a:rPr>
              <a:t>   The deduction begins with laws in order to derive facts (</a:t>
            </a:r>
            <a:r>
              <a:rPr lang="en-US" altLang="en-US" sz="2000" u="sng" dirty="0">
                <a:latin typeface="Times New Roman" panose="02020603050405020304" pitchFamily="18" charset="0"/>
                <a:cs typeface="Times New Roman" panose="02020603050405020304" pitchFamily="18" charset="0"/>
              </a:rPr>
              <a:t>a logical process</a:t>
            </a:r>
            <a:r>
              <a:rPr lang="en-US" altLang="en-US" sz="2000" dirty="0">
                <a:latin typeface="Times New Roman" panose="02020603050405020304" pitchFamily="18" charset="0"/>
                <a:cs typeface="Times New Roman" panose="02020603050405020304" pitchFamily="18" charset="0"/>
              </a:rPr>
              <a:t>).</a:t>
            </a:r>
            <a:endParaRPr lang="ar-SA"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331576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845864" y="554500"/>
            <a:ext cx="5978303"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Inductive &amp; Deductive Approach</a:t>
            </a:r>
          </a:p>
          <a:p>
            <a:endParaRPr lang="en-US" sz="3200" b="1" dirty="0">
              <a:solidFill>
                <a:schemeClr val="bg1"/>
              </a:solidFill>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800789" y="1459783"/>
            <a:ext cx="9508628" cy="3814955"/>
          </a:xfrm>
          <a:prstGeom prst="rect">
            <a:avLst/>
          </a:prstGeom>
          <a:noFill/>
        </p:spPr>
        <p:txBody>
          <a:bodyPr wrap="square">
            <a:spAutoFit/>
          </a:bodyPr>
          <a:lstStyle/>
          <a:p>
            <a:pPr algn="just">
              <a:lnSpc>
                <a:spcPct val="200000"/>
              </a:lnSpc>
            </a:pPr>
            <a:r>
              <a:rPr lang="en-US" altLang="en-US" sz="2400" b="1" u="sng" dirty="0">
                <a:latin typeface="Times New Roman" panose="02020603050405020304" pitchFamily="18" charset="0"/>
                <a:cs typeface="Times New Roman" panose="02020603050405020304" pitchFamily="18" charset="0"/>
              </a:rPr>
              <a:t>Note</a:t>
            </a:r>
            <a:endParaRPr lang="en-US" altLang="en-US" sz="2000" b="1" u="sng" dirty="0">
              <a:latin typeface="Times New Roman" panose="02020603050405020304" pitchFamily="18" charset="0"/>
              <a:cs typeface="Times New Roman" panose="02020603050405020304" pitchFamily="18" charset="0"/>
            </a:endParaRPr>
          </a:p>
          <a:p>
            <a:pPr marL="342900" indent="-342900" algn="just">
              <a:lnSpc>
                <a:spcPct val="200000"/>
              </a:lnSpc>
              <a:buFont typeface="Wingdings" panose="05000000000000000000" pitchFamily="2" charset="2"/>
              <a:buChar char="ü"/>
            </a:pPr>
            <a:r>
              <a:rPr lang="en-US" altLang="en-US" sz="2000" dirty="0">
                <a:latin typeface="Times New Roman" panose="02020603050405020304" pitchFamily="18" charset="0"/>
                <a:cs typeface="Times New Roman" panose="02020603050405020304" pitchFamily="18" charset="0"/>
              </a:rPr>
              <a:t>   Both the inductive method and the deductive method complete each other.</a:t>
            </a:r>
          </a:p>
          <a:p>
            <a:pPr marL="342900" indent="-342900" algn="just">
              <a:lnSpc>
                <a:spcPct val="200000"/>
              </a:lnSpc>
              <a:buFont typeface="Wingdings" panose="05000000000000000000" pitchFamily="2" charset="2"/>
              <a:buChar char="ü"/>
            </a:pPr>
            <a:r>
              <a:rPr lang="en-US" altLang="en-US" sz="2000" dirty="0">
                <a:latin typeface="Times New Roman" panose="02020603050405020304" pitchFamily="18" charset="0"/>
                <a:cs typeface="Times New Roman" panose="02020603050405020304" pitchFamily="18" charset="0"/>
              </a:rPr>
              <a:t>  Using the inductive approach in forming and formulating the intellectual framework for research and building theories, and then applying these intellectual frameworks to a specific field through the deductive method.</a:t>
            </a:r>
          </a:p>
          <a:p>
            <a:pPr algn="just">
              <a:lnSpc>
                <a:spcPct val="200000"/>
              </a:lnSpc>
            </a:pPr>
            <a:endParaRPr lang="ar-SA"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29799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54076" y="525175"/>
            <a:ext cx="3490058" cy="584775"/>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Historical Method</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5" name="TextBox 4">
            <a:extLst>
              <a:ext uri="{FF2B5EF4-FFF2-40B4-BE49-F238E27FC236}">
                <a16:creationId xmlns:a16="http://schemas.microsoft.com/office/drawing/2014/main" id="{EA2E008D-88CD-1F86-47FC-8D3B2A346649}"/>
              </a:ext>
            </a:extLst>
          </p:cNvPr>
          <p:cNvSpPr txBox="1"/>
          <p:nvPr/>
        </p:nvSpPr>
        <p:spPr>
          <a:xfrm>
            <a:off x="2062526" y="1121082"/>
            <a:ext cx="9161165" cy="493058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000" dirty="0"/>
              <a:t>Study of past phenomena and events</a:t>
            </a:r>
          </a:p>
          <a:p>
            <a:pPr marL="342900" indent="-342900" algn="just">
              <a:lnSpc>
                <a:spcPct val="200000"/>
              </a:lnSpc>
              <a:buFont typeface="Wingdings" panose="05000000000000000000" pitchFamily="2" charset="2"/>
              <a:buChar char="§"/>
            </a:pPr>
            <a:r>
              <a:rPr lang="en-US" sz="2000" dirty="0"/>
              <a:t> The study of the present phenomena with reference to their origin and the developments that have passed through them.</a:t>
            </a:r>
          </a:p>
          <a:p>
            <a:pPr algn="just">
              <a:lnSpc>
                <a:spcPct val="200000"/>
              </a:lnSpc>
            </a:pPr>
            <a:r>
              <a:rPr lang="en-US" sz="2000" b="1" dirty="0"/>
              <a:t>Example: A study of the unemployment problem - a study of the evolution of university housing habits during the period from </a:t>
            </a:r>
            <a:r>
              <a:rPr lang="ar-SA" sz="2000" b="1" dirty="0"/>
              <a:t>2000</a:t>
            </a:r>
            <a:r>
              <a:rPr lang="en-US" sz="2000" b="1" dirty="0"/>
              <a:t> to </a:t>
            </a:r>
            <a:r>
              <a:rPr lang="ar-SA" sz="2000" b="1" dirty="0"/>
              <a:t>2020</a:t>
            </a:r>
            <a:r>
              <a:rPr lang="en-US" sz="2000" b="1" dirty="0"/>
              <a:t>.</a:t>
            </a:r>
          </a:p>
          <a:p>
            <a:pPr marL="342900" indent="-342900" algn="just">
              <a:lnSpc>
                <a:spcPct val="200000"/>
              </a:lnSpc>
              <a:buFont typeface="Wingdings" panose="05000000000000000000" pitchFamily="2" charset="2"/>
              <a:buChar char="§"/>
            </a:pPr>
            <a:r>
              <a:rPr lang="en-US" sz="2000" dirty="0"/>
              <a:t>   The historical method is used when the objective of the research is to identify the beginning of the phenomenon, how it developed and the stages it passed through in the development process.</a:t>
            </a:r>
          </a:p>
        </p:txBody>
      </p:sp>
    </p:spTree>
    <p:extLst>
      <p:ext uri="{BB962C8B-B14F-4D97-AF65-F5344CB8AC3E}">
        <p14:creationId xmlns:p14="http://schemas.microsoft.com/office/powerpoint/2010/main" val="72119417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30682" y="556320"/>
            <a:ext cx="3490058" cy="584775"/>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Historical Method</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5" name="TextBox 4">
            <a:extLst>
              <a:ext uri="{FF2B5EF4-FFF2-40B4-BE49-F238E27FC236}">
                <a16:creationId xmlns:a16="http://schemas.microsoft.com/office/drawing/2014/main" id="{D6254B69-F557-9F60-6CD3-92B71C4D5F5E}"/>
              </a:ext>
            </a:extLst>
          </p:cNvPr>
          <p:cNvSpPr txBox="1"/>
          <p:nvPr/>
        </p:nvSpPr>
        <p:spPr>
          <a:xfrm>
            <a:off x="1488141" y="1395167"/>
            <a:ext cx="9170894" cy="4315027"/>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000" dirty="0"/>
              <a:t>  Revealing the problems faced by business organizations in the past.</a:t>
            </a:r>
          </a:p>
          <a:p>
            <a:pPr marL="342900" indent="-342900">
              <a:lnSpc>
                <a:spcPct val="200000"/>
              </a:lnSpc>
              <a:buFont typeface="Arial" panose="020B0604020202020204" pitchFamily="34" charset="0"/>
              <a:buChar char="•"/>
            </a:pPr>
            <a:r>
              <a:rPr lang="en-US" sz="2000" dirty="0"/>
              <a:t>Revealing the true origins of scientific theories.</a:t>
            </a:r>
          </a:p>
          <a:p>
            <a:pPr marL="342900" indent="-342900">
              <a:lnSpc>
                <a:spcPct val="200000"/>
              </a:lnSpc>
              <a:buFont typeface="Arial" panose="020B0604020202020204" pitchFamily="34" charset="0"/>
              <a:buChar char="•"/>
            </a:pPr>
            <a:r>
              <a:rPr lang="en-US" sz="2000" dirty="0"/>
              <a:t>Determining the relationship between administrative phenomena or problems and the social, economic, and cultural environment that led to their emergence.</a:t>
            </a:r>
          </a:p>
          <a:p>
            <a:pPr marL="342900" indent="-342900">
              <a:lnSpc>
                <a:spcPct val="200000"/>
              </a:lnSpc>
              <a:buFont typeface="Arial" panose="020B0604020202020204" pitchFamily="34" charset="0"/>
              <a:buChar char="•"/>
            </a:pPr>
            <a:r>
              <a:rPr lang="en-US" sz="2000" dirty="0"/>
              <a:t>Sources of information in the historical curriculum:</a:t>
            </a:r>
          </a:p>
          <a:p>
            <a:pPr>
              <a:lnSpc>
                <a:spcPct val="200000"/>
              </a:lnSpc>
            </a:pPr>
            <a:r>
              <a:rPr lang="en-US" sz="2000" dirty="0"/>
              <a:t>   </a:t>
            </a:r>
            <a:r>
              <a:rPr lang="en-US" sz="2000" b="1" dirty="0"/>
              <a:t>Primary sources </a:t>
            </a:r>
            <a:r>
              <a:rPr lang="en-US" sz="2000" dirty="0"/>
              <a:t>(eyewitnesses - manuscripts..)</a:t>
            </a:r>
          </a:p>
          <a:p>
            <a:pPr>
              <a:lnSpc>
                <a:spcPct val="200000"/>
              </a:lnSpc>
            </a:pPr>
            <a:r>
              <a:rPr lang="en-US" sz="2000" dirty="0"/>
              <a:t>   </a:t>
            </a:r>
            <a:r>
              <a:rPr lang="en-US" sz="2000" b="1" dirty="0"/>
              <a:t>Secondary sources</a:t>
            </a:r>
            <a:r>
              <a:rPr lang="en-US" sz="2000" dirty="0"/>
              <a:t>: (books - previous data - newspapers ....)</a:t>
            </a:r>
          </a:p>
        </p:txBody>
      </p:sp>
    </p:spTree>
    <p:extLst>
      <p:ext uri="{BB962C8B-B14F-4D97-AF65-F5344CB8AC3E}">
        <p14:creationId xmlns:p14="http://schemas.microsoft.com/office/powerpoint/2010/main" val="62782597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30682" y="556320"/>
            <a:ext cx="3490058" cy="584775"/>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Historical Method</a:t>
            </a: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5" name="TextBox 4">
            <a:extLst>
              <a:ext uri="{FF2B5EF4-FFF2-40B4-BE49-F238E27FC236}">
                <a16:creationId xmlns:a16="http://schemas.microsoft.com/office/drawing/2014/main" id="{D6254B69-F557-9F60-6CD3-92B71C4D5F5E}"/>
              </a:ext>
            </a:extLst>
          </p:cNvPr>
          <p:cNvSpPr txBox="1"/>
          <p:nvPr/>
        </p:nvSpPr>
        <p:spPr>
          <a:xfrm>
            <a:off x="1747097" y="1496600"/>
            <a:ext cx="9170894" cy="3699474"/>
          </a:xfrm>
          <a:prstGeom prst="rect">
            <a:avLst/>
          </a:prstGeom>
          <a:noFill/>
        </p:spPr>
        <p:txBody>
          <a:bodyPr wrap="square" rtlCol="0">
            <a:spAutoFit/>
          </a:bodyPr>
          <a:lstStyle/>
          <a:p>
            <a:pPr>
              <a:lnSpc>
                <a:spcPct val="200000"/>
              </a:lnSpc>
            </a:pPr>
            <a:r>
              <a:rPr lang="en-US" sz="2000" b="1" u="sng" dirty="0"/>
              <a:t>Negative aspects of the historical method:</a:t>
            </a:r>
          </a:p>
          <a:p>
            <a:pPr marL="342900" indent="-342900">
              <a:lnSpc>
                <a:spcPct val="200000"/>
              </a:lnSpc>
              <a:buFont typeface="Arial" panose="020B0604020202020204" pitchFamily="34" charset="0"/>
              <a:buChar char="•"/>
            </a:pPr>
            <a:r>
              <a:rPr lang="en-US" sz="2000" dirty="0"/>
              <a:t>  Change in information when transmitted from one person to another.</a:t>
            </a:r>
          </a:p>
          <a:p>
            <a:pPr marL="342900" indent="-342900">
              <a:lnSpc>
                <a:spcPct val="200000"/>
              </a:lnSpc>
              <a:buFont typeface="Arial" panose="020B0604020202020204" pitchFamily="34" charset="0"/>
              <a:buChar char="•"/>
            </a:pPr>
            <a:r>
              <a:rPr lang="en-US" sz="2000" dirty="0"/>
              <a:t>   The data may be subject to errors or intentional misrepresentations (impact from authority).</a:t>
            </a:r>
          </a:p>
          <a:p>
            <a:pPr marL="342900" indent="-342900">
              <a:lnSpc>
                <a:spcPct val="200000"/>
              </a:lnSpc>
              <a:buFont typeface="Arial" panose="020B0604020202020204" pitchFamily="34" charset="0"/>
              <a:buChar char="•"/>
            </a:pPr>
            <a:r>
              <a:rPr lang="en-US" sz="2000" dirty="0"/>
              <a:t>   Proving hypotheses in historical research may be tainted by inaccuracies and credibility.</a:t>
            </a:r>
          </a:p>
        </p:txBody>
      </p:sp>
    </p:spTree>
    <p:extLst>
      <p:ext uri="{BB962C8B-B14F-4D97-AF65-F5344CB8AC3E}">
        <p14:creationId xmlns:p14="http://schemas.microsoft.com/office/powerpoint/2010/main" val="11331407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10" name="TextBox 9">
            <a:extLst>
              <a:ext uri="{FF2B5EF4-FFF2-40B4-BE49-F238E27FC236}">
                <a16:creationId xmlns:a16="http://schemas.microsoft.com/office/drawing/2014/main" id="{C3EEB299-A07B-64A8-1031-1DA04F1726F1}"/>
              </a:ext>
            </a:extLst>
          </p:cNvPr>
          <p:cNvSpPr txBox="1"/>
          <p:nvPr/>
        </p:nvSpPr>
        <p:spPr>
          <a:xfrm>
            <a:off x="1658471" y="1510484"/>
            <a:ext cx="9650945" cy="4815164"/>
          </a:xfrm>
          <a:prstGeom prst="rect">
            <a:avLst/>
          </a:prstGeom>
          <a:noFill/>
        </p:spPr>
        <p:txBody>
          <a:bodyPr wrap="square">
            <a:spAutoFit/>
          </a:bodyPr>
          <a:lstStyle/>
          <a:p>
            <a:pPr marL="342900" indent="-342900" algn="l">
              <a:lnSpc>
                <a:spcPct val="200000"/>
              </a:lnSpc>
              <a:buFont typeface="Wingdings" panose="05000000000000000000" pitchFamily="2" charset="2"/>
              <a:buChar char="§"/>
            </a:pPr>
            <a:r>
              <a:rPr lang="en-US" sz="2000" dirty="0"/>
              <a:t>The experimental method involves the manipulation of </a:t>
            </a:r>
            <a:r>
              <a:rPr lang="en-US" sz="2000" b="1" dirty="0">
                <a:hlinkClick r:id="rId7">
                  <a:extLst>
                    <a:ext uri="{A12FA001-AC4F-418D-AE19-62706E023703}">
                      <ahyp:hlinkClr xmlns:ahyp="http://schemas.microsoft.com/office/drawing/2018/hyperlinkcolor" val="tx"/>
                    </a:ext>
                  </a:extLst>
                </a:hlinkClick>
              </a:rPr>
              <a:t>variables</a:t>
            </a:r>
            <a:r>
              <a:rPr lang="en-US" sz="2000" dirty="0"/>
              <a:t> to establish cause-and-effect relationships.</a:t>
            </a:r>
          </a:p>
          <a:p>
            <a:pPr marL="342900" indent="-342900" algn="l">
              <a:lnSpc>
                <a:spcPct val="200000"/>
              </a:lnSpc>
              <a:buFont typeface="Wingdings" panose="05000000000000000000" pitchFamily="2" charset="2"/>
              <a:buChar char="§"/>
            </a:pPr>
            <a:r>
              <a:rPr lang="en-US" sz="2000" dirty="0"/>
              <a:t> The key features are controlled methods and the random allocation of participants into </a:t>
            </a:r>
            <a:r>
              <a:rPr lang="en-US" sz="2000" b="1" dirty="0">
                <a:hlinkClick r:id="rId8">
                  <a:extLst>
                    <a:ext uri="{A12FA001-AC4F-418D-AE19-62706E023703}">
                      <ahyp:hlinkClr xmlns:ahyp="http://schemas.microsoft.com/office/drawing/2018/hyperlinkcolor" val="tx"/>
                    </a:ext>
                  </a:extLst>
                </a:hlinkClick>
              </a:rPr>
              <a:t>controlled and experimental groups</a:t>
            </a:r>
            <a:r>
              <a:rPr lang="en-US" sz="2000" dirty="0"/>
              <a:t>.</a:t>
            </a:r>
          </a:p>
          <a:p>
            <a:pPr algn="l">
              <a:lnSpc>
                <a:spcPct val="200000"/>
              </a:lnSpc>
            </a:pPr>
            <a:r>
              <a:rPr lang="en-US" sz="2000" dirty="0"/>
              <a:t>An experiment is an investigation in which a</a:t>
            </a:r>
            <a:r>
              <a:rPr lang="en-US" sz="2000" b="1" dirty="0"/>
              <a:t> </a:t>
            </a:r>
            <a:r>
              <a:rPr lang="en-US" sz="2000" b="1" dirty="0">
                <a:hlinkClick r:id="rId9">
                  <a:extLst>
                    <a:ext uri="{A12FA001-AC4F-418D-AE19-62706E023703}">
                      <ahyp:hlinkClr xmlns:ahyp="http://schemas.microsoft.com/office/drawing/2018/hyperlinkcolor" val="tx"/>
                    </a:ext>
                  </a:extLst>
                </a:hlinkClick>
              </a:rPr>
              <a:t>hypothesis</a:t>
            </a:r>
            <a:r>
              <a:rPr lang="en-US" sz="2000" b="1" dirty="0"/>
              <a:t> </a:t>
            </a:r>
            <a:r>
              <a:rPr lang="en-US" sz="2000" dirty="0"/>
              <a:t>is scientifically tested. In an experiment, an independent variable (the cause) is manipulated and the dependent variable (the effect) is measured; any extraneous variables are controlled.</a:t>
            </a:r>
          </a:p>
          <a:p>
            <a:pPr marL="342900" indent="-342900">
              <a:lnSpc>
                <a:spcPct val="150000"/>
              </a:lnSpc>
              <a:buFont typeface="Arial" panose="020B0604020202020204" pitchFamily="34" charset="0"/>
              <a:buChar char="•"/>
            </a:pPr>
            <a:r>
              <a:rPr lang="en-US" sz="2000" dirty="0">
                <a:solidFill>
                  <a:srgbClr val="FF0000"/>
                </a:solidFill>
              </a:rPr>
              <a:t>.</a:t>
            </a:r>
          </a:p>
        </p:txBody>
      </p:sp>
    </p:spTree>
    <p:extLst>
      <p:ext uri="{BB962C8B-B14F-4D97-AF65-F5344CB8AC3E}">
        <p14:creationId xmlns:p14="http://schemas.microsoft.com/office/powerpoint/2010/main" val="297418366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84B36ED2-FA98-4D7E-A074-8CBA0FF1A63C}"/>
              </a:ext>
            </a:extLst>
          </p:cNvPr>
          <p:cNvSpPr txBox="1"/>
          <p:nvPr/>
        </p:nvSpPr>
        <p:spPr>
          <a:xfrm>
            <a:off x="2424113" y="1746675"/>
            <a:ext cx="7768758" cy="3699474"/>
          </a:xfrm>
          <a:prstGeom prst="rect">
            <a:avLst/>
          </a:prstGeom>
          <a:noFill/>
        </p:spPr>
        <p:txBody>
          <a:bodyPr wrap="square">
            <a:spAutoFit/>
          </a:bodyPr>
          <a:lstStyle/>
          <a:p>
            <a:pPr>
              <a:lnSpc>
                <a:spcPct val="200000"/>
              </a:lnSpc>
            </a:pPr>
            <a:r>
              <a:rPr lang="en-US" sz="2000" b="1" u="sng" dirty="0"/>
              <a:t>The foundations (elements) of the experimental method:</a:t>
            </a:r>
          </a:p>
          <a:p>
            <a:pPr marL="342900" indent="-342900">
              <a:lnSpc>
                <a:spcPct val="200000"/>
              </a:lnSpc>
              <a:buFont typeface="Arial" panose="020B0604020202020204" pitchFamily="34" charset="0"/>
              <a:buChar char="•"/>
            </a:pPr>
            <a:r>
              <a:rPr lang="en-US" sz="2000" dirty="0"/>
              <a:t>  The Independent variable</a:t>
            </a:r>
          </a:p>
          <a:p>
            <a:pPr marL="342900" indent="-342900">
              <a:lnSpc>
                <a:spcPct val="200000"/>
              </a:lnSpc>
              <a:buFont typeface="Arial" panose="020B0604020202020204" pitchFamily="34" charset="0"/>
              <a:buChar char="•"/>
            </a:pPr>
            <a:r>
              <a:rPr lang="en-US" sz="2000" dirty="0"/>
              <a:t>  The Dependent variable</a:t>
            </a:r>
          </a:p>
          <a:p>
            <a:pPr marL="342900" indent="-342900">
              <a:lnSpc>
                <a:spcPct val="200000"/>
              </a:lnSpc>
              <a:buFont typeface="Arial" panose="020B0604020202020204" pitchFamily="34" charset="0"/>
              <a:buChar char="•"/>
            </a:pPr>
            <a:r>
              <a:rPr lang="en-US" sz="2000" dirty="0"/>
              <a:t>The Moderator variable</a:t>
            </a:r>
          </a:p>
          <a:p>
            <a:pPr marL="342900" indent="-342900">
              <a:lnSpc>
                <a:spcPct val="200000"/>
              </a:lnSpc>
              <a:buFont typeface="Arial" panose="020B0604020202020204" pitchFamily="34" charset="0"/>
              <a:buChar char="•"/>
            </a:pPr>
            <a:r>
              <a:rPr lang="en-US" sz="2000" dirty="0"/>
              <a:t> The Controlling group  </a:t>
            </a:r>
          </a:p>
          <a:p>
            <a:pPr marL="342900" indent="-342900">
              <a:lnSpc>
                <a:spcPct val="200000"/>
              </a:lnSpc>
              <a:buFont typeface="Arial" panose="020B0604020202020204" pitchFamily="34" charset="0"/>
              <a:buChar char="•"/>
            </a:pPr>
            <a:r>
              <a:rPr lang="en-US" sz="2000" dirty="0"/>
              <a:t> Study groups</a:t>
            </a:r>
          </a:p>
        </p:txBody>
      </p:sp>
    </p:spTree>
    <p:extLst>
      <p:ext uri="{BB962C8B-B14F-4D97-AF65-F5344CB8AC3E}">
        <p14:creationId xmlns:p14="http://schemas.microsoft.com/office/powerpoint/2010/main" val="144016624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84B36ED2-FA98-4D7E-A074-8CBA0FF1A63C}"/>
              </a:ext>
            </a:extLst>
          </p:cNvPr>
          <p:cNvSpPr txBox="1"/>
          <p:nvPr/>
        </p:nvSpPr>
        <p:spPr>
          <a:xfrm>
            <a:off x="1783934" y="1291217"/>
            <a:ext cx="9989705" cy="4661276"/>
          </a:xfrm>
          <a:prstGeom prst="rect">
            <a:avLst/>
          </a:prstGeom>
          <a:noFill/>
        </p:spPr>
        <p:txBody>
          <a:bodyPr wrap="square">
            <a:spAutoFit/>
          </a:bodyPr>
          <a:lstStyle/>
          <a:p>
            <a:pPr>
              <a:lnSpc>
                <a:spcPct val="200000"/>
              </a:lnSpc>
            </a:pPr>
            <a:r>
              <a:rPr lang="en-US" sz="2000" b="1" u="sng" dirty="0"/>
              <a:t>Single group method:</a:t>
            </a:r>
          </a:p>
          <a:p>
            <a:pPr>
              <a:lnSpc>
                <a:spcPct val="200000"/>
              </a:lnSpc>
            </a:pPr>
            <a:r>
              <a:rPr lang="en-US" sz="2000" dirty="0"/>
              <a:t>Measure the effect of a single experimental factor on the performance of the group of interest.</a:t>
            </a:r>
          </a:p>
          <a:p>
            <a:pPr>
              <a:lnSpc>
                <a:spcPct val="200000"/>
              </a:lnSpc>
            </a:pPr>
            <a:r>
              <a:rPr lang="en-US" sz="2000" b="1" u="sng" dirty="0"/>
              <a:t>Example: </a:t>
            </a:r>
            <a:r>
              <a:rPr lang="en-US" sz="2000" dirty="0"/>
              <a:t>Testing the effect of incentives on the productivity of employees in a company</a:t>
            </a:r>
          </a:p>
          <a:p>
            <a:pPr marL="457200" indent="-457200">
              <a:lnSpc>
                <a:spcPct val="150000"/>
              </a:lnSpc>
              <a:buFont typeface="+mj-lt"/>
              <a:buAutoNum type="arabicPeriod"/>
            </a:pPr>
            <a:r>
              <a:rPr lang="en-US" sz="2000" dirty="0"/>
              <a:t>Selection of the experimental group (</a:t>
            </a:r>
            <a:r>
              <a:rPr lang="en-US" sz="2000" dirty="0" err="1"/>
              <a:t>e.g</a:t>
            </a:r>
            <a:r>
              <a:rPr lang="en-US" sz="2000" dirty="0"/>
              <a:t> 10 employees in the organization).</a:t>
            </a:r>
          </a:p>
          <a:p>
            <a:pPr marL="457200" indent="-457200">
              <a:lnSpc>
                <a:spcPct val="150000"/>
              </a:lnSpc>
              <a:buFont typeface="+mj-lt"/>
              <a:buAutoNum type="arabicPeriod"/>
            </a:pPr>
            <a:r>
              <a:rPr lang="en-US" sz="2000" dirty="0"/>
              <a:t>Measure the productivity of the group (For example 1,000 units per day).</a:t>
            </a:r>
          </a:p>
          <a:p>
            <a:pPr marL="457200" indent="-457200">
              <a:lnSpc>
                <a:spcPct val="150000"/>
              </a:lnSpc>
              <a:buFont typeface="+mj-lt"/>
              <a:buAutoNum type="arabicPeriod"/>
            </a:pPr>
            <a:r>
              <a:rPr lang="en-US" sz="2000" dirty="0"/>
              <a:t>Enter the experimental variable (incentives) (10% of the salary.)</a:t>
            </a:r>
          </a:p>
          <a:p>
            <a:pPr marL="457200" indent="-457200">
              <a:lnSpc>
                <a:spcPct val="150000"/>
              </a:lnSpc>
              <a:buFont typeface="+mj-lt"/>
              <a:buAutoNum type="arabicPeriod"/>
            </a:pPr>
            <a:r>
              <a:rPr lang="en-US" sz="2000" dirty="0"/>
              <a:t>Measuring the productivity of the group after the introduction of the independent variable (1300 units per day).</a:t>
            </a:r>
          </a:p>
          <a:p>
            <a:pPr marL="457200" indent="-457200">
              <a:lnSpc>
                <a:spcPct val="150000"/>
              </a:lnSpc>
              <a:buFont typeface="+mj-lt"/>
              <a:buAutoNum type="arabicPeriod"/>
            </a:pPr>
            <a:r>
              <a:rPr lang="en-US" sz="2000" dirty="0"/>
              <a:t>Result analysis.</a:t>
            </a:r>
          </a:p>
        </p:txBody>
      </p:sp>
    </p:spTree>
    <p:extLst>
      <p:ext uri="{BB962C8B-B14F-4D97-AF65-F5344CB8AC3E}">
        <p14:creationId xmlns:p14="http://schemas.microsoft.com/office/powerpoint/2010/main" val="334948193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84B36ED2-FA98-4D7E-A074-8CBA0FF1A63C}"/>
              </a:ext>
            </a:extLst>
          </p:cNvPr>
          <p:cNvSpPr txBox="1"/>
          <p:nvPr/>
        </p:nvSpPr>
        <p:spPr>
          <a:xfrm>
            <a:off x="1747097" y="1693706"/>
            <a:ext cx="9135078" cy="3083921"/>
          </a:xfrm>
          <a:prstGeom prst="rect">
            <a:avLst/>
          </a:prstGeom>
          <a:noFill/>
        </p:spPr>
        <p:txBody>
          <a:bodyPr wrap="square">
            <a:spAutoFit/>
          </a:bodyPr>
          <a:lstStyle/>
          <a:p>
            <a:pPr>
              <a:lnSpc>
                <a:spcPct val="200000"/>
              </a:lnSpc>
            </a:pPr>
            <a:r>
              <a:rPr lang="en-US" sz="2000" b="1" u="sng" dirty="0"/>
              <a:t>Two groups:</a:t>
            </a:r>
          </a:p>
          <a:p>
            <a:pPr>
              <a:lnSpc>
                <a:spcPct val="200000"/>
              </a:lnSpc>
            </a:pPr>
            <a:r>
              <a:rPr lang="en-US" sz="2000" dirty="0"/>
              <a:t>The researcher conducts the study on two homogeneous groups, exposing one group to the independent factor, which is called the experimental group, and avoiding exposing the other group (the controlling group) to the experimental factor. Then the researcher measures the result and compares the two groups.</a:t>
            </a:r>
          </a:p>
        </p:txBody>
      </p:sp>
    </p:spTree>
    <p:extLst>
      <p:ext uri="{BB962C8B-B14F-4D97-AF65-F5344CB8AC3E}">
        <p14:creationId xmlns:p14="http://schemas.microsoft.com/office/powerpoint/2010/main" val="357847442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84B36ED2-FA98-4D7E-A074-8CBA0FF1A63C}"/>
              </a:ext>
            </a:extLst>
          </p:cNvPr>
          <p:cNvSpPr txBox="1"/>
          <p:nvPr/>
        </p:nvSpPr>
        <p:spPr>
          <a:xfrm>
            <a:off x="2101794" y="1382839"/>
            <a:ext cx="9135078" cy="4161139"/>
          </a:xfrm>
          <a:prstGeom prst="rect">
            <a:avLst/>
          </a:prstGeom>
          <a:noFill/>
        </p:spPr>
        <p:txBody>
          <a:bodyPr wrap="square">
            <a:spAutoFit/>
          </a:bodyPr>
          <a:lstStyle/>
          <a:p>
            <a:pPr marL="342900" indent="-342900">
              <a:lnSpc>
                <a:spcPct val="150000"/>
              </a:lnSpc>
              <a:buFont typeface="Wingdings" panose="05000000000000000000" pitchFamily="2" charset="2"/>
              <a:buChar char="q"/>
            </a:pPr>
            <a:r>
              <a:rPr lang="en-US" sz="2000" b="1" u="sng" dirty="0"/>
              <a:t>In the previous example</a:t>
            </a:r>
          </a:p>
          <a:p>
            <a:pPr marL="457200" indent="-457200">
              <a:lnSpc>
                <a:spcPct val="200000"/>
              </a:lnSpc>
              <a:buFont typeface="+mj-lt"/>
              <a:buAutoNum type="arabicPeriod"/>
            </a:pPr>
            <a:r>
              <a:rPr lang="en-US" sz="2000" dirty="0"/>
              <a:t>Select two homogeneous groups of workers (each group of 10 workers).</a:t>
            </a:r>
          </a:p>
          <a:p>
            <a:pPr marL="457200" indent="-457200">
              <a:lnSpc>
                <a:spcPct val="200000"/>
              </a:lnSpc>
              <a:buFont typeface="+mj-lt"/>
              <a:buAutoNum type="arabicPeriod"/>
            </a:pPr>
            <a:r>
              <a:rPr lang="en-US" sz="2000" dirty="0"/>
              <a:t>Exposing one of the two groups to the independent factor (the experimental group), which is a 10% incentive on the salary.</a:t>
            </a:r>
          </a:p>
          <a:p>
            <a:pPr marL="457200" indent="-457200">
              <a:lnSpc>
                <a:spcPct val="200000"/>
              </a:lnSpc>
              <a:buFont typeface="+mj-lt"/>
              <a:buAutoNum type="arabicPeriod"/>
            </a:pPr>
            <a:r>
              <a:rPr lang="en-US" sz="2000" dirty="0"/>
              <a:t>The other group (the control group) is not exposed to this stimulus.</a:t>
            </a:r>
          </a:p>
          <a:p>
            <a:pPr marL="457200" indent="-457200">
              <a:lnSpc>
                <a:spcPct val="200000"/>
              </a:lnSpc>
              <a:buFont typeface="+mj-lt"/>
              <a:buAutoNum type="arabicPeriod"/>
            </a:pPr>
            <a:r>
              <a:rPr lang="en-US" sz="2000" dirty="0"/>
              <a:t>Measure and Compare the productivity of the two groups of workers.</a:t>
            </a:r>
          </a:p>
          <a:p>
            <a:pPr marL="457200" indent="-457200">
              <a:lnSpc>
                <a:spcPct val="200000"/>
              </a:lnSpc>
              <a:buFont typeface="+mj-lt"/>
              <a:buAutoNum type="arabicPeriod"/>
            </a:pPr>
            <a:r>
              <a:rPr lang="en-US" sz="2000" dirty="0"/>
              <a:t>Result analysis</a:t>
            </a:r>
          </a:p>
        </p:txBody>
      </p:sp>
    </p:spTree>
    <p:extLst>
      <p:ext uri="{BB962C8B-B14F-4D97-AF65-F5344CB8AC3E}">
        <p14:creationId xmlns:p14="http://schemas.microsoft.com/office/powerpoint/2010/main" val="48625527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84B36ED2-FA98-4D7E-A074-8CBA0FF1A63C}"/>
              </a:ext>
            </a:extLst>
          </p:cNvPr>
          <p:cNvSpPr txBox="1"/>
          <p:nvPr/>
        </p:nvSpPr>
        <p:spPr>
          <a:xfrm>
            <a:off x="1972235" y="1910357"/>
            <a:ext cx="6741907" cy="3083921"/>
          </a:xfrm>
          <a:prstGeom prst="rect">
            <a:avLst/>
          </a:prstGeom>
          <a:noFill/>
        </p:spPr>
        <p:txBody>
          <a:bodyPr wrap="square">
            <a:spAutoFit/>
          </a:bodyPr>
          <a:lstStyle/>
          <a:p>
            <a:pPr algn="just">
              <a:lnSpc>
                <a:spcPct val="200000"/>
              </a:lnSpc>
            </a:pPr>
            <a:r>
              <a:rPr lang="en-US" sz="2000" b="1" dirty="0"/>
              <a:t>Examples of experimental research in marketing research:</a:t>
            </a:r>
          </a:p>
          <a:p>
            <a:pPr marL="457200" indent="-457200" algn="just">
              <a:lnSpc>
                <a:spcPct val="200000"/>
              </a:lnSpc>
              <a:buFont typeface="+mj-lt"/>
              <a:buAutoNum type="arabicPeriod"/>
            </a:pPr>
            <a:r>
              <a:rPr lang="en-US" sz="2000" b="1" dirty="0"/>
              <a:t>  </a:t>
            </a:r>
            <a:r>
              <a:rPr lang="en-US" sz="2000" dirty="0"/>
              <a:t>Examine the effect of a wrapper on the sales of a product.</a:t>
            </a:r>
          </a:p>
          <a:p>
            <a:pPr marL="457200" indent="-457200" algn="just">
              <a:lnSpc>
                <a:spcPct val="200000"/>
              </a:lnSpc>
              <a:buFont typeface="+mj-lt"/>
              <a:buAutoNum type="arabicPeriod"/>
            </a:pPr>
            <a:r>
              <a:rPr lang="en-US" sz="2000" dirty="0"/>
              <a:t>  Studying the effect of price on sales of a product.</a:t>
            </a:r>
          </a:p>
          <a:p>
            <a:pPr marL="457200" indent="-457200" algn="just">
              <a:lnSpc>
                <a:spcPct val="200000"/>
              </a:lnSpc>
              <a:buFont typeface="+mj-lt"/>
              <a:buAutoNum type="arabicPeriod"/>
            </a:pPr>
            <a:r>
              <a:rPr lang="en-US" sz="2000" dirty="0"/>
              <a:t>  Studying the impact of an advertising campaign or promotional offer on the sales of a product.</a:t>
            </a:r>
          </a:p>
        </p:txBody>
      </p:sp>
      <p:pic>
        <p:nvPicPr>
          <p:cNvPr id="5" name="Picture 4">
            <a:extLst>
              <a:ext uri="{FF2B5EF4-FFF2-40B4-BE49-F238E27FC236}">
                <a16:creationId xmlns:a16="http://schemas.microsoft.com/office/drawing/2014/main" id="{D5FD7BA2-4050-6BD6-CACE-5D0EBD5DEF2C}"/>
              </a:ext>
            </a:extLst>
          </p:cNvPr>
          <p:cNvPicPr>
            <a:picLocks noChangeAspect="1"/>
          </p:cNvPicPr>
          <p:nvPr/>
        </p:nvPicPr>
        <p:blipFill>
          <a:blip r:embed="rId7"/>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125682602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25957" y="556320"/>
            <a:ext cx="4150495" cy="1077218"/>
          </a:xfrm>
          <a:prstGeom prst="rect">
            <a:avLst/>
          </a:prstGeom>
          <a:noFill/>
        </p:spPr>
        <p:txBody>
          <a:bodyPr wrap="non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 Experimental Method</a:t>
            </a:r>
            <a:endParaRPr lang="ar-SA" altLang="en-US" sz="3200" b="1" dirty="0">
              <a:solidFill>
                <a:schemeClr val="bg1"/>
              </a:solidFill>
              <a:latin typeface="Times New Roman" panose="02020603050405020304" pitchFamily="18" charset="0"/>
              <a:cs typeface="Times New Roman" panose="02020603050405020304" pitchFamily="18" charset="0"/>
            </a:endParaRPr>
          </a:p>
          <a:p>
            <a:endParaRPr lang="en-US"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84B36ED2-FA98-4D7E-A074-8CBA0FF1A63C}"/>
              </a:ext>
            </a:extLst>
          </p:cNvPr>
          <p:cNvSpPr txBox="1"/>
          <p:nvPr/>
        </p:nvSpPr>
        <p:spPr>
          <a:xfrm>
            <a:off x="1972235" y="1910357"/>
            <a:ext cx="6741907" cy="3083921"/>
          </a:xfrm>
          <a:prstGeom prst="rect">
            <a:avLst/>
          </a:prstGeom>
          <a:noFill/>
        </p:spPr>
        <p:txBody>
          <a:bodyPr wrap="square">
            <a:spAutoFit/>
          </a:bodyPr>
          <a:lstStyle/>
          <a:p>
            <a:pPr algn="just">
              <a:lnSpc>
                <a:spcPct val="200000"/>
              </a:lnSpc>
            </a:pPr>
            <a:r>
              <a:rPr lang="en-US" sz="2000" b="1" dirty="0"/>
              <a:t>Examples of experimental research in marketing research:</a:t>
            </a:r>
          </a:p>
          <a:p>
            <a:pPr marL="457200" indent="-457200" algn="just">
              <a:lnSpc>
                <a:spcPct val="200000"/>
              </a:lnSpc>
              <a:buFont typeface="+mj-lt"/>
              <a:buAutoNum type="arabicPeriod"/>
            </a:pPr>
            <a:r>
              <a:rPr lang="en-US" sz="2000" b="1" dirty="0"/>
              <a:t>  </a:t>
            </a:r>
            <a:r>
              <a:rPr lang="en-US" sz="2000" dirty="0"/>
              <a:t>Examine the effect of a wrapper on the sales of a product.</a:t>
            </a:r>
          </a:p>
          <a:p>
            <a:pPr marL="457200" indent="-457200" algn="just">
              <a:lnSpc>
                <a:spcPct val="200000"/>
              </a:lnSpc>
              <a:buFont typeface="+mj-lt"/>
              <a:buAutoNum type="arabicPeriod"/>
            </a:pPr>
            <a:r>
              <a:rPr lang="en-US" sz="2000" dirty="0"/>
              <a:t>  Studying the effect of price on sales of a product.</a:t>
            </a:r>
          </a:p>
          <a:p>
            <a:pPr marL="457200" indent="-457200" algn="just">
              <a:lnSpc>
                <a:spcPct val="200000"/>
              </a:lnSpc>
              <a:buFont typeface="+mj-lt"/>
              <a:buAutoNum type="arabicPeriod"/>
            </a:pPr>
            <a:r>
              <a:rPr lang="en-US" sz="2000" dirty="0"/>
              <a:t>  Studying the impact of an advertising campaign or promotional offer on the sales of a product.</a:t>
            </a:r>
          </a:p>
        </p:txBody>
      </p:sp>
      <p:pic>
        <p:nvPicPr>
          <p:cNvPr id="5" name="Picture 4">
            <a:extLst>
              <a:ext uri="{FF2B5EF4-FFF2-40B4-BE49-F238E27FC236}">
                <a16:creationId xmlns:a16="http://schemas.microsoft.com/office/drawing/2014/main" id="{D5FD7BA2-4050-6BD6-CACE-5D0EBD5DEF2C}"/>
              </a:ext>
            </a:extLst>
          </p:cNvPr>
          <p:cNvPicPr>
            <a:picLocks noChangeAspect="1"/>
          </p:cNvPicPr>
          <p:nvPr/>
        </p:nvPicPr>
        <p:blipFill>
          <a:blip r:embed="rId7"/>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6130103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84B36ED2-FA98-4D7E-A074-8CBA0FF1A63C}"/>
              </a:ext>
            </a:extLst>
          </p:cNvPr>
          <p:cNvSpPr txBox="1"/>
          <p:nvPr/>
        </p:nvSpPr>
        <p:spPr>
          <a:xfrm>
            <a:off x="1971752" y="1741258"/>
            <a:ext cx="9027459" cy="3083921"/>
          </a:xfrm>
          <a:prstGeom prst="rect">
            <a:avLst/>
          </a:prstGeom>
          <a:noFill/>
        </p:spPr>
        <p:txBody>
          <a:bodyPr wrap="square">
            <a:spAutoFit/>
          </a:bodyPr>
          <a:lstStyle/>
          <a:p>
            <a:pPr marL="342900" indent="-342900" algn="just">
              <a:lnSpc>
                <a:spcPct val="200000"/>
              </a:lnSpc>
              <a:buFont typeface="Wingdings" panose="05000000000000000000" pitchFamily="2" charset="2"/>
              <a:buChar char="§"/>
            </a:pPr>
            <a:r>
              <a:rPr lang="en-US" sz="2000" dirty="0"/>
              <a:t>Describe specific phenomena or events, gather facts and information about them, describe their circumstances, and report their status as they exist in reality.</a:t>
            </a:r>
          </a:p>
          <a:p>
            <a:pPr marL="342900" indent="-342900" algn="just">
              <a:lnSpc>
                <a:spcPct val="200000"/>
              </a:lnSpc>
              <a:buFont typeface="Wingdings" panose="05000000000000000000" pitchFamily="2" charset="2"/>
              <a:buChar char="§"/>
            </a:pPr>
            <a:r>
              <a:rPr lang="en-US" sz="2000" dirty="0"/>
              <a:t>It is also concerned with deciding how the phenomena should be.</a:t>
            </a:r>
          </a:p>
          <a:p>
            <a:pPr marL="342900" indent="-342900" algn="just">
              <a:lnSpc>
                <a:spcPct val="200000"/>
              </a:lnSpc>
              <a:buFont typeface="Wingdings" panose="05000000000000000000" pitchFamily="2" charset="2"/>
              <a:buChar char="§"/>
            </a:pPr>
            <a:r>
              <a:rPr lang="en-US" sz="2000" dirty="0"/>
              <a:t>Using the qualitative or quantitative method to express, describe and analyze the phenomenon.</a:t>
            </a:r>
          </a:p>
        </p:txBody>
      </p:sp>
    </p:spTree>
    <p:extLst>
      <p:ext uri="{BB962C8B-B14F-4D97-AF65-F5344CB8AC3E}">
        <p14:creationId xmlns:p14="http://schemas.microsoft.com/office/powerpoint/2010/main" val="274237059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84B36ED2-FA98-4D7E-A074-8CBA0FF1A63C}"/>
              </a:ext>
            </a:extLst>
          </p:cNvPr>
          <p:cNvSpPr txBox="1"/>
          <p:nvPr/>
        </p:nvSpPr>
        <p:spPr>
          <a:xfrm>
            <a:off x="1998646" y="1291217"/>
            <a:ext cx="9027459" cy="4199611"/>
          </a:xfrm>
          <a:prstGeom prst="rect">
            <a:avLst/>
          </a:prstGeom>
          <a:noFill/>
        </p:spPr>
        <p:txBody>
          <a:bodyPr wrap="square">
            <a:spAutoFit/>
          </a:bodyPr>
          <a:lstStyle/>
          <a:p>
            <a:pPr algn="just">
              <a:lnSpc>
                <a:spcPct val="150000"/>
              </a:lnSpc>
            </a:pPr>
            <a:r>
              <a:rPr lang="en-US" sz="2000" b="1" u="sng" dirty="0"/>
              <a:t>Types of descriptive research</a:t>
            </a:r>
          </a:p>
          <a:p>
            <a:pPr marL="457200" indent="-457200" algn="just">
              <a:lnSpc>
                <a:spcPct val="150000"/>
              </a:lnSpc>
              <a:buFont typeface="+mj-lt"/>
              <a:buAutoNum type="alphaUcPeriod"/>
            </a:pPr>
            <a:r>
              <a:rPr lang="en-US" sz="2000" b="1" dirty="0"/>
              <a:t> Survey Studies</a:t>
            </a:r>
          </a:p>
          <a:p>
            <a:pPr marL="342900" indent="-342900" algn="just">
              <a:lnSpc>
                <a:spcPct val="150000"/>
              </a:lnSpc>
              <a:buFont typeface="Arial" panose="020B0604020202020204" pitchFamily="34" charset="0"/>
              <a:buChar char="•"/>
            </a:pPr>
            <a:r>
              <a:rPr lang="en-US" sz="2000" dirty="0"/>
              <a:t>Obtaining detailed and accurate information about the current state of the phenomenon.</a:t>
            </a:r>
          </a:p>
          <a:p>
            <a:pPr marL="342900" indent="-342900" algn="just">
              <a:lnSpc>
                <a:spcPct val="150000"/>
              </a:lnSpc>
              <a:buFont typeface="Arial" panose="020B0604020202020204" pitchFamily="34" charset="0"/>
              <a:buChar char="•"/>
            </a:pPr>
            <a:r>
              <a:rPr lang="en-US" sz="2000" dirty="0"/>
              <a:t> It Could be a comprehensive or sample survey.</a:t>
            </a:r>
          </a:p>
          <a:p>
            <a:pPr marL="342900" indent="-342900" algn="just">
              <a:lnSpc>
                <a:spcPct val="150000"/>
              </a:lnSpc>
              <a:buFont typeface="Wingdings" panose="05000000000000000000" pitchFamily="2" charset="2"/>
              <a:buChar char="§"/>
            </a:pPr>
            <a:r>
              <a:rPr lang="en-US" sz="2000" b="1" u="sng" dirty="0"/>
              <a:t>Examples of survey studies</a:t>
            </a:r>
          </a:p>
          <a:p>
            <a:pPr marL="342900" indent="-342900" algn="just">
              <a:lnSpc>
                <a:spcPct val="150000"/>
              </a:lnSpc>
              <a:buFont typeface="Arial" panose="020B0604020202020204" pitchFamily="34" charset="0"/>
              <a:buChar char="•"/>
            </a:pPr>
            <a:r>
              <a:rPr lang="en-US" sz="2000" dirty="0"/>
              <a:t>  Studying the reasons for low productivity in public sector institutions in………….</a:t>
            </a:r>
          </a:p>
          <a:p>
            <a:pPr marL="342900" indent="-342900" algn="just">
              <a:lnSpc>
                <a:spcPct val="150000"/>
              </a:lnSpc>
              <a:buFont typeface="Arial" panose="020B0604020202020204" pitchFamily="34" charset="0"/>
              <a:buChar char="•"/>
            </a:pPr>
            <a:r>
              <a:rPr lang="en-US" sz="2000" dirty="0"/>
              <a:t>  Studying the reasons for consumers' reluctance to buy a specific product in the market.</a:t>
            </a:r>
          </a:p>
        </p:txBody>
      </p:sp>
    </p:spTree>
    <p:extLst>
      <p:ext uri="{BB962C8B-B14F-4D97-AF65-F5344CB8AC3E}">
        <p14:creationId xmlns:p14="http://schemas.microsoft.com/office/powerpoint/2010/main" val="3565806250"/>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10" name="TextBox 9">
            <a:extLst>
              <a:ext uri="{FF2B5EF4-FFF2-40B4-BE49-F238E27FC236}">
                <a16:creationId xmlns:a16="http://schemas.microsoft.com/office/drawing/2014/main" id="{161B1D92-0EB8-C21A-999D-85B2006DB375}"/>
              </a:ext>
            </a:extLst>
          </p:cNvPr>
          <p:cNvSpPr txBox="1"/>
          <p:nvPr/>
        </p:nvSpPr>
        <p:spPr>
          <a:xfrm>
            <a:off x="1768583" y="1156564"/>
            <a:ext cx="7785059" cy="4930581"/>
          </a:xfrm>
          <a:prstGeom prst="rect">
            <a:avLst/>
          </a:prstGeom>
          <a:noFill/>
        </p:spPr>
        <p:txBody>
          <a:bodyPr wrap="square">
            <a:spAutoFit/>
          </a:bodyPr>
          <a:lstStyle/>
          <a:p>
            <a:pPr algn="just">
              <a:lnSpc>
                <a:spcPct val="200000"/>
              </a:lnSpc>
            </a:pPr>
            <a:r>
              <a:rPr lang="en-US" sz="2000" b="1" u="sng" dirty="0"/>
              <a:t>Differences between survey research from other research:</a:t>
            </a:r>
          </a:p>
          <a:p>
            <a:pPr marL="457200" indent="-457200" algn="just">
              <a:lnSpc>
                <a:spcPct val="200000"/>
              </a:lnSpc>
              <a:buFont typeface="+mj-lt"/>
              <a:buAutoNum type="arabicPeriod"/>
            </a:pPr>
            <a:r>
              <a:rPr lang="en-US" sz="2000" dirty="0"/>
              <a:t> Survey research studies the phenomenon as it is in reality without any intervention by the researcher to influence it.</a:t>
            </a:r>
          </a:p>
          <a:p>
            <a:pPr marL="457200" indent="-457200" algn="just">
              <a:lnSpc>
                <a:spcPct val="200000"/>
              </a:lnSpc>
              <a:buFont typeface="+mj-lt"/>
              <a:buAutoNum type="arabicPeriod"/>
            </a:pPr>
            <a:r>
              <a:rPr lang="en-US" sz="2000" dirty="0"/>
              <a:t> The survey focuses on the current reality and the current state of the phenomenon, while historical research focuses on ancient events</a:t>
            </a:r>
          </a:p>
          <a:p>
            <a:pPr marL="457200" indent="-457200" algn="just">
              <a:lnSpc>
                <a:spcPct val="200000"/>
              </a:lnSpc>
              <a:buFont typeface="+mj-lt"/>
              <a:buAutoNum type="arabicPeriod"/>
            </a:pPr>
            <a:r>
              <a:rPr lang="en-US" sz="2000" dirty="0"/>
              <a:t>Case studies are more in-depth and analytical in the study of phenomena but focus on a limited number of cases, while survey studies are more comprehensive and less in-depth in analysis.</a:t>
            </a:r>
          </a:p>
        </p:txBody>
      </p:sp>
      <p:pic>
        <p:nvPicPr>
          <p:cNvPr id="11" name="Picture 10">
            <a:extLst>
              <a:ext uri="{FF2B5EF4-FFF2-40B4-BE49-F238E27FC236}">
                <a16:creationId xmlns:a16="http://schemas.microsoft.com/office/drawing/2014/main" id="{4128F60B-4605-49D5-D063-727EA12D6280}"/>
              </a:ext>
            </a:extLst>
          </p:cNvPr>
          <p:cNvPicPr>
            <a:picLocks noChangeAspect="1"/>
          </p:cNvPicPr>
          <p:nvPr/>
        </p:nvPicPr>
        <p:blipFill>
          <a:blip r:embed="rId7"/>
          <a:stretch>
            <a:fillRect/>
          </a:stretch>
        </p:blipFill>
        <p:spPr>
          <a:xfrm>
            <a:off x="9659225" y="-27434"/>
            <a:ext cx="2657993" cy="6971897"/>
          </a:xfrm>
          <a:prstGeom prst="rect">
            <a:avLst/>
          </a:prstGeom>
        </p:spPr>
      </p:pic>
    </p:spTree>
    <p:extLst>
      <p:ext uri="{BB962C8B-B14F-4D97-AF65-F5344CB8AC3E}">
        <p14:creationId xmlns:p14="http://schemas.microsoft.com/office/powerpoint/2010/main" val="379609373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10" name="TextBox 9">
            <a:extLst>
              <a:ext uri="{FF2B5EF4-FFF2-40B4-BE49-F238E27FC236}">
                <a16:creationId xmlns:a16="http://schemas.microsoft.com/office/drawing/2014/main" id="{013C7153-B900-A212-E6DB-C37BD5D20744}"/>
              </a:ext>
            </a:extLst>
          </p:cNvPr>
          <p:cNvSpPr txBox="1"/>
          <p:nvPr/>
        </p:nvSpPr>
        <p:spPr>
          <a:xfrm>
            <a:off x="1747096" y="1407905"/>
            <a:ext cx="7826403" cy="3699474"/>
          </a:xfrm>
          <a:prstGeom prst="rect">
            <a:avLst/>
          </a:prstGeom>
          <a:noFill/>
        </p:spPr>
        <p:txBody>
          <a:bodyPr wrap="square">
            <a:spAutoFit/>
          </a:bodyPr>
          <a:lstStyle/>
          <a:p>
            <a:pPr marL="457200" indent="-457200">
              <a:lnSpc>
                <a:spcPct val="200000"/>
              </a:lnSpc>
              <a:buFont typeface="+mj-lt"/>
              <a:buAutoNum type="alphaUcPeriod" startAt="2"/>
            </a:pPr>
            <a:r>
              <a:rPr lang="en-US" sz="2000" b="1" dirty="0"/>
              <a:t>Case Study</a:t>
            </a:r>
          </a:p>
          <a:p>
            <a:pPr marL="342900" indent="-342900">
              <a:lnSpc>
                <a:spcPct val="200000"/>
              </a:lnSpc>
              <a:buFont typeface="Arial" panose="020B0604020202020204" pitchFamily="34" charset="0"/>
              <a:buChar char="•"/>
            </a:pPr>
            <a:r>
              <a:rPr lang="en-US" sz="2000" dirty="0"/>
              <a:t>One existing case study (a person, a company, or a country).</a:t>
            </a:r>
          </a:p>
          <a:p>
            <a:pPr marL="342900" indent="-342900">
              <a:lnSpc>
                <a:spcPct val="200000"/>
              </a:lnSpc>
              <a:buFont typeface="Arial" panose="020B0604020202020204" pitchFamily="34" charset="0"/>
              <a:buChar char="•"/>
            </a:pPr>
            <a:r>
              <a:rPr lang="en-US" sz="2000" dirty="0"/>
              <a:t>Gathering detailed information and data about the phenomenon under study in the current and previous situation of the phenomenon.</a:t>
            </a:r>
          </a:p>
          <a:p>
            <a:pPr marL="342900" indent="-342900">
              <a:lnSpc>
                <a:spcPct val="200000"/>
              </a:lnSpc>
              <a:buFont typeface="Arial" panose="020B0604020202020204" pitchFamily="34" charset="0"/>
              <a:buChar char="•"/>
            </a:pPr>
            <a:r>
              <a:rPr lang="en-US" sz="2000" dirty="0"/>
              <a:t>Providing accurate and in-depth scientific knowledge and analyzing its parts and dimensions.</a:t>
            </a:r>
          </a:p>
        </p:txBody>
      </p:sp>
      <p:pic>
        <p:nvPicPr>
          <p:cNvPr id="11" name="Picture 10">
            <a:extLst>
              <a:ext uri="{FF2B5EF4-FFF2-40B4-BE49-F238E27FC236}">
                <a16:creationId xmlns:a16="http://schemas.microsoft.com/office/drawing/2014/main" id="{56817DE1-9C11-47FC-9188-D8FB17D3A9E4}"/>
              </a:ext>
            </a:extLst>
          </p:cNvPr>
          <p:cNvPicPr>
            <a:picLocks noChangeAspect="1"/>
          </p:cNvPicPr>
          <p:nvPr/>
        </p:nvPicPr>
        <p:blipFill>
          <a:blip r:embed="rId7"/>
          <a:stretch>
            <a:fillRect/>
          </a:stretch>
        </p:blipFill>
        <p:spPr>
          <a:xfrm>
            <a:off x="9659225" y="-27434"/>
            <a:ext cx="2657993" cy="6971897"/>
          </a:xfrm>
          <a:prstGeom prst="rect">
            <a:avLst/>
          </a:prstGeom>
        </p:spPr>
      </p:pic>
    </p:spTree>
    <p:extLst>
      <p:ext uri="{BB962C8B-B14F-4D97-AF65-F5344CB8AC3E}">
        <p14:creationId xmlns:p14="http://schemas.microsoft.com/office/powerpoint/2010/main" val="27865067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10" name="TextBox 9">
            <a:extLst>
              <a:ext uri="{FF2B5EF4-FFF2-40B4-BE49-F238E27FC236}">
                <a16:creationId xmlns:a16="http://schemas.microsoft.com/office/drawing/2014/main" id="{8C428249-BDD8-BE7A-F217-40FBBC96D11E}"/>
              </a:ext>
            </a:extLst>
          </p:cNvPr>
          <p:cNvSpPr txBox="1"/>
          <p:nvPr/>
        </p:nvSpPr>
        <p:spPr>
          <a:xfrm>
            <a:off x="1747097" y="1271486"/>
            <a:ext cx="7621021" cy="4315027"/>
          </a:xfrm>
          <a:prstGeom prst="rect">
            <a:avLst/>
          </a:prstGeom>
          <a:noFill/>
        </p:spPr>
        <p:txBody>
          <a:bodyPr wrap="square">
            <a:spAutoFit/>
          </a:bodyPr>
          <a:lstStyle/>
          <a:p>
            <a:pPr>
              <a:lnSpc>
                <a:spcPct val="200000"/>
              </a:lnSpc>
            </a:pPr>
            <a:r>
              <a:rPr lang="en-US" sz="2000" b="1" u="sng" dirty="0"/>
              <a:t>Example: </a:t>
            </a:r>
          </a:p>
          <a:p>
            <a:pPr>
              <a:lnSpc>
                <a:spcPct val="200000"/>
              </a:lnSpc>
            </a:pPr>
            <a:r>
              <a:rPr lang="en-US" sz="2000" dirty="0"/>
              <a:t>Studying the impact of job satisfaction on the performance of employees in private companies: A case study on Aramco.</a:t>
            </a:r>
          </a:p>
          <a:p>
            <a:pPr>
              <a:lnSpc>
                <a:spcPct val="200000"/>
              </a:lnSpc>
            </a:pPr>
            <a:r>
              <a:rPr lang="en-US" sz="2000" b="1" u="sng" dirty="0"/>
              <a:t>Criticism:</a:t>
            </a:r>
          </a:p>
          <a:p>
            <a:pPr marL="342900" indent="-342900">
              <a:lnSpc>
                <a:spcPct val="200000"/>
              </a:lnSpc>
              <a:buFont typeface="Arial" panose="020B0604020202020204" pitchFamily="34" charset="0"/>
              <a:buChar char="•"/>
            </a:pPr>
            <a:r>
              <a:rPr lang="en-US" sz="2000" dirty="0"/>
              <a:t>The Difficulty generalizing results.</a:t>
            </a:r>
          </a:p>
          <a:p>
            <a:pPr marL="342900" indent="-342900">
              <a:lnSpc>
                <a:spcPct val="200000"/>
              </a:lnSpc>
              <a:buFont typeface="Arial" panose="020B0604020202020204" pitchFamily="34" charset="0"/>
              <a:buChar char="•"/>
            </a:pPr>
            <a:r>
              <a:rPr lang="en-US" sz="2000" dirty="0"/>
              <a:t>The subjectivity and personal judgment.</a:t>
            </a:r>
          </a:p>
          <a:p>
            <a:pPr marL="342900" indent="-342900">
              <a:lnSpc>
                <a:spcPct val="200000"/>
              </a:lnSpc>
              <a:buFont typeface="Arial" panose="020B0604020202020204" pitchFamily="34" charset="0"/>
              <a:buChar char="•"/>
            </a:pPr>
            <a:r>
              <a:rPr lang="en-US" sz="2000" dirty="0"/>
              <a:t>Difficulty in quantitative and statistical analysis</a:t>
            </a:r>
          </a:p>
        </p:txBody>
      </p:sp>
      <p:pic>
        <p:nvPicPr>
          <p:cNvPr id="11" name="Picture 10">
            <a:extLst>
              <a:ext uri="{FF2B5EF4-FFF2-40B4-BE49-F238E27FC236}">
                <a16:creationId xmlns:a16="http://schemas.microsoft.com/office/drawing/2014/main" id="{04C9D17E-C6BE-3DF1-661E-13152D55B02A}"/>
              </a:ext>
            </a:extLst>
          </p:cNvPr>
          <p:cNvPicPr>
            <a:picLocks noChangeAspect="1"/>
          </p:cNvPicPr>
          <p:nvPr/>
        </p:nvPicPr>
        <p:blipFill>
          <a:blip r:embed="rId7"/>
          <a:stretch>
            <a:fillRect/>
          </a:stretch>
        </p:blipFill>
        <p:spPr>
          <a:xfrm>
            <a:off x="9659225" y="-27434"/>
            <a:ext cx="2657993" cy="6971897"/>
          </a:xfrm>
          <a:prstGeom prst="rect">
            <a:avLst/>
          </a:prstGeom>
        </p:spPr>
      </p:pic>
    </p:spTree>
    <p:extLst>
      <p:ext uri="{BB962C8B-B14F-4D97-AF65-F5344CB8AC3E}">
        <p14:creationId xmlns:p14="http://schemas.microsoft.com/office/powerpoint/2010/main" val="289930339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A3413B17-57BE-4DEB-62B5-FD097C5A14AE}"/>
              </a:ext>
            </a:extLst>
          </p:cNvPr>
          <p:cNvSpPr txBox="1"/>
          <p:nvPr/>
        </p:nvSpPr>
        <p:spPr>
          <a:xfrm>
            <a:off x="2059542" y="1633538"/>
            <a:ext cx="7203141" cy="3892732"/>
          </a:xfrm>
          <a:prstGeom prst="rect">
            <a:avLst/>
          </a:prstGeom>
          <a:noFill/>
        </p:spPr>
        <p:txBody>
          <a:bodyPr wrap="square">
            <a:spAutoFit/>
          </a:bodyPr>
          <a:lstStyle/>
          <a:p>
            <a:pPr marL="342900" indent="-342900">
              <a:lnSpc>
                <a:spcPct val="200000"/>
              </a:lnSpc>
              <a:buFont typeface="+mj-lt"/>
              <a:buAutoNum type="alphaUcPeriod" startAt="3"/>
            </a:pPr>
            <a:r>
              <a:rPr lang="en-US" b="1" dirty="0"/>
              <a:t>Correlative Studies</a:t>
            </a:r>
          </a:p>
          <a:p>
            <a:pPr marL="285750" indent="-285750">
              <a:lnSpc>
                <a:spcPct val="200000"/>
              </a:lnSpc>
              <a:buFont typeface="Arial" panose="020B0604020202020204" pitchFamily="34" charset="0"/>
              <a:buChar char="•"/>
            </a:pPr>
            <a:r>
              <a:rPr lang="en-US" dirty="0"/>
              <a:t>  Describe the  correlations between variables (the extent to which there is a relationship between the variables)</a:t>
            </a:r>
          </a:p>
          <a:p>
            <a:pPr marL="285750" indent="-285750">
              <a:lnSpc>
                <a:spcPct val="200000"/>
              </a:lnSpc>
              <a:buFont typeface="Arial" panose="020B0604020202020204" pitchFamily="34" charset="0"/>
              <a:buChar char="•"/>
            </a:pPr>
            <a:r>
              <a:rPr lang="en-US" dirty="0"/>
              <a:t>  Predicting the future of the phenomenon by recognizing the strength of the association between variables.</a:t>
            </a:r>
          </a:p>
          <a:p>
            <a:pPr marL="285750" indent="-285750">
              <a:lnSpc>
                <a:spcPct val="200000"/>
              </a:lnSpc>
              <a:buFont typeface="Arial" panose="020B0604020202020204" pitchFamily="34" charset="0"/>
              <a:buChar char="•"/>
            </a:pPr>
            <a:r>
              <a:rPr lang="en-US" dirty="0"/>
              <a:t>  Correlation coefficient (-1, 0)  (1, 0)</a:t>
            </a:r>
          </a:p>
          <a:p>
            <a:pPr>
              <a:lnSpc>
                <a:spcPct val="200000"/>
              </a:lnSpc>
            </a:pPr>
            <a:r>
              <a:rPr lang="en-US" dirty="0"/>
              <a:t>  </a:t>
            </a:r>
          </a:p>
        </p:txBody>
      </p:sp>
    </p:spTree>
    <p:extLst>
      <p:ext uri="{BB962C8B-B14F-4D97-AF65-F5344CB8AC3E}">
        <p14:creationId xmlns:p14="http://schemas.microsoft.com/office/powerpoint/2010/main" val="3124704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A3413B17-57BE-4DEB-62B5-FD097C5A14AE}"/>
              </a:ext>
            </a:extLst>
          </p:cNvPr>
          <p:cNvSpPr txBox="1"/>
          <p:nvPr/>
        </p:nvSpPr>
        <p:spPr>
          <a:xfrm>
            <a:off x="2059542" y="1633538"/>
            <a:ext cx="7203141" cy="3892732"/>
          </a:xfrm>
          <a:prstGeom prst="rect">
            <a:avLst/>
          </a:prstGeom>
          <a:noFill/>
        </p:spPr>
        <p:txBody>
          <a:bodyPr wrap="square">
            <a:spAutoFit/>
          </a:bodyPr>
          <a:lstStyle/>
          <a:p>
            <a:pPr marL="342900" indent="-342900">
              <a:lnSpc>
                <a:spcPct val="200000"/>
              </a:lnSpc>
              <a:buFont typeface="+mj-lt"/>
              <a:buAutoNum type="alphaUcPeriod" startAt="3"/>
            </a:pPr>
            <a:r>
              <a:rPr lang="en-US" b="1" dirty="0"/>
              <a:t>Correlative Studies</a:t>
            </a:r>
          </a:p>
          <a:p>
            <a:pPr marL="285750" indent="-285750">
              <a:lnSpc>
                <a:spcPct val="200000"/>
              </a:lnSpc>
              <a:buFont typeface="Arial" panose="020B0604020202020204" pitchFamily="34" charset="0"/>
              <a:buChar char="•"/>
            </a:pPr>
            <a:r>
              <a:rPr lang="en-US" dirty="0"/>
              <a:t>  Describe the  correlations between variables (the extent to which there is a relationship between the variables)</a:t>
            </a:r>
          </a:p>
          <a:p>
            <a:pPr marL="285750" indent="-285750">
              <a:lnSpc>
                <a:spcPct val="200000"/>
              </a:lnSpc>
              <a:buFont typeface="Arial" panose="020B0604020202020204" pitchFamily="34" charset="0"/>
              <a:buChar char="•"/>
            </a:pPr>
            <a:r>
              <a:rPr lang="en-US" dirty="0"/>
              <a:t>  Predicting the future of the phenomenon by recognizing the strength of the association between variables.</a:t>
            </a:r>
          </a:p>
          <a:p>
            <a:pPr marL="285750" indent="-285750">
              <a:lnSpc>
                <a:spcPct val="200000"/>
              </a:lnSpc>
              <a:buFont typeface="Arial" panose="020B0604020202020204" pitchFamily="34" charset="0"/>
              <a:buChar char="•"/>
            </a:pPr>
            <a:r>
              <a:rPr lang="en-US" dirty="0"/>
              <a:t>  Correlation coefficient (-1, 0) &amp; (1, 0)</a:t>
            </a:r>
          </a:p>
          <a:p>
            <a:pPr>
              <a:lnSpc>
                <a:spcPct val="200000"/>
              </a:lnSpc>
            </a:pPr>
            <a:r>
              <a:rPr lang="en-US" dirty="0"/>
              <a:t>  </a:t>
            </a:r>
          </a:p>
        </p:txBody>
      </p:sp>
    </p:spTree>
    <p:extLst>
      <p:ext uri="{BB962C8B-B14F-4D97-AF65-F5344CB8AC3E}">
        <p14:creationId xmlns:p14="http://schemas.microsoft.com/office/powerpoint/2010/main" val="310114779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F1A03AC8-3419-8F08-65C7-D740B3B3A2C3}"/>
              </a:ext>
            </a:extLst>
          </p:cNvPr>
          <p:cNvSpPr txBox="1"/>
          <p:nvPr/>
        </p:nvSpPr>
        <p:spPr>
          <a:xfrm>
            <a:off x="1967752" y="1422410"/>
            <a:ext cx="8775042" cy="3699474"/>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Correlational research is limited only to examining the extent of an association between variables but does not address the extent of a causal relationship.</a:t>
            </a:r>
          </a:p>
          <a:p>
            <a:pPr>
              <a:lnSpc>
                <a:spcPct val="200000"/>
              </a:lnSpc>
            </a:pPr>
            <a:r>
              <a:rPr lang="en-US" sz="2000" b="1" u="sng" dirty="0"/>
              <a:t>Example: </a:t>
            </a:r>
          </a:p>
          <a:p>
            <a:pPr marL="342900" indent="-342900">
              <a:lnSpc>
                <a:spcPct val="200000"/>
              </a:lnSpc>
              <a:buFont typeface="Arial" panose="020B0604020202020204" pitchFamily="34" charset="0"/>
              <a:buChar char="•"/>
            </a:pPr>
            <a:r>
              <a:rPr lang="en-US" sz="2000" dirty="0"/>
              <a:t>Studying the relationship between organizational loyalty, personal qualities, and job performance for employees.</a:t>
            </a:r>
          </a:p>
          <a:p>
            <a:pPr marL="342900" indent="-342900">
              <a:lnSpc>
                <a:spcPct val="200000"/>
              </a:lnSpc>
              <a:buFont typeface="Arial" panose="020B0604020202020204" pitchFamily="34" charset="0"/>
              <a:buChar char="•"/>
            </a:pPr>
            <a:r>
              <a:rPr lang="en-US" sz="2000" dirty="0"/>
              <a:t>The association may be accidental without being causal.</a:t>
            </a:r>
          </a:p>
        </p:txBody>
      </p:sp>
    </p:spTree>
    <p:extLst>
      <p:ext uri="{BB962C8B-B14F-4D97-AF65-F5344CB8AC3E}">
        <p14:creationId xmlns:p14="http://schemas.microsoft.com/office/powerpoint/2010/main" val="381716964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7D43F342-5861-3FAC-9E75-AF2D255B43CF}"/>
              </a:ext>
            </a:extLst>
          </p:cNvPr>
          <p:cNvSpPr txBox="1"/>
          <p:nvPr/>
        </p:nvSpPr>
        <p:spPr>
          <a:xfrm>
            <a:off x="1874165" y="1464341"/>
            <a:ext cx="8668329" cy="4315027"/>
          </a:xfrm>
          <a:prstGeom prst="rect">
            <a:avLst/>
          </a:prstGeom>
          <a:noFill/>
        </p:spPr>
        <p:txBody>
          <a:bodyPr wrap="square">
            <a:spAutoFit/>
          </a:bodyPr>
          <a:lstStyle/>
          <a:p>
            <a:pPr marL="457200" indent="-457200">
              <a:lnSpc>
                <a:spcPct val="200000"/>
              </a:lnSpc>
              <a:buFont typeface="+mj-lt"/>
              <a:buAutoNum type="alphaUcPeriod" startAt="4"/>
            </a:pPr>
            <a:r>
              <a:rPr lang="en-US" sz="2000" b="1" dirty="0"/>
              <a:t>Causal-Comparative Studies:</a:t>
            </a:r>
          </a:p>
          <a:p>
            <a:pPr marL="342900" indent="-342900">
              <a:lnSpc>
                <a:spcPct val="200000"/>
              </a:lnSpc>
              <a:buFont typeface="Arial" panose="020B0604020202020204" pitchFamily="34" charset="0"/>
              <a:buChar char="•"/>
            </a:pPr>
            <a:r>
              <a:rPr lang="en-US" sz="2000" dirty="0"/>
              <a:t>Analyze the causal relationships between the variables.</a:t>
            </a:r>
          </a:p>
          <a:p>
            <a:pPr marL="342900" indent="-342900">
              <a:lnSpc>
                <a:spcPct val="200000"/>
              </a:lnSpc>
              <a:buFont typeface="Arial" panose="020B0604020202020204" pitchFamily="34" charset="0"/>
              <a:buChar char="•"/>
            </a:pPr>
            <a:r>
              <a:rPr lang="en-US" sz="2000" dirty="0"/>
              <a:t>Explain how and why the phenomenon occurs</a:t>
            </a:r>
          </a:p>
          <a:p>
            <a:pPr marL="342900" indent="-342900">
              <a:lnSpc>
                <a:spcPct val="200000"/>
              </a:lnSpc>
              <a:buFont typeface="Arial" panose="020B0604020202020204" pitchFamily="34" charset="0"/>
              <a:buChar char="•"/>
            </a:pPr>
            <a:r>
              <a:rPr lang="en-US" sz="2000" dirty="0"/>
              <a:t>Making comparisons between different phenomena to discover the factors that accompany a particular event</a:t>
            </a:r>
          </a:p>
          <a:p>
            <a:pPr>
              <a:lnSpc>
                <a:spcPct val="200000"/>
              </a:lnSpc>
            </a:pPr>
            <a:r>
              <a:rPr lang="en-US" sz="2000" b="1" u="sng" dirty="0"/>
              <a:t>Example: </a:t>
            </a:r>
            <a:r>
              <a:rPr lang="en-US" sz="2000" dirty="0"/>
              <a:t>Studying the effect of advertising and promotional work on the purchase habits and behavior of consumers.</a:t>
            </a:r>
          </a:p>
        </p:txBody>
      </p:sp>
    </p:spTree>
    <p:extLst>
      <p:ext uri="{BB962C8B-B14F-4D97-AF65-F5344CB8AC3E}">
        <p14:creationId xmlns:p14="http://schemas.microsoft.com/office/powerpoint/2010/main" val="400362043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49B6C0EA-0129-948A-61CF-CB864F9E8A59}"/>
              </a:ext>
            </a:extLst>
          </p:cNvPr>
          <p:cNvSpPr txBox="1"/>
          <p:nvPr/>
        </p:nvSpPr>
        <p:spPr>
          <a:xfrm>
            <a:off x="2102224" y="1746675"/>
            <a:ext cx="7606552" cy="2784737"/>
          </a:xfrm>
          <a:prstGeom prst="rect">
            <a:avLst/>
          </a:prstGeom>
          <a:noFill/>
        </p:spPr>
        <p:txBody>
          <a:bodyPr wrap="square">
            <a:spAutoFit/>
          </a:bodyPr>
          <a:lstStyle/>
          <a:p>
            <a:pPr>
              <a:lnSpc>
                <a:spcPct val="200000"/>
              </a:lnSpc>
            </a:pPr>
            <a:r>
              <a:rPr lang="en-US" b="1" u="sng" dirty="0"/>
              <a:t>Descriptive method evaluation</a:t>
            </a:r>
            <a:r>
              <a:rPr lang="ar-SA" b="1" u="sng" dirty="0"/>
              <a:t>:</a:t>
            </a:r>
            <a:endParaRPr lang="en-US" b="1" u="sng" dirty="0"/>
          </a:p>
          <a:p>
            <a:pPr>
              <a:lnSpc>
                <a:spcPct val="200000"/>
              </a:lnSpc>
            </a:pPr>
            <a:r>
              <a:rPr lang="en-US" b="1" dirty="0"/>
              <a:t>The descriptive approach in administrative sciences aims to achieve two goals:</a:t>
            </a:r>
          </a:p>
          <a:p>
            <a:pPr marL="342900" indent="-342900">
              <a:lnSpc>
                <a:spcPct val="200000"/>
              </a:lnSpc>
              <a:buFont typeface="+mj-lt"/>
              <a:buAutoNum type="arabicPeriod"/>
            </a:pPr>
            <a:r>
              <a:rPr lang="en-US" b="1" dirty="0"/>
              <a:t>Applied objective: </a:t>
            </a:r>
            <a:r>
              <a:rPr lang="en-US" dirty="0"/>
              <a:t>Real information about the current state of various phenomena.</a:t>
            </a:r>
          </a:p>
          <a:p>
            <a:pPr marL="342900" indent="-342900">
              <a:lnSpc>
                <a:spcPct val="200000"/>
              </a:lnSpc>
              <a:buFont typeface="+mj-lt"/>
              <a:buAutoNum type="arabicPeriod"/>
            </a:pPr>
            <a:r>
              <a:rPr lang="en-US" b="1" dirty="0"/>
              <a:t>Scientific objective</a:t>
            </a:r>
            <a:r>
              <a:rPr lang="en-US" dirty="0"/>
              <a:t>: to add to knowledge.</a:t>
            </a:r>
          </a:p>
        </p:txBody>
      </p:sp>
    </p:spTree>
    <p:extLst>
      <p:ext uri="{BB962C8B-B14F-4D97-AF65-F5344CB8AC3E}">
        <p14:creationId xmlns:p14="http://schemas.microsoft.com/office/powerpoint/2010/main" val="1595249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886616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5228" y="581743"/>
            <a:ext cx="4553504" cy="584775"/>
          </a:xfrm>
          <a:prstGeom prst="rect">
            <a:avLst/>
          </a:prstGeom>
          <a:noFill/>
        </p:spPr>
        <p:txBody>
          <a:bodyPr wrap="square" rtlCol="0">
            <a:spAutoFit/>
          </a:bodyPr>
          <a:lstStyle/>
          <a:p>
            <a:r>
              <a:rPr lang="en-US" altLang="en-US" sz="3200" b="1" dirty="0">
                <a:solidFill>
                  <a:schemeClr val="bg1"/>
                </a:solidFill>
                <a:latin typeface="Times New Roman" panose="02020603050405020304" pitchFamily="18" charset="0"/>
                <a:cs typeface="Times New Roman" panose="02020603050405020304" pitchFamily="18" charset="0"/>
              </a:rPr>
              <a:t>Descriptive Method</a:t>
            </a:r>
            <a:endParaRPr lang="ar-SA" altLang="en-US" sz="3200" b="1"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81631"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a:t>
            </a:r>
            <a:r>
              <a:rPr lang="ar-SA" sz="2800" dirty="0">
                <a:solidFill>
                  <a:schemeClr val="bg1"/>
                </a:solidFill>
                <a:latin typeface="Tajawal Medium" panose="00000600000000000000" pitchFamily="2" charset="-78"/>
                <a:cs typeface="Tajawal Medium" panose="00000600000000000000" pitchFamily="2" charset="-78"/>
              </a:rPr>
              <a:t>  3</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09417" y="-27434"/>
            <a:ext cx="1007802" cy="6912868"/>
          </a:xfrm>
          <a:prstGeom prst="rect">
            <a:avLst/>
          </a:prstGeom>
        </p:spPr>
      </p:pic>
      <p:sp>
        <p:nvSpPr>
          <p:cNvPr id="6" name="TextBox 5">
            <a:extLst>
              <a:ext uri="{FF2B5EF4-FFF2-40B4-BE49-F238E27FC236}">
                <a16:creationId xmlns:a16="http://schemas.microsoft.com/office/drawing/2014/main" id="{9566C108-B97E-90B5-9365-24F8F54AA2A0}"/>
              </a:ext>
            </a:extLst>
          </p:cNvPr>
          <p:cNvSpPr txBox="1"/>
          <p:nvPr/>
        </p:nvSpPr>
        <p:spPr>
          <a:xfrm>
            <a:off x="1677781" y="1319431"/>
            <a:ext cx="9545910" cy="4315027"/>
          </a:xfrm>
          <a:prstGeom prst="rect">
            <a:avLst/>
          </a:prstGeom>
          <a:noFill/>
        </p:spPr>
        <p:txBody>
          <a:bodyPr wrap="square">
            <a:spAutoFit/>
          </a:bodyPr>
          <a:lstStyle/>
          <a:p>
            <a:pPr>
              <a:lnSpc>
                <a:spcPct val="200000"/>
              </a:lnSpc>
            </a:pPr>
            <a:r>
              <a:rPr lang="en-US" sz="2000" b="1" u="sng" dirty="0"/>
              <a:t>Criticisms:</a:t>
            </a:r>
          </a:p>
          <a:p>
            <a:pPr marL="342900" indent="-342900">
              <a:lnSpc>
                <a:spcPct val="200000"/>
              </a:lnSpc>
              <a:buFont typeface="Courier New" panose="02070309020205020404" pitchFamily="49" charset="0"/>
              <a:buChar char="o"/>
            </a:pPr>
            <a:r>
              <a:rPr lang="en-US" sz="2000" dirty="0"/>
              <a:t>  False information from various sources.</a:t>
            </a:r>
          </a:p>
          <a:p>
            <a:pPr marL="342900" indent="-342900">
              <a:lnSpc>
                <a:spcPct val="200000"/>
              </a:lnSpc>
              <a:buFont typeface="Courier New" panose="02070309020205020404" pitchFamily="49" charset="0"/>
              <a:buChar char="o"/>
            </a:pPr>
            <a:r>
              <a:rPr lang="en-US" sz="2000" dirty="0"/>
              <a:t>  The researcher's bias in selecting the sample or formulating the questionnaire questions.</a:t>
            </a:r>
          </a:p>
          <a:p>
            <a:pPr marL="342900" indent="-342900">
              <a:lnSpc>
                <a:spcPct val="200000"/>
              </a:lnSpc>
              <a:buFont typeface="Courier New" panose="02070309020205020404" pitchFamily="49" charset="0"/>
              <a:buChar char="o"/>
            </a:pPr>
            <a:r>
              <a:rPr lang="en-US" sz="2000" dirty="0"/>
              <a:t>  The results of the study were affected by the type of sample.</a:t>
            </a:r>
          </a:p>
          <a:p>
            <a:pPr marL="342900" indent="-342900">
              <a:lnSpc>
                <a:spcPct val="200000"/>
              </a:lnSpc>
              <a:buFont typeface="Courier New" panose="02070309020205020404" pitchFamily="49" charset="0"/>
              <a:buChar char="o"/>
            </a:pPr>
            <a:r>
              <a:rPr lang="en-US" sz="2000" dirty="0"/>
              <a:t>  The results of the study were affected by the method of data collection.</a:t>
            </a:r>
          </a:p>
          <a:p>
            <a:pPr marL="342900" indent="-342900">
              <a:lnSpc>
                <a:spcPct val="200000"/>
              </a:lnSpc>
              <a:buFont typeface="Courier New" panose="02070309020205020404" pitchFamily="49" charset="0"/>
              <a:buChar char="o"/>
            </a:pPr>
            <a:r>
              <a:rPr lang="en-US" sz="2000" dirty="0"/>
              <a:t>  The difficulty of forecasting is due to the rapid change of administrative phenomena.</a:t>
            </a:r>
          </a:p>
        </p:txBody>
      </p:sp>
    </p:spTree>
    <p:extLst>
      <p:ext uri="{BB962C8B-B14F-4D97-AF65-F5344CB8AC3E}">
        <p14:creationId xmlns:p14="http://schemas.microsoft.com/office/powerpoint/2010/main" val="425782404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11135</TotalTime>
  <Words>2316</Words>
  <Application>Microsoft Office PowerPoint</Application>
  <PresentationFormat>Widescreen</PresentationFormat>
  <Paragraphs>252</Paragraphs>
  <Slides>35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35</vt:i4>
      </vt:variant>
    </vt:vector>
  </HeadingPairs>
  <TitlesOfParts>
    <vt:vector size="45" baseType="lpstr">
      <vt:lpstr>Arial</vt:lpstr>
      <vt:lpstr>Calibri</vt:lpstr>
      <vt:lpstr>Calibri Light</vt:lpstr>
      <vt:lpstr>Courier New</vt:lpstr>
      <vt:lpstr>neo sans arabic</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150</cp:revision>
  <dcterms:created xsi:type="dcterms:W3CDTF">2021-08-03T13:03:26Z</dcterms:created>
  <dcterms:modified xsi:type="dcterms:W3CDTF">2022-10-29T14:40:08Z</dcterms:modified>
</cp:coreProperties>
</file>