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</p:sldMasterIdLst>
  <p:notesMasterIdLst>
    <p:notesMasterId r:id="rId48"/>
  </p:notesMasterIdLst>
  <p:sldIdLst>
    <p:sldId id="915" r:id="rId5"/>
    <p:sldId id="1171" r:id="rId6"/>
    <p:sldId id="1165" r:id="rId7"/>
    <p:sldId id="891" r:id="rId8"/>
    <p:sldId id="892" r:id="rId9"/>
    <p:sldId id="896" r:id="rId10"/>
    <p:sldId id="901" r:id="rId11"/>
    <p:sldId id="902" r:id="rId12"/>
    <p:sldId id="906" r:id="rId13"/>
    <p:sldId id="903" r:id="rId14"/>
    <p:sldId id="904" r:id="rId15"/>
    <p:sldId id="905" r:id="rId16"/>
    <p:sldId id="893" r:id="rId17"/>
    <p:sldId id="888" r:id="rId18"/>
    <p:sldId id="885" r:id="rId19"/>
    <p:sldId id="886" r:id="rId20"/>
    <p:sldId id="887" r:id="rId21"/>
    <p:sldId id="900" r:id="rId22"/>
    <p:sldId id="899" r:id="rId23"/>
    <p:sldId id="897" r:id="rId24"/>
    <p:sldId id="898" r:id="rId25"/>
    <p:sldId id="894" r:id="rId26"/>
    <p:sldId id="895" r:id="rId27"/>
    <p:sldId id="869" r:id="rId28"/>
    <p:sldId id="890" r:id="rId29"/>
    <p:sldId id="870" r:id="rId30"/>
    <p:sldId id="871" r:id="rId31"/>
    <p:sldId id="872" r:id="rId32"/>
    <p:sldId id="873" r:id="rId33"/>
    <p:sldId id="875" r:id="rId34"/>
    <p:sldId id="1167" r:id="rId35"/>
    <p:sldId id="877" r:id="rId36"/>
    <p:sldId id="878" r:id="rId37"/>
    <p:sldId id="879" r:id="rId38"/>
    <p:sldId id="880" r:id="rId39"/>
    <p:sldId id="907" r:id="rId40"/>
    <p:sldId id="908" r:id="rId41"/>
    <p:sldId id="909" r:id="rId42"/>
    <p:sldId id="975" r:id="rId43"/>
    <p:sldId id="976" r:id="rId44"/>
    <p:sldId id="1166" r:id="rId45"/>
    <p:sldId id="1170" r:id="rId46"/>
    <p:sldId id="974" r:id="rId47"/>
  </p:sldIdLst>
  <p:sldSz cx="9144000" cy="5143500" type="screen16x9"/>
  <p:notesSz cx="51435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1" autoAdjust="0"/>
    <p:restoredTop sz="49279" autoAdjust="0"/>
  </p:normalViewPr>
  <p:slideViewPr>
    <p:cSldViewPr snapToGrid="0" snapToObjects="1">
      <p:cViewPr varScale="1">
        <p:scale>
          <a:sx n="111" d="100"/>
          <a:sy n="111" d="100"/>
        </p:scale>
        <p:origin x="64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5661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C6196-909E-29FB-A383-F94875844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F882BC-02EE-AD51-EC71-E64C28F7CA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42231-21C3-81CC-F38A-8D8FB9544C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1B4245-AB6C-BD9E-D442-B1FC266F9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967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72E3E9-C85D-9D93-BA53-BEFC8E7964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26394F-DBA9-AD26-FA01-3471549031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6F09B4-2B5E-A687-46BC-77ADDC2959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1670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3B90A4-8345-106B-A8EA-A3BAD658AA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4C42C4-4760-96DF-739E-DDC1D79509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E6427E-7BB8-D56F-2953-5D87ED287B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9248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543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b="1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0615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8060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87513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98136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8793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93540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76192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0536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6787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2310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3109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01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13179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6119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4045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30980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3524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46067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8779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94349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6332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09858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2553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730879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13610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67861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50885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488202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794097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27935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95990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68353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89273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85312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84416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6698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5143499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8675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17778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4402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842963"/>
            <a:ext cx="7452360" cy="3457575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41311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292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7" r:id="rId16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0.jpeg"/><Relationship Id="rId5" Type="http://schemas.openxmlformats.org/officeDocument/2006/relationships/image" Target="../media/image49.svg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78364-8A79-A9E3-35B4-233B1E2BE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8D7F56-7E73-47FF-DC86-13FC75EC5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2250BD7B-9B74-EB25-7E00-961C3DA24BA5}"/>
              </a:ext>
            </a:extLst>
          </p:cNvPr>
          <p:cNvSpPr/>
          <p:nvPr/>
        </p:nvSpPr>
        <p:spPr>
          <a:xfrm flipV="1">
            <a:off x="36584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3CC736-D871-5E8B-2BBB-151F2BB4CD09}"/>
              </a:ext>
            </a:extLst>
          </p:cNvPr>
          <p:cNvSpPr txBox="1"/>
          <p:nvPr/>
        </p:nvSpPr>
        <p:spPr>
          <a:xfrm>
            <a:off x="5532088" y="1635413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FEASIBILITY STUDY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524FD1E-3395-FFFA-C0E5-DA19AC10CFFA}"/>
              </a:ext>
            </a:extLst>
          </p:cNvPr>
          <p:cNvSpPr/>
          <p:nvPr/>
        </p:nvSpPr>
        <p:spPr>
          <a:xfrm>
            <a:off x="4009236" y="2869155"/>
            <a:ext cx="2485512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151702-6A28-2AAB-8B69-A6AEE1144926}"/>
              </a:ext>
            </a:extLst>
          </p:cNvPr>
          <p:cNvSpPr txBox="1"/>
          <p:nvPr/>
        </p:nvSpPr>
        <p:spPr>
          <a:xfrm>
            <a:off x="344389" y="4640656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alhassan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DBFEE-8430-0364-1896-B6C83E1DDE6C}"/>
              </a:ext>
            </a:extLst>
          </p:cNvPr>
          <p:cNvSpPr txBox="1"/>
          <p:nvPr/>
        </p:nvSpPr>
        <p:spPr>
          <a:xfrm>
            <a:off x="344391" y="4373228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EA6D95-D568-559B-2FCD-971A5FA3677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4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A6B61FCA-598A-293C-DCF4-D0F5E75BC9AE}"/>
              </a:ext>
            </a:extLst>
          </p:cNvPr>
          <p:cNvSpPr txBox="1"/>
          <p:nvPr/>
        </p:nvSpPr>
        <p:spPr>
          <a:xfrm>
            <a:off x="2364145" y="3829712"/>
            <a:ext cx="7170254" cy="528704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00" b="1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+mn-lt"/>
                <a:cs typeface="Times New Roman" panose="02020603050405020304" pitchFamily="18" charset="0"/>
              </a:rPr>
              <a:t>AHP-Based Multi-Criteria Decision Analysis for Feasibility Studies</a:t>
            </a:r>
          </a:p>
          <a:p>
            <a:endParaRPr lang="en-US" sz="900" b="1" dirty="0">
              <a:latin typeface="+mn-lt"/>
              <a:cs typeface="Times New Roman" panose="02020603050405020304" pitchFamily="18" charset="0"/>
            </a:endParaRPr>
          </a:p>
          <a:p>
            <a:endParaRPr lang="en-US" sz="9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900" b="1" dirty="0">
                <a:latin typeface="+mn-lt"/>
                <a:cs typeface="+mn-cs"/>
              </a:rPr>
              <a:t> </a:t>
            </a:r>
            <a:endParaRPr lang="ar-EG" sz="900" b="1" dirty="0">
              <a:latin typeface="+mn-lt"/>
              <a:cs typeface="+mn-cs"/>
            </a:endParaRP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EC8B60DB-B961-672B-8382-19CBDC6AC7D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t="4007" b="4007"/>
          <a:stretch>
            <a:fillRect/>
          </a:stretch>
        </p:blipFill>
        <p:spPr>
          <a:xfrm>
            <a:off x="4" y="2"/>
            <a:ext cx="6494747" cy="397559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AC1050-7042-BD66-0CC4-0337D63AFCF5}"/>
              </a:ext>
            </a:extLst>
          </p:cNvPr>
          <p:cNvSpPr txBox="1"/>
          <p:nvPr/>
        </p:nvSpPr>
        <p:spPr>
          <a:xfrm>
            <a:off x="4167128" y="2440103"/>
            <a:ext cx="400231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 charset="0"/>
                <a:cs typeface="Alexandria" charset="0"/>
              </a:rPr>
              <a:t>MGM252 – MGM201 – PMG201</a:t>
            </a:r>
          </a:p>
          <a:p>
            <a:endParaRPr lang="en-US" sz="15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146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558FE-21FF-CD7B-1AB2-1B3B6523E1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170257D-D87B-490B-EC18-ED4396C95DB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3E68BB2-948D-76F0-C50E-4E80E00FA2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608D76E-C250-28C6-B05A-129807394DB1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A66778-383B-661C-2471-E688A6A601E0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DC6116-67D0-72C1-F9CE-3D34E583CE26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0693449-9724-BF83-9578-FC068956DBB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BDCEF78-D0B8-6C76-D0ED-9A30C8A27E4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6AA7769-9BCA-6FCD-D7F3-4278CD76A771}"/>
              </a:ext>
            </a:extLst>
          </p:cNvPr>
          <p:cNvSpPr txBox="1"/>
          <p:nvPr/>
        </p:nvSpPr>
        <p:spPr>
          <a:xfrm>
            <a:off x="1727780" y="48428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Lecture Contents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محتويات المحاضرة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82FD36C-B7F4-EB61-2A71-FE38627E1B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90" t="31421" r="15238" b="17640"/>
          <a:stretch>
            <a:fillRect/>
          </a:stretch>
        </p:blipFill>
        <p:spPr bwMode="auto">
          <a:xfrm>
            <a:off x="673025" y="1429084"/>
            <a:ext cx="7796062" cy="317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5928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3DD0F5-C408-511D-5246-FF708245EB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19F5F46-58BB-42C3-7BD2-38E264027124}"/>
              </a:ext>
            </a:extLst>
          </p:cNvPr>
          <p:cNvSpPr/>
          <p:nvPr/>
        </p:nvSpPr>
        <p:spPr>
          <a:xfrm>
            <a:off x="430304" y="126412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94EADE3-5C11-5FB2-5B1F-77278B2FF0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58B0E47-51BB-C534-FC79-E027C6177696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83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83">
                <a:spcAft>
                  <a:spcPts val="450"/>
                </a:spcAft>
                <a:defRPr/>
              </a:pPr>
              <a:t>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83F1FA4-5B36-0FE6-F459-1F57E47F4E6B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E3049DA-00E5-DEF6-8D89-9FDFEC9AD1F1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C68E3A3-F57E-5D3F-A53D-7DE97D6A6E7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19EEB94-BF53-D528-7350-AEA1256B32A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88D3FAA-8E70-D09A-4415-F301FDAF922E}"/>
              </a:ext>
            </a:extLst>
          </p:cNvPr>
          <p:cNvSpPr txBox="1"/>
          <p:nvPr/>
        </p:nvSpPr>
        <p:spPr>
          <a:xfrm>
            <a:off x="1866583" y="1950540"/>
            <a:ext cx="5410833" cy="224676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Feasibility Study for a Commercial Residential Building in Dubai</a:t>
            </a:r>
          </a:p>
          <a:p>
            <a:pPr algn="ctr"/>
            <a:r>
              <a:rPr lang="en-US" b="1" dirty="0"/>
              <a:t>Graduation Project</a:t>
            </a:r>
            <a:endParaRPr lang="ar-SY" sz="3200" b="1" dirty="0"/>
          </a:p>
          <a:p>
            <a:pPr algn="ctr" rtl="1"/>
            <a:r>
              <a:rPr lang="ar-SY" sz="3200" dirty="0"/>
              <a:t> </a:t>
            </a:r>
            <a:r>
              <a:rPr lang="ar-SY" b="1" dirty="0"/>
              <a:t>دراسة جدوى اقتصادية </a:t>
            </a:r>
            <a:r>
              <a:rPr lang="en-US" b="1" dirty="0"/>
              <a:t> </a:t>
            </a:r>
            <a:r>
              <a:rPr lang="ar-SY" b="1" dirty="0"/>
              <a:t>ل</a:t>
            </a:r>
            <a:r>
              <a:rPr lang="ar-AE" b="1" dirty="0"/>
              <a:t>مبنى تجاري سكني في إمارة دبي</a:t>
            </a:r>
            <a:r>
              <a:rPr lang="ar-SY" b="1" dirty="0"/>
              <a:t> </a:t>
            </a:r>
            <a:endParaRPr lang="en-US" b="1" dirty="0"/>
          </a:p>
          <a:p>
            <a:pPr algn="ctr"/>
            <a:r>
              <a:rPr lang="ar-SY" b="1" dirty="0"/>
              <a:t> </a:t>
            </a:r>
            <a:r>
              <a:rPr lang="en-US" b="1" dirty="0"/>
              <a:t> </a:t>
            </a:r>
            <a:r>
              <a:rPr lang="ar-SY" b="1" dirty="0"/>
              <a:t>مشروع تخرج </a:t>
            </a:r>
          </a:p>
          <a:p>
            <a:pPr algn="ctr"/>
            <a:r>
              <a:rPr lang="ar-SY" b="1" dirty="0"/>
              <a:t>دارين </a:t>
            </a:r>
            <a:r>
              <a:rPr lang="ar-SY" b="1" dirty="0" err="1"/>
              <a:t>زمزوم</a:t>
            </a:r>
            <a:r>
              <a:rPr lang="ar-SY" b="1" dirty="0"/>
              <a:t>    علا العيسى </a:t>
            </a:r>
          </a:p>
          <a:p>
            <a:pPr algn="ctr"/>
            <a:r>
              <a:rPr lang="ar-SY" b="1" dirty="0"/>
              <a:t>إشراف: د. باسل الحسن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686792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C441AC-C4FC-6E22-20D9-9601080B28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F21B04B-FF6A-3D47-C33C-0C48C13FC91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EA50ABB-BDAF-1941-E8A3-403BF036EC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73E2626-3A18-B859-3172-AF852EAA748B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33C4878-552A-ABF0-C805-5D8A25BE4323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1354D68-735D-9155-7444-2117423EDF4B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753E554-5869-C2DB-CF14-D53AEA09712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B32E687-A7EE-665B-CA24-89615EA8CD2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123B1FC-18DB-FC20-870C-35E233081A42}"/>
              </a:ext>
            </a:extLst>
          </p:cNvPr>
          <p:cNvSpPr txBox="1"/>
          <p:nvPr/>
        </p:nvSpPr>
        <p:spPr>
          <a:xfrm>
            <a:off x="1693070" y="461605"/>
            <a:ext cx="6320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Commercial- Residential  Building in Dubai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</a:p>
          <a:p>
            <a:r>
              <a:rPr lang="ar-AE" b="1" dirty="0">
                <a:solidFill>
                  <a:srgbClr val="00B0F0"/>
                </a:solidFill>
                <a:cs typeface="+mj-cs"/>
              </a:rPr>
              <a:t>حالة الدراسة الثانية: مبنى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تجاري- سكني </a:t>
            </a:r>
            <a:r>
              <a:rPr lang="ar-AE" b="1" dirty="0">
                <a:solidFill>
                  <a:srgbClr val="00B0F0"/>
                </a:solidFill>
                <a:cs typeface="+mj-cs"/>
              </a:rPr>
              <a:t> في دبي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13CA62B8-9A1E-4A2E-C44B-EC62930E83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4" t="33799" r="14445" b="6972"/>
          <a:stretch>
            <a:fillRect/>
          </a:stretch>
        </p:blipFill>
        <p:spPr bwMode="auto">
          <a:xfrm>
            <a:off x="604156" y="1482141"/>
            <a:ext cx="7864931" cy="3318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208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7E7AE6-D4D5-E565-312D-5EA101606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C422BB6-2356-BBC5-9768-4B36160E4EC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9F29E3D-C3EF-7C0F-1E97-0392A211AA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5942570-5499-0264-22CD-40F479F6238B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ACDECC3-0853-6B76-2D74-844BCA8F9C6D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945FAEA-8594-F8EC-C690-0D3A1A108431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F267A04-A918-40C1-F1FD-234DEBC851B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A73BCEB-AAF7-E9EB-1DB3-C842164F9DF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066CB55B-9368-8326-ADBD-66C58513AEE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751" t="16541" r="8939" b="5050"/>
          <a:stretch>
            <a:fillRect/>
          </a:stretch>
        </p:blipFill>
        <p:spPr>
          <a:xfrm>
            <a:off x="604157" y="1378493"/>
            <a:ext cx="7708570" cy="342246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B246C0-99C5-F98D-686F-7399C128C68E}"/>
              </a:ext>
            </a:extLst>
          </p:cNvPr>
          <p:cNvSpPr txBox="1"/>
          <p:nvPr/>
        </p:nvSpPr>
        <p:spPr>
          <a:xfrm>
            <a:off x="1693070" y="461605"/>
            <a:ext cx="6320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Commercial- Residential  Building in Dubai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</a:p>
          <a:p>
            <a:r>
              <a:rPr lang="ar-AE" b="1" dirty="0">
                <a:solidFill>
                  <a:srgbClr val="00B0F0"/>
                </a:solidFill>
                <a:cs typeface="+mj-cs"/>
              </a:rPr>
              <a:t>حالة الدراسة الثانية: مبنى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تجاري- سكني </a:t>
            </a:r>
            <a:r>
              <a:rPr lang="ar-AE" b="1" dirty="0">
                <a:solidFill>
                  <a:srgbClr val="00B0F0"/>
                </a:solidFill>
                <a:cs typeface="+mj-cs"/>
              </a:rPr>
              <a:t> في دبي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27421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E75C3C-1DB7-EA51-C4D6-D0A026BDAB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EB341CF-9149-4332-0074-1994784B5A0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27EA6D-8C2F-9C07-F51E-51E9E82BF9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7B3A740-234A-15EF-9E9A-E46494605FC3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3F1D48-6516-53A5-8985-F239906C5D44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4BA11FE-2A15-A124-476D-1259DE64EA4F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86CEF73-5F25-790B-FB69-1E71DA48F49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757AF57-654D-35C3-A514-B49779C8B57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6950846E-1175-81C9-FBFF-08426BFDC308}"/>
              </a:ext>
            </a:extLst>
          </p:cNvPr>
          <p:cNvSpPr txBox="1"/>
          <p:nvPr/>
        </p:nvSpPr>
        <p:spPr>
          <a:xfrm>
            <a:off x="1693070" y="461605"/>
            <a:ext cx="6320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Commercial- Residential  Building in Dubai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</a:p>
          <a:p>
            <a:r>
              <a:rPr lang="ar-AE" b="1" dirty="0">
                <a:solidFill>
                  <a:srgbClr val="00B0F0"/>
                </a:solidFill>
                <a:cs typeface="+mj-cs"/>
              </a:rPr>
              <a:t>حالة الدراسة الثانية: مبنى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تجاري- سكني </a:t>
            </a:r>
            <a:r>
              <a:rPr lang="ar-AE" b="1" dirty="0">
                <a:solidFill>
                  <a:srgbClr val="00B0F0"/>
                </a:solidFill>
                <a:cs typeface="+mj-cs"/>
              </a:rPr>
              <a:t> في دبي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6BA670B8-B5E7-2565-35A9-00739E469B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96" t="25955" r="15714" b="4076"/>
          <a:stretch>
            <a:fillRect/>
          </a:stretch>
        </p:blipFill>
        <p:spPr bwMode="auto">
          <a:xfrm>
            <a:off x="604156" y="1472183"/>
            <a:ext cx="7741558" cy="327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010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94FE1B-A804-BDA8-7EEC-C6476865C4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AEBE225-50E8-6CF2-84D0-961141A0F95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D8B69EB-0696-D46A-0B40-70A372CC14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2C657E8-0335-31D7-2E8A-9CC2B78111CF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36A6537-9F10-DD38-75D8-084E9F400942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D05ABDB-4486-68C2-E19F-DEBF29E7CE23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DA279B4-BB33-2E4F-A47B-B06A8B147A1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7F76887-6588-26D4-1170-E0FC079FD45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463BE7CE-E312-9C8B-5334-6B589FABD1E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07" t="13402" r="6607" b="5050"/>
          <a:stretch>
            <a:fillRect/>
          </a:stretch>
        </p:blipFill>
        <p:spPr>
          <a:xfrm>
            <a:off x="604157" y="1454039"/>
            <a:ext cx="7722426" cy="323977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802F4B1-8305-F1C8-143E-7633C0F19E0B}"/>
              </a:ext>
            </a:extLst>
          </p:cNvPr>
          <p:cNvSpPr txBox="1"/>
          <p:nvPr/>
        </p:nvSpPr>
        <p:spPr>
          <a:xfrm>
            <a:off x="1693070" y="461605"/>
            <a:ext cx="6320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Commercial- Residential  Building in Dubai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</a:p>
          <a:p>
            <a:r>
              <a:rPr lang="ar-AE" b="1" dirty="0">
                <a:solidFill>
                  <a:srgbClr val="00B0F0"/>
                </a:solidFill>
                <a:cs typeface="+mj-cs"/>
              </a:rPr>
              <a:t>حالة الدراسة الثانية: مبنى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تجاري- سكني </a:t>
            </a:r>
            <a:r>
              <a:rPr lang="ar-AE" b="1" dirty="0">
                <a:solidFill>
                  <a:srgbClr val="00B0F0"/>
                </a:solidFill>
                <a:cs typeface="+mj-cs"/>
              </a:rPr>
              <a:t> في دبي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7487039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C04D29-64D0-1B38-2BFF-E13488B826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90656DF-850A-1B28-A6A8-E83130C3CF2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C5F4A3A-96A1-54B2-B649-8C098304F0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E70BFC5-9581-B2B9-D383-D21157A61977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8F79FE0-021B-DC20-78A5-509F89CB9C90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5F9489B-8FAC-4BBA-E640-993972FE5130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33C8EB7-06F4-6C26-6D88-271A6A063BF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7E0CAFE-BB61-1519-A5B4-F0244F1E498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B536EA6-6FBF-6BD0-F806-DD779A444702}"/>
              </a:ext>
            </a:extLst>
          </p:cNvPr>
          <p:cNvSpPr txBox="1"/>
          <p:nvPr/>
        </p:nvSpPr>
        <p:spPr>
          <a:xfrm>
            <a:off x="1693070" y="456626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Limitations of Traditional Feasibility Studies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قصور دراسات الجدوى التقليدية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C3C3401-DFCE-91AB-EB66-BB7F4AC4B4B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102"/>
          <a:stretch>
            <a:fillRect/>
          </a:stretch>
        </p:blipFill>
        <p:spPr>
          <a:xfrm>
            <a:off x="604156" y="1472183"/>
            <a:ext cx="7763989" cy="330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878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D62F92-0878-D5EA-4CDF-0B7AE88FAA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20261E0-A214-44B2-9A39-9882C7B9C35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E46C334-1932-FC53-4D38-3AE77966B4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3568244-0D3D-9148-A595-BAB67FF2CFD6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4C5638C-B340-261C-50A9-B87946D02FE1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DB0D1A5-3998-6C29-3756-B479275E9291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344A72C-C71B-FC24-847C-C2A66539768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6C2B559-AC49-F38E-90CE-CF1DBE81769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36D7235-D1D3-8274-C124-BE2E051E36AB}"/>
              </a:ext>
            </a:extLst>
          </p:cNvPr>
          <p:cNvSpPr txBox="1"/>
          <p:nvPr/>
        </p:nvSpPr>
        <p:spPr>
          <a:xfrm>
            <a:off x="1693070" y="480534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cs typeface="Alexandria" charset="0"/>
              </a:rPr>
              <a:t>Gabes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City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مدينة قابس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022134-E25A-676D-E94B-E4F18D6EAAE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152" t="6659" r="1706" b="7800"/>
          <a:stretch>
            <a:fillRect/>
          </a:stretch>
        </p:blipFill>
        <p:spPr>
          <a:xfrm>
            <a:off x="604156" y="1430394"/>
            <a:ext cx="7864931" cy="3287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4076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1804FC-3BB2-2E5C-230A-06F2A95C18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4F0B0CB-EE14-5C37-5E5B-86552D2D561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8102A87-F945-0A4B-A17C-658221F498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39A8A0D-0E09-3FC5-333B-E63875E80AE2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10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3926FF7-A9F3-693D-F38C-6842AA06B1CD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8CECB57-1E01-4E16-79D0-044125AB47FE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5E07C75-8305-4C70-64DF-4562E122AD5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FEE2F72-D23E-6321-2C1B-602D176F11F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8EF3154-4129-9642-60DC-6B43372A25F6}"/>
              </a:ext>
            </a:extLst>
          </p:cNvPr>
          <p:cNvSpPr txBox="1"/>
          <p:nvPr/>
        </p:nvSpPr>
        <p:spPr>
          <a:xfrm>
            <a:off x="1727780" y="49179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Role of AHP in Comprehensive Evaluation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دور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AHP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في التقييم الشامل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77D8B065-F6B7-6A21-897F-102AA1BBC97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1330" t="14431" r="1330" b="3788"/>
          <a:stretch>
            <a:fillRect/>
          </a:stretch>
        </p:blipFill>
        <p:spPr>
          <a:xfrm>
            <a:off x="552608" y="1472183"/>
            <a:ext cx="7864931" cy="3179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0738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4FEF0F-164E-30AC-31C8-21EE724B5E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E2C8854-C93D-4B75-12A6-A4FA659EAC9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171BC9F-0EDE-FCE8-CD19-7E9DDCCA32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E70524E-766A-D351-1805-700A42FBEE7A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11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79574C5-4417-63EF-0313-4760F4419A40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481AC9F-E451-DC23-192E-E16D41214479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202FC27-B0AB-2192-D655-D984CCBA5C4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5989A82-7A6F-2174-32AC-BF5DE964E74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FFA9B2F-B675-4A09-A50F-D373809C7707}"/>
              </a:ext>
            </a:extLst>
          </p:cNvPr>
          <p:cNvSpPr txBox="1"/>
          <p:nvPr/>
        </p:nvSpPr>
        <p:spPr>
          <a:xfrm>
            <a:off x="1693070" y="43687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Example 1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المثال الأول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F5B6E18-D5BF-A1CF-60A1-21C04F0AAA8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227"/>
          <a:stretch>
            <a:fillRect/>
          </a:stretch>
        </p:blipFill>
        <p:spPr>
          <a:xfrm>
            <a:off x="604156" y="1429085"/>
            <a:ext cx="7736280" cy="331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917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CD3BF9-142C-666A-9899-39ABFFE04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9A49BB2-7612-2FD3-8B6C-F2310FEC213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F63DF7C-F88D-003B-518C-77A2696FF8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C452103-C24F-0060-C0E0-9CB7603542D8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12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9AA982D-33CA-91CF-6B9C-406C15D942B3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1ECD790-9C08-A383-BAD7-98BF499B56C3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D2A94A8-0FEA-2540-B697-0AD74092412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24BA287-B03A-B90B-A97B-8ACCE0A1ACA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2240683-0766-FE11-B693-BADC9C83722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246"/>
          <a:stretch>
            <a:fillRect/>
          </a:stretch>
        </p:blipFill>
        <p:spPr>
          <a:xfrm>
            <a:off x="604156" y="1472183"/>
            <a:ext cx="7750135" cy="32701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C6D369-FE42-1FBB-D532-2FF5498135D8}"/>
              </a:ext>
            </a:extLst>
          </p:cNvPr>
          <p:cNvSpPr txBox="1"/>
          <p:nvPr/>
        </p:nvSpPr>
        <p:spPr>
          <a:xfrm>
            <a:off x="1694482" y="45633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Example 2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المثال الثاني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556252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615892-8CE0-B85B-DF62-C70232689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BEE8CB4-BA9C-C711-0713-4C9C3242D63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2AB620D-FC5D-6136-A605-45D05BA9F3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8C52FAE-29A7-F6CF-79FE-B4EDDF0E81CD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13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ECF5CFA-B6A9-0B57-FFD0-5DD4DAB9F310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B0E7518-6F70-6A78-5070-4C7DA5BFE3FC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4865DAE-6954-5549-59C9-DC3A07D9FD6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30DF1BB-8256-A052-EAEF-C84A15D45BA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29DB903-8BFD-9EBB-2B4A-514D6F6F4388}"/>
              </a:ext>
            </a:extLst>
          </p:cNvPr>
          <p:cNvSpPr txBox="1"/>
          <p:nvPr/>
        </p:nvSpPr>
        <p:spPr>
          <a:xfrm>
            <a:off x="1693070" y="49021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Why Multi- Criteria Analysis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لماذا التحليل متعدد المعايير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FC00A3-C2FE-3DA1-F37A-010A3B7B630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258" t="22643" r="3258" b="4924"/>
          <a:stretch>
            <a:fillRect/>
          </a:stretch>
        </p:blipFill>
        <p:spPr>
          <a:xfrm>
            <a:off x="604156" y="1429085"/>
            <a:ext cx="7864931" cy="3371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930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DEF893-65A5-1A28-7544-89F25D518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BD85A36-C21D-828F-037D-4DEDCBB8D2F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6E2901D-EDB8-A6D1-760D-167B78D77B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3C075C5-E575-CEA5-D0FF-07A3D465919C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14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0B3F8F7-54AE-87A0-278C-FCCD478F63D1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C36EA5A-2E7F-9C58-34B1-642EAF74A015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9F1508E-A31C-FC1E-97FB-A67CD0C7AF7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BD5D40D-555E-C5EF-F614-5AE3B0A7E82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D0994D1-78CC-D90E-290F-5F55F287CBFF}"/>
              </a:ext>
            </a:extLst>
          </p:cNvPr>
          <p:cNvSpPr txBox="1"/>
          <p:nvPr/>
        </p:nvSpPr>
        <p:spPr>
          <a:xfrm>
            <a:off x="1737247" y="452826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Analytic Hierarchy Process – AHP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عملية التحليل الهرمي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C0A957-E138-3D6E-84D1-FD8BDC2972A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84" t="22619" r="4198" b="24325"/>
          <a:stretch>
            <a:fillRect/>
          </a:stretch>
        </p:blipFill>
        <p:spPr>
          <a:xfrm>
            <a:off x="604156" y="1378492"/>
            <a:ext cx="7864931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8435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BCF823-4238-D7AA-B3A2-52EF99FF2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3E574E7-F3C8-5D97-DE68-BF0EC759A94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EC96A23-6A77-9A99-D147-74FC370CA3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35CBED9-946E-22FF-C75E-175129C240FC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15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6A35CD5-FF40-0BE9-5274-4D9CEE584E93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F129D50-D18B-B6F7-0C39-036F69434CEC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0A08186-CBE7-DE96-7861-7D89B1BB0EB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A0D5EF9-2BBB-BDA6-C786-AFFB7923A78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57F0079-929E-0F0A-28FF-FDA7F0D099DD}"/>
              </a:ext>
            </a:extLst>
          </p:cNvPr>
          <p:cNvSpPr txBox="1"/>
          <p:nvPr/>
        </p:nvSpPr>
        <p:spPr>
          <a:xfrm>
            <a:off x="1726368" y="489854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Saaty Scale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مقياس </a:t>
            </a:r>
            <a:r>
              <a:rPr lang="ar-SY" b="1" dirty="0" err="1">
                <a:solidFill>
                  <a:srgbClr val="00B0F0"/>
                </a:solidFill>
                <a:cs typeface="+mj-cs"/>
              </a:rPr>
              <a:t>ساتي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6575B7-437C-7AC5-F321-D5DAADB8A4D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529" t="27810" r="3258" b="17699"/>
          <a:stretch>
            <a:fillRect/>
          </a:stretch>
        </p:blipFill>
        <p:spPr>
          <a:xfrm>
            <a:off x="550069" y="1472183"/>
            <a:ext cx="7919018" cy="330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2898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15BBC7-3406-CC2E-D537-42FCD91B7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6A9A9EB-2B7F-1680-EAAC-F8C66E64052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A84226C-7999-36B6-BF21-F83AB47BE3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EEA5DD1-DDFD-1F7E-230A-422E650C612F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16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8652A22-3B59-ADE3-74EE-D4542D241016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C496099-8B35-BE20-7523-80F04686A180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9B73747-BAB8-C584-4405-66BC6D86E0A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11AD585-4867-7B53-1E81-EB387D9392F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23684B4-717B-AE1E-105C-D32B1A78430D}"/>
              </a:ext>
            </a:extLst>
          </p:cNvPr>
          <p:cNvSpPr txBox="1"/>
          <p:nvPr/>
        </p:nvSpPr>
        <p:spPr>
          <a:xfrm>
            <a:off x="1763484" y="456626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Buying a New House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شراء منزل جديد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00DEB-CC69-A1AD-459D-BB6F7D913C0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877" t="27103" r="31094" b="24514"/>
          <a:stretch>
            <a:fillRect/>
          </a:stretch>
        </p:blipFill>
        <p:spPr>
          <a:xfrm>
            <a:off x="604156" y="1429085"/>
            <a:ext cx="7746887" cy="3257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8759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CA3F81-09D6-BE90-271F-94D6398195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23FA03F-679C-801C-4E56-C4FEFB93A3D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EBEFC5A-BAF8-6155-B346-2687959695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9D4E878-F7F6-C303-E5BD-0568D5764DEE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17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F4CA29-4536-144B-7860-29B1F471E778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321FBA2-42CA-CAB4-5BFB-539C7BCD1E85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3AC1AA5-BD67-8D14-804C-1C0CC180035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A2D23CD-4D59-D807-3A68-5F00CA23665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9EB8F97-B286-8073-1F04-6EBDB2F53790}"/>
              </a:ext>
            </a:extLst>
          </p:cNvPr>
          <p:cNvSpPr txBox="1"/>
          <p:nvPr/>
        </p:nvSpPr>
        <p:spPr>
          <a:xfrm>
            <a:off x="1694482" y="444844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 Step 1- Weighting Criteria </a:t>
            </a: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الخطوة الأولى- أوزان المعايير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E9D820-AFD0-289B-D36E-7819AA5C9D6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95" t="23282" r="4595" b="19426"/>
          <a:stretch>
            <a:fillRect/>
          </a:stretch>
        </p:blipFill>
        <p:spPr>
          <a:xfrm>
            <a:off x="507206" y="1389988"/>
            <a:ext cx="7961881" cy="335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8754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41F17D-AB3E-272F-B7DF-E4A3629C45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56A3C18-6DBF-C894-BC4D-9427BD8E11E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8ABC592-B155-73B4-22D4-DD89500BBA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A8CCBB8-B905-C7A1-1F0B-253219E43CDC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18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194A55B-247D-8DB1-79AC-7F4ABF564A1F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97EC47F-2111-0C41-1BDE-B22D81734484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592548C-9DFD-E52D-A9D8-BA7C4995721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88766C0-1BCA-2230-7122-C028246B25B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CED5782-33EF-3758-72D2-60221CF32D83}"/>
              </a:ext>
            </a:extLst>
          </p:cNvPr>
          <p:cNvSpPr txBox="1"/>
          <p:nvPr/>
        </p:nvSpPr>
        <p:spPr>
          <a:xfrm>
            <a:off x="1726368" y="45633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Criteria Profile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 ملف المعايير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4B2E2D-11A2-2949-985A-7D2361A0FA4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58" t="8667" r="3258" b="10253"/>
          <a:stretch>
            <a:fillRect/>
          </a:stretch>
        </p:blipFill>
        <p:spPr>
          <a:xfrm>
            <a:off x="604157" y="1378493"/>
            <a:ext cx="7768318" cy="3398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6502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AD3EE-0660-0BA6-A312-C34732BB1A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DCB3D6E-DA83-4AD3-5D64-50D2115595F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93786CE-A86B-2287-30E7-14716C584B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5D74392-B69E-0A42-24B5-E469302CF28F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19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B4CB627-0394-CC29-FF80-A896714ACDD6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625EEFF-425E-A2EB-E0C1-1EE4B08B83B1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16CCC2B-770F-910E-C94F-82C17CA210B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AE928E0-5614-AC2D-B1CC-84FC0F3DF6D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42BFC8A-449D-0C60-2E90-A62A5063F54A}"/>
              </a:ext>
            </a:extLst>
          </p:cNvPr>
          <p:cNvSpPr txBox="1"/>
          <p:nvPr/>
        </p:nvSpPr>
        <p:spPr>
          <a:xfrm>
            <a:off x="1737247" y="49021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Step 2- Consistency Check (CR)</a:t>
            </a: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الخطوة الثانية- التحقق من الاتساق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F169F3-96CB-727A-7F95-4174EF2650E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29" t="25670" r="4447" b="21543"/>
          <a:stretch>
            <a:fillRect/>
          </a:stretch>
        </p:blipFill>
        <p:spPr>
          <a:xfrm>
            <a:off x="528639" y="1472183"/>
            <a:ext cx="7836692" cy="3305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8441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1A357-6B28-5844-9A25-632536CADE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8FB8788-BF19-671E-65EF-E3ACBD45EE6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CA2E810-8E16-6A30-D099-A58C3084A6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3B99710-C4BF-9E74-DC16-666296267662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20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3AEC85-9941-238F-127A-FE3E6A26AFFF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7ABDC69-08EA-7281-A506-BDD91435FB9C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6D0CBB9-7EA9-9BA5-B981-02F5D40702A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0FF7519-889E-B730-B4C8-58DF4426D9F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5B65BE5-BAB2-FF92-F68D-46F21B04506D}"/>
              </a:ext>
            </a:extLst>
          </p:cNvPr>
          <p:cNvSpPr txBox="1"/>
          <p:nvPr/>
        </p:nvSpPr>
        <p:spPr>
          <a:xfrm>
            <a:off x="1694482" y="49021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Step 3- Evaluating Alternative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الخطوة الثالثة- تقييم البدائل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EBDEA0-BE92-13EA-5F12-B807A5C51EA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93" t="15635" r="2352" b="11362"/>
          <a:stretch>
            <a:fillRect/>
          </a:stretch>
        </p:blipFill>
        <p:spPr>
          <a:xfrm>
            <a:off x="604156" y="1391692"/>
            <a:ext cx="7789750" cy="346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5979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24868A-A516-0AFD-9A2A-6A2C2C50AB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CEE7BAF-143B-DFA6-280F-4DB5920FA38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0EEA99E-FD0F-B9B4-8279-1DE8C1E5A5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45BA9F9-120A-42BE-AA51-070B9E5BDED2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21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1075E5-E200-330A-26D8-8624552553D9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7D8F94B-4303-121B-4B32-6A82482787B8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31CEF2E-D81F-6DA3-4C8E-43560B6BDAD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FBD03AE-773D-98E5-4468-D5B9178538F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9348594-DBA3-92A9-76A2-D980FCE35D3A}"/>
              </a:ext>
            </a:extLst>
          </p:cNvPr>
          <p:cNvSpPr txBox="1"/>
          <p:nvPr/>
        </p:nvSpPr>
        <p:spPr>
          <a:xfrm>
            <a:off x="1726368" y="45633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Example: The Location Matrix </a:t>
            </a: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مثال: مصفوفة الموقع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6429E5-0DF8-66B5-E46F-405524D23AA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513" t="26023" r="3964" b="10253"/>
          <a:stretch>
            <a:fillRect/>
          </a:stretch>
        </p:blipFill>
        <p:spPr>
          <a:xfrm>
            <a:off x="500063" y="1429085"/>
            <a:ext cx="7969023" cy="3392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8542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E8961-96F6-B60D-5595-776BBD249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6291767-2243-4394-3A92-5E43016D94D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4D0FB06-C43F-3924-DA81-0F6954151F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2EB5302-84D2-AB86-D9E9-59F28FE89733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22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0A0E9AD-6C5B-4C92-C5A4-883F4C3800FE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DEA9C7-268E-0D23-4BEC-40A34A2E24DA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D429B83-D690-F045-7A8B-38A21164FB0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306DACF-79B1-77DA-10D1-9FDC595446D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A96974E-EC79-E694-C6D7-522330332CD2}"/>
              </a:ext>
            </a:extLst>
          </p:cNvPr>
          <p:cNvSpPr txBox="1"/>
          <p:nvPr/>
        </p:nvSpPr>
        <p:spPr>
          <a:xfrm>
            <a:off x="1694482" y="46588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Step 4- The Final Calculation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الخطوة الرابعة- الحساب النهائي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01EB24-C3C9-C4E9-DDB3-EC5C45F563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610" t="23859" r="5219" b="17733"/>
          <a:stretch>
            <a:fillRect/>
          </a:stretch>
        </p:blipFill>
        <p:spPr>
          <a:xfrm>
            <a:off x="535781" y="1472183"/>
            <a:ext cx="7933306" cy="322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6614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7B9470-A745-1460-9A2C-20D7E15916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4BF544B-FBA2-0A80-FED6-C345417BEE2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7EE0212-262D-DAC2-C1FA-01565E01FB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74E4401-A352-E8A3-BF8C-9258B625E6E1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23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3F7A58C-1673-DCA8-9524-D394BC89717C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3A14DC-6E27-AA6E-8F4C-B66FCD8BC1C1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2852A87-6E47-54A7-902C-3693F604E71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72427CD-4AE4-EAE5-3AC3-9EB1E016976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C166BB9-8AD3-2CDA-C017-6B893FED620E}"/>
              </a:ext>
            </a:extLst>
          </p:cNvPr>
          <p:cNvSpPr txBox="1"/>
          <p:nvPr/>
        </p:nvSpPr>
        <p:spPr>
          <a:xfrm>
            <a:off x="1693070" y="45633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 The Winning Decision </a:t>
            </a: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القرار الفائز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A2883D-B357-D5AA-50F7-EBA744894AC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125" t="5402" r="4352" b="4924"/>
          <a:stretch>
            <a:fillRect/>
          </a:stretch>
        </p:blipFill>
        <p:spPr>
          <a:xfrm>
            <a:off x="535782" y="1378493"/>
            <a:ext cx="7933306" cy="3422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0519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1083A0-1693-8E3A-A137-6F6C2C02CF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C1EB509-56CA-8099-F036-88ADCEBAE21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0A013F7-9275-5A51-0FD3-C1FB01613B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E3E2571-9A67-7AC5-1E56-BE1F06C5AC6C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24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D75A19B-AA3F-D4DF-F8F3-0A5365ED8116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72CA2FF-080B-8697-6AD7-3AF7A803A13D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DD91510-6ABC-2582-FA3F-835AE8DD1E9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82F1CB0-9315-4110-FDF2-03ECB7BB22C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5995F2A-7E24-3672-8099-72FB992CE380}"/>
              </a:ext>
            </a:extLst>
          </p:cNvPr>
          <p:cNvSpPr txBox="1"/>
          <p:nvPr/>
        </p:nvSpPr>
        <p:spPr>
          <a:xfrm>
            <a:off x="1763484" y="4477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Problem and Data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المشكلة والبيانات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2D90EA7C-6E39-2A96-F6EC-A28EEAD4D53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452" t="21390" r="3978" b="9318"/>
          <a:stretch>
            <a:fillRect/>
          </a:stretch>
        </p:blipFill>
        <p:spPr>
          <a:xfrm>
            <a:off x="604156" y="1378493"/>
            <a:ext cx="7625444" cy="3317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967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011C6A-F769-A4D6-E962-36DC1C7F68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80BD9A7-D7EB-8BD9-9EB2-1F364F8FA3B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4297837-BE9E-8E6C-D985-BDE6CB0CD8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565BD94-FE2F-AF23-827C-9D17FA253B67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25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7B7D45F-0522-9D26-5EDF-077441519DFD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4B4B1C5-0C2F-AEA1-7849-68F1244EDBA2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E7F850C-52CD-9346-F336-0069D67B114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18EC552-88CB-14CB-127D-2088869262F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D003A17-123D-E80B-8105-2A938F7425F7}"/>
              </a:ext>
            </a:extLst>
          </p:cNvPr>
          <p:cNvSpPr txBox="1"/>
          <p:nvPr/>
        </p:nvSpPr>
        <p:spPr>
          <a:xfrm>
            <a:off x="1693070" y="431716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Problem Hierarchy Structure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الهيكل الهرمي للمسألة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C208844-B097-374C-01FF-D746A2D1C50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516"/>
          <a:stretch>
            <a:fillRect/>
          </a:stretch>
        </p:blipFill>
        <p:spPr>
          <a:xfrm>
            <a:off x="528638" y="1403116"/>
            <a:ext cx="7940449" cy="339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0115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996DDF-396E-41DB-24F6-FAF8A5D75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D395FC5-86A3-37D9-B6CE-D4E97C197A8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109F2A7-C6FC-18C0-2490-E24BE981B0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E083A3F-9F2F-3759-9A99-4F7A66EBF3C5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26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749A831-719D-FC3F-DEB1-B0996DF2B4D8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54E57F5-7F00-B1A0-C647-110F6116049C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7486B5A-184F-C05E-5D1A-ECE28E4A126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9DE0D21-724A-5D6A-4E6B-3F69580FC4D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520772D-484B-C536-21A1-56F7DE2FAC9E}"/>
              </a:ext>
            </a:extLst>
          </p:cNvPr>
          <p:cNvSpPr txBox="1"/>
          <p:nvPr/>
        </p:nvSpPr>
        <p:spPr>
          <a:xfrm>
            <a:off x="1693070" y="45633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Criteria Pairwise Comparison Matrix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مصفوفة المقارنة الزوجية للمعايير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DB54D00-115D-6E82-8AC8-991E89BEBA4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0069" b="9207"/>
          <a:stretch>
            <a:fillRect/>
          </a:stretch>
        </p:blipFill>
        <p:spPr>
          <a:xfrm>
            <a:off x="604156" y="1299469"/>
            <a:ext cx="7864931" cy="3477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861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214A06-73C2-335F-5F39-F2C9026BF9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7B3191C-56DE-55D1-AA94-04A87AC8E27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4CE58BE-9272-8838-1CEE-D587B2361F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C52AFB3-513A-02B0-567E-F99FD683FAB4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27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985AF64-9C7A-051F-72D8-93B2BAB5CD4E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3B05A0B-200F-E7E8-48D9-40115964577C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61688DD-CBCD-82BD-BA1B-1F234320565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0B697EF-EB40-720B-9E5D-7D8D7965081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AC75E8F-7A9D-7E9A-5E90-9BAAA5D563F7}"/>
              </a:ext>
            </a:extLst>
          </p:cNvPr>
          <p:cNvSpPr txBox="1"/>
          <p:nvPr/>
        </p:nvSpPr>
        <p:spPr>
          <a:xfrm>
            <a:off x="1797777" y="49021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Matrix Normalization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تطبيع المصفوفة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394E7D9-0C77-44FD-C7DF-7ED4C991D0C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334" t="19688" r="3976" b="8867"/>
          <a:stretch>
            <a:fillRect/>
          </a:stretch>
        </p:blipFill>
        <p:spPr>
          <a:xfrm>
            <a:off x="604156" y="1472183"/>
            <a:ext cx="7864931" cy="3142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1436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7859F5-A060-F1AF-35D6-A86422A33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5ABAC80-00C5-28E0-0EF9-FA190DC8088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8C0291E-FF65-179F-38E3-B272877C3B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B228971-02E0-7396-B530-912AE8BD164F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28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501A54B-AB60-ECE5-B1C4-F2083D573754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1A581D8-5F80-46DD-26B5-506BFBF16E7C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34F4FAC-AA1B-FA76-6C5E-EA17E4DFE46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6C7562A-C592-3F85-2E37-BB1DFBFA402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0382E59A-606A-62E3-0D89-7C299FC7FE6A}"/>
              </a:ext>
            </a:extLst>
          </p:cNvPr>
          <p:cNvSpPr txBox="1"/>
          <p:nvPr/>
        </p:nvSpPr>
        <p:spPr>
          <a:xfrm>
            <a:off x="1762072" y="47699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Criteria Consistency Check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فحص الاتساق للمعايير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A361DCD-1B4A-D826-6BFB-83CC203367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1" y="1329095"/>
            <a:ext cx="7836694" cy="3471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0515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7141F9-6198-ACAB-1D18-605D46C4D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21A1A58-B4F4-09AC-DDE5-D2EECE5C72C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DF00D8E-14F9-E63D-E34A-1BCA2E848C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0C8EF4F-65FC-398B-45C4-2E6EAA7044F2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29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7E29908-7DC7-D379-0CD2-E5768570B1EA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740B37-58DC-2F3E-6D50-1B27C203F33E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F034EB2-07A1-F7A4-0177-4A6B46C3831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C40E220-D4AB-8044-5A52-DBD3FD70878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570943E-2C38-24F8-DDD9-E5658436DED5}"/>
              </a:ext>
            </a:extLst>
          </p:cNvPr>
          <p:cNvSpPr txBox="1"/>
          <p:nvPr/>
        </p:nvSpPr>
        <p:spPr>
          <a:xfrm>
            <a:off x="1694482" y="5013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Alternatives Comparison: Cost </a:t>
            </a: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مقارنة البدائل: معيار التكلفة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6B324F07-1C1A-D796-9D45-E04434A1C1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5" t="15905" r="14117" b="3503"/>
          <a:stretch>
            <a:fillRect/>
          </a:stretch>
        </p:blipFill>
        <p:spPr bwMode="auto">
          <a:xfrm>
            <a:off x="604156" y="1352240"/>
            <a:ext cx="7864931" cy="337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8275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2342D1-5955-BAF4-452A-86C1F02AE3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234E482-AF5B-4C63-166D-D189DB2E075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7F7B573-AE22-9AB4-07BF-0E8C48E5A3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D2D8044-FF72-8CED-7850-EC099C929465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30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E38558D-B9D2-773C-248C-5554F43C0DAE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68AB0BE-798C-F4C4-EC94-757EB31C712F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BE76407-D058-FF84-A6EA-0B27474945D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2188D53-140E-F843-2302-550D1AC8F5E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B099EDF-CBD3-E271-E9A5-8BE423310ECE}"/>
              </a:ext>
            </a:extLst>
          </p:cNvPr>
          <p:cNvSpPr txBox="1"/>
          <p:nvPr/>
        </p:nvSpPr>
        <p:spPr>
          <a:xfrm>
            <a:off x="1726368" y="41324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Alternatives Comparison: Proximity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 مقارنة البدائل: معيار القرب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03EE956F-65A0-AF82-498A-DD307BC390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t="20348" r="14539" b="34240"/>
          <a:stretch>
            <a:fillRect/>
          </a:stretch>
        </p:blipFill>
        <p:spPr bwMode="auto">
          <a:xfrm>
            <a:off x="541606" y="1378493"/>
            <a:ext cx="7927481" cy="315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55397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5868F9-4527-B0D7-827D-6483F413AA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2332782-7B8E-0030-62A8-B826B783670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06D5D61-E2AA-7128-BE14-80EB49405B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020427F-3917-8DDF-29FB-0BA391A06D90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31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8536DF-86D9-4479-DD6B-302C60491ECB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B34736-F5F6-59A6-D5EC-851F181328F7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4D78A6F-6D09-00B3-2380-4791ECD88E7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4A77133-052C-5C09-7DED-B06C5A59F36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92BE652-DDAA-8AEB-4A0C-85ABEC89EF30}"/>
              </a:ext>
            </a:extLst>
          </p:cNvPr>
          <p:cNvSpPr txBox="1"/>
          <p:nvPr/>
        </p:nvSpPr>
        <p:spPr>
          <a:xfrm>
            <a:off x="1693070" y="437436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 Consistency Ration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معامل الاتساق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A00C2DFD-8E56-9417-3136-10142A6B70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37" t="3959" r="13646" b="4592"/>
          <a:stretch>
            <a:fillRect/>
          </a:stretch>
        </p:blipFill>
        <p:spPr bwMode="auto">
          <a:xfrm>
            <a:off x="525600" y="1378493"/>
            <a:ext cx="7833600" cy="343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17067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4B641B-A397-F74D-D063-A834E489A7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B885D6C-4501-678F-922C-CC275078E5A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4F39A0-27F6-FE4F-2C9C-2EF1FDA0EE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AB53189-F971-4FCE-6466-6C69215C7C19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32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EC67A2D-A505-1072-ACAC-07C2835B3A0E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E022A25-D58C-0A44-6C97-8AD1E253AB56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FBCB8B-6841-5788-9FC3-A8B5F3BC19E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D475BC9-4CA2-EBB3-6D76-916232C16F6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AC1CAC5-6A3F-DCB9-E1BA-EA50C5E13443}"/>
              </a:ext>
            </a:extLst>
          </p:cNvPr>
          <p:cNvSpPr txBox="1"/>
          <p:nvPr/>
        </p:nvSpPr>
        <p:spPr>
          <a:xfrm>
            <a:off x="1693070" y="511403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Alternative Comparison Labor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مقارنة البدائل: معيار توفر العمالة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14998D57-92CA-7272-5583-E84C33766D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8" t="13600" r="14846" b="8512"/>
          <a:stretch>
            <a:fillRect/>
          </a:stretch>
        </p:blipFill>
        <p:spPr bwMode="auto">
          <a:xfrm>
            <a:off x="541607" y="1412876"/>
            <a:ext cx="7772400" cy="334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3565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70D75B-ECA0-9ACD-C0FB-1D7434F3E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D4456EF-5BA5-09EC-757D-DA4D8605932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762C66A-005E-972F-BBA2-7FD73AE1C9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0FCCB00-B6C8-6F7D-7360-5C9632485FE8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33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754577D-8C1C-A57C-1652-0142D8404ECA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4C97D66-9118-E57D-131E-EFE95E3984BC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F8F95A-8B1B-BB89-655E-48EEF83E0E1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5390587-FD14-2FAF-EFE1-DF70DD471A7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BB168CE-6B9B-EBFC-6A83-30D3019295A4}"/>
              </a:ext>
            </a:extLst>
          </p:cNvPr>
          <p:cNvSpPr txBox="1"/>
          <p:nvPr/>
        </p:nvSpPr>
        <p:spPr>
          <a:xfrm>
            <a:off x="1693070" y="42145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Alternative Weights for Labor Criterion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أوزان البدائل لمعيار العمالة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0D0939-8C18-06DC-8D7A-C50E26D375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11" t="32908" r="13497" b="5286"/>
          <a:stretch>
            <a:fillRect/>
          </a:stretch>
        </p:blipFill>
        <p:spPr bwMode="auto">
          <a:xfrm>
            <a:off x="673025" y="1448972"/>
            <a:ext cx="7619880" cy="329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1546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8D3799-F60A-5430-840B-AAD173B2F2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7515C6-3C13-DC50-F48E-7EF3662C621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4688263-37F3-1A7F-D15D-08E0161BE7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1422816-EA68-8D11-FBCB-E45F148AAF2B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34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D8FB6D2-0697-E998-245A-0F88AFB57010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6F6C6A2-0BB2-5CA5-E8CF-CA2B465AE4DB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69C42D-8E70-3DC7-95D2-C4986A0A85F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3292991-869E-7D5A-F363-8B824E9DAE1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7591233-A03D-DC7D-0228-9A70C21EC7B1}"/>
              </a:ext>
            </a:extLst>
          </p:cNvPr>
          <p:cNvSpPr txBox="1"/>
          <p:nvPr/>
        </p:nvSpPr>
        <p:spPr>
          <a:xfrm>
            <a:off x="1727780" y="456626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 Final Weights Summary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ملخص الأوزان النهائية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A9AFBF-9A15-CF3E-4B35-A90B2CA6A3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3" t="20508" r="14538" b="8513"/>
          <a:stretch>
            <a:fillRect/>
          </a:stretch>
        </p:blipFill>
        <p:spPr bwMode="auto">
          <a:xfrm>
            <a:off x="604157" y="1378493"/>
            <a:ext cx="7864930" cy="3363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1510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02DCC8-6550-AA16-1BBF-E8CA97DD4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D9B5A5C-D3CB-74F1-687B-87385A3E3C3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6561B2B-3B9C-EB06-0A34-70D82DE376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8CA7312-3EED-300E-F024-F780C2B6E80D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35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6E5FC21-B100-2269-CF3A-57168ED7CEB4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6836115-0BBA-4CD4-3800-02985633BA64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DB1291E-EACA-943B-5B09-A33311ABB7B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B23F9FB-F5CB-2BA1-D01D-0C703468024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DE25E08-ACB2-C1C1-B7F8-13B09D1D4E40}"/>
              </a:ext>
            </a:extLst>
          </p:cNvPr>
          <p:cNvSpPr txBox="1"/>
          <p:nvPr/>
        </p:nvSpPr>
        <p:spPr>
          <a:xfrm>
            <a:off x="1693070" y="511403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Final Decision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القرار النهائي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51BC1A33-F4D1-3C02-0A7B-FAE1731A8D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2" t="13599" r="14461" b="4163"/>
          <a:stretch>
            <a:fillRect/>
          </a:stretch>
        </p:blipFill>
        <p:spPr bwMode="auto">
          <a:xfrm>
            <a:off x="604156" y="1411358"/>
            <a:ext cx="7815358" cy="332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9563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48013A-E2E2-63BD-2C05-EBC505B9F4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6429868-677C-CD1E-A3C4-482D22B866D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78D171-A352-23E7-C752-C54DD5ACF5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C62B24B-0036-70C6-1D8A-F3CBA43AAE5D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36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DD1B853-B92C-F61F-3B75-3EB7360A32CA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F7D2A24-DA89-A68A-41C1-F500AA68EFAB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8E86A3-2231-D30D-00AC-FF6EF804F2E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435F169-7821-660A-02B5-4291CFE7B5B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0A65785-719C-E609-BABF-EF0CE7BE82A0}"/>
              </a:ext>
            </a:extLst>
          </p:cNvPr>
          <p:cNvSpPr txBox="1"/>
          <p:nvPr/>
        </p:nvSpPr>
        <p:spPr>
          <a:xfrm>
            <a:off x="1737247" y="46314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From Traditional Methods to AI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 من الطرق التقليدية إلى الذكاء الاصطناعي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B43D26E-068E-B99D-5C8C-6E9899E688C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2166"/>
          <a:stretch>
            <a:fillRect/>
          </a:stretch>
        </p:blipFill>
        <p:spPr>
          <a:xfrm>
            <a:off x="604156" y="1378494"/>
            <a:ext cx="7864931" cy="3407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7710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D291F0-92B8-3B5B-6B67-FABA06BDE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EB25C8D-73CF-834D-05D0-554B0D4AD0B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8AF4CDB-1D6A-741C-34B4-EA316A387B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6B774BE-F15C-79DD-A7D6-E26B1B21CC39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37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0D62AB2-9BE8-B290-3B1F-8F3E4D117B30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6AB4366-5BF7-F3F5-34E1-79D35F5057FC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56601CE-5D69-3B60-5178-B7AEDFEC70E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78AEC7A-0E52-2911-4304-68850462FDA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59FA54C-A0E1-F34D-3538-D92F613F0E5E}"/>
              </a:ext>
            </a:extLst>
          </p:cNvPr>
          <p:cNvSpPr txBox="1"/>
          <p:nvPr/>
        </p:nvSpPr>
        <p:spPr>
          <a:xfrm>
            <a:off x="1762072" y="47702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Improving Feasibility Studies Using AI </a:t>
            </a: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تحسين دراسات الجدوى الاقتصادية باستخدام الذكاء الاصطناعي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B10FF0A-91E5-8D40-B390-13DD27F8F35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1353"/>
          <a:stretch>
            <a:fillRect/>
          </a:stretch>
        </p:blipFill>
        <p:spPr>
          <a:xfrm>
            <a:off x="604156" y="1351521"/>
            <a:ext cx="7736280" cy="34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5991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29BCEF-F8CA-3DCC-E2C3-A49EFC6954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B1C3ADB-2A6A-B0EF-5E8D-95B5097AECC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DEF7C2A-3942-572E-4601-864B96B5EE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16B6F98-D98F-02DF-620C-6386284812C8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38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6124D9E-F4E2-2B05-CD4C-1238D3069C76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0C2487A-0C4C-1750-2DA3-4F67C3EE9B38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336248E-7316-6E81-9409-3D75DAE8794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D3207E-8A6C-E1F8-0D9A-0BA3959088A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FEEE4B-9E54-F51B-6E4F-A2F7276DEB82}"/>
              </a:ext>
            </a:extLst>
          </p:cNvPr>
          <p:cNvSpPr txBox="1"/>
          <p:nvPr/>
        </p:nvSpPr>
        <p:spPr>
          <a:xfrm>
            <a:off x="1693070" y="46071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Example 1: Energy Demand Forecasting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مثال1: التنبؤ بالطلب على الطاقة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6967985-9AB4-4880-EF23-8C42CCEE910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548" t="22454" r="3581" b="5018"/>
          <a:stretch>
            <a:fillRect/>
          </a:stretch>
        </p:blipFill>
        <p:spPr>
          <a:xfrm>
            <a:off x="708730" y="1472183"/>
            <a:ext cx="7548580" cy="321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4986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21FA1E-4177-86F1-7EDA-FA1340068C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1060375-1483-A785-169F-E8ECEF898C8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E3D5E7E-676E-5CC5-8DD0-C16DC48E31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C474414-0F76-247E-7C56-BEAC53C784C4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39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2333639-12B0-55A8-20B4-9ED2EBAFC3E9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FF163E1-4C46-05EE-9934-66C470F1C0E0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774B88-A148-04E1-761C-86C76FDDB7B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D0164C1-DC45-64B2-CC6A-19B6DDC4446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81240EC-B2C4-8226-FCDE-814C573AE959}"/>
              </a:ext>
            </a:extLst>
          </p:cNvPr>
          <p:cNvSpPr txBox="1"/>
          <p:nvPr/>
        </p:nvSpPr>
        <p:spPr>
          <a:xfrm>
            <a:off x="1710615" y="45633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Example2: Feasibility of Processing Facilities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مثال2: تقييم جدوى مرافق معالجة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A376B3A-77E4-19EC-E9BC-4C5B9A4FA6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7" y="1378492"/>
            <a:ext cx="7708570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53497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2FADB4-3A6F-D9AA-7332-09728EB774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AF742BD-81D1-DEF9-A045-B328B30A0A5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B9B4DAC-710F-890D-0D54-3FFB6CA943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04D22CC-A56A-1371-5D92-248047493D7A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40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DE225CF-E7FC-F9C6-85B9-7BBF70D7A904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A58BA94-87B3-0D93-E59D-E805BA8F3E58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C0714B7-9340-4302-E86E-1257820A9CB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0CD4C57-8D26-46CB-B5B6-C1B20663135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16BEA07-8496-EB12-F70D-EEB5D99ACE39}"/>
              </a:ext>
            </a:extLst>
          </p:cNvPr>
          <p:cNvSpPr txBox="1"/>
          <p:nvPr/>
        </p:nvSpPr>
        <p:spPr>
          <a:xfrm>
            <a:off x="1693070" y="524073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Challenges and Future Prospects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التحديات والآفاق المستقبلية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4CAC316-3CC4-F72C-21FB-FD18DFA221D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945" t="21345" r="4807" b="7208"/>
          <a:stretch>
            <a:fillRect/>
          </a:stretch>
        </p:blipFill>
        <p:spPr>
          <a:xfrm>
            <a:off x="604156" y="1374953"/>
            <a:ext cx="7722426" cy="336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22906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2C7E36-0F8E-0AF2-6972-2E36FE80C0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E8072A3-997E-B74D-7F82-BCD928034E8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12228AE-A32E-5FB2-7808-60806534A6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3F3AC20-3DDA-E031-39B7-73F4D04BE998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41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F4EFCA-29EB-C69E-E75F-A0A45D602E0E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70E6682-A65A-95CC-934F-29093269E244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E9CD147-2618-210F-A566-3D0DF116C2D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D212EC1-1B58-898C-5C60-B52B3D65690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FAFE0C8-8AD6-BE80-D3A1-FBC307682E7D}"/>
              </a:ext>
            </a:extLst>
          </p:cNvPr>
          <p:cNvSpPr txBox="1"/>
          <p:nvPr/>
        </p:nvSpPr>
        <p:spPr>
          <a:xfrm>
            <a:off x="1737247" y="48981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Monte Carlo Simulation?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ما هي محاكاة مونت كارلو؟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0A78C71-9B96-BA29-1616-061C1FAF4A8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761" t="30152" r="3772" b="8449"/>
          <a:stretch>
            <a:fillRect/>
          </a:stretch>
        </p:blipFill>
        <p:spPr>
          <a:xfrm>
            <a:off x="604155" y="1378493"/>
            <a:ext cx="7710285" cy="323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3693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0C40D-004C-E08B-5E11-0EF52D20AF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F0D7266-C284-D9F8-A72F-85D0DF4966D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4303E3E-D394-ACAF-233F-39E81697FD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A6B03A9-4995-B72C-0AE8-40664C6398EF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8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8">
                <a:spcAft>
                  <a:spcPts val="450"/>
                </a:spcAft>
                <a:defRPr/>
              </a:pPr>
              <a:t>42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283EE1-09E3-10F0-775E-FCF1F0B7C44C}"/>
              </a:ext>
            </a:extLst>
          </p:cNvPr>
          <p:cNvSpPr/>
          <p:nvPr/>
        </p:nvSpPr>
        <p:spPr>
          <a:xfrm>
            <a:off x="708729" y="342542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6CE7F92-0A5F-E8CE-655D-253636D5020A}"/>
              </a:ext>
            </a:extLst>
          </p:cNvPr>
          <p:cNvGrpSpPr/>
          <p:nvPr/>
        </p:nvGrpSpPr>
        <p:grpSpPr>
          <a:xfrm>
            <a:off x="673025" y="366162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CF2FEB3-DA7A-F953-AD38-D5E8C5F9221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79ED05A-81F5-800B-97AC-F8A73260394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10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8824F74-71DA-EF14-7564-E170FC1CCC0C}"/>
              </a:ext>
            </a:extLst>
          </p:cNvPr>
          <p:cNvSpPr txBox="1"/>
          <p:nvPr/>
        </p:nvSpPr>
        <p:spPr>
          <a:xfrm>
            <a:off x="1727780" y="48428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مثال عملي 1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C6F7477-DD91-9E92-0782-71528EFEEA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5" t="7457" r="15397" b="17641"/>
          <a:stretch>
            <a:fillRect/>
          </a:stretch>
        </p:blipFill>
        <p:spPr bwMode="auto">
          <a:xfrm>
            <a:off x="708729" y="1350552"/>
            <a:ext cx="7622471" cy="3391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5053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5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9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10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82136" y="4626558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7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60" y="152403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C7A41D6-7745-4445-99A3-58E7DDF02C10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89A61AB7-D1A9-4A86-896A-409F2947F70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90083D8-8A9F-4D54-8FC8-FF31A049DE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3256</TotalTime>
  <Words>678</Words>
  <Application>Microsoft Office PowerPoint</Application>
  <PresentationFormat>عرض على الشاشة (16:9)</PresentationFormat>
  <Paragraphs>247</Paragraphs>
  <Slides>43</Slides>
  <Notes>29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43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Roboto Light</vt:lpstr>
      <vt:lpstr>Times New Roman</vt:lpstr>
      <vt:lpstr>Theme1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Rahaf Darwish</cp:lastModifiedBy>
  <cp:revision>137</cp:revision>
  <dcterms:created xsi:type="dcterms:W3CDTF">2026-04-04T17:40:58Z</dcterms:created>
  <dcterms:modified xsi:type="dcterms:W3CDTF">2026-04-11T10:12:50Z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