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4"/>
  </p:sldMasterIdLst>
  <p:notesMasterIdLst>
    <p:notesMasterId r:id="rId43"/>
  </p:notesMasterIdLst>
  <p:sldIdLst>
    <p:sldId id="481" r:id="rId5"/>
    <p:sldId id="512" r:id="rId6"/>
    <p:sldId id="513" r:id="rId7"/>
    <p:sldId id="357" r:id="rId8"/>
    <p:sldId id="436" r:id="rId9"/>
    <p:sldId id="437" r:id="rId10"/>
    <p:sldId id="438" r:id="rId11"/>
    <p:sldId id="439" r:id="rId12"/>
    <p:sldId id="440" r:id="rId13"/>
    <p:sldId id="370" r:id="rId14"/>
    <p:sldId id="441" r:id="rId15"/>
    <p:sldId id="522" r:id="rId16"/>
    <p:sldId id="442" r:id="rId17"/>
    <p:sldId id="443" r:id="rId18"/>
    <p:sldId id="444" r:id="rId19"/>
    <p:sldId id="445" r:id="rId20"/>
    <p:sldId id="446" r:id="rId21"/>
    <p:sldId id="447" r:id="rId22"/>
    <p:sldId id="456" r:id="rId23"/>
    <p:sldId id="457" r:id="rId24"/>
    <p:sldId id="458" r:id="rId25"/>
    <p:sldId id="448" r:id="rId26"/>
    <p:sldId id="523" r:id="rId27"/>
    <p:sldId id="449" r:id="rId28"/>
    <p:sldId id="450" r:id="rId29"/>
    <p:sldId id="451" r:id="rId30"/>
    <p:sldId id="452" r:id="rId31"/>
    <p:sldId id="453" r:id="rId32"/>
    <p:sldId id="459" r:id="rId33"/>
    <p:sldId id="454" r:id="rId34"/>
    <p:sldId id="498" r:id="rId35"/>
    <p:sldId id="515" r:id="rId36"/>
    <p:sldId id="499" r:id="rId37"/>
    <p:sldId id="500" r:id="rId38"/>
    <p:sldId id="455" r:id="rId39"/>
    <p:sldId id="524" r:id="rId40"/>
    <p:sldId id="525" r:id="rId41"/>
    <p:sldId id="521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/>
        </p14:section>
        <p14:section name="Default Section" id="{19149F68-1000-5E43-87F2-7B29D2CCBFE5}">
          <p14:sldIdLst>
            <p14:sldId id="481"/>
          </p14:sldIdLst>
        </p14:section>
        <p14:section name="Default Section" id="{02AA173E-FFAD-A34F-AEA3-C8D250AB66C4}">
          <p14:sldIdLst>
            <p14:sldId id="512"/>
            <p14:sldId id="513"/>
            <p14:sldId id="357"/>
            <p14:sldId id="436"/>
            <p14:sldId id="437"/>
            <p14:sldId id="438"/>
            <p14:sldId id="439"/>
            <p14:sldId id="440"/>
            <p14:sldId id="370"/>
            <p14:sldId id="441"/>
            <p14:sldId id="522"/>
            <p14:sldId id="442"/>
            <p14:sldId id="443"/>
            <p14:sldId id="444"/>
            <p14:sldId id="445"/>
            <p14:sldId id="446"/>
            <p14:sldId id="447"/>
            <p14:sldId id="456"/>
            <p14:sldId id="457"/>
            <p14:sldId id="458"/>
            <p14:sldId id="448"/>
            <p14:sldId id="523"/>
            <p14:sldId id="449"/>
            <p14:sldId id="450"/>
            <p14:sldId id="451"/>
            <p14:sldId id="452"/>
            <p14:sldId id="453"/>
            <p14:sldId id="459"/>
            <p14:sldId id="454"/>
            <p14:sldId id="498"/>
            <p14:sldId id="515"/>
            <p14:sldId id="499"/>
            <p14:sldId id="500"/>
            <p14:sldId id="455"/>
            <p14:sldId id="524"/>
            <p14:sldId id="525"/>
          </p14:sldIdLst>
        </p14:section>
        <p14:section name="Untitled Section" id="{2F6AD2C2-46A9-4BC4-94FF-3A698A8E8EFB}">
          <p14:sldIdLst>
            <p14:sldId id="52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A6CF07-7B4C-AADB-CD81-ED3E113EC247}" v="3" dt="2025-11-20T12:29:14.5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27"/>
    <p:restoredTop sz="79592" autoAdjust="0"/>
  </p:normalViewPr>
  <p:slideViewPr>
    <p:cSldViewPr snapToGrid="0">
      <p:cViewPr varScale="1">
        <p:scale>
          <a:sx n="96" d="100"/>
          <a:sy n="96" d="100"/>
        </p:scale>
        <p:origin x="19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usni Samara" userId="S::husnisamara@midocean.edu.km::da87f59a-6d7b-41f5-941f-efd14f894eb3" providerId="AD" clId="Web-{26A6CF07-7B4C-AADB-CD81-ED3E113EC247}"/>
    <pc:docChg chg="delSection">
      <pc:chgData name="Husni Samara" userId="S::husnisamara@midocean.edu.km::da87f59a-6d7b-41f5-941f-efd14f894eb3" providerId="AD" clId="Web-{26A6CF07-7B4C-AADB-CD81-ED3E113EC247}" dt="2025-11-20T12:29:14.599" v="2"/>
      <pc:docMkLst>
        <pc:docMk/>
      </pc:docMkLst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4" Type="http://schemas.openxmlformats.org/officeDocument/2006/relationships/image" Target="../media/image2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4" Type="http://schemas.openxmlformats.org/officeDocument/2006/relationships/image" Target="../media/image2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5C24E4-6F11-45C6-BC89-1DC854AFC04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05BE2CB-C041-49E0-8527-DA607E1F5E89}">
      <dgm:prSet/>
      <dgm:spPr/>
      <dgm:t>
        <a:bodyPr/>
        <a:lstStyle/>
        <a:p>
          <a:r>
            <a:rPr lang="en-US"/>
            <a:t>The </a:t>
          </a:r>
          <a:r>
            <a:rPr lang="en-US" b="1"/>
            <a:t>units of measurement on the timeline are time periods </a:t>
          </a:r>
          <a:r>
            <a:rPr lang="en-US"/>
            <a:t>and are typically expressed in years but could be expressed as months, days, or any unit of time. </a:t>
          </a:r>
        </a:p>
      </dgm:t>
    </dgm:pt>
    <dgm:pt modelId="{8F78074E-746D-46D6-925B-AC6E8504F208}" type="parTrans" cxnId="{1DA65139-E861-48A0-9BE5-83185412F8DE}">
      <dgm:prSet/>
      <dgm:spPr/>
      <dgm:t>
        <a:bodyPr/>
        <a:lstStyle/>
        <a:p>
          <a:endParaRPr lang="en-US"/>
        </a:p>
      </dgm:t>
    </dgm:pt>
    <dgm:pt modelId="{D3CF4EC4-9AD4-4746-ABEB-F6EBC823D906}" type="sibTrans" cxnId="{1DA65139-E861-48A0-9BE5-83185412F8DE}">
      <dgm:prSet/>
      <dgm:spPr/>
      <dgm:t>
        <a:bodyPr/>
        <a:lstStyle/>
        <a:p>
          <a:endParaRPr lang="en-US"/>
        </a:p>
      </dgm:t>
    </dgm:pt>
    <dgm:pt modelId="{5CE061DB-CE39-4108-92CA-ED803BF0569E}">
      <dgm:prSet/>
      <dgm:spPr/>
      <dgm:t>
        <a:bodyPr/>
        <a:lstStyle/>
        <a:p>
          <a:r>
            <a:rPr lang="en-US"/>
            <a:t>However, for now, let’s assume we’re looking at cash flows that occur annually. </a:t>
          </a:r>
        </a:p>
      </dgm:t>
    </dgm:pt>
    <dgm:pt modelId="{53F110A1-6D28-425C-AFA9-C8822CAC9BC4}" type="parTrans" cxnId="{FFD2008A-EAEA-4BE3-B4A3-062D0E94BEAD}">
      <dgm:prSet/>
      <dgm:spPr/>
      <dgm:t>
        <a:bodyPr/>
        <a:lstStyle/>
        <a:p>
          <a:endParaRPr lang="en-US"/>
        </a:p>
      </dgm:t>
    </dgm:pt>
    <dgm:pt modelId="{EEC83BEF-1A6C-4937-BAD1-898467CBCB1B}" type="sibTrans" cxnId="{FFD2008A-EAEA-4BE3-B4A3-062D0E94BEAD}">
      <dgm:prSet/>
      <dgm:spPr/>
      <dgm:t>
        <a:bodyPr/>
        <a:lstStyle/>
        <a:p>
          <a:endParaRPr lang="en-US"/>
        </a:p>
      </dgm:t>
    </dgm:pt>
    <dgm:pt modelId="{FC0047AA-5A9E-47C5-93BE-28B89013E047}">
      <dgm:prSet/>
      <dgm:spPr/>
      <dgm:t>
        <a:bodyPr/>
        <a:lstStyle/>
        <a:p>
          <a:r>
            <a:rPr lang="en-US"/>
            <a:t>Thus, the </a:t>
          </a:r>
          <a:r>
            <a:rPr lang="en-US" b="1"/>
            <a:t>distance between 0 and 1</a:t>
          </a:r>
          <a:r>
            <a:rPr lang="en-US"/>
            <a:t> represents the period between today and the end of the first year. </a:t>
          </a:r>
        </a:p>
      </dgm:t>
    </dgm:pt>
    <dgm:pt modelId="{E5A68BC4-59DC-407D-A968-663C4826AAF5}" type="parTrans" cxnId="{B4711424-8CDF-4A3A-9DA0-995ACD491B4D}">
      <dgm:prSet/>
      <dgm:spPr/>
      <dgm:t>
        <a:bodyPr/>
        <a:lstStyle/>
        <a:p>
          <a:endParaRPr lang="en-US"/>
        </a:p>
      </dgm:t>
    </dgm:pt>
    <dgm:pt modelId="{B17536A4-D7C1-4EE0-B22C-09A9ABB24343}" type="sibTrans" cxnId="{B4711424-8CDF-4A3A-9DA0-995ACD491B4D}">
      <dgm:prSet/>
      <dgm:spPr/>
      <dgm:t>
        <a:bodyPr/>
        <a:lstStyle/>
        <a:p>
          <a:endParaRPr lang="en-US"/>
        </a:p>
      </dgm:t>
    </dgm:pt>
    <dgm:pt modelId="{CADA029A-AB4E-4A82-9F03-59BA7A5FB6C2}">
      <dgm:prSet/>
      <dgm:spPr/>
      <dgm:t>
        <a:bodyPr/>
        <a:lstStyle/>
        <a:p>
          <a:r>
            <a:rPr lang="en-US"/>
            <a:t>Consequently, </a:t>
          </a:r>
          <a:r>
            <a:rPr lang="en-US" b="1"/>
            <a:t>time period 0 indicates today</a:t>
          </a:r>
          <a:r>
            <a:rPr lang="en-US"/>
            <a:t>, while time period 1 represents the end of the first year, which is also the beginning of the second year. </a:t>
          </a:r>
        </a:p>
      </dgm:t>
    </dgm:pt>
    <dgm:pt modelId="{4A3C2840-10A5-40B3-B633-E68CEB57BB21}" type="parTrans" cxnId="{DE7B4422-FA79-46CD-BB9C-D3D5A8D3F156}">
      <dgm:prSet/>
      <dgm:spPr/>
      <dgm:t>
        <a:bodyPr/>
        <a:lstStyle/>
        <a:p>
          <a:endParaRPr lang="en-US"/>
        </a:p>
      </dgm:t>
    </dgm:pt>
    <dgm:pt modelId="{0193C228-14B5-4EB2-A3FC-CCF7EC43F77E}" type="sibTrans" cxnId="{DE7B4422-FA79-46CD-BB9C-D3D5A8D3F156}">
      <dgm:prSet/>
      <dgm:spPr/>
      <dgm:t>
        <a:bodyPr/>
        <a:lstStyle/>
        <a:p>
          <a:endParaRPr lang="en-US"/>
        </a:p>
      </dgm:t>
    </dgm:pt>
    <dgm:pt modelId="{C338AB4A-D076-4936-AF03-9C99096107AE}">
      <dgm:prSet/>
      <dgm:spPr/>
      <dgm:t>
        <a:bodyPr/>
        <a:lstStyle/>
        <a:p>
          <a:r>
            <a:rPr lang="en-US"/>
            <a:t>(You can think of it as being both the last second of the first year and the first second of the second year.)</a:t>
          </a:r>
        </a:p>
      </dgm:t>
    </dgm:pt>
    <dgm:pt modelId="{5FCB1013-BD82-4100-B179-2CA4E5D8DE3C}" type="parTrans" cxnId="{8C94EAAC-607C-4416-BA38-4D3BC3FAA11D}">
      <dgm:prSet/>
      <dgm:spPr/>
      <dgm:t>
        <a:bodyPr/>
        <a:lstStyle/>
        <a:p>
          <a:endParaRPr lang="en-US"/>
        </a:p>
      </dgm:t>
    </dgm:pt>
    <dgm:pt modelId="{E3339B04-B4E9-4959-A3E4-C8BD8713633A}" type="sibTrans" cxnId="{8C94EAAC-607C-4416-BA38-4D3BC3FAA11D}">
      <dgm:prSet/>
      <dgm:spPr/>
      <dgm:t>
        <a:bodyPr/>
        <a:lstStyle/>
        <a:p>
          <a:endParaRPr lang="en-US"/>
        </a:p>
      </dgm:t>
    </dgm:pt>
    <dgm:pt modelId="{BC5DA8ED-1FBF-4255-9F5F-D961E4A99201}">
      <dgm:prSet/>
      <dgm:spPr/>
      <dgm:t>
        <a:bodyPr/>
        <a:lstStyle/>
        <a:p>
          <a:r>
            <a:rPr lang="en-US"/>
            <a:t>The interest rate, which is 10 percent in this example, is listed above the timeline.</a:t>
          </a:r>
        </a:p>
      </dgm:t>
    </dgm:pt>
    <dgm:pt modelId="{6DAF228E-4957-4CAD-A206-47C85C2E6B84}" type="parTrans" cxnId="{A6313A9A-6C40-4824-9BD9-2F1468EB776E}">
      <dgm:prSet/>
      <dgm:spPr/>
      <dgm:t>
        <a:bodyPr/>
        <a:lstStyle/>
        <a:p>
          <a:endParaRPr lang="en-US"/>
        </a:p>
      </dgm:t>
    </dgm:pt>
    <dgm:pt modelId="{ED8A616B-0A8C-4C05-983A-5C40F98DE91E}" type="sibTrans" cxnId="{A6313A9A-6C40-4824-9BD9-2F1468EB776E}">
      <dgm:prSet/>
      <dgm:spPr/>
      <dgm:t>
        <a:bodyPr/>
        <a:lstStyle/>
        <a:p>
          <a:endParaRPr lang="en-US"/>
        </a:p>
      </dgm:t>
    </dgm:pt>
    <dgm:pt modelId="{376EC7FE-DAD2-4366-AE31-257846A1467F}" type="pres">
      <dgm:prSet presAssocID="{285C24E4-6F11-45C6-BC89-1DC854AFC040}" presName="root" presStyleCnt="0">
        <dgm:presLayoutVars>
          <dgm:dir/>
          <dgm:resizeHandles val="exact"/>
        </dgm:presLayoutVars>
      </dgm:prSet>
      <dgm:spPr/>
    </dgm:pt>
    <dgm:pt modelId="{8D37070E-BCE1-4785-8008-225153689003}" type="pres">
      <dgm:prSet presAssocID="{E05BE2CB-C041-49E0-8527-DA607E1F5E89}" presName="compNode" presStyleCnt="0"/>
      <dgm:spPr/>
    </dgm:pt>
    <dgm:pt modelId="{1A6C57C7-D862-4E76-B1A8-9D1615CAC9D2}" type="pres">
      <dgm:prSet presAssocID="{E05BE2CB-C041-49E0-8527-DA607E1F5E89}" presName="bgRect" presStyleLbl="bgShp" presStyleIdx="0" presStyleCnt="6"/>
      <dgm:spPr/>
    </dgm:pt>
    <dgm:pt modelId="{7A210952-1096-4739-B2E1-E8FB7118453C}" type="pres">
      <dgm:prSet presAssocID="{E05BE2CB-C041-49E0-8527-DA607E1F5E8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21AC150-B6D9-4895-A030-9BC46D49FE2B}" type="pres">
      <dgm:prSet presAssocID="{E05BE2CB-C041-49E0-8527-DA607E1F5E89}" presName="spaceRect" presStyleCnt="0"/>
      <dgm:spPr/>
    </dgm:pt>
    <dgm:pt modelId="{AA7F191E-D608-4A3C-B534-750CC6661946}" type="pres">
      <dgm:prSet presAssocID="{E05BE2CB-C041-49E0-8527-DA607E1F5E89}" presName="parTx" presStyleLbl="revTx" presStyleIdx="0" presStyleCnt="6">
        <dgm:presLayoutVars>
          <dgm:chMax val="0"/>
          <dgm:chPref val="0"/>
        </dgm:presLayoutVars>
      </dgm:prSet>
      <dgm:spPr/>
    </dgm:pt>
    <dgm:pt modelId="{167F68FD-CE38-4289-BCF7-2C6AE887A5A9}" type="pres">
      <dgm:prSet presAssocID="{D3CF4EC4-9AD4-4746-ABEB-F6EBC823D906}" presName="sibTrans" presStyleCnt="0"/>
      <dgm:spPr/>
    </dgm:pt>
    <dgm:pt modelId="{2A6319D9-96F4-4CC1-A7FC-775844FF043C}" type="pres">
      <dgm:prSet presAssocID="{5CE061DB-CE39-4108-92CA-ED803BF0569E}" presName="compNode" presStyleCnt="0"/>
      <dgm:spPr/>
    </dgm:pt>
    <dgm:pt modelId="{5D2EA7B5-8E4D-4314-B5EE-D26B3F34FFBF}" type="pres">
      <dgm:prSet presAssocID="{5CE061DB-CE39-4108-92CA-ED803BF0569E}" presName="bgRect" presStyleLbl="bgShp" presStyleIdx="1" presStyleCnt="6"/>
      <dgm:spPr/>
    </dgm:pt>
    <dgm:pt modelId="{6AB90A53-92BB-445E-B2D2-F13ADA4B9663}" type="pres">
      <dgm:prSet presAssocID="{5CE061DB-CE39-4108-92CA-ED803BF0569E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57E67DDC-2537-4111-AEE4-546F6A0BCD4B}" type="pres">
      <dgm:prSet presAssocID="{5CE061DB-CE39-4108-92CA-ED803BF0569E}" presName="spaceRect" presStyleCnt="0"/>
      <dgm:spPr/>
    </dgm:pt>
    <dgm:pt modelId="{2BCE9D18-4D4E-4817-894C-E0294DBDD74D}" type="pres">
      <dgm:prSet presAssocID="{5CE061DB-CE39-4108-92CA-ED803BF0569E}" presName="parTx" presStyleLbl="revTx" presStyleIdx="1" presStyleCnt="6">
        <dgm:presLayoutVars>
          <dgm:chMax val="0"/>
          <dgm:chPref val="0"/>
        </dgm:presLayoutVars>
      </dgm:prSet>
      <dgm:spPr/>
    </dgm:pt>
    <dgm:pt modelId="{C7355B9E-906D-4E51-85CA-CF2B5FA2B37A}" type="pres">
      <dgm:prSet presAssocID="{EEC83BEF-1A6C-4937-BAD1-898467CBCB1B}" presName="sibTrans" presStyleCnt="0"/>
      <dgm:spPr/>
    </dgm:pt>
    <dgm:pt modelId="{96AB5F8C-832A-4B59-A872-14680F37E809}" type="pres">
      <dgm:prSet presAssocID="{FC0047AA-5A9E-47C5-93BE-28B89013E047}" presName="compNode" presStyleCnt="0"/>
      <dgm:spPr/>
    </dgm:pt>
    <dgm:pt modelId="{06DEB6FB-7F28-4B92-A035-B5FFBFD4DD75}" type="pres">
      <dgm:prSet presAssocID="{FC0047AA-5A9E-47C5-93BE-28B89013E047}" presName="bgRect" presStyleLbl="bgShp" presStyleIdx="2" presStyleCnt="6"/>
      <dgm:spPr/>
    </dgm:pt>
    <dgm:pt modelId="{5DC7038C-3A12-4AE9-9B78-44D3C02C2F48}" type="pres">
      <dgm:prSet presAssocID="{FC0047AA-5A9E-47C5-93BE-28B89013E047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d Bump"/>
        </a:ext>
      </dgm:extLst>
    </dgm:pt>
    <dgm:pt modelId="{FF6DB394-F2B4-4431-AF3E-249810FC19DB}" type="pres">
      <dgm:prSet presAssocID="{FC0047AA-5A9E-47C5-93BE-28B89013E047}" presName="spaceRect" presStyleCnt="0"/>
      <dgm:spPr/>
    </dgm:pt>
    <dgm:pt modelId="{A9669002-5085-43CE-A954-179D7BA03D44}" type="pres">
      <dgm:prSet presAssocID="{FC0047AA-5A9E-47C5-93BE-28B89013E047}" presName="parTx" presStyleLbl="revTx" presStyleIdx="2" presStyleCnt="6">
        <dgm:presLayoutVars>
          <dgm:chMax val="0"/>
          <dgm:chPref val="0"/>
        </dgm:presLayoutVars>
      </dgm:prSet>
      <dgm:spPr/>
    </dgm:pt>
    <dgm:pt modelId="{CA430E8F-E395-48B2-81E3-E626B54FACB2}" type="pres">
      <dgm:prSet presAssocID="{B17536A4-D7C1-4EE0-B22C-09A9ABB24343}" presName="sibTrans" presStyleCnt="0"/>
      <dgm:spPr/>
    </dgm:pt>
    <dgm:pt modelId="{19443806-0163-4B76-9B94-B6498B538678}" type="pres">
      <dgm:prSet presAssocID="{CADA029A-AB4E-4A82-9F03-59BA7A5FB6C2}" presName="compNode" presStyleCnt="0"/>
      <dgm:spPr/>
    </dgm:pt>
    <dgm:pt modelId="{839F526A-E872-40E0-873B-B57A22652326}" type="pres">
      <dgm:prSet presAssocID="{CADA029A-AB4E-4A82-9F03-59BA7A5FB6C2}" presName="bgRect" presStyleLbl="bgShp" presStyleIdx="3" presStyleCnt="6"/>
      <dgm:spPr/>
    </dgm:pt>
    <dgm:pt modelId="{B1247573-97DC-4C30-A1AD-9F0311AC1157}" type="pres">
      <dgm:prSet presAssocID="{CADA029A-AB4E-4A82-9F03-59BA7A5FB6C2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ck"/>
        </a:ext>
      </dgm:extLst>
    </dgm:pt>
    <dgm:pt modelId="{BBB66477-EDDC-49F7-9C65-89028CF7CDD6}" type="pres">
      <dgm:prSet presAssocID="{CADA029A-AB4E-4A82-9F03-59BA7A5FB6C2}" presName="spaceRect" presStyleCnt="0"/>
      <dgm:spPr/>
    </dgm:pt>
    <dgm:pt modelId="{6C4E81D7-52C1-418A-9668-36D169AE2B7C}" type="pres">
      <dgm:prSet presAssocID="{CADA029A-AB4E-4A82-9F03-59BA7A5FB6C2}" presName="parTx" presStyleLbl="revTx" presStyleIdx="3" presStyleCnt="6">
        <dgm:presLayoutVars>
          <dgm:chMax val="0"/>
          <dgm:chPref val="0"/>
        </dgm:presLayoutVars>
      </dgm:prSet>
      <dgm:spPr/>
    </dgm:pt>
    <dgm:pt modelId="{2377FADF-690B-4402-A78A-A34D9BECAE95}" type="pres">
      <dgm:prSet presAssocID="{0193C228-14B5-4EB2-A3FC-CCF7EC43F77E}" presName="sibTrans" presStyleCnt="0"/>
      <dgm:spPr/>
    </dgm:pt>
    <dgm:pt modelId="{7B06ED1C-E53A-4299-AF5B-4CD0C4DE458E}" type="pres">
      <dgm:prSet presAssocID="{C338AB4A-D076-4936-AF03-9C99096107AE}" presName="compNode" presStyleCnt="0"/>
      <dgm:spPr/>
    </dgm:pt>
    <dgm:pt modelId="{D41EBBF8-B44B-475D-B480-3F7211B10F04}" type="pres">
      <dgm:prSet presAssocID="{C338AB4A-D076-4936-AF03-9C99096107AE}" presName="bgRect" presStyleLbl="bgShp" presStyleIdx="4" presStyleCnt="6"/>
      <dgm:spPr/>
    </dgm:pt>
    <dgm:pt modelId="{ED96029E-208F-4563-9A23-43E85775B4C9}" type="pres">
      <dgm:prSet presAssocID="{C338AB4A-D076-4936-AF03-9C99096107AE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E77316D3-786C-46D2-B141-E6966FD60D3D}" type="pres">
      <dgm:prSet presAssocID="{C338AB4A-D076-4936-AF03-9C99096107AE}" presName="spaceRect" presStyleCnt="0"/>
      <dgm:spPr/>
    </dgm:pt>
    <dgm:pt modelId="{CC9E5EF0-F113-412A-8A50-6692E850F061}" type="pres">
      <dgm:prSet presAssocID="{C338AB4A-D076-4936-AF03-9C99096107AE}" presName="parTx" presStyleLbl="revTx" presStyleIdx="4" presStyleCnt="6">
        <dgm:presLayoutVars>
          <dgm:chMax val="0"/>
          <dgm:chPref val="0"/>
        </dgm:presLayoutVars>
      </dgm:prSet>
      <dgm:spPr/>
    </dgm:pt>
    <dgm:pt modelId="{1FBEAB51-62F8-4FE0-A8CB-B32937A22416}" type="pres">
      <dgm:prSet presAssocID="{E3339B04-B4E9-4959-A3E4-C8BD8713633A}" presName="sibTrans" presStyleCnt="0"/>
      <dgm:spPr/>
    </dgm:pt>
    <dgm:pt modelId="{33BFBE87-78FE-4E87-B243-E11C880005C5}" type="pres">
      <dgm:prSet presAssocID="{BC5DA8ED-1FBF-4255-9F5F-D961E4A99201}" presName="compNode" presStyleCnt="0"/>
      <dgm:spPr/>
    </dgm:pt>
    <dgm:pt modelId="{CF945EC4-F7EC-4721-90D1-9E9AD1C16D55}" type="pres">
      <dgm:prSet presAssocID="{BC5DA8ED-1FBF-4255-9F5F-D961E4A99201}" presName="bgRect" presStyleLbl="bgShp" presStyleIdx="5" presStyleCnt="6"/>
      <dgm:spPr/>
    </dgm:pt>
    <dgm:pt modelId="{818B4DEA-36C0-433B-92EF-12E62EB395A4}" type="pres">
      <dgm:prSet presAssocID="{BC5DA8ED-1FBF-4255-9F5F-D961E4A99201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3A8F2AF4-DB47-4378-8C3C-01548BB2BFA5}" type="pres">
      <dgm:prSet presAssocID="{BC5DA8ED-1FBF-4255-9F5F-D961E4A99201}" presName="spaceRect" presStyleCnt="0"/>
      <dgm:spPr/>
    </dgm:pt>
    <dgm:pt modelId="{1484EFB3-09EE-4180-B4B5-395C3940711B}" type="pres">
      <dgm:prSet presAssocID="{BC5DA8ED-1FBF-4255-9F5F-D961E4A99201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32CADD0F-2F29-4FE6-8610-8705A76584B4}" type="presOf" srcId="{5CE061DB-CE39-4108-92CA-ED803BF0569E}" destId="{2BCE9D18-4D4E-4817-894C-E0294DBDD74D}" srcOrd="0" destOrd="0" presId="urn:microsoft.com/office/officeart/2018/2/layout/IconVerticalSolidList"/>
    <dgm:cxn modelId="{25241D13-E3D5-4959-91C1-35FD29029A10}" type="presOf" srcId="{BC5DA8ED-1FBF-4255-9F5F-D961E4A99201}" destId="{1484EFB3-09EE-4180-B4B5-395C3940711B}" srcOrd="0" destOrd="0" presId="urn:microsoft.com/office/officeart/2018/2/layout/IconVerticalSolidList"/>
    <dgm:cxn modelId="{DE7B4422-FA79-46CD-BB9C-D3D5A8D3F156}" srcId="{285C24E4-6F11-45C6-BC89-1DC854AFC040}" destId="{CADA029A-AB4E-4A82-9F03-59BA7A5FB6C2}" srcOrd="3" destOrd="0" parTransId="{4A3C2840-10A5-40B3-B633-E68CEB57BB21}" sibTransId="{0193C228-14B5-4EB2-A3FC-CCF7EC43F77E}"/>
    <dgm:cxn modelId="{B4711424-8CDF-4A3A-9DA0-995ACD491B4D}" srcId="{285C24E4-6F11-45C6-BC89-1DC854AFC040}" destId="{FC0047AA-5A9E-47C5-93BE-28B89013E047}" srcOrd="2" destOrd="0" parTransId="{E5A68BC4-59DC-407D-A968-663C4826AAF5}" sibTransId="{B17536A4-D7C1-4EE0-B22C-09A9ABB24343}"/>
    <dgm:cxn modelId="{A04AD32D-286C-49A1-B2A1-0E9D089A538B}" type="presOf" srcId="{FC0047AA-5A9E-47C5-93BE-28B89013E047}" destId="{A9669002-5085-43CE-A954-179D7BA03D44}" srcOrd="0" destOrd="0" presId="urn:microsoft.com/office/officeart/2018/2/layout/IconVerticalSolidList"/>
    <dgm:cxn modelId="{1DA65139-E861-48A0-9BE5-83185412F8DE}" srcId="{285C24E4-6F11-45C6-BC89-1DC854AFC040}" destId="{E05BE2CB-C041-49E0-8527-DA607E1F5E89}" srcOrd="0" destOrd="0" parTransId="{8F78074E-746D-46D6-925B-AC6E8504F208}" sibTransId="{D3CF4EC4-9AD4-4746-ABEB-F6EBC823D906}"/>
    <dgm:cxn modelId="{FFD2008A-EAEA-4BE3-B4A3-062D0E94BEAD}" srcId="{285C24E4-6F11-45C6-BC89-1DC854AFC040}" destId="{5CE061DB-CE39-4108-92CA-ED803BF0569E}" srcOrd="1" destOrd="0" parTransId="{53F110A1-6D28-425C-AFA9-C8822CAC9BC4}" sibTransId="{EEC83BEF-1A6C-4937-BAD1-898467CBCB1B}"/>
    <dgm:cxn modelId="{843BDD92-6B51-418B-BF03-A5F7F385C4E8}" type="presOf" srcId="{285C24E4-6F11-45C6-BC89-1DC854AFC040}" destId="{376EC7FE-DAD2-4366-AE31-257846A1467F}" srcOrd="0" destOrd="0" presId="urn:microsoft.com/office/officeart/2018/2/layout/IconVerticalSolidList"/>
    <dgm:cxn modelId="{7FD58294-11A2-46D8-ADB1-8328F585FEC2}" type="presOf" srcId="{C338AB4A-D076-4936-AF03-9C99096107AE}" destId="{CC9E5EF0-F113-412A-8A50-6692E850F061}" srcOrd="0" destOrd="0" presId="urn:microsoft.com/office/officeart/2018/2/layout/IconVerticalSolidList"/>
    <dgm:cxn modelId="{A6313A9A-6C40-4824-9BD9-2F1468EB776E}" srcId="{285C24E4-6F11-45C6-BC89-1DC854AFC040}" destId="{BC5DA8ED-1FBF-4255-9F5F-D961E4A99201}" srcOrd="5" destOrd="0" parTransId="{6DAF228E-4957-4CAD-A206-47C85C2E6B84}" sibTransId="{ED8A616B-0A8C-4C05-983A-5C40F98DE91E}"/>
    <dgm:cxn modelId="{8C94EAAC-607C-4416-BA38-4D3BC3FAA11D}" srcId="{285C24E4-6F11-45C6-BC89-1DC854AFC040}" destId="{C338AB4A-D076-4936-AF03-9C99096107AE}" srcOrd="4" destOrd="0" parTransId="{5FCB1013-BD82-4100-B179-2CA4E5D8DE3C}" sibTransId="{E3339B04-B4E9-4959-A3E4-C8BD8713633A}"/>
    <dgm:cxn modelId="{54A322B8-B2D0-466D-BBA9-3C00C7EF97CD}" type="presOf" srcId="{E05BE2CB-C041-49E0-8527-DA607E1F5E89}" destId="{AA7F191E-D608-4A3C-B534-750CC6661946}" srcOrd="0" destOrd="0" presId="urn:microsoft.com/office/officeart/2018/2/layout/IconVerticalSolidList"/>
    <dgm:cxn modelId="{FC9832FA-099B-46D9-8C19-5FED6ED344A1}" type="presOf" srcId="{CADA029A-AB4E-4A82-9F03-59BA7A5FB6C2}" destId="{6C4E81D7-52C1-418A-9668-36D169AE2B7C}" srcOrd="0" destOrd="0" presId="urn:microsoft.com/office/officeart/2018/2/layout/IconVerticalSolidList"/>
    <dgm:cxn modelId="{F4270676-F3A5-4454-8B1D-466608C91713}" type="presParOf" srcId="{376EC7FE-DAD2-4366-AE31-257846A1467F}" destId="{8D37070E-BCE1-4785-8008-225153689003}" srcOrd="0" destOrd="0" presId="urn:microsoft.com/office/officeart/2018/2/layout/IconVerticalSolidList"/>
    <dgm:cxn modelId="{398A091A-82F9-477E-9060-D20B5D56F498}" type="presParOf" srcId="{8D37070E-BCE1-4785-8008-225153689003}" destId="{1A6C57C7-D862-4E76-B1A8-9D1615CAC9D2}" srcOrd="0" destOrd="0" presId="urn:microsoft.com/office/officeart/2018/2/layout/IconVerticalSolidList"/>
    <dgm:cxn modelId="{BAF4A19B-494D-4C44-BEB2-146F129E41B3}" type="presParOf" srcId="{8D37070E-BCE1-4785-8008-225153689003}" destId="{7A210952-1096-4739-B2E1-E8FB7118453C}" srcOrd="1" destOrd="0" presId="urn:microsoft.com/office/officeart/2018/2/layout/IconVerticalSolidList"/>
    <dgm:cxn modelId="{50EAA675-2B18-4EBA-9D10-66A62E21F8A7}" type="presParOf" srcId="{8D37070E-BCE1-4785-8008-225153689003}" destId="{321AC150-B6D9-4895-A030-9BC46D49FE2B}" srcOrd="2" destOrd="0" presId="urn:microsoft.com/office/officeart/2018/2/layout/IconVerticalSolidList"/>
    <dgm:cxn modelId="{8B94BCA2-EB81-48A9-ACB3-57DA379F9CD6}" type="presParOf" srcId="{8D37070E-BCE1-4785-8008-225153689003}" destId="{AA7F191E-D608-4A3C-B534-750CC6661946}" srcOrd="3" destOrd="0" presId="urn:microsoft.com/office/officeart/2018/2/layout/IconVerticalSolidList"/>
    <dgm:cxn modelId="{FBC33C06-A8F8-47D8-8ECF-F963319F49AB}" type="presParOf" srcId="{376EC7FE-DAD2-4366-AE31-257846A1467F}" destId="{167F68FD-CE38-4289-BCF7-2C6AE887A5A9}" srcOrd="1" destOrd="0" presId="urn:microsoft.com/office/officeart/2018/2/layout/IconVerticalSolidList"/>
    <dgm:cxn modelId="{31C58014-5BA5-4A7F-AC4E-A198F640C598}" type="presParOf" srcId="{376EC7FE-DAD2-4366-AE31-257846A1467F}" destId="{2A6319D9-96F4-4CC1-A7FC-775844FF043C}" srcOrd="2" destOrd="0" presId="urn:microsoft.com/office/officeart/2018/2/layout/IconVerticalSolidList"/>
    <dgm:cxn modelId="{7F81FAC6-DBC6-48E8-B668-FBF50CC16584}" type="presParOf" srcId="{2A6319D9-96F4-4CC1-A7FC-775844FF043C}" destId="{5D2EA7B5-8E4D-4314-B5EE-D26B3F34FFBF}" srcOrd="0" destOrd="0" presId="urn:microsoft.com/office/officeart/2018/2/layout/IconVerticalSolidList"/>
    <dgm:cxn modelId="{8F0AE72B-F00D-493F-8DE3-F50E771630F5}" type="presParOf" srcId="{2A6319D9-96F4-4CC1-A7FC-775844FF043C}" destId="{6AB90A53-92BB-445E-B2D2-F13ADA4B9663}" srcOrd="1" destOrd="0" presId="urn:microsoft.com/office/officeart/2018/2/layout/IconVerticalSolidList"/>
    <dgm:cxn modelId="{396347CB-1460-4D77-959B-E62FC7CEE933}" type="presParOf" srcId="{2A6319D9-96F4-4CC1-A7FC-775844FF043C}" destId="{57E67DDC-2537-4111-AEE4-546F6A0BCD4B}" srcOrd="2" destOrd="0" presId="urn:microsoft.com/office/officeart/2018/2/layout/IconVerticalSolidList"/>
    <dgm:cxn modelId="{9CEC7D65-F254-49C6-ABDF-586848EE7525}" type="presParOf" srcId="{2A6319D9-96F4-4CC1-A7FC-775844FF043C}" destId="{2BCE9D18-4D4E-4817-894C-E0294DBDD74D}" srcOrd="3" destOrd="0" presId="urn:microsoft.com/office/officeart/2018/2/layout/IconVerticalSolidList"/>
    <dgm:cxn modelId="{E522466A-AA57-4AE6-9C30-798F25899EC5}" type="presParOf" srcId="{376EC7FE-DAD2-4366-AE31-257846A1467F}" destId="{C7355B9E-906D-4E51-85CA-CF2B5FA2B37A}" srcOrd="3" destOrd="0" presId="urn:microsoft.com/office/officeart/2018/2/layout/IconVerticalSolidList"/>
    <dgm:cxn modelId="{2A9F950F-B571-4098-8394-7BD358423CD4}" type="presParOf" srcId="{376EC7FE-DAD2-4366-AE31-257846A1467F}" destId="{96AB5F8C-832A-4B59-A872-14680F37E809}" srcOrd="4" destOrd="0" presId="urn:microsoft.com/office/officeart/2018/2/layout/IconVerticalSolidList"/>
    <dgm:cxn modelId="{B153CCD4-587C-458E-A891-8CCDF7EBF353}" type="presParOf" srcId="{96AB5F8C-832A-4B59-A872-14680F37E809}" destId="{06DEB6FB-7F28-4B92-A035-B5FFBFD4DD75}" srcOrd="0" destOrd="0" presId="urn:microsoft.com/office/officeart/2018/2/layout/IconVerticalSolidList"/>
    <dgm:cxn modelId="{3678C43D-C85A-40C4-8068-BEA652751571}" type="presParOf" srcId="{96AB5F8C-832A-4B59-A872-14680F37E809}" destId="{5DC7038C-3A12-4AE9-9B78-44D3C02C2F48}" srcOrd="1" destOrd="0" presId="urn:microsoft.com/office/officeart/2018/2/layout/IconVerticalSolidList"/>
    <dgm:cxn modelId="{530EE950-49F4-4339-B96C-3F6C4A40C087}" type="presParOf" srcId="{96AB5F8C-832A-4B59-A872-14680F37E809}" destId="{FF6DB394-F2B4-4431-AF3E-249810FC19DB}" srcOrd="2" destOrd="0" presId="urn:microsoft.com/office/officeart/2018/2/layout/IconVerticalSolidList"/>
    <dgm:cxn modelId="{94835AA5-F95C-43AC-8E7B-9DB7EA0E80E6}" type="presParOf" srcId="{96AB5F8C-832A-4B59-A872-14680F37E809}" destId="{A9669002-5085-43CE-A954-179D7BA03D44}" srcOrd="3" destOrd="0" presId="urn:microsoft.com/office/officeart/2018/2/layout/IconVerticalSolidList"/>
    <dgm:cxn modelId="{ED784A37-2D0A-4893-AE6A-6773862DEA5C}" type="presParOf" srcId="{376EC7FE-DAD2-4366-AE31-257846A1467F}" destId="{CA430E8F-E395-48B2-81E3-E626B54FACB2}" srcOrd="5" destOrd="0" presId="urn:microsoft.com/office/officeart/2018/2/layout/IconVerticalSolidList"/>
    <dgm:cxn modelId="{4EEB237B-59D6-4E19-A0D2-7593BA7349F1}" type="presParOf" srcId="{376EC7FE-DAD2-4366-AE31-257846A1467F}" destId="{19443806-0163-4B76-9B94-B6498B538678}" srcOrd="6" destOrd="0" presId="urn:microsoft.com/office/officeart/2018/2/layout/IconVerticalSolidList"/>
    <dgm:cxn modelId="{4F04F8A9-D03B-4620-A3C3-4901840E342C}" type="presParOf" srcId="{19443806-0163-4B76-9B94-B6498B538678}" destId="{839F526A-E872-40E0-873B-B57A22652326}" srcOrd="0" destOrd="0" presId="urn:microsoft.com/office/officeart/2018/2/layout/IconVerticalSolidList"/>
    <dgm:cxn modelId="{461F5605-139D-459D-8658-81D5C205B5D1}" type="presParOf" srcId="{19443806-0163-4B76-9B94-B6498B538678}" destId="{B1247573-97DC-4C30-A1AD-9F0311AC1157}" srcOrd="1" destOrd="0" presId="urn:microsoft.com/office/officeart/2018/2/layout/IconVerticalSolidList"/>
    <dgm:cxn modelId="{E3F5EE7F-E0C8-4F94-8255-3A3B9BEB8030}" type="presParOf" srcId="{19443806-0163-4B76-9B94-B6498B538678}" destId="{BBB66477-EDDC-49F7-9C65-89028CF7CDD6}" srcOrd="2" destOrd="0" presId="urn:microsoft.com/office/officeart/2018/2/layout/IconVerticalSolidList"/>
    <dgm:cxn modelId="{F42C2F7A-3A0F-4A57-9090-66EC9E838BFE}" type="presParOf" srcId="{19443806-0163-4B76-9B94-B6498B538678}" destId="{6C4E81D7-52C1-418A-9668-36D169AE2B7C}" srcOrd="3" destOrd="0" presId="urn:microsoft.com/office/officeart/2018/2/layout/IconVerticalSolidList"/>
    <dgm:cxn modelId="{FAC9918C-F3C5-431C-A702-7E1D115342F2}" type="presParOf" srcId="{376EC7FE-DAD2-4366-AE31-257846A1467F}" destId="{2377FADF-690B-4402-A78A-A34D9BECAE95}" srcOrd="7" destOrd="0" presId="urn:microsoft.com/office/officeart/2018/2/layout/IconVerticalSolidList"/>
    <dgm:cxn modelId="{602C44B9-23FE-449C-991C-6FECFC295703}" type="presParOf" srcId="{376EC7FE-DAD2-4366-AE31-257846A1467F}" destId="{7B06ED1C-E53A-4299-AF5B-4CD0C4DE458E}" srcOrd="8" destOrd="0" presId="urn:microsoft.com/office/officeart/2018/2/layout/IconVerticalSolidList"/>
    <dgm:cxn modelId="{5A43811A-5759-4C8C-A016-C79E757613D6}" type="presParOf" srcId="{7B06ED1C-E53A-4299-AF5B-4CD0C4DE458E}" destId="{D41EBBF8-B44B-475D-B480-3F7211B10F04}" srcOrd="0" destOrd="0" presId="urn:microsoft.com/office/officeart/2018/2/layout/IconVerticalSolidList"/>
    <dgm:cxn modelId="{566CB74E-A75F-4C0B-AD1B-73D64DAD0159}" type="presParOf" srcId="{7B06ED1C-E53A-4299-AF5B-4CD0C4DE458E}" destId="{ED96029E-208F-4563-9A23-43E85775B4C9}" srcOrd="1" destOrd="0" presId="urn:microsoft.com/office/officeart/2018/2/layout/IconVerticalSolidList"/>
    <dgm:cxn modelId="{8DA171D1-8FCE-4011-A0AC-633FA084C560}" type="presParOf" srcId="{7B06ED1C-E53A-4299-AF5B-4CD0C4DE458E}" destId="{E77316D3-786C-46D2-B141-E6966FD60D3D}" srcOrd="2" destOrd="0" presId="urn:microsoft.com/office/officeart/2018/2/layout/IconVerticalSolidList"/>
    <dgm:cxn modelId="{F6128D56-B04F-4B59-AFFA-0783793946EE}" type="presParOf" srcId="{7B06ED1C-E53A-4299-AF5B-4CD0C4DE458E}" destId="{CC9E5EF0-F113-412A-8A50-6692E850F061}" srcOrd="3" destOrd="0" presId="urn:microsoft.com/office/officeart/2018/2/layout/IconVerticalSolidList"/>
    <dgm:cxn modelId="{465D6D21-556E-4085-BB1A-DA24B99E0896}" type="presParOf" srcId="{376EC7FE-DAD2-4366-AE31-257846A1467F}" destId="{1FBEAB51-62F8-4FE0-A8CB-B32937A22416}" srcOrd="9" destOrd="0" presId="urn:microsoft.com/office/officeart/2018/2/layout/IconVerticalSolidList"/>
    <dgm:cxn modelId="{189E0DDA-05B5-430E-8FCF-74197C8BA68F}" type="presParOf" srcId="{376EC7FE-DAD2-4366-AE31-257846A1467F}" destId="{33BFBE87-78FE-4E87-B243-E11C880005C5}" srcOrd="10" destOrd="0" presId="urn:microsoft.com/office/officeart/2018/2/layout/IconVerticalSolidList"/>
    <dgm:cxn modelId="{0DD3FC09-05AE-40A9-B12E-3D1D6C0A1667}" type="presParOf" srcId="{33BFBE87-78FE-4E87-B243-E11C880005C5}" destId="{CF945EC4-F7EC-4721-90D1-9E9AD1C16D55}" srcOrd="0" destOrd="0" presId="urn:microsoft.com/office/officeart/2018/2/layout/IconVerticalSolidList"/>
    <dgm:cxn modelId="{17DD8BC2-EFFA-40E1-87A9-D4BB7084BA7D}" type="presParOf" srcId="{33BFBE87-78FE-4E87-B243-E11C880005C5}" destId="{818B4DEA-36C0-433B-92EF-12E62EB395A4}" srcOrd="1" destOrd="0" presId="urn:microsoft.com/office/officeart/2018/2/layout/IconVerticalSolidList"/>
    <dgm:cxn modelId="{041B8A57-989E-41D5-BDC4-75D0802F0F73}" type="presParOf" srcId="{33BFBE87-78FE-4E87-B243-E11C880005C5}" destId="{3A8F2AF4-DB47-4378-8C3C-01548BB2BFA5}" srcOrd="2" destOrd="0" presId="urn:microsoft.com/office/officeart/2018/2/layout/IconVerticalSolidList"/>
    <dgm:cxn modelId="{F1B33FCE-C34E-4E9F-AA8E-C13A62A0E6B5}" type="presParOf" srcId="{33BFBE87-78FE-4E87-B243-E11C880005C5}" destId="{1484EFB3-09EE-4180-B4B5-395C3940711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84E108-AE16-47BF-A961-5568AD445B7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172A32C-A53E-41D1-8F21-5FD6E174B4F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solidFill>
                <a:schemeClr val="accent2">
                  <a:lumMod val="75000"/>
                </a:schemeClr>
              </a:solidFill>
            </a:rPr>
            <a:t>Future value </a:t>
          </a:r>
          <a:r>
            <a:rPr lang="en-US" dirty="0"/>
            <a:t>is the amount to which your investment will grow, or a future dollar amount.</a:t>
          </a:r>
        </a:p>
      </dgm:t>
    </dgm:pt>
    <dgm:pt modelId="{393AD38F-C169-458D-AA28-F12F3FF269CA}" type="parTrans" cxnId="{28343EB1-12F2-4449-B26B-CD69932056CE}">
      <dgm:prSet/>
      <dgm:spPr/>
      <dgm:t>
        <a:bodyPr/>
        <a:lstStyle/>
        <a:p>
          <a:endParaRPr lang="en-US"/>
        </a:p>
      </dgm:t>
    </dgm:pt>
    <dgm:pt modelId="{A0A22F7E-2300-40BF-AF7C-84FCFE25F267}" type="sibTrans" cxnId="{28343EB1-12F2-4449-B26B-CD69932056C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240B482-AFA1-47FF-A1E6-831E6417E46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solidFill>
                <a:schemeClr val="accent2">
                  <a:lumMod val="75000"/>
                </a:schemeClr>
              </a:solidFill>
            </a:rPr>
            <a:t>Future value factor </a:t>
          </a:r>
          <a:r>
            <a:rPr lang="en-US" dirty="0"/>
            <a:t>is the value of (1 + r)</a:t>
          </a:r>
          <a:r>
            <a:rPr lang="en-US" baseline="30000" dirty="0"/>
            <a:t>n</a:t>
          </a:r>
          <a:r>
            <a:rPr lang="en-US" dirty="0"/>
            <a:t> used as a multiple to calculate an amount’s future value.</a:t>
          </a:r>
        </a:p>
      </dgm:t>
    </dgm:pt>
    <dgm:pt modelId="{DAFB3B0D-4DE1-42D2-A84D-53AE0FBC87C0}" type="parTrans" cxnId="{DAFD0B96-AF67-4331-8B06-ABB48072E8C8}">
      <dgm:prSet/>
      <dgm:spPr/>
      <dgm:t>
        <a:bodyPr/>
        <a:lstStyle/>
        <a:p>
          <a:endParaRPr lang="en-US"/>
        </a:p>
      </dgm:t>
    </dgm:pt>
    <dgm:pt modelId="{15E46E92-6C4E-4113-A3EF-E1C928996EE7}" type="sibTrans" cxnId="{DAFD0B96-AF67-4331-8B06-ABB48072E8C8}">
      <dgm:prSet/>
      <dgm:spPr/>
      <dgm:t>
        <a:bodyPr/>
        <a:lstStyle/>
        <a:p>
          <a:endParaRPr lang="en-US"/>
        </a:p>
      </dgm:t>
    </dgm:pt>
    <dgm:pt modelId="{FD382E83-34F1-4E13-AE37-953993AE360C}" type="pres">
      <dgm:prSet presAssocID="{3784E108-AE16-47BF-A961-5568AD445B71}" presName="root" presStyleCnt="0">
        <dgm:presLayoutVars>
          <dgm:dir/>
          <dgm:resizeHandles val="exact"/>
        </dgm:presLayoutVars>
      </dgm:prSet>
      <dgm:spPr/>
    </dgm:pt>
    <dgm:pt modelId="{2731A4E3-B92F-4447-86A1-25D53F269BE9}" type="pres">
      <dgm:prSet presAssocID="{4172A32C-A53E-41D1-8F21-5FD6E174B4F2}" presName="compNode" presStyleCnt="0"/>
      <dgm:spPr/>
    </dgm:pt>
    <dgm:pt modelId="{EB21E139-6780-43DD-923B-0837A4D48DD5}" type="pres">
      <dgm:prSet presAssocID="{4172A32C-A53E-41D1-8F21-5FD6E174B4F2}" presName="bgRect" presStyleLbl="bgShp" presStyleIdx="0" presStyleCnt="2"/>
      <dgm:spPr/>
    </dgm:pt>
    <dgm:pt modelId="{E497C848-D5C1-4927-9353-F7EE8264D82B}" type="pres">
      <dgm:prSet presAssocID="{4172A32C-A53E-41D1-8F21-5FD6E174B4F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9867EDBE-460E-47B7-8C8F-C65EFE595679}" type="pres">
      <dgm:prSet presAssocID="{4172A32C-A53E-41D1-8F21-5FD6E174B4F2}" presName="spaceRect" presStyleCnt="0"/>
      <dgm:spPr/>
    </dgm:pt>
    <dgm:pt modelId="{6EB1275B-8E75-430B-8DF1-5B1AD4AAE543}" type="pres">
      <dgm:prSet presAssocID="{4172A32C-A53E-41D1-8F21-5FD6E174B4F2}" presName="parTx" presStyleLbl="revTx" presStyleIdx="0" presStyleCnt="2">
        <dgm:presLayoutVars>
          <dgm:chMax val="0"/>
          <dgm:chPref val="0"/>
        </dgm:presLayoutVars>
      </dgm:prSet>
      <dgm:spPr/>
    </dgm:pt>
    <dgm:pt modelId="{F7739B57-659B-4B44-B4BE-296F4B36E612}" type="pres">
      <dgm:prSet presAssocID="{A0A22F7E-2300-40BF-AF7C-84FCFE25F267}" presName="sibTrans" presStyleCnt="0"/>
      <dgm:spPr/>
    </dgm:pt>
    <dgm:pt modelId="{C38AD3CA-BB93-4DE5-9CA1-AF83C285D56F}" type="pres">
      <dgm:prSet presAssocID="{A240B482-AFA1-47FF-A1E6-831E6417E46B}" presName="compNode" presStyleCnt="0"/>
      <dgm:spPr/>
    </dgm:pt>
    <dgm:pt modelId="{DA68F288-98BD-4671-865A-18C5D444C138}" type="pres">
      <dgm:prSet presAssocID="{A240B482-AFA1-47FF-A1E6-831E6417E46B}" presName="bgRect" presStyleLbl="bgShp" presStyleIdx="1" presStyleCnt="2"/>
      <dgm:spPr/>
    </dgm:pt>
    <dgm:pt modelId="{A1C44765-C22E-4A2B-8400-4FF43B4A9552}" type="pres">
      <dgm:prSet presAssocID="{A240B482-AFA1-47FF-A1E6-831E6417E46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thematics"/>
        </a:ext>
      </dgm:extLst>
    </dgm:pt>
    <dgm:pt modelId="{7E413389-9CFB-4992-9567-42612C8E208D}" type="pres">
      <dgm:prSet presAssocID="{A240B482-AFA1-47FF-A1E6-831E6417E46B}" presName="spaceRect" presStyleCnt="0"/>
      <dgm:spPr/>
    </dgm:pt>
    <dgm:pt modelId="{0F51E59D-A7A7-4C77-AF30-B6C7F6F744C5}" type="pres">
      <dgm:prSet presAssocID="{A240B482-AFA1-47FF-A1E6-831E6417E46B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82040951-E78B-4246-A13A-48A4D201F223}" type="presOf" srcId="{4172A32C-A53E-41D1-8F21-5FD6E174B4F2}" destId="{6EB1275B-8E75-430B-8DF1-5B1AD4AAE543}" srcOrd="0" destOrd="0" presId="urn:microsoft.com/office/officeart/2018/2/layout/IconVerticalSolidList"/>
    <dgm:cxn modelId="{DAFD0B96-AF67-4331-8B06-ABB48072E8C8}" srcId="{3784E108-AE16-47BF-A961-5568AD445B71}" destId="{A240B482-AFA1-47FF-A1E6-831E6417E46B}" srcOrd="1" destOrd="0" parTransId="{DAFB3B0D-4DE1-42D2-A84D-53AE0FBC87C0}" sibTransId="{15E46E92-6C4E-4113-A3EF-E1C928996EE7}"/>
    <dgm:cxn modelId="{28343EB1-12F2-4449-B26B-CD69932056CE}" srcId="{3784E108-AE16-47BF-A961-5568AD445B71}" destId="{4172A32C-A53E-41D1-8F21-5FD6E174B4F2}" srcOrd="0" destOrd="0" parTransId="{393AD38F-C169-458D-AA28-F12F3FF269CA}" sibTransId="{A0A22F7E-2300-40BF-AF7C-84FCFE25F267}"/>
    <dgm:cxn modelId="{99D46AB3-2880-C441-A4BA-DFF9AB597A02}" type="presOf" srcId="{A240B482-AFA1-47FF-A1E6-831E6417E46B}" destId="{0F51E59D-A7A7-4C77-AF30-B6C7F6F744C5}" srcOrd="0" destOrd="0" presId="urn:microsoft.com/office/officeart/2018/2/layout/IconVerticalSolidList"/>
    <dgm:cxn modelId="{1DA1A0F0-41F9-1E43-981A-17E9B3905B22}" type="presOf" srcId="{3784E108-AE16-47BF-A961-5568AD445B71}" destId="{FD382E83-34F1-4E13-AE37-953993AE360C}" srcOrd="0" destOrd="0" presId="urn:microsoft.com/office/officeart/2018/2/layout/IconVerticalSolidList"/>
    <dgm:cxn modelId="{5391F80A-FD46-6E4E-8BF3-FDDFEA5A53BC}" type="presParOf" srcId="{FD382E83-34F1-4E13-AE37-953993AE360C}" destId="{2731A4E3-B92F-4447-86A1-25D53F269BE9}" srcOrd="0" destOrd="0" presId="urn:microsoft.com/office/officeart/2018/2/layout/IconVerticalSolidList"/>
    <dgm:cxn modelId="{E60DEA8F-6215-584A-90C6-53181D0176E6}" type="presParOf" srcId="{2731A4E3-B92F-4447-86A1-25D53F269BE9}" destId="{EB21E139-6780-43DD-923B-0837A4D48DD5}" srcOrd="0" destOrd="0" presId="urn:microsoft.com/office/officeart/2018/2/layout/IconVerticalSolidList"/>
    <dgm:cxn modelId="{B4DF6D07-FEFC-2E41-8F17-B71E8DFFC6C7}" type="presParOf" srcId="{2731A4E3-B92F-4447-86A1-25D53F269BE9}" destId="{E497C848-D5C1-4927-9353-F7EE8264D82B}" srcOrd="1" destOrd="0" presId="urn:microsoft.com/office/officeart/2018/2/layout/IconVerticalSolidList"/>
    <dgm:cxn modelId="{580628F3-EAC9-FA45-AFF5-7E30DCB4B310}" type="presParOf" srcId="{2731A4E3-B92F-4447-86A1-25D53F269BE9}" destId="{9867EDBE-460E-47B7-8C8F-C65EFE595679}" srcOrd="2" destOrd="0" presId="urn:microsoft.com/office/officeart/2018/2/layout/IconVerticalSolidList"/>
    <dgm:cxn modelId="{A60689F4-0EF0-E744-906B-E0049B804979}" type="presParOf" srcId="{2731A4E3-B92F-4447-86A1-25D53F269BE9}" destId="{6EB1275B-8E75-430B-8DF1-5B1AD4AAE543}" srcOrd="3" destOrd="0" presId="urn:microsoft.com/office/officeart/2018/2/layout/IconVerticalSolidList"/>
    <dgm:cxn modelId="{48F278CC-3BA1-F64B-9EA7-77D9286AF8F7}" type="presParOf" srcId="{FD382E83-34F1-4E13-AE37-953993AE360C}" destId="{F7739B57-659B-4B44-B4BE-296F4B36E612}" srcOrd="1" destOrd="0" presId="urn:microsoft.com/office/officeart/2018/2/layout/IconVerticalSolidList"/>
    <dgm:cxn modelId="{23268DBC-0F70-084C-BF3C-39EC86FE4218}" type="presParOf" srcId="{FD382E83-34F1-4E13-AE37-953993AE360C}" destId="{C38AD3CA-BB93-4DE5-9CA1-AF83C285D56F}" srcOrd="2" destOrd="0" presId="urn:microsoft.com/office/officeart/2018/2/layout/IconVerticalSolidList"/>
    <dgm:cxn modelId="{C00EC33A-F84F-3F44-B506-92F5CE9109AB}" type="presParOf" srcId="{C38AD3CA-BB93-4DE5-9CA1-AF83C285D56F}" destId="{DA68F288-98BD-4671-865A-18C5D444C138}" srcOrd="0" destOrd="0" presId="urn:microsoft.com/office/officeart/2018/2/layout/IconVerticalSolidList"/>
    <dgm:cxn modelId="{17984CBC-6384-2E4D-8B5B-D681C15814D5}" type="presParOf" srcId="{C38AD3CA-BB93-4DE5-9CA1-AF83C285D56F}" destId="{A1C44765-C22E-4A2B-8400-4FF43B4A9552}" srcOrd="1" destOrd="0" presId="urn:microsoft.com/office/officeart/2018/2/layout/IconVerticalSolidList"/>
    <dgm:cxn modelId="{943B4875-29A4-CA4E-A9D7-73F4C0553FF6}" type="presParOf" srcId="{C38AD3CA-BB93-4DE5-9CA1-AF83C285D56F}" destId="{7E413389-9CFB-4992-9567-42612C8E208D}" srcOrd="2" destOrd="0" presId="urn:microsoft.com/office/officeart/2018/2/layout/IconVerticalSolidList"/>
    <dgm:cxn modelId="{040E000B-7A30-904F-818B-19BFA3F2A595}" type="presParOf" srcId="{C38AD3CA-BB93-4DE5-9CA1-AF83C285D56F}" destId="{0F51E59D-A7A7-4C77-AF30-B6C7F6F744C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6C57C7-D862-4E76-B1A8-9D1615CAC9D2}">
      <dsp:nvSpPr>
        <dsp:cNvPr id="0" name=""/>
        <dsp:cNvSpPr/>
      </dsp:nvSpPr>
      <dsp:spPr>
        <a:xfrm>
          <a:off x="0" y="1409"/>
          <a:ext cx="10515600" cy="6006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210952-1096-4739-B2E1-E8FB7118453C}">
      <dsp:nvSpPr>
        <dsp:cNvPr id="0" name=""/>
        <dsp:cNvSpPr/>
      </dsp:nvSpPr>
      <dsp:spPr>
        <a:xfrm>
          <a:off x="181696" y="136555"/>
          <a:ext cx="330356" cy="3303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7F191E-D608-4A3C-B534-750CC6661946}">
      <dsp:nvSpPr>
        <dsp:cNvPr id="0" name=""/>
        <dsp:cNvSpPr/>
      </dsp:nvSpPr>
      <dsp:spPr>
        <a:xfrm>
          <a:off x="693749" y="1409"/>
          <a:ext cx="9821850" cy="600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69" tIns="63569" rIns="63569" bIns="6356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</a:t>
          </a:r>
          <a:r>
            <a:rPr lang="en-US" sz="1600" b="1" kern="1200"/>
            <a:t>units of measurement on the timeline are time periods </a:t>
          </a:r>
          <a:r>
            <a:rPr lang="en-US" sz="1600" kern="1200"/>
            <a:t>and are typically expressed in years but could be expressed as months, days, or any unit of time. </a:t>
          </a:r>
        </a:p>
      </dsp:txBody>
      <dsp:txXfrm>
        <a:off x="693749" y="1409"/>
        <a:ext cx="9821850" cy="600648"/>
      </dsp:txXfrm>
    </dsp:sp>
    <dsp:sp modelId="{5D2EA7B5-8E4D-4314-B5EE-D26B3F34FFBF}">
      <dsp:nvSpPr>
        <dsp:cNvPr id="0" name=""/>
        <dsp:cNvSpPr/>
      </dsp:nvSpPr>
      <dsp:spPr>
        <a:xfrm>
          <a:off x="0" y="752220"/>
          <a:ext cx="10515600" cy="60064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B90A53-92BB-445E-B2D2-F13ADA4B9663}">
      <dsp:nvSpPr>
        <dsp:cNvPr id="0" name=""/>
        <dsp:cNvSpPr/>
      </dsp:nvSpPr>
      <dsp:spPr>
        <a:xfrm>
          <a:off x="181696" y="887366"/>
          <a:ext cx="330356" cy="33035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CE9D18-4D4E-4817-894C-E0294DBDD74D}">
      <dsp:nvSpPr>
        <dsp:cNvPr id="0" name=""/>
        <dsp:cNvSpPr/>
      </dsp:nvSpPr>
      <dsp:spPr>
        <a:xfrm>
          <a:off x="693749" y="752220"/>
          <a:ext cx="9821850" cy="600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69" tIns="63569" rIns="63569" bIns="6356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However, for now, let’s assume we’re looking at cash flows that occur annually. </a:t>
          </a:r>
        </a:p>
      </dsp:txBody>
      <dsp:txXfrm>
        <a:off x="693749" y="752220"/>
        <a:ext cx="9821850" cy="600648"/>
      </dsp:txXfrm>
    </dsp:sp>
    <dsp:sp modelId="{06DEB6FB-7F28-4B92-A035-B5FFBFD4DD75}">
      <dsp:nvSpPr>
        <dsp:cNvPr id="0" name=""/>
        <dsp:cNvSpPr/>
      </dsp:nvSpPr>
      <dsp:spPr>
        <a:xfrm>
          <a:off x="0" y="1503031"/>
          <a:ext cx="10515600" cy="60064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C7038C-3A12-4AE9-9B78-44D3C02C2F48}">
      <dsp:nvSpPr>
        <dsp:cNvPr id="0" name=""/>
        <dsp:cNvSpPr/>
      </dsp:nvSpPr>
      <dsp:spPr>
        <a:xfrm>
          <a:off x="181696" y="1638177"/>
          <a:ext cx="330356" cy="33035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669002-5085-43CE-A954-179D7BA03D44}">
      <dsp:nvSpPr>
        <dsp:cNvPr id="0" name=""/>
        <dsp:cNvSpPr/>
      </dsp:nvSpPr>
      <dsp:spPr>
        <a:xfrm>
          <a:off x="693749" y="1503031"/>
          <a:ext cx="9821850" cy="600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69" tIns="63569" rIns="63569" bIns="6356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Thus, the </a:t>
          </a:r>
          <a:r>
            <a:rPr lang="en-US" sz="1600" b="1" kern="1200"/>
            <a:t>distance between 0 and 1</a:t>
          </a:r>
          <a:r>
            <a:rPr lang="en-US" sz="1600" kern="1200"/>
            <a:t> represents the period between today and the end of the first year. </a:t>
          </a:r>
        </a:p>
      </dsp:txBody>
      <dsp:txXfrm>
        <a:off x="693749" y="1503031"/>
        <a:ext cx="9821850" cy="600648"/>
      </dsp:txXfrm>
    </dsp:sp>
    <dsp:sp modelId="{839F526A-E872-40E0-873B-B57A22652326}">
      <dsp:nvSpPr>
        <dsp:cNvPr id="0" name=""/>
        <dsp:cNvSpPr/>
      </dsp:nvSpPr>
      <dsp:spPr>
        <a:xfrm>
          <a:off x="0" y="2253843"/>
          <a:ext cx="10515600" cy="60064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247573-97DC-4C30-A1AD-9F0311AC1157}">
      <dsp:nvSpPr>
        <dsp:cNvPr id="0" name=""/>
        <dsp:cNvSpPr/>
      </dsp:nvSpPr>
      <dsp:spPr>
        <a:xfrm>
          <a:off x="181696" y="2388989"/>
          <a:ext cx="330356" cy="33035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4E81D7-52C1-418A-9668-36D169AE2B7C}">
      <dsp:nvSpPr>
        <dsp:cNvPr id="0" name=""/>
        <dsp:cNvSpPr/>
      </dsp:nvSpPr>
      <dsp:spPr>
        <a:xfrm>
          <a:off x="693749" y="2253843"/>
          <a:ext cx="9821850" cy="600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69" tIns="63569" rIns="63569" bIns="6356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Consequently, </a:t>
          </a:r>
          <a:r>
            <a:rPr lang="en-US" sz="1600" b="1" kern="1200"/>
            <a:t>time period 0 indicates today</a:t>
          </a:r>
          <a:r>
            <a:rPr lang="en-US" sz="1600" kern="1200"/>
            <a:t>, while time period 1 represents the end of the first year, which is also the beginning of the second year. </a:t>
          </a:r>
        </a:p>
      </dsp:txBody>
      <dsp:txXfrm>
        <a:off x="693749" y="2253843"/>
        <a:ext cx="9821850" cy="600648"/>
      </dsp:txXfrm>
    </dsp:sp>
    <dsp:sp modelId="{D41EBBF8-B44B-475D-B480-3F7211B10F04}">
      <dsp:nvSpPr>
        <dsp:cNvPr id="0" name=""/>
        <dsp:cNvSpPr/>
      </dsp:nvSpPr>
      <dsp:spPr>
        <a:xfrm>
          <a:off x="0" y="3004654"/>
          <a:ext cx="10515600" cy="60064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96029E-208F-4563-9A23-43E85775B4C9}">
      <dsp:nvSpPr>
        <dsp:cNvPr id="0" name=""/>
        <dsp:cNvSpPr/>
      </dsp:nvSpPr>
      <dsp:spPr>
        <a:xfrm>
          <a:off x="181696" y="3139800"/>
          <a:ext cx="330356" cy="33035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9E5EF0-F113-412A-8A50-6692E850F061}">
      <dsp:nvSpPr>
        <dsp:cNvPr id="0" name=""/>
        <dsp:cNvSpPr/>
      </dsp:nvSpPr>
      <dsp:spPr>
        <a:xfrm>
          <a:off x="693749" y="3004654"/>
          <a:ext cx="9821850" cy="600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69" tIns="63569" rIns="63569" bIns="6356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(You can think of it as being both the last second of the first year and the first second of the second year.)</a:t>
          </a:r>
        </a:p>
      </dsp:txBody>
      <dsp:txXfrm>
        <a:off x="693749" y="3004654"/>
        <a:ext cx="9821850" cy="600648"/>
      </dsp:txXfrm>
    </dsp:sp>
    <dsp:sp modelId="{CF945EC4-F7EC-4721-90D1-9E9AD1C16D55}">
      <dsp:nvSpPr>
        <dsp:cNvPr id="0" name=""/>
        <dsp:cNvSpPr/>
      </dsp:nvSpPr>
      <dsp:spPr>
        <a:xfrm>
          <a:off x="0" y="3755465"/>
          <a:ext cx="10515600" cy="60064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8B4DEA-36C0-433B-92EF-12E62EB395A4}">
      <dsp:nvSpPr>
        <dsp:cNvPr id="0" name=""/>
        <dsp:cNvSpPr/>
      </dsp:nvSpPr>
      <dsp:spPr>
        <a:xfrm>
          <a:off x="181696" y="3890611"/>
          <a:ext cx="330356" cy="33035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84EFB3-09EE-4180-B4B5-395C3940711B}">
      <dsp:nvSpPr>
        <dsp:cNvPr id="0" name=""/>
        <dsp:cNvSpPr/>
      </dsp:nvSpPr>
      <dsp:spPr>
        <a:xfrm>
          <a:off x="693749" y="3755465"/>
          <a:ext cx="9821850" cy="600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69" tIns="63569" rIns="63569" bIns="63569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interest rate, which is 10 percent in this example, is listed above the timeline.</a:t>
          </a:r>
        </a:p>
      </dsp:txBody>
      <dsp:txXfrm>
        <a:off x="693749" y="3755465"/>
        <a:ext cx="9821850" cy="6006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1E139-6780-43DD-923B-0837A4D48DD5}">
      <dsp:nvSpPr>
        <dsp:cNvPr id="0" name=""/>
        <dsp:cNvSpPr/>
      </dsp:nvSpPr>
      <dsp:spPr>
        <a:xfrm>
          <a:off x="0" y="707092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97C848-D5C1-4927-9353-F7EE8264D82B}">
      <dsp:nvSpPr>
        <dsp:cNvPr id="0" name=""/>
        <dsp:cNvSpPr/>
      </dsp:nvSpPr>
      <dsp:spPr>
        <a:xfrm>
          <a:off x="394883" y="1000807"/>
          <a:ext cx="717970" cy="71797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1275B-8E75-430B-8DF1-5B1AD4AAE543}">
      <dsp:nvSpPr>
        <dsp:cNvPr id="0" name=""/>
        <dsp:cNvSpPr/>
      </dsp:nvSpPr>
      <dsp:spPr>
        <a:xfrm>
          <a:off x="1507738" y="707092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chemeClr val="accent2">
                  <a:lumMod val="75000"/>
                </a:schemeClr>
              </a:solidFill>
            </a:rPr>
            <a:t>Future value </a:t>
          </a:r>
          <a:r>
            <a:rPr lang="en-US" sz="2500" kern="1200" dirty="0"/>
            <a:t>is the amount to which your investment will grow, or a future dollar amount.</a:t>
          </a:r>
        </a:p>
      </dsp:txBody>
      <dsp:txXfrm>
        <a:off x="1507738" y="707092"/>
        <a:ext cx="9007861" cy="1305401"/>
      </dsp:txXfrm>
    </dsp:sp>
    <dsp:sp modelId="{DA68F288-98BD-4671-865A-18C5D444C138}">
      <dsp:nvSpPr>
        <dsp:cNvPr id="0" name=""/>
        <dsp:cNvSpPr/>
      </dsp:nvSpPr>
      <dsp:spPr>
        <a:xfrm>
          <a:off x="0" y="2338844"/>
          <a:ext cx="10515600" cy="1305401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C44765-C22E-4A2B-8400-4FF43B4A9552}">
      <dsp:nvSpPr>
        <dsp:cNvPr id="0" name=""/>
        <dsp:cNvSpPr/>
      </dsp:nvSpPr>
      <dsp:spPr>
        <a:xfrm>
          <a:off x="394883" y="2632559"/>
          <a:ext cx="717970" cy="71797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1E59D-A7A7-4C77-AF30-B6C7F6F744C5}">
      <dsp:nvSpPr>
        <dsp:cNvPr id="0" name=""/>
        <dsp:cNvSpPr/>
      </dsp:nvSpPr>
      <dsp:spPr>
        <a:xfrm>
          <a:off x="1507738" y="2338844"/>
          <a:ext cx="9007861" cy="13054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55" tIns="138155" rIns="138155" bIns="138155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chemeClr val="accent2">
                  <a:lumMod val="75000"/>
                </a:schemeClr>
              </a:solidFill>
            </a:rPr>
            <a:t>Future value factor </a:t>
          </a:r>
          <a:r>
            <a:rPr lang="en-US" sz="2500" kern="1200" dirty="0"/>
            <a:t>is the value of (1 + r)</a:t>
          </a:r>
          <a:r>
            <a:rPr lang="en-US" sz="2500" kern="1200" baseline="30000" dirty="0"/>
            <a:t>n</a:t>
          </a:r>
          <a:r>
            <a:rPr lang="en-US" sz="2500" kern="1200" dirty="0"/>
            <a:t> used as a multiple to calculate an amount’s future value.</a:t>
          </a:r>
        </a:p>
      </dsp:txBody>
      <dsp:txXfrm>
        <a:off x="1507738" y="2338844"/>
        <a:ext cx="9007861" cy="1305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4036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380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334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85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4857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0804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6682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1057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515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7A366-2F13-7A22-68CA-37D5138D54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4B1757A-35AE-D4A4-140B-90AC8FE867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01F1E8-86DC-A8BA-D0AD-16DA58B79A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8FA809-7966-850A-6941-4F790ACB09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700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7809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015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27802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7940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5810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87643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1946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0225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6529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7FE3FF-5ABB-99FD-8AAF-72F8246A6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838A10B-5F84-020D-D47C-3BE82CA233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6C4C0A-FE49-B2AD-9262-4918F98906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40CFDE-45A3-82D3-2A58-EFF60818B6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638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3243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709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Up to this point we have been moving money forward in time; that is, we know how much we have to begin with and are trying to determine how much that sum will grow in a certain</a:t>
            </a:r>
          </a:p>
          <a:p>
            <a:r>
              <a:rPr lang="en-US" dirty="0"/>
              <a:t>number of years when compounded at a specific rate</a:t>
            </a:r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6323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008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68127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Up to this point we have been moving money forward in time; that is, we know how much we have to begin with and are trying to determine how much that sum will grow in a certain</a:t>
            </a:r>
          </a:p>
          <a:p>
            <a:r>
              <a:rPr lang="en-US" dirty="0"/>
              <a:t>number of years when compounded at a specific rate</a:t>
            </a:r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9515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109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971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6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197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831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423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765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66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75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190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227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392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4505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00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9508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498784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647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307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48284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994400" y="637384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31209B-94DD-D6A9-D8C4-472F702F43D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8610600" y="266616"/>
            <a:ext cx="2954655" cy="137962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5321F73-3CDF-6104-CBBA-61183F7DF140}"/>
              </a:ext>
            </a:extLst>
          </p:cNvPr>
          <p:cNvSpPr txBox="1"/>
          <p:nvPr userDrawn="1"/>
        </p:nvSpPr>
        <p:spPr>
          <a:xfrm>
            <a:off x="8737600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87325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69" r:id="rId14"/>
    <p:sldLayoutId id="2147483691" r:id="rId15"/>
    <p:sldLayoutId id="2147483692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96000" y="-360362"/>
            <a:ext cx="7782357" cy="660876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8009" y="2001775"/>
            <a:ext cx="418637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Financial Technology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7150" y="595923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Finance Concepts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91551" y="-31509"/>
            <a:ext cx="7410450" cy="6279909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C3817045-6258-CC9B-7708-B3F1877C1A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2219" y="369599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5578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" y="-82918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729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EG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Value of Money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r>
              <a:rPr lang="en-US" sz="28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20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412953"/>
            <a:ext cx="5145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Intended Learning Outcomes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/>
              <a:t>After reading this chapter, you should be able to: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/>
              <a:t>Explain the mechanics of compounding and bringing the value of money back to the present.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/>
              <a:t>Understand Annuities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/>
              <a:t>Determine the future or present value of a sum when there are nonannual compounding periods.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n-US" dirty="0"/>
              <a:t>Determine the present value of an uneven stream of payments and understand perpetuities.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4740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929442"/>
            <a:ext cx="9144000" cy="327459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b="1" kern="1200" dirty="0">
                <a:solidFill>
                  <a:srgbClr val="00B0F0"/>
                </a:solidFill>
                <a:latin typeface="+mj-lt"/>
                <a:ea typeface="+mj-ea"/>
                <a:cs typeface="+mj-cs"/>
              </a:rPr>
              <a:t>1. Compound Interest, Future, and Present Value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E649D2-1187-8741-80AA-D666DC12F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224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AF3A9E09-1372-4915-B62F-D3AC7680CC12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843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Using Timelines to Visualize Cash Flows</a:t>
            </a:r>
            <a:endParaRPr lang="en-EG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US" dirty="0"/>
              <a:t>We begin our study of the time value of money with some basic tools for visualizing the time pattern of cash flows. </a:t>
            </a:r>
          </a:p>
          <a:p>
            <a:pPr algn="just"/>
            <a:r>
              <a:rPr lang="en-US" dirty="0"/>
              <a:t>While timelines seem simple at first glance, they can be a tremendous help for more complicated problems.</a:t>
            </a:r>
          </a:p>
          <a:p>
            <a:pPr algn="just"/>
            <a:r>
              <a:rPr lang="en-US" dirty="0"/>
              <a:t>As a first step in visualizing cash flows, we can construct a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timeline</a:t>
            </a:r>
            <a:r>
              <a:rPr lang="en-US" dirty="0"/>
              <a:t>, a linear representation of the timing of cash flows. </a:t>
            </a:r>
          </a:p>
          <a:p>
            <a:pPr algn="just"/>
            <a:r>
              <a:rPr lang="en-US" b="1" dirty="0"/>
              <a:t>A timeline identifies the timing and amount of a stream of cash flows—both cash received, and cash spent—along with the interest rate it earns</a:t>
            </a:r>
            <a:r>
              <a:rPr lang="en-US" dirty="0"/>
              <a:t>. </a:t>
            </a:r>
          </a:p>
          <a:p>
            <a:pPr algn="just"/>
            <a:r>
              <a:rPr lang="en-US" dirty="0"/>
              <a:t>Timelines are a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critical first step </a:t>
            </a:r>
            <a:r>
              <a:rPr lang="en-US" dirty="0"/>
              <a:t>used by financial analysts to solve financial problems. </a:t>
            </a:r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189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Using Timelines to Visualize Cash Flows</a:t>
            </a:r>
            <a:endParaRPr lang="en-EG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612" y="1690688"/>
            <a:ext cx="10515600" cy="4351338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To illustrate how to construct a timeline, consider the following example, where we receive annual cash flows over the course of 4 years. </a:t>
            </a:r>
          </a:p>
          <a:p>
            <a:pPr algn="just"/>
            <a:r>
              <a:rPr lang="en-US" dirty="0"/>
              <a:t>The following timeline shows our cash inflows and outflows from time period 0 (the present) until the end of year 4:</a:t>
            </a:r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917A3F-6140-034B-AB1E-C342487EBDF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20" t="79829" r="45192" b="5827"/>
          <a:stretch/>
        </p:blipFill>
        <p:spPr>
          <a:xfrm>
            <a:off x="839788" y="3868614"/>
            <a:ext cx="10637104" cy="1840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87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Using Timelines to Visualize Cash Flows</a:t>
            </a:r>
            <a:endParaRPr lang="en-EG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For our purposes,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time periods are identified on the top of the timeline</a:t>
            </a:r>
            <a:r>
              <a:rPr lang="en-US" dirty="0"/>
              <a:t>, and in this example, the time periods are measured in years, which are indicated on the far left of the timeline. </a:t>
            </a:r>
          </a:p>
          <a:p>
            <a:pPr algn="just"/>
            <a:r>
              <a:rPr lang="en-US" dirty="0"/>
              <a:t>Thus,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time period 0 </a:t>
            </a:r>
            <a:r>
              <a:rPr lang="en-US" dirty="0"/>
              <a:t>is both today and the beginning of the first year. </a:t>
            </a:r>
          </a:p>
          <a:p>
            <a:pPr algn="just"/>
            <a:r>
              <a:rPr lang="en-US" dirty="0"/>
              <a:t>The dollar amount of the cash flow received or spent at each time period is shown below the timeline.</a:t>
            </a:r>
          </a:p>
          <a:p>
            <a:pPr algn="just"/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Positive values </a:t>
            </a:r>
            <a:r>
              <a:rPr lang="en-US" dirty="0"/>
              <a:t>represent cash inflows. </a:t>
            </a:r>
          </a:p>
          <a:p>
            <a:pPr algn="just"/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Negative values </a:t>
            </a:r>
            <a:r>
              <a:rPr lang="en-US" dirty="0"/>
              <a:t>represent cash outflows. </a:t>
            </a:r>
          </a:p>
          <a:p>
            <a:pPr algn="just"/>
            <a:r>
              <a:rPr lang="en-US" dirty="0"/>
              <a:t>For example, in the timeline shown, a $100 cash outflow occurs today, or at time 0, followed by cash inflows of $30 and $20 at the end of years 1 and 2, a negative cash flow (a cash outflow) of $10 at the end of year 3, and finally a cash inflow of $50 at the end of year 4.</a:t>
            </a:r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379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74210"/>
            <a:ext cx="7494369" cy="1014984"/>
          </a:xfrm>
        </p:spPr>
        <p:txBody>
          <a:bodyPr anchor="b">
            <a:normAutofit fontScale="90000"/>
          </a:bodyPr>
          <a:lstStyle/>
          <a:p>
            <a:r>
              <a:rPr lang="en-US" b="1" dirty="0"/>
              <a:t>Using Timelines to Visualize Cash Flows</a:t>
            </a:r>
            <a:endParaRPr lang="en-EG" b="1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6811DF77-95DC-7E41-FD37-4E4AAE3B7DC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73254" y="6356350"/>
            <a:ext cx="247749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AF3A9E09-1372-4915-B62F-D3AC7680CC12}" type="slidenum">
              <a:rPr lang="en-US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8</a:t>
            </a:fld>
            <a:endParaRPr 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544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Using Timelines to Visualize Cash Flows</a:t>
            </a:r>
            <a:endParaRPr lang="en-EG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en-US" dirty="0"/>
              <a:t>In this chapter and throughout the text, we will often refer to the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idea of moving money through time. </a:t>
            </a:r>
          </a:p>
          <a:p>
            <a:pPr algn="just"/>
            <a:r>
              <a:rPr lang="en-US" dirty="0"/>
              <a:t>Most business investments involve investing money today. Then, in subsequent years, the investment produces cash that comes back to the business. </a:t>
            </a:r>
          </a:p>
          <a:p>
            <a:pPr algn="just"/>
            <a:r>
              <a:rPr lang="en-US" b="1" dirty="0"/>
              <a:t>To evaluate an investment, you need to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compare the amount of money the investment requires today</a:t>
            </a:r>
            <a:r>
              <a:rPr lang="en-US" b="1" dirty="0"/>
              <a:t> with the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amount of money the investment will return to you in the future</a:t>
            </a:r>
            <a:r>
              <a:rPr lang="en-US" b="1" dirty="0"/>
              <a:t> and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adjust these numbers for the fact that a dollar today is worth more than a dollar in the future</a:t>
            </a:r>
            <a:r>
              <a:rPr lang="en-US" b="1" dirty="0"/>
              <a:t>.</a:t>
            </a:r>
          </a:p>
          <a:p>
            <a:pPr algn="just"/>
            <a:r>
              <a:rPr lang="en-US" dirty="0"/>
              <a:t>Timelines simplify solving time value of money problems, and they are not just for beginners; experienced financial analysts use them as well. </a:t>
            </a:r>
          </a:p>
          <a:p>
            <a:pPr algn="just"/>
            <a:r>
              <a:rPr lang="en-US" dirty="0"/>
              <a:t>In fact, the more complex the problem you’re trying to solve, the more valuable a timeline will be in terms of helping you visualize exactly what needs to be done.</a:t>
            </a:r>
          </a:p>
          <a:p>
            <a:pPr algn="just"/>
            <a:endParaRPr lang="en-US" dirty="0"/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484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7172" descr="Old wrinkled hands with some coins">
            <a:extLst>
              <a:ext uri="{FF2B5EF4-FFF2-40B4-BE49-F238E27FC236}">
                <a16:creationId xmlns:a16="http://schemas.microsoft.com/office/drawing/2014/main" id="{057DA0CA-52FD-9390-CF67-AB052D70AD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5627" b="-1"/>
          <a:stretch/>
        </p:blipFill>
        <p:spPr>
          <a:xfrm>
            <a:off x="7048502" y="1524010"/>
            <a:ext cx="5143498" cy="4401302"/>
          </a:xfrm>
          <a:prstGeom prst="rect">
            <a:avLst/>
          </a:prstGeom>
        </p:spPr>
      </p:pic>
      <p:sp>
        <p:nvSpPr>
          <p:cNvPr id="7170" name="Title 1">
            <a:extLst>
              <a:ext uri="{FF2B5EF4-FFF2-40B4-BE49-F238E27FC236}">
                <a16:creationId xmlns:a16="http://schemas.microsoft.com/office/drawing/2014/main" id="{9DF479BE-A36A-76A6-B782-B4726AD35B1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1093" y="551688"/>
            <a:ext cx="5499619" cy="1124712"/>
          </a:xfrm>
        </p:spPr>
        <p:txBody>
          <a:bodyPr anchor="b">
            <a:normAutofit/>
          </a:bodyPr>
          <a:lstStyle/>
          <a:p>
            <a:r>
              <a:rPr lang="en-GB" altLang="en-US" sz="3600" b="1" dirty="0"/>
              <a:t>The Time Value of Money</a:t>
            </a:r>
            <a:endParaRPr lang="ar-EG" altLang="en-US" sz="3600" b="1" dirty="0"/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885AFE50-D6C5-2901-E71D-7A06B36F25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71093" y="2133600"/>
            <a:ext cx="5143497" cy="3791712"/>
          </a:xfrm>
        </p:spPr>
        <p:txBody>
          <a:bodyPr anchor="t">
            <a:noAutofit/>
          </a:bodyPr>
          <a:lstStyle/>
          <a:p>
            <a:pPr algn="just"/>
            <a:r>
              <a:rPr lang="en-GB" altLang="en-US" sz="2400" dirty="0">
                <a:ea typeface="ヒラギノ角ゴ Pro W3" panose="020B0300000000000000" pitchFamily="34" charset="-128"/>
              </a:rPr>
              <a:t>The time value of money refers to the observation that it is better to receive money sooner than later.</a:t>
            </a:r>
          </a:p>
          <a:p>
            <a:pPr algn="just"/>
            <a:r>
              <a:rPr lang="en-GB" altLang="en-US" sz="2400" dirty="0">
                <a:ea typeface="ヒラギノ角ゴ Pro W3" panose="020B0300000000000000" pitchFamily="34" charset="-128"/>
              </a:rPr>
              <a:t>Money that you have in hand today can be invested to earn a positive rate of return, producing more money tomorrow.</a:t>
            </a:r>
          </a:p>
          <a:p>
            <a:pPr algn="just"/>
            <a:r>
              <a:rPr lang="en-GB" altLang="en-US" sz="2400" dirty="0">
                <a:ea typeface="ヒラギノ角ゴ Pro W3" panose="020B0300000000000000" pitchFamily="34" charset="-128"/>
              </a:rPr>
              <a:t>For that reason , a dollar today is worth more than a dollar in the future.</a:t>
            </a:r>
            <a:endParaRPr lang="ar-EG" altLang="en-US" sz="2400" dirty="0">
              <a:ea typeface="ヒラギノ角ゴ Pro W3" panose="020B0300000000000000" pitchFamily="34" charset="-128"/>
            </a:endParaRPr>
          </a:p>
        </p:txBody>
      </p:sp>
    </p:spTree>
  </p:cSld>
  <p:clrMapOvr>
    <a:masterClrMapping/>
  </p:clrMapOvr>
  <p:transition spd="slow" advTm="95177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Compound Interest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Most of us encounter the concept of compound interest at an early age. </a:t>
            </a:r>
          </a:p>
          <a:p>
            <a:pPr algn="just"/>
            <a:r>
              <a:rPr lang="en-US" dirty="0"/>
              <a:t>Compound interest occurs when interest paid on the investment during the first period is added to the principal; then, during the second period, interest is earned on this new sum.</a:t>
            </a:r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336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C67C5D-F28C-EC2B-4234-469379FEC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94ECA-0DAE-5472-8E07-09259D406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Compound Interest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67AD9C-E99E-9077-60AC-6D3E703593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US" dirty="0"/>
              <a:t>For example, suppose we place $100 in a savings account that pays 6 percent interest, compounded annually. How will our savings grow? </a:t>
            </a:r>
          </a:p>
          <a:p>
            <a:pPr algn="just"/>
            <a:r>
              <a:rPr lang="en-US" dirty="0"/>
              <a:t>At the end of the first year we have earned 6 percent, or $6 on our initial deposit of $100, giving us a total of $106 in our savings account, thus,</a:t>
            </a:r>
          </a:p>
          <a:p>
            <a:pPr algn="just"/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Value at the end of year 1 = present value * (1 + interest rate)</a:t>
            </a:r>
          </a:p>
          <a:p>
            <a:pPr marL="0" indent="0" algn="just"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			           = $100(1 + 0.06)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			           = $100(1.06)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			            = $106</a:t>
            </a:r>
          </a:p>
          <a:p>
            <a:endParaRPr lang="en-US" dirty="0"/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114821-ED2F-3D48-4560-0EA1F1BD6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6003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r>
              <a:rPr lang="en-EG" b="1"/>
              <a:t>Compound Interest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3700"/>
            <a:ext cx="5003800" cy="4829175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Carrying these calculations one period further, we find that we now earn the 6 percent interest on a principal of $106, which means we earn $6.36 in interest during the second year.</a:t>
            </a:r>
          </a:p>
          <a:p>
            <a:r>
              <a:rPr lang="en-US" sz="2000" dirty="0"/>
              <a:t>Why do we earn more interest during the second year more than we did during the first?</a:t>
            </a:r>
          </a:p>
          <a:p>
            <a:r>
              <a:rPr lang="en-US" sz="2000" dirty="0"/>
              <a:t> Simply because we now earn interest on the sum of the original principal and the interest we earned in the first year. </a:t>
            </a:r>
          </a:p>
          <a:p>
            <a:r>
              <a:rPr lang="en-US" sz="2000" dirty="0"/>
              <a:t>In effect we are now earning interest on interest; this is the concept of compound interest. </a:t>
            </a:r>
          </a:p>
          <a:p>
            <a:pPr marL="0" indent="0">
              <a:buNone/>
            </a:pPr>
            <a:r>
              <a:rPr lang="en-US" sz="2000" b="1" dirty="0"/>
              <a:t>Value at the end of year 2 = $106 * (1.06)= $112.36</a:t>
            </a:r>
          </a:p>
          <a:p>
            <a:endParaRPr lang="en-US" sz="2000" dirty="0"/>
          </a:p>
          <a:p>
            <a:endParaRPr lang="en-EG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AF3A9E09-1372-4915-B62F-D3AC7680CC12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13</a:t>
            </a:fld>
            <a:endParaRPr lang="en-US">
              <a:solidFill>
                <a:srgbClr val="FFFFFF"/>
              </a:solidFill>
            </a:endParaRPr>
          </a:p>
        </p:txBody>
      </p:sp>
      <p:pic>
        <p:nvPicPr>
          <p:cNvPr id="6" name="Picture 5" descr="Calculator and folders">
            <a:extLst>
              <a:ext uri="{FF2B5EF4-FFF2-40B4-BE49-F238E27FC236}">
                <a16:creationId xmlns:a16="http://schemas.microsoft.com/office/drawing/2014/main" id="{B0FE95B0-D290-0CFC-C7A8-B72808D5FF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51" r="30890" b="-1"/>
          <a:stretch/>
        </p:blipFill>
        <p:spPr>
          <a:xfrm>
            <a:off x="6229215" y="1828800"/>
            <a:ext cx="5962785" cy="438647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745517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638" y="386930"/>
            <a:ext cx="9236700" cy="1188950"/>
          </a:xfrm>
        </p:spPr>
        <p:txBody>
          <a:bodyPr anchor="b">
            <a:normAutofit/>
          </a:bodyPr>
          <a:lstStyle/>
          <a:p>
            <a:r>
              <a:rPr lang="en-EG" sz="5400" b="1"/>
              <a:t>Compound Interest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0" y="2599509"/>
            <a:ext cx="10143668" cy="3435531"/>
          </a:xfrm>
        </p:spPr>
        <p:txBody>
          <a:bodyPr anchor="ctr">
            <a:normAutofit/>
          </a:bodyPr>
          <a:lstStyle/>
          <a:p>
            <a:r>
              <a:rPr lang="en-US" sz="1700"/>
              <a:t>Looking back, we can see that the future value at the end of year 1, or $106, is actually equal to the present value times (1 + r), or $100(1 + 0.06). </a:t>
            </a:r>
          </a:p>
          <a:p>
            <a:r>
              <a:rPr lang="en-US" sz="1700"/>
              <a:t>Moving forward to year 2 we find,</a:t>
            </a:r>
          </a:p>
          <a:p>
            <a:r>
              <a:rPr lang="en-US" sz="1700"/>
              <a:t>Value at the end of year 2 = present value * (1 + r) * (1 + r) = present value * (1 + r)</a:t>
            </a:r>
            <a:r>
              <a:rPr lang="en-US" sz="1700" baseline="30000"/>
              <a:t>2</a:t>
            </a:r>
            <a:endParaRPr lang="en-US" sz="1700"/>
          </a:p>
          <a:p>
            <a:r>
              <a:rPr lang="en-US" sz="1700"/>
              <a:t>Carrying this forward into the third year, we find that we enter the year with $112.36 and we earn 6 percent, or $6.74 in interest, giving us a total of $119.10 in our savings account.</a:t>
            </a:r>
          </a:p>
          <a:p>
            <a:r>
              <a:rPr lang="en-US" sz="1700"/>
              <a:t>This can be expressed as Value at the end of year 3 = present value * (1 + r) * (1 + r) * (1 + r) = present value * (1 + r)</a:t>
            </a:r>
            <a:r>
              <a:rPr lang="en-US" sz="1700" baseline="30000"/>
              <a:t>3</a:t>
            </a:r>
            <a:endParaRPr lang="en-US" sz="1700"/>
          </a:p>
          <a:p>
            <a:r>
              <a:rPr lang="en-US" sz="1700"/>
              <a:t>By now a pattern is becoming apparent. We can generalize this formula to illustrate the future value of our investment if it is compounded annually at a rate of r for n years to be</a:t>
            </a:r>
          </a:p>
          <a:p>
            <a:pPr marL="0" indent="0">
              <a:buNone/>
            </a:pPr>
            <a:r>
              <a:rPr lang="en-US" sz="1700" b="1"/>
              <a:t>Future value = present value * (1 + r)</a:t>
            </a:r>
            <a:r>
              <a:rPr lang="en-US" sz="1700" b="1" baseline="30000"/>
              <a:t>n</a:t>
            </a:r>
            <a:endParaRPr lang="en-US" sz="1700" b="1"/>
          </a:p>
          <a:p>
            <a:endParaRPr lang="en-EG" sz="17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9224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AF3A9E09-1372-4915-B62F-D3AC7680CC12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909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EG" sz="5400" b="1"/>
              <a:t>Compound Interest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US" sz="2000" dirty="0"/>
              <a:t>Letting </a:t>
            </a:r>
            <a:r>
              <a:rPr lang="en-US" sz="2000" dirty="0" err="1"/>
              <a:t>FV</a:t>
            </a:r>
            <a:r>
              <a:rPr lang="en-US" sz="2000" baseline="-25000" dirty="0" err="1"/>
              <a:t>n</a:t>
            </a:r>
            <a:r>
              <a:rPr lang="en-US" sz="2000" dirty="0"/>
              <a:t> stand for the future value at the end of n periods and PV stand for the present value, we can rewrite this equation as</a:t>
            </a:r>
          </a:p>
          <a:p>
            <a:r>
              <a:rPr lang="en-US" sz="2000" dirty="0" err="1"/>
              <a:t>FV</a:t>
            </a:r>
            <a:r>
              <a:rPr lang="en-US" sz="2000" baseline="-25000" dirty="0" err="1"/>
              <a:t>n</a:t>
            </a:r>
            <a:r>
              <a:rPr lang="en-US" sz="2000" dirty="0"/>
              <a:t> = PV(1 + r)</a:t>
            </a:r>
            <a:r>
              <a:rPr lang="en-US" sz="2000" baseline="30000" dirty="0"/>
              <a:t>n</a:t>
            </a:r>
            <a:r>
              <a:rPr lang="en-US" sz="2000" dirty="0"/>
              <a:t> </a:t>
            </a:r>
          </a:p>
          <a:p>
            <a:r>
              <a:rPr lang="en-US" sz="2000" dirty="0"/>
              <a:t>We also refer to (1 + r)n as the future value factor. </a:t>
            </a:r>
          </a:p>
          <a:p>
            <a:r>
              <a:rPr lang="en-US" sz="2000" dirty="0"/>
              <a:t>Thus, to find the future value of a dollar amount, all you need to do is multiply that dollar amount times the appropriate future value factor,</a:t>
            </a:r>
          </a:p>
          <a:p>
            <a:pPr marL="0" indent="0">
              <a:buNone/>
            </a:pPr>
            <a:r>
              <a:rPr lang="en-US" sz="2000" b="1" dirty="0"/>
              <a:t>Future value = present value * (future value factor)</a:t>
            </a:r>
          </a:p>
          <a:p>
            <a:r>
              <a:rPr lang="en-US" sz="2000" dirty="0"/>
              <a:t>where future value factor = (1 + r)</a:t>
            </a:r>
            <a:r>
              <a:rPr lang="en-US" sz="2000" baseline="30000" dirty="0"/>
              <a:t>n.</a:t>
            </a:r>
          </a:p>
          <a:p>
            <a:endParaRPr lang="en-EG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3552" y="6007925"/>
            <a:ext cx="130082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AF3A9E09-1372-4915-B62F-D3AC7680CC12}" type="slidenum">
              <a:rPr lang="en-US" smtClean="0"/>
              <a:pPr>
                <a:spcAft>
                  <a:spcPts val="600"/>
                </a:spcAft>
              </a:pPr>
              <a:t>15</a:t>
            </a:fld>
            <a:endParaRPr lang="en-US" dirty="0"/>
          </a:p>
        </p:txBody>
      </p:sp>
      <p:pic>
        <p:nvPicPr>
          <p:cNvPr id="6" name="Picture 5" descr="Many question marks on black background">
            <a:extLst>
              <a:ext uri="{FF2B5EF4-FFF2-40B4-BE49-F238E27FC236}">
                <a16:creationId xmlns:a16="http://schemas.microsoft.com/office/drawing/2014/main" id="{487CDB95-AE1C-8CBC-C9E3-16ABF17DA9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573" r="2" b="2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257927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Compound Interest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4A7B0D3-244A-47CF-B55F-258C52D0E28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60070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65472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8DFB4ED-05B4-B541-80FF-5B212CC675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1" t="56226" r="29258" b="3124"/>
          <a:stretch/>
        </p:blipFill>
        <p:spPr>
          <a:xfrm>
            <a:off x="689546" y="1550503"/>
            <a:ext cx="10664253" cy="405581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9059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Compound Interest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en-US" sz="3600" dirty="0"/>
              <a:t>Figure 5-1 illustrates how this investment of $100 would continue to grow for the first 20 years at a compound interest rate of 6 percent. </a:t>
            </a:r>
          </a:p>
          <a:p>
            <a:pPr algn="just"/>
            <a:r>
              <a:rPr lang="en-US" sz="3600" dirty="0"/>
              <a:t>Notice how the amount of interest earned annually increases each year. </a:t>
            </a:r>
          </a:p>
          <a:p>
            <a:pPr algn="just"/>
            <a:r>
              <a:rPr lang="en-US" sz="3600" dirty="0"/>
              <a:t>Again, the reason is that each year interest is received on the sum of the original investment plus any interest earned in the past. </a:t>
            </a:r>
          </a:p>
          <a:p>
            <a:pPr algn="just"/>
            <a:r>
              <a:rPr lang="en-US" sz="3600" dirty="0"/>
              <a:t>The situation in which 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interest is earned on interest that was earned in the past is referred to as compound interest</a:t>
            </a:r>
            <a:r>
              <a:rPr lang="en-US" sz="3600" dirty="0"/>
              <a:t>. </a:t>
            </a:r>
          </a:p>
          <a:p>
            <a:pPr algn="just"/>
            <a:r>
              <a:rPr lang="en-US" sz="3600" dirty="0"/>
              <a:t>If you only earned interest on your initial investment, it would be referred to 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as simple interest.</a:t>
            </a:r>
          </a:p>
          <a:p>
            <a:pPr algn="just"/>
            <a:endParaRPr lang="en-US" sz="3600" dirty="0"/>
          </a:p>
          <a:p>
            <a:pPr algn="just"/>
            <a:endParaRPr lang="en-US" sz="3600" dirty="0"/>
          </a:p>
          <a:p>
            <a:pPr algn="just"/>
            <a:endParaRPr lang="en-US" sz="3600" dirty="0"/>
          </a:p>
          <a:p>
            <a:pPr algn="just"/>
            <a:endParaRPr lang="en-EG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75221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77A70998-1A3A-C444-92B9-239EAAD0C1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7" t="17643" r="30550" b="44463"/>
          <a:stretch/>
        </p:blipFill>
        <p:spPr>
          <a:xfrm>
            <a:off x="914398" y="1881809"/>
            <a:ext cx="10553077" cy="4099266"/>
          </a:xfr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388087-D310-F247-8F76-FEA571F23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11300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3526"/>
            <a:ext cx="10515600" cy="1325563"/>
          </a:xfrm>
        </p:spPr>
        <p:txBody>
          <a:bodyPr>
            <a:normAutofit/>
          </a:bodyPr>
          <a:lstStyle/>
          <a:p>
            <a:r>
              <a:rPr lang="en-EG" sz="4000" dirty="0"/>
              <a:t>Future Value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166113" cy="4351338"/>
          </a:xfrm>
        </p:spPr>
        <p:txBody>
          <a:bodyPr anchor="ctr">
            <a:normAutofit/>
          </a:bodyPr>
          <a:lstStyle/>
          <a:p>
            <a:r>
              <a:rPr lang="en-US" sz="2400" dirty="0"/>
              <a:t>When we examine the relationship between the number of years an initial investment is compounded for and its future value, as shown graphically in Figure 5-2, we see that we can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increase the future value of an investment by either </a:t>
            </a:r>
          </a:p>
          <a:p>
            <a:pPr lvl="1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Increasing the number of years for which we let it compound or </a:t>
            </a:r>
          </a:p>
          <a:p>
            <a:pPr lvl="1"/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Compounding it at a higher interest rate. </a:t>
            </a:r>
          </a:p>
          <a:p>
            <a:r>
              <a:rPr lang="en-US" sz="2400" dirty="0"/>
              <a:t>We can also see this from equation (5-1) because an increase in either r or n while the present value is held constant results in an increase in the future value.</a:t>
            </a:r>
          </a:p>
          <a:p>
            <a:endParaRPr lang="en-EG" sz="24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AF3A9E09-1372-4915-B62F-D3AC7680CC12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  <p:pic>
        <p:nvPicPr>
          <p:cNvPr id="8" name="Graphic 7" descr="Financial">
            <a:extLst>
              <a:ext uri="{FF2B5EF4-FFF2-40B4-BE49-F238E27FC236}">
                <a16:creationId xmlns:a16="http://schemas.microsoft.com/office/drawing/2014/main" id="{0ACD9935-4D23-FC77-1D43-743854E38D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921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A3B7E13-46EC-5945-A865-FDE41B37BA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55" t="53125" r="29905" b="4502"/>
          <a:stretch/>
        </p:blipFill>
        <p:spPr>
          <a:xfrm>
            <a:off x="629588" y="1722782"/>
            <a:ext cx="10897848" cy="3943499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0905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626" y="1597025"/>
            <a:ext cx="10515600" cy="4351338"/>
          </a:xfrm>
        </p:spPr>
        <p:txBody>
          <a:bodyPr>
            <a:normAutofit/>
          </a:bodyPr>
          <a:lstStyle/>
          <a:p>
            <a:pPr marL="742950" indent="-742950" algn="just">
              <a:buAutoNum type="arabicPeriod"/>
            </a:pPr>
            <a:r>
              <a:rPr lang="en-US" sz="3600" dirty="0"/>
              <a:t>The time value of money is the opportunity cost of passing up the earning potential of a dollar today.</a:t>
            </a:r>
          </a:p>
          <a:p>
            <a:pPr marL="0" indent="0" algn="just">
              <a:buNone/>
            </a:pPr>
            <a:endParaRPr lang="en-EG" sz="3600" dirty="0"/>
          </a:p>
          <a:p>
            <a:pPr marL="0" indent="0" algn="just">
              <a:buNone/>
            </a:pPr>
            <a:r>
              <a:rPr lang="en-US" sz="3600" dirty="0"/>
              <a:t>2. A timeline identifies the timing and amount of a stream of cash flows, along with the interest rate it earns.</a:t>
            </a:r>
          </a:p>
          <a:p>
            <a:pPr marL="0" indent="0" algn="just">
              <a:buNone/>
            </a:pPr>
            <a:r>
              <a:rPr lang="en-US" sz="3600" dirty="0"/>
              <a:t> </a:t>
            </a:r>
            <a:endParaRPr lang="en-EG" sz="3600" dirty="0"/>
          </a:p>
          <a:p>
            <a:pPr algn="just"/>
            <a:endParaRPr lang="en-EG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789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4775D-66A4-5842-2203-C7CE9335CD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B49F3-5EB1-496C-215F-BECFC8819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518BB-109F-DDA3-2CAD-5CB137C96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626" y="1597025"/>
            <a:ext cx="10515600" cy="4351338"/>
          </a:xfrm>
        </p:spPr>
        <p:txBody>
          <a:bodyPr>
            <a:normAutofit/>
          </a:bodyPr>
          <a:lstStyle/>
          <a:p>
            <a:pPr marL="742950" indent="-742950" algn="just">
              <a:buAutoNum type="arabicPeriod" startAt="3"/>
            </a:pPr>
            <a:r>
              <a:rPr lang="en-US" sz="3600"/>
              <a:t>If </a:t>
            </a:r>
            <a:r>
              <a:rPr lang="en-US" sz="3600" dirty="0"/>
              <a:t>you only earned interest on your initial investment, and not on previously earned interest, it would be called simple interest. </a:t>
            </a:r>
          </a:p>
          <a:p>
            <a:pPr marL="742950" indent="-742950" algn="just">
              <a:buFont typeface="Arial" panose="020B0604020202020204" pitchFamily="34" charset="0"/>
              <a:buAutoNum type="arabicPeriod" startAt="3"/>
            </a:pPr>
            <a:r>
              <a:rPr lang="en-US" sz="3600" dirty="0"/>
              <a:t>4. An investment earning simple interest is preferred over an investment earning compound interest because the simplicity adds value. </a:t>
            </a:r>
          </a:p>
          <a:p>
            <a:pPr marL="742950" indent="-742950" algn="just">
              <a:buAutoNum type="arabicPeriod" startAt="3"/>
            </a:pPr>
            <a:endParaRPr lang="en-EG" sz="3600" dirty="0"/>
          </a:p>
          <a:p>
            <a:pPr algn="just"/>
            <a:endParaRPr lang="en-EG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E7C311-81C4-FBBC-898E-77E952F70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5786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1662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r>
              <a:rPr lang="en-US" dirty="0"/>
              <a:t>5. $10,000 invested at 10% per year for 5 years earns interest equal to $6,105.10; therefore, $10,000 invested at 10% per year for 10 years will earn interest equal to $12,210.20 (2 times $6,105.10). </a:t>
            </a:r>
          </a:p>
          <a:p>
            <a:pPr marL="0" indent="0" algn="just">
              <a:buNone/>
            </a:pPr>
            <a:endParaRPr lang="en-EG" dirty="0"/>
          </a:p>
          <a:p>
            <a:pPr marL="0" indent="0" algn="just">
              <a:buNone/>
            </a:pPr>
            <a:r>
              <a:rPr lang="en-US" dirty="0"/>
              <a:t>6.  Tim has $100 in a bank account paying 2% interest per year. At the end of 5 years, Tim's bank account balance will be $110 if interest is not compounded but will be greater than $110 if interest is compounded.</a:t>
            </a:r>
            <a:endParaRPr lang="en-EG" dirty="0"/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79246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Answer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EG" dirty="0"/>
              <a:t>1. True</a:t>
            </a:r>
          </a:p>
          <a:p>
            <a:pPr marL="0" indent="0" algn="just">
              <a:buNone/>
            </a:pPr>
            <a:r>
              <a:rPr lang="en-EG" dirty="0"/>
              <a:t>2. True</a:t>
            </a:r>
          </a:p>
          <a:p>
            <a:pPr marL="0" indent="0" algn="just">
              <a:buNone/>
            </a:pPr>
            <a:r>
              <a:rPr lang="en-EG" dirty="0"/>
              <a:t>3. True</a:t>
            </a:r>
          </a:p>
          <a:p>
            <a:pPr marL="0" indent="0" algn="just">
              <a:buNone/>
            </a:pPr>
            <a:r>
              <a:rPr lang="en-EG" dirty="0"/>
              <a:t>4. False</a:t>
            </a:r>
          </a:p>
          <a:p>
            <a:pPr marL="0" indent="0" algn="just">
              <a:buNone/>
            </a:pPr>
            <a:r>
              <a:rPr lang="en-EG" dirty="0"/>
              <a:t>5. False</a:t>
            </a:r>
          </a:p>
          <a:p>
            <a:pPr marL="0" indent="0" algn="just">
              <a:buNone/>
            </a:pPr>
            <a:r>
              <a:rPr lang="en-EG" dirty="0"/>
              <a:t>6. true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560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Present Value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sz="3600" dirty="0"/>
              <a:t>We are now going to look at the reverse question: 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What is the value in today’s dollars of a sum of money to be received in the future</a:t>
            </a:r>
            <a:r>
              <a:rPr lang="en-US" sz="3600" dirty="0"/>
              <a:t>?.</a:t>
            </a:r>
          </a:p>
          <a:p>
            <a:pPr algn="just"/>
            <a:r>
              <a:rPr lang="en-US" sz="3600" dirty="0"/>
              <a:t> In this case we are moving future money back to the present. </a:t>
            </a:r>
          </a:p>
          <a:p>
            <a:pPr algn="just"/>
            <a:r>
              <a:rPr lang="en-US" sz="3600" dirty="0"/>
              <a:t>We will determine the present value of a lump sum, which in simple terms is the </a:t>
            </a:r>
            <a:r>
              <a:rPr lang="en-US" sz="3600" dirty="0">
                <a:solidFill>
                  <a:schemeClr val="accent2">
                    <a:lumMod val="75000"/>
                  </a:schemeClr>
                </a:solidFill>
              </a:rPr>
              <a:t>current value of a future payment</a:t>
            </a:r>
            <a:r>
              <a:rPr lang="en-US" sz="3600" dirty="0"/>
              <a:t>. </a:t>
            </a:r>
          </a:p>
          <a:p>
            <a:pPr algn="just"/>
            <a:r>
              <a:rPr lang="en-US" sz="3600" dirty="0"/>
              <a:t>In fact, we will be doing nothing other than </a:t>
            </a:r>
            <a:r>
              <a:rPr lang="en-US" sz="3600" b="1" dirty="0">
                <a:solidFill>
                  <a:schemeClr val="accent2">
                    <a:lumMod val="75000"/>
                  </a:schemeClr>
                </a:solidFill>
              </a:rPr>
              <a:t>inverse compounding (discounting)</a:t>
            </a:r>
            <a:r>
              <a:rPr lang="en-US" sz="3600" dirty="0"/>
              <a:t>. </a:t>
            </a:r>
          </a:p>
          <a:p>
            <a:pPr algn="just"/>
            <a:r>
              <a:rPr lang="en-US" sz="3600" dirty="0"/>
              <a:t>In compounding, we talked about the compound interest rate and the initial investment.</a:t>
            </a:r>
          </a:p>
          <a:p>
            <a:pPr algn="just"/>
            <a:r>
              <a:rPr lang="en-US" sz="3600" dirty="0"/>
              <a:t> In determining the present value, we will talk about the discount rate and present value of future cash flows. </a:t>
            </a:r>
            <a:endParaRPr lang="en-EG" sz="3600" dirty="0"/>
          </a:p>
          <a:p>
            <a:pPr algn="just"/>
            <a:endParaRPr lang="en-US" sz="3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848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Present Value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D1B8F3B-DDA9-F34B-A037-D111DC778C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0" t="74628" r="50726" b="14990"/>
          <a:stretch/>
        </p:blipFill>
        <p:spPr>
          <a:xfrm>
            <a:off x="2111829" y="4562662"/>
            <a:ext cx="7489371" cy="1588966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BF2D1290-AB42-7343-8F2D-4E357F9D2BB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7" t="54614" r="46136" b="32417"/>
          <a:stretch/>
        </p:blipFill>
        <p:spPr>
          <a:xfrm>
            <a:off x="1219199" y="1690688"/>
            <a:ext cx="9165771" cy="146234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E3EB6C15-71A0-CD4F-909C-73F7B56B8EBB}"/>
              </a:ext>
            </a:extLst>
          </p:cNvPr>
          <p:cNvSpPr/>
          <p:nvPr/>
        </p:nvSpPr>
        <p:spPr>
          <a:xfrm>
            <a:off x="838200" y="3357750"/>
            <a:ext cx="10287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solidFill>
                  <a:schemeClr val="bg1"/>
                </a:solidFill>
                <a:latin typeface="Times" pitchFamily="2" charset="0"/>
              </a:rPr>
              <a:t>The term in the brackets is referred to as the present value factor. Thus, to find the present value of a future dollar amount, all you need to do is multiply that future dollar amount times the appropriate present value factor:</a:t>
            </a:r>
            <a:endParaRPr lang="en-US" sz="2400" dirty="0">
              <a:solidFill>
                <a:schemeClr val="bg1"/>
              </a:solidFill>
              <a:effectLst/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298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FE41788-4CF6-FE49-938D-A8D3C3DE12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8" t="40723" r="23015" b="17248"/>
          <a:stretch/>
        </p:blipFill>
        <p:spPr>
          <a:xfrm>
            <a:off x="485775" y="1603513"/>
            <a:ext cx="11229975" cy="4440099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685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4977" y="-183126"/>
            <a:ext cx="4959603" cy="1642969"/>
          </a:xfrm>
        </p:spPr>
        <p:txBody>
          <a:bodyPr anchor="b">
            <a:normAutofit/>
          </a:bodyPr>
          <a:lstStyle/>
          <a:p>
            <a:r>
              <a:rPr lang="en-EG" sz="4000" b="1" dirty="0"/>
              <a:t>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7097" y="1859608"/>
            <a:ext cx="4248403" cy="3522569"/>
          </a:xfrm>
        </p:spPr>
        <p:txBody>
          <a:bodyPr anchor="t">
            <a:normAutofit/>
          </a:bodyPr>
          <a:lstStyle/>
          <a:p>
            <a:r>
              <a:rPr lang="en-US" sz="2000" dirty="0"/>
              <a:t>You’re on vacation in a rather remote part of Florida and see an advertisement stating that if you take a sales tour “you will be given $100 just for taking the tour.” However, the $100 that you get is in the form of a savings bond that will not pay you the $100 for 10 years. What is the present value of $100 to be received 10 years from today if your discount rate is 6 percent?</a:t>
            </a:r>
          </a:p>
          <a:p>
            <a:endParaRPr lang="en-US" sz="2000" dirty="0"/>
          </a:p>
          <a:p>
            <a:endParaRPr lang="en-EG" sz="2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AF3A9E09-1372-4915-B62F-D3AC7680CC12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29</a:t>
            </a:fld>
            <a:endParaRPr lang="en-US" sz="1100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CBD0400-1AC8-2349-A287-0045D97213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4" t="28034" r="37927" b="40684"/>
          <a:stretch/>
        </p:blipFill>
        <p:spPr>
          <a:xfrm>
            <a:off x="4832098" y="1459842"/>
            <a:ext cx="6724902" cy="4445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1777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7. You have a savings bond that will be worth $750 when it matures in 3 years, but you need cash today. If the current going rate of interest is 5%, what is your bond worth if you sell it today (rounded to the nearest dollar)?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$675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$648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$625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$612</a:t>
            </a:r>
            <a:endParaRPr lang="en-EG" dirty="0"/>
          </a:p>
          <a:p>
            <a:pPr marL="0" indent="0">
              <a:buNone/>
            </a:pPr>
            <a:r>
              <a:rPr lang="en-US" dirty="0"/>
              <a:t>8. How much money do I need to place into a bank account that pays a 1.08% rate in order to have $500 at the end of 7 years?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$332.54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$751.81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$463.78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$629.51</a:t>
            </a:r>
            <a:endParaRPr lang="en-EG" dirty="0"/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2663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7670E-8BDF-4F51-12EB-651ADB2E8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b="1" dirty="0"/>
              <a:t>Questions</a:t>
            </a:r>
            <a:endParaRPr lang="en-EG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F5F0DA-284D-2842-97DD-600A2C5B7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/>
              <a:t>9. A car manufacturer offers either $2,000 cash back or zero percent financing for 5 years. A rational consumer will always take the cash back because money received today is worth more than money received in the future.</a:t>
            </a:r>
          </a:p>
          <a:p>
            <a:pPr marL="0" indent="0">
              <a:buNone/>
            </a:pPr>
            <a:r>
              <a:rPr lang="en-US" sz="3200" dirty="0"/>
              <a:t>10. The present value of a single future sum of money is inversely related to both the number of years until payment is received and the discount rate.</a:t>
            </a:r>
            <a:r>
              <a:rPr lang="en-EG" sz="3200" dirty="0"/>
              <a:t> </a:t>
            </a:r>
          </a:p>
          <a:p>
            <a:pPr marL="0" indent="0">
              <a:buNone/>
            </a:pPr>
            <a:endParaRPr lang="en-EG" sz="3200" dirty="0"/>
          </a:p>
          <a:p>
            <a:endParaRPr lang="en-EG" sz="320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F7E599-D938-78D7-5BAD-AC1EE7C46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56574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7670E-8BDF-4F51-12EB-651ADB2E8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b="1" dirty="0"/>
              <a:t>Questions</a:t>
            </a:r>
            <a:endParaRPr lang="en-EG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F5F0DA-284D-2842-97DD-600A2C5B7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11. The present value of a single future sum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increases as the number of discount periods increases.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is generally larger than the future sum.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depends upon the number of discount periods.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increases as the discount rate increases.</a:t>
            </a:r>
          </a:p>
          <a:p>
            <a:pPr marL="0" indent="0">
              <a:buNone/>
            </a:pPr>
            <a:r>
              <a:rPr lang="en-US" dirty="0"/>
              <a:t>12. The present value of $1,000 to be received in 5 years is ________ if the discount rate is 12.78%. 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$368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$494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$548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$687</a:t>
            </a:r>
            <a:r>
              <a:rPr lang="en-EG" dirty="0"/>
              <a:t> </a:t>
            </a:r>
          </a:p>
          <a:p>
            <a:pPr marL="0" indent="0">
              <a:buNone/>
            </a:pPr>
            <a:endParaRPr lang="en-EG" dirty="0"/>
          </a:p>
          <a:p>
            <a:endParaRPr lang="en-E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F7E599-D938-78D7-5BAD-AC1EE7C46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7900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7670E-8BDF-4F51-12EB-651ADB2E8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b="1" dirty="0"/>
              <a:t>Questions</a:t>
            </a:r>
            <a:endParaRPr lang="en-EG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F5F0DA-284D-2842-97DD-600A2C5B7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13. What is the present value of $11,463 to be received 7 years from today? Assume a discount rate of 3.5% compounded annually and round to the nearest $1.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$5,790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$6,508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$7,210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$9,010</a:t>
            </a:r>
            <a:endParaRPr lang="en-EG" dirty="0"/>
          </a:p>
          <a:p>
            <a:pPr marL="0" indent="0">
              <a:buNone/>
            </a:pPr>
            <a:r>
              <a:rPr lang="en-US" dirty="0"/>
              <a:t>14. How much money must be put into a bank account yielding 6.42% (compounded annually) in order to have $1,671 at the end of 11 years (round to nearest $1)?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$921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$886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$843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$798</a:t>
            </a:r>
            <a:endParaRPr lang="en-EG" dirty="0"/>
          </a:p>
          <a:p>
            <a:pPr marL="0" indent="0">
              <a:buNone/>
            </a:pPr>
            <a:endParaRPr lang="en-EG" dirty="0"/>
          </a:p>
          <a:p>
            <a:endParaRPr lang="en-E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F7E599-D938-78D7-5BAD-AC1EE7C46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44856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7670E-8BDF-4F51-12EB-651ADB2E8B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b="1" dirty="0"/>
              <a:t>Questions</a:t>
            </a:r>
            <a:endParaRPr lang="en-EG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F5F0DA-284D-2842-97DD-600A2C5B7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EG" dirty="0"/>
              <a:t>15. </a:t>
            </a:r>
            <a:r>
              <a:rPr lang="en-US" dirty="0"/>
              <a:t>How much money do I need to place into a bank account that pays a 1.08% rate in order to have $500 at the end of 7 years?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$332.54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$751.81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$463.78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$629.51</a:t>
            </a:r>
            <a:endParaRPr lang="en-EG" dirty="0"/>
          </a:p>
          <a:p>
            <a:pPr marL="0" indent="0">
              <a:buNone/>
            </a:pPr>
            <a:r>
              <a:rPr lang="en-US" dirty="0"/>
              <a:t>16. Assuming two investments have equal lives, a high discount rate tends to favor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A) the investment with large cash flow early.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B) the investment with large cash flow late.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C) the investment with even cash flow.</a:t>
            </a:r>
            <a:endParaRPr lang="en-EG" dirty="0"/>
          </a:p>
          <a:p>
            <a:pPr marL="457200" lvl="1" indent="0">
              <a:buNone/>
            </a:pPr>
            <a:r>
              <a:rPr lang="en-US" dirty="0"/>
              <a:t>D) neither investment since they have equal lives.</a:t>
            </a:r>
            <a:endParaRPr lang="en-EG" dirty="0"/>
          </a:p>
          <a:p>
            <a:pPr marL="0" indent="0">
              <a:buNone/>
            </a:pPr>
            <a:endParaRPr lang="en-EG" dirty="0"/>
          </a:p>
          <a:p>
            <a:endParaRPr lang="en-E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F7E599-D938-78D7-5BAD-AC1EE7C46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2253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2FAF0-E973-5B41-B656-9022FD55E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EG" sz="4000" b="1" dirty="0"/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DFF22A-D4B7-ED4E-8753-DCB1D5BB9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EG" dirty="0"/>
              <a:t>7. B</a:t>
            </a:r>
          </a:p>
          <a:p>
            <a:pPr algn="just"/>
            <a:r>
              <a:rPr lang="en-EG" dirty="0"/>
              <a:t>8. C</a:t>
            </a:r>
          </a:p>
          <a:p>
            <a:pPr algn="just"/>
            <a:r>
              <a:rPr lang="en-EG" dirty="0"/>
              <a:t>9. False</a:t>
            </a:r>
          </a:p>
          <a:p>
            <a:pPr algn="just"/>
            <a:r>
              <a:rPr lang="en-EG" dirty="0"/>
              <a:t>10. True</a:t>
            </a:r>
          </a:p>
          <a:p>
            <a:pPr algn="just"/>
            <a:r>
              <a:rPr lang="en-EG" dirty="0"/>
              <a:t>11. C</a:t>
            </a:r>
          </a:p>
          <a:p>
            <a:pPr algn="just"/>
            <a:r>
              <a:rPr lang="en-EG" dirty="0"/>
              <a:t>12. C</a:t>
            </a:r>
          </a:p>
          <a:p>
            <a:pPr algn="just"/>
            <a:r>
              <a:rPr lang="en-EG" dirty="0"/>
              <a:t>13. D</a:t>
            </a:r>
          </a:p>
          <a:p>
            <a:pPr algn="just"/>
            <a:r>
              <a:rPr lang="en-EG" dirty="0"/>
              <a:t>14. C</a:t>
            </a:r>
          </a:p>
          <a:p>
            <a:pPr algn="just"/>
            <a:r>
              <a:rPr lang="en-EG" dirty="0"/>
              <a:t>15. C</a:t>
            </a:r>
          </a:p>
          <a:p>
            <a:pPr algn="just"/>
            <a:r>
              <a:rPr lang="en-EG" dirty="0"/>
              <a:t>16. A</a:t>
            </a:r>
          </a:p>
          <a:p>
            <a:pPr algn="just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228699-74CE-1945-BE3C-F9A94669C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9E09-1372-4915-B62F-D3AC7680CC12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32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98A34-1C40-8956-2C99-2DC80CF58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b="1" dirty="0"/>
              <a:t>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18416D23-4F5D-1BFD-22A6-30E2057DF480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099930" y="1739137"/>
            <a:ext cx="1025387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The time value of money is the foundation of rational financial decision-making in both personal and institutional contexts.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Money today is more valuable than money in the future because it can earn returns and maintain higher purchasing power.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Interest rates represent the price of time and risk, connecting present and future values.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Inflation reduces the real value of money over time, making investment decisions essential to preserve wealth.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TVM concepts such as Present Value, Future Value, NPV, IRR, and discounting are essential tools for evaluating projects and investments.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sz="2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TVM allows proper comparison between financial alternatives that occur at different points in time.</a:t>
            </a:r>
            <a:endParaRPr kumimoji="0" lang="en-EG" altLang="en-EG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36746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1B246-7AA8-A2EE-A2F7-62A39B3B6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dirty="0"/>
              <a:t>Conclusion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5710328-B6C2-0C94-0BD1-139732EACA6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5860" y="2214920"/>
            <a:ext cx="1048247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TVM is essential for understanding financial discipline and long-term planning.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Delayed financial decisions have hidden costs that must be calculated.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Opportunity cost plays a central role in evaluating every use of money over time.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Strategic investors rely on TVM to optimize returns and reduce risk.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EG" altLang="en-EG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TVM transforms financial behavior from reactive to proactive.</a:t>
            </a:r>
            <a:endParaRPr kumimoji="0" lang="en-EG" altLang="en-EG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7566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52018" y="408754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0dd3b3577002e131ae1bf612e8ff12b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97f61bf17f718337ef2385e404d579a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363D275-6FD4-4C4B-BCCC-0F2EFF05EBF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4089FC86-344D-4D6C-91E8-41F8E504EADE}"/>
</file>

<file path=customXml/itemProps3.xml><?xml version="1.0" encoding="utf-8"?>
<ds:datastoreItem xmlns:ds="http://schemas.openxmlformats.org/officeDocument/2006/customXml" ds:itemID="{5485111B-FA20-430D-9181-FF33A2408ED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654</TotalTime>
  <Words>2970</Words>
  <Application>Microsoft Office PowerPoint</Application>
  <PresentationFormat>Widescreen</PresentationFormat>
  <Paragraphs>261</Paragraphs>
  <Slides>38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2013 - 2022 Theme</vt:lpstr>
      <vt:lpstr>PowerPoint Presentation</vt:lpstr>
      <vt:lpstr>PowerPoint Presentation</vt:lpstr>
      <vt:lpstr>PowerPoint Presentation</vt:lpstr>
      <vt:lpstr>1. Compound Interest, Future, and Present Value</vt:lpstr>
      <vt:lpstr>Using Timelines to Visualize Cash Flows</vt:lpstr>
      <vt:lpstr>Using Timelines to Visualize Cash Flows</vt:lpstr>
      <vt:lpstr>Using Timelines to Visualize Cash Flows</vt:lpstr>
      <vt:lpstr>Using Timelines to Visualize Cash Flows</vt:lpstr>
      <vt:lpstr>Using Timelines to Visualize Cash Flows</vt:lpstr>
      <vt:lpstr>The Time Value of Money</vt:lpstr>
      <vt:lpstr>Compound Interest</vt:lpstr>
      <vt:lpstr>Compound Interest</vt:lpstr>
      <vt:lpstr>Compound Interest</vt:lpstr>
      <vt:lpstr>Compound Interest</vt:lpstr>
      <vt:lpstr>Compound Interest</vt:lpstr>
      <vt:lpstr>Compound Interest</vt:lpstr>
      <vt:lpstr>PowerPoint Presentation</vt:lpstr>
      <vt:lpstr>Compound Interest</vt:lpstr>
      <vt:lpstr>PowerPoint Presentation</vt:lpstr>
      <vt:lpstr>Future Value</vt:lpstr>
      <vt:lpstr>PowerPoint Presentation</vt:lpstr>
      <vt:lpstr>Questions</vt:lpstr>
      <vt:lpstr>Questions</vt:lpstr>
      <vt:lpstr>Questions</vt:lpstr>
      <vt:lpstr>Answer</vt:lpstr>
      <vt:lpstr>Present Value</vt:lpstr>
      <vt:lpstr>Present Value</vt:lpstr>
      <vt:lpstr>PowerPoint Presentation</vt:lpstr>
      <vt:lpstr>Example</vt:lpstr>
      <vt:lpstr>Questions</vt:lpstr>
      <vt:lpstr>Questions</vt:lpstr>
      <vt:lpstr>Questions</vt:lpstr>
      <vt:lpstr>Questions</vt:lpstr>
      <vt:lpstr>Questions</vt:lpstr>
      <vt:lpstr>Answers</vt:lpstr>
      <vt:lpstr>Conclusion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yara magdy</cp:lastModifiedBy>
  <cp:revision>45</cp:revision>
  <dcterms:created xsi:type="dcterms:W3CDTF">2023-04-29T09:08:23Z</dcterms:created>
  <dcterms:modified xsi:type="dcterms:W3CDTF">2025-11-20T12:29:19Z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