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 id="2147483683" r:id="rId3"/>
  </p:sldMasterIdLst>
  <p:notesMasterIdLst>
    <p:notesMasterId r:id="rId47"/>
  </p:notesMasterIdLst>
  <p:sldIdLst>
    <p:sldId id="480" r:id="rId4"/>
    <p:sldId id="303" r:id="rId5"/>
    <p:sldId id="716" r:id="rId6"/>
    <p:sldId id="725" r:id="rId7"/>
    <p:sldId id="726" r:id="rId8"/>
    <p:sldId id="695" r:id="rId9"/>
    <p:sldId id="696" r:id="rId10"/>
    <p:sldId id="678" r:id="rId11"/>
    <p:sldId id="699" r:id="rId12"/>
    <p:sldId id="700" r:id="rId13"/>
    <p:sldId id="682" r:id="rId14"/>
    <p:sldId id="698" r:id="rId15"/>
    <p:sldId id="679" r:id="rId16"/>
    <p:sldId id="717" r:id="rId17"/>
    <p:sldId id="680" r:id="rId18"/>
    <p:sldId id="705" r:id="rId19"/>
    <p:sldId id="707" r:id="rId20"/>
    <p:sldId id="708" r:id="rId21"/>
    <p:sldId id="701" r:id="rId22"/>
    <p:sldId id="702" r:id="rId23"/>
    <p:sldId id="703" r:id="rId24"/>
    <p:sldId id="710" r:id="rId25"/>
    <p:sldId id="688" r:id="rId26"/>
    <p:sldId id="718" r:id="rId27"/>
    <p:sldId id="714" r:id="rId28"/>
    <p:sldId id="715" r:id="rId29"/>
    <p:sldId id="719" r:id="rId30"/>
    <p:sldId id="686" r:id="rId31"/>
    <p:sldId id="653" r:id="rId32"/>
    <p:sldId id="687" r:id="rId33"/>
    <p:sldId id="694" r:id="rId34"/>
    <p:sldId id="693" r:id="rId35"/>
    <p:sldId id="692" r:id="rId36"/>
    <p:sldId id="690" r:id="rId37"/>
    <p:sldId id="720" r:id="rId38"/>
    <p:sldId id="721" r:id="rId39"/>
    <p:sldId id="727" r:id="rId40"/>
    <p:sldId id="728" r:id="rId41"/>
    <p:sldId id="722" r:id="rId42"/>
    <p:sldId id="723" r:id="rId43"/>
    <p:sldId id="724" r:id="rId44"/>
    <p:sldId id="729" r:id="rId45"/>
    <p:sldId id="6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716"/>
            <p14:sldId id="725"/>
            <p14:sldId id="726"/>
            <p14:sldId id="695"/>
            <p14:sldId id="696"/>
            <p14:sldId id="678"/>
            <p14:sldId id="699"/>
            <p14:sldId id="700"/>
            <p14:sldId id="682"/>
            <p14:sldId id="698"/>
            <p14:sldId id="679"/>
            <p14:sldId id="717"/>
            <p14:sldId id="680"/>
            <p14:sldId id="705"/>
            <p14:sldId id="707"/>
            <p14:sldId id="708"/>
            <p14:sldId id="701"/>
            <p14:sldId id="702"/>
            <p14:sldId id="703"/>
            <p14:sldId id="710"/>
            <p14:sldId id="688"/>
            <p14:sldId id="718"/>
            <p14:sldId id="714"/>
            <p14:sldId id="715"/>
            <p14:sldId id="719"/>
            <p14:sldId id="686"/>
            <p14:sldId id="653"/>
            <p14:sldId id="687"/>
            <p14:sldId id="694"/>
            <p14:sldId id="693"/>
            <p14:sldId id="692"/>
            <p14:sldId id="690"/>
            <p14:sldId id="720"/>
            <p14:sldId id="721"/>
            <p14:sldId id="727"/>
            <p14:sldId id="728"/>
            <p14:sldId id="722"/>
            <p14:sldId id="723"/>
            <p14:sldId id="724"/>
            <p14:sldId id="729"/>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323" autoAdjust="0"/>
    <p:restoredTop sz="91091" autoAdjust="0"/>
  </p:normalViewPr>
  <p:slideViewPr>
    <p:cSldViewPr snapToGrid="0">
      <p:cViewPr varScale="1">
        <p:scale>
          <a:sx n="63" d="100"/>
          <a:sy n="63" d="100"/>
        </p:scale>
        <p:origin x="924"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presProps" Target="presProps.xml"/><Relationship Id="rId8" Type="http://schemas.openxmlformats.org/officeDocument/2006/relationships/slide" Target="slides/slide5.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11/30/2023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2"/>
        <p:cNvGrpSpPr/>
        <p:nvPr/>
      </p:nvGrpSpPr>
      <p:grpSpPr>
        <a:xfrm>
          <a:off x="0" y="0"/>
          <a:ext cx="0" cy="0"/>
          <a:chOff x="0" y="0"/>
          <a:chExt cx="0" cy="0"/>
        </a:xfrm>
      </p:grpSpPr>
      <p:sp>
        <p:nvSpPr>
          <p:cNvPr id="2443" name="Google Shape;2443;g806ada915c_0_24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4" name="Google Shape;2444;g806ada915c_0_24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859899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19316000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50694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8"/>
        <p:cNvGrpSpPr/>
        <p:nvPr/>
      </p:nvGrpSpPr>
      <p:grpSpPr>
        <a:xfrm>
          <a:off x="0" y="0"/>
          <a:ext cx="0" cy="0"/>
          <a:chOff x="0" y="0"/>
          <a:chExt cx="0" cy="0"/>
        </a:xfrm>
      </p:grpSpPr>
      <p:sp>
        <p:nvSpPr>
          <p:cNvPr id="9" name="Google Shape;9;p2"/>
          <p:cNvSpPr txBox="1">
            <a:spLocks noGrp="1"/>
          </p:cNvSpPr>
          <p:nvPr>
            <p:ph type="ctrTitle"/>
          </p:nvPr>
        </p:nvSpPr>
        <p:spPr>
          <a:xfrm>
            <a:off x="867352" y="2164533"/>
            <a:ext cx="4686000" cy="1874400"/>
          </a:xfrm>
          <a:prstGeom prst="rect">
            <a:avLst/>
          </a:prstGeom>
        </p:spPr>
        <p:txBody>
          <a:bodyPr spcFirstLastPara="1" wrap="square" lIns="91425" tIns="91425" rIns="91425" bIns="91425" anchor="ctr" anchorCtr="0">
            <a:noAutofit/>
          </a:bodyPr>
          <a:lstStyle>
            <a:lvl1pPr lvl="0">
              <a:spcBef>
                <a:spcPts val="0"/>
              </a:spcBef>
              <a:spcAft>
                <a:spcPts val="0"/>
              </a:spcAft>
              <a:buSzPts val="5200"/>
              <a:buNone/>
              <a:defRPr sz="6933"/>
            </a:lvl1pPr>
            <a:lvl2pPr lvl="1" algn="ctr">
              <a:spcBef>
                <a:spcPts val="0"/>
              </a:spcBef>
              <a:spcAft>
                <a:spcPts val="0"/>
              </a:spcAft>
              <a:buSzPts val="5200"/>
              <a:buNone/>
              <a:defRPr sz="6933"/>
            </a:lvl2pPr>
            <a:lvl3pPr lvl="2" algn="ctr">
              <a:spcBef>
                <a:spcPts val="0"/>
              </a:spcBef>
              <a:spcAft>
                <a:spcPts val="0"/>
              </a:spcAft>
              <a:buSzPts val="5200"/>
              <a:buNone/>
              <a:defRPr sz="6933"/>
            </a:lvl3pPr>
            <a:lvl4pPr lvl="3" algn="ctr">
              <a:spcBef>
                <a:spcPts val="0"/>
              </a:spcBef>
              <a:spcAft>
                <a:spcPts val="0"/>
              </a:spcAft>
              <a:buSzPts val="5200"/>
              <a:buNone/>
              <a:defRPr sz="6933"/>
            </a:lvl4pPr>
            <a:lvl5pPr lvl="4" algn="ctr">
              <a:spcBef>
                <a:spcPts val="0"/>
              </a:spcBef>
              <a:spcAft>
                <a:spcPts val="0"/>
              </a:spcAft>
              <a:buSzPts val="5200"/>
              <a:buNone/>
              <a:defRPr sz="6933"/>
            </a:lvl5pPr>
            <a:lvl6pPr lvl="5" algn="ctr">
              <a:spcBef>
                <a:spcPts val="0"/>
              </a:spcBef>
              <a:spcAft>
                <a:spcPts val="0"/>
              </a:spcAft>
              <a:buSzPts val="5200"/>
              <a:buNone/>
              <a:defRPr sz="6933"/>
            </a:lvl6pPr>
            <a:lvl7pPr lvl="6" algn="ctr">
              <a:spcBef>
                <a:spcPts val="0"/>
              </a:spcBef>
              <a:spcAft>
                <a:spcPts val="0"/>
              </a:spcAft>
              <a:buSzPts val="5200"/>
              <a:buNone/>
              <a:defRPr sz="6933"/>
            </a:lvl7pPr>
            <a:lvl8pPr lvl="7" algn="ctr">
              <a:spcBef>
                <a:spcPts val="0"/>
              </a:spcBef>
              <a:spcAft>
                <a:spcPts val="0"/>
              </a:spcAft>
              <a:buSzPts val="5200"/>
              <a:buNone/>
              <a:defRPr sz="6933"/>
            </a:lvl8pPr>
            <a:lvl9pPr lvl="8" algn="ctr">
              <a:spcBef>
                <a:spcPts val="0"/>
              </a:spcBef>
              <a:spcAft>
                <a:spcPts val="0"/>
              </a:spcAft>
              <a:buSzPts val="5200"/>
              <a:buNone/>
              <a:defRPr sz="6933"/>
            </a:lvl9pPr>
          </a:lstStyle>
          <a:p>
            <a:endParaRPr/>
          </a:p>
        </p:txBody>
      </p:sp>
      <p:sp>
        <p:nvSpPr>
          <p:cNvPr id="10" name="Google Shape;10;p2"/>
          <p:cNvSpPr txBox="1">
            <a:spLocks noGrp="1"/>
          </p:cNvSpPr>
          <p:nvPr>
            <p:ph type="subTitle" idx="1"/>
          </p:nvPr>
        </p:nvSpPr>
        <p:spPr>
          <a:xfrm>
            <a:off x="867352" y="4189867"/>
            <a:ext cx="4686000" cy="50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2800"/>
              <a:buNone/>
              <a:defRPr sz="2133">
                <a:solidFill>
                  <a:schemeClr val="dk1"/>
                </a:solidFill>
              </a:defRPr>
            </a:lvl1pPr>
            <a:lvl2pPr lvl="1" algn="ctr">
              <a:lnSpc>
                <a:spcPct val="100000"/>
              </a:lnSpc>
              <a:spcBef>
                <a:spcPts val="0"/>
              </a:spcBef>
              <a:spcAft>
                <a:spcPts val="0"/>
              </a:spcAft>
              <a:buSzPts val="2800"/>
              <a:buNone/>
              <a:defRPr sz="3733"/>
            </a:lvl2pPr>
            <a:lvl3pPr lvl="2" algn="ctr">
              <a:lnSpc>
                <a:spcPct val="100000"/>
              </a:lnSpc>
              <a:spcBef>
                <a:spcPts val="0"/>
              </a:spcBef>
              <a:spcAft>
                <a:spcPts val="0"/>
              </a:spcAft>
              <a:buSzPts val="2800"/>
              <a:buNone/>
              <a:defRPr sz="3733"/>
            </a:lvl3pPr>
            <a:lvl4pPr lvl="3" algn="ctr">
              <a:lnSpc>
                <a:spcPct val="100000"/>
              </a:lnSpc>
              <a:spcBef>
                <a:spcPts val="0"/>
              </a:spcBef>
              <a:spcAft>
                <a:spcPts val="0"/>
              </a:spcAft>
              <a:buSzPts val="2800"/>
              <a:buNone/>
              <a:defRPr sz="3733"/>
            </a:lvl4pPr>
            <a:lvl5pPr lvl="4" algn="ctr">
              <a:lnSpc>
                <a:spcPct val="100000"/>
              </a:lnSpc>
              <a:spcBef>
                <a:spcPts val="0"/>
              </a:spcBef>
              <a:spcAft>
                <a:spcPts val="0"/>
              </a:spcAft>
              <a:buSzPts val="2800"/>
              <a:buNone/>
              <a:defRPr sz="3733"/>
            </a:lvl5pPr>
            <a:lvl6pPr lvl="5" algn="ctr">
              <a:lnSpc>
                <a:spcPct val="100000"/>
              </a:lnSpc>
              <a:spcBef>
                <a:spcPts val="0"/>
              </a:spcBef>
              <a:spcAft>
                <a:spcPts val="0"/>
              </a:spcAft>
              <a:buSzPts val="2800"/>
              <a:buNone/>
              <a:defRPr sz="3733"/>
            </a:lvl6pPr>
            <a:lvl7pPr lvl="6" algn="ctr">
              <a:lnSpc>
                <a:spcPct val="100000"/>
              </a:lnSpc>
              <a:spcBef>
                <a:spcPts val="0"/>
              </a:spcBef>
              <a:spcAft>
                <a:spcPts val="0"/>
              </a:spcAft>
              <a:buSzPts val="2800"/>
              <a:buNone/>
              <a:defRPr sz="3733"/>
            </a:lvl7pPr>
            <a:lvl8pPr lvl="7" algn="ctr">
              <a:lnSpc>
                <a:spcPct val="100000"/>
              </a:lnSpc>
              <a:spcBef>
                <a:spcPts val="0"/>
              </a:spcBef>
              <a:spcAft>
                <a:spcPts val="0"/>
              </a:spcAft>
              <a:buSzPts val="2800"/>
              <a:buNone/>
              <a:defRPr sz="3733"/>
            </a:lvl8pPr>
            <a:lvl9pPr lvl="8" algn="ctr">
              <a:lnSpc>
                <a:spcPct val="100000"/>
              </a:lnSpc>
              <a:spcBef>
                <a:spcPts val="0"/>
              </a:spcBef>
              <a:spcAft>
                <a:spcPts val="0"/>
              </a:spcAft>
              <a:buSzPts val="2800"/>
              <a:buNone/>
              <a:defRPr sz="3733"/>
            </a:lvl9pPr>
          </a:lstStyle>
          <a:p>
            <a:endParaRPr/>
          </a:p>
        </p:txBody>
      </p:sp>
    </p:spTree>
    <p:extLst>
      <p:ext uri="{BB962C8B-B14F-4D97-AF65-F5344CB8AC3E}">
        <p14:creationId xmlns:p14="http://schemas.microsoft.com/office/powerpoint/2010/main" val="1190251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1"/>
        <p:cNvGrpSpPr/>
        <p:nvPr/>
      </p:nvGrpSpPr>
      <p:grpSpPr>
        <a:xfrm>
          <a:off x="0" y="0"/>
          <a:ext cx="0" cy="0"/>
          <a:chOff x="0" y="0"/>
          <a:chExt cx="0" cy="0"/>
        </a:xfrm>
      </p:grpSpPr>
      <p:sp>
        <p:nvSpPr>
          <p:cNvPr id="12" name="Google Shape;12;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3" name="Google Shape;13;p3"/>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74643962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4"/>
        <p:cNvGrpSpPr/>
        <p:nvPr/>
      </p:nvGrpSpPr>
      <p:grpSpPr>
        <a:xfrm>
          <a:off x="0" y="0"/>
          <a:ext cx="0" cy="0"/>
          <a:chOff x="0" y="0"/>
          <a:chExt cx="0" cy="0"/>
        </a:xfrm>
      </p:grpSpPr>
      <p:sp>
        <p:nvSpPr>
          <p:cNvPr id="15" name="Google Shape;15;p4"/>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16" name="Google Shape;16;p4"/>
          <p:cNvSpPr txBox="1">
            <a:spLocks noGrp="1"/>
          </p:cNvSpPr>
          <p:nvPr>
            <p:ph type="body" idx="1"/>
          </p:nvPr>
        </p:nvSpPr>
        <p:spPr>
          <a:xfrm>
            <a:off x="947033" y="1536633"/>
            <a:ext cx="10298000" cy="46060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17" name="Google Shape;17;p4"/>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693051426"/>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8"/>
        <p:cNvGrpSpPr/>
        <p:nvPr/>
      </p:nvGrpSpPr>
      <p:grpSpPr>
        <a:xfrm>
          <a:off x="0" y="0"/>
          <a:ext cx="0" cy="0"/>
          <a:chOff x="0" y="0"/>
          <a:chExt cx="0" cy="0"/>
        </a:xfrm>
      </p:grpSpPr>
      <p:sp>
        <p:nvSpPr>
          <p:cNvPr id="19" name="Google Shape;19;p5"/>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0" name="Google Shape;20;p5"/>
          <p:cNvSpPr txBox="1">
            <a:spLocks noGrp="1"/>
          </p:cNvSpPr>
          <p:nvPr>
            <p:ph type="body" idx="1"/>
          </p:nvPr>
        </p:nvSpPr>
        <p:spPr>
          <a:xfrm>
            <a:off x="4156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1" name="Google Shape;21;p5"/>
          <p:cNvSpPr txBox="1">
            <a:spLocks noGrp="1"/>
          </p:cNvSpPr>
          <p:nvPr>
            <p:ph type="body" idx="2"/>
          </p:nvPr>
        </p:nvSpPr>
        <p:spPr>
          <a:xfrm>
            <a:off x="6443200" y="1536633"/>
            <a:ext cx="5333200" cy="45552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2" name="Google Shape;22;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4812042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3"/>
        <p:cNvGrpSpPr/>
        <p:nvPr/>
      </p:nvGrpSpPr>
      <p:grpSpPr>
        <a:xfrm>
          <a:off x="0" y="0"/>
          <a:ext cx="0" cy="0"/>
          <a:chOff x="0" y="0"/>
          <a:chExt cx="0" cy="0"/>
        </a:xfrm>
      </p:grpSpPr>
      <p:sp>
        <p:nvSpPr>
          <p:cNvPr id="24" name="Google Shape;24;p6"/>
          <p:cNvSpPr txBox="1">
            <a:spLocks noGrp="1"/>
          </p:cNvSpPr>
          <p:nvPr>
            <p:ph type="title"/>
          </p:nvPr>
        </p:nvSpPr>
        <p:spPr>
          <a:xfrm>
            <a:off x="947033" y="715533"/>
            <a:ext cx="10298000" cy="6416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Tree>
    <p:extLst>
      <p:ext uri="{BB962C8B-B14F-4D97-AF65-F5344CB8AC3E}">
        <p14:creationId xmlns:p14="http://schemas.microsoft.com/office/powerpoint/2010/main" val="338528439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5"/>
        <p:cNvGrpSpPr/>
        <p:nvPr/>
      </p:nvGrpSpPr>
      <p:grpSpPr>
        <a:xfrm>
          <a:off x="0" y="0"/>
          <a:ext cx="0" cy="0"/>
          <a:chOff x="0" y="0"/>
          <a:chExt cx="0" cy="0"/>
        </a:xfrm>
      </p:grpSpPr>
      <p:sp>
        <p:nvSpPr>
          <p:cNvPr id="26" name="Google Shape;26;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27" name="Google Shape;27;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28" name="Google Shape;28;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84009455"/>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653667" y="600200"/>
            <a:ext cx="8490400" cy="5454400"/>
          </a:xfrm>
          <a:prstGeom prst="rect">
            <a:avLst/>
          </a:prstGeom>
        </p:spPr>
        <p:txBody>
          <a:bodyPr spcFirstLastPara="1" wrap="square" lIns="91425" tIns="91425" rIns="91425" bIns="91425" anchor="ctr" anchorCtr="0">
            <a:noAutofit/>
          </a:bodyPr>
          <a:lstStyle>
            <a:lvl1pPr lvl="0">
              <a:spcBef>
                <a:spcPts val="0"/>
              </a:spcBef>
              <a:spcAft>
                <a:spcPts val="0"/>
              </a:spcAft>
              <a:buSzPts val="4800"/>
              <a:buNone/>
              <a:defRPr sz="6400"/>
            </a:lvl1pPr>
            <a:lvl2pPr lvl="1">
              <a:spcBef>
                <a:spcPts val="0"/>
              </a:spcBef>
              <a:spcAft>
                <a:spcPts val="0"/>
              </a:spcAft>
              <a:buSzPts val="4800"/>
              <a:buNone/>
              <a:defRPr sz="6400"/>
            </a:lvl2pPr>
            <a:lvl3pPr lvl="2">
              <a:spcBef>
                <a:spcPts val="0"/>
              </a:spcBef>
              <a:spcAft>
                <a:spcPts val="0"/>
              </a:spcAft>
              <a:buSzPts val="4800"/>
              <a:buNone/>
              <a:defRPr sz="6400"/>
            </a:lvl3pPr>
            <a:lvl4pPr lvl="3">
              <a:spcBef>
                <a:spcPts val="0"/>
              </a:spcBef>
              <a:spcAft>
                <a:spcPts val="0"/>
              </a:spcAft>
              <a:buSzPts val="4800"/>
              <a:buNone/>
              <a:defRPr sz="6400"/>
            </a:lvl4pPr>
            <a:lvl5pPr lvl="4">
              <a:spcBef>
                <a:spcPts val="0"/>
              </a:spcBef>
              <a:spcAft>
                <a:spcPts val="0"/>
              </a:spcAft>
              <a:buSzPts val="4800"/>
              <a:buNone/>
              <a:defRPr sz="6400"/>
            </a:lvl5pPr>
            <a:lvl6pPr lvl="5">
              <a:spcBef>
                <a:spcPts val="0"/>
              </a:spcBef>
              <a:spcAft>
                <a:spcPts val="0"/>
              </a:spcAft>
              <a:buSzPts val="4800"/>
              <a:buNone/>
              <a:defRPr sz="6400"/>
            </a:lvl6pPr>
            <a:lvl7pPr lvl="6">
              <a:spcBef>
                <a:spcPts val="0"/>
              </a:spcBef>
              <a:spcAft>
                <a:spcPts val="0"/>
              </a:spcAft>
              <a:buSzPts val="4800"/>
              <a:buNone/>
              <a:defRPr sz="6400"/>
            </a:lvl7pPr>
            <a:lvl8pPr lvl="7">
              <a:spcBef>
                <a:spcPts val="0"/>
              </a:spcBef>
              <a:spcAft>
                <a:spcPts val="0"/>
              </a:spcAft>
              <a:buSzPts val="4800"/>
              <a:buNone/>
              <a:defRPr sz="6400"/>
            </a:lvl8pPr>
            <a:lvl9pPr lvl="8">
              <a:spcBef>
                <a:spcPts val="0"/>
              </a:spcBef>
              <a:spcAft>
                <a:spcPts val="0"/>
              </a:spcAft>
              <a:buSzPts val="4800"/>
              <a:buNone/>
              <a:defRPr sz="6400"/>
            </a:lvl9pPr>
          </a:lstStyle>
          <a:p>
            <a:endParaRPr/>
          </a:p>
        </p:txBody>
      </p:sp>
      <p:sp>
        <p:nvSpPr>
          <p:cNvPr id="31" name="Google Shape;31;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209056083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2"/>
        <p:cNvGrpSpPr/>
        <p:nvPr/>
      </p:nvGrpSpPr>
      <p:grpSpPr>
        <a:xfrm>
          <a:off x="0" y="0"/>
          <a:ext cx="0" cy="0"/>
          <a:chOff x="0" y="0"/>
          <a:chExt cx="0" cy="0"/>
        </a:xfrm>
      </p:grpSpPr>
      <p:sp>
        <p:nvSpPr>
          <p:cNvPr id="33" name="Google Shape;33;p9"/>
          <p:cNvSpPr/>
          <p:nvPr/>
        </p:nvSpPr>
        <p:spPr>
          <a:xfrm>
            <a:off x="6096000" y="-167"/>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defTabSz="1219170" rtl="0" eaLnBrk="1" fontAlgn="auto" latinLnBrk="0" hangingPunct="1">
              <a:lnSpc>
                <a:spcPct val="100000"/>
              </a:lnSpc>
              <a:spcBef>
                <a:spcPts val="0"/>
              </a:spcBef>
              <a:spcAft>
                <a:spcPts val="0"/>
              </a:spcAft>
              <a:buClr>
                <a:srgbClr val="000000"/>
              </a:buClr>
              <a:buSzTx/>
              <a:buFont typeface="Arial"/>
              <a:buNone/>
              <a:tabLst/>
              <a:defRPr/>
            </a:pPr>
            <a:endParaRPr kumimoji="0" sz="1867" b="0" i="0" u="none" strike="noStrike" kern="0" cap="none" spc="0" normalizeH="0" baseline="0" noProof="0">
              <a:ln>
                <a:noFill/>
              </a:ln>
              <a:solidFill>
                <a:srgbClr val="000000"/>
              </a:solidFill>
              <a:effectLst/>
              <a:uLnTx/>
              <a:uFillTx/>
              <a:latin typeface="Arial"/>
              <a:cs typeface="Arial"/>
              <a:sym typeface="Arial"/>
            </a:endParaRPr>
          </a:p>
        </p:txBody>
      </p:sp>
      <p:sp>
        <p:nvSpPr>
          <p:cNvPr id="34" name="Google Shape;34;p9"/>
          <p:cNvSpPr txBox="1">
            <a:spLocks noGrp="1"/>
          </p:cNvSpPr>
          <p:nvPr>
            <p:ph type="title"/>
          </p:nvPr>
        </p:nvSpPr>
        <p:spPr>
          <a:xfrm>
            <a:off x="354000" y="1644233"/>
            <a:ext cx="5393600" cy="1976400"/>
          </a:xfrm>
          <a:prstGeom prst="rect">
            <a:avLst/>
          </a:prstGeom>
        </p:spPr>
        <p:txBody>
          <a:bodyPr spcFirstLastPara="1" wrap="square" lIns="91425" tIns="91425" rIns="91425" bIns="91425" anchor="b" anchorCtr="0">
            <a:noAutofit/>
          </a:bodyPr>
          <a:lstStyle>
            <a:lvl1pPr lvl="0" algn="ctr">
              <a:spcBef>
                <a:spcPts val="0"/>
              </a:spcBef>
              <a:spcAft>
                <a:spcPts val="0"/>
              </a:spcAft>
              <a:buSzPts val="4200"/>
              <a:buNone/>
              <a:defRPr sz="5600"/>
            </a:lvl1pPr>
            <a:lvl2pPr lvl="1" algn="ctr">
              <a:spcBef>
                <a:spcPts val="0"/>
              </a:spcBef>
              <a:spcAft>
                <a:spcPts val="0"/>
              </a:spcAft>
              <a:buSzPts val="4200"/>
              <a:buNone/>
              <a:defRPr sz="5600"/>
            </a:lvl2pPr>
            <a:lvl3pPr lvl="2" algn="ctr">
              <a:spcBef>
                <a:spcPts val="0"/>
              </a:spcBef>
              <a:spcAft>
                <a:spcPts val="0"/>
              </a:spcAft>
              <a:buSzPts val="4200"/>
              <a:buNone/>
              <a:defRPr sz="5600"/>
            </a:lvl3pPr>
            <a:lvl4pPr lvl="3" algn="ctr">
              <a:spcBef>
                <a:spcPts val="0"/>
              </a:spcBef>
              <a:spcAft>
                <a:spcPts val="0"/>
              </a:spcAft>
              <a:buSzPts val="4200"/>
              <a:buNone/>
              <a:defRPr sz="5600"/>
            </a:lvl4pPr>
            <a:lvl5pPr lvl="4" algn="ctr">
              <a:spcBef>
                <a:spcPts val="0"/>
              </a:spcBef>
              <a:spcAft>
                <a:spcPts val="0"/>
              </a:spcAft>
              <a:buSzPts val="4200"/>
              <a:buNone/>
              <a:defRPr sz="5600"/>
            </a:lvl5pPr>
            <a:lvl6pPr lvl="5" algn="ctr">
              <a:spcBef>
                <a:spcPts val="0"/>
              </a:spcBef>
              <a:spcAft>
                <a:spcPts val="0"/>
              </a:spcAft>
              <a:buSzPts val="4200"/>
              <a:buNone/>
              <a:defRPr sz="5600"/>
            </a:lvl6pPr>
            <a:lvl7pPr lvl="6" algn="ctr">
              <a:spcBef>
                <a:spcPts val="0"/>
              </a:spcBef>
              <a:spcAft>
                <a:spcPts val="0"/>
              </a:spcAft>
              <a:buSzPts val="4200"/>
              <a:buNone/>
              <a:defRPr sz="5600"/>
            </a:lvl7pPr>
            <a:lvl8pPr lvl="7" algn="ctr">
              <a:spcBef>
                <a:spcPts val="0"/>
              </a:spcBef>
              <a:spcAft>
                <a:spcPts val="0"/>
              </a:spcAft>
              <a:buSzPts val="4200"/>
              <a:buNone/>
              <a:defRPr sz="5600"/>
            </a:lvl8pPr>
            <a:lvl9pPr lvl="8" algn="ctr">
              <a:spcBef>
                <a:spcPts val="0"/>
              </a:spcBef>
              <a:spcAft>
                <a:spcPts val="0"/>
              </a:spcAft>
              <a:buSzPts val="4200"/>
              <a:buNone/>
              <a:defRPr sz="5600"/>
            </a:lvl9pPr>
          </a:lstStyle>
          <a:p>
            <a:endParaRPr/>
          </a:p>
        </p:txBody>
      </p:sp>
      <p:sp>
        <p:nvSpPr>
          <p:cNvPr id="35" name="Google Shape;35;p9"/>
          <p:cNvSpPr txBox="1">
            <a:spLocks noGrp="1"/>
          </p:cNvSpPr>
          <p:nvPr>
            <p:ph type="subTitle" idx="1"/>
          </p:nvPr>
        </p:nvSpPr>
        <p:spPr>
          <a:xfrm>
            <a:off x="354000" y="3737433"/>
            <a:ext cx="5393600" cy="164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800"/>
            </a:lvl1pPr>
            <a:lvl2pPr lvl="1" algn="ctr">
              <a:lnSpc>
                <a:spcPct val="100000"/>
              </a:lnSpc>
              <a:spcBef>
                <a:spcPts val="0"/>
              </a:spcBef>
              <a:spcAft>
                <a:spcPts val="0"/>
              </a:spcAft>
              <a:buSzPts val="2100"/>
              <a:buNone/>
              <a:defRPr sz="2800"/>
            </a:lvl2pPr>
            <a:lvl3pPr lvl="2" algn="ctr">
              <a:lnSpc>
                <a:spcPct val="100000"/>
              </a:lnSpc>
              <a:spcBef>
                <a:spcPts val="0"/>
              </a:spcBef>
              <a:spcAft>
                <a:spcPts val="0"/>
              </a:spcAft>
              <a:buSzPts val="2100"/>
              <a:buNone/>
              <a:defRPr sz="2800"/>
            </a:lvl3pPr>
            <a:lvl4pPr lvl="3" algn="ctr">
              <a:lnSpc>
                <a:spcPct val="100000"/>
              </a:lnSpc>
              <a:spcBef>
                <a:spcPts val="0"/>
              </a:spcBef>
              <a:spcAft>
                <a:spcPts val="0"/>
              </a:spcAft>
              <a:buSzPts val="2100"/>
              <a:buNone/>
              <a:defRPr sz="2800"/>
            </a:lvl4pPr>
            <a:lvl5pPr lvl="4" algn="ctr">
              <a:lnSpc>
                <a:spcPct val="100000"/>
              </a:lnSpc>
              <a:spcBef>
                <a:spcPts val="0"/>
              </a:spcBef>
              <a:spcAft>
                <a:spcPts val="0"/>
              </a:spcAft>
              <a:buSzPts val="2100"/>
              <a:buNone/>
              <a:defRPr sz="2800"/>
            </a:lvl5pPr>
            <a:lvl6pPr lvl="5" algn="ctr">
              <a:lnSpc>
                <a:spcPct val="100000"/>
              </a:lnSpc>
              <a:spcBef>
                <a:spcPts val="0"/>
              </a:spcBef>
              <a:spcAft>
                <a:spcPts val="0"/>
              </a:spcAft>
              <a:buSzPts val="2100"/>
              <a:buNone/>
              <a:defRPr sz="2800"/>
            </a:lvl6pPr>
            <a:lvl7pPr lvl="6" algn="ctr">
              <a:lnSpc>
                <a:spcPct val="100000"/>
              </a:lnSpc>
              <a:spcBef>
                <a:spcPts val="0"/>
              </a:spcBef>
              <a:spcAft>
                <a:spcPts val="0"/>
              </a:spcAft>
              <a:buSzPts val="2100"/>
              <a:buNone/>
              <a:defRPr sz="2800"/>
            </a:lvl7pPr>
            <a:lvl8pPr lvl="7" algn="ctr">
              <a:lnSpc>
                <a:spcPct val="100000"/>
              </a:lnSpc>
              <a:spcBef>
                <a:spcPts val="0"/>
              </a:spcBef>
              <a:spcAft>
                <a:spcPts val="0"/>
              </a:spcAft>
              <a:buSzPts val="2100"/>
              <a:buNone/>
              <a:defRPr sz="2800"/>
            </a:lvl8pPr>
            <a:lvl9pPr lvl="8" algn="ctr">
              <a:lnSpc>
                <a:spcPct val="100000"/>
              </a:lnSpc>
              <a:spcBef>
                <a:spcPts val="0"/>
              </a:spcBef>
              <a:spcAft>
                <a:spcPts val="0"/>
              </a:spcAft>
              <a:buSzPts val="2100"/>
              <a:buNone/>
              <a:defRPr sz="2800"/>
            </a:lvl9pPr>
          </a:lstStyle>
          <a:p>
            <a:endParaRPr/>
          </a:p>
        </p:txBody>
      </p:sp>
      <p:sp>
        <p:nvSpPr>
          <p:cNvPr id="36" name="Google Shape;36;p9"/>
          <p:cNvSpPr txBox="1">
            <a:spLocks noGrp="1"/>
          </p:cNvSpPr>
          <p:nvPr>
            <p:ph type="body" idx="2"/>
          </p:nvPr>
        </p:nvSpPr>
        <p:spPr>
          <a:xfrm>
            <a:off x="6586000" y="965433"/>
            <a:ext cx="5116000" cy="4926800"/>
          </a:xfrm>
          <a:prstGeom prst="rect">
            <a:avLst/>
          </a:prstGeom>
        </p:spPr>
        <p:txBody>
          <a:bodyPr spcFirstLastPara="1" wrap="square" lIns="91425" tIns="91425" rIns="91425" bIns="91425" anchor="ctr"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37" name="Google Shape;37;p9"/>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15606010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38"/>
        <p:cNvGrpSpPr/>
        <p:nvPr/>
      </p:nvGrpSpPr>
      <p:grpSpPr>
        <a:xfrm>
          <a:off x="0" y="0"/>
          <a:ext cx="0" cy="0"/>
          <a:chOff x="0" y="0"/>
          <a:chExt cx="0" cy="0"/>
        </a:xfrm>
      </p:grpSpPr>
      <p:sp>
        <p:nvSpPr>
          <p:cNvPr id="39" name="Google Shape;39;p10"/>
          <p:cNvSpPr txBox="1">
            <a:spLocks noGrp="1"/>
          </p:cNvSpPr>
          <p:nvPr>
            <p:ph type="body" idx="1"/>
          </p:nvPr>
        </p:nvSpPr>
        <p:spPr>
          <a:xfrm>
            <a:off x="415600" y="5640767"/>
            <a:ext cx="7998400" cy="8068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1800"/>
              <a:buNone/>
              <a:defRPr/>
            </a:lvl1pPr>
          </a:lstStyle>
          <a:p>
            <a:endParaRPr/>
          </a:p>
        </p:txBody>
      </p:sp>
      <p:sp>
        <p:nvSpPr>
          <p:cNvPr id="40" name="Google Shape;40;p10"/>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314890932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1"/>
        <p:cNvGrpSpPr/>
        <p:nvPr/>
      </p:nvGrpSpPr>
      <p:grpSpPr>
        <a:xfrm>
          <a:off x="0" y="0"/>
          <a:ext cx="0" cy="0"/>
          <a:chOff x="0" y="0"/>
          <a:chExt cx="0" cy="0"/>
        </a:xfrm>
      </p:grpSpPr>
      <p:sp>
        <p:nvSpPr>
          <p:cNvPr id="42" name="Google Shape;42;p11"/>
          <p:cNvSpPr txBox="1">
            <a:spLocks noGrp="1"/>
          </p:cNvSpPr>
          <p:nvPr>
            <p:ph type="title" hasCustomPrompt="1"/>
          </p:nvPr>
        </p:nvSpPr>
        <p:spPr>
          <a:xfrm>
            <a:off x="415600" y="1474833"/>
            <a:ext cx="11360800" cy="2618000"/>
          </a:xfrm>
          <a:prstGeom prst="rect">
            <a:avLst/>
          </a:prstGeom>
        </p:spPr>
        <p:txBody>
          <a:bodyPr spcFirstLastPara="1" wrap="square" lIns="91425" tIns="91425" rIns="91425" bIns="91425" anchor="b" anchorCtr="0">
            <a:noAutofit/>
          </a:bodyPr>
          <a:lstStyle>
            <a:lvl1pPr lvl="0" algn="ctr">
              <a:spcBef>
                <a:spcPts val="0"/>
              </a:spcBef>
              <a:spcAft>
                <a:spcPts val="0"/>
              </a:spcAft>
              <a:buSzPts val="12000"/>
              <a:buNone/>
              <a:defRPr sz="16000"/>
            </a:lvl1pPr>
            <a:lvl2pPr lvl="1" algn="ctr">
              <a:spcBef>
                <a:spcPts val="0"/>
              </a:spcBef>
              <a:spcAft>
                <a:spcPts val="0"/>
              </a:spcAft>
              <a:buSzPts val="12000"/>
              <a:buNone/>
              <a:defRPr sz="16000"/>
            </a:lvl2pPr>
            <a:lvl3pPr lvl="2" algn="ctr">
              <a:spcBef>
                <a:spcPts val="0"/>
              </a:spcBef>
              <a:spcAft>
                <a:spcPts val="0"/>
              </a:spcAft>
              <a:buSzPts val="12000"/>
              <a:buNone/>
              <a:defRPr sz="16000"/>
            </a:lvl3pPr>
            <a:lvl4pPr lvl="3" algn="ctr">
              <a:spcBef>
                <a:spcPts val="0"/>
              </a:spcBef>
              <a:spcAft>
                <a:spcPts val="0"/>
              </a:spcAft>
              <a:buSzPts val="12000"/>
              <a:buNone/>
              <a:defRPr sz="16000"/>
            </a:lvl4pPr>
            <a:lvl5pPr lvl="4" algn="ctr">
              <a:spcBef>
                <a:spcPts val="0"/>
              </a:spcBef>
              <a:spcAft>
                <a:spcPts val="0"/>
              </a:spcAft>
              <a:buSzPts val="12000"/>
              <a:buNone/>
              <a:defRPr sz="16000"/>
            </a:lvl5pPr>
            <a:lvl6pPr lvl="5" algn="ctr">
              <a:spcBef>
                <a:spcPts val="0"/>
              </a:spcBef>
              <a:spcAft>
                <a:spcPts val="0"/>
              </a:spcAft>
              <a:buSzPts val="12000"/>
              <a:buNone/>
              <a:defRPr sz="16000"/>
            </a:lvl6pPr>
            <a:lvl7pPr lvl="6" algn="ctr">
              <a:spcBef>
                <a:spcPts val="0"/>
              </a:spcBef>
              <a:spcAft>
                <a:spcPts val="0"/>
              </a:spcAft>
              <a:buSzPts val="12000"/>
              <a:buNone/>
              <a:defRPr sz="16000"/>
            </a:lvl7pPr>
            <a:lvl8pPr lvl="7" algn="ctr">
              <a:spcBef>
                <a:spcPts val="0"/>
              </a:spcBef>
              <a:spcAft>
                <a:spcPts val="0"/>
              </a:spcAft>
              <a:buSzPts val="12000"/>
              <a:buNone/>
              <a:defRPr sz="16000"/>
            </a:lvl8pPr>
            <a:lvl9pPr lvl="8" algn="ctr">
              <a:spcBef>
                <a:spcPts val="0"/>
              </a:spcBef>
              <a:spcAft>
                <a:spcPts val="0"/>
              </a:spcAft>
              <a:buSzPts val="12000"/>
              <a:buNone/>
              <a:defRPr sz="16000"/>
            </a:lvl9pPr>
          </a:lstStyle>
          <a:p>
            <a:r>
              <a:t>xx%</a:t>
            </a:r>
          </a:p>
        </p:txBody>
      </p:sp>
      <p:sp>
        <p:nvSpPr>
          <p:cNvPr id="43" name="Google Shape;43;p11"/>
          <p:cNvSpPr txBox="1">
            <a:spLocks noGrp="1"/>
          </p:cNvSpPr>
          <p:nvPr>
            <p:ph type="body" idx="1"/>
          </p:nvPr>
        </p:nvSpPr>
        <p:spPr>
          <a:xfrm>
            <a:off x="415600" y="4202967"/>
            <a:ext cx="11360800" cy="17344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44" name="Google Shape;44;p1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81471299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5"/>
        <p:cNvGrpSpPr/>
        <p:nvPr/>
      </p:nvGrpSpPr>
      <p:grpSpPr>
        <a:xfrm>
          <a:off x="0" y="0"/>
          <a:ext cx="0" cy="0"/>
          <a:chOff x="0" y="0"/>
          <a:chExt cx="0" cy="0"/>
        </a:xfrm>
      </p:grpSpPr>
      <p:sp>
        <p:nvSpPr>
          <p:cNvPr id="46" name="Google Shape;46;p12"/>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defTabSz="1219170">
              <a:buClr>
                <a:srgbClr val="000000"/>
              </a:buClr>
            </a:pPr>
            <a:fld id="{00000000-1234-1234-1234-123412341234}" type="slidenum">
              <a:rPr lang="en" sz="1867" kern="0" smtClean="0">
                <a:solidFill>
                  <a:srgbClr val="000000"/>
                </a:solidFill>
                <a:cs typeface="Arial"/>
                <a:sym typeface="Arial"/>
              </a:rPr>
              <a:pPr defTabSz="1219170">
                <a:buClr>
                  <a:srgbClr val="000000"/>
                </a:buClr>
              </a:pPr>
              <a:t>‹#›</a:t>
            </a:fld>
            <a:endParaRPr lang="en" sz="1867" kern="0">
              <a:solidFill>
                <a:srgbClr val="000000"/>
              </a:solidFill>
              <a:cs typeface="Arial"/>
              <a:sym typeface="Arial"/>
            </a:endParaRPr>
          </a:p>
        </p:txBody>
      </p:sp>
    </p:spTree>
    <p:extLst>
      <p:ext uri="{BB962C8B-B14F-4D97-AF65-F5344CB8AC3E}">
        <p14:creationId xmlns:p14="http://schemas.microsoft.com/office/powerpoint/2010/main" val="6166407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theme" Target="../theme/theme3.xml"/><Relationship Id="rId2" Type="http://schemas.openxmlformats.org/officeDocument/2006/relationships/slideLayout" Target="../slideLayouts/slideLayout31.xml"/><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11/30/2023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11/30/2023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947033" y="715533"/>
            <a:ext cx="10298000" cy="641600"/>
          </a:xfrm>
          <a:prstGeom prst="rect">
            <a:avLst/>
          </a:prstGeom>
          <a:noFill/>
          <a:ln>
            <a:noFill/>
          </a:ln>
        </p:spPr>
        <p:txBody>
          <a:bodyPr spcFirstLastPara="1" wrap="square" lIns="91425" tIns="91425" rIns="91425" bIns="91425" anchor="ctr" anchorCtr="0">
            <a:noAutofit/>
          </a:bodyPr>
          <a:lstStyle>
            <a:lvl1pPr lvl="0">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1pPr>
            <a:lvl2pPr lvl="1">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2pPr>
            <a:lvl3pPr lvl="2">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3pPr>
            <a:lvl4pPr lvl="3">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4pPr>
            <a:lvl5pPr lvl="4">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5pPr>
            <a:lvl6pPr lvl="5">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6pPr>
            <a:lvl7pPr lvl="6">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7pPr>
            <a:lvl8pPr lvl="7">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8pPr>
            <a:lvl9pPr lvl="8">
              <a:spcBef>
                <a:spcPts val="0"/>
              </a:spcBef>
              <a:spcAft>
                <a:spcPts val="0"/>
              </a:spcAft>
              <a:buClr>
                <a:schemeClr val="dk1"/>
              </a:buClr>
              <a:buSzPts val="2800"/>
              <a:buFont typeface="Fira Sans Extra Condensed SemiBold"/>
              <a:buNone/>
              <a:defRPr sz="2800">
                <a:solidFill>
                  <a:schemeClr val="dk1"/>
                </a:solidFill>
                <a:latin typeface="Fira Sans Extra Condensed SemiBold"/>
                <a:ea typeface="Fira Sans Extra Condensed SemiBold"/>
                <a:cs typeface="Fira Sans Extra Condensed SemiBold"/>
                <a:sym typeface="Fira Sans Extra Condensed SemiBold"/>
              </a:defRPr>
            </a:lvl9pPr>
          </a:lstStyle>
          <a:p>
            <a:endParaRPr/>
          </a:p>
        </p:txBody>
      </p:sp>
      <p:sp>
        <p:nvSpPr>
          <p:cNvPr id="7" name="Google Shape;7;p1"/>
          <p:cNvSpPr txBox="1">
            <a:spLocks noGrp="1"/>
          </p:cNvSpPr>
          <p:nvPr>
            <p:ph type="body" idx="1"/>
          </p:nvPr>
        </p:nvSpPr>
        <p:spPr>
          <a:xfrm>
            <a:off x="947033" y="1536633"/>
            <a:ext cx="10298000" cy="46060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rgbClr val="434343"/>
              </a:buClr>
              <a:buSzPts val="1800"/>
              <a:buFont typeface="Roboto"/>
              <a:buChar char="●"/>
              <a:defRPr sz="1800">
                <a:solidFill>
                  <a:srgbClr val="434343"/>
                </a:solidFill>
                <a:latin typeface="Roboto"/>
                <a:ea typeface="Roboto"/>
                <a:cs typeface="Roboto"/>
                <a:sym typeface="Roboto"/>
              </a:defRPr>
            </a:lvl1pPr>
            <a:lvl2pPr marL="914400" lvl="1"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2pPr>
            <a:lvl3pPr marL="1371600" lvl="2"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3pPr>
            <a:lvl4pPr marL="1828800" lvl="3"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4pPr>
            <a:lvl5pPr marL="2286000" lvl="4"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5pPr>
            <a:lvl6pPr marL="2743200" lvl="5"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6pPr>
            <a:lvl7pPr marL="3200400" lvl="6"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7pPr>
            <a:lvl8pPr marL="3657600" lvl="7" indent="-317500">
              <a:lnSpc>
                <a:spcPct val="115000"/>
              </a:lnSpc>
              <a:spcBef>
                <a:spcPts val="1600"/>
              </a:spcBef>
              <a:spcAft>
                <a:spcPts val="0"/>
              </a:spcAft>
              <a:buClr>
                <a:srgbClr val="434343"/>
              </a:buClr>
              <a:buSzPts val="1400"/>
              <a:buFont typeface="Roboto"/>
              <a:buChar char="○"/>
              <a:defRPr>
                <a:solidFill>
                  <a:srgbClr val="434343"/>
                </a:solidFill>
                <a:latin typeface="Roboto"/>
                <a:ea typeface="Roboto"/>
                <a:cs typeface="Roboto"/>
                <a:sym typeface="Roboto"/>
              </a:defRPr>
            </a:lvl8pPr>
            <a:lvl9pPr marL="4114800" lvl="8" indent="-317500">
              <a:lnSpc>
                <a:spcPct val="115000"/>
              </a:lnSpc>
              <a:spcBef>
                <a:spcPts val="1600"/>
              </a:spcBef>
              <a:spcAft>
                <a:spcPts val="1600"/>
              </a:spcAft>
              <a:buClr>
                <a:srgbClr val="434343"/>
              </a:buClr>
              <a:buSzPts val="1400"/>
              <a:buFont typeface="Roboto"/>
              <a:buChar char="■"/>
              <a:defRPr>
                <a:solidFill>
                  <a:srgbClr val="434343"/>
                </a:solidFill>
                <a:latin typeface="Roboto"/>
                <a:ea typeface="Roboto"/>
                <a:cs typeface="Roboto"/>
                <a:sym typeface="Roboto"/>
              </a:defRPr>
            </a:lvl9pPr>
          </a:lstStyle>
          <a:p>
            <a:endParaRPr/>
          </a:p>
        </p:txBody>
      </p:sp>
    </p:spTree>
    <p:extLst>
      <p:ext uri="{BB962C8B-B14F-4D97-AF65-F5344CB8AC3E}">
        <p14:creationId xmlns:p14="http://schemas.microsoft.com/office/powerpoint/2010/main" val="1962144817"/>
      </p:ext>
    </p:extLst>
  </p:cSld>
  <p:clrMap bg1="lt1" tx1="dk1" bg2="dk2" tx2="lt2" accent1="accent1" accent2="accent2" accent3="accent3" accent4="accent4" accent5="accent5" accent6="accent6" hlink="hlink" folHlink="folHlink"/>
  <p:sldLayoutIdLst>
    <p:sldLayoutId id="2147483684" r:id="rId1"/>
    <p:sldLayoutId id="2147483685" r:id="rId2"/>
    <p:sldLayoutId id="2147483686" r:id="rId3"/>
    <p:sldLayoutId id="2147483687" r:id="rId4"/>
    <p:sldLayoutId id="2147483688" r:id="rId5"/>
    <p:sldLayoutId id="2147483689" r:id="rId6"/>
    <p:sldLayoutId id="2147483690" r:id="rId7"/>
    <p:sldLayoutId id="2147483691" r:id="rId8"/>
    <p:sldLayoutId id="2147483692" r:id="rId9"/>
    <p:sldLayoutId id="2147483693" r:id="rId10"/>
    <p:sldLayoutId id="2147483694"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4.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 Id="rId4" Type="http://schemas.openxmlformats.org/officeDocument/2006/relationships/image" Target="../media/image21.png"/></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8" Type="http://schemas.openxmlformats.org/officeDocument/2006/relationships/image" Target="../media/image24.jpg"/><Relationship Id="rId3" Type="http://schemas.openxmlformats.org/officeDocument/2006/relationships/image" Target="../media/image23.png"/><Relationship Id="rId7"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59555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rgbClr val="000000"/>
                </a:solidFill>
                <a:latin typeface="Times New Roman" panose="02020603050405020304" pitchFamily="18" charset="0"/>
                <a:cs typeface="Times New Roman" panose="02020603050405020304" pitchFamily="18" charset="0"/>
              </a:rPr>
              <a:t>Lecture </a:t>
            </a:r>
            <a:r>
              <a:rPr lang="en-US" sz="2800" b="1" smtClean="0">
                <a:solidFill>
                  <a:srgbClr val="000000"/>
                </a:solidFill>
                <a:latin typeface="Times New Roman" panose="02020603050405020304" pitchFamily="18" charset="0"/>
                <a:cs typeface="Times New Roman" panose="02020603050405020304" pitchFamily="18" charset="0"/>
              </a:rPr>
              <a:t>9</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3"/>
            <a:ext cx="12191999" cy="597526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846320" y="3316823"/>
            <a:ext cx="7178040" cy="1200329"/>
          </a:xfrm>
          <a:prstGeom prst="rect">
            <a:avLst/>
          </a:prstGeom>
          <a:noFill/>
        </p:spPr>
        <p:txBody>
          <a:bodyPr wrap="square" rtlCol="0">
            <a:spAutoFit/>
          </a:bodyPr>
          <a:lstStyle/>
          <a:p>
            <a:pPr algn="ctr"/>
            <a:r>
              <a:rPr lang="ar-EG" sz="36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نماذج ونظريات </a:t>
            </a:r>
            <a:r>
              <a:rPr lang="ar-EG" sz="3600" b="1" i="1" u="sng">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التأثير </a:t>
            </a:r>
            <a:r>
              <a:rPr lang="ar-EG" sz="3600" b="1" i="1" u="sng" smtClean="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الإجتماعي والنفسي  لوسائل </a:t>
            </a:r>
            <a:r>
              <a:rPr lang="ar-EG" sz="3600" b="1" i="1" u="sng" dirty="0">
                <a:solidFill>
                  <a:schemeClr val="accent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الإعلام الجديدة</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a:solidFill>
                  <a:schemeClr val="tx1"/>
                </a:solidFill>
                <a:latin typeface="Times New Roman" panose="02020603050405020304" pitchFamily="18" charset="0"/>
                <a:cs typeface="Times New Roman" panose="02020603050405020304" pitchFamily="18" charset="0"/>
              </a:rPr>
              <a:t>Lecture </a:t>
            </a:r>
            <a:r>
              <a:rPr lang="en-US" sz="2800" b="1" smtClean="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445"/>
        <p:cNvGrpSpPr/>
        <p:nvPr/>
      </p:nvGrpSpPr>
      <p:grpSpPr>
        <a:xfrm>
          <a:off x="0" y="0"/>
          <a:ext cx="0" cy="0"/>
          <a:chOff x="0" y="0"/>
          <a:chExt cx="0" cy="0"/>
        </a:xfrm>
      </p:grpSpPr>
      <p:sp>
        <p:nvSpPr>
          <p:cNvPr id="2446" name="Google Shape;2446;p44"/>
          <p:cNvSpPr txBox="1">
            <a:spLocks noGrp="1"/>
          </p:cNvSpPr>
          <p:nvPr>
            <p:ph type="title"/>
          </p:nvPr>
        </p:nvSpPr>
        <p:spPr>
          <a:xfrm>
            <a:off x="947033" y="715533"/>
            <a:ext cx="10298000" cy="641600"/>
          </a:xfrm>
          <a:prstGeom prst="rect">
            <a:avLst/>
          </a:prstGeom>
        </p:spPr>
        <p:txBody>
          <a:bodyPr spcFirstLastPara="1" wrap="square" lIns="121900" tIns="121900" rIns="121900" bIns="121900" anchor="ctr" anchorCtr="0">
            <a:noAutofit/>
          </a:bodyPr>
          <a:lstStyle/>
          <a:p>
            <a:r>
              <a:rPr lang="ar-EG" sz="5333" b="1" u="sng" dirty="0">
                <a:cs typeface="+mj-cs"/>
              </a:rPr>
              <a:t>محتوى المحاضرة</a:t>
            </a:r>
            <a:r>
              <a:rPr lang="ar-EG" dirty="0" smtClean="0"/>
              <a:t> </a:t>
            </a:r>
            <a:endParaRPr dirty="0"/>
          </a:p>
        </p:txBody>
      </p:sp>
      <p:sp>
        <p:nvSpPr>
          <p:cNvPr id="2447" name="Google Shape;2447;p44"/>
          <p:cNvSpPr/>
          <p:nvPr/>
        </p:nvSpPr>
        <p:spPr>
          <a:xfrm>
            <a:off x="3688984" y="3684752"/>
            <a:ext cx="0" cy="33"/>
          </a:xfrm>
          <a:custGeom>
            <a:avLst/>
            <a:gdLst/>
            <a:ahLst/>
            <a:cxnLst/>
            <a:rect l="l" t="t" r="r" b="b"/>
            <a:pathLst>
              <a:path h="1" extrusionOk="0">
                <a:moveTo>
                  <a:pt x="0" y="0"/>
                </a:moveTo>
                <a:close/>
              </a:path>
            </a:pathLst>
          </a:custGeom>
          <a:solidFill>
            <a:srgbClr val="FFFFFF"/>
          </a:solidFill>
          <a:ln w="121150" cap="rnd" cmpd="sng">
            <a:solidFill>
              <a:srgbClr val="000000"/>
            </a:solidFill>
            <a:prstDash val="solid"/>
            <a:round/>
            <a:headEnd type="none" w="sm" len="sm"/>
            <a:tailEnd type="none" w="sm" len="sm"/>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nvGrpSpPr>
          <p:cNvPr id="2456" name="Google Shape;2456;p44"/>
          <p:cNvGrpSpPr/>
          <p:nvPr/>
        </p:nvGrpSpPr>
        <p:grpSpPr>
          <a:xfrm>
            <a:off x="4344535" y="1972509"/>
            <a:ext cx="2715012" cy="2874700"/>
            <a:chOff x="3793638" y="1269838"/>
            <a:chExt cx="1556775" cy="2156025"/>
          </a:xfrm>
        </p:grpSpPr>
        <p:sp>
          <p:nvSpPr>
            <p:cNvPr id="2457" name="Google Shape;2457;p44"/>
            <p:cNvSpPr/>
            <p:nvPr/>
          </p:nvSpPr>
          <p:spPr>
            <a:xfrm>
              <a:off x="3903763" y="2703063"/>
              <a:ext cx="1336500" cy="722800"/>
            </a:xfrm>
            <a:custGeom>
              <a:avLst/>
              <a:gdLst/>
              <a:ahLst/>
              <a:cxnLst/>
              <a:rect l="l" t="t" r="r" b="b"/>
              <a:pathLst>
                <a:path w="53460" h="28912" extrusionOk="0">
                  <a:moveTo>
                    <a:pt x="2662" y="0"/>
                  </a:moveTo>
                  <a:cubicBezTo>
                    <a:pt x="2043" y="0"/>
                    <a:pt x="1424" y="236"/>
                    <a:pt x="953" y="706"/>
                  </a:cubicBezTo>
                  <a:cubicBezTo>
                    <a:pt x="1" y="1658"/>
                    <a:pt x="1" y="3194"/>
                    <a:pt x="953" y="4135"/>
                  </a:cubicBezTo>
                  <a:lnTo>
                    <a:pt x="25016" y="28209"/>
                  </a:lnTo>
                  <a:cubicBezTo>
                    <a:pt x="25492" y="28674"/>
                    <a:pt x="26111" y="28912"/>
                    <a:pt x="26730" y="28912"/>
                  </a:cubicBezTo>
                  <a:cubicBezTo>
                    <a:pt x="27350" y="28912"/>
                    <a:pt x="27969" y="28674"/>
                    <a:pt x="28445" y="28209"/>
                  </a:cubicBezTo>
                  <a:lnTo>
                    <a:pt x="52519" y="4135"/>
                  </a:lnTo>
                  <a:cubicBezTo>
                    <a:pt x="53460" y="3194"/>
                    <a:pt x="53460" y="1658"/>
                    <a:pt x="52519" y="706"/>
                  </a:cubicBezTo>
                  <a:cubicBezTo>
                    <a:pt x="52043" y="236"/>
                    <a:pt x="51421" y="0"/>
                    <a:pt x="50800" y="0"/>
                  </a:cubicBezTo>
                  <a:cubicBezTo>
                    <a:pt x="50180" y="0"/>
                    <a:pt x="49561" y="236"/>
                    <a:pt x="49090" y="706"/>
                  </a:cubicBezTo>
                  <a:lnTo>
                    <a:pt x="26730" y="23066"/>
                  </a:lnTo>
                  <a:lnTo>
                    <a:pt x="4371" y="706"/>
                  </a:lnTo>
                  <a:cubicBezTo>
                    <a:pt x="3900" y="236"/>
                    <a:pt x="3281" y="0"/>
                    <a:pt x="2662" y="0"/>
                  </a:cubicBezTo>
                  <a:close/>
                </a:path>
              </a:pathLst>
            </a:custGeom>
            <a:solidFill>
              <a:srgbClr val="4949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58" name="Google Shape;2458;p44"/>
            <p:cNvSpPr/>
            <p:nvPr/>
          </p:nvSpPr>
          <p:spPr>
            <a:xfrm>
              <a:off x="3793638" y="1518238"/>
              <a:ext cx="1556775" cy="1540850"/>
            </a:xfrm>
            <a:custGeom>
              <a:avLst/>
              <a:gdLst/>
              <a:ahLst/>
              <a:cxnLst/>
              <a:rect l="l" t="t" r="r" b="b"/>
              <a:pathLst>
                <a:path w="62271" h="61634" extrusionOk="0">
                  <a:moveTo>
                    <a:pt x="31135" y="1"/>
                  </a:moveTo>
                  <a:cubicBezTo>
                    <a:pt x="30317" y="1"/>
                    <a:pt x="29498" y="313"/>
                    <a:pt x="28873" y="938"/>
                  </a:cubicBezTo>
                  <a:lnTo>
                    <a:pt x="1263" y="28549"/>
                  </a:lnTo>
                  <a:cubicBezTo>
                    <a:pt x="1" y="29799"/>
                    <a:pt x="1" y="31823"/>
                    <a:pt x="1263" y="33073"/>
                  </a:cubicBezTo>
                  <a:lnTo>
                    <a:pt x="28873" y="60696"/>
                  </a:lnTo>
                  <a:cubicBezTo>
                    <a:pt x="29498" y="61321"/>
                    <a:pt x="30317" y="61633"/>
                    <a:pt x="31135" y="61633"/>
                  </a:cubicBezTo>
                  <a:cubicBezTo>
                    <a:pt x="31954" y="61633"/>
                    <a:pt x="32773" y="61321"/>
                    <a:pt x="33398" y="60696"/>
                  </a:cubicBezTo>
                  <a:lnTo>
                    <a:pt x="61020" y="33073"/>
                  </a:lnTo>
                  <a:cubicBezTo>
                    <a:pt x="62270" y="31823"/>
                    <a:pt x="62270" y="29799"/>
                    <a:pt x="61020" y="28549"/>
                  </a:cubicBezTo>
                  <a:lnTo>
                    <a:pt x="33398" y="938"/>
                  </a:lnTo>
                  <a:cubicBezTo>
                    <a:pt x="32773" y="313"/>
                    <a:pt x="31954" y="1"/>
                    <a:pt x="31135" y="1"/>
                  </a:cubicBezTo>
                  <a:close/>
                </a:path>
              </a:pathLst>
            </a:custGeom>
            <a:solidFill>
              <a:srgbClr val="E7E7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59" name="Google Shape;2459;p44"/>
            <p:cNvSpPr/>
            <p:nvPr/>
          </p:nvSpPr>
          <p:spPr>
            <a:xfrm>
              <a:off x="3900213" y="1616388"/>
              <a:ext cx="1343625" cy="1343650"/>
            </a:xfrm>
            <a:custGeom>
              <a:avLst/>
              <a:gdLst/>
              <a:ahLst/>
              <a:cxnLst/>
              <a:rect l="l" t="t" r="r" b="b"/>
              <a:pathLst>
                <a:path w="53745" h="53746" extrusionOk="0">
                  <a:moveTo>
                    <a:pt x="26872" y="1"/>
                  </a:moveTo>
                  <a:lnTo>
                    <a:pt x="0" y="26873"/>
                  </a:lnTo>
                  <a:lnTo>
                    <a:pt x="26872" y="53745"/>
                  </a:lnTo>
                  <a:lnTo>
                    <a:pt x="53745" y="26873"/>
                  </a:lnTo>
                  <a:lnTo>
                    <a:pt x="26872" y="1"/>
                  </a:lnTo>
                  <a:close/>
                </a:path>
              </a:pathLst>
            </a:custGeom>
            <a:solidFill>
              <a:srgbClr val="FFFFFF"/>
            </a:solidFill>
            <a:ln>
              <a:noFill/>
            </a:ln>
          </p:spPr>
          <p:txBody>
            <a:bodyPr spcFirstLastPara="1" wrap="square" lIns="121900" tIns="121900" rIns="121900" bIns="121900" anchor="ctr" anchorCtr="0">
              <a:noAutofit/>
            </a:bodyPr>
            <a:lstStyle/>
            <a:p>
              <a:pPr algn="ctr" defTabSz="1219170">
                <a:buClr>
                  <a:srgbClr val="000000"/>
                </a:buClr>
              </a:pPr>
              <a:r>
                <a:rPr lang="ar-EG" sz="2000" b="1" kern="0">
                  <a:solidFill>
                    <a:srgbClr val="434343"/>
                  </a:solidFill>
                  <a:latin typeface="Fira Sans Extra Condensed Medium"/>
                  <a:ea typeface="Fira Sans Extra Condensed Medium"/>
                  <a:cs typeface="Times New Roman" panose="02020603050405020304" pitchFamily="18" charset="0"/>
                  <a:sym typeface="Fira Sans Extra Condensed Medium"/>
                </a:rPr>
                <a:t>نظرية </a:t>
              </a:r>
              <a:r>
                <a:rPr lang="ar-EG" sz="2000" b="1" kern="0" smtClean="0">
                  <a:solidFill>
                    <a:srgbClr val="434343"/>
                  </a:solidFill>
                  <a:latin typeface="Fira Sans Extra Condensed Medium"/>
                  <a:ea typeface="Fira Sans Extra Condensed Medium"/>
                  <a:cs typeface="Times New Roman" panose="02020603050405020304" pitchFamily="18" charset="0"/>
                  <a:sym typeface="Fira Sans Extra Condensed Medium"/>
                </a:rPr>
                <a:t>الوصم </a:t>
              </a:r>
              <a:r>
                <a:rPr lang="ar-EG" sz="2000" b="1" kern="0" dirty="0">
                  <a:solidFill>
                    <a:srgbClr val="434343"/>
                  </a:solidFill>
                  <a:latin typeface="Fira Sans Extra Condensed Medium"/>
                  <a:ea typeface="Fira Sans Extra Condensed Medium"/>
                  <a:cs typeface="Times New Roman" panose="02020603050405020304" pitchFamily="18" charset="0"/>
                  <a:sym typeface="Fira Sans Extra Condensed Medium"/>
                </a:rPr>
                <a:t>الإجتماعي </a:t>
              </a:r>
              <a:endParaRPr sz="2000" b="1" kern="0" dirty="0">
                <a:solidFill>
                  <a:srgbClr val="434343"/>
                </a:solidFill>
                <a:latin typeface="Fira Sans Extra Condensed Medium"/>
                <a:ea typeface="Fira Sans Extra Condensed Medium"/>
                <a:cs typeface="Arial"/>
                <a:sym typeface="Fira Sans Extra Condensed Medium"/>
              </a:endParaRPr>
            </a:p>
          </p:txBody>
        </p:sp>
        <p:sp>
          <p:nvSpPr>
            <p:cNvPr id="2460" name="Google Shape;2460;p44"/>
            <p:cNvSpPr/>
            <p:nvPr/>
          </p:nvSpPr>
          <p:spPr>
            <a:xfrm>
              <a:off x="4248163" y="1269838"/>
              <a:ext cx="647725" cy="640075"/>
            </a:xfrm>
            <a:custGeom>
              <a:avLst/>
              <a:gdLst/>
              <a:ahLst/>
              <a:cxnLst/>
              <a:rect l="l" t="t" r="r" b="b"/>
              <a:pathLst>
                <a:path w="25909" h="25603" extrusionOk="0">
                  <a:moveTo>
                    <a:pt x="12954" y="1"/>
                  </a:moveTo>
                  <a:cubicBezTo>
                    <a:pt x="12553" y="1"/>
                    <a:pt x="12151" y="153"/>
                    <a:pt x="11847" y="456"/>
                  </a:cubicBezTo>
                  <a:lnTo>
                    <a:pt x="620" y="11696"/>
                  </a:lnTo>
                  <a:cubicBezTo>
                    <a:pt x="0" y="12303"/>
                    <a:pt x="0" y="13303"/>
                    <a:pt x="620" y="13910"/>
                  </a:cubicBezTo>
                  <a:lnTo>
                    <a:pt x="11847" y="25138"/>
                  </a:lnTo>
                  <a:cubicBezTo>
                    <a:pt x="12151" y="25448"/>
                    <a:pt x="12553" y="25602"/>
                    <a:pt x="12954" y="25602"/>
                  </a:cubicBezTo>
                  <a:cubicBezTo>
                    <a:pt x="13356" y="25602"/>
                    <a:pt x="13758" y="25448"/>
                    <a:pt x="14062" y="25138"/>
                  </a:cubicBezTo>
                  <a:lnTo>
                    <a:pt x="25301" y="13910"/>
                  </a:lnTo>
                  <a:cubicBezTo>
                    <a:pt x="25908" y="13303"/>
                    <a:pt x="25908" y="12303"/>
                    <a:pt x="25301" y="11696"/>
                  </a:cubicBezTo>
                  <a:lnTo>
                    <a:pt x="14062" y="456"/>
                  </a:lnTo>
                  <a:cubicBezTo>
                    <a:pt x="13758" y="153"/>
                    <a:pt x="13356" y="1"/>
                    <a:pt x="12954" y="1"/>
                  </a:cubicBezTo>
                  <a:close/>
                </a:path>
              </a:pathLst>
            </a:custGeom>
            <a:solidFill>
              <a:srgbClr val="4949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61" name="Google Shape;2461;p44"/>
            <p:cNvSpPr/>
            <p:nvPr/>
          </p:nvSpPr>
          <p:spPr>
            <a:xfrm>
              <a:off x="4441038" y="1483038"/>
              <a:ext cx="261975" cy="214650"/>
            </a:xfrm>
            <a:custGeom>
              <a:avLst/>
              <a:gdLst/>
              <a:ahLst/>
              <a:cxnLst/>
              <a:rect l="l" t="t" r="r" b="b"/>
              <a:pathLst>
                <a:path w="10479" h="8586" extrusionOk="0">
                  <a:moveTo>
                    <a:pt x="8930" y="1489"/>
                  </a:moveTo>
                  <a:lnTo>
                    <a:pt x="8930" y="1930"/>
                  </a:lnTo>
                  <a:lnTo>
                    <a:pt x="1334" y="1930"/>
                  </a:lnTo>
                  <a:lnTo>
                    <a:pt x="1334" y="1489"/>
                  </a:lnTo>
                  <a:close/>
                  <a:moveTo>
                    <a:pt x="8930" y="2823"/>
                  </a:moveTo>
                  <a:lnTo>
                    <a:pt x="8930" y="3275"/>
                  </a:lnTo>
                  <a:lnTo>
                    <a:pt x="1334" y="3275"/>
                  </a:lnTo>
                  <a:lnTo>
                    <a:pt x="1334" y="2823"/>
                  </a:lnTo>
                  <a:close/>
                  <a:moveTo>
                    <a:pt x="8930" y="4013"/>
                  </a:moveTo>
                  <a:lnTo>
                    <a:pt x="8930" y="4609"/>
                  </a:lnTo>
                  <a:lnTo>
                    <a:pt x="1334" y="4609"/>
                  </a:lnTo>
                  <a:lnTo>
                    <a:pt x="1334" y="4013"/>
                  </a:lnTo>
                  <a:close/>
                  <a:moveTo>
                    <a:pt x="1" y="1"/>
                  </a:moveTo>
                  <a:lnTo>
                    <a:pt x="1" y="6252"/>
                  </a:lnTo>
                  <a:lnTo>
                    <a:pt x="8145" y="6252"/>
                  </a:lnTo>
                  <a:lnTo>
                    <a:pt x="10478" y="8585"/>
                  </a:lnTo>
                  <a:lnTo>
                    <a:pt x="10395"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463" name="Google Shape;2463;p44"/>
          <p:cNvGrpSpPr/>
          <p:nvPr/>
        </p:nvGrpSpPr>
        <p:grpSpPr>
          <a:xfrm>
            <a:off x="9389632" y="1848029"/>
            <a:ext cx="2802369" cy="3105167"/>
            <a:chOff x="6200788" y="1269838"/>
            <a:chExt cx="1556475" cy="2156025"/>
          </a:xfrm>
        </p:grpSpPr>
        <p:sp>
          <p:nvSpPr>
            <p:cNvPr id="2464" name="Google Shape;2464;p44"/>
            <p:cNvSpPr/>
            <p:nvPr/>
          </p:nvSpPr>
          <p:spPr>
            <a:xfrm>
              <a:off x="6310913" y="2703063"/>
              <a:ext cx="1336500" cy="722800"/>
            </a:xfrm>
            <a:custGeom>
              <a:avLst/>
              <a:gdLst/>
              <a:ahLst/>
              <a:cxnLst/>
              <a:rect l="l" t="t" r="r" b="b"/>
              <a:pathLst>
                <a:path w="53460" h="28912" extrusionOk="0">
                  <a:moveTo>
                    <a:pt x="2660" y="0"/>
                  </a:moveTo>
                  <a:cubicBezTo>
                    <a:pt x="2040" y="0"/>
                    <a:pt x="1418" y="236"/>
                    <a:pt x="941" y="706"/>
                  </a:cubicBezTo>
                  <a:cubicBezTo>
                    <a:pt x="1" y="1658"/>
                    <a:pt x="1" y="3194"/>
                    <a:pt x="941" y="4135"/>
                  </a:cubicBezTo>
                  <a:lnTo>
                    <a:pt x="25016" y="28209"/>
                  </a:lnTo>
                  <a:cubicBezTo>
                    <a:pt x="25492" y="28674"/>
                    <a:pt x="26111" y="28912"/>
                    <a:pt x="26730" y="28912"/>
                  </a:cubicBezTo>
                  <a:cubicBezTo>
                    <a:pt x="27349" y="28912"/>
                    <a:pt x="27969" y="28674"/>
                    <a:pt x="28445" y="28209"/>
                  </a:cubicBezTo>
                  <a:lnTo>
                    <a:pt x="52507" y="4135"/>
                  </a:lnTo>
                  <a:cubicBezTo>
                    <a:pt x="53460" y="3194"/>
                    <a:pt x="53460" y="1658"/>
                    <a:pt x="52507" y="706"/>
                  </a:cubicBezTo>
                  <a:cubicBezTo>
                    <a:pt x="52037" y="236"/>
                    <a:pt x="51418" y="0"/>
                    <a:pt x="50799" y="0"/>
                  </a:cubicBezTo>
                  <a:cubicBezTo>
                    <a:pt x="50180" y="0"/>
                    <a:pt x="49561" y="236"/>
                    <a:pt x="49090" y="706"/>
                  </a:cubicBezTo>
                  <a:lnTo>
                    <a:pt x="26730" y="23066"/>
                  </a:lnTo>
                  <a:lnTo>
                    <a:pt x="4370" y="706"/>
                  </a:lnTo>
                  <a:cubicBezTo>
                    <a:pt x="3900" y="236"/>
                    <a:pt x="3281" y="0"/>
                    <a:pt x="2660" y="0"/>
                  </a:cubicBezTo>
                  <a:close/>
                </a:path>
              </a:pathLst>
            </a:custGeom>
            <a:solidFill>
              <a:srgbClr val="5EB2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65" name="Google Shape;2465;p44"/>
            <p:cNvSpPr/>
            <p:nvPr/>
          </p:nvSpPr>
          <p:spPr>
            <a:xfrm>
              <a:off x="6200788" y="1518238"/>
              <a:ext cx="1556475" cy="1540850"/>
            </a:xfrm>
            <a:custGeom>
              <a:avLst/>
              <a:gdLst/>
              <a:ahLst/>
              <a:cxnLst/>
              <a:rect l="l" t="t" r="r" b="b"/>
              <a:pathLst>
                <a:path w="62259" h="61634" extrusionOk="0">
                  <a:moveTo>
                    <a:pt x="31135" y="1"/>
                  </a:moveTo>
                  <a:cubicBezTo>
                    <a:pt x="30317" y="1"/>
                    <a:pt x="29498" y="313"/>
                    <a:pt x="28873" y="938"/>
                  </a:cubicBezTo>
                  <a:lnTo>
                    <a:pt x="1251" y="28549"/>
                  </a:lnTo>
                  <a:cubicBezTo>
                    <a:pt x="0" y="29799"/>
                    <a:pt x="0" y="31823"/>
                    <a:pt x="1251" y="33073"/>
                  </a:cubicBezTo>
                  <a:lnTo>
                    <a:pt x="28873" y="60696"/>
                  </a:lnTo>
                  <a:cubicBezTo>
                    <a:pt x="29498" y="61321"/>
                    <a:pt x="30317" y="61633"/>
                    <a:pt x="31135" y="61633"/>
                  </a:cubicBezTo>
                  <a:cubicBezTo>
                    <a:pt x="31954" y="61633"/>
                    <a:pt x="32772" y="61321"/>
                    <a:pt x="33398" y="60696"/>
                  </a:cubicBezTo>
                  <a:lnTo>
                    <a:pt x="61008" y="33073"/>
                  </a:lnTo>
                  <a:cubicBezTo>
                    <a:pt x="62258" y="31823"/>
                    <a:pt x="62258" y="29799"/>
                    <a:pt x="61008" y="28549"/>
                  </a:cubicBezTo>
                  <a:lnTo>
                    <a:pt x="33398" y="938"/>
                  </a:lnTo>
                  <a:cubicBezTo>
                    <a:pt x="32772" y="313"/>
                    <a:pt x="31954" y="1"/>
                    <a:pt x="31135" y="1"/>
                  </a:cubicBezTo>
                  <a:close/>
                </a:path>
              </a:pathLst>
            </a:custGeom>
            <a:solidFill>
              <a:srgbClr val="E7E7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66" name="Google Shape;2466;p44"/>
            <p:cNvSpPr/>
            <p:nvPr/>
          </p:nvSpPr>
          <p:spPr>
            <a:xfrm>
              <a:off x="6307338" y="1616388"/>
              <a:ext cx="1343950" cy="1343950"/>
            </a:xfrm>
            <a:custGeom>
              <a:avLst/>
              <a:gdLst/>
              <a:ahLst/>
              <a:cxnLst/>
              <a:rect l="l" t="t" r="r" b="b"/>
              <a:pathLst>
                <a:path w="53758" h="53758" extrusionOk="0">
                  <a:moveTo>
                    <a:pt x="26885" y="1"/>
                  </a:moveTo>
                  <a:lnTo>
                    <a:pt x="1" y="26873"/>
                  </a:lnTo>
                  <a:lnTo>
                    <a:pt x="26885" y="53757"/>
                  </a:lnTo>
                  <a:lnTo>
                    <a:pt x="53758" y="26873"/>
                  </a:lnTo>
                  <a:lnTo>
                    <a:pt x="26885" y="1"/>
                  </a:lnTo>
                  <a:close/>
                </a:path>
              </a:pathLst>
            </a:custGeom>
            <a:solidFill>
              <a:srgbClr val="FFFFFF"/>
            </a:solidFill>
            <a:ln>
              <a:noFill/>
            </a:ln>
          </p:spPr>
          <p:txBody>
            <a:bodyPr spcFirstLastPara="1" wrap="square" lIns="121900" tIns="121900" rIns="121900" bIns="121900" anchor="ctr" anchorCtr="0">
              <a:noAutofit/>
            </a:bodyPr>
            <a:lstStyle/>
            <a:p>
              <a:pPr algn="ctr" defTabSz="1219170">
                <a:buClr>
                  <a:srgbClr val="000000"/>
                </a:buClr>
              </a:pPr>
              <a:r>
                <a:rPr lang="ar-EG" sz="2000" b="1" kern="0" dirty="0">
                  <a:solidFill>
                    <a:srgbClr val="434343"/>
                  </a:solidFill>
                  <a:latin typeface="Fira Sans Extra Condensed Medium"/>
                  <a:ea typeface="Fira Sans Extra Condensed Medium"/>
                  <a:cs typeface="Times New Roman" panose="02020603050405020304" pitchFamily="18" charset="0"/>
                  <a:sym typeface="Fira Sans Extra Condensed Medium"/>
                </a:rPr>
                <a:t>نظرية التأثير الإجتماعي </a:t>
              </a:r>
              <a:endParaRPr sz="2000" b="1" kern="0" dirty="0">
                <a:solidFill>
                  <a:srgbClr val="434343"/>
                </a:solidFill>
                <a:latin typeface="Fira Sans Extra Condensed Medium"/>
                <a:ea typeface="Fira Sans Extra Condensed Medium"/>
                <a:cs typeface="Arial"/>
                <a:sym typeface="Fira Sans Extra Condensed Medium"/>
              </a:endParaRPr>
            </a:p>
          </p:txBody>
        </p:sp>
        <p:sp>
          <p:nvSpPr>
            <p:cNvPr id="2467" name="Google Shape;2467;p44"/>
            <p:cNvSpPr/>
            <p:nvPr/>
          </p:nvSpPr>
          <p:spPr>
            <a:xfrm>
              <a:off x="6655313" y="1269838"/>
              <a:ext cx="647725" cy="640075"/>
            </a:xfrm>
            <a:custGeom>
              <a:avLst/>
              <a:gdLst/>
              <a:ahLst/>
              <a:cxnLst/>
              <a:rect l="l" t="t" r="r" b="b"/>
              <a:pathLst>
                <a:path w="25909" h="25603" extrusionOk="0">
                  <a:moveTo>
                    <a:pt x="12954" y="1"/>
                  </a:moveTo>
                  <a:cubicBezTo>
                    <a:pt x="12552" y="1"/>
                    <a:pt x="12151" y="153"/>
                    <a:pt x="11847" y="456"/>
                  </a:cubicBezTo>
                  <a:lnTo>
                    <a:pt x="608" y="11696"/>
                  </a:lnTo>
                  <a:cubicBezTo>
                    <a:pt x="0" y="12303"/>
                    <a:pt x="0" y="13303"/>
                    <a:pt x="608" y="13910"/>
                  </a:cubicBezTo>
                  <a:lnTo>
                    <a:pt x="11847" y="25138"/>
                  </a:lnTo>
                  <a:cubicBezTo>
                    <a:pt x="12151" y="25448"/>
                    <a:pt x="12552" y="25602"/>
                    <a:pt x="12954" y="25602"/>
                  </a:cubicBezTo>
                  <a:cubicBezTo>
                    <a:pt x="13356" y="25602"/>
                    <a:pt x="13758" y="25448"/>
                    <a:pt x="14062" y="25138"/>
                  </a:cubicBezTo>
                  <a:lnTo>
                    <a:pt x="25289" y="13910"/>
                  </a:lnTo>
                  <a:cubicBezTo>
                    <a:pt x="25908" y="13303"/>
                    <a:pt x="25908" y="12303"/>
                    <a:pt x="25289" y="11696"/>
                  </a:cubicBezTo>
                  <a:lnTo>
                    <a:pt x="14062" y="456"/>
                  </a:lnTo>
                  <a:cubicBezTo>
                    <a:pt x="13758" y="153"/>
                    <a:pt x="13356" y="1"/>
                    <a:pt x="12954" y="1"/>
                  </a:cubicBezTo>
                  <a:close/>
                </a:path>
              </a:pathLst>
            </a:custGeom>
            <a:solidFill>
              <a:srgbClr val="5EB2FC"/>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68" name="Google Shape;2468;p44"/>
            <p:cNvSpPr/>
            <p:nvPr/>
          </p:nvSpPr>
          <p:spPr>
            <a:xfrm>
              <a:off x="6840463" y="1432438"/>
              <a:ext cx="277125" cy="314950"/>
            </a:xfrm>
            <a:custGeom>
              <a:avLst/>
              <a:gdLst/>
              <a:ahLst/>
              <a:cxnLst/>
              <a:rect l="l" t="t" r="r" b="b"/>
              <a:pathLst>
                <a:path w="11085" h="12598" extrusionOk="0">
                  <a:moveTo>
                    <a:pt x="5548" y="3382"/>
                  </a:moveTo>
                  <a:cubicBezTo>
                    <a:pt x="6477" y="3382"/>
                    <a:pt x="7239" y="4144"/>
                    <a:pt x="7239" y="5085"/>
                  </a:cubicBezTo>
                  <a:cubicBezTo>
                    <a:pt x="7239" y="6013"/>
                    <a:pt x="6477" y="6775"/>
                    <a:pt x="5548" y="6775"/>
                  </a:cubicBezTo>
                  <a:cubicBezTo>
                    <a:pt x="4608" y="6775"/>
                    <a:pt x="3858" y="6013"/>
                    <a:pt x="3858" y="5085"/>
                  </a:cubicBezTo>
                  <a:cubicBezTo>
                    <a:pt x="3858" y="4144"/>
                    <a:pt x="4608" y="3382"/>
                    <a:pt x="5548" y="3382"/>
                  </a:cubicBezTo>
                  <a:close/>
                  <a:moveTo>
                    <a:pt x="5548" y="1"/>
                  </a:moveTo>
                  <a:cubicBezTo>
                    <a:pt x="5417" y="1"/>
                    <a:pt x="5286" y="1"/>
                    <a:pt x="5155" y="13"/>
                  </a:cubicBezTo>
                  <a:cubicBezTo>
                    <a:pt x="3250" y="144"/>
                    <a:pt x="1762" y="1287"/>
                    <a:pt x="1000" y="2811"/>
                  </a:cubicBezTo>
                  <a:cubicBezTo>
                    <a:pt x="0" y="4775"/>
                    <a:pt x="464" y="7180"/>
                    <a:pt x="1976" y="8788"/>
                  </a:cubicBezTo>
                  <a:lnTo>
                    <a:pt x="5548" y="12598"/>
                  </a:lnTo>
                  <a:lnTo>
                    <a:pt x="9120" y="8788"/>
                  </a:lnTo>
                  <a:cubicBezTo>
                    <a:pt x="10620" y="7180"/>
                    <a:pt x="11085" y="4775"/>
                    <a:pt x="10097" y="2811"/>
                  </a:cubicBezTo>
                  <a:cubicBezTo>
                    <a:pt x="9323" y="1287"/>
                    <a:pt x="7846" y="144"/>
                    <a:pt x="5929" y="13"/>
                  </a:cubicBezTo>
                  <a:cubicBezTo>
                    <a:pt x="5810" y="1"/>
                    <a:pt x="5679" y="1"/>
                    <a:pt x="5548"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470" name="Google Shape;2470;p44"/>
          <p:cNvGrpSpPr/>
          <p:nvPr/>
        </p:nvGrpSpPr>
        <p:grpSpPr>
          <a:xfrm>
            <a:off x="1646665" y="2769018"/>
            <a:ext cx="2790715" cy="3105133"/>
            <a:chOff x="2590213" y="2101288"/>
            <a:chExt cx="1556475" cy="2137475"/>
          </a:xfrm>
        </p:grpSpPr>
        <p:sp>
          <p:nvSpPr>
            <p:cNvPr id="2471" name="Google Shape;2471;p44"/>
            <p:cNvSpPr/>
            <p:nvPr/>
          </p:nvSpPr>
          <p:spPr>
            <a:xfrm>
              <a:off x="2700338" y="2101288"/>
              <a:ext cx="1336500" cy="723025"/>
            </a:xfrm>
            <a:custGeom>
              <a:avLst/>
              <a:gdLst/>
              <a:ahLst/>
              <a:cxnLst/>
              <a:rect l="l" t="t" r="r" b="b"/>
              <a:pathLst>
                <a:path w="53460" h="28921" extrusionOk="0">
                  <a:moveTo>
                    <a:pt x="26731" y="0"/>
                  </a:moveTo>
                  <a:cubicBezTo>
                    <a:pt x="26088" y="0"/>
                    <a:pt x="25468" y="262"/>
                    <a:pt x="25016" y="714"/>
                  </a:cubicBezTo>
                  <a:lnTo>
                    <a:pt x="942" y="24777"/>
                  </a:lnTo>
                  <a:cubicBezTo>
                    <a:pt x="1" y="25729"/>
                    <a:pt x="1" y="27265"/>
                    <a:pt x="942" y="28206"/>
                  </a:cubicBezTo>
                  <a:cubicBezTo>
                    <a:pt x="1418" y="28676"/>
                    <a:pt x="2037" y="28911"/>
                    <a:pt x="2656" y="28911"/>
                  </a:cubicBezTo>
                  <a:cubicBezTo>
                    <a:pt x="3275" y="28911"/>
                    <a:pt x="3894" y="28676"/>
                    <a:pt x="4371" y="28206"/>
                  </a:cubicBezTo>
                  <a:lnTo>
                    <a:pt x="26731" y="5846"/>
                  </a:lnTo>
                  <a:lnTo>
                    <a:pt x="49090" y="28206"/>
                  </a:lnTo>
                  <a:cubicBezTo>
                    <a:pt x="49555" y="28682"/>
                    <a:pt x="50174" y="28920"/>
                    <a:pt x="50793" y="28920"/>
                  </a:cubicBezTo>
                  <a:cubicBezTo>
                    <a:pt x="51412" y="28920"/>
                    <a:pt x="52043" y="28682"/>
                    <a:pt x="52508" y="28206"/>
                  </a:cubicBezTo>
                  <a:cubicBezTo>
                    <a:pt x="53460" y="27265"/>
                    <a:pt x="53460" y="25729"/>
                    <a:pt x="52508" y="24777"/>
                  </a:cubicBezTo>
                  <a:lnTo>
                    <a:pt x="28445" y="714"/>
                  </a:lnTo>
                  <a:cubicBezTo>
                    <a:pt x="27981" y="262"/>
                    <a:pt x="27373" y="0"/>
                    <a:pt x="26731" y="0"/>
                  </a:cubicBezTo>
                  <a:close/>
                </a:path>
              </a:pathLst>
            </a:custGeom>
            <a:solidFill>
              <a:srgbClr val="FCBD2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72" name="Google Shape;2472;p44"/>
            <p:cNvSpPr/>
            <p:nvPr/>
          </p:nvSpPr>
          <p:spPr>
            <a:xfrm>
              <a:off x="2590213" y="2468363"/>
              <a:ext cx="1556475" cy="1540825"/>
            </a:xfrm>
            <a:custGeom>
              <a:avLst/>
              <a:gdLst/>
              <a:ahLst/>
              <a:cxnLst/>
              <a:rect l="l" t="t" r="r" b="b"/>
              <a:pathLst>
                <a:path w="62259" h="61633" extrusionOk="0">
                  <a:moveTo>
                    <a:pt x="31134" y="0"/>
                  </a:moveTo>
                  <a:cubicBezTo>
                    <a:pt x="30314" y="0"/>
                    <a:pt x="29492" y="313"/>
                    <a:pt x="28861" y="938"/>
                  </a:cubicBezTo>
                  <a:lnTo>
                    <a:pt x="1251" y="28549"/>
                  </a:lnTo>
                  <a:cubicBezTo>
                    <a:pt x="1" y="29799"/>
                    <a:pt x="1" y="31823"/>
                    <a:pt x="1251" y="33085"/>
                  </a:cubicBezTo>
                  <a:lnTo>
                    <a:pt x="28861" y="60695"/>
                  </a:lnTo>
                  <a:cubicBezTo>
                    <a:pt x="29486" y="61320"/>
                    <a:pt x="30308" y="61633"/>
                    <a:pt x="31130" y="61633"/>
                  </a:cubicBezTo>
                  <a:cubicBezTo>
                    <a:pt x="31951" y="61633"/>
                    <a:pt x="32773" y="61320"/>
                    <a:pt x="33398" y="60695"/>
                  </a:cubicBezTo>
                  <a:lnTo>
                    <a:pt x="61008" y="33085"/>
                  </a:lnTo>
                  <a:cubicBezTo>
                    <a:pt x="62258" y="31823"/>
                    <a:pt x="62258" y="29799"/>
                    <a:pt x="61008" y="28549"/>
                  </a:cubicBezTo>
                  <a:lnTo>
                    <a:pt x="33398" y="938"/>
                  </a:lnTo>
                  <a:cubicBezTo>
                    <a:pt x="32773" y="313"/>
                    <a:pt x="31954" y="0"/>
                    <a:pt x="31134" y="0"/>
                  </a:cubicBezTo>
                  <a:close/>
                </a:path>
              </a:pathLst>
            </a:custGeom>
            <a:solidFill>
              <a:srgbClr val="E7E7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73" name="Google Shape;2473;p44"/>
            <p:cNvSpPr/>
            <p:nvPr/>
          </p:nvSpPr>
          <p:spPr>
            <a:xfrm>
              <a:off x="2696788" y="2566513"/>
              <a:ext cx="1343625" cy="1343650"/>
            </a:xfrm>
            <a:custGeom>
              <a:avLst/>
              <a:gdLst/>
              <a:ahLst/>
              <a:cxnLst/>
              <a:rect l="l" t="t" r="r" b="b"/>
              <a:pathLst>
                <a:path w="53745" h="53746" extrusionOk="0">
                  <a:moveTo>
                    <a:pt x="26873" y="0"/>
                  </a:moveTo>
                  <a:lnTo>
                    <a:pt x="0" y="26873"/>
                  </a:lnTo>
                  <a:lnTo>
                    <a:pt x="26873" y="53745"/>
                  </a:lnTo>
                  <a:lnTo>
                    <a:pt x="53745" y="26873"/>
                  </a:lnTo>
                  <a:lnTo>
                    <a:pt x="26873" y="0"/>
                  </a:lnTo>
                  <a:close/>
                </a:path>
              </a:pathLst>
            </a:custGeom>
            <a:solidFill>
              <a:srgbClr val="FFFFFF"/>
            </a:solidFill>
            <a:ln>
              <a:noFill/>
            </a:ln>
          </p:spPr>
          <p:txBody>
            <a:bodyPr spcFirstLastPara="1" wrap="square" lIns="121900" tIns="121900" rIns="121900" bIns="121900" anchor="ctr" anchorCtr="0">
              <a:noAutofit/>
            </a:bodyPr>
            <a:lstStyle/>
            <a:p>
              <a:pPr algn="ctr" defTabSz="1219170">
                <a:buClr>
                  <a:srgbClr val="000000"/>
                </a:buClr>
              </a:pPr>
              <a:r>
                <a:rPr lang="ar-EG" sz="2000" b="1" kern="0" dirty="0">
                  <a:solidFill>
                    <a:srgbClr val="434343"/>
                  </a:solidFill>
                  <a:latin typeface="Fira Sans Extra Condensed Medium"/>
                  <a:ea typeface="Fira Sans Extra Condensed Medium"/>
                  <a:cs typeface="Times New Roman" panose="02020603050405020304" pitchFamily="18" charset="0"/>
                  <a:sym typeface="Fira Sans Extra Condensed Medium"/>
                </a:rPr>
                <a:t>النظرية الموحدة لقبول التكنولوجيا</a:t>
              </a:r>
              <a:r>
                <a:rPr lang="ar-EG" sz="2000" kern="0" dirty="0">
                  <a:solidFill>
                    <a:srgbClr val="434343"/>
                  </a:solidFill>
                  <a:latin typeface="Fira Sans Extra Condensed Medium"/>
                  <a:ea typeface="Fira Sans Extra Condensed Medium"/>
                  <a:cs typeface="Fira Sans Extra Condensed Medium"/>
                  <a:sym typeface="Fira Sans Extra Condensed Medium"/>
                </a:rPr>
                <a:t> </a:t>
              </a:r>
              <a:endParaRPr sz="2000" kern="0" dirty="0">
                <a:solidFill>
                  <a:srgbClr val="434343"/>
                </a:solidFill>
                <a:latin typeface="Fira Sans Extra Condensed Medium"/>
                <a:ea typeface="Fira Sans Extra Condensed Medium"/>
                <a:cs typeface="Fira Sans Extra Condensed Medium"/>
                <a:sym typeface="Fira Sans Extra Condensed Medium"/>
              </a:endParaRPr>
            </a:p>
          </p:txBody>
        </p:sp>
        <p:sp>
          <p:nvSpPr>
            <p:cNvPr id="2474" name="Google Shape;2474;p44"/>
            <p:cNvSpPr/>
            <p:nvPr/>
          </p:nvSpPr>
          <p:spPr>
            <a:xfrm>
              <a:off x="3044738" y="3598713"/>
              <a:ext cx="647725" cy="640050"/>
            </a:xfrm>
            <a:custGeom>
              <a:avLst/>
              <a:gdLst/>
              <a:ahLst/>
              <a:cxnLst/>
              <a:rect l="l" t="t" r="r" b="b"/>
              <a:pathLst>
                <a:path w="25909" h="25602" extrusionOk="0">
                  <a:moveTo>
                    <a:pt x="12949" y="0"/>
                  </a:moveTo>
                  <a:cubicBezTo>
                    <a:pt x="12547" y="0"/>
                    <a:pt x="12145" y="152"/>
                    <a:pt x="11835" y="456"/>
                  </a:cubicBezTo>
                  <a:lnTo>
                    <a:pt x="608" y="11695"/>
                  </a:lnTo>
                  <a:cubicBezTo>
                    <a:pt x="1" y="12302"/>
                    <a:pt x="1" y="13303"/>
                    <a:pt x="608" y="13910"/>
                  </a:cubicBezTo>
                  <a:lnTo>
                    <a:pt x="11835" y="25137"/>
                  </a:lnTo>
                  <a:cubicBezTo>
                    <a:pt x="12145" y="25447"/>
                    <a:pt x="12547" y="25602"/>
                    <a:pt x="12949" y="25602"/>
                  </a:cubicBezTo>
                  <a:cubicBezTo>
                    <a:pt x="13350" y="25602"/>
                    <a:pt x="13752" y="25447"/>
                    <a:pt x="14062" y="25137"/>
                  </a:cubicBezTo>
                  <a:lnTo>
                    <a:pt x="25289" y="13910"/>
                  </a:lnTo>
                  <a:cubicBezTo>
                    <a:pt x="25909" y="13303"/>
                    <a:pt x="25909" y="12302"/>
                    <a:pt x="25289" y="11695"/>
                  </a:cubicBezTo>
                  <a:lnTo>
                    <a:pt x="14062" y="456"/>
                  </a:lnTo>
                  <a:cubicBezTo>
                    <a:pt x="13752" y="152"/>
                    <a:pt x="13350" y="0"/>
                    <a:pt x="12949" y="0"/>
                  </a:cubicBezTo>
                  <a:close/>
                </a:path>
              </a:pathLst>
            </a:custGeom>
            <a:solidFill>
              <a:srgbClr val="FCBD24"/>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75" name="Google Shape;2475;p44"/>
            <p:cNvSpPr/>
            <p:nvPr/>
          </p:nvSpPr>
          <p:spPr>
            <a:xfrm>
              <a:off x="3257863" y="3778563"/>
              <a:ext cx="223250" cy="279225"/>
            </a:xfrm>
            <a:custGeom>
              <a:avLst/>
              <a:gdLst/>
              <a:ahLst/>
              <a:cxnLst/>
              <a:rect l="l" t="t" r="r" b="b"/>
              <a:pathLst>
                <a:path w="8930" h="11169" extrusionOk="0">
                  <a:moveTo>
                    <a:pt x="7585" y="1941"/>
                  </a:moveTo>
                  <a:lnTo>
                    <a:pt x="7585" y="2382"/>
                  </a:lnTo>
                  <a:lnTo>
                    <a:pt x="1191" y="2382"/>
                  </a:lnTo>
                  <a:lnTo>
                    <a:pt x="1191" y="1941"/>
                  </a:lnTo>
                  <a:close/>
                  <a:moveTo>
                    <a:pt x="7585" y="3132"/>
                  </a:moveTo>
                  <a:lnTo>
                    <a:pt x="7585" y="3727"/>
                  </a:lnTo>
                  <a:lnTo>
                    <a:pt x="1191" y="3727"/>
                  </a:lnTo>
                  <a:lnTo>
                    <a:pt x="1191" y="3132"/>
                  </a:lnTo>
                  <a:close/>
                  <a:moveTo>
                    <a:pt x="7585" y="4918"/>
                  </a:moveTo>
                  <a:lnTo>
                    <a:pt x="7585" y="6251"/>
                  </a:lnTo>
                  <a:lnTo>
                    <a:pt x="1191" y="6251"/>
                  </a:lnTo>
                  <a:lnTo>
                    <a:pt x="1191" y="4918"/>
                  </a:lnTo>
                  <a:close/>
                  <a:moveTo>
                    <a:pt x="3715" y="7144"/>
                  </a:moveTo>
                  <a:lnTo>
                    <a:pt x="3715" y="9526"/>
                  </a:lnTo>
                  <a:lnTo>
                    <a:pt x="1191" y="9526"/>
                  </a:lnTo>
                  <a:lnTo>
                    <a:pt x="1191" y="7144"/>
                  </a:lnTo>
                  <a:close/>
                  <a:moveTo>
                    <a:pt x="7585" y="7144"/>
                  </a:moveTo>
                  <a:lnTo>
                    <a:pt x="7585" y="9526"/>
                  </a:lnTo>
                  <a:lnTo>
                    <a:pt x="5061" y="9526"/>
                  </a:lnTo>
                  <a:lnTo>
                    <a:pt x="5061" y="7144"/>
                  </a:lnTo>
                  <a:close/>
                  <a:moveTo>
                    <a:pt x="0" y="1"/>
                  </a:moveTo>
                  <a:lnTo>
                    <a:pt x="0" y="11169"/>
                  </a:lnTo>
                  <a:lnTo>
                    <a:pt x="8930" y="11169"/>
                  </a:lnTo>
                  <a:lnTo>
                    <a:pt x="8930" y="1"/>
                  </a:ln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grpSp>
        <p:nvGrpSpPr>
          <p:cNvPr id="2477" name="Google Shape;2477;p44"/>
          <p:cNvGrpSpPr/>
          <p:nvPr/>
        </p:nvGrpSpPr>
        <p:grpSpPr>
          <a:xfrm>
            <a:off x="6879525" y="2687735"/>
            <a:ext cx="2826491" cy="3219245"/>
            <a:chOff x="4997363" y="2101288"/>
            <a:chExt cx="1556475" cy="2137475"/>
          </a:xfrm>
        </p:grpSpPr>
        <p:sp>
          <p:nvSpPr>
            <p:cNvPr id="2478" name="Google Shape;2478;p44"/>
            <p:cNvSpPr/>
            <p:nvPr/>
          </p:nvSpPr>
          <p:spPr>
            <a:xfrm>
              <a:off x="5107188" y="2101288"/>
              <a:ext cx="1336500" cy="723025"/>
            </a:xfrm>
            <a:custGeom>
              <a:avLst/>
              <a:gdLst/>
              <a:ahLst/>
              <a:cxnLst/>
              <a:rect l="l" t="t" r="r" b="b"/>
              <a:pathLst>
                <a:path w="53460" h="28921" extrusionOk="0">
                  <a:moveTo>
                    <a:pt x="26730" y="0"/>
                  </a:moveTo>
                  <a:cubicBezTo>
                    <a:pt x="26088" y="0"/>
                    <a:pt x="25480" y="262"/>
                    <a:pt x="25028" y="714"/>
                  </a:cubicBezTo>
                  <a:lnTo>
                    <a:pt x="953" y="24777"/>
                  </a:lnTo>
                  <a:cubicBezTo>
                    <a:pt x="1" y="25729"/>
                    <a:pt x="1" y="27265"/>
                    <a:pt x="953" y="28206"/>
                  </a:cubicBezTo>
                  <a:cubicBezTo>
                    <a:pt x="1425" y="28678"/>
                    <a:pt x="2047" y="28916"/>
                    <a:pt x="2669" y="28916"/>
                  </a:cubicBezTo>
                  <a:cubicBezTo>
                    <a:pt x="3288" y="28916"/>
                    <a:pt x="3908" y="28681"/>
                    <a:pt x="4382" y="28206"/>
                  </a:cubicBezTo>
                  <a:lnTo>
                    <a:pt x="26730" y="5846"/>
                  </a:lnTo>
                  <a:lnTo>
                    <a:pt x="49090" y="28206"/>
                  </a:lnTo>
                  <a:cubicBezTo>
                    <a:pt x="49567" y="28682"/>
                    <a:pt x="50186" y="28920"/>
                    <a:pt x="50805" y="28920"/>
                  </a:cubicBezTo>
                  <a:cubicBezTo>
                    <a:pt x="51424" y="28920"/>
                    <a:pt x="52043" y="28682"/>
                    <a:pt x="52519" y="28206"/>
                  </a:cubicBezTo>
                  <a:cubicBezTo>
                    <a:pt x="53460" y="27265"/>
                    <a:pt x="53460" y="25729"/>
                    <a:pt x="52519" y="24777"/>
                  </a:cubicBezTo>
                  <a:lnTo>
                    <a:pt x="28445" y="714"/>
                  </a:lnTo>
                  <a:cubicBezTo>
                    <a:pt x="27993" y="262"/>
                    <a:pt x="27373" y="0"/>
                    <a:pt x="26730" y="0"/>
                  </a:cubicBezTo>
                  <a:close/>
                </a:path>
              </a:pathLst>
            </a:custGeom>
            <a:solidFill>
              <a:srgbClr val="EC3A3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79" name="Google Shape;2479;p44"/>
            <p:cNvSpPr/>
            <p:nvPr/>
          </p:nvSpPr>
          <p:spPr>
            <a:xfrm>
              <a:off x="4997363" y="2468363"/>
              <a:ext cx="1556475" cy="1540825"/>
            </a:xfrm>
            <a:custGeom>
              <a:avLst/>
              <a:gdLst/>
              <a:ahLst/>
              <a:cxnLst/>
              <a:rect l="l" t="t" r="r" b="b"/>
              <a:pathLst>
                <a:path w="62259" h="61633" extrusionOk="0">
                  <a:moveTo>
                    <a:pt x="31129" y="0"/>
                  </a:moveTo>
                  <a:cubicBezTo>
                    <a:pt x="30308" y="0"/>
                    <a:pt x="29486" y="313"/>
                    <a:pt x="28861" y="938"/>
                  </a:cubicBezTo>
                  <a:lnTo>
                    <a:pt x="1251" y="28549"/>
                  </a:lnTo>
                  <a:cubicBezTo>
                    <a:pt x="1" y="29799"/>
                    <a:pt x="1" y="31823"/>
                    <a:pt x="1251" y="33085"/>
                  </a:cubicBezTo>
                  <a:lnTo>
                    <a:pt x="28861" y="60695"/>
                  </a:lnTo>
                  <a:cubicBezTo>
                    <a:pt x="29486" y="61320"/>
                    <a:pt x="30308" y="61633"/>
                    <a:pt x="31129" y="61633"/>
                  </a:cubicBezTo>
                  <a:cubicBezTo>
                    <a:pt x="31951" y="61633"/>
                    <a:pt x="32772" y="61320"/>
                    <a:pt x="33398" y="60695"/>
                  </a:cubicBezTo>
                  <a:lnTo>
                    <a:pt x="61008" y="33085"/>
                  </a:lnTo>
                  <a:cubicBezTo>
                    <a:pt x="62258" y="31823"/>
                    <a:pt x="62258" y="29799"/>
                    <a:pt x="61008" y="28549"/>
                  </a:cubicBezTo>
                  <a:lnTo>
                    <a:pt x="33398" y="938"/>
                  </a:lnTo>
                  <a:cubicBezTo>
                    <a:pt x="32772" y="313"/>
                    <a:pt x="31951" y="0"/>
                    <a:pt x="31129" y="0"/>
                  </a:cubicBezTo>
                  <a:close/>
                </a:path>
              </a:pathLst>
            </a:custGeom>
            <a:solidFill>
              <a:srgbClr val="E7E7E7"/>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80" name="Google Shape;2480;p44"/>
            <p:cNvSpPr/>
            <p:nvPr/>
          </p:nvSpPr>
          <p:spPr>
            <a:xfrm>
              <a:off x="5103913" y="2566513"/>
              <a:ext cx="1343650" cy="1343950"/>
            </a:xfrm>
            <a:custGeom>
              <a:avLst/>
              <a:gdLst/>
              <a:ahLst/>
              <a:cxnLst/>
              <a:rect l="l" t="t" r="r" b="b"/>
              <a:pathLst>
                <a:path w="53746" h="53758" extrusionOk="0">
                  <a:moveTo>
                    <a:pt x="26873" y="0"/>
                  </a:moveTo>
                  <a:lnTo>
                    <a:pt x="1" y="26885"/>
                  </a:lnTo>
                  <a:lnTo>
                    <a:pt x="26873" y="53757"/>
                  </a:lnTo>
                  <a:lnTo>
                    <a:pt x="53746" y="26885"/>
                  </a:lnTo>
                  <a:lnTo>
                    <a:pt x="26873" y="0"/>
                  </a:lnTo>
                  <a:close/>
                </a:path>
              </a:pathLst>
            </a:custGeom>
            <a:solidFill>
              <a:srgbClr val="FFFFFF"/>
            </a:solidFill>
            <a:ln>
              <a:noFill/>
            </a:ln>
          </p:spPr>
          <p:txBody>
            <a:bodyPr spcFirstLastPara="1" wrap="square" lIns="121900" tIns="121900" rIns="121900" bIns="121900" anchor="ctr" anchorCtr="0">
              <a:noAutofit/>
            </a:bodyPr>
            <a:lstStyle/>
            <a:p>
              <a:pPr algn="ctr" defTabSz="1219170">
                <a:buClr>
                  <a:srgbClr val="000000"/>
                </a:buClr>
              </a:pPr>
              <a:r>
                <a:rPr lang="ar-EG" sz="2000" b="1" kern="0" dirty="0">
                  <a:solidFill>
                    <a:srgbClr val="434343"/>
                  </a:solidFill>
                  <a:latin typeface="Fira Sans Extra Condensed Medium"/>
                  <a:ea typeface="Fira Sans Extra Condensed Medium"/>
                  <a:cs typeface="Times New Roman" panose="02020603050405020304" pitchFamily="18" charset="0"/>
                  <a:sym typeface="Fira Sans Extra Condensed Medium"/>
                </a:rPr>
                <a:t>نظرية الحضور الإجتماعي </a:t>
              </a:r>
              <a:endParaRPr sz="2000" b="1" kern="0" dirty="0">
                <a:solidFill>
                  <a:srgbClr val="434343"/>
                </a:solidFill>
                <a:latin typeface="Fira Sans Extra Condensed Medium"/>
                <a:ea typeface="Fira Sans Extra Condensed Medium"/>
                <a:cs typeface="Arial"/>
                <a:sym typeface="Fira Sans Extra Condensed Medium"/>
              </a:endParaRPr>
            </a:p>
          </p:txBody>
        </p:sp>
        <p:sp>
          <p:nvSpPr>
            <p:cNvPr id="2481" name="Google Shape;2481;p44"/>
            <p:cNvSpPr/>
            <p:nvPr/>
          </p:nvSpPr>
          <p:spPr>
            <a:xfrm>
              <a:off x="5451588" y="3598713"/>
              <a:ext cx="647725" cy="640050"/>
            </a:xfrm>
            <a:custGeom>
              <a:avLst/>
              <a:gdLst/>
              <a:ahLst/>
              <a:cxnLst/>
              <a:rect l="l" t="t" r="r" b="b"/>
              <a:pathLst>
                <a:path w="25909" h="25602" extrusionOk="0">
                  <a:moveTo>
                    <a:pt x="12960" y="0"/>
                  </a:moveTo>
                  <a:cubicBezTo>
                    <a:pt x="12559" y="0"/>
                    <a:pt x="12157" y="152"/>
                    <a:pt x="11847" y="456"/>
                  </a:cubicBezTo>
                  <a:lnTo>
                    <a:pt x="620" y="11695"/>
                  </a:lnTo>
                  <a:cubicBezTo>
                    <a:pt x="0" y="12302"/>
                    <a:pt x="0" y="13303"/>
                    <a:pt x="620" y="13910"/>
                  </a:cubicBezTo>
                  <a:lnTo>
                    <a:pt x="11847" y="25137"/>
                  </a:lnTo>
                  <a:cubicBezTo>
                    <a:pt x="12157" y="25447"/>
                    <a:pt x="12559" y="25602"/>
                    <a:pt x="12960" y="25602"/>
                  </a:cubicBezTo>
                  <a:cubicBezTo>
                    <a:pt x="13362" y="25602"/>
                    <a:pt x="13764" y="25447"/>
                    <a:pt x="14074" y="25137"/>
                  </a:cubicBezTo>
                  <a:lnTo>
                    <a:pt x="25301" y="13910"/>
                  </a:lnTo>
                  <a:cubicBezTo>
                    <a:pt x="25908" y="13303"/>
                    <a:pt x="25908" y="12302"/>
                    <a:pt x="25301" y="11695"/>
                  </a:cubicBezTo>
                  <a:lnTo>
                    <a:pt x="14074" y="456"/>
                  </a:lnTo>
                  <a:cubicBezTo>
                    <a:pt x="13764" y="152"/>
                    <a:pt x="13362" y="0"/>
                    <a:pt x="12960" y="0"/>
                  </a:cubicBezTo>
                  <a:close/>
                </a:path>
              </a:pathLst>
            </a:custGeom>
            <a:solidFill>
              <a:srgbClr val="EC3A3B"/>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82" name="Google Shape;2482;p44"/>
            <p:cNvSpPr/>
            <p:nvPr/>
          </p:nvSpPr>
          <p:spPr>
            <a:xfrm>
              <a:off x="5631663" y="3774988"/>
              <a:ext cx="290250" cy="290250"/>
            </a:xfrm>
            <a:custGeom>
              <a:avLst/>
              <a:gdLst/>
              <a:ahLst/>
              <a:cxnLst/>
              <a:rect l="l" t="t" r="r" b="b"/>
              <a:pathLst>
                <a:path w="11610" h="11610" extrusionOk="0">
                  <a:moveTo>
                    <a:pt x="5751" y="2823"/>
                  </a:moveTo>
                  <a:cubicBezTo>
                    <a:pt x="7371" y="2823"/>
                    <a:pt x="8680" y="4132"/>
                    <a:pt x="8680" y="5751"/>
                  </a:cubicBezTo>
                  <a:cubicBezTo>
                    <a:pt x="8680" y="7359"/>
                    <a:pt x="7371" y="8668"/>
                    <a:pt x="5751" y="8668"/>
                  </a:cubicBezTo>
                  <a:cubicBezTo>
                    <a:pt x="4144" y="8668"/>
                    <a:pt x="2834" y="7359"/>
                    <a:pt x="2834" y="5751"/>
                  </a:cubicBezTo>
                  <a:cubicBezTo>
                    <a:pt x="2834" y="4132"/>
                    <a:pt x="4144" y="2823"/>
                    <a:pt x="5751" y="2823"/>
                  </a:cubicBezTo>
                  <a:close/>
                  <a:moveTo>
                    <a:pt x="5323" y="1"/>
                  </a:moveTo>
                  <a:cubicBezTo>
                    <a:pt x="4930" y="1"/>
                    <a:pt x="4608" y="298"/>
                    <a:pt x="4608" y="679"/>
                  </a:cubicBezTo>
                  <a:cubicBezTo>
                    <a:pt x="4608" y="977"/>
                    <a:pt x="4418" y="1227"/>
                    <a:pt x="4144" y="1334"/>
                  </a:cubicBezTo>
                  <a:cubicBezTo>
                    <a:pt x="4013" y="1382"/>
                    <a:pt x="3894" y="1429"/>
                    <a:pt x="3775" y="1489"/>
                  </a:cubicBezTo>
                  <a:cubicBezTo>
                    <a:pt x="3677" y="1532"/>
                    <a:pt x="3573" y="1553"/>
                    <a:pt x="3470" y="1553"/>
                  </a:cubicBezTo>
                  <a:cubicBezTo>
                    <a:pt x="3285" y="1553"/>
                    <a:pt x="3103" y="1484"/>
                    <a:pt x="2965" y="1346"/>
                  </a:cubicBezTo>
                  <a:cubicBezTo>
                    <a:pt x="2828" y="1209"/>
                    <a:pt x="2650" y="1141"/>
                    <a:pt x="2471" y="1141"/>
                  </a:cubicBezTo>
                  <a:cubicBezTo>
                    <a:pt x="2293" y="1141"/>
                    <a:pt x="2114" y="1209"/>
                    <a:pt x="1977" y="1346"/>
                  </a:cubicBezTo>
                  <a:lnTo>
                    <a:pt x="1358" y="1965"/>
                  </a:lnTo>
                  <a:cubicBezTo>
                    <a:pt x="1084" y="2239"/>
                    <a:pt x="1084" y="2692"/>
                    <a:pt x="1358" y="2965"/>
                  </a:cubicBezTo>
                  <a:cubicBezTo>
                    <a:pt x="1572" y="3168"/>
                    <a:pt x="1620" y="3489"/>
                    <a:pt x="1489" y="3763"/>
                  </a:cubicBezTo>
                  <a:cubicBezTo>
                    <a:pt x="1429" y="3882"/>
                    <a:pt x="1382" y="4013"/>
                    <a:pt x="1334" y="4132"/>
                  </a:cubicBezTo>
                  <a:cubicBezTo>
                    <a:pt x="1239" y="4418"/>
                    <a:pt x="989" y="4608"/>
                    <a:pt x="691" y="4608"/>
                  </a:cubicBezTo>
                  <a:cubicBezTo>
                    <a:pt x="298" y="4608"/>
                    <a:pt x="1" y="4930"/>
                    <a:pt x="1" y="5311"/>
                  </a:cubicBezTo>
                  <a:lnTo>
                    <a:pt x="1" y="6180"/>
                  </a:lnTo>
                  <a:cubicBezTo>
                    <a:pt x="1" y="6573"/>
                    <a:pt x="298" y="6883"/>
                    <a:pt x="691" y="6883"/>
                  </a:cubicBezTo>
                  <a:cubicBezTo>
                    <a:pt x="989" y="6883"/>
                    <a:pt x="1239" y="7085"/>
                    <a:pt x="1346" y="7359"/>
                  </a:cubicBezTo>
                  <a:cubicBezTo>
                    <a:pt x="1394" y="7490"/>
                    <a:pt x="1441" y="7609"/>
                    <a:pt x="1489" y="7728"/>
                  </a:cubicBezTo>
                  <a:cubicBezTo>
                    <a:pt x="1620" y="8002"/>
                    <a:pt x="1572" y="8323"/>
                    <a:pt x="1358" y="8537"/>
                  </a:cubicBezTo>
                  <a:cubicBezTo>
                    <a:pt x="1084" y="8811"/>
                    <a:pt x="1084" y="9264"/>
                    <a:pt x="1358" y="9538"/>
                  </a:cubicBezTo>
                  <a:lnTo>
                    <a:pt x="1977" y="10145"/>
                  </a:lnTo>
                  <a:cubicBezTo>
                    <a:pt x="2114" y="10282"/>
                    <a:pt x="2293" y="10350"/>
                    <a:pt x="2471" y="10350"/>
                  </a:cubicBezTo>
                  <a:cubicBezTo>
                    <a:pt x="2650" y="10350"/>
                    <a:pt x="2828" y="10282"/>
                    <a:pt x="2965" y="10145"/>
                  </a:cubicBezTo>
                  <a:cubicBezTo>
                    <a:pt x="3100" y="10010"/>
                    <a:pt x="3277" y="9941"/>
                    <a:pt x="3458" y="9941"/>
                  </a:cubicBezTo>
                  <a:cubicBezTo>
                    <a:pt x="3565" y="9941"/>
                    <a:pt x="3673" y="9965"/>
                    <a:pt x="3775" y="10014"/>
                  </a:cubicBezTo>
                  <a:cubicBezTo>
                    <a:pt x="3894" y="10073"/>
                    <a:pt x="4013" y="10121"/>
                    <a:pt x="4144" y="10169"/>
                  </a:cubicBezTo>
                  <a:cubicBezTo>
                    <a:pt x="4418" y="10276"/>
                    <a:pt x="4608" y="10538"/>
                    <a:pt x="4608" y="10835"/>
                  </a:cubicBezTo>
                  <a:lnTo>
                    <a:pt x="4608" y="10871"/>
                  </a:lnTo>
                  <a:cubicBezTo>
                    <a:pt x="4608" y="11252"/>
                    <a:pt x="4930" y="11609"/>
                    <a:pt x="5323" y="11609"/>
                  </a:cubicBezTo>
                  <a:lnTo>
                    <a:pt x="6192" y="11609"/>
                  </a:lnTo>
                  <a:cubicBezTo>
                    <a:pt x="6585" y="11609"/>
                    <a:pt x="6847" y="11252"/>
                    <a:pt x="6847" y="10871"/>
                  </a:cubicBezTo>
                  <a:lnTo>
                    <a:pt x="6847" y="10847"/>
                  </a:lnTo>
                  <a:cubicBezTo>
                    <a:pt x="6847" y="10550"/>
                    <a:pt x="7061" y="10276"/>
                    <a:pt x="7347" y="10181"/>
                  </a:cubicBezTo>
                  <a:cubicBezTo>
                    <a:pt x="7466" y="10133"/>
                    <a:pt x="7609" y="10073"/>
                    <a:pt x="7728" y="10014"/>
                  </a:cubicBezTo>
                  <a:cubicBezTo>
                    <a:pt x="7827" y="9971"/>
                    <a:pt x="7932" y="9950"/>
                    <a:pt x="8036" y="9950"/>
                  </a:cubicBezTo>
                  <a:cubicBezTo>
                    <a:pt x="8220" y="9950"/>
                    <a:pt x="8401" y="10016"/>
                    <a:pt x="8538" y="10145"/>
                  </a:cubicBezTo>
                  <a:cubicBezTo>
                    <a:pt x="8673" y="10286"/>
                    <a:pt x="8852" y="10355"/>
                    <a:pt x="9032" y="10355"/>
                  </a:cubicBezTo>
                  <a:cubicBezTo>
                    <a:pt x="9215" y="10355"/>
                    <a:pt x="9399" y="10283"/>
                    <a:pt x="9538" y="10145"/>
                  </a:cubicBezTo>
                  <a:lnTo>
                    <a:pt x="10157" y="9538"/>
                  </a:lnTo>
                  <a:cubicBezTo>
                    <a:pt x="10431" y="9264"/>
                    <a:pt x="10431" y="8811"/>
                    <a:pt x="10157" y="8537"/>
                  </a:cubicBezTo>
                  <a:cubicBezTo>
                    <a:pt x="9942" y="8323"/>
                    <a:pt x="9895" y="8002"/>
                    <a:pt x="10026" y="7740"/>
                  </a:cubicBezTo>
                  <a:cubicBezTo>
                    <a:pt x="10073" y="7609"/>
                    <a:pt x="10133" y="7466"/>
                    <a:pt x="10181" y="7335"/>
                  </a:cubicBezTo>
                  <a:cubicBezTo>
                    <a:pt x="10276" y="7061"/>
                    <a:pt x="10538" y="6847"/>
                    <a:pt x="10835" y="6847"/>
                  </a:cubicBezTo>
                  <a:lnTo>
                    <a:pt x="10871" y="6847"/>
                  </a:lnTo>
                  <a:cubicBezTo>
                    <a:pt x="11264" y="6847"/>
                    <a:pt x="11609" y="6573"/>
                    <a:pt x="11609" y="6180"/>
                  </a:cubicBezTo>
                  <a:lnTo>
                    <a:pt x="11609" y="5311"/>
                  </a:lnTo>
                  <a:cubicBezTo>
                    <a:pt x="11609" y="4930"/>
                    <a:pt x="11264" y="4608"/>
                    <a:pt x="10871" y="4608"/>
                  </a:cubicBezTo>
                  <a:lnTo>
                    <a:pt x="10859" y="4608"/>
                  </a:lnTo>
                  <a:cubicBezTo>
                    <a:pt x="10550" y="4608"/>
                    <a:pt x="10288" y="4418"/>
                    <a:pt x="10181" y="4132"/>
                  </a:cubicBezTo>
                  <a:cubicBezTo>
                    <a:pt x="10133" y="4013"/>
                    <a:pt x="10085" y="3882"/>
                    <a:pt x="10026" y="3763"/>
                  </a:cubicBezTo>
                  <a:cubicBezTo>
                    <a:pt x="9895" y="3489"/>
                    <a:pt x="9942" y="3168"/>
                    <a:pt x="10157" y="2965"/>
                  </a:cubicBezTo>
                  <a:cubicBezTo>
                    <a:pt x="10431" y="2680"/>
                    <a:pt x="10431" y="2239"/>
                    <a:pt x="10157" y="1965"/>
                  </a:cubicBezTo>
                  <a:lnTo>
                    <a:pt x="9538" y="1346"/>
                  </a:lnTo>
                  <a:cubicBezTo>
                    <a:pt x="9401" y="1209"/>
                    <a:pt x="9222" y="1141"/>
                    <a:pt x="9044" y="1141"/>
                  </a:cubicBezTo>
                  <a:cubicBezTo>
                    <a:pt x="8865" y="1141"/>
                    <a:pt x="8686" y="1209"/>
                    <a:pt x="8549" y="1346"/>
                  </a:cubicBezTo>
                  <a:cubicBezTo>
                    <a:pt x="8412" y="1484"/>
                    <a:pt x="8230" y="1553"/>
                    <a:pt x="8044" y="1553"/>
                  </a:cubicBezTo>
                  <a:cubicBezTo>
                    <a:pt x="7941" y="1553"/>
                    <a:pt x="7838" y="1532"/>
                    <a:pt x="7740" y="1489"/>
                  </a:cubicBezTo>
                  <a:cubicBezTo>
                    <a:pt x="7621" y="1429"/>
                    <a:pt x="7466" y="1382"/>
                    <a:pt x="7347" y="1334"/>
                  </a:cubicBezTo>
                  <a:cubicBezTo>
                    <a:pt x="7061" y="1227"/>
                    <a:pt x="6835" y="965"/>
                    <a:pt x="6835" y="667"/>
                  </a:cubicBezTo>
                  <a:lnTo>
                    <a:pt x="6835" y="679"/>
                  </a:lnTo>
                  <a:cubicBezTo>
                    <a:pt x="6835" y="298"/>
                    <a:pt x="6585" y="1"/>
                    <a:pt x="6192" y="1"/>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sp>
          <p:nvSpPr>
            <p:cNvPr id="2483" name="Google Shape;2483;p44"/>
            <p:cNvSpPr/>
            <p:nvPr/>
          </p:nvSpPr>
          <p:spPr>
            <a:xfrm>
              <a:off x="5747163" y="3890188"/>
              <a:ext cx="56875" cy="56875"/>
            </a:xfrm>
            <a:custGeom>
              <a:avLst/>
              <a:gdLst/>
              <a:ahLst/>
              <a:cxnLst/>
              <a:rect l="l" t="t" r="r" b="b"/>
              <a:pathLst>
                <a:path w="2275" h="2275" extrusionOk="0">
                  <a:moveTo>
                    <a:pt x="1131" y="0"/>
                  </a:moveTo>
                  <a:cubicBezTo>
                    <a:pt x="512" y="0"/>
                    <a:pt x="0" y="512"/>
                    <a:pt x="0" y="1143"/>
                  </a:cubicBezTo>
                  <a:cubicBezTo>
                    <a:pt x="0" y="1774"/>
                    <a:pt x="512" y="2275"/>
                    <a:pt x="1131" y="2275"/>
                  </a:cubicBezTo>
                  <a:cubicBezTo>
                    <a:pt x="1762" y="2275"/>
                    <a:pt x="2274" y="1774"/>
                    <a:pt x="2274" y="1143"/>
                  </a:cubicBezTo>
                  <a:cubicBezTo>
                    <a:pt x="2274" y="512"/>
                    <a:pt x="1762" y="0"/>
                    <a:pt x="1131" y="0"/>
                  </a:cubicBezTo>
                  <a:close/>
                </a:path>
              </a:pathLst>
            </a:cu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grpSp>
    </p:spTree>
    <p:extLst>
      <p:ext uri="{BB962C8B-B14F-4D97-AF65-F5344CB8AC3E}">
        <p14:creationId xmlns:p14="http://schemas.microsoft.com/office/powerpoint/2010/main" val="198417951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3953" y="2360003"/>
            <a:ext cx="10799379" cy="2015936"/>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i="0"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يشهد عالم اليوم تطورات سريعة إنعكست بصورة كبيرة على الإعلام الذي يجمع</a:t>
            </a:r>
            <a:r>
              <a:rPr kumimoji="0" lang="ar-EG" sz="2400" i="0"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بين تكنولوجيا الاتصال وتكنولوجيا المعلومات ،مما أدى لظهور سوق حقيقي للوسائط المتعددة التي تدمج الكثير من المعطيات من مصادر مختلفة كالنصوص والصور والرسومات والبيانات والفيديو قظهرت وسائل الإتصال التفاعلية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ويعتد</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الافراد في التواصل الإجتماعي على الاتصال المتكررالذي يتطلب مزيد من الوقت والجهد للحصول على القواعد والمعايير والقيم الخاصة بثقافة ما.</a:t>
            </a:r>
            <a:endParaRPr kumimoji="0" lang="ar-EG" sz="2400" i="0"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394273" y="568990"/>
            <a:ext cx="8722260" cy="1200329"/>
          </a:xfrm>
          <a:prstGeom prst="rect">
            <a:avLst/>
          </a:prstGeom>
        </p:spPr>
        <p:txBody>
          <a:bodyPr wrap="none">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مقدمة حول نماذج ونظريات التأثيرات</a:t>
            </a:r>
            <a:r>
              <a:rPr kumimoji="0" lang="ar-EG" sz="3600" b="1" i="0" u="sng"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الإجتماعية والنفسية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600" b="1" i="0" u="sng" strike="noStrike" kern="1200" cap="none" spc="0" normalizeH="0" noProof="0" dirty="0" smtClean="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لوسائل الإعلام الجديدة</a:t>
            </a:r>
            <a:endParaRPr kumimoji="0" lang="en-US" sz="36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ndParaRPr>
          </a:p>
        </p:txBody>
      </p:sp>
      <p:pic>
        <p:nvPicPr>
          <p:cNvPr id="3" name="Picture 2"/>
          <p:cNvPicPr>
            <a:picLocks noChangeAspect="1"/>
          </p:cNvPicPr>
          <p:nvPr/>
        </p:nvPicPr>
        <p:blipFill>
          <a:blip r:embed="rId3"/>
          <a:stretch>
            <a:fillRect/>
          </a:stretch>
        </p:blipFill>
        <p:spPr>
          <a:xfrm>
            <a:off x="394273" y="4179175"/>
            <a:ext cx="3872927" cy="2095500"/>
          </a:xfrm>
          <a:prstGeom prst="rect">
            <a:avLst/>
          </a:prstGeom>
        </p:spPr>
      </p:pic>
    </p:spTree>
    <p:extLst>
      <p:ext uri="{BB962C8B-B14F-4D97-AF65-F5344CB8AC3E}">
        <p14:creationId xmlns:p14="http://schemas.microsoft.com/office/powerpoint/2010/main" val="1097909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3953" y="2360003"/>
            <a:ext cx="10799379" cy="3493264"/>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وقد ظهرت نظريات التأثير الإعلامي نتيجة للدراسات والبحوث التي أجريت على سلوك الجمهور في مجالات متعددة كالمجال الإجتماعي والسياسي والنفسي والاقتصادي والثقافي والتعليمي والديني</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وغيرها .ووجدت تلك الدراسات والبحوث أن هناك تأثير قوي لوسائل الإعلام على سلوكيات واتجاهات وأفكار ومعتقدات الجماهير التي تستهلك الوسائل الإعلامية المختلفة .</a:t>
            </a:r>
          </a:p>
          <a:p>
            <a:pPr marL="0" marR="0" lvl="0" indent="0" algn="justLow" defTabSz="914400" rtl="1" eaLnBrk="1" fontAlgn="auto" latinLnBrk="0" hangingPunct="1">
              <a:lnSpc>
                <a:spcPct val="100000"/>
              </a:lnSpc>
              <a:spcBef>
                <a:spcPts val="600"/>
              </a:spcBef>
              <a:spcAft>
                <a:spcPts val="0"/>
              </a:spcAft>
              <a:buClrTx/>
              <a:buSzTx/>
              <a:buFontTx/>
              <a:buNone/>
              <a:tabLst/>
              <a:defRPr/>
            </a:pPr>
            <a:r>
              <a:rPr lang="ar-EG" sz="2400" baseline="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وتتكون</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نظريات تأثير وسائل الإعلام من مجموعة من الأفكار المتناسقة والمترابطة تؤدي الى التعرف على سلوكيات الجمهور والاسباب وراء هذه السلوكيات نتيجة التعرض لوسائل الإعلام ووضع تصورات ومقترحات لتأثير التعرض لوسائل الإعلام على إتجاهات وعواطف وأفكار الجمهور ،ووضع الباحثون العديد من النظريات والنماذج التي تفسر وتحلل الآثار الإجتماعيى والتفسية والسلوكية الناتجة عن تعرض الجمهور لوسائل الإعلام المختلفة.</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07798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3953" y="2360003"/>
            <a:ext cx="10799379" cy="3200876"/>
          </a:xfrm>
          <a:prstGeom prst="rect">
            <a:avLst/>
          </a:prstGeom>
          <a:noFill/>
        </p:spPr>
        <p:txBody>
          <a:bodyPr wrap="square" rtlCol="0">
            <a:spAutoFit/>
          </a:bodyPr>
          <a:lstStyle/>
          <a:p>
            <a:pPr lvl="0" algn="justLow" rtl="1">
              <a:spcBef>
                <a:spcPts val="600"/>
              </a:spcBef>
              <a:defRPr/>
            </a:pPr>
            <a:r>
              <a:rPr lang="ar-EG"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تسعى نظرية التأثير </a:t>
            </a:r>
            <a:r>
              <a:rPr lang="ar-EG" sz="2400" b="1" u="sng"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الاجتماعي</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SIT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إلى شرح كيف يتسبب التأثير الاجتماعي في حدوث تغييرات في سلوك الأفراد ومواقفهم ومعتقداتهم نتيجة تفاعلهم مع  الآخرين</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ويُعرف التأثير الاجتماعي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بأنه عمليات التأثير المباشر وغير المباشر التي يمكن أن تعمل على المستوى الشخصي أو الجماعي أو الاجتماعي الثقافي، والتي تنطوي على تأثيرات قد تكون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واعيه أو غير واعية،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ويمكن أن تؤثر على الأفكار والأحكام والسلوكيات ويمكن تقسيم التأثير الاجتماعي إلى ثلاثة أنواع فرعية: "المعايير" و "الامتثال" و "التوافق</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وقد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ظهرت أهمية متزايدة في مجالات التأثير بين الأشخاص وسلوك المجموعة.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ويُعرف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التأثير </a:t>
            </a: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الاجتماعي أيضاً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بأنه مجموعة كبيرة ومتنوعة من التغييرات في الحالات الفسيولوجية والمشاعر الشخصية والدوافع والعواطف والإدراك، والمعتقدات، والقيم، والسلوك. </a:t>
            </a: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p:cNvSpPr/>
          <p:nvPr/>
        </p:nvSpPr>
        <p:spPr>
          <a:xfrm>
            <a:off x="1358260" y="798333"/>
            <a:ext cx="8066311" cy="646331"/>
          </a:xfrm>
          <a:prstGeom prst="rect">
            <a:avLst/>
          </a:prstGeom>
        </p:spPr>
        <p:txBody>
          <a:bodyPr wrap="none">
            <a:spAutoFit/>
          </a:bodyPr>
          <a:lstStyle/>
          <a:p>
            <a:pPr algn="r" rtl="1"/>
            <a:r>
              <a:rPr lang="ar-EG" sz="36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نظرية </a:t>
            </a:r>
            <a:r>
              <a:rPr lang="ar-EG" sz="36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التأثير الاجتماعي </a:t>
            </a:r>
            <a:r>
              <a:rPr lang="en-US" sz="36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Social Impact Theory</a:t>
            </a:r>
            <a:endParaRPr lang="en-US" sz="36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050962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33473" y="2090405"/>
            <a:ext cx="10799379" cy="3647152"/>
          </a:xfrm>
          <a:prstGeom prst="rect">
            <a:avLst/>
          </a:prstGeom>
          <a:noFill/>
        </p:spPr>
        <p:txBody>
          <a:bodyPr wrap="square" rtlCol="0">
            <a:spAutoFit/>
          </a:bodyPr>
          <a:lstStyle/>
          <a:p>
            <a:pPr marL="342900" lvl="0" indent="-342900" algn="justLow" rtl="1">
              <a:spcBef>
                <a:spcPts val="600"/>
              </a:spcBef>
              <a:buFontTx/>
              <a:buChar char="-"/>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وتوضح نظرية التأثير الاجتماعي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التأثير يحدث بما يتناسب مع وظيفة مضاعفة للقوة والفورية وعدد الأشخاص الآخرين الذين يقومون بالتأثير</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ويشار إلى القوة على أنها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"بروز، أو قوة، أو أهمية، أو شدة" وعادة ما يتم تحديدها حسب العمر، والمهنة، والوضع، والدخل، واستخدام التكتيكات للتأثير الاجتماعي، أو قوة الحجج التي قدمها الفرد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Low" rtl="1">
              <a:spcBef>
                <a:spcPts val="600"/>
              </a:spcBef>
              <a:buFontTx/>
              <a:buChar char="-"/>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أما الفورية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القرب المادي دون عوائق مثل حواجز اللغة؛ ويتم تعريف العدد على أنه عدد الأشخاص  أو المصادر. وقد تم فحص الفورية والقوة بدرجة أقل بكثير من العدد وحتى تم تسميتها "العناصر المنسية" لنظرية التأثير الاجتماعي.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Low" rtl="1">
              <a:spcBef>
                <a:spcPts val="600"/>
              </a:spcBef>
              <a:buFontTx/>
              <a:buChar char="-"/>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وتنص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نظرية التأثير الاجتماعي على أن القوى الاجتماعية من خارج المجموعة ستنخفض مع زيادة القوة والفورية وعدد الآخرين في المجموعة.</a:t>
            </a:r>
            <a:endPar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606879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0222" y="2175337"/>
            <a:ext cx="10892625" cy="2385268"/>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قوة المصدر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Source strength</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بروز وأهمية أو شدة المصدر المؤثر حيث تقترح نظرية التأثير الاجتماعي أن القوة تأتي إما عبر الموقف أو المواقف المحددة، وأنه مع زيادة القوة، تزداد درجة التأثير الاجتماعي. فالقوة عبر الموقف مستقرة نسبياً عبر مختلف السياقات والوقت. وقد تم اختبار مفهوم القوة في مجموعة واسعة من الأشكال.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على سبيل المثال ، تأثير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الملابس التي يرتديها المصدر على سلوك التبرع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وبالطبع</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تتغير القوة الخاصة بالموقف وفقاً للسياق الذي يمارس فيه التأثير الاجتماعي.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85370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4016484"/>
          </a:xfrm>
          <a:prstGeom prst="rect">
            <a:avLst/>
          </a:prstGeom>
          <a:noFill/>
        </p:spPr>
        <p:txBody>
          <a:bodyPr wrap="square" rtlCol="0">
            <a:spAutoFit/>
          </a:bodyPr>
          <a:lstStyle/>
          <a:p>
            <a:pPr marL="342900" lvl="0" indent="-342900" algn="justLow" rtl="1">
              <a:spcBef>
                <a:spcPts val="600"/>
              </a:spcBef>
              <a:buFontTx/>
              <a:buChar char="-"/>
              <a:defRPr/>
            </a:pPr>
            <a:r>
              <a:rPr lang="ar-EG"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فورية المصدر </a:t>
            </a:r>
            <a:r>
              <a:rPr lang="en-US" sz="2400" b="1" u="sng"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Source Immediacy</a:t>
            </a:r>
          </a:p>
          <a:p>
            <a:pPr marL="342900" lvl="0" indent="-342900"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هو التقارب في المكان أو الزمان ووضوح الاتصال فضلاً عن عدم وجود حواجز أو مرشحات اتصال متداخلة مع زيادة الفورية تزداد درجة التأثير الاجتماعي. وهناك ثلاثة أنواع رئيسية من الفورية: الجسدية والزمانية والاجتماعية، ويركز العمل التجريبي على تأثير الفورية على السلوكيات والإدراك.</a:t>
            </a:r>
          </a:p>
          <a:p>
            <a:pPr marL="342900" lvl="0" indent="-342900" algn="justLow" rtl="1">
              <a:spcBef>
                <a:spcPts val="600"/>
              </a:spcBef>
              <a:buFontTx/>
              <a:buChar char="-"/>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التركيز على الفورية مناسب لثلاثة أسباب</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أولاً، هناك أدلة تجريبية محدودة للغاية تبحث في العلاقة بين الفورية وتفاعلات العلامة التجارية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الاستهلاكية</a:t>
            </a:r>
            <a:r>
              <a:rPr lang="en-US"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ولكن هناك أدلة تشير إلى أن الفورية تؤثر على الإقناع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والتعاون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المجموعات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،علاوة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على ذلك، أظهر الاختبار التجريبي نتائج متناقضة للتأثير الفوري على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السلوك.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وأحد التفسيرات المحتملة هو أن هناك ميلاً لاستخدام شكل واحد فقط من أشكال الفورية كمتغير مستقل، وهذا يعني أنه تم التغاضي عن التفاعلات الأكثر تعقيداً بين الأشكال المختلفة.</a:t>
            </a:r>
          </a:p>
          <a:p>
            <a:pPr marL="342900" marR="0" lvl="0" indent="-342900" algn="justLow" defTabSz="914400" rtl="1" eaLnBrk="1" fontAlgn="auto" latinLnBrk="0" hangingPunct="1">
              <a:lnSpc>
                <a:spcPct val="100000"/>
              </a:lnSpc>
              <a:spcBef>
                <a:spcPts val="600"/>
              </a:spcBef>
              <a:spcAft>
                <a:spcPts val="0"/>
              </a:spcAft>
              <a:buClrTx/>
              <a:buSzTx/>
              <a:buFontTx/>
              <a:buChar char="-"/>
              <a:tabLst/>
              <a:defRPr/>
            </a:pPr>
            <a:endPar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92126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3477" y="2583141"/>
            <a:ext cx="10760325" cy="2754600"/>
          </a:xfrm>
          <a:prstGeom prst="rect">
            <a:avLst/>
          </a:prstGeom>
          <a:noFill/>
        </p:spPr>
        <p:txBody>
          <a:bodyPr wrap="square" rtlCol="0">
            <a:spAutoFit/>
          </a:bodyPr>
          <a:lstStyle/>
          <a:p>
            <a:pPr marL="342900" lvl="0" indent="-342900"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تم تطوير نظرة ثاقبة للعلاقة بين نتائج التغييرات في الفورية والتأثير الاجتماعي والاهتمام بالمسوقين عبر الإنترنت. ووجد ميلر وبرونر (2008) أن هناك علاقة إيجابية بين التصورات بوجود المصادر والمصادر المؤثرة بين المستخدمين عبر الإنترنت.</a:t>
            </a:r>
          </a:p>
          <a:p>
            <a:pPr marL="342900" lvl="0" indent="-342900" algn="justLow" rtl="1">
              <a:spcBef>
                <a:spcPts val="600"/>
              </a:spcBef>
              <a:buFontTx/>
              <a:buChar char="-"/>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وسيساعد الفهم التفصيلي لكيفية تفسير الفورية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عبر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الإنترنت من قبل المستهلكين على اتخاذ قرارات مستنيرة حول ما إذا كانت مواقع الويب وصفحات وسائل التواصل الاجتماعي بحاجة إلى تكييف لتبدو وكأنها تأتي من مصدر محلي ليكون لها أقصى تأثير على سلوك العملاء. ومن ثم، فإن الفورية والزمنية والاجتماعية متغيرة للغاية في بيئة الإنترنت.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09244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4839" y="2189481"/>
            <a:ext cx="10942321" cy="2831544"/>
          </a:xfrm>
          <a:prstGeom prst="rect">
            <a:avLst/>
          </a:prstGeom>
          <a:noFill/>
        </p:spPr>
        <p:txBody>
          <a:bodyPr wrap="square" rtlCol="0">
            <a:spAutoFit/>
          </a:bodyPr>
          <a:lstStyle/>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عدد المصدر </a:t>
            </a:r>
            <a:r>
              <a:rPr lang="en-US"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Source Number</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القيمة العددية لمصادر التأثير، وهناك بعض الجدل حول ما إذا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كان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الاستمرار في زيادة العدد مماثل للتأثير الاجتماعي،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وتقترح نظرية التأثير الاجتماعي أن مضاعفة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(تفاعل) قوة المصدر، وفورية المصدر، وعدد المصادر ينتج تأثيراً اجتماعياً. </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وتتوقع نظرية التأثير الاجتماعي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يكون تأثير المصادر المتعددة أكبر على  الجمهور المستهدف من تأثير مصدر واحد. وأظهرت العديد من الدراسات أن الرسالة التي قدمها عدة أشخاص تمارس تأثيراً أكبر من نفس الرسالة التي قدمها شخص واحد. ومع ذلك، فإن تأثير المصادر المتعددة يكون صحيحاً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فقط في ظل ثلاثة شروط: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45451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4170372"/>
          </a:xfrm>
          <a:prstGeom prst="rect">
            <a:avLst/>
          </a:prstGeom>
          <a:noFill/>
        </p:spPr>
        <p:txBody>
          <a:bodyPr wrap="square" rtlCol="0">
            <a:spAutoFit/>
          </a:bodyPr>
          <a:lstStyle/>
          <a:p>
            <a:pPr lvl="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أولاً: يجب أن تحتوي الرسالة المؤثرة على حجج قوية (وليست ضعيفة). الحجج ذات الأسباب الضعيفة سواء تم تقديمها من قبل مصادر متعددة أم لا تؤدي إلى تغيير بسيط في الموقف.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ثانياً</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يجب أن يدرك الجمهور المستهدف أن المصادر المتعددة مستقلة عن بعضها البعض حيث يختفي تأثير المصادر المتعددة إذا اعتقد الهدف أن المصادر "تشترك في نفس المحتوى".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ثالثاً: مع تزايد عدد المصادر بشكل كبير، لن يكون لإضافة مصادر إضافية أي تأثير إضافي. على سبيل المثال: يختلف تأثير 4 مصادر مستقلة اختلافاً جوهرياً عن تأثير مصدر واحد، لكن تأثير 12مصدراً مستقلاً لا يختلف اختلافاً جوهرياً عن تأثير 15 مصدراً مستقلاً.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85307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729061"/>
            <a:ext cx="11424149" cy="3939540"/>
          </a:xfrm>
          <a:prstGeom prst="rect">
            <a:avLst/>
          </a:prstGeom>
          <a:noFill/>
        </p:spPr>
        <p:txBody>
          <a:bodyPr wrap="square" rtlCol="0">
            <a:spAutoFit/>
          </a:bodyPr>
          <a:lstStyle/>
          <a:p>
            <a:pPr lvl="0" algn="justLow" rtl="1">
              <a:spcBef>
                <a:spcPts val="600"/>
              </a:spcBef>
              <a:defRPr/>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التفاعلات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الاجتماعية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سياق وسائل التواصل الاجتماعي تزداد، ومن المتوقع أن "يعجب" المستخدمون بصفحات ومواقع المنظمات والأشخاص المفضلين لهم. يبدأ فعل "الإعجاب" في عملية الاتصال، وبالتالي ينتج عن "الإعجاب" بصفحة المعجب ظهور وسائل عن العلامة التجارية في موجز الأخبار الخاص بالمستخدم.</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ويمكن القول إن وجود هذا المحتوى قد يساهم في تكوين الهوية الذاتية عبر الإنترنت، على سبيل المثال، وجدت دراسة أجرتها شركة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RxactTarget</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(2010)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ما يقرب من 40% من المستهلكين "يعجبون" بالمنظمات على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Facebook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لإعلان إنتماء علامتهم التجارية إلى "الأصدقاء". بالإضافة إلى ذلك، قد يؤدي "إبداء الإعجاب" بإحدى الصفحات إلى مكافأة مالية حيث غالباً ما تحفز المنظمات على إبداء الإعجاب بعروض ومكافآت خاصة.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ونظراً لأن سلوك الإعجاب بصفحة المعجبين على مواقع التواصل الاجتماعي يُظهر التزاماً عاطفياً بالانخراط في علاقة مع تلك العلامة التجارية في إعدادات الوسائط الاجتماعية، فمن المفترض أن يؤثر ذلك على نوايا أداء أشكال أخرى من سلوكيات الصفحة مثل الإعجاب بالمحتوى ومشاركة المحتوى والتعليق على المحتوى</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581672" y="650282"/>
            <a:ext cx="5822428" cy="646331"/>
          </a:xfrm>
          <a:prstGeom prst="rect">
            <a:avLst/>
          </a:prstGeom>
        </p:spPr>
        <p:txBody>
          <a:bodyPr wrap="none">
            <a:spAutoFit/>
          </a:bodyPr>
          <a:lstStyle/>
          <a:p>
            <a:pPr lvl="0" algn="ctr" rtl="1">
              <a:spcBef>
                <a:spcPts val="600"/>
              </a:spcBef>
              <a:defRPr/>
            </a:pPr>
            <a:r>
              <a:rPr lang="ar-EG" sz="36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التأثير الاجتماعي عبر الإنترنت </a:t>
            </a:r>
          </a:p>
        </p:txBody>
      </p:sp>
    </p:spTree>
    <p:extLst>
      <p:ext uri="{BB962C8B-B14F-4D97-AF65-F5344CB8AC3E}">
        <p14:creationId xmlns:p14="http://schemas.microsoft.com/office/powerpoint/2010/main" val="9368347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2166382"/>
            <a:ext cx="11424149" cy="1200329"/>
          </a:xfrm>
          <a:prstGeom prst="rect">
            <a:avLst/>
          </a:prstGeom>
          <a:noFill/>
        </p:spPr>
        <p:txBody>
          <a:bodyPr wrap="square" rtlCol="0">
            <a:spAutoFit/>
          </a:bodyPr>
          <a:lstStyle/>
          <a:p>
            <a:pPr marL="0" marR="0" lvl="0" indent="0" algn="justLow" defTabSz="914400" rtl="1" eaLnBrk="1" fontAlgn="auto" latinLnBrk="0" hangingPunct="1">
              <a:lnSpc>
                <a:spcPct val="100000"/>
              </a:lnSpc>
              <a:spcBef>
                <a:spcPts val="6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ويُعرف </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بالتأثير الاجتماعي على أنه عامل حاسم لسلوك المستهلك في المواقف التي تتميز بمعلومات غامضة أو في المواقف التي توجد فيها معايير سلوك غير واضحة. بمعنى آخر، يعتمد الأفراد بشدة على سلوك الآخرين عندما لا يمتلكون الكثير من المعلومات المتعلقة بنتيجة أو سلوك معين.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252247" y="3366712"/>
            <a:ext cx="5205578" cy="2759768"/>
          </a:xfrm>
          <a:prstGeom prst="rect">
            <a:avLst/>
          </a:prstGeom>
        </p:spPr>
      </p:pic>
    </p:spTree>
    <p:extLst>
      <p:ext uri="{BB962C8B-B14F-4D97-AF65-F5344CB8AC3E}">
        <p14:creationId xmlns:p14="http://schemas.microsoft.com/office/powerpoint/2010/main" val="1463927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3361" y="1750360"/>
            <a:ext cx="11074935" cy="3862596"/>
          </a:xfrm>
          <a:prstGeom prst="rect">
            <a:avLst/>
          </a:prstGeom>
          <a:noFill/>
        </p:spPr>
        <p:txBody>
          <a:bodyPr wrap="square" rtlCol="0">
            <a:spAutoFit/>
          </a:bodyPr>
          <a:lstStyle/>
          <a:p>
            <a:pPr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الآونة الأخيرة دفع الباحثون نظرية التأثير الاجتماعي خارج مجالات الإقناع والاتصال إلى مجالات أكثر تطبيقية في علم النفس الاجتماعي. فقد درست الدراسات الحديثة نظرية التأثير الاجتماعي في سياق سلوك المستهلك والعملاء. وفي إحدى الدراسات، قام الباحثون بتغيير حجم وقرب الوجود الاجتماعي في متاجر البيع بالتجزئة، وفحصوا كيف أثر هذا الوجود على سلوك التسوق. علاوة على ذلك، يبدو أن العديد من مبادئ نظرية التأثير الاجتماعي تتنبأ بالمشاركة السياسية. وقد وجدت إحدى الدراسات أنه مع زيادة عدد الأشخاص المؤهلين للتصويت، تنخفض نسبة الأشخاص الذين يصوتون فعلياً بشكل مقارب. ويتوافق ذلك مع نظرية التأثير الاجتماعي التي تتنبأ بتأثير هامشي متزايد للمصادر حيث ينمو عددها بشكل كبير جداً. </a:t>
            </a:r>
          </a:p>
          <a:p>
            <a:pPr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وتقترح نظرية التأثير الاجتماعي أن الفورية</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بالإضافة إلى حجم المصادر وقوتها تلعب دوراً مهماً في كيفية تواصلنا مع بعضنا البعض. على المستوى الفردي، سيكون هناك بالتأكيد تباينات لن تتوافق دائماً مع تنبؤات نظرية التأثير الاجتماعي، ولكن بشكل عام، هناك دليل على أن النظرية تنطبق عبر الثقافات والثقافات الفرعية</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953884" y="722879"/>
            <a:ext cx="6518131" cy="646331"/>
          </a:xfrm>
          <a:prstGeom prst="rect">
            <a:avLst/>
          </a:prstGeom>
        </p:spPr>
        <p:txBody>
          <a:bodyPr wrap="none">
            <a:spAutoFit/>
          </a:bodyPr>
          <a:lstStyle/>
          <a:p>
            <a:pPr algn="ctr" rtl="1">
              <a:spcBef>
                <a:spcPts val="600"/>
              </a:spcBef>
              <a:defRPr/>
            </a:pPr>
            <a:r>
              <a:rPr lang="ar-EG" sz="36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الاتجاهات الجديدة لنظرية التأثير الاجتماعي</a:t>
            </a:r>
          </a:p>
        </p:txBody>
      </p:sp>
    </p:spTree>
    <p:extLst>
      <p:ext uri="{BB962C8B-B14F-4D97-AF65-F5344CB8AC3E}">
        <p14:creationId xmlns:p14="http://schemas.microsoft.com/office/powerpoint/2010/main" val="703145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5402" y="1914643"/>
            <a:ext cx="11102266" cy="3416320"/>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طور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Short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Williams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Christie (1976)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الأصل نظرية الحضور الاجتماعي لشرح التأثير الذي يمكن أن تحدثه وسائط الاتصالات على الاتصال بين الأفراد. وعرّفوا الحضور الاجتماعي على أنه درجة البروز (أي الجودة أو حالة الوجود) بين اثنين من المتصلين باستخدام وسيط اتصال. وافترضوا أن وسائل الاتصال تختلف في درجة حضورها الاجتماعي وأن هذه الاختلافات تلعب دوراً مهماً في كيفية تفاعل الأفراد. لقد تصوروا الحضور الاجتماعي في المقام الأول على أنه جودة وسيلة اتصال يمكن أن تحدد الطريقة التي يتفاعل بها الأفراد ويتواصلون معها. من وجهة نظرهم، يرى الأفراد أن بعض الوسائط تتمتع بدرجة أعلى من الحضور الاجتماعي (على سبيل المثال، الفيديو) ووسائل الإعلام الأخرى على أنها تتمتع بدرجة أقل (مثل الصوت). والأهم من ذلك، أنهم اعتقدوا أن الوسيط الاتصالي الذي يتمتع بدرجة عالية من الوجود البصري يُنظر إليه على أنه اجتماعي ودافئ وشخصي، في حين يُنظر إلى الوسيط الاتصالي الذي يتمتع بدرجة منخفضة من الحضور الاجتماعي على أنه أقل شخصية. </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069433" y="650282"/>
            <a:ext cx="4948791" cy="830997"/>
          </a:xfrm>
          <a:prstGeom prst="rect">
            <a:avLst/>
          </a:prstGeom>
        </p:spPr>
        <p:txBody>
          <a:bodyPr wrap="none">
            <a:spAutoFit/>
          </a:bodyPr>
          <a:lstStyle/>
          <a:p>
            <a:r>
              <a:rPr lang="ar-EG" sz="48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نظرية الحضور </a:t>
            </a:r>
            <a:r>
              <a:rPr lang="ar-EG" sz="36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الإجتماعي</a:t>
            </a:r>
            <a:r>
              <a:rPr lang="ar-EG" sz="48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endParaRPr lang="en-US" sz="48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77019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52247" y="1890048"/>
            <a:ext cx="11470578" cy="2677656"/>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نتيجة لذلك بدأ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هؤلاء الباحثون في التساؤل عن نظرية الوجود الاجتماعي التي طورها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Short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وآخرون (1976). لقد ناقشوا بناء على خبرتهم وأبحاثهم، بأن المشاركين في المناقشات عبر الإنترنت باستخدام النص وحده قادرون على عرض شخصياتهم في المناقشات عبر الإنترنت وخهلق حضور اجتماعي (2005,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Swan &amp; Shih, 2003, Swan).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وجدوا أن مستخدمي الإنترنت قادرون على تقديم أنفسهم على أنهم "حقيقيون" بالإضافة إلى "التواصل" مع الآخرين عند التواصل في بيئات التعلم عبر الإنترنت من خلال القيام بأشياء مثل استخدام الرموز ورواية القصص وحتى استخدام الفكاهة (2003,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Swan, 2001, Rourke et al.)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وبالتالي، فإن التصورات الشخصية للمستخدم عن التواجد الاجتماعي والسلوكيات المستخدمة مهمة بنفس القدر.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2162341" y="613666"/>
            <a:ext cx="4725974" cy="646331"/>
          </a:xfrm>
          <a:prstGeom prst="rect">
            <a:avLst/>
          </a:prstGeom>
        </p:spPr>
        <p:txBody>
          <a:bodyPr wrap="none">
            <a:spAutoFit/>
          </a:bodyPr>
          <a:lstStyle/>
          <a:p>
            <a:pPr lvl="0" algn="justLow" rtl="1">
              <a:spcBef>
                <a:spcPts val="600"/>
              </a:spcBef>
              <a:defRPr/>
            </a:pPr>
            <a:r>
              <a:rPr lang="ar-EG" sz="36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تطور نظرية الوجود الاجتماعي</a:t>
            </a:r>
          </a:p>
        </p:txBody>
      </p:sp>
      <p:pic>
        <p:nvPicPr>
          <p:cNvPr id="5" name="Picture 4"/>
          <p:cNvPicPr>
            <a:picLocks noChangeAspect="1"/>
          </p:cNvPicPr>
          <p:nvPr/>
        </p:nvPicPr>
        <p:blipFill>
          <a:blip r:embed="rId3"/>
          <a:stretch>
            <a:fillRect/>
          </a:stretch>
        </p:blipFill>
        <p:spPr>
          <a:xfrm flipH="1">
            <a:off x="795020" y="4369584"/>
            <a:ext cx="3992880" cy="1706971"/>
          </a:xfrm>
          <a:prstGeom prst="rect">
            <a:avLst/>
          </a:prstGeom>
        </p:spPr>
      </p:pic>
    </p:spTree>
    <p:extLst>
      <p:ext uri="{BB962C8B-B14F-4D97-AF65-F5344CB8AC3E}">
        <p14:creationId xmlns:p14="http://schemas.microsoft.com/office/powerpoint/2010/main" val="2365630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63593" y="1906452"/>
            <a:ext cx="6974102" cy="3785652"/>
          </a:xfrm>
          <a:prstGeom prst="rect">
            <a:avLst/>
          </a:prstGeom>
          <a:noFill/>
        </p:spPr>
        <p:txBody>
          <a:bodyPr wrap="square" rtlCol="0">
            <a:spAutoFit/>
          </a:bodyPr>
          <a:lstStyle/>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عرف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Gunawardenal</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(1995)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الحضور الاجتماعي على أنه تصور للآخرين كأشخاص حقيقيين في البيئات التي تتوسط فيها التكنولوجيا، وعرّفه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آخرون ،على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أنه قدرة المشاركين على عرض أنفسهم في بيئات عبر الإنترنت، وفي الآونة الأخيرة، جمعت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Garrison (2016)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كل هذه التعريفات لوصف الحضور الاجتماعي بأنه "قدرة المشاركين على التماهي مع مجموعة، والتواصل بشكل مفتوح في بيئة تتسم بالثقة، وتطوير العلاقات الشخصية والعاطفية بشكل تدريجي عن طريق إبراز شخصياتهم الفردية في البيئات عبر الإنترنت أو بوساطة التكنولوجيا. والحضور الاجتماعي هو أيضاً تصور وجود شخص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بيئة افتراضية أو تتوسط فيها التكنولوجيا. </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p:cNvPicPr>
            <a:picLocks noChangeAspect="1"/>
          </p:cNvPicPr>
          <p:nvPr/>
        </p:nvPicPr>
        <p:blipFill>
          <a:blip r:embed="rId3"/>
          <a:stretch>
            <a:fillRect/>
          </a:stretch>
        </p:blipFill>
        <p:spPr>
          <a:xfrm>
            <a:off x="731520" y="2289476"/>
            <a:ext cx="3352800" cy="3388935"/>
          </a:xfrm>
          <a:prstGeom prst="rect">
            <a:avLst/>
          </a:prstGeom>
        </p:spPr>
      </p:pic>
    </p:spTree>
    <p:extLst>
      <p:ext uri="{BB962C8B-B14F-4D97-AF65-F5344CB8AC3E}">
        <p14:creationId xmlns:p14="http://schemas.microsoft.com/office/powerpoint/2010/main" val="41689223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95374" y="1906452"/>
            <a:ext cx="10942321" cy="4478149"/>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تقيس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نظرية الحضور الاجتماعي أثر الاتصال والتفاعل عبر مواقع التواصل الاجتماعي من خلال ثلاثة عناصر: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أولاً: المدخلات: </a:t>
            </a: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الدوافع</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المعرفة</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متغيرات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الوسيلة</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المهارات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الشخصية.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متغيرات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الرسالة الاتصالية.</a:t>
            </a:r>
          </a:p>
          <a:p>
            <a:pPr marL="34290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السمات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الشخصية.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justLow" rtl="1">
              <a:spcBef>
                <a:spcPts val="600"/>
              </a:spcBef>
              <a:buFontTx/>
              <a:buChar char="-"/>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السمات المجتمعية.</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361014" y="650282"/>
            <a:ext cx="7638631" cy="646331"/>
          </a:xfrm>
          <a:prstGeom prst="rect">
            <a:avLst/>
          </a:prstGeom>
        </p:spPr>
        <p:txBody>
          <a:bodyPr wrap="none">
            <a:spAutoFit/>
          </a:bodyPr>
          <a:lstStyle/>
          <a:p>
            <a:pPr lvl="0" algn="justLow" rtl="1">
              <a:spcBef>
                <a:spcPts val="600"/>
              </a:spcBef>
              <a:defRPr/>
            </a:pPr>
            <a:r>
              <a:rPr lang="ar-EG" sz="36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الحضور الاجتماعي عبر مواقع التواصل الاجتماعي</a:t>
            </a:r>
          </a:p>
        </p:txBody>
      </p:sp>
      <p:pic>
        <p:nvPicPr>
          <p:cNvPr id="4" name="Picture 3"/>
          <p:cNvPicPr>
            <a:picLocks noChangeAspect="1"/>
          </p:cNvPicPr>
          <p:nvPr/>
        </p:nvPicPr>
        <p:blipFill>
          <a:blip r:embed="rId3"/>
          <a:stretch>
            <a:fillRect/>
          </a:stretch>
        </p:blipFill>
        <p:spPr>
          <a:xfrm>
            <a:off x="452118" y="2560320"/>
            <a:ext cx="5019041" cy="3495621"/>
          </a:xfrm>
          <a:prstGeom prst="rect">
            <a:avLst/>
          </a:prstGeom>
        </p:spPr>
      </p:pic>
    </p:spTree>
    <p:extLst>
      <p:ext uri="{BB962C8B-B14F-4D97-AF65-F5344CB8AC3E}">
        <p14:creationId xmlns:p14="http://schemas.microsoft.com/office/powerpoint/2010/main" val="3005332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2534" y="1952199"/>
            <a:ext cx="10942321" cy="4016484"/>
          </a:xfrm>
          <a:prstGeom prst="rect">
            <a:avLst/>
          </a:prstGeom>
          <a:noFill/>
        </p:spPr>
        <p:txBody>
          <a:bodyPr wrap="square" rtlCol="0">
            <a:spAutoFit/>
          </a:bodyPr>
          <a:lstStyle/>
          <a:p>
            <a:pPr lvl="0" algn="justLow" rtl="1">
              <a:spcBef>
                <a:spcPts val="600"/>
              </a:spcBef>
              <a:defRPr/>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ثانياُ: العملية التفاعلية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عمليات التواصل والتفاعل الاجتماعي والتبادل بين الأفراد داخل البيئة الافتراضية سواء من فرد إلى فرد أو من مجموعة إلى مجموعة أو من فرد إلى مجموعة.</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ثالثاً: المخرجات:</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وهي عملية التواصل التي ينتج عنها الحوار والنقاش والتفاعل والمشاركة والرغبة في استمرار التفاعل مع الآخرين. </a:t>
            </a:r>
          </a:p>
          <a:p>
            <a:pPr lvl="0" algn="justLow" rtl="1">
              <a:spcBef>
                <a:spcPts val="600"/>
              </a:spcBef>
              <a:defRPr/>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وتفترض نظرية الحضور الاجتماعي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أن درجة الحضور تقاس بدرجة وعي الأفراد بالتفاعلات الافتراضية في بيئة مواقع التواصل الاجتماعي. ووفقاً للنظرية تحقق مواقع التواصل الاجتماعي ثلاث أشكال من الحضور الاجتماعي تتمثل في (الدفء، الألفة، الإحساس) ويشير عامل الدفء إلى درجة شعور الأفراد بتواجد الآخرين والمشاركة والاتصال معهم، بينما يشير عامل الألفة إلى إدراك الأفراد بوجود علاقات قوية مع الآخرين، ويشير الإحساس إلى المشاعر الناتجة من كل طرف تجاه الآخر كتفاعل الإعجاب والتعليقات الإيجابية.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89366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4839" y="2301528"/>
            <a:ext cx="10942321" cy="1938992"/>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تأتي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أهمية نظرية الحضور الاجتماعي من كونها إطار مكمل لمدخل الاستخدامات والاشباعات، حيث تركز على خصائص وسيط الاتصال وأثره في اختيار الأفراد له لأداء مهمة معينة على أساس ما يتيحه من حضور، فضلا عن أثر الشعور بالحضور الاجتماعي في نشأة العلاقات الشخصية بين الأفراد في بيئة الاتصال عبر الحاسب. وهو ما يعد مكملاً لمدخل الاستخدامات والذي يركز على الدوافع الفردية والاجتماعية للأفراد لاستخدام وسائل الاتصال وما يلبيه من إشباعات لحاجاتهم.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1813301" y="820222"/>
            <a:ext cx="6126998" cy="584775"/>
          </a:xfrm>
          <a:prstGeom prst="rect">
            <a:avLst/>
          </a:prstGeom>
        </p:spPr>
        <p:txBody>
          <a:bodyPr wrap="none">
            <a:spAutoFit/>
          </a:bodyPr>
          <a:lstStyle/>
          <a:p>
            <a:pPr lvl="0" algn="justLow" rtl="1">
              <a:spcBef>
                <a:spcPts val="600"/>
              </a:spcBef>
              <a:defRPr/>
            </a:pPr>
            <a:r>
              <a:rPr lang="ar-EG" sz="32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أوجه الاستفادة من نظرية الحضور الاجتماعي</a:t>
            </a:r>
          </a:p>
        </p:txBody>
      </p:sp>
      <p:pic>
        <p:nvPicPr>
          <p:cNvPr id="5" name="Picture 4"/>
          <p:cNvPicPr>
            <a:picLocks noChangeAspect="1"/>
          </p:cNvPicPr>
          <p:nvPr/>
        </p:nvPicPr>
        <p:blipFill>
          <a:blip r:embed="rId3"/>
          <a:stretch>
            <a:fillRect/>
          </a:stretch>
        </p:blipFill>
        <p:spPr>
          <a:xfrm>
            <a:off x="624839" y="3960441"/>
            <a:ext cx="4514850" cy="2047875"/>
          </a:xfrm>
          <a:prstGeom prst="rect">
            <a:avLst/>
          </a:prstGeom>
        </p:spPr>
      </p:pic>
    </p:spTree>
    <p:extLst>
      <p:ext uri="{BB962C8B-B14F-4D97-AF65-F5344CB8AC3E}">
        <p14:creationId xmlns:p14="http://schemas.microsoft.com/office/powerpoint/2010/main" val="31910147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8" y="1772299"/>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541520" y="1934216"/>
            <a:ext cx="6736274" cy="3862596"/>
          </a:xfrm>
          <a:prstGeom prst="rect">
            <a:avLst/>
          </a:prstGeom>
          <a:noFill/>
        </p:spPr>
        <p:txBody>
          <a:bodyPr wrap="square" rtlCol="0">
            <a:spAutoFit/>
          </a:bodyPr>
          <a:lstStyle/>
          <a:p>
            <a:pPr lvl="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وضع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جوفمان (1963)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وبالتالي</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يُنظر إلى الوصمة على أنها "هوية لها دلالة". في أدبيات العمل الاجتماعي، عرّف دودلي (2000) الوصم الاجتماعي بأنه قوالب نمطية أو وجهات نظر سلبية تُنسب إلى شخص أو مجموعات من الأفراد عندما يُنظر إلى خصائصهم أو سلوكياتهم على أنها مختلفة عن المعايير المجتمعية أو أدنى منها. </a:t>
            </a:r>
          </a:p>
          <a:p>
            <a:pPr lvl="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وهناك ثلاثة مستويات محددة للوصم – وهي الوصم الاجتماعي والوصم الذاتي والوصم المهني. وفي هذا السياق، لا تشير "المستويات" إلى تسلسل هرمي لتدرج أهمية هذه الوصمات المتنوعة، بل تمثل مجالات اجتماعية مختلفة للوصمة يمكن تمييزها عن بعضها البعض.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330304" y="896422"/>
            <a:ext cx="7883569" cy="646331"/>
          </a:xfrm>
          <a:prstGeom prst="rect">
            <a:avLst/>
          </a:prstGeom>
        </p:spPr>
        <p:txBody>
          <a:bodyPr wrap="none">
            <a:spAutoFit/>
          </a:bodyPr>
          <a:lstStyle/>
          <a:p>
            <a:pPr lvl="0" algn="justLow" rtl="1">
              <a:spcBef>
                <a:spcPts val="600"/>
              </a:spcBef>
              <a:defRPr/>
            </a:pPr>
            <a:r>
              <a:rPr lang="ar-EG" sz="36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الوصم الاجتماعي </a:t>
            </a:r>
            <a:r>
              <a:rPr lang="en-US" sz="3600"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Social Stigma Theory</a:t>
            </a:r>
          </a:p>
        </p:txBody>
      </p:sp>
      <p:pic>
        <p:nvPicPr>
          <p:cNvPr id="5" name="Picture 4"/>
          <p:cNvPicPr>
            <a:picLocks noChangeAspect="1"/>
          </p:cNvPicPr>
          <p:nvPr/>
        </p:nvPicPr>
        <p:blipFill>
          <a:blip r:embed="rId3"/>
          <a:stretch>
            <a:fillRect/>
          </a:stretch>
        </p:blipFill>
        <p:spPr>
          <a:xfrm>
            <a:off x="890489" y="2708936"/>
            <a:ext cx="3048000" cy="3234664"/>
          </a:xfrm>
          <a:prstGeom prst="rect">
            <a:avLst/>
          </a:prstGeom>
        </p:spPr>
      </p:pic>
    </p:spTree>
    <p:extLst>
      <p:ext uri="{BB962C8B-B14F-4D97-AF65-F5344CB8AC3E}">
        <p14:creationId xmlns:p14="http://schemas.microsoft.com/office/powerpoint/2010/main" val="11800268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3493264"/>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نشأت هذه النظرية من خلال علم النفس الجنائي ومحاولة فهم وتوضيح السلوك الانحرافي وردود الأفعال الاجتماعية إزاء السلوكيات المنحرفة والخاطئة حيث ينتقل الفرد من مكانة إجتماعية إلى مكانة إجتماعية أقل وقد يعاني الموصوم من العزلة والرفض المجتمعي والاغتراب. </a:t>
            </a: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ساهمت عدة مدارس فكرية متميزة في فهم كيفية تطور الوصم الاجتماعي وكان علم النفس الاجتماعي أحد التخصصات الرئيسية لبحوث الوصم الاجتماعي. وركز تطوير الوصم في معظم أبحاث علم النفس الاجتماعي على الهوية الاجتماعية الناتجة عن العمليات المعرفية والسلوكية والعاطفية (2007,&amp;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Good, Lee, Phelan, Link,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Kleinman</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Yang).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غالباً ما يقترح الباحثون في علم النفس الاجتماعي أن هناك ثلاثة نماذج محددة للوصم العام. وتشمل هذه النماذج المعرفية الاجتماعية والثقافية الاجتماعية والتحفيزية (كروكر ولوتسكي، 1986؛ كوريجان، 1998، 1998؛ كوريجان، وآخرون، 2001).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1154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3554819"/>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ويشير </a:t>
            </a: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النموذج الاجتماعي الثقافي إلى أن الوصم يتطور لتبرير الظلم الاجتماعي (كروكر ولوتسكي، 1986) فيما يركز النموذج التحفيزي على الاحتياجات النفسية الأساسية للأفراد (كروكر ولوتسكي، 1986). أخيراً، يحاول النموذج المعرفي الاجتماعي فهم المجتمع الأساسي باستخدام الإطار المعرفي (كوريجان، 1998). </a:t>
            </a:r>
            <a:endPar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حين أن علم النفس الاجتماعي وعلم الاجتماع هما المساهمان الأساسيان في أدبيات الوصم الاجتماعي، فقد قدمت التخصصات الأخرى نظرة ثاقبة أيضاً منها الاتصالات والأنثروبولوجيا والأنثوجرافيا. ففي أدبيات الاتصالات، الوصم هو نتيجة نهج "نحن ضدهم" (براشرز، 2008). على سبيل المثال، يمكن أن يؤدي استخدام لغة معينة في المجموعة إلى تعزيز الانتماء داخل المجموعة وكذلك تعزيز التمايز الجماعي (2008, </a:t>
            </a:r>
            <a:r>
              <a:rPr lang="en-US" sz="2400" dirty="0" err="1">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Brashers</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مثل أن الشباب غالباً ما يصنفون التفاعلات مع أقرانهم من نفس العمر بشكل إيجابي أكثر من الكبار (سواء كانوا أفراداً من العائلة أم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لا</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199606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3046988"/>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كما تفضل الأنثروبولوجيا والأثنوجرافيا نموذج الهوية، ومن هذا المنظور ينصب التركيز على تأثير الوصم في التجربة الحياتية لكل شخص. وقد يؤثر الوصم على الأشخاص من خلال شبكاتهم الاجتماعية، بما في ذلك كيفية وجودها في هياكل التجارب المعيشية مثل التوظيف والعلاقات والمكانة. وقد يكون إستراتيجية طبيعية أو تكتيكية للحفاظ على الذات. فمن المهم أن نلاحظ أنه في حين أن العديد من التخصصات كانت رائدة في نظرية الوصم الاجتماعي إلا أن الأدبيات الخاصة بالعمل الاجتماعي كانت في الغالب خالية من المناقشات حول هذا الموضوع. وهذا أمر غير معتاد بشكل خاص، لأن الوصم عامل واضح يؤثر على حياة عملاء العمل الاجتماعي على أساس يومي. في حين أنه من الواضح أن الوصم (المستويات الثلاثة) تؤثر على حياة الأفراد إلا أن هناك أيضاً العديد من الآثار المترتبة على الوصم. يتم وضع هذه الآثار في سياق ممارسة العمل الاجتماعي والتعليم والسياسة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والبحث.</a:t>
            </a:r>
            <a:endParaRPr kumimoji="0" lang="ar-EG" sz="2400" i="0" strike="noStrike" kern="1200" cap="none" spc="0" normalizeH="0" baseline="0" noProof="0" dirty="0">
              <a:ln>
                <a:noFill/>
              </a:ln>
              <a:solidFill>
                <a:prstClr val="black"/>
              </a:solidFill>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156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95999" y="1818624"/>
            <a:ext cx="5524662" cy="3046988"/>
          </a:xfrm>
          <a:prstGeom prst="rect">
            <a:avLst/>
          </a:prstGeom>
          <a:noFill/>
        </p:spPr>
        <p:txBody>
          <a:bodyPr wrap="square" rtlCol="0">
            <a:spAutoFit/>
          </a:bodyPr>
          <a:lstStyle/>
          <a:p>
            <a:pPr lvl="0" indent="247650" algn="just"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محاولة الأشخاص ذوي الهويات الاجتماعية الموصومة التعامل مع التفاعلات الشخصية بطرق تهدف إلى تقليل التكاليف الاجتماعية لحمل هذه الهويات. تشمل إستراتيجيات إدارة الوصم الاجتماعي الشائعة التجاوز (محاولة إخفاء السمة الموصومة تماماً)، والإغلاق (القبول المفتوح بآمال الوصمة بالقبول)، والتنصل (حيث حيث يتجاهل كل من الأطراف الموصومة وغير الناضجة الوصم الظاهري). </a:t>
            </a:r>
            <a:endPar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2636398" y="849539"/>
            <a:ext cx="3459601" cy="584775"/>
          </a:xfrm>
          <a:prstGeom prst="rect">
            <a:avLst/>
          </a:prstGeom>
        </p:spPr>
        <p:txBody>
          <a:bodyPr wrap="none">
            <a:spAutoFit/>
          </a:bodyPr>
          <a:lstStyle/>
          <a:p>
            <a:pPr lvl="0" indent="247650" algn="ctr" rtl="1">
              <a:spcBef>
                <a:spcPts val="600"/>
              </a:spcBef>
              <a:defRPr/>
            </a:pPr>
            <a:r>
              <a:rPr lang="ar-EG" sz="3200" b="1"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إدارة الوصم الاجتماعي</a:t>
            </a:r>
          </a:p>
        </p:txBody>
      </p:sp>
      <p:pic>
        <p:nvPicPr>
          <p:cNvPr id="4" name="Picture 3"/>
          <p:cNvPicPr>
            <a:picLocks noChangeAspect="1"/>
          </p:cNvPicPr>
          <p:nvPr/>
        </p:nvPicPr>
        <p:blipFill>
          <a:blip r:embed="rId3"/>
          <a:stretch>
            <a:fillRect/>
          </a:stretch>
        </p:blipFill>
        <p:spPr>
          <a:xfrm>
            <a:off x="919162" y="2294368"/>
            <a:ext cx="4257675" cy="3588272"/>
          </a:xfrm>
          <a:prstGeom prst="rect">
            <a:avLst/>
          </a:prstGeom>
        </p:spPr>
      </p:pic>
    </p:spTree>
    <p:extLst>
      <p:ext uri="{BB962C8B-B14F-4D97-AF65-F5344CB8AC3E}">
        <p14:creationId xmlns:p14="http://schemas.microsoft.com/office/powerpoint/2010/main" val="35741998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818624"/>
            <a:ext cx="11049324" cy="2754600"/>
          </a:xfrm>
          <a:prstGeom prst="rect">
            <a:avLst/>
          </a:prstGeom>
          <a:noFill/>
        </p:spPr>
        <p:txBody>
          <a:bodyPr wrap="square" rtlCol="0">
            <a:spAutoFit/>
          </a:bodyPr>
          <a:lstStyle/>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أكثر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أنواع إدارة الوصم الاجتماعي التي نوقشت على نطاق واسع هو ما يحدث في الأماكن العامة، عندما يواجه شخص لديه هوية اجتماعية ما آخرين غير موصومين واستجابة لذلك يستخدم إستراتيجية تفاعلية واحدة أو أخرى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،أو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عندما يناقش الأشخاص الذين لديهم هوية وصم مشتركة وضعهم الاجتماعي الهامشي ونهج إدارة الوصم المحتملة فيما بينهم أو مع حلفاء متعاطفين </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،ويشير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جوفمان (1963) إلى أهمية هذه التفاعلات الخاصة</a:t>
            </a: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t>
            </a:r>
          </a:p>
          <a:p>
            <a:pPr marL="0" marR="0" lvl="0" indent="247650" algn="just"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وتصف بعض الدراسات الاثنوجرافية لمجموعات صغيرة من الأفراد الذين يتشاركون الوصمات العرقية أو الاقتصادية أو الطبية والطرق التي يساعد بها أعضاء المجموعة بعضهم البعض في التعرف على إستراتيجيات التحفيز.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1359957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337" y="1748408"/>
            <a:ext cx="11049324" cy="3046988"/>
          </a:xfrm>
          <a:prstGeom prst="rect">
            <a:avLst/>
          </a:prstGeom>
          <a:noFill/>
        </p:spPr>
        <p:txBody>
          <a:bodyPr wrap="square" rtlCol="0">
            <a:spAutoFit/>
          </a:bodyPr>
          <a:lstStyle/>
          <a:p>
            <a:pPr lvl="0" indent="247650" algn="just"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ويقدم جوفمان عدة اقتراحات للفرد الموصوم حول كيفية التفاعل مع الأعضاء العاديين في المجتمع. على سبيل المثال لا الحصر: محاولة الوفاء بالالتزامات العادية للحياة اليومية، وإعلام وتثقيف الشخص العادي حول كيفية التصرف تجاه الوصم، واستخدام لغة الوصم حول الأشخاص العاديين،  والسماح بالتعامل مع الأشخاص العاديين. ويختتم جوفمان بفحص السياق الأوسع داخل المجتمع، ويخلص إلى أن الأفراد الموصومين هم في النهاية أعضاء في المجتمع الأوسع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بعبارة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أخرى، فإن البناء الاجتماعي لما يعنيه جوفمان أن يتم الوصم الاجتماعي وفقدان المصداقية للشخص هو إلى حد كبير جزء من السياق الاجتماعي المعطى الذي يعيش فيه الشخص. ويوضح جوفمان (1963) الوصم الاجتماعي على أنها صفة يمكن أن تزعزع المصداقية بشدة مما يجعل الأشخاص بكاملهم يتحولون إلى أشخاص مُهمشين ومنبوذين.</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237257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325626"/>
            <a:ext cx="10412715" cy="2214965"/>
          </a:xfrm>
          <a:prstGeom prst="rect">
            <a:avLst/>
          </a:prstGeom>
          <a:noFill/>
        </p:spPr>
        <p:txBody>
          <a:bodyPr wrap="square" rtlCol="0">
            <a:spAutoFit/>
          </a:bodyPr>
          <a:lstStyle/>
          <a:p>
            <a:pPr lvl="0" algn="just" rtl="1">
              <a:lnSpc>
                <a:spcPct val="90000"/>
              </a:lnSpc>
              <a:spcBef>
                <a:spcPts val="1000"/>
              </a:spcBef>
            </a:pPr>
            <a:r>
              <a:rPr lang="ar-EG" sz="2400" dirty="0">
                <a:solidFill>
                  <a:prstClr val="black"/>
                </a:solidFill>
                <a:cs typeface="Times New Roman" panose="02020603050405020304" pitchFamily="18" charset="0"/>
              </a:rPr>
              <a:t>ويمكن النظر إلى الوصم على أنه مجموعة من العمليات الاجتماعية تشمل (المقارنة والرد والتأثير والتوقعات) التي تؤدي إلى استمرار التشهير. وتتضمن إحدى هذه العمليات الإدراك الاجتماعي شبه التلقائي الذي يتم استحضاره عندما يواجه أعضاء المجتمع عضواً في مجموعة خارجية </a:t>
            </a:r>
            <a:r>
              <a:rPr lang="ar-EG" sz="2400" dirty="0" smtClean="0">
                <a:solidFill>
                  <a:prstClr val="black"/>
                </a:solidFill>
                <a:cs typeface="Times New Roman" panose="02020603050405020304" pitchFamily="18" charset="0"/>
              </a:rPr>
              <a:t>.</a:t>
            </a:r>
            <a:endParaRPr lang="ar-EG" sz="2400" dirty="0">
              <a:solidFill>
                <a:prstClr val="black"/>
              </a:solidFill>
              <a:cs typeface="Times New Roman" panose="02020603050405020304" pitchFamily="18" charset="0"/>
            </a:endParaRPr>
          </a:p>
          <a:p>
            <a:pPr lvl="0" algn="just" rtl="1">
              <a:lnSpc>
                <a:spcPct val="90000"/>
              </a:lnSpc>
              <a:spcBef>
                <a:spcPts val="1000"/>
              </a:spcBef>
            </a:pPr>
            <a:r>
              <a:rPr lang="ar-EG" sz="2400" dirty="0">
                <a:solidFill>
                  <a:prstClr val="black"/>
                </a:solidFill>
                <a:cs typeface="Times New Roman" panose="02020603050405020304" pitchFamily="18" charset="0"/>
              </a:rPr>
              <a:t>وعلى مستوى الإدراك الاجتماعي والسلوكيات ذات الصلة، فإن الوصم الاجتماعي يتميز بالعناصر التالية التنميط (عملية معرفية نموذجية) إلى حد ما لمشاهدة المجموعة من منظور عالمي)، والتحيز (حكم مسبق سلبي وعاطفي لأعضاء مجموعة منتقدة)، والتمييز (تقييد سلوكي لحقوق مثل هذه </a:t>
            </a:r>
            <a:r>
              <a:rPr lang="ar-EG" sz="2400" dirty="0" smtClean="0">
                <a:solidFill>
                  <a:prstClr val="black"/>
                </a:solidFill>
                <a:cs typeface="Times New Roman" panose="02020603050405020304" pitchFamily="18" charset="0"/>
              </a:rPr>
              <a:t>المجموعة).</a:t>
            </a: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247838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142" y="2325626"/>
            <a:ext cx="10412715" cy="1421928"/>
          </a:xfrm>
          <a:prstGeom prst="rect">
            <a:avLst/>
          </a:prstGeom>
          <a:noFill/>
        </p:spPr>
        <p:txBody>
          <a:bodyPr wrap="square" rtlCol="0">
            <a:spAutoFit/>
          </a:bodyPr>
          <a:lstStyle/>
          <a:p>
            <a:pPr lvl="0" algn="just" rtl="1">
              <a:lnSpc>
                <a:spcPct val="90000"/>
              </a:lnSpc>
              <a:spcBef>
                <a:spcPts val="1000"/>
              </a:spcBef>
              <a:defRPr/>
            </a:pPr>
            <a:r>
              <a:rPr lang="ar-EG" sz="2400" dirty="0">
                <a:solidFill>
                  <a:prstClr val="black"/>
                </a:solidFill>
                <a:cs typeface="Times New Roman" panose="02020603050405020304" pitchFamily="18" charset="0"/>
              </a:rPr>
              <a:t>فيما يتعلق بالقوالب النمطية، يستخدم الأفراد هذه إلى حد ما لتبسيط الكمية الهائلة من المعلومات الاجتماعية المتعلقة بالاتصال اليومي بين الأشخاص. بهذا المعنى، يمكن اعتبار العمليات المرتبطة بالوصم جزءا من الآليات المعرفية الاجتماعية المعيارية. عندما تتخذ القوالب النمطية تكافؤاً سلبياً (تحيزاً) وتؤدي إلى انتهاك غير مبرر لحقوق الآخرين (التمييز) يترتب على ذلك العواقب الرئيسية للوصم </a:t>
            </a:r>
            <a:r>
              <a:rPr lang="ar-EG" sz="2400" dirty="0" smtClean="0">
                <a:solidFill>
                  <a:prstClr val="black"/>
                </a:solidFill>
                <a:cs typeface="Times New Roman" panose="02020603050405020304" pitchFamily="18" charset="0"/>
              </a:rPr>
              <a:t>.</a:t>
            </a: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74297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01902" y="2672279"/>
            <a:ext cx="9889193" cy="2086725"/>
          </a:xfrm>
          <a:prstGeom prst="rect">
            <a:avLst/>
          </a:prstGeom>
          <a:noFill/>
        </p:spPr>
        <p:txBody>
          <a:bodyPr wrap="square" rtlCol="0">
            <a:spAutoFit/>
          </a:bodyPr>
          <a:lstStyle/>
          <a:p>
            <a:pPr lvl="0" algn="just" rtl="1">
              <a:lnSpc>
                <a:spcPct val="90000"/>
              </a:lnSpc>
              <a:spcBef>
                <a:spcPts val="1000"/>
              </a:spcBef>
              <a:defRPr/>
            </a:pPr>
            <a:r>
              <a:rPr lang="ar-EG" sz="2400">
                <a:solidFill>
                  <a:prstClr val="black"/>
                </a:solidFill>
                <a:cs typeface="Times New Roman" panose="02020603050405020304" pitchFamily="18" charset="0"/>
              </a:rPr>
              <a:t>بعد أن يتم تمييز الشخص بأن هناك شيئاً مختلفاً عن الآخرين، يتم تنشيط القوالب النمطية داخل عملية تفكير ذلك الشخص. وتُعرف القوالب النمطية بأنها هياكل معرفية يتعلمها معظم أعضاء المجموعة الاجتماعية (كوريجان، 2004؛ لينهاردت، 2004). والصور النمطية هي أفكار متفق عليها بشكل جماعي حول مجموعة من الأشخاص يتم استخدامها لتصنيف هؤلاء الأشخاص (1996, </a:t>
            </a:r>
            <a:r>
              <a:rPr lang="en-US" sz="2400">
                <a:solidFill>
                  <a:prstClr val="black"/>
                </a:solidFill>
                <a:cs typeface="Times New Roman" panose="02020603050405020304" pitchFamily="18" charset="0"/>
              </a:rPr>
              <a:t>Krueger) </a:t>
            </a:r>
            <a:r>
              <a:rPr lang="ar-EG" sz="2400">
                <a:solidFill>
                  <a:prstClr val="black"/>
                </a:solidFill>
                <a:cs typeface="Times New Roman" panose="02020603050405020304" pitchFamily="18" charset="0"/>
              </a:rPr>
              <a:t>وعلى الرغم من أن شخصاً ما قد يحمل صوراً نمطية عن مجموعة من الأشخاص، فقد لا يصدقها أو يؤيدها وعندما يعاقب شخص ما صورة نمطية سلبية، فإنه يولد ما يسمى التحيز.</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302846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09072" y="2291279"/>
            <a:ext cx="6982023" cy="4669996"/>
          </a:xfrm>
          <a:prstGeom prst="rect">
            <a:avLst/>
          </a:prstGeom>
          <a:noFill/>
        </p:spPr>
        <p:txBody>
          <a:bodyPr wrap="square" rtlCol="0">
            <a:spAutoFit/>
          </a:bodyPr>
          <a:lstStyle/>
          <a:p>
            <a:pPr lvl="0" algn="just" rtl="1">
              <a:lnSpc>
                <a:spcPct val="90000"/>
              </a:lnSpc>
              <a:spcBef>
                <a:spcPts val="1000"/>
              </a:spcBef>
              <a:defRPr/>
            </a:pPr>
            <a:r>
              <a:rPr lang="ar-EG" sz="2400" dirty="0">
                <a:solidFill>
                  <a:prstClr val="black"/>
                </a:solidFill>
                <a:latin typeface="American Typewriter"/>
              </a:rPr>
              <a:t>. </a:t>
            </a:r>
            <a:r>
              <a:rPr lang="ar-EG" sz="2400" dirty="0" smtClean="0">
                <a:solidFill>
                  <a:prstClr val="black"/>
                </a:solidFill>
                <a:latin typeface="American Typewriter"/>
              </a:rPr>
              <a:t>طور </a:t>
            </a:r>
            <a:r>
              <a:rPr lang="ar-EG" sz="2400" dirty="0">
                <a:solidFill>
                  <a:prstClr val="black"/>
                </a:solidFill>
                <a:latin typeface="American Typewriter"/>
              </a:rPr>
              <a:t>ديفيس </a:t>
            </a:r>
            <a:r>
              <a:rPr lang="en-US" sz="2400" dirty="0">
                <a:solidFill>
                  <a:prstClr val="black"/>
                </a:solidFill>
                <a:latin typeface="American Typewriter"/>
                <a:cs typeface="Arial" panose="020B0604020202020204" pitchFamily="34" charset="0"/>
              </a:rPr>
              <a:t>Davis </a:t>
            </a:r>
            <a:r>
              <a:rPr lang="ar-EG" sz="2400" dirty="0">
                <a:solidFill>
                  <a:prstClr val="black"/>
                </a:solidFill>
                <a:latin typeface="American Typewriter"/>
              </a:rPr>
              <a:t>نموذج قبول التكنولوجيا للتنبؤ بتبني تكنولوجيا المعلومات </a:t>
            </a:r>
            <a:r>
              <a:rPr lang="ar-EG" sz="2400" dirty="0" smtClean="0">
                <a:solidFill>
                  <a:prstClr val="black"/>
                </a:solidFill>
                <a:latin typeface="American Typewriter"/>
              </a:rPr>
              <a:t>وقال :أن </a:t>
            </a:r>
            <a:r>
              <a:rPr lang="ar-EG" sz="2400" dirty="0">
                <a:solidFill>
                  <a:prstClr val="black"/>
                </a:solidFill>
                <a:latin typeface="American Typewriter"/>
              </a:rPr>
              <a:t>نموذج قبول التكنولوجيا </a:t>
            </a:r>
            <a:r>
              <a:rPr lang="en-US" sz="2400" dirty="0">
                <a:solidFill>
                  <a:prstClr val="black"/>
                </a:solidFill>
                <a:latin typeface="American Typewriter"/>
                <a:cs typeface="Arial" panose="020B0604020202020204" pitchFamily="34" charset="0"/>
              </a:rPr>
              <a:t>TAM </a:t>
            </a:r>
            <a:r>
              <a:rPr lang="ar-EG" sz="2400" dirty="0">
                <a:solidFill>
                  <a:prstClr val="black"/>
                </a:solidFill>
                <a:latin typeface="American Typewriter"/>
              </a:rPr>
              <a:t>يجب أن يكون قادراً على تحليل العوامل التي تؤثر على نوايا التبني، وعلى  الرغم من أن نموذج قبول التكنولوجيا تلقي الكثير من الدعم، فقد ركز على تأثير فائدة التكنولوجيا وملاءمتها على نوايا التبني. </a:t>
            </a:r>
          </a:p>
          <a:p>
            <a:pPr lvl="0" algn="just" rtl="1">
              <a:lnSpc>
                <a:spcPct val="90000"/>
              </a:lnSpc>
              <a:spcBef>
                <a:spcPts val="1000"/>
              </a:spcBef>
              <a:defRPr/>
            </a:pPr>
            <a:r>
              <a:rPr lang="ar-EG" sz="2400" dirty="0">
                <a:solidFill>
                  <a:prstClr val="black"/>
                </a:solidFill>
                <a:latin typeface="American Typewriter"/>
              </a:rPr>
              <a:t>ويحاول نموذج قبول التكنولوجيا </a:t>
            </a:r>
            <a:r>
              <a:rPr lang="en-US" sz="2400" dirty="0">
                <a:solidFill>
                  <a:prstClr val="black"/>
                </a:solidFill>
                <a:latin typeface="American Typewriter"/>
                <a:cs typeface="Arial" panose="020B0604020202020204" pitchFamily="34" charset="0"/>
              </a:rPr>
              <a:t>TAM </a:t>
            </a:r>
            <a:r>
              <a:rPr lang="ar-EG" sz="2400" dirty="0">
                <a:solidFill>
                  <a:prstClr val="black"/>
                </a:solidFill>
                <a:latin typeface="American Typewriter"/>
              </a:rPr>
              <a:t>مساعدة الباحثين والممارسين على التمييز بين سبب قبول تقنية أو نظام معين أو عدم قبوله واتخاذ التدابير المناسبة عن طريق الشرح إلى جانب توفير التنبؤ. وقد تم اختبار نموذج قبول التكنولوجيا </a:t>
            </a:r>
            <a:r>
              <a:rPr lang="en-US" sz="2400" dirty="0">
                <a:solidFill>
                  <a:prstClr val="black"/>
                </a:solidFill>
                <a:latin typeface="American Typewriter"/>
                <a:cs typeface="Arial" panose="020B0604020202020204" pitchFamily="34" charset="0"/>
              </a:rPr>
              <a:t>TAM </a:t>
            </a:r>
            <a:r>
              <a:rPr lang="ar-EG" sz="2400" dirty="0">
                <a:solidFill>
                  <a:prstClr val="black"/>
                </a:solidFill>
                <a:latin typeface="American Typewriter"/>
              </a:rPr>
              <a:t>على نطاق واسع مع عينات مختلفة في مواقف مختلفة وثبت أنه نموذج صالح وموثوق يشرح قبول نظام المعلومات واستخدامه.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r>
            <a:br>
              <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b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4191293" y="528809"/>
            <a:ext cx="4455067" cy="701731"/>
          </a:xfrm>
          <a:prstGeom prst="rect">
            <a:avLst/>
          </a:prstGeom>
        </p:spPr>
        <p:txBody>
          <a:bodyPr wrap="none">
            <a:spAutoFit/>
          </a:bodyPr>
          <a:lstStyle/>
          <a:p>
            <a:pPr lvl="0" algn="just" rtl="1">
              <a:lnSpc>
                <a:spcPct val="90000"/>
              </a:lnSpc>
              <a:spcBef>
                <a:spcPts val="1000"/>
              </a:spcBef>
              <a:defRPr/>
            </a:pPr>
            <a:r>
              <a:rPr lang="ar-EG" sz="4400" b="1" u="sng" dirty="0">
                <a:solidFill>
                  <a:schemeClr val="bg1"/>
                </a:solidFill>
                <a:effectLst>
                  <a:outerShdw blurRad="38100" dist="38100" dir="2700000" algn="tl">
                    <a:srgbClr val="000000">
                      <a:alpha val="43137"/>
                    </a:srgbClr>
                  </a:outerShdw>
                </a:effectLst>
                <a:latin typeface="American Typewriter"/>
                <a:cs typeface="+mj-cs"/>
              </a:rPr>
              <a:t>نموذج قبول التكنولوجيا</a:t>
            </a:r>
          </a:p>
        </p:txBody>
      </p:sp>
      <p:sp>
        <p:nvSpPr>
          <p:cNvPr id="4" name="Rectangle 3"/>
          <p:cNvSpPr/>
          <p:nvPr/>
        </p:nvSpPr>
        <p:spPr>
          <a:xfrm>
            <a:off x="640139" y="1274420"/>
            <a:ext cx="7716921" cy="590931"/>
          </a:xfrm>
          <a:prstGeom prst="rect">
            <a:avLst/>
          </a:prstGeom>
        </p:spPr>
        <p:txBody>
          <a:bodyPr wrap="none">
            <a:spAutoFit/>
          </a:bodyPr>
          <a:lstStyle/>
          <a:p>
            <a:pPr lvl="0" algn="just" rtl="1">
              <a:lnSpc>
                <a:spcPct val="90000"/>
              </a:lnSpc>
              <a:spcBef>
                <a:spcPts val="1000"/>
              </a:spcBef>
              <a:defRPr/>
            </a:pPr>
            <a:r>
              <a:rPr lang="en-US" sz="3600" dirty="0">
                <a:solidFill>
                  <a:schemeClr val="bg1"/>
                </a:solidFill>
                <a:latin typeface="American Typewriter"/>
                <a:cs typeface="Arial" panose="020B0604020202020204" pitchFamily="34" charset="0"/>
              </a:rPr>
              <a:t>Technology Acceptance Model </a:t>
            </a:r>
            <a:r>
              <a:rPr lang="en-US" sz="3600" dirty="0" smtClean="0">
                <a:solidFill>
                  <a:schemeClr val="bg1"/>
                </a:solidFill>
                <a:latin typeface="American Typewriter"/>
                <a:cs typeface="Arial" panose="020B0604020202020204" pitchFamily="34" charset="0"/>
              </a:rPr>
              <a:t>TAM</a:t>
            </a:r>
            <a:endParaRPr lang="en-US" dirty="0">
              <a:solidFill>
                <a:schemeClr val="bg1"/>
              </a:solidFill>
              <a:latin typeface="American Typewriter"/>
              <a:cs typeface="Arial" panose="020B0604020202020204" pitchFamily="34" charset="0"/>
            </a:endParaRPr>
          </a:p>
        </p:txBody>
      </p:sp>
      <p:pic>
        <p:nvPicPr>
          <p:cNvPr id="5" name="Picture 4"/>
          <p:cNvPicPr>
            <a:picLocks noChangeAspect="1"/>
          </p:cNvPicPr>
          <p:nvPr/>
        </p:nvPicPr>
        <p:blipFill>
          <a:blip r:embed="rId3"/>
          <a:stretch>
            <a:fillRect/>
          </a:stretch>
        </p:blipFill>
        <p:spPr>
          <a:xfrm>
            <a:off x="380047" y="2030354"/>
            <a:ext cx="3629025" cy="4370412"/>
          </a:xfrm>
          <a:prstGeom prst="rect">
            <a:avLst/>
          </a:prstGeom>
        </p:spPr>
      </p:pic>
    </p:spTree>
    <p:extLst>
      <p:ext uri="{BB962C8B-B14F-4D97-AF65-F5344CB8AC3E}">
        <p14:creationId xmlns:p14="http://schemas.microsoft.com/office/powerpoint/2010/main" val="28087774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54675" y="2191409"/>
            <a:ext cx="5228617" cy="4209357"/>
          </a:xfrm>
          <a:prstGeom prst="rect">
            <a:avLst/>
          </a:prstGeom>
          <a:noFill/>
        </p:spPr>
        <p:txBody>
          <a:bodyPr wrap="square" rtlCol="0">
            <a:spAutoFit/>
          </a:bodyPr>
          <a:lstStyle/>
          <a:p>
            <a:pPr lvl="0" algn="just" rtl="1">
              <a:lnSpc>
                <a:spcPct val="90000"/>
              </a:lnSpc>
              <a:spcBef>
                <a:spcPts val="1000"/>
              </a:spcBef>
              <a:defRPr/>
            </a:pPr>
            <a:r>
              <a:rPr lang="ar-EG" sz="2400" dirty="0">
                <a:solidFill>
                  <a:prstClr val="black"/>
                </a:solidFill>
                <a:cs typeface="Times New Roman" panose="02020603050405020304" pitchFamily="18" charset="0"/>
              </a:rPr>
              <a:t>ويفترض نموذج قبول التكنولوجيا أن نية الشخص في استخدام (قبول التكنولوجيا) وسلوك الاستخدام (الاستخدام الفعلي) للتكنولوجيا يستند إلى تصورات الشخص لفائدة التكنولوجيا المحددة (الاستفادة من استخدام التكنولوجيا) وسهولة الاستخدام حيث يتبنى المستخدمين تقنية جديدة قابلة للاستخدام، ومفيدة، ومرغوبة، وموثوقة). </a:t>
            </a:r>
            <a:endParaRPr lang="ar-EG" sz="2400" dirty="0" smtClean="0">
              <a:solidFill>
                <a:prstClr val="black"/>
              </a:solidFill>
              <a:cs typeface="Times New Roman" panose="02020603050405020304" pitchFamily="18" charset="0"/>
            </a:endParaRPr>
          </a:p>
          <a:p>
            <a:pPr lvl="0" algn="just" rtl="1">
              <a:lnSpc>
                <a:spcPct val="90000"/>
              </a:lnSpc>
              <a:spcBef>
                <a:spcPts val="1000"/>
              </a:spcBef>
              <a:defRPr/>
            </a:pPr>
            <a:r>
              <a:rPr lang="ar-EG" sz="2400" dirty="0" smtClean="0">
                <a:solidFill>
                  <a:prstClr val="black"/>
                </a:solidFill>
                <a:cs typeface="Times New Roman" panose="02020603050405020304" pitchFamily="18" charset="0"/>
              </a:rPr>
              <a:t>ويقترح </a:t>
            </a:r>
            <a:r>
              <a:rPr lang="ar-EG" sz="2400" dirty="0">
                <a:solidFill>
                  <a:prstClr val="black"/>
                </a:solidFill>
                <a:cs typeface="Times New Roman" panose="02020603050405020304" pitchFamily="18" charset="0"/>
              </a:rPr>
              <a:t>نموذج قبول التكنولوجيا </a:t>
            </a:r>
            <a:r>
              <a:rPr lang="en-US" sz="2400" dirty="0">
                <a:solidFill>
                  <a:prstClr val="black"/>
                </a:solidFill>
                <a:cs typeface="Times New Roman" panose="02020603050405020304" pitchFamily="18" charset="0"/>
              </a:rPr>
              <a:t>TAM </a:t>
            </a:r>
            <a:r>
              <a:rPr lang="ar-EG" sz="2400" dirty="0">
                <a:solidFill>
                  <a:prstClr val="black"/>
                </a:solidFill>
                <a:cs typeface="Times New Roman" panose="02020603050405020304" pitchFamily="18" charset="0"/>
              </a:rPr>
              <a:t>أيضاً أن تصورات الفائدة وسهولة الاستخدام تتوسطها متغيرات خارجية بما في ذلك الفروق الفردية وخصائص النظام والتأثيرات الاجتماعية وظروف </a:t>
            </a:r>
            <a:r>
              <a:rPr lang="ar-EG" sz="2400" dirty="0" smtClean="0">
                <a:solidFill>
                  <a:prstClr val="black"/>
                </a:solidFill>
                <a:cs typeface="Times New Roman" panose="02020603050405020304" pitchFamily="18" charset="0"/>
              </a:rPr>
              <a:t>التسهيل.</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40139" y="2030354"/>
            <a:ext cx="4754821" cy="4370412"/>
          </a:xfrm>
          <a:prstGeom prst="rect">
            <a:avLst/>
          </a:prstGeom>
        </p:spPr>
      </p:pic>
    </p:spTree>
    <p:extLst>
      <p:ext uri="{BB962C8B-B14F-4D97-AF65-F5344CB8AC3E}">
        <p14:creationId xmlns:p14="http://schemas.microsoft.com/office/powerpoint/2010/main" val="30292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78985" y="2321933"/>
            <a:ext cx="6325115" cy="3876959"/>
          </a:xfrm>
          <a:prstGeom prst="rect">
            <a:avLst/>
          </a:prstGeom>
          <a:noFill/>
        </p:spPr>
        <p:txBody>
          <a:bodyPr wrap="square" rtlCol="0">
            <a:spAutoFit/>
          </a:bodyPr>
          <a:lstStyle/>
          <a:p>
            <a:pPr lvl="0" algn="just" rtl="1">
              <a:lnSpc>
                <a:spcPct val="90000"/>
              </a:lnSpc>
              <a:spcBef>
                <a:spcPts val="1000"/>
              </a:spcBef>
              <a:defRPr/>
            </a:pPr>
            <a:r>
              <a:rPr lang="ar-EG" sz="2400" b="1" dirty="0">
                <a:solidFill>
                  <a:prstClr val="black"/>
                </a:solidFill>
                <a:cs typeface="Times New Roman" panose="02020603050405020304" pitchFamily="18" charset="0"/>
              </a:rPr>
              <a:t>الغرض من هذا النموذج هو </a:t>
            </a:r>
            <a:r>
              <a:rPr lang="ar-EG" sz="2400" dirty="0">
                <a:solidFill>
                  <a:prstClr val="black"/>
                </a:solidFill>
                <a:cs typeface="Times New Roman" panose="02020603050405020304" pitchFamily="18" charset="0"/>
              </a:rPr>
              <a:t>التنبؤ بمدى قبول التكنولوجيا وتحديد التعديلات التي يجب إدخالها على النظام من أجل جعله مقبولاً للمستخدمين. ويشير هذا النموذج إلى أن قبول التكنولوجيا يتم تحديدها من خلال عاملين رئيسيين: الفائدة المتصورة وسهولة الاستخدام المتصورة.</a:t>
            </a:r>
          </a:p>
          <a:p>
            <a:pPr lvl="0" algn="just" rtl="1">
              <a:lnSpc>
                <a:spcPct val="90000"/>
              </a:lnSpc>
              <a:spcBef>
                <a:spcPts val="1000"/>
              </a:spcBef>
              <a:defRPr/>
            </a:pPr>
            <a:r>
              <a:rPr lang="ar-EG" sz="2400" dirty="0">
                <a:solidFill>
                  <a:prstClr val="black"/>
                </a:solidFill>
                <a:cs typeface="Times New Roman" panose="02020603050405020304" pitchFamily="18" charset="0"/>
              </a:rPr>
              <a:t>وتُعرف الفائدة المتصورة بأنها الدرجة التي يعتقد بها الشخص أن استخدام النظام سيحسن من أدائه. وتشير سهولة الاستخدام المتصورة إلى الدرجة التي يعتقد بها الشخص أن استخدام النظام سيكون بلا مجهود، وقد أظهرت العديد من التحليلات أن الفائدة المتصورة وسهولة الاستخدام المتصورة يمكن اعتبارهما بعدين مختلفين.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7706388" y="2120060"/>
            <a:ext cx="3581400" cy="4280706"/>
          </a:xfrm>
          <a:prstGeom prst="rect">
            <a:avLst/>
          </a:prstGeom>
        </p:spPr>
      </p:pic>
    </p:spTree>
    <p:extLst>
      <p:ext uri="{BB962C8B-B14F-4D97-AF65-F5344CB8AC3E}">
        <p14:creationId xmlns:p14="http://schemas.microsoft.com/office/powerpoint/2010/main" val="4040018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648702" y="2190739"/>
            <a:ext cx="5423489" cy="4081117"/>
          </a:xfrm>
          <a:prstGeom prst="rect">
            <a:avLst/>
          </a:prstGeom>
          <a:noFill/>
        </p:spPr>
        <p:txBody>
          <a:bodyPr wrap="square" rtlCol="0">
            <a:spAutoFit/>
          </a:bodyPr>
          <a:lstStyle/>
          <a:p>
            <a:pPr lvl="0" algn="just" rtl="1">
              <a:lnSpc>
                <a:spcPct val="90000"/>
              </a:lnSpc>
              <a:spcBef>
                <a:spcPts val="1000"/>
              </a:spcBef>
              <a:defRPr/>
            </a:pPr>
            <a:r>
              <a:rPr lang="ar-EG" sz="2400" b="1" dirty="0">
                <a:solidFill>
                  <a:prstClr val="black"/>
                </a:solidFill>
                <a:cs typeface="Times New Roman" panose="02020603050405020304" pitchFamily="18" charset="0"/>
              </a:rPr>
              <a:t>ويفترض نموذج قبول التكنولوجيا </a:t>
            </a:r>
            <a:r>
              <a:rPr lang="ar-EG" sz="2400" dirty="0">
                <a:solidFill>
                  <a:prstClr val="black"/>
                </a:solidFill>
                <a:cs typeface="Times New Roman" panose="02020603050405020304" pitchFamily="18" charset="0"/>
              </a:rPr>
              <a:t>أن استخدام نظام المعلومات يتم تحديده من خلال النية السلوكية، ولكن من ناحية أخرى، يتم تحديد النية السلوكية من خلال موقف الشخص تجاه استخدام التكنولوجيا وأيضاً من خلال إدراكه لفائدتها. ووفقاً لديفيس </a:t>
            </a:r>
            <a:r>
              <a:rPr lang="en-US" sz="2400" dirty="0">
                <a:solidFill>
                  <a:prstClr val="black"/>
                </a:solidFill>
                <a:cs typeface="Times New Roman" panose="02020603050405020304" pitchFamily="18" charset="0"/>
              </a:rPr>
              <a:t>Davis، </a:t>
            </a:r>
            <a:r>
              <a:rPr lang="ar-EG" sz="2400" dirty="0">
                <a:solidFill>
                  <a:prstClr val="black"/>
                </a:solidFill>
                <a:cs typeface="Times New Roman" panose="02020603050405020304" pitchFamily="18" charset="0"/>
              </a:rPr>
              <a:t>فإن موقف الفرد ليس هو العامل الوحيد الذي يحدد استخدامه للتكنولوجيا، ولكنه يعتمد أيضاً على التأثير على أدائه. لذلك، حتى لو لم يرحب الشخص بنظام المعلومات التكنولوجيا، فإن احتمالية استخدامه عالية إذا أدرك أن النظام سيحسن أدائه في العمل. إلى جانب ذلك، يفترض نموذج قبول التكنولوجيا وجود صلة مباشرة بين الفائدة المتصورة وسهولة الاستخدام المتصورة.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40139" y="2030354"/>
            <a:ext cx="4404301" cy="4413516"/>
          </a:xfrm>
          <a:prstGeom prst="rect">
            <a:avLst/>
          </a:prstGeom>
        </p:spPr>
      </p:pic>
    </p:spTree>
    <p:extLst>
      <p:ext uri="{BB962C8B-B14F-4D97-AF65-F5344CB8AC3E}">
        <p14:creationId xmlns:p14="http://schemas.microsoft.com/office/powerpoint/2010/main" val="95849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3462" y="2186800"/>
            <a:ext cx="10146074" cy="3596882"/>
          </a:xfrm>
          <a:prstGeom prst="rect">
            <a:avLst/>
          </a:prstGeom>
          <a:noFill/>
        </p:spPr>
        <p:txBody>
          <a:bodyPr wrap="square" rtlCol="0">
            <a:spAutoFit/>
          </a:bodyPr>
          <a:lstStyle/>
          <a:p>
            <a:pPr lvl="0" algn="just" rtl="1">
              <a:lnSpc>
                <a:spcPct val="90000"/>
              </a:lnSpc>
              <a:spcBef>
                <a:spcPts val="1000"/>
              </a:spcBef>
              <a:defRPr/>
            </a:pPr>
            <a:r>
              <a:rPr lang="ar-EG" sz="2400" b="1" dirty="0" smtClean="0">
                <a:solidFill>
                  <a:prstClr val="black"/>
                </a:solidFill>
                <a:cs typeface="Times New Roman" panose="02020603050405020304" pitchFamily="18" charset="0"/>
              </a:rPr>
              <a:t>أولا</a:t>
            </a:r>
            <a:r>
              <a:rPr lang="ar-EG" sz="2400" b="1" dirty="0">
                <a:solidFill>
                  <a:prstClr val="black"/>
                </a:solidFill>
                <a:cs typeface="Times New Roman" panose="02020603050405020304" pitchFamily="18" charset="0"/>
              </a:rPr>
              <a:t>: العوامل الداخلية: </a:t>
            </a:r>
          </a:p>
          <a:p>
            <a:pPr lvl="0" algn="just" rtl="1">
              <a:lnSpc>
                <a:spcPct val="90000"/>
              </a:lnSpc>
              <a:spcBef>
                <a:spcPts val="1000"/>
              </a:spcBef>
              <a:defRPr/>
            </a:pPr>
            <a:r>
              <a:rPr lang="ar-EG" sz="2400" b="1" dirty="0" smtClean="0">
                <a:solidFill>
                  <a:prstClr val="black"/>
                </a:solidFill>
                <a:cs typeface="Times New Roman" panose="02020603050405020304" pitchFamily="18" charset="0"/>
              </a:rPr>
              <a:t>1-سهولة </a:t>
            </a:r>
            <a:r>
              <a:rPr lang="ar-EG" sz="2400" b="1" dirty="0">
                <a:solidFill>
                  <a:prstClr val="black"/>
                </a:solidFill>
                <a:cs typeface="Times New Roman" panose="02020603050405020304" pitchFamily="18" charset="0"/>
              </a:rPr>
              <a:t>الاستخدام المدركة </a:t>
            </a:r>
            <a:r>
              <a:rPr lang="en-US" sz="2400" dirty="0">
                <a:solidFill>
                  <a:prstClr val="black"/>
                </a:solidFill>
                <a:cs typeface="Times New Roman" panose="02020603050405020304" pitchFamily="18" charset="0"/>
              </a:rPr>
              <a:t>Perceived easy of used </a:t>
            </a:r>
            <a:r>
              <a:rPr lang="ar-EG" sz="2400" dirty="0">
                <a:solidFill>
                  <a:prstClr val="black"/>
                </a:solidFill>
                <a:cs typeface="Times New Roman" panose="02020603050405020304" pitchFamily="18" charset="0"/>
              </a:rPr>
              <a:t>وتشير إلى الدرجة التي يعتقد فيها الفرد أن استخدام التكنولوجيا سهلا ولا يتطلب أي جهد أو معاناة.</a:t>
            </a:r>
          </a:p>
          <a:p>
            <a:pPr lvl="0" algn="just" rtl="1">
              <a:lnSpc>
                <a:spcPct val="90000"/>
              </a:lnSpc>
              <a:spcBef>
                <a:spcPts val="1000"/>
              </a:spcBef>
              <a:defRPr/>
            </a:pPr>
            <a:r>
              <a:rPr lang="ar-EG" sz="2400" b="1" dirty="0" smtClean="0">
                <a:solidFill>
                  <a:prstClr val="black"/>
                </a:solidFill>
                <a:cs typeface="Times New Roman" panose="02020603050405020304" pitchFamily="18" charset="0"/>
              </a:rPr>
              <a:t>2-الاستفادة </a:t>
            </a:r>
            <a:r>
              <a:rPr lang="ar-EG" sz="2400" b="1" dirty="0">
                <a:solidFill>
                  <a:prstClr val="black"/>
                </a:solidFill>
                <a:cs typeface="Times New Roman" panose="02020603050405020304" pitchFamily="18" charset="0"/>
              </a:rPr>
              <a:t>المدركة </a:t>
            </a:r>
            <a:r>
              <a:rPr lang="en-US" sz="2400" dirty="0">
                <a:solidFill>
                  <a:prstClr val="black"/>
                </a:solidFill>
                <a:cs typeface="Times New Roman" panose="02020603050405020304" pitchFamily="18" charset="0"/>
              </a:rPr>
              <a:t>Usefulness Perceived </a:t>
            </a:r>
            <a:r>
              <a:rPr lang="ar-EG" sz="2400" dirty="0">
                <a:solidFill>
                  <a:prstClr val="black"/>
                </a:solidFill>
                <a:cs typeface="Times New Roman" panose="02020603050405020304" pitchFamily="18" charset="0"/>
              </a:rPr>
              <a:t>الدرجة التي يعتقد فيها الفرد أن استخدام التكنولوجيا يمكن أن يعزز ويحسن من أدائه في العمل.</a:t>
            </a:r>
          </a:p>
          <a:p>
            <a:pPr lvl="0" algn="just" rtl="1">
              <a:lnSpc>
                <a:spcPct val="90000"/>
              </a:lnSpc>
              <a:spcBef>
                <a:spcPts val="1000"/>
              </a:spcBef>
              <a:defRPr/>
            </a:pPr>
            <a:r>
              <a:rPr lang="ar-EG" sz="2400" b="1" dirty="0" smtClean="0">
                <a:solidFill>
                  <a:prstClr val="black"/>
                </a:solidFill>
                <a:cs typeface="Times New Roman" panose="02020603050405020304" pitchFamily="18" charset="0"/>
              </a:rPr>
              <a:t>3-النوايا </a:t>
            </a:r>
            <a:r>
              <a:rPr lang="ar-EG" sz="2400" b="1" dirty="0">
                <a:solidFill>
                  <a:prstClr val="black"/>
                </a:solidFill>
                <a:cs typeface="Times New Roman" panose="02020603050405020304" pitchFamily="18" charset="0"/>
              </a:rPr>
              <a:t>السلوكية للاستخدام </a:t>
            </a:r>
            <a:r>
              <a:rPr lang="en-US" sz="2400" dirty="0">
                <a:solidFill>
                  <a:prstClr val="black"/>
                </a:solidFill>
                <a:cs typeface="Times New Roman" panose="02020603050405020304" pitchFamily="18" charset="0"/>
              </a:rPr>
              <a:t>Behavioral Intention to use </a:t>
            </a:r>
            <a:r>
              <a:rPr lang="ar-EG" sz="2400" dirty="0">
                <a:solidFill>
                  <a:prstClr val="black"/>
                </a:solidFill>
                <a:cs typeface="Times New Roman" panose="02020603050405020304" pitchFamily="18" charset="0"/>
              </a:rPr>
              <a:t>وهو السلوك المخطط له من قبل الفرد ويتم توقعه من خلال سهولة الاستخدام المدركة والاستفادة المدركة. </a:t>
            </a:r>
          </a:p>
          <a:p>
            <a:pPr lvl="0" algn="just" rtl="1">
              <a:lnSpc>
                <a:spcPct val="90000"/>
              </a:lnSpc>
              <a:spcBef>
                <a:spcPts val="1000"/>
              </a:spcBef>
              <a:defRPr/>
            </a:pPr>
            <a:r>
              <a:rPr lang="ar-EG" sz="2400" b="1" dirty="0" smtClean="0">
                <a:solidFill>
                  <a:prstClr val="black"/>
                </a:solidFill>
                <a:cs typeface="Times New Roman" panose="02020603050405020304" pitchFamily="18" charset="0"/>
              </a:rPr>
              <a:t>4-الاستخدام </a:t>
            </a:r>
            <a:r>
              <a:rPr lang="ar-EG" sz="2400" b="1" dirty="0">
                <a:solidFill>
                  <a:prstClr val="black"/>
                </a:solidFill>
                <a:cs typeface="Times New Roman" panose="02020603050405020304" pitchFamily="18" charset="0"/>
              </a:rPr>
              <a:t>الفعلي </a:t>
            </a:r>
            <a:r>
              <a:rPr lang="en-US" sz="2400" dirty="0">
                <a:solidFill>
                  <a:prstClr val="black"/>
                </a:solidFill>
                <a:cs typeface="Times New Roman" panose="02020603050405020304" pitchFamily="18" charset="0"/>
              </a:rPr>
              <a:t>Actual system to use </a:t>
            </a:r>
            <a:r>
              <a:rPr lang="ar-EG" sz="2400" dirty="0">
                <a:solidFill>
                  <a:prstClr val="black"/>
                </a:solidFill>
                <a:cs typeface="Times New Roman" panose="02020603050405020304" pitchFamily="18" charset="0"/>
              </a:rPr>
              <a:t>الممارسة الفعلية لاستخدام التكنولوجيا لدى الفرد ويتم التنبؤ به من خلال النية السلوكية.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982210" y="868015"/>
            <a:ext cx="7611379" cy="646331"/>
          </a:xfrm>
          <a:prstGeom prst="rect">
            <a:avLst/>
          </a:prstGeom>
        </p:spPr>
        <p:txBody>
          <a:bodyPr wrap="none">
            <a:spAutoFit/>
          </a:bodyPr>
          <a:lstStyle/>
          <a:p>
            <a:pPr lvl="0" algn="ctr" rtl="1">
              <a:lnSpc>
                <a:spcPct val="90000"/>
              </a:lnSpc>
              <a:spcBef>
                <a:spcPts val="1000"/>
              </a:spcBef>
              <a:defRPr/>
            </a:pPr>
            <a:r>
              <a:rPr lang="ar-EG" sz="4000" b="1" u="sng" dirty="0">
                <a:solidFill>
                  <a:schemeClr val="bg1"/>
                </a:solidFill>
                <a:effectLst>
                  <a:outerShdw blurRad="38100" dist="38100" dir="2700000" algn="tl">
                    <a:srgbClr val="000000">
                      <a:alpha val="43137"/>
                    </a:srgbClr>
                  </a:outerShdw>
                </a:effectLst>
                <a:cs typeface="Times New Roman" panose="02020603050405020304" pitchFamily="18" charset="0"/>
              </a:rPr>
              <a:t>العوامل المؤثرة في نموذج قبول التكنولوجيا: </a:t>
            </a:r>
          </a:p>
        </p:txBody>
      </p:sp>
    </p:spTree>
    <p:extLst>
      <p:ext uri="{BB962C8B-B14F-4D97-AF65-F5344CB8AC3E}">
        <p14:creationId xmlns:p14="http://schemas.microsoft.com/office/powerpoint/2010/main" val="4255092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3462" y="2186800"/>
            <a:ext cx="10146074" cy="2727926"/>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أولا: العوامل الخارجية :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1-المتغيرات الديموجرافية </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400" b="1" dirty="0" smtClean="0">
                <a:solidFill>
                  <a:prstClr val="black"/>
                </a:solidFill>
                <a:latin typeface="Calibri" panose="020F0502020204030204"/>
                <a:cs typeface="Times New Roman" panose="02020603050405020304" pitchFamily="18" charset="0"/>
              </a:rPr>
              <a:t>2- العوامل الإجتماعية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3-العوامل الثقافية</a:t>
            </a:r>
            <a:r>
              <a:rPr kumimoji="0" lang="ar-EG" sz="2400" b="1"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a:t>
            </a:r>
          </a:p>
          <a:p>
            <a:pPr marL="0" marR="0" lvl="0" indent="0" algn="just" defTabSz="914400" rtl="1" eaLnBrk="1" fontAlgn="auto" latinLnBrk="0" hangingPunct="1">
              <a:lnSpc>
                <a:spcPct val="90000"/>
              </a:lnSpc>
              <a:spcBef>
                <a:spcPts val="1000"/>
              </a:spcBef>
              <a:spcAft>
                <a:spcPts val="0"/>
              </a:spcAft>
              <a:buClrTx/>
              <a:buSzTx/>
              <a:buFontTx/>
              <a:buNone/>
              <a:tabLst/>
              <a:defRPr/>
            </a:pPr>
            <a:r>
              <a:rPr lang="ar-EG" sz="2400" b="1" baseline="0" dirty="0" smtClean="0">
                <a:solidFill>
                  <a:prstClr val="black"/>
                </a:solidFill>
                <a:latin typeface="Calibri" panose="020F0502020204030204"/>
                <a:cs typeface="Times New Roman" panose="02020603050405020304" pitchFamily="18" charset="0"/>
              </a:rPr>
              <a:t>4-العوامل</a:t>
            </a:r>
            <a:r>
              <a:rPr lang="ar-EG" sz="2400" b="1" dirty="0" smtClean="0">
                <a:solidFill>
                  <a:prstClr val="black"/>
                </a:solidFill>
                <a:latin typeface="Calibri" panose="020F0502020204030204"/>
                <a:cs typeface="Times New Roman" panose="02020603050405020304" pitchFamily="18" charset="0"/>
              </a:rPr>
              <a:t> السياسية وهي تأثير إستخدام التكنولوجيا في السياسة والازمات السياسية .</a:t>
            </a:r>
          </a:p>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1"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5- العوامل الإجتماعية وتشمل اللغة</a:t>
            </a:r>
            <a:r>
              <a:rPr kumimoji="0" lang="ar-EG" sz="2400" b="1" i="0" u="none" strike="noStrike" kern="1200" cap="none" spc="0" normalizeH="0" noProof="0" dirty="0" smtClean="0">
                <a:ln>
                  <a:noFill/>
                </a:ln>
                <a:solidFill>
                  <a:prstClr val="black"/>
                </a:solidFill>
                <a:effectLst/>
                <a:uLnTx/>
                <a:uFillTx/>
                <a:latin typeface="Calibri" panose="020F0502020204030204"/>
                <a:ea typeface="+mn-ea"/>
                <a:cs typeface="Times New Roman" panose="02020603050405020304" pitchFamily="18" charset="0"/>
              </a:rPr>
              <a:t> والمهارة .</a:t>
            </a: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929518" y="982635"/>
            <a:ext cx="8234947" cy="646331"/>
          </a:xfrm>
          <a:prstGeom prst="rect">
            <a:avLst/>
          </a:prstGeom>
        </p:spPr>
        <p:txBody>
          <a:bodyPr wrap="none">
            <a:spAutoFit/>
          </a:bodyPr>
          <a:lstStyle/>
          <a:p>
            <a:pPr marL="0" marR="0" lvl="0" indent="0" algn="ctr" defTabSz="914400" rtl="1" eaLnBrk="1" fontAlgn="auto" latinLnBrk="0" hangingPunct="1">
              <a:lnSpc>
                <a:spcPct val="90000"/>
              </a:lnSpc>
              <a:spcBef>
                <a:spcPts val="1000"/>
              </a:spcBef>
              <a:spcAft>
                <a:spcPts val="0"/>
              </a:spcAft>
              <a:buClrTx/>
              <a:buSzTx/>
              <a:buFontTx/>
              <a:buNone/>
              <a:tabLst/>
              <a:defRPr/>
            </a:pPr>
            <a:r>
              <a:rPr kumimoji="0" lang="ar-EG" sz="4000" b="1" i="0" u="sng" strike="noStrike" kern="1200" cap="none" spc="0" normalizeH="0" baseline="0" noProof="0" dirty="0" smtClean="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rPr>
              <a:t>العوامل التي المؤثرة في نموذج قبول التكنولوجيا </a:t>
            </a:r>
            <a:endParaRPr kumimoji="0" lang="ar-EG" sz="4000" b="1" i="0" u="sng" strike="noStrike" kern="1200" cap="none" spc="0" normalizeH="0" baseline="0" noProof="0" dirty="0">
              <a:ln>
                <a:noFill/>
              </a:ln>
              <a:solidFill>
                <a:prstClr val="white"/>
              </a:solidFill>
              <a:effectLst>
                <a:outerShdw blurRad="38100" dist="38100" dir="2700000" algn="tl">
                  <a:srgbClr val="000000">
                    <a:alpha val="43137"/>
                  </a:srgbClr>
                </a:outerShdw>
              </a:effectLst>
              <a:uLnTx/>
              <a:uFillTx/>
              <a:latin typeface="Calibri" panose="020F0502020204030204"/>
              <a:ea typeface="+mn-ea"/>
              <a:cs typeface="Times New Roman" panose="02020603050405020304" pitchFamily="18" charset="0"/>
            </a:endParaRPr>
          </a:p>
        </p:txBody>
      </p:sp>
    </p:spTree>
    <p:extLst>
      <p:ext uri="{BB962C8B-B14F-4D97-AF65-F5344CB8AC3E}">
        <p14:creationId xmlns:p14="http://schemas.microsoft.com/office/powerpoint/2010/main" val="42939603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p:cNvSpPr/>
          <p:nvPr/>
        </p:nvSpPr>
        <p:spPr>
          <a:xfrm>
            <a:off x="5837153" y="3924485"/>
            <a:ext cx="1599001" cy="7981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chemeClr val="tx1"/>
                </a:solidFill>
              </a:rPr>
              <a:t>الاتجاه نحو الاستخدام </a:t>
            </a:r>
            <a:endParaRPr lang="en-US" sz="2000" b="1" dirty="0">
              <a:solidFill>
                <a:schemeClr val="tx1"/>
              </a:solidFill>
            </a:endParaRPr>
          </a:p>
        </p:txBody>
      </p:sp>
      <p:pic>
        <p:nvPicPr>
          <p:cNvPr id="5" name="Picture 4"/>
          <p:cNvPicPr>
            <a:picLocks noChangeAspect="1"/>
          </p:cNvPicPr>
          <p:nvPr/>
        </p:nvPicPr>
        <p:blipFill>
          <a:blip r:embed="rId3"/>
          <a:stretch>
            <a:fillRect/>
          </a:stretch>
        </p:blipFill>
        <p:spPr>
          <a:xfrm>
            <a:off x="3240994" y="3397148"/>
            <a:ext cx="2059671" cy="724174"/>
          </a:xfrm>
          <a:prstGeom prst="rect">
            <a:avLst/>
          </a:prstGeom>
        </p:spPr>
      </p:pic>
      <p:pic>
        <p:nvPicPr>
          <p:cNvPr id="6" name="Picture 5"/>
          <p:cNvPicPr>
            <a:picLocks noChangeAspect="1"/>
          </p:cNvPicPr>
          <p:nvPr/>
        </p:nvPicPr>
        <p:blipFill>
          <a:blip r:embed="rId3"/>
          <a:stretch>
            <a:fillRect/>
          </a:stretch>
        </p:blipFill>
        <p:spPr>
          <a:xfrm>
            <a:off x="955667" y="3872394"/>
            <a:ext cx="1748838" cy="807920"/>
          </a:xfrm>
          <a:prstGeom prst="rect">
            <a:avLst/>
          </a:prstGeom>
        </p:spPr>
      </p:pic>
      <p:pic>
        <p:nvPicPr>
          <p:cNvPr id="7" name="Picture 6"/>
          <p:cNvPicPr>
            <a:picLocks noChangeAspect="1"/>
          </p:cNvPicPr>
          <p:nvPr/>
        </p:nvPicPr>
        <p:blipFill>
          <a:blip r:embed="rId3"/>
          <a:stretch>
            <a:fillRect/>
          </a:stretch>
        </p:blipFill>
        <p:spPr>
          <a:xfrm>
            <a:off x="3300516" y="4512388"/>
            <a:ext cx="2033029" cy="748656"/>
          </a:xfrm>
          <a:prstGeom prst="rect">
            <a:avLst/>
          </a:prstGeom>
        </p:spPr>
      </p:pic>
      <p:pic>
        <p:nvPicPr>
          <p:cNvPr id="9" name="Picture 8"/>
          <p:cNvPicPr>
            <a:picLocks noChangeAspect="1"/>
          </p:cNvPicPr>
          <p:nvPr/>
        </p:nvPicPr>
        <p:blipFill>
          <a:blip r:embed="rId3"/>
          <a:stretch>
            <a:fillRect/>
          </a:stretch>
        </p:blipFill>
        <p:spPr>
          <a:xfrm>
            <a:off x="7901519" y="3924486"/>
            <a:ext cx="1595569" cy="798144"/>
          </a:xfrm>
          <a:prstGeom prst="rect">
            <a:avLst/>
          </a:prstGeom>
        </p:spPr>
      </p:pic>
      <p:pic>
        <p:nvPicPr>
          <p:cNvPr id="10" name="Picture 9"/>
          <p:cNvPicPr>
            <a:picLocks noChangeAspect="1"/>
          </p:cNvPicPr>
          <p:nvPr/>
        </p:nvPicPr>
        <p:blipFill>
          <a:blip r:embed="rId3"/>
          <a:stretch>
            <a:fillRect/>
          </a:stretch>
        </p:blipFill>
        <p:spPr>
          <a:xfrm>
            <a:off x="9851182" y="3924485"/>
            <a:ext cx="1493031" cy="798145"/>
          </a:xfrm>
          <a:prstGeom prst="rect">
            <a:avLst/>
          </a:prstGeom>
        </p:spPr>
      </p:pic>
      <p:sp>
        <p:nvSpPr>
          <p:cNvPr id="11" name="Rectangle 10"/>
          <p:cNvSpPr/>
          <p:nvPr/>
        </p:nvSpPr>
        <p:spPr>
          <a:xfrm>
            <a:off x="9811781" y="4030892"/>
            <a:ext cx="1532433" cy="369332"/>
          </a:xfrm>
          <a:prstGeom prst="rect">
            <a:avLst/>
          </a:prstGeom>
        </p:spPr>
        <p:txBody>
          <a:bodyPr wrap="square">
            <a:spAutoFit/>
          </a:bodyPr>
          <a:lstStyle/>
          <a:p>
            <a:r>
              <a:rPr lang="ar-EG" b="1" dirty="0"/>
              <a:t>الإستخدام الفعلي </a:t>
            </a:r>
          </a:p>
        </p:txBody>
      </p:sp>
      <p:sp>
        <p:nvSpPr>
          <p:cNvPr id="12" name="Rectangle 11"/>
          <p:cNvSpPr/>
          <p:nvPr/>
        </p:nvSpPr>
        <p:spPr>
          <a:xfrm>
            <a:off x="7910024" y="3976948"/>
            <a:ext cx="1578558" cy="646331"/>
          </a:xfrm>
          <a:prstGeom prst="rect">
            <a:avLst/>
          </a:prstGeom>
        </p:spPr>
        <p:txBody>
          <a:bodyPr wrap="square">
            <a:spAutoFit/>
          </a:bodyPr>
          <a:lstStyle/>
          <a:p>
            <a:pPr algn="ctr"/>
            <a:r>
              <a:rPr lang="ar-EG" b="1" dirty="0"/>
              <a:t>النوايا السلوكية للإستخدام </a:t>
            </a:r>
          </a:p>
        </p:txBody>
      </p:sp>
      <p:sp>
        <p:nvSpPr>
          <p:cNvPr id="13" name="Rectangle 12"/>
          <p:cNvSpPr/>
          <p:nvPr/>
        </p:nvSpPr>
        <p:spPr>
          <a:xfrm>
            <a:off x="999570" y="4064197"/>
            <a:ext cx="1661032" cy="400110"/>
          </a:xfrm>
          <a:prstGeom prst="rect">
            <a:avLst/>
          </a:prstGeom>
        </p:spPr>
        <p:txBody>
          <a:bodyPr wrap="none">
            <a:spAutoFit/>
          </a:bodyPr>
          <a:lstStyle/>
          <a:p>
            <a:r>
              <a:rPr lang="ar-EG" sz="2000" b="1" dirty="0"/>
              <a:t>العوامل الخارجية </a:t>
            </a:r>
          </a:p>
        </p:txBody>
      </p:sp>
      <p:sp>
        <p:nvSpPr>
          <p:cNvPr id="14" name="Rectangle 13"/>
          <p:cNvSpPr/>
          <p:nvPr/>
        </p:nvSpPr>
        <p:spPr>
          <a:xfrm>
            <a:off x="3370695" y="3616529"/>
            <a:ext cx="1672253" cy="400110"/>
          </a:xfrm>
          <a:prstGeom prst="rect">
            <a:avLst/>
          </a:prstGeom>
        </p:spPr>
        <p:txBody>
          <a:bodyPr wrap="none">
            <a:spAutoFit/>
          </a:bodyPr>
          <a:lstStyle/>
          <a:p>
            <a:r>
              <a:rPr lang="ar-EG" sz="2000" b="1" dirty="0"/>
              <a:t>الإستفادة المدركة </a:t>
            </a:r>
          </a:p>
        </p:txBody>
      </p:sp>
      <p:sp>
        <p:nvSpPr>
          <p:cNvPr id="15" name="Rectangle 14"/>
          <p:cNvSpPr/>
          <p:nvPr/>
        </p:nvSpPr>
        <p:spPr>
          <a:xfrm>
            <a:off x="1269030" y="4539510"/>
            <a:ext cx="6096000" cy="646331"/>
          </a:xfrm>
          <a:prstGeom prst="rect">
            <a:avLst/>
          </a:prstGeom>
        </p:spPr>
        <p:txBody>
          <a:bodyPr>
            <a:spAutoFit/>
          </a:bodyPr>
          <a:lstStyle/>
          <a:p>
            <a:pPr algn="ctr"/>
            <a:r>
              <a:rPr lang="ar-EG" b="1" dirty="0" smtClean="0"/>
              <a:t>سهولة الإستخدام </a:t>
            </a:r>
          </a:p>
          <a:p>
            <a:pPr algn="ctr"/>
            <a:r>
              <a:rPr lang="ar-EG" b="1" dirty="0" smtClean="0"/>
              <a:t>المدركة </a:t>
            </a:r>
            <a:endParaRPr lang="ar-EG" b="1" dirty="0"/>
          </a:p>
        </p:txBody>
      </p:sp>
      <p:cxnSp>
        <p:nvCxnSpPr>
          <p:cNvPr id="17" name="Straight Arrow Connector 16"/>
          <p:cNvCxnSpPr/>
          <p:nvPr/>
        </p:nvCxnSpPr>
        <p:spPr>
          <a:xfrm flipV="1">
            <a:off x="2775629" y="3886242"/>
            <a:ext cx="432484" cy="43731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2775629" y="4464307"/>
            <a:ext cx="465365" cy="258323"/>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5333545" y="3616529"/>
            <a:ext cx="3200855" cy="20005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Straight Arrow Connector 22"/>
          <p:cNvCxnSpPr/>
          <p:nvPr/>
        </p:nvCxnSpPr>
        <p:spPr>
          <a:xfrm flipV="1">
            <a:off x="9497088" y="4323557"/>
            <a:ext cx="314693" cy="2550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p:nvPr/>
        </p:nvCxnSpPr>
        <p:spPr>
          <a:xfrm>
            <a:off x="7436154" y="4349061"/>
            <a:ext cx="3514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a:off x="5333545" y="3716556"/>
            <a:ext cx="503608" cy="60700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flipV="1">
            <a:off x="5333545" y="4539510"/>
            <a:ext cx="396695" cy="50493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flipV="1">
            <a:off x="4270829" y="4215558"/>
            <a:ext cx="0" cy="1846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pic>
        <p:nvPicPr>
          <p:cNvPr id="34" name="Picture 33"/>
          <p:cNvPicPr>
            <a:picLocks noChangeAspect="1"/>
          </p:cNvPicPr>
          <p:nvPr/>
        </p:nvPicPr>
        <p:blipFill>
          <a:blip r:embed="rId4"/>
          <a:stretch>
            <a:fillRect/>
          </a:stretch>
        </p:blipFill>
        <p:spPr>
          <a:xfrm>
            <a:off x="1191338" y="784563"/>
            <a:ext cx="7693819" cy="1121761"/>
          </a:xfrm>
          <a:prstGeom prst="rect">
            <a:avLst/>
          </a:prstGeom>
        </p:spPr>
      </p:pic>
    </p:spTree>
    <p:extLst>
      <p:ext uri="{BB962C8B-B14F-4D97-AF65-F5344CB8AC3E}">
        <p14:creationId xmlns:p14="http://schemas.microsoft.com/office/powerpoint/2010/main" val="2110788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3462" y="2186800"/>
            <a:ext cx="10146074" cy="3544560"/>
          </a:xfrm>
          <a:prstGeom prst="rect">
            <a:avLst/>
          </a:prstGeom>
          <a:noFill/>
        </p:spPr>
        <p:txBody>
          <a:bodyPr wrap="square" rtlCol="0">
            <a:spAutoFit/>
          </a:bodyPr>
          <a:lstStyle/>
          <a:p>
            <a:pPr lvl="0" algn="just" rtl="1">
              <a:lnSpc>
                <a:spcPct val="90000"/>
              </a:lnSpc>
              <a:spcBef>
                <a:spcPts val="1000"/>
              </a:spcBef>
              <a:defRPr/>
            </a:pPr>
            <a:r>
              <a:rPr lang="ar-EG" sz="2400" dirty="0">
                <a:solidFill>
                  <a:prstClr val="black"/>
                </a:solidFill>
                <a:cs typeface="Times New Roman" panose="02020603050405020304" pitchFamily="18" charset="0"/>
              </a:rPr>
              <a:t>ويتعلق موقف الاستخدام بتقييم المستخدم لمدى الرغبة في استخدام تطبيق نظام معلومات معين. والنية السلوكية هي مقياس احتمالية استخدام الشخص للتطبيق. وتؤثر المتغيرات الخارجية على سهولة الاستخدام المدركة والاستفادة المدركة. </a:t>
            </a:r>
          </a:p>
          <a:p>
            <a:pPr lvl="0" algn="just" rtl="1">
              <a:lnSpc>
                <a:spcPct val="90000"/>
              </a:lnSpc>
              <a:spcBef>
                <a:spcPts val="1000"/>
              </a:spcBef>
              <a:defRPr/>
            </a:pPr>
            <a:r>
              <a:rPr lang="ar-EG" sz="2400" dirty="0">
                <a:solidFill>
                  <a:prstClr val="black"/>
                </a:solidFill>
                <a:cs typeface="Times New Roman" panose="02020603050405020304" pitchFamily="18" charset="0"/>
              </a:rPr>
              <a:t>ووفقاً لديفيس تؤثر سهولة الاستخدام المدركة بشكل كبير على موقف الفرد من خلال آليتين رئيسيتين: الكفاءة الذاتية والأداة. والكفاءة الذاتية هي مفهوم طوره باندورا </a:t>
            </a:r>
            <a:r>
              <a:rPr lang="en-US" sz="2400" dirty="0">
                <a:solidFill>
                  <a:prstClr val="black"/>
                </a:solidFill>
                <a:cs typeface="Times New Roman" panose="02020603050405020304" pitchFamily="18" charset="0"/>
              </a:rPr>
              <a:t>Bandura </a:t>
            </a:r>
            <a:r>
              <a:rPr lang="ar-EG" sz="2400" dirty="0">
                <a:solidFill>
                  <a:prstClr val="black"/>
                </a:solidFill>
                <a:cs typeface="Times New Roman" panose="02020603050405020304" pitchFamily="18" charset="0"/>
              </a:rPr>
              <a:t>ويوضح أنه كلما كان النظام سهل الاستخدام، يجب أن يكون شعور المستخدم بالفعالية أكبر. علاوة على ذلك، فإن الأداة سهلة الاستخدام ستجعل المستخدم يشعر أنه يتحكم فيما يفعله. والفعالية هي أحد العوامل الرئيسية الكامنة وراء الرابط المباشر بين سهولة الاستخدام المتصورة والاستفادة المدركة. ويمكن أن تسهم سهولة الاستخدام المتصورة أيضاً بطريقة مفيدة في تحسين أداء الشخص. ونظراً لحقيقة أن المستخدم سيضطر إلى بذل جهود أقل بأداة سهلة الاستخدام، فسيكون قادراً على بذل الجهود لإنجاز مهام أخرى.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01464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2963" y="2687399"/>
            <a:ext cx="10146074" cy="2879763"/>
          </a:xfrm>
          <a:prstGeom prst="rect">
            <a:avLst/>
          </a:prstGeom>
          <a:noFill/>
        </p:spPr>
        <p:txBody>
          <a:bodyPr wrap="square" rtlCol="0">
            <a:spAutoFit/>
          </a:bodyPr>
          <a:lstStyle/>
          <a:p>
            <a:pPr lvl="0" algn="just" rtl="1">
              <a:lnSpc>
                <a:spcPct val="90000"/>
              </a:lnSpc>
              <a:spcBef>
                <a:spcPts val="1000"/>
              </a:spcBef>
              <a:defRPr/>
            </a:pPr>
            <a:r>
              <a:rPr lang="ar-EG" sz="2400" dirty="0" smtClean="0">
                <a:solidFill>
                  <a:prstClr val="black"/>
                </a:solidFill>
                <a:cs typeface="Times New Roman" panose="02020603050405020304" pitchFamily="18" charset="0"/>
              </a:rPr>
              <a:t>وقد ظهر أن </a:t>
            </a:r>
            <a:r>
              <a:rPr lang="ar-EG" sz="2400" dirty="0">
                <a:solidFill>
                  <a:prstClr val="black"/>
                </a:solidFill>
                <a:cs typeface="Times New Roman" panose="02020603050405020304" pitchFamily="18" charset="0"/>
              </a:rPr>
              <a:t>عمليات التأثير الاجتماعي التي تشمل (المعيار الذاتي، والتطوع، والصورة) والعمليات الآلية المعرفية والتي تشمل ملاءمة الوظيفة، جودة المخرجات، قابلية النتيجة) أثرت على الفائدة المتصورة ونية الاستخدام. وقد تم اقتراح تطوير ملحوظ لنموذج قبول التكنولوجيا </a:t>
            </a:r>
            <a:r>
              <a:rPr lang="en-US" sz="2400" dirty="0">
                <a:solidFill>
                  <a:prstClr val="black"/>
                </a:solidFill>
                <a:cs typeface="Times New Roman" panose="02020603050405020304" pitchFamily="18" charset="0"/>
              </a:rPr>
              <a:t>TAM </a:t>
            </a:r>
            <a:r>
              <a:rPr lang="ar-EG" sz="2400" dirty="0">
                <a:solidFill>
                  <a:prstClr val="black"/>
                </a:solidFill>
                <a:cs typeface="Times New Roman" panose="02020603050405020304" pitchFamily="18" charset="0"/>
              </a:rPr>
              <a:t>بواسطة (2006, </a:t>
            </a:r>
            <a:r>
              <a:rPr lang="en-US" sz="2400" dirty="0">
                <a:solidFill>
                  <a:prstClr val="black"/>
                </a:solidFill>
                <a:cs typeface="Times New Roman" panose="02020603050405020304" pitchFamily="18" charset="0"/>
              </a:rPr>
              <a:t>Mc </a:t>
            </a:r>
            <a:r>
              <a:rPr lang="en-US" sz="2400" dirty="0" err="1">
                <a:solidFill>
                  <a:prstClr val="black"/>
                </a:solidFill>
                <a:cs typeface="Times New Roman" panose="02020603050405020304" pitchFamily="18" charset="0"/>
              </a:rPr>
              <a:t>Farland</a:t>
            </a:r>
            <a:r>
              <a:rPr lang="en-US" sz="2400" dirty="0">
                <a:solidFill>
                  <a:prstClr val="black"/>
                </a:solidFill>
                <a:cs typeface="Times New Roman" panose="02020603050405020304" pitchFamily="18" charset="0"/>
              </a:rPr>
              <a:t> and Hamilton ( </a:t>
            </a:r>
            <a:r>
              <a:rPr lang="ar-EG" sz="2400" dirty="0">
                <a:solidFill>
                  <a:prstClr val="black"/>
                </a:solidFill>
                <a:cs typeface="Times New Roman" panose="02020603050405020304" pitchFamily="18" charset="0"/>
              </a:rPr>
              <a:t>ويفترض أن هناك 6 متغيرات سياقية وهي (الخبرة السابقة، واستخدام الآخرين، والقلق، وجودة النظام، وهيكل المهام، والدعم التنظيمي) تؤثر على استخدام النظام المتغير التابع من خلال 3 متغيرات وسيطة (الفعالية، سهولة الاستخدام المدركة والفائدة المتصورة</a:t>
            </a:r>
            <a:r>
              <a:rPr lang="ar-EG" sz="2400" dirty="0" smtClean="0">
                <a:solidFill>
                  <a:prstClr val="black"/>
                </a:solidFill>
                <a:cs typeface="Times New Roman" panose="02020603050405020304" pitchFamily="18" charset="0"/>
              </a:rPr>
              <a:t>).</a:t>
            </a:r>
          </a:p>
          <a:p>
            <a:pPr lvl="0" algn="just" rtl="1">
              <a:lnSpc>
                <a:spcPct val="90000"/>
              </a:lnSpc>
              <a:spcBef>
                <a:spcPts val="1000"/>
              </a:spcBef>
              <a:defRPr/>
            </a:pPr>
            <a:r>
              <a:rPr lang="ar-EG" sz="2400" dirty="0" smtClean="0">
                <a:solidFill>
                  <a:prstClr val="black"/>
                </a:solidFill>
                <a:cs typeface="Times New Roman" panose="02020603050405020304" pitchFamily="18" charset="0"/>
              </a:rPr>
              <a:t> </a:t>
            </a:r>
            <a:r>
              <a:rPr lang="ar-EG" sz="2400" dirty="0">
                <a:solidFill>
                  <a:prstClr val="black"/>
                </a:solidFill>
                <a:cs typeface="Times New Roman" panose="02020603050405020304" pitchFamily="18" charset="0"/>
              </a:rPr>
              <a:t>ويفترض النموذج أيضاً العلاقات المباشرة بين المتغيرات الخارجية واستخدام النظام فقط الوساطة من خلال سهولة الاستخدام المتصورة والفائدة المتصورة. </a:t>
            </a:r>
            <a:endParaRPr kumimoji="0" lang="ar-EG" sz="2400" i="0" u="none"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875069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3462" y="2186800"/>
            <a:ext cx="10146074" cy="2879763"/>
          </a:xfrm>
          <a:prstGeom prst="rect">
            <a:avLst/>
          </a:prstGeom>
          <a:noFill/>
        </p:spPr>
        <p:txBody>
          <a:bodyPr wrap="square" rtlCol="0">
            <a:spAutoFit/>
          </a:bodyPr>
          <a:lstStyle/>
          <a:p>
            <a:pPr lvl="0" algn="just" rtl="1">
              <a:lnSpc>
                <a:spcPct val="90000"/>
              </a:lnSpc>
              <a:spcBef>
                <a:spcPts val="1000"/>
              </a:spcBef>
              <a:defRPr/>
            </a:pPr>
            <a:r>
              <a:rPr lang="ar-EG" sz="2400">
                <a:solidFill>
                  <a:prstClr val="black"/>
                </a:solidFill>
                <a:cs typeface="Times New Roman" panose="02020603050405020304" pitchFamily="18" charset="0"/>
              </a:rPr>
              <a:t>وقد تم استخدام نموذج قبول التكنولوجيا </a:t>
            </a:r>
            <a:r>
              <a:rPr lang="en-US" sz="2400">
                <a:solidFill>
                  <a:prstClr val="black"/>
                </a:solidFill>
                <a:cs typeface="Times New Roman" panose="02020603050405020304" pitchFamily="18" charset="0"/>
              </a:rPr>
              <a:t>TAM </a:t>
            </a:r>
            <a:r>
              <a:rPr lang="ar-EG" sz="2400">
                <a:solidFill>
                  <a:prstClr val="black"/>
                </a:solidFill>
                <a:cs typeface="Times New Roman" panose="02020603050405020304" pitchFamily="18" charset="0"/>
              </a:rPr>
              <a:t>على نطاق واسع للمساعدة في فهم وشرح سلوك المستخدم في نظام المعلومات. وكان هناك عدد من الأبحاث التي تم استخدامها لاختبار النموذج وكانت النتائج موثوقة، الحجة الأساسية في النموذج هي أن كفاءة وخبرات الموظفين في مجال تكنولوجيا المعلومات تعزز سهولة استخدام التكنولوجيا، في حين أن قبول التكنولوجيا يخضع للإشراف على قواعد المنظمة وسياستها وإرشادات تكنولوجيا المعلومات. في استخدام تقنية الوصول المفتوح، ولا تمثل الفائدة المتصورة وسهولة الاستخدام مشكلة في كثير من الأحيان حيث يتم توفير معظم مقاطع الفيديو التعليمية لتوجيه المستخدم من خلال عمليات التصور. </a:t>
            </a:r>
          </a:p>
          <a:p>
            <a:pPr lvl="0" algn="just" rtl="1">
              <a:lnSpc>
                <a:spcPct val="90000"/>
              </a:lnSpc>
              <a:spcBef>
                <a:spcPts val="1000"/>
              </a:spcBef>
              <a:defRPr/>
            </a:pPr>
            <a:endParaRPr lang="ar-EG" sz="2400" dirty="0">
              <a:solidFill>
                <a:prstClr val="black"/>
              </a:solidFill>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80684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39"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73462" y="2186800"/>
            <a:ext cx="5213978" cy="4133439"/>
          </a:xfrm>
          <a:prstGeom prst="rect">
            <a:avLst/>
          </a:prstGeom>
          <a:noFill/>
        </p:spPr>
        <p:txBody>
          <a:bodyPr wrap="square" rtlCol="0">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rPr>
              <a:t>ختاماً...</a:t>
            </a:r>
          </a:p>
          <a:p>
            <a:pPr lvl="0" algn="just" rtl="1">
              <a:lnSpc>
                <a:spcPct val="90000"/>
              </a:lnSpc>
              <a:spcBef>
                <a:spcPts val="1000"/>
              </a:spcBef>
              <a:defRPr/>
            </a:pPr>
            <a:r>
              <a:rPr lang="ar-EG" sz="2400" dirty="0">
                <a:solidFill>
                  <a:prstClr val="black"/>
                </a:solidFill>
                <a:cs typeface="Times New Roman" panose="02020603050405020304" pitchFamily="18" charset="0"/>
              </a:rPr>
              <a:t>تعد </a:t>
            </a:r>
            <a:r>
              <a:rPr lang="ar-EG" sz="2400" dirty="0" smtClean="0">
                <a:solidFill>
                  <a:prstClr val="black"/>
                </a:solidFill>
                <a:cs typeface="Times New Roman" panose="02020603050405020304" pitchFamily="18" charset="0"/>
              </a:rPr>
              <a:t>نماذج ونظريات  </a:t>
            </a:r>
            <a:r>
              <a:rPr lang="ar-EG" sz="2400" dirty="0">
                <a:solidFill>
                  <a:prstClr val="black"/>
                </a:solidFill>
                <a:cs typeface="Times New Roman" panose="02020603050405020304" pitchFamily="18" charset="0"/>
              </a:rPr>
              <a:t>التأثير الإجتماعي </a:t>
            </a:r>
            <a:r>
              <a:rPr lang="ar-EG" sz="2400" dirty="0" smtClean="0">
                <a:solidFill>
                  <a:prstClr val="black"/>
                </a:solidFill>
                <a:cs typeface="Times New Roman" panose="02020603050405020304" pitchFamily="18" charset="0"/>
              </a:rPr>
              <a:t>والنفسي </a:t>
            </a:r>
            <a:r>
              <a:rPr lang="ar-EG" sz="2400" dirty="0">
                <a:solidFill>
                  <a:prstClr val="black"/>
                </a:solidFill>
                <a:cs typeface="Times New Roman" panose="02020603050405020304" pitchFamily="18" charset="0"/>
              </a:rPr>
              <a:t>لوسائل الإعلام </a:t>
            </a:r>
            <a:r>
              <a:rPr lang="ar-EG" sz="2400" dirty="0" smtClean="0">
                <a:solidFill>
                  <a:prstClr val="black"/>
                </a:solidFill>
                <a:cs typeface="Times New Roman" panose="02020603050405020304" pitchFamily="18" charset="0"/>
              </a:rPr>
              <a:t>الجديدة من النظرياتن الهامة جدا في عصرنا الحالي كونها تعمل على  معرفة التأثيرات النفسية والإجتماعية لوسائل الإعلام الجديد على الإنسان وتداعياتها ، ومن هذا المنطلق نجد ان نظرية التأثير الإجتماعي والحضورالإجتماعي والوصم الإجتماعي ونموذج قبول التكنولوجيا من ابرز النماذج في هذا الإطار .</a:t>
            </a:r>
            <a:endParaRPr kumimoji="0" lang="ar-EG" sz="2400" b="0" i="0" u="none" strike="noStrike" kern="1200" cap="none" spc="0" normalizeH="0" baseline="0" noProof="0" dirty="0" smtClean="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Calibri" panose="020F0502020204030204"/>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6490336" y="2359330"/>
            <a:ext cx="4000500" cy="3447110"/>
          </a:xfrm>
          <a:prstGeom prst="rect">
            <a:avLst/>
          </a:prstGeom>
        </p:spPr>
      </p:pic>
    </p:spTree>
    <p:extLst>
      <p:ext uri="{BB962C8B-B14F-4D97-AF65-F5344CB8AC3E}">
        <p14:creationId xmlns:p14="http://schemas.microsoft.com/office/powerpoint/2010/main" val="3270879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imeline Infographics by Slidesgo">
  <a:themeElements>
    <a:clrScheme name="Simple Light">
      <a:dk1>
        <a:srgbClr val="000000"/>
      </a:dk1>
      <a:lt1>
        <a:srgbClr val="FFFFFF"/>
      </a:lt1>
      <a:dk2>
        <a:srgbClr val="595959"/>
      </a:dk2>
      <a:lt2>
        <a:srgbClr val="EEEEEE"/>
      </a:lt2>
      <a:accent1>
        <a:srgbClr val="5EB2FC"/>
      </a:accent1>
      <a:accent2>
        <a:srgbClr val="69E781"/>
      </a:accent2>
      <a:accent3>
        <a:srgbClr val="869FB2"/>
      </a:accent3>
      <a:accent4>
        <a:srgbClr val="4949E7"/>
      </a:accent4>
      <a:accent5>
        <a:srgbClr val="FCBD24"/>
      </a:accent5>
      <a:accent6>
        <a:srgbClr val="EC3A3B"/>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7798</TotalTime>
  <Words>4124</Words>
  <Application>Microsoft Office PowerPoint</Application>
  <PresentationFormat>Widescreen</PresentationFormat>
  <Paragraphs>173</Paragraphs>
  <Slides>43</Slides>
  <Notes>6</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43</vt:i4>
      </vt:variant>
    </vt:vector>
  </HeadingPairs>
  <TitlesOfParts>
    <vt:vector size="54" baseType="lpstr">
      <vt:lpstr>American Typewriter</vt:lpstr>
      <vt:lpstr>Arial</vt:lpstr>
      <vt:lpstr>Calibri</vt:lpstr>
      <vt:lpstr>Calibri Light</vt:lpstr>
      <vt:lpstr>Fira Sans Extra Condensed Medium</vt:lpstr>
      <vt:lpstr>Fira Sans Extra Condensed SemiBold</vt:lpstr>
      <vt:lpstr>Roboto</vt:lpstr>
      <vt:lpstr>Times New Roman</vt:lpstr>
      <vt:lpstr>Office Theme</vt:lpstr>
      <vt:lpstr>1_Office Theme</vt:lpstr>
      <vt:lpstr>Timeline Infographics by Slidesgo</vt:lpstr>
      <vt:lpstr>PowerPoint Presentation</vt:lpstr>
      <vt:lpstr>PowerPoint Presentation</vt:lpstr>
      <vt:lpstr>محتوى المحاضرة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391</cp:revision>
  <dcterms:created xsi:type="dcterms:W3CDTF">2023-04-29T09:08:23Z</dcterms:created>
  <dcterms:modified xsi:type="dcterms:W3CDTF">2023-11-30T20:24:43Z</dcterms:modified>
</cp:coreProperties>
</file>