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96" r:id="rId5"/>
    <p:sldId id="523" r:id="rId6"/>
    <p:sldId id="597" r:id="rId7"/>
    <p:sldId id="608" r:id="rId8"/>
    <p:sldId id="609" r:id="rId9"/>
    <p:sldId id="522" r:id="rId10"/>
    <p:sldId id="606" r:id="rId11"/>
    <p:sldId id="607" r:id="rId12"/>
    <p:sldId id="619" r:id="rId13"/>
    <p:sldId id="603" r:id="rId14"/>
    <p:sldId id="620" r:id="rId15"/>
    <p:sldId id="638" r:id="rId16"/>
    <p:sldId id="596" r:id="rId17"/>
    <p:sldId id="600" r:id="rId18"/>
    <p:sldId id="622" r:id="rId19"/>
    <p:sldId id="604" r:id="rId20"/>
    <p:sldId id="562" r:id="rId21"/>
    <p:sldId id="610" r:id="rId22"/>
    <p:sldId id="549" r:id="rId23"/>
    <p:sldId id="550" r:id="rId24"/>
    <p:sldId id="621" r:id="rId25"/>
    <p:sldId id="637" r:id="rId26"/>
    <p:sldId id="639" r:id="rId27"/>
    <p:sldId id="611" r:id="rId28"/>
    <p:sldId id="612" r:id="rId29"/>
    <p:sldId id="528" r:id="rId30"/>
    <p:sldId id="630" r:id="rId31"/>
    <p:sldId id="626" r:id="rId32"/>
    <p:sldId id="627" r:id="rId33"/>
    <p:sldId id="628" r:id="rId34"/>
    <p:sldId id="629" r:id="rId35"/>
    <p:sldId id="641" r:id="rId36"/>
    <p:sldId id="613" r:id="rId37"/>
    <p:sldId id="631" r:id="rId38"/>
    <p:sldId id="632" r:id="rId39"/>
    <p:sldId id="633" r:id="rId40"/>
    <p:sldId id="634" r:id="rId41"/>
    <p:sldId id="635" r:id="rId42"/>
    <p:sldId id="623" r:id="rId43"/>
    <p:sldId id="614" r:id="rId44"/>
    <p:sldId id="617" r:id="rId45"/>
    <p:sldId id="618" r:id="rId46"/>
    <p:sldId id="61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26D1D4-2DAD-4F6A-FCFD-956CF7E1EE55}" v="48" dt="2026-06-14T10:52:40.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2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3926D1D4-2DAD-4F6A-FCFD-956CF7E1EE55}"/>
    <pc:docChg chg="modSld">
      <pc:chgData name="Aya Mahmoud" userId="S::ayamahmoud@midocean.edu.km::847cf1dc-00e7-4bc8-9122-d6f961721456" providerId="AD" clId="Web-{3926D1D4-2DAD-4F6A-FCFD-956CF7E1EE55}" dt="2026-06-14T10:52:40.580" v="39"/>
      <pc:docMkLst>
        <pc:docMk/>
      </pc:docMkLst>
      <pc:sldChg chg="delSp modSp">
        <pc:chgData name="Aya Mahmoud" userId="S::ayamahmoud@midocean.edu.km::847cf1dc-00e7-4bc8-9122-d6f961721456" providerId="AD" clId="Web-{3926D1D4-2DAD-4F6A-FCFD-956CF7E1EE55}" dt="2026-06-14T10:48:42.508" v="1"/>
        <pc:sldMkLst>
          <pc:docMk/>
          <pc:sldMk cId="0" sldId="496"/>
        </pc:sldMkLst>
        <pc:spChg chg="del mod">
          <ac:chgData name="Aya Mahmoud" userId="S::ayamahmoud@midocean.edu.km::847cf1dc-00e7-4bc8-9122-d6f961721456" providerId="AD" clId="Web-{3926D1D4-2DAD-4F6A-FCFD-956CF7E1EE55}" dt="2026-06-14T10:48:42.508" v="1"/>
          <ac:spMkLst>
            <pc:docMk/>
            <pc:sldMk cId="0" sldId="496"/>
            <ac:spMk id="8" creationId="{4D0930C4-41F1-11B9-37B7-60F6FABE2707}"/>
          </ac:spMkLst>
        </pc:spChg>
      </pc:sldChg>
      <pc:sldChg chg="delSp">
        <pc:chgData name="Aya Mahmoud" userId="S::ayamahmoud@midocean.edu.km::847cf1dc-00e7-4bc8-9122-d6f961721456" providerId="AD" clId="Web-{3926D1D4-2DAD-4F6A-FCFD-956CF7E1EE55}" dt="2026-06-14T10:49:00.634" v="5"/>
        <pc:sldMkLst>
          <pc:docMk/>
          <pc:sldMk cId="3662154877" sldId="522"/>
        </pc:sldMkLst>
        <pc:spChg chg="del">
          <ac:chgData name="Aya Mahmoud" userId="S::ayamahmoud@midocean.edu.km::847cf1dc-00e7-4bc8-9122-d6f961721456" providerId="AD" clId="Web-{3926D1D4-2DAD-4F6A-FCFD-956CF7E1EE55}" dt="2026-06-14T10:49:00.634" v="5"/>
          <ac:spMkLst>
            <pc:docMk/>
            <pc:sldMk cId="3662154877" sldId="522"/>
            <ac:spMk id="4" creationId="{254E0B36-372B-8FFF-F734-2B50CD98E437}"/>
          </ac:spMkLst>
        </pc:spChg>
      </pc:sldChg>
      <pc:sldChg chg="delSp">
        <pc:chgData name="Aya Mahmoud" userId="S::ayamahmoud@midocean.edu.km::847cf1dc-00e7-4bc8-9122-d6f961721456" providerId="AD" clId="Web-{3926D1D4-2DAD-4F6A-FCFD-956CF7E1EE55}" dt="2026-06-14T10:51:15.546" v="23"/>
        <pc:sldMkLst>
          <pc:docMk/>
          <pc:sldMk cId="3895744061" sldId="528"/>
        </pc:sldMkLst>
        <pc:spChg chg="del">
          <ac:chgData name="Aya Mahmoud" userId="S::ayamahmoud@midocean.edu.km::847cf1dc-00e7-4bc8-9122-d6f961721456" providerId="AD" clId="Web-{3926D1D4-2DAD-4F6A-FCFD-956CF7E1EE55}" dt="2026-06-14T10:51:15.546" v="23"/>
          <ac:spMkLst>
            <pc:docMk/>
            <pc:sldMk cId="3895744061" sldId="528"/>
            <ac:spMk id="4" creationId="{99FB8DB1-14A8-2557-6436-D44D79803FBC}"/>
          </ac:spMkLst>
        </pc:spChg>
      </pc:sldChg>
      <pc:sldChg chg="delSp modSp">
        <pc:chgData name="Aya Mahmoud" userId="S::ayamahmoud@midocean.edu.km::847cf1dc-00e7-4bc8-9122-d6f961721456" providerId="AD" clId="Web-{3926D1D4-2DAD-4F6A-FCFD-956CF7E1EE55}" dt="2026-06-14T10:50:23.137" v="17"/>
        <pc:sldMkLst>
          <pc:docMk/>
          <pc:sldMk cId="3840457458" sldId="549"/>
        </pc:sldMkLst>
        <pc:spChg chg="del mod">
          <ac:chgData name="Aya Mahmoud" userId="S::ayamahmoud@midocean.edu.km::847cf1dc-00e7-4bc8-9122-d6f961721456" providerId="AD" clId="Web-{3926D1D4-2DAD-4F6A-FCFD-956CF7E1EE55}" dt="2026-06-14T10:50:23.137" v="17"/>
          <ac:spMkLst>
            <pc:docMk/>
            <pc:sldMk cId="3840457458" sldId="549"/>
            <ac:spMk id="4" creationId="{0D488C80-B12C-6486-9F5A-810FE438C2B5}"/>
          </ac:spMkLst>
        </pc:spChg>
      </pc:sldChg>
      <pc:sldChg chg="delSp">
        <pc:chgData name="Aya Mahmoud" userId="S::ayamahmoud@midocean.edu.km::847cf1dc-00e7-4bc8-9122-d6f961721456" providerId="AD" clId="Web-{3926D1D4-2DAD-4F6A-FCFD-956CF7E1EE55}" dt="2026-06-14T10:50:27.684" v="18"/>
        <pc:sldMkLst>
          <pc:docMk/>
          <pc:sldMk cId="597050242" sldId="550"/>
        </pc:sldMkLst>
        <pc:spChg chg="del">
          <ac:chgData name="Aya Mahmoud" userId="S::ayamahmoud@midocean.edu.km::847cf1dc-00e7-4bc8-9122-d6f961721456" providerId="AD" clId="Web-{3926D1D4-2DAD-4F6A-FCFD-956CF7E1EE55}" dt="2026-06-14T10:50:27.684" v="18"/>
          <ac:spMkLst>
            <pc:docMk/>
            <pc:sldMk cId="597050242" sldId="550"/>
            <ac:spMk id="7" creationId="{EA22AB77-CC65-EE3B-760C-9BD7F789FD87}"/>
          </ac:spMkLst>
        </pc:spChg>
      </pc:sldChg>
      <pc:sldChg chg="delSp">
        <pc:chgData name="Aya Mahmoud" userId="S::ayamahmoud@midocean.edu.km::847cf1dc-00e7-4bc8-9122-d6f961721456" providerId="AD" clId="Web-{3926D1D4-2DAD-4F6A-FCFD-956CF7E1EE55}" dt="2026-06-14T10:50:15.824" v="15"/>
        <pc:sldMkLst>
          <pc:docMk/>
          <pc:sldMk cId="412830823" sldId="562"/>
        </pc:sldMkLst>
        <pc:spChg chg="del">
          <ac:chgData name="Aya Mahmoud" userId="S::ayamahmoud@midocean.edu.km::847cf1dc-00e7-4bc8-9122-d6f961721456" providerId="AD" clId="Web-{3926D1D4-2DAD-4F6A-FCFD-956CF7E1EE55}" dt="2026-06-14T10:50:15.824" v="15"/>
          <ac:spMkLst>
            <pc:docMk/>
            <pc:sldMk cId="412830823" sldId="562"/>
            <ac:spMk id="3" creationId="{D0D9F126-453E-09D0-DAA2-5455156B4679}"/>
          </ac:spMkLst>
        </pc:spChg>
      </pc:sldChg>
      <pc:sldChg chg="delSp">
        <pc:chgData name="Aya Mahmoud" userId="S::ayamahmoud@midocean.edu.km::847cf1dc-00e7-4bc8-9122-d6f961721456" providerId="AD" clId="Web-{3926D1D4-2DAD-4F6A-FCFD-956CF7E1EE55}" dt="2026-06-14T10:48:48.055" v="2"/>
        <pc:sldMkLst>
          <pc:docMk/>
          <pc:sldMk cId="3238495572" sldId="597"/>
        </pc:sldMkLst>
        <pc:spChg chg="del">
          <ac:chgData name="Aya Mahmoud" userId="S::ayamahmoud@midocean.edu.km::847cf1dc-00e7-4bc8-9122-d6f961721456" providerId="AD" clId="Web-{3926D1D4-2DAD-4F6A-FCFD-956CF7E1EE55}" dt="2026-06-14T10:48:48.055" v="2"/>
          <ac:spMkLst>
            <pc:docMk/>
            <pc:sldMk cId="3238495572" sldId="597"/>
            <ac:spMk id="2" creationId="{00000000-0000-0000-0000-000000000000}"/>
          </ac:spMkLst>
        </pc:spChg>
      </pc:sldChg>
      <pc:sldChg chg="delSp">
        <pc:chgData name="Aya Mahmoud" userId="S::ayamahmoud@midocean.edu.km::847cf1dc-00e7-4bc8-9122-d6f961721456" providerId="AD" clId="Web-{3926D1D4-2DAD-4F6A-FCFD-956CF7E1EE55}" dt="2026-06-14T10:49:58.558" v="11"/>
        <pc:sldMkLst>
          <pc:docMk/>
          <pc:sldMk cId="839211314" sldId="600"/>
        </pc:sldMkLst>
        <pc:spChg chg="del">
          <ac:chgData name="Aya Mahmoud" userId="S::ayamahmoud@midocean.edu.km::847cf1dc-00e7-4bc8-9122-d6f961721456" providerId="AD" clId="Web-{3926D1D4-2DAD-4F6A-FCFD-956CF7E1EE55}" dt="2026-06-14T10:49:58.558" v="11"/>
          <ac:spMkLst>
            <pc:docMk/>
            <pc:sldMk cId="839211314" sldId="600"/>
            <ac:spMk id="2" creationId="{00000000-0000-0000-0000-000000000000}"/>
          </ac:spMkLst>
        </pc:spChg>
      </pc:sldChg>
      <pc:sldChg chg="delSp">
        <pc:chgData name="Aya Mahmoud" userId="S::ayamahmoud@midocean.edu.km::847cf1dc-00e7-4bc8-9122-d6f961721456" providerId="AD" clId="Web-{3926D1D4-2DAD-4F6A-FCFD-956CF7E1EE55}" dt="2026-06-14T10:49:28.885" v="9"/>
        <pc:sldMkLst>
          <pc:docMk/>
          <pc:sldMk cId="4116591078" sldId="603"/>
        </pc:sldMkLst>
        <pc:spChg chg="del">
          <ac:chgData name="Aya Mahmoud" userId="S::ayamahmoud@midocean.edu.km::847cf1dc-00e7-4bc8-9122-d6f961721456" providerId="AD" clId="Web-{3926D1D4-2DAD-4F6A-FCFD-956CF7E1EE55}" dt="2026-06-14T10:49:28.885" v="9"/>
          <ac:spMkLst>
            <pc:docMk/>
            <pc:sldMk cId="4116591078" sldId="603"/>
            <ac:spMk id="2" creationId="{00000000-0000-0000-0000-000000000000}"/>
          </ac:spMkLst>
        </pc:spChg>
      </pc:sldChg>
      <pc:sldChg chg="delSp modSp">
        <pc:chgData name="Aya Mahmoud" userId="S::ayamahmoud@midocean.edu.km::847cf1dc-00e7-4bc8-9122-d6f961721456" providerId="AD" clId="Web-{3926D1D4-2DAD-4F6A-FCFD-956CF7E1EE55}" dt="2026-06-14T10:50:08.386" v="14"/>
        <pc:sldMkLst>
          <pc:docMk/>
          <pc:sldMk cId="1908565130" sldId="604"/>
        </pc:sldMkLst>
        <pc:spChg chg="del mod">
          <ac:chgData name="Aya Mahmoud" userId="S::ayamahmoud@midocean.edu.km::847cf1dc-00e7-4bc8-9122-d6f961721456" providerId="AD" clId="Web-{3926D1D4-2DAD-4F6A-FCFD-956CF7E1EE55}" dt="2026-06-14T10:50:08.386" v="14"/>
          <ac:spMkLst>
            <pc:docMk/>
            <pc:sldMk cId="1908565130" sldId="604"/>
            <ac:spMk id="2" creationId="{00000000-0000-0000-0000-000000000000}"/>
          </ac:spMkLst>
        </pc:spChg>
      </pc:sldChg>
      <pc:sldChg chg="delSp">
        <pc:chgData name="Aya Mahmoud" userId="S::ayamahmoud@midocean.edu.km::847cf1dc-00e7-4bc8-9122-d6f961721456" providerId="AD" clId="Web-{3926D1D4-2DAD-4F6A-FCFD-956CF7E1EE55}" dt="2026-06-14T10:49:08.431" v="6"/>
        <pc:sldMkLst>
          <pc:docMk/>
          <pc:sldMk cId="2379524901" sldId="606"/>
        </pc:sldMkLst>
        <pc:spChg chg="del">
          <ac:chgData name="Aya Mahmoud" userId="S::ayamahmoud@midocean.edu.km::847cf1dc-00e7-4bc8-9122-d6f961721456" providerId="AD" clId="Web-{3926D1D4-2DAD-4F6A-FCFD-956CF7E1EE55}" dt="2026-06-14T10:49:08.431" v="6"/>
          <ac:spMkLst>
            <pc:docMk/>
            <pc:sldMk cId="2379524901" sldId="606"/>
            <ac:spMk id="2" creationId="{00000000-0000-0000-0000-000000000000}"/>
          </ac:spMkLst>
        </pc:spChg>
      </pc:sldChg>
      <pc:sldChg chg="delSp">
        <pc:chgData name="Aya Mahmoud" userId="S::ayamahmoud@midocean.edu.km::847cf1dc-00e7-4bc8-9122-d6f961721456" providerId="AD" clId="Web-{3926D1D4-2DAD-4F6A-FCFD-956CF7E1EE55}" dt="2026-06-14T10:49:19.588" v="7"/>
        <pc:sldMkLst>
          <pc:docMk/>
          <pc:sldMk cId="1508456081" sldId="607"/>
        </pc:sldMkLst>
        <pc:spChg chg="del">
          <ac:chgData name="Aya Mahmoud" userId="S::ayamahmoud@midocean.edu.km::847cf1dc-00e7-4bc8-9122-d6f961721456" providerId="AD" clId="Web-{3926D1D4-2DAD-4F6A-FCFD-956CF7E1EE55}" dt="2026-06-14T10:49:19.588" v="7"/>
          <ac:spMkLst>
            <pc:docMk/>
            <pc:sldMk cId="1508456081" sldId="607"/>
            <ac:spMk id="2" creationId="{00000000-0000-0000-0000-000000000000}"/>
          </ac:spMkLst>
        </pc:spChg>
      </pc:sldChg>
      <pc:sldChg chg="delSp">
        <pc:chgData name="Aya Mahmoud" userId="S::ayamahmoud@midocean.edu.km::847cf1dc-00e7-4bc8-9122-d6f961721456" providerId="AD" clId="Web-{3926D1D4-2DAD-4F6A-FCFD-956CF7E1EE55}" dt="2026-06-14T10:48:51.977" v="3"/>
        <pc:sldMkLst>
          <pc:docMk/>
          <pc:sldMk cId="3524109313" sldId="608"/>
        </pc:sldMkLst>
        <pc:spChg chg="del">
          <ac:chgData name="Aya Mahmoud" userId="S::ayamahmoud@midocean.edu.km::847cf1dc-00e7-4bc8-9122-d6f961721456" providerId="AD" clId="Web-{3926D1D4-2DAD-4F6A-FCFD-956CF7E1EE55}" dt="2026-06-14T10:48:51.977" v="3"/>
          <ac:spMkLst>
            <pc:docMk/>
            <pc:sldMk cId="3524109313" sldId="608"/>
            <ac:spMk id="2" creationId="{00000000-0000-0000-0000-000000000000}"/>
          </ac:spMkLst>
        </pc:spChg>
      </pc:sldChg>
      <pc:sldChg chg="delSp">
        <pc:chgData name="Aya Mahmoud" userId="S::ayamahmoud@midocean.edu.km::847cf1dc-00e7-4bc8-9122-d6f961721456" providerId="AD" clId="Web-{3926D1D4-2DAD-4F6A-FCFD-956CF7E1EE55}" dt="2026-06-14T10:48:56.337" v="4"/>
        <pc:sldMkLst>
          <pc:docMk/>
          <pc:sldMk cId="742876492" sldId="609"/>
        </pc:sldMkLst>
        <pc:spChg chg="del">
          <ac:chgData name="Aya Mahmoud" userId="S::ayamahmoud@midocean.edu.km::847cf1dc-00e7-4bc8-9122-d6f961721456" providerId="AD" clId="Web-{3926D1D4-2DAD-4F6A-FCFD-956CF7E1EE55}" dt="2026-06-14T10:48:56.337" v="4"/>
          <ac:spMkLst>
            <pc:docMk/>
            <pc:sldMk cId="742876492" sldId="609"/>
            <ac:spMk id="2" creationId="{00000000-0000-0000-0000-000000000000}"/>
          </ac:spMkLst>
        </pc:spChg>
      </pc:sldChg>
      <pc:sldChg chg="delSp">
        <pc:chgData name="Aya Mahmoud" userId="S::ayamahmoud@midocean.edu.km::847cf1dc-00e7-4bc8-9122-d6f961721456" providerId="AD" clId="Web-{3926D1D4-2DAD-4F6A-FCFD-956CF7E1EE55}" dt="2026-06-14T10:51:06.467" v="22"/>
        <pc:sldMkLst>
          <pc:docMk/>
          <pc:sldMk cId="1721676214" sldId="611"/>
        </pc:sldMkLst>
        <pc:spChg chg="del">
          <ac:chgData name="Aya Mahmoud" userId="S::ayamahmoud@midocean.edu.km::847cf1dc-00e7-4bc8-9122-d6f961721456" providerId="AD" clId="Web-{3926D1D4-2DAD-4F6A-FCFD-956CF7E1EE55}" dt="2026-06-14T10:51:06.467" v="22"/>
          <ac:spMkLst>
            <pc:docMk/>
            <pc:sldMk cId="1721676214" sldId="611"/>
            <ac:spMk id="2" creationId="{00000000-0000-0000-0000-000000000000}"/>
          </ac:spMkLst>
        </pc:spChg>
      </pc:sldChg>
      <pc:sldChg chg="delSp">
        <pc:chgData name="Aya Mahmoud" userId="S::ayamahmoud@midocean.edu.km::847cf1dc-00e7-4bc8-9122-d6f961721456" providerId="AD" clId="Web-{3926D1D4-2DAD-4F6A-FCFD-956CF7E1EE55}" dt="2026-06-14T10:51:50.531" v="29"/>
        <pc:sldMkLst>
          <pc:docMk/>
          <pc:sldMk cId="165061573" sldId="613"/>
        </pc:sldMkLst>
        <pc:spChg chg="del">
          <ac:chgData name="Aya Mahmoud" userId="S::ayamahmoud@midocean.edu.km::847cf1dc-00e7-4bc8-9122-d6f961721456" providerId="AD" clId="Web-{3926D1D4-2DAD-4F6A-FCFD-956CF7E1EE55}" dt="2026-06-14T10:51:50.531" v="29"/>
          <ac:spMkLst>
            <pc:docMk/>
            <pc:sldMk cId="165061573" sldId="613"/>
            <ac:spMk id="2" creationId="{00000000-0000-0000-0000-000000000000}"/>
          </ac:spMkLst>
        </pc:spChg>
      </pc:sldChg>
      <pc:sldChg chg="delSp">
        <pc:chgData name="Aya Mahmoud" userId="S::ayamahmoud@midocean.edu.km::847cf1dc-00e7-4bc8-9122-d6f961721456" providerId="AD" clId="Web-{3926D1D4-2DAD-4F6A-FCFD-956CF7E1EE55}" dt="2026-06-14T10:52:25.142" v="35"/>
        <pc:sldMkLst>
          <pc:docMk/>
          <pc:sldMk cId="1005497484" sldId="614"/>
        </pc:sldMkLst>
        <pc:spChg chg="del">
          <ac:chgData name="Aya Mahmoud" userId="S::ayamahmoud@midocean.edu.km::847cf1dc-00e7-4bc8-9122-d6f961721456" providerId="AD" clId="Web-{3926D1D4-2DAD-4F6A-FCFD-956CF7E1EE55}" dt="2026-06-14T10:52:25.142" v="35"/>
          <ac:spMkLst>
            <pc:docMk/>
            <pc:sldMk cId="1005497484" sldId="614"/>
            <ac:spMk id="2" creationId="{00000000-0000-0000-0000-000000000000}"/>
          </ac:spMkLst>
        </pc:spChg>
      </pc:sldChg>
      <pc:sldChg chg="delSp modSp">
        <pc:chgData name="Aya Mahmoud" userId="S::ayamahmoud@midocean.edu.km::847cf1dc-00e7-4bc8-9122-d6f961721456" providerId="AD" clId="Web-{3926D1D4-2DAD-4F6A-FCFD-956CF7E1EE55}" dt="2026-06-14T10:52:40.580" v="39"/>
        <pc:sldMkLst>
          <pc:docMk/>
          <pc:sldMk cId="341233515" sldId="616"/>
        </pc:sldMkLst>
        <pc:spChg chg="del mod">
          <ac:chgData name="Aya Mahmoud" userId="S::ayamahmoud@midocean.edu.km::847cf1dc-00e7-4bc8-9122-d6f961721456" providerId="AD" clId="Web-{3926D1D4-2DAD-4F6A-FCFD-956CF7E1EE55}" dt="2026-06-14T10:52:40.580" v="39"/>
          <ac:spMkLst>
            <pc:docMk/>
            <pc:sldMk cId="341233515" sldId="616"/>
            <ac:spMk id="2" creationId="{00000000-0000-0000-0000-000000000000}"/>
          </ac:spMkLst>
        </pc:spChg>
      </pc:sldChg>
      <pc:sldChg chg="delSp">
        <pc:chgData name="Aya Mahmoud" userId="S::ayamahmoud@midocean.edu.km::847cf1dc-00e7-4bc8-9122-d6f961721456" providerId="AD" clId="Web-{3926D1D4-2DAD-4F6A-FCFD-956CF7E1EE55}" dt="2026-06-14T10:52:29.408" v="36"/>
        <pc:sldMkLst>
          <pc:docMk/>
          <pc:sldMk cId="2814305895" sldId="617"/>
        </pc:sldMkLst>
        <pc:spChg chg="del">
          <ac:chgData name="Aya Mahmoud" userId="S::ayamahmoud@midocean.edu.km::847cf1dc-00e7-4bc8-9122-d6f961721456" providerId="AD" clId="Web-{3926D1D4-2DAD-4F6A-FCFD-956CF7E1EE55}" dt="2026-06-14T10:52:29.408" v="36"/>
          <ac:spMkLst>
            <pc:docMk/>
            <pc:sldMk cId="2814305895" sldId="617"/>
            <ac:spMk id="2" creationId="{00000000-0000-0000-0000-000000000000}"/>
          </ac:spMkLst>
        </pc:spChg>
      </pc:sldChg>
      <pc:sldChg chg="delSp">
        <pc:chgData name="Aya Mahmoud" userId="S::ayamahmoud@midocean.edu.km::847cf1dc-00e7-4bc8-9122-d6f961721456" providerId="AD" clId="Web-{3926D1D4-2DAD-4F6A-FCFD-956CF7E1EE55}" dt="2026-06-14T10:52:34.330" v="37"/>
        <pc:sldMkLst>
          <pc:docMk/>
          <pc:sldMk cId="3209730059" sldId="618"/>
        </pc:sldMkLst>
        <pc:spChg chg="del">
          <ac:chgData name="Aya Mahmoud" userId="S::ayamahmoud@midocean.edu.km::847cf1dc-00e7-4bc8-9122-d6f961721456" providerId="AD" clId="Web-{3926D1D4-2DAD-4F6A-FCFD-956CF7E1EE55}" dt="2026-06-14T10:52:34.330" v="37"/>
          <ac:spMkLst>
            <pc:docMk/>
            <pc:sldMk cId="3209730059" sldId="618"/>
            <ac:spMk id="2" creationId="{00000000-0000-0000-0000-000000000000}"/>
          </ac:spMkLst>
        </pc:spChg>
      </pc:sldChg>
      <pc:sldChg chg="delSp">
        <pc:chgData name="Aya Mahmoud" userId="S::ayamahmoud@midocean.edu.km::847cf1dc-00e7-4bc8-9122-d6f961721456" providerId="AD" clId="Web-{3926D1D4-2DAD-4F6A-FCFD-956CF7E1EE55}" dt="2026-06-14T10:49:24.291" v="8"/>
        <pc:sldMkLst>
          <pc:docMk/>
          <pc:sldMk cId="3935315502" sldId="619"/>
        </pc:sldMkLst>
        <pc:spChg chg="del">
          <ac:chgData name="Aya Mahmoud" userId="S::ayamahmoud@midocean.edu.km::847cf1dc-00e7-4bc8-9122-d6f961721456" providerId="AD" clId="Web-{3926D1D4-2DAD-4F6A-FCFD-956CF7E1EE55}" dt="2026-06-14T10:49:24.291" v="8"/>
          <ac:spMkLst>
            <pc:docMk/>
            <pc:sldMk cId="3935315502" sldId="619"/>
            <ac:spMk id="2" creationId="{00000000-0000-0000-0000-000000000000}"/>
          </ac:spMkLst>
        </pc:spChg>
      </pc:sldChg>
      <pc:sldChg chg="delSp">
        <pc:chgData name="Aya Mahmoud" userId="S::ayamahmoud@midocean.edu.km::847cf1dc-00e7-4bc8-9122-d6f961721456" providerId="AD" clId="Web-{3926D1D4-2DAD-4F6A-FCFD-956CF7E1EE55}" dt="2026-06-14T10:49:33.557" v="10"/>
        <pc:sldMkLst>
          <pc:docMk/>
          <pc:sldMk cId="3391602910" sldId="620"/>
        </pc:sldMkLst>
        <pc:spChg chg="del">
          <ac:chgData name="Aya Mahmoud" userId="S::ayamahmoud@midocean.edu.km::847cf1dc-00e7-4bc8-9122-d6f961721456" providerId="AD" clId="Web-{3926D1D4-2DAD-4F6A-FCFD-956CF7E1EE55}" dt="2026-06-14T10:49:33.557" v="10"/>
          <ac:spMkLst>
            <pc:docMk/>
            <pc:sldMk cId="3391602910" sldId="620"/>
            <ac:spMk id="2" creationId="{00000000-0000-0000-0000-000000000000}"/>
          </ac:spMkLst>
        </pc:spChg>
      </pc:sldChg>
      <pc:sldChg chg="delSp">
        <pc:chgData name="Aya Mahmoud" userId="S::ayamahmoud@midocean.edu.km::847cf1dc-00e7-4bc8-9122-d6f961721456" providerId="AD" clId="Web-{3926D1D4-2DAD-4F6A-FCFD-956CF7E1EE55}" dt="2026-06-14T10:50:32.403" v="19"/>
        <pc:sldMkLst>
          <pc:docMk/>
          <pc:sldMk cId="2899898253" sldId="621"/>
        </pc:sldMkLst>
        <pc:spChg chg="del">
          <ac:chgData name="Aya Mahmoud" userId="S::ayamahmoud@midocean.edu.km::847cf1dc-00e7-4bc8-9122-d6f961721456" providerId="AD" clId="Web-{3926D1D4-2DAD-4F6A-FCFD-956CF7E1EE55}" dt="2026-06-14T10:50:32.403" v="19"/>
          <ac:spMkLst>
            <pc:docMk/>
            <pc:sldMk cId="2899898253" sldId="621"/>
            <ac:spMk id="7" creationId="{EA22AB77-CC65-EE3B-760C-9BD7F789FD87}"/>
          </ac:spMkLst>
        </pc:spChg>
      </pc:sldChg>
      <pc:sldChg chg="delSp">
        <pc:chgData name="Aya Mahmoud" userId="S::ayamahmoud@midocean.edu.km::847cf1dc-00e7-4bc8-9122-d6f961721456" providerId="AD" clId="Web-{3926D1D4-2DAD-4F6A-FCFD-956CF7E1EE55}" dt="2026-06-14T10:50:02.558" v="12"/>
        <pc:sldMkLst>
          <pc:docMk/>
          <pc:sldMk cId="192468535" sldId="622"/>
        </pc:sldMkLst>
        <pc:spChg chg="del">
          <ac:chgData name="Aya Mahmoud" userId="S::ayamahmoud@midocean.edu.km::847cf1dc-00e7-4bc8-9122-d6f961721456" providerId="AD" clId="Web-{3926D1D4-2DAD-4F6A-FCFD-956CF7E1EE55}" dt="2026-06-14T10:50:02.558" v="12"/>
          <ac:spMkLst>
            <pc:docMk/>
            <pc:sldMk cId="192468535" sldId="622"/>
            <ac:spMk id="2" creationId="{00000000-0000-0000-0000-000000000000}"/>
          </ac:spMkLst>
        </pc:spChg>
      </pc:sldChg>
      <pc:sldChg chg="delSp">
        <pc:chgData name="Aya Mahmoud" userId="S::ayamahmoud@midocean.edu.km::847cf1dc-00e7-4bc8-9122-d6f961721456" providerId="AD" clId="Web-{3926D1D4-2DAD-4F6A-FCFD-956CF7E1EE55}" dt="2026-06-14T10:52:19.814" v="34"/>
        <pc:sldMkLst>
          <pc:docMk/>
          <pc:sldMk cId="534055150" sldId="623"/>
        </pc:sldMkLst>
        <pc:spChg chg="del">
          <ac:chgData name="Aya Mahmoud" userId="S::ayamahmoud@midocean.edu.km::847cf1dc-00e7-4bc8-9122-d6f961721456" providerId="AD" clId="Web-{3926D1D4-2DAD-4F6A-FCFD-956CF7E1EE55}" dt="2026-06-14T10:52:19.814" v="34"/>
          <ac:spMkLst>
            <pc:docMk/>
            <pc:sldMk cId="534055150" sldId="623"/>
            <ac:spMk id="2" creationId="{00000000-0000-0000-0000-000000000000}"/>
          </ac:spMkLst>
        </pc:spChg>
      </pc:sldChg>
      <pc:sldChg chg="delSp">
        <pc:chgData name="Aya Mahmoud" userId="S::ayamahmoud@midocean.edu.km::847cf1dc-00e7-4bc8-9122-d6f961721456" providerId="AD" clId="Web-{3926D1D4-2DAD-4F6A-FCFD-956CF7E1EE55}" dt="2026-06-14T10:51:30.031" v="25"/>
        <pc:sldMkLst>
          <pc:docMk/>
          <pc:sldMk cId="3177588225" sldId="626"/>
        </pc:sldMkLst>
        <pc:spChg chg="del">
          <ac:chgData name="Aya Mahmoud" userId="S::ayamahmoud@midocean.edu.km::847cf1dc-00e7-4bc8-9122-d6f961721456" providerId="AD" clId="Web-{3926D1D4-2DAD-4F6A-FCFD-956CF7E1EE55}" dt="2026-06-14T10:51:30.031" v="25"/>
          <ac:spMkLst>
            <pc:docMk/>
            <pc:sldMk cId="3177588225" sldId="626"/>
            <ac:spMk id="4" creationId="{99FB8DB1-14A8-2557-6436-D44D79803FBC}"/>
          </ac:spMkLst>
        </pc:spChg>
      </pc:sldChg>
      <pc:sldChg chg="delSp">
        <pc:chgData name="Aya Mahmoud" userId="S::ayamahmoud@midocean.edu.km::847cf1dc-00e7-4bc8-9122-d6f961721456" providerId="AD" clId="Web-{3926D1D4-2DAD-4F6A-FCFD-956CF7E1EE55}" dt="2026-06-14T10:51:35.953" v="26"/>
        <pc:sldMkLst>
          <pc:docMk/>
          <pc:sldMk cId="236764456" sldId="627"/>
        </pc:sldMkLst>
        <pc:spChg chg="del">
          <ac:chgData name="Aya Mahmoud" userId="S::ayamahmoud@midocean.edu.km::847cf1dc-00e7-4bc8-9122-d6f961721456" providerId="AD" clId="Web-{3926D1D4-2DAD-4F6A-FCFD-956CF7E1EE55}" dt="2026-06-14T10:51:35.953" v="26"/>
          <ac:spMkLst>
            <pc:docMk/>
            <pc:sldMk cId="236764456" sldId="627"/>
            <ac:spMk id="4" creationId="{99FB8DB1-14A8-2557-6436-D44D79803FBC}"/>
          </ac:spMkLst>
        </pc:spChg>
      </pc:sldChg>
      <pc:sldChg chg="delSp">
        <pc:chgData name="Aya Mahmoud" userId="S::ayamahmoud@midocean.edu.km::847cf1dc-00e7-4bc8-9122-d6f961721456" providerId="AD" clId="Web-{3926D1D4-2DAD-4F6A-FCFD-956CF7E1EE55}" dt="2026-06-14T10:51:41.015" v="27"/>
        <pc:sldMkLst>
          <pc:docMk/>
          <pc:sldMk cId="3434065366" sldId="629"/>
        </pc:sldMkLst>
        <pc:spChg chg="del">
          <ac:chgData name="Aya Mahmoud" userId="S::ayamahmoud@midocean.edu.km::847cf1dc-00e7-4bc8-9122-d6f961721456" providerId="AD" clId="Web-{3926D1D4-2DAD-4F6A-FCFD-956CF7E1EE55}" dt="2026-06-14T10:51:41.015" v="27"/>
          <ac:spMkLst>
            <pc:docMk/>
            <pc:sldMk cId="3434065366" sldId="629"/>
            <ac:spMk id="4" creationId="{99FB8DB1-14A8-2557-6436-D44D79803FBC}"/>
          </ac:spMkLst>
        </pc:spChg>
      </pc:sldChg>
      <pc:sldChg chg="delSp">
        <pc:chgData name="Aya Mahmoud" userId="S::ayamahmoud@midocean.edu.km::847cf1dc-00e7-4bc8-9122-d6f961721456" providerId="AD" clId="Web-{3926D1D4-2DAD-4F6A-FCFD-956CF7E1EE55}" dt="2026-06-14T10:51:20.952" v="24"/>
        <pc:sldMkLst>
          <pc:docMk/>
          <pc:sldMk cId="3182732313" sldId="630"/>
        </pc:sldMkLst>
        <pc:spChg chg="del">
          <ac:chgData name="Aya Mahmoud" userId="S::ayamahmoud@midocean.edu.km::847cf1dc-00e7-4bc8-9122-d6f961721456" providerId="AD" clId="Web-{3926D1D4-2DAD-4F6A-FCFD-956CF7E1EE55}" dt="2026-06-14T10:51:20.952" v="24"/>
          <ac:spMkLst>
            <pc:docMk/>
            <pc:sldMk cId="3182732313" sldId="630"/>
            <ac:spMk id="4" creationId="{99FB8DB1-14A8-2557-6436-D44D79803FBC}"/>
          </ac:spMkLst>
        </pc:spChg>
      </pc:sldChg>
      <pc:sldChg chg="delSp">
        <pc:chgData name="Aya Mahmoud" userId="S::ayamahmoud@midocean.edu.km::847cf1dc-00e7-4bc8-9122-d6f961721456" providerId="AD" clId="Web-{3926D1D4-2DAD-4F6A-FCFD-956CF7E1EE55}" dt="2026-06-14T10:51:59.172" v="31"/>
        <pc:sldMkLst>
          <pc:docMk/>
          <pc:sldMk cId="2073384577" sldId="631"/>
        </pc:sldMkLst>
        <pc:spChg chg="del">
          <ac:chgData name="Aya Mahmoud" userId="S::ayamahmoud@midocean.edu.km::847cf1dc-00e7-4bc8-9122-d6f961721456" providerId="AD" clId="Web-{3926D1D4-2DAD-4F6A-FCFD-956CF7E1EE55}" dt="2026-06-14T10:51:59.172" v="31"/>
          <ac:spMkLst>
            <pc:docMk/>
            <pc:sldMk cId="2073384577" sldId="631"/>
            <ac:spMk id="2" creationId="{00000000-0000-0000-0000-000000000000}"/>
          </ac:spMkLst>
        </pc:spChg>
      </pc:sldChg>
      <pc:sldChg chg="delSp">
        <pc:chgData name="Aya Mahmoud" userId="S::ayamahmoud@midocean.edu.km::847cf1dc-00e7-4bc8-9122-d6f961721456" providerId="AD" clId="Web-{3926D1D4-2DAD-4F6A-FCFD-956CF7E1EE55}" dt="2026-06-14T10:51:54.922" v="30"/>
        <pc:sldMkLst>
          <pc:docMk/>
          <pc:sldMk cId="505085105" sldId="632"/>
        </pc:sldMkLst>
        <pc:spChg chg="del">
          <ac:chgData name="Aya Mahmoud" userId="S::ayamahmoud@midocean.edu.km::847cf1dc-00e7-4bc8-9122-d6f961721456" providerId="AD" clId="Web-{3926D1D4-2DAD-4F6A-FCFD-956CF7E1EE55}" dt="2026-06-14T10:51:54.922" v="30"/>
          <ac:spMkLst>
            <pc:docMk/>
            <pc:sldMk cId="505085105" sldId="632"/>
            <ac:spMk id="2" creationId="{00000000-0000-0000-0000-000000000000}"/>
          </ac:spMkLst>
        </pc:spChg>
      </pc:sldChg>
      <pc:sldChg chg="delSp">
        <pc:chgData name="Aya Mahmoud" userId="S::ayamahmoud@midocean.edu.km::847cf1dc-00e7-4bc8-9122-d6f961721456" providerId="AD" clId="Web-{3926D1D4-2DAD-4F6A-FCFD-956CF7E1EE55}" dt="2026-06-14T10:52:09.970" v="32"/>
        <pc:sldMkLst>
          <pc:docMk/>
          <pc:sldMk cId="4251041663" sldId="634"/>
        </pc:sldMkLst>
        <pc:spChg chg="del">
          <ac:chgData name="Aya Mahmoud" userId="S::ayamahmoud@midocean.edu.km::847cf1dc-00e7-4bc8-9122-d6f961721456" providerId="AD" clId="Web-{3926D1D4-2DAD-4F6A-FCFD-956CF7E1EE55}" dt="2026-06-14T10:52:09.970" v="32"/>
          <ac:spMkLst>
            <pc:docMk/>
            <pc:sldMk cId="4251041663" sldId="634"/>
            <ac:spMk id="2" creationId="{00000000-0000-0000-0000-000000000000}"/>
          </ac:spMkLst>
        </pc:spChg>
      </pc:sldChg>
      <pc:sldChg chg="delSp">
        <pc:chgData name="Aya Mahmoud" userId="S::ayamahmoud@midocean.edu.km::847cf1dc-00e7-4bc8-9122-d6f961721456" providerId="AD" clId="Web-{3926D1D4-2DAD-4F6A-FCFD-956CF7E1EE55}" dt="2026-06-14T10:52:15.079" v="33"/>
        <pc:sldMkLst>
          <pc:docMk/>
          <pc:sldMk cId="4000528429" sldId="635"/>
        </pc:sldMkLst>
        <pc:spChg chg="del">
          <ac:chgData name="Aya Mahmoud" userId="S::ayamahmoud@midocean.edu.km::847cf1dc-00e7-4bc8-9122-d6f961721456" providerId="AD" clId="Web-{3926D1D4-2DAD-4F6A-FCFD-956CF7E1EE55}" dt="2026-06-14T10:52:15.079" v="33"/>
          <ac:spMkLst>
            <pc:docMk/>
            <pc:sldMk cId="4000528429" sldId="635"/>
            <ac:spMk id="2" creationId="{00000000-0000-0000-0000-000000000000}"/>
          </ac:spMkLst>
        </pc:spChg>
      </pc:sldChg>
      <pc:sldChg chg="delSp">
        <pc:chgData name="Aya Mahmoud" userId="S::ayamahmoud@midocean.edu.km::847cf1dc-00e7-4bc8-9122-d6f961721456" providerId="AD" clId="Web-{3926D1D4-2DAD-4F6A-FCFD-956CF7E1EE55}" dt="2026-06-14T10:50:36.685" v="20"/>
        <pc:sldMkLst>
          <pc:docMk/>
          <pc:sldMk cId="445775944" sldId="637"/>
        </pc:sldMkLst>
        <pc:spChg chg="del">
          <ac:chgData name="Aya Mahmoud" userId="S::ayamahmoud@midocean.edu.km::847cf1dc-00e7-4bc8-9122-d6f961721456" providerId="AD" clId="Web-{3926D1D4-2DAD-4F6A-FCFD-956CF7E1EE55}" dt="2026-06-14T10:50:36.685" v="20"/>
          <ac:spMkLst>
            <pc:docMk/>
            <pc:sldMk cId="445775944" sldId="637"/>
            <ac:spMk id="7" creationId="{EA22AB77-CC65-EE3B-760C-9BD7F789FD87}"/>
          </ac:spMkLst>
        </pc:spChg>
      </pc:sldChg>
      <pc:sldChg chg="delSp">
        <pc:chgData name="Aya Mahmoud" userId="S::ayamahmoud@midocean.edu.km::847cf1dc-00e7-4bc8-9122-d6f961721456" providerId="AD" clId="Web-{3926D1D4-2DAD-4F6A-FCFD-956CF7E1EE55}" dt="2026-06-14T10:50:58.779" v="21"/>
        <pc:sldMkLst>
          <pc:docMk/>
          <pc:sldMk cId="3989949933" sldId="639"/>
        </pc:sldMkLst>
        <pc:spChg chg="del">
          <ac:chgData name="Aya Mahmoud" userId="S::ayamahmoud@midocean.edu.km::847cf1dc-00e7-4bc8-9122-d6f961721456" providerId="AD" clId="Web-{3926D1D4-2DAD-4F6A-FCFD-956CF7E1EE55}" dt="2026-06-14T10:50:58.779" v="21"/>
          <ac:spMkLst>
            <pc:docMk/>
            <pc:sldMk cId="3989949933" sldId="639"/>
            <ac:spMk id="7" creationId="{649FBCED-0591-1471-643B-3D6F3638EB96}"/>
          </ac:spMkLst>
        </pc:spChg>
      </pc:sldChg>
      <pc:sldChg chg="delSp">
        <pc:chgData name="Aya Mahmoud" userId="S::ayamahmoud@midocean.edu.km::847cf1dc-00e7-4bc8-9122-d6f961721456" providerId="AD" clId="Web-{3926D1D4-2DAD-4F6A-FCFD-956CF7E1EE55}" dt="2026-06-14T10:51:45.891" v="28"/>
        <pc:sldMkLst>
          <pc:docMk/>
          <pc:sldMk cId="4168159232" sldId="641"/>
        </pc:sldMkLst>
        <pc:spChg chg="del">
          <ac:chgData name="Aya Mahmoud" userId="S::ayamahmoud@midocean.edu.km::847cf1dc-00e7-4bc8-9122-d6f961721456" providerId="AD" clId="Web-{3926D1D4-2DAD-4F6A-FCFD-956CF7E1EE55}" dt="2026-06-14T10:51:45.891" v="28"/>
          <ac:spMkLst>
            <pc:docMk/>
            <pc:sldMk cId="4168159232" sldId="641"/>
            <ac:spMk id="2" creationId="{90AB18B7-6B58-755F-CB9A-FD277316B083}"/>
          </ac:spMkLst>
        </pc:spChg>
      </pc:sldChg>
    </pc:docChg>
  </pc:docChgLst>
</pc:chgInfo>
</file>

<file path=ppt/diagrams/_rels/data1.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90C5E2-F10D-4872-A49A-A0A5A351D598}"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DE6B29C8-F1C2-4359-A837-54BCB8327895}">
      <dgm:prSet phldrT="[Text]" custT="1"/>
      <dgm:spPr>
        <a:solidFill>
          <a:schemeClr val="bg1">
            <a:lumMod val="65000"/>
          </a:schemeClr>
        </a:solidFill>
      </dgm:spPr>
      <dgm:t>
        <a:bodyPr/>
        <a:lstStyle/>
        <a:p>
          <a:pPr rtl="1"/>
          <a:r>
            <a:rPr lang="en-US" sz="3200" b="1" i="0" dirty="0"/>
            <a:t>Take initiative</a:t>
          </a:r>
          <a:endParaRPr lang="ar-EG" sz="3200" b="1" i="0" dirty="0"/>
        </a:p>
        <a:p>
          <a:pPr rtl="1"/>
          <a:r>
            <a:rPr lang="ar-EG" sz="3200" b="1" i="0" dirty="0">
              <a:effectLst>
                <a:outerShdw blurRad="38100" dist="38100" dir="2700000" algn="tl">
                  <a:srgbClr val="000000">
                    <a:alpha val="43137"/>
                  </a:srgbClr>
                </a:outerShdw>
              </a:effectLst>
            </a:rPr>
            <a:t>أخذ المبادرة</a:t>
          </a:r>
          <a:endParaRPr lang="ar-EG" sz="3200" dirty="0"/>
        </a:p>
      </dgm:t>
    </dgm:pt>
    <dgm:pt modelId="{64688805-13B0-48FE-8317-14C89FBA3BAF}" type="parTrans" cxnId="{72DE2030-E8F9-42A0-9128-EC6B05D60B08}">
      <dgm:prSet/>
      <dgm:spPr/>
      <dgm:t>
        <a:bodyPr/>
        <a:lstStyle/>
        <a:p>
          <a:pPr rtl="1"/>
          <a:endParaRPr lang="ar-EG"/>
        </a:p>
      </dgm:t>
    </dgm:pt>
    <dgm:pt modelId="{F57E6334-65DE-4B94-A016-B9C90750928A}" type="sibTrans" cxnId="{72DE2030-E8F9-42A0-9128-EC6B05D60B08}">
      <dgm:prSet/>
      <dgm:spPr/>
      <dgm:t>
        <a:bodyPr/>
        <a:lstStyle/>
        <a:p>
          <a:pPr rtl="1"/>
          <a:endParaRPr lang="ar-EG"/>
        </a:p>
      </dgm:t>
    </dgm:pt>
    <dgm:pt modelId="{9FF48E9E-67FB-472C-A1C8-19EACDE9C76A}">
      <dgm:prSet phldrT="[Text]"/>
      <dgm:spPr/>
      <dgm:t>
        <a:bodyPr/>
        <a:lstStyle/>
        <a:p>
          <a:pPr algn="l" rtl="0"/>
          <a:r>
            <a:rPr lang="en-US" sz="1300" b="0" i="0" dirty="0"/>
            <a:t>Look beyond the tasks in your job description. Think long-term about what would be beneficial for your department and the company. Try to brainstorm ideas and commit to doing work that goes beyond the daily routine.</a:t>
          </a:r>
          <a:endParaRPr lang="ar-EG" sz="1300" dirty="0"/>
        </a:p>
      </dgm:t>
    </dgm:pt>
    <dgm:pt modelId="{B65235F3-9FAB-4EDF-AA48-5FF84B241AA8}" type="parTrans" cxnId="{C1C403C6-7BE6-4185-B0CF-7472040ECB4E}">
      <dgm:prSet/>
      <dgm:spPr/>
      <dgm:t>
        <a:bodyPr/>
        <a:lstStyle/>
        <a:p>
          <a:pPr rtl="1"/>
          <a:endParaRPr lang="ar-EG"/>
        </a:p>
      </dgm:t>
    </dgm:pt>
    <dgm:pt modelId="{B791E090-EFDD-46B7-A58C-3C1EE3763EBE}" type="sibTrans" cxnId="{C1C403C6-7BE6-4185-B0CF-7472040ECB4E}">
      <dgm:prSet/>
      <dgm:spPr/>
      <dgm:t>
        <a:bodyPr/>
        <a:lstStyle/>
        <a:p>
          <a:pPr rtl="1"/>
          <a:endParaRPr lang="ar-EG"/>
        </a:p>
      </dgm:t>
    </dgm:pt>
    <dgm:pt modelId="{379DD76D-45C6-4A61-BF9B-8BD6A3F96670}">
      <dgm:prSet phldrT="[Text]" custT="1"/>
      <dgm:spPr>
        <a:solidFill>
          <a:schemeClr val="bg1">
            <a:lumMod val="65000"/>
          </a:schemeClr>
        </a:solidFill>
      </dgm:spPr>
      <dgm:t>
        <a:bodyPr/>
        <a:lstStyle/>
        <a:p>
          <a:pPr rtl="1"/>
          <a:r>
            <a:rPr lang="en-US" sz="2800" b="1" dirty="0"/>
            <a:t>Request more responsibility</a:t>
          </a:r>
          <a:endParaRPr lang="ar-EG" sz="2800" b="1" dirty="0"/>
        </a:p>
        <a:p>
          <a:pPr rtl="1"/>
          <a:r>
            <a:rPr lang="ar-EG" sz="2800" b="1" dirty="0">
              <a:effectLst>
                <a:outerShdw blurRad="38100" dist="38100" dir="2700000" algn="tl">
                  <a:srgbClr val="000000">
                    <a:alpha val="43137"/>
                  </a:srgbClr>
                </a:outerShdw>
              </a:effectLst>
            </a:rPr>
            <a:t>طلب المزيد من المسؤولية</a:t>
          </a:r>
          <a:endParaRPr lang="ar-EG" sz="2800" b="1" dirty="0"/>
        </a:p>
      </dgm:t>
    </dgm:pt>
    <dgm:pt modelId="{892EA588-BA8A-406E-ACDA-82089477D84B}" type="parTrans" cxnId="{3B90E1EF-4D4D-4C10-8E00-F858D31EB23F}">
      <dgm:prSet/>
      <dgm:spPr/>
      <dgm:t>
        <a:bodyPr/>
        <a:lstStyle/>
        <a:p>
          <a:pPr rtl="1"/>
          <a:endParaRPr lang="ar-EG"/>
        </a:p>
      </dgm:t>
    </dgm:pt>
    <dgm:pt modelId="{C129A843-E116-4BB7-9942-1597FF7F7421}" type="sibTrans" cxnId="{3B90E1EF-4D4D-4C10-8E00-F858D31EB23F}">
      <dgm:prSet/>
      <dgm:spPr/>
      <dgm:t>
        <a:bodyPr/>
        <a:lstStyle/>
        <a:p>
          <a:pPr rtl="1"/>
          <a:endParaRPr lang="ar-EG"/>
        </a:p>
      </dgm:t>
    </dgm:pt>
    <dgm:pt modelId="{42436B9A-8CC0-4283-A35B-473C14977055}">
      <dgm:prSet phldrT="[Text]" custT="1"/>
      <dgm:spPr>
        <a:solidFill>
          <a:schemeClr val="bg1">
            <a:lumMod val="65000"/>
          </a:schemeClr>
        </a:solidFill>
      </dgm:spPr>
      <dgm:t>
        <a:bodyPr/>
        <a:lstStyle/>
        <a:p>
          <a:pPr rtl="1"/>
          <a:r>
            <a:rPr lang="en-US" sz="3200" b="1" i="0" dirty="0">
              <a:effectLst>
                <a:outerShdw blurRad="38100" dist="38100" dir="2700000" algn="tl">
                  <a:srgbClr val="000000">
                    <a:alpha val="43137"/>
                  </a:srgbClr>
                </a:outerShdw>
              </a:effectLst>
            </a:rPr>
            <a:t>Target specific skills</a:t>
          </a:r>
          <a:endParaRPr lang="ar-EG" sz="3200" b="1" i="0" dirty="0">
            <a:effectLst>
              <a:outerShdw blurRad="38100" dist="38100" dir="2700000" algn="tl">
                <a:srgbClr val="000000">
                  <a:alpha val="43137"/>
                </a:srgbClr>
              </a:outerShdw>
            </a:effectLst>
          </a:endParaRPr>
        </a:p>
        <a:p>
          <a:pPr rtl="1"/>
          <a:r>
            <a:rPr lang="ar-EG" sz="3200" b="1" i="0" dirty="0">
              <a:effectLst>
                <a:outerShdw blurRad="38100" dist="38100" dir="2700000" algn="tl">
                  <a:srgbClr val="000000">
                    <a:alpha val="43137"/>
                  </a:srgbClr>
                </a:outerShdw>
              </a:effectLst>
            </a:rPr>
            <a:t>استهداف مهارات محددة</a:t>
          </a:r>
          <a:endParaRPr lang="ar-EG" sz="3200" dirty="0">
            <a:effectLst>
              <a:outerShdw blurRad="38100" dist="38100" dir="2700000" algn="tl">
                <a:srgbClr val="000000">
                  <a:alpha val="43137"/>
                </a:srgbClr>
              </a:outerShdw>
            </a:effectLst>
          </a:endParaRPr>
        </a:p>
      </dgm:t>
    </dgm:pt>
    <dgm:pt modelId="{28E8956D-17B3-4465-BC88-EBE1EA6D5313}" type="parTrans" cxnId="{52C7FDAA-5D02-4663-9C0F-F7C19E515B13}">
      <dgm:prSet/>
      <dgm:spPr/>
      <dgm:t>
        <a:bodyPr/>
        <a:lstStyle/>
        <a:p>
          <a:pPr rtl="1"/>
          <a:endParaRPr lang="ar-EG"/>
        </a:p>
      </dgm:t>
    </dgm:pt>
    <dgm:pt modelId="{4C9F356A-BFC6-4D28-A67E-6C6E796E3EDC}" type="sibTrans" cxnId="{52C7FDAA-5D02-4663-9C0F-F7C19E515B13}">
      <dgm:prSet/>
      <dgm:spPr/>
      <dgm:t>
        <a:bodyPr/>
        <a:lstStyle/>
        <a:p>
          <a:pPr rtl="1"/>
          <a:endParaRPr lang="ar-EG"/>
        </a:p>
      </dgm:t>
    </dgm:pt>
    <dgm:pt modelId="{170CFC4A-B38B-4374-A006-9C136403B4E8}">
      <dgm:prSet phldrT="[Text]"/>
      <dgm:spPr/>
      <dgm:t>
        <a:bodyPr/>
        <a:lstStyle/>
        <a:p>
          <a:pPr algn="l" rtl="0"/>
          <a:r>
            <a:rPr lang="en-US" b="0" i="0" dirty="0"/>
            <a:t>If you have a specific skill that you want to develop, create a plan to improve your abilities in this area. This could mean </a:t>
          </a:r>
          <a:r>
            <a:rPr lang="en-US" b="0" i="0" dirty="0">
              <a:hlinkClick xmlns:r="http://schemas.openxmlformats.org/officeDocument/2006/relationships" r:id="rId1"/>
            </a:rPr>
            <a:t>taking a class</a:t>
          </a:r>
          <a:r>
            <a:rPr lang="en-US" b="0" i="0" dirty="0"/>
            <a:t>, </a:t>
          </a:r>
          <a:r>
            <a:rPr lang="en-US" b="0" i="0" dirty="0">
              <a:hlinkClick xmlns:r="http://schemas.openxmlformats.org/officeDocument/2006/relationships" r:id="rId2"/>
            </a:rPr>
            <a:t>finding a mentor</a:t>
          </a:r>
          <a:r>
            <a:rPr lang="en-US" b="0" i="0" dirty="0"/>
            <a:t> to help, reading books, or setting a small goal that forces you to develop this skill. </a:t>
          </a:r>
          <a:endParaRPr lang="ar-EG" dirty="0"/>
        </a:p>
      </dgm:t>
    </dgm:pt>
    <dgm:pt modelId="{B88B74E5-4021-4158-A86D-5B3A14C3355D}" type="parTrans" cxnId="{48C5987B-B986-41A3-BF10-0BE56AE31CDB}">
      <dgm:prSet/>
      <dgm:spPr/>
      <dgm:t>
        <a:bodyPr/>
        <a:lstStyle/>
        <a:p>
          <a:pPr rtl="1"/>
          <a:endParaRPr lang="ar-EG"/>
        </a:p>
      </dgm:t>
    </dgm:pt>
    <dgm:pt modelId="{4DEC54E0-1F60-4BFF-B237-1887B475382E}" type="sibTrans" cxnId="{48C5987B-B986-41A3-BF10-0BE56AE31CDB}">
      <dgm:prSet/>
      <dgm:spPr/>
      <dgm:t>
        <a:bodyPr/>
        <a:lstStyle/>
        <a:p>
          <a:pPr rtl="1"/>
          <a:endParaRPr lang="ar-EG"/>
        </a:p>
      </dgm:t>
    </dgm:pt>
    <dgm:pt modelId="{50FD260B-B2EF-4022-84A1-A3F338C01C81}">
      <dgm:prSet phldrT="[Text]"/>
      <dgm:spPr/>
      <dgm:t>
        <a:bodyPr/>
        <a:lstStyle/>
        <a:p>
          <a:pPr algn="l" rtl="0"/>
          <a:r>
            <a:rPr lang="en-US" dirty="0"/>
            <a:t> you can share with your manager that you're eager to grow your leadership abilities</a:t>
          </a:r>
          <a:endParaRPr lang="ar-EG" dirty="0"/>
        </a:p>
      </dgm:t>
    </dgm:pt>
    <dgm:pt modelId="{DCF8677A-C6A0-45BA-BD46-593660843C2C}" type="sibTrans" cxnId="{29EF8550-B900-4578-A42F-B50A52E0415A}">
      <dgm:prSet/>
      <dgm:spPr/>
      <dgm:t>
        <a:bodyPr/>
        <a:lstStyle/>
        <a:p>
          <a:pPr rtl="1"/>
          <a:endParaRPr lang="ar-EG"/>
        </a:p>
      </dgm:t>
    </dgm:pt>
    <dgm:pt modelId="{C1EA3FE0-A9BA-4596-B02C-9546A38F4E40}" type="parTrans" cxnId="{29EF8550-B900-4578-A42F-B50A52E0415A}">
      <dgm:prSet/>
      <dgm:spPr/>
      <dgm:t>
        <a:bodyPr/>
        <a:lstStyle/>
        <a:p>
          <a:pPr rtl="1"/>
          <a:endParaRPr lang="ar-EG"/>
        </a:p>
      </dgm:t>
    </dgm:pt>
    <dgm:pt modelId="{E13AC0B3-12CB-4AF9-8C45-760468814ECD}">
      <dgm:prSet phldrT="[Text]" custT="1"/>
      <dgm:spPr/>
      <dgm:t>
        <a:bodyPr/>
        <a:lstStyle/>
        <a:p>
          <a:pPr algn="ctr" rtl="1">
            <a:buNone/>
          </a:pPr>
          <a:r>
            <a:rPr lang="ar-EG" sz="1600" b="0" i="0" dirty="0"/>
            <a:t>انظر إلى ما هو أبعد من المهام المذكورة في وصف وظيفتك. فكر على المدى البعيد فيما قد يعود بالنفع على قسمك والشركة. حاول تبادل الأفكار والالتزام بأداء عمل يتجاوز الروتين اليومي.</a:t>
          </a:r>
          <a:endParaRPr lang="ar-EG" sz="1600" dirty="0"/>
        </a:p>
      </dgm:t>
    </dgm:pt>
    <dgm:pt modelId="{963B531E-9F7E-4997-AE99-16E67AB8F922}" type="parTrans" cxnId="{E4E338F7-1A79-4EC0-9077-677BF67D082A}">
      <dgm:prSet/>
      <dgm:spPr/>
      <dgm:t>
        <a:bodyPr/>
        <a:lstStyle/>
        <a:p>
          <a:endParaRPr lang="en-US"/>
        </a:p>
      </dgm:t>
    </dgm:pt>
    <dgm:pt modelId="{EF84E499-57DF-4A0F-9F94-5C53B6D8096F}" type="sibTrans" cxnId="{E4E338F7-1A79-4EC0-9077-677BF67D082A}">
      <dgm:prSet/>
      <dgm:spPr/>
      <dgm:t>
        <a:bodyPr/>
        <a:lstStyle/>
        <a:p>
          <a:endParaRPr lang="en-US"/>
        </a:p>
      </dgm:t>
    </dgm:pt>
    <dgm:pt modelId="{17FE0496-39EF-4CF4-AA91-60FC24DBF43F}">
      <dgm:prSet phldrT="[Text]"/>
      <dgm:spPr/>
      <dgm:t>
        <a:bodyPr/>
        <a:lstStyle/>
        <a:p>
          <a:pPr algn="ctr" rtl="1">
            <a:buFont typeface="Arial" panose="020B0604020202020204" pitchFamily="34" charset="0"/>
            <a:buNone/>
          </a:pPr>
          <a:r>
            <a:rPr lang="ar-EG" dirty="0"/>
            <a:t>يمكنك مشاركة مديرك بأنك حريص على تنمية قدراتك القيادية</a:t>
          </a:r>
        </a:p>
      </dgm:t>
    </dgm:pt>
    <dgm:pt modelId="{05FC63DB-1A11-4B84-B1B9-512340D7263C}" type="parTrans" cxnId="{465CFF53-BF5C-45F9-A1F8-98EC3668FDC2}">
      <dgm:prSet/>
      <dgm:spPr/>
      <dgm:t>
        <a:bodyPr/>
        <a:lstStyle/>
        <a:p>
          <a:endParaRPr lang="en-US"/>
        </a:p>
      </dgm:t>
    </dgm:pt>
    <dgm:pt modelId="{5BCE7E88-3F53-4C83-B906-A8D1535A68F4}" type="sibTrans" cxnId="{465CFF53-BF5C-45F9-A1F8-98EC3668FDC2}">
      <dgm:prSet/>
      <dgm:spPr/>
      <dgm:t>
        <a:bodyPr/>
        <a:lstStyle/>
        <a:p>
          <a:endParaRPr lang="en-US"/>
        </a:p>
      </dgm:t>
    </dgm:pt>
    <dgm:pt modelId="{A95C3700-9834-4868-BE10-15222836FCFA}">
      <dgm:prSet phldrT="[Text]"/>
      <dgm:spPr/>
      <dgm:t>
        <a:bodyPr/>
        <a:lstStyle/>
        <a:p>
          <a:pPr algn="ctr" rtl="1">
            <a:buFont typeface="Arial" panose="020B0604020202020204" pitchFamily="34" charset="0"/>
            <a:buNone/>
          </a:pPr>
          <a:r>
            <a:rPr lang="ar-EG" b="0" i="0" dirty="0"/>
            <a:t>إذا كانت لديك مهارة معينة تريد تطويرها، فضع خطة لتحسين قدراتك في هذا المجال. قد يعني هذا حضور دورة تدريبية، أو العثور على مرشد لمساعدتك، أو قراءة الكتب، أو تحديد هدف صغير يجبرك على تطوير هذه المهارة.</a:t>
          </a:r>
          <a:endParaRPr lang="ar-EG" dirty="0"/>
        </a:p>
      </dgm:t>
    </dgm:pt>
    <dgm:pt modelId="{1ADDF513-4862-455E-B33F-1D060FBA1E52}" type="parTrans" cxnId="{6AB328B4-2E73-44C2-8EC4-D92A36F613C4}">
      <dgm:prSet/>
      <dgm:spPr/>
      <dgm:t>
        <a:bodyPr/>
        <a:lstStyle/>
        <a:p>
          <a:endParaRPr lang="en-US"/>
        </a:p>
      </dgm:t>
    </dgm:pt>
    <dgm:pt modelId="{52A013F9-276B-4F0A-B5AC-220482EC4E7C}" type="sibTrans" cxnId="{6AB328B4-2E73-44C2-8EC4-D92A36F613C4}">
      <dgm:prSet/>
      <dgm:spPr/>
      <dgm:t>
        <a:bodyPr/>
        <a:lstStyle/>
        <a:p>
          <a:endParaRPr lang="en-US"/>
        </a:p>
      </dgm:t>
    </dgm:pt>
    <dgm:pt modelId="{9C481F6A-621E-4D41-90BF-7BF3AAAC8CF8}" type="pres">
      <dgm:prSet presAssocID="{8090C5E2-F10D-4872-A49A-A0A5A351D598}" presName="Name0" presStyleCnt="0">
        <dgm:presLayoutVars>
          <dgm:dir/>
          <dgm:animLvl val="lvl"/>
          <dgm:resizeHandles val="exact"/>
        </dgm:presLayoutVars>
      </dgm:prSet>
      <dgm:spPr/>
    </dgm:pt>
    <dgm:pt modelId="{4BE580E1-8F6D-45B5-868B-48D29D9D984C}" type="pres">
      <dgm:prSet presAssocID="{DE6B29C8-F1C2-4359-A837-54BCB8327895}" presName="linNode" presStyleCnt="0"/>
      <dgm:spPr/>
    </dgm:pt>
    <dgm:pt modelId="{DD3479D0-4FD8-463B-A81F-24E42E63365A}" type="pres">
      <dgm:prSet presAssocID="{DE6B29C8-F1C2-4359-A837-54BCB8327895}" presName="parentText" presStyleLbl="node1" presStyleIdx="0" presStyleCnt="3">
        <dgm:presLayoutVars>
          <dgm:chMax val="1"/>
          <dgm:bulletEnabled val="1"/>
        </dgm:presLayoutVars>
      </dgm:prSet>
      <dgm:spPr/>
    </dgm:pt>
    <dgm:pt modelId="{0DEB8B79-BAE1-4505-8545-60A115C78B3D}" type="pres">
      <dgm:prSet presAssocID="{DE6B29C8-F1C2-4359-A837-54BCB8327895}" presName="descendantText" presStyleLbl="alignAccFollowNode1" presStyleIdx="0" presStyleCnt="3">
        <dgm:presLayoutVars>
          <dgm:bulletEnabled val="1"/>
        </dgm:presLayoutVars>
      </dgm:prSet>
      <dgm:spPr/>
    </dgm:pt>
    <dgm:pt modelId="{F01FC6D4-0A5A-4586-B5BF-871446E95ECB}" type="pres">
      <dgm:prSet presAssocID="{F57E6334-65DE-4B94-A016-B9C90750928A}" presName="sp" presStyleCnt="0"/>
      <dgm:spPr/>
    </dgm:pt>
    <dgm:pt modelId="{5CEA564B-BF97-47C5-A36D-7FB6D33E34B3}" type="pres">
      <dgm:prSet presAssocID="{379DD76D-45C6-4A61-BF9B-8BD6A3F96670}" presName="linNode" presStyleCnt="0"/>
      <dgm:spPr/>
    </dgm:pt>
    <dgm:pt modelId="{AB0F98FE-A235-4CC2-A2C3-212EE86489FC}" type="pres">
      <dgm:prSet presAssocID="{379DD76D-45C6-4A61-BF9B-8BD6A3F96670}" presName="parentText" presStyleLbl="node1" presStyleIdx="1" presStyleCnt="3">
        <dgm:presLayoutVars>
          <dgm:chMax val="1"/>
          <dgm:bulletEnabled val="1"/>
        </dgm:presLayoutVars>
      </dgm:prSet>
      <dgm:spPr/>
    </dgm:pt>
    <dgm:pt modelId="{340CD32B-1C4D-411B-B2BB-86BE1314B9ED}" type="pres">
      <dgm:prSet presAssocID="{379DD76D-45C6-4A61-BF9B-8BD6A3F96670}" presName="descendantText" presStyleLbl="alignAccFollowNode1" presStyleIdx="1" presStyleCnt="3">
        <dgm:presLayoutVars>
          <dgm:bulletEnabled val="1"/>
        </dgm:presLayoutVars>
      </dgm:prSet>
      <dgm:spPr/>
    </dgm:pt>
    <dgm:pt modelId="{AC2DBFA5-102D-485A-986F-6C7147B2BE51}" type="pres">
      <dgm:prSet presAssocID="{C129A843-E116-4BB7-9942-1597FF7F7421}" presName="sp" presStyleCnt="0"/>
      <dgm:spPr/>
    </dgm:pt>
    <dgm:pt modelId="{A7E13773-7ABE-4E1D-B2A7-DA940D7DE676}" type="pres">
      <dgm:prSet presAssocID="{42436B9A-8CC0-4283-A35B-473C14977055}" presName="linNode" presStyleCnt="0"/>
      <dgm:spPr/>
    </dgm:pt>
    <dgm:pt modelId="{59B603B5-4D33-4BA1-9DB7-A8C7C4B7A846}" type="pres">
      <dgm:prSet presAssocID="{42436B9A-8CC0-4283-A35B-473C14977055}" presName="parentText" presStyleLbl="node1" presStyleIdx="2" presStyleCnt="3">
        <dgm:presLayoutVars>
          <dgm:chMax val="1"/>
          <dgm:bulletEnabled val="1"/>
        </dgm:presLayoutVars>
      </dgm:prSet>
      <dgm:spPr/>
    </dgm:pt>
    <dgm:pt modelId="{C8723005-D953-4C46-87F0-A37CB0EF8E10}" type="pres">
      <dgm:prSet presAssocID="{42436B9A-8CC0-4283-A35B-473C14977055}" presName="descendantText" presStyleLbl="alignAccFollowNode1" presStyleIdx="2" presStyleCnt="3" custLinFactNeighborY="11954">
        <dgm:presLayoutVars>
          <dgm:bulletEnabled val="1"/>
        </dgm:presLayoutVars>
      </dgm:prSet>
      <dgm:spPr/>
    </dgm:pt>
  </dgm:ptLst>
  <dgm:cxnLst>
    <dgm:cxn modelId="{72DE2030-E8F9-42A0-9128-EC6B05D60B08}" srcId="{8090C5E2-F10D-4872-A49A-A0A5A351D598}" destId="{DE6B29C8-F1C2-4359-A837-54BCB8327895}" srcOrd="0" destOrd="0" parTransId="{64688805-13B0-48FE-8317-14C89FBA3BAF}" sibTransId="{F57E6334-65DE-4B94-A016-B9C90750928A}"/>
    <dgm:cxn modelId="{469D3837-6597-49F1-874C-AAB25517CD49}" type="presOf" srcId="{A95C3700-9834-4868-BE10-15222836FCFA}" destId="{C8723005-D953-4C46-87F0-A37CB0EF8E10}" srcOrd="0" destOrd="1" presId="urn:microsoft.com/office/officeart/2005/8/layout/vList5"/>
    <dgm:cxn modelId="{522EC54B-83DE-42E1-93E4-C2BDA29BF511}" type="presOf" srcId="{17FE0496-39EF-4CF4-AA91-60FC24DBF43F}" destId="{340CD32B-1C4D-411B-B2BB-86BE1314B9ED}" srcOrd="0" destOrd="1" presId="urn:microsoft.com/office/officeart/2005/8/layout/vList5"/>
    <dgm:cxn modelId="{29EF8550-B900-4578-A42F-B50A52E0415A}" srcId="{379DD76D-45C6-4A61-BF9B-8BD6A3F96670}" destId="{50FD260B-B2EF-4022-84A1-A3F338C01C81}" srcOrd="0" destOrd="0" parTransId="{C1EA3FE0-A9BA-4596-B02C-9546A38F4E40}" sibTransId="{DCF8677A-C6A0-45BA-BD46-593660843C2C}"/>
    <dgm:cxn modelId="{465CFF53-BF5C-45F9-A1F8-98EC3668FDC2}" srcId="{379DD76D-45C6-4A61-BF9B-8BD6A3F96670}" destId="{17FE0496-39EF-4CF4-AA91-60FC24DBF43F}" srcOrd="1" destOrd="0" parTransId="{05FC63DB-1A11-4B84-B1B9-512340D7263C}" sibTransId="{5BCE7E88-3F53-4C83-B906-A8D1535A68F4}"/>
    <dgm:cxn modelId="{D551977B-DBCC-48F2-A9D0-D2A46F36F7C9}" type="presOf" srcId="{170CFC4A-B38B-4374-A006-9C136403B4E8}" destId="{C8723005-D953-4C46-87F0-A37CB0EF8E10}" srcOrd="0" destOrd="0" presId="urn:microsoft.com/office/officeart/2005/8/layout/vList5"/>
    <dgm:cxn modelId="{48C5987B-B986-41A3-BF10-0BE56AE31CDB}" srcId="{42436B9A-8CC0-4283-A35B-473C14977055}" destId="{170CFC4A-B38B-4374-A006-9C136403B4E8}" srcOrd="0" destOrd="0" parTransId="{B88B74E5-4021-4158-A86D-5B3A14C3355D}" sibTransId="{4DEC54E0-1F60-4BFF-B237-1887B475382E}"/>
    <dgm:cxn modelId="{F918787C-3FD3-4B8D-9E67-2CA120319178}" type="presOf" srcId="{42436B9A-8CC0-4283-A35B-473C14977055}" destId="{59B603B5-4D33-4BA1-9DB7-A8C7C4B7A846}" srcOrd="0" destOrd="0" presId="urn:microsoft.com/office/officeart/2005/8/layout/vList5"/>
    <dgm:cxn modelId="{53B3D780-EFC8-4E8E-A3DB-311D2C25FC77}" type="presOf" srcId="{9FF48E9E-67FB-472C-A1C8-19EACDE9C76A}" destId="{0DEB8B79-BAE1-4505-8545-60A115C78B3D}" srcOrd="0" destOrd="0" presId="urn:microsoft.com/office/officeart/2005/8/layout/vList5"/>
    <dgm:cxn modelId="{17AD7C8F-F269-44F1-9C4F-8F6B90F7CBE5}" type="presOf" srcId="{E13AC0B3-12CB-4AF9-8C45-760468814ECD}" destId="{0DEB8B79-BAE1-4505-8545-60A115C78B3D}" srcOrd="0" destOrd="1" presId="urn:microsoft.com/office/officeart/2005/8/layout/vList5"/>
    <dgm:cxn modelId="{52C7FDAA-5D02-4663-9C0F-F7C19E515B13}" srcId="{8090C5E2-F10D-4872-A49A-A0A5A351D598}" destId="{42436B9A-8CC0-4283-A35B-473C14977055}" srcOrd="2" destOrd="0" parTransId="{28E8956D-17B3-4465-BC88-EBE1EA6D5313}" sibTransId="{4C9F356A-BFC6-4D28-A67E-6C6E796E3EDC}"/>
    <dgm:cxn modelId="{6AB328B4-2E73-44C2-8EC4-D92A36F613C4}" srcId="{42436B9A-8CC0-4283-A35B-473C14977055}" destId="{A95C3700-9834-4868-BE10-15222836FCFA}" srcOrd="1" destOrd="0" parTransId="{1ADDF513-4862-455E-B33F-1D060FBA1E52}" sibTransId="{52A013F9-276B-4F0A-B5AC-220482EC4E7C}"/>
    <dgm:cxn modelId="{C1C403C6-7BE6-4185-B0CF-7472040ECB4E}" srcId="{DE6B29C8-F1C2-4359-A837-54BCB8327895}" destId="{9FF48E9E-67FB-472C-A1C8-19EACDE9C76A}" srcOrd="0" destOrd="0" parTransId="{B65235F3-9FAB-4EDF-AA48-5FF84B241AA8}" sibTransId="{B791E090-EFDD-46B7-A58C-3C1EE3763EBE}"/>
    <dgm:cxn modelId="{BF7346CB-97E6-4AC1-B0CA-172FB5851796}" type="presOf" srcId="{50FD260B-B2EF-4022-84A1-A3F338C01C81}" destId="{340CD32B-1C4D-411B-B2BB-86BE1314B9ED}" srcOrd="0" destOrd="0" presId="urn:microsoft.com/office/officeart/2005/8/layout/vList5"/>
    <dgm:cxn modelId="{2667ADD2-7919-4748-A3AE-695ABF95FACD}" type="presOf" srcId="{379DD76D-45C6-4A61-BF9B-8BD6A3F96670}" destId="{AB0F98FE-A235-4CC2-A2C3-212EE86489FC}" srcOrd="0" destOrd="0" presId="urn:microsoft.com/office/officeart/2005/8/layout/vList5"/>
    <dgm:cxn modelId="{D68B85DB-B466-4B6D-91E5-761696F75C67}" type="presOf" srcId="{8090C5E2-F10D-4872-A49A-A0A5A351D598}" destId="{9C481F6A-621E-4D41-90BF-7BF3AAAC8CF8}" srcOrd="0" destOrd="0" presId="urn:microsoft.com/office/officeart/2005/8/layout/vList5"/>
    <dgm:cxn modelId="{AA8B29E8-A35C-4E89-B52F-76D1F2309EE7}" type="presOf" srcId="{DE6B29C8-F1C2-4359-A837-54BCB8327895}" destId="{DD3479D0-4FD8-463B-A81F-24E42E63365A}" srcOrd="0" destOrd="0" presId="urn:microsoft.com/office/officeart/2005/8/layout/vList5"/>
    <dgm:cxn modelId="{3B90E1EF-4D4D-4C10-8E00-F858D31EB23F}" srcId="{8090C5E2-F10D-4872-A49A-A0A5A351D598}" destId="{379DD76D-45C6-4A61-BF9B-8BD6A3F96670}" srcOrd="1" destOrd="0" parTransId="{892EA588-BA8A-406E-ACDA-82089477D84B}" sibTransId="{C129A843-E116-4BB7-9942-1597FF7F7421}"/>
    <dgm:cxn modelId="{E4E338F7-1A79-4EC0-9077-677BF67D082A}" srcId="{DE6B29C8-F1C2-4359-A837-54BCB8327895}" destId="{E13AC0B3-12CB-4AF9-8C45-760468814ECD}" srcOrd="1" destOrd="0" parTransId="{963B531E-9F7E-4997-AE99-16E67AB8F922}" sibTransId="{EF84E499-57DF-4A0F-9F94-5C53B6D8096F}"/>
    <dgm:cxn modelId="{96135A10-92DA-4BDF-A25A-83067FCC4599}" type="presParOf" srcId="{9C481F6A-621E-4D41-90BF-7BF3AAAC8CF8}" destId="{4BE580E1-8F6D-45B5-868B-48D29D9D984C}" srcOrd="0" destOrd="0" presId="urn:microsoft.com/office/officeart/2005/8/layout/vList5"/>
    <dgm:cxn modelId="{A7141F23-E0BE-4F7E-B34A-7461DC321F94}" type="presParOf" srcId="{4BE580E1-8F6D-45B5-868B-48D29D9D984C}" destId="{DD3479D0-4FD8-463B-A81F-24E42E63365A}" srcOrd="0" destOrd="0" presId="urn:microsoft.com/office/officeart/2005/8/layout/vList5"/>
    <dgm:cxn modelId="{3C41650C-E325-4F0C-9D9B-C4DA832DEEA9}" type="presParOf" srcId="{4BE580E1-8F6D-45B5-868B-48D29D9D984C}" destId="{0DEB8B79-BAE1-4505-8545-60A115C78B3D}" srcOrd="1" destOrd="0" presId="urn:microsoft.com/office/officeart/2005/8/layout/vList5"/>
    <dgm:cxn modelId="{14E62B8D-9B02-404F-87A7-A4E642163A52}" type="presParOf" srcId="{9C481F6A-621E-4D41-90BF-7BF3AAAC8CF8}" destId="{F01FC6D4-0A5A-4586-B5BF-871446E95ECB}" srcOrd="1" destOrd="0" presId="urn:microsoft.com/office/officeart/2005/8/layout/vList5"/>
    <dgm:cxn modelId="{A2FF737B-4D19-4F2D-916E-26A62E030B3E}" type="presParOf" srcId="{9C481F6A-621E-4D41-90BF-7BF3AAAC8CF8}" destId="{5CEA564B-BF97-47C5-A36D-7FB6D33E34B3}" srcOrd="2" destOrd="0" presId="urn:microsoft.com/office/officeart/2005/8/layout/vList5"/>
    <dgm:cxn modelId="{CA802807-1949-4E83-B9F3-973B51EB588C}" type="presParOf" srcId="{5CEA564B-BF97-47C5-A36D-7FB6D33E34B3}" destId="{AB0F98FE-A235-4CC2-A2C3-212EE86489FC}" srcOrd="0" destOrd="0" presId="urn:microsoft.com/office/officeart/2005/8/layout/vList5"/>
    <dgm:cxn modelId="{E94EFB84-49BD-4DB2-897E-64FC1AFA5913}" type="presParOf" srcId="{5CEA564B-BF97-47C5-A36D-7FB6D33E34B3}" destId="{340CD32B-1C4D-411B-B2BB-86BE1314B9ED}" srcOrd="1" destOrd="0" presId="urn:microsoft.com/office/officeart/2005/8/layout/vList5"/>
    <dgm:cxn modelId="{AF570F77-B569-4B78-90C9-4F4383D62212}" type="presParOf" srcId="{9C481F6A-621E-4D41-90BF-7BF3AAAC8CF8}" destId="{AC2DBFA5-102D-485A-986F-6C7147B2BE51}" srcOrd="3" destOrd="0" presId="urn:microsoft.com/office/officeart/2005/8/layout/vList5"/>
    <dgm:cxn modelId="{475EAC59-21BB-4471-973D-8A628E7C35A7}" type="presParOf" srcId="{9C481F6A-621E-4D41-90BF-7BF3AAAC8CF8}" destId="{A7E13773-7ABE-4E1D-B2A7-DA940D7DE676}" srcOrd="4" destOrd="0" presId="urn:microsoft.com/office/officeart/2005/8/layout/vList5"/>
    <dgm:cxn modelId="{F841EC63-8C87-42AF-8691-C6EE684AE2FE}" type="presParOf" srcId="{A7E13773-7ABE-4E1D-B2A7-DA940D7DE676}" destId="{59B603B5-4D33-4BA1-9DB7-A8C7C4B7A846}" srcOrd="0" destOrd="0" presId="urn:microsoft.com/office/officeart/2005/8/layout/vList5"/>
    <dgm:cxn modelId="{6A159198-B34F-4109-B510-95425317546E}" type="presParOf" srcId="{A7E13773-7ABE-4E1D-B2A7-DA940D7DE676}" destId="{C8723005-D953-4C46-87F0-A37CB0EF8E1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B8B79-BAE1-4505-8545-60A115C78B3D}">
      <dsp:nvSpPr>
        <dsp:cNvPr id="0" name=""/>
        <dsp:cNvSpPr/>
      </dsp:nvSpPr>
      <dsp:spPr>
        <a:xfrm rot="5400000">
          <a:off x="4406128" y="-1500838"/>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b="0" i="0" kern="1200" dirty="0"/>
            <a:t>Look beyond the tasks in your job description. Think long-term about what would be beneficial for your department and the company. Try to brainstorm ideas and commit to doing work that goes beyond the daily routine.</a:t>
          </a:r>
          <a:endParaRPr lang="ar-EG" sz="1300" kern="1200" dirty="0"/>
        </a:p>
        <a:p>
          <a:pPr marL="171450" lvl="1" indent="-171450" algn="ctr" defTabSz="711200" rtl="1">
            <a:lnSpc>
              <a:spcPct val="90000"/>
            </a:lnSpc>
            <a:spcBef>
              <a:spcPct val="0"/>
            </a:spcBef>
            <a:spcAft>
              <a:spcPct val="15000"/>
            </a:spcAft>
            <a:buNone/>
          </a:pPr>
          <a:r>
            <a:rPr lang="ar-EG" sz="1600" b="0" i="0" kern="1200" dirty="0"/>
            <a:t>انظر إلى ما هو أبعد من المهام المذكورة في وصف وظيفتك. فكر على المدى البعيد فيما قد يعود بالنفع على قسمك والشركة. حاول تبادل الأفكار والالتزام بأداء عمل يتجاوز الروتين اليومي.</a:t>
          </a:r>
          <a:endParaRPr lang="ar-EG" sz="1600" kern="1200" dirty="0"/>
        </a:p>
      </dsp:txBody>
      <dsp:txXfrm rot="-5400000">
        <a:off x="2719735" y="256938"/>
        <a:ext cx="4763699" cy="1319528"/>
      </dsp:txXfrm>
    </dsp:sp>
    <dsp:sp modelId="{DD3479D0-4FD8-463B-A81F-24E42E63365A}">
      <dsp:nvSpPr>
        <dsp:cNvPr id="0" name=""/>
        <dsp:cNvSpPr/>
      </dsp:nvSpPr>
      <dsp:spPr>
        <a:xfrm>
          <a:off x="0" y="2769"/>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Take initiative</a:t>
          </a:r>
          <a:endParaRPr lang="ar-EG" sz="3200" b="1" i="0" kern="1200" dirty="0"/>
        </a:p>
        <a:p>
          <a:pPr marL="0" lvl="0" indent="0" algn="ctr" defTabSz="1422400" rtl="1">
            <a:lnSpc>
              <a:spcPct val="90000"/>
            </a:lnSpc>
            <a:spcBef>
              <a:spcPct val="0"/>
            </a:spcBef>
            <a:spcAft>
              <a:spcPct val="35000"/>
            </a:spcAft>
            <a:buNone/>
          </a:pPr>
          <a:r>
            <a:rPr lang="ar-EG" sz="3200" b="1" i="0" kern="1200" dirty="0">
              <a:effectLst>
                <a:outerShdw blurRad="38100" dist="38100" dir="2700000" algn="tl">
                  <a:srgbClr val="000000">
                    <a:alpha val="43137"/>
                  </a:srgbClr>
                </a:outerShdw>
              </a:effectLst>
            </a:rPr>
            <a:t>أخذ المبادرة</a:t>
          </a:r>
          <a:endParaRPr lang="ar-EG" sz="3200" kern="1200" dirty="0"/>
        </a:p>
      </dsp:txBody>
      <dsp:txXfrm>
        <a:off x="89229" y="91998"/>
        <a:ext cx="2541276" cy="1649409"/>
      </dsp:txXfrm>
    </dsp:sp>
    <dsp:sp modelId="{340CD32B-1C4D-411B-B2BB-86BE1314B9ED}">
      <dsp:nvSpPr>
        <dsp:cNvPr id="0" name=""/>
        <dsp:cNvSpPr/>
      </dsp:nvSpPr>
      <dsp:spPr>
        <a:xfrm rot="5400000">
          <a:off x="4406128" y="418423"/>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kern="1200" dirty="0"/>
            <a:t> you can share with your manager that you're eager to grow your leadership abilities</a:t>
          </a:r>
          <a:endParaRPr lang="ar-EG" sz="1300" kern="1200" dirty="0"/>
        </a:p>
        <a:p>
          <a:pPr marL="114300" lvl="1" indent="-114300" algn="ctr" defTabSz="577850" rtl="1">
            <a:lnSpc>
              <a:spcPct val="90000"/>
            </a:lnSpc>
            <a:spcBef>
              <a:spcPct val="0"/>
            </a:spcBef>
            <a:spcAft>
              <a:spcPct val="15000"/>
            </a:spcAft>
            <a:buFont typeface="Arial" panose="020B0604020202020204" pitchFamily="34" charset="0"/>
            <a:buNone/>
          </a:pPr>
          <a:r>
            <a:rPr lang="ar-EG" sz="1300" kern="1200" dirty="0"/>
            <a:t>يمكنك مشاركة مديرك بأنك حريص على تنمية قدراتك القيادية</a:t>
          </a:r>
        </a:p>
      </dsp:txBody>
      <dsp:txXfrm rot="-5400000">
        <a:off x="2719735" y="2176200"/>
        <a:ext cx="4763699" cy="1319528"/>
      </dsp:txXfrm>
    </dsp:sp>
    <dsp:sp modelId="{AB0F98FE-A235-4CC2-A2C3-212EE86489FC}">
      <dsp:nvSpPr>
        <dsp:cNvPr id="0" name=""/>
        <dsp:cNvSpPr/>
      </dsp:nvSpPr>
      <dsp:spPr>
        <a:xfrm>
          <a:off x="0" y="1922030"/>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b="1" kern="1200" dirty="0"/>
            <a:t>Request more responsibility</a:t>
          </a:r>
          <a:endParaRPr lang="ar-EG" sz="2800" b="1" kern="1200" dirty="0"/>
        </a:p>
        <a:p>
          <a:pPr marL="0" lvl="0" indent="0" algn="ctr" defTabSz="1244600" rtl="1">
            <a:lnSpc>
              <a:spcPct val="90000"/>
            </a:lnSpc>
            <a:spcBef>
              <a:spcPct val="0"/>
            </a:spcBef>
            <a:spcAft>
              <a:spcPct val="35000"/>
            </a:spcAft>
            <a:buNone/>
          </a:pPr>
          <a:r>
            <a:rPr lang="ar-EG" sz="2800" b="1" kern="1200" dirty="0">
              <a:effectLst>
                <a:outerShdw blurRad="38100" dist="38100" dir="2700000" algn="tl">
                  <a:srgbClr val="000000">
                    <a:alpha val="43137"/>
                  </a:srgbClr>
                </a:outerShdw>
              </a:effectLst>
            </a:rPr>
            <a:t>طلب المزيد من المسؤولية</a:t>
          </a:r>
          <a:endParaRPr lang="ar-EG" sz="2800" b="1" kern="1200" dirty="0"/>
        </a:p>
      </dsp:txBody>
      <dsp:txXfrm>
        <a:off x="89229" y="2011259"/>
        <a:ext cx="2541276" cy="1649409"/>
      </dsp:txXfrm>
    </dsp:sp>
    <dsp:sp modelId="{C8723005-D953-4C46-87F0-A37CB0EF8E10}">
      <dsp:nvSpPr>
        <dsp:cNvPr id="0" name=""/>
        <dsp:cNvSpPr/>
      </dsp:nvSpPr>
      <dsp:spPr>
        <a:xfrm rot="5400000">
          <a:off x="4406128" y="2512486"/>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b="0" i="0" kern="1200" dirty="0"/>
            <a:t>If you have a specific skill that you want to develop, create a plan to improve your abilities in this area. This could mean </a:t>
          </a:r>
          <a:r>
            <a:rPr lang="en-US" sz="1300" b="0" i="0" kern="1200" dirty="0">
              <a:hlinkClick xmlns:r="http://schemas.openxmlformats.org/officeDocument/2006/relationships" r:id="rId1"/>
            </a:rPr>
            <a:t>taking a class</a:t>
          </a:r>
          <a:r>
            <a:rPr lang="en-US" sz="1300" b="0" i="0" kern="1200" dirty="0"/>
            <a:t>, </a:t>
          </a:r>
          <a:r>
            <a:rPr lang="en-US" sz="1300" b="0" i="0" kern="1200" dirty="0">
              <a:hlinkClick xmlns:r="http://schemas.openxmlformats.org/officeDocument/2006/relationships" r:id="rId2"/>
            </a:rPr>
            <a:t>finding a mentor</a:t>
          </a:r>
          <a:r>
            <a:rPr lang="en-US" sz="1300" b="0" i="0" kern="1200" dirty="0"/>
            <a:t> to help, reading books, or setting a small goal that forces you to develop this skill. </a:t>
          </a:r>
          <a:endParaRPr lang="ar-EG" sz="1300" kern="1200" dirty="0"/>
        </a:p>
        <a:p>
          <a:pPr marL="114300" lvl="1" indent="-114300" algn="ctr" defTabSz="577850" rtl="1">
            <a:lnSpc>
              <a:spcPct val="90000"/>
            </a:lnSpc>
            <a:spcBef>
              <a:spcPct val="0"/>
            </a:spcBef>
            <a:spcAft>
              <a:spcPct val="15000"/>
            </a:spcAft>
            <a:buFont typeface="Arial" panose="020B0604020202020204" pitchFamily="34" charset="0"/>
            <a:buNone/>
          </a:pPr>
          <a:r>
            <a:rPr lang="ar-EG" sz="1300" b="0" i="0" kern="1200" dirty="0"/>
            <a:t>إذا كانت لديك مهارة معينة تريد تطويرها، فضع خطة لتحسين قدراتك في هذا المجال. قد يعني هذا حضور دورة تدريبية، أو العثور على مرشد لمساعدتك، أو قراءة الكتب، أو تحديد هدف صغير يجبرك على تطوير هذه المهارة.</a:t>
          </a:r>
          <a:endParaRPr lang="ar-EG" sz="1300" kern="1200" dirty="0"/>
        </a:p>
      </dsp:txBody>
      <dsp:txXfrm rot="-5400000">
        <a:off x="2719735" y="4270263"/>
        <a:ext cx="4763699" cy="1319528"/>
      </dsp:txXfrm>
    </dsp:sp>
    <dsp:sp modelId="{59B603B5-4D33-4BA1-9DB7-A8C7C4B7A846}">
      <dsp:nvSpPr>
        <dsp:cNvPr id="0" name=""/>
        <dsp:cNvSpPr/>
      </dsp:nvSpPr>
      <dsp:spPr>
        <a:xfrm>
          <a:off x="0" y="3841291"/>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effectLst>
                <a:outerShdw blurRad="38100" dist="38100" dir="2700000" algn="tl">
                  <a:srgbClr val="000000">
                    <a:alpha val="43137"/>
                  </a:srgbClr>
                </a:outerShdw>
              </a:effectLst>
            </a:rPr>
            <a:t>Target specific skills</a:t>
          </a:r>
          <a:endParaRPr lang="ar-EG" sz="3200" b="1" i="0" kern="1200" dirty="0">
            <a:effectLst>
              <a:outerShdw blurRad="38100" dist="38100" dir="2700000" algn="tl">
                <a:srgbClr val="000000">
                  <a:alpha val="43137"/>
                </a:srgbClr>
              </a:outerShdw>
            </a:effectLst>
          </a:endParaRPr>
        </a:p>
        <a:p>
          <a:pPr marL="0" lvl="0" indent="0" algn="ctr" defTabSz="1422400" rtl="1">
            <a:lnSpc>
              <a:spcPct val="90000"/>
            </a:lnSpc>
            <a:spcBef>
              <a:spcPct val="0"/>
            </a:spcBef>
            <a:spcAft>
              <a:spcPct val="35000"/>
            </a:spcAft>
            <a:buNone/>
          </a:pPr>
          <a:r>
            <a:rPr lang="ar-EG" sz="3200" b="1" i="0" kern="1200" dirty="0">
              <a:effectLst>
                <a:outerShdw blurRad="38100" dist="38100" dir="2700000" algn="tl">
                  <a:srgbClr val="000000">
                    <a:alpha val="43137"/>
                  </a:srgbClr>
                </a:outerShdw>
              </a:effectLst>
            </a:rPr>
            <a:t>استهداف مهارات محددة</a:t>
          </a:r>
          <a:endParaRPr lang="ar-EG" sz="3200" kern="1200" dirty="0">
            <a:effectLst>
              <a:outerShdw blurRad="38100" dist="38100" dir="2700000" algn="tl">
                <a:srgbClr val="000000">
                  <a:alpha val="43137"/>
                </a:srgbClr>
              </a:outerShdw>
            </a:effectLst>
          </a:endParaRPr>
        </a:p>
      </dsp:txBody>
      <dsp:txXfrm>
        <a:off x="89229" y="3930520"/>
        <a:ext cx="2541276" cy="164940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6/14/2026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6/14/2026</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0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6/14/2026</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png"/><Relationship Id="rId7" Type="http://schemas.openxmlformats.org/officeDocument/2006/relationships/hyperlink" Target="http://www.1000ventures.com/products/bec_mc_skills-soft.html"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hyperlink" Target="http://www.leader360.com/coach/quotes_vision.html" TargetMode="External"/><Relationship Id="rId5" Type="http://schemas.openxmlformats.org/officeDocument/2006/relationships/hyperlink" Target="http://www.1000ventures.com/business_guide/crosscuttings/leadership_attributes_are-know-do.html" TargetMode="External"/><Relationship Id="rId4" Type="http://schemas.openxmlformats.org/officeDocument/2006/relationships/hyperlink" Target="http://www.1000ventures.com/products/sl_smart_leader.html"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s://www.inc.com/carmine-gallo/how-elon-musk-motivates-teams-to-achieve-impossible.html"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hyperlink" Target="https://www.space.com/16748-international-space-station.html"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jpeg"/><Relationship Id="rId1" Type="http://schemas.openxmlformats.org/officeDocument/2006/relationships/slideLayout" Target="../slideLayouts/slideLayout14.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The manager and his leading skills</a:t>
            </a:r>
          </a:p>
          <a:p>
            <a:pPr algn="ctr"/>
            <a:r>
              <a:rPr lang="ar-EG" sz="3600" dirty="0"/>
              <a:t>المدير ومهاراته القيادية</a:t>
            </a:r>
            <a:endParaRPr lang="en-US" sz="3600" dirty="0"/>
          </a:p>
        </p:txBody>
      </p:sp>
      <p:sp>
        <p:nvSpPr>
          <p:cNvPr id="9" name="TextBox 8">
            <a:extLst>
              <a:ext uri="{FF2B5EF4-FFF2-40B4-BE49-F238E27FC236}">
                <a16:creationId xmlns:a16="http://schemas.microsoft.com/office/drawing/2014/main" id="{01CFD634-75E4-D53A-854B-BC7DF79D6E46}"/>
              </a:ext>
            </a:extLst>
          </p:cNvPr>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95F4E5AA-8D08-37D0-F7E3-BE5226F8811A}"/>
              </a:ext>
            </a:extLst>
          </p:cNvPr>
          <p:cNvSpPr txBox="1"/>
          <p:nvPr/>
        </p:nvSpPr>
        <p:spPr>
          <a:xfrm>
            <a:off x="6649395" y="6030023"/>
            <a:ext cx="580461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الثالثة</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16313"/>
    </mc:Choice>
    <mc:Fallback xmlns="">
      <p:transition spd="slow" advTm="163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397680"/>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4531" y="1472983"/>
            <a:ext cx="5126633" cy="2862322"/>
          </a:xfrm>
          <a:prstGeom prst="rect">
            <a:avLst/>
          </a:prstGeom>
        </p:spPr>
        <p:txBody>
          <a:bodyPr wrap="square">
            <a:spAutoFit/>
          </a:bodyPr>
          <a:lstStyle/>
          <a:p>
            <a:pPr marL="457200" indent="-457200" algn="just">
              <a:buFont typeface="Wingdings" panose="05000000000000000000" pitchFamily="2" charset="2"/>
              <a:buChar char="q"/>
            </a:pPr>
            <a:r>
              <a:rPr lang="en-US" sz="2000" b="1" dirty="0"/>
              <a:t>Who is the manager and his needed skills</a:t>
            </a:r>
          </a:p>
          <a:p>
            <a:pPr marL="457200" indent="-457200" algn="just">
              <a:buFont typeface="Wingdings" panose="05000000000000000000" pitchFamily="2" charset="2"/>
              <a:buChar char="q"/>
            </a:pPr>
            <a:r>
              <a:rPr lang="en-US" sz="2000" b="1" dirty="0">
                <a:solidFill>
                  <a:srgbClr val="C00000"/>
                </a:solidFill>
              </a:rPr>
              <a:t>Difference between Manager and Leader </a:t>
            </a:r>
          </a:p>
          <a:p>
            <a:pPr marL="457200" indent="-457200" algn="just">
              <a:buFont typeface="Wingdings" panose="05000000000000000000" pitchFamily="2" charset="2"/>
              <a:buChar char="q"/>
            </a:pPr>
            <a:r>
              <a:rPr lang="en-US" sz="2000" b="1" dirty="0"/>
              <a:t>Explain the Managers and their types </a:t>
            </a:r>
          </a:p>
          <a:p>
            <a:pPr marL="457200" indent="-457200" algn="just">
              <a:buFont typeface="Wingdings" panose="05000000000000000000" pitchFamily="2" charset="2"/>
              <a:buChar char="q"/>
            </a:pPr>
            <a:r>
              <a:rPr lang="en-US" sz="2000" b="1" dirty="0">
                <a:solidFill>
                  <a:srgbClr val="C00000"/>
                </a:solidFill>
              </a:rPr>
              <a:t>Summarize the essential </a:t>
            </a:r>
            <a:r>
              <a:rPr lang="en-US" sz="2000" b="1" dirty="0">
                <a:solidFill>
                  <a:srgbClr val="C00000"/>
                </a:solidFill>
                <a:latin typeface="+mn-lt"/>
              </a:rPr>
              <a:t>Management Roles</a:t>
            </a:r>
          </a:p>
          <a:p>
            <a:pPr marL="457200" indent="-457200" algn="just">
              <a:buFont typeface="Wingdings" panose="05000000000000000000" pitchFamily="2" charset="2"/>
              <a:buChar char="q"/>
            </a:pPr>
            <a:r>
              <a:rPr lang="en-US" sz="2000" b="1" dirty="0"/>
              <a:t>Describe the essential skills for managers</a:t>
            </a:r>
          </a:p>
          <a:p>
            <a:pPr marL="457200" indent="-457200" algn="just">
              <a:buFont typeface="Wingdings" panose="05000000000000000000" pitchFamily="2" charset="2"/>
              <a:buChar char="q"/>
            </a:pPr>
            <a:r>
              <a:rPr lang="en-US" sz="2000" b="1" dirty="0">
                <a:solidFill>
                  <a:srgbClr val="C00000"/>
                </a:solidFill>
              </a:rPr>
              <a:t>Understand organization and its performance</a:t>
            </a:r>
          </a:p>
          <a:p>
            <a:pPr marL="457200" indent="-457200" algn="just">
              <a:buFont typeface="Wingdings" panose="05000000000000000000" pitchFamily="2" charset="2"/>
              <a:buChar char="q"/>
            </a:pPr>
            <a:r>
              <a:rPr lang="en-US" sz="2000" b="1" dirty="0"/>
              <a:t>The managers challenges</a:t>
            </a: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C303E7-F5CB-291A-4331-8E94FC2E4096}"/>
              </a:ext>
            </a:extLst>
          </p:cNvPr>
          <p:cNvSpPr txBox="1"/>
          <p:nvPr/>
        </p:nvSpPr>
        <p:spPr>
          <a:xfrm>
            <a:off x="334531" y="4519384"/>
            <a:ext cx="4994214" cy="2031325"/>
          </a:xfrm>
          <a:prstGeom prst="rect">
            <a:avLst/>
          </a:prstGeom>
          <a:noFill/>
        </p:spPr>
        <p:txBody>
          <a:bodyPr wrap="square">
            <a:spAutoFit/>
          </a:bodyPr>
          <a:lstStyle/>
          <a:p>
            <a:pPr marL="457200" indent="-457200" algn="just" rtl="1">
              <a:buFont typeface="Wingdings" panose="05000000000000000000" pitchFamily="2" charset="2"/>
              <a:buChar char="q"/>
            </a:pPr>
            <a:r>
              <a:rPr lang="ar-EG" sz="1800" b="1" dirty="0">
                <a:solidFill>
                  <a:srgbClr val="C00000"/>
                </a:solidFill>
              </a:rPr>
              <a:t>من هو المدير وما هي المهارات اللازمة له</a:t>
            </a:r>
          </a:p>
          <a:p>
            <a:pPr marL="457200" indent="-457200" algn="just" rtl="1">
              <a:buFont typeface="Wingdings" panose="05000000000000000000" pitchFamily="2" charset="2"/>
              <a:buChar char="q"/>
            </a:pPr>
            <a:r>
              <a:rPr lang="ar-EG" sz="1800" b="1" dirty="0">
                <a:solidFill>
                  <a:srgbClr val="C00000"/>
                </a:solidFill>
              </a:rPr>
              <a:t>الفرق بين المدير والقائد</a:t>
            </a:r>
          </a:p>
          <a:p>
            <a:pPr marL="457200" indent="-457200" algn="just" rtl="1">
              <a:buFont typeface="Wingdings" panose="05000000000000000000" pitchFamily="2" charset="2"/>
              <a:buChar char="q"/>
            </a:pPr>
            <a:r>
              <a:rPr lang="ar-EG" sz="1800" b="1" dirty="0">
                <a:solidFill>
                  <a:srgbClr val="C00000"/>
                </a:solidFill>
              </a:rPr>
              <a:t>شرح المديرين وأنواعهم</a:t>
            </a:r>
          </a:p>
          <a:p>
            <a:pPr marL="457200" indent="-457200" algn="just" rtl="1">
              <a:buFont typeface="Wingdings" panose="05000000000000000000" pitchFamily="2" charset="2"/>
              <a:buChar char="q"/>
            </a:pPr>
            <a:r>
              <a:rPr lang="ar-EG" sz="1800" b="1" dirty="0">
                <a:solidFill>
                  <a:srgbClr val="C00000"/>
                </a:solidFill>
              </a:rPr>
              <a:t>تلخيص الأدوار الإدارية الأساسية</a:t>
            </a:r>
          </a:p>
          <a:p>
            <a:pPr marL="457200" indent="-457200" algn="just" rtl="1">
              <a:buFont typeface="Wingdings" panose="05000000000000000000" pitchFamily="2" charset="2"/>
              <a:buChar char="q"/>
            </a:pPr>
            <a:r>
              <a:rPr lang="ar-EG" sz="1800" b="1" dirty="0">
                <a:solidFill>
                  <a:srgbClr val="C00000"/>
                </a:solidFill>
              </a:rPr>
              <a:t>وصف المهارات الأساسية للمديرين</a:t>
            </a:r>
          </a:p>
          <a:p>
            <a:pPr marL="457200" indent="-457200" algn="just" rtl="1">
              <a:buFont typeface="Wingdings" panose="05000000000000000000" pitchFamily="2" charset="2"/>
              <a:buChar char="q"/>
            </a:pPr>
            <a:r>
              <a:rPr lang="ar-EG" sz="1800" b="1" dirty="0">
                <a:solidFill>
                  <a:srgbClr val="C00000"/>
                </a:solidFill>
              </a:rPr>
              <a:t>فهم المنظمة وأدائها</a:t>
            </a:r>
          </a:p>
          <a:p>
            <a:pPr marL="457200" indent="-457200" algn="just" rtl="1">
              <a:buFont typeface="Wingdings" panose="05000000000000000000" pitchFamily="2" charset="2"/>
              <a:buChar char="q"/>
            </a:pPr>
            <a:r>
              <a:rPr lang="ar-EG" sz="1800" b="1" dirty="0">
                <a:solidFill>
                  <a:srgbClr val="C00000"/>
                </a:solidFill>
              </a:rPr>
              <a:t>التحديات التي تواجه المديرين</a:t>
            </a:r>
            <a:endParaRPr lang="en-US" sz="1800" b="1" dirty="0">
              <a:solidFill>
                <a:srgbClr val="C00000"/>
              </a:solidFill>
            </a:endParaRPr>
          </a:p>
        </p:txBody>
      </p:sp>
      <p:sp>
        <p:nvSpPr>
          <p:cNvPr id="7" name="TextBox 6">
            <a:extLst>
              <a:ext uri="{FF2B5EF4-FFF2-40B4-BE49-F238E27FC236}">
                <a16:creationId xmlns:a16="http://schemas.microsoft.com/office/drawing/2014/main" id="{1F26C29F-AB3B-84FA-34A1-1976AA5E0FA3}"/>
              </a:ext>
            </a:extLst>
          </p:cNvPr>
          <p:cNvSpPr txBox="1"/>
          <p:nvPr/>
        </p:nvSpPr>
        <p:spPr>
          <a:xfrm>
            <a:off x="6944248" y="4943428"/>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b="1" dirty="0">
              <a:latin typeface="Aharoni" panose="02010803020104030203" pitchFamily="2" charset="-79"/>
              <a:cs typeface="Aharoni" panose="02010803020104030203" pitchFamily="2" charset="-79"/>
            </a:endParaRPr>
          </a:p>
          <a:p>
            <a:endParaRPr lang="en-GB" sz="4000" b="1" dirty="0">
              <a:latin typeface="Aharoni" panose="02010803020104030203" pitchFamily="2" charset="-79"/>
              <a:cs typeface="Aharoni" panose="02010803020104030203" pitchFamily="2" charset="-79"/>
            </a:endParaRPr>
          </a:p>
          <a:p>
            <a:r>
              <a:rPr lang="en-GB" sz="4000" b="1" dirty="0">
                <a:latin typeface="Aharoni" panose="02010803020104030203" pitchFamily="2" charset="-79"/>
                <a:cs typeface="Aharoni" panose="02010803020104030203" pitchFamily="2" charset="-79"/>
              </a:rPr>
              <a:t>“Management is doing things right, leadership is doing the right things”</a:t>
            </a:r>
          </a:p>
          <a:p>
            <a:r>
              <a:rPr lang="en-GB" b="1" dirty="0">
                <a:latin typeface="Aharoni" panose="02010803020104030203" pitchFamily="2" charset="-79"/>
                <a:cs typeface="Aharoni" panose="02010803020104030203" pitchFamily="2" charset="-79"/>
              </a:rPr>
              <a:t>    (Warren Bennis and Peter Drucker)</a:t>
            </a:r>
          </a:p>
          <a:p>
            <a:endParaRPr lang="ar-SA" sz="4000" b="1" dirty="0">
              <a:latin typeface="Aharoni" panose="02010803020104030203" pitchFamily="2" charset="-79"/>
            </a:endParaRPr>
          </a:p>
          <a:p>
            <a:pPr>
              <a:defRPr/>
            </a:pPr>
            <a:endParaRPr lang="en-US" altLang="ar-SA" sz="3600" b="1" u="sng" dirty="0"/>
          </a:p>
          <a:p>
            <a:pPr>
              <a:defRPr/>
            </a:pPr>
            <a:endParaRPr lang="en-US" altLang="ar-SA" sz="3600" b="1" u="sng" dirty="0"/>
          </a:p>
          <a:p>
            <a:pPr>
              <a:defRPr/>
            </a:pPr>
            <a:endParaRPr lang="ar-SA" altLang="ar-SA" sz="3600" b="1" dirty="0"/>
          </a:p>
        </p:txBody>
      </p:sp>
      <p:sp>
        <p:nvSpPr>
          <p:cNvPr id="3" name="Content Placeholder 2">
            <a:extLst>
              <a:ext uri="{FF2B5EF4-FFF2-40B4-BE49-F238E27FC236}">
                <a16:creationId xmlns:a16="http://schemas.microsoft.com/office/drawing/2014/main" id="{8BA08C4A-E670-52B5-4205-6A5FADA2385C}"/>
              </a:ext>
            </a:extLst>
          </p:cNvPr>
          <p:cNvSpPr txBox="1">
            <a:spLocks/>
          </p:cNvSpPr>
          <p:nvPr/>
        </p:nvSpPr>
        <p:spPr>
          <a:xfrm>
            <a:off x="1630858" y="4164103"/>
            <a:ext cx="9445009" cy="1305650"/>
          </a:xfrm>
          <a:prstGeom prst="rect">
            <a:avLst/>
          </a:prstGeom>
          <a:ln>
            <a:noFill/>
          </a:ln>
        </p:spPr>
        <p:txBody>
          <a:bodyPr vert="horz" lIns="91440" tIns="45720" rIns="91440" bIns="45720" rtlCol="0" anchor="ctr">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4000" b="1" dirty="0">
                <a:latin typeface="Aharoni" panose="02010803020104030203" pitchFamily="2" charset="-79"/>
                <a:cs typeface="Aharoni" panose="02010803020104030203" pitchFamily="2" charset="-79"/>
              </a:rPr>
              <a:t>"الإدارة هي تنفيذ الأشياء بشكل صحيح، </a:t>
            </a:r>
          </a:p>
          <a:p>
            <a:r>
              <a:rPr lang="ar-EG" sz="4000" b="1" dirty="0">
                <a:latin typeface="Aharoni" panose="02010803020104030203" pitchFamily="2" charset="-79"/>
                <a:cs typeface="Aharoni" panose="02010803020104030203" pitchFamily="2" charset="-79"/>
              </a:rPr>
              <a:t>والقيادة هي القيام بالأشياء الصحيحة"</a:t>
            </a:r>
          </a:p>
          <a:p>
            <a:r>
              <a:rPr lang="ar-EG" sz="2800" b="1" dirty="0">
                <a:solidFill>
                  <a:srgbClr val="C00000"/>
                </a:solidFill>
                <a:latin typeface="Aharoni" panose="02010803020104030203" pitchFamily="2" charset="-79"/>
                <a:cs typeface="Aharoni" panose="02010803020104030203" pitchFamily="2" charset="-79"/>
              </a:rPr>
              <a:t>(وارن </a:t>
            </a:r>
            <a:r>
              <a:rPr lang="ar-EG" sz="2800" b="1" dirty="0" err="1">
                <a:solidFill>
                  <a:srgbClr val="C00000"/>
                </a:solidFill>
                <a:latin typeface="Aharoni" panose="02010803020104030203" pitchFamily="2" charset="-79"/>
                <a:cs typeface="Aharoni" panose="02010803020104030203" pitchFamily="2" charset="-79"/>
              </a:rPr>
              <a:t>بينيس</a:t>
            </a:r>
            <a:r>
              <a:rPr lang="ar-EG" sz="2800" b="1" dirty="0">
                <a:solidFill>
                  <a:srgbClr val="C00000"/>
                </a:solidFill>
                <a:latin typeface="Aharoni" panose="02010803020104030203" pitchFamily="2" charset="-79"/>
                <a:cs typeface="Aharoni" panose="02010803020104030203" pitchFamily="2" charset="-79"/>
              </a:rPr>
              <a:t> وبيتر </a:t>
            </a:r>
            <a:r>
              <a:rPr lang="ar-EG" sz="2800" b="1" dirty="0" err="1">
                <a:solidFill>
                  <a:srgbClr val="C00000"/>
                </a:solidFill>
                <a:latin typeface="Aharoni" panose="02010803020104030203" pitchFamily="2" charset="-79"/>
                <a:cs typeface="Aharoni" panose="02010803020104030203" pitchFamily="2" charset="-79"/>
              </a:rPr>
              <a:t>دراكر</a:t>
            </a:r>
            <a:r>
              <a:rPr lang="ar-EG" sz="2800" b="1" dirty="0">
                <a:solidFill>
                  <a:srgbClr val="C00000"/>
                </a:solidFill>
                <a:latin typeface="Aharoni" panose="02010803020104030203" pitchFamily="2" charset="-79"/>
                <a:cs typeface="Aharoni" panose="02010803020104030203" pitchFamily="2" charset="-79"/>
              </a:rPr>
              <a:t>)</a:t>
            </a:r>
            <a:endParaRPr lang="ar-SA" altLang="ar-SA" b="1" dirty="0">
              <a:solidFill>
                <a:srgbClr val="C00000"/>
              </a:solidFill>
            </a:endParaRPr>
          </a:p>
        </p:txBody>
      </p:sp>
    </p:spTree>
    <p:extLst>
      <p:ext uri="{BB962C8B-B14F-4D97-AF65-F5344CB8AC3E}">
        <p14:creationId xmlns:p14="http://schemas.microsoft.com/office/powerpoint/2010/main" val="3238495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CF624A33-E846-FDBB-E19B-57F02B454B71}"/>
              </a:ext>
            </a:extLst>
          </p:cNvPr>
          <p:cNvSpPr/>
          <p:nvPr/>
        </p:nvSpPr>
        <p:spPr>
          <a:xfrm>
            <a:off x="581197" y="1397680"/>
            <a:ext cx="4955591" cy="507573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3" name="Rectangle 12">
            <a:extLst>
              <a:ext uri="{FF2B5EF4-FFF2-40B4-BE49-F238E27FC236}">
                <a16:creationId xmlns:a16="http://schemas.microsoft.com/office/drawing/2014/main" id="{D0E34283-B6D5-9808-D9DF-9BB62D67D7D1}"/>
              </a:ext>
            </a:extLst>
          </p:cNvPr>
          <p:cNvSpPr/>
          <p:nvPr/>
        </p:nvSpPr>
        <p:spPr>
          <a:xfrm>
            <a:off x="1277146" y="1571343"/>
            <a:ext cx="4222539" cy="2643159"/>
          </a:xfrm>
          <a:prstGeom prst="rect">
            <a:avLst/>
          </a:prstGeom>
        </p:spPr>
        <p:txBody>
          <a:bodyPr wrap="square">
            <a:spAutoFit/>
          </a:bodyPr>
          <a:lstStyle/>
          <a:p>
            <a:pPr algn="ctr">
              <a:lnSpc>
                <a:spcPct val="120000"/>
              </a:lnSpc>
            </a:pPr>
            <a:r>
              <a:rPr lang="en-US" altLang="ar-EG" sz="2800" b="1" dirty="0">
                <a:solidFill>
                  <a:schemeClr val="bg1"/>
                </a:solidFill>
              </a:rPr>
              <a:t>Leadership is the ability to develop a vision that motivates others to move with a passion toward a common goal</a:t>
            </a:r>
          </a:p>
        </p:txBody>
      </p:sp>
      <p:sp>
        <p:nvSpPr>
          <p:cNvPr id="14" name="TextBox 13">
            <a:extLst>
              <a:ext uri="{FF2B5EF4-FFF2-40B4-BE49-F238E27FC236}">
                <a16:creationId xmlns:a16="http://schemas.microsoft.com/office/drawing/2014/main" id="{5CC73C80-C8C8-3D16-F832-80584623F470}"/>
              </a:ext>
            </a:extLst>
          </p:cNvPr>
          <p:cNvSpPr txBox="1"/>
          <p:nvPr/>
        </p:nvSpPr>
        <p:spPr>
          <a:xfrm>
            <a:off x="6282133" y="4927210"/>
            <a:ext cx="4962145" cy="707886"/>
          </a:xfrm>
          <a:prstGeom prst="rect">
            <a:avLst/>
          </a:prstGeom>
          <a:noFill/>
        </p:spPr>
        <p:txBody>
          <a:bodyPr wrap="square" rtlCol="0">
            <a:spAutoFit/>
          </a:bodyPr>
          <a:lstStyle/>
          <a:p>
            <a:pPr algn="ctr"/>
            <a:r>
              <a:rPr lang="en-US" altLang="ar-EG" sz="4000" b="1" dirty="0">
                <a:solidFill>
                  <a:srgbClr val="C00000"/>
                </a:solidFill>
                <a:effectLst>
                  <a:outerShdw blurRad="38100" dist="38100" dir="2700000" algn="tl">
                    <a:srgbClr val="000000">
                      <a:alpha val="43137"/>
                    </a:srgbClr>
                  </a:outerShdw>
                </a:effectLst>
              </a:rPr>
              <a:t>Leadership Definition</a:t>
            </a:r>
            <a:endParaRPr lang="en-US" sz="1600" b="1" dirty="0">
              <a:solidFill>
                <a:srgbClr val="2D3956"/>
              </a:solidFill>
              <a:latin typeface="Tajawal Medium" panose="00000600000000000000" pitchFamily="2" charset="-78"/>
              <a:cs typeface="Tajawal Medium" panose="00000600000000000000" pitchFamily="2" charset="-78"/>
            </a:endParaRPr>
          </a:p>
        </p:txBody>
      </p:sp>
      <p:sp>
        <p:nvSpPr>
          <p:cNvPr id="15" name="Rectangle 14">
            <a:extLst>
              <a:ext uri="{FF2B5EF4-FFF2-40B4-BE49-F238E27FC236}">
                <a16:creationId xmlns:a16="http://schemas.microsoft.com/office/drawing/2014/main" id="{4DEB6A93-2C88-3AD6-75B0-71DD9A1E775B}"/>
              </a:ext>
            </a:extLst>
          </p:cNvPr>
          <p:cNvSpPr/>
          <p:nvPr/>
        </p:nvSpPr>
        <p:spPr>
          <a:xfrm>
            <a:off x="209519" y="1053409"/>
            <a:ext cx="1190600" cy="988453"/>
          </a:xfrm>
          <a:prstGeom prst="rect">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6" name="Picture 15" descr="Definition Of Leadership Ppt PowerPoint Presentation Topics - PowerPoint  Templates">
            <a:extLst>
              <a:ext uri="{FF2B5EF4-FFF2-40B4-BE49-F238E27FC236}">
                <a16:creationId xmlns:a16="http://schemas.microsoft.com/office/drawing/2014/main" id="{D84910D3-F2D5-A391-2D49-93E43A98C4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7802" y="985059"/>
            <a:ext cx="6035653" cy="37354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E1AECA6-4EE3-6BA0-A1F7-853E98029CF1}"/>
              </a:ext>
            </a:extLst>
          </p:cNvPr>
          <p:cNvSpPr/>
          <p:nvPr/>
        </p:nvSpPr>
        <p:spPr>
          <a:xfrm>
            <a:off x="1106390" y="4540821"/>
            <a:ext cx="4222539" cy="1606274"/>
          </a:xfrm>
          <a:prstGeom prst="rect">
            <a:avLst/>
          </a:prstGeom>
        </p:spPr>
        <p:txBody>
          <a:bodyPr wrap="square">
            <a:spAutoFit/>
          </a:bodyPr>
          <a:lstStyle/>
          <a:p>
            <a:pPr algn="ctr">
              <a:lnSpc>
                <a:spcPct val="120000"/>
              </a:lnSpc>
            </a:pPr>
            <a:r>
              <a:rPr lang="ar-EG" altLang="ar-EG" sz="2800" b="1" dirty="0">
                <a:solidFill>
                  <a:schemeClr val="bg1"/>
                </a:solidFill>
              </a:rPr>
              <a:t>القيادة هي القدرة على تطوير رؤية تحفز الآخرين على التحرك بشغف نحو هدف مشترك</a:t>
            </a:r>
            <a:endParaRPr lang="en-US" altLang="ar-EG" sz="2800" b="1" dirty="0">
              <a:solidFill>
                <a:schemeClr val="bg1"/>
              </a:solidFill>
            </a:endParaRPr>
          </a:p>
        </p:txBody>
      </p:sp>
      <p:sp>
        <p:nvSpPr>
          <p:cNvPr id="4" name="TextBox 3">
            <a:extLst>
              <a:ext uri="{FF2B5EF4-FFF2-40B4-BE49-F238E27FC236}">
                <a16:creationId xmlns:a16="http://schemas.microsoft.com/office/drawing/2014/main" id="{47A753D9-BCAD-ABE1-850F-F3EA7D84EACF}"/>
              </a:ext>
            </a:extLst>
          </p:cNvPr>
          <p:cNvSpPr txBox="1"/>
          <p:nvPr/>
        </p:nvSpPr>
        <p:spPr>
          <a:xfrm>
            <a:off x="6434533" y="5595981"/>
            <a:ext cx="4962145" cy="707886"/>
          </a:xfrm>
          <a:prstGeom prst="rect">
            <a:avLst/>
          </a:prstGeom>
          <a:noFill/>
        </p:spPr>
        <p:txBody>
          <a:bodyPr wrap="square" rtlCol="0">
            <a:spAutoFit/>
          </a:bodyPr>
          <a:lstStyle/>
          <a:p>
            <a:pPr algn="ctr"/>
            <a:r>
              <a:rPr lang="ar-EG" altLang="ar-EG" sz="4000" b="1" dirty="0">
                <a:solidFill>
                  <a:srgbClr val="C00000"/>
                </a:solidFill>
                <a:effectLst>
                  <a:outerShdw blurRad="38100" dist="38100" dir="2700000" algn="tl">
                    <a:srgbClr val="000000">
                      <a:alpha val="43137"/>
                    </a:srgbClr>
                  </a:outerShdw>
                </a:effectLst>
              </a:rPr>
              <a:t>تعريف القيادة</a:t>
            </a:r>
            <a:endParaRPr lang="en-US" sz="16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24109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58332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1495969" y="663949"/>
            <a:ext cx="4600031"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solidFill>
                  <a:srgbClr val="C00000"/>
                </a:solidFill>
                <a:effectLst>
                  <a:outerShdw blurRad="38100" dist="38100" dir="2700000" algn="tl">
                    <a:srgbClr val="000000">
                      <a:alpha val="43137"/>
                    </a:srgbClr>
                  </a:outerShdw>
                </a:effectLst>
              </a:rPr>
              <a:t>Creative leadership is</a:t>
            </a:r>
            <a:endParaRPr lang="ar-EG" sz="4000" b="1" dirty="0">
              <a:solidFill>
                <a:srgbClr val="C00000"/>
              </a:solidFill>
              <a:effectLst>
                <a:outerShdw blurRad="38100" dist="38100" dir="2700000" algn="tl">
                  <a:srgbClr val="000000">
                    <a:alpha val="43137"/>
                  </a:srgbClr>
                </a:outerShdw>
              </a:effectLst>
            </a:endParaRP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2668341"/>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dirty="0"/>
              <a:t>The combination of creativity ( the ability to generates ideas ) with leadership ( the ability to execute them through actions of others). </a:t>
            </a:r>
            <a:endParaRPr lang="ar-EG" sz="2000" dirty="0"/>
          </a:p>
          <a:p>
            <a:r>
              <a:rPr lang="en-US" sz="2000" dirty="0"/>
              <a:t> </a:t>
            </a:r>
            <a:r>
              <a:rPr lang="en-US" sz="2000" b="1" dirty="0"/>
              <a:t>the ability to create and realize innovative solutions especially in the face of structurally complex or changing situations</a:t>
            </a:r>
            <a:r>
              <a:rPr lang="en-US" sz="2000" dirty="0"/>
              <a:t>. It refers to those people who, when all is shifting and new approaches are yet unknown, can still create clarity of purpose for their teams.</a:t>
            </a:r>
            <a:endParaRPr lang="ar-EG" sz="2000" dirty="0"/>
          </a:p>
        </p:txBody>
      </p:sp>
      <p:pic>
        <p:nvPicPr>
          <p:cNvPr id="7" name="Picture 2" descr="https://media-exp1.licdn.com/dms/image/C5612AQHbxwfY0RDgJQ/article-cover_image-shrink_720_1280/0/1527638447562?e=2147483647&amp;v=beta&amp;t=6rPuLi1XTUy4mwnz5W9FX3hX8_gy3mMxf1Rr0DwQtzo">
            <a:extLst>
              <a:ext uri="{FF2B5EF4-FFF2-40B4-BE49-F238E27FC236}">
                <a16:creationId xmlns:a16="http://schemas.microsoft.com/office/drawing/2014/main" id="{6A7904C3-01DE-D97C-0FC9-4F8992C8EC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6239" y="1728406"/>
            <a:ext cx="5497710" cy="38694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90A137C-B7C8-B0B1-4C2B-D4C62E31AF13}"/>
              </a:ext>
            </a:extLst>
          </p:cNvPr>
          <p:cNvSpPr txBox="1"/>
          <p:nvPr/>
        </p:nvSpPr>
        <p:spPr>
          <a:xfrm>
            <a:off x="180431" y="4325775"/>
            <a:ext cx="5418197" cy="2031325"/>
          </a:xfrm>
          <a:prstGeom prst="rect">
            <a:avLst/>
          </a:prstGeom>
          <a:noFill/>
        </p:spPr>
        <p:txBody>
          <a:bodyPr wrap="square">
            <a:spAutoFit/>
          </a:bodyPr>
          <a:lstStyle/>
          <a:p>
            <a:pPr algn="ctr"/>
            <a:r>
              <a:rPr lang="ar-EG" dirty="0"/>
              <a:t>الجمع بين الإبداع (</a:t>
            </a:r>
            <a:r>
              <a:rPr lang="ar-EG" b="1" dirty="0"/>
              <a:t>القدرة على توليد الأفكار</a:t>
            </a:r>
            <a:r>
              <a:rPr lang="ar-EG" dirty="0"/>
              <a:t>) والقيادة (</a:t>
            </a:r>
            <a:r>
              <a:rPr lang="ar-EG" b="1" dirty="0"/>
              <a:t>القدرة على تنفيذها من خلال تصرفات الآخرين</a:t>
            </a:r>
            <a:r>
              <a:rPr lang="ar-EG" dirty="0"/>
              <a:t>).</a:t>
            </a:r>
          </a:p>
          <a:p>
            <a:pPr algn="ctr"/>
            <a:endParaRPr lang="ar-EG" dirty="0"/>
          </a:p>
          <a:p>
            <a:pPr algn="ctr"/>
            <a:r>
              <a:rPr lang="ar-EG" dirty="0"/>
              <a:t>القدرة على خلق وتحقيق حلول مبتكرة خاصة في مواجهة المواقف المعقدة أو المتغيرة هيكليًا. يشير هذا إلى هؤلاء الأشخاص الذين، عندما يتغير كل شيء ولا تزال الأساليب الجديدة غير معروفة، لا يزالون قادرين على خلق الوضوح في الغرض لفرقهم.</a:t>
            </a:r>
          </a:p>
        </p:txBody>
      </p:sp>
      <p:sp>
        <p:nvSpPr>
          <p:cNvPr id="9" name="Title 1">
            <a:extLst>
              <a:ext uri="{FF2B5EF4-FFF2-40B4-BE49-F238E27FC236}">
                <a16:creationId xmlns:a16="http://schemas.microsoft.com/office/drawing/2014/main" id="{1BFE9715-5FFE-94DD-8A7E-9B605DB5F75B}"/>
              </a:ext>
            </a:extLst>
          </p:cNvPr>
          <p:cNvSpPr txBox="1">
            <a:spLocks/>
          </p:cNvSpPr>
          <p:nvPr/>
        </p:nvSpPr>
        <p:spPr>
          <a:xfrm>
            <a:off x="6518096" y="838724"/>
            <a:ext cx="4309241" cy="67626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solidFill>
                  <a:srgbClr val="C00000"/>
                </a:solidFill>
                <a:effectLst>
                  <a:outerShdw blurRad="38100" dist="38100" dir="2700000" algn="tl">
                    <a:srgbClr val="000000">
                      <a:alpha val="43137"/>
                    </a:srgbClr>
                  </a:outerShdw>
                </a:effectLst>
              </a:rPr>
              <a:t>القيادة الإبداعية</a:t>
            </a:r>
          </a:p>
        </p:txBody>
      </p:sp>
    </p:spTree>
    <p:extLst>
      <p:ext uri="{BB962C8B-B14F-4D97-AF65-F5344CB8AC3E}">
        <p14:creationId xmlns:p14="http://schemas.microsoft.com/office/powerpoint/2010/main" val="742876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333001" y="882889"/>
            <a:ext cx="4437293"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r>
              <a:rPr lang="en-US" sz="2800" b="1" dirty="0">
                <a:solidFill>
                  <a:srgbClr val="C00000"/>
                </a:solidFill>
                <a:latin typeface="Aharoni" panose="02010803020104030203" pitchFamily="2" charset="-79"/>
                <a:cs typeface="Aharoni" panose="02010803020104030203" pitchFamily="2" charset="-79"/>
              </a:rPr>
              <a:t>WHO IS A LEADER......?</a:t>
            </a:r>
            <a:endParaRPr lang="ar-SA" sz="2800" b="1" dirty="0">
              <a:solidFill>
                <a:srgbClr val="C00000"/>
              </a:solidFill>
              <a:latin typeface="Aharoni" panose="02010803020104030203" pitchFamily="2" charset="-79"/>
              <a:cs typeface="Aharoni" panose="02010803020104030203" pitchFamily="2" charset="-79"/>
            </a:endParaRPr>
          </a:p>
        </p:txBody>
      </p:sp>
      <p:sp>
        <p:nvSpPr>
          <p:cNvPr id="11" name="Content Placeholder 2"/>
          <p:cNvSpPr txBox="1">
            <a:spLocks/>
          </p:cNvSpPr>
          <p:nvPr/>
        </p:nvSpPr>
        <p:spPr>
          <a:xfrm>
            <a:off x="804317" y="1781325"/>
            <a:ext cx="10327810" cy="208067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b="1" dirty="0"/>
              <a:t> One that leads or guides.</a:t>
            </a:r>
          </a:p>
          <a:p>
            <a:pPr>
              <a:buClr>
                <a:srgbClr val="FF0000"/>
              </a:buClr>
              <a:buFont typeface="Wingdings" panose="05000000000000000000" pitchFamily="2" charset="2"/>
              <a:buChar char="q"/>
            </a:pPr>
            <a:r>
              <a:rPr lang="en-US" b="1" dirty="0">
                <a:sym typeface="Symbol"/>
              </a:rPr>
              <a:t> </a:t>
            </a:r>
            <a:r>
              <a:rPr lang="en-US" b="1" dirty="0"/>
              <a:t>One who is in charge or in command of others.</a:t>
            </a:r>
          </a:p>
          <a:p>
            <a:pPr>
              <a:buClr>
                <a:srgbClr val="FF0000"/>
              </a:buClr>
              <a:buFont typeface="Wingdings" panose="05000000000000000000" pitchFamily="2" charset="2"/>
              <a:buChar char="q"/>
            </a:pPr>
            <a:r>
              <a:rPr lang="en-US" b="1" dirty="0"/>
              <a:t> One who heads a political party or organization. </a:t>
            </a:r>
            <a:endParaRPr lang="en-US" b="1" dirty="0">
              <a:sym typeface="Symbol"/>
            </a:endParaRPr>
          </a:p>
          <a:p>
            <a:pPr>
              <a:buClr>
                <a:srgbClr val="FF0000"/>
              </a:buClr>
              <a:buFont typeface="Wingdings" panose="05000000000000000000" pitchFamily="2" charset="2"/>
              <a:buChar char="q"/>
            </a:pPr>
            <a:r>
              <a:rPr lang="en-US" b="1" dirty="0">
                <a:sym typeface="Symbol"/>
              </a:rPr>
              <a:t> </a:t>
            </a:r>
            <a:r>
              <a:rPr lang="en-US" b="1" dirty="0"/>
              <a:t>One who has influence or power, especially of a political nature.</a:t>
            </a:r>
            <a:endParaRPr lang="ar-SA" b="1" dirty="0"/>
          </a:p>
        </p:txBody>
      </p:sp>
      <p:sp>
        <p:nvSpPr>
          <p:cNvPr id="3" name="Rectangle 2">
            <a:extLst>
              <a:ext uri="{FF2B5EF4-FFF2-40B4-BE49-F238E27FC236}">
                <a16:creationId xmlns:a16="http://schemas.microsoft.com/office/drawing/2014/main"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04F6941D-EFB5-414F-97B9-10FD85FBA5A1}"/>
              </a:ext>
            </a:extLst>
          </p:cNvPr>
          <p:cNvSpPr txBox="1">
            <a:spLocks/>
          </p:cNvSpPr>
          <p:nvPr/>
        </p:nvSpPr>
        <p:spPr>
          <a:xfrm>
            <a:off x="7299589" y="844261"/>
            <a:ext cx="2760471"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r"/>
            <a:r>
              <a:rPr lang="ar-EG" sz="3600" b="1" dirty="0">
                <a:solidFill>
                  <a:srgbClr val="C00000"/>
                </a:solidFill>
                <a:latin typeface="Aharoni" panose="02010803020104030203" pitchFamily="2" charset="-79"/>
                <a:cs typeface="Aharoni" panose="02010803020104030203" pitchFamily="2" charset="-79"/>
              </a:rPr>
              <a:t>من هو القائد</a:t>
            </a:r>
            <a:endParaRPr lang="ar-SA" sz="3600" b="1" dirty="0">
              <a:solidFill>
                <a:srgbClr val="C00000"/>
              </a:solidFill>
              <a:latin typeface="Aharoni" panose="02010803020104030203" pitchFamily="2" charset="-79"/>
              <a:cs typeface="Aharoni" panose="02010803020104030203" pitchFamily="2" charset="-79"/>
            </a:endParaRPr>
          </a:p>
        </p:txBody>
      </p:sp>
      <p:sp>
        <p:nvSpPr>
          <p:cNvPr id="6" name="TextBox 5">
            <a:extLst>
              <a:ext uri="{FF2B5EF4-FFF2-40B4-BE49-F238E27FC236}">
                <a16:creationId xmlns:a16="http://schemas.microsoft.com/office/drawing/2014/main" id="{DC445F01-BA4A-2618-E6C5-662CFA2730BA}"/>
              </a:ext>
            </a:extLst>
          </p:cNvPr>
          <p:cNvSpPr txBox="1"/>
          <p:nvPr/>
        </p:nvSpPr>
        <p:spPr>
          <a:xfrm>
            <a:off x="2119256" y="4215289"/>
            <a:ext cx="8772861" cy="1569660"/>
          </a:xfrm>
          <a:prstGeom prst="rect">
            <a:avLst/>
          </a:prstGeom>
          <a:noFill/>
        </p:spPr>
        <p:txBody>
          <a:bodyPr wrap="square">
            <a:spAutoFit/>
          </a:bodyPr>
          <a:lstStyle/>
          <a:p>
            <a:pPr algn="r" rtl="1">
              <a:buClr>
                <a:srgbClr val="FF0000"/>
              </a:buClr>
              <a:buFont typeface="Wingdings" panose="05000000000000000000" pitchFamily="2" charset="2"/>
              <a:buChar char="q"/>
            </a:pPr>
            <a:r>
              <a:rPr lang="ar-EG" sz="2400" b="1" dirty="0"/>
              <a:t>الشخص الذي يقود أو يرشد.</a:t>
            </a:r>
          </a:p>
          <a:p>
            <a:pPr algn="r" rtl="1">
              <a:buClr>
                <a:srgbClr val="FF0000"/>
              </a:buClr>
              <a:buFont typeface="Wingdings" panose="05000000000000000000" pitchFamily="2" charset="2"/>
              <a:buChar char="q"/>
            </a:pPr>
            <a:r>
              <a:rPr lang="ar-EG" sz="2400" b="1" dirty="0"/>
              <a:t>الشخص الذي يتولى المسؤولية أو قيادة الآخرين.</a:t>
            </a:r>
          </a:p>
          <a:p>
            <a:pPr algn="r" rtl="1">
              <a:buClr>
                <a:srgbClr val="FF0000"/>
              </a:buClr>
              <a:buFont typeface="Wingdings" panose="05000000000000000000" pitchFamily="2" charset="2"/>
              <a:buChar char="q"/>
            </a:pPr>
            <a:r>
              <a:rPr lang="ar-EG" sz="2400" b="1" dirty="0"/>
              <a:t>الشخص الذي يرأس حزبًا أو منظمة سياسية.</a:t>
            </a:r>
          </a:p>
          <a:p>
            <a:pPr algn="r" rtl="1">
              <a:buClr>
                <a:srgbClr val="FF0000"/>
              </a:buClr>
              <a:buFont typeface="Wingdings" panose="05000000000000000000" pitchFamily="2" charset="2"/>
              <a:buChar char="q"/>
            </a:pPr>
            <a:r>
              <a:rPr lang="ar-EG" sz="2400" b="1" dirty="0"/>
              <a:t>الشخص الذي يتمتع بالنفوذ أو السلطة، وخاصة ذات الطبيعة السياسية.</a:t>
            </a:r>
            <a:endParaRPr lang="ar-SA" sz="2400" b="1" dirty="0"/>
          </a:p>
        </p:txBody>
      </p:sp>
    </p:spTree>
    <p:extLst>
      <p:ext uri="{BB962C8B-B14F-4D97-AF65-F5344CB8AC3E}">
        <p14:creationId xmlns:p14="http://schemas.microsoft.com/office/powerpoint/2010/main" val="366215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7"/>
            <a:ext cx="9445009" cy="2207106"/>
          </a:xfrm>
          <a:prstGeom prst="rect">
            <a:avLst/>
          </a:prstGeom>
          <a:ln>
            <a:noFill/>
          </a:ln>
        </p:spPr>
        <p:txBody>
          <a:bodyPr vert="horz" lIns="91440" tIns="45720" rIns="91440" bIns="45720" rtlCol="0" anchor="ctr">
            <a:normAutofit fontScale="5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US" sz="3600" b="1" u="sng" dirty="0">
                <a:latin typeface="Comic Sans MS" pitchFamily="66" charset="0"/>
              </a:rPr>
              <a:t>A leader</a:t>
            </a:r>
            <a:r>
              <a:rPr lang="en-US" sz="3600" dirty="0">
                <a:latin typeface="Comic Sans MS" pitchFamily="66" charset="0"/>
              </a:rPr>
              <a:t> is a person who helps an individual or a group of individuals in achieving their goals.</a:t>
            </a:r>
          </a:p>
          <a:p>
            <a:pPr>
              <a:defRPr/>
            </a:pPr>
            <a:r>
              <a:rPr lang="en-US" sz="3600" b="1" dirty="0">
                <a:latin typeface="Comic Sans MS" pitchFamily="66" charset="0"/>
              </a:rPr>
              <a:t>A leader does not always have to be the president, or the elected leader.  It may be an active leader of the group, or someone who reaches out to help another person.</a:t>
            </a:r>
          </a:p>
          <a:p>
            <a:pPr>
              <a:defRPr/>
            </a:pPr>
            <a:r>
              <a:rPr lang="en-US" sz="3600" b="1" u="sng" dirty="0">
                <a:latin typeface="Comic Sans MS" pitchFamily="66" charset="0"/>
              </a:rPr>
              <a:t>A follower</a:t>
            </a:r>
            <a:r>
              <a:rPr lang="en-US" sz="3600" dirty="0">
                <a:latin typeface="Comic Sans MS" pitchFamily="66" charset="0"/>
              </a:rPr>
              <a:t> is an individual who follows the ideas, goals, or tasks of a leader.  Followers are developed by working</a:t>
            </a:r>
            <a:r>
              <a:rPr lang="en-US" sz="2800" dirty="0">
                <a:latin typeface="Comic Sans MS" pitchFamily="66" charset="0"/>
              </a:rPr>
              <a:t> </a:t>
            </a:r>
            <a:r>
              <a:rPr lang="en-US" sz="3600" dirty="0">
                <a:latin typeface="Comic Sans MS" pitchFamily="66" charset="0"/>
              </a:rPr>
              <a:t>together to identify goals and strategies for achieving the goals.</a:t>
            </a:r>
          </a:p>
        </p:txBody>
      </p:sp>
      <p:sp>
        <p:nvSpPr>
          <p:cNvPr id="4" name="TextBox 3">
            <a:extLst>
              <a:ext uri="{FF2B5EF4-FFF2-40B4-BE49-F238E27FC236}">
                <a16:creationId xmlns:a16="http://schemas.microsoft.com/office/drawing/2014/main" id="{5D525F8F-29DD-3EC7-DDB9-51534E42BFB4}"/>
              </a:ext>
            </a:extLst>
          </p:cNvPr>
          <p:cNvSpPr txBox="1"/>
          <p:nvPr/>
        </p:nvSpPr>
        <p:spPr>
          <a:xfrm>
            <a:off x="1947134" y="4156921"/>
            <a:ext cx="9029474" cy="1477328"/>
          </a:xfrm>
          <a:prstGeom prst="rect">
            <a:avLst/>
          </a:prstGeom>
          <a:noFill/>
        </p:spPr>
        <p:txBody>
          <a:bodyPr wrap="square">
            <a:spAutoFit/>
          </a:bodyPr>
          <a:lstStyle/>
          <a:p>
            <a:pPr algn="ctr" rtl="1">
              <a:defRPr/>
            </a:pPr>
            <a:r>
              <a:rPr lang="ar-EG" sz="1800" b="1" dirty="0"/>
              <a:t>القائد هو الشخص الذي يساعد فردًا أو مجموعة من الأفراد في تحقيق أهدافهم.</a:t>
            </a:r>
          </a:p>
          <a:p>
            <a:pPr algn="ctr" rtl="1">
              <a:defRPr/>
            </a:pPr>
            <a:r>
              <a:rPr lang="ar-EG" sz="1800" dirty="0"/>
              <a:t>لا يجب أن يكون القائد دائمًا الرئيس أو الزعيم المنتخب. قد يكون قائدًا نشطًا للمجموعة أو شخصًا يمد يده لمساعدة شخص آخر.</a:t>
            </a:r>
          </a:p>
          <a:p>
            <a:pPr algn="ctr" rtl="1">
              <a:defRPr/>
            </a:pPr>
            <a:r>
              <a:rPr lang="ar-EG" sz="1800" b="1" dirty="0"/>
              <a:t>الفرد التابع (</a:t>
            </a:r>
            <a:r>
              <a:rPr lang="en-US" sz="1800" b="1" dirty="0"/>
              <a:t>Follower</a:t>
            </a:r>
            <a:r>
              <a:rPr lang="ar-EG" sz="1800" b="1" dirty="0"/>
              <a:t>)  هو فرد يتبع أفكار أو أهداف أو مهام القائد. يتم تطوير المتابعين من خلال العمل معًا لتحديد الأهداف والاستراتيجيات لتحقيق الأهداف.</a:t>
            </a:r>
            <a:endParaRPr lang="en-US" sz="1800" b="1" dirty="0"/>
          </a:p>
        </p:txBody>
      </p:sp>
    </p:spTree>
    <p:extLst>
      <p:ext uri="{BB962C8B-B14F-4D97-AF65-F5344CB8AC3E}">
        <p14:creationId xmlns:p14="http://schemas.microsoft.com/office/powerpoint/2010/main" val="2379524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en-US" sz="3600" dirty="0">
              <a:latin typeface="Comic Sans MS" pitchFamily="66" charset="0"/>
            </a:endParaRPr>
          </a:p>
        </p:txBody>
      </p:sp>
      <p:sp>
        <p:nvSpPr>
          <p:cNvPr id="3" name="Rectangle 2">
            <a:extLst>
              <a:ext uri="{FF2B5EF4-FFF2-40B4-BE49-F238E27FC236}">
                <a16:creationId xmlns:a16="http://schemas.microsoft.com/office/drawing/2014/main" id="{3D36C2C6-6587-4F97-38E5-B6F508E8C25B}"/>
              </a:ext>
            </a:extLst>
          </p:cNvPr>
          <p:cNvSpPr>
            <a:spLocks noGrp="1" noChangeArrowheads="1"/>
          </p:cNvSpPr>
          <p:nvPr/>
        </p:nvSpPr>
        <p:spPr bwMode="auto">
          <a:xfrm>
            <a:off x="2308334" y="175609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defRPr/>
            </a:pPr>
            <a:r>
              <a:rPr lang="en-US" sz="7200" i="1" dirty="0">
                <a:solidFill>
                  <a:srgbClr val="C00000"/>
                </a:solidFill>
                <a:effectLst>
                  <a:outerShdw blurRad="38100" dist="38100" dir="2700000" algn="tl">
                    <a:srgbClr val="000000"/>
                  </a:outerShdw>
                </a:effectLst>
                <a:latin typeface="Comic Sans MS" pitchFamily="66" charset="0"/>
              </a:rPr>
              <a:t>REMEMBER</a:t>
            </a:r>
            <a:r>
              <a:rPr lang="en-US" i="1" dirty="0">
                <a:solidFill>
                  <a:srgbClr val="C00000"/>
                </a:solidFill>
                <a:effectLst>
                  <a:outerShdw blurRad="38100" dist="38100" dir="2700000" algn="tl">
                    <a:srgbClr val="000000"/>
                  </a:outerShdw>
                </a:effectLst>
                <a:latin typeface="Comic Sans MS" pitchFamily="66" charset="0"/>
              </a:rPr>
              <a:t>…</a:t>
            </a:r>
          </a:p>
        </p:txBody>
      </p:sp>
      <p:sp>
        <p:nvSpPr>
          <p:cNvPr id="4" name="Rectangle 3">
            <a:extLst>
              <a:ext uri="{FF2B5EF4-FFF2-40B4-BE49-F238E27FC236}">
                <a16:creationId xmlns:a16="http://schemas.microsoft.com/office/drawing/2014/main" id="{41BD18FD-5310-08E5-17E0-8607A719F277}"/>
              </a:ext>
            </a:extLst>
          </p:cNvPr>
          <p:cNvSpPr>
            <a:spLocks noGrp="1" noChangeArrowheads="1"/>
          </p:cNvSpPr>
          <p:nvPr/>
        </p:nvSpPr>
        <p:spPr bwMode="auto">
          <a:xfrm>
            <a:off x="2467162" y="2929676"/>
            <a:ext cx="7772400" cy="150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en-US" altLang="en-US" sz="2800" dirty="0">
                <a:solidFill>
                  <a:srgbClr val="000099"/>
                </a:solidFill>
                <a:latin typeface="Comic Sans MS" panose="030F0702030302020204" pitchFamily="66" charset="0"/>
              </a:rPr>
              <a:t>If there are no followers, there are no leaders.  If roles are not understood, the group will not operate effectively!!</a:t>
            </a:r>
          </a:p>
        </p:txBody>
      </p:sp>
      <p:sp>
        <p:nvSpPr>
          <p:cNvPr id="6" name="Rectangle 5">
            <a:extLst>
              <a:ext uri="{FF2B5EF4-FFF2-40B4-BE49-F238E27FC236}">
                <a16:creationId xmlns:a16="http://schemas.microsoft.com/office/drawing/2014/main" id="{67D16ECE-C09D-1752-8876-114D6436B694}"/>
              </a:ext>
            </a:extLst>
          </p:cNvPr>
          <p:cNvSpPr>
            <a:spLocks noGrp="1" noChangeArrowheads="1"/>
          </p:cNvSpPr>
          <p:nvPr/>
        </p:nvSpPr>
        <p:spPr bwMode="auto">
          <a:xfrm>
            <a:off x="2467162" y="4557225"/>
            <a:ext cx="7772400" cy="12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rtl="1" eaLnBrk="1" hangingPunct="1">
              <a:buNone/>
            </a:pPr>
            <a:r>
              <a:rPr lang="ar-EG" altLang="en-US" sz="2800" b="1" dirty="0">
                <a:solidFill>
                  <a:srgbClr val="000099"/>
                </a:solidFill>
              </a:rPr>
              <a:t>إذا لم يكن هناك أتباع، فلن يكون هناك قادة. وإذا لم يتم فهم الأدوار، فلن تعمل المجموعة بشكل فعال!!</a:t>
            </a:r>
            <a:endParaRPr lang="en-US" altLang="en-US" sz="2800" b="1" dirty="0">
              <a:solidFill>
                <a:srgbClr val="000099"/>
              </a:solidFill>
            </a:endParaRPr>
          </a:p>
        </p:txBody>
      </p:sp>
    </p:spTree>
    <p:extLst>
      <p:ext uri="{BB962C8B-B14F-4D97-AF65-F5344CB8AC3E}">
        <p14:creationId xmlns:p14="http://schemas.microsoft.com/office/powerpoint/2010/main" val="150845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C00000"/>
                </a:solidFill>
                <a:latin typeface="Century Gothic" pitchFamily="34" charset="0"/>
              </a:rPr>
              <a:t>Leaders can be found in every day life. They range from people in charge of businesses and schools, to the people that are running our government.</a:t>
            </a:r>
            <a:endParaRPr lang="ar-EG" sz="3200" b="1" dirty="0">
              <a:solidFill>
                <a:srgbClr val="C00000"/>
              </a:solidFill>
              <a:latin typeface="Century Gothic" pitchFamily="34" charset="0"/>
            </a:endParaRPr>
          </a:p>
          <a:p>
            <a:pPr algn="ctr"/>
            <a:endParaRPr lang="ar-EG" sz="3200" b="1" dirty="0">
              <a:solidFill>
                <a:srgbClr val="C00000"/>
              </a:solidFill>
              <a:latin typeface="Century Gothic" pitchFamily="34" charset="0"/>
            </a:endParaRPr>
          </a:p>
          <a:p>
            <a:pPr algn="ctr"/>
            <a:r>
              <a:rPr lang="ar-EG" sz="3200" b="1" dirty="0">
                <a:solidFill>
                  <a:srgbClr val="C00000"/>
                </a:solidFill>
                <a:latin typeface="Century Gothic" pitchFamily="34" charset="0"/>
              </a:rPr>
              <a:t>يمكن أن نجد القادة في حياتنا اليومية. فهم من الأشخاص المسؤولين عن الشركات والمدارس، وصولاً إلى الأشخاص الذين يديرون حكومتنا.</a:t>
            </a:r>
            <a:endParaRPr lang="en-US" sz="3200" b="1" dirty="0">
              <a:solidFill>
                <a:srgbClr val="C00000"/>
              </a:solidFill>
              <a:latin typeface="Century Gothic" pitchFamily="34" charset="0"/>
            </a:endParaRPr>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en-US" sz="3600" dirty="0">
              <a:latin typeface="Comic Sans MS" pitchFamily="66" charset="0"/>
            </a:endParaRPr>
          </a:p>
        </p:txBody>
      </p:sp>
    </p:spTree>
    <p:extLst>
      <p:ext uri="{BB962C8B-B14F-4D97-AF65-F5344CB8AC3E}">
        <p14:creationId xmlns:p14="http://schemas.microsoft.com/office/powerpoint/2010/main" val="3935315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0A5CF043-8EFB-ED3A-2F10-1967236EEAEE}"/>
              </a:ext>
            </a:extLst>
          </p:cNvPr>
          <p:cNvSpPr txBox="1"/>
          <p:nvPr/>
        </p:nvSpPr>
        <p:spPr>
          <a:xfrm>
            <a:off x="1568369" y="1366896"/>
            <a:ext cx="8307151" cy="2062103"/>
          </a:xfrm>
          <a:prstGeom prst="rect">
            <a:avLst/>
          </a:prstGeom>
          <a:noFill/>
        </p:spPr>
        <p:txBody>
          <a:bodyPr wrap="square">
            <a:spAutoFit/>
          </a:bodyPr>
          <a:lstStyle/>
          <a:p>
            <a:pPr algn="ctr"/>
            <a:r>
              <a:rPr lang="en-US" altLang="en-US" sz="3200" dirty="0">
                <a:latin typeface="Times New Roman" panose="02020603050405020304" pitchFamily="18" charset="0"/>
                <a:cs typeface="Times New Roman" panose="02020603050405020304" pitchFamily="18" charset="0"/>
              </a:rPr>
              <a:t>Leaders inspire - Motivate - others to take on challenges and to achieve goals that they don’t believe they’re capable of or motivated to achieve.</a:t>
            </a:r>
          </a:p>
        </p:txBody>
      </p:sp>
      <p:sp>
        <p:nvSpPr>
          <p:cNvPr id="4" name="TextBox 3">
            <a:extLst>
              <a:ext uri="{FF2B5EF4-FFF2-40B4-BE49-F238E27FC236}">
                <a16:creationId xmlns:a16="http://schemas.microsoft.com/office/drawing/2014/main" id="{1E0737D3-C32A-6990-B123-803645E71D34}"/>
              </a:ext>
            </a:extLst>
          </p:cNvPr>
          <p:cNvSpPr txBox="1"/>
          <p:nvPr/>
        </p:nvSpPr>
        <p:spPr>
          <a:xfrm>
            <a:off x="2485572" y="3558322"/>
            <a:ext cx="6513754" cy="1200329"/>
          </a:xfrm>
          <a:prstGeom prst="rect">
            <a:avLst/>
          </a:prstGeom>
          <a:noFill/>
        </p:spPr>
        <p:txBody>
          <a:bodyPr wrap="square">
            <a:spAutoFit/>
          </a:bodyPr>
          <a:lstStyle/>
          <a:p>
            <a:pPr algn="ctr"/>
            <a:r>
              <a:rPr lang="ar-EG" altLang="en-US" sz="2400" b="1" dirty="0"/>
              <a:t>القادة يلهمون - يحفزون - الآخرين على مواجهة التحديات وتحقيق الأهداف التي لا يعتقدون أنهم قادرون على تحقيقها أو لديهم الدافع لتحقيقها.</a:t>
            </a:r>
            <a:endParaRPr lang="en-US" altLang="en-US" sz="2400" b="1" dirty="0"/>
          </a:p>
        </p:txBody>
      </p:sp>
    </p:spTree>
    <p:extLst>
      <p:ext uri="{BB962C8B-B14F-4D97-AF65-F5344CB8AC3E}">
        <p14:creationId xmlns:p14="http://schemas.microsoft.com/office/powerpoint/2010/main" val="4116591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3179" y="170300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itle 1"/>
          <p:cNvSpPr txBox="1">
            <a:spLocks/>
          </p:cNvSpPr>
          <p:nvPr/>
        </p:nvSpPr>
        <p:spPr>
          <a:xfrm>
            <a:off x="57494" y="882732"/>
            <a:ext cx="6116528" cy="9525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US" sz="3600" dirty="0">
                <a:solidFill>
                  <a:srgbClr val="C00000"/>
                </a:solidFill>
                <a:latin typeface="+mn-lt"/>
              </a:rPr>
              <a:t>IMPORTANCE OF LEADERSHIP</a:t>
            </a:r>
            <a:endParaRPr lang="ar-SA" sz="3600" dirty="0">
              <a:solidFill>
                <a:srgbClr val="C00000"/>
              </a:solidFill>
              <a:latin typeface="+mn-lt"/>
            </a:endParaRPr>
          </a:p>
        </p:txBody>
      </p:sp>
      <p:sp>
        <p:nvSpPr>
          <p:cNvPr id="11" name="Text Placeholder 2"/>
          <p:cNvSpPr txBox="1">
            <a:spLocks/>
          </p:cNvSpPr>
          <p:nvPr/>
        </p:nvSpPr>
        <p:spPr>
          <a:xfrm>
            <a:off x="1039091" y="1789266"/>
            <a:ext cx="9535523" cy="3946516"/>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Wingdings" panose="05000000000000000000" pitchFamily="2" charset="2"/>
              <a:buChar char="v"/>
            </a:pPr>
            <a:r>
              <a:rPr lang="en-US" sz="3200" b="1" dirty="0"/>
              <a:t>Initiates action </a:t>
            </a:r>
          </a:p>
          <a:p>
            <a:pPr marL="457200" indent="-457200">
              <a:buFont typeface="Wingdings" panose="05000000000000000000" pitchFamily="2" charset="2"/>
              <a:buChar char="v"/>
            </a:pPr>
            <a:r>
              <a:rPr lang="en-US" sz="3200" b="1" dirty="0"/>
              <a:t>Motivation </a:t>
            </a:r>
          </a:p>
          <a:p>
            <a:pPr marL="457200" indent="-457200">
              <a:buFont typeface="Wingdings" panose="05000000000000000000" pitchFamily="2" charset="2"/>
              <a:buChar char="v"/>
            </a:pPr>
            <a:r>
              <a:rPr lang="en-US" sz="3200" b="1" dirty="0"/>
              <a:t> Providing guidance </a:t>
            </a:r>
          </a:p>
          <a:p>
            <a:pPr marL="457200" indent="-457200">
              <a:buFont typeface="Wingdings" panose="05000000000000000000" pitchFamily="2" charset="2"/>
              <a:buChar char="v"/>
            </a:pPr>
            <a:r>
              <a:rPr lang="en-US" sz="3200" b="1" dirty="0"/>
              <a:t> Creating confidence </a:t>
            </a:r>
          </a:p>
          <a:p>
            <a:pPr marL="457200" indent="-457200">
              <a:buFont typeface="Wingdings" panose="05000000000000000000" pitchFamily="2" charset="2"/>
              <a:buChar char="v"/>
            </a:pPr>
            <a:r>
              <a:rPr lang="en-US" sz="3200" b="1" dirty="0"/>
              <a:t> Co-ordination </a:t>
            </a:r>
          </a:p>
          <a:p>
            <a:pPr marL="457200" indent="-457200">
              <a:buFont typeface="Wingdings" panose="05000000000000000000" pitchFamily="2" charset="2"/>
              <a:buChar char="v"/>
            </a:pPr>
            <a:r>
              <a:rPr lang="en-US" sz="3200" b="1" dirty="0"/>
              <a:t>Effective planning </a:t>
            </a:r>
          </a:p>
          <a:p>
            <a:pPr marL="457200" indent="-457200">
              <a:buFont typeface="Wingdings" panose="05000000000000000000" pitchFamily="2" charset="2"/>
              <a:buChar char="v"/>
            </a:pPr>
            <a:r>
              <a:rPr lang="en-US" sz="3200" b="1" dirty="0"/>
              <a:t>Inspiration &amp; motivation</a:t>
            </a:r>
          </a:p>
          <a:p>
            <a:pPr marL="457200" indent="-457200">
              <a:buFont typeface="Wingdings" panose="05000000000000000000" pitchFamily="2" charset="2"/>
              <a:buChar char="v"/>
            </a:pPr>
            <a:endParaRPr lang="ar-SA" sz="3200" b="1" dirty="0"/>
          </a:p>
        </p:txBody>
      </p:sp>
      <p:sp>
        <p:nvSpPr>
          <p:cNvPr id="3" name="Text Placeholder 2">
            <a:extLst>
              <a:ext uri="{FF2B5EF4-FFF2-40B4-BE49-F238E27FC236}">
                <a16:creationId xmlns:a16="http://schemas.microsoft.com/office/drawing/2014/main" id="{65ECAB9D-28D4-CE5D-F762-4D00387E7932}"/>
              </a:ext>
            </a:extLst>
          </p:cNvPr>
          <p:cNvSpPr txBox="1">
            <a:spLocks/>
          </p:cNvSpPr>
          <p:nvPr/>
        </p:nvSpPr>
        <p:spPr>
          <a:xfrm>
            <a:off x="1178941" y="1904438"/>
            <a:ext cx="8341577" cy="3777553"/>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r" rtl="1">
              <a:buFont typeface="Wingdings" panose="05000000000000000000" pitchFamily="2" charset="2"/>
              <a:buChar char="v"/>
            </a:pPr>
            <a:r>
              <a:rPr lang="ar-EG" sz="3200" b="1" dirty="0"/>
              <a:t>المبادرة </a:t>
            </a:r>
            <a:r>
              <a:rPr lang="ar-EG" sz="3200" b="1" dirty="0" err="1"/>
              <a:t>فى</a:t>
            </a:r>
            <a:r>
              <a:rPr lang="ar-EG" sz="3200" b="1" dirty="0"/>
              <a:t> العمل</a:t>
            </a:r>
          </a:p>
          <a:p>
            <a:pPr marL="457200" indent="-457200" algn="r" rtl="1">
              <a:buFont typeface="Wingdings" panose="05000000000000000000" pitchFamily="2" charset="2"/>
              <a:buChar char="v"/>
            </a:pPr>
            <a:r>
              <a:rPr lang="ar-EG" sz="3200" b="1" dirty="0"/>
              <a:t>التحفيز</a:t>
            </a:r>
          </a:p>
          <a:p>
            <a:pPr marL="457200" indent="-457200" algn="r" rtl="1">
              <a:buFont typeface="Wingdings" panose="05000000000000000000" pitchFamily="2" charset="2"/>
              <a:buChar char="v"/>
            </a:pPr>
            <a:r>
              <a:rPr lang="ar-EG" sz="3200" b="1" dirty="0"/>
              <a:t>تقديم التوجيه</a:t>
            </a:r>
          </a:p>
          <a:p>
            <a:pPr marL="457200" indent="-457200" algn="r" rtl="1">
              <a:buFont typeface="Wingdings" panose="05000000000000000000" pitchFamily="2" charset="2"/>
              <a:buChar char="v"/>
            </a:pPr>
            <a:r>
              <a:rPr lang="ar-EG" sz="3200" b="1" dirty="0"/>
              <a:t>بناء الثقة</a:t>
            </a:r>
          </a:p>
          <a:p>
            <a:pPr marL="457200" indent="-457200" algn="r" rtl="1">
              <a:buFont typeface="Wingdings" panose="05000000000000000000" pitchFamily="2" charset="2"/>
              <a:buChar char="v"/>
            </a:pPr>
            <a:r>
              <a:rPr lang="ar-EG" sz="3200" b="1" dirty="0"/>
              <a:t>التنسيق</a:t>
            </a:r>
          </a:p>
          <a:p>
            <a:pPr marL="457200" indent="-457200" algn="r" rtl="1">
              <a:buFont typeface="Wingdings" panose="05000000000000000000" pitchFamily="2" charset="2"/>
              <a:buChar char="v"/>
            </a:pPr>
            <a:r>
              <a:rPr lang="ar-EG" sz="3200" b="1" dirty="0"/>
              <a:t>التخطيط الفعال</a:t>
            </a:r>
          </a:p>
          <a:p>
            <a:pPr marL="457200" indent="-457200" algn="r" rtl="1">
              <a:buFont typeface="Wingdings" panose="05000000000000000000" pitchFamily="2" charset="2"/>
              <a:buChar char="v"/>
            </a:pPr>
            <a:r>
              <a:rPr lang="ar-EG" sz="3200" b="1" dirty="0"/>
              <a:t>الإلهام والتحفيز</a:t>
            </a:r>
            <a:endParaRPr lang="ar-SA" sz="3200" b="1" dirty="0"/>
          </a:p>
        </p:txBody>
      </p:sp>
      <p:sp>
        <p:nvSpPr>
          <p:cNvPr id="4" name="Title 1">
            <a:extLst>
              <a:ext uri="{FF2B5EF4-FFF2-40B4-BE49-F238E27FC236}">
                <a16:creationId xmlns:a16="http://schemas.microsoft.com/office/drawing/2014/main" id="{6AC3BEA6-0A31-7E10-3534-A14F7AE4C1FC}"/>
              </a:ext>
            </a:extLst>
          </p:cNvPr>
          <p:cNvSpPr txBox="1">
            <a:spLocks/>
          </p:cNvSpPr>
          <p:nvPr/>
        </p:nvSpPr>
        <p:spPr>
          <a:xfrm>
            <a:off x="3667378" y="890644"/>
            <a:ext cx="5013287" cy="9525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sz="3600" dirty="0">
                <a:solidFill>
                  <a:srgbClr val="C00000"/>
                </a:solidFill>
                <a:latin typeface="+mn-lt"/>
              </a:rPr>
              <a:t>أهمية القيادة</a:t>
            </a:r>
            <a:endParaRPr lang="ar-SA" sz="3600" dirty="0">
              <a:solidFill>
                <a:srgbClr val="C00000"/>
              </a:solidFill>
              <a:latin typeface="+mn-lt"/>
            </a:endParaRPr>
          </a:p>
        </p:txBody>
      </p:sp>
    </p:spTree>
    <p:extLst>
      <p:ext uri="{BB962C8B-B14F-4D97-AF65-F5344CB8AC3E}">
        <p14:creationId xmlns:p14="http://schemas.microsoft.com/office/powerpoint/2010/main" val="339160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217987" y="2620068"/>
            <a:ext cx="3040381" cy="2207148"/>
          </a:xfrm>
          <a:prstGeom prst="rect">
            <a:avLst/>
          </a:prstGeom>
        </p:spPr>
      </p:pic>
      <p:grpSp>
        <p:nvGrpSpPr>
          <p:cNvPr id="6" name="Group 5"/>
          <p:cNvGrpSpPr/>
          <p:nvPr/>
        </p:nvGrpSpPr>
        <p:grpSpPr>
          <a:xfrm rot="20785334">
            <a:off x="6917841" y="1811501"/>
            <a:ext cx="4496899" cy="2765795"/>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31422" y="787600"/>
                <a:ext cx="1937039" cy="1462679"/>
              </a:xfrm>
              <a:prstGeom prst="rect">
                <a:avLst/>
              </a:prstGeom>
            </p:spPr>
            <p:txBody>
              <a:bodyPr wrap="square">
                <a:spAutoFit/>
              </a:bodyPr>
              <a:lstStyle/>
              <a:p>
                <a:pPr algn="ctr"/>
                <a:r>
                  <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Leadership</a:t>
                </a:r>
                <a:endParaRPr lang="ar-EG"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endParaRPr>
              </a:p>
              <a:p>
                <a:pPr algn="ctr"/>
                <a:r>
                  <a:rPr lang="ar-EG"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القيادة</a:t>
                </a:r>
                <a:endPar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endParaRP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332757" y="1672698"/>
            <a:ext cx="4197088" cy="2695767"/>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4" name="Group 3"/>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6" name="Oval 25"/>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70129" y="985810"/>
                  <a:ext cx="1937039" cy="1434726"/>
                </a:xfrm>
                <a:prstGeom prst="rect">
                  <a:avLst/>
                </a:prstGeom>
              </p:spPr>
              <p:txBody>
                <a:bodyPr wrap="square">
                  <a:spAutoFit/>
                </a:bodyPr>
                <a:lstStyle/>
                <a:p>
                  <a:pPr algn="ctr"/>
                  <a:r>
                    <a:rPr lang="en-US"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Management</a:t>
                  </a:r>
                </a:p>
                <a:p>
                  <a:pPr algn="ctr"/>
                  <a:r>
                    <a:rPr lang="ar-EG"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الإدارة</a:t>
                  </a: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 </a:t>
                  </a: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7" name="TextBox 26"/>
          <p:cNvSpPr txBox="1"/>
          <p:nvPr/>
        </p:nvSpPr>
        <p:spPr>
          <a:xfrm>
            <a:off x="3060121" y="1017612"/>
            <a:ext cx="5677357" cy="646331"/>
          </a:xfrm>
          <a:prstGeom prst="rect">
            <a:avLst/>
          </a:prstGeom>
          <a:noFill/>
        </p:spPr>
        <p:txBody>
          <a:bodyPr wrap="square" rtlCol="0">
            <a:spAutoFit/>
          </a:bodyPr>
          <a:lstStyle/>
          <a:p>
            <a:pPr algn="ctr"/>
            <a:r>
              <a:rPr lang="en-US" sz="3600" b="1" dirty="0"/>
              <a:t>Management Vs. Leadership</a:t>
            </a:r>
          </a:p>
        </p:txBody>
      </p:sp>
      <p:sp>
        <p:nvSpPr>
          <p:cNvPr id="28" name="Rectangle 27"/>
          <p:cNvSpPr/>
          <p:nvPr/>
        </p:nvSpPr>
        <p:spPr>
          <a:xfrm>
            <a:off x="442829" y="4294492"/>
            <a:ext cx="3648799" cy="1200329"/>
          </a:xfrm>
          <a:prstGeom prst="rect">
            <a:avLst/>
          </a:prstGeom>
        </p:spPr>
        <p:txBody>
          <a:bodyPr wrap="square">
            <a:spAutoFit/>
          </a:bodyPr>
          <a:lstStyle/>
          <a:p>
            <a:pPr algn="ctr" rtl="0"/>
            <a:r>
              <a:rPr lang="en-US" altLang="ar-EG" b="1" dirty="0"/>
              <a:t>is the ability to organize resources and coordinate the execution of tasks necessary to reach a goal in a timely and cost-effective manner</a:t>
            </a:r>
          </a:p>
        </p:txBody>
      </p:sp>
      <p:sp>
        <p:nvSpPr>
          <p:cNvPr id="29" name="Rectangle 28"/>
          <p:cNvSpPr/>
          <p:nvPr/>
        </p:nvSpPr>
        <p:spPr>
          <a:xfrm>
            <a:off x="7762488" y="4501328"/>
            <a:ext cx="3648799" cy="1200329"/>
          </a:xfrm>
          <a:prstGeom prst="rect">
            <a:avLst/>
          </a:prstGeom>
        </p:spPr>
        <p:txBody>
          <a:bodyPr wrap="square">
            <a:spAutoFit/>
          </a:bodyPr>
          <a:lstStyle/>
          <a:p>
            <a:pPr algn="ctr" rtl="0"/>
            <a:r>
              <a:rPr lang="en-US" altLang="ar-EG" b="1" dirty="0"/>
              <a:t>is the process of influencing people and providing an environment for them to achieve team or organizational objectives    </a:t>
            </a:r>
          </a:p>
        </p:txBody>
      </p:sp>
      <p:sp>
        <p:nvSpPr>
          <p:cNvPr id="23" name="Rectangle 22">
            <a:extLst>
              <a:ext uri="{FF2B5EF4-FFF2-40B4-BE49-F238E27FC236}">
                <a16:creationId xmlns:a16="http://schemas.microsoft.com/office/drawing/2014/main" id="{0F367826-0A75-DA4C-8000-1882554600D9}"/>
              </a:ext>
            </a:extLst>
          </p:cNvPr>
          <p:cNvSpPr/>
          <p:nvPr/>
        </p:nvSpPr>
        <p:spPr>
          <a:xfrm>
            <a:off x="326902" y="5548513"/>
            <a:ext cx="3648799" cy="1323439"/>
          </a:xfrm>
          <a:prstGeom prst="rect">
            <a:avLst/>
          </a:prstGeom>
        </p:spPr>
        <p:txBody>
          <a:bodyPr wrap="square">
            <a:spAutoFit/>
          </a:bodyPr>
          <a:lstStyle/>
          <a:p>
            <a:pPr algn="ctr" rtl="0"/>
            <a:r>
              <a:rPr lang="ar-EG" altLang="ar-EG" sz="2000" b="1" dirty="0"/>
              <a:t>هي القدرة على تنظيم الموارد وتنسيق تنفيذ المهام اللازمة للوصول إلى هدف في الوقت المناسب وبطريقة فعالة من حيث التكلفة</a:t>
            </a:r>
            <a:endParaRPr lang="en-US" altLang="ar-EG" sz="2000" b="1" dirty="0"/>
          </a:p>
        </p:txBody>
      </p:sp>
      <p:sp>
        <p:nvSpPr>
          <p:cNvPr id="24" name="Rectangle 23">
            <a:extLst>
              <a:ext uri="{FF2B5EF4-FFF2-40B4-BE49-F238E27FC236}">
                <a16:creationId xmlns:a16="http://schemas.microsoft.com/office/drawing/2014/main" id="{12A4AB81-FE39-AA18-B955-BCBB4446F979}"/>
              </a:ext>
            </a:extLst>
          </p:cNvPr>
          <p:cNvSpPr/>
          <p:nvPr/>
        </p:nvSpPr>
        <p:spPr>
          <a:xfrm>
            <a:off x="7826196" y="5847135"/>
            <a:ext cx="3648799" cy="707886"/>
          </a:xfrm>
          <a:prstGeom prst="rect">
            <a:avLst/>
          </a:prstGeom>
        </p:spPr>
        <p:txBody>
          <a:bodyPr wrap="square">
            <a:spAutoFit/>
          </a:bodyPr>
          <a:lstStyle/>
          <a:p>
            <a:pPr algn="ctr" rtl="0"/>
            <a:r>
              <a:rPr lang="ar-EG" altLang="ar-EG" sz="2000" b="1" dirty="0"/>
              <a:t>هي عملية التأثير على الناس وتوفير البيئة لهم لتحقيق أهداف الفريق أو المنظمة</a:t>
            </a:r>
            <a:endParaRPr lang="en-US" altLang="ar-EG" sz="2000" b="1" dirty="0"/>
          </a:p>
        </p:txBody>
      </p:sp>
      <p:sp>
        <p:nvSpPr>
          <p:cNvPr id="2" name="TextBox 1">
            <a:extLst>
              <a:ext uri="{FF2B5EF4-FFF2-40B4-BE49-F238E27FC236}">
                <a16:creationId xmlns:a16="http://schemas.microsoft.com/office/drawing/2014/main" id="{87DB8905-47FF-A83A-97DF-31B861C3F1A1}"/>
              </a:ext>
            </a:extLst>
          </p:cNvPr>
          <p:cNvSpPr txBox="1"/>
          <p:nvPr/>
        </p:nvSpPr>
        <p:spPr>
          <a:xfrm>
            <a:off x="3191005" y="589095"/>
            <a:ext cx="5677357" cy="646331"/>
          </a:xfrm>
          <a:prstGeom prst="rect">
            <a:avLst/>
          </a:prstGeom>
          <a:noFill/>
        </p:spPr>
        <p:txBody>
          <a:bodyPr wrap="square" rtlCol="0">
            <a:spAutoFit/>
          </a:bodyPr>
          <a:lstStyle/>
          <a:p>
            <a:pPr algn="ctr"/>
            <a:r>
              <a:rPr lang="ar-EG" sz="3600" b="1" dirty="0"/>
              <a:t>الفرق بين الإدارة والقيادة</a:t>
            </a:r>
            <a:endParaRPr lang="en-US" sz="3600" b="1" dirty="0"/>
          </a:p>
        </p:txBody>
      </p:sp>
    </p:spTree>
    <p:extLst>
      <p:ext uri="{BB962C8B-B14F-4D97-AF65-F5344CB8AC3E}">
        <p14:creationId xmlns:p14="http://schemas.microsoft.com/office/powerpoint/2010/main" val="1993584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0874" y="1397680"/>
            <a:ext cx="573857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70199" y="1115052"/>
            <a:ext cx="5041739" cy="3207032"/>
          </a:xfrm>
          <a:prstGeom prst="rect">
            <a:avLst/>
          </a:prstGeom>
        </p:spPr>
        <p:txBody>
          <a:bodyPr wrap="square">
            <a:spAutoFit/>
          </a:bodyPr>
          <a:lstStyle/>
          <a:p>
            <a:pPr marL="0" indent="0" algn="ctr" rtl="0">
              <a:buNone/>
            </a:pPr>
            <a:r>
              <a:rPr lang="en-US" altLang="ar-EG" sz="2000" b="1" dirty="0"/>
              <a:t>Manager is </a:t>
            </a:r>
          </a:p>
          <a:p>
            <a:pPr marL="342900" indent="-342900" rtl="0">
              <a:buFont typeface="Arial" panose="020B0604020202020204" pitchFamily="34" charset="0"/>
              <a:buChar char="•"/>
            </a:pPr>
            <a:r>
              <a:rPr lang="en-US" altLang="ar-EG" sz="2000" dirty="0"/>
              <a:t>a person controlling or administering a business or a part of a business. </a:t>
            </a:r>
          </a:p>
          <a:p>
            <a:pPr marL="342900" indent="-342900" rtl="0">
              <a:buFont typeface="Arial" panose="020B0604020202020204" pitchFamily="34" charset="0"/>
              <a:buChar char="•"/>
            </a:pPr>
            <a:r>
              <a:rPr lang="en-US" altLang="ar-EG" sz="2000" dirty="0"/>
              <a:t>A person regarded in terms of skill in household or financial or other management.</a:t>
            </a:r>
          </a:p>
          <a:p>
            <a:pPr algn="l" rtl="0"/>
            <a:endParaRPr lang="en-US" altLang="ar-EG" sz="2000" dirty="0"/>
          </a:p>
          <a:p>
            <a:pPr marL="0" indent="0" algn="ctr" rtl="0">
              <a:buNone/>
            </a:pPr>
            <a:r>
              <a:rPr lang="en-US" altLang="ar-EG" sz="2000" b="1" dirty="0"/>
              <a:t>Leader is </a:t>
            </a:r>
            <a:r>
              <a:rPr lang="en-US" altLang="ar-EG" sz="2000" dirty="0"/>
              <a:t>a person who is followed by others</a:t>
            </a:r>
            <a:r>
              <a:rPr lang="en-US" altLang="ar-EG" sz="2000" b="1" dirty="0"/>
              <a:t>. </a:t>
            </a:r>
          </a:p>
          <a:p>
            <a:pPr algn="l" rtl="0"/>
            <a:endParaRPr lang="en-US" altLang="ar-EG" sz="2000" dirty="0"/>
          </a:p>
          <a:p>
            <a:pPr>
              <a:lnSpc>
                <a:spcPct val="120000"/>
              </a:lnSpc>
            </a:pPr>
            <a:endParaRPr lang="en-US" sz="2000" dirty="0">
              <a:latin typeface="Alexandria" charset="0"/>
              <a:cs typeface="Alexandria" charset="0"/>
            </a:endParaRPr>
          </a:p>
        </p:txBody>
      </p:sp>
      <p:sp>
        <p:nvSpPr>
          <p:cNvPr id="17" name="TextBox 16"/>
          <p:cNvSpPr txBox="1"/>
          <p:nvPr/>
        </p:nvSpPr>
        <p:spPr>
          <a:xfrm>
            <a:off x="6944248" y="3996751"/>
            <a:ext cx="4113898" cy="584775"/>
          </a:xfrm>
          <a:prstGeom prst="rect">
            <a:avLst/>
          </a:prstGeom>
          <a:noFill/>
        </p:spPr>
        <p:txBody>
          <a:bodyPr wrap="square" rtlCol="0">
            <a:spAutoFit/>
          </a:bodyPr>
          <a:lstStyle/>
          <a:p>
            <a:pPr algn="ctr"/>
            <a:r>
              <a:rPr lang="en-US" altLang="ar-EG" sz="3200" b="1" dirty="0">
                <a:effectLst>
                  <a:outerShdw blurRad="38100" dist="38100" dir="2700000" algn="tl">
                    <a:srgbClr val="000000">
                      <a:alpha val="43137"/>
                    </a:srgbClr>
                  </a:outerShdw>
                </a:effectLst>
              </a:rPr>
              <a:t>Manager vs Leader</a:t>
            </a:r>
            <a:endParaRPr lang="en-US" sz="3200" b="1" dirty="0">
              <a:solidFill>
                <a:srgbClr val="2D3956"/>
              </a:solidFill>
              <a:latin typeface="Tajawal Medium" panose="00000600000000000000" pitchFamily="2" charset="-78"/>
              <a:cs typeface="Tajawal Medium" panose="00000600000000000000" pitchFamily="2" charset="-78"/>
            </a:endParaRPr>
          </a:p>
        </p:txBody>
      </p:sp>
      <p:sp>
        <p:nvSpPr>
          <p:cNvPr id="18" name="Rectangle 17"/>
          <p:cNvSpPr/>
          <p:nvPr/>
        </p:nvSpPr>
        <p:spPr>
          <a:xfrm>
            <a:off x="5666195" y="30406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2377D1EE-DB03-7513-9C95-48568E0D0D3B}"/>
              </a:ext>
            </a:extLst>
          </p:cNvPr>
          <p:cNvSpPr>
            <a:spLocks noGrp="1"/>
          </p:cNvSpPr>
          <p:nvPr>
            <p:ph type="pic" sz="quarter" idx="10"/>
          </p:nvPr>
        </p:nvSpPr>
        <p:spPr/>
      </p:sp>
      <p:pic>
        <p:nvPicPr>
          <p:cNvPr id="10" name="Picture Placeholder 6">
            <a:extLst>
              <a:ext uri="{FF2B5EF4-FFF2-40B4-BE49-F238E27FC236}">
                <a16:creationId xmlns:a16="http://schemas.microsoft.com/office/drawing/2014/main" id="{4C6447BA-59C6-D131-369D-BAC878F96BF0}"/>
              </a:ext>
            </a:extLst>
          </p:cNvPr>
          <p:cNvPicPr>
            <a:picLocks noChangeAspect="1"/>
          </p:cNvPicPr>
          <p:nvPr/>
        </p:nvPicPr>
        <p:blipFill>
          <a:blip r:embed="rId3">
            <a:extLst>
              <a:ext uri="{28A0092B-C50C-407E-A947-70E740481C1C}">
                <a14:useLocalDpi xmlns:a14="http://schemas.microsoft.com/office/drawing/2010/main" val="0"/>
              </a:ext>
            </a:extLst>
          </a:blip>
          <a:srcRect t="1003" b="1003"/>
          <a:stretch>
            <a:fillRect/>
          </a:stretch>
        </p:blipFill>
        <p:spPr>
          <a:xfrm>
            <a:off x="6089445" y="921321"/>
            <a:ext cx="5049376" cy="2578246"/>
          </a:xfrm>
          <a:prstGeom prst="rect">
            <a:avLst/>
          </a:prstGeom>
          <a:solidFill>
            <a:schemeClr val="bg1">
              <a:lumMod val="85000"/>
              <a:alpha val="50000"/>
            </a:schemeClr>
          </a:solidFill>
        </p:spPr>
      </p:pic>
      <p:sp>
        <p:nvSpPr>
          <p:cNvPr id="4" name="Rectangle 3">
            <a:extLst>
              <a:ext uri="{FF2B5EF4-FFF2-40B4-BE49-F238E27FC236}">
                <a16:creationId xmlns:a16="http://schemas.microsoft.com/office/drawing/2014/main" id="{F032494E-230C-2D7A-CA27-77CB3FC2A3A1}"/>
              </a:ext>
            </a:extLst>
          </p:cNvPr>
          <p:cNvSpPr/>
          <p:nvPr/>
        </p:nvSpPr>
        <p:spPr>
          <a:xfrm>
            <a:off x="579086" y="4234225"/>
            <a:ext cx="5041739" cy="2246769"/>
          </a:xfrm>
          <a:prstGeom prst="rect">
            <a:avLst/>
          </a:prstGeom>
        </p:spPr>
        <p:txBody>
          <a:bodyPr wrap="square">
            <a:spAutoFit/>
          </a:bodyPr>
          <a:lstStyle/>
          <a:p>
            <a:pPr marL="0" indent="0" algn="ctr" rtl="1">
              <a:buNone/>
            </a:pPr>
            <a:r>
              <a:rPr lang="ar-EG" altLang="ar-EG" sz="2000" b="1" dirty="0"/>
              <a:t>المدير هو</a:t>
            </a:r>
          </a:p>
          <a:p>
            <a:pPr marL="342900" indent="-342900" algn="r" rtl="1">
              <a:buFont typeface="Arial" panose="020B0604020202020204" pitchFamily="34" charset="0"/>
              <a:buChar char="•"/>
            </a:pPr>
            <a:r>
              <a:rPr lang="ar-EG" altLang="ar-EG" sz="2000" dirty="0"/>
              <a:t>الشخص الذي يتحكم في أو يدير عملاً أو جزءًا من عمل.</a:t>
            </a:r>
          </a:p>
          <a:p>
            <a:pPr marL="342900" indent="-342900" algn="r" rtl="1">
              <a:buFont typeface="Arial" panose="020B0604020202020204" pitchFamily="34" charset="0"/>
              <a:buChar char="•"/>
            </a:pPr>
            <a:r>
              <a:rPr lang="ar-EG" altLang="ar-EG" sz="2000" dirty="0"/>
              <a:t>شخص يُنظر إليه من حيث المهارة في إدارة الأسرة أو الإدارة المالية أو غيرها.</a:t>
            </a:r>
          </a:p>
          <a:p>
            <a:pPr marL="0" indent="0" algn="ctr" rtl="1">
              <a:buNone/>
            </a:pPr>
            <a:endParaRPr lang="ar-EG" altLang="ar-EG" sz="2000" b="1" dirty="0"/>
          </a:p>
          <a:p>
            <a:pPr marL="0" indent="0" algn="ctr" rtl="1">
              <a:buNone/>
            </a:pPr>
            <a:endParaRPr lang="ar-EG" altLang="ar-EG" sz="2000" b="1" dirty="0"/>
          </a:p>
          <a:p>
            <a:pPr marL="0" indent="0" algn="ctr" rtl="1">
              <a:buNone/>
            </a:pPr>
            <a:r>
              <a:rPr lang="ar-EG" altLang="ar-EG" sz="2000" b="1" dirty="0"/>
              <a:t>القائد هو</a:t>
            </a:r>
            <a:r>
              <a:rPr lang="en-US" altLang="ar-EG" sz="2000" b="1" dirty="0"/>
              <a:t> </a:t>
            </a:r>
            <a:r>
              <a:rPr lang="ar-EG" altLang="ar-EG" sz="2000" dirty="0"/>
              <a:t>الشخص الذي يتبعه الآخرون.</a:t>
            </a:r>
            <a:endParaRPr lang="en-US" sz="2000" dirty="0">
              <a:latin typeface="Alexandria" charset="0"/>
              <a:cs typeface="Alexandria" charset="0"/>
            </a:endParaRPr>
          </a:p>
        </p:txBody>
      </p:sp>
      <p:sp>
        <p:nvSpPr>
          <p:cNvPr id="5" name="TextBox 4">
            <a:extLst>
              <a:ext uri="{FF2B5EF4-FFF2-40B4-BE49-F238E27FC236}">
                <a16:creationId xmlns:a16="http://schemas.microsoft.com/office/drawing/2014/main" id="{1230D380-4DA1-8A0A-B4C1-3998CA381190}"/>
              </a:ext>
            </a:extLst>
          </p:cNvPr>
          <p:cNvSpPr txBox="1"/>
          <p:nvPr/>
        </p:nvSpPr>
        <p:spPr>
          <a:xfrm>
            <a:off x="7096648" y="4687036"/>
            <a:ext cx="4113898" cy="584775"/>
          </a:xfrm>
          <a:prstGeom prst="rect">
            <a:avLst/>
          </a:prstGeom>
          <a:noFill/>
        </p:spPr>
        <p:txBody>
          <a:bodyPr wrap="square" rtlCol="0">
            <a:spAutoFit/>
          </a:bodyPr>
          <a:lstStyle/>
          <a:p>
            <a:pPr algn="ctr"/>
            <a:r>
              <a:rPr lang="ar-EG" altLang="ar-EG" sz="3200" b="1" dirty="0">
                <a:effectLst>
                  <a:outerShdw blurRad="38100" dist="38100" dir="2700000" algn="tl">
                    <a:srgbClr val="000000">
                      <a:alpha val="43137"/>
                    </a:srgbClr>
                  </a:outerShdw>
                </a:effectLst>
              </a:rPr>
              <a:t>الفرق بين القائد والمدير</a:t>
            </a:r>
            <a:endParaRPr lang="en-US" sz="32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07827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2" y="1398494"/>
            <a:ext cx="5790062" cy="4894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Content Placeholder 13">
            <a:extLst>
              <a:ext uri="{FF2B5EF4-FFF2-40B4-BE49-F238E27FC236}">
                <a16:creationId xmlns:a16="http://schemas.microsoft.com/office/drawing/2014/main" id="{3C9333D5-4C9C-DF04-BCFC-A571AC41B062}"/>
              </a:ext>
            </a:extLst>
          </p:cNvPr>
          <p:cNvGraphicFramePr>
            <a:graphicFrameLocks/>
          </p:cNvGraphicFramePr>
          <p:nvPr>
            <p:extLst>
              <p:ext uri="{D42A27DB-BD31-4B8C-83A1-F6EECF244321}">
                <p14:modId xmlns:p14="http://schemas.microsoft.com/office/powerpoint/2010/main" val="3617801924"/>
              </p:ext>
            </p:extLst>
          </p:nvPr>
        </p:nvGraphicFramePr>
        <p:xfrm>
          <a:off x="300543" y="1488310"/>
          <a:ext cx="5553394" cy="4642629"/>
        </p:xfrm>
        <a:graphic>
          <a:graphicData uri="http://schemas.openxmlformats.org/drawingml/2006/table">
            <a:tbl>
              <a:tblPr rtl="1" firstRow="1" bandRow="1">
                <a:tableStyleId>{5C22544A-7EE6-4342-B048-85BDC9FD1C3A}</a:tableStyleId>
              </a:tblPr>
              <a:tblGrid>
                <a:gridCol w="2776697">
                  <a:extLst>
                    <a:ext uri="{9D8B030D-6E8A-4147-A177-3AD203B41FA5}">
                      <a16:colId xmlns:a16="http://schemas.microsoft.com/office/drawing/2014/main" val="20000"/>
                    </a:ext>
                  </a:extLst>
                </a:gridCol>
                <a:gridCol w="2776697">
                  <a:extLst>
                    <a:ext uri="{9D8B030D-6E8A-4147-A177-3AD203B41FA5}">
                      <a16:colId xmlns:a16="http://schemas.microsoft.com/office/drawing/2014/main" val="20001"/>
                    </a:ext>
                  </a:extLst>
                </a:gridCol>
              </a:tblGrid>
              <a:tr h="938364">
                <a:tc>
                  <a:txBody>
                    <a:bodyPr/>
                    <a:lstStyle/>
                    <a:p>
                      <a:pPr algn="ctr" rtl="0"/>
                      <a:r>
                        <a:rPr lang="en-US" sz="2800" b="1" dirty="0">
                          <a:solidFill>
                            <a:srgbClr val="424242"/>
                          </a:solidFill>
                          <a:latin typeface="Roboto"/>
                        </a:rPr>
                        <a:t>leader </a:t>
                      </a:r>
                      <a:endParaRPr lang="ar-EG" sz="2800" dirty="0"/>
                    </a:p>
                  </a:txBody>
                  <a:tcPr>
                    <a:solidFill>
                      <a:schemeClr val="bg1">
                        <a:lumMod val="85000"/>
                      </a:schemeClr>
                    </a:solidFill>
                  </a:tcPr>
                </a:tc>
                <a:tc>
                  <a:txBody>
                    <a:bodyPr/>
                    <a:lstStyle/>
                    <a:p>
                      <a:pPr algn="ctr" rtl="0"/>
                      <a:r>
                        <a:rPr lang="en-US" sz="2800" b="1" dirty="0">
                          <a:solidFill>
                            <a:srgbClr val="424242"/>
                          </a:solidFill>
                          <a:latin typeface="Roboto"/>
                        </a:rPr>
                        <a:t>Manager</a:t>
                      </a:r>
                    </a:p>
                    <a:p>
                      <a:pPr algn="ctr" rtl="0"/>
                      <a:r>
                        <a:rPr lang="en-US" sz="2800" b="1" dirty="0">
                          <a:solidFill>
                            <a:srgbClr val="424242"/>
                          </a:solidFill>
                          <a:latin typeface="Roboto"/>
                        </a:rPr>
                        <a:t> </a:t>
                      </a:r>
                      <a:endParaRPr lang="ar-EG" sz="2800" dirty="0"/>
                    </a:p>
                  </a:txBody>
                  <a:tcPr>
                    <a:solidFill>
                      <a:schemeClr val="bg1">
                        <a:lumMod val="85000"/>
                      </a:schemeClr>
                    </a:solidFill>
                  </a:tcPr>
                </a:tc>
                <a:extLst>
                  <a:ext uri="{0D108BD9-81ED-4DB2-BD59-A6C34878D82A}">
                    <a16:rowId xmlns:a16="http://schemas.microsoft.com/office/drawing/2014/main" val="10000"/>
                  </a:ext>
                </a:extLst>
              </a:tr>
              <a:tr h="817284">
                <a:tc>
                  <a:txBody>
                    <a:bodyPr/>
                    <a:lstStyle/>
                    <a:p>
                      <a:pPr algn="ctr" rtl="0"/>
                      <a:r>
                        <a:rPr lang="en-US" sz="2000" b="1" dirty="0">
                          <a:solidFill>
                            <a:schemeClr val="tx1"/>
                          </a:solidFill>
                          <a:latin typeface="+mn-lt"/>
                        </a:rPr>
                        <a:t>innovator </a:t>
                      </a:r>
                      <a:endParaRPr lang="ar-EG" sz="2000" b="1" dirty="0">
                        <a:solidFill>
                          <a:schemeClr val="tx1"/>
                        </a:solidFill>
                        <a:latin typeface="+mn-lt"/>
                      </a:endParaRPr>
                    </a:p>
                  </a:txBody>
                  <a:tcPr/>
                </a:tc>
                <a:tc>
                  <a:txBody>
                    <a:bodyPr/>
                    <a:lstStyle/>
                    <a:p>
                      <a:pPr algn="ctr" rtl="0"/>
                      <a:r>
                        <a:rPr lang="en-US" sz="2000" b="1" dirty="0">
                          <a:solidFill>
                            <a:schemeClr val="tx1"/>
                          </a:solidFill>
                          <a:latin typeface="+mn-lt"/>
                        </a:rPr>
                        <a:t>Administrator</a:t>
                      </a:r>
                    </a:p>
                  </a:txBody>
                  <a:tcPr/>
                </a:tc>
                <a:extLst>
                  <a:ext uri="{0D108BD9-81ED-4DB2-BD59-A6C34878D82A}">
                    <a16:rowId xmlns:a16="http://schemas.microsoft.com/office/drawing/2014/main" val="10001"/>
                  </a:ext>
                </a:extLst>
              </a:tr>
              <a:tr h="454047">
                <a:tc>
                  <a:txBody>
                    <a:bodyPr/>
                    <a:lstStyle/>
                    <a:p>
                      <a:pPr algn="ctr" rtl="0"/>
                      <a:r>
                        <a:rPr lang="en-US" sz="2000" b="1" dirty="0">
                          <a:solidFill>
                            <a:schemeClr val="tx1"/>
                          </a:solidFill>
                          <a:latin typeface="+mn-lt"/>
                        </a:rPr>
                        <a:t>ensures trust and results </a:t>
                      </a:r>
                      <a:endParaRPr lang="ar-EG" sz="20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mn-lt"/>
                        </a:rPr>
                        <a:t>represents control and authority</a:t>
                      </a:r>
                      <a:endParaRPr lang="ar-EG" sz="2000" b="1" dirty="0">
                        <a:solidFill>
                          <a:schemeClr val="tx1"/>
                        </a:solidFill>
                        <a:latin typeface="+mn-lt"/>
                      </a:endParaRPr>
                    </a:p>
                  </a:txBody>
                  <a:tcPr/>
                </a:tc>
                <a:extLst>
                  <a:ext uri="{0D108BD9-81ED-4DB2-BD59-A6C34878D82A}">
                    <a16:rowId xmlns:a16="http://schemas.microsoft.com/office/drawing/2014/main" val="10002"/>
                  </a:ext>
                </a:extLst>
              </a:tr>
              <a:tr h="817284">
                <a:tc>
                  <a:txBody>
                    <a:bodyPr/>
                    <a:lstStyle/>
                    <a:p>
                      <a:pPr algn="ctr" rtl="0"/>
                      <a:r>
                        <a:rPr lang="en-US" sz="2000" b="1" dirty="0">
                          <a:solidFill>
                            <a:schemeClr val="tx1"/>
                          </a:solidFill>
                          <a:latin typeface="+mn-lt"/>
                        </a:rPr>
                        <a:t>asks questions about what and why</a:t>
                      </a:r>
                      <a:endParaRPr lang="ar-EG" sz="2000" b="1" dirty="0">
                        <a:solidFill>
                          <a:schemeClr val="tx1"/>
                        </a:solidFill>
                        <a:latin typeface="+mn-lt"/>
                      </a:endParaRPr>
                    </a:p>
                  </a:txBody>
                  <a:tcPr/>
                </a:tc>
                <a:tc>
                  <a:txBody>
                    <a:bodyPr/>
                    <a:lstStyle/>
                    <a:p>
                      <a:pPr algn="ctr" rtl="0"/>
                      <a:r>
                        <a:rPr lang="en-US" sz="2000" b="1" dirty="0">
                          <a:solidFill>
                            <a:schemeClr val="tx1"/>
                          </a:solidFill>
                          <a:latin typeface="+mn-lt"/>
                        </a:rPr>
                        <a:t>asks questions in how and when</a:t>
                      </a:r>
                      <a:endParaRPr lang="ar-EG" sz="2000" b="1" dirty="0">
                        <a:solidFill>
                          <a:schemeClr val="tx1"/>
                        </a:solidFill>
                        <a:latin typeface="+mn-lt"/>
                      </a:endParaRPr>
                    </a:p>
                  </a:txBody>
                  <a:tcPr/>
                </a:tc>
                <a:extLst>
                  <a:ext uri="{0D108BD9-81ED-4DB2-BD59-A6C34878D82A}">
                    <a16:rowId xmlns:a16="http://schemas.microsoft.com/office/drawing/2014/main" val="10003"/>
                  </a:ext>
                </a:extLst>
              </a:tr>
              <a:tr h="454047">
                <a:tc>
                  <a:txBody>
                    <a:bodyPr/>
                    <a:lstStyle/>
                    <a:p>
                      <a:pPr algn="ctr" rtl="0"/>
                      <a:r>
                        <a:rPr lang="en-US" sz="2000" b="1" dirty="0">
                          <a:solidFill>
                            <a:schemeClr val="tx1"/>
                          </a:solidFill>
                          <a:latin typeface="+mn-lt"/>
                        </a:rPr>
                        <a:t>give solutions </a:t>
                      </a:r>
                      <a:endParaRPr lang="ar-EG" sz="20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mn-lt"/>
                        </a:rPr>
                        <a:t>create strategies</a:t>
                      </a:r>
                      <a:endParaRPr lang="ar-EG" sz="2000" b="1" dirty="0">
                        <a:solidFill>
                          <a:schemeClr val="tx1"/>
                        </a:solidFill>
                        <a:latin typeface="+mn-lt"/>
                      </a:endParaRPr>
                    </a:p>
                  </a:txBody>
                  <a:tcPr/>
                </a:tc>
                <a:extLst>
                  <a:ext uri="{0D108BD9-81ED-4DB2-BD59-A6C34878D82A}">
                    <a16:rowId xmlns:a16="http://schemas.microsoft.com/office/drawing/2014/main" val="10004"/>
                  </a:ext>
                </a:extLst>
              </a:tr>
              <a:tr h="454047">
                <a:tc>
                  <a:txBody>
                    <a:bodyPr/>
                    <a:lstStyle/>
                    <a:p>
                      <a:pPr algn="ctr" rtl="0"/>
                      <a:r>
                        <a:rPr lang="en-US" sz="2000" b="1" dirty="0">
                          <a:solidFill>
                            <a:schemeClr val="tx1"/>
                          </a:solidFill>
                          <a:latin typeface="+mn-lt"/>
                        </a:rPr>
                        <a:t>make followers </a:t>
                      </a:r>
                      <a:endParaRPr lang="ar-EG" sz="20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mn-lt"/>
                        </a:rPr>
                        <a:t> look for subordinates</a:t>
                      </a:r>
                      <a:endParaRPr lang="ar-EG" sz="2000" b="1" dirty="0">
                        <a:solidFill>
                          <a:schemeClr val="tx1"/>
                        </a:solidFill>
                        <a:latin typeface="+mn-lt"/>
                      </a:endParaRPr>
                    </a:p>
                  </a:txBody>
                  <a:tcPr/>
                </a:tc>
                <a:extLst>
                  <a:ext uri="{0D108BD9-81ED-4DB2-BD59-A6C34878D82A}">
                    <a16:rowId xmlns:a16="http://schemas.microsoft.com/office/drawing/2014/main" val="10005"/>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000" b="1" dirty="0">
                          <a:solidFill>
                            <a:schemeClr val="tx1"/>
                          </a:solidFill>
                          <a:latin typeface="+mn-lt"/>
                        </a:rPr>
                        <a:t>Do the right thing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000" b="1" dirty="0">
                          <a:solidFill>
                            <a:schemeClr val="tx1"/>
                          </a:solidFill>
                          <a:latin typeface="+mn-lt"/>
                        </a:rPr>
                        <a:t>Do things right</a:t>
                      </a:r>
                    </a:p>
                  </a:txBody>
                  <a:tcPr/>
                </a:tc>
                <a:extLst>
                  <a:ext uri="{0D108BD9-81ED-4DB2-BD59-A6C34878D82A}">
                    <a16:rowId xmlns:a16="http://schemas.microsoft.com/office/drawing/2014/main" val="10006"/>
                  </a:ext>
                </a:extLst>
              </a:tr>
            </a:tbl>
          </a:graphicData>
        </a:graphic>
      </p:graphicFrame>
      <p:sp>
        <p:nvSpPr>
          <p:cNvPr id="3" name="TextBox 2">
            <a:extLst>
              <a:ext uri="{FF2B5EF4-FFF2-40B4-BE49-F238E27FC236}">
                <a16:creationId xmlns:a16="http://schemas.microsoft.com/office/drawing/2014/main" id="{6063F3A7-DFC6-5B1E-C73F-5D4DE42241DC}"/>
              </a:ext>
            </a:extLst>
          </p:cNvPr>
          <p:cNvSpPr txBox="1"/>
          <p:nvPr/>
        </p:nvSpPr>
        <p:spPr>
          <a:xfrm>
            <a:off x="1691941" y="813719"/>
            <a:ext cx="6316038" cy="584775"/>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Leaders Vs. Managers attributes</a:t>
            </a:r>
            <a:endParaRPr lang="en-US" sz="1200" dirty="0"/>
          </a:p>
        </p:txBody>
      </p:sp>
      <p:sp>
        <p:nvSpPr>
          <p:cNvPr id="6" name="Rectangle: Rounded Corners 5">
            <a:extLst>
              <a:ext uri="{FF2B5EF4-FFF2-40B4-BE49-F238E27FC236}">
                <a16:creationId xmlns:a16="http://schemas.microsoft.com/office/drawing/2014/main" id="{A252C922-9996-A0D9-7D5E-FDE0C01C426D}"/>
              </a:ext>
            </a:extLst>
          </p:cNvPr>
          <p:cNvSpPr/>
          <p:nvPr/>
        </p:nvSpPr>
        <p:spPr>
          <a:xfrm>
            <a:off x="6346339" y="1400286"/>
            <a:ext cx="5790062" cy="4894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Content Placeholder 13">
            <a:extLst>
              <a:ext uri="{FF2B5EF4-FFF2-40B4-BE49-F238E27FC236}">
                <a16:creationId xmlns:a16="http://schemas.microsoft.com/office/drawing/2014/main" id="{CD9B1E51-510E-A881-ADE5-EF781DA963A1}"/>
              </a:ext>
            </a:extLst>
          </p:cNvPr>
          <p:cNvGraphicFramePr>
            <a:graphicFrameLocks/>
          </p:cNvGraphicFramePr>
          <p:nvPr>
            <p:extLst>
              <p:ext uri="{D42A27DB-BD31-4B8C-83A1-F6EECF244321}">
                <p14:modId xmlns:p14="http://schemas.microsoft.com/office/powerpoint/2010/main" val="610198500"/>
              </p:ext>
            </p:extLst>
          </p:nvPr>
        </p:nvGraphicFramePr>
        <p:xfrm>
          <a:off x="6473976" y="1593997"/>
          <a:ext cx="5534788" cy="4395636"/>
        </p:xfrm>
        <a:graphic>
          <a:graphicData uri="http://schemas.openxmlformats.org/drawingml/2006/table">
            <a:tbl>
              <a:tblPr rtl="1" firstRow="1" bandRow="1">
                <a:tableStyleId>{5C22544A-7EE6-4342-B048-85BDC9FD1C3A}</a:tableStyleId>
              </a:tblPr>
              <a:tblGrid>
                <a:gridCol w="2767394">
                  <a:extLst>
                    <a:ext uri="{9D8B030D-6E8A-4147-A177-3AD203B41FA5}">
                      <a16:colId xmlns:a16="http://schemas.microsoft.com/office/drawing/2014/main" val="20000"/>
                    </a:ext>
                  </a:extLst>
                </a:gridCol>
                <a:gridCol w="2767394">
                  <a:extLst>
                    <a:ext uri="{9D8B030D-6E8A-4147-A177-3AD203B41FA5}">
                      <a16:colId xmlns:a16="http://schemas.microsoft.com/office/drawing/2014/main" val="20001"/>
                    </a:ext>
                  </a:extLst>
                </a:gridCol>
              </a:tblGrid>
              <a:tr h="938364">
                <a:tc>
                  <a:txBody>
                    <a:bodyPr/>
                    <a:lstStyle/>
                    <a:p>
                      <a:pPr algn="ctr" rtl="0"/>
                      <a:r>
                        <a:rPr lang="ar-EG" sz="2800" b="1" dirty="0">
                          <a:solidFill>
                            <a:schemeClr val="tx1"/>
                          </a:solidFill>
                          <a:latin typeface="Roboto"/>
                        </a:rPr>
                        <a:t>القائد</a:t>
                      </a:r>
                      <a:r>
                        <a:rPr lang="en-US" sz="2800" b="1" dirty="0">
                          <a:solidFill>
                            <a:schemeClr val="tx1"/>
                          </a:solidFill>
                          <a:latin typeface="Roboto"/>
                        </a:rPr>
                        <a:t> </a:t>
                      </a:r>
                      <a:endParaRPr lang="ar-EG" sz="2800" dirty="0">
                        <a:solidFill>
                          <a:schemeClr val="tx1"/>
                        </a:solidFill>
                      </a:endParaRPr>
                    </a:p>
                  </a:txBody>
                  <a:tcPr>
                    <a:solidFill>
                      <a:schemeClr val="bg1">
                        <a:lumMod val="85000"/>
                      </a:schemeClr>
                    </a:solidFill>
                  </a:tcPr>
                </a:tc>
                <a:tc>
                  <a:txBody>
                    <a:bodyPr/>
                    <a:lstStyle/>
                    <a:p>
                      <a:pPr algn="ctr" rtl="0"/>
                      <a:r>
                        <a:rPr lang="ar-EG" sz="2800" b="1" dirty="0">
                          <a:solidFill>
                            <a:schemeClr val="tx1"/>
                          </a:solidFill>
                          <a:latin typeface="Roboto"/>
                        </a:rPr>
                        <a:t>المدير</a:t>
                      </a:r>
                      <a:endParaRPr lang="en-US" sz="2800" b="1" dirty="0">
                        <a:solidFill>
                          <a:schemeClr val="tx1"/>
                        </a:solidFill>
                        <a:latin typeface="Roboto"/>
                      </a:endParaRPr>
                    </a:p>
                    <a:p>
                      <a:pPr algn="ctr" rtl="0"/>
                      <a:r>
                        <a:rPr lang="en-US" sz="2800" b="1" dirty="0">
                          <a:solidFill>
                            <a:schemeClr val="tx1"/>
                          </a:solidFill>
                          <a:latin typeface="Roboto"/>
                        </a:rPr>
                        <a:t> </a:t>
                      </a:r>
                      <a:endParaRPr lang="ar-EG" sz="2800" dirty="0">
                        <a:solidFill>
                          <a:schemeClr val="tx1"/>
                        </a:solidFill>
                      </a:endParaRPr>
                    </a:p>
                  </a:txBody>
                  <a:tcPr>
                    <a:solidFill>
                      <a:schemeClr val="bg1">
                        <a:lumMod val="85000"/>
                      </a:schemeClr>
                    </a:solidFill>
                  </a:tcPr>
                </a:tc>
                <a:extLst>
                  <a:ext uri="{0D108BD9-81ED-4DB2-BD59-A6C34878D82A}">
                    <a16:rowId xmlns:a16="http://schemas.microsoft.com/office/drawing/2014/main" val="10000"/>
                  </a:ext>
                </a:extLst>
              </a:tr>
              <a:tr h="817284">
                <a:tc>
                  <a:txBody>
                    <a:bodyPr/>
                    <a:lstStyle/>
                    <a:p>
                      <a:pPr algn="ctr" rtl="0"/>
                      <a:r>
                        <a:rPr lang="ar-EG" sz="2000" b="1" dirty="0">
                          <a:solidFill>
                            <a:schemeClr val="tx1"/>
                          </a:solidFill>
                          <a:latin typeface="+mn-lt"/>
                        </a:rPr>
                        <a:t>شخص مبتكر</a:t>
                      </a:r>
                      <a:r>
                        <a:rPr lang="en-US" sz="2000" b="1" dirty="0">
                          <a:solidFill>
                            <a:schemeClr val="tx1"/>
                          </a:solidFill>
                          <a:latin typeface="+mn-lt"/>
                        </a:rPr>
                        <a:t> </a:t>
                      </a:r>
                      <a:endParaRPr lang="ar-EG" sz="2000" b="1" dirty="0">
                        <a:solidFill>
                          <a:schemeClr val="tx1"/>
                        </a:solidFill>
                        <a:latin typeface="+mn-lt"/>
                      </a:endParaRPr>
                    </a:p>
                  </a:txBody>
                  <a:tcPr/>
                </a:tc>
                <a:tc>
                  <a:txBody>
                    <a:bodyPr/>
                    <a:lstStyle/>
                    <a:p>
                      <a:pPr algn="ctr" rtl="0"/>
                      <a:r>
                        <a:rPr lang="ar-EG" sz="2000" b="1" dirty="0">
                          <a:solidFill>
                            <a:schemeClr val="tx1"/>
                          </a:solidFill>
                          <a:latin typeface="+mn-lt"/>
                        </a:rPr>
                        <a:t>شخص </a:t>
                      </a:r>
                      <a:r>
                        <a:rPr lang="ar-EG" sz="2000" b="1" dirty="0" err="1">
                          <a:solidFill>
                            <a:schemeClr val="tx1"/>
                          </a:solidFill>
                          <a:latin typeface="+mn-lt"/>
                        </a:rPr>
                        <a:t>إدارى</a:t>
                      </a:r>
                      <a:endParaRPr lang="en-US" sz="2000" b="1" dirty="0">
                        <a:solidFill>
                          <a:schemeClr val="tx1"/>
                        </a:solidFill>
                        <a:latin typeface="+mn-lt"/>
                      </a:endParaRPr>
                    </a:p>
                  </a:txBody>
                  <a:tcPr/>
                </a:tc>
                <a:extLst>
                  <a:ext uri="{0D108BD9-81ED-4DB2-BD59-A6C34878D82A}">
                    <a16:rowId xmlns:a16="http://schemas.microsoft.com/office/drawing/2014/main" val="10001"/>
                  </a:ext>
                </a:extLst>
              </a:tr>
              <a:tr h="454047">
                <a:tc>
                  <a:txBody>
                    <a:bodyPr/>
                    <a:lstStyle/>
                    <a:p>
                      <a:pPr algn="ctr" rtl="0"/>
                      <a:r>
                        <a:rPr lang="ar-EG" sz="2000" b="1" dirty="0">
                          <a:solidFill>
                            <a:schemeClr val="tx1"/>
                          </a:solidFill>
                          <a:latin typeface="+mn-lt"/>
                        </a:rPr>
                        <a:t>يضمن الثقة والنتائج</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chemeClr val="tx1"/>
                          </a:solidFill>
                          <a:latin typeface="+mn-lt"/>
                        </a:rPr>
                        <a:t>يمثل السيطرة والسلطة</a:t>
                      </a:r>
                    </a:p>
                  </a:txBody>
                  <a:tcPr/>
                </a:tc>
                <a:extLst>
                  <a:ext uri="{0D108BD9-81ED-4DB2-BD59-A6C34878D82A}">
                    <a16:rowId xmlns:a16="http://schemas.microsoft.com/office/drawing/2014/main" val="10002"/>
                  </a:ext>
                </a:extLst>
              </a:tr>
              <a:tr h="817284">
                <a:tc>
                  <a:txBody>
                    <a:bodyPr/>
                    <a:lstStyle/>
                    <a:p>
                      <a:pPr algn="ctr" rtl="0"/>
                      <a:r>
                        <a:rPr lang="ar-EG" sz="2000" b="1" dirty="0">
                          <a:solidFill>
                            <a:schemeClr val="tx1"/>
                          </a:solidFill>
                          <a:latin typeface="+mn-lt"/>
                        </a:rPr>
                        <a:t>يطرح أسئلة حول ماذا ولماذا</a:t>
                      </a:r>
                    </a:p>
                  </a:txBody>
                  <a:tcPr/>
                </a:tc>
                <a:tc>
                  <a:txBody>
                    <a:bodyPr/>
                    <a:lstStyle/>
                    <a:p>
                      <a:pPr algn="ctr" rtl="0"/>
                      <a:r>
                        <a:rPr lang="ar-EG" sz="2000" b="1" dirty="0">
                          <a:solidFill>
                            <a:schemeClr val="tx1"/>
                          </a:solidFill>
                          <a:latin typeface="+mn-lt"/>
                        </a:rPr>
                        <a:t>يطرح أسئلة حول كيف ومتى</a:t>
                      </a:r>
                    </a:p>
                  </a:txBody>
                  <a:tcPr/>
                </a:tc>
                <a:extLst>
                  <a:ext uri="{0D108BD9-81ED-4DB2-BD59-A6C34878D82A}">
                    <a16:rowId xmlns:a16="http://schemas.microsoft.com/office/drawing/2014/main" val="10003"/>
                  </a:ext>
                </a:extLst>
              </a:tr>
              <a:tr h="454047">
                <a:tc>
                  <a:txBody>
                    <a:bodyPr/>
                    <a:lstStyle/>
                    <a:p>
                      <a:pPr algn="ctr" rtl="0"/>
                      <a:r>
                        <a:rPr lang="ar-EG" sz="2000" b="1" dirty="0">
                          <a:solidFill>
                            <a:schemeClr val="tx1"/>
                          </a:solidFill>
                          <a:latin typeface="+mn-lt"/>
                        </a:rPr>
                        <a:t>اعطاء الحلول</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chemeClr val="tx1"/>
                          </a:solidFill>
                          <a:latin typeface="+mn-lt"/>
                        </a:rPr>
                        <a:t>إنشاء استراتيجيات</a:t>
                      </a:r>
                    </a:p>
                  </a:txBody>
                  <a:tcPr/>
                </a:tc>
                <a:extLst>
                  <a:ext uri="{0D108BD9-81ED-4DB2-BD59-A6C34878D82A}">
                    <a16:rowId xmlns:a16="http://schemas.microsoft.com/office/drawing/2014/main" val="10004"/>
                  </a:ext>
                </a:extLst>
              </a:tr>
              <a:tr h="454047">
                <a:tc>
                  <a:txBody>
                    <a:bodyPr/>
                    <a:lstStyle/>
                    <a:p>
                      <a:pPr algn="ctr" rtl="0"/>
                      <a:r>
                        <a:rPr lang="ar-EG" sz="2000" b="1" dirty="0">
                          <a:solidFill>
                            <a:schemeClr val="tx1"/>
                          </a:solidFill>
                          <a:latin typeface="+mn-lt"/>
                        </a:rPr>
                        <a:t>يصنع متابعين</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mn-lt"/>
                        </a:rPr>
                        <a:t> </a:t>
                      </a:r>
                      <a:r>
                        <a:rPr lang="ar-EG" sz="2000" b="1" dirty="0">
                          <a:solidFill>
                            <a:schemeClr val="tx1"/>
                          </a:solidFill>
                          <a:latin typeface="+mn-lt"/>
                        </a:rPr>
                        <a:t>البحث عن المرؤوسين</a:t>
                      </a:r>
                    </a:p>
                  </a:txBody>
                  <a:tcPr/>
                </a:tc>
                <a:extLst>
                  <a:ext uri="{0D108BD9-81ED-4DB2-BD59-A6C34878D82A}">
                    <a16:rowId xmlns:a16="http://schemas.microsoft.com/office/drawing/2014/main" val="10005"/>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altLang="ar-EG" sz="2000" b="1" dirty="0">
                          <a:solidFill>
                            <a:schemeClr val="tx1"/>
                          </a:solidFill>
                          <a:latin typeface="+mn-lt"/>
                        </a:rPr>
                        <a:t>افعل الشيء الصحيح</a:t>
                      </a:r>
                      <a:endParaRPr lang="en-US" altLang="ar-EG" sz="20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altLang="ar-EG" sz="2000" b="1" dirty="0">
                          <a:solidFill>
                            <a:schemeClr val="tx1"/>
                          </a:solidFill>
                          <a:latin typeface="+mn-lt"/>
                        </a:rPr>
                        <a:t>افعل الأشياء بشكل صحيح</a:t>
                      </a:r>
                      <a:endParaRPr lang="en-US" altLang="ar-EG" sz="2000" b="1" dirty="0">
                        <a:solidFill>
                          <a:schemeClr val="tx1"/>
                        </a:solidFill>
                        <a:latin typeface="+mn-lt"/>
                      </a:endParaRPr>
                    </a:p>
                  </a:txBody>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DE43F8B8-5259-3B65-9FF4-651524E40A48}"/>
              </a:ext>
            </a:extLst>
          </p:cNvPr>
          <p:cNvSpPr txBox="1"/>
          <p:nvPr/>
        </p:nvSpPr>
        <p:spPr>
          <a:xfrm>
            <a:off x="5875962" y="495790"/>
            <a:ext cx="6316038" cy="584775"/>
          </a:xfrm>
          <a:prstGeom prst="rect">
            <a:avLst/>
          </a:prstGeom>
          <a:noFill/>
        </p:spPr>
        <p:txBody>
          <a:bodyPr wrap="square">
            <a:spAutoFit/>
          </a:bodyPr>
          <a:lstStyle/>
          <a:p>
            <a:pPr algn="r"/>
            <a:r>
              <a:rPr lang="ar-EG" sz="3200" b="1" dirty="0">
                <a:solidFill>
                  <a:srgbClr val="C00000"/>
                </a:solidFill>
                <a:effectLst>
                  <a:outerShdw blurRad="38100" dist="38100" dir="2700000" algn="tl">
                    <a:srgbClr val="000000">
                      <a:alpha val="43137"/>
                    </a:srgbClr>
                  </a:outerShdw>
                </a:effectLst>
              </a:rPr>
              <a:t>السمات المميزة للقادة والمديرين</a:t>
            </a:r>
            <a:endParaRPr lang="en-US" sz="1200" dirty="0"/>
          </a:p>
        </p:txBody>
      </p:sp>
    </p:spTree>
    <p:extLst>
      <p:ext uri="{BB962C8B-B14F-4D97-AF65-F5344CB8AC3E}">
        <p14:creationId xmlns:p14="http://schemas.microsoft.com/office/powerpoint/2010/main" val="839211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BB66E8E-D2E6-36CF-0529-B4C4726F725C}"/>
              </a:ext>
            </a:extLst>
          </p:cNvPr>
          <p:cNvSpPr/>
          <p:nvPr/>
        </p:nvSpPr>
        <p:spPr>
          <a:xfrm>
            <a:off x="5272785" y="1747773"/>
            <a:ext cx="431609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610386" y="952845"/>
            <a:ext cx="31259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66659" y="1747773"/>
            <a:ext cx="431609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4">
            <a:extLst>
              <a:ext uri="{FF2B5EF4-FFF2-40B4-BE49-F238E27FC236}">
                <a16:creationId xmlns:a16="http://schemas.microsoft.com/office/drawing/2014/main" id="{784B9355-F28A-07A8-0403-A719EDE5A48A}"/>
              </a:ext>
            </a:extLst>
          </p:cNvPr>
          <p:cNvSpPr txBox="1">
            <a:spLocks/>
          </p:cNvSpPr>
          <p:nvPr/>
        </p:nvSpPr>
        <p:spPr>
          <a:xfrm>
            <a:off x="1989829" y="1846774"/>
            <a:ext cx="2596262" cy="4351338"/>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buFont typeface="Arial" panose="020B0604020202020204" pitchFamily="34" charset="0"/>
              <a:buNone/>
            </a:pPr>
            <a:r>
              <a:rPr lang="en-US" altLang="ar-EG" b="1" dirty="0">
                <a:solidFill>
                  <a:srgbClr val="C00000"/>
                </a:solidFill>
                <a:effectLst>
                  <a:outerShdw blurRad="38100" dist="38100" dir="2700000" algn="tl">
                    <a:srgbClr val="000000">
                      <a:alpha val="43137"/>
                    </a:srgbClr>
                  </a:outerShdw>
                </a:effectLst>
              </a:rPr>
              <a:t>Leadership - soft skills</a:t>
            </a:r>
          </a:p>
          <a:p>
            <a:pPr marL="0" indent="0" algn="ctr" rtl="0">
              <a:lnSpc>
                <a:spcPct val="80000"/>
              </a:lnSpc>
              <a:buFont typeface="Arial" panose="020B0604020202020204" pitchFamily="34" charset="0"/>
              <a:buNone/>
            </a:pPr>
            <a:endParaRPr lang="en-US" altLang="ar-EG" sz="2400" dirty="0"/>
          </a:p>
          <a:p>
            <a:pPr marL="0" indent="0" algn="ctr" rtl="0">
              <a:lnSpc>
                <a:spcPct val="80000"/>
              </a:lnSpc>
              <a:buFont typeface="Arial" panose="020B0604020202020204" pitchFamily="34" charset="0"/>
              <a:buNone/>
            </a:pPr>
            <a:r>
              <a:rPr lang="en-US" altLang="ar-EG" sz="2400" dirty="0"/>
              <a:t>Communications</a:t>
            </a:r>
          </a:p>
          <a:p>
            <a:pPr marL="0" indent="0" algn="ctr" rtl="0">
              <a:lnSpc>
                <a:spcPct val="80000"/>
              </a:lnSpc>
              <a:buFont typeface="Arial" panose="020B0604020202020204" pitchFamily="34" charset="0"/>
              <a:buNone/>
            </a:pPr>
            <a:r>
              <a:rPr lang="en-US" altLang="ar-EG" sz="2400" dirty="0"/>
              <a:t>Motivation</a:t>
            </a:r>
          </a:p>
          <a:p>
            <a:pPr marL="0" indent="0" algn="ctr" rtl="0">
              <a:lnSpc>
                <a:spcPct val="80000"/>
              </a:lnSpc>
              <a:buFont typeface="Arial" panose="020B0604020202020204" pitchFamily="34" charset="0"/>
              <a:buNone/>
            </a:pPr>
            <a:r>
              <a:rPr lang="en-US" altLang="ar-EG" sz="2400" dirty="0"/>
              <a:t>Stress Management</a:t>
            </a:r>
          </a:p>
          <a:p>
            <a:pPr marL="0" indent="0" algn="ctr" rtl="0">
              <a:lnSpc>
                <a:spcPct val="80000"/>
              </a:lnSpc>
              <a:buFont typeface="Arial" panose="020B0604020202020204" pitchFamily="34" charset="0"/>
              <a:buNone/>
            </a:pPr>
            <a:r>
              <a:rPr lang="en-US" altLang="ar-EG" sz="2400" dirty="0"/>
              <a:t>Team Building</a:t>
            </a:r>
          </a:p>
          <a:p>
            <a:pPr marL="0" indent="0" algn="ctr" rtl="0">
              <a:lnSpc>
                <a:spcPct val="80000"/>
              </a:lnSpc>
              <a:buFont typeface="Arial" panose="020B0604020202020204" pitchFamily="34" charset="0"/>
              <a:buNone/>
            </a:pPr>
            <a:r>
              <a:rPr lang="en-US" altLang="ar-EG" sz="2400" dirty="0"/>
              <a:t>Change Management</a:t>
            </a:r>
          </a:p>
          <a:p>
            <a:pPr marL="0" indent="0" algn="ctr" rtl="0">
              <a:buFont typeface="Arial" panose="020B0604020202020204" pitchFamily="34" charset="0"/>
              <a:buNone/>
            </a:pPr>
            <a:endParaRPr lang="en-US" altLang="ar-EG" sz="2400" dirty="0"/>
          </a:p>
          <a:p>
            <a:pPr marL="0" indent="0" algn="ctr" rtl="0">
              <a:buFont typeface="Arial" panose="020B0604020202020204" pitchFamily="34" charset="0"/>
              <a:buNone/>
            </a:pPr>
            <a:endParaRPr lang="ar-EG" sz="2400" dirty="0"/>
          </a:p>
        </p:txBody>
      </p:sp>
      <p:sp>
        <p:nvSpPr>
          <p:cNvPr id="4" name="Content Placeholder 5">
            <a:extLst>
              <a:ext uri="{FF2B5EF4-FFF2-40B4-BE49-F238E27FC236}">
                <a16:creationId xmlns:a16="http://schemas.microsoft.com/office/drawing/2014/main" id="{F57B52DC-2FDF-6CD7-6D75-84FCE092278E}"/>
              </a:ext>
            </a:extLst>
          </p:cNvPr>
          <p:cNvSpPr txBox="1">
            <a:spLocks/>
          </p:cNvSpPr>
          <p:nvPr/>
        </p:nvSpPr>
        <p:spPr>
          <a:xfrm>
            <a:off x="5251282" y="1982971"/>
            <a:ext cx="2311623" cy="38885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Font typeface="Arial" panose="020B0604020202020204" pitchFamily="34" charset="0"/>
              <a:buNone/>
            </a:pPr>
            <a:r>
              <a:rPr lang="en-US" altLang="ar-EG" b="1" dirty="0">
                <a:solidFill>
                  <a:srgbClr val="C00000"/>
                </a:solidFill>
                <a:effectLst>
                  <a:outerShdw blurRad="38100" dist="38100" dir="2700000" algn="tl">
                    <a:srgbClr val="000000">
                      <a:alpha val="43137"/>
                    </a:srgbClr>
                  </a:outerShdw>
                </a:effectLst>
              </a:rPr>
              <a:t>Management - hard skills</a:t>
            </a:r>
          </a:p>
          <a:p>
            <a:pPr marL="0" indent="0" algn="ctr">
              <a:lnSpc>
                <a:spcPct val="80000"/>
              </a:lnSpc>
              <a:buFont typeface="Arial" panose="020B0604020202020204" pitchFamily="34" charset="0"/>
              <a:buNone/>
            </a:pPr>
            <a:endParaRPr lang="en-US" altLang="ar-EG" sz="2400" dirty="0"/>
          </a:p>
          <a:p>
            <a:pPr marL="0" indent="0" algn="ctr">
              <a:lnSpc>
                <a:spcPct val="80000"/>
              </a:lnSpc>
              <a:buFont typeface="Arial" panose="020B0604020202020204" pitchFamily="34" charset="0"/>
              <a:buNone/>
            </a:pPr>
            <a:r>
              <a:rPr lang="en-US" altLang="ar-EG" sz="2400" dirty="0"/>
              <a:t>Scheduling</a:t>
            </a:r>
          </a:p>
          <a:p>
            <a:pPr marL="0" indent="0" algn="ctr">
              <a:lnSpc>
                <a:spcPct val="80000"/>
              </a:lnSpc>
              <a:buFont typeface="Arial" panose="020B0604020202020204" pitchFamily="34" charset="0"/>
              <a:buNone/>
            </a:pPr>
            <a:r>
              <a:rPr lang="en-US" altLang="ar-EG" sz="2400" dirty="0"/>
              <a:t>Staffing</a:t>
            </a:r>
          </a:p>
          <a:p>
            <a:pPr marL="0" indent="0" algn="ctr">
              <a:lnSpc>
                <a:spcPct val="80000"/>
              </a:lnSpc>
              <a:buFont typeface="Arial" panose="020B0604020202020204" pitchFamily="34" charset="0"/>
              <a:buNone/>
            </a:pPr>
            <a:r>
              <a:rPr lang="en-US" altLang="ar-EG" sz="2400" dirty="0"/>
              <a:t>Activity Analysis</a:t>
            </a:r>
          </a:p>
          <a:p>
            <a:pPr marL="0" indent="0" algn="ctr">
              <a:lnSpc>
                <a:spcPct val="80000"/>
              </a:lnSpc>
              <a:buFont typeface="Arial" panose="020B0604020202020204" pitchFamily="34" charset="0"/>
              <a:buNone/>
            </a:pPr>
            <a:r>
              <a:rPr lang="en-US" altLang="ar-EG" sz="2400" dirty="0"/>
              <a:t>Project Controls</a:t>
            </a:r>
          </a:p>
          <a:p>
            <a:pPr marL="0" indent="0" algn="ctr">
              <a:buFont typeface="Arial" panose="020B0604020202020204" pitchFamily="34" charset="0"/>
              <a:buNone/>
            </a:pPr>
            <a:endParaRPr lang="ar-EG" sz="2400" dirty="0"/>
          </a:p>
        </p:txBody>
      </p:sp>
      <p:sp>
        <p:nvSpPr>
          <p:cNvPr id="6" name="TextBox 5">
            <a:extLst>
              <a:ext uri="{FF2B5EF4-FFF2-40B4-BE49-F238E27FC236}">
                <a16:creationId xmlns:a16="http://schemas.microsoft.com/office/drawing/2014/main" id="{6063F3A7-DFC6-5B1E-C73F-5D4DE42241DC}"/>
              </a:ext>
            </a:extLst>
          </p:cNvPr>
          <p:cNvSpPr txBox="1"/>
          <p:nvPr/>
        </p:nvSpPr>
        <p:spPr>
          <a:xfrm>
            <a:off x="3093776" y="659888"/>
            <a:ext cx="5300210" cy="523220"/>
          </a:xfrm>
          <a:prstGeom prst="rect">
            <a:avLst/>
          </a:prstGeom>
          <a:noFill/>
        </p:spPr>
        <p:txBody>
          <a:bodyPr wrap="square">
            <a:spAutoFit/>
          </a:bodyPr>
          <a:lstStyle/>
          <a:p>
            <a:pPr algn="ctr"/>
            <a:r>
              <a:rPr lang="en-US" altLang="ar-EG" sz="2800" b="1" dirty="0">
                <a:effectLst>
                  <a:outerShdw blurRad="38100" dist="38100" dir="2700000" algn="tl">
                    <a:srgbClr val="000000">
                      <a:alpha val="43137"/>
                    </a:srgbClr>
                  </a:outerShdw>
                </a:effectLst>
              </a:rPr>
              <a:t>Leadership &amp; Management Skills</a:t>
            </a:r>
            <a:endParaRPr lang="en-US" sz="2800" dirty="0"/>
          </a:p>
        </p:txBody>
      </p:sp>
      <p:sp>
        <p:nvSpPr>
          <p:cNvPr id="7" name="Content Placeholder 4">
            <a:extLst>
              <a:ext uri="{FF2B5EF4-FFF2-40B4-BE49-F238E27FC236}">
                <a16:creationId xmlns:a16="http://schemas.microsoft.com/office/drawing/2014/main" id="{76274BB6-3500-648D-788A-E4827F142024}"/>
              </a:ext>
            </a:extLst>
          </p:cNvPr>
          <p:cNvSpPr txBox="1">
            <a:spLocks/>
          </p:cNvSpPr>
          <p:nvPr/>
        </p:nvSpPr>
        <p:spPr>
          <a:xfrm>
            <a:off x="26065" y="2005109"/>
            <a:ext cx="2514605" cy="4094002"/>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ar-EG" altLang="ar-EG" sz="2400" b="1" dirty="0">
                <a:solidFill>
                  <a:srgbClr val="C00000"/>
                </a:solidFill>
                <a:effectLst>
                  <a:outerShdw blurRad="38100" dist="38100" dir="2700000" algn="tl">
                    <a:srgbClr val="000000">
                      <a:alpha val="43137"/>
                    </a:srgbClr>
                  </a:outerShdw>
                </a:effectLst>
              </a:rPr>
              <a:t>القيادة </a:t>
            </a:r>
          </a:p>
          <a:p>
            <a:pPr marL="0" indent="0" algn="ctr">
              <a:buFont typeface="Arial" panose="020B0604020202020204" pitchFamily="34" charset="0"/>
              <a:buNone/>
            </a:pPr>
            <a:r>
              <a:rPr lang="ar-EG" altLang="ar-EG" sz="2400" b="1" dirty="0">
                <a:solidFill>
                  <a:srgbClr val="C00000"/>
                </a:solidFill>
                <a:effectLst>
                  <a:outerShdw blurRad="38100" dist="38100" dir="2700000" algn="tl">
                    <a:srgbClr val="000000">
                      <a:alpha val="43137"/>
                    </a:srgbClr>
                  </a:outerShdw>
                </a:effectLst>
              </a:rPr>
              <a:t>المهارات الناعمة</a:t>
            </a:r>
          </a:p>
          <a:p>
            <a:pPr marL="0" indent="0" algn="ctr">
              <a:buFont typeface="Arial" panose="020B0604020202020204" pitchFamily="34" charset="0"/>
              <a:buNone/>
            </a:pPr>
            <a:endParaRPr lang="en-US" altLang="ar-EG" sz="2400" b="1" dirty="0">
              <a:solidFill>
                <a:srgbClr val="C00000"/>
              </a:solidFill>
              <a:effectLst>
                <a:outerShdw blurRad="38100" dist="38100" dir="2700000" algn="tl">
                  <a:srgbClr val="000000">
                    <a:alpha val="43137"/>
                  </a:srgbClr>
                </a:outerShdw>
              </a:effectLst>
            </a:endParaRPr>
          </a:p>
          <a:p>
            <a:pPr marL="0" indent="0" algn="ctr">
              <a:buFont typeface="Arial" panose="020B0604020202020204" pitchFamily="34" charset="0"/>
              <a:buNone/>
            </a:pPr>
            <a:r>
              <a:rPr lang="ar-EG" altLang="ar-EG" sz="2400" b="1" dirty="0">
                <a:effectLst>
                  <a:outerShdw blurRad="38100" dist="38100" dir="2700000" algn="tl">
                    <a:srgbClr val="000000">
                      <a:alpha val="43137"/>
                    </a:srgbClr>
                  </a:outerShdw>
                </a:effectLst>
              </a:rPr>
              <a:t>التواصل</a:t>
            </a:r>
          </a:p>
          <a:p>
            <a:pPr marL="0" indent="0" algn="ctr">
              <a:buFont typeface="Arial" panose="020B0604020202020204" pitchFamily="34" charset="0"/>
              <a:buNone/>
            </a:pPr>
            <a:r>
              <a:rPr lang="ar-EG" altLang="ar-EG" sz="2400" b="1" dirty="0">
                <a:effectLst>
                  <a:outerShdw blurRad="38100" dist="38100" dir="2700000" algn="tl">
                    <a:srgbClr val="000000">
                      <a:alpha val="43137"/>
                    </a:srgbClr>
                  </a:outerShdw>
                </a:effectLst>
              </a:rPr>
              <a:t>التحفيز</a:t>
            </a:r>
          </a:p>
          <a:p>
            <a:pPr marL="0" indent="0" algn="ctr">
              <a:buFont typeface="Arial" panose="020B0604020202020204" pitchFamily="34" charset="0"/>
              <a:buNone/>
            </a:pPr>
            <a:r>
              <a:rPr lang="ar-EG" altLang="ar-EG" sz="2400" b="1" dirty="0">
                <a:effectLst>
                  <a:outerShdw blurRad="38100" dist="38100" dir="2700000" algn="tl">
                    <a:srgbClr val="000000">
                      <a:alpha val="43137"/>
                    </a:srgbClr>
                  </a:outerShdw>
                </a:effectLst>
              </a:rPr>
              <a:t>إدارة الضغوط</a:t>
            </a:r>
          </a:p>
          <a:p>
            <a:pPr marL="0" indent="0" algn="ctr">
              <a:buFont typeface="Arial" panose="020B0604020202020204" pitchFamily="34" charset="0"/>
              <a:buNone/>
            </a:pPr>
            <a:r>
              <a:rPr lang="ar-EG" altLang="ar-EG" sz="2400" b="1" dirty="0">
                <a:effectLst>
                  <a:outerShdw blurRad="38100" dist="38100" dir="2700000" algn="tl">
                    <a:srgbClr val="000000">
                      <a:alpha val="43137"/>
                    </a:srgbClr>
                  </a:outerShdw>
                </a:effectLst>
              </a:rPr>
              <a:t>بناء الفريق</a:t>
            </a:r>
          </a:p>
          <a:p>
            <a:pPr marL="0" indent="0" algn="ctr">
              <a:buFont typeface="Arial" panose="020B0604020202020204" pitchFamily="34" charset="0"/>
              <a:buNone/>
            </a:pPr>
            <a:r>
              <a:rPr lang="ar-EG" altLang="ar-EG" sz="2400" b="1" dirty="0">
                <a:effectLst>
                  <a:outerShdw blurRad="38100" dist="38100" dir="2700000" algn="tl">
                    <a:srgbClr val="000000">
                      <a:alpha val="43137"/>
                    </a:srgbClr>
                  </a:outerShdw>
                </a:effectLst>
              </a:rPr>
              <a:t>إدارة التغيير</a:t>
            </a:r>
            <a:endParaRPr lang="ar-EG" sz="1800" dirty="0"/>
          </a:p>
        </p:txBody>
      </p:sp>
      <p:sp>
        <p:nvSpPr>
          <p:cNvPr id="8" name="Content Placeholder 5">
            <a:extLst>
              <a:ext uri="{FF2B5EF4-FFF2-40B4-BE49-F238E27FC236}">
                <a16:creationId xmlns:a16="http://schemas.microsoft.com/office/drawing/2014/main" id="{24525389-6136-628B-1D6B-D07136A0072B}"/>
              </a:ext>
            </a:extLst>
          </p:cNvPr>
          <p:cNvSpPr txBox="1">
            <a:spLocks/>
          </p:cNvSpPr>
          <p:nvPr/>
        </p:nvSpPr>
        <p:spPr>
          <a:xfrm>
            <a:off x="7434168" y="2016615"/>
            <a:ext cx="2176219" cy="37499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lnSpc>
                <a:spcPct val="80000"/>
              </a:lnSpc>
              <a:buFont typeface="Arial" panose="020B0604020202020204" pitchFamily="34" charset="0"/>
              <a:buNone/>
            </a:pPr>
            <a:r>
              <a:rPr lang="ar-EG" altLang="ar-EG" sz="2400" b="1" dirty="0">
                <a:solidFill>
                  <a:srgbClr val="C00000"/>
                </a:solidFill>
                <a:effectLst>
                  <a:outerShdw blurRad="38100" dist="38100" dir="2700000" algn="tl">
                    <a:srgbClr val="000000">
                      <a:alpha val="43137"/>
                    </a:srgbClr>
                  </a:outerShdw>
                </a:effectLst>
              </a:rPr>
              <a:t>الإدارة </a:t>
            </a:r>
          </a:p>
          <a:p>
            <a:pPr algn="ctr" rtl="1">
              <a:lnSpc>
                <a:spcPct val="80000"/>
              </a:lnSpc>
              <a:buFont typeface="Arial" panose="020B0604020202020204" pitchFamily="34" charset="0"/>
              <a:buNone/>
            </a:pPr>
            <a:r>
              <a:rPr lang="ar-EG" altLang="ar-EG" sz="2400" b="1" dirty="0">
                <a:solidFill>
                  <a:srgbClr val="C00000"/>
                </a:solidFill>
                <a:effectLst>
                  <a:outerShdw blurRad="38100" dist="38100" dir="2700000" algn="tl">
                    <a:srgbClr val="000000">
                      <a:alpha val="43137"/>
                    </a:srgbClr>
                  </a:outerShdw>
                </a:effectLst>
              </a:rPr>
              <a:t>المهارات الصعبة</a:t>
            </a:r>
          </a:p>
          <a:p>
            <a:pPr algn="ctr" rtl="1">
              <a:lnSpc>
                <a:spcPct val="80000"/>
              </a:lnSpc>
              <a:buFont typeface="Arial" panose="020B0604020202020204" pitchFamily="34" charset="0"/>
              <a:buNone/>
            </a:pPr>
            <a:endParaRPr lang="ar-EG" altLang="ar-EG" sz="2400" b="1" dirty="0">
              <a:solidFill>
                <a:srgbClr val="C00000"/>
              </a:solidFill>
              <a:effectLst>
                <a:outerShdw blurRad="38100" dist="38100" dir="2700000" algn="tl">
                  <a:srgbClr val="000000">
                    <a:alpha val="43137"/>
                  </a:srgbClr>
                </a:outerShdw>
              </a:effectLst>
            </a:endParaRPr>
          </a:p>
          <a:p>
            <a:pPr algn="ctr" rtl="1">
              <a:lnSpc>
                <a:spcPct val="80000"/>
              </a:lnSpc>
              <a:buFont typeface="Arial" panose="020B0604020202020204" pitchFamily="34" charset="0"/>
              <a:buNone/>
            </a:pPr>
            <a:r>
              <a:rPr lang="ar-EG" altLang="ar-EG" sz="2400" b="1" dirty="0">
                <a:effectLst>
                  <a:outerShdw blurRad="38100" dist="38100" dir="2700000" algn="tl">
                    <a:srgbClr val="000000">
                      <a:alpha val="43137"/>
                    </a:srgbClr>
                  </a:outerShdw>
                </a:effectLst>
              </a:rPr>
              <a:t>الجدولة</a:t>
            </a:r>
          </a:p>
          <a:p>
            <a:pPr algn="ctr" rtl="1">
              <a:lnSpc>
                <a:spcPct val="80000"/>
              </a:lnSpc>
              <a:buFont typeface="Arial" panose="020B0604020202020204" pitchFamily="34" charset="0"/>
              <a:buNone/>
            </a:pPr>
            <a:r>
              <a:rPr lang="ar-EG" altLang="ar-EG" sz="2400" b="1" dirty="0">
                <a:effectLst>
                  <a:outerShdw blurRad="38100" dist="38100" dir="2700000" algn="tl">
                    <a:srgbClr val="000000">
                      <a:alpha val="43137"/>
                    </a:srgbClr>
                  </a:outerShdw>
                </a:effectLst>
              </a:rPr>
              <a:t>التوظيف</a:t>
            </a:r>
          </a:p>
          <a:p>
            <a:pPr algn="ctr" rtl="1">
              <a:lnSpc>
                <a:spcPct val="80000"/>
              </a:lnSpc>
              <a:buFont typeface="Arial" panose="020B0604020202020204" pitchFamily="34" charset="0"/>
              <a:buNone/>
            </a:pPr>
            <a:r>
              <a:rPr lang="ar-EG" altLang="ar-EG" sz="2400" b="1" dirty="0">
                <a:effectLst>
                  <a:outerShdw blurRad="38100" dist="38100" dir="2700000" algn="tl">
                    <a:srgbClr val="000000">
                      <a:alpha val="43137"/>
                    </a:srgbClr>
                  </a:outerShdw>
                </a:effectLst>
              </a:rPr>
              <a:t>تحليل النشاط</a:t>
            </a:r>
          </a:p>
          <a:p>
            <a:pPr algn="ctr" rtl="1">
              <a:lnSpc>
                <a:spcPct val="80000"/>
              </a:lnSpc>
              <a:buFont typeface="Arial" panose="020B0604020202020204" pitchFamily="34" charset="0"/>
              <a:buNone/>
            </a:pPr>
            <a:r>
              <a:rPr lang="ar-EG" altLang="ar-EG" sz="2400" b="1" dirty="0">
                <a:effectLst>
                  <a:outerShdw blurRad="38100" dist="38100" dir="2700000" algn="tl">
                    <a:srgbClr val="000000">
                      <a:alpha val="43137"/>
                    </a:srgbClr>
                  </a:outerShdw>
                </a:effectLst>
              </a:rPr>
              <a:t>ضوابط المشروع</a:t>
            </a:r>
            <a:endParaRPr lang="ar-EG" sz="2400" dirty="0"/>
          </a:p>
        </p:txBody>
      </p:sp>
      <p:sp>
        <p:nvSpPr>
          <p:cNvPr id="10" name="TextBox 9">
            <a:extLst>
              <a:ext uri="{FF2B5EF4-FFF2-40B4-BE49-F238E27FC236}">
                <a16:creationId xmlns:a16="http://schemas.microsoft.com/office/drawing/2014/main" id="{A7CAD8C2-9B8B-6FC4-506A-9E313C448CDC}"/>
              </a:ext>
            </a:extLst>
          </p:cNvPr>
          <p:cNvSpPr txBox="1"/>
          <p:nvPr/>
        </p:nvSpPr>
        <p:spPr>
          <a:xfrm>
            <a:off x="3093776" y="1208533"/>
            <a:ext cx="5300210" cy="646331"/>
          </a:xfrm>
          <a:prstGeom prst="rect">
            <a:avLst/>
          </a:prstGeom>
          <a:noFill/>
        </p:spPr>
        <p:txBody>
          <a:bodyPr wrap="square">
            <a:spAutoFit/>
          </a:bodyPr>
          <a:lstStyle/>
          <a:p>
            <a:pPr algn="ctr"/>
            <a:r>
              <a:rPr lang="ar-EG" altLang="ar-EG" sz="3600" b="1" dirty="0">
                <a:effectLst>
                  <a:outerShdw blurRad="38100" dist="38100" dir="2700000" algn="tl">
                    <a:srgbClr val="000000">
                      <a:alpha val="43137"/>
                    </a:srgbClr>
                  </a:outerShdw>
                </a:effectLst>
              </a:rPr>
              <a:t>مهارات القيادة والإدارة</a:t>
            </a:r>
            <a:endParaRPr lang="en-US" sz="3600" dirty="0"/>
          </a:p>
        </p:txBody>
      </p:sp>
    </p:spTree>
    <p:extLst>
      <p:ext uri="{BB962C8B-B14F-4D97-AF65-F5344CB8AC3E}">
        <p14:creationId xmlns:p14="http://schemas.microsoft.com/office/powerpoint/2010/main" val="1924685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9521" y="1285190"/>
            <a:ext cx="9345750" cy="47794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12F5CB8-8D26-22B2-49E7-05732E16F810}"/>
              </a:ext>
            </a:extLst>
          </p:cNvPr>
          <p:cNvSpPr txBox="1"/>
          <p:nvPr/>
        </p:nvSpPr>
        <p:spPr>
          <a:xfrm>
            <a:off x="2122925" y="2184728"/>
            <a:ext cx="7141700" cy="1824474"/>
          </a:xfrm>
          <a:prstGeom prst="rect">
            <a:avLst/>
          </a:prstGeom>
          <a:noFill/>
        </p:spPr>
        <p:txBody>
          <a:bodyPr wrap="square">
            <a:spAutoFit/>
          </a:bodyPr>
          <a:lstStyle/>
          <a:p>
            <a:pPr algn="ctr">
              <a:lnSpc>
                <a:spcPct val="80000"/>
              </a:lnSpc>
            </a:pPr>
            <a:r>
              <a:rPr lang="en-US" altLang="en-US" sz="2800" b="1" dirty="0">
                <a:solidFill>
                  <a:srgbClr val="C00000"/>
                </a:solidFill>
              </a:rPr>
              <a:t>All the leaders can be managers </a:t>
            </a:r>
          </a:p>
          <a:p>
            <a:pPr algn="ctr">
              <a:lnSpc>
                <a:spcPct val="80000"/>
              </a:lnSpc>
            </a:pPr>
            <a:endParaRPr lang="en-US" altLang="en-US" sz="2800" b="1" dirty="0">
              <a:solidFill>
                <a:srgbClr val="C00000"/>
              </a:solidFill>
            </a:endParaRPr>
          </a:p>
          <a:p>
            <a:pPr algn="ctr">
              <a:lnSpc>
                <a:spcPct val="80000"/>
              </a:lnSpc>
            </a:pPr>
            <a:r>
              <a:rPr lang="en-US" altLang="en-US" sz="2800" b="1" u="sng" dirty="0">
                <a:solidFill>
                  <a:srgbClr val="C00000"/>
                </a:solidFill>
              </a:rPr>
              <a:t>But</a:t>
            </a:r>
          </a:p>
          <a:p>
            <a:pPr algn="ctr">
              <a:lnSpc>
                <a:spcPct val="80000"/>
              </a:lnSpc>
            </a:pPr>
            <a:endParaRPr lang="en-US" altLang="en-US" sz="2800" b="1" u="sng" dirty="0">
              <a:solidFill>
                <a:srgbClr val="C00000"/>
              </a:solidFill>
            </a:endParaRPr>
          </a:p>
          <a:p>
            <a:pPr algn="ctr">
              <a:lnSpc>
                <a:spcPct val="80000"/>
              </a:lnSpc>
            </a:pPr>
            <a:r>
              <a:rPr lang="en-US" altLang="en-US" sz="2800" b="1" u="sng" dirty="0">
                <a:solidFill>
                  <a:srgbClr val="C00000"/>
                </a:solidFill>
              </a:rPr>
              <a:t>Not all the managers can be leaders</a:t>
            </a:r>
            <a:endParaRPr lang="en-US" altLang="en-US" sz="2800" u="sng" dirty="0">
              <a:solidFill>
                <a:srgbClr val="C00000"/>
              </a:solidFill>
            </a:endParaRPr>
          </a:p>
        </p:txBody>
      </p:sp>
      <p:sp>
        <p:nvSpPr>
          <p:cNvPr id="6" name="Rectangle 5">
            <a:extLst>
              <a:ext uri="{FF2B5EF4-FFF2-40B4-BE49-F238E27FC236}">
                <a16:creationId xmlns:a16="http://schemas.microsoft.com/office/drawing/2014/main" id="{5BA9614C-20DA-638E-A874-48943A69AA6D}"/>
              </a:ext>
            </a:extLst>
          </p:cNvPr>
          <p:cNvSpPr>
            <a:spLocks noGrp="1" noChangeArrowheads="1"/>
          </p:cNvSpPr>
          <p:nvPr/>
        </p:nvSpPr>
        <p:spPr bwMode="auto">
          <a:xfrm>
            <a:off x="1987474" y="1302597"/>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defRPr/>
            </a:pPr>
            <a:r>
              <a:rPr lang="en-US" sz="4800" i="1" dirty="0">
                <a:solidFill>
                  <a:srgbClr val="000099"/>
                </a:solidFill>
                <a:effectLst>
                  <a:outerShdw blurRad="38100" dist="38100" dir="2700000" algn="tl">
                    <a:srgbClr val="000000"/>
                  </a:outerShdw>
                </a:effectLst>
                <a:latin typeface="Comic Sans MS" pitchFamily="66" charset="0"/>
              </a:rPr>
              <a:t>REMEMBER</a:t>
            </a:r>
            <a:r>
              <a:rPr lang="en-US" sz="2800" i="1" dirty="0">
                <a:solidFill>
                  <a:srgbClr val="000099"/>
                </a:solidFill>
                <a:effectLst>
                  <a:outerShdw blurRad="38100" dist="38100" dir="2700000" algn="tl">
                    <a:srgbClr val="000000"/>
                  </a:outerShdw>
                </a:effectLst>
                <a:latin typeface="Comic Sans MS" pitchFamily="66" charset="0"/>
              </a:rPr>
              <a:t>…</a:t>
            </a:r>
          </a:p>
        </p:txBody>
      </p:sp>
      <p:sp>
        <p:nvSpPr>
          <p:cNvPr id="3" name="TextBox 2">
            <a:extLst>
              <a:ext uri="{FF2B5EF4-FFF2-40B4-BE49-F238E27FC236}">
                <a16:creationId xmlns:a16="http://schemas.microsoft.com/office/drawing/2014/main" id="{91CB7E21-FC05-82EC-CF03-80928EDC3689}"/>
              </a:ext>
            </a:extLst>
          </p:cNvPr>
          <p:cNvSpPr txBox="1"/>
          <p:nvPr/>
        </p:nvSpPr>
        <p:spPr>
          <a:xfrm>
            <a:off x="2122925" y="4100843"/>
            <a:ext cx="7141700" cy="1821717"/>
          </a:xfrm>
          <a:prstGeom prst="rect">
            <a:avLst/>
          </a:prstGeom>
          <a:noFill/>
        </p:spPr>
        <p:txBody>
          <a:bodyPr wrap="square">
            <a:spAutoFit/>
          </a:bodyPr>
          <a:lstStyle/>
          <a:p>
            <a:pPr algn="ctr">
              <a:lnSpc>
                <a:spcPct val="80000"/>
              </a:lnSpc>
            </a:pPr>
            <a:r>
              <a:rPr lang="ar-EG" altLang="en-US" sz="2800" b="1" dirty="0"/>
              <a:t>كل القادة يمكن أن يكونوا مديرين</a:t>
            </a:r>
          </a:p>
          <a:p>
            <a:pPr algn="ctr">
              <a:lnSpc>
                <a:spcPct val="80000"/>
              </a:lnSpc>
            </a:pPr>
            <a:endParaRPr lang="ar-EG" altLang="en-US" sz="2800" b="1" dirty="0"/>
          </a:p>
          <a:p>
            <a:pPr algn="ctr">
              <a:lnSpc>
                <a:spcPct val="80000"/>
              </a:lnSpc>
            </a:pPr>
            <a:r>
              <a:rPr lang="ar-EG" altLang="en-US" sz="2800" b="1" dirty="0"/>
              <a:t>ولكن</a:t>
            </a:r>
          </a:p>
          <a:p>
            <a:pPr algn="ctr">
              <a:lnSpc>
                <a:spcPct val="80000"/>
              </a:lnSpc>
            </a:pPr>
            <a:endParaRPr lang="ar-EG" altLang="en-US" sz="2800" b="1" dirty="0"/>
          </a:p>
          <a:p>
            <a:pPr algn="ctr">
              <a:lnSpc>
                <a:spcPct val="80000"/>
              </a:lnSpc>
            </a:pPr>
            <a:r>
              <a:rPr lang="ar-EG" altLang="en-US" sz="2800" b="1" dirty="0"/>
              <a:t>ليس كل المديرين يمكن أن يكونوا قادة</a:t>
            </a:r>
            <a:endParaRPr lang="en-US" altLang="en-US" sz="2800" u="sng" dirty="0"/>
          </a:p>
        </p:txBody>
      </p:sp>
    </p:spTree>
    <p:extLst>
      <p:ext uri="{BB962C8B-B14F-4D97-AF65-F5344CB8AC3E}">
        <p14:creationId xmlns:p14="http://schemas.microsoft.com/office/powerpoint/2010/main" val="1908565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72814" y="2014538"/>
            <a:ext cx="4891426" cy="293946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17694"/>
            <a:ext cx="4942047" cy="311449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96624" y="4688197"/>
            <a:ext cx="5865104" cy="1631216"/>
          </a:xfrm>
          <a:prstGeom prst="rect">
            <a:avLst/>
          </a:prstGeom>
        </p:spPr>
        <p:txBody>
          <a:bodyPr wrap="square">
            <a:spAutoFit/>
          </a:bodyPr>
          <a:lstStyle/>
          <a:p>
            <a:pPr marL="0" indent="0" algn="ctr" rtl="0">
              <a:buNone/>
            </a:pPr>
            <a:r>
              <a:rPr lang="en-US" sz="2000" dirty="0"/>
              <a:t>Effective leaders have the ability to communicate well, motivate their team, handle and delegate responsibilities, listen to feedback, and have the flexibility to solve problems in an ever-changing workplace.</a:t>
            </a:r>
            <a:endParaRPr lang="ar-EG" sz="2000"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188040" y="1144820"/>
            <a:ext cx="5642699" cy="584775"/>
          </a:xfrm>
          <a:prstGeom prst="rect">
            <a:avLst/>
          </a:prstGeom>
          <a:noFill/>
        </p:spPr>
        <p:txBody>
          <a:bodyPr wrap="none" rtlCol="0">
            <a:spAutoFit/>
          </a:bodyPr>
          <a:lstStyle/>
          <a:p>
            <a:r>
              <a:rPr lang="en-US" sz="3200" b="1" dirty="0">
                <a:solidFill>
                  <a:srgbClr val="C00000"/>
                </a:solidFill>
                <a:effectLst>
                  <a:outerShdw blurRad="38100" dist="38100" dir="2700000" algn="tl">
                    <a:srgbClr val="000000">
                      <a:alpha val="43137"/>
                    </a:srgbClr>
                  </a:outerShdw>
                </a:effectLst>
              </a:rPr>
              <a:t>What Makes an Effective Leader</a:t>
            </a:r>
            <a:endParaRPr lang="en-US" sz="1200" b="1" dirty="0">
              <a:solidFill>
                <a:srgbClr val="8E5A6D"/>
              </a:solidFill>
              <a:latin typeface="Tajawal Medium" panose="00000600000000000000" pitchFamily="2" charset="-78"/>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8" name="Picture Placeholder 7">
            <a:extLst>
              <a:ext uri="{FF2B5EF4-FFF2-40B4-BE49-F238E27FC236}">
                <a16:creationId xmlns:a16="http://schemas.microsoft.com/office/drawing/2014/main" id="{CA75B1EE-1A48-4B42-45C9-56C72D709D4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8336" b="28336"/>
          <a:stretch>
            <a:fillRect/>
          </a:stretch>
        </p:blipFill>
        <p:spPr>
          <a:xfrm>
            <a:off x="1127760" y="1123950"/>
            <a:ext cx="9936480" cy="3830052"/>
          </a:xfrm>
        </p:spPr>
      </p:pic>
      <p:sp>
        <p:nvSpPr>
          <p:cNvPr id="2" name="Rectangle 1">
            <a:extLst>
              <a:ext uri="{FF2B5EF4-FFF2-40B4-BE49-F238E27FC236}">
                <a16:creationId xmlns:a16="http://schemas.microsoft.com/office/drawing/2014/main" id="{4AC3A5F3-58EF-D709-D2C7-3DC710602A3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8726663-DCB9-4E6A-E169-C00A9E2FC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a:extLst>
              <a:ext uri="{FF2B5EF4-FFF2-40B4-BE49-F238E27FC236}">
                <a16:creationId xmlns:a16="http://schemas.microsoft.com/office/drawing/2014/main" id="{C7548C71-B7CD-F963-DDDC-4F6FC0C50E6E}"/>
              </a:ext>
            </a:extLst>
          </p:cNvPr>
          <p:cNvSpPr/>
          <p:nvPr/>
        </p:nvSpPr>
        <p:spPr>
          <a:xfrm>
            <a:off x="5851951" y="5140022"/>
            <a:ext cx="5865104" cy="1015663"/>
          </a:xfrm>
          <a:prstGeom prst="rect">
            <a:avLst/>
          </a:prstGeom>
        </p:spPr>
        <p:txBody>
          <a:bodyPr wrap="square">
            <a:spAutoFit/>
          </a:bodyPr>
          <a:lstStyle/>
          <a:p>
            <a:pPr marL="0" indent="0" algn="ctr" rtl="0">
              <a:buNone/>
            </a:pPr>
            <a:r>
              <a:rPr lang="ar-EG" sz="2000" dirty="0"/>
              <a:t>يتمتع القادة الفعالون بالقدرة على التواصل الجيد، وتحفيز فريقهم، والتعامل مع المسؤوليات وتفويضها، والاستماع إلى الملاحظات، والتمتع بالمرونة في حل المشكلات في مكان العمل المتغير باستمرار.</a:t>
            </a:r>
          </a:p>
        </p:txBody>
      </p:sp>
      <p:sp>
        <p:nvSpPr>
          <p:cNvPr id="6" name="TextBox 5">
            <a:extLst>
              <a:ext uri="{FF2B5EF4-FFF2-40B4-BE49-F238E27FC236}">
                <a16:creationId xmlns:a16="http://schemas.microsoft.com/office/drawing/2014/main" id="{341AC673-DA6B-ABD2-05A2-63A8DBBFC519}"/>
              </a:ext>
            </a:extLst>
          </p:cNvPr>
          <p:cNvSpPr txBox="1"/>
          <p:nvPr/>
        </p:nvSpPr>
        <p:spPr>
          <a:xfrm>
            <a:off x="6327890" y="639207"/>
            <a:ext cx="5144357" cy="584775"/>
          </a:xfrm>
          <a:prstGeom prst="rect">
            <a:avLst/>
          </a:prstGeom>
          <a:noFill/>
        </p:spPr>
        <p:txBody>
          <a:bodyPr wrap="none" rtlCol="0">
            <a:spAutoFit/>
          </a:bodyPr>
          <a:lstStyle/>
          <a:p>
            <a:pPr algn="r" rtl="1"/>
            <a:r>
              <a:rPr lang="ar-EG" sz="3200" b="1" dirty="0">
                <a:solidFill>
                  <a:srgbClr val="C00000"/>
                </a:solidFill>
                <a:effectLst>
                  <a:outerShdw blurRad="38100" dist="38100" dir="2700000" algn="tl">
                    <a:srgbClr val="000000">
                      <a:alpha val="43137"/>
                    </a:srgbClr>
                  </a:outerShdw>
                </a:effectLst>
              </a:rPr>
              <a:t>ما الذي يجعل من الشخص قائدًا فعالًا؟</a:t>
            </a:r>
            <a:endParaRPr lang="en-US" sz="1200" b="1" dirty="0">
              <a:solidFill>
                <a:srgbClr val="8E5A6D"/>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830823"/>
      </p:ext>
    </p:extLst>
  </p:cSld>
  <p:clrMapOvr>
    <a:masterClrMapping/>
  </p:clrMapOvr>
  <mc:AlternateContent xmlns:mc="http://schemas.openxmlformats.org/markup-compatibility/2006" xmlns:p14="http://schemas.microsoft.com/office/powerpoint/2010/main">
    <mc:Choice Requires="p14">
      <p:transition spd="slow" p14:dur="2000" advTm="86715"/>
    </mc:Choice>
    <mc:Fallback xmlns="">
      <p:transition spd="slow" advTm="86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01538" y="6224588"/>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63060" y="1713532"/>
            <a:ext cx="5606220" cy="41534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4" descr="LEADERSHIP ATTRIBUTES: What Effective Leaders Need To Be, Know, and Do - Personal Qualities that Constitute Effective Leadership">
            <a:extLst>
              <a:ext uri="{FF2B5EF4-FFF2-40B4-BE49-F238E27FC236}">
                <a16:creationId xmlns:a16="http://schemas.microsoft.com/office/drawing/2014/main" id="{10C0C085-9B04-6879-46BB-32FD171B62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649" y="617700"/>
            <a:ext cx="5767063" cy="3111542"/>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01989301-7C67-F470-446E-E3C06D33CFFB}"/>
              </a:ext>
            </a:extLst>
          </p:cNvPr>
          <p:cNvSpPr txBox="1">
            <a:spLocks/>
          </p:cNvSpPr>
          <p:nvPr/>
        </p:nvSpPr>
        <p:spPr>
          <a:xfrm>
            <a:off x="63060" y="1742740"/>
            <a:ext cx="5498644" cy="192561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b="1" cap="all" dirty="0">
                <a:latin typeface="Times New Roman" panose="02020603050405020304" pitchFamily="18" charset="0"/>
                <a:cs typeface="Times New Roman" panose="02020603050405020304" pitchFamily="18" charset="0"/>
                <a:hlinkClick r:id="rId4"/>
              </a:rPr>
              <a:t>LEADERSHIP</a:t>
            </a:r>
            <a:r>
              <a:rPr lang="en-US" sz="2000" dirty="0">
                <a:latin typeface="Times New Roman" panose="02020603050405020304" pitchFamily="18" charset="0"/>
                <a:cs typeface="Times New Roman" panose="02020603050405020304" pitchFamily="18" charset="0"/>
              </a:rPr>
              <a:t> attributes are the inner or personal qualities that constitute effective leadership. These attributes include a large array of </a:t>
            </a:r>
            <a:r>
              <a:rPr lang="en-US" sz="2000" dirty="0">
                <a:latin typeface="Times New Roman" panose="02020603050405020304" pitchFamily="18" charset="0"/>
                <a:cs typeface="Times New Roman" panose="02020603050405020304" pitchFamily="18" charset="0"/>
                <a:hlinkClick r:id="rId5"/>
              </a:rPr>
              <a:t>Are-Know-Do</a:t>
            </a:r>
            <a:r>
              <a:rPr lang="en-US" sz="2000" dirty="0">
                <a:latin typeface="Times New Roman" panose="02020603050405020304" pitchFamily="18" charset="0"/>
                <a:cs typeface="Times New Roman" panose="02020603050405020304" pitchFamily="18" charset="0"/>
              </a:rPr>
              <a:t> characteristics such as </a:t>
            </a:r>
            <a:r>
              <a:rPr lang="en-US" sz="2000" dirty="0">
                <a:latin typeface="Times New Roman" panose="02020603050405020304" pitchFamily="18" charset="0"/>
                <a:cs typeface="Times New Roman" panose="02020603050405020304" pitchFamily="18" charset="0"/>
                <a:hlinkClick r:id="rId6"/>
              </a:rPr>
              <a:t>vision</a:t>
            </a:r>
            <a:r>
              <a:rPr lang="en-US" sz="2000" dirty="0">
                <a:latin typeface="Times New Roman" panose="02020603050405020304" pitchFamily="18" charset="0"/>
                <a:cs typeface="Times New Roman" panose="02020603050405020304" pitchFamily="18" charset="0"/>
              </a:rPr>
              <a:t>, values, character, motives, habits, traits, competencies, style, behaviors, and </a:t>
            </a:r>
            <a:r>
              <a:rPr lang="en-US" sz="2000" b="1" cap="all" dirty="0">
                <a:latin typeface="Times New Roman" panose="02020603050405020304" pitchFamily="18" charset="0"/>
                <a:cs typeface="Times New Roman" panose="02020603050405020304" pitchFamily="18" charset="0"/>
                <a:hlinkClick r:id="rId7"/>
              </a:rPr>
              <a:t>SKILLS</a:t>
            </a:r>
            <a:r>
              <a:rPr lang="en-US" sz="2000" dirty="0">
                <a:latin typeface="Times New Roman" panose="02020603050405020304" pitchFamily="18" charset="0"/>
                <a:cs typeface="Times New Roman" panose="02020603050405020304" pitchFamily="18" charset="0"/>
              </a:rPr>
              <a:t>.</a:t>
            </a:r>
            <a:endParaRPr lang="ar-EG" sz="2000" dirty="0">
              <a:latin typeface="Times New Roman" panose="02020603050405020304" pitchFamily="18" charset="0"/>
              <a:cs typeface="Times New Roman" panose="02020603050405020304" pitchFamily="18" charset="0"/>
            </a:endParaRPr>
          </a:p>
        </p:txBody>
      </p:sp>
      <p:sp>
        <p:nvSpPr>
          <p:cNvPr id="3" name="Title 1">
            <a:extLst>
              <a:ext uri="{FF2B5EF4-FFF2-40B4-BE49-F238E27FC236}">
                <a16:creationId xmlns:a16="http://schemas.microsoft.com/office/drawing/2014/main" id="{260E81CB-49AF-445D-5285-FBCDF2431697}"/>
              </a:ext>
            </a:extLst>
          </p:cNvPr>
          <p:cNvSpPr txBox="1">
            <a:spLocks/>
          </p:cNvSpPr>
          <p:nvPr/>
        </p:nvSpPr>
        <p:spPr>
          <a:xfrm>
            <a:off x="180431" y="3733017"/>
            <a:ext cx="5381273" cy="192561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400" b="1" cap="all" dirty="0"/>
              <a:t>سمات القيادة هي المهارات الداخلية أو الشخصية التي تشكل القيادة الفعالة. تتضمن هذه السمات مجموعة كبيرة من خصائص المعرفة والفعل مثل الرؤية والقيم والشخصية والدوافع والعادات والسمات والكفاءات والأسلوب والسلوكيات والمهارات.</a:t>
            </a:r>
            <a:endParaRPr lang="ar-EG" sz="2400" dirty="0"/>
          </a:p>
        </p:txBody>
      </p:sp>
      <p:pic>
        <p:nvPicPr>
          <p:cNvPr id="4" name="Picture 3">
            <a:extLst>
              <a:ext uri="{FF2B5EF4-FFF2-40B4-BE49-F238E27FC236}">
                <a16:creationId xmlns:a16="http://schemas.microsoft.com/office/drawing/2014/main" id="{7AD26554-829B-DC7F-6925-0D3DC1318D9A}"/>
              </a:ext>
            </a:extLst>
          </p:cNvPr>
          <p:cNvPicPr>
            <a:picLocks noChangeAspect="1"/>
          </p:cNvPicPr>
          <p:nvPr/>
        </p:nvPicPr>
        <p:blipFill>
          <a:blip r:embed="rId8"/>
          <a:srcRect l="8832" t="14450" r="11377" b="5726"/>
          <a:stretch/>
        </p:blipFill>
        <p:spPr>
          <a:xfrm>
            <a:off x="5786651" y="3790256"/>
            <a:ext cx="5767061" cy="2976281"/>
          </a:xfrm>
          <a:prstGeom prst="rect">
            <a:avLst/>
          </a:prstGeom>
        </p:spPr>
      </p:pic>
    </p:spTree>
    <p:extLst>
      <p:ext uri="{BB962C8B-B14F-4D97-AF65-F5344CB8AC3E}">
        <p14:creationId xmlns:p14="http://schemas.microsoft.com/office/powerpoint/2010/main" val="10270353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1674" y="1508912"/>
            <a:ext cx="11662237" cy="5037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654425" y="545836"/>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sz="3600" dirty="0">
                <a:solidFill>
                  <a:srgbClr val="C00000"/>
                </a:solidFill>
              </a:rPr>
              <a:t>Characteristics of a Leader</a:t>
            </a:r>
          </a:p>
        </p:txBody>
      </p:sp>
      <p:sp>
        <p:nvSpPr>
          <p:cNvPr id="11" name="Rectangle 8"/>
          <p:cNvSpPr>
            <a:spLocks noChangeArrowheads="1"/>
          </p:cNvSpPr>
          <p:nvPr/>
        </p:nvSpPr>
        <p:spPr bwMode="auto">
          <a:xfrm>
            <a:off x="221674" y="1361251"/>
            <a:ext cx="11207950" cy="3148554"/>
          </a:xfrm>
          <a:prstGeom prst="rect">
            <a:avLst/>
          </a:prstGeom>
          <a:noFill/>
          <a:ln>
            <a:noFill/>
          </a:ln>
          <a:effectLst/>
        </p:spPr>
        <p:txBody>
          <a:bodyPr wrap="square" anchor="ctr">
            <a:spAutoFit/>
          </a:bodyPr>
          <a:lstStyle/>
          <a:p>
            <a:r>
              <a:rPr lang="en-US" sz="2000" b="1" u="sng" dirty="0">
                <a:solidFill>
                  <a:srgbClr val="C00000"/>
                </a:solidFill>
              </a:rPr>
              <a:t>Honesty</a:t>
            </a:r>
            <a:r>
              <a:rPr lang="en-US" sz="2000" b="1" dirty="0">
                <a:solidFill>
                  <a:srgbClr val="FF0000"/>
                </a:solidFill>
              </a:rPr>
              <a:t> </a:t>
            </a:r>
            <a:r>
              <a:rPr lang="en-US" sz="2000" b="1" dirty="0"/>
              <a:t>- Display sincerity, integrity, and candor in all your actions. Deceptive behavior will not inspire trust. </a:t>
            </a:r>
          </a:p>
          <a:p>
            <a:r>
              <a:rPr lang="en-US" sz="2000" b="1" u="sng" dirty="0">
                <a:solidFill>
                  <a:srgbClr val="C00000"/>
                </a:solidFill>
              </a:rPr>
              <a:t>Competent</a:t>
            </a:r>
            <a:r>
              <a:rPr lang="en-US" sz="2000" b="1" dirty="0"/>
              <a:t> - Your actions should be based on reason and moral principles. Do not make decisions based on childlike emotional desires or feelings. </a:t>
            </a:r>
          </a:p>
          <a:p>
            <a:r>
              <a:rPr lang="en-US" sz="2000" b="1" u="sng" dirty="0">
                <a:solidFill>
                  <a:srgbClr val="C00000"/>
                </a:solidFill>
              </a:rPr>
              <a:t>Forward-looking</a:t>
            </a:r>
            <a:r>
              <a:rPr lang="en-US" sz="2000" b="1" dirty="0">
                <a:solidFill>
                  <a:srgbClr val="FF0000"/>
                </a:solidFill>
              </a:rPr>
              <a:t> </a:t>
            </a:r>
            <a:r>
              <a:rPr lang="en-US" sz="2000" b="1" dirty="0"/>
              <a:t>Set goals and have a vision of the future. The vision must be owned throughout the organization. Effective leaders envision what they want and how to get it. They habitually pick priorities stemming from their basic values. </a:t>
            </a:r>
          </a:p>
          <a:p>
            <a:r>
              <a:rPr lang="en-US" sz="2000" b="1" u="sng" dirty="0">
                <a:solidFill>
                  <a:srgbClr val="C00000"/>
                </a:solidFill>
              </a:rPr>
              <a:t>Inspiring</a:t>
            </a:r>
            <a:r>
              <a:rPr lang="en-US" sz="2000" b="1" dirty="0">
                <a:solidFill>
                  <a:srgbClr val="FF0000"/>
                </a:solidFill>
              </a:rPr>
              <a:t> </a:t>
            </a:r>
            <a:r>
              <a:rPr lang="en-US" sz="2000" b="1" dirty="0"/>
              <a:t>- Display confidence in all that you do. By showing endurance in mental, physical, and spiritual stamina, you will inspire others to reach for new heights. Take charge when necessary. </a:t>
            </a:r>
          </a:p>
        </p:txBody>
      </p:sp>
      <p:sp>
        <p:nvSpPr>
          <p:cNvPr id="3" name="Rectangle 2">
            <a:extLst>
              <a:ext uri="{FF2B5EF4-FFF2-40B4-BE49-F238E27FC236}">
                <a16:creationId xmlns:a16="http://schemas.microsoft.com/office/drawing/2014/main" id="{8C63218F-427D-D53D-298C-009555DF76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9EA12A3-F9AD-33C5-B95F-168D646762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8">
            <a:extLst>
              <a:ext uri="{FF2B5EF4-FFF2-40B4-BE49-F238E27FC236}">
                <a16:creationId xmlns:a16="http://schemas.microsoft.com/office/drawing/2014/main" id="{442A626C-E812-CDFD-5A6D-88391CE54550}"/>
              </a:ext>
            </a:extLst>
          </p:cNvPr>
          <p:cNvSpPr>
            <a:spLocks noChangeArrowheads="1"/>
          </p:cNvSpPr>
          <p:nvPr/>
        </p:nvSpPr>
        <p:spPr bwMode="auto">
          <a:xfrm>
            <a:off x="180431" y="4564080"/>
            <a:ext cx="11611869" cy="1938992"/>
          </a:xfrm>
          <a:prstGeom prst="rect">
            <a:avLst/>
          </a:prstGeom>
          <a:noFill/>
          <a:ln>
            <a:noFill/>
          </a:ln>
          <a:effectLst/>
        </p:spPr>
        <p:txBody>
          <a:bodyPr wrap="square" anchor="ctr">
            <a:spAutoFit/>
          </a:bodyPr>
          <a:lstStyle/>
          <a:p>
            <a:pPr marL="342900" indent="-342900" algn="just" rtl="1">
              <a:buFont typeface="Arial" panose="020B0604020202020204" pitchFamily="34" charset="0"/>
              <a:buChar char="•"/>
            </a:pPr>
            <a:r>
              <a:rPr lang="ar-EG" sz="2000" b="1" dirty="0"/>
              <a:t>الصدق - أظهر الإخلاص والنزاهة والصراحة في جميع تصرفاتك. فالسلوك المخادع لن يلهم الثقة.</a:t>
            </a:r>
          </a:p>
          <a:p>
            <a:pPr marL="342900" indent="-342900" algn="just" rtl="1">
              <a:buFont typeface="Arial" panose="020B0604020202020204" pitchFamily="34" charset="0"/>
              <a:buChar char="•"/>
            </a:pPr>
            <a:r>
              <a:rPr lang="ar-EG" sz="2000" b="1" dirty="0"/>
              <a:t>الكفاءة - يجب أن تستند تصرفاتك إلى المنطق والمبادئ الأخلاقية. لا تتخذ القرارات بناءً على الرغبات أو المشاعر العاطفية الطفولية.</a:t>
            </a:r>
          </a:p>
          <a:p>
            <a:pPr marL="342900" indent="-342900" algn="just" rtl="1">
              <a:buFont typeface="Arial" panose="020B0604020202020204" pitchFamily="34" charset="0"/>
              <a:buChar char="•"/>
            </a:pPr>
            <a:r>
              <a:rPr lang="ar-EG" sz="2000" b="1" dirty="0"/>
              <a:t>التطلع إلى المستقبل حدد الأهداف وامتلك رؤية للمستقبل. يجب أن تكون الرؤية مملوكة في جميع أنحاء المنظمة. يتصور القادة الفعالون ما يريدون وكيفية الحصول عليه. وعادة ما يختارون الأولويات النابعة من قيمهم الأساسية.</a:t>
            </a:r>
          </a:p>
          <a:p>
            <a:pPr marL="342900" indent="-342900" algn="just" rtl="1">
              <a:buFont typeface="Arial" panose="020B0604020202020204" pitchFamily="34" charset="0"/>
              <a:buChar char="•"/>
            </a:pPr>
            <a:r>
              <a:rPr lang="ar-EG" sz="2000" b="1" dirty="0"/>
              <a:t>الإلهام - أظهر الثقة في كل ما تفعله. من خلال إظهار القدرة على التحمل العقلي والجسدي والروحي، ستلهم الآخرين للوصول إلى آفاق جديدة. تولى المسؤولية عند الضرورة.</a:t>
            </a:r>
            <a:endParaRPr lang="en-US" sz="2000" b="1" dirty="0"/>
          </a:p>
        </p:txBody>
      </p:sp>
      <p:sp>
        <p:nvSpPr>
          <p:cNvPr id="5" name="Rectangle 2">
            <a:extLst>
              <a:ext uri="{FF2B5EF4-FFF2-40B4-BE49-F238E27FC236}">
                <a16:creationId xmlns:a16="http://schemas.microsoft.com/office/drawing/2014/main" id="{6825B227-FB54-0499-51FD-E44E1A98CDFB}"/>
              </a:ext>
            </a:extLst>
          </p:cNvPr>
          <p:cNvSpPr txBox="1">
            <a:spLocks noChangeArrowheads="1"/>
          </p:cNvSpPr>
          <p:nvPr/>
        </p:nvSpPr>
        <p:spPr>
          <a:xfrm>
            <a:off x="1683367" y="1023126"/>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sz="3200" dirty="0">
                <a:solidFill>
                  <a:srgbClr val="C00000"/>
                </a:solidFill>
              </a:rPr>
              <a:t>صفات القائد</a:t>
            </a:r>
            <a:endParaRPr lang="en-US" sz="3200" dirty="0">
              <a:solidFill>
                <a:srgbClr val="C00000"/>
              </a:solidFill>
            </a:endParaRPr>
          </a:p>
        </p:txBody>
      </p:sp>
    </p:spTree>
    <p:extLst>
      <p:ext uri="{BB962C8B-B14F-4D97-AF65-F5344CB8AC3E}">
        <p14:creationId xmlns:p14="http://schemas.microsoft.com/office/powerpoint/2010/main" val="3840457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12" name="Text Box 13"/>
          <p:cNvSpPr txBox="1">
            <a:spLocks noChangeArrowheads="1"/>
          </p:cNvSpPr>
          <p:nvPr/>
        </p:nvSpPr>
        <p:spPr bwMode="auto">
          <a:xfrm>
            <a:off x="867937" y="2058918"/>
            <a:ext cx="1056206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800" b="1" u="sng" dirty="0">
                <a:solidFill>
                  <a:srgbClr val="C00000"/>
                </a:solidFill>
              </a:rPr>
              <a:t>Straightforward</a:t>
            </a:r>
            <a:r>
              <a:rPr lang="en-US" sz="2800" b="1" dirty="0"/>
              <a:t> - Use sound judgment to make a good decision at the right time. </a:t>
            </a:r>
          </a:p>
          <a:p>
            <a:r>
              <a:rPr lang="en-US" sz="2800" b="1" u="sng" dirty="0">
                <a:solidFill>
                  <a:srgbClr val="C00000"/>
                </a:solidFill>
              </a:rPr>
              <a:t>Imaginative</a:t>
            </a:r>
            <a:r>
              <a:rPr lang="en-US" sz="2800" b="1" dirty="0">
                <a:solidFill>
                  <a:srgbClr val="FF0000"/>
                </a:solidFill>
              </a:rPr>
              <a:t> </a:t>
            </a:r>
            <a:r>
              <a:rPr lang="en-US" sz="2800" b="1" dirty="0"/>
              <a:t>- Make timely and appropriate changes in your thinking, plans, and methods. Show creativity by thinking of new and better goals, ideas, and solutions to problems. Be innovative! </a:t>
            </a:r>
          </a:p>
        </p:txBody>
      </p:sp>
      <p:sp>
        <p:nvSpPr>
          <p:cNvPr id="3" name="Rectangle 2">
            <a:extLst>
              <a:ext uri="{FF2B5EF4-FFF2-40B4-BE49-F238E27FC236}">
                <a16:creationId xmlns:a16="http://schemas.microsoft.com/office/drawing/2014/main" id="{E64CDB6A-6B1F-371C-393E-E08657996DE4}"/>
              </a:ext>
            </a:extLst>
          </p:cNvPr>
          <p:cNvSpPr txBox="1">
            <a:spLocks noChangeArrowheads="1"/>
          </p:cNvSpPr>
          <p:nvPr/>
        </p:nvSpPr>
        <p:spPr>
          <a:xfrm>
            <a:off x="1654425" y="599626"/>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solidFill>
                  <a:srgbClr val="C00000"/>
                </a:solidFill>
              </a:rPr>
              <a:t>Characteristics of a Leader</a:t>
            </a: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Box 13">
            <a:extLst>
              <a:ext uri="{FF2B5EF4-FFF2-40B4-BE49-F238E27FC236}">
                <a16:creationId xmlns:a16="http://schemas.microsoft.com/office/drawing/2014/main" id="{66613C5F-006A-A40E-F603-B22EF95FDCF4}"/>
              </a:ext>
            </a:extLst>
          </p:cNvPr>
          <p:cNvSpPr txBox="1">
            <a:spLocks noChangeArrowheads="1"/>
          </p:cNvSpPr>
          <p:nvPr/>
        </p:nvSpPr>
        <p:spPr bwMode="auto">
          <a:xfrm>
            <a:off x="739662" y="4607642"/>
            <a:ext cx="1056206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rtl="1"/>
            <a:r>
              <a:rPr lang="ar-EG" sz="2400" b="1" dirty="0"/>
              <a:t>مباشر( بسيط – صريح) - استخدم الحكم السليم لاتخاذ قرار جيد في الوقت المناسب.</a:t>
            </a:r>
          </a:p>
          <a:p>
            <a:pPr algn="r" rtl="1"/>
            <a:r>
              <a:rPr lang="ar-EG" sz="2400" b="1" dirty="0"/>
              <a:t>مبدع - قم بإجراء تغييرات مناسبة وفي الوقت المناسب في تفكيرك وخططك وأساليبك. أظهر الإبداع من خلال التفكير في أهداف وأفكار وحلول جديدة وأفضل للمشاكل. كن مبتكرًا!</a:t>
            </a:r>
            <a:endParaRPr lang="en-US" sz="2400" b="1" dirty="0"/>
          </a:p>
        </p:txBody>
      </p:sp>
      <p:sp>
        <p:nvSpPr>
          <p:cNvPr id="5" name="Rectangle 2">
            <a:extLst>
              <a:ext uri="{FF2B5EF4-FFF2-40B4-BE49-F238E27FC236}">
                <a16:creationId xmlns:a16="http://schemas.microsoft.com/office/drawing/2014/main" id="{9819D3EF-A5E9-F9CD-BE19-CFECBF3F9D00}"/>
              </a:ext>
            </a:extLst>
          </p:cNvPr>
          <p:cNvSpPr txBox="1">
            <a:spLocks noChangeArrowheads="1"/>
          </p:cNvSpPr>
          <p:nvPr/>
        </p:nvSpPr>
        <p:spPr>
          <a:xfrm>
            <a:off x="1672609" y="1246968"/>
            <a:ext cx="9067800" cy="512377"/>
          </a:xfrm>
          <a:prstGeom prst="rect">
            <a:avLst/>
          </a:prstGeom>
        </p:spPr>
        <p:txBody>
          <a:bodyPr vert="horz" lIns="91440" tIns="45720" rIns="91440" bIns="45720" rtlCol="0" anchor="ctr">
            <a:normAutofit fontScale="85000" lnSpcReduction="2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dirty="0">
                <a:solidFill>
                  <a:srgbClr val="C00000"/>
                </a:solidFill>
              </a:rPr>
              <a:t>صفات القائد</a:t>
            </a:r>
            <a:endParaRPr lang="en-US" dirty="0">
              <a:solidFill>
                <a:srgbClr val="C00000"/>
              </a:solidFill>
            </a:endParaRPr>
          </a:p>
        </p:txBody>
      </p:sp>
    </p:spTree>
    <p:extLst>
      <p:ext uri="{BB962C8B-B14F-4D97-AF65-F5344CB8AC3E}">
        <p14:creationId xmlns:p14="http://schemas.microsoft.com/office/powerpoint/2010/main" val="59705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Content Placeholder 4">
            <a:extLst>
              <a:ext uri="{FF2B5EF4-FFF2-40B4-BE49-F238E27FC236}">
                <a16:creationId xmlns:a16="http://schemas.microsoft.com/office/drawing/2014/main" id="{13DC7EF8-56A7-9288-F968-D4582DB47F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0" y="1685494"/>
            <a:ext cx="10812720" cy="4370413"/>
          </a:xfrm>
          <a:prstGeom prst="rect">
            <a:avLst/>
          </a:prstGeom>
        </p:spPr>
      </p:pic>
    </p:spTree>
    <p:extLst>
      <p:ext uri="{BB962C8B-B14F-4D97-AF65-F5344CB8AC3E}">
        <p14:creationId xmlns:p14="http://schemas.microsoft.com/office/powerpoint/2010/main" val="2899898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497" y="1582718"/>
            <a:ext cx="6435522" cy="4848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buAutoNum type="arabicPeriod"/>
            </a:pPr>
            <a:endParaRPr lang="ar-EG" sz="1600" b="1" i="0" dirty="0">
              <a:solidFill>
                <a:srgbClr val="1F1F1F"/>
              </a:solidFill>
              <a:effectLst/>
              <a:highlight>
                <a:srgbClr val="FFFFFF"/>
              </a:highlight>
              <a:latin typeface="Source Sans Pro" panose="020B0503030403020204" pitchFamily="34" charset="0"/>
            </a:endParaRPr>
          </a:p>
          <a:p>
            <a:pPr marL="342900" indent="-342900" algn="l">
              <a:buAutoNum type="arabicPeriod"/>
            </a:pPr>
            <a:endParaRPr lang="ar-EG" sz="1600" b="1" dirty="0">
              <a:solidFill>
                <a:srgbClr val="1F1F1F"/>
              </a:solidFill>
              <a:highlight>
                <a:srgbClr val="FFFFFF"/>
              </a:highlight>
              <a:latin typeface="Source Sans Pro" panose="020B0503030403020204" pitchFamily="34" charset="0"/>
            </a:endParaRPr>
          </a:p>
          <a:p>
            <a:pPr marL="342900" indent="-342900" algn="l">
              <a:buAutoNum type="arabicPeriod"/>
            </a:pPr>
            <a:r>
              <a:rPr lang="en-US" sz="1600" b="1" i="0" dirty="0">
                <a:solidFill>
                  <a:srgbClr val="1F1F1F"/>
                </a:solidFill>
                <a:effectLst/>
                <a:highlight>
                  <a:srgbClr val="FFFFFF"/>
                </a:highlight>
                <a:latin typeface="Source Sans Pro" panose="020B0503030403020204" pitchFamily="34" charset="0"/>
              </a:rPr>
              <a:t>Ability to delegate: </a:t>
            </a:r>
            <a:r>
              <a:rPr lang="en-US" sz="1600" b="0" i="0" dirty="0">
                <a:solidFill>
                  <a:srgbClr val="1F1F1F"/>
                </a:solidFill>
                <a:effectLst/>
                <a:highlight>
                  <a:srgbClr val="FFFFFF"/>
                </a:highlight>
                <a:latin typeface="Source Sans Pro" panose="020B0503030403020204" pitchFamily="34" charset="0"/>
              </a:rPr>
              <a:t>sharing tasks with others saves you time at work and reduces your stress levels.</a:t>
            </a:r>
          </a:p>
          <a:p>
            <a:pPr algn="l"/>
            <a:r>
              <a:rPr lang="en-US" sz="1600" b="1" i="0" dirty="0">
                <a:solidFill>
                  <a:srgbClr val="1F1F1F"/>
                </a:solidFill>
                <a:effectLst/>
                <a:highlight>
                  <a:srgbClr val="FFFFFF"/>
                </a:highlight>
                <a:latin typeface="Source Sans Pro" panose="020B0503030403020204" pitchFamily="34" charset="0"/>
              </a:rPr>
              <a:t>2. Ability to inspire and motivate: </a:t>
            </a:r>
            <a:r>
              <a:rPr lang="en-US" sz="1600" b="0" i="0" dirty="0">
                <a:solidFill>
                  <a:srgbClr val="1F1F1F"/>
                </a:solidFill>
                <a:effectLst/>
                <a:highlight>
                  <a:srgbClr val="FFFFFF"/>
                </a:highlight>
                <a:latin typeface="Source Sans Pro" panose="020B0503030403020204" pitchFamily="34" charset="0"/>
              </a:rPr>
              <a:t>Employees depend on leaders for support and guidance. By providing goals and objectives and a clear vision for how to meet them, you can keep employees motivated to perform their best.</a:t>
            </a:r>
          </a:p>
          <a:p>
            <a:pPr algn="l"/>
            <a:r>
              <a:rPr lang="en-US" sz="1600" b="1" i="0" dirty="0">
                <a:solidFill>
                  <a:srgbClr val="1F1F1F"/>
                </a:solidFill>
                <a:effectLst/>
                <a:highlight>
                  <a:srgbClr val="FFFFFF"/>
                </a:highlight>
                <a:latin typeface="Source Sans Pro" panose="020B0503030403020204" pitchFamily="34" charset="0"/>
              </a:rPr>
              <a:t>3. Conflict-management: </a:t>
            </a:r>
            <a:r>
              <a:rPr lang="en-US" sz="1600" b="0" i="0" dirty="0">
                <a:solidFill>
                  <a:srgbClr val="1F1F1F"/>
                </a:solidFill>
                <a:effectLst/>
                <a:highlight>
                  <a:srgbClr val="FFFFFF"/>
                </a:highlight>
                <a:latin typeface="Source Sans Pro" panose="020B0503030403020204" pitchFamily="34" charset="0"/>
              </a:rPr>
              <a:t>Workplaces typically have occasional conflicts, so knowing how to navigate them makes managing easier. </a:t>
            </a:r>
          </a:p>
          <a:p>
            <a:pPr algn="l"/>
            <a:r>
              <a:rPr lang="en-US" sz="1600" b="1" i="0" dirty="0">
                <a:solidFill>
                  <a:srgbClr val="1F1F1F"/>
                </a:solidFill>
                <a:effectLst/>
                <a:highlight>
                  <a:srgbClr val="FFFFFF"/>
                </a:highlight>
                <a:latin typeface="Source Sans Pro" panose="020B0503030403020204" pitchFamily="34" charset="0"/>
              </a:rPr>
              <a:t>4. Decision-making: </a:t>
            </a:r>
            <a:r>
              <a:rPr lang="en-US" sz="1600" b="0" i="0" dirty="0">
                <a:solidFill>
                  <a:srgbClr val="1F1F1F"/>
                </a:solidFill>
                <a:effectLst/>
                <a:highlight>
                  <a:srgbClr val="FFFFFF"/>
                </a:highlight>
                <a:latin typeface="Source Sans Pro" panose="020B0503030403020204" pitchFamily="34" charset="0"/>
              </a:rPr>
              <a:t>Decision-making involves identifying an issue, weighing options, and taking action. The ability to make decisions can save time, boost productivity, build trust, and reduce confusion in the workplace.</a:t>
            </a:r>
          </a:p>
          <a:p>
            <a:pPr algn="l"/>
            <a:r>
              <a:rPr lang="en-US" sz="1600" b="1" i="0" dirty="0">
                <a:solidFill>
                  <a:srgbClr val="1F1F1F"/>
                </a:solidFill>
                <a:effectLst/>
                <a:highlight>
                  <a:srgbClr val="FFFFFF"/>
                </a:highlight>
                <a:latin typeface="Source Sans Pro" panose="020B0503030403020204" pitchFamily="34" charset="0"/>
              </a:rPr>
              <a:t>5. Effective communication: </a:t>
            </a:r>
            <a:r>
              <a:rPr lang="en-US" sz="1600" b="0" i="0" dirty="0">
                <a:solidFill>
                  <a:srgbClr val="1F1F1F"/>
                </a:solidFill>
                <a:effectLst/>
                <a:highlight>
                  <a:srgbClr val="FFFFFF"/>
                </a:highlight>
                <a:latin typeface="Source Sans Pro" panose="020B0503030403020204" pitchFamily="34" charset="0"/>
              </a:rPr>
              <a:t>Being a manager involves interacting with people regularly. On any given day, you might run a staff meeting, make a presentation to board members, or resolve a conflict between two employees. In addition to conveying information, listening when communicating is essential. Practicing good listening helps you be present, maintain eye contact, and paraphrase what your speaker says.</a:t>
            </a:r>
          </a:p>
          <a:p>
            <a:pPr algn="l"/>
            <a:endParaRPr lang="en-US" sz="1600" b="0" i="0" dirty="0">
              <a:solidFill>
                <a:srgbClr val="1F1F1F"/>
              </a:solidFill>
              <a:effectLst/>
              <a:highlight>
                <a:srgbClr val="FFFFFF"/>
              </a:highlight>
              <a:latin typeface="Source Sans Pro" panose="020B0503030403020204" pitchFamily="34" charset="0"/>
            </a:endParaRPr>
          </a:p>
          <a:p>
            <a:pPr algn="l"/>
            <a:endParaRPr lang="en-US" sz="1600" b="0" i="0" dirty="0">
              <a:solidFill>
                <a:srgbClr val="1F1F1F"/>
              </a:solidFill>
              <a:effectLst/>
              <a:highlight>
                <a:srgbClr val="FFFFFF"/>
              </a:highlight>
              <a:latin typeface="Source Sans Pro" panose="020B0503030403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5A953FDD-B384-F705-C028-CA8CF34DFBE2}"/>
              </a:ext>
            </a:extLst>
          </p:cNvPr>
          <p:cNvSpPr txBox="1"/>
          <p:nvPr/>
        </p:nvSpPr>
        <p:spPr>
          <a:xfrm>
            <a:off x="2485571" y="1066744"/>
            <a:ext cx="8150897"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Source Sans Pro" panose="020B0503030403020204" pitchFamily="34" charset="0"/>
              </a:rPr>
              <a:t>Other 10 skills every </a:t>
            </a:r>
            <a:r>
              <a:rPr lang="en-US" sz="2400" b="1" dirty="0">
                <a:solidFill>
                  <a:srgbClr val="C00000"/>
                </a:solidFill>
                <a:highlight>
                  <a:srgbClr val="FFFFFF"/>
                </a:highlight>
                <a:latin typeface="Source Sans Pro" panose="020B0503030403020204" pitchFamily="34" charset="0"/>
              </a:rPr>
              <a:t>leader</a:t>
            </a:r>
            <a:r>
              <a:rPr lang="ar-EG" sz="2400" b="1" dirty="0">
                <a:solidFill>
                  <a:srgbClr val="C00000"/>
                </a:solidFill>
                <a:highlight>
                  <a:srgbClr val="FFFFFF"/>
                </a:highlight>
                <a:latin typeface="Source Sans Pro" panose="020B0503030403020204" pitchFamily="34" charset="0"/>
              </a:rPr>
              <a:t>/</a:t>
            </a:r>
            <a:r>
              <a:rPr lang="en-US" sz="2400" b="1" dirty="0">
                <a:solidFill>
                  <a:srgbClr val="C00000"/>
                </a:solidFill>
                <a:highlight>
                  <a:srgbClr val="FFFFFF"/>
                </a:highlight>
                <a:latin typeface="Source Sans Pro" panose="020B0503030403020204" pitchFamily="34" charset="0"/>
              </a:rPr>
              <a:t> Manager</a:t>
            </a:r>
            <a:r>
              <a:rPr lang="en-US" sz="2400" b="1" i="0" dirty="0">
                <a:solidFill>
                  <a:srgbClr val="C00000"/>
                </a:solidFill>
                <a:effectLst/>
                <a:highlight>
                  <a:srgbClr val="FFFFFF"/>
                </a:highlight>
                <a:latin typeface="Source Sans Pro" panose="020B0503030403020204" pitchFamily="34" charset="0"/>
              </a:rPr>
              <a:t> should have</a:t>
            </a:r>
            <a:endParaRPr lang="en-US" sz="2400" dirty="0">
              <a:solidFill>
                <a:srgbClr val="C00000"/>
              </a:solidFill>
            </a:endParaRPr>
          </a:p>
        </p:txBody>
      </p:sp>
      <p:sp>
        <p:nvSpPr>
          <p:cNvPr id="10" name="TextBox 9">
            <a:extLst>
              <a:ext uri="{FF2B5EF4-FFF2-40B4-BE49-F238E27FC236}">
                <a16:creationId xmlns:a16="http://schemas.microsoft.com/office/drawing/2014/main" id="{B30D467A-2B9B-021A-5CBD-52CB952C2CA4}"/>
              </a:ext>
            </a:extLst>
          </p:cNvPr>
          <p:cNvSpPr txBox="1"/>
          <p:nvPr/>
        </p:nvSpPr>
        <p:spPr>
          <a:xfrm>
            <a:off x="0" y="6502217"/>
            <a:ext cx="8734097" cy="369332"/>
          </a:xfrm>
          <a:prstGeom prst="rect">
            <a:avLst/>
          </a:prstGeom>
          <a:noFill/>
        </p:spPr>
        <p:txBody>
          <a:bodyPr wrap="square">
            <a:spAutoFit/>
          </a:bodyPr>
          <a:lstStyle/>
          <a:p>
            <a:r>
              <a:rPr lang="en-US" dirty="0"/>
              <a:t>https://www.coursera.org/enterprise/articles/essential-managerial-skills</a:t>
            </a:r>
          </a:p>
        </p:txBody>
      </p:sp>
      <p:sp>
        <p:nvSpPr>
          <p:cNvPr id="2" name="Rectangle: Rounded Corners 1">
            <a:extLst>
              <a:ext uri="{FF2B5EF4-FFF2-40B4-BE49-F238E27FC236}">
                <a16:creationId xmlns:a16="http://schemas.microsoft.com/office/drawing/2014/main" id="{506A7293-5C75-5BE1-E9CC-D2404F28CAD5}"/>
              </a:ext>
            </a:extLst>
          </p:cNvPr>
          <p:cNvSpPr/>
          <p:nvPr/>
        </p:nvSpPr>
        <p:spPr>
          <a:xfrm>
            <a:off x="6745044" y="1573755"/>
            <a:ext cx="5314917" cy="4848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AutoNum type="arabicPeriod"/>
            </a:pPr>
            <a:r>
              <a:rPr lang="ar-EG" sz="1600" b="1" dirty="0">
                <a:solidFill>
                  <a:srgbClr val="1F1F1F"/>
                </a:solidFill>
                <a:highlight>
                  <a:srgbClr val="FFFFFF"/>
                </a:highlight>
                <a:latin typeface="Source Sans Pro" panose="020B0503030403020204" pitchFamily="34" charset="0"/>
              </a:rPr>
              <a:t>القدرة على التفويض: </a:t>
            </a:r>
            <a:r>
              <a:rPr lang="ar-EG" sz="1600" dirty="0">
                <a:solidFill>
                  <a:srgbClr val="1F1F1F"/>
                </a:solidFill>
                <a:highlight>
                  <a:srgbClr val="FFFFFF"/>
                </a:highlight>
                <a:latin typeface="Source Sans Pro" panose="020B0503030403020204" pitchFamily="34" charset="0"/>
              </a:rPr>
              <a:t>إن تقاسم المهام مع الآخرين يوفر لك الوقت في العمل ويقلل من مستويات التوتر لديك.</a:t>
            </a:r>
          </a:p>
          <a:p>
            <a:pPr marL="342900" indent="-342900" algn="just" rtl="1">
              <a:buAutoNum type="arabicPeriod"/>
            </a:pPr>
            <a:r>
              <a:rPr lang="ar-EG" sz="1600" b="1" dirty="0">
                <a:solidFill>
                  <a:srgbClr val="1F1F1F"/>
                </a:solidFill>
                <a:highlight>
                  <a:srgbClr val="FFFFFF"/>
                </a:highlight>
                <a:latin typeface="Source Sans Pro" panose="020B0503030403020204" pitchFamily="34" charset="0"/>
              </a:rPr>
              <a:t>القدرة على الإلهام والتحفيز:</a:t>
            </a:r>
            <a:r>
              <a:rPr lang="ar-EG" sz="1600" dirty="0">
                <a:solidFill>
                  <a:srgbClr val="1F1F1F"/>
                </a:solidFill>
                <a:highlight>
                  <a:srgbClr val="FFFFFF"/>
                </a:highlight>
                <a:latin typeface="Source Sans Pro" panose="020B0503030403020204" pitchFamily="34" charset="0"/>
              </a:rPr>
              <a:t> يعتمد الموظفون على القادة للحصول على الدعم والتوجيه. من خلال توفير الأهداف والغايات ورؤية واضحة لكيفية تحقيقها، يمكنك الحفاظ على تحفيز الموظفين لأداء أفضل ما لديهم.</a:t>
            </a:r>
          </a:p>
          <a:p>
            <a:pPr marL="342900" indent="-342900" algn="just" rtl="1">
              <a:buAutoNum type="arabicPeriod"/>
            </a:pPr>
            <a:r>
              <a:rPr lang="ar-EG" sz="1600" b="1" dirty="0">
                <a:solidFill>
                  <a:srgbClr val="1F1F1F"/>
                </a:solidFill>
                <a:highlight>
                  <a:srgbClr val="FFFFFF"/>
                </a:highlight>
                <a:latin typeface="Source Sans Pro" panose="020B0503030403020204" pitchFamily="34" charset="0"/>
              </a:rPr>
              <a:t>إدارة الصراعات: </a:t>
            </a:r>
            <a:r>
              <a:rPr lang="ar-EG" sz="1600" dirty="0">
                <a:solidFill>
                  <a:srgbClr val="1F1F1F"/>
                </a:solidFill>
                <a:highlight>
                  <a:srgbClr val="FFFFFF"/>
                </a:highlight>
                <a:latin typeface="Source Sans Pro" panose="020B0503030403020204" pitchFamily="34" charset="0"/>
              </a:rPr>
              <a:t>عادةً ما تحدث صراعات عرضية في أماكن العمل، لذا فإن معرفة كيفية التعامل معها يجعل الإدارة أسهل.</a:t>
            </a:r>
          </a:p>
          <a:p>
            <a:pPr marL="342900" indent="-342900" algn="just" rtl="1">
              <a:buAutoNum type="arabicPeriod"/>
            </a:pPr>
            <a:r>
              <a:rPr lang="ar-EG" sz="1600" dirty="0">
                <a:solidFill>
                  <a:srgbClr val="1F1F1F"/>
                </a:solidFill>
                <a:highlight>
                  <a:srgbClr val="FFFFFF"/>
                </a:highlight>
                <a:latin typeface="Source Sans Pro" panose="020B0503030403020204" pitchFamily="34" charset="0"/>
              </a:rPr>
              <a:t>اتخاذ القرار: يتضمن اتخاذ القرار تحديد المشكلة ووزن الخيارات واتخاذ الإجراءات. يمكن أن توفر القدرة على اتخاذ القرارات الوقت وتعزز الإنتاجية وتبني الثقة وتقلل من الارتباك في مكان العمل.</a:t>
            </a:r>
          </a:p>
          <a:p>
            <a:pPr marL="342900" indent="-342900" algn="just" rtl="1">
              <a:buAutoNum type="arabicPeriod"/>
            </a:pPr>
            <a:r>
              <a:rPr lang="ar-EG" sz="1600" b="1" dirty="0">
                <a:solidFill>
                  <a:srgbClr val="1F1F1F"/>
                </a:solidFill>
                <a:highlight>
                  <a:srgbClr val="FFFFFF"/>
                </a:highlight>
                <a:latin typeface="Source Sans Pro" panose="020B0503030403020204" pitchFamily="34" charset="0"/>
              </a:rPr>
              <a:t>التواصل الفعال:</a:t>
            </a:r>
            <a:r>
              <a:rPr lang="ar-EG" sz="1600" dirty="0">
                <a:solidFill>
                  <a:srgbClr val="1F1F1F"/>
                </a:solidFill>
                <a:highlight>
                  <a:srgbClr val="FFFFFF"/>
                </a:highlight>
                <a:latin typeface="Source Sans Pro" panose="020B0503030403020204" pitchFamily="34" charset="0"/>
              </a:rPr>
              <a:t> يتضمن كونك مديرًا التفاعل مع الأشخاص بانتظام. في أي يوم معين، قد تدير اجتماعًا للموظفين أو تقدم عرضًا تقديميًا لأعضاء مجلس الإدارة أو تحل نزاعًا بين موظفين. بالإضافة إلى نقل المعلومات، فإن الاستماع عند التواصل أمر ضروري. تساعدك ممارسة الاستماع الجيد على التواجد والحفاظ على التواصل البصري وإعادة صياغة ما يقوله </a:t>
            </a:r>
            <a:r>
              <a:rPr lang="ar-EG" sz="1600" dirty="0" err="1">
                <a:solidFill>
                  <a:srgbClr val="1F1F1F"/>
                </a:solidFill>
                <a:highlight>
                  <a:srgbClr val="FFFFFF"/>
                </a:highlight>
                <a:latin typeface="Source Sans Pro" panose="020B0503030403020204" pitchFamily="34" charset="0"/>
              </a:rPr>
              <a:t>متحدثك</a:t>
            </a:r>
            <a:r>
              <a:rPr lang="ar-EG" sz="1600" dirty="0">
                <a:solidFill>
                  <a:srgbClr val="1F1F1F"/>
                </a:solidFill>
                <a:highlight>
                  <a:srgbClr val="FFFFFF"/>
                </a:highlight>
                <a:latin typeface="Source Sans Pro" panose="020B0503030403020204" pitchFamily="34" charset="0"/>
              </a:rPr>
              <a:t>.</a:t>
            </a:r>
            <a:endParaRPr lang="en-US" sz="1600" dirty="0">
              <a:solidFill>
                <a:srgbClr val="1F1F1F"/>
              </a:solidFill>
              <a:highlight>
                <a:srgbClr val="FFFFFF"/>
              </a:highlight>
              <a:latin typeface="Source Sans Pro" panose="020B0503030403020204" pitchFamily="34" charset="0"/>
            </a:endParaRPr>
          </a:p>
        </p:txBody>
      </p:sp>
      <p:sp>
        <p:nvSpPr>
          <p:cNvPr id="3" name="TextBox 2">
            <a:extLst>
              <a:ext uri="{FF2B5EF4-FFF2-40B4-BE49-F238E27FC236}">
                <a16:creationId xmlns:a16="http://schemas.microsoft.com/office/drawing/2014/main" id="{0ACB1553-D601-58B2-F35F-8FBBE4A59BED}"/>
              </a:ext>
            </a:extLst>
          </p:cNvPr>
          <p:cNvSpPr txBox="1"/>
          <p:nvPr/>
        </p:nvSpPr>
        <p:spPr>
          <a:xfrm>
            <a:off x="2485571" y="570157"/>
            <a:ext cx="7614869" cy="461665"/>
          </a:xfrm>
          <a:prstGeom prst="rect">
            <a:avLst/>
          </a:prstGeom>
          <a:noFill/>
        </p:spPr>
        <p:txBody>
          <a:bodyPr wrap="square">
            <a:spAutoFit/>
          </a:bodyPr>
          <a:lstStyle/>
          <a:p>
            <a:pPr algn="ctr"/>
            <a:r>
              <a:rPr lang="ar-EG" sz="2400" b="1" i="0" dirty="0">
                <a:solidFill>
                  <a:srgbClr val="C00000"/>
                </a:solidFill>
                <a:effectLst/>
                <a:highlight>
                  <a:srgbClr val="FFFFFF"/>
                </a:highlight>
                <a:latin typeface="Source Sans Pro" panose="020B0503030403020204" pitchFamily="34" charset="0"/>
              </a:rPr>
              <a:t>10 مهارات أخرى يجب أن يتمتع بها كل قائد/مدير</a:t>
            </a:r>
            <a:endParaRPr lang="en-US" sz="2400" dirty="0">
              <a:solidFill>
                <a:srgbClr val="C00000"/>
              </a:solidFill>
            </a:endParaRPr>
          </a:p>
        </p:txBody>
      </p:sp>
    </p:spTree>
    <p:extLst>
      <p:ext uri="{BB962C8B-B14F-4D97-AF65-F5344CB8AC3E}">
        <p14:creationId xmlns:p14="http://schemas.microsoft.com/office/powerpoint/2010/main" val="445775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6C341-C273-1F43-9B83-0F460DEEB1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EFC2FC-357E-B887-48C1-88F5A21F9701}"/>
              </a:ext>
            </a:extLst>
          </p:cNvPr>
          <p:cNvSpPr/>
          <p:nvPr/>
        </p:nvSpPr>
        <p:spPr>
          <a:xfrm>
            <a:off x="125497" y="1582718"/>
            <a:ext cx="6435522" cy="4848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rgbClr val="1F1F1F"/>
                </a:solidFill>
                <a:highlight>
                  <a:srgbClr val="FFFFFF"/>
                </a:highlight>
                <a:latin typeface="Source Sans Pro" panose="020B0503030403020204" pitchFamily="34" charset="0"/>
              </a:rPr>
              <a:t>6. Emotional intelligence: </a:t>
            </a:r>
            <a:r>
              <a:rPr lang="en-US" sz="1600" dirty="0">
                <a:solidFill>
                  <a:srgbClr val="1F1F1F"/>
                </a:solidFill>
                <a:highlight>
                  <a:srgbClr val="FFFFFF"/>
                </a:highlight>
                <a:latin typeface="Source Sans Pro" panose="020B0503030403020204" pitchFamily="34" charset="0"/>
              </a:rPr>
              <a:t>Emotionally intelligent leaders often have empathy for others, a sense of self-awareness, an ability to think before speaking or acting, and a high degree of resilience.</a:t>
            </a:r>
          </a:p>
          <a:p>
            <a:r>
              <a:rPr lang="en-US" sz="1600" b="1" dirty="0">
                <a:solidFill>
                  <a:srgbClr val="1F1F1F"/>
                </a:solidFill>
                <a:highlight>
                  <a:srgbClr val="FFFFFF"/>
                </a:highlight>
                <a:latin typeface="Source Sans Pro" panose="020B0503030403020204" pitchFamily="34" charset="0"/>
              </a:rPr>
              <a:t>7. Flexibility: </a:t>
            </a:r>
            <a:r>
              <a:rPr lang="en-US" sz="1600" dirty="0">
                <a:solidFill>
                  <a:srgbClr val="1F1F1F"/>
                </a:solidFill>
                <a:highlight>
                  <a:srgbClr val="FFFFFF"/>
                </a:highlight>
                <a:latin typeface="Source Sans Pro" panose="020B0503030403020204" pitchFamily="34" charset="0"/>
              </a:rPr>
              <a:t>Flexibility involves finding multiple ways to manage a team, complete a task, or solve a problem.</a:t>
            </a:r>
          </a:p>
          <a:p>
            <a:r>
              <a:rPr lang="en-US" sz="1600" b="1" dirty="0">
                <a:solidFill>
                  <a:srgbClr val="1F1F1F"/>
                </a:solidFill>
                <a:highlight>
                  <a:srgbClr val="FFFFFF"/>
                </a:highlight>
                <a:latin typeface="Source Sans Pro" panose="020B0503030403020204" pitchFamily="34" charset="0"/>
              </a:rPr>
              <a:t>8. Organization: </a:t>
            </a:r>
            <a:r>
              <a:rPr lang="en-US" sz="1600" dirty="0">
                <a:solidFill>
                  <a:srgbClr val="1F1F1F"/>
                </a:solidFill>
                <a:highlight>
                  <a:srgbClr val="FFFFFF"/>
                </a:highlight>
                <a:latin typeface="Source Sans Pro" panose="020B0503030403020204" pitchFamily="34" charset="0"/>
              </a:rPr>
              <a:t>you may have much to handle at once, including tasks, reports, meetings, projects, and presentations. Good organizational skills can help. These include goal setting, scheduling, time management, and recordkeeping.</a:t>
            </a:r>
          </a:p>
          <a:p>
            <a:r>
              <a:rPr lang="en-US" sz="1600" b="1" dirty="0">
                <a:solidFill>
                  <a:srgbClr val="1F1F1F"/>
                </a:solidFill>
                <a:highlight>
                  <a:srgbClr val="FFFFFF"/>
                </a:highlight>
                <a:latin typeface="Source Sans Pro" panose="020B0503030403020204" pitchFamily="34" charset="0"/>
              </a:rPr>
              <a:t>9. Problem-solving: </a:t>
            </a:r>
            <a:r>
              <a:rPr lang="en-US" sz="1600" dirty="0">
                <a:solidFill>
                  <a:srgbClr val="1F1F1F"/>
                </a:solidFill>
                <a:highlight>
                  <a:srgbClr val="FFFFFF"/>
                </a:highlight>
                <a:latin typeface="Source Sans Pro" panose="020B0503030403020204" pitchFamily="34" charset="0"/>
              </a:rPr>
              <a:t>Problem-solving goes hand-in-hand with decision-making. The process involves identifying a problem, weighing solutions, choosing the best one, and evaluating whether or not it works. Managers who are good problem solvers have an easier time meeting company goals and objectives.</a:t>
            </a:r>
          </a:p>
          <a:p>
            <a:r>
              <a:rPr lang="en-US" sz="1600" b="1" dirty="0">
                <a:solidFill>
                  <a:srgbClr val="1F1F1F"/>
                </a:solidFill>
                <a:highlight>
                  <a:srgbClr val="FFFFFF"/>
                </a:highlight>
                <a:latin typeface="Source Sans Pro" panose="020B0503030403020204" pitchFamily="34" charset="0"/>
              </a:rPr>
              <a:t>10. Strategic thinking: </a:t>
            </a:r>
            <a:r>
              <a:rPr lang="en-US" sz="1600" dirty="0">
                <a:solidFill>
                  <a:srgbClr val="1F1F1F"/>
                </a:solidFill>
                <a:highlight>
                  <a:srgbClr val="FFFFFF"/>
                </a:highlight>
                <a:latin typeface="Source Sans Pro" panose="020B0503030403020204" pitchFamily="34" charset="0"/>
              </a:rPr>
              <a:t>Strategic thinking involves: </a:t>
            </a:r>
            <a:r>
              <a:rPr lang="en-US" sz="1600" dirty="0">
                <a:solidFill>
                  <a:srgbClr val="1F1F1F"/>
                </a:solidFill>
                <a:highlight>
                  <a:srgbClr val="FFFFFF"/>
                </a:highlight>
                <a:latin typeface="var(--cds-font-family-source-sans-pro)"/>
              </a:rPr>
              <a:t>Analyzing data to come up with strategies, Creating strategies for meeting company goals and objectives, Thinking of ways to implement strategies, Directing others in the completion of goal-related tasks, Communicating the results to company stakeholders</a:t>
            </a:r>
          </a:p>
        </p:txBody>
      </p:sp>
      <p:sp>
        <p:nvSpPr>
          <p:cNvPr id="8" name="TextBox 7">
            <a:extLst>
              <a:ext uri="{FF2B5EF4-FFF2-40B4-BE49-F238E27FC236}">
                <a16:creationId xmlns:a16="http://schemas.microsoft.com/office/drawing/2014/main" id="{93BF81D2-9435-9771-30F4-4675F963EA6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a:extLst>
              <a:ext uri="{FF2B5EF4-FFF2-40B4-BE49-F238E27FC236}">
                <a16:creationId xmlns:a16="http://schemas.microsoft.com/office/drawing/2014/main" id="{8380DDB2-C52D-FDFC-ED57-AF91288D9D8F}"/>
              </a:ext>
            </a:extLst>
          </p:cNvPr>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id="{402B1CEA-E132-E5BA-786B-E9BDDBB0F2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439FBCB5-F9D6-9BA2-FF77-33906D6E8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7FCCA39-187E-471E-F3CB-3E32FA914CA6}"/>
              </a:ext>
            </a:extLst>
          </p:cNvPr>
          <p:cNvSpPr txBox="1"/>
          <p:nvPr/>
        </p:nvSpPr>
        <p:spPr>
          <a:xfrm>
            <a:off x="2485571" y="1086530"/>
            <a:ext cx="8150897"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Source Sans Pro" panose="020B0503030403020204" pitchFamily="34" charset="0"/>
              </a:rPr>
              <a:t>Other 10 skills every </a:t>
            </a:r>
            <a:r>
              <a:rPr lang="en-US" sz="2400" b="1" dirty="0">
                <a:solidFill>
                  <a:srgbClr val="C00000"/>
                </a:solidFill>
                <a:highlight>
                  <a:srgbClr val="FFFFFF"/>
                </a:highlight>
                <a:latin typeface="Source Sans Pro" panose="020B0503030403020204" pitchFamily="34" charset="0"/>
              </a:rPr>
              <a:t>leader</a:t>
            </a:r>
            <a:r>
              <a:rPr lang="ar-EG" sz="2400" b="1" dirty="0">
                <a:solidFill>
                  <a:srgbClr val="C00000"/>
                </a:solidFill>
                <a:highlight>
                  <a:srgbClr val="FFFFFF"/>
                </a:highlight>
                <a:latin typeface="Source Sans Pro" panose="020B0503030403020204" pitchFamily="34" charset="0"/>
              </a:rPr>
              <a:t>/</a:t>
            </a:r>
            <a:r>
              <a:rPr lang="en-US" sz="2400" b="1" dirty="0">
                <a:solidFill>
                  <a:srgbClr val="C00000"/>
                </a:solidFill>
                <a:highlight>
                  <a:srgbClr val="FFFFFF"/>
                </a:highlight>
                <a:latin typeface="Source Sans Pro" panose="020B0503030403020204" pitchFamily="34" charset="0"/>
              </a:rPr>
              <a:t> Manager</a:t>
            </a:r>
            <a:r>
              <a:rPr lang="en-US" sz="2400" b="1" i="0" dirty="0">
                <a:solidFill>
                  <a:srgbClr val="C00000"/>
                </a:solidFill>
                <a:effectLst/>
                <a:highlight>
                  <a:srgbClr val="FFFFFF"/>
                </a:highlight>
                <a:latin typeface="Source Sans Pro" panose="020B0503030403020204" pitchFamily="34" charset="0"/>
              </a:rPr>
              <a:t> should have</a:t>
            </a:r>
            <a:endParaRPr lang="en-US" sz="2400" dirty="0">
              <a:solidFill>
                <a:srgbClr val="C00000"/>
              </a:solidFill>
            </a:endParaRPr>
          </a:p>
        </p:txBody>
      </p:sp>
      <p:sp>
        <p:nvSpPr>
          <p:cNvPr id="10" name="TextBox 9">
            <a:extLst>
              <a:ext uri="{FF2B5EF4-FFF2-40B4-BE49-F238E27FC236}">
                <a16:creationId xmlns:a16="http://schemas.microsoft.com/office/drawing/2014/main" id="{9AA6A10E-C452-8E38-FA6C-B14DEF24EC71}"/>
              </a:ext>
            </a:extLst>
          </p:cNvPr>
          <p:cNvSpPr txBox="1"/>
          <p:nvPr/>
        </p:nvSpPr>
        <p:spPr>
          <a:xfrm>
            <a:off x="0" y="6502217"/>
            <a:ext cx="8734097" cy="369332"/>
          </a:xfrm>
          <a:prstGeom prst="rect">
            <a:avLst/>
          </a:prstGeom>
          <a:noFill/>
        </p:spPr>
        <p:txBody>
          <a:bodyPr wrap="square">
            <a:spAutoFit/>
          </a:bodyPr>
          <a:lstStyle/>
          <a:p>
            <a:r>
              <a:rPr lang="en-US" dirty="0"/>
              <a:t>https://www.coursera.org/enterprise/articles/essential-managerial-skills</a:t>
            </a:r>
          </a:p>
        </p:txBody>
      </p:sp>
      <p:sp>
        <p:nvSpPr>
          <p:cNvPr id="2" name="Rectangle: Rounded Corners 1">
            <a:extLst>
              <a:ext uri="{FF2B5EF4-FFF2-40B4-BE49-F238E27FC236}">
                <a16:creationId xmlns:a16="http://schemas.microsoft.com/office/drawing/2014/main" id="{1566E9E4-9EF4-7944-8E84-D8302D3DD4D2}"/>
              </a:ext>
            </a:extLst>
          </p:cNvPr>
          <p:cNvSpPr/>
          <p:nvPr/>
        </p:nvSpPr>
        <p:spPr>
          <a:xfrm>
            <a:off x="6745044" y="1573755"/>
            <a:ext cx="5314917" cy="4848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1600" b="1" dirty="0">
                <a:solidFill>
                  <a:srgbClr val="1F1F1F"/>
                </a:solidFill>
                <a:highlight>
                  <a:srgbClr val="FFFFFF"/>
                </a:highlight>
                <a:latin typeface="Source Sans Pro" panose="020B0503030403020204" pitchFamily="34" charset="0"/>
              </a:rPr>
              <a:t>6. الذكاء العاطفي: </a:t>
            </a:r>
            <a:r>
              <a:rPr lang="ar-EG" sz="1600" dirty="0">
                <a:solidFill>
                  <a:srgbClr val="1F1F1F"/>
                </a:solidFill>
                <a:highlight>
                  <a:srgbClr val="FFFFFF"/>
                </a:highlight>
                <a:latin typeface="Source Sans Pro" panose="020B0503030403020204" pitchFamily="34" charset="0"/>
              </a:rPr>
              <a:t>غالبًا ما يتمتع القادة الأذكياء عاطفيًا بالتعاطف مع الآخرين، والشعور بالوعي الذاتي، والقدرة على التفكير قبل التحدث أو التصرف، ودرجة عالية من المرونة.</a:t>
            </a:r>
          </a:p>
          <a:p>
            <a:pPr algn="just" rtl="1"/>
            <a:r>
              <a:rPr lang="ar-EG" sz="1600" b="1" dirty="0">
                <a:solidFill>
                  <a:srgbClr val="1F1F1F"/>
                </a:solidFill>
                <a:highlight>
                  <a:srgbClr val="FFFFFF"/>
                </a:highlight>
                <a:latin typeface="Source Sans Pro" panose="020B0503030403020204" pitchFamily="34" charset="0"/>
              </a:rPr>
              <a:t>7. المرونة: </a:t>
            </a:r>
            <a:r>
              <a:rPr lang="ar-EG" sz="1600" dirty="0">
                <a:solidFill>
                  <a:srgbClr val="1F1F1F"/>
                </a:solidFill>
                <a:highlight>
                  <a:srgbClr val="FFFFFF"/>
                </a:highlight>
                <a:latin typeface="Source Sans Pro" panose="020B0503030403020204" pitchFamily="34" charset="0"/>
              </a:rPr>
              <a:t>تتضمن المرونة إيجاد طرق متعددة لإدارة فريق، أو إكمال مهمة، أو حل مشكلة</a:t>
            </a:r>
            <a:r>
              <a:rPr lang="ar-EG" sz="1600" b="1" dirty="0">
                <a:solidFill>
                  <a:srgbClr val="1F1F1F"/>
                </a:solidFill>
                <a:highlight>
                  <a:srgbClr val="FFFFFF"/>
                </a:highlight>
                <a:latin typeface="Source Sans Pro" panose="020B0503030403020204" pitchFamily="34" charset="0"/>
              </a:rPr>
              <a:t>.</a:t>
            </a:r>
          </a:p>
          <a:p>
            <a:pPr algn="just" rtl="1"/>
            <a:r>
              <a:rPr lang="ar-EG" sz="1600" b="1" dirty="0">
                <a:solidFill>
                  <a:srgbClr val="1F1F1F"/>
                </a:solidFill>
                <a:highlight>
                  <a:srgbClr val="FFFFFF"/>
                </a:highlight>
                <a:latin typeface="Source Sans Pro" panose="020B0503030403020204" pitchFamily="34" charset="0"/>
              </a:rPr>
              <a:t>8. التنظيم: </a:t>
            </a:r>
            <a:r>
              <a:rPr lang="ar-EG" sz="1600" dirty="0">
                <a:solidFill>
                  <a:srgbClr val="1F1F1F"/>
                </a:solidFill>
                <a:highlight>
                  <a:srgbClr val="FFFFFF"/>
                </a:highlight>
                <a:latin typeface="Source Sans Pro" panose="020B0503030403020204" pitchFamily="34" charset="0"/>
              </a:rPr>
              <a:t>قد يكون لديك الكثير للتعامل معه في وقت واحد، بما في ذلك المهام والتقارير والاجتماعات والمشاريع والعروض التقديمية. يمكن أن تساعد المهارات التنظيمية الجيدة. وتشمل هذه تحديد الأهداف والجدولة وإدارة الوقت وحفظ السجلات.</a:t>
            </a:r>
          </a:p>
          <a:p>
            <a:pPr algn="just" rtl="1"/>
            <a:r>
              <a:rPr lang="ar-EG" sz="1600" b="1" dirty="0">
                <a:solidFill>
                  <a:srgbClr val="1F1F1F"/>
                </a:solidFill>
                <a:highlight>
                  <a:srgbClr val="FFFFFF"/>
                </a:highlight>
                <a:latin typeface="Source Sans Pro" panose="020B0503030403020204" pitchFamily="34" charset="0"/>
              </a:rPr>
              <a:t>9. حل المشكلات: </a:t>
            </a:r>
            <a:r>
              <a:rPr lang="ar-EG" sz="1600" dirty="0">
                <a:solidFill>
                  <a:srgbClr val="1F1F1F"/>
                </a:solidFill>
                <a:highlight>
                  <a:srgbClr val="FFFFFF"/>
                </a:highlight>
                <a:latin typeface="Source Sans Pro" panose="020B0503030403020204" pitchFamily="34" charset="0"/>
              </a:rPr>
              <a:t>يسير حل المشكلات جنبًا إلى جنب مع اتخاذ القرار. تتضمن العملية تحديد المشكلة ووزن الحلول واختيار أفضلها وتقييم ما إذا كانت تعمل أم لا. يجد المديرون الذين يجيدون حل المشكلات وقتًا أسهل في تلبية أهداف الشركة.</a:t>
            </a:r>
          </a:p>
          <a:p>
            <a:pPr algn="just" rtl="1"/>
            <a:r>
              <a:rPr lang="ar-EG" sz="1600" b="1" dirty="0">
                <a:solidFill>
                  <a:srgbClr val="1F1F1F"/>
                </a:solidFill>
                <a:highlight>
                  <a:srgbClr val="FFFFFF"/>
                </a:highlight>
                <a:latin typeface="Source Sans Pro" panose="020B0503030403020204" pitchFamily="34" charset="0"/>
              </a:rPr>
              <a:t>10. التفكير الاستراتيجي: </a:t>
            </a:r>
            <a:r>
              <a:rPr lang="ar-EG" sz="1600" dirty="0">
                <a:solidFill>
                  <a:srgbClr val="1F1F1F"/>
                </a:solidFill>
                <a:highlight>
                  <a:srgbClr val="FFFFFF"/>
                </a:highlight>
                <a:latin typeface="Source Sans Pro" panose="020B0503030403020204" pitchFamily="34" charset="0"/>
              </a:rPr>
              <a:t>يتضمن التفكير الاستراتيجي: تحليل البيانات للتوصل إلى استراتيجيات، وإنشاء استراتيجيات لتحقيق أهداف الشركة، والتفكير في طرق تنفيذ الاستراتيجيات، وتوجيه الآخرين في إكمال المهام المتعلقة بالهدف، وتوصيل النتائج إلى أصحاب المصلحة في الشركة.</a:t>
            </a:r>
            <a:endParaRPr lang="en-US" sz="1600" dirty="0">
              <a:solidFill>
                <a:srgbClr val="1F1F1F"/>
              </a:solidFill>
              <a:highlight>
                <a:srgbClr val="FFFFFF"/>
              </a:highlight>
              <a:latin typeface="var(--cds-font-family-source-sans-pro)"/>
            </a:endParaRPr>
          </a:p>
        </p:txBody>
      </p:sp>
      <p:sp>
        <p:nvSpPr>
          <p:cNvPr id="3" name="TextBox 2">
            <a:extLst>
              <a:ext uri="{FF2B5EF4-FFF2-40B4-BE49-F238E27FC236}">
                <a16:creationId xmlns:a16="http://schemas.microsoft.com/office/drawing/2014/main" id="{4DF5F87D-7757-DC6D-C8E7-E68A42BDAD59}"/>
              </a:ext>
            </a:extLst>
          </p:cNvPr>
          <p:cNvSpPr txBox="1"/>
          <p:nvPr/>
        </p:nvSpPr>
        <p:spPr>
          <a:xfrm>
            <a:off x="2485571" y="580915"/>
            <a:ext cx="7614869" cy="461665"/>
          </a:xfrm>
          <a:prstGeom prst="rect">
            <a:avLst/>
          </a:prstGeom>
          <a:noFill/>
        </p:spPr>
        <p:txBody>
          <a:bodyPr wrap="square">
            <a:spAutoFit/>
          </a:bodyPr>
          <a:lstStyle/>
          <a:p>
            <a:pPr algn="ctr"/>
            <a:r>
              <a:rPr lang="ar-EG" sz="2400" b="1" i="0" dirty="0">
                <a:solidFill>
                  <a:srgbClr val="C00000"/>
                </a:solidFill>
                <a:effectLst/>
                <a:highlight>
                  <a:srgbClr val="FFFFFF"/>
                </a:highlight>
                <a:latin typeface="Source Sans Pro" panose="020B0503030403020204" pitchFamily="34" charset="0"/>
              </a:rPr>
              <a:t>10 مهارات أخرى يجب أن يتمتع بها كل قائد/مدير ( تابع)</a:t>
            </a:r>
            <a:endParaRPr lang="en-US" sz="2400" dirty="0">
              <a:solidFill>
                <a:srgbClr val="C00000"/>
              </a:solidFill>
            </a:endParaRPr>
          </a:p>
        </p:txBody>
      </p:sp>
    </p:spTree>
    <p:extLst>
      <p:ext uri="{BB962C8B-B14F-4D97-AF65-F5344CB8AC3E}">
        <p14:creationId xmlns:p14="http://schemas.microsoft.com/office/powerpoint/2010/main" val="398994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D088A9DF-FE3B-DAB9-A4E1-45D4A7688FDF}"/>
              </a:ext>
            </a:extLst>
          </p:cNvPr>
          <p:cNvSpPr txBox="1">
            <a:spLocks/>
          </p:cNvSpPr>
          <p:nvPr/>
        </p:nvSpPr>
        <p:spPr>
          <a:xfrm>
            <a:off x="180431" y="2528047"/>
            <a:ext cx="3657600" cy="2323652"/>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effectLst>
                  <a:outerShdw blurRad="38100" dist="38100" dir="2700000" algn="tl">
                    <a:srgbClr val="000000">
                      <a:alpha val="43137"/>
                    </a:srgbClr>
                  </a:outerShdw>
                </a:effectLst>
              </a:rPr>
              <a:t>How You Can Build Leadership Skills</a:t>
            </a:r>
            <a:endParaRPr lang="ar-EG" sz="2800" b="1" dirty="0">
              <a:solidFill>
                <a:srgbClr val="C00000"/>
              </a:solidFill>
              <a:effectLst>
                <a:outerShdw blurRad="38100" dist="38100" dir="2700000" algn="tl">
                  <a:srgbClr val="000000">
                    <a:alpha val="43137"/>
                  </a:srgbClr>
                </a:outerShdw>
              </a:effectLst>
            </a:endParaRPr>
          </a:p>
          <a:p>
            <a:endParaRPr lang="ar-EG" sz="2800" b="1" dirty="0">
              <a:solidFill>
                <a:srgbClr val="C00000"/>
              </a:solidFill>
              <a:effectLst>
                <a:outerShdw blurRad="38100" dist="38100" dir="2700000" algn="tl">
                  <a:srgbClr val="000000">
                    <a:alpha val="43137"/>
                  </a:srgbClr>
                </a:outerShdw>
              </a:effectLst>
            </a:endParaRPr>
          </a:p>
          <a:p>
            <a:endParaRPr lang="ar-EG" sz="2800" b="1" dirty="0">
              <a:solidFill>
                <a:srgbClr val="C00000"/>
              </a:solidFill>
              <a:effectLst>
                <a:outerShdw blurRad="38100" dist="38100" dir="2700000" algn="tl">
                  <a:srgbClr val="000000">
                    <a:alpha val="43137"/>
                  </a:srgbClr>
                </a:outerShdw>
              </a:effectLst>
            </a:endParaRPr>
          </a:p>
          <a:p>
            <a:r>
              <a:rPr lang="ar-EG" sz="2800" b="1" dirty="0">
                <a:solidFill>
                  <a:srgbClr val="C00000"/>
                </a:solidFill>
                <a:effectLst>
                  <a:outerShdw blurRad="38100" dist="38100" dir="2700000" algn="tl">
                    <a:srgbClr val="000000">
                      <a:alpha val="43137"/>
                    </a:srgbClr>
                  </a:outerShdw>
                </a:effectLst>
              </a:rPr>
              <a:t>كيف يمكنك بناء مهارات القيادة</a:t>
            </a:r>
            <a:r>
              <a:rPr lang="en-US" sz="2800" b="1" dirty="0">
                <a:solidFill>
                  <a:srgbClr val="C00000"/>
                </a:solidFill>
                <a:effectLst>
                  <a:outerShdw blurRad="38100" dist="38100" dir="2700000" algn="tl">
                    <a:srgbClr val="000000">
                      <a:alpha val="43137"/>
                    </a:srgbClr>
                  </a:outerShdw>
                </a:effectLst>
              </a:rPr>
              <a:t> </a:t>
            </a:r>
            <a:endParaRPr lang="ar-EG" sz="2800" dirty="0">
              <a:solidFill>
                <a:srgbClr val="C00000"/>
              </a:solidFill>
              <a:effectLst>
                <a:outerShdw blurRad="38100" dist="38100" dir="2700000" algn="tl">
                  <a:srgbClr val="000000">
                    <a:alpha val="43137"/>
                  </a:srgbClr>
                </a:outerShdw>
              </a:effectLst>
            </a:endParaRPr>
          </a:p>
        </p:txBody>
      </p:sp>
      <p:graphicFrame>
        <p:nvGraphicFramePr>
          <p:cNvPr id="4" name="Content Placeholder 3">
            <a:extLst>
              <a:ext uri="{FF2B5EF4-FFF2-40B4-BE49-F238E27FC236}">
                <a16:creationId xmlns:a16="http://schemas.microsoft.com/office/drawing/2014/main" id="{C4D50F59-221D-2F72-37CA-45516FDA5084}"/>
              </a:ext>
            </a:extLst>
          </p:cNvPr>
          <p:cNvGraphicFramePr>
            <a:graphicFrameLocks/>
          </p:cNvGraphicFramePr>
          <p:nvPr>
            <p:extLst>
              <p:ext uri="{D42A27DB-BD31-4B8C-83A1-F6EECF244321}">
                <p14:modId xmlns:p14="http://schemas.microsoft.com/office/powerpoint/2010/main" val="642214275"/>
              </p:ext>
            </p:extLst>
          </p:nvPr>
        </p:nvGraphicFramePr>
        <p:xfrm>
          <a:off x="4361792" y="854671"/>
          <a:ext cx="7554817" cy="56719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16762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3458954" y="1713188"/>
            <a:ext cx="641656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01429EE-7489-E4A2-D7EC-840AE6185BD2}"/>
              </a:ext>
            </a:extLst>
          </p:cNvPr>
          <p:cNvSpPr txBox="1"/>
          <p:nvPr/>
        </p:nvSpPr>
        <p:spPr>
          <a:xfrm>
            <a:off x="3176752" y="857196"/>
            <a:ext cx="6416564" cy="523220"/>
          </a:xfrm>
          <a:prstGeom prst="rect">
            <a:avLst/>
          </a:prstGeom>
          <a:noFill/>
        </p:spPr>
        <p:txBody>
          <a:bodyPr wrap="square">
            <a:spAutoFit/>
          </a:bodyPr>
          <a:lstStyle/>
          <a:p>
            <a:pPr algn="ctr"/>
            <a:r>
              <a:rPr lang="en-GB" sz="2800" b="1" dirty="0">
                <a:solidFill>
                  <a:srgbClr val="C00000"/>
                </a:solidFill>
              </a:rPr>
              <a:t>Types of </a:t>
            </a:r>
            <a:r>
              <a:rPr lang="en-US" sz="2800" b="1" dirty="0">
                <a:solidFill>
                  <a:srgbClr val="C00000"/>
                </a:solidFill>
              </a:rPr>
              <a:t>Management</a:t>
            </a:r>
            <a:r>
              <a:rPr lang="ar-EG" sz="2800" b="1" dirty="0">
                <a:solidFill>
                  <a:srgbClr val="C00000"/>
                </a:solidFill>
              </a:rPr>
              <a:t>/ </a:t>
            </a:r>
            <a:r>
              <a:rPr lang="en-GB" sz="2800" b="1" dirty="0">
                <a:solidFill>
                  <a:srgbClr val="C00000"/>
                </a:solidFill>
              </a:rPr>
              <a:t>Leadership Style</a:t>
            </a:r>
            <a:endParaRPr lang="ar-SA" sz="2800" b="1" dirty="0">
              <a:solidFill>
                <a:srgbClr val="C00000"/>
              </a:solidFill>
            </a:endParaRPr>
          </a:p>
        </p:txBody>
      </p:sp>
      <p:pic>
        <p:nvPicPr>
          <p:cNvPr id="1026" name="Picture 2" descr="Types of Leadership Styles | DP IB Business Management Revision Notes 2022">
            <a:extLst>
              <a:ext uri="{FF2B5EF4-FFF2-40B4-BE49-F238E27FC236}">
                <a16:creationId xmlns:a16="http://schemas.microsoft.com/office/drawing/2014/main" id="{679FB16B-5374-8880-F717-01E0E514A4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1156" y="2088052"/>
            <a:ext cx="5852160" cy="353788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C62637-7A65-24C2-4991-5859ECBAA84C}"/>
              </a:ext>
            </a:extLst>
          </p:cNvPr>
          <p:cNvSpPr txBox="1"/>
          <p:nvPr/>
        </p:nvSpPr>
        <p:spPr>
          <a:xfrm>
            <a:off x="8283388" y="1181719"/>
            <a:ext cx="3710678" cy="523220"/>
          </a:xfrm>
          <a:prstGeom prst="rect">
            <a:avLst/>
          </a:prstGeom>
          <a:noFill/>
        </p:spPr>
        <p:txBody>
          <a:bodyPr wrap="square">
            <a:spAutoFit/>
          </a:bodyPr>
          <a:lstStyle/>
          <a:p>
            <a:pPr algn="r"/>
            <a:r>
              <a:rPr lang="ar-EG" sz="2800" b="1" dirty="0">
                <a:solidFill>
                  <a:srgbClr val="C00000"/>
                </a:solidFill>
              </a:rPr>
              <a:t>أساليب القيادة/ الإدارة</a:t>
            </a:r>
            <a:endParaRPr lang="ar-SA" sz="2800" b="1" dirty="0">
              <a:solidFill>
                <a:srgbClr val="C00000"/>
              </a:solidFill>
            </a:endParaRPr>
          </a:p>
        </p:txBody>
      </p:sp>
    </p:spTree>
    <p:extLst>
      <p:ext uri="{BB962C8B-B14F-4D97-AF65-F5344CB8AC3E}">
        <p14:creationId xmlns:p14="http://schemas.microsoft.com/office/powerpoint/2010/main" val="11785813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6022" y="1635116"/>
            <a:ext cx="8262670" cy="5143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638423" y="951089"/>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GB" sz="3600" b="1" dirty="0">
                <a:solidFill>
                  <a:srgbClr val="C00000"/>
                </a:solidFill>
              </a:rPr>
              <a:t>Autocratic </a:t>
            </a:r>
            <a:r>
              <a:rPr lang="en-US" sz="3600" dirty="0">
                <a:solidFill>
                  <a:srgbClr val="C00000"/>
                </a:solidFill>
              </a:rPr>
              <a:t>Style</a:t>
            </a:r>
            <a:endParaRPr lang="ar-SA" sz="3600" dirty="0">
              <a:solidFill>
                <a:srgbClr val="C00000"/>
              </a:solidFill>
            </a:endParaRPr>
          </a:p>
        </p:txBody>
      </p:sp>
      <p:sp>
        <p:nvSpPr>
          <p:cNvPr id="11" name="Content Placeholder 2"/>
          <p:cNvSpPr txBox="1">
            <a:spLocks/>
          </p:cNvSpPr>
          <p:nvPr/>
        </p:nvSpPr>
        <p:spPr>
          <a:xfrm>
            <a:off x="-259020" y="1658635"/>
            <a:ext cx="8262670" cy="2884726"/>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r>
              <a:rPr lang="en-GB" sz="1900" dirty="0"/>
              <a:t>(Leader</a:t>
            </a:r>
            <a:r>
              <a:rPr lang="ar-EG" sz="1900" dirty="0"/>
              <a:t>/ </a:t>
            </a:r>
            <a:r>
              <a:rPr lang="en-US" sz="1900" dirty="0"/>
              <a:t>Manager)</a:t>
            </a:r>
            <a:r>
              <a:rPr lang="en-GB" sz="1900" dirty="0"/>
              <a:t> makes decisions without reference to anyone else</a:t>
            </a:r>
            <a:r>
              <a:rPr lang="en-US" sz="1900" dirty="0"/>
              <a:t>.</a:t>
            </a:r>
            <a:endParaRPr lang="en-GB" sz="1900" dirty="0"/>
          </a:p>
          <a:p>
            <a:pPr lvl="1" algn="just"/>
            <a:r>
              <a:rPr lang="en-GB" sz="1900" dirty="0"/>
              <a:t>High degree of dependency on the leader.</a:t>
            </a:r>
          </a:p>
          <a:p>
            <a:pPr lvl="1" algn="just"/>
            <a:r>
              <a:rPr lang="en-GB" sz="1900" dirty="0"/>
              <a:t>Can create de-motivation and alienation of staff.</a:t>
            </a:r>
          </a:p>
          <a:p>
            <a:pPr lvl="1" algn="just"/>
            <a:r>
              <a:rPr lang="en-US" sz="1900" i="0" dirty="0">
                <a:solidFill>
                  <a:srgbClr val="000000"/>
                </a:solidFill>
                <a:effectLst/>
                <a:highlight>
                  <a:srgbClr val="FFFFFF"/>
                </a:highlight>
              </a:rPr>
              <a:t>Authoritarian (leaders</a:t>
            </a:r>
            <a:r>
              <a:rPr lang="ar-EG" sz="1900" i="0" dirty="0">
                <a:solidFill>
                  <a:srgbClr val="000000"/>
                </a:solidFill>
                <a:effectLst/>
                <a:highlight>
                  <a:srgbClr val="FFFFFF"/>
                </a:highlight>
              </a:rPr>
              <a:t>/</a:t>
            </a:r>
            <a:r>
              <a:rPr lang="en-US" sz="1900" i="0" dirty="0">
                <a:solidFill>
                  <a:srgbClr val="000000"/>
                </a:solidFill>
                <a:effectLst/>
                <a:highlight>
                  <a:srgbClr val="FFFFFF"/>
                </a:highlight>
              </a:rPr>
              <a:t> Managers) provide clear expectations around what needs to be done, when it should be done, and when it should be done.</a:t>
            </a:r>
          </a:p>
          <a:p>
            <a:pPr lvl="1" algn="just"/>
            <a:r>
              <a:rPr lang="en-GB" sz="1900" dirty="0"/>
              <a:t>May be valuable in some types of business where decisions need to be made quickly and decisively.</a:t>
            </a:r>
          </a:p>
          <a:p>
            <a:pPr lvl="1" algn="just"/>
            <a:r>
              <a:rPr lang="en-US" sz="1900" i="0" dirty="0">
                <a:solidFill>
                  <a:srgbClr val="000000"/>
                </a:solidFill>
                <a:effectLst/>
                <a:highlight>
                  <a:srgbClr val="FFFFFF"/>
                </a:highlight>
              </a:rPr>
              <a:t>As a result, there is a division between the leader and members as the (leader</a:t>
            </a:r>
            <a:r>
              <a:rPr lang="ar-EG" sz="1900" i="0" dirty="0">
                <a:solidFill>
                  <a:srgbClr val="000000"/>
                </a:solidFill>
                <a:effectLst/>
                <a:highlight>
                  <a:srgbClr val="FFFFFF"/>
                </a:highlight>
              </a:rPr>
              <a:t>/ </a:t>
            </a:r>
            <a:r>
              <a:rPr lang="en-US" sz="1900" i="0" dirty="0">
                <a:solidFill>
                  <a:srgbClr val="000000"/>
                </a:solidFill>
                <a:effectLst/>
                <a:highlight>
                  <a:srgbClr val="FFFFFF"/>
                </a:highlight>
              </a:rPr>
              <a:t> Manager) makes decisions independent of the group.</a:t>
            </a:r>
            <a:endParaRPr lang="en-GB" sz="1900"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Arrogance or selfish management concept. Bossy manager doesnt listen to subordinates opinion. People shout out for haughty boss sitting in chair with megaphone. Flat cartoon vector illustration">
            <a:extLst>
              <a:ext uri="{FF2B5EF4-FFF2-40B4-BE49-F238E27FC236}">
                <a16:creationId xmlns:a16="http://schemas.microsoft.com/office/drawing/2014/main" id="{398E3973-E9E4-2D26-5253-B3EC97ACA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3881" y="4336561"/>
            <a:ext cx="2746944" cy="19560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6B9D0BB-9B6C-E11E-870F-FBD687555830}"/>
              </a:ext>
            </a:extLst>
          </p:cNvPr>
          <p:cNvSpPr txBox="1"/>
          <p:nvPr/>
        </p:nvSpPr>
        <p:spPr>
          <a:xfrm>
            <a:off x="180431" y="4433545"/>
            <a:ext cx="8617712" cy="2308324"/>
          </a:xfrm>
          <a:prstGeom prst="rect">
            <a:avLst/>
          </a:prstGeom>
          <a:noFill/>
        </p:spPr>
        <p:txBody>
          <a:bodyPr wrap="square">
            <a:spAutoFit/>
          </a:bodyPr>
          <a:lstStyle/>
          <a:p>
            <a:pPr marL="742950" lvl="1" indent="-285750" algn="just" rtl="1">
              <a:buFont typeface="Arial" panose="020B0604020202020204" pitchFamily="34" charset="0"/>
              <a:buChar char="•"/>
            </a:pPr>
            <a:r>
              <a:rPr lang="ar-EG" sz="1800" b="1" dirty="0"/>
              <a:t>يتخذ القائد/ المدير القرارات دون الرجوع إلى أي شخص آخر.</a:t>
            </a:r>
          </a:p>
          <a:p>
            <a:pPr marL="742950" lvl="1" indent="-285750" algn="just" rtl="1">
              <a:buFont typeface="Arial" panose="020B0604020202020204" pitchFamily="34" charset="0"/>
              <a:buChar char="•"/>
            </a:pPr>
            <a:r>
              <a:rPr lang="ar-EG" sz="1800" b="1" dirty="0"/>
              <a:t>درجة عالية من الاعتماد على القائد.</a:t>
            </a:r>
          </a:p>
          <a:p>
            <a:pPr marL="742950" lvl="1" indent="-285750" algn="just" rtl="1">
              <a:buFont typeface="Arial" panose="020B0604020202020204" pitchFamily="34" charset="0"/>
              <a:buChar char="•"/>
            </a:pPr>
            <a:r>
              <a:rPr lang="ar-EG" sz="1800" b="1" dirty="0"/>
              <a:t>يمكن أن يؤدي ذلك إلى تثبيط الحافز ونفور الموظفين.</a:t>
            </a:r>
          </a:p>
          <a:p>
            <a:pPr marL="742950" lvl="1" indent="-285750" algn="just" rtl="1">
              <a:buFont typeface="Arial" panose="020B0604020202020204" pitchFamily="34" charset="0"/>
              <a:buChar char="•"/>
            </a:pPr>
            <a:r>
              <a:rPr lang="ar-EG" sz="1800" b="1" dirty="0"/>
              <a:t>يقدم القادة/ المديرون الاستبداديون توقعات واضحة حول ما يجب القيام به، ومتى يجب القيام به، ومتى يجب القيام به.</a:t>
            </a:r>
          </a:p>
          <a:p>
            <a:pPr marL="742950" lvl="1" indent="-285750" algn="just" rtl="1">
              <a:buFont typeface="Arial" panose="020B0604020202020204" pitchFamily="34" charset="0"/>
              <a:buChar char="•"/>
            </a:pPr>
            <a:r>
              <a:rPr lang="ar-EG" sz="1800" b="1" dirty="0"/>
              <a:t>قد يكون مفيدًا في بعض أنواع الأعمال حيث يجب اتخاذ القرارات بسرعة وحسم.</a:t>
            </a:r>
          </a:p>
          <a:p>
            <a:pPr marL="742950" lvl="1" indent="-285750" algn="just" rtl="1">
              <a:buFont typeface="Arial" panose="020B0604020202020204" pitchFamily="34" charset="0"/>
              <a:buChar char="•"/>
            </a:pPr>
            <a:r>
              <a:rPr lang="ar-EG" sz="1800" b="1" dirty="0"/>
              <a:t>نتيجة لذلك، هناك انقسام بين القائد/ المدير والأعضاء حيث يتخذ القائد القرارات بشكل مستقل عن المجموعة.</a:t>
            </a:r>
            <a:endParaRPr lang="ar-SA" sz="1800" b="1" dirty="0"/>
          </a:p>
        </p:txBody>
      </p:sp>
      <p:sp>
        <p:nvSpPr>
          <p:cNvPr id="6" name="Title 1">
            <a:extLst>
              <a:ext uri="{FF2B5EF4-FFF2-40B4-BE49-F238E27FC236}">
                <a16:creationId xmlns:a16="http://schemas.microsoft.com/office/drawing/2014/main" id="{4FA96262-1626-113D-51A2-E25610FBAFC0}"/>
              </a:ext>
            </a:extLst>
          </p:cNvPr>
          <p:cNvSpPr txBox="1">
            <a:spLocks/>
          </p:cNvSpPr>
          <p:nvPr/>
        </p:nvSpPr>
        <p:spPr>
          <a:xfrm>
            <a:off x="5715405" y="968571"/>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sz="4000" b="1" dirty="0">
                <a:solidFill>
                  <a:srgbClr val="C00000"/>
                </a:solidFill>
              </a:rPr>
              <a:t>الأسلوب الاستبدادي/ التحكمي</a:t>
            </a:r>
            <a:endParaRPr lang="ar-SA" dirty="0">
              <a:solidFill>
                <a:srgbClr val="C00000"/>
              </a:solidFill>
            </a:endParaRPr>
          </a:p>
        </p:txBody>
      </p:sp>
      <p:pic>
        <p:nvPicPr>
          <p:cNvPr id="8" name="Picture 7">
            <a:extLst>
              <a:ext uri="{FF2B5EF4-FFF2-40B4-BE49-F238E27FC236}">
                <a16:creationId xmlns:a16="http://schemas.microsoft.com/office/drawing/2014/main" id="{C6FDE21B-FBC6-552D-56CF-D827A633B54A}"/>
              </a:ext>
            </a:extLst>
          </p:cNvPr>
          <p:cNvPicPr>
            <a:picLocks noChangeAspect="1"/>
          </p:cNvPicPr>
          <p:nvPr/>
        </p:nvPicPr>
        <p:blipFill>
          <a:blip r:embed="rId4">
            <a:extLst>
              <a:ext uri="{28A0092B-C50C-407E-A947-70E740481C1C}">
                <a14:useLocalDpi xmlns:a14="http://schemas.microsoft.com/office/drawing/2010/main" val="0"/>
              </a:ext>
            </a:extLst>
          </a:blip>
          <a:srcRect r="69676"/>
          <a:stretch>
            <a:fillRect/>
          </a:stretch>
        </p:blipFill>
        <p:spPr>
          <a:xfrm>
            <a:off x="9264625" y="1635116"/>
            <a:ext cx="2305574" cy="2540659"/>
          </a:xfrm>
          <a:prstGeom prst="rect">
            <a:avLst/>
          </a:prstGeom>
        </p:spPr>
      </p:pic>
    </p:spTree>
    <p:extLst>
      <p:ext uri="{BB962C8B-B14F-4D97-AF65-F5344CB8AC3E}">
        <p14:creationId xmlns:p14="http://schemas.microsoft.com/office/powerpoint/2010/main" val="389574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7" y="1635116"/>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982498" y="914352"/>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GB" sz="3200" b="1" dirty="0">
                <a:solidFill>
                  <a:srgbClr val="C00000"/>
                </a:solidFill>
              </a:rPr>
              <a:t>Autocratic </a:t>
            </a:r>
            <a:r>
              <a:rPr lang="en-US" sz="3200" dirty="0">
                <a:solidFill>
                  <a:srgbClr val="C00000"/>
                </a:solidFill>
              </a:rPr>
              <a:t>Style</a:t>
            </a:r>
            <a:endParaRPr lang="ar-SA" sz="3200" dirty="0">
              <a:solidFill>
                <a:srgbClr val="C00000"/>
              </a:solidFill>
            </a:endParaRPr>
          </a:p>
        </p:txBody>
      </p:sp>
      <p:sp>
        <p:nvSpPr>
          <p:cNvPr id="11" name="Content Placeholder 2"/>
          <p:cNvSpPr txBox="1">
            <a:spLocks/>
          </p:cNvSpPr>
          <p:nvPr/>
        </p:nvSpPr>
        <p:spPr>
          <a:xfrm>
            <a:off x="451945" y="2010004"/>
            <a:ext cx="6852744" cy="171214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i="1" dirty="0">
                <a:solidFill>
                  <a:srgbClr val="273239"/>
                </a:solidFill>
                <a:effectLst/>
                <a:highlight>
                  <a:srgbClr val="FFFFFF"/>
                </a:highlight>
                <a:latin typeface="Nunito" pitchFamily="2" charset="0"/>
              </a:rPr>
              <a:t>For example,</a:t>
            </a:r>
            <a:r>
              <a:rPr lang="en-US" b="0" i="1" dirty="0">
                <a:solidFill>
                  <a:srgbClr val="273239"/>
                </a:solidFill>
                <a:effectLst/>
                <a:highlight>
                  <a:srgbClr val="FFFFFF"/>
                </a:highlight>
                <a:latin typeface="Nunito" pitchFamily="2" charset="0"/>
              </a:rPr>
              <a:t> </a:t>
            </a:r>
          </a:p>
          <a:p>
            <a:pPr marL="0" indent="0" algn="just">
              <a:buNone/>
            </a:pPr>
            <a:r>
              <a:rPr lang="en-US" b="0" i="0" dirty="0">
                <a:solidFill>
                  <a:srgbClr val="273239"/>
                </a:solidFill>
                <a:effectLst/>
                <a:highlight>
                  <a:srgbClr val="FFFFFF"/>
                </a:highlight>
                <a:latin typeface="Nunito" pitchFamily="2" charset="0"/>
              </a:rPr>
              <a:t>if someone assigns work and gives orders to complete the work as per his discretion without consulting his subordinates, then Sam is an Autocratic Leader.</a:t>
            </a:r>
            <a:endParaRPr lang="ar-SA" sz="4000"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id="{4D0B8A4A-A45A-6B05-740F-12B30073B0E8}"/>
              </a:ext>
            </a:extLst>
          </p:cNvPr>
          <p:cNvSpPr txBox="1">
            <a:spLocks/>
          </p:cNvSpPr>
          <p:nvPr/>
        </p:nvSpPr>
        <p:spPr>
          <a:xfrm>
            <a:off x="522536" y="4097035"/>
            <a:ext cx="6852744" cy="210273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b="1" dirty="0">
                <a:solidFill>
                  <a:srgbClr val="273239"/>
                </a:solidFill>
                <a:effectLst/>
                <a:highlight>
                  <a:srgbClr val="FFFFFF"/>
                </a:highlight>
                <a:latin typeface="Nunito" pitchFamily="2" charset="0"/>
              </a:rPr>
              <a:t>على سبيل المثال،</a:t>
            </a:r>
          </a:p>
          <a:p>
            <a:pPr marL="0" indent="0" algn="just" rtl="1">
              <a:buNone/>
            </a:pPr>
            <a:r>
              <a:rPr lang="ar-EG" b="1" dirty="0">
                <a:solidFill>
                  <a:srgbClr val="273239"/>
                </a:solidFill>
                <a:effectLst/>
                <a:highlight>
                  <a:srgbClr val="FFFFFF"/>
                </a:highlight>
                <a:latin typeface="Nunito" pitchFamily="2" charset="0"/>
              </a:rPr>
              <a:t>إذا كلف شخص بالعمل وأصدر أوامر لإكمال العمل وفقًا لتقديره دون استشارة مرؤوسيه، فإن ذلك الشخص هو قائد استبدادي.</a:t>
            </a:r>
            <a:endParaRPr lang="ar-SA" sz="4000" dirty="0"/>
          </a:p>
        </p:txBody>
      </p:sp>
      <p:sp>
        <p:nvSpPr>
          <p:cNvPr id="5" name="Title 1">
            <a:extLst>
              <a:ext uri="{FF2B5EF4-FFF2-40B4-BE49-F238E27FC236}">
                <a16:creationId xmlns:a16="http://schemas.microsoft.com/office/drawing/2014/main" id="{90B5AAE4-34C2-C1DE-08BC-A84A58E4F617}"/>
              </a:ext>
            </a:extLst>
          </p:cNvPr>
          <p:cNvSpPr txBox="1">
            <a:spLocks/>
          </p:cNvSpPr>
          <p:nvPr/>
        </p:nvSpPr>
        <p:spPr>
          <a:xfrm>
            <a:off x="6091921" y="91478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rtl="1"/>
            <a:r>
              <a:rPr lang="ar-EG" sz="4000" b="1" dirty="0">
                <a:solidFill>
                  <a:srgbClr val="C00000"/>
                </a:solidFill>
              </a:rPr>
              <a:t>الأسلوب الاستبدادي/ التحكمي</a:t>
            </a:r>
            <a:endParaRPr lang="ar-SA" dirty="0">
              <a:solidFill>
                <a:srgbClr val="C00000"/>
              </a:solidFill>
            </a:endParaRPr>
          </a:p>
        </p:txBody>
      </p:sp>
      <p:pic>
        <p:nvPicPr>
          <p:cNvPr id="6" name="Picture 2" descr="Arrogance or selfish management concept. Bossy manager doesnt listen to subordinates opinion. People shout out for haughty boss sitting in chair with megaphone. Flat cartoon vector illustration">
            <a:extLst>
              <a:ext uri="{FF2B5EF4-FFF2-40B4-BE49-F238E27FC236}">
                <a16:creationId xmlns:a16="http://schemas.microsoft.com/office/drawing/2014/main" id="{38FB515C-F088-C8EA-60A7-399FC4741A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3881" y="4336561"/>
            <a:ext cx="2746944" cy="195607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7A19031-4FCE-6E10-8681-AB9C6EB33CD0}"/>
              </a:ext>
            </a:extLst>
          </p:cNvPr>
          <p:cNvPicPr>
            <a:picLocks noChangeAspect="1"/>
          </p:cNvPicPr>
          <p:nvPr/>
        </p:nvPicPr>
        <p:blipFill>
          <a:blip r:embed="rId4">
            <a:extLst>
              <a:ext uri="{28A0092B-C50C-407E-A947-70E740481C1C}">
                <a14:useLocalDpi xmlns:a14="http://schemas.microsoft.com/office/drawing/2010/main" val="0"/>
              </a:ext>
            </a:extLst>
          </a:blip>
          <a:srcRect r="69676"/>
          <a:stretch>
            <a:fillRect/>
          </a:stretch>
        </p:blipFill>
        <p:spPr>
          <a:xfrm>
            <a:off x="9264625" y="1635116"/>
            <a:ext cx="2305574" cy="2540659"/>
          </a:xfrm>
          <a:prstGeom prst="rect">
            <a:avLst/>
          </a:prstGeom>
        </p:spPr>
      </p:pic>
    </p:spTree>
    <p:extLst>
      <p:ext uri="{BB962C8B-B14F-4D97-AF65-F5344CB8AC3E}">
        <p14:creationId xmlns:p14="http://schemas.microsoft.com/office/powerpoint/2010/main" val="3182732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646050"/>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2133105" y="971042"/>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US" sz="3600" b="1" i="0" dirty="0">
                <a:solidFill>
                  <a:srgbClr val="C00000"/>
                </a:solidFill>
                <a:effectLst/>
                <a:highlight>
                  <a:srgbClr val="FFFFFF"/>
                </a:highlight>
                <a:latin typeface="Lato" panose="020F0502020204030203" pitchFamily="34" charset="0"/>
              </a:rPr>
              <a:t>Democratic </a:t>
            </a:r>
            <a:r>
              <a:rPr lang="en-US" sz="3600" dirty="0">
                <a:solidFill>
                  <a:srgbClr val="C00000"/>
                </a:solidFill>
                <a:highlight>
                  <a:srgbClr val="FFFFFF"/>
                </a:highlight>
              </a:rPr>
              <a:t>Style</a:t>
            </a:r>
            <a:endParaRPr lang="en-US" sz="3600" b="1" i="0" dirty="0">
              <a:solidFill>
                <a:srgbClr val="C00000"/>
              </a:solidFill>
              <a:effectLst/>
              <a:highlight>
                <a:srgbClr val="FFFFFF"/>
              </a:highlight>
              <a:latin typeface="Lato" panose="020F0502020204030203" pitchFamily="34" charset="0"/>
            </a:endParaRPr>
          </a:p>
        </p:txBody>
      </p:sp>
      <p:sp>
        <p:nvSpPr>
          <p:cNvPr id="11" name="Content Placeholder 2"/>
          <p:cNvSpPr txBox="1">
            <a:spLocks/>
          </p:cNvSpPr>
          <p:nvPr/>
        </p:nvSpPr>
        <p:spPr>
          <a:xfrm>
            <a:off x="180431" y="1758394"/>
            <a:ext cx="7213042" cy="230799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t>Encourages decision making from different perspectives – leadership may be emphasised throughout the organisation</a:t>
            </a:r>
          </a:p>
          <a:p>
            <a:pPr lvl="1"/>
            <a:r>
              <a:rPr lang="en-GB" b="1" dirty="0">
                <a:solidFill>
                  <a:srgbClr val="003366"/>
                </a:solidFill>
              </a:rPr>
              <a:t>Consultative:</a:t>
            </a:r>
            <a:r>
              <a:rPr lang="en-GB" b="1" dirty="0"/>
              <a:t> process of consultation before decisions are taken</a:t>
            </a:r>
          </a:p>
          <a:p>
            <a:pPr lvl="1"/>
            <a:r>
              <a:rPr lang="en-GB" b="1" dirty="0">
                <a:solidFill>
                  <a:srgbClr val="003366"/>
                </a:solidFill>
              </a:rPr>
              <a:t>Persuasive:</a:t>
            </a:r>
            <a:r>
              <a:rPr lang="en-GB" b="1" dirty="0"/>
              <a:t> Leader takes decision and seeks to persuade others that the decision is correct</a:t>
            </a:r>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Software development leadership styles to know about | Shake">
            <a:extLst>
              <a:ext uri="{FF2B5EF4-FFF2-40B4-BE49-F238E27FC236}">
                <a16:creationId xmlns:a16="http://schemas.microsoft.com/office/drawing/2014/main" id="{57368844-49E3-C34C-5BD5-DC2BF09AD7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2868" y="4502195"/>
            <a:ext cx="2858813" cy="179026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A78949A1-FDDB-B26F-7015-6069069A5110}"/>
              </a:ext>
            </a:extLst>
          </p:cNvPr>
          <p:cNvSpPr txBox="1">
            <a:spLocks/>
          </p:cNvSpPr>
          <p:nvPr/>
        </p:nvSpPr>
        <p:spPr>
          <a:xfrm>
            <a:off x="180431" y="4469427"/>
            <a:ext cx="7213042" cy="175747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400" b="1" dirty="0"/>
              <a:t>يشجع اتخاذ القرار من وجهات نظر مختلفة - يمكن التأكيد على القيادة في جميع أنحاء المنظمة</a:t>
            </a:r>
          </a:p>
          <a:p>
            <a:pPr lvl="1" algn="r" rtl="1"/>
            <a:r>
              <a:rPr lang="ar-EG" sz="2000" b="1" dirty="0"/>
              <a:t>استشاري: عملية التشاور قبل اتخاذ القرارات</a:t>
            </a:r>
          </a:p>
          <a:p>
            <a:pPr lvl="1" algn="r" rtl="1"/>
            <a:r>
              <a:rPr lang="ar-EG" sz="2000" b="1" dirty="0"/>
              <a:t>إقناع: يتخذ القائد القرار ويسعى إلى إقناع الآخرين بأن القرار صحيح</a:t>
            </a:r>
            <a:endParaRPr lang="en-GB" sz="2000" b="1" dirty="0"/>
          </a:p>
        </p:txBody>
      </p:sp>
      <p:sp>
        <p:nvSpPr>
          <p:cNvPr id="5" name="Title 1">
            <a:extLst>
              <a:ext uri="{FF2B5EF4-FFF2-40B4-BE49-F238E27FC236}">
                <a16:creationId xmlns:a16="http://schemas.microsoft.com/office/drawing/2014/main" id="{31B2FFC2-A443-2B4C-8263-E9BB5572370F}"/>
              </a:ext>
            </a:extLst>
          </p:cNvPr>
          <p:cNvSpPr txBox="1">
            <a:spLocks/>
          </p:cNvSpPr>
          <p:nvPr/>
        </p:nvSpPr>
        <p:spPr>
          <a:xfrm>
            <a:off x="7282928" y="968573"/>
            <a:ext cx="3423903" cy="684027"/>
          </a:xfrm>
          <a:prstGeom prst="rect">
            <a:avLst/>
          </a:prstGeom>
        </p:spPr>
        <p:txBody>
          <a:bodyPr vert="horz" lIns="91440" tIns="45720" rIns="91440" bIns="45720" rtlCol="0" anchor="ctr">
            <a:normAutofit fontScale="925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b="1" i="0" dirty="0">
                <a:solidFill>
                  <a:srgbClr val="C00000"/>
                </a:solidFill>
                <a:effectLst/>
                <a:highlight>
                  <a:srgbClr val="FFFFFF"/>
                </a:highlight>
                <a:latin typeface="Lato" panose="020F0502020204030203" pitchFamily="34" charset="0"/>
              </a:rPr>
              <a:t>الأسلوب الديمقراطي</a:t>
            </a:r>
            <a:endParaRPr lang="en-US" b="1" i="0" dirty="0">
              <a:solidFill>
                <a:srgbClr val="C00000"/>
              </a:solidFill>
              <a:effectLst/>
              <a:highlight>
                <a:srgbClr val="FFFFFF"/>
              </a:highlight>
              <a:latin typeface="Lato" panose="020F0502020204030203" pitchFamily="34" charset="0"/>
            </a:endParaRPr>
          </a:p>
        </p:txBody>
      </p:sp>
      <p:pic>
        <p:nvPicPr>
          <p:cNvPr id="10" name="Picture 9">
            <a:extLst>
              <a:ext uri="{FF2B5EF4-FFF2-40B4-BE49-F238E27FC236}">
                <a16:creationId xmlns:a16="http://schemas.microsoft.com/office/drawing/2014/main" id="{33F41156-003E-F117-BDFB-C898E481E510}"/>
              </a:ext>
            </a:extLst>
          </p:cNvPr>
          <p:cNvPicPr>
            <a:picLocks noChangeAspect="1"/>
          </p:cNvPicPr>
          <p:nvPr/>
        </p:nvPicPr>
        <p:blipFill>
          <a:blip r:embed="rId4">
            <a:extLst>
              <a:ext uri="{28A0092B-C50C-407E-A947-70E740481C1C}">
                <a14:useLocalDpi xmlns:a14="http://schemas.microsoft.com/office/drawing/2010/main" val="0"/>
              </a:ext>
            </a:extLst>
          </a:blip>
          <a:srcRect l="63220"/>
          <a:stretch>
            <a:fillRect/>
          </a:stretch>
        </p:blipFill>
        <p:spPr>
          <a:xfrm>
            <a:off x="7895738" y="1515257"/>
            <a:ext cx="3423903" cy="2842778"/>
          </a:xfrm>
          <a:prstGeom prst="rect">
            <a:avLst/>
          </a:prstGeom>
        </p:spPr>
      </p:pic>
    </p:spTree>
    <p:extLst>
      <p:ext uri="{BB962C8B-B14F-4D97-AF65-F5344CB8AC3E}">
        <p14:creationId xmlns:p14="http://schemas.microsoft.com/office/powerpoint/2010/main" val="3177588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646050"/>
            <a:ext cx="7213042" cy="4681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778104" y="1018195"/>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US" sz="3200" b="1" i="0" dirty="0">
                <a:solidFill>
                  <a:srgbClr val="C00000"/>
                </a:solidFill>
                <a:effectLst/>
                <a:highlight>
                  <a:srgbClr val="FFFFFF"/>
                </a:highlight>
                <a:latin typeface="Lato" panose="020F0502020204030203" pitchFamily="34" charset="0"/>
              </a:rPr>
              <a:t>Democratic </a:t>
            </a:r>
            <a:r>
              <a:rPr lang="en-US" sz="3200" dirty="0">
                <a:solidFill>
                  <a:srgbClr val="C00000"/>
                </a:solidFill>
                <a:highlight>
                  <a:srgbClr val="FFFFFF"/>
                </a:highlight>
              </a:rPr>
              <a:t>Style</a:t>
            </a:r>
            <a:r>
              <a:rPr lang="en-US" sz="3200" b="1" i="0" dirty="0">
                <a:solidFill>
                  <a:srgbClr val="C00000"/>
                </a:solidFill>
                <a:effectLst/>
                <a:highlight>
                  <a:srgbClr val="FFFFFF"/>
                </a:highlight>
                <a:latin typeface="Lato" panose="020F0502020204030203" pitchFamily="34" charset="0"/>
              </a:rPr>
              <a:t>, </a:t>
            </a:r>
            <a:r>
              <a:rPr lang="en-US" sz="3200" b="1" i="0" dirty="0" err="1">
                <a:solidFill>
                  <a:srgbClr val="C00000"/>
                </a:solidFill>
                <a:effectLst/>
                <a:highlight>
                  <a:srgbClr val="FFFFFF"/>
                </a:highlight>
                <a:latin typeface="Lato" panose="020F0502020204030203" pitchFamily="34" charset="0"/>
              </a:rPr>
              <a:t>Con’t</a:t>
            </a:r>
            <a:endParaRPr lang="en-US" sz="3200" b="1" i="0" dirty="0">
              <a:solidFill>
                <a:srgbClr val="C00000"/>
              </a:solidFill>
              <a:effectLst/>
              <a:highlight>
                <a:srgbClr val="FFFFFF"/>
              </a:highlight>
              <a:latin typeface="Lato" panose="020F0502020204030203" pitchFamily="34" charset="0"/>
            </a:endParaRPr>
          </a:p>
        </p:txBody>
      </p:sp>
      <p:sp>
        <p:nvSpPr>
          <p:cNvPr id="11" name="Content Placeholder 2"/>
          <p:cNvSpPr txBox="1">
            <a:spLocks/>
          </p:cNvSpPr>
          <p:nvPr/>
        </p:nvSpPr>
        <p:spPr>
          <a:xfrm>
            <a:off x="180431" y="1758394"/>
            <a:ext cx="7213042" cy="212511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GB" b="1" dirty="0"/>
              <a:t>May help motivation and involvement</a:t>
            </a:r>
          </a:p>
          <a:p>
            <a:pPr lvl="1"/>
            <a:r>
              <a:rPr lang="en-GB" b="1" dirty="0"/>
              <a:t>Workers feel ownership of the firm and its ideas</a:t>
            </a:r>
          </a:p>
          <a:p>
            <a:pPr lvl="1"/>
            <a:r>
              <a:rPr lang="en-GB" b="1" dirty="0"/>
              <a:t>Improves the sharing of ideas  and experiences within the business</a:t>
            </a:r>
          </a:p>
          <a:p>
            <a:pPr lvl="1"/>
            <a:r>
              <a:rPr lang="en-GB" b="1" dirty="0"/>
              <a:t>Can delay decision making</a:t>
            </a:r>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2">
            <a:extLst>
              <a:ext uri="{FF2B5EF4-FFF2-40B4-BE49-F238E27FC236}">
                <a16:creationId xmlns:a16="http://schemas.microsoft.com/office/drawing/2014/main" id="{FA4CED8A-A9FD-70C3-7885-B3298ED4B536}"/>
              </a:ext>
            </a:extLst>
          </p:cNvPr>
          <p:cNvSpPr txBox="1">
            <a:spLocks/>
          </p:cNvSpPr>
          <p:nvPr/>
        </p:nvSpPr>
        <p:spPr>
          <a:xfrm>
            <a:off x="180431" y="3887611"/>
            <a:ext cx="7213042" cy="212511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r" rtl="1"/>
            <a:r>
              <a:rPr lang="ar-EG" sz="2800" b="1" dirty="0"/>
              <a:t>قد يساعد على التحفيز والمشاركة</a:t>
            </a:r>
          </a:p>
          <a:p>
            <a:pPr lvl="1" algn="r" rtl="1"/>
            <a:r>
              <a:rPr lang="ar-EG" sz="2800" b="1" dirty="0"/>
              <a:t>يشعر العاملون بملكية الشركة وأفكارها</a:t>
            </a:r>
          </a:p>
          <a:p>
            <a:pPr lvl="1" algn="r" rtl="1"/>
            <a:r>
              <a:rPr lang="ar-EG" sz="2800" b="1" dirty="0"/>
              <a:t>يحسن تبادل الأفكار والخبرات داخل الشركة</a:t>
            </a:r>
          </a:p>
          <a:p>
            <a:pPr lvl="1" algn="r" rtl="1"/>
            <a:r>
              <a:rPr lang="ar-EG" sz="2800" b="1" dirty="0"/>
              <a:t>قد يؤخر اتخاذ القرار</a:t>
            </a:r>
            <a:endParaRPr lang="en-GB" sz="2800" b="1" dirty="0"/>
          </a:p>
        </p:txBody>
      </p:sp>
      <p:sp>
        <p:nvSpPr>
          <p:cNvPr id="6" name="Title 1">
            <a:extLst>
              <a:ext uri="{FF2B5EF4-FFF2-40B4-BE49-F238E27FC236}">
                <a16:creationId xmlns:a16="http://schemas.microsoft.com/office/drawing/2014/main" id="{D207D420-A319-102D-747E-3E36D7991E37}"/>
              </a:ext>
            </a:extLst>
          </p:cNvPr>
          <p:cNvSpPr txBox="1">
            <a:spLocks/>
          </p:cNvSpPr>
          <p:nvPr/>
        </p:nvSpPr>
        <p:spPr>
          <a:xfrm>
            <a:off x="7393473" y="911802"/>
            <a:ext cx="4356845"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sz="3600" b="1" i="0" dirty="0">
                <a:solidFill>
                  <a:srgbClr val="C00000"/>
                </a:solidFill>
                <a:effectLst/>
                <a:highlight>
                  <a:srgbClr val="FFFFFF"/>
                </a:highlight>
                <a:latin typeface="Lato" panose="020F0502020204030203" pitchFamily="34" charset="0"/>
              </a:rPr>
              <a:t>الأسلوب الديمقراطي، تابع</a:t>
            </a:r>
            <a:endParaRPr lang="en-US" sz="3600" b="1" i="0" dirty="0">
              <a:solidFill>
                <a:srgbClr val="C00000"/>
              </a:solidFill>
              <a:effectLst/>
              <a:highlight>
                <a:srgbClr val="FFFFFF"/>
              </a:highlight>
              <a:latin typeface="Lato" panose="020F0502020204030203" pitchFamily="34" charset="0"/>
            </a:endParaRPr>
          </a:p>
        </p:txBody>
      </p:sp>
      <p:pic>
        <p:nvPicPr>
          <p:cNvPr id="8" name="Picture 2" descr="Software development leadership styles to know about | Shake">
            <a:extLst>
              <a:ext uri="{FF2B5EF4-FFF2-40B4-BE49-F238E27FC236}">
                <a16:creationId xmlns:a16="http://schemas.microsoft.com/office/drawing/2014/main" id="{CDD5845E-1DFD-393B-C335-902D008527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2868" y="4502195"/>
            <a:ext cx="2858813" cy="179026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FF25C26-EBB9-8399-9D73-9C1265EF11F5}"/>
              </a:ext>
            </a:extLst>
          </p:cNvPr>
          <p:cNvPicPr>
            <a:picLocks noChangeAspect="1"/>
          </p:cNvPicPr>
          <p:nvPr/>
        </p:nvPicPr>
        <p:blipFill>
          <a:blip r:embed="rId4">
            <a:extLst>
              <a:ext uri="{28A0092B-C50C-407E-A947-70E740481C1C}">
                <a14:useLocalDpi xmlns:a14="http://schemas.microsoft.com/office/drawing/2010/main" val="0"/>
              </a:ext>
            </a:extLst>
          </a:blip>
          <a:srcRect l="63220"/>
          <a:stretch>
            <a:fillRect/>
          </a:stretch>
        </p:blipFill>
        <p:spPr>
          <a:xfrm>
            <a:off x="7895738" y="1515257"/>
            <a:ext cx="3423903" cy="2842778"/>
          </a:xfrm>
          <a:prstGeom prst="rect">
            <a:avLst/>
          </a:prstGeom>
        </p:spPr>
      </p:pic>
    </p:spTree>
    <p:extLst>
      <p:ext uri="{BB962C8B-B14F-4D97-AF65-F5344CB8AC3E}">
        <p14:creationId xmlns:p14="http://schemas.microsoft.com/office/powerpoint/2010/main" val="236764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545021"/>
            <a:ext cx="6808948" cy="526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9" name="Title 1"/>
          <p:cNvSpPr txBox="1">
            <a:spLocks/>
          </p:cNvSpPr>
          <p:nvPr/>
        </p:nvSpPr>
        <p:spPr>
          <a:xfrm>
            <a:off x="2154621" y="847240"/>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US" sz="3200" b="1" i="0" dirty="0">
                <a:solidFill>
                  <a:srgbClr val="C00000"/>
                </a:solidFill>
                <a:effectLst/>
                <a:highlight>
                  <a:srgbClr val="FFFFFF"/>
                </a:highlight>
                <a:latin typeface="Lato" panose="020F0502020204030203" pitchFamily="34" charset="0"/>
              </a:rPr>
              <a:t>Laissez Faire </a:t>
            </a:r>
            <a:r>
              <a:rPr lang="en-US" sz="3200" dirty="0">
                <a:solidFill>
                  <a:srgbClr val="C00000"/>
                </a:solidFill>
                <a:highlight>
                  <a:srgbClr val="FFFFFF"/>
                </a:highlight>
              </a:rPr>
              <a:t>Style</a:t>
            </a:r>
            <a:endParaRPr lang="en-US" sz="3200" b="1" i="0" dirty="0">
              <a:solidFill>
                <a:srgbClr val="C00000"/>
              </a:solidFill>
              <a:effectLst/>
              <a:highlight>
                <a:srgbClr val="FFFFFF"/>
              </a:highlight>
              <a:latin typeface="Lato" panose="020F0502020204030203" pitchFamily="34" charset="0"/>
            </a:endParaRP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GB" sz="3200" b="1"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9FB8DB1-14A8-2557-6436-D44D79803F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3">
            <a:extLst>
              <a:ext uri="{FF2B5EF4-FFF2-40B4-BE49-F238E27FC236}">
                <a16:creationId xmlns:a16="http://schemas.microsoft.com/office/drawing/2014/main" id="{B85809C8-C7CC-9741-36A1-001B7592A197}"/>
              </a:ext>
            </a:extLst>
          </p:cNvPr>
          <p:cNvSpPr txBox="1">
            <a:spLocks noChangeArrowheads="1"/>
          </p:cNvSpPr>
          <p:nvPr/>
        </p:nvSpPr>
        <p:spPr>
          <a:xfrm>
            <a:off x="106859" y="1686459"/>
            <a:ext cx="6882520"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GB" sz="2000" b="1" dirty="0"/>
              <a:t>‘Let it be’ – the leadership responsibilities  are shared by all</a:t>
            </a:r>
          </a:p>
          <a:p>
            <a:pPr lvl="1"/>
            <a:r>
              <a:rPr lang="en-GB" sz="2000" b="1" dirty="0"/>
              <a:t>Can be very useful in businesses  where creative ideas are important</a:t>
            </a:r>
          </a:p>
          <a:p>
            <a:pPr lvl="1"/>
            <a:r>
              <a:rPr lang="en-GB" sz="2000" b="1" dirty="0"/>
              <a:t>Can be highly motivational, as people have control over their working life</a:t>
            </a:r>
          </a:p>
          <a:p>
            <a:pPr lvl="1"/>
            <a:r>
              <a:rPr lang="en-GB" sz="2000" b="1" dirty="0"/>
              <a:t>Can make coordination and decision making  time-consuming and lacking in overall direction</a:t>
            </a:r>
          </a:p>
          <a:p>
            <a:pPr lvl="1"/>
            <a:r>
              <a:rPr lang="en-GB" sz="2000" b="1" dirty="0"/>
              <a:t>Relies on good team work</a:t>
            </a:r>
          </a:p>
          <a:p>
            <a:pPr lvl="1"/>
            <a:r>
              <a:rPr lang="en-GB" sz="2000" b="1" dirty="0"/>
              <a:t>Relies on good interpersonal relations</a:t>
            </a:r>
          </a:p>
        </p:txBody>
      </p:sp>
      <p:pic>
        <p:nvPicPr>
          <p:cNvPr id="10" name="Picture 9">
            <a:extLst>
              <a:ext uri="{FF2B5EF4-FFF2-40B4-BE49-F238E27FC236}">
                <a16:creationId xmlns:a16="http://schemas.microsoft.com/office/drawing/2014/main" id="{D0EF79F0-C99E-BDEC-CCCB-35172EDB82C8}"/>
              </a:ext>
            </a:extLst>
          </p:cNvPr>
          <p:cNvPicPr>
            <a:picLocks noChangeAspect="1"/>
          </p:cNvPicPr>
          <p:nvPr/>
        </p:nvPicPr>
        <p:blipFill rotWithShape="1">
          <a:blip r:embed="rId3"/>
          <a:srcRect l="25479" t="32828" r="27625" b="22529"/>
          <a:stretch/>
        </p:blipFill>
        <p:spPr>
          <a:xfrm>
            <a:off x="7998872" y="4275677"/>
            <a:ext cx="3108960" cy="2090220"/>
          </a:xfrm>
          <a:prstGeom prst="rect">
            <a:avLst/>
          </a:prstGeom>
        </p:spPr>
      </p:pic>
      <p:sp>
        <p:nvSpPr>
          <p:cNvPr id="6" name="TextBox 5">
            <a:extLst>
              <a:ext uri="{FF2B5EF4-FFF2-40B4-BE49-F238E27FC236}">
                <a16:creationId xmlns:a16="http://schemas.microsoft.com/office/drawing/2014/main" id="{2137F2D3-A878-8358-8B34-E4993EAAA509}"/>
              </a:ext>
            </a:extLst>
          </p:cNvPr>
          <p:cNvSpPr txBox="1"/>
          <p:nvPr/>
        </p:nvSpPr>
        <p:spPr>
          <a:xfrm>
            <a:off x="180431" y="4890399"/>
            <a:ext cx="7082298" cy="1754326"/>
          </a:xfrm>
          <a:prstGeom prst="rect">
            <a:avLst/>
          </a:prstGeom>
          <a:noFill/>
        </p:spPr>
        <p:txBody>
          <a:bodyPr wrap="square">
            <a:spAutoFit/>
          </a:bodyPr>
          <a:lstStyle/>
          <a:p>
            <a:pPr lvl="1" algn="r" rtl="1"/>
            <a:r>
              <a:rPr lang="ar-EG" sz="1800" b="1" dirty="0"/>
              <a:t>"دع الأمر كما هو" - يتم تقاسم مسؤوليات القيادة بين الجميع</a:t>
            </a:r>
          </a:p>
          <a:p>
            <a:pPr lvl="1" algn="r" rtl="1"/>
            <a:r>
              <a:rPr lang="ar-EG" sz="1800" b="1" dirty="0"/>
              <a:t>يمكن أن يكون مفيدًا جدًا في الشركات حيث تكون الأفكار الإبداعية مهمة</a:t>
            </a:r>
          </a:p>
          <a:p>
            <a:pPr lvl="1" algn="r" rtl="1"/>
            <a:r>
              <a:rPr lang="ar-EG" sz="1800" b="1" dirty="0"/>
              <a:t>يمكن أن يكون محفزًا للغاية، حيث يتحكم الأشخاص في حياتهم العملية</a:t>
            </a:r>
          </a:p>
          <a:p>
            <a:pPr lvl="1" algn="r" rtl="1"/>
            <a:r>
              <a:rPr lang="ar-EG" sz="1800" b="1" dirty="0"/>
              <a:t>يمكن أن يجعل التنسيق واتخاذ القرار يستغرق وقتًا طويلاً ويفتقر إلى الاتجاه العام</a:t>
            </a:r>
          </a:p>
          <a:p>
            <a:pPr lvl="1" algn="r" rtl="1"/>
            <a:r>
              <a:rPr lang="ar-EG" sz="1800" b="1" dirty="0"/>
              <a:t>يعتمد على العمل الجماعي الجيد</a:t>
            </a:r>
          </a:p>
          <a:p>
            <a:pPr lvl="1" algn="r" rtl="1"/>
            <a:r>
              <a:rPr lang="ar-EG" sz="1800" b="1" dirty="0"/>
              <a:t>يعتمد على العلاقات الشخصية الجيدة</a:t>
            </a:r>
            <a:endParaRPr lang="en-GB" sz="1800" b="1" dirty="0"/>
          </a:p>
        </p:txBody>
      </p:sp>
      <p:sp>
        <p:nvSpPr>
          <p:cNvPr id="8" name="Title 1">
            <a:extLst>
              <a:ext uri="{FF2B5EF4-FFF2-40B4-BE49-F238E27FC236}">
                <a16:creationId xmlns:a16="http://schemas.microsoft.com/office/drawing/2014/main" id="{116FE757-2DED-F698-1694-DE533BCA2084}"/>
              </a:ext>
            </a:extLst>
          </p:cNvPr>
          <p:cNvSpPr txBox="1">
            <a:spLocks/>
          </p:cNvSpPr>
          <p:nvPr/>
        </p:nvSpPr>
        <p:spPr>
          <a:xfrm>
            <a:off x="6368526" y="860994"/>
            <a:ext cx="5414069"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rtl="1"/>
            <a:r>
              <a:rPr lang="ar-EG" sz="3600" b="1" i="0" dirty="0">
                <a:solidFill>
                  <a:srgbClr val="C00000"/>
                </a:solidFill>
                <a:effectLst/>
                <a:highlight>
                  <a:srgbClr val="FFFFFF"/>
                </a:highlight>
                <a:latin typeface="Lato" panose="020F0502020204030203" pitchFamily="34" charset="0"/>
              </a:rPr>
              <a:t>أسلوب " لا تتدخل “</a:t>
            </a:r>
            <a:r>
              <a:rPr lang="en-US" sz="3600" b="1" i="0" dirty="0">
                <a:solidFill>
                  <a:srgbClr val="C00000"/>
                </a:solidFill>
                <a:effectLst/>
                <a:highlight>
                  <a:srgbClr val="FFFFFF"/>
                </a:highlight>
                <a:latin typeface="Lato" panose="020F0502020204030203" pitchFamily="34" charset="0"/>
              </a:rPr>
              <a:t> </a:t>
            </a:r>
            <a:r>
              <a:rPr lang="ar-EG" sz="3600" b="1" i="0" dirty="0">
                <a:solidFill>
                  <a:srgbClr val="C00000"/>
                </a:solidFill>
                <a:effectLst/>
                <a:highlight>
                  <a:srgbClr val="FFFFFF"/>
                </a:highlight>
                <a:latin typeface="Lato" panose="020F0502020204030203" pitchFamily="34" charset="0"/>
              </a:rPr>
              <a:t>أو دعه يفعل</a:t>
            </a:r>
            <a:endParaRPr lang="en-US" sz="3600" b="1" i="0" dirty="0">
              <a:solidFill>
                <a:srgbClr val="C00000"/>
              </a:solidFill>
              <a:effectLst/>
              <a:highlight>
                <a:srgbClr val="FFFFFF"/>
              </a:highlight>
              <a:latin typeface="Lato" panose="020F0502020204030203" pitchFamily="34" charset="0"/>
            </a:endParaRPr>
          </a:p>
        </p:txBody>
      </p:sp>
      <p:pic>
        <p:nvPicPr>
          <p:cNvPr id="2" name="Picture 1">
            <a:extLst>
              <a:ext uri="{FF2B5EF4-FFF2-40B4-BE49-F238E27FC236}">
                <a16:creationId xmlns:a16="http://schemas.microsoft.com/office/drawing/2014/main" id="{3ACF0217-43C4-E447-C918-6135C7B414F5}"/>
              </a:ext>
            </a:extLst>
          </p:cNvPr>
          <p:cNvPicPr>
            <a:picLocks noChangeAspect="1"/>
          </p:cNvPicPr>
          <p:nvPr/>
        </p:nvPicPr>
        <p:blipFill>
          <a:blip r:embed="rId4">
            <a:extLst>
              <a:ext uri="{28A0092B-C50C-407E-A947-70E740481C1C}">
                <a14:useLocalDpi xmlns:a14="http://schemas.microsoft.com/office/drawing/2010/main" val="0"/>
              </a:ext>
            </a:extLst>
          </a:blip>
          <a:srcRect l="28479" r="35857"/>
          <a:stretch>
            <a:fillRect/>
          </a:stretch>
        </p:blipFill>
        <p:spPr>
          <a:xfrm>
            <a:off x="8008886" y="1661924"/>
            <a:ext cx="2911364" cy="2623187"/>
          </a:xfrm>
          <a:prstGeom prst="rect">
            <a:avLst/>
          </a:prstGeom>
        </p:spPr>
      </p:pic>
    </p:spTree>
    <p:extLst>
      <p:ext uri="{BB962C8B-B14F-4D97-AF65-F5344CB8AC3E}">
        <p14:creationId xmlns:p14="http://schemas.microsoft.com/office/powerpoint/2010/main" val="3390617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545020"/>
            <a:ext cx="6808948" cy="486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9" name="Title 1"/>
          <p:cNvSpPr txBox="1">
            <a:spLocks/>
          </p:cNvSpPr>
          <p:nvPr/>
        </p:nvSpPr>
        <p:spPr>
          <a:xfrm>
            <a:off x="2178146"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GB" sz="4000" b="1" dirty="0">
                <a:solidFill>
                  <a:srgbClr val="C00000"/>
                </a:solidFill>
                <a:latin typeface="+mn-lt"/>
              </a:rPr>
              <a:t>Paternalistic </a:t>
            </a:r>
            <a:r>
              <a:rPr lang="en-US" dirty="0">
                <a:solidFill>
                  <a:srgbClr val="C00000"/>
                </a:solidFill>
                <a:highlight>
                  <a:srgbClr val="FFFFFF"/>
                </a:highlight>
              </a:rPr>
              <a:t>Style</a:t>
            </a:r>
            <a:endParaRPr lang="en-US" b="1" i="0" dirty="0">
              <a:solidFill>
                <a:srgbClr val="C00000"/>
              </a:solidFill>
              <a:effectLst/>
              <a:highlight>
                <a:srgbClr val="FFFFFF"/>
              </a:highlight>
              <a:latin typeface="+mn-lt"/>
            </a:endParaRPr>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3">
            <a:extLst>
              <a:ext uri="{FF2B5EF4-FFF2-40B4-BE49-F238E27FC236}">
                <a16:creationId xmlns:a16="http://schemas.microsoft.com/office/drawing/2014/main" id="{B85809C8-C7CC-9741-36A1-001B7592A197}"/>
              </a:ext>
            </a:extLst>
          </p:cNvPr>
          <p:cNvSpPr txBox="1">
            <a:spLocks noChangeArrowheads="1"/>
          </p:cNvSpPr>
          <p:nvPr/>
        </p:nvSpPr>
        <p:spPr>
          <a:xfrm>
            <a:off x="106859" y="1686459"/>
            <a:ext cx="6882520" cy="20141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b="1" dirty="0"/>
              <a:t>Leader acts as a ‘father figure’</a:t>
            </a:r>
          </a:p>
          <a:p>
            <a:r>
              <a:rPr lang="en-GB" sz="2800" b="1" dirty="0"/>
              <a:t>Paternalistic leader makes decision but may consult</a:t>
            </a:r>
          </a:p>
          <a:p>
            <a:r>
              <a:rPr lang="en-GB" sz="2800" b="1" dirty="0"/>
              <a:t>Believes in the need to support staff</a:t>
            </a:r>
          </a:p>
          <a:p>
            <a:pPr marL="457200" lvl="1" indent="0">
              <a:buNone/>
            </a:pPr>
            <a:endParaRPr lang="en-GB" sz="2600" b="1" dirty="0"/>
          </a:p>
        </p:txBody>
      </p:sp>
      <p:pic>
        <p:nvPicPr>
          <p:cNvPr id="1026" name="Picture 2" descr="paternalistic leadership characteristics diagram">
            <a:extLst>
              <a:ext uri="{FF2B5EF4-FFF2-40B4-BE49-F238E27FC236}">
                <a16:creationId xmlns:a16="http://schemas.microsoft.com/office/drawing/2014/main" id="{65369CE9-EF34-C7C2-E32A-93DDE8949F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279" y="1859396"/>
            <a:ext cx="4067239" cy="39817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00C5B5DB-F8D7-0EDB-2D4A-16E6907373F9}"/>
              </a:ext>
            </a:extLst>
          </p:cNvPr>
          <p:cNvSpPr txBox="1">
            <a:spLocks noChangeArrowheads="1"/>
          </p:cNvSpPr>
          <p:nvPr/>
        </p:nvSpPr>
        <p:spPr>
          <a:xfrm>
            <a:off x="106859" y="3700631"/>
            <a:ext cx="6882520" cy="255494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800" b="1" dirty="0"/>
              <a:t>يتصرف القائد كـ "شخصية الأب"</a:t>
            </a:r>
          </a:p>
          <a:p>
            <a:pPr algn="r" rtl="1"/>
            <a:r>
              <a:rPr lang="ar-EG" sz="2800" b="1" dirty="0"/>
              <a:t>يتخذ القائد الأبوي القرار ولكنه قد يستشير</a:t>
            </a:r>
          </a:p>
          <a:p>
            <a:pPr algn="r" rtl="1"/>
            <a:r>
              <a:rPr lang="ar-EG" sz="2800" b="1" dirty="0"/>
              <a:t>يؤمن بالحاجة إلى دعم الموظفين</a:t>
            </a:r>
            <a:endParaRPr lang="en-GB" sz="2600" b="1" dirty="0"/>
          </a:p>
        </p:txBody>
      </p:sp>
      <p:sp>
        <p:nvSpPr>
          <p:cNvPr id="6" name="Title 1">
            <a:extLst>
              <a:ext uri="{FF2B5EF4-FFF2-40B4-BE49-F238E27FC236}">
                <a16:creationId xmlns:a16="http://schemas.microsoft.com/office/drawing/2014/main" id="{0638294A-E889-E8A6-52B7-F0D87EDBD629}"/>
              </a:ext>
            </a:extLst>
          </p:cNvPr>
          <p:cNvSpPr txBox="1">
            <a:spLocks/>
          </p:cNvSpPr>
          <p:nvPr/>
        </p:nvSpPr>
        <p:spPr>
          <a:xfrm>
            <a:off x="5973590" y="914780"/>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sz="4000" b="1" dirty="0">
                <a:solidFill>
                  <a:srgbClr val="C00000"/>
                </a:solidFill>
                <a:latin typeface="+mn-lt"/>
              </a:rPr>
              <a:t>الأسلوب الأبوي</a:t>
            </a:r>
            <a:endParaRPr lang="en-US" b="1" i="0" dirty="0">
              <a:solidFill>
                <a:srgbClr val="C00000"/>
              </a:solidFill>
              <a:effectLst/>
              <a:highlight>
                <a:srgbClr val="FFFFFF"/>
              </a:highlight>
              <a:latin typeface="+mn-lt"/>
            </a:endParaRPr>
          </a:p>
        </p:txBody>
      </p:sp>
    </p:spTree>
    <p:extLst>
      <p:ext uri="{BB962C8B-B14F-4D97-AF65-F5344CB8AC3E}">
        <p14:creationId xmlns:p14="http://schemas.microsoft.com/office/powerpoint/2010/main" val="343406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0BB9C-0F86-1DC9-49A1-1360FDE519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B9AF11-B505-8D9C-92AA-2BD84C606E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0629B07-C974-D360-2924-5CB54E2925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0B80538C-E167-254A-5ED5-39789ACF8A0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10C3FC11-A94E-C736-19AA-CDC64A3DC16B}"/>
              </a:ext>
            </a:extLst>
          </p:cNvPr>
          <p:cNvSpPr/>
          <p:nvPr/>
        </p:nvSpPr>
        <p:spPr>
          <a:xfrm>
            <a:off x="490547" y="1702118"/>
            <a:ext cx="113902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3923EB4-80C1-DFC8-675F-6201731D26C9}"/>
              </a:ext>
            </a:extLst>
          </p:cNvPr>
          <p:cNvSpPr txBox="1"/>
          <p:nvPr/>
        </p:nvSpPr>
        <p:spPr>
          <a:xfrm>
            <a:off x="3176752" y="857196"/>
            <a:ext cx="6416564" cy="523220"/>
          </a:xfrm>
          <a:prstGeom prst="rect">
            <a:avLst/>
          </a:prstGeom>
          <a:noFill/>
        </p:spPr>
        <p:txBody>
          <a:bodyPr wrap="square">
            <a:spAutoFit/>
          </a:bodyPr>
          <a:lstStyle/>
          <a:p>
            <a:pPr algn="ctr"/>
            <a:r>
              <a:rPr lang="en-GB" sz="2800" b="1" dirty="0">
                <a:solidFill>
                  <a:srgbClr val="C00000"/>
                </a:solidFill>
              </a:rPr>
              <a:t>Types of Leadership</a:t>
            </a:r>
            <a:r>
              <a:rPr lang="ar-EG" sz="2800" b="1" dirty="0">
                <a:solidFill>
                  <a:srgbClr val="C00000"/>
                </a:solidFill>
              </a:rPr>
              <a:t>/ </a:t>
            </a:r>
            <a:r>
              <a:rPr lang="en-US" sz="2800" b="1" dirty="0">
                <a:solidFill>
                  <a:srgbClr val="C00000"/>
                </a:solidFill>
              </a:rPr>
              <a:t> Management</a:t>
            </a:r>
            <a:r>
              <a:rPr lang="en-GB" sz="2800" b="1" dirty="0">
                <a:solidFill>
                  <a:srgbClr val="C00000"/>
                </a:solidFill>
              </a:rPr>
              <a:t> Style</a:t>
            </a:r>
            <a:endParaRPr lang="ar-SA" sz="2800" b="1" dirty="0">
              <a:solidFill>
                <a:srgbClr val="C00000"/>
              </a:solidFill>
            </a:endParaRPr>
          </a:p>
        </p:txBody>
      </p:sp>
      <p:pic>
        <p:nvPicPr>
          <p:cNvPr id="1026" name="Picture 2" descr="Types of Leadership Styles | DP IB Business Management Revision Notes 2022">
            <a:extLst>
              <a:ext uri="{FF2B5EF4-FFF2-40B4-BE49-F238E27FC236}">
                <a16:creationId xmlns:a16="http://schemas.microsoft.com/office/drawing/2014/main" id="{EF9E23BD-F059-531C-4168-CA4BD2974E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874" y="2076982"/>
            <a:ext cx="5852160" cy="35378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EC2034D-C58F-2EDB-609B-D210A883BB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7361" y="1886692"/>
            <a:ext cx="5363020" cy="3922437"/>
          </a:xfrm>
          <a:prstGeom prst="rect">
            <a:avLst/>
          </a:prstGeom>
        </p:spPr>
      </p:pic>
    </p:spTree>
    <p:extLst>
      <p:ext uri="{BB962C8B-B14F-4D97-AF65-F5344CB8AC3E}">
        <p14:creationId xmlns:p14="http://schemas.microsoft.com/office/powerpoint/2010/main" val="4168159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1652774" cy="4804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38FB2D81-EDF5-7F57-9335-1107CEBECDAE}"/>
              </a:ext>
            </a:extLst>
          </p:cNvPr>
          <p:cNvSpPr txBox="1"/>
          <p:nvPr/>
        </p:nvSpPr>
        <p:spPr>
          <a:xfrm>
            <a:off x="269613" y="2704206"/>
            <a:ext cx="11477738" cy="2068259"/>
          </a:xfrm>
          <a:prstGeom prst="rect">
            <a:avLst/>
          </a:prstGeom>
          <a:noFill/>
        </p:spPr>
        <p:txBody>
          <a:bodyPr wrap="square">
            <a:spAutoFit/>
          </a:bodyPr>
          <a:lstStyle/>
          <a:p>
            <a:pPr>
              <a:lnSpc>
                <a:spcPct val="80000"/>
              </a:lnSpc>
              <a:defRPr/>
            </a:pPr>
            <a:endParaRPr lang="en-US" sz="2000" b="1" dirty="0"/>
          </a:p>
          <a:p>
            <a:pPr>
              <a:lnSpc>
                <a:spcPct val="80000"/>
              </a:lnSpc>
              <a:defRPr/>
            </a:pPr>
            <a:r>
              <a:rPr lang="en-US" sz="2000" b="1" dirty="0"/>
              <a:t>Examples</a:t>
            </a:r>
            <a:r>
              <a:rPr lang="en-US" sz="2000" dirty="0"/>
              <a:t>:</a:t>
            </a:r>
          </a:p>
          <a:p>
            <a:pPr marL="914400" lvl="1" indent="-457200">
              <a:lnSpc>
                <a:spcPct val="80000"/>
              </a:lnSpc>
              <a:buFont typeface="Arial" panose="020B0604020202020204" pitchFamily="34" charset="0"/>
              <a:buChar char="•"/>
              <a:defRPr/>
            </a:pPr>
            <a:r>
              <a:rPr lang="en-US" sz="2000" b="1" dirty="0"/>
              <a:t>Using an authoritarian style on a new employee who is just learning the job.</a:t>
            </a:r>
          </a:p>
          <a:p>
            <a:pPr marL="914400" lvl="1" indent="-457200">
              <a:lnSpc>
                <a:spcPct val="80000"/>
              </a:lnSpc>
              <a:buFont typeface="Arial" panose="020B0604020202020204" pitchFamily="34" charset="0"/>
              <a:buChar char="•"/>
              <a:defRPr/>
            </a:pPr>
            <a:r>
              <a:rPr lang="en-US" sz="2000" b="1" dirty="0"/>
              <a:t>Using a participative style with a team of workers who know their job.</a:t>
            </a:r>
          </a:p>
          <a:p>
            <a:pPr marL="914400" lvl="1" indent="-457200">
              <a:lnSpc>
                <a:spcPct val="80000"/>
              </a:lnSpc>
              <a:buFont typeface="Arial" panose="020B0604020202020204" pitchFamily="34" charset="0"/>
              <a:buChar char="•"/>
              <a:defRPr/>
            </a:pPr>
            <a:r>
              <a:rPr lang="en-US" sz="2000" b="1" dirty="0"/>
              <a:t>Using a delegative style with a worker who knows more about the job than you.</a:t>
            </a:r>
          </a:p>
          <a:p>
            <a:pPr marL="914400" lvl="1" indent="-457200">
              <a:lnSpc>
                <a:spcPct val="80000"/>
              </a:lnSpc>
              <a:buFont typeface="Arial" panose="020B0604020202020204" pitchFamily="34" charset="0"/>
              <a:buChar char="•"/>
              <a:defRPr/>
            </a:pPr>
            <a:r>
              <a:rPr lang="en-US" sz="2000" b="1" dirty="0"/>
              <a:t>Using all Three: Telling your employees that a procedure is not working correctly and a new one must be established (authoritarian). Asking for their ideas and input on creating a new procedure (participative). Delegating tasks in order to implement the new procedure (delegative). </a:t>
            </a:r>
          </a:p>
        </p:txBody>
      </p:sp>
      <p:sp>
        <p:nvSpPr>
          <p:cNvPr id="7" name="TextBox 6">
            <a:extLst>
              <a:ext uri="{FF2B5EF4-FFF2-40B4-BE49-F238E27FC236}">
                <a16:creationId xmlns:a16="http://schemas.microsoft.com/office/drawing/2014/main" id="{A46787B6-895B-0B0E-7E91-5E9A736D4E48}"/>
              </a:ext>
            </a:extLst>
          </p:cNvPr>
          <p:cNvSpPr txBox="1"/>
          <p:nvPr/>
        </p:nvSpPr>
        <p:spPr>
          <a:xfrm>
            <a:off x="334578" y="1606039"/>
            <a:ext cx="10512098" cy="369973"/>
          </a:xfrm>
          <a:prstGeom prst="rect">
            <a:avLst/>
          </a:prstGeom>
          <a:noFill/>
        </p:spPr>
        <p:txBody>
          <a:bodyPr wrap="square">
            <a:spAutoFit/>
          </a:bodyPr>
          <a:lstStyle/>
          <a:p>
            <a:pPr algn="ctr">
              <a:lnSpc>
                <a:spcPct val="80000"/>
              </a:lnSpc>
              <a:defRPr/>
            </a:pPr>
            <a:r>
              <a:rPr lang="en-US" sz="2200" b="1" dirty="0">
                <a:solidFill>
                  <a:srgbClr val="FF0000"/>
                </a:solidFill>
              </a:rPr>
              <a:t>A good leader uses all styles, depending on the situation.</a:t>
            </a:r>
          </a:p>
        </p:txBody>
      </p:sp>
      <p:sp>
        <p:nvSpPr>
          <p:cNvPr id="9" name="TextBox 8">
            <a:extLst>
              <a:ext uri="{FF2B5EF4-FFF2-40B4-BE49-F238E27FC236}">
                <a16:creationId xmlns:a16="http://schemas.microsoft.com/office/drawing/2014/main" id="{3376CBED-4892-AF45-77BF-1D8B28D01C67}"/>
              </a:ext>
            </a:extLst>
          </p:cNvPr>
          <p:cNvSpPr txBox="1"/>
          <p:nvPr/>
        </p:nvSpPr>
        <p:spPr>
          <a:xfrm>
            <a:off x="2485572" y="877845"/>
            <a:ext cx="4029296" cy="646331"/>
          </a:xfrm>
          <a:prstGeom prst="rect">
            <a:avLst/>
          </a:prstGeom>
          <a:noFill/>
        </p:spPr>
        <p:txBody>
          <a:bodyPr wrap="square">
            <a:spAutoFit/>
          </a:bodyPr>
          <a:lstStyle/>
          <a:p>
            <a:r>
              <a:rPr lang="en-US" sz="3600" b="1" dirty="0"/>
              <a:t>Using all Styles</a:t>
            </a:r>
          </a:p>
        </p:txBody>
      </p:sp>
      <p:sp>
        <p:nvSpPr>
          <p:cNvPr id="3" name="TextBox 2">
            <a:extLst>
              <a:ext uri="{FF2B5EF4-FFF2-40B4-BE49-F238E27FC236}">
                <a16:creationId xmlns:a16="http://schemas.microsoft.com/office/drawing/2014/main" id="{7F1FB810-F8C9-8F4E-9B07-5E8482BBC440}"/>
              </a:ext>
            </a:extLst>
          </p:cNvPr>
          <p:cNvSpPr txBox="1"/>
          <p:nvPr/>
        </p:nvSpPr>
        <p:spPr>
          <a:xfrm>
            <a:off x="334578" y="4767134"/>
            <a:ext cx="11305196" cy="1573829"/>
          </a:xfrm>
          <a:prstGeom prst="rect">
            <a:avLst/>
          </a:prstGeom>
          <a:noFill/>
        </p:spPr>
        <p:txBody>
          <a:bodyPr wrap="square">
            <a:spAutoFit/>
          </a:bodyPr>
          <a:lstStyle/>
          <a:p>
            <a:pPr algn="r" rtl="1">
              <a:lnSpc>
                <a:spcPct val="80000"/>
              </a:lnSpc>
              <a:defRPr/>
            </a:pPr>
            <a:r>
              <a:rPr lang="ar-EG" sz="2000" b="1" dirty="0"/>
              <a:t>أمثلة:</a:t>
            </a:r>
          </a:p>
          <a:p>
            <a:pPr algn="r" rtl="1">
              <a:lnSpc>
                <a:spcPct val="80000"/>
              </a:lnSpc>
              <a:defRPr/>
            </a:pPr>
            <a:r>
              <a:rPr lang="ar-EG" sz="2000" b="1" dirty="0"/>
              <a:t>استخدام أسلوب استبدادي مع موظف جديد يتعلم للتو الوظيفة.</a:t>
            </a:r>
          </a:p>
          <a:p>
            <a:pPr algn="r" rtl="1">
              <a:lnSpc>
                <a:spcPct val="80000"/>
              </a:lnSpc>
              <a:defRPr/>
            </a:pPr>
            <a:r>
              <a:rPr lang="ar-EG" sz="2000" b="1" dirty="0"/>
              <a:t>استخدام أسلوب مشاركي مع فريق من العمال الذين يعرفون وظيفتهم.</a:t>
            </a:r>
          </a:p>
          <a:p>
            <a:pPr algn="r" rtl="1">
              <a:lnSpc>
                <a:spcPct val="80000"/>
              </a:lnSpc>
              <a:defRPr/>
            </a:pPr>
            <a:r>
              <a:rPr lang="ar-EG" sz="2000" b="1" dirty="0"/>
              <a:t>استخدام أسلوب تفويض مع عامل يعرف عن الوظيفة أكثر منك.</a:t>
            </a:r>
          </a:p>
          <a:p>
            <a:pPr algn="r" rtl="1">
              <a:lnSpc>
                <a:spcPct val="80000"/>
              </a:lnSpc>
              <a:defRPr/>
            </a:pPr>
            <a:r>
              <a:rPr lang="ar-EG" sz="2000" b="1" dirty="0"/>
              <a:t>استخدام الثلاثة: إخبار موظفيك بأن الإجراء لا يعمل بشكل صحيح ويجب إنشاء إجراء جديد (استبدادي). طلب ​​أفكارهم ومدخلاتهم بشأن إنشاء إجراء جديد (مشارك). تفويض المهام من أجل تنفيذ الإجراء الجديد (تفويض).</a:t>
            </a:r>
            <a:endParaRPr lang="en-US" sz="2000" b="1" dirty="0"/>
          </a:p>
        </p:txBody>
      </p:sp>
      <p:sp>
        <p:nvSpPr>
          <p:cNvPr id="6" name="TextBox 5">
            <a:extLst>
              <a:ext uri="{FF2B5EF4-FFF2-40B4-BE49-F238E27FC236}">
                <a16:creationId xmlns:a16="http://schemas.microsoft.com/office/drawing/2014/main" id="{B21C2E68-6351-85D2-1E5C-8DDC19B9F11E}"/>
              </a:ext>
            </a:extLst>
          </p:cNvPr>
          <p:cNvSpPr txBox="1"/>
          <p:nvPr/>
        </p:nvSpPr>
        <p:spPr>
          <a:xfrm>
            <a:off x="2053108" y="2079378"/>
            <a:ext cx="7871880" cy="367793"/>
          </a:xfrm>
          <a:prstGeom prst="rect">
            <a:avLst/>
          </a:prstGeom>
          <a:noFill/>
        </p:spPr>
        <p:txBody>
          <a:bodyPr wrap="square">
            <a:spAutoFit/>
          </a:bodyPr>
          <a:lstStyle/>
          <a:p>
            <a:pPr algn="ctr" rtl="1">
              <a:lnSpc>
                <a:spcPct val="80000"/>
              </a:lnSpc>
              <a:defRPr/>
            </a:pPr>
            <a:r>
              <a:rPr lang="ar-EG" sz="2200" b="1" dirty="0">
                <a:solidFill>
                  <a:srgbClr val="FF0000"/>
                </a:solidFill>
              </a:rPr>
              <a:t>يستخدم القائد الجيد الأساليب كلها، وفقاً لكل موقف.</a:t>
            </a:r>
            <a:endParaRPr lang="en-US" sz="2200" b="1" dirty="0">
              <a:solidFill>
                <a:srgbClr val="FF0000"/>
              </a:solidFill>
            </a:endParaRPr>
          </a:p>
        </p:txBody>
      </p:sp>
      <p:sp>
        <p:nvSpPr>
          <p:cNvPr id="8" name="TextBox 7">
            <a:extLst>
              <a:ext uri="{FF2B5EF4-FFF2-40B4-BE49-F238E27FC236}">
                <a16:creationId xmlns:a16="http://schemas.microsoft.com/office/drawing/2014/main" id="{A723EF12-F6BE-4441-348C-DF3FC58DE712}"/>
              </a:ext>
            </a:extLst>
          </p:cNvPr>
          <p:cNvSpPr txBox="1"/>
          <p:nvPr/>
        </p:nvSpPr>
        <p:spPr>
          <a:xfrm>
            <a:off x="5986073" y="940279"/>
            <a:ext cx="4126114" cy="646331"/>
          </a:xfrm>
          <a:prstGeom prst="rect">
            <a:avLst/>
          </a:prstGeom>
          <a:noFill/>
        </p:spPr>
        <p:txBody>
          <a:bodyPr wrap="square">
            <a:spAutoFit/>
          </a:bodyPr>
          <a:lstStyle/>
          <a:p>
            <a:pPr algn="ctr"/>
            <a:r>
              <a:rPr lang="ar-EG" sz="3600" b="1" dirty="0" err="1"/>
              <a:t>إستخدام</a:t>
            </a:r>
            <a:r>
              <a:rPr lang="ar-EG" sz="3600" b="1" dirty="0"/>
              <a:t> جميع الأساليب</a:t>
            </a:r>
            <a:endParaRPr lang="en-US" sz="3600" b="1" dirty="0"/>
          </a:p>
        </p:txBody>
      </p:sp>
    </p:spTree>
    <p:extLst>
      <p:ext uri="{BB962C8B-B14F-4D97-AF65-F5344CB8AC3E}">
        <p14:creationId xmlns:p14="http://schemas.microsoft.com/office/powerpoint/2010/main" val="1650615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38FB2D81-EDF5-7F57-9335-1107CEBECDAE}"/>
              </a:ext>
            </a:extLst>
          </p:cNvPr>
          <p:cNvSpPr txBox="1"/>
          <p:nvPr/>
        </p:nvSpPr>
        <p:spPr>
          <a:xfrm>
            <a:off x="269613" y="2736480"/>
            <a:ext cx="10577063" cy="1897699"/>
          </a:xfrm>
          <a:prstGeom prst="rect">
            <a:avLst/>
          </a:prstGeom>
          <a:noFill/>
        </p:spPr>
        <p:txBody>
          <a:bodyPr wrap="square">
            <a:spAutoFit/>
          </a:bodyPr>
          <a:lstStyle/>
          <a:p>
            <a:pPr algn="ctr">
              <a:lnSpc>
                <a:spcPct val="50000"/>
              </a:lnSpc>
            </a:pPr>
            <a:endParaRPr lang="en-US" altLang="ar-SA" sz="2400" b="1" u="sng" dirty="0"/>
          </a:p>
          <a:p>
            <a:pPr algn="ctr"/>
            <a:r>
              <a:rPr lang="en-US" altLang="ar-SA" sz="2800" b="1" dirty="0"/>
              <a:t>The willingness to do something conditioned by the action’s ability to satisfy some need for the individual.</a:t>
            </a:r>
          </a:p>
          <a:p>
            <a:endParaRPr lang="en-US" altLang="ar-SA" sz="2800" dirty="0"/>
          </a:p>
          <a:p>
            <a:pPr>
              <a:lnSpc>
                <a:spcPct val="80000"/>
              </a:lnSpc>
              <a:defRPr/>
            </a:pPr>
            <a:endParaRPr lang="en-US" sz="2600" b="1" dirty="0"/>
          </a:p>
        </p:txBody>
      </p:sp>
      <p:sp>
        <p:nvSpPr>
          <p:cNvPr id="6" name="TextBox 5">
            <a:extLst>
              <a:ext uri="{FF2B5EF4-FFF2-40B4-BE49-F238E27FC236}">
                <a16:creationId xmlns:a16="http://schemas.microsoft.com/office/drawing/2014/main" id="{51DB7476-1CCC-9815-182B-E21A7EB3F5B7}"/>
              </a:ext>
            </a:extLst>
          </p:cNvPr>
          <p:cNvSpPr txBox="1"/>
          <p:nvPr/>
        </p:nvSpPr>
        <p:spPr>
          <a:xfrm>
            <a:off x="2420806" y="1941497"/>
            <a:ext cx="6274676" cy="584775"/>
          </a:xfrm>
          <a:prstGeom prst="rect">
            <a:avLst/>
          </a:prstGeom>
          <a:noFill/>
        </p:spPr>
        <p:txBody>
          <a:bodyPr wrap="square">
            <a:spAutoFit/>
          </a:bodyPr>
          <a:lstStyle/>
          <a:p>
            <a:pPr marL="0" indent="0" algn="ctr">
              <a:buNone/>
            </a:pPr>
            <a:r>
              <a:rPr lang="en-US" altLang="ar-SA" sz="3200" b="1" dirty="0">
                <a:solidFill>
                  <a:srgbClr val="FF0000"/>
                </a:solidFill>
              </a:rPr>
              <a:t>What is Motivation?</a:t>
            </a:r>
            <a:endParaRPr lang="en-US" altLang="ar-SA" sz="2400" b="1" dirty="0">
              <a:solidFill>
                <a:srgbClr val="FF0000"/>
              </a:solidFill>
            </a:endParaRPr>
          </a:p>
        </p:txBody>
      </p:sp>
      <p:sp>
        <p:nvSpPr>
          <p:cNvPr id="8" name="Rectangle 2"/>
          <p:cNvSpPr txBox="1">
            <a:spLocks noChangeArrowheads="1"/>
          </p:cNvSpPr>
          <p:nvPr/>
        </p:nvSpPr>
        <p:spPr>
          <a:xfrm>
            <a:off x="2028579" y="723178"/>
            <a:ext cx="5706168"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US" altLang="ar-SA" sz="3200" dirty="0">
                <a:solidFill>
                  <a:srgbClr val="C00000"/>
                </a:solidFill>
              </a:rPr>
              <a:t>Motivating Your Employees</a:t>
            </a:r>
          </a:p>
        </p:txBody>
      </p:sp>
      <p:sp>
        <p:nvSpPr>
          <p:cNvPr id="3" name="TextBox 2">
            <a:extLst>
              <a:ext uri="{FF2B5EF4-FFF2-40B4-BE49-F238E27FC236}">
                <a16:creationId xmlns:a16="http://schemas.microsoft.com/office/drawing/2014/main" id="{616C69F5-A32D-3593-7DAB-D63CBE6F1B96}"/>
              </a:ext>
            </a:extLst>
          </p:cNvPr>
          <p:cNvSpPr txBox="1"/>
          <p:nvPr/>
        </p:nvSpPr>
        <p:spPr>
          <a:xfrm>
            <a:off x="269613" y="4737403"/>
            <a:ext cx="10577063" cy="1610569"/>
          </a:xfrm>
          <a:prstGeom prst="rect">
            <a:avLst/>
          </a:prstGeom>
          <a:noFill/>
        </p:spPr>
        <p:txBody>
          <a:bodyPr wrap="square">
            <a:spAutoFit/>
          </a:bodyPr>
          <a:lstStyle/>
          <a:p>
            <a:pPr algn="ctr" rtl="1">
              <a:lnSpc>
                <a:spcPct val="50000"/>
              </a:lnSpc>
            </a:pPr>
            <a:endParaRPr lang="ar-EG" altLang="ar-SA" sz="3600" b="1" dirty="0">
              <a:solidFill>
                <a:srgbClr val="FF0000"/>
              </a:solidFill>
            </a:endParaRPr>
          </a:p>
          <a:p>
            <a:pPr algn="ctr" rtl="1">
              <a:lnSpc>
                <a:spcPct val="50000"/>
              </a:lnSpc>
            </a:pPr>
            <a:r>
              <a:rPr lang="ar-EG" altLang="ar-SA" sz="3600" b="1" dirty="0">
                <a:solidFill>
                  <a:srgbClr val="FF0000"/>
                </a:solidFill>
              </a:rPr>
              <a:t>ما هو التحفيز؟؟</a:t>
            </a:r>
          </a:p>
          <a:p>
            <a:pPr algn="ctr" rtl="1">
              <a:lnSpc>
                <a:spcPct val="50000"/>
              </a:lnSpc>
            </a:pPr>
            <a:endParaRPr lang="ar-EG" altLang="ar-SA" sz="3600" b="1" dirty="0">
              <a:solidFill>
                <a:srgbClr val="FF0000"/>
              </a:solidFill>
            </a:endParaRPr>
          </a:p>
          <a:p>
            <a:pPr algn="ctr" rtl="1">
              <a:lnSpc>
                <a:spcPct val="50000"/>
              </a:lnSpc>
            </a:pPr>
            <a:endParaRPr lang="ar-EG" altLang="ar-SA" sz="2800" b="1" dirty="0"/>
          </a:p>
          <a:p>
            <a:pPr algn="ctr" rtl="1">
              <a:lnSpc>
                <a:spcPct val="50000"/>
              </a:lnSpc>
            </a:pPr>
            <a:r>
              <a:rPr lang="ar-EG" altLang="ar-SA" sz="2800" b="1" dirty="0"/>
              <a:t>الاستعداد للقيام بشيء ما مشروط بقدرة الفعل على إشباع بعض احتياجات الفرد.</a:t>
            </a:r>
          </a:p>
          <a:p>
            <a:pPr algn="ctr" rtl="1">
              <a:lnSpc>
                <a:spcPct val="50000"/>
              </a:lnSpc>
            </a:pPr>
            <a:endParaRPr lang="en-US" sz="2800" b="1" dirty="0"/>
          </a:p>
        </p:txBody>
      </p:sp>
      <p:sp>
        <p:nvSpPr>
          <p:cNvPr id="7" name="Rectangle 2">
            <a:extLst>
              <a:ext uri="{FF2B5EF4-FFF2-40B4-BE49-F238E27FC236}">
                <a16:creationId xmlns:a16="http://schemas.microsoft.com/office/drawing/2014/main" id="{6E4B99CB-15DB-2994-D6DB-CA08E79F2805}"/>
              </a:ext>
            </a:extLst>
          </p:cNvPr>
          <p:cNvSpPr txBox="1">
            <a:spLocks noChangeArrowheads="1"/>
          </p:cNvSpPr>
          <p:nvPr/>
        </p:nvSpPr>
        <p:spPr>
          <a:xfrm>
            <a:off x="3911172" y="733935"/>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altLang="ar-SA" sz="3200" dirty="0">
                <a:solidFill>
                  <a:srgbClr val="C00000"/>
                </a:solidFill>
              </a:rPr>
              <a:t>تحفيز موظفيك</a:t>
            </a:r>
            <a:endParaRPr lang="en-US" altLang="ar-SA" sz="3200" dirty="0">
              <a:solidFill>
                <a:srgbClr val="C00000"/>
              </a:solidFill>
            </a:endParaRPr>
          </a:p>
        </p:txBody>
      </p:sp>
    </p:spTree>
    <p:extLst>
      <p:ext uri="{BB962C8B-B14F-4D97-AF65-F5344CB8AC3E}">
        <p14:creationId xmlns:p14="http://schemas.microsoft.com/office/powerpoint/2010/main" val="20733845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38FB2D81-EDF5-7F57-9335-1107CEBECDAE}"/>
              </a:ext>
            </a:extLst>
          </p:cNvPr>
          <p:cNvSpPr txBox="1"/>
          <p:nvPr/>
        </p:nvSpPr>
        <p:spPr>
          <a:xfrm>
            <a:off x="269613" y="2736480"/>
            <a:ext cx="10577063" cy="1249573"/>
          </a:xfrm>
          <a:prstGeom prst="rect">
            <a:avLst/>
          </a:prstGeom>
          <a:noFill/>
        </p:spPr>
        <p:txBody>
          <a:bodyPr wrap="square">
            <a:spAutoFit/>
          </a:bodyPr>
          <a:lstStyle/>
          <a:p>
            <a:pPr algn="ctr">
              <a:lnSpc>
                <a:spcPct val="40000"/>
              </a:lnSpc>
            </a:pPr>
            <a:endParaRPr lang="en-US" altLang="ar-SA" sz="2800" b="1" u="sng" dirty="0"/>
          </a:p>
          <a:p>
            <a:pPr algn="ctr"/>
            <a:r>
              <a:rPr lang="en-US" altLang="ar-SA" sz="3200" b="1" dirty="0"/>
              <a:t>Is a physiological or psychological deficiency that makes certain outcomes seem attractive.</a:t>
            </a:r>
            <a:endParaRPr lang="en-US" altLang="ar-SA" sz="3200" dirty="0"/>
          </a:p>
        </p:txBody>
      </p:sp>
      <p:sp>
        <p:nvSpPr>
          <p:cNvPr id="8" name="Rectangle 2"/>
          <p:cNvSpPr txBox="1">
            <a:spLocks noChangeArrowheads="1"/>
          </p:cNvSpPr>
          <p:nvPr/>
        </p:nvSpPr>
        <p:spPr>
          <a:xfrm>
            <a:off x="2208122" y="643631"/>
            <a:ext cx="2934034"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l"/>
            <a:r>
              <a:rPr lang="en-US" altLang="ar-SA" sz="4000" dirty="0">
                <a:solidFill>
                  <a:srgbClr val="C00000"/>
                </a:solidFill>
              </a:rPr>
              <a:t>A Need </a:t>
            </a:r>
          </a:p>
        </p:txBody>
      </p:sp>
      <p:sp>
        <p:nvSpPr>
          <p:cNvPr id="3" name="TextBox 2">
            <a:extLst>
              <a:ext uri="{FF2B5EF4-FFF2-40B4-BE49-F238E27FC236}">
                <a16:creationId xmlns:a16="http://schemas.microsoft.com/office/drawing/2014/main" id="{898F0ADC-DC9C-6ECD-5737-AD1BC287B5BB}"/>
              </a:ext>
            </a:extLst>
          </p:cNvPr>
          <p:cNvSpPr txBox="1"/>
          <p:nvPr/>
        </p:nvSpPr>
        <p:spPr>
          <a:xfrm>
            <a:off x="269613" y="4533012"/>
            <a:ext cx="10577063" cy="717761"/>
          </a:xfrm>
          <a:prstGeom prst="rect">
            <a:avLst/>
          </a:prstGeom>
          <a:noFill/>
        </p:spPr>
        <p:txBody>
          <a:bodyPr wrap="square">
            <a:spAutoFit/>
          </a:bodyPr>
          <a:lstStyle/>
          <a:p>
            <a:pPr algn="ctr">
              <a:lnSpc>
                <a:spcPct val="40000"/>
              </a:lnSpc>
            </a:pPr>
            <a:endParaRPr lang="en-US" altLang="ar-SA" sz="2800" b="1" dirty="0"/>
          </a:p>
          <a:p>
            <a:pPr algn="ctr">
              <a:lnSpc>
                <a:spcPct val="40000"/>
              </a:lnSpc>
            </a:pPr>
            <a:r>
              <a:rPr lang="ar-EG" altLang="ar-SA" sz="3200" b="1" dirty="0"/>
              <a:t>هو نقص فسيولوجي أو نفسي يجعل بعض النتائج تبدو جذابة.</a:t>
            </a:r>
            <a:endParaRPr lang="en-US" altLang="ar-SA" sz="2800" b="1" dirty="0"/>
          </a:p>
          <a:p>
            <a:pPr algn="ctr">
              <a:lnSpc>
                <a:spcPct val="40000"/>
              </a:lnSpc>
            </a:pPr>
            <a:endParaRPr lang="en-US" altLang="ar-SA" sz="3200" b="1" dirty="0"/>
          </a:p>
        </p:txBody>
      </p:sp>
      <p:sp>
        <p:nvSpPr>
          <p:cNvPr id="6" name="Rectangle 2">
            <a:extLst>
              <a:ext uri="{FF2B5EF4-FFF2-40B4-BE49-F238E27FC236}">
                <a16:creationId xmlns:a16="http://schemas.microsoft.com/office/drawing/2014/main" id="{0E810D09-1DDB-8B71-6515-09153742E288}"/>
              </a:ext>
            </a:extLst>
          </p:cNvPr>
          <p:cNvSpPr txBox="1">
            <a:spLocks noChangeArrowheads="1"/>
          </p:cNvSpPr>
          <p:nvPr/>
        </p:nvSpPr>
        <p:spPr>
          <a:xfrm>
            <a:off x="6419222" y="686663"/>
            <a:ext cx="2934034"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algn="r"/>
            <a:r>
              <a:rPr lang="ar-EG" altLang="ar-SA" dirty="0" err="1">
                <a:solidFill>
                  <a:srgbClr val="C00000"/>
                </a:solidFill>
              </a:rPr>
              <a:t>الإحتياج</a:t>
            </a:r>
            <a:endParaRPr lang="en-US" altLang="ar-SA" sz="4000" dirty="0">
              <a:solidFill>
                <a:srgbClr val="C00000"/>
              </a:solidFill>
            </a:endParaRPr>
          </a:p>
        </p:txBody>
      </p:sp>
    </p:spTree>
    <p:extLst>
      <p:ext uri="{BB962C8B-B14F-4D97-AF65-F5344CB8AC3E}">
        <p14:creationId xmlns:p14="http://schemas.microsoft.com/office/powerpoint/2010/main" val="5050851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1611212"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8" name="Rectangle 2"/>
          <p:cNvSpPr txBox="1">
            <a:spLocks noChangeArrowheads="1"/>
          </p:cNvSpPr>
          <p:nvPr/>
        </p:nvSpPr>
        <p:spPr>
          <a:xfrm>
            <a:off x="1013687" y="835531"/>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sz="3200" b="1" dirty="0">
                <a:solidFill>
                  <a:srgbClr val="C00000"/>
                </a:solidFill>
                <a:latin typeface="Aharoni" panose="02010803020104030203" pitchFamily="2" charset="-79"/>
                <a:cs typeface="Aharoni" panose="02010803020104030203" pitchFamily="2" charset="-79"/>
              </a:rPr>
              <a:t>Maslow’s Hierarchy</a:t>
            </a:r>
            <a:endParaRPr lang="en-US" altLang="ar-SA" sz="3200" dirty="0">
              <a:solidFill>
                <a:srgbClr val="C00000"/>
              </a:solidFill>
            </a:endParaRPr>
          </a:p>
        </p:txBody>
      </p:sp>
      <p:sp>
        <p:nvSpPr>
          <p:cNvPr id="13318" name="AutoShape 6"/>
          <p:cNvSpPr>
            <a:spLocks noChangeArrowheads="1"/>
          </p:cNvSpPr>
          <p:nvPr/>
        </p:nvSpPr>
        <p:spPr bwMode="auto">
          <a:xfrm>
            <a:off x="528905" y="1583942"/>
            <a:ext cx="5356225" cy="4632325"/>
          </a:xfrm>
          <a:prstGeom prst="triangle">
            <a:avLst>
              <a:gd name="adj" fmla="val 49995"/>
            </a:avLst>
          </a:prstGeom>
          <a:gradFill rotWithShape="0">
            <a:gsLst>
              <a:gs pos="0">
                <a:srgbClr val="000066">
                  <a:gamma/>
                  <a:tint val="0"/>
                  <a:invGamma/>
                </a:srgbClr>
              </a:gs>
              <a:gs pos="100000">
                <a:srgbClr val="000066"/>
              </a:gs>
            </a:gsLst>
            <a:lin ang="2700000" scaled="1"/>
          </a:gradFill>
          <a:ln w="12700">
            <a:solidFill>
              <a:schemeClr val="tx1"/>
            </a:solidFill>
            <a:miter lim="800000"/>
            <a:headEnd/>
            <a:tailEnd/>
          </a:ln>
          <a:effectLst>
            <a:outerShdw dist="71842" dir="2700000" algn="ctr" rotWithShape="0">
              <a:schemeClr val="bg2"/>
            </a:outerShdw>
          </a:effectLst>
        </p:spPr>
        <p:txBody>
          <a:bodyPr wrap="none" anchor="ctr"/>
          <a:lstStyle/>
          <a:p>
            <a:endParaRPr lang="ar-SA"/>
          </a:p>
        </p:txBody>
      </p:sp>
      <p:sp>
        <p:nvSpPr>
          <p:cNvPr id="13319" name="AutoShape 7"/>
          <p:cNvSpPr>
            <a:spLocks noChangeArrowheads="1"/>
          </p:cNvSpPr>
          <p:nvPr/>
        </p:nvSpPr>
        <p:spPr bwMode="auto">
          <a:xfrm>
            <a:off x="963880" y="1585528"/>
            <a:ext cx="4479925" cy="3860800"/>
          </a:xfrm>
          <a:prstGeom prst="triangle">
            <a:avLst>
              <a:gd name="adj" fmla="val 49995"/>
            </a:avLst>
          </a:prstGeom>
          <a:gradFill rotWithShape="0">
            <a:gsLst>
              <a:gs pos="0">
                <a:srgbClr val="480165">
                  <a:gamma/>
                  <a:tint val="0"/>
                  <a:invGamma/>
                </a:srgbClr>
              </a:gs>
              <a:gs pos="100000">
                <a:srgbClr val="480165"/>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0" name="AutoShape 8"/>
          <p:cNvSpPr>
            <a:spLocks noChangeArrowheads="1"/>
          </p:cNvSpPr>
          <p:nvPr/>
        </p:nvSpPr>
        <p:spPr bwMode="auto">
          <a:xfrm>
            <a:off x="1421080" y="1585529"/>
            <a:ext cx="3565525" cy="3082925"/>
          </a:xfrm>
          <a:prstGeom prst="triangle">
            <a:avLst>
              <a:gd name="adj" fmla="val 49995"/>
            </a:avLst>
          </a:prstGeom>
          <a:gradFill rotWithShape="0">
            <a:gsLst>
              <a:gs pos="0">
                <a:srgbClr val="660033">
                  <a:gamma/>
                  <a:tint val="0"/>
                  <a:invGamma/>
                </a:srgbClr>
              </a:gs>
              <a:gs pos="100000">
                <a:srgbClr val="660033"/>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dirty="0"/>
          </a:p>
        </p:txBody>
      </p:sp>
      <p:sp>
        <p:nvSpPr>
          <p:cNvPr id="13321" name="AutoShape 9"/>
          <p:cNvSpPr>
            <a:spLocks noChangeArrowheads="1"/>
          </p:cNvSpPr>
          <p:nvPr/>
        </p:nvSpPr>
        <p:spPr bwMode="auto">
          <a:xfrm>
            <a:off x="1867513" y="1585528"/>
            <a:ext cx="2657475" cy="2298700"/>
          </a:xfrm>
          <a:prstGeom prst="triangle">
            <a:avLst>
              <a:gd name="adj" fmla="val 49995"/>
            </a:avLst>
          </a:prstGeom>
          <a:gradFill rotWithShape="0">
            <a:gsLst>
              <a:gs pos="0">
                <a:srgbClr val="C5A327">
                  <a:gamma/>
                  <a:tint val="0"/>
                  <a:invGamma/>
                </a:srgbClr>
              </a:gs>
              <a:gs pos="100000">
                <a:srgbClr val="C5A327"/>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2" name="AutoShape 10"/>
          <p:cNvSpPr>
            <a:spLocks noChangeArrowheads="1"/>
          </p:cNvSpPr>
          <p:nvPr/>
        </p:nvSpPr>
        <p:spPr bwMode="auto">
          <a:xfrm>
            <a:off x="2335480" y="1585529"/>
            <a:ext cx="1743075" cy="1508125"/>
          </a:xfrm>
          <a:prstGeom prst="triangle">
            <a:avLst>
              <a:gd name="adj" fmla="val 49995"/>
            </a:avLst>
          </a:prstGeom>
          <a:gradFill rotWithShape="0">
            <a:gsLst>
              <a:gs pos="0">
                <a:srgbClr val="006600">
                  <a:gamma/>
                  <a:tint val="0"/>
                  <a:invGamma/>
                </a:srgbClr>
              </a:gs>
              <a:gs pos="100000">
                <a:srgbClr val="006600"/>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3" name="Rectangle 11"/>
          <p:cNvSpPr>
            <a:spLocks noChangeArrowheads="1"/>
          </p:cNvSpPr>
          <p:nvPr/>
        </p:nvSpPr>
        <p:spPr bwMode="auto">
          <a:xfrm>
            <a:off x="2335479" y="2412616"/>
            <a:ext cx="1739900" cy="67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1900" dirty="0">
                <a:latin typeface="Arial" panose="020B0604020202020204" pitchFamily="34" charset="0"/>
              </a:rPr>
              <a:t>Self-</a:t>
            </a:r>
          </a:p>
          <a:p>
            <a:pPr algn="ctr"/>
            <a:r>
              <a:rPr lang="en-US" altLang="ar-SA" sz="1900" dirty="0">
                <a:latin typeface="Arial" panose="020B0604020202020204" pitchFamily="34" charset="0"/>
              </a:rPr>
              <a:t>Actualization</a:t>
            </a:r>
          </a:p>
        </p:txBody>
      </p:sp>
      <p:sp>
        <p:nvSpPr>
          <p:cNvPr id="13324" name="Rectangle 12"/>
          <p:cNvSpPr>
            <a:spLocks noChangeArrowheads="1"/>
          </p:cNvSpPr>
          <p:nvPr/>
        </p:nvSpPr>
        <p:spPr bwMode="auto">
          <a:xfrm>
            <a:off x="2335479" y="3303204"/>
            <a:ext cx="1739900" cy="42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100">
                <a:latin typeface="Arial" panose="020B0604020202020204" pitchFamily="34" charset="0"/>
              </a:rPr>
              <a:t>Esteem</a:t>
            </a:r>
          </a:p>
        </p:txBody>
      </p:sp>
      <p:sp>
        <p:nvSpPr>
          <p:cNvPr id="13325" name="Rectangle 13"/>
          <p:cNvSpPr>
            <a:spLocks noChangeArrowheads="1"/>
          </p:cNvSpPr>
          <p:nvPr/>
        </p:nvSpPr>
        <p:spPr bwMode="auto">
          <a:xfrm>
            <a:off x="2335479" y="4012817"/>
            <a:ext cx="1739900"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300">
                <a:latin typeface="Arial" panose="020B0604020202020204" pitchFamily="34" charset="0"/>
              </a:rPr>
              <a:t>Affiliation</a:t>
            </a:r>
          </a:p>
        </p:txBody>
      </p:sp>
      <p:sp>
        <p:nvSpPr>
          <p:cNvPr id="13326" name="Rectangle 14"/>
          <p:cNvSpPr>
            <a:spLocks noChangeArrowheads="1"/>
          </p:cNvSpPr>
          <p:nvPr/>
        </p:nvSpPr>
        <p:spPr bwMode="auto">
          <a:xfrm>
            <a:off x="2335479" y="4835141"/>
            <a:ext cx="1739900"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500" dirty="0">
                <a:latin typeface="Arial" panose="020B0604020202020204" pitchFamily="34" charset="0"/>
              </a:rPr>
              <a:t>Security</a:t>
            </a:r>
          </a:p>
        </p:txBody>
      </p:sp>
      <p:sp>
        <p:nvSpPr>
          <p:cNvPr id="13327" name="Rectangle 15"/>
          <p:cNvSpPr>
            <a:spLocks noChangeArrowheads="1"/>
          </p:cNvSpPr>
          <p:nvPr/>
        </p:nvSpPr>
        <p:spPr bwMode="auto">
          <a:xfrm>
            <a:off x="2030679" y="5598729"/>
            <a:ext cx="2349500"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700">
                <a:latin typeface="Arial" panose="020B0604020202020204" pitchFamily="34" charset="0"/>
              </a:rPr>
              <a:t>Physiological</a:t>
            </a:r>
          </a:p>
        </p:txBody>
      </p:sp>
      <p:sp>
        <p:nvSpPr>
          <p:cNvPr id="15" name="AutoShape 6">
            <a:extLst>
              <a:ext uri="{FF2B5EF4-FFF2-40B4-BE49-F238E27FC236}">
                <a16:creationId xmlns:a16="http://schemas.microsoft.com/office/drawing/2014/main" id="{467701A7-6C3D-C6F5-7B52-FF97CB638D18}"/>
              </a:ext>
            </a:extLst>
          </p:cNvPr>
          <p:cNvSpPr>
            <a:spLocks noChangeArrowheads="1"/>
          </p:cNvSpPr>
          <p:nvPr/>
        </p:nvSpPr>
        <p:spPr bwMode="auto">
          <a:xfrm>
            <a:off x="6198171" y="1583942"/>
            <a:ext cx="5356225" cy="4632325"/>
          </a:xfrm>
          <a:prstGeom prst="triangle">
            <a:avLst>
              <a:gd name="adj" fmla="val 49995"/>
            </a:avLst>
          </a:prstGeom>
          <a:gradFill rotWithShape="0">
            <a:gsLst>
              <a:gs pos="0">
                <a:srgbClr val="000066">
                  <a:gamma/>
                  <a:tint val="0"/>
                  <a:invGamma/>
                </a:srgbClr>
              </a:gs>
              <a:gs pos="100000">
                <a:srgbClr val="000066"/>
              </a:gs>
            </a:gsLst>
            <a:lin ang="2700000" scaled="1"/>
          </a:gradFill>
          <a:ln w="12700">
            <a:solidFill>
              <a:schemeClr val="tx1"/>
            </a:solidFill>
            <a:miter lim="800000"/>
            <a:headEnd/>
            <a:tailEnd/>
          </a:ln>
          <a:effectLst>
            <a:outerShdw dist="71842" dir="2700000" algn="ctr" rotWithShape="0">
              <a:schemeClr val="bg2"/>
            </a:outerShdw>
          </a:effectLst>
        </p:spPr>
        <p:txBody>
          <a:bodyPr wrap="none" anchor="ctr"/>
          <a:lstStyle/>
          <a:p>
            <a:endParaRPr lang="ar-SA"/>
          </a:p>
        </p:txBody>
      </p:sp>
      <p:sp>
        <p:nvSpPr>
          <p:cNvPr id="16" name="AutoShape 7">
            <a:extLst>
              <a:ext uri="{FF2B5EF4-FFF2-40B4-BE49-F238E27FC236}">
                <a16:creationId xmlns:a16="http://schemas.microsoft.com/office/drawing/2014/main" id="{6235F1E8-4344-C27A-CE95-5CBE92931988}"/>
              </a:ext>
            </a:extLst>
          </p:cNvPr>
          <p:cNvSpPr>
            <a:spLocks noChangeArrowheads="1"/>
          </p:cNvSpPr>
          <p:nvPr/>
        </p:nvSpPr>
        <p:spPr bwMode="auto">
          <a:xfrm>
            <a:off x="6633146" y="1585528"/>
            <a:ext cx="4479925" cy="3860800"/>
          </a:xfrm>
          <a:prstGeom prst="triangle">
            <a:avLst>
              <a:gd name="adj" fmla="val 49995"/>
            </a:avLst>
          </a:prstGeom>
          <a:gradFill rotWithShape="0">
            <a:gsLst>
              <a:gs pos="0">
                <a:srgbClr val="480165">
                  <a:gamma/>
                  <a:tint val="0"/>
                  <a:invGamma/>
                </a:srgbClr>
              </a:gs>
              <a:gs pos="100000">
                <a:srgbClr val="480165"/>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7" name="AutoShape 8">
            <a:extLst>
              <a:ext uri="{FF2B5EF4-FFF2-40B4-BE49-F238E27FC236}">
                <a16:creationId xmlns:a16="http://schemas.microsoft.com/office/drawing/2014/main" id="{0550BFA7-B9E0-3034-2B22-2DB7D6E8C01F}"/>
              </a:ext>
            </a:extLst>
          </p:cNvPr>
          <p:cNvSpPr>
            <a:spLocks noChangeArrowheads="1"/>
          </p:cNvSpPr>
          <p:nvPr/>
        </p:nvSpPr>
        <p:spPr bwMode="auto">
          <a:xfrm>
            <a:off x="7090346" y="1585529"/>
            <a:ext cx="3565525" cy="3082925"/>
          </a:xfrm>
          <a:prstGeom prst="triangle">
            <a:avLst>
              <a:gd name="adj" fmla="val 49995"/>
            </a:avLst>
          </a:prstGeom>
          <a:gradFill rotWithShape="0">
            <a:gsLst>
              <a:gs pos="0">
                <a:srgbClr val="660033">
                  <a:gamma/>
                  <a:tint val="0"/>
                  <a:invGamma/>
                </a:srgbClr>
              </a:gs>
              <a:gs pos="100000">
                <a:srgbClr val="660033"/>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dirty="0"/>
          </a:p>
        </p:txBody>
      </p:sp>
      <p:sp>
        <p:nvSpPr>
          <p:cNvPr id="19" name="AutoShape 9">
            <a:extLst>
              <a:ext uri="{FF2B5EF4-FFF2-40B4-BE49-F238E27FC236}">
                <a16:creationId xmlns:a16="http://schemas.microsoft.com/office/drawing/2014/main" id="{7BC8ADD6-1B7F-E5FF-4FA9-3925CAA28AE9}"/>
              </a:ext>
            </a:extLst>
          </p:cNvPr>
          <p:cNvSpPr>
            <a:spLocks noChangeArrowheads="1"/>
          </p:cNvSpPr>
          <p:nvPr/>
        </p:nvSpPr>
        <p:spPr bwMode="auto">
          <a:xfrm>
            <a:off x="7547546" y="1585528"/>
            <a:ext cx="2657475" cy="2298700"/>
          </a:xfrm>
          <a:prstGeom prst="triangle">
            <a:avLst>
              <a:gd name="adj" fmla="val 49995"/>
            </a:avLst>
          </a:prstGeom>
          <a:gradFill rotWithShape="0">
            <a:gsLst>
              <a:gs pos="0">
                <a:srgbClr val="C5A327">
                  <a:gamma/>
                  <a:tint val="0"/>
                  <a:invGamma/>
                </a:srgbClr>
              </a:gs>
              <a:gs pos="100000">
                <a:srgbClr val="C5A327"/>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 name="AutoShape 10">
            <a:extLst>
              <a:ext uri="{FF2B5EF4-FFF2-40B4-BE49-F238E27FC236}">
                <a16:creationId xmlns:a16="http://schemas.microsoft.com/office/drawing/2014/main" id="{271D5BDC-E3EB-CC59-DC8B-62EE2EA2B649}"/>
              </a:ext>
            </a:extLst>
          </p:cNvPr>
          <p:cNvSpPr>
            <a:spLocks noChangeArrowheads="1"/>
          </p:cNvSpPr>
          <p:nvPr/>
        </p:nvSpPr>
        <p:spPr bwMode="auto">
          <a:xfrm>
            <a:off x="8004746" y="1585529"/>
            <a:ext cx="1743075" cy="1508125"/>
          </a:xfrm>
          <a:prstGeom prst="triangle">
            <a:avLst>
              <a:gd name="adj" fmla="val 49995"/>
            </a:avLst>
          </a:prstGeom>
          <a:gradFill rotWithShape="0">
            <a:gsLst>
              <a:gs pos="0">
                <a:srgbClr val="006600">
                  <a:gamma/>
                  <a:tint val="0"/>
                  <a:invGamma/>
                </a:srgbClr>
              </a:gs>
              <a:gs pos="100000">
                <a:srgbClr val="006600"/>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 name="Rectangle 11">
            <a:extLst>
              <a:ext uri="{FF2B5EF4-FFF2-40B4-BE49-F238E27FC236}">
                <a16:creationId xmlns:a16="http://schemas.microsoft.com/office/drawing/2014/main" id="{58FBBE61-74FC-2E04-11F5-C51088DA76AE}"/>
              </a:ext>
            </a:extLst>
          </p:cNvPr>
          <p:cNvSpPr>
            <a:spLocks noChangeArrowheads="1"/>
          </p:cNvSpPr>
          <p:nvPr/>
        </p:nvSpPr>
        <p:spPr bwMode="auto">
          <a:xfrm>
            <a:off x="8004745" y="2561263"/>
            <a:ext cx="1739900" cy="382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1900" dirty="0">
                <a:latin typeface="Arial" panose="020B0604020202020204" pitchFamily="34" charset="0"/>
              </a:rPr>
              <a:t>تحقيق الذات</a:t>
            </a:r>
            <a:endParaRPr lang="en-US" altLang="ar-SA" sz="1900" dirty="0">
              <a:latin typeface="Arial" panose="020B0604020202020204" pitchFamily="34" charset="0"/>
            </a:endParaRPr>
          </a:p>
        </p:txBody>
      </p:sp>
      <p:sp>
        <p:nvSpPr>
          <p:cNvPr id="22" name="Rectangle 12">
            <a:extLst>
              <a:ext uri="{FF2B5EF4-FFF2-40B4-BE49-F238E27FC236}">
                <a16:creationId xmlns:a16="http://schemas.microsoft.com/office/drawing/2014/main" id="{C5C64A97-0F5F-1AD4-BC39-3BB8776AEAE8}"/>
              </a:ext>
            </a:extLst>
          </p:cNvPr>
          <p:cNvSpPr>
            <a:spLocks noChangeArrowheads="1"/>
          </p:cNvSpPr>
          <p:nvPr/>
        </p:nvSpPr>
        <p:spPr bwMode="auto">
          <a:xfrm>
            <a:off x="8004745" y="3303204"/>
            <a:ext cx="1739900" cy="42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100" dirty="0" err="1">
                <a:latin typeface="Arial" panose="020B0604020202020204" pitchFamily="34" charset="0"/>
              </a:rPr>
              <a:t>الإحترام</a:t>
            </a:r>
            <a:endParaRPr lang="en-US" altLang="ar-SA" sz="2100" dirty="0">
              <a:latin typeface="Arial" panose="020B0604020202020204" pitchFamily="34" charset="0"/>
            </a:endParaRPr>
          </a:p>
        </p:txBody>
      </p:sp>
      <p:sp>
        <p:nvSpPr>
          <p:cNvPr id="24" name="Rectangle 13">
            <a:extLst>
              <a:ext uri="{FF2B5EF4-FFF2-40B4-BE49-F238E27FC236}">
                <a16:creationId xmlns:a16="http://schemas.microsoft.com/office/drawing/2014/main" id="{3D1BD691-7AD9-7622-1087-579E4E1F7280}"/>
              </a:ext>
            </a:extLst>
          </p:cNvPr>
          <p:cNvSpPr>
            <a:spLocks noChangeArrowheads="1"/>
          </p:cNvSpPr>
          <p:nvPr/>
        </p:nvSpPr>
        <p:spPr bwMode="auto">
          <a:xfrm>
            <a:off x="8004745" y="4012817"/>
            <a:ext cx="1739900"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300" dirty="0" err="1">
                <a:latin typeface="Arial" panose="020B0604020202020204" pitchFamily="34" charset="0"/>
              </a:rPr>
              <a:t>الإنتماء</a:t>
            </a:r>
            <a:endParaRPr lang="en-US" altLang="ar-SA" sz="2300" dirty="0">
              <a:latin typeface="Arial" panose="020B0604020202020204" pitchFamily="34" charset="0"/>
            </a:endParaRPr>
          </a:p>
        </p:txBody>
      </p:sp>
      <p:sp>
        <p:nvSpPr>
          <p:cNvPr id="25" name="Rectangle 14">
            <a:extLst>
              <a:ext uri="{FF2B5EF4-FFF2-40B4-BE49-F238E27FC236}">
                <a16:creationId xmlns:a16="http://schemas.microsoft.com/office/drawing/2014/main" id="{C097255F-17D3-9704-B4A7-C3CC2B4AB979}"/>
              </a:ext>
            </a:extLst>
          </p:cNvPr>
          <p:cNvSpPr>
            <a:spLocks noChangeArrowheads="1"/>
          </p:cNvSpPr>
          <p:nvPr/>
        </p:nvSpPr>
        <p:spPr bwMode="auto">
          <a:xfrm>
            <a:off x="8004745" y="4835141"/>
            <a:ext cx="1739900"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500" dirty="0">
                <a:latin typeface="Arial" panose="020B0604020202020204" pitchFamily="34" charset="0"/>
              </a:rPr>
              <a:t>الحماية والأمان</a:t>
            </a:r>
            <a:endParaRPr lang="en-US" altLang="ar-SA" sz="2500" dirty="0">
              <a:latin typeface="Arial" panose="020B0604020202020204" pitchFamily="34" charset="0"/>
            </a:endParaRPr>
          </a:p>
        </p:txBody>
      </p:sp>
      <p:sp>
        <p:nvSpPr>
          <p:cNvPr id="26" name="Rectangle 15">
            <a:extLst>
              <a:ext uri="{FF2B5EF4-FFF2-40B4-BE49-F238E27FC236}">
                <a16:creationId xmlns:a16="http://schemas.microsoft.com/office/drawing/2014/main" id="{303B79A7-DC25-27B6-210A-5A9BCE21B77B}"/>
              </a:ext>
            </a:extLst>
          </p:cNvPr>
          <p:cNvSpPr>
            <a:spLocks noChangeArrowheads="1"/>
          </p:cNvSpPr>
          <p:nvPr/>
        </p:nvSpPr>
        <p:spPr bwMode="auto">
          <a:xfrm>
            <a:off x="7699945" y="5598729"/>
            <a:ext cx="2349500"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700" dirty="0" err="1">
                <a:latin typeface="Arial" panose="020B0604020202020204" pitchFamily="34" charset="0"/>
              </a:rPr>
              <a:t>فسيولوجى</a:t>
            </a:r>
            <a:endParaRPr lang="en-US" altLang="ar-SA" sz="2700" dirty="0">
              <a:latin typeface="Arial" panose="020B0604020202020204" pitchFamily="34" charset="0"/>
            </a:endParaRPr>
          </a:p>
        </p:txBody>
      </p:sp>
      <p:sp>
        <p:nvSpPr>
          <p:cNvPr id="27" name="Rectangle 2">
            <a:extLst>
              <a:ext uri="{FF2B5EF4-FFF2-40B4-BE49-F238E27FC236}">
                <a16:creationId xmlns:a16="http://schemas.microsoft.com/office/drawing/2014/main" id="{A617C13E-AA0C-AE05-3614-4B78F0BD61A4}"/>
              </a:ext>
            </a:extLst>
          </p:cNvPr>
          <p:cNvSpPr txBox="1">
            <a:spLocks noChangeArrowheads="1"/>
          </p:cNvSpPr>
          <p:nvPr/>
        </p:nvSpPr>
        <p:spPr>
          <a:xfrm>
            <a:off x="5288148" y="884541"/>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altLang="ar-SA" sz="3200" b="1" dirty="0">
                <a:solidFill>
                  <a:srgbClr val="C00000"/>
                </a:solidFill>
                <a:latin typeface="Aharoni" panose="02010803020104030203" pitchFamily="2" charset="-79"/>
                <a:cs typeface="Aharoni" panose="02010803020104030203" pitchFamily="2" charset="-79"/>
              </a:rPr>
              <a:t>هرم </a:t>
            </a:r>
            <a:r>
              <a:rPr lang="ar-EG" altLang="ar-SA" sz="3200" b="1" dirty="0" err="1">
                <a:solidFill>
                  <a:srgbClr val="C00000"/>
                </a:solidFill>
                <a:latin typeface="Aharoni" panose="02010803020104030203" pitchFamily="2" charset="-79"/>
                <a:cs typeface="Aharoni" panose="02010803020104030203" pitchFamily="2" charset="-79"/>
              </a:rPr>
              <a:t>ماسلو</a:t>
            </a:r>
            <a:r>
              <a:rPr lang="ar-EG" altLang="ar-SA" sz="3200" b="1" dirty="0">
                <a:solidFill>
                  <a:srgbClr val="C00000"/>
                </a:solidFill>
                <a:latin typeface="Aharoni" panose="02010803020104030203" pitchFamily="2" charset="-79"/>
                <a:cs typeface="Aharoni" panose="02010803020104030203" pitchFamily="2" charset="-79"/>
              </a:rPr>
              <a:t> </a:t>
            </a:r>
            <a:r>
              <a:rPr lang="ar-EG" altLang="ar-SA" sz="3200" b="1" dirty="0" err="1">
                <a:solidFill>
                  <a:srgbClr val="C00000"/>
                </a:solidFill>
                <a:latin typeface="Aharoni" panose="02010803020104030203" pitchFamily="2" charset="-79"/>
                <a:cs typeface="Aharoni" panose="02010803020104030203" pitchFamily="2" charset="-79"/>
              </a:rPr>
              <a:t>للإحتياج</a:t>
            </a:r>
            <a:endParaRPr lang="en-US" altLang="ar-SA" sz="3200" dirty="0">
              <a:solidFill>
                <a:srgbClr val="C00000"/>
              </a:solidFill>
            </a:endParaRPr>
          </a:p>
        </p:txBody>
      </p:sp>
    </p:spTree>
    <p:extLst>
      <p:ext uri="{BB962C8B-B14F-4D97-AF65-F5344CB8AC3E}">
        <p14:creationId xmlns:p14="http://schemas.microsoft.com/office/powerpoint/2010/main" val="33139514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1477738"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3" name="Rectangle 3"/>
          <p:cNvSpPr txBox="1">
            <a:spLocks noChangeArrowheads="1"/>
          </p:cNvSpPr>
          <p:nvPr/>
        </p:nvSpPr>
        <p:spPr>
          <a:xfrm>
            <a:off x="319928" y="1731271"/>
            <a:ext cx="629602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Physiological/Survival needs</a:t>
            </a:r>
          </a:p>
          <a:p>
            <a:pPr lvl="1"/>
            <a:r>
              <a:rPr lang="en-US" altLang="ar-SA" b="1" dirty="0"/>
              <a:t>Food, Clothing, Shelter, Air</a:t>
            </a:r>
          </a:p>
          <a:p>
            <a:endParaRPr lang="ar-EG" altLang="ar-SA" b="1" dirty="0">
              <a:solidFill>
                <a:srgbClr val="FF0000"/>
              </a:solidFill>
            </a:endParaRPr>
          </a:p>
          <a:p>
            <a:r>
              <a:rPr lang="en-US" altLang="ar-SA" b="1" dirty="0">
                <a:solidFill>
                  <a:srgbClr val="FF0000"/>
                </a:solidFill>
              </a:rPr>
              <a:t>Security</a:t>
            </a:r>
          </a:p>
          <a:p>
            <a:pPr lvl="1"/>
            <a:r>
              <a:rPr lang="en-US" altLang="ar-SA" b="1" dirty="0"/>
              <a:t>Feel safe, absence of pain, threat, or illness</a:t>
            </a:r>
          </a:p>
          <a:p>
            <a:r>
              <a:rPr lang="en-US" altLang="ar-SA" b="1" dirty="0">
                <a:solidFill>
                  <a:srgbClr val="FF0000"/>
                </a:solidFill>
              </a:rPr>
              <a:t>Affiliation</a:t>
            </a:r>
          </a:p>
          <a:p>
            <a:pPr lvl="1"/>
            <a:r>
              <a:rPr lang="en-US" altLang="ar-SA" b="1" dirty="0"/>
              <a:t>friendship, company, love, belonging</a:t>
            </a:r>
          </a:p>
          <a:p>
            <a:pPr lvl="1"/>
            <a:r>
              <a:rPr lang="en-US" altLang="ar-SA" b="1" dirty="0"/>
              <a:t>first clear step up from physical needs</a:t>
            </a:r>
          </a:p>
        </p:txBody>
      </p:sp>
      <p:sp>
        <p:nvSpPr>
          <p:cNvPr id="4" name="Rectangle 3">
            <a:extLst>
              <a:ext uri="{FF2B5EF4-FFF2-40B4-BE49-F238E27FC236}">
                <a16:creationId xmlns:a16="http://schemas.microsoft.com/office/drawing/2014/main" id="{CBFDF29D-3A5B-BED5-70C7-4FB1188C7C86}"/>
              </a:ext>
            </a:extLst>
          </p:cNvPr>
          <p:cNvSpPr txBox="1">
            <a:spLocks noChangeArrowheads="1"/>
          </p:cNvSpPr>
          <p:nvPr/>
        </p:nvSpPr>
        <p:spPr>
          <a:xfrm>
            <a:off x="6551409" y="1731271"/>
            <a:ext cx="498353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altLang="ar-SA" b="1" dirty="0">
                <a:solidFill>
                  <a:srgbClr val="FF0000"/>
                </a:solidFill>
              </a:rPr>
              <a:t>الاحتياجات الفسيولوجية/الاحتياجات اللازمة للبقاء</a:t>
            </a:r>
          </a:p>
          <a:p>
            <a:pPr lvl="4" algn="r" rtl="1"/>
            <a:r>
              <a:rPr lang="ar-EG" altLang="ar-SA" sz="2000" b="1" dirty="0"/>
              <a:t>الطعام، الملابس، المأوى، الهواء</a:t>
            </a:r>
          </a:p>
          <a:p>
            <a:pPr algn="r" rtl="1"/>
            <a:endParaRPr lang="ar-EG" altLang="ar-SA" b="1" dirty="0">
              <a:solidFill>
                <a:srgbClr val="FF0000"/>
              </a:solidFill>
            </a:endParaRPr>
          </a:p>
          <a:p>
            <a:pPr algn="r" rtl="1"/>
            <a:r>
              <a:rPr lang="ar-EG" altLang="ar-SA" b="1" dirty="0">
                <a:solidFill>
                  <a:srgbClr val="FF0000"/>
                </a:solidFill>
              </a:rPr>
              <a:t>الحماية والأمان</a:t>
            </a:r>
          </a:p>
          <a:p>
            <a:pPr lvl="4" algn="r" rtl="1"/>
            <a:r>
              <a:rPr lang="ar-EG" altLang="ar-SA" sz="2000" b="1" dirty="0"/>
              <a:t>الشعور بالأمان، وغياب الألم، أو التهديد، أو المرض</a:t>
            </a:r>
          </a:p>
          <a:p>
            <a:pPr algn="r" rtl="1"/>
            <a:r>
              <a:rPr lang="ar-EG" altLang="ar-SA" b="1" dirty="0">
                <a:solidFill>
                  <a:srgbClr val="FF0000"/>
                </a:solidFill>
              </a:rPr>
              <a:t>الانتماء</a:t>
            </a:r>
          </a:p>
          <a:p>
            <a:pPr lvl="4" algn="r" rtl="1"/>
            <a:r>
              <a:rPr lang="ar-EG" altLang="ar-SA" sz="2000" b="1" dirty="0"/>
              <a:t>الصداقة، الصحبة، الحب، الانتماء</a:t>
            </a:r>
          </a:p>
          <a:p>
            <a:pPr lvl="4" algn="r" rtl="1"/>
            <a:r>
              <a:rPr lang="ar-EG" altLang="ar-SA" sz="2000" b="1" dirty="0"/>
              <a:t>الخطوة الأولى الواضحة للتقدم من الاحتياجات الجسدية</a:t>
            </a:r>
            <a:endParaRPr lang="en-US" altLang="ar-SA" b="1" dirty="0"/>
          </a:p>
        </p:txBody>
      </p:sp>
    </p:spTree>
    <p:extLst>
      <p:ext uri="{BB962C8B-B14F-4D97-AF65-F5344CB8AC3E}">
        <p14:creationId xmlns:p14="http://schemas.microsoft.com/office/powerpoint/2010/main" val="425104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4">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4">
                                            <p:txEl>
                                              <p:pRg st="3" end="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
                                            <p:txEl>
                                              <p:pRg st="5" end="5"/>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499"/>
                                          </p:stCondLst>
                                        </p:cTn>
                                        <p:tgtEl>
                                          <p:spTgt spid="4">
                                            <p:txEl>
                                              <p:pRg st="6" end="6"/>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499"/>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6" name="Rectangle 3">
            <a:extLst>
              <a:ext uri="{FF2B5EF4-FFF2-40B4-BE49-F238E27FC236}">
                <a16:creationId xmlns:a16="http://schemas.microsoft.com/office/drawing/2014/main" id="{8CDAE3B4-ADF4-5DAA-2AEA-BFF37E6EA71A}"/>
              </a:ext>
            </a:extLst>
          </p:cNvPr>
          <p:cNvSpPr txBox="1">
            <a:spLocks noChangeArrowheads="1"/>
          </p:cNvSpPr>
          <p:nvPr/>
        </p:nvSpPr>
        <p:spPr>
          <a:xfrm>
            <a:off x="407279" y="1752054"/>
            <a:ext cx="449820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Esteem Needs</a:t>
            </a:r>
          </a:p>
          <a:p>
            <a:pPr lvl="1"/>
            <a:r>
              <a:rPr lang="en-US" altLang="ar-SA" b="1" dirty="0"/>
              <a:t>self-respect, achievement, recognition, prestige</a:t>
            </a:r>
          </a:p>
          <a:p>
            <a:pPr lvl="1"/>
            <a:r>
              <a:rPr lang="en-US" altLang="ar-SA" b="1" dirty="0"/>
              <a:t>cues a persons worth</a:t>
            </a:r>
          </a:p>
          <a:p>
            <a:r>
              <a:rPr lang="en-US" altLang="ar-SA" b="1" dirty="0">
                <a:solidFill>
                  <a:srgbClr val="FF0000"/>
                </a:solidFill>
              </a:rPr>
              <a:t>Self-Actualization</a:t>
            </a:r>
          </a:p>
          <a:p>
            <a:pPr lvl="1"/>
            <a:r>
              <a:rPr lang="en-US" altLang="ar-SA" b="1" dirty="0"/>
              <a:t>personal growth, self-fulfillment, realization of full potential</a:t>
            </a:r>
            <a:endParaRPr lang="ar-EG" altLang="ar-SA" b="1" dirty="0"/>
          </a:p>
          <a:p>
            <a:pPr marL="457200" lvl="1" indent="0">
              <a:buNone/>
            </a:pPr>
            <a:endParaRPr lang="en-US" altLang="ar-SA" b="1" dirty="0"/>
          </a:p>
          <a:p>
            <a:pPr lvl="1" algn="ctr"/>
            <a:r>
              <a:rPr lang="en-US" altLang="ar-SA" b="1" dirty="0"/>
              <a:t>Where are YOU on the hierarchy???</a:t>
            </a:r>
          </a:p>
        </p:txBody>
      </p:sp>
      <p:sp>
        <p:nvSpPr>
          <p:cNvPr id="3" name="Rectangle 3">
            <a:extLst>
              <a:ext uri="{FF2B5EF4-FFF2-40B4-BE49-F238E27FC236}">
                <a16:creationId xmlns:a16="http://schemas.microsoft.com/office/drawing/2014/main" id="{DCFAA3F0-F886-AD86-8A93-783D43F4DFB4}"/>
              </a:ext>
            </a:extLst>
          </p:cNvPr>
          <p:cNvSpPr txBox="1">
            <a:spLocks noChangeArrowheads="1"/>
          </p:cNvSpPr>
          <p:nvPr/>
        </p:nvSpPr>
        <p:spPr>
          <a:xfrm>
            <a:off x="5185912" y="1785794"/>
            <a:ext cx="551027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altLang="ar-SA" b="1" dirty="0">
                <a:solidFill>
                  <a:srgbClr val="FF0000"/>
                </a:solidFill>
              </a:rPr>
              <a:t>احتياجات التقدير</a:t>
            </a:r>
          </a:p>
          <a:p>
            <a:pPr lvl="3" algn="r" rtl="1"/>
            <a:r>
              <a:rPr lang="ar-EG" altLang="ar-SA" sz="2000" b="1" dirty="0"/>
              <a:t>احترام الذات، الإنجاز، التقدير، والهيبة</a:t>
            </a:r>
          </a:p>
          <a:p>
            <a:pPr lvl="3" algn="r" rtl="1"/>
            <a:r>
              <a:rPr lang="ar-EG" altLang="ar-SA" sz="2000" b="1" dirty="0"/>
              <a:t>تشير إلى قيمة الشخص</a:t>
            </a:r>
          </a:p>
          <a:p>
            <a:pPr algn="r" rtl="1"/>
            <a:endParaRPr lang="ar-EG" altLang="ar-SA" b="1" dirty="0">
              <a:solidFill>
                <a:srgbClr val="FF0000"/>
              </a:solidFill>
            </a:endParaRPr>
          </a:p>
          <a:p>
            <a:pPr algn="r" rtl="1"/>
            <a:r>
              <a:rPr lang="ar-EG" altLang="ar-SA" b="1" dirty="0">
                <a:solidFill>
                  <a:srgbClr val="FF0000"/>
                </a:solidFill>
              </a:rPr>
              <a:t>تحقيق الذات</a:t>
            </a:r>
          </a:p>
          <a:p>
            <a:pPr lvl="3" algn="r" rtl="1"/>
            <a:r>
              <a:rPr lang="ar-EG" altLang="ar-SA" sz="2000" b="1" dirty="0"/>
              <a:t>النمو الشخصي، تحقيق الذات، تحقيق الإمكانات الكاملة</a:t>
            </a:r>
          </a:p>
          <a:p>
            <a:pPr marL="0" indent="0" algn="r" rtl="1">
              <a:buNone/>
            </a:pPr>
            <a:endParaRPr lang="ar-EG" altLang="ar-SA" b="1" dirty="0">
              <a:solidFill>
                <a:srgbClr val="FF0000"/>
              </a:solidFill>
            </a:endParaRPr>
          </a:p>
          <a:p>
            <a:pPr marL="0" indent="0" algn="ctr" rtl="1">
              <a:buNone/>
            </a:pPr>
            <a:r>
              <a:rPr lang="ar-EG" altLang="ar-SA" b="1" dirty="0">
                <a:solidFill>
                  <a:srgbClr val="FF0000"/>
                </a:solidFill>
              </a:rPr>
              <a:t>أين أنت في التسلسل الهرمي؟؟؟</a:t>
            </a:r>
            <a:endParaRPr lang="en-US" altLang="ar-SA" sz="2400" b="1" dirty="0"/>
          </a:p>
        </p:txBody>
      </p:sp>
    </p:spTree>
    <p:extLst>
      <p:ext uri="{BB962C8B-B14F-4D97-AF65-F5344CB8AC3E}">
        <p14:creationId xmlns:p14="http://schemas.microsoft.com/office/powerpoint/2010/main" val="400052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
                                            <p:txEl>
                                              <p:pRg st="0" end="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3">
                                            <p:txEl>
                                              <p:pRg st="1" end="1"/>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
                                            <p:txEl>
                                              <p:pRg st="4" end="4"/>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3">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3"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359107" y="1509772"/>
            <a:ext cx="587620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1" i="0" dirty="0">
                <a:solidFill>
                  <a:srgbClr val="083D7C"/>
                </a:solidFill>
                <a:effectLst/>
                <a:highlight>
                  <a:srgbClr val="FFFFFF"/>
                </a:highlight>
              </a:rPr>
              <a:t>1. Effective communication with the team</a:t>
            </a:r>
          </a:p>
          <a:p>
            <a:pPr algn="l"/>
            <a:r>
              <a:rPr lang="en-US" sz="2000" b="1" i="0" dirty="0">
                <a:solidFill>
                  <a:srgbClr val="083D7C"/>
                </a:solidFill>
                <a:effectLst/>
                <a:highlight>
                  <a:srgbClr val="FFFFFF"/>
                </a:highlight>
              </a:rPr>
              <a:t>2. Evaluating and confronting performance problems</a:t>
            </a:r>
          </a:p>
          <a:p>
            <a:pPr algn="l"/>
            <a:r>
              <a:rPr lang="en-US" sz="2000" b="1" i="0" dirty="0">
                <a:solidFill>
                  <a:srgbClr val="083D7C"/>
                </a:solidFill>
                <a:effectLst/>
                <a:highlight>
                  <a:srgbClr val="FFFFFF"/>
                </a:highlight>
              </a:rPr>
              <a:t>3. Hiring the right people</a:t>
            </a:r>
          </a:p>
          <a:p>
            <a:pPr algn="l"/>
            <a:r>
              <a:rPr lang="en-US" sz="2000" b="1" i="0" dirty="0">
                <a:solidFill>
                  <a:srgbClr val="083D7C"/>
                </a:solidFill>
                <a:effectLst/>
                <a:highlight>
                  <a:srgbClr val="FFFFFF"/>
                </a:highlight>
              </a:rPr>
              <a:t>4. Managing conflicts within your team</a:t>
            </a:r>
          </a:p>
          <a:p>
            <a:pPr algn="l"/>
            <a:r>
              <a:rPr lang="en-US" sz="2000" b="1" i="0" dirty="0">
                <a:solidFill>
                  <a:srgbClr val="083D7C"/>
                </a:solidFill>
                <a:effectLst/>
                <a:highlight>
                  <a:srgbClr val="FFFFFF"/>
                </a:highlight>
              </a:rPr>
              <a:t>5. Retaining star employees</a:t>
            </a:r>
          </a:p>
          <a:p>
            <a:pPr algn="l"/>
            <a:endParaRPr lang="en-US" sz="2000" b="1" i="0" dirty="0">
              <a:solidFill>
                <a:srgbClr val="083D7C"/>
              </a:solidFill>
              <a:effectLst/>
              <a:highlight>
                <a:srgbClr val="FFFFFF"/>
              </a:highlight>
            </a:endParaRPr>
          </a:p>
          <a:p>
            <a:pPr algn="r" rtl="1"/>
            <a:r>
              <a:rPr lang="ar-EG" sz="2000" b="1" dirty="0">
                <a:solidFill>
                  <a:srgbClr val="083D7C"/>
                </a:solidFill>
                <a:highlight>
                  <a:srgbClr val="FFFFFF"/>
                </a:highlight>
              </a:rPr>
              <a:t>1. التواصل الفعال مع الفريق</a:t>
            </a:r>
          </a:p>
          <a:p>
            <a:pPr algn="r" rtl="1"/>
            <a:r>
              <a:rPr lang="ar-EG" sz="2000" b="1" dirty="0">
                <a:solidFill>
                  <a:srgbClr val="083D7C"/>
                </a:solidFill>
                <a:highlight>
                  <a:srgbClr val="FFFFFF"/>
                </a:highlight>
              </a:rPr>
              <a:t>2. تقييم ومواجهة مشاكل الأداء</a:t>
            </a:r>
          </a:p>
          <a:p>
            <a:pPr algn="r" rtl="1"/>
            <a:r>
              <a:rPr lang="ar-EG" sz="2000" b="1" dirty="0">
                <a:solidFill>
                  <a:srgbClr val="083D7C"/>
                </a:solidFill>
                <a:highlight>
                  <a:srgbClr val="FFFFFF"/>
                </a:highlight>
              </a:rPr>
              <a:t>3. توظيف الأشخاص المناسبين</a:t>
            </a:r>
          </a:p>
          <a:p>
            <a:pPr algn="r" rtl="1"/>
            <a:r>
              <a:rPr lang="ar-EG" sz="2000" b="1" dirty="0">
                <a:solidFill>
                  <a:srgbClr val="083D7C"/>
                </a:solidFill>
                <a:highlight>
                  <a:srgbClr val="FFFFFF"/>
                </a:highlight>
              </a:rPr>
              <a:t>4. إدارة الصراعات داخل فريقك</a:t>
            </a:r>
          </a:p>
          <a:p>
            <a:pPr algn="r" rtl="1"/>
            <a:r>
              <a:rPr lang="ar-EG" sz="2000" b="1" dirty="0">
                <a:solidFill>
                  <a:srgbClr val="083D7C"/>
                </a:solidFill>
                <a:highlight>
                  <a:srgbClr val="FFFFFF"/>
                </a:highlight>
              </a:rPr>
              <a:t>5. الاحتفاظ بالموظفين المتميزين</a:t>
            </a:r>
            <a:endParaRPr lang="en-US" sz="2000" b="1" dirty="0">
              <a:solidFill>
                <a:srgbClr val="083D7C"/>
              </a:solidFill>
              <a:highlight>
                <a:srgbClr val="FFFFFF"/>
              </a:highlight>
            </a:endParaRPr>
          </a:p>
          <a:p>
            <a:pPr algn="l"/>
            <a:endParaRPr lang="en-US" sz="2000" b="1" i="0" dirty="0">
              <a:solidFill>
                <a:srgbClr val="083D7C"/>
              </a:solidFill>
              <a:effectLst/>
              <a:highlight>
                <a:srgbClr val="FFFFFF"/>
              </a:highlight>
            </a:endParaRPr>
          </a:p>
        </p:txBody>
      </p:sp>
      <p:sp>
        <p:nvSpPr>
          <p:cNvPr id="3" name="TextBox 2">
            <a:extLst>
              <a:ext uri="{FF2B5EF4-FFF2-40B4-BE49-F238E27FC236}">
                <a16:creationId xmlns:a16="http://schemas.microsoft.com/office/drawing/2014/main" id="{B3697B2F-063C-EAF9-B7B4-6BCC6AB59876}"/>
              </a:ext>
            </a:extLst>
          </p:cNvPr>
          <p:cNvSpPr txBox="1"/>
          <p:nvPr/>
        </p:nvSpPr>
        <p:spPr>
          <a:xfrm>
            <a:off x="2064211" y="636239"/>
            <a:ext cx="6416564" cy="523220"/>
          </a:xfrm>
          <a:prstGeom prst="rect">
            <a:avLst/>
          </a:prstGeom>
          <a:noFill/>
        </p:spPr>
        <p:txBody>
          <a:bodyPr wrap="square">
            <a:spAutoFit/>
          </a:bodyPr>
          <a:lstStyle/>
          <a:p>
            <a:pPr algn="ctr"/>
            <a:r>
              <a:rPr lang="en-US" sz="2800" b="1" dirty="0">
                <a:solidFill>
                  <a:srgbClr val="C00000"/>
                </a:solidFill>
              </a:rPr>
              <a:t>The managers</a:t>
            </a:r>
            <a:r>
              <a:rPr lang="ar-EG" sz="2800" b="1" dirty="0">
                <a:solidFill>
                  <a:srgbClr val="C00000"/>
                </a:solidFill>
              </a:rPr>
              <a:t>/</a:t>
            </a:r>
            <a:r>
              <a:rPr lang="en-US" sz="2800" b="1" dirty="0">
                <a:solidFill>
                  <a:srgbClr val="C00000"/>
                </a:solidFill>
              </a:rPr>
              <a:t> Leaders challenges</a:t>
            </a:r>
          </a:p>
        </p:txBody>
      </p:sp>
      <p:pic>
        <p:nvPicPr>
          <p:cNvPr id="2052" name="Picture 4" descr="Challenges of HR Managers">
            <a:extLst>
              <a:ext uri="{FF2B5EF4-FFF2-40B4-BE49-F238E27FC236}">
                <a16:creationId xmlns:a16="http://schemas.microsoft.com/office/drawing/2014/main" id="{DB8A3FDF-3377-6BC9-58A2-7B022AB93F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6075" y="1509777"/>
            <a:ext cx="5326818" cy="23219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9BECC86-5F31-D366-0151-B073A8DEADB0}"/>
              </a:ext>
            </a:extLst>
          </p:cNvPr>
          <p:cNvPicPr>
            <a:picLocks noChangeAspect="1"/>
          </p:cNvPicPr>
          <p:nvPr/>
        </p:nvPicPr>
        <p:blipFill>
          <a:blip r:embed="rId4"/>
          <a:srcRect l="19604" t="18820" r="20161" b="10305"/>
          <a:stretch/>
        </p:blipFill>
        <p:spPr>
          <a:xfrm>
            <a:off x="6516833" y="3936021"/>
            <a:ext cx="5316060" cy="2540382"/>
          </a:xfrm>
          <a:prstGeom prst="rect">
            <a:avLst/>
          </a:prstGeom>
        </p:spPr>
      </p:pic>
      <p:sp>
        <p:nvSpPr>
          <p:cNvPr id="7" name="TextBox 6">
            <a:extLst>
              <a:ext uri="{FF2B5EF4-FFF2-40B4-BE49-F238E27FC236}">
                <a16:creationId xmlns:a16="http://schemas.microsoft.com/office/drawing/2014/main" id="{F0D9738A-B3D4-EA50-AB14-83F62B2DF885}"/>
              </a:ext>
            </a:extLst>
          </p:cNvPr>
          <p:cNvSpPr txBox="1"/>
          <p:nvPr/>
        </p:nvSpPr>
        <p:spPr>
          <a:xfrm>
            <a:off x="7749840" y="745868"/>
            <a:ext cx="4128422" cy="523220"/>
          </a:xfrm>
          <a:prstGeom prst="rect">
            <a:avLst/>
          </a:prstGeom>
          <a:noFill/>
        </p:spPr>
        <p:txBody>
          <a:bodyPr wrap="square">
            <a:spAutoFit/>
          </a:bodyPr>
          <a:lstStyle/>
          <a:p>
            <a:pPr algn="r"/>
            <a:r>
              <a:rPr lang="ar-EG" sz="2800" b="1" dirty="0">
                <a:solidFill>
                  <a:srgbClr val="C00000"/>
                </a:solidFill>
              </a:rPr>
              <a:t>تحديات المديرين/ القادة</a:t>
            </a:r>
            <a:endParaRPr lang="en-US" sz="2800" b="1" dirty="0">
              <a:solidFill>
                <a:srgbClr val="C00000"/>
              </a:solidFill>
            </a:endParaRPr>
          </a:p>
        </p:txBody>
      </p:sp>
    </p:spTree>
    <p:extLst>
      <p:ext uri="{BB962C8B-B14F-4D97-AF65-F5344CB8AC3E}">
        <p14:creationId xmlns:p14="http://schemas.microsoft.com/office/powerpoint/2010/main" val="5340551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296910" y="1554610"/>
            <a:ext cx="56520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600" b="1" i="0" dirty="0">
                <a:solidFill>
                  <a:srgbClr val="1F1F1F"/>
                </a:solidFill>
                <a:effectLst/>
                <a:highlight>
                  <a:srgbClr val="FFFFFF"/>
                </a:highlight>
                <a:latin typeface="Source Sans Pro" panose="020B0503030403020204" pitchFamily="34" charset="0"/>
              </a:rPr>
              <a:t>Gaining new skills or improving the ones you have can help you be more successful in a management position. Whether you're a current manager or hoping to become one, consider these tips for developing management skills:</a:t>
            </a:r>
          </a:p>
          <a:p>
            <a:pPr algn="l"/>
            <a:endParaRPr lang="en-US" sz="1600" b="1" i="0" dirty="0">
              <a:solidFill>
                <a:srgbClr val="1F1F1F"/>
              </a:solidFill>
              <a:effectLst/>
              <a:highlight>
                <a:srgbClr val="FFFFFF"/>
              </a:highlight>
              <a:latin typeface="Source Sans Pro" panose="020B0503030403020204" pitchFamily="34" charset="0"/>
            </a:endParaRP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Seek advice and guidance from a mentor.</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Read books about management theories, techniques, and styles.</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Think about areas you need to improve, set goals, and take steps to achieve them.</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Go back to school and get a certificate or a degree.</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Attend industry-related training, conferences, and workshops. </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Practice skills like active listening, delegating, and organization.</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Join a public speaking group or take a public speaking or business writing class.</a:t>
            </a:r>
          </a:p>
          <a:p>
            <a:pPr algn="l">
              <a:buFont typeface="Arial" panose="020B0604020202020204" pitchFamily="34" charset="0"/>
              <a:buChar char="•"/>
            </a:pPr>
            <a:r>
              <a:rPr lang="en-US" sz="1600" b="0" i="0" dirty="0">
                <a:solidFill>
                  <a:srgbClr val="1F1F1F"/>
                </a:solidFill>
                <a:effectLst/>
                <a:highlight>
                  <a:srgbClr val="FFFFFF"/>
                </a:highlight>
                <a:latin typeface="var(--cds-font-family-source-sans-pro)"/>
              </a:rPr>
              <a:t>Look for opportunities to be a leader at work, home, class, or through volunteering or sports.</a:t>
            </a:r>
          </a:p>
        </p:txBody>
      </p:sp>
      <p:sp>
        <p:nvSpPr>
          <p:cNvPr id="4" name="TextBox 3">
            <a:extLst>
              <a:ext uri="{FF2B5EF4-FFF2-40B4-BE49-F238E27FC236}">
                <a16:creationId xmlns:a16="http://schemas.microsoft.com/office/drawing/2014/main" id="{AA15A835-529B-E92E-8D1D-B68CD33075ED}"/>
              </a:ext>
            </a:extLst>
          </p:cNvPr>
          <p:cNvSpPr txBox="1"/>
          <p:nvPr/>
        </p:nvSpPr>
        <p:spPr>
          <a:xfrm>
            <a:off x="3256382" y="649046"/>
            <a:ext cx="7178534"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Source Sans Pro" panose="020B0503030403020204" pitchFamily="34" charset="0"/>
              </a:rPr>
              <a:t>Ways to develop managerial</a:t>
            </a:r>
            <a:r>
              <a:rPr lang="ar-EG" sz="2400" b="1" dirty="0">
                <a:solidFill>
                  <a:srgbClr val="C00000"/>
                </a:solidFill>
                <a:highlight>
                  <a:srgbClr val="FFFFFF"/>
                </a:highlight>
                <a:latin typeface="Source Sans Pro" panose="020B0503030403020204" pitchFamily="34" charset="0"/>
              </a:rPr>
              <a:t> / </a:t>
            </a:r>
            <a:r>
              <a:rPr lang="en-US" sz="2400" b="1" i="0" dirty="0">
                <a:solidFill>
                  <a:srgbClr val="C00000"/>
                </a:solidFill>
                <a:effectLst/>
                <a:highlight>
                  <a:srgbClr val="FFFFFF"/>
                </a:highlight>
                <a:latin typeface="Source Sans Pro" panose="020B0503030403020204" pitchFamily="34" charset="0"/>
              </a:rPr>
              <a:t>Leadership skills</a:t>
            </a:r>
            <a:endParaRPr lang="en-US" sz="2400" dirty="0">
              <a:solidFill>
                <a:srgbClr val="C00000"/>
              </a:solidFill>
            </a:endParaRPr>
          </a:p>
        </p:txBody>
      </p:sp>
      <p:sp>
        <p:nvSpPr>
          <p:cNvPr id="3" name="Rectangle: Rounded Corners 2">
            <a:extLst>
              <a:ext uri="{FF2B5EF4-FFF2-40B4-BE49-F238E27FC236}">
                <a16:creationId xmlns:a16="http://schemas.microsoft.com/office/drawing/2014/main" id="{0711DBF7-FBC5-521E-AAD6-B4B9EA79FB02}"/>
              </a:ext>
            </a:extLst>
          </p:cNvPr>
          <p:cNvSpPr/>
          <p:nvPr/>
        </p:nvSpPr>
        <p:spPr>
          <a:xfrm>
            <a:off x="6344488" y="1556401"/>
            <a:ext cx="56520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1600" b="1" dirty="0">
                <a:solidFill>
                  <a:srgbClr val="1F1F1F"/>
                </a:solidFill>
                <a:highlight>
                  <a:srgbClr val="FFFFFF"/>
                </a:highlight>
                <a:latin typeface="Source Sans Pro" panose="020B0503030403020204" pitchFamily="34" charset="0"/>
              </a:rPr>
              <a:t>إن اكتساب مهارات جديدة أو تحسين المهارات التي تمتلكها يمكن أن يساعدك على تحقيق المزيد من النجاح في منصب إداري. سواء كنت مديرًا حاليًا أو تأمل أن تصبح مديرًا، ففكر في هذه النصائح لتطوير مهارات الإدارة:</a:t>
            </a:r>
          </a:p>
          <a:p>
            <a:pPr algn="r" rtl="1"/>
            <a:endParaRPr lang="ar-EG" sz="1600" b="1" dirty="0">
              <a:solidFill>
                <a:srgbClr val="1F1F1F"/>
              </a:solidFill>
              <a:highlight>
                <a:srgbClr val="FFFFFF"/>
              </a:highlight>
              <a:latin typeface="Source Sans Pro" panose="020B0503030403020204" pitchFamily="34" charset="0"/>
            </a:endParaRPr>
          </a:p>
          <a:p>
            <a:pPr algn="r" rtl="1"/>
            <a:r>
              <a:rPr lang="ar-EG" sz="1600" b="1" dirty="0">
                <a:solidFill>
                  <a:srgbClr val="1F1F1F"/>
                </a:solidFill>
                <a:highlight>
                  <a:srgbClr val="FFFFFF"/>
                </a:highlight>
                <a:latin typeface="Source Sans Pro" panose="020B0503030403020204" pitchFamily="34" charset="0"/>
              </a:rPr>
              <a:t>اطلب النصيحة والتوجيه من مرشد.</a:t>
            </a:r>
          </a:p>
          <a:p>
            <a:pPr algn="r" rtl="1"/>
            <a:r>
              <a:rPr lang="ar-EG" sz="1600" b="1" dirty="0">
                <a:solidFill>
                  <a:srgbClr val="1F1F1F"/>
                </a:solidFill>
                <a:highlight>
                  <a:srgbClr val="FFFFFF"/>
                </a:highlight>
                <a:latin typeface="Source Sans Pro" panose="020B0503030403020204" pitchFamily="34" charset="0"/>
              </a:rPr>
              <a:t>اقرأ كتبًا عن نظريات الإدارة وتقنياتها وأساليبها.</a:t>
            </a:r>
          </a:p>
          <a:p>
            <a:pPr algn="r" rtl="1"/>
            <a:r>
              <a:rPr lang="ar-EG" sz="1600" b="1" dirty="0">
                <a:solidFill>
                  <a:srgbClr val="1F1F1F"/>
                </a:solidFill>
                <a:highlight>
                  <a:srgbClr val="FFFFFF"/>
                </a:highlight>
                <a:latin typeface="Source Sans Pro" panose="020B0503030403020204" pitchFamily="34" charset="0"/>
              </a:rPr>
              <a:t>فكر في المجالات التي تحتاج إلى تحسينها، وحدد الأهداف واتخذ خطوات لتحقيقها.</a:t>
            </a:r>
          </a:p>
          <a:p>
            <a:pPr algn="r" rtl="1"/>
            <a:r>
              <a:rPr lang="ar-EG" sz="1600" b="1" dirty="0">
                <a:solidFill>
                  <a:srgbClr val="1F1F1F"/>
                </a:solidFill>
                <a:highlight>
                  <a:srgbClr val="FFFFFF"/>
                </a:highlight>
                <a:latin typeface="Source Sans Pro" panose="020B0503030403020204" pitchFamily="34" charset="0"/>
              </a:rPr>
              <a:t>ارجع إلى المدرسة واحصل على شهادة أو درجة علمية.</a:t>
            </a:r>
          </a:p>
          <a:p>
            <a:pPr algn="r" rtl="1"/>
            <a:r>
              <a:rPr lang="ar-EG" sz="1600" b="1" dirty="0">
                <a:solidFill>
                  <a:srgbClr val="1F1F1F"/>
                </a:solidFill>
                <a:highlight>
                  <a:srgbClr val="FFFFFF"/>
                </a:highlight>
                <a:latin typeface="Source Sans Pro" panose="020B0503030403020204" pitchFamily="34" charset="0"/>
              </a:rPr>
              <a:t>احضر التدريبات والمؤتمرات وورش العمل المتعلقة بالصناعة.</a:t>
            </a:r>
          </a:p>
          <a:p>
            <a:pPr algn="r" rtl="1"/>
            <a:r>
              <a:rPr lang="ar-EG" sz="1600" b="1" dirty="0">
                <a:solidFill>
                  <a:srgbClr val="1F1F1F"/>
                </a:solidFill>
                <a:highlight>
                  <a:srgbClr val="FFFFFF"/>
                </a:highlight>
                <a:latin typeface="Source Sans Pro" panose="020B0503030403020204" pitchFamily="34" charset="0"/>
              </a:rPr>
              <a:t>مارس مهارات مثل الاستماع النشط والتفويض والتنظيم.</a:t>
            </a:r>
          </a:p>
          <a:p>
            <a:pPr algn="r" rtl="1"/>
            <a:r>
              <a:rPr lang="ar-EG" sz="1600" b="1" dirty="0">
                <a:solidFill>
                  <a:srgbClr val="1F1F1F"/>
                </a:solidFill>
                <a:highlight>
                  <a:srgbClr val="FFFFFF"/>
                </a:highlight>
                <a:latin typeface="Source Sans Pro" panose="020B0503030403020204" pitchFamily="34" charset="0"/>
              </a:rPr>
              <a:t>انضم إلى مجموعة التحدث أمام الجمهور أو خذ دورة في التحدث أمام الجمهور أو الكتابة التجارية.</a:t>
            </a:r>
          </a:p>
          <a:p>
            <a:pPr algn="r" rtl="1"/>
            <a:r>
              <a:rPr lang="ar-EG" sz="1600" b="1" dirty="0">
                <a:solidFill>
                  <a:srgbClr val="1F1F1F"/>
                </a:solidFill>
                <a:highlight>
                  <a:srgbClr val="FFFFFF"/>
                </a:highlight>
                <a:latin typeface="Source Sans Pro" panose="020B0503030403020204" pitchFamily="34" charset="0"/>
              </a:rPr>
              <a:t>ابحث عن فرص لتصبح قائدًا في العمل أو المنزل أو الفصل أو من خلال التطوع أو الرياضة.</a:t>
            </a:r>
            <a:endParaRPr lang="en-US" sz="1600" dirty="0">
              <a:solidFill>
                <a:srgbClr val="1F1F1F"/>
              </a:solidFill>
              <a:highlight>
                <a:srgbClr val="FFFFFF"/>
              </a:highlight>
              <a:latin typeface="var(--cds-font-family-source-sans-pro)"/>
            </a:endParaRPr>
          </a:p>
        </p:txBody>
      </p:sp>
      <p:sp>
        <p:nvSpPr>
          <p:cNvPr id="6" name="TextBox 5">
            <a:extLst>
              <a:ext uri="{FF2B5EF4-FFF2-40B4-BE49-F238E27FC236}">
                <a16:creationId xmlns:a16="http://schemas.microsoft.com/office/drawing/2014/main" id="{BC358DBA-A16B-F8ED-CF1B-EE1CB42E1D0C}"/>
              </a:ext>
            </a:extLst>
          </p:cNvPr>
          <p:cNvSpPr txBox="1"/>
          <p:nvPr/>
        </p:nvSpPr>
        <p:spPr>
          <a:xfrm>
            <a:off x="7522017" y="1092945"/>
            <a:ext cx="4489552" cy="461665"/>
          </a:xfrm>
          <a:prstGeom prst="rect">
            <a:avLst/>
          </a:prstGeom>
          <a:noFill/>
        </p:spPr>
        <p:txBody>
          <a:bodyPr wrap="square">
            <a:spAutoFit/>
          </a:bodyPr>
          <a:lstStyle/>
          <a:p>
            <a:pPr algn="r"/>
            <a:r>
              <a:rPr lang="ar-EG" sz="2400" b="1" i="0" dirty="0">
                <a:solidFill>
                  <a:srgbClr val="C00000"/>
                </a:solidFill>
                <a:effectLst/>
                <a:highlight>
                  <a:srgbClr val="FFFFFF"/>
                </a:highlight>
                <a:latin typeface="Source Sans Pro" panose="020B0503030403020204" pitchFamily="34" charset="0"/>
              </a:rPr>
              <a:t>طرق تنمية المهارات الإدارية</a:t>
            </a:r>
            <a:r>
              <a:rPr lang="ar-EG" sz="2400" b="1" dirty="0">
                <a:solidFill>
                  <a:srgbClr val="C00000"/>
                </a:solidFill>
                <a:highlight>
                  <a:srgbClr val="FFFFFF"/>
                </a:highlight>
                <a:latin typeface="Source Sans Pro" panose="020B0503030403020204" pitchFamily="34" charset="0"/>
              </a:rPr>
              <a:t>/ القيادية</a:t>
            </a:r>
            <a:endParaRPr lang="en-US" sz="2400" dirty="0">
              <a:solidFill>
                <a:srgbClr val="C00000"/>
              </a:solidFill>
            </a:endParaRPr>
          </a:p>
        </p:txBody>
      </p:sp>
    </p:spTree>
    <p:extLst>
      <p:ext uri="{BB962C8B-B14F-4D97-AF65-F5344CB8AC3E}">
        <p14:creationId xmlns:p14="http://schemas.microsoft.com/office/powerpoint/2010/main" val="10054974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555094" y="1392958"/>
            <a:ext cx="7508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rgbClr val="000000"/>
                </a:solidFill>
                <a:effectLst/>
                <a:highlight>
                  <a:srgbClr val="FFFFFF"/>
                </a:highlight>
                <a:latin typeface="Roboto" panose="02000000000000000000" pitchFamily="2" charset="0"/>
              </a:rPr>
              <a:t>Musk was born in South Africa and is a businessman, inventor, and investor. Musk is most widely known for his founding of PayPal and SpaceX and his heavy involvement in Tesla Motors. His innovative vision and unrelenting passion for pushing the boundaries of technology and consumer integration have led to increased exposure to solar power, high-speed transportation, and artificial intelligence.</a:t>
            </a:r>
          </a:p>
          <a:p>
            <a:pPr algn="ctr"/>
            <a:endParaRPr lang="en-US" dirty="0">
              <a:solidFill>
                <a:srgbClr val="000000"/>
              </a:solidFill>
              <a:highlight>
                <a:srgbClr val="FFFFFF"/>
              </a:highlight>
              <a:latin typeface="Roboto" panose="02000000000000000000" pitchFamily="2" charset="0"/>
            </a:endParaRPr>
          </a:p>
          <a:p>
            <a:pPr algn="ctr"/>
            <a:r>
              <a:rPr lang="ar-EG" dirty="0">
                <a:solidFill>
                  <a:srgbClr val="000000"/>
                </a:solidFill>
                <a:highlight>
                  <a:srgbClr val="FFFFFF"/>
                </a:highlight>
                <a:latin typeface="Roboto" panose="02000000000000000000" pitchFamily="2" charset="0"/>
              </a:rPr>
              <a:t>وُلِد </a:t>
            </a:r>
            <a:r>
              <a:rPr lang="ar-EG" dirty="0" err="1">
                <a:solidFill>
                  <a:srgbClr val="000000"/>
                </a:solidFill>
                <a:highlight>
                  <a:srgbClr val="FFFFFF"/>
                </a:highlight>
                <a:latin typeface="Roboto" panose="02000000000000000000" pitchFamily="2" charset="0"/>
              </a:rPr>
              <a:t>إيلون</a:t>
            </a:r>
            <a:r>
              <a:rPr lang="ar-EG" dirty="0">
                <a:solidFill>
                  <a:srgbClr val="000000"/>
                </a:solidFill>
                <a:highlight>
                  <a:srgbClr val="FFFFFF"/>
                </a:highlight>
                <a:latin typeface="Roboto" panose="02000000000000000000" pitchFamily="2" charset="0"/>
              </a:rPr>
              <a:t> ماسك في جنوب أفريقيا وهو رجل أعمال ومخترع ومستثمر. ويُعرف ماسك على نطاق واسع بتأسيسه لشركتي باي بال وسبيس إكس ومشاركته المكثفة في شركة </a:t>
            </a:r>
            <a:r>
              <a:rPr lang="ar-EG" dirty="0" err="1">
                <a:solidFill>
                  <a:srgbClr val="000000"/>
                </a:solidFill>
                <a:highlight>
                  <a:srgbClr val="FFFFFF"/>
                </a:highlight>
                <a:latin typeface="Roboto" panose="02000000000000000000" pitchFamily="2" charset="0"/>
              </a:rPr>
              <a:t>تيسلا</a:t>
            </a:r>
            <a:r>
              <a:rPr lang="ar-EG" dirty="0">
                <a:solidFill>
                  <a:srgbClr val="000000"/>
                </a:solidFill>
                <a:highlight>
                  <a:srgbClr val="FFFFFF"/>
                </a:highlight>
                <a:latin typeface="Roboto" panose="02000000000000000000" pitchFamily="2" charset="0"/>
              </a:rPr>
              <a:t> موتورز. وقد أدت رؤيته المبتكرة وشغفه الدؤوب بتجاوز حدود التكنولوجيا والتكامل الاستهلاكي إلى زيادة التعرض للطاقة الشمسية والنقل عالي السرعة والذكاء الاصطناعي.</a:t>
            </a:r>
            <a:endParaRPr lang="en-US" dirty="0"/>
          </a:p>
        </p:txBody>
      </p:sp>
      <p:pic>
        <p:nvPicPr>
          <p:cNvPr id="2050" name="Picture 2" descr="Famous business leader Elon Musk">
            <a:extLst>
              <a:ext uri="{FF2B5EF4-FFF2-40B4-BE49-F238E27FC236}">
                <a16:creationId xmlns:a16="http://schemas.microsoft.com/office/drawing/2014/main" id="{5AB98813-C1E4-9C6B-8EB2-324FC78E9A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4668" y="1812085"/>
            <a:ext cx="2842238" cy="2985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3058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374178" y="1509771"/>
            <a:ext cx="8023587" cy="4782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rgbClr val="333333"/>
                </a:solidFill>
                <a:effectLst/>
                <a:highlight>
                  <a:srgbClr val="FFFFFF"/>
                </a:highlight>
                <a:latin typeface="Georgia" panose="02040502050405020303" pitchFamily="18" charset="0"/>
              </a:rPr>
              <a:t>Elon Musk's leadership approach is often characterized by his visionary approach, relentless pursuit of innovation and willingness to take significant risks. </a:t>
            </a:r>
          </a:p>
          <a:p>
            <a:pPr algn="ctr"/>
            <a:endParaRPr lang="en-US" b="0" i="0" dirty="0">
              <a:solidFill>
                <a:srgbClr val="333333"/>
              </a:solidFill>
              <a:effectLst/>
              <a:highlight>
                <a:srgbClr val="FFFFFF"/>
              </a:highlight>
              <a:latin typeface="Georgia" panose="02040502050405020303" pitchFamily="18" charset="0"/>
            </a:endParaRPr>
          </a:p>
          <a:p>
            <a:pPr algn="ctr"/>
            <a:r>
              <a:rPr lang="en-US" b="0" i="0" dirty="0">
                <a:solidFill>
                  <a:srgbClr val="333333"/>
                </a:solidFill>
                <a:effectLst/>
                <a:highlight>
                  <a:srgbClr val="FFFFFF"/>
                </a:highlight>
                <a:latin typeface="Georgia" panose="02040502050405020303" pitchFamily="18" charset="0"/>
              </a:rPr>
              <a:t>He is known for </a:t>
            </a:r>
            <a:r>
              <a:rPr lang="en-US" b="0" i="0" u="none" strike="noStrike" dirty="0">
                <a:solidFill>
                  <a:srgbClr val="003891"/>
                </a:solidFill>
                <a:effectLst/>
                <a:highlight>
                  <a:srgbClr val="FFFFFF"/>
                </a:highlight>
                <a:latin typeface="Georgia" panose="02040502050405020303" pitchFamily="18" charset="0"/>
                <a:hlinkClick r:id="rId3" tooltip="https://www.inc.com/carmine-gallo/how-elon-musk-motivates-teams-to-achieve-impossible.html"/>
              </a:rPr>
              <a:t>setting ambitious, sometimes seemingly unattainable goals</a:t>
            </a:r>
            <a:r>
              <a:rPr lang="en-US" b="0" i="0" dirty="0">
                <a:solidFill>
                  <a:srgbClr val="333333"/>
                </a:solidFill>
                <a:effectLst/>
                <a:highlight>
                  <a:srgbClr val="FFFFFF"/>
                </a:highlight>
                <a:latin typeface="Georgia" panose="02040502050405020303" pitchFamily="18" charset="0"/>
              </a:rPr>
              <a:t> and driving his teams hard to achieve them. While sometimes controversial,</a:t>
            </a:r>
          </a:p>
          <a:p>
            <a:pPr algn="ctr"/>
            <a:endParaRPr lang="en-US" dirty="0">
              <a:solidFill>
                <a:srgbClr val="333333"/>
              </a:solidFill>
              <a:highlight>
                <a:srgbClr val="FFFFFF"/>
              </a:highlight>
              <a:latin typeface="Georgia" panose="02040502050405020303" pitchFamily="18" charset="0"/>
            </a:endParaRPr>
          </a:p>
          <a:p>
            <a:pPr algn="ctr"/>
            <a:r>
              <a:rPr lang="en-US" b="0" i="0" dirty="0">
                <a:solidFill>
                  <a:srgbClr val="333333"/>
                </a:solidFill>
                <a:effectLst/>
                <a:highlight>
                  <a:srgbClr val="FFFFFF"/>
                </a:highlight>
                <a:latin typeface="Georgia" panose="02040502050405020303" pitchFamily="18" charset="0"/>
              </a:rPr>
              <a:t> this approach has led to extraordinary achievements, such as launching </a:t>
            </a:r>
            <a:r>
              <a:rPr lang="en-US" b="0" i="0" u="none" strike="noStrike" dirty="0">
                <a:solidFill>
                  <a:srgbClr val="003891"/>
                </a:solidFill>
                <a:effectLst/>
                <a:highlight>
                  <a:srgbClr val="FFFFFF"/>
                </a:highlight>
                <a:latin typeface="Georgia" panose="02040502050405020303" pitchFamily="18" charset="0"/>
                <a:hlinkClick r:id="rId4" tooltip="https://www.space.com/16748-international-space-station.html"/>
              </a:rPr>
              <a:t>the first privately subsidized spacecraft to reach the International Space Station</a:t>
            </a:r>
            <a:r>
              <a:rPr lang="en-US" b="0" i="0" dirty="0">
                <a:solidFill>
                  <a:srgbClr val="333333"/>
                </a:solidFill>
                <a:effectLst/>
                <a:highlight>
                  <a:srgbClr val="FFFFFF"/>
                </a:highlight>
                <a:latin typeface="Georgia" panose="02040502050405020303" pitchFamily="18" charset="0"/>
              </a:rPr>
              <a:t> by SpaceX.</a:t>
            </a:r>
          </a:p>
          <a:p>
            <a:pPr algn="ctr"/>
            <a:r>
              <a:rPr lang="ar-EG" dirty="0">
                <a:solidFill>
                  <a:srgbClr val="333333"/>
                </a:solidFill>
                <a:highlight>
                  <a:srgbClr val="FFFFFF"/>
                </a:highlight>
                <a:latin typeface="Georgia" panose="02040502050405020303" pitchFamily="18" charset="0"/>
              </a:rPr>
              <a:t>غالبًا ما يتميز نهج القيادة الذي يتبناه </a:t>
            </a:r>
            <a:r>
              <a:rPr lang="ar-EG" dirty="0" err="1">
                <a:solidFill>
                  <a:srgbClr val="333333"/>
                </a:solidFill>
                <a:highlight>
                  <a:srgbClr val="FFFFFF"/>
                </a:highlight>
                <a:latin typeface="Georgia" panose="02040502050405020303" pitchFamily="18" charset="0"/>
              </a:rPr>
              <a:t>إيلون</a:t>
            </a:r>
            <a:r>
              <a:rPr lang="ar-EG" dirty="0">
                <a:solidFill>
                  <a:srgbClr val="333333"/>
                </a:solidFill>
                <a:highlight>
                  <a:srgbClr val="FFFFFF"/>
                </a:highlight>
                <a:latin typeface="Georgia" panose="02040502050405020303" pitchFamily="18" charset="0"/>
              </a:rPr>
              <a:t> ماسك بنهجه الرؤيوي، والسعي الدؤوب نحو الابتكار والاستعداد لتحمل مخاطر كبيرة.</a:t>
            </a:r>
          </a:p>
          <a:p>
            <a:pPr algn="ctr"/>
            <a:endParaRPr lang="ar-EG" dirty="0">
              <a:solidFill>
                <a:srgbClr val="333333"/>
              </a:solidFill>
              <a:highlight>
                <a:srgbClr val="FFFFFF"/>
              </a:highlight>
              <a:latin typeface="Georgia" panose="02040502050405020303" pitchFamily="18" charset="0"/>
            </a:endParaRPr>
          </a:p>
          <a:p>
            <a:pPr algn="ctr"/>
            <a:r>
              <a:rPr lang="ar-EG" dirty="0">
                <a:solidFill>
                  <a:srgbClr val="333333"/>
                </a:solidFill>
                <a:highlight>
                  <a:srgbClr val="FFFFFF"/>
                </a:highlight>
                <a:latin typeface="Georgia" panose="02040502050405020303" pitchFamily="18" charset="0"/>
              </a:rPr>
              <a:t>وهو معروف بتحديد أهداف طموحة، وأحيانًا تبدو غير قابلة للتحقيق، ودفع فرق عمله بقوة لتحقيقها. وفي حين أن هذا النهج مثير للجدل في بعض الأحيان، فقد أدى إلى إنجازات غير عادية، مثل إطلاق أول مركبة فضائية مدعومة من القطاع الخاص للوصول إلى محطة الفضاء الدولية بواسطة سبيس إكس.</a:t>
            </a:r>
            <a:endParaRPr lang="en-US" dirty="0">
              <a:solidFill>
                <a:srgbClr val="333333"/>
              </a:solidFill>
              <a:highlight>
                <a:srgbClr val="FFFFFF"/>
              </a:highlight>
              <a:latin typeface="Georgia" panose="02040502050405020303" pitchFamily="18" charset="0"/>
            </a:endParaRPr>
          </a:p>
        </p:txBody>
      </p:sp>
      <p:pic>
        <p:nvPicPr>
          <p:cNvPr id="2050" name="Picture 2" descr="Famous business leader Elon Musk">
            <a:extLst>
              <a:ext uri="{FF2B5EF4-FFF2-40B4-BE49-F238E27FC236}">
                <a16:creationId xmlns:a16="http://schemas.microsoft.com/office/drawing/2014/main" id="{5AB98813-C1E4-9C6B-8EB2-324FC78E9A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94668" y="1812085"/>
            <a:ext cx="2842238" cy="29858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6395351-80BF-F1D8-EDD1-037C2180B972}"/>
              </a:ext>
            </a:extLst>
          </p:cNvPr>
          <p:cNvSpPr txBox="1"/>
          <p:nvPr/>
        </p:nvSpPr>
        <p:spPr>
          <a:xfrm>
            <a:off x="3142350" y="694204"/>
            <a:ext cx="6416564"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Merriweather" panose="00000500000000000000" pitchFamily="2" charset="0"/>
              </a:rPr>
              <a:t>Leadership Style Of Elon Musk</a:t>
            </a:r>
          </a:p>
        </p:txBody>
      </p:sp>
      <p:sp>
        <p:nvSpPr>
          <p:cNvPr id="3" name="TextBox 2">
            <a:extLst>
              <a:ext uri="{FF2B5EF4-FFF2-40B4-BE49-F238E27FC236}">
                <a16:creationId xmlns:a16="http://schemas.microsoft.com/office/drawing/2014/main" id="{8F8AB861-298A-1DC4-FFFB-00DEA5CED340}"/>
              </a:ext>
            </a:extLst>
          </p:cNvPr>
          <p:cNvSpPr txBox="1"/>
          <p:nvPr/>
        </p:nvSpPr>
        <p:spPr>
          <a:xfrm>
            <a:off x="8569888" y="1094031"/>
            <a:ext cx="3529624" cy="461665"/>
          </a:xfrm>
          <a:prstGeom prst="rect">
            <a:avLst/>
          </a:prstGeom>
          <a:noFill/>
        </p:spPr>
        <p:txBody>
          <a:bodyPr wrap="square">
            <a:spAutoFit/>
          </a:bodyPr>
          <a:lstStyle/>
          <a:p>
            <a:pPr algn="ctr"/>
            <a:r>
              <a:rPr lang="ar-EG" sz="2400" b="1" i="0" dirty="0">
                <a:solidFill>
                  <a:srgbClr val="C00000"/>
                </a:solidFill>
                <a:effectLst/>
                <a:highlight>
                  <a:srgbClr val="FFFFFF"/>
                </a:highlight>
                <a:latin typeface="Merriweather" panose="00000500000000000000" pitchFamily="2" charset="0"/>
              </a:rPr>
              <a:t>أسلوب القيادة عند </a:t>
            </a:r>
            <a:r>
              <a:rPr lang="ar-EG" sz="2400" b="1" i="0" dirty="0" err="1">
                <a:solidFill>
                  <a:srgbClr val="C00000"/>
                </a:solidFill>
                <a:effectLst/>
                <a:highlight>
                  <a:srgbClr val="FFFFFF"/>
                </a:highlight>
                <a:latin typeface="Merriweather" panose="00000500000000000000" pitchFamily="2" charset="0"/>
              </a:rPr>
              <a:t>إيلون</a:t>
            </a:r>
            <a:r>
              <a:rPr lang="ar-EG" sz="2400" b="1" i="0" dirty="0">
                <a:solidFill>
                  <a:srgbClr val="C00000"/>
                </a:solidFill>
                <a:effectLst/>
                <a:highlight>
                  <a:srgbClr val="FFFFFF"/>
                </a:highlight>
                <a:latin typeface="Merriweather" panose="00000500000000000000" pitchFamily="2" charset="0"/>
              </a:rPr>
              <a:t> ماسك</a:t>
            </a:r>
            <a:endParaRPr lang="en-US" sz="2400" b="1" i="0" dirty="0">
              <a:solidFill>
                <a:srgbClr val="C00000"/>
              </a:solidFill>
              <a:effectLst/>
              <a:highlight>
                <a:srgbClr val="FFFFFF"/>
              </a:highlight>
              <a:latin typeface="Merriweather" panose="00000500000000000000" pitchFamily="2" charset="0"/>
            </a:endParaRPr>
          </a:p>
        </p:txBody>
      </p:sp>
    </p:spTree>
    <p:extLst>
      <p:ext uri="{BB962C8B-B14F-4D97-AF65-F5344CB8AC3E}">
        <p14:creationId xmlns:p14="http://schemas.microsoft.com/office/powerpoint/2010/main" val="3209730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3066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59057" y="1285191"/>
            <a:ext cx="61177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Gates photo by Gisela Giardino, Flickr">
            <a:extLst>
              <a:ext uri="{FF2B5EF4-FFF2-40B4-BE49-F238E27FC236}">
                <a16:creationId xmlns:a16="http://schemas.microsoft.com/office/drawing/2014/main" id="{4638D955-93F6-B5B4-3934-C2F215A74A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426" y="1565005"/>
            <a:ext cx="6035040" cy="34922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F19A337-7492-444D-4229-7E6EC97F0946}"/>
              </a:ext>
            </a:extLst>
          </p:cNvPr>
          <p:cNvPicPr>
            <a:picLocks noChangeAspect="1"/>
          </p:cNvPicPr>
          <p:nvPr/>
        </p:nvPicPr>
        <p:blipFill>
          <a:blip r:embed="rId4"/>
          <a:srcRect l="12283" t="16854" r="12298" b="18740"/>
          <a:stretch/>
        </p:blipFill>
        <p:spPr>
          <a:xfrm>
            <a:off x="6566550" y="1901254"/>
            <a:ext cx="5394960" cy="3071426"/>
          </a:xfrm>
          <a:prstGeom prst="rect">
            <a:avLst/>
          </a:prstGeom>
        </p:spPr>
      </p:pic>
    </p:spTree>
    <p:extLst>
      <p:ext uri="{BB962C8B-B14F-4D97-AF65-F5344CB8AC3E}">
        <p14:creationId xmlns:p14="http://schemas.microsoft.com/office/powerpoint/2010/main" val="3412335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43B053-150C-4D02-84E0-DAFDEAF0FE0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4B368C8-1A04-4BE6-85BF-F5BE5B8E340F}">
  <ds:schemaRefs>
    <ds:schemaRef ds:uri="http://schemas.microsoft.com/sharepoint/v3/contenttype/forms"/>
  </ds:schemaRefs>
</ds:datastoreItem>
</file>

<file path=customXml/itemProps3.xml><?xml version="1.0" encoding="utf-8"?>
<ds:datastoreItem xmlns:ds="http://schemas.openxmlformats.org/officeDocument/2006/customXml" ds:itemID="{F396107D-0C35-44FC-BA24-1979D28B8F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4498</Words>
  <Application>Microsoft Office PowerPoint</Application>
  <PresentationFormat>Widescreen</PresentationFormat>
  <Paragraphs>485</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132</cp:revision>
  <dcterms:created xsi:type="dcterms:W3CDTF">2024-05-21T09:15:01Z</dcterms:created>
  <dcterms:modified xsi:type="dcterms:W3CDTF">2026-06-14T10:52:41Z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