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sldIdLst>
    <p:sldId id="480" r:id="rId5"/>
    <p:sldId id="494" r:id="rId6"/>
    <p:sldId id="495" r:id="rId7"/>
    <p:sldId id="496" r:id="rId8"/>
    <p:sldId id="497" r:id="rId9"/>
    <p:sldId id="498" r:id="rId10"/>
    <p:sldId id="499" r:id="rId11"/>
    <p:sldId id="500" r:id="rId12"/>
    <p:sldId id="501" r:id="rId13"/>
    <p:sldId id="502" r:id="rId14"/>
    <p:sldId id="503" r:id="rId15"/>
    <p:sldId id="504" r:id="rId16"/>
    <p:sldId id="34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12" autoAdjust="0"/>
    <p:restoredTop sz="93738" autoAdjust="0"/>
  </p:normalViewPr>
  <p:slideViewPr>
    <p:cSldViewPr snapToGrid="0">
      <p:cViewPr varScale="1">
        <p:scale>
          <a:sx n="61" d="100"/>
          <a:sy n="61" d="100"/>
        </p:scale>
        <p:origin x="62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640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483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.sv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png"/><Relationship Id="rId5" Type="http://schemas.openxmlformats.org/officeDocument/2006/relationships/image" Target="../media/image3.png"/><Relationship Id="rId4" Type="http://schemas.openxmlformats.org/officeDocument/2006/relationships/image" Target="../media/image1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5951622" y="320840"/>
            <a:ext cx="6096000" cy="623782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06040" y="4739793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Nagwan Al-</a:t>
            </a:r>
            <a:r>
              <a:rPr lang="en-GB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Qershi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751757" y="1982450"/>
            <a:ext cx="4469172" cy="2001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</a:rPr>
              <a:t>Operations </a:t>
            </a:r>
          </a:p>
          <a:p>
            <a:pPr algn="ctr">
              <a:lnSpc>
                <a:spcPct val="150000"/>
              </a:lnSpc>
            </a:pP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  <a:cs typeface="Times New Roman" panose="02020603050405020304" pitchFamily="18" charset="0"/>
              </a:rPr>
              <a:t>Management </a:t>
            </a:r>
            <a:endParaRPr lang="en-US" sz="1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anose="04040905080B02020502" pitchFamily="82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5425628"/>
            <a:ext cx="3267203" cy="812192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Session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366181" y="720889"/>
            <a:ext cx="5681441" cy="5546748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7884A8A0-AA31-461D-31E1-26F4216507B0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1" y="-43542"/>
            <a:ext cx="6478292" cy="3965525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8B21BB-26B8-145B-FE1B-5080C04F5517}"/>
              </a:ext>
            </a:extLst>
          </p:cNvPr>
          <p:cNvSpPr txBox="1"/>
          <p:nvPr/>
        </p:nvSpPr>
        <p:spPr>
          <a:xfrm>
            <a:off x="4838442" y="1351927"/>
            <a:ext cx="678528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administration of business structure, practices, and processes to enhance efficiency and maximize profit. </a:t>
            </a:r>
          </a:p>
          <a:p>
            <a:pPr algn="ctr"/>
            <a:r>
              <a:rPr lang="en-US" sz="3200" b="1" i="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It refers to the management of functions that a business needs to run effectively day-to-day, including multiple departments and providing goals.</a:t>
            </a:r>
            <a:endParaRPr lang="en-US" sz="1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73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E55F87C-ECE9-FAB7-3027-3396B84179A0}"/>
              </a:ext>
            </a:extLst>
          </p:cNvPr>
          <p:cNvSpPr txBox="1">
            <a:spLocks/>
          </p:cNvSpPr>
          <p:nvPr/>
        </p:nvSpPr>
        <p:spPr>
          <a:xfrm>
            <a:off x="422788" y="1371600"/>
            <a:ext cx="11670837" cy="46482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3225" lvl="1" indent="-403225" defTabSz="158750">
              <a:lnSpc>
                <a:spcPct val="150000"/>
              </a:lnSpc>
              <a:buFont typeface="+mj-lt"/>
              <a:buAutoNum type="arabicPeriod"/>
              <a:tabLst>
                <a:tab pos="403225" algn="l"/>
              </a:tabLst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Define the terms </a:t>
            </a: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operations management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</a:p>
          <a:p>
            <a:pPr marL="457200" lvl="1" indent="-457200" defTabSz="158750">
              <a:lnSpc>
                <a:spcPct val="150000"/>
              </a:lnSpc>
              <a:buFont typeface="+mj-lt"/>
              <a:buAutoNum type="arabicPeriod"/>
              <a:tabLst>
                <a:tab pos="403225" algn="l"/>
              </a:tabLst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Identify similarities and differences between production and service operations</a:t>
            </a:r>
          </a:p>
          <a:p>
            <a:pPr marL="457200" lvl="1" indent="-457200" defTabSz="158750">
              <a:lnSpc>
                <a:spcPct val="150000"/>
              </a:lnSpc>
              <a:buFont typeface="+mj-lt"/>
              <a:buAutoNum type="arabicPeriod"/>
              <a:tabLst>
                <a:tab pos="403225" algn="l"/>
              </a:tabLst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Explain the importance of learning about operations management</a:t>
            </a:r>
          </a:p>
          <a:p>
            <a:pPr marL="457200" lvl="1" indent="-457200" defTabSz="158750">
              <a:lnSpc>
                <a:spcPct val="150000"/>
              </a:lnSpc>
              <a:buFont typeface="+mj-lt"/>
              <a:buAutoNum type="arabicPeriod"/>
              <a:tabLst>
                <a:tab pos="403225" algn="l"/>
              </a:tabLst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Explain the key aspects of operations management decision making</a:t>
            </a:r>
          </a:p>
          <a:p>
            <a:pPr marL="457200" lvl="1" indent="-457200" defTabSz="158750">
              <a:lnSpc>
                <a:spcPct val="150000"/>
              </a:lnSpc>
              <a:buFont typeface="+mj-lt"/>
              <a:buAutoNum type="arabicPeriod"/>
              <a:tabLst>
                <a:tab pos="403225" algn="l"/>
              </a:tabLst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Describe the current issues in business that impact operations management.</a:t>
            </a:r>
          </a:p>
          <a:p>
            <a:pPr marL="457200" lvl="1" indent="-457200" defTabSz="158750">
              <a:lnSpc>
                <a:spcPct val="150000"/>
              </a:lnSpc>
              <a:buFont typeface="+mj-lt"/>
              <a:buAutoNum type="arabicPeriod"/>
              <a:tabLst>
                <a:tab pos="403225" algn="l"/>
              </a:tabLst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Explain the importance of ethical decision making</a:t>
            </a:r>
          </a:p>
          <a:p>
            <a:pPr marL="457200" lvl="1" indent="-457200" defTabSz="158750">
              <a:lnSpc>
                <a:spcPct val="150000"/>
              </a:lnSpc>
              <a:buFont typeface="+mj-lt"/>
              <a:buAutoNum type="arabicPeriod"/>
              <a:tabLst>
                <a:tab pos="403225" algn="l"/>
              </a:tabLst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Explain the need to manage the supply chain</a:t>
            </a:r>
          </a:p>
          <a:p>
            <a:pPr marL="914400" lvl="1" indent="-91440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91440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91440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91440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91440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E2060C3-63B8-8087-7FC1-9EDF50131287}"/>
              </a:ext>
            </a:extLst>
          </p:cNvPr>
          <p:cNvSpPr txBox="1">
            <a:spLocks/>
          </p:cNvSpPr>
          <p:nvPr/>
        </p:nvSpPr>
        <p:spPr>
          <a:xfrm>
            <a:off x="324851" y="152400"/>
            <a:ext cx="11444361" cy="12192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 1: Introduction to Operations Management</a:t>
            </a:r>
          </a:p>
          <a:p>
            <a:pPr algn="ctr"/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3AF0EC-D47C-0EB2-ACC7-CD0EA10B46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7607" y="4383512"/>
            <a:ext cx="3601605" cy="23967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565303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D111678-E061-4E56-87DB-26DEB6EB044D}"/>
              </a:ext>
            </a:extLst>
          </p:cNvPr>
          <p:cNvSpPr txBox="1">
            <a:spLocks/>
          </p:cNvSpPr>
          <p:nvPr/>
        </p:nvSpPr>
        <p:spPr>
          <a:xfrm>
            <a:off x="273804" y="1981200"/>
            <a:ext cx="8370860" cy="45720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9400" lvl="1" indent="-27940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List several ways that business organizations compete</a:t>
            </a:r>
          </a:p>
          <a:p>
            <a:pPr marL="279400" lvl="1" indent="-27940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Name several reasons that business organizations fail</a:t>
            </a:r>
          </a:p>
          <a:p>
            <a:pPr marL="279400" lvl="1" indent="-27940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Define the terms </a:t>
            </a: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mission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strategy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and explain why they are important</a:t>
            </a:r>
          </a:p>
          <a:p>
            <a:pPr marL="279400" lvl="1" indent="-27940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Discuss and compare organization strategy and operations strategy and explain why it is important to link the two</a:t>
            </a:r>
          </a:p>
          <a:p>
            <a:pPr marL="279400" lvl="1" indent="-27940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and give examples of time-based strategies</a:t>
            </a:r>
          </a:p>
          <a:p>
            <a:pPr marL="279400" lvl="1" indent="-27940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Define the term </a:t>
            </a: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productivity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and explain why it is important to organizations and to countries</a:t>
            </a:r>
          </a:p>
          <a:p>
            <a:pPr marL="279400" lvl="1" indent="-27940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several factors that affect productivity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04D4CDD6-EDCE-F3C9-31C5-C39033760A01}"/>
              </a:ext>
            </a:extLst>
          </p:cNvPr>
          <p:cNvSpPr txBox="1">
            <a:spLocks/>
          </p:cNvSpPr>
          <p:nvPr/>
        </p:nvSpPr>
        <p:spPr>
          <a:xfrm>
            <a:off x="-212117" y="304800"/>
            <a:ext cx="11717331" cy="12192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 2: Competitiveness, Strategy, and Productivity</a:t>
            </a:r>
          </a:p>
          <a:p>
            <a:pPr algn="ctr"/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D8E190-71C7-7B74-E38C-B45F6AC68C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589489">
            <a:off x="8644664" y="2572718"/>
            <a:ext cx="2952631" cy="292732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690747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75C1011-18ED-C47F-03F3-6E22FCE6C73A}"/>
              </a:ext>
            </a:extLst>
          </p:cNvPr>
          <p:cNvSpPr txBox="1">
            <a:spLocks/>
          </p:cNvSpPr>
          <p:nvPr/>
        </p:nvSpPr>
        <p:spPr>
          <a:xfrm>
            <a:off x="304799" y="1143000"/>
            <a:ext cx="11039959" cy="45720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Explain why forecasts are generally wrong</a:t>
            </a:r>
          </a:p>
          <a:p>
            <a:pPr marL="4572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List the elements of a good forecast</a:t>
            </a:r>
          </a:p>
          <a:p>
            <a:pPr marL="4572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Outline the steps in the forecasting process</a:t>
            </a:r>
          </a:p>
          <a:p>
            <a:pPr marL="4572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Summarize forecast errors and use summaries to make decisions</a:t>
            </a:r>
          </a:p>
          <a:p>
            <a:pPr marL="4572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four qualitative forecasting techniques</a:t>
            </a:r>
          </a:p>
          <a:p>
            <a:pPr marL="4572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Prepare a moving average forecast</a:t>
            </a:r>
          </a:p>
          <a:p>
            <a:pPr marL="4572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Prepare an </a:t>
            </a:r>
            <a:r>
              <a:rPr lang="en-US" b="0" i="0" dirty="0">
                <a:solidFill>
                  <a:srgbClr val="040C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expanding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smoothing forecast</a:t>
            </a:r>
          </a:p>
          <a:p>
            <a:pPr marL="4572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Prepare a trend-adjusted exponential smoothing forecast	</a:t>
            </a:r>
          </a:p>
          <a:p>
            <a:pPr marL="4572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Construct control charts and use them to monitor forecast errors</a:t>
            </a:r>
          </a:p>
          <a:p>
            <a:pPr marL="0" lvl="1" indent="0">
              <a:lnSpc>
                <a:spcPct val="150000"/>
              </a:lnSpc>
              <a:buNone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02F64FF-D4DB-0A70-DA04-DC82DFBECE54}"/>
              </a:ext>
            </a:extLst>
          </p:cNvPr>
          <p:cNvSpPr txBox="1">
            <a:spLocks/>
          </p:cNvSpPr>
          <p:nvPr/>
        </p:nvSpPr>
        <p:spPr>
          <a:xfrm>
            <a:off x="1440730" y="304800"/>
            <a:ext cx="8229600" cy="12192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 3: Forecasting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8EF357-EE68-0DA8-8BCF-72D1A23C65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341900">
            <a:off x="8312469" y="3398005"/>
            <a:ext cx="3435246" cy="228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993593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F0A0192-EBD1-5E7C-3C86-5C291DD5FBE1}"/>
              </a:ext>
            </a:extLst>
          </p:cNvPr>
          <p:cNvSpPr txBox="1">
            <a:spLocks/>
          </p:cNvSpPr>
          <p:nvPr/>
        </p:nvSpPr>
        <p:spPr>
          <a:xfrm>
            <a:off x="614766" y="1849464"/>
            <a:ext cx="8229600" cy="4572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5138" lvl="1" indent="-465138" defTabSz="6858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Define </a:t>
            </a: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reliability</a:t>
            </a:r>
          </a:p>
          <a:p>
            <a:pPr marL="511175" lvl="1" indent="-511175">
              <a:lnSpc>
                <a:spcPct val="150000"/>
              </a:lnSpc>
              <a:buFont typeface="+mj-lt"/>
              <a:buAutoNum type="arabicPeriod"/>
              <a:tabLst>
                <a:tab pos="1371600" algn="l"/>
              </a:tabLst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Perform simple reliability computations</a:t>
            </a:r>
          </a:p>
          <a:p>
            <a:pPr marL="465138" lvl="1" indent="-465138">
              <a:lnSpc>
                <a:spcPct val="150000"/>
              </a:lnSpc>
              <a:buFont typeface="+mj-lt"/>
              <a:buAutoNum type="arabicPeriod"/>
              <a:tabLst>
                <a:tab pos="511175" algn="l"/>
              </a:tabLst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Explain the term </a:t>
            </a: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availability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and perform simple calculations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676C2564-17C4-B83D-9561-91DC5087B6AA}"/>
              </a:ext>
            </a:extLst>
          </p:cNvPr>
          <p:cNvSpPr txBox="1">
            <a:spLocks/>
          </p:cNvSpPr>
          <p:nvPr/>
        </p:nvSpPr>
        <p:spPr>
          <a:xfrm>
            <a:off x="3962400" y="304800"/>
            <a:ext cx="8229600" cy="12192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 4: Reliability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04F09E-7E27-4EA6-6B0A-8361F4A684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0495" y="3758339"/>
            <a:ext cx="9051010" cy="2663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90133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3331CB9-F0A9-9829-2AF3-CDB98EFB0DF5}"/>
              </a:ext>
            </a:extLst>
          </p:cNvPr>
          <p:cNvSpPr txBox="1">
            <a:spLocks/>
          </p:cNvSpPr>
          <p:nvPr/>
        </p:nvSpPr>
        <p:spPr>
          <a:xfrm>
            <a:off x="324851" y="1694482"/>
            <a:ext cx="11287932" cy="45720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3225" lvl="1" indent="-403225" defTabSz="5699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Name the three key questions in capacity planning</a:t>
            </a:r>
          </a:p>
          <a:p>
            <a:pPr marL="403225" lvl="1" indent="-403225" defTabSz="5699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Explain the importance of capacity planning</a:t>
            </a:r>
          </a:p>
          <a:p>
            <a:pPr marL="403225" lvl="1" indent="-403225" defTabSz="5699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ways of defining and measuring capacity</a:t>
            </a:r>
          </a:p>
          <a:p>
            <a:pPr marL="465138" lvl="1" indent="-465138" defTabSz="569913">
              <a:lnSpc>
                <a:spcPct val="150000"/>
              </a:lnSpc>
              <a:buFont typeface="+mj-lt"/>
              <a:buAutoNum type="arabicPeriod"/>
              <a:tabLst>
                <a:tab pos="403225" algn="l"/>
                <a:tab pos="852488" algn="l"/>
              </a:tabLst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Discuss factors to consider when deciding whether to perform in-house or outsource</a:t>
            </a:r>
          </a:p>
          <a:p>
            <a:pPr marL="403225" lvl="1" indent="-403225" defTabSz="5699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Discuss the major considerations related to developing capacity alternatives</a:t>
            </a:r>
          </a:p>
          <a:p>
            <a:pPr marL="403225" lvl="1" indent="-403225" defTabSz="5699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steps used to resolve constraint issues</a:t>
            </a:r>
          </a:p>
          <a:p>
            <a:pPr marL="403225" lvl="1" indent="-403225" defTabSz="5699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Briefly describe approaches that are useful for evaluating capacity alternatives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71AEA62-7E1C-F250-569A-E9DAD99538B8}"/>
              </a:ext>
            </a:extLst>
          </p:cNvPr>
          <p:cNvSpPr txBox="1">
            <a:spLocks/>
          </p:cNvSpPr>
          <p:nvPr/>
        </p:nvSpPr>
        <p:spPr>
          <a:xfrm>
            <a:off x="324851" y="152400"/>
            <a:ext cx="11112897" cy="12192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 5: Strategic Capacity Planning for Products and Services</a:t>
            </a:r>
          </a:p>
          <a:p>
            <a:pPr algn="ctr"/>
            <a:endParaRPr lang="en-US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88EFF6-3DE3-BA0E-04F7-3C0DBC3E13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19310">
            <a:off x="9302762" y="1177411"/>
            <a:ext cx="2171700" cy="2105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890276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04B119F-ECF3-13F0-98FF-BF0E3C35A720}"/>
              </a:ext>
            </a:extLst>
          </p:cNvPr>
          <p:cNvSpPr txBox="1">
            <a:spLocks/>
          </p:cNvSpPr>
          <p:nvPr/>
        </p:nvSpPr>
        <p:spPr>
          <a:xfrm>
            <a:off x="444284" y="1307023"/>
            <a:ext cx="11303431" cy="4572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5138" lvl="1" indent="-465138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Explain the strategic importance of process selection and the influence it has on the organization and its supply chain</a:t>
            </a:r>
          </a:p>
          <a:p>
            <a:pPr marL="465138" lvl="1" indent="-465138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Name the two main factors that influence process selection</a:t>
            </a:r>
          </a:p>
          <a:p>
            <a:pPr marL="465138" lvl="1" indent="-465138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Explain the need for management of technology</a:t>
            </a:r>
          </a:p>
          <a:p>
            <a:pPr marL="465138" lvl="1" indent="-465138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List some reasons for redesign of process</a:t>
            </a:r>
          </a:p>
          <a:p>
            <a:pPr marL="465138" lvl="1" indent="-465138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product layouts and their main advantages and disadvantages</a:t>
            </a:r>
          </a:p>
          <a:p>
            <a:pPr marL="465138" lvl="1" indent="-465138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process layouts and their main advantages and disadvantages</a:t>
            </a:r>
          </a:p>
          <a:p>
            <a:pPr marL="465138" lvl="1" indent="-465138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Solve simple line-balancing problems</a:t>
            </a:r>
          </a:p>
          <a:p>
            <a:pPr marL="465138" lvl="1" indent="-465138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Develop simple process layouts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A82FA6A-C76B-C7BB-535F-8102586B98C6}"/>
              </a:ext>
            </a:extLst>
          </p:cNvPr>
          <p:cNvSpPr txBox="1">
            <a:spLocks/>
          </p:cNvSpPr>
          <p:nvPr/>
        </p:nvSpPr>
        <p:spPr>
          <a:xfrm>
            <a:off x="304799" y="431369"/>
            <a:ext cx="11019907" cy="12192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 6: Process Selection and Facility Layout</a:t>
            </a:r>
          </a:p>
          <a:p>
            <a:pPr algn="ctr"/>
            <a:endParaRPr lang="en-US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E25E5E-F5B6-758F-AF02-2F6FB87BDB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5091" y="2207862"/>
            <a:ext cx="2200598" cy="43944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349617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3C2133C-1E64-AF49-BEAA-7986FECF8F63}"/>
              </a:ext>
            </a:extLst>
          </p:cNvPr>
          <p:cNvSpPr txBox="1">
            <a:spLocks/>
          </p:cNvSpPr>
          <p:nvPr/>
        </p:nvSpPr>
        <p:spPr>
          <a:xfrm>
            <a:off x="304800" y="1260529"/>
            <a:ext cx="11334427" cy="45720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Explain the importance of work design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Compare and contrast the two basic approaches to job design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Discuss the advantages and disadvantages of specialization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behavioral approaches to job design</a:t>
            </a:r>
            <a:endParaRPr lang="en-US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Discuss the impact of working conditions on job design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Compare the advantages and disadvantages of time-based and output-based pay systems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Explain the purpose of methods analysis and describe how methods studies are performed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Define a standard time</a:t>
            </a:r>
          </a:p>
          <a:p>
            <a:pPr marL="914400" lvl="1" indent="-914400">
              <a:lnSpc>
                <a:spcPct val="150000"/>
              </a:lnSpc>
              <a:buFont typeface="+mj-lt"/>
              <a:buAutoNum type="arabicPeriod"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F05C09B-3AEA-1A23-8A0B-674C6F2F400F}"/>
              </a:ext>
            </a:extLst>
          </p:cNvPr>
          <p:cNvSpPr txBox="1">
            <a:spLocks/>
          </p:cNvSpPr>
          <p:nvPr/>
        </p:nvSpPr>
        <p:spPr>
          <a:xfrm>
            <a:off x="304800" y="539858"/>
            <a:ext cx="11174890" cy="12192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 7: Work Design and Measurement</a:t>
            </a:r>
          </a:p>
          <a:p>
            <a:pPr algn="ctr"/>
            <a:endParaRPr lang="en-US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205D0E-D427-8BC8-93AD-B8B9CDCEDC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420618">
            <a:off x="8304457" y="1690975"/>
            <a:ext cx="3450797" cy="15775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701328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B64875A-C8CA-88AA-261B-D3D3A01A0597}"/>
              </a:ext>
            </a:extLst>
          </p:cNvPr>
          <p:cNvSpPr txBox="1">
            <a:spLocks/>
          </p:cNvSpPr>
          <p:nvPr/>
        </p:nvSpPr>
        <p:spPr>
          <a:xfrm>
            <a:off x="359044" y="1143000"/>
            <a:ext cx="11473912" cy="45720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Define the term </a:t>
            </a: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inventory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List the different types of inventory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main functions of inventories 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Discuss the main requirements for effective management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Explain periodic and perpetual review systems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costs that are relevant for inventory management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economic production quantity model and solve typical problems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quantity discount model and solve typical problems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reorder point models and solve typical problems</a:t>
            </a:r>
          </a:p>
          <a:p>
            <a:pPr marL="822960" lvl="1" indent="-457200">
              <a:lnSpc>
                <a:spcPct val="150000"/>
              </a:lnSpc>
              <a:buFont typeface="+mj-lt"/>
              <a:buAutoNum type="arabicPeriod"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08930240-1585-1E7E-94F1-E8E428759D03}"/>
              </a:ext>
            </a:extLst>
          </p:cNvPr>
          <p:cNvSpPr txBox="1">
            <a:spLocks/>
          </p:cNvSpPr>
          <p:nvPr/>
        </p:nvSpPr>
        <p:spPr>
          <a:xfrm>
            <a:off x="573437" y="304800"/>
            <a:ext cx="10910807" cy="12192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 8: Inventory Management</a:t>
            </a:r>
          </a:p>
          <a:p>
            <a:pPr algn="ctr"/>
            <a:endParaRPr lang="en-US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65B9C7D-E768-ABA0-08D7-B297DFAA08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344545">
            <a:off x="8672916" y="2064222"/>
            <a:ext cx="3326593" cy="2663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730622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81C21E9-94E4-6738-1507-D3464A2DF41C}"/>
              </a:ext>
            </a:extLst>
          </p:cNvPr>
          <p:cNvSpPr txBox="1">
            <a:spLocks/>
          </p:cNvSpPr>
          <p:nvPr/>
        </p:nvSpPr>
        <p:spPr>
          <a:xfrm>
            <a:off x="366793" y="1451674"/>
            <a:ext cx="10048068" cy="45720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3225" lvl="1" indent="-403225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Discuss the philosophies of quality</a:t>
            </a:r>
          </a:p>
          <a:p>
            <a:pPr marL="403225" lvl="1" indent="-403225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Define the term </a:t>
            </a: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as it relates to products and as it relates to services</a:t>
            </a:r>
            <a:endParaRPr lang="en-US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3225" lvl="1" indent="-403225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Explain why quality is important and the consequences of poor quality</a:t>
            </a:r>
          </a:p>
          <a:p>
            <a:pPr marL="403225" lvl="1" indent="-403225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and give examples of the costs associated with quality</a:t>
            </a:r>
          </a:p>
          <a:p>
            <a:pPr marL="403225" lvl="1" indent="-403225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Discuss the importance of ethics in managing quality</a:t>
            </a:r>
          </a:p>
          <a:p>
            <a:pPr marL="403225" lvl="1" indent="-403225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Discuss quality certification and its importance</a:t>
            </a:r>
          </a:p>
          <a:p>
            <a:pPr marL="403225" lvl="1" indent="-403225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TQM</a:t>
            </a:r>
          </a:p>
          <a:p>
            <a:pPr marL="403225" lvl="1" indent="-403225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Give an overview of problem solving</a:t>
            </a:r>
          </a:p>
          <a:p>
            <a:pPr marL="403225" lvl="1" indent="-403225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Give an overview of process improvement</a:t>
            </a:r>
          </a:p>
          <a:p>
            <a:pPr marL="403225" lvl="1" indent="-403225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and use various quality tools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A6D1640-A023-9243-040F-45B085C63E09}"/>
              </a:ext>
            </a:extLst>
          </p:cNvPr>
          <p:cNvSpPr txBox="1">
            <a:spLocks/>
          </p:cNvSpPr>
          <p:nvPr/>
        </p:nvSpPr>
        <p:spPr>
          <a:xfrm>
            <a:off x="1539804" y="462366"/>
            <a:ext cx="9112391" cy="12192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Chapter 9: Management of Quality</a:t>
            </a:r>
          </a:p>
          <a:p>
            <a:endParaRPr lang="en-US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679D2F-13C5-C967-C4D4-CB10A4E1B8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916996">
            <a:off x="8653542" y="3404902"/>
            <a:ext cx="2910575" cy="24572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130429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BBC415B-D593-965F-65F7-FF35979F47C3}"/>
              </a:ext>
            </a:extLst>
          </p:cNvPr>
          <p:cNvSpPr txBox="1">
            <a:spLocks/>
          </p:cNvSpPr>
          <p:nvPr/>
        </p:nvSpPr>
        <p:spPr>
          <a:xfrm>
            <a:off x="180813" y="1539498"/>
            <a:ext cx="10327038" cy="4572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Explain the need for quality control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Discuss the basic issues of inspection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List and briefly explain the elements of the control process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Explain how control charts are used to monitor a process, and the concepts that underlie their use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Use and interpret control charts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Perform run tests to check for no randomness in process output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Assess process capability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608608E-6409-C11E-EE13-1AC08FCCB7C4}"/>
              </a:ext>
            </a:extLst>
          </p:cNvPr>
          <p:cNvSpPr txBox="1">
            <a:spLocks/>
          </p:cNvSpPr>
          <p:nvPr/>
        </p:nvSpPr>
        <p:spPr>
          <a:xfrm>
            <a:off x="1564716" y="539858"/>
            <a:ext cx="8229600" cy="12192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 10: Quality Control</a:t>
            </a:r>
          </a:p>
          <a:p>
            <a:pPr algn="ctr"/>
            <a:endParaRPr lang="en-US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09384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144544" y="3524543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F6418BE-2B17-69CD-F9EA-5A096503C12E}"/>
              </a:ext>
            </a:extLst>
          </p:cNvPr>
          <p:cNvSpPr/>
          <p:nvPr/>
        </p:nvSpPr>
        <p:spPr>
          <a:xfrm>
            <a:off x="207473" y="305208"/>
            <a:ext cx="2918836" cy="99044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9ff3f8230e0902c5df3252404e1caa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f9f8ed74031b467de3098f1cd811136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BEB5EB5-B44E-4DEC-8A02-7272D498804D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EBCC3150-886D-492F-9FF7-4C742628BE1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9BD36A8-99DE-464B-ACC4-BF39B9D5C1B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769</TotalTime>
  <Words>726</Words>
  <Application>Microsoft Office PowerPoint</Application>
  <PresentationFormat>Widescreen</PresentationFormat>
  <Paragraphs>97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Broadway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abdallah.abdo</cp:lastModifiedBy>
  <cp:revision>31</cp:revision>
  <dcterms:created xsi:type="dcterms:W3CDTF">2023-04-29T09:08:23Z</dcterms:created>
  <dcterms:modified xsi:type="dcterms:W3CDTF">2026-09-22T14:55:58Z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