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2"/>
  </p:sldMasterIdLst>
  <p:notesMasterIdLst>
    <p:notesMasterId r:id="rId44"/>
  </p:notesMasterIdLst>
  <p:sldIdLst>
    <p:sldId id="504" r:id="rId3"/>
    <p:sldId id="670" r:id="rId4"/>
    <p:sldId id="313" r:id="rId5"/>
    <p:sldId id="821" r:id="rId6"/>
    <p:sldId id="826" r:id="rId7"/>
    <p:sldId id="825" r:id="rId8"/>
    <p:sldId id="827" r:id="rId9"/>
    <p:sldId id="824" r:id="rId10"/>
    <p:sldId id="828" r:id="rId11"/>
    <p:sldId id="829" r:id="rId12"/>
    <p:sldId id="836" r:id="rId13"/>
    <p:sldId id="851" r:id="rId14"/>
    <p:sldId id="835" r:id="rId15"/>
    <p:sldId id="837" r:id="rId16"/>
    <p:sldId id="847" r:id="rId17"/>
    <p:sldId id="846" r:id="rId18"/>
    <p:sldId id="834" r:id="rId19"/>
    <p:sldId id="833" r:id="rId20"/>
    <p:sldId id="732" r:id="rId21"/>
    <p:sldId id="839" r:id="rId22"/>
    <p:sldId id="840" r:id="rId23"/>
    <p:sldId id="842" r:id="rId24"/>
    <p:sldId id="852" r:id="rId25"/>
    <p:sldId id="841" r:id="rId26"/>
    <p:sldId id="843" r:id="rId27"/>
    <p:sldId id="848" r:id="rId28"/>
    <p:sldId id="845" r:id="rId29"/>
    <p:sldId id="844" r:id="rId30"/>
    <p:sldId id="853" r:id="rId31"/>
    <p:sldId id="830" r:id="rId32"/>
    <p:sldId id="831" r:id="rId33"/>
    <p:sldId id="832" r:id="rId34"/>
    <p:sldId id="838" r:id="rId35"/>
    <p:sldId id="822" r:id="rId36"/>
    <p:sldId id="776" r:id="rId37"/>
    <p:sldId id="823" r:id="rId38"/>
    <p:sldId id="849" r:id="rId39"/>
    <p:sldId id="850" r:id="rId40"/>
    <p:sldId id="503" r:id="rId41"/>
    <p:sldId id="50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3691" autoAdjust="0"/>
  </p:normalViewPr>
  <p:slideViewPr>
    <p:cSldViewPr snapToGrid="0">
      <p:cViewPr varScale="1">
        <p:scale>
          <a:sx n="91" d="100"/>
          <a:sy n="91" d="100"/>
        </p:scale>
        <p:origin x="468" y="66"/>
      </p:cViewPr>
      <p:guideLst/>
    </p:cSldViewPr>
  </p:slideViewPr>
  <p:outlineViewPr>
    <p:cViewPr>
      <p:scale>
        <a:sx n="33" d="100"/>
        <a:sy n="33" d="100"/>
      </p:scale>
      <p:origin x="0" y="0"/>
    </p:cViewPr>
  </p:outlineViewPr>
  <p:notesTextViewPr>
    <p:cViewPr>
      <p:scale>
        <a:sx n="200" d="100"/>
        <a:sy n="2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pPr rtl="1"/>
          <a:r>
            <a:rPr lang="fa-IR" b="0" i="0" baseline="0" dirty="0"/>
            <a:t>أولا: المفهوم الواسع لجريمة التحريض.</a:t>
          </a:r>
          <a:endParaRPr lang="en-US" b="0" i="0" baseline="0" dirty="0"/>
        </a:p>
        <a:p>
          <a:pPr rtl="1"/>
          <a:endParaRPr lang="en-US" b="0" i="0" baseline="0"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pPr rtl="1"/>
          <a:r>
            <a:rPr lang="fa-IR" b="0" i="0" baseline="0" dirty="0"/>
            <a:t>ثانيا: اركان جريمة التحريض.</a:t>
          </a:r>
          <a:endParaRPr lang="en-US" b="0" i="0" baseline="0"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pPr rtl="1"/>
          <a:r>
            <a:rPr lang="fa-IR" b="0" i="0" baseline="0" dirty="0"/>
            <a:t>ثالثا: الجرائم الماسة بالشرف والاعتبار </a:t>
          </a:r>
          <a:r>
            <a:rPr lang="fa-IR" b="0" i="0" baseline="0"/>
            <a:t>وأركانها.</a:t>
          </a:r>
          <a:endParaRPr lang="en-US" b="0" i="0" baseline="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0" presStyleCnt="6"/>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1" presStyleCnt="6"/>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2" presStyleCnt="6"/>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3" presStyleCnt="6"/>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4" presStyleCnt="6"/>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5" presStyleCnt="6"/>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9DB6F70E-1EDD-4259-82C5-CE5E674F47A9}" type="presParOf" srcId="{AAC8FEB1-DB20-4CF7-8F96-D411D838B551}" destId="{8D964CFD-DD1D-4B29-8245-7B0BB5B3C4C7}" srcOrd="0"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2" destOrd="0" presId="urn:microsoft.com/office/officeart/2018/layout/CircleProcess"/>
    <dgm:cxn modelId="{09A9B2E4-3C12-48A4-A5CC-F951112E1AEA}" type="presParOf" srcId="{AAC8FEB1-DB20-4CF7-8F96-D411D838B551}" destId="{ED87A76E-AE5B-405F-986F-C2578B180FAA}" srcOrd="3"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4"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5" destOrd="0" presId="urn:microsoft.com/office/officeart/2018/layout/CircleProcess"/>
    <dgm:cxn modelId="{095D2E6F-EF96-4176-B2C2-E3D6A64F06E1}" type="presParOf" srcId="{AAC8FEB1-DB20-4CF7-8F96-D411D838B551}" destId="{52829DDB-75B4-4C3D-9681-452FD57F2AB6}" srcOrd="6"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7"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8"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2C185-FCDD-451E-80B6-0E3E39A70A81}">
      <dsp:nvSpPr>
        <dsp:cNvPr id="0" name=""/>
        <dsp:cNvSpPr/>
      </dsp:nvSpPr>
      <dsp:spPr>
        <a:xfrm>
          <a:off x="6995817" y="729503"/>
          <a:ext cx="1932437"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7059980"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fa-IR" sz="2000" b="0" i="0" kern="1200" baseline="0" dirty="0"/>
            <a:t>ثالثا: الجرائم الماسة بالشرف والاعتبار </a:t>
          </a:r>
          <a:r>
            <a:rPr lang="fa-IR" sz="2000" b="0" i="0" kern="1200" baseline="0"/>
            <a:t>وأركانها.</a:t>
          </a:r>
          <a:endParaRPr lang="en-US" sz="2000" b="0" i="0" kern="1200" baseline="0"/>
        </a:p>
      </dsp:txBody>
      <dsp:txXfrm>
        <a:off x="7317890" y="1051692"/>
        <a:ext cx="1288291" cy="1288416"/>
      </dsp:txXfrm>
    </dsp:sp>
    <dsp:sp modelId="{6AEECE16-7F97-463B-80CD-69CDE77CA66C}">
      <dsp:nvSpPr>
        <dsp:cNvPr id="0" name=""/>
        <dsp:cNvSpPr/>
      </dsp:nvSpPr>
      <dsp:spPr>
        <a:xfrm rot="2700000">
          <a:off x="5000915"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5062751"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fa-IR" sz="2000" b="0" i="0" kern="1200" baseline="0" dirty="0"/>
            <a:t>ثانيا: اركان جريمة التحريض.</a:t>
          </a:r>
          <a:endParaRPr lang="en-US" sz="2000" b="0" i="0" kern="1200" baseline="0" dirty="0"/>
        </a:p>
      </dsp:txBody>
      <dsp:txXfrm>
        <a:off x="5320661" y="1051692"/>
        <a:ext cx="1288291" cy="1288416"/>
      </dsp:txXfrm>
    </dsp:sp>
    <dsp:sp modelId="{3054A2C4-022B-4DC2-A3DA-CD2FA2778EA3}">
      <dsp:nvSpPr>
        <dsp:cNvPr id="0" name=""/>
        <dsp:cNvSpPr/>
      </dsp:nvSpPr>
      <dsp:spPr>
        <a:xfrm rot="2700000">
          <a:off x="3003686"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3065522"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fa-IR" sz="2000" b="0" i="0" kern="1200" baseline="0" dirty="0"/>
            <a:t>أولا: المفهوم الواسع لجريمة التحريض.</a:t>
          </a:r>
          <a:endParaRPr lang="en-US" sz="2000" b="0" i="0" kern="1200" baseline="0" dirty="0"/>
        </a:p>
        <a:p>
          <a:pPr marL="0" lvl="0" indent="0" algn="ctr" defTabSz="889000" rtl="1">
            <a:lnSpc>
              <a:spcPct val="90000"/>
            </a:lnSpc>
            <a:spcBef>
              <a:spcPct val="0"/>
            </a:spcBef>
            <a:spcAft>
              <a:spcPct val="35000"/>
            </a:spcAft>
            <a:buNone/>
          </a:pPr>
          <a:endParaRPr lang="en-US" sz="2000" b="0" i="0" kern="1200" baseline="0" dirty="0"/>
        </a:p>
      </dsp:txBody>
      <dsp:txXfrm>
        <a:off x="3323432" y="1051692"/>
        <a:ext cx="1288291" cy="1288416"/>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845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7539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6076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8875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3798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286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2654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296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28060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79559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0286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654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1816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711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8656852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7" r:id="rId12"/>
    <p:sldLayoutId id="2147483678" r:id="rId13"/>
    <p:sldLayoutId id="214748367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6.xml"/><Relationship Id="rId4" Type="http://schemas.openxmlformats.org/officeDocument/2006/relationships/image" Target="../media/image15.png"/></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7.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457742"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المحاضرة التاسعة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132"/>
    </mc:Choice>
    <mc:Fallback xmlns="">
      <p:transition spd="slow" advTm="241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1123981881"/>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88518"/>
    </mc:Choice>
    <mc:Fallback xmlns="">
      <p:transition spd="slow" advTm="28851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أهداف المحاضرة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2424343" y="2673688"/>
            <a:ext cx="8417320" cy="2123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أولا: اركان المسئولية المدنية و اتسام الضرر الناتج عن الاعلام الرقمي بالاتساع.</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ثانيا: مسئولية الإعلامي عن السلوكيات المجرمة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ثالثا: انتهاكات الإعلامي غير الجنائية المسببة للمسئولية المدنية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ال</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مراجع.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خاتمة.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179"/>
    </mc:Choice>
    <mc:Fallback xmlns="">
      <p:transition spd="slow" advTm="5417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2640459" y="482886"/>
            <a:ext cx="9350340" cy="5938462"/>
          </a:xfrm>
        </p:spPr>
        <p:txBody>
          <a:bodyPr>
            <a:noAutofit/>
          </a:bodyPr>
          <a:lstStyle/>
          <a:p>
            <a:pPr algn="r" rtl="1">
              <a:lnSpc>
                <a:spcPct val="150000"/>
              </a:lnSpc>
            </a:pPr>
            <a:r>
              <a:rPr lang="fa-IR" sz="2400" dirty="0">
                <a:solidFill>
                  <a:prstClr val="black"/>
                </a:solidFill>
                <a:latin typeface="Alexandria regular" pitchFamily="2" charset="-78"/>
                <a:ea typeface="+mn-ea"/>
                <a:cs typeface="Alexandria regular" pitchFamily="2" charset="-78"/>
              </a:rPr>
              <a:t>أولا: اركان المسئولية المدنية و اتسام الضرر الناتج عن الاعلام الرقمي بالاتساع.</a:t>
            </a:r>
            <a:br>
              <a:rPr lang="en-US" sz="2400" dirty="0">
                <a:solidFill>
                  <a:prstClr val="black"/>
                </a:solidFill>
                <a:latin typeface="Alexandria regular" pitchFamily="2" charset="-78"/>
                <a:ea typeface="+mn-ea"/>
                <a:cs typeface="Alexandria regular" pitchFamily="2" charset="-78"/>
              </a:rPr>
            </a:br>
            <a:r>
              <a:rPr lang="ar-EG" sz="2400" dirty="0">
                <a:solidFill>
                  <a:prstClr val="black"/>
                </a:solidFill>
                <a:latin typeface="Alexandria regular" pitchFamily="2" charset="-78"/>
                <a:ea typeface="+mn-ea"/>
                <a:cs typeface="Alexandria regular" pitchFamily="2" charset="-78"/>
              </a:rPr>
              <a:t>1- الفارق بين المسئولية الجنائية و المسئولية المدنية.</a:t>
            </a:r>
            <a:br>
              <a:rPr lang="ar-EG" sz="2400" dirty="0">
                <a:solidFill>
                  <a:prstClr val="black"/>
                </a:solidFill>
                <a:latin typeface="Alexandria regular" pitchFamily="2" charset="-78"/>
                <a:ea typeface="+mn-ea"/>
                <a:cs typeface="Alexandria regular" pitchFamily="2" charset="-78"/>
              </a:rPr>
            </a:br>
            <a:r>
              <a:rPr lang="ar-EG" sz="2400" dirty="0">
                <a:solidFill>
                  <a:prstClr val="black"/>
                </a:solidFill>
                <a:latin typeface="Alexandria regular" pitchFamily="2" charset="-78"/>
                <a:ea typeface="+mn-ea"/>
                <a:cs typeface="Alexandria regular" pitchFamily="2" charset="-78"/>
              </a:rPr>
              <a:t>أ- تعريف كلا من المسئوليتين</a:t>
            </a:r>
            <a:br>
              <a:rPr lang="fa-IR" sz="2400" dirty="0">
                <a:solidFill>
                  <a:prstClr val="black"/>
                </a:solidFill>
                <a:latin typeface="Alexandria regular" pitchFamily="2" charset="-78"/>
                <a:ea typeface="+mn-ea"/>
                <a:cs typeface="Alexandria regular" pitchFamily="2" charset="-78"/>
              </a:rPr>
            </a:br>
            <a:r>
              <a:rPr lang="ar-EG" sz="1800" b="1" dirty="0">
                <a:solidFill>
                  <a:srgbClr val="FF0000"/>
                </a:solidFill>
                <a:latin typeface="Alexandria regular" pitchFamily="2" charset="-78"/>
                <a:ea typeface="+mn-ea"/>
                <a:cs typeface="Alexandria regular" pitchFamily="2" charset="-78"/>
              </a:rPr>
              <a:t>الم</a:t>
            </a:r>
            <a:r>
              <a:rPr lang="fa-IR" sz="1800" b="1" dirty="0">
                <a:solidFill>
                  <a:srgbClr val="FF0000"/>
                </a:solidFill>
                <a:latin typeface="Alexandria regular" pitchFamily="2" charset="-78"/>
                <a:ea typeface="+mn-ea"/>
                <a:cs typeface="Alexandria regular" pitchFamily="2" charset="-78"/>
              </a:rPr>
              <a:t>سؤولية </a:t>
            </a:r>
            <a:r>
              <a:rPr lang="ar-EG" sz="1800" b="1" dirty="0">
                <a:solidFill>
                  <a:srgbClr val="FF0000"/>
                </a:solidFill>
                <a:latin typeface="Alexandria regular" pitchFamily="2" charset="-78"/>
                <a:ea typeface="+mn-ea"/>
                <a:cs typeface="Alexandria regular" pitchFamily="2" charset="-78"/>
              </a:rPr>
              <a:t>بشكل عام </a:t>
            </a:r>
            <a:r>
              <a:rPr lang="ar-EG" sz="1800" dirty="0">
                <a:solidFill>
                  <a:prstClr val="black"/>
                </a:solidFill>
                <a:latin typeface="Alexandria regular" pitchFamily="2" charset="-78"/>
                <a:ea typeface="+mn-ea"/>
                <a:cs typeface="Alexandria regular" pitchFamily="2" charset="-78"/>
              </a:rPr>
              <a:t>هي </a:t>
            </a:r>
            <a:r>
              <a:rPr lang="fa-IR" sz="1800" dirty="0">
                <a:solidFill>
                  <a:prstClr val="black"/>
                </a:solidFill>
                <a:latin typeface="Alexandria regular" pitchFamily="2" charset="-78"/>
                <a:ea typeface="+mn-ea"/>
                <a:cs typeface="Alexandria regular" pitchFamily="2" charset="-78"/>
              </a:rPr>
              <a:t> </a:t>
            </a:r>
            <a:r>
              <a:rPr lang="ar-EG" sz="1800" dirty="0">
                <a:solidFill>
                  <a:prstClr val="black"/>
                </a:solidFill>
                <a:latin typeface="Alexandria regular" pitchFamily="2" charset="-78"/>
                <a:ea typeface="+mn-ea"/>
                <a:cs typeface="Alexandria regular" pitchFamily="2" charset="-78"/>
              </a:rPr>
              <a:t>ما</a:t>
            </a:r>
            <a:r>
              <a:rPr lang="fa-IR" sz="1800" dirty="0">
                <a:solidFill>
                  <a:prstClr val="black"/>
                </a:solidFill>
                <a:latin typeface="Alexandria regular" pitchFamily="2" charset="-78"/>
                <a:ea typeface="+mn-ea"/>
                <a:cs typeface="Alexandria regular" pitchFamily="2" charset="-78"/>
              </a:rPr>
              <a:t> يوجب </a:t>
            </a:r>
            <a:r>
              <a:rPr lang="ar-EG" sz="1800" dirty="0">
                <a:solidFill>
                  <a:prstClr val="black"/>
                </a:solidFill>
                <a:latin typeface="Alexandria regular" pitchFamily="2" charset="-78"/>
                <a:ea typeface="+mn-ea"/>
                <a:cs typeface="Alexandria regular" pitchFamily="2" charset="-78"/>
              </a:rPr>
              <a:t>علي </a:t>
            </a:r>
            <a:r>
              <a:rPr lang="fa-IR" sz="1800" dirty="0">
                <a:solidFill>
                  <a:prstClr val="black"/>
                </a:solidFill>
                <a:latin typeface="Alexandria regular" pitchFamily="2" charset="-78"/>
                <a:ea typeface="+mn-ea"/>
                <a:cs typeface="Alexandria regular" pitchFamily="2" charset="-78"/>
              </a:rPr>
              <a:t>الإنسان الخضوع لما يشتمل عليه القانون من عقوبات</a:t>
            </a:r>
            <a:r>
              <a:rPr lang="ar-EG" sz="1800" dirty="0">
                <a:solidFill>
                  <a:prstClr val="black"/>
                </a:solidFill>
                <a:latin typeface="Alexandria regular" pitchFamily="2" charset="-78"/>
                <a:ea typeface="+mn-ea"/>
                <a:cs typeface="Alexandria regular" pitchFamily="2" charset="-78"/>
              </a:rPr>
              <a:t>.</a:t>
            </a:r>
            <a:br>
              <a:rPr lang="fa-IR" sz="2400" dirty="0">
                <a:solidFill>
                  <a:prstClr val="black"/>
                </a:solidFill>
                <a:latin typeface="Alexandria regular" pitchFamily="2" charset="-78"/>
                <a:ea typeface="+mn-ea"/>
                <a:cs typeface="Alexandria regular" pitchFamily="2" charset="-78"/>
              </a:rPr>
            </a:br>
            <a:r>
              <a:rPr lang="ar-EG" sz="1800" b="1" dirty="0">
                <a:solidFill>
                  <a:srgbClr val="FF0000"/>
                </a:solidFill>
                <a:latin typeface="Alexandria regular" pitchFamily="2" charset="-78"/>
                <a:ea typeface="+mn-ea"/>
                <a:cs typeface="Alexandria regular" pitchFamily="2" charset="-78"/>
              </a:rPr>
              <a:t>تنشأ المسئولية الجنائية </a:t>
            </a:r>
            <a:r>
              <a:rPr lang="ar-EG" sz="1800" dirty="0">
                <a:solidFill>
                  <a:prstClr val="black"/>
                </a:solidFill>
                <a:latin typeface="Alexandria regular" pitchFamily="2" charset="-78"/>
                <a:ea typeface="+mn-ea"/>
                <a:cs typeface="Alexandria regular" pitchFamily="2" charset="-78"/>
              </a:rPr>
              <a:t>نتيجة ارتكاب أحد الافراد لسلوك يستوفي </a:t>
            </a:r>
            <a:r>
              <a:rPr lang="ar-EG" sz="1800" dirty="0">
                <a:solidFill>
                  <a:srgbClr val="FF0000"/>
                </a:solidFill>
                <a:latin typeface="Alexandria regular" pitchFamily="2" charset="-78"/>
                <a:ea typeface="+mn-ea"/>
                <a:cs typeface="Alexandria regular" pitchFamily="2" charset="-78"/>
              </a:rPr>
              <a:t>كافة عناصر التجريم </a:t>
            </a:r>
            <a:r>
              <a:rPr lang="ar-EG" sz="1800" dirty="0">
                <a:solidFill>
                  <a:prstClr val="black"/>
                </a:solidFill>
                <a:latin typeface="Alexandria regular" pitchFamily="2" charset="-78"/>
                <a:ea typeface="+mn-ea"/>
                <a:cs typeface="Alexandria regular" pitchFamily="2" charset="-78"/>
              </a:rPr>
              <a:t>في احد الجرائم التي حددها القانون.  وهو ما يجعل الأفعال المسببة للمسئولية الجنائية محصورة  فالمبدأ الدستوري أنه “لا جريمة ولا عقوبة إلا بنص”.</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مثال ذلك من الجرائم غير الاعلامية ما ينص عليه قانون العقوبات من انه يعد سارقا و يعاقب بعقوبة الحبس " كل من اختلس مال منقول مملوك للغير..."</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BF4CE1CB-6DC1-BB36-747E-BC3FC4ED4D69}"/>
              </a:ext>
            </a:extLst>
          </p:cNvPr>
          <p:cNvPicPr>
            <a:picLocks noChangeAspect="1"/>
          </p:cNvPicPr>
          <p:nvPr/>
        </p:nvPicPr>
        <p:blipFill>
          <a:blip r:embed="rId2"/>
          <a:stretch>
            <a:fillRect/>
          </a:stretch>
        </p:blipFill>
        <p:spPr>
          <a:xfrm>
            <a:off x="461395" y="2238269"/>
            <a:ext cx="1981372" cy="2956816"/>
          </a:xfrm>
          <a:prstGeom prst="rect">
            <a:avLst/>
          </a:prstGeom>
        </p:spPr>
      </p:pic>
    </p:spTree>
    <p:extLst>
      <p:ext uri="{BB962C8B-B14F-4D97-AF65-F5344CB8AC3E}">
        <p14:creationId xmlns:p14="http://schemas.microsoft.com/office/powerpoint/2010/main" val="384623229"/>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2640459" y="482886"/>
            <a:ext cx="9350340" cy="5938462"/>
          </a:xfrm>
        </p:spPr>
        <p:txBody>
          <a:bodyPr>
            <a:noAutofit/>
          </a:bodyPr>
          <a:lstStyle/>
          <a:p>
            <a:pPr algn="r" rtl="1">
              <a:lnSpc>
                <a:spcPct val="150000"/>
              </a:lnSpc>
            </a:pPr>
            <a:r>
              <a:rPr lang="ar-EG" sz="1800" dirty="0">
                <a:solidFill>
                  <a:prstClr val="black"/>
                </a:solidFill>
                <a:latin typeface="Alexandria regular" pitchFamily="2" charset="-78"/>
                <a:ea typeface="+mn-ea"/>
                <a:cs typeface="Alexandria regular" pitchFamily="2" charset="-78"/>
              </a:rPr>
              <a:t>وقد يحدد القانون العقوبات لكل المخالفات الواردة فيه إجمالا:</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مثال ذلك: ما جاء في قانون الجرائم المعلوماتية السعودي في المادة الثالثة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"يعاقب بالسجن مدة لا تزيد على سنة وبغرامة لا تزيد على خمسمائة ألف ريال، أو بإحدى هاتين العقوبتين ؛ كلُّ شخص يرتكب أيًا من الجرائم المعلوماتية الآتية: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التنصت على ما هو مرسل عن طريق الشبكة المعلوماتية أو أحد أجهزة الحاسب الآلي - دون مسوغ نظامي صحيح - أو التقاطه أو اعتراضه.</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الدخول غير المشروع لتهديد شخص أو ابتزازه ؛ لحمله على القيام بفعل أو الامتناع عنه، ولو كان القيام بهذا الفعل أو الامتناع عنه مشروعًا"</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7149FFC7-90B7-758B-0C40-3DEC840E7B4F}"/>
              </a:ext>
            </a:extLst>
          </p:cNvPr>
          <p:cNvPicPr>
            <a:picLocks noChangeAspect="1"/>
          </p:cNvPicPr>
          <p:nvPr/>
        </p:nvPicPr>
        <p:blipFill>
          <a:blip r:embed="rId2"/>
          <a:stretch>
            <a:fillRect/>
          </a:stretch>
        </p:blipFill>
        <p:spPr>
          <a:xfrm>
            <a:off x="451121" y="1950592"/>
            <a:ext cx="1981372" cy="2956816"/>
          </a:xfrm>
          <a:prstGeom prst="rect">
            <a:avLst/>
          </a:prstGeom>
        </p:spPr>
      </p:pic>
    </p:spTree>
    <p:extLst>
      <p:ext uri="{BB962C8B-B14F-4D97-AF65-F5344CB8AC3E}">
        <p14:creationId xmlns:p14="http://schemas.microsoft.com/office/powerpoint/2010/main" val="3921666046"/>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2640459" y="482886"/>
            <a:ext cx="9350340" cy="5938462"/>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كما قد يضع القانون كاملا و يضع عقوبة لكل من خالف نصوص القانون. مثال ذلك قانون الاعلام المرئي و المسموع حيث نص في المادة السابعة عشرة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"مع عدم الإخلال بأي عقوبة أشد ينص عليها نظام آخر؛ يعاقب كل من يخالف أحكام النظام أو اللائحة بعقوبة أو أكثر من العقوبات الآتية: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أ - غرامة لا تزيد على عشرة ملايين ريال....."</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8810492A-A8D2-9C58-C0A0-5E53D09F4E29}"/>
              </a:ext>
            </a:extLst>
          </p:cNvPr>
          <p:cNvPicPr>
            <a:picLocks noChangeAspect="1"/>
          </p:cNvPicPr>
          <p:nvPr/>
        </p:nvPicPr>
        <p:blipFill>
          <a:blip r:embed="rId2"/>
          <a:stretch>
            <a:fillRect/>
          </a:stretch>
        </p:blipFill>
        <p:spPr>
          <a:xfrm>
            <a:off x="659087" y="2073882"/>
            <a:ext cx="1981372" cy="2956816"/>
          </a:xfrm>
          <a:prstGeom prst="rect">
            <a:avLst/>
          </a:prstGeom>
        </p:spPr>
      </p:pic>
    </p:spTree>
    <p:extLst>
      <p:ext uri="{BB962C8B-B14F-4D97-AF65-F5344CB8AC3E}">
        <p14:creationId xmlns:p14="http://schemas.microsoft.com/office/powerpoint/2010/main" val="80903132"/>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2640459" y="482886"/>
            <a:ext cx="9350340" cy="5938462"/>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أما المسئولية المدنية : </a:t>
            </a:r>
            <a:r>
              <a:rPr lang="ar-EG" sz="1800" dirty="0">
                <a:solidFill>
                  <a:prstClr val="black"/>
                </a:solidFill>
                <a:latin typeface="Alexandria regular" pitchFamily="2" charset="-78"/>
                <a:ea typeface="+mn-ea"/>
                <a:cs typeface="Alexandria regular" pitchFamily="2" charset="-78"/>
              </a:rPr>
              <a:t>فهي المسئولية التي تنشأ من </a:t>
            </a:r>
            <a:r>
              <a:rPr lang="ar-EG" sz="1800" dirty="0">
                <a:solidFill>
                  <a:srgbClr val="FF0000"/>
                </a:solidFill>
                <a:latin typeface="Alexandria regular" pitchFamily="2" charset="-78"/>
                <a:ea typeface="+mn-ea"/>
                <a:cs typeface="Alexandria regular" pitchFamily="2" charset="-78"/>
              </a:rPr>
              <a:t>ارتكاب المسئول لخطأ سبب ضرر للغير</a:t>
            </a:r>
            <a:r>
              <a:rPr lang="ar-EG" sz="1800" dirty="0">
                <a:solidFill>
                  <a:prstClr val="black"/>
                </a:solidFill>
                <a:latin typeface="Alexandria regular" pitchFamily="2" charset="-78"/>
                <a:ea typeface="+mn-ea"/>
                <a:cs typeface="Alexandria regular" pitchFamily="2" charset="-78"/>
              </a:rPr>
              <a:t>، فالمسئولية المدنية لا يمكن حصر </a:t>
            </a:r>
            <a:r>
              <a:rPr lang="ar-EG" sz="1800" dirty="0" err="1">
                <a:solidFill>
                  <a:prstClr val="black"/>
                </a:solidFill>
                <a:latin typeface="Alexandria regular" pitchFamily="2" charset="-78"/>
                <a:ea typeface="+mn-ea"/>
                <a:cs typeface="Alexandria regular" pitchFamily="2" charset="-78"/>
              </a:rPr>
              <a:t>الأفعال</a:t>
            </a:r>
            <a:r>
              <a:rPr lang="ar-EG" sz="1800" dirty="0">
                <a:solidFill>
                  <a:prstClr val="black"/>
                </a:solidFill>
                <a:latin typeface="Alexandria regular" pitchFamily="2" charset="-78"/>
                <a:ea typeface="+mn-ea"/>
                <a:cs typeface="Alexandria regular" pitchFamily="2" charset="-78"/>
              </a:rPr>
              <a:t> </a:t>
            </a:r>
            <a:r>
              <a:rPr lang="ar-EG" sz="1800" dirty="0" err="1">
                <a:solidFill>
                  <a:prstClr val="black"/>
                </a:solidFill>
                <a:latin typeface="Alexandria regular" pitchFamily="2" charset="-78"/>
                <a:ea typeface="+mn-ea"/>
                <a:cs typeface="Alexandria regular" pitchFamily="2" charset="-78"/>
              </a:rPr>
              <a:t>التى</a:t>
            </a:r>
            <a:r>
              <a:rPr lang="ar-EG" sz="1800" dirty="0">
                <a:solidFill>
                  <a:prstClr val="black"/>
                </a:solidFill>
                <a:latin typeface="Alexandria regular" pitchFamily="2" charset="-78"/>
                <a:ea typeface="+mn-ea"/>
                <a:cs typeface="Alexandria regular" pitchFamily="2" charset="-78"/>
              </a:rPr>
              <a:t> تستوجب التعويض،  و سواء كان </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هذا الخطأ هو مخالفة لما اتفق عليه الطرفان في عقد ما ، وهو ما يسمى </a:t>
            </a:r>
            <a:r>
              <a:rPr lang="ar-EG" sz="1800" u="sng" dirty="0">
                <a:latin typeface="Alexandria regular" pitchFamily="2" charset="-78"/>
                <a:ea typeface="+mn-ea"/>
                <a:cs typeface="Alexandria regular" pitchFamily="2" charset="-78"/>
              </a:rPr>
              <a:t>بالمسئولية المدنية العقدية .</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أو مجرد مخالفة لسلوك الشخص المعتاد في نفس موقف المسئول وهو ما يسمى </a:t>
            </a:r>
            <a:r>
              <a:rPr lang="ar-EG" sz="1800" u="sng" dirty="0">
                <a:solidFill>
                  <a:prstClr val="black"/>
                </a:solidFill>
                <a:latin typeface="Alexandria regular" pitchFamily="2" charset="-78"/>
                <a:ea typeface="+mn-ea"/>
                <a:cs typeface="Alexandria regular" pitchFamily="2" charset="-78"/>
              </a:rPr>
              <a:t>بالمسئولية المدنية التقصيرية.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336515" cy="3811711"/>
          </a:xfrm>
          <a:prstGeom prst="rect">
            <a:avLst/>
          </a:prstGeom>
        </p:spPr>
      </p:pic>
    </p:spTree>
    <p:extLst>
      <p:ext uri="{BB962C8B-B14F-4D97-AF65-F5344CB8AC3E}">
        <p14:creationId xmlns:p14="http://schemas.microsoft.com/office/powerpoint/2010/main" val="728217886"/>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04126"/>
            <a:ext cx="8682519" cy="5517221"/>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ب- طبيعة كلا من المسئوليتين:</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المسئولية الجنائية </a:t>
            </a:r>
            <a:r>
              <a:rPr lang="fa-IR" sz="1800" dirty="0">
                <a:solidFill>
                  <a:prstClr val="black"/>
                </a:solidFill>
                <a:latin typeface="Alexandria regular" pitchFamily="2" charset="-78"/>
                <a:ea typeface="+mn-ea"/>
                <a:cs typeface="Alexandria regular" pitchFamily="2" charset="-78"/>
              </a:rPr>
              <a:t>هي </a:t>
            </a:r>
            <a:r>
              <a:rPr lang="fa-IR" sz="1800" dirty="0">
                <a:solidFill>
                  <a:srgbClr val="FF0000"/>
                </a:solidFill>
                <a:latin typeface="Alexandria regular" pitchFamily="2" charset="-78"/>
                <a:ea typeface="+mn-ea"/>
                <a:cs typeface="Alexandria regular" pitchFamily="2" charset="-78"/>
              </a:rPr>
              <a:t>جزاء فعل أضر بالمجتمع</a:t>
            </a:r>
            <a:r>
              <a:rPr lang="ar-EG" sz="1800" dirty="0">
                <a:solidFill>
                  <a:prstClr val="black"/>
                </a:solidFill>
                <a:latin typeface="Alexandria regular" pitchFamily="2" charset="-78"/>
                <a:ea typeface="+mn-ea"/>
                <a:cs typeface="Alexandria regular" pitchFamily="2" charset="-78"/>
              </a:rPr>
              <a:t>، ولو كانت الجريمة ضد فرد محدد، لأن جميع الجرائم تمثل اعتداء ضد حق المجتمع في الأمان، لذا فإنه لضمان حق المجتمع لا يترك محاسبة الجاني لرغبة المجني عليه بل تطالب النيابة العامة بتوقيع عقوبات المسئولية الجنائية على الجاني باعتبارها ممثلة للمجتمع. ولو لم يرغب المجني عليه في معاقبة الجاني ( ما لم تكن الجريمة واحدة من الجرائم المحدودة التي يجوز فيها الصلح أو التنازل)</a:t>
            </a:r>
            <a:br>
              <a:rPr lang="ar-EG" sz="1800" dirty="0">
                <a:solidFill>
                  <a:prstClr val="black"/>
                </a:solidFill>
                <a:latin typeface="Alexandria regular" pitchFamily="2" charset="-78"/>
                <a:ea typeface="+mn-ea"/>
                <a:cs typeface="Alexandria regular" pitchFamily="2" charset="-78"/>
              </a:rPr>
            </a:br>
            <a:r>
              <a:rPr lang="ar-EG" sz="1800" u="sng" dirty="0">
                <a:solidFill>
                  <a:prstClr val="black"/>
                </a:solidFill>
                <a:latin typeface="Alexandria regular" pitchFamily="2" charset="-78"/>
                <a:ea typeface="+mn-ea"/>
                <a:cs typeface="Alexandria regular" pitchFamily="2" charset="-78"/>
              </a:rPr>
              <a:t>لذلك يسأل الإعلامي جنائيا عن أيا من الجرائم الإعلامية ولو لم يرغب المجني عليه في ذلك</a:t>
            </a:r>
            <a:r>
              <a:rPr lang="ar-EG" sz="1800" dirty="0">
                <a:solidFill>
                  <a:prstClr val="black"/>
                </a:solidFill>
                <a:latin typeface="Alexandria regular" pitchFamily="2" charset="-78"/>
                <a:ea typeface="+mn-ea"/>
                <a:cs typeface="Alexandria regular" pitchFamily="2" charset="-78"/>
              </a:rPr>
              <a:t>.</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FE06E38F-63A8-48CA-F25D-519B8E7DE329}"/>
              </a:ext>
            </a:extLst>
          </p:cNvPr>
          <p:cNvPicPr>
            <a:picLocks noChangeAspect="1"/>
          </p:cNvPicPr>
          <p:nvPr/>
        </p:nvPicPr>
        <p:blipFill>
          <a:blip r:embed="rId2"/>
          <a:stretch>
            <a:fillRect/>
          </a:stretch>
        </p:blipFill>
        <p:spPr>
          <a:xfrm>
            <a:off x="697700" y="2184328"/>
            <a:ext cx="1981372" cy="2956816"/>
          </a:xfrm>
          <a:prstGeom prst="rect">
            <a:avLst/>
          </a:prstGeom>
        </p:spPr>
      </p:pic>
    </p:spTree>
    <p:extLst>
      <p:ext uri="{BB962C8B-B14F-4D97-AF65-F5344CB8AC3E}">
        <p14:creationId xmlns:p14="http://schemas.microsoft.com/office/powerpoint/2010/main" val="2458789769"/>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04126"/>
            <a:ext cx="8682519" cy="5517221"/>
          </a:xfrm>
        </p:spPr>
        <p:txBody>
          <a:bodyPr>
            <a:noAutofit/>
          </a:bodyPr>
          <a:lstStyle/>
          <a:p>
            <a:pPr algn="r" rtl="1">
              <a:lnSpc>
                <a:spcPct val="150000"/>
              </a:lnSpc>
            </a:pPr>
            <a:r>
              <a:rPr lang="fa-IR" sz="1800" dirty="0">
                <a:solidFill>
                  <a:prstClr val="black"/>
                </a:solidFill>
                <a:latin typeface="Alexandria regular" pitchFamily="2" charset="-78"/>
                <a:ea typeface="+mn-ea"/>
                <a:cs typeface="Alexandria regular" pitchFamily="2" charset="-78"/>
              </a:rPr>
              <a:t>بينما </a:t>
            </a:r>
            <a:r>
              <a:rPr lang="ar-EG" sz="1800" dirty="0">
                <a:solidFill>
                  <a:prstClr val="black"/>
                </a:solidFill>
                <a:latin typeface="Alexandria regular" pitchFamily="2" charset="-78"/>
                <a:ea typeface="+mn-ea"/>
                <a:cs typeface="Alexandria regular" pitchFamily="2" charset="-78"/>
              </a:rPr>
              <a:t>المسئولية المدنية كقاعدة </a:t>
            </a:r>
            <a:r>
              <a:rPr lang="fa-IR" sz="1800" dirty="0">
                <a:solidFill>
                  <a:prstClr val="black"/>
                </a:solidFill>
                <a:latin typeface="Alexandria regular" pitchFamily="2" charset="-78"/>
                <a:ea typeface="+mn-ea"/>
                <a:cs typeface="Alexandria regular" pitchFamily="2" charset="-78"/>
              </a:rPr>
              <a:t>هي </a:t>
            </a:r>
            <a:r>
              <a:rPr lang="fa-IR" sz="1800" dirty="0">
                <a:solidFill>
                  <a:srgbClr val="FF0000"/>
                </a:solidFill>
                <a:latin typeface="Alexandria regular" pitchFamily="2" charset="-78"/>
                <a:ea typeface="+mn-ea"/>
                <a:cs typeface="Alexandria regular" pitchFamily="2" charset="-78"/>
              </a:rPr>
              <a:t>جزاء فعل أضر بشخص معين</a:t>
            </a:r>
            <a:r>
              <a:rPr lang="fa-IR" sz="1800" dirty="0">
                <a:solidFill>
                  <a:prstClr val="black"/>
                </a:solidFill>
                <a:latin typeface="Alexandria regular" pitchFamily="2" charset="-78"/>
                <a:ea typeface="+mn-ea"/>
                <a:cs typeface="Alexandria regular" pitchFamily="2" charset="-78"/>
              </a:rPr>
              <a:t>، ويترتب على هذا</a:t>
            </a:r>
            <a:r>
              <a:rPr lang="ar-EG" sz="1800" dirty="0">
                <a:solidFill>
                  <a:prstClr val="black"/>
                </a:solidFill>
                <a:latin typeface="Alexandria regular" pitchFamily="2" charset="-78"/>
                <a:ea typeface="+mn-ea"/>
                <a:cs typeface="Alexandria regular" pitchFamily="2" charset="-78"/>
              </a:rPr>
              <a:t> أنه لا يمكن الحكم بها علي مرتكب الفعل الضار إلا برغبة المضرور و مطالبته الصريحة بها بل و </a:t>
            </a:r>
            <a:r>
              <a:rPr lang="ar-EG" sz="1800" dirty="0" err="1">
                <a:solidFill>
                  <a:prstClr val="black"/>
                </a:solidFill>
                <a:latin typeface="Alexandria regular" pitchFamily="2" charset="-78"/>
                <a:ea typeface="+mn-ea"/>
                <a:cs typeface="Alexandria regular" pitchFamily="2" charset="-78"/>
              </a:rPr>
              <a:t>بايضاحه</a:t>
            </a:r>
            <a:r>
              <a:rPr lang="ar-EG" sz="1800" dirty="0">
                <a:solidFill>
                  <a:prstClr val="black"/>
                </a:solidFill>
                <a:latin typeface="Alexandria regular" pitchFamily="2" charset="-78"/>
                <a:ea typeface="+mn-ea"/>
                <a:cs typeface="Alexandria regular" pitchFamily="2" charset="-78"/>
              </a:rPr>
              <a:t> مدي الضرر الناتج عن الفعل الضار. لذلك فإنه حتي لو قام احد الإعلاميين بعرض صور لشخص ما دون إذنه فإنه</a:t>
            </a:r>
            <a:r>
              <a:rPr lang="ar-EG" sz="1800" u="sng" dirty="0">
                <a:solidFill>
                  <a:prstClr val="black"/>
                </a:solidFill>
                <a:latin typeface="Alexandria regular" pitchFamily="2" charset="-78"/>
                <a:ea typeface="+mn-ea"/>
                <a:cs typeface="Alexandria regular" pitchFamily="2" charset="-78"/>
              </a:rPr>
              <a:t> لا يمكن الحكم علي هذا الإعلامي بالتعويض ما لم يطالب به صاحب الصور. </a:t>
            </a:r>
            <a:br>
              <a:rPr lang="ar-EG" sz="1800" u="sng" dirty="0">
                <a:solidFill>
                  <a:prstClr val="black"/>
                </a:solidFill>
                <a:latin typeface="Alexandria regular" pitchFamily="2" charset="-78"/>
                <a:ea typeface="+mn-ea"/>
                <a:cs typeface="Alexandria regular" pitchFamily="2" charset="-78"/>
              </a:rPr>
            </a:br>
            <a:br>
              <a:rPr lang="ar-EG" sz="1800" u="sng"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كما يمكن أن </a:t>
            </a:r>
            <a:r>
              <a:rPr lang="ar-EG" sz="1800" u="sng" dirty="0">
                <a:solidFill>
                  <a:prstClr val="black"/>
                </a:solidFill>
                <a:latin typeface="Alexandria regular" pitchFamily="2" charset="-78"/>
                <a:ea typeface="+mn-ea"/>
                <a:cs typeface="Alexandria regular" pitchFamily="2" charset="-78"/>
              </a:rPr>
              <a:t>يتنازل المضرور لاحقا عن دعوي التعويض في أي مرحلة كانت عليها</a:t>
            </a:r>
            <a:r>
              <a:rPr lang="ar-EG" sz="1800" dirty="0">
                <a:solidFill>
                  <a:prstClr val="black"/>
                </a:solidFill>
                <a:latin typeface="Alexandria regular" pitchFamily="2" charset="-78"/>
                <a:ea typeface="+mn-ea"/>
                <a:cs typeface="Alexandria regular" pitchFamily="2" charset="-78"/>
              </a:rPr>
              <a:t>، كما يمكن ان يتنازل عن التعويض بعد الحكم به.</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فالقاعدة إذن لا يجوز الصلح </a:t>
            </a:r>
            <a:r>
              <a:rPr lang="ar-EG" sz="1800" dirty="0" err="1">
                <a:solidFill>
                  <a:prstClr val="black"/>
                </a:solidFill>
                <a:latin typeface="Alexandria regular" pitchFamily="2" charset="-78"/>
                <a:ea typeface="+mn-ea"/>
                <a:cs typeface="Alexandria regular" pitchFamily="2" charset="-78"/>
              </a:rPr>
              <a:t>أو</a:t>
            </a:r>
            <a:r>
              <a:rPr lang="ar-EG" sz="1800" dirty="0">
                <a:solidFill>
                  <a:prstClr val="black"/>
                </a:solidFill>
                <a:latin typeface="Alexandria regular" pitchFamily="2" charset="-78"/>
                <a:ea typeface="+mn-ea"/>
                <a:cs typeface="Alexandria regular" pitchFamily="2" charset="-78"/>
              </a:rPr>
              <a:t> التنازل في المسئولية الجنائية لأنها حق المجتمع، بينما يجوز ذلك في المسئولية المدنية لأنها حق خاص للفرد.</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914650" cy="3811711"/>
          </a:xfrm>
          <a:prstGeom prst="rect">
            <a:avLst/>
          </a:prstGeom>
        </p:spPr>
      </p:pic>
    </p:spTree>
    <p:extLst>
      <p:ext uri="{BB962C8B-B14F-4D97-AF65-F5344CB8AC3E}">
        <p14:creationId xmlns:p14="http://schemas.microsoft.com/office/powerpoint/2010/main" val="1907525168"/>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04126"/>
            <a:ext cx="8682519" cy="5517221"/>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وننوه أنه  توجد بعض الحالات المحدودة التي يكون فيه المسئولية المدنية </a:t>
            </a:r>
            <a:r>
              <a:rPr lang="ar-EG" sz="1800" dirty="0">
                <a:solidFill>
                  <a:srgbClr val="FF0000"/>
                </a:solidFill>
                <a:latin typeface="Alexandria regular" pitchFamily="2" charset="-78"/>
                <a:ea typeface="+mn-ea"/>
                <a:cs typeface="Alexandria regular" pitchFamily="2" charset="-78"/>
              </a:rPr>
              <a:t>كجزاء لفعل اضر بالمجتمع </a:t>
            </a:r>
            <a:r>
              <a:rPr lang="ar-EG" sz="1800" dirty="0">
                <a:solidFill>
                  <a:prstClr val="black"/>
                </a:solidFill>
                <a:latin typeface="Alexandria regular" pitchFamily="2" charset="-78"/>
                <a:ea typeface="+mn-ea"/>
                <a:cs typeface="Alexandria regular" pitchFamily="2" charset="-78"/>
              </a:rPr>
              <a:t>مثال ذلك الاضرار البيئية التي يطالب بالتعويض عنها صناديق حماية البيئة. </a:t>
            </a:r>
            <a:r>
              <a:rPr lang="ar-EG" sz="1800" u="sng" dirty="0">
                <a:solidFill>
                  <a:prstClr val="black"/>
                </a:solidFill>
                <a:latin typeface="Alexandria regular" pitchFamily="2" charset="-78"/>
                <a:ea typeface="+mn-ea"/>
                <a:cs typeface="Alexandria regular" pitchFamily="2" charset="-78"/>
              </a:rPr>
              <a:t>ولكن هذا النوع من المسئولية المدنية غير مطبق في مجال العمل الإعلامي.</a:t>
            </a:r>
            <a:endParaRPr kumimoji="0" lang="ar-EG" sz="1800" i="0" u="sng"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914650" cy="3811711"/>
          </a:xfrm>
          <a:prstGeom prst="rect">
            <a:avLst/>
          </a:prstGeom>
        </p:spPr>
      </p:pic>
    </p:spTree>
    <p:extLst>
      <p:ext uri="{BB962C8B-B14F-4D97-AF65-F5344CB8AC3E}">
        <p14:creationId xmlns:p14="http://schemas.microsoft.com/office/powerpoint/2010/main" val="2135396174"/>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04126"/>
            <a:ext cx="8682519" cy="5517221"/>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ج- أهداف كلا من المسئوليتين</a:t>
            </a:r>
            <a:br>
              <a:rPr lang="ar-EG" sz="2400" dirty="0">
                <a:solidFill>
                  <a:prstClr val="black"/>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تهدف العقوبة الجنائية </a:t>
            </a:r>
            <a:r>
              <a:rPr lang="ar-EG" sz="1800" dirty="0">
                <a:solidFill>
                  <a:prstClr val="black"/>
                </a:solidFill>
                <a:latin typeface="Alexandria regular" pitchFamily="2" charset="-78"/>
                <a:ea typeface="+mn-ea"/>
                <a:cs typeface="Alexandria regular" pitchFamily="2" charset="-78"/>
              </a:rPr>
              <a:t>إلي حماية المجتمع عن طريق الردع، ولهذا الردع نوعان:</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النوع الأول ردع الجاني</a:t>
            </a:r>
            <a:r>
              <a:rPr lang="ar-EG" sz="1800" dirty="0">
                <a:solidFill>
                  <a:prstClr val="black"/>
                </a:solidFill>
                <a:latin typeface="Alexandria regular" pitchFamily="2" charset="-78"/>
                <a:ea typeface="+mn-ea"/>
                <a:cs typeface="Alexandria regular" pitchFamily="2" charset="-78"/>
              </a:rPr>
              <a:t>: والمقصود به ردع الجاني من تكرار الجريمة بصورة مستقبلية.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النوع الثاني الردع العام: وهو ردع العامة عن تقليد السلوك المجرم بإعلامهم بعواقب هذا السلوك و ما يترتب عليه من عقوبات جنائية.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ولعل ذلك الردع العام هو من اهم العوامل المؤيدة لفرض العقوبة الماسة بالحرية علي الإعلاميين رغم رفض الكثيرين لها. ذلك ان الجريمة الإعلامية عادة</a:t>
            </a:r>
            <a:r>
              <a:rPr lang="ar-EG" sz="2400" dirty="0">
                <a:solidFill>
                  <a:prstClr val="black"/>
                </a:solidFill>
                <a:latin typeface="Alexandria regular" pitchFamily="2" charset="-78"/>
                <a:ea typeface="+mn-ea"/>
                <a:cs typeface="Alexandria regular" pitchFamily="2" charset="-78"/>
              </a:rPr>
              <a:t> </a:t>
            </a:r>
            <a:r>
              <a:rPr lang="ar-EG" sz="1800" dirty="0">
                <a:solidFill>
                  <a:prstClr val="black"/>
                </a:solidFill>
                <a:latin typeface="Alexandria regular" pitchFamily="2" charset="-78"/>
                <a:ea typeface="+mn-ea"/>
                <a:cs typeface="Alexandria regular" pitchFamily="2" charset="-78"/>
              </a:rPr>
              <a:t>ما تكون علانية و تشجع الاخرين علي الاتيان بنفس السلوك لذا تأتي العقوبة الجنائية و ما تحمله من علانية الحكم بها كرادع يمنع حدوثها في المستقبل.</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1200801B-9466-00F3-83B6-121B160504CC}"/>
              </a:ext>
            </a:extLst>
          </p:cNvPr>
          <p:cNvPicPr>
            <a:picLocks noChangeAspect="1"/>
          </p:cNvPicPr>
          <p:nvPr/>
        </p:nvPicPr>
        <p:blipFill>
          <a:blip r:embed="rId2"/>
          <a:stretch>
            <a:fillRect/>
          </a:stretch>
        </p:blipFill>
        <p:spPr>
          <a:xfrm>
            <a:off x="1231957" y="1847850"/>
            <a:ext cx="1981372" cy="2956816"/>
          </a:xfrm>
          <a:prstGeom prst="rect">
            <a:avLst/>
          </a:prstGeom>
        </p:spPr>
      </p:pic>
    </p:spTree>
    <p:extLst>
      <p:ext uri="{BB962C8B-B14F-4D97-AF65-F5344CB8AC3E}">
        <p14:creationId xmlns:p14="http://schemas.microsoft.com/office/powerpoint/2010/main" val="304993696"/>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04126"/>
            <a:ext cx="8682519" cy="5517221"/>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أما العقوبة المدنية فلا تهدف إلي الردع و إنما </a:t>
            </a:r>
            <a:r>
              <a:rPr lang="ar-EG" sz="1800" dirty="0">
                <a:solidFill>
                  <a:srgbClr val="FF0000"/>
                </a:solidFill>
                <a:latin typeface="Alexandria regular" pitchFamily="2" charset="-78"/>
                <a:ea typeface="+mn-ea"/>
                <a:cs typeface="Alexandria regular" pitchFamily="2" charset="-78"/>
              </a:rPr>
              <a:t>تهدف إلي جبر الضرر ورفع ما أصاب المضرور من السلوك الإعلامي المخالف</a:t>
            </a:r>
            <a:r>
              <a:rPr lang="ar-EG" sz="1800" dirty="0">
                <a:solidFill>
                  <a:prstClr val="black"/>
                </a:solidFill>
                <a:latin typeface="Alexandria regular" pitchFamily="2" charset="-78"/>
                <a:ea typeface="+mn-ea"/>
                <a:cs typeface="Alexandria regular" pitchFamily="2" charset="-78"/>
              </a:rPr>
              <a:t>. لذلك فإنها لا تأخذ في تقديرها سوى حجم ما أصاب المضرور من ضرر، و لا يدخل في تقدير حجم الضرر مدي فداحة خطأ الإعلامي او تعمده التشهير بالشركة المضرورة.</a:t>
            </a: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1200801B-9466-00F3-83B6-121B160504CC}"/>
              </a:ext>
            </a:extLst>
          </p:cNvPr>
          <p:cNvPicPr>
            <a:picLocks noChangeAspect="1"/>
          </p:cNvPicPr>
          <p:nvPr/>
        </p:nvPicPr>
        <p:blipFill>
          <a:blip r:embed="rId2"/>
          <a:stretch>
            <a:fillRect/>
          </a:stretch>
        </p:blipFill>
        <p:spPr>
          <a:xfrm>
            <a:off x="1231957" y="1847850"/>
            <a:ext cx="1981372" cy="2956816"/>
          </a:xfrm>
          <a:prstGeom prst="rect">
            <a:avLst/>
          </a:prstGeom>
        </p:spPr>
      </p:pic>
    </p:spTree>
    <p:extLst>
      <p:ext uri="{BB962C8B-B14F-4D97-AF65-F5344CB8AC3E}">
        <p14:creationId xmlns:p14="http://schemas.microsoft.com/office/powerpoint/2010/main" val="1332477165"/>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400692"/>
            <a:ext cx="8682519" cy="6020655"/>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ج- العقوبات:</a:t>
            </a:r>
            <a:br>
              <a:rPr lang="ar-EG" sz="1800" dirty="0">
                <a:solidFill>
                  <a:prstClr val="black"/>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المسئولية الجنائية: </a:t>
            </a:r>
            <a:r>
              <a:rPr lang="ar-EG" sz="1800" dirty="0">
                <a:solidFill>
                  <a:prstClr val="black"/>
                </a:solidFill>
                <a:latin typeface="Alexandria regular" pitchFamily="2" charset="-78"/>
                <a:ea typeface="+mn-ea"/>
                <a:cs typeface="Alexandria regular" pitchFamily="2" charset="-78"/>
              </a:rPr>
              <a:t>يعاقب عن ارتكاب الجرائم </a:t>
            </a:r>
            <a:r>
              <a:rPr lang="ar-EG" sz="1800" b="1" dirty="0">
                <a:solidFill>
                  <a:srgbClr val="FF0000"/>
                </a:solidFill>
                <a:latin typeface="Alexandria regular" pitchFamily="2" charset="-78"/>
                <a:ea typeface="+mn-ea"/>
                <a:cs typeface="Alexandria regular" pitchFamily="2" charset="-78"/>
              </a:rPr>
              <a:t>بالإعدام</a:t>
            </a:r>
            <a:r>
              <a:rPr lang="ar-EG" sz="1800" dirty="0">
                <a:solidFill>
                  <a:prstClr val="black"/>
                </a:solidFill>
                <a:latin typeface="Alexandria regular" pitchFamily="2" charset="-78"/>
                <a:ea typeface="+mn-ea"/>
                <a:cs typeface="Alexandria regular" pitchFamily="2" charset="-78"/>
              </a:rPr>
              <a:t> و الجرائم الماسة بالحرية </a:t>
            </a:r>
            <a:r>
              <a:rPr lang="ar-EG" sz="1800" dirty="0">
                <a:solidFill>
                  <a:srgbClr val="FF0000"/>
                </a:solidFill>
                <a:latin typeface="Alexandria regular" pitchFamily="2" charset="-78"/>
                <a:ea typeface="+mn-ea"/>
                <a:cs typeface="Alexandria regular" pitchFamily="2" charset="-78"/>
              </a:rPr>
              <a:t>كالسجن و الحبس </a:t>
            </a:r>
            <a:r>
              <a:rPr lang="ar-EG" sz="1800" dirty="0">
                <a:solidFill>
                  <a:prstClr val="black"/>
                </a:solidFill>
                <a:latin typeface="Alexandria regular" pitchFamily="2" charset="-78"/>
                <a:ea typeface="+mn-ea"/>
                <a:cs typeface="Alexandria regular" pitchFamily="2" charset="-78"/>
              </a:rPr>
              <a:t>و الجرائم المالية و هي </a:t>
            </a:r>
            <a:r>
              <a:rPr lang="ar-EG" sz="1800" dirty="0">
                <a:solidFill>
                  <a:srgbClr val="FF0000"/>
                </a:solidFill>
                <a:latin typeface="Alexandria regular" pitchFamily="2" charset="-78"/>
                <a:ea typeface="+mn-ea"/>
                <a:cs typeface="Alexandria regular" pitchFamily="2" charset="-78"/>
              </a:rPr>
              <a:t>الغرامة</a:t>
            </a:r>
            <a:r>
              <a:rPr lang="ar-EG" sz="1800" dirty="0">
                <a:solidFill>
                  <a:prstClr val="black"/>
                </a:solidFill>
                <a:latin typeface="Alexandria regular" pitchFamily="2" charset="-78"/>
                <a:ea typeface="+mn-ea"/>
                <a:cs typeface="Alexandria regular" pitchFamily="2" charset="-78"/>
              </a:rPr>
              <a:t> التي تدفع لخزانة الدولة.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إلا أنه في مجال الجرائم الإعلامية لا يوجد أيا من الجرائم الإعلامية المعاقب عليها بالإعدام ما لم يرتكب الإعلامي سلوكا يشكل بطريقة منفصلة جريمة غير إعلامية، كالتخابر مع دولة اجنبية و نشر اسرار الدولة العسكرية.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أيضا لا نجد في الجرائم الإعلامية عادة عقوبة السجن المشدد سواء المؤبد أو المؤقت، و يكتفي بالحبس البسيط في معظم الجرائم الإعلامية و عادة ما يكون حدة </a:t>
            </a:r>
            <a:r>
              <a:rPr lang="ar-EG" sz="1800" dirty="0" err="1">
                <a:solidFill>
                  <a:prstClr val="black"/>
                </a:solidFill>
                <a:latin typeface="Alexandria regular" pitchFamily="2" charset="-78"/>
                <a:ea typeface="+mn-ea"/>
                <a:cs typeface="Alexandria regular" pitchFamily="2" charset="-78"/>
              </a:rPr>
              <a:t>الاقصي</a:t>
            </a:r>
            <a:r>
              <a:rPr lang="ar-EG" sz="1800" dirty="0">
                <a:solidFill>
                  <a:prstClr val="black"/>
                </a:solidFill>
                <a:latin typeface="Alexandria regular" pitchFamily="2" charset="-78"/>
                <a:ea typeface="+mn-ea"/>
                <a:cs typeface="Alexandria regular" pitchFamily="2" charset="-78"/>
              </a:rPr>
              <a:t> عام إلي عامين.  </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بينما يعاقب علي أغلبية الجرائم الإعلامية بالغرامة سواء بصورة منفردة او إلي جانب الحبس البسيط في الجرائم الفاضحة الضرر.</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914650" cy="3811711"/>
          </a:xfrm>
          <a:prstGeom prst="rect">
            <a:avLst/>
          </a:prstGeom>
        </p:spPr>
      </p:pic>
    </p:spTree>
    <p:extLst>
      <p:ext uri="{BB962C8B-B14F-4D97-AF65-F5344CB8AC3E}">
        <p14:creationId xmlns:p14="http://schemas.microsoft.com/office/powerpoint/2010/main" val="235291700"/>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115853" y="670389"/>
            <a:ext cx="9076148" cy="5517221"/>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بينما يعاقب علي المسئولية المدنية بالتعويض و للتعويض نوعان:</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r>
              <a:rPr lang="ar-EG" sz="1800" dirty="0">
                <a:solidFill>
                  <a:srgbClr val="FF0000"/>
                </a:solidFill>
                <a:latin typeface="Alexandria regular" pitchFamily="2" charset="-78"/>
                <a:ea typeface="+mn-ea"/>
                <a:cs typeface="Alexandria regular" pitchFamily="2" charset="-78"/>
              </a:rPr>
              <a:t>النوع الأول: دفع تعويض نقدي </a:t>
            </a:r>
            <a:r>
              <a:rPr lang="ar-EG" sz="1800" dirty="0">
                <a:solidFill>
                  <a:prstClr val="black"/>
                </a:solidFill>
                <a:latin typeface="Alexandria regular" pitchFamily="2" charset="-78"/>
                <a:ea typeface="+mn-ea"/>
                <a:cs typeface="Alexandria regular" pitchFamily="2" charset="-78"/>
              </a:rPr>
              <a:t>جابر للضرر للشخص المضرور. كأن يحكم علي الإعلامي بدفع مبلغ اثنين مليون للمضرور  لتعويضه عن خسارة تجارته نتيجة المعلومة غير الموثقة التي نطق بها الإعلامي و تسببت في هذه الخسارة.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ومن ذلك قيام أحد المواقع الإعلامية بنعت رئيس الشركة المدعية بأنه مجرم وإن شركته عبارة عن مجموعة من السماسرة الذين يجب أن يكذبوا لكي يستمروا في العيش وإلا يطردوا. وذلك في موقع إعلامي خاص بالأمور المالية يقرأ على نطاق واسع بين الناس ، وبعد أن ثبت للمحكمة صحة أدعاء المدعية اعتبر الإعلامي و الشركة صاحبة المنصة و هي شركة مجهزة للخدمات كناشر  مرتكبين لفعل ضار مدنيا وحكم عليهم بدفع مبلغ التعويض لصالح الشركة المدعية.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914650" cy="3811711"/>
          </a:xfrm>
          <a:prstGeom prst="rect">
            <a:avLst/>
          </a:prstGeom>
        </p:spPr>
      </p:pic>
    </p:spTree>
    <p:extLst>
      <p:ext uri="{BB962C8B-B14F-4D97-AF65-F5344CB8AC3E}">
        <p14:creationId xmlns:p14="http://schemas.microsoft.com/office/powerpoint/2010/main" val="2906663139"/>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115853" y="670389"/>
            <a:ext cx="9076148" cy="5517221"/>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النوع الثاني: التعويض العيني </a:t>
            </a:r>
            <a:r>
              <a:rPr lang="ar-EG" sz="1800" dirty="0">
                <a:solidFill>
                  <a:prstClr val="black"/>
                </a:solidFill>
                <a:latin typeface="Alexandria regular" pitchFamily="2" charset="-78"/>
                <a:ea typeface="+mn-ea"/>
                <a:cs typeface="Alexandria regular" pitchFamily="2" charset="-78"/>
              </a:rPr>
              <a:t>الذي يرفع الضرر عن المضرور، و في مجال الضرر الإعلامي،  لكي يكون التعويض المعنوي جابر للضرر الذي سببه العمل الإعلامي،  فإنه يجب أن يكون من جنسه ، </a:t>
            </a:r>
            <a:r>
              <a:rPr lang="ar-EG" sz="1800" dirty="0">
                <a:latin typeface="Alexandria regular" pitchFamily="2" charset="-78"/>
                <a:ea typeface="+mn-ea"/>
                <a:cs typeface="Alexandria regular" pitchFamily="2" charset="-78"/>
              </a:rPr>
              <a:t>أي  يجب أن ينطوي  التعويض العيني على مبدأ العلانية. </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وأهم وسائل التعويض العيني القائمة على مبدأ العلانية هي حق الرد والتصحيح</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ويعرف حق الرد بأنه حق كل شخص في توضيح أو مواجهة ما قد ينشر في وسائل الإعلام ويكون ماسا به، أما حق التصحيح فيقصد به تصحيح </a:t>
            </a:r>
            <a:r>
              <a:rPr lang="ar-EG" sz="1800" dirty="0" err="1">
                <a:solidFill>
                  <a:prstClr val="black"/>
                </a:solidFill>
                <a:latin typeface="Alexandria regular" pitchFamily="2" charset="-78"/>
                <a:ea typeface="+mn-ea"/>
                <a:cs typeface="Alexandria regular" pitchFamily="2" charset="-78"/>
              </a:rPr>
              <a:t>الآخطاء</a:t>
            </a:r>
            <a:r>
              <a:rPr lang="ar-EG" sz="1800" dirty="0">
                <a:solidFill>
                  <a:prstClr val="black"/>
                </a:solidFill>
                <a:latin typeface="Alexandria regular" pitchFamily="2" charset="-78"/>
                <a:ea typeface="+mn-ea"/>
                <a:cs typeface="Alexandria regular" pitchFamily="2" charset="-78"/>
              </a:rPr>
              <a:t> فقط لكن بصورة علنية أيضا.</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34EF296F-F70E-0C77-E969-552936DCDCDC}"/>
              </a:ext>
            </a:extLst>
          </p:cNvPr>
          <p:cNvPicPr>
            <a:picLocks noChangeAspect="1"/>
          </p:cNvPicPr>
          <p:nvPr/>
        </p:nvPicPr>
        <p:blipFill>
          <a:blip r:embed="rId2"/>
          <a:stretch>
            <a:fillRect/>
          </a:stretch>
        </p:blipFill>
        <p:spPr>
          <a:xfrm>
            <a:off x="323783" y="1198920"/>
            <a:ext cx="2914141" cy="4871126"/>
          </a:xfrm>
          <a:prstGeom prst="rect">
            <a:avLst/>
          </a:prstGeom>
        </p:spPr>
      </p:pic>
    </p:spTree>
    <p:extLst>
      <p:ext uri="{BB962C8B-B14F-4D97-AF65-F5344CB8AC3E}">
        <p14:creationId xmlns:p14="http://schemas.microsoft.com/office/powerpoint/2010/main" val="80784225"/>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115853" y="670389"/>
            <a:ext cx="9076148" cy="5517221"/>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 من امثلة الحكم بالتعويض العيني الحكم بإزالة المقالة عن موقع الصحيفة، والاعلان عن أن سبب الازالة نتيجة الحكم بكذب المعلومات الواردة به. </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أو كقيام الإعلامي بنشر خبر عن شركة بأنها تعتمد أساليب احتيالية في ممارسة نشاطها لذلك أصابها ضرر مادي أدى إلى انخفاض قيمة أسهمها ، فيمكن التعويض عن هذا الضرر بطريقة التعويض العيني عن طريق نفي الخبر عنه اعلانية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90C44939-67ED-71C1-7AA4-2E6E8DDE74F0}"/>
              </a:ext>
            </a:extLst>
          </p:cNvPr>
          <p:cNvPicPr>
            <a:picLocks noChangeAspect="1"/>
          </p:cNvPicPr>
          <p:nvPr/>
        </p:nvPicPr>
        <p:blipFill>
          <a:blip r:embed="rId2"/>
          <a:stretch>
            <a:fillRect/>
          </a:stretch>
        </p:blipFill>
        <p:spPr>
          <a:xfrm>
            <a:off x="693652" y="1345914"/>
            <a:ext cx="2131741" cy="4323439"/>
          </a:xfrm>
          <a:prstGeom prst="rect">
            <a:avLst/>
          </a:prstGeom>
        </p:spPr>
      </p:pic>
    </p:spTree>
    <p:extLst>
      <p:ext uri="{BB962C8B-B14F-4D97-AF65-F5344CB8AC3E}">
        <p14:creationId xmlns:p14="http://schemas.microsoft.com/office/powerpoint/2010/main" val="270367249"/>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04126"/>
            <a:ext cx="8682519" cy="5517221"/>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د - من حيث حجية الحكم الجنائي و المدني </a:t>
            </a:r>
            <a:br>
              <a:rPr lang="ar-EG" sz="1800" dirty="0">
                <a:solidFill>
                  <a:prstClr val="black"/>
                </a:solidFill>
                <a:latin typeface="Alexandria regular" pitchFamily="2" charset="-78"/>
                <a:ea typeface="+mn-ea"/>
                <a:cs typeface="Alexandria regular" pitchFamily="2" charset="-78"/>
              </a:rPr>
            </a:br>
            <a:r>
              <a:rPr lang="ar-EG" sz="1800" dirty="0" err="1">
                <a:solidFill>
                  <a:prstClr val="black"/>
                </a:solidFill>
                <a:latin typeface="Alexandria regular" pitchFamily="2" charset="-78"/>
                <a:ea typeface="+mn-ea"/>
                <a:cs typeface="Alexandria regular" pitchFamily="2" charset="-78"/>
              </a:rPr>
              <a:t>فإن</a:t>
            </a:r>
            <a:r>
              <a:rPr lang="ar-EG" sz="1800" dirty="0">
                <a:solidFill>
                  <a:prstClr val="black"/>
                </a:solidFill>
                <a:latin typeface="Alexandria regular" pitchFamily="2" charset="-78"/>
                <a:ea typeface="+mn-ea"/>
                <a:cs typeface="Alexandria regular" pitchFamily="2" charset="-78"/>
              </a:rPr>
              <a:t> المحكمة المدنية تتقيد بالحكم الصادر من المحكمة الجنائية بالنسبة للوقائع.</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فإذا صدر حكم المحكمة الجنائية بإدانة المتهم لارتكابه الفعل المنسوب </a:t>
            </a:r>
            <a:r>
              <a:rPr lang="ar-EG" sz="1800" dirty="0" err="1">
                <a:solidFill>
                  <a:prstClr val="black"/>
                </a:solidFill>
                <a:latin typeface="Alexandria regular" pitchFamily="2" charset="-78"/>
                <a:ea typeface="+mn-ea"/>
                <a:cs typeface="Alexandria regular" pitchFamily="2" charset="-78"/>
              </a:rPr>
              <a:t>إليه</a:t>
            </a:r>
            <a:r>
              <a:rPr lang="ar-EG" sz="1800" dirty="0">
                <a:solidFill>
                  <a:prstClr val="black"/>
                </a:solidFill>
                <a:latin typeface="Alexandria regular" pitchFamily="2" charset="-78"/>
                <a:ea typeface="+mn-ea"/>
                <a:cs typeface="Alexandria regular" pitchFamily="2" charset="-78"/>
              </a:rPr>
              <a:t>.</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فلا يمكن للمحكمة المدنية </a:t>
            </a:r>
            <a:r>
              <a:rPr lang="ar-EG" sz="1800" dirty="0" err="1">
                <a:solidFill>
                  <a:prstClr val="black"/>
                </a:solidFill>
                <a:latin typeface="Alexandria regular" pitchFamily="2" charset="-78"/>
                <a:ea typeface="+mn-ea"/>
                <a:cs typeface="Alexandria regular" pitchFamily="2" charset="-78"/>
              </a:rPr>
              <a:t>أن</a:t>
            </a:r>
            <a:r>
              <a:rPr lang="ar-EG" sz="1800" dirty="0">
                <a:solidFill>
                  <a:prstClr val="black"/>
                </a:solidFill>
                <a:latin typeface="Alexandria regular" pitchFamily="2" charset="-78"/>
                <a:ea typeface="+mn-ea"/>
                <a:cs typeface="Alexandria regular" pitchFamily="2" charset="-78"/>
              </a:rPr>
              <a:t> ترفض دعوى التعويض بحجة </a:t>
            </a:r>
            <a:r>
              <a:rPr lang="ar-EG" sz="1800" dirty="0" err="1">
                <a:solidFill>
                  <a:prstClr val="black"/>
                </a:solidFill>
                <a:latin typeface="Alexandria regular" pitchFamily="2" charset="-78"/>
                <a:ea typeface="+mn-ea"/>
                <a:cs typeface="Alexandria regular" pitchFamily="2" charset="-78"/>
              </a:rPr>
              <a:t>أن</a:t>
            </a:r>
            <a:r>
              <a:rPr lang="ar-EG" sz="1800" dirty="0">
                <a:solidFill>
                  <a:prstClr val="black"/>
                </a:solidFill>
                <a:latin typeface="Alexandria regular" pitchFamily="2" charset="-78"/>
                <a:ea typeface="+mn-ea"/>
                <a:cs typeface="Alexandria regular" pitchFamily="2" charset="-78"/>
              </a:rPr>
              <a:t> الفعل لم يقع من المتهم.</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فمتي تم اصدار الحكم الجنائي علي الإعلامي بارتكاب فعل التحريض الفردي، و أنه ترتب عليه جريمة بالفعل في حق أحد الافراد. فلا يمكن للمحكمة المدنية رفض المسئولية المدنية و ابداء رأيها بعدم الاقتناع بارتكاب الإعلامي للخطأ.</a:t>
            </a:r>
            <a:br>
              <a:rPr lang="ar-EG" sz="1800" dirty="0">
                <a:solidFill>
                  <a:prstClr val="black"/>
                </a:solidFill>
                <a:latin typeface="Alexandria regular" pitchFamily="2" charset="-78"/>
                <a:ea typeface="+mn-ea"/>
                <a:cs typeface="Alexandria regular" pitchFamily="2" charset="-78"/>
              </a:rPr>
            </a:br>
            <a:endParaRPr kumimoji="0" lang="ar-EG" sz="1800" i="0" u="sng"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914650" cy="3811711"/>
          </a:xfrm>
          <a:prstGeom prst="rect">
            <a:avLst/>
          </a:prstGeom>
        </p:spPr>
      </p:pic>
    </p:spTree>
    <p:extLst>
      <p:ext uri="{BB962C8B-B14F-4D97-AF65-F5344CB8AC3E}">
        <p14:creationId xmlns:p14="http://schemas.microsoft.com/office/powerpoint/2010/main" val="3763881470"/>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04126"/>
            <a:ext cx="8682519" cy="5517221"/>
          </a:xfrm>
        </p:spPr>
        <p:txBody>
          <a:bodyPr>
            <a:noAutofit/>
          </a:bodyPr>
          <a:lstStyle/>
          <a:p>
            <a:pPr algn="r" rtl="1">
              <a:lnSpc>
                <a:spcPct val="150000"/>
              </a:lnSpc>
            </a:pPr>
            <a:r>
              <a:rPr lang="ar-EG" sz="1800" dirty="0">
                <a:solidFill>
                  <a:srgbClr val="FF0000"/>
                </a:solidFill>
                <a:latin typeface="Alexandria regular" pitchFamily="2" charset="-78"/>
                <a:ea typeface="+mn-ea"/>
                <a:cs typeface="Alexandria regular" pitchFamily="2" charset="-78"/>
              </a:rPr>
              <a:t>إلا أن العكس ليس صحيح</a:t>
            </a:r>
            <a:r>
              <a:rPr lang="ar-EG" sz="1800" dirty="0">
                <a:solidFill>
                  <a:prstClr val="black"/>
                </a:solidFill>
                <a:latin typeface="Alexandria regular" pitchFamily="2" charset="-78"/>
                <a:ea typeface="+mn-ea"/>
                <a:cs typeface="Alexandria regular" pitchFamily="2" charset="-78"/>
              </a:rPr>
              <a:t>، </a:t>
            </a:r>
            <a:r>
              <a:rPr lang="ar-EG" sz="1800" u="sng" dirty="0" err="1">
                <a:solidFill>
                  <a:prstClr val="black"/>
                </a:solidFill>
                <a:latin typeface="Alexandria regular" pitchFamily="2" charset="-78"/>
                <a:ea typeface="+mn-ea"/>
                <a:cs typeface="Alexandria regular" pitchFamily="2" charset="-78"/>
              </a:rPr>
              <a:t>فإذا</a:t>
            </a:r>
            <a:r>
              <a:rPr lang="ar-EG" sz="1800" u="sng" dirty="0">
                <a:solidFill>
                  <a:prstClr val="black"/>
                </a:solidFill>
                <a:latin typeface="Alexandria regular" pitchFamily="2" charset="-78"/>
                <a:ea typeface="+mn-ea"/>
                <a:cs typeface="Alexandria regular" pitchFamily="2" charset="-78"/>
              </a:rPr>
              <a:t> صدر حكم المحكمة الجنائية بالبراءة. </a:t>
            </a:r>
            <a:r>
              <a:rPr lang="ar-EG" sz="1800" u="sng" dirty="0" err="1">
                <a:solidFill>
                  <a:prstClr val="black"/>
                </a:solidFill>
                <a:latin typeface="Alexandria regular" pitchFamily="2" charset="-78"/>
                <a:ea typeface="+mn-ea"/>
                <a:cs typeface="Alexandria regular" pitchFamily="2" charset="-78"/>
              </a:rPr>
              <a:t>فإن</a:t>
            </a:r>
            <a:r>
              <a:rPr lang="ar-EG" sz="1800" u="sng" dirty="0">
                <a:solidFill>
                  <a:prstClr val="black"/>
                </a:solidFill>
                <a:latin typeface="Alexandria regular" pitchFamily="2" charset="-78"/>
                <a:ea typeface="+mn-ea"/>
                <a:cs typeface="Alexandria regular" pitchFamily="2" charset="-78"/>
              </a:rPr>
              <a:t> ذلك لا يمنع المحكمة المدنية من </a:t>
            </a:r>
            <a:r>
              <a:rPr lang="ar-EG" sz="1800" u="sng" dirty="0" err="1">
                <a:solidFill>
                  <a:prstClr val="black"/>
                </a:solidFill>
                <a:latin typeface="Alexandria regular" pitchFamily="2" charset="-78"/>
                <a:ea typeface="+mn-ea"/>
                <a:cs typeface="Alexandria regular" pitchFamily="2" charset="-78"/>
              </a:rPr>
              <a:t>أن</a:t>
            </a:r>
            <a:r>
              <a:rPr lang="ar-EG" sz="1800" u="sng" dirty="0">
                <a:solidFill>
                  <a:prstClr val="black"/>
                </a:solidFill>
                <a:latin typeface="Alexandria regular" pitchFamily="2" charset="-78"/>
                <a:ea typeface="+mn-ea"/>
                <a:cs typeface="Alexandria regular" pitchFamily="2" charset="-78"/>
              </a:rPr>
              <a:t> تحكم بالتعويض على </a:t>
            </a:r>
            <a:r>
              <a:rPr lang="ar-EG" sz="1800" u="sng" dirty="0" err="1">
                <a:solidFill>
                  <a:prstClr val="black"/>
                </a:solidFill>
                <a:latin typeface="Alexandria regular" pitchFamily="2" charset="-78"/>
                <a:ea typeface="+mn-ea"/>
                <a:cs typeface="Alexandria regular" pitchFamily="2" charset="-78"/>
              </a:rPr>
              <a:t>أساس</a:t>
            </a:r>
            <a:r>
              <a:rPr lang="ar-EG" sz="1800" u="sng" dirty="0">
                <a:solidFill>
                  <a:prstClr val="black"/>
                </a:solidFill>
                <a:latin typeface="Alexandria regular" pitchFamily="2" charset="-78"/>
                <a:ea typeface="+mn-ea"/>
                <a:cs typeface="Alexandria regular" pitchFamily="2" charset="-78"/>
              </a:rPr>
              <a:t> </a:t>
            </a:r>
            <a:r>
              <a:rPr lang="ar-EG" sz="1800" u="sng" dirty="0" err="1">
                <a:solidFill>
                  <a:prstClr val="black"/>
                </a:solidFill>
                <a:latin typeface="Alexandria regular" pitchFamily="2" charset="-78"/>
                <a:ea typeface="+mn-ea"/>
                <a:cs typeface="Alexandria regular" pitchFamily="2" charset="-78"/>
              </a:rPr>
              <a:t>أن</a:t>
            </a:r>
            <a:r>
              <a:rPr lang="ar-EG" sz="1800" u="sng" dirty="0">
                <a:solidFill>
                  <a:prstClr val="black"/>
                </a:solidFill>
                <a:latin typeface="Alexandria regular" pitchFamily="2" charset="-78"/>
                <a:ea typeface="+mn-ea"/>
                <a:cs typeface="Alexandria regular" pitchFamily="2" charset="-78"/>
              </a:rPr>
              <a:t> الفعل يعتبر </a:t>
            </a:r>
            <a:r>
              <a:rPr lang="ar-EG" sz="1800" u="sng" dirty="0" err="1">
                <a:solidFill>
                  <a:prstClr val="black"/>
                </a:solidFill>
                <a:latin typeface="Alexandria regular" pitchFamily="2" charset="-78"/>
                <a:ea typeface="+mn-ea"/>
                <a:cs typeface="Alexandria regular" pitchFamily="2" charset="-78"/>
              </a:rPr>
              <a:t>خطأ</a:t>
            </a:r>
            <a:r>
              <a:rPr lang="ar-EG" sz="1800" u="sng" dirty="0">
                <a:solidFill>
                  <a:prstClr val="black"/>
                </a:solidFill>
                <a:latin typeface="Alexandria regular" pitchFamily="2" charset="-78"/>
                <a:ea typeface="+mn-ea"/>
                <a:cs typeface="Alexandria regular" pitchFamily="2" charset="-78"/>
              </a:rPr>
              <a:t> </a:t>
            </a:r>
            <a:r>
              <a:rPr lang="ar-EG" sz="1800" u="sng" dirty="0" err="1">
                <a:solidFill>
                  <a:prstClr val="black"/>
                </a:solidFill>
                <a:latin typeface="Alexandria regular" pitchFamily="2" charset="-78"/>
                <a:ea typeface="+mn-ea"/>
                <a:cs typeface="Alexandria regular" pitchFamily="2" charset="-78"/>
              </a:rPr>
              <a:t>مدنيآ</a:t>
            </a:r>
            <a:r>
              <a:rPr lang="ar-EG" sz="1800" u="sng" dirty="0">
                <a:solidFill>
                  <a:prstClr val="black"/>
                </a:solidFill>
                <a:latin typeface="Alexandria regular" pitchFamily="2" charset="-78"/>
                <a:ea typeface="+mn-ea"/>
                <a:cs typeface="Alexandria regular" pitchFamily="2" charset="-78"/>
              </a:rPr>
              <a:t> </a:t>
            </a:r>
            <a:r>
              <a:rPr lang="ar-EG" sz="1800" dirty="0">
                <a:solidFill>
                  <a:prstClr val="black"/>
                </a:solidFill>
                <a:latin typeface="Alexandria regular" pitchFamily="2" charset="-78"/>
                <a:ea typeface="+mn-ea"/>
                <a:cs typeface="Alexandria regular" pitchFamily="2" charset="-78"/>
              </a:rPr>
              <a:t>يستوجب التعويض.  ذلك لأنه لا يلزم للمسئولية المدنية ارتكاب خطأ جنائي بل يكفي مجرد ارتكاب سلوك مخالف لسلوك الشخص المعتاد.</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ومثال ذلك أن تبرئ المحكمة الإعلامي من </a:t>
            </a:r>
            <a:r>
              <a:rPr lang="ar-EG" sz="1800" dirty="0" err="1">
                <a:solidFill>
                  <a:prstClr val="black"/>
                </a:solidFill>
                <a:latin typeface="Alexandria regular" pitchFamily="2" charset="-78"/>
                <a:ea typeface="+mn-ea"/>
                <a:cs typeface="Alexandria regular" pitchFamily="2" charset="-78"/>
              </a:rPr>
              <a:t>جريمكة</a:t>
            </a:r>
            <a:r>
              <a:rPr lang="ar-EG" sz="1800" dirty="0">
                <a:solidFill>
                  <a:prstClr val="black"/>
                </a:solidFill>
                <a:latin typeface="Alexandria regular" pitchFamily="2" charset="-78"/>
                <a:ea typeface="+mn-ea"/>
                <a:cs typeface="Alexandria regular" pitchFamily="2" charset="-78"/>
              </a:rPr>
              <a:t> نشر الاخبار الكاذبة عن الموظف العام، و ذلك لأن ما قام الإعلامي بسرده كانت معلومات صادقة مستندة إلي مصادر موثوقة. </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إلا أنه يظل للموظف حق مطالبة الإعلامي بالتعويض المدني لأن الإعلامي أثناء طرحه لهذه المعلومات طرحها بتهكم و اظهرها بصوره تزيد عن مقدارها. </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وننوه أنه يوجد حالة تلتزم فيها المحكمة المدنية برأي المحكمة الجنائية بالبراءة، و هي اصدار البراءة المستند لعدم ارتكاب الإعلامي للواقعة المسندة اليه من الأساس.</a:t>
            </a:r>
            <a:br>
              <a:rPr lang="ar-EG" sz="1800" dirty="0">
                <a:solidFill>
                  <a:prstClr val="black"/>
                </a:solidFill>
                <a:latin typeface="Alexandria regular" pitchFamily="2" charset="-78"/>
                <a:ea typeface="+mn-ea"/>
                <a:cs typeface="Alexandria regular" pitchFamily="2" charset="-78"/>
              </a:rPr>
            </a:br>
            <a:endParaRPr kumimoji="0" lang="ar-EG" sz="1800" i="0" u="sng"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914650" cy="3811711"/>
          </a:xfrm>
          <a:prstGeom prst="rect">
            <a:avLst/>
          </a:prstGeom>
        </p:spPr>
      </p:pic>
    </p:spTree>
    <p:extLst>
      <p:ext uri="{BB962C8B-B14F-4D97-AF65-F5344CB8AC3E}">
        <p14:creationId xmlns:p14="http://schemas.microsoft.com/office/powerpoint/2010/main" val="600954983"/>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04126"/>
            <a:ext cx="8682519" cy="5517221"/>
          </a:xfrm>
        </p:spPr>
        <p:txBody>
          <a:bodyPr>
            <a:noAutofit/>
          </a:bodyPr>
          <a:lstStyle/>
          <a:p>
            <a:pPr algn="r" rtl="1">
              <a:lnSpc>
                <a:spcPct val="150000"/>
              </a:lnSpc>
            </a:pPr>
            <a:br>
              <a:rPr lang="ar-EG" sz="2400" dirty="0">
                <a:solidFill>
                  <a:prstClr val="black"/>
                </a:solidFill>
                <a:latin typeface="Alexandria regular" pitchFamily="2" charset="-78"/>
                <a:ea typeface="+mn-ea"/>
                <a:cs typeface="Alexandria regular" pitchFamily="2" charset="-78"/>
              </a:rPr>
            </a:br>
            <a:r>
              <a:rPr lang="ar-EG" sz="2400" dirty="0">
                <a:solidFill>
                  <a:prstClr val="black"/>
                </a:solidFill>
                <a:latin typeface="Alexandria regular" pitchFamily="2" charset="-78"/>
                <a:ea typeface="+mn-ea"/>
                <a:cs typeface="Alexandria regular" pitchFamily="2" charset="-78"/>
              </a:rPr>
              <a:t>2- اركان المسئولية المدنية:</a:t>
            </a:r>
            <a:br>
              <a:rPr lang="en-US" sz="1800" dirty="0">
                <a:solidFill>
                  <a:prstClr val="black"/>
                </a:solidFill>
                <a:latin typeface="Alexandria regular" pitchFamily="2" charset="-78"/>
                <a:ea typeface="+mn-ea"/>
                <a:cs typeface="Alexandria regular" pitchFamily="2" charset="-78"/>
              </a:rPr>
            </a:br>
            <a:br>
              <a:rPr lang="fa-IR" sz="1800" dirty="0">
                <a:solidFill>
                  <a:prstClr val="black"/>
                </a:solidFill>
                <a:latin typeface="Alexandria regular" pitchFamily="2" charset="-78"/>
                <a:ea typeface="+mn-ea"/>
                <a:cs typeface="Alexandria regular" pitchFamily="2" charset="-78"/>
              </a:rPr>
            </a:br>
            <a:r>
              <a:rPr lang="fa-IR" sz="1800" dirty="0">
                <a:solidFill>
                  <a:prstClr val="black"/>
                </a:solidFill>
                <a:latin typeface="Alexandria regular" pitchFamily="2" charset="-78"/>
                <a:ea typeface="+mn-ea"/>
                <a:cs typeface="Alexandria regular" pitchFamily="2" charset="-78"/>
              </a:rPr>
              <a:t> أن المسئولية </a:t>
            </a:r>
            <a:r>
              <a:rPr lang="ar-EG" sz="1800" dirty="0">
                <a:solidFill>
                  <a:prstClr val="black"/>
                </a:solidFill>
                <a:latin typeface="Alexandria regular" pitchFamily="2" charset="-78"/>
                <a:ea typeface="+mn-ea"/>
                <a:cs typeface="Alexandria regular" pitchFamily="2" charset="-78"/>
              </a:rPr>
              <a:t>المدنية </a:t>
            </a:r>
            <a:r>
              <a:rPr lang="fa-IR" sz="1800" dirty="0">
                <a:solidFill>
                  <a:prstClr val="black"/>
                </a:solidFill>
                <a:latin typeface="Alexandria regular" pitchFamily="2" charset="-78"/>
                <a:ea typeface="+mn-ea"/>
                <a:cs typeface="Alexandria regular" pitchFamily="2" charset="-78"/>
              </a:rPr>
              <a:t> لا تقوم إلا بتوافر أركانها الثلاثة من خطأ ثابت في جانب المسؤول إلى ضرر واقع في حق المضرور وعلاقة سببية تربط بينهما</a:t>
            </a:r>
            <a:r>
              <a:rPr lang="ar-EG" sz="1800" dirty="0">
                <a:solidFill>
                  <a:prstClr val="black"/>
                </a:solidFill>
                <a:latin typeface="Alexandria regular" pitchFamily="2" charset="-78"/>
                <a:ea typeface="+mn-ea"/>
                <a:cs typeface="Alexandria regular" pitchFamily="2" charset="-78"/>
              </a:rPr>
              <a:t>. وذلك سواء كان المسئولية المدنية عقدية أم تقصيرية باختلاف بسيط في ركن الخطأ و نعرض كلا من هذه الأركان فيما يلي</a:t>
            </a: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914650" cy="3811711"/>
          </a:xfrm>
          <a:prstGeom prst="rect">
            <a:avLst/>
          </a:prstGeom>
        </p:spPr>
      </p:pic>
    </p:spTree>
    <p:extLst>
      <p:ext uri="{BB962C8B-B14F-4D97-AF65-F5344CB8AC3E}">
        <p14:creationId xmlns:p14="http://schemas.microsoft.com/office/powerpoint/2010/main" val="2125561933"/>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6246577"/>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ركن الخطأ</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الخطأ</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في المسؤولية التقصيرية هو</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إخلال الشخص بالتزام قانوني مع إدراكه لهذا الإخلال. فهو إخلال بالتزام قانوني.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فالخطأ التقصيري مرهون بتوافر عنصرين أولهما: عنصر مادي/ أو موضوعي: وهو إخلال بواجب عدم ارتكاب سلوك مخالف لسلوك الشخص المعتاد يسبب ضررا للغير. والآخر عنصر نفسي/ أو معنوي: وهو التمييز والإدراك بحسب سن مرتكب الفعل الضار.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فإذا نشر أعلامي معلومات الضارة عن أحد الأشخاص بعد ارسالها له من رقم هاتف هذا الشخص. ثم تبين بعد ذلك أن الهاتف قد سرق و أن مرسل المعلومات هو السارق، أو ان هذا الارسال كان نتيجة اختراق لهاتف هذا الشخص.</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فإنه في هذه الحالة لا يمكن مساءلة الإعلامي عن تعويض هذا الشخص عن الاضرار التي اصابته.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064012828"/>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6246577"/>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أما الخطأ في المسؤولية العقدية </a:t>
            </a:r>
            <a:r>
              <a:rPr kumimoji="0" lang="ar-EG" sz="1800" i="0" u="none" strike="noStrike" kern="1200" cap="none" spc="0" normalizeH="0" baseline="0" noProof="0" dirty="0">
                <a:ln>
                  <a:noFill/>
                </a:ln>
                <a:effectLst/>
                <a:uLnTx/>
                <a:uFillTx/>
                <a:latin typeface="Alexandria regular" pitchFamily="2" charset="-78"/>
                <a:ea typeface="+mn-ea"/>
                <a:cs typeface="Alexandria regular" pitchFamily="2" charset="-78"/>
              </a:rPr>
              <a:t>فهو إخلال بالتزام عقدي مصدره الرابطة العقدية بين أطراف هذه الرابطة. سواء كان ذلك عن عمد أو عن إهمال أو لسبب آخر. وسواء كان عدم تنفيذ الالتزام كليًا أو جزئيًا أو كان معيبًا أو متأخرًا. ويرجع في ذلك إلى شروط التعاقد وإلى النصوص القانونية المتعلقة به باعتبارها مكملة لإرادة المتعاقدين.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ومثال ذلك مسئولية الإعلامي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تجاة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المنصة الإعلامية عن مخالفته لبنود الاتفاق او العقد بينهما، أو مخالفته للسياسة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التحريرة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الواجب احترامها بموجب العقد او القانون.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لا يوجد عملا إمكانية لمساءلة الإعلامي وفقا لأحكام المسئولية العقدية عن ضرر أصاب الجمهور حيث لا يتصور عملا وجود رابطة عقدية بين الإعلامي و أحد المشاهدين او المستمعين. ( ما لم يكن الامر خارجا عن نطاق العمل الإعلامي كشراء الإعلامي شقة خاصة و عدم دفع الثمن)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E13923F5-956A-E30D-36C5-3C0F86E6E089}"/>
              </a:ext>
            </a:extLst>
          </p:cNvPr>
          <p:cNvPicPr>
            <a:picLocks noChangeAspect="1"/>
          </p:cNvPicPr>
          <p:nvPr/>
        </p:nvPicPr>
        <p:blipFill>
          <a:blip r:embed="rId2"/>
          <a:stretch>
            <a:fillRect/>
          </a:stretch>
        </p:blipFill>
        <p:spPr>
          <a:xfrm>
            <a:off x="606033" y="1569559"/>
            <a:ext cx="2493480" cy="3718882"/>
          </a:xfrm>
          <a:prstGeom prst="rect">
            <a:avLst/>
          </a:prstGeom>
        </p:spPr>
      </p:pic>
    </p:spTree>
    <p:extLst>
      <p:ext uri="{BB962C8B-B14F-4D97-AF65-F5344CB8AC3E}">
        <p14:creationId xmlns:p14="http://schemas.microsoft.com/office/powerpoint/2010/main" val="1252201928"/>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3904180" y="390418"/>
            <a:ext cx="7850312" cy="6246577"/>
          </a:xfrm>
        </p:spPr>
        <p:txBody>
          <a:bodyPr>
            <a:noAutofit/>
          </a:bodyPr>
          <a:lstStyle/>
          <a:p>
            <a:pPr algn="r" rtl="1">
              <a:lnSpc>
                <a:spcPct val="150000"/>
              </a:lnSpc>
            </a:pPr>
            <a:r>
              <a:rPr kumimoji="0" lang="ar-EG" sz="20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ركن الضرر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يعتبر الضرر الركن الثاني للمسؤولية المدنية، فلا يكفي للحكم بالتعويض وقوع الخطأ بل يجب أن يحدث ضررًا. والضرر هو الأذى الذي يصيب الشخص من جراء المساس بحق من حقوقه أو بمصلحة مشروعة له.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ولا يخرج الضرر الناتج عن خطأ الصحفي من خلال ما ينشره عبر الانترنت عن هذا المعني الأخير للضرر ، ذلك لأن الضرر إما أن يصيب الشخص في حق من حقوقه إذا ما نشر الصحفي مقالاً على شبكة الانترنت يتضمن أموراً تنتهك الحياة الخاصة للفرد أو تسئ الي منزلته الاجتماعية . وإما في مصلحة مشروعة له إذا نشر الصحفي عبر شبكة الانترنت معلومات خاطئة عن نشاط إحدى الشركات من شأنها أن تؤدي الى الحاق الضرر بها ، أو يكتب خبراً يتعلق بتوقف أحد التجار عن الدفع من دون أن يتأكد من صحته مما يؤثر في سمعة التاجر المالية وفي تجارته ومستقبلة.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82309A55-85DF-5FF4-43F8-C06CDF75CE55}"/>
              </a:ext>
            </a:extLst>
          </p:cNvPr>
          <p:cNvPicPr>
            <a:picLocks noChangeAspect="1"/>
          </p:cNvPicPr>
          <p:nvPr/>
        </p:nvPicPr>
        <p:blipFill>
          <a:blip r:embed="rId2"/>
          <a:stretch>
            <a:fillRect/>
          </a:stretch>
        </p:blipFill>
        <p:spPr>
          <a:xfrm>
            <a:off x="965628" y="1405172"/>
            <a:ext cx="2493480" cy="3718882"/>
          </a:xfrm>
          <a:prstGeom prst="rect">
            <a:avLst/>
          </a:prstGeom>
        </p:spPr>
      </p:pic>
    </p:spTree>
    <p:extLst>
      <p:ext uri="{BB962C8B-B14F-4D97-AF65-F5344CB8AC3E}">
        <p14:creationId xmlns:p14="http://schemas.microsoft.com/office/powerpoint/2010/main" val="3217114743"/>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6246577"/>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وهذا المساس بمصلحة للمضرور، يحدث بحيث إذا صار المضرور في وضع أسوأ مما كان عليه قبل وقوع الخطأ.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فالضرر بصورة عامة يتحقق متي كانت العبارة التي يتضمنها مقال الصحفي أو الخبر الذي ينشره على الشبكة  تجعل الشخص في وضع أسواء مما كان عليه في السابق أي قبل نشر المقال أو الخبر.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بحيث يجعب الآخرين يتحاشونه أو يتجنبون معاملته سواء احتوت العبارة معلومات عن حالته المرضية التي يراها الناس مسيئة له وتشكل خرقاً لخصوصياته حتى ولو كانت صادقة ، أم كانت تتناول مكانته أو منزلته بين أفراد مجتمعه أو تنطوي على المساس بشعوره أو عاطفته أو ترمي بالعيب الي عمله أو تجارته ، ففي كل حالة من هذه الحالات يكون الضرر متوافراً ويسأل عنه الصحفي . ولذلك فإن الضرر الحاصل جراء النشر عبر الصحافة الإلكترونية هو الأذى الذي يصيب الشخص في حق من حقوقه الشخصية أو في مصالحة المالية المشروعة سواء تعلقت بسمعته او بكشف جانب من حياته الخاصة دون أذنه بحيث يصبح فينظر أقرانه بحالة أسواء مما كان عليها قبل نشر المقال أو إذاعة الخبر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69EBF848-3CB0-4992-199E-832281A94780}"/>
              </a:ext>
            </a:extLst>
          </p:cNvPr>
          <p:cNvPicPr>
            <a:picLocks noChangeAspect="1"/>
          </p:cNvPicPr>
          <p:nvPr/>
        </p:nvPicPr>
        <p:blipFill>
          <a:blip r:embed="rId2"/>
          <a:stretch>
            <a:fillRect/>
          </a:stretch>
        </p:blipFill>
        <p:spPr>
          <a:xfrm>
            <a:off x="982039" y="1302431"/>
            <a:ext cx="2493480" cy="3718882"/>
          </a:xfrm>
          <a:prstGeom prst="rect">
            <a:avLst/>
          </a:prstGeom>
        </p:spPr>
      </p:pic>
    </p:spTree>
    <p:extLst>
      <p:ext uri="{BB962C8B-B14F-4D97-AF65-F5344CB8AC3E}">
        <p14:creationId xmlns:p14="http://schemas.microsoft.com/office/powerpoint/2010/main" val="3708386435"/>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6246577"/>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r>
              <a:rPr lang="ar-EG" sz="1800" dirty="0">
                <a:solidFill>
                  <a:srgbClr val="FF0000"/>
                </a:solidFill>
                <a:latin typeface="Alexandria regular" pitchFamily="2" charset="-78"/>
                <a:ea typeface="+mn-ea"/>
                <a:cs typeface="Alexandria regular" pitchFamily="2" charset="-78"/>
              </a:rPr>
              <a:t>و يجب أن يكون الضرر محقق </a:t>
            </a:r>
            <a:r>
              <a:rPr lang="ar-EG" sz="1800" dirty="0">
                <a:solidFill>
                  <a:prstClr val="black"/>
                </a:solidFill>
                <a:latin typeface="Alexandria regular" pitchFamily="2" charset="-78"/>
                <a:ea typeface="+mn-ea"/>
                <a:cs typeface="Alexandria regular" pitchFamily="2" charset="-78"/>
              </a:rPr>
              <a:t>أي وقع بالفعل ومثال ذلك أن يقوم الإعلامي بالتشهير بالوضع الصحي لمنتجات أحد الشركات مما يؤدي إلي الاحجام عن شراء منتجات هذه الشركة و بالتالي حوث خسارة فعليه مبلغ هائل من الأرباح كان يمكن أن تجنيه الشركة بالضافة إلي خسارة الشركة لسمعتها. </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و لا يمكن التعويض عن الضرر الذي كان يفترض أن يقع نتيجة السلوك الإعلامي الضار</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فإذا ثبت للقاضي وقت إقامة الدعوي ثبات نسبة المبيعات وعدم تأثرها بما ذكره الإعلامي، نتيجة تصحيح الإعلامي للمعلومة، فإنه لا الادعاء بتأثر سمعة الشركة في السوق ولا يمكن الحكم علي هذا الإعلامي بالتعويض.</a:t>
            </a:r>
            <a:br>
              <a:rPr lang="ar-EG" sz="1800" dirty="0">
                <a:solidFill>
                  <a:prstClr val="black"/>
                </a:solidFill>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312134684"/>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6246577"/>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ولكن لا يكفي الضرر الاحتمالي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مهما كانت درجته؛ فلا تقوم المسؤولية إلا بعد أن يتحقق بالفعل. ففي مثال تشهير الإعلامي بأحد الشركات و ثبوت نسبة المبيعات لا يمكن للشركة ادعاء ان الضرر لم يتحقق بعد و أنه سيتحقق لأن تحققه في هذه الحالة غير مؤكد بل احتمالي لا يمكن ان يعوض عنه القاضي. و علي الشركة ان أرادت أن تنتظر لحين تحقق الضرر بالفعل ثم ترفع دعوي المسئولية.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4166019326"/>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6246577"/>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ويشمل التعويض نوعين من الضرر المحقق :</a:t>
            </a:r>
            <a:br>
              <a:rPr lang="ar-EG" sz="1800" dirty="0">
                <a:solidFill>
                  <a:prstClr val="black"/>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النوع الأول الضرر المادي</a:t>
            </a:r>
            <a:r>
              <a:rPr lang="ar-EG" sz="1800" dirty="0">
                <a:latin typeface="Alexandria regular" pitchFamily="2" charset="-78"/>
                <a:ea typeface="+mn-ea"/>
                <a:cs typeface="Alexandria regular" pitchFamily="2" charset="-78"/>
              </a:rPr>
              <a:t> وهو ما يشمل ما لحق المضرور من خسارة و ما فاته من كسب. و الخسارة هو دفع المضرور لمبلغ من المال بينما فوات الكسب هو عدم حصوله علي مال كان يمكنه الحصول عليه.</a:t>
            </a:r>
            <a:br>
              <a:rPr lang="ar-EG" sz="1800" dirty="0">
                <a:latin typeface="Alexandria regular" pitchFamily="2" charset="-78"/>
                <a:ea typeface="+mn-ea"/>
                <a:cs typeface="Alexandria regular" pitchFamily="2" charset="-78"/>
              </a:rPr>
            </a:br>
            <a:br>
              <a:rPr lang="ar-EG" sz="1800" dirty="0">
                <a:solidFill>
                  <a:srgbClr val="FF0000"/>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 </a:t>
            </a:r>
            <a:r>
              <a:rPr lang="ar-EG" sz="1800" dirty="0">
                <a:solidFill>
                  <a:prstClr val="black"/>
                </a:solidFill>
                <a:latin typeface="Alexandria regular" pitchFamily="2" charset="-78"/>
                <a:ea typeface="+mn-ea"/>
                <a:cs typeface="Alexandria regular" pitchFamily="2" charset="-78"/>
              </a:rPr>
              <a:t>كخسارة الشركة المالية السابق الإشارة اليها لأموال فهذا ما فاتها من كسب، أو </a:t>
            </a:r>
            <a:r>
              <a:rPr lang="ar-EG" sz="1800" dirty="0" err="1">
                <a:solidFill>
                  <a:prstClr val="black"/>
                </a:solidFill>
                <a:latin typeface="Alexandria regular" pitchFamily="2" charset="-78"/>
                <a:ea typeface="+mn-ea"/>
                <a:cs typeface="Alexandria regular" pitchFamily="2" charset="-78"/>
              </a:rPr>
              <a:t>إضطرار</a:t>
            </a:r>
            <a:r>
              <a:rPr lang="ar-EG" sz="1800" dirty="0">
                <a:solidFill>
                  <a:prstClr val="black"/>
                </a:solidFill>
                <a:latin typeface="Alexandria regular" pitchFamily="2" charset="-78"/>
                <a:ea typeface="+mn-ea"/>
                <a:cs typeface="Alexandria regular" pitchFamily="2" charset="-78"/>
              </a:rPr>
              <a:t> الشركة إلي دفع مبالغ للمحاميين لرفع قضية فهذا يدخل ضمن ما لحق الشركة من خسارة.</a:t>
            </a:r>
            <a:br>
              <a:rPr lang="ar-EG" sz="1800" dirty="0">
                <a:solidFill>
                  <a:prstClr val="black"/>
                </a:solidFill>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379495544"/>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6246577"/>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النوع الثاني الضرر المعنوي </a:t>
            </a:r>
            <a:r>
              <a:rPr lang="ar-EG" sz="1800" dirty="0">
                <a:latin typeface="Alexandria regular" pitchFamily="2" charset="-78"/>
                <a:ea typeface="+mn-ea"/>
                <a:cs typeface="Alexandria regular" pitchFamily="2" charset="-78"/>
              </a:rPr>
              <a:t>وهو ما يلحق بالعاطفة والشعور بالألم والحزن، و يتمثل فيما يصيب الشخص لعبارات القذف أو السب أو الشتم في شرفه واعتباره نتيجة لممارسة حرية التعبير بشكل يؤدي إلى نشر وقائع تتعلق بحرمة الحياة الخاصة للشخص دون رضاه.</a:t>
            </a:r>
            <a:br>
              <a:rPr lang="ar-EG" sz="1800" dirty="0">
                <a:solidFill>
                  <a:srgbClr val="FF0000"/>
                </a:solidFill>
                <a:latin typeface="Alexandria regular" pitchFamily="2" charset="-78"/>
                <a:ea typeface="+mn-ea"/>
                <a:cs typeface="Alexandria regular" pitchFamily="2" charset="-78"/>
              </a:rPr>
            </a:br>
            <a:br>
              <a:rPr lang="ar-EG" sz="1800" dirty="0">
                <a:solidFill>
                  <a:srgbClr val="FF0000"/>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ومثال ذلك تشهير الإعلامي بأحد الفتيات فهنا يحق لها التعويض عن الضرر المعنوي والادبي الذي أصابها كضررها النفسي من هذا التشهير ولو لم يصيبها أي اضرار معنوية. إلا ان القاعدة انه لا يمكن للشخص المعنوي المطالبة بالتعويض سوى عن الضرر المادي .</a:t>
            </a:r>
            <a:br>
              <a:rPr lang="ar-EG" sz="1800" dirty="0">
                <a:solidFill>
                  <a:prstClr val="black"/>
                </a:solidFill>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506020692"/>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6246577"/>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ركن السببية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العلاقة المباشرة ما بين الخطأ الذي ارتكبه المسؤول والضرر الذي أصاب المضرور. فيجب أن يكون الخطأ هو السبب في وقوع الضرر. بحيث لا يتصور وقوع الضرر بغير هذا الخطأ.</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فإذا قام احد الإعلامي بالتشهير بفتاة انتحرت لاحقا، يجب للحكم بالتعويض ان يثبت ان الفتاة قد انتحرت نتيجة التشهير فإذا ثبت انها في ذلك الوقت كانت في منتجع للعلاج الصحي و لم تشاهد ما بثه الإعلامي فلا يمكن مساءلته عن اضرار انتحارها.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976168878"/>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6246577"/>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وتجدر الاشرة ان الصحفي يكون مسئول فقط عن الاضرار المباشرة فإذا قام أحد الصحفيين بادعاء واقعة أدت إلي تشوية سمعة زوجة، وكرامتها وترتب عليها كذلك احتقار الزوج في عمله و طرده من العمل.</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فإن الصحفي يسأل عن الأضرار التي لحقت الزوجة في كرامتها وعن احتقارها من زوجها باعتبارها أضراراً مباشرة ، ولا يمكن أن يسأل عن طرد الزوج من وظيفته من جراء نشر المقال ، لأنها أضرار غير مباشرة، و غير مرتبطة بهذا السلوك الإعلامي بحسب المجري العادي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للامور</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517615705"/>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2640459" y="482886"/>
            <a:ext cx="9350340" cy="5938462"/>
          </a:xfrm>
        </p:spPr>
        <p:txBody>
          <a:bodyPr>
            <a:noAutofit/>
          </a:bodyPr>
          <a:lstStyle/>
          <a:p>
            <a:pPr algn="r" rtl="1">
              <a:lnSpc>
                <a:spcPct val="150000"/>
              </a:lnSpc>
            </a:pPr>
            <a:r>
              <a:rPr lang="ar-EG" sz="1800" dirty="0">
                <a:solidFill>
                  <a:prstClr val="black"/>
                </a:solidFill>
                <a:latin typeface="Alexandria regular" pitchFamily="2" charset="-78"/>
                <a:ea typeface="+mn-ea"/>
                <a:cs typeface="Alexandria regular" pitchFamily="2" charset="-78"/>
              </a:rPr>
              <a:t>بعد شرح  أركان المسئولية المدنية ، </a:t>
            </a:r>
            <a:r>
              <a:rPr lang="ar-EG" sz="1800" u="sng" dirty="0">
                <a:solidFill>
                  <a:prstClr val="black"/>
                </a:solidFill>
                <a:latin typeface="Alexandria regular" pitchFamily="2" charset="-78"/>
                <a:ea typeface="+mn-ea"/>
                <a:cs typeface="Alexandria regular" pitchFamily="2" charset="-78"/>
              </a:rPr>
              <a:t>يثار تساؤل يمكن أن يعاقب الإعلامي علي فعل واحد بكلا من المسئولية الجنائية و المسئولية المدنية ؟</a:t>
            </a:r>
            <a:br>
              <a:rPr lang="ar-EG" sz="1800" dirty="0">
                <a:solidFill>
                  <a:prstClr val="black"/>
                </a:solidFill>
                <a:latin typeface="Alexandria regular" pitchFamily="2" charset="-78"/>
                <a:ea typeface="+mn-ea"/>
                <a:cs typeface="Alexandria regular" pitchFamily="2" charset="-78"/>
              </a:rPr>
            </a:br>
            <a:r>
              <a:rPr lang="ar-EG" sz="1800" dirty="0">
                <a:solidFill>
                  <a:srgbClr val="FF0000"/>
                </a:solidFill>
                <a:latin typeface="Alexandria regular" pitchFamily="2" charset="-78"/>
                <a:ea typeface="+mn-ea"/>
                <a:cs typeface="Alexandria regular" pitchFamily="2" charset="-78"/>
              </a:rPr>
              <a:t>الأصل </a:t>
            </a:r>
            <a:r>
              <a:rPr lang="ar-EG" sz="1800" dirty="0" err="1">
                <a:solidFill>
                  <a:srgbClr val="FF0000"/>
                </a:solidFill>
                <a:latin typeface="Alexandria regular" pitchFamily="2" charset="-78"/>
                <a:ea typeface="+mn-ea"/>
                <a:cs typeface="Alexandria regular" pitchFamily="2" charset="-78"/>
              </a:rPr>
              <a:t>أن</a:t>
            </a:r>
            <a:r>
              <a:rPr lang="ar-EG" sz="1800" dirty="0">
                <a:solidFill>
                  <a:srgbClr val="FF0000"/>
                </a:solidFill>
                <a:latin typeface="Alexandria regular" pitchFamily="2" charset="-78"/>
                <a:ea typeface="+mn-ea"/>
                <a:cs typeface="Alexandria regular" pitchFamily="2" charset="-78"/>
              </a:rPr>
              <a:t> المسئولية المدنية تقوم كلما قامت المسئولية الجنائية</a:t>
            </a:r>
            <a:r>
              <a:rPr lang="ar-EG" sz="1800" dirty="0">
                <a:solidFill>
                  <a:prstClr val="black"/>
                </a:solidFill>
                <a:latin typeface="Alexandria regular" pitchFamily="2" charset="-78"/>
                <a:ea typeface="+mn-ea"/>
                <a:cs typeface="Alexandria regular" pitchFamily="2" charset="-78"/>
              </a:rPr>
              <a:t>. فكل سلوك مجرم جنائيا هو سلوك خاطئ مدنيا بلا شك.</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وذلك بأن يكون السلوك المجرم جنائيا في ذات الوقت يسبب ضررا لأحد الافراد في المجتمع مما يستوجب المسئولية المدنية.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ومثال ذلك أن يقوم الإعلامي بنشر اخبار كاذبة دون مصدر عن أحد الموظفين العمومية حيث يعاقب الإعلامي في هذه الحالة عن ارتكابه لعناصر جريمة نشر الاخبار الكاذبة، بعقوبة جنائية و في ذات الوقت يجوز للموظف العمومي أن يطالب الإعلامي ولو كان في الحبس بالتعويض عن الاضرار التي اصابته نتيجة نشر هذه المعلومات الكاذبة.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336515" cy="3811711"/>
          </a:xfrm>
          <a:prstGeom prst="rect">
            <a:avLst/>
          </a:prstGeom>
        </p:spPr>
      </p:pic>
    </p:spTree>
    <p:extLst>
      <p:ext uri="{BB962C8B-B14F-4D97-AF65-F5344CB8AC3E}">
        <p14:creationId xmlns:p14="http://schemas.microsoft.com/office/powerpoint/2010/main" val="2633805746"/>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2640459" y="482886"/>
            <a:ext cx="9350340" cy="5938462"/>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إلا </a:t>
            </a:r>
            <a:r>
              <a:rPr lang="ar-EG" sz="1800" dirty="0" err="1">
                <a:solidFill>
                  <a:prstClr val="black"/>
                </a:solidFill>
                <a:latin typeface="Alexandria regular" pitchFamily="2" charset="-78"/>
                <a:ea typeface="+mn-ea"/>
                <a:cs typeface="Alexandria regular" pitchFamily="2" charset="-78"/>
              </a:rPr>
              <a:t>أن</a:t>
            </a:r>
            <a:r>
              <a:rPr lang="ar-EG" sz="1800" dirty="0">
                <a:solidFill>
                  <a:prstClr val="black"/>
                </a:solidFill>
                <a:latin typeface="Alexandria regular" pitchFamily="2" charset="-78"/>
                <a:ea typeface="+mn-ea"/>
                <a:cs typeface="Alexandria regular" pitchFamily="2" charset="-78"/>
              </a:rPr>
              <a:t> هذا </a:t>
            </a:r>
            <a:r>
              <a:rPr lang="ar-EG" sz="1800" dirty="0" err="1">
                <a:solidFill>
                  <a:prstClr val="black"/>
                </a:solidFill>
                <a:latin typeface="Alexandria regular" pitchFamily="2" charset="-78"/>
                <a:ea typeface="+mn-ea"/>
                <a:cs typeface="Alexandria regular" pitchFamily="2" charset="-78"/>
              </a:rPr>
              <a:t>الأصل</a:t>
            </a:r>
            <a:r>
              <a:rPr lang="ar-EG" sz="1800" dirty="0">
                <a:solidFill>
                  <a:prstClr val="black"/>
                </a:solidFill>
                <a:latin typeface="Alexandria regular" pitchFamily="2" charset="-78"/>
                <a:ea typeface="+mn-ea"/>
                <a:cs typeface="Alexandria regular" pitchFamily="2" charset="-78"/>
              </a:rPr>
              <a:t> لا يجرى على إطلاقه. فقد تقوم المسئولية الجنائية دون المدنية إذا لم يترتب على الفعل إضرار بالغير.</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مثال ذلك جرائم التحريض الإعلامي العام التي لم يستجيب لها العامة و لم تحدث ضررا فري لاي من افراد المجتمع.</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وقد تقوم المسئولية المدنية دون الجنائية بأن يكون السلوك الخاطئ الضار   غير وارد ضمن الجرائم المنصوص عليها في القانون.</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كما في المسئولية عن الاخلال بواجب الرد علي النحو الصحيح قانونا.</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336515" cy="3811711"/>
          </a:xfrm>
          <a:prstGeom prst="rect">
            <a:avLst/>
          </a:prstGeom>
        </p:spPr>
      </p:pic>
    </p:spTree>
    <p:extLst>
      <p:ext uri="{BB962C8B-B14F-4D97-AF65-F5344CB8AC3E}">
        <p14:creationId xmlns:p14="http://schemas.microsoft.com/office/powerpoint/2010/main" val="3842556032"/>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2640459" y="482886"/>
            <a:ext cx="9350340" cy="5938462"/>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err="1">
                <a:solidFill>
                  <a:prstClr val="black"/>
                </a:solidFill>
                <a:latin typeface="Alexandria regular" pitchFamily="2" charset="-78"/>
                <a:ea typeface="+mn-ea"/>
                <a:cs typeface="Alexandria regular" pitchFamily="2" charset="-78"/>
              </a:rPr>
              <a:t>أما</a:t>
            </a:r>
            <a:r>
              <a:rPr lang="ar-EG" sz="1800" dirty="0">
                <a:solidFill>
                  <a:prstClr val="black"/>
                </a:solidFill>
                <a:latin typeface="Alexandria regular" pitchFamily="2" charset="-78"/>
                <a:ea typeface="+mn-ea"/>
                <a:cs typeface="Alexandria regular" pitchFamily="2" charset="-78"/>
              </a:rPr>
              <a:t> إذا ترتب على الفعل الواحد قيام المسئوليتين الجنائية والمدنية. </a:t>
            </a:r>
            <a:r>
              <a:rPr lang="ar-EG" sz="1800" dirty="0" err="1">
                <a:solidFill>
                  <a:srgbClr val="FF0000"/>
                </a:solidFill>
                <a:latin typeface="Alexandria regular" pitchFamily="2" charset="-78"/>
                <a:ea typeface="+mn-ea"/>
                <a:cs typeface="Alexandria regular" pitchFamily="2" charset="-78"/>
              </a:rPr>
              <a:t>فإن</a:t>
            </a:r>
            <a:r>
              <a:rPr lang="ar-EG" sz="1800" dirty="0">
                <a:solidFill>
                  <a:srgbClr val="FF0000"/>
                </a:solidFill>
                <a:latin typeface="Alexandria regular" pitchFamily="2" charset="-78"/>
                <a:ea typeface="+mn-ea"/>
                <a:cs typeface="Alexandria regular" pitchFamily="2" charset="-78"/>
              </a:rPr>
              <a:t> المسئولية الجنائية </a:t>
            </a:r>
            <a:r>
              <a:rPr lang="ar-EG" sz="1800" dirty="0" err="1">
                <a:solidFill>
                  <a:srgbClr val="FF0000"/>
                </a:solidFill>
                <a:latin typeface="Alexandria regular" pitchFamily="2" charset="-78"/>
                <a:ea typeface="+mn-ea"/>
                <a:cs typeface="Alexandria regular" pitchFamily="2" charset="-78"/>
              </a:rPr>
              <a:t>هى</a:t>
            </a:r>
            <a:r>
              <a:rPr lang="ar-EG" sz="1800" dirty="0">
                <a:solidFill>
                  <a:srgbClr val="FF0000"/>
                </a:solidFill>
                <a:latin typeface="Alexandria regular" pitchFamily="2" charset="-78"/>
                <a:ea typeface="+mn-ea"/>
                <a:cs typeface="Alexandria regular" pitchFamily="2" charset="-78"/>
              </a:rPr>
              <a:t> الأقوى </a:t>
            </a:r>
            <a:r>
              <a:rPr lang="ar-EG" sz="1800" dirty="0" err="1">
                <a:solidFill>
                  <a:srgbClr val="FF0000"/>
                </a:solidFill>
                <a:latin typeface="Alexandria regular" pitchFamily="2" charset="-78"/>
                <a:ea typeface="+mn-ea"/>
                <a:cs typeface="Alexandria regular" pitchFamily="2" charset="-78"/>
              </a:rPr>
              <a:t>لأنها</a:t>
            </a:r>
            <a:r>
              <a:rPr lang="ar-EG" sz="1800" dirty="0">
                <a:solidFill>
                  <a:srgbClr val="FF0000"/>
                </a:solidFill>
                <a:latin typeface="Alexandria regular" pitchFamily="2" charset="-78"/>
                <a:ea typeface="+mn-ea"/>
                <a:cs typeface="Alexandria regular" pitchFamily="2" charset="-78"/>
              </a:rPr>
              <a:t> حق المجتمع </a:t>
            </a:r>
            <a:r>
              <a:rPr lang="ar-EG" sz="1800" dirty="0" err="1">
                <a:solidFill>
                  <a:prstClr val="black"/>
                </a:solidFill>
                <a:latin typeface="Alexandria regular" pitchFamily="2" charset="-78"/>
                <a:ea typeface="+mn-ea"/>
                <a:cs typeface="Alexandria regular" pitchFamily="2" charset="-78"/>
              </a:rPr>
              <a:t>تؤثر</a:t>
            </a:r>
            <a:r>
              <a:rPr lang="ar-EG" sz="1800" dirty="0">
                <a:solidFill>
                  <a:prstClr val="black"/>
                </a:solidFill>
                <a:latin typeface="Alexandria regular" pitchFamily="2" charset="-78"/>
                <a:ea typeface="+mn-ea"/>
                <a:cs typeface="Alexandria regular" pitchFamily="2" charset="-78"/>
              </a:rPr>
              <a:t> </a:t>
            </a:r>
            <a:r>
              <a:rPr lang="ar-EG" sz="1800" dirty="0" err="1">
                <a:solidFill>
                  <a:prstClr val="black"/>
                </a:solidFill>
                <a:latin typeface="Alexandria regular" pitchFamily="2" charset="-78"/>
                <a:ea typeface="+mn-ea"/>
                <a:cs typeface="Alexandria regular" pitchFamily="2" charset="-78"/>
              </a:rPr>
              <a:t>فى</a:t>
            </a:r>
            <a:r>
              <a:rPr lang="ar-EG" sz="1800" dirty="0">
                <a:solidFill>
                  <a:prstClr val="black"/>
                </a:solidFill>
                <a:latin typeface="Alexandria regular" pitchFamily="2" charset="-78"/>
                <a:ea typeface="+mn-ea"/>
                <a:cs typeface="Alexandria regular" pitchFamily="2" charset="-78"/>
              </a:rPr>
              <a:t> المسئولية المدنية. ويظهر ذلك فيما </a:t>
            </a:r>
            <a:r>
              <a:rPr lang="ar-EG" sz="1800" dirty="0" err="1">
                <a:solidFill>
                  <a:prstClr val="black"/>
                </a:solidFill>
                <a:latin typeface="Alexandria regular" pitchFamily="2" charset="-78"/>
                <a:ea typeface="+mn-ea"/>
                <a:cs typeface="Alexandria regular" pitchFamily="2" charset="-78"/>
              </a:rPr>
              <a:t>يأتى</a:t>
            </a:r>
            <a:r>
              <a:rPr lang="ar-EG" sz="1800" dirty="0">
                <a:solidFill>
                  <a:prstClr val="black"/>
                </a:solidFill>
                <a:latin typeface="Alexandria regular" pitchFamily="2" charset="-78"/>
                <a:ea typeface="+mn-ea"/>
                <a:cs typeface="Alexandria regular" pitchFamily="2" charset="-78"/>
              </a:rPr>
              <a:t>:</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err="1">
                <a:solidFill>
                  <a:prstClr val="black"/>
                </a:solidFill>
                <a:latin typeface="Alexandria regular" pitchFamily="2" charset="-78"/>
                <a:ea typeface="+mn-ea"/>
                <a:cs typeface="Alexandria regular" pitchFamily="2" charset="-78"/>
              </a:rPr>
              <a:t>أولا</a:t>
            </a:r>
            <a:r>
              <a:rPr lang="ar-EG" sz="1800" dirty="0">
                <a:solidFill>
                  <a:prstClr val="black"/>
                </a:solidFill>
                <a:latin typeface="Alexandria regular" pitchFamily="2" charset="-78"/>
                <a:ea typeface="+mn-ea"/>
                <a:cs typeface="Alexandria regular" pitchFamily="2" charset="-78"/>
              </a:rPr>
              <a:t>: يجوز رفع الدعوى المدنية </a:t>
            </a:r>
            <a:r>
              <a:rPr lang="ar-EG" sz="1800" dirty="0" err="1">
                <a:solidFill>
                  <a:prstClr val="black"/>
                </a:solidFill>
                <a:latin typeface="Alexandria regular" pitchFamily="2" charset="-78"/>
                <a:ea typeface="+mn-ea"/>
                <a:cs typeface="Alexandria regular" pitchFamily="2" charset="-78"/>
              </a:rPr>
              <a:t>أمام</a:t>
            </a:r>
            <a:r>
              <a:rPr lang="ar-EG" sz="1800" dirty="0">
                <a:solidFill>
                  <a:prstClr val="black"/>
                </a:solidFill>
                <a:latin typeface="Alexandria regular" pitchFamily="2" charset="-78"/>
                <a:ea typeface="+mn-ea"/>
                <a:cs typeface="Alexandria regular" pitchFamily="2" charset="-78"/>
              </a:rPr>
              <a:t> المحكمة الجنائية فتفصل فيها مع الدعوى </a:t>
            </a:r>
            <a:r>
              <a:rPr lang="ar-EG" sz="1800" dirty="0" err="1">
                <a:solidFill>
                  <a:prstClr val="black"/>
                </a:solidFill>
                <a:latin typeface="Alexandria regular" pitchFamily="2" charset="-78"/>
                <a:ea typeface="+mn-ea"/>
                <a:cs typeface="Alexandria regular" pitchFamily="2" charset="-78"/>
              </a:rPr>
              <a:t>الجنائية</a:t>
            </a:r>
            <a:r>
              <a:rPr lang="ar-EG" sz="1800" dirty="0">
                <a:solidFill>
                  <a:prstClr val="black"/>
                </a:solidFill>
                <a:latin typeface="Alexandria regular" pitchFamily="2" charset="-78"/>
                <a:ea typeface="+mn-ea"/>
                <a:cs typeface="Alexandria regular" pitchFamily="2" charset="-78"/>
              </a:rPr>
              <a:t>.</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ولكن لا يجوز رفع الدعوى الجنائية </a:t>
            </a:r>
            <a:r>
              <a:rPr lang="ar-EG" sz="1800" dirty="0" err="1">
                <a:solidFill>
                  <a:prstClr val="black"/>
                </a:solidFill>
                <a:latin typeface="Alexandria regular" pitchFamily="2" charset="-78"/>
                <a:ea typeface="+mn-ea"/>
                <a:cs typeface="Alexandria regular" pitchFamily="2" charset="-78"/>
              </a:rPr>
              <a:t>أمام</a:t>
            </a:r>
            <a:r>
              <a:rPr lang="ar-EG" sz="1800" dirty="0">
                <a:solidFill>
                  <a:prstClr val="black"/>
                </a:solidFill>
                <a:latin typeface="Alexandria regular" pitchFamily="2" charset="-78"/>
                <a:ea typeface="+mn-ea"/>
                <a:cs typeface="Alexandria regular" pitchFamily="2" charset="-78"/>
              </a:rPr>
              <a:t> المحكمة المدنية.</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ثانيا: إذا رفعت الدعوى المدنية </a:t>
            </a:r>
            <a:r>
              <a:rPr lang="ar-EG" sz="1800" dirty="0" err="1">
                <a:solidFill>
                  <a:prstClr val="black"/>
                </a:solidFill>
                <a:latin typeface="Alexandria regular" pitchFamily="2" charset="-78"/>
                <a:ea typeface="+mn-ea"/>
                <a:cs typeface="Alexandria regular" pitchFamily="2" charset="-78"/>
              </a:rPr>
              <a:t>أمام</a:t>
            </a:r>
            <a:r>
              <a:rPr lang="ar-EG" sz="1800" dirty="0">
                <a:solidFill>
                  <a:prstClr val="black"/>
                </a:solidFill>
                <a:latin typeface="Alexandria regular" pitchFamily="2" charset="-78"/>
                <a:ea typeface="+mn-ea"/>
                <a:cs typeface="Alexandria regular" pitchFamily="2" charset="-78"/>
              </a:rPr>
              <a:t> المحكمة المدنية وقبل </a:t>
            </a:r>
            <a:r>
              <a:rPr lang="ar-EG" sz="1800" dirty="0" err="1">
                <a:solidFill>
                  <a:prstClr val="black"/>
                </a:solidFill>
                <a:latin typeface="Alexandria regular" pitchFamily="2" charset="-78"/>
                <a:ea typeface="+mn-ea"/>
                <a:cs typeface="Alexandria regular" pitchFamily="2" charset="-78"/>
              </a:rPr>
              <a:t>أن</a:t>
            </a:r>
            <a:r>
              <a:rPr lang="ar-EG" sz="1800" dirty="0">
                <a:solidFill>
                  <a:prstClr val="black"/>
                </a:solidFill>
                <a:latin typeface="Alexandria regular" pitchFamily="2" charset="-78"/>
                <a:ea typeface="+mn-ea"/>
                <a:cs typeface="Alexandria regular" pitchFamily="2" charset="-78"/>
              </a:rPr>
              <a:t> يتم الفصل  ثم رفعت الدعوى الجنائية.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فانه يجب وقف نظر الدعوى المدنية حتى يتم الفصل </a:t>
            </a:r>
            <a:r>
              <a:rPr lang="ar-EG" sz="1800" dirty="0" err="1">
                <a:solidFill>
                  <a:prstClr val="black"/>
                </a:solidFill>
                <a:latin typeface="Alexandria regular" pitchFamily="2" charset="-78"/>
                <a:ea typeface="+mn-ea"/>
                <a:cs typeface="Alexandria regular" pitchFamily="2" charset="-78"/>
              </a:rPr>
              <a:t>فى</a:t>
            </a:r>
            <a:r>
              <a:rPr lang="ar-EG" sz="1800" dirty="0">
                <a:solidFill>
                  <a:prstClr val="black"/>
                </a:solidFill>
                <a:latin typeface="Alexandria regular" pitchFamily="2" charset="-78"/>
                <a:ea typeface="+mn-ea"/>
                <a:cs typeface="Alexandria regular" pitchFamily="2" charset="-78"/>
              </a:rPr>
              <a:t> الدعوى </a:t>
            </a:r>
            <a:r>
              <a:rPr lang="ar-EG" sz="1800" dirty="0" err="1">
                <a:solidFill>
                  <a:prstClr val="black"/>
                </a:solidFill>
                <a:latin typeface="Alexandria regular" pitchFamily="2" charset="-78"/>
                <a:ea typeface="+mn-ea"/>
                <a:cs typeface="Alexandria regular" pitchFamily="2" charset="-78"/>
              </a:rPr>
              <a:t>الجنائية</a:t>
            </a:r>
            <a:r>
              <a:rPr lang="ar-EG" sz="1800" dirty="0">
                <a:solidFill>
                  <a:prstClr val="black"/>
                </a:solidFill>
                <a:latin typeface="Alexandria regular" pitchFamily="2" charset="-78"/>
                <a:ea typeface="+mn-ea"/>
                <a:cs typeface="Alexandria regular" pitchFamily="2" charset="-78"/>
              </a:rPr>
              <a:t>. تطبيقا للقاعدة المعروفة ” </a:t>
            </a:r>
            <a:r>
              <a:rPr lang="ar-EG" sz="1800" dirty="0" err="1">
                <a:solidFill>
                  <a:prstClr val="black"/>
                </a:solidFill>
                <a:latin typeface="Alexandria regular" pitchFamily="2" charset="-78"/>
                <a:ea typeface="+mn-ea"/>
                <a:cs typeface="Alexandria regular" pitchFamily="2" charset="-78"/>
              </a:rPr>
              <a:t>الجنائي</a:t>
            </a:r>
            <a:r>
              <a:rPr lang="ar-EG" sz="1800" dirty="0">
                <a:solidFill>
                  <a:prstClr val="black"/>
                </a:solidFill>
                <a:latin typeface="Alexandria regular" pitchFamily="2" charset="-78"/>
                <a:ea typeface="+mn-ea"/>
                <a:cs typeface="Alexandria regular" pitchFamily="2" charset="-78"/>
              </a:rPr>
              <a:t> يوقف </a:t>
            </a:r>
            <a:r>
              <a:rPr lang="ar-EG" sz="1800" dirty="0" err="1">
                <a:solidFill>
                  <a:prstClr val="black"/>
                </a:solidFill>
                <a:latin typeface="Alexandria regular" pitchFamily="2" charset="-78"/>
                <a:ea typeface="+mn-ea"/>
                <a:cs typeface="Alexandria regular" pitchFamily="2" charset="-78"/>
              </a:rPr>
              <a:t>المدنى</a:t>
            </a:r>
            <a:r>
              <a:rPr lang="ar-EG" sz="1800" dirty="0">
                <a:solidFill>
                  <a:prstClr val="black"/>
                </a:solidFill>
                <a:latin typeface="Alexandria regular" pitchFamily="2" charset="-78"/>
                <a:ea typeface="+mn-ea"/>
                <a:cs typeface="Alexandria regular" pitchFamily="2" charset="-78"/>
              </a:rPr>
              <a:t> ”.</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336515" cy="3811711"/>
          </a:xfrm>
          <a:prstGeom prst="rect">
            <a:avLst/>
          </a:prstGeom>
        </p:spPr>
      </p:pic>
    </p:spTree>
    <p:extLst>
      <p:ext uri="{BB962C8B-B14F-4D97-AF65-F5344CB8AC3E}">
        <p14:creationId xmlns:p14="http://schemas.microsoft.com/office/powerpoint/2010/main" val="958019519"/>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2468"/>
            <a:ext cx="8682519" cy="6328880"/>
          </a:xfrm>
        </p:spPr>
        <p:txBody>
          <a:bodyPr>
            <a:noAutofit/>
          </a:bodyPr>
          <a:lstStyle/>
          <a:p>
            <a:pPr algn="r" rtl="1">
              <a:lnSpc>
                <a:spcPct val="150000"/>
              </a:lnSpc>
            </a:pPr>
            <a:br>
              <a:rPr lang="ar-EG" sz="2400" dirty="0">
                <a:solidFill>
                  <a:prstClr val="black"/>
                </a:solidFill>
                <a:latin typeface="Alexandria regular" pitchFamily="2" charset="-78"/>
                <a:ea typeface="+mn-ea"/>
                <a:cs typeface="Alexandria regular" pitchFamily="2" charset="-78"/>
              </a:rPr>
            </a:br>
            <a:r>
              <a:rPr lang="ar-EG" sz="2400" dirty="0">
                <a:solidFill>
                  <a:prstClr val="black"/>
                </a:solidFill>
                <a:latin typeface="Alexandria regular" pitchFamily="2" charset="-78"/>
                <a:ea typeface="+mn-ea"/>
                <a:cs typeface="Alexandria regular" pitchFamily="2" charset="-78"/>
              </a:rPr>
              <a:t>2- اتسام الاضرار الإعلامية في البيئة الرقمية بالاتساع واثرة عالي المسئولية المدنية</a:t>
            </a:r>
            <a:br>
              <a:rPr lang="en-US" sz="1800" dirty="0">
                <a:solidFill>
                  <a:prstClr val="black"/>
                </a:solidFill>
                <a:latin typeface="Alexandria regular" pitchFamily="2" charset="-78"/>
                <a:ea typeface="+mn-ea"/>
                <a:cs typeface="Alexandria regular" pitchFamily="2" charset="-78"/>
              </a:rPr>
            </a:br>
            <a:br>
              <a:rPr lang="fa-IR" sz="1800" dirty="0">
                <a:solidFill>
                  <a:prstClr val="black"/>
                </a:solidFill>
                <a:latin typeface="Alexandria regular" pitchFamily="2" charset="-78"/>
                <a:ea typeface="+mn-ea"/>
                <a:cs typeface="Alexandria regular" pitchFamily="2" charset="-78"/>
              </a:rPr>
            </a:br>
            <a:r>
              <a:rPr lang="fa-IR" sz="1800" dirty="0">
                <a:solidFill>
                  <a:prstClr val="black"/>
                </a:solidFill>
                <a:latin typeface="Alexandria regular" pitchFamily="2" charset="-78"/>
                <a:ea typeface="+mn-ea"/>
                <a:cs typeface="Alexandria regular" pitchFamily="2" charset="-78"/>
              </a:rPr>
              <a:t> </a:t>
            </a:r>
            <a:r>
              <a:rPr lang="ar-EG" sz="1800" dirty="0">
                <a:solidFill>
                  <a:prstClr val="black"/>
                </a:solidFill>
                <a:latin typeface="Alexandria regular" pitchFamily="2" charset="-78"/>
                <a:ea typeface="+mn-ea"/>
                <a:cs typeface="Alexandria regular" pitchFamily="2" charset="-78"/>
              </a:rPr>
              <a:t>سبق أن أوضحنا أن </a:t>
            </a:r>
            <a:r>
              <a:rPr lang="ar-EG" sz="1800" dirty="0" err="1">
                <a:solidFill>
                  <a:prstClr val="black"/>
                </a:solidFill>
                <a:latin typeface="Alexandria regular" pitchFamily="2" charset="-78"/>
                <a:ea typeface="+mn-ea"/>
                <a:cs typeface="Alexandria regular" pitchFamily="2" charset="-78"/>
              </a:rPr>
              <a:t>أن</a:t>
            </a:r>
            <a:r>
              <a:rPr lang="ar-EG" sz="1800" dirty="0">
                <a:solidFill>
                  <a:prstClr val="black"/>
                </a:solidFill>
                <a:latin typeface="Alexandria regular" pitchFamily="2" charset="-78"/>
                <a:ea typeface="+mn-ea"/>
                <a:cs typeface="Alexandria regular" pitchFamily="2" charset="-78"/>
              </a:rPr>
              <a:t> العمل الإعلامي الضار في البيئة الرقمية يزيد في ضرره عن ضرر ذات العمل الإعلامي بالوسائل التقليدية، وقد ترتب علي هذا الامر عدة نتائج:</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r>
              <a:rPr lang="ar-EG" sz="1800" dirty="0">
                <a:solidFill>
                  <a:srgbClr val="FF0000"/>
                </a:solidFill>
                <a:latin typeface="Alexandria regular" pitchFamily="2" charset="-78"/>
                <a:ea typeface="+mn-ea"/>
                <a:cs typeface="Alexandria regular" pitchFamily="2" charset="-78"/>
              </a:rPr>
              <a:t>اتساع نطاق الضرر المادي </a:t>
            </a:r>
            <a:r>
              <a:rPr lang="ar-EG" sz="1800" dirty="0">
                <a:solidFill>
                  <a:prstClr val="black"/>
                </a:solidFill>
                <a:latin typeface="Alexandria regular" pitchFamily="2" charset="-78"/>
                <a:ea typeface="+mn-ea"/>
                <a:cs typeface="Alexandria regular" pitchFamily="2" charset="-78"/>
              </a:rPr>
              <a:t>علي سبيل المثال في جرائم التشهير بوضع الشركات حيث أصبح علي القاضي مضاعفة مبلغ التعويض عشرات المرات عن الوضع المعتاد لتغطية هذا الضرر.</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r>
              <a:rPr lang="ar-EG" sz="1800" dirty="0">
                <a:solidFill>
                  <a:srgbClr val="FF0000"/>
                </a:solidFill>
                <a:latin typeface="Alexandria regular" pitchFamily="2" charset="-78"/>
                <a:ea typeface="+mn-ea"/>
                <a:cs typeface="Alexandria regular" pitchFamily="2" charset="-78"/>
              </a:rPr>
              <a:t>اتساع الضرر المعنوي </a:t>
            </a:r>
            <a:r>
              <a:rPr lang="ar-EG" sz="1800" dirty="0">
                <a:solidFill>
                  <a:prstClr val="black"/>
                </a:solidFill>
                <a:latin typeface="Alexandria regular" pitchFamily="2" charset="-78"/>
                <a:ea typeface="+mn-ea"/>
                <a:cs typeface="Alexandria regular" pitchFamily="2" charset="-78"/>
              </a:rPr>
              <a:t>في القضايا الماسة بالشرف و الاعتبار ليس فقط نتيجة اتساع المتلقيين من المشاهدين، بل نتيجة المضاعفة المركبة </a:t>
            </a:r>
            <a:r>
              <a:rPr lang="ar-EG" sz="1800" dirty="0" err="1">
                <a:solidFill>
                  <a:prstClr val="black"/>
                </a:solidFill>
                <a:latin typeface="Alexandria regular" pitchFamily="2" charset="-78"/>
                <a:ea typeface="+mn-ea"/>
                <a:cs typeface="Alexandria regular" pitchFamily="2" charset="-78"/>
              </a:rPr>
              <a:t>لاثر</a:t>
            </a:r>
            <a:r>
              <a:rPr lang="ar-EG" sz="1800" dirty="0">
                <a:solidFill>
                  <a:prstClr val="black"/>
                </a:solidFill>
                <a:latin typeface="Alexandria regular" pitchFamily="2" charset="-78"/>
                <a:ea typeface="+mn-ea"/>
                <a:cs typeface="Alexandria regular" pitchFamily="2" charset="-78"/>
              </a:rPr>
              <a:t> التشهير التي قد تصل إلي حد انتحار المضرورين، بالإضافة غلي إمكانية تجدد نشر الأخبار الضارة من وقت لأخر. مما أدي إلي مضاعفة التعويض عن الاضرار المعنوية و ظهور العديد من </a:t>
            </a:r>
            <a:r>
              <a:rPr lang="ar-EG" sz="1800" u="sng" dirty="0">
                <a:solidFill>
                  <a:prstClr val="black"/>
                </a:solidFill>
                <a:latin typeface="Alexandria regular" pitchFamily="2" charset="-78"/>
                <a:ea typeface="+mn-ea"/>
                <a:cs typeface="Alexandria regular" pitchFamily="2" charset="-78"/>
              </a:rPr>
              <a:t>قضايا التعويض التكميلي التي لم تكن معتادة في مجال الضرر الإعلامي.</a:t>
            </a:r>
            <a:endParaRPr kumimoji="0" lang="ar-EG" sz="1800" i="0" u="sng"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914650" cy="3811711"/>
          </a:xfrm>
          <a:prstGeom prst="rect">
            <a:avLst/>
          </a:prstGeom>
        </p:spPr>
      </p:pic>
    </p:spTree>
    <p:extLst>
      <p:ext uri="{BB962C8B-B14F-4D97-AF65-F5344CB8AC3E}">
        <p14:creationId xmlns:p14="http://schemas.microsoft.com/office/powerpoint/2010/main" val="2183212589"/>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3924728" y="978669"/>
            <a:ext cx="7850312" cy="4900661"/>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مسئولية الإعلامي عن السلوكيات المجرمة.</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يكون الإعلامي مسئولا مسئولية مدنية عن نشاطه المهني تماما كباقي أفراد المجتمع، حيث أن الالتزام القانوني العام بعدم ارتكاب أخطاء ضارة للغير التزام عام يقع علي جميع أفراد المجتمع.</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ولا يغير من ذلك تمتع الإعلامي بمقدار كبير من حرية الرأي التي تمكنه من </a:t>
            </a:r>
            <a:r>
              <a:rPr lang="ar-EG" sz="1800" dirty="0" err="1">
                <a:solidFill>
                  <a:prstClr val="black"/>
                </a:solidFill>
                <a:latin typeface="Alexandria regular" pitchFamily="2" charset="-78"/>
                <a:ea typeface="+mn-ea"/>
                <a:cs typeface="Alexandria regular" pitchFamily="2" charset="-78"/>
              </a:rPr>
              <a:t>أدء</a:t>
            </a:r>
            <a:r>
              <a:rPr lang="ar-EG" sz="1800" dirty="0">
                <a:solidFill>
                  <a:prstClr val="black"/>
                </a:solidFill>
                <a:latin typeface="Alexandria regular" pitchFamily="2" charset="-78"/>
                <a:ea typeface="+mn-ea"/>
                <a:cs typeface="Alexandria regular" pitchFamily="2" charset="-78"/>
              </a:rPr>
              <a:t> وظيفته حيث سبق أن أوضحنا أن هذه الحرية مقيدة بعدة قيود، أهمها احترام حقوق الاخرين و لا شك أن </a:t>
            </a:r>
            <a:r>
              <a:rPr lang="ar-EG" sz="1800" dirty="0">
                <a:solidFill>
                  <a:srgbClr val="FF0000"/>
                </a:solidFill>
                <a:latin typeface="Alexandria regular" pitchFamily="2" charset="-78"/>
                <a:ea typeface="+mn-ea"/>
                <a:cs typeface="Alexandria regular" pitchFamily="2" charset="-78"/>
              </a:rPr>
              <a:t>عدم تعرض الفرد للإضرار بسلوك الإعلامي المجرم جنائيا </a:t>
            </a:r>
            <a:r>
              <a:rPr lang="ar-EG" sz="1800" dirty="0">
                <a:solidFill>
                  <a:prstClr val="black"/>
                </a:solidFill>
                <a:latin typeface="Alexandria regular" pitchFamily="2" charset="-78"/>
                <a:ea typeface="+mn-ea"/>
                <a:cs typeface="Alexandria regular" pitchFamily="2" charset="-78"/>
              </a:rPr>
              <a:t>هو أحد الحقوق العامة التي يجب حمايتها ولو علي حساب تضييق حرية العمل الإعلامي.</a:t>
            </a:r>
            <a:br>
              <a:rPr lang="ar-EG" sz="1800" dirty="0">
                <a:solidFill>
                  <a:prstClr val="black"/>
                </a:solidFill>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077856835"/>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58C71-84D7-F9AA-BEC8-0B126F96E2A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1C7E617-B58F-B963-2793-AC35DF044ECB}"/>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0CADEAFE-8CFC-4E15-5659-120895E9CBFB}"/>
              </a:ext>
            </a:extLst>
          </p:cNvPr>
          <p:cNvPicPr>
            <a:picLocks noChangeAspect="1"/>
          </p:cNvPicPr>
          <p:nvPr/>
        </p:nvPicPr>
        <p:blipFill>
          <a:blip r:embed="rId2"/>
          <a:stretch>
            <a:fillRect/>
          </a:stretch>
        </p:blipFill>
        <p:spPr>
          <a:xfrm>
            <a:off x="735715" y="1481159"/>
            <a:ext cx="2627604" cy="3895682"/>
          </a:xfrm>
          <a:prstGeom prst="rect">
            <a:avLst/>
          </a:prstGeom>
        </p:spPr>
      </p:pic>
      <p:sp>
        <p:nvSpPr>
          <p:cNvPr id="4" name="TextBox 3">
            <a:extLst>
              <a:ext uri="{FF2B5EF4-FFF2-40B4-BE49-F238E27FC236}">
                <a16:creationId xmlns:a16="http://schemas.microsoft.com/office/drawing/2014/main" id="{534875A5-2C1C-CE72-812E-F6C50D71AFD2}"/>
              </a:ext>
            </a:extLst>
          </p:cNvPr>
          <p:cNvSpPr txBox="1"/>
          <p:nvPr/>
        </p:nvSpPr>
        <p:spPr>
          <a:xfrm>
            <a:off x="3575407" y="1573283"/>
            <a:ext cx="7972746" cy="3887603"/>
          </a:xfrm>
          <a:prstGeom prst="rect">
            <a:avLst/>
          </a:prstGeom>
          <a:noFill/>
        </p:spPr>
        <p:txBody>
          <a:bodyPr wrap="square">
            <a:spAutoFit/>
          </a:bodyPr>
          <a:lstStyle/>
          <a:p>
            <a:pPr marL="0" marR="0" algn="r" rtl="1">
              <a:lnSpc>
                <a:spcPct val="150000"/>
              </a:lnSpc>
              <a:spcBef>
                <a:spcPts val="0"/>
              </a:spcBef>
              <a:spcAft>
                <a:spcPts val="800"/>
              </a:spcAft>
            </a:pPr>
            <a:b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br>
            <a:r>
              <a:rPr lang="ar-EG" dirty="0">
                <a:solidFill>
                  <a:prstClr val="black"/>
                </a:solidFill>
                <a:latin typeface="Alexandria regular" pitchFamily="2" charset="-78"/>
                <a:ea typeface="+mj-ea"/>
                <a:cs typeface="Alexandria regular" pitchFamily="2" charset="-78"/>
              </a:rPr>
              <a:t>و لكن في جميع الأحوال إذا ثبتت المسئولية المدنية بأركانها الثلاثة وفقا للقواعد العامة في المسئولية المدنية يكون الإعلامي ملزما بتنفيذ الحكم بالتعويض سواء كان ماديا بدفع مبلغ من المال أو معنويا بنشر نفي للمعلومات الخاطئة علي صفحته الخاصة كما نشر هذه المعلومات علي ذات الصفحة التي يتابعها الملايين.</a:t>
            </a:r>
          </a:p>
          <a:p>
            <a:pPr marL="0" marR="0" algn="r" rtl="1">
              <a:lnSpc>
                <a:spcPct val="150000"/>
              </a:lnSpc>
              <a:spcBef>
                <a:spcPts val="0"/>
              </a:spcBef>
              <a:spcAft>
                <a:spcPts val="800"/>
              </a:spcAft>
            </a:pPr>
            <a:r>
              <a:rPr lang="ar-EG" dirty="0">
                <a:solidFill>
                  <a:prstClr val="black"/>
                </a:solidFill>
                <a:latin typeface="Alexandria regular" pitchFamily="2" charset="-78"/>
                <a:ea typeface="+mj-ea"/>
                <a:cs typeface="Alexandria regular" pitchFamily="2" charset="-78"/>
              </a:rPr>
              <a:t>وهو بذلك يعد ملتزما اصليا لا ينفي عنه المسئولية  اشتراك غيره معه من المشاركين في العملية الإعلامية ممكن سيلي ذكرهم كمالك المنصة الإعلامية.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528624070"/>
      </p:ext>
    </p:extLst>
  </p:cSld>
  <p:clrMapOvr>
    <a:masterClrMapping/>
  </p:clrMapOvr>
  <mc:AlternateContent xmlns:mc="http://schemas.openxmlformats.org/markup-compatibility/2006" xmlns:p14="http://schemas.microsoft.com/office/powerpoint/2010/main">
    <mc:Choice Requires="p14">
      <p:transition spd="slow" p14:dur="2000" advTm="80408"/>
    </mc:Choice>
    <mc:Fallback xmlns="">
      <p:transition spd="slow" advTm="804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B2287-9DA1-6F58-911F-340C40DD630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5006CD1A-D633-A4C4-E688-FDD644750CEB}"/>
              </a:ext>
            </a:extLst>
          </p:cNvPr>
          <p:cNvSpPr>
            <a:spLocks noGrp="1"/>
          </p:cNvSpPr>
          <p:nvPr>
            <p:ph type="title"/>
          </p:nvPr>
        </p:nvSpPr>
        <p:spPr>
          <a:xfrm>
            <a:off x="3801438" y="226033"/>
            <a:ext cx="8148263" cy="5856268"/>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انتهاكات الإعلامي غير الجنائية المسببة للمسئولية المدنية.</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سبق أن أوضحنا أن ارتكاب السلوك الإعلامي المجرم يعد موجبا لمسئولية الإعلامي المدنية طالما سببت ضررا للغير.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ولكن ماذا عن السلوك الإعلامي غير المجرم، هل يعد أيضا و بذات المقدار موجبا للمسئولية المدنية للإعلامي؟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B66DA911-8C89-7641-7DED-EECA69DA83D0}"/>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921836715"/>
      </p:ext>
    </p:extLst>
  </p:cSld>
  <p:clrMapOvr>
    <a:masterClrMapping/>
  </p:clrMapOvr>
  <mc:AlternateContent xmlns:mc="http://schemas.openxmlformats.org/markup-compatibility/2006" xmlns:p14="http://schemas.microsoft.com/office/powerpoint/2010/main">
    <mc:Choice Requires="p14">
      <p:transition spd="slow" p14:dur="2000" advTm="149112"/>
    </mc:Choice>
    <mc:Fallback xmlns="">
      <p:transition spd="slow" advTm="14911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3924728" y="277403"/>
            <a:ext cx="7850312" cy="5601928"/>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الحقيقة أن قضايا المسئولية المدنية للإعلاميين، عن السلوك الإعلامي غير المجرم من أكثر القضايا صعوبة</a:t>
            </a: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يكون القاضي أثناء نظر قضايا المسئولية المدنية  أمام اعتبارين: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الأول: حماية مصلحة الافراد من التصرفات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الضا</a:t>
            </a:r>
            <a:r>
              <a:rPr lang="ar-EG" sz="1800" dirty="0" err="1">
                <a:solidFill>
                  <a:prstClr val="black"/>
                </a:solidFill>
                <a:latin typeface="Alexandria regular" pitchFamily="2" charset="-78"/>
                <a:ea typeface="+mn-ea"/>
                <a:cs typeface="Alexandria regular" pitchFamily="2" charset="-78"/>
              </a:rPr>
              <a:t>رة</a:t>
            </a:r>
            <a:r>
              <a:rPr lang="ar-EG" sz="1800" dirty="0">
                <a:solidFill>
                  <a:prstClr val="black"/>
                </a:solidFill>
                <a:latin typeface="Alexandria regular" pitchFamily="2" charset="-78"/>
                <a:ea typeface="+mn-ea"/>
                <a:cs typeface="Alexandria regular" pitchFamily="2" charset="-78"/>
              </a:rPr>
              <a:t> بحقوقهم و مصالحهم المشروعة.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الثاني: احترام دور الإعلامي في المجتمع و ما يقتضيه من حرية الرأي و التعبير الزائد للإعلامي أو ما يعرف بالحصانة الإعلامية، و التي تهدف في المقام الأول إلي تحقيق المصلحة العامة.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فعلي القاضي الموازنة بين هذين الاعتبارين علي نحو لا يجعل من عدم الاضرار بالأفراد معيارا لخنق حرية الرأي و التعبير. وبالتالي يجب للحكم بالتعويض علي الإعلامي علي سلوك غير مجرم أن يكون في هذا السلوك خروج علي مقتضيات العمل الإعلامي و علي ما تقتضيه تقاليد مهنة العمل الإعلامي و الصحفي</a:t>
            </a: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9956AEEA-CD40-03F6-83CA-6B02AF2AFD3A}"/>
              </a:ext>
            </a:extLst>
          </p:cNvPr>
          <p:cNvPicPr>
            <a:picLocks noChangeAspect="1"/>
          </p:cNvPicPr>
          <p:nvPr/>
        </p:nvPicPr>
        <p:blipFill>
          <a:blip r:embed="rId2"/>
          <a:stretch>
            <a:fillRect/>
          </a:stretch>
        </p:blipFill>
        <p:spPr>
          <a:xfrm>
            <a:off x="599377" y="2349355"/>
            <a:ext cx="2773920" cy="2426418"/>
          </a:xfrm>
          <a:prstGeom prst="rect">
            <a:avLst/>
          </a:prstGeom>
        </p:spPr>
      </p:pic>
    </p:spTree>
    <p:extLst>
      <p:ext uri="{BB962C8B-B14F-4D97-AF65-F5344CB8AC3E}">
        <p14:creationId xmlns:p14="http://schemas.microsoft.com/office/powerpoint/2010/main" val="2834808049"/>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3924728" y="277403"/>
            <a:ext cx="7850312" cy="5601928"/>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ومن مقتضيات هذه الموازنة أننا نجد أن ادعاء أحد الافراد من غير الإعلاميين، ارتكاب أحد الموظفين العمومين لجريمة ما أمر يستحق المساءلة المدنية لناشر المعلومة ولوكان لديه مصادره، طالما أن الأمر لم يصل لمرحلة حدوث تحقيق مع هذا الموظف.</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بينما لا يعد السلوك ذاته موجبا للمسئولية المدنية إذا صدر من إعلامي طالما أن اتهامه للموظف العام قد جاء مبينا علي مصادر موثوقة و مرجحا و معروضا بطريقة تدعو لرغبه الإعلامي بتحقيق الصالح العام، لا تشوية هذا الموظف و التهكم عليه.</a:t>
            </a: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7AE813D5-D7B8-F38C-F0BE-D17B0E9B56A3}"/>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2587518614"/>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سادسا: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endParaRPr kumimoji="0" lang="en-US" sz="18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203132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ليلى عبد المجيد التنظيم التشريعي والقانوني للإعلام التقليدي والإلكتروني، العربي للنشر والتوزيع 2020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 عماد الدين علي أحمد جابر، الضوابط المهنية والقانونية لحماية الخصوصية الفردية في التشريعات الإعلامية العربية، دراسة تحليلية مقارنة، يونيو 2021.</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24427"/>
    </mc:Choice>
    <mc:Fallback xmlns="">
      <p:transition advTm="2442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سابعا: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525505"/>
            <a:ext cx="6097712" cy="212301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اركان المسئولية المدنية و اتسام الضرر الناتج عن الاعلام الرقمي بالاتساع.</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مسئولية الإعلامي عن السلوكيات المجرمة.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انتهاكات الإعلامي غير الجنائية المسببة للمسئولية المدنية</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187149"/>
    </mc:Choice>
    <mc:Fallback xmlns="">
      <p:transition advTm="18714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80"/>
    </mc:Choice>
    <mc:Fallback xmlns="">
      <p:transition spd="slow" advTm="1038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C674A1-8BDB-4EFF-A116-92943EE9B649}"/>
</file>

<file path=customXml/itemProps2.xml><?xml version="1.0" encoding="utf-8"?>
<ds:datastoreItem xmlns:ds="http://schemas.openxmlformats.org/officeDocument/2006/customXml" ds:itemID="{03489E83-1320-4668-A16A-7E2EF87D529A}"/>
</file>

<file path=customXml/itemProps3.xml><?xml version="1.0" encoding="utf-8"?>
<ds:datastoreItem xmlns:ds="http://schemas.openxmlformats.org/officeDocument/2006/customXml" ds:itemID="{85E84F00-B274-4D3B-BE9B-A40609EBE8AF}"/>
</file>

<file path=docProps/app.xml><?xml version="1.0" encoding="utf-8"?>
<Properties xmlns="http://schemas.openxmlformats.org/officeDocument/2006/extended-properties" xmlns:vt="http://schemas.openxmlformats.org/officeDocument/2006/docPropsVTypes">
  <TotalTime>21898</TotalTime>
  <Words>3784</Words>
  <Application>Microsoft Office PowerPoint</Application>
  <PresentationFormat>Widescreen</PresentationFormat>
  <Paragraphs>71</Paragraphs>
  <Slides>41</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41</vt:i4>
      </vt:variant>
    </vt:vector>
  </HeadingPairs>
  <TitlesOfParts>
    <vt:vector size="49" baseType="lpstr">
      <vt:lpstr>Alexandria</vt:lpstr>
      <vt:lpstr>Alexandria regular</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أولا: اركان المسئولية المدنية و اتسام الضرر الناتج عن الاعلام الرقمي بالاتساع. 1- الفارق بين المسئولية الجنائية و المسئولية المدنية. أ- تعريف كلا من المسئوليتين المسؤولية بشكل عام هي  ما يوجب علي الإنسان الخضوع لما يشتمل عليه القانون من عقوبات. تنشأ المسئولية الجنائية نتيجة ارتكاب أحد الافراد لسلوك يستوفي كافة عناصر التجريم في احد الجرائم التي حددها القانون.  وهو ما يجعل الأفعال المسببة للمسئولية الجنائية محصورة  فالمبدأ الدستوري أنه “لا جريمة ولا عقوبة إلا بنص”.  مثال ذلك من الجرائم غير الاعلامية ما ينص عليه قانون العقوبات من انه يعد سارقا و يعاقب بعقوبة الحبس " كل من اختلس مال منقول مملوك للغير..."  </vt:lpstr>
      <vt:lpstr>وقد يحدد القانون العقوبات لكل المخالفات الواردة فيه إجمالا: مثال ذلك: ما جاء في قانون الجرائم المعلوماتية السعودي في المادة الثالثة "يعاقب بالسجن مدة لا تزيد على سنة وبغرامة لا تزيد على خمسمائة ألف ريال، أو بإحدى هاتين العقوبتين ؛ كلُّ شخص يرتكب أيًا من الجرائم المعلوماتية الآتية:  - التنصت على ما هو مرسل عن طريق الشبكة المعلوماتية أو أحد أجهزة الحاسب الآلي - دون مسوغ نظامي صحيح - أو التقاطه أو اعتراضه. - الدخول غير المشروع لتهديد شخص أو ابتزازه ؛ لحمله على القيام بفعل أو الامتناع عنه، ولو كان القيام بهذا الفعل أو الامتناع عنه مشروعًا"   </vt:lpstr>
      <vt:lpstr> كما قد يضع القانون كاملا و يضع عقوبة لكل من خالف نصوص القانون. مثال ذلك قانون الاعلام المرئي و المسموع حيث نص في المادة السابعة عشرة "مع عدم الإخلال بأي عقوبة أشد ينص عليها نظام آخر؛ يعاقب كل من يخالف أحكام النظام أو اللائحة بعقوبة أو أكثر من العقوبات الآتية: أ - غرامة لا تزيد على عشرة ملايين ريال....."  </vt:lpstr>
      <vt:lpstr> أما المسئولية المدنية : فهي المسئولية التي تنشأ من ارتكاب المسئول لخطأ سبب ضرر للغير، فالمسئولية المدنية لا يمكن حصر الأفعال التى تستوجب التعويض،  و سواء كان  - هذا الخطأ هو مخالفة لما اتفق عليه الطرفان في عقد ما ، وهو ما يسمى بالمسئولية المدنية العقدية . - أو مجرد مخالفة لسلوك الشخص المعتاد في نفس موقف المسئول وهو ما يسمى بالمسئولية المدنية التقصيرية.   </vt:lpstr>
      <vt:lpstr>ب- طبيعة كلا من المسئوليتين: المسئولية الجنائية هي جزاء فعل أضر بالمجتمع، ولو كانت الجريمة ضد فرد محدد، لأن جميع الجرائم تمثل اعتداء ضد حق المجتمع في الأمان، لذا فإنه لضمان حق المجتمع لا يترك محاسبة الجاني لرغبة المجني عليه بل تطالب النيابة العامة بتوقيع عقوبات المسئولية الجنائية على الجاني باعتبارها ممثلة للمجتمع. ولو لم يرغب المجني عليه في معاقبة الجاني ( ما لم تكن الجريمة واحدة من الجرائم المحدودة التي يجوز فيها الصلح أو التنازل) لذلك يسأل الإعلامي جنائيا عن أيا من الجرائم الإعلامية ولو لم يرغب المجني عليه في ذلك.  </vt:lpstr>
      <vt:lpstr>بينما المسئولية المدنية كقاعدة هي جزاء فعل أضر بشخص معين، ويترتب على هذا أنه لا يمكن الحكم بها علي مرتكب الفعل الضار إلا برغبة المضرور و مطالبته الصريحة بها بل و بايضاحه مدي الضرر الناتج عن الفعل الضار. لذلك فإنه حتي لو قام احد الإعلاميين بعرض صور لشخص ما دون إذنه فإنه لا يمكن الحكم علي هذا الإعلامي بالتعويض ما لم يطالب به صاحب الصور.   كما يمكن أن يتنازل المضرور لاحقا عن دعوي التعويض في أي مرحلة كانت عليها، كما يمكن ان يتنازل عن التعويض بعد الحكم به.  فالقاعدة إذن لا يجوز الصلح أو التنازل في المسئولية الجنائية لأنها حق المجتمع، بينما يجوز ذلك في المسئولية المدنية لأنها حق خاص للفرد.  </vt:lpstr>
      <vt:lpstr> وننوه أنه  توجد بعض الحالات المحدودة التي يكون فيه المسئولية المدنية كجزاء لفعل اضر بالمجتمع مثال ذلك الاضرار البيئية التي يطالب بالتعويض عنها صناديق حماية البيئة. ولكن هذا النوع من المسئولية المدنية غير مطبق في مجال العمل الإعلامي.</vt:lpstr>
      <vt:lpstr>ج- أهداف كلا من المسئوليتين تهدف العقوبة الجنائية إلي حماية المجتمع عن طريق الردع، ولهذا الردع نوعان:  النوع الأول ردع الجاني: والمقصود به ردع الجاني من تكرار الجريمة بصورة مستقبلية. النوع الثاني الردع العام: وهو ردع العامة عن تقليد السلوك المجرم بإعلامهم بعواقب هذا السلوك و ما يترتب عليه من عقوبات جنائية.  ولعل ذلك الردع العام هو من اهم العوامل المؤيدة لفرض العقوبة الماسة بالحرية علي الإعلاميين رغم رفض الكثيرين لها. ذلك ان الجريمة الإعلامية عادة ما تكون علانية و تشجع الاخرين علي الاتيان بنفس السلوك لذا تأتي العقوبة الجنائية و ما تحمله من علانية الحكم بها كرادع يمنع حدوثها في المستقبل.   </vt:lpstr>
      <vt:lpstr> أما العقوبة المدنية فلا تهدف إلي الردع و إنما تهدف إلي جبر الضرر ورفع ما أصاب المضرور من السلوك الإعلامي المخالف. لذلك فإنها لا تأخذ في تقديرها سوى حجم ما أصاب المضرور من ضرر، و لا يدخل في تقدير حجم الضرر مدي فداحة خطأ الإعلامي او تعمده التشهير بالشركة المضرورة. </vt:lpstr>
      <vt:lpstr>ج- العقوبات: المسئولية الجنائية: يعاقب عن ارتكاب الجرائم بالإعدام و الجرائم الماسة بالحرية كالسجن و الحبس و الجرائم المالية و هي الغرامة التي تدفع لخزانة الدولة.  إلا أنه في مجال الجرائم الإعلامية لا يوجد أيا من الجرائم الإعلامية المعاقب عليها بالإعدام ما لم يرتكب الإعلامي سلوكا يشكل بطريقة منفصلة جريمة غير إعلامية، كالتخابر مع دولة اجنبية و نشر اسرار الدولة العسكرية.  أيضا لا نجد في الجرائم الإعلامية عادة عقوبة السجن المشدد سواء المؤبد أو المؤقت، و يكتفي بالحبس البسيط في معظم الجرائم الإعلامية و عادة ما يكون حدة الاقصي عام إلي عامين.   بينما يعاقب علي أغلبية الجرائم الإعلامية بالغرامة سواء بصورة منفردة او إلي جانب الحبس البسيط في الجرائم الفاضحة الضرر.  </vt:lpstr>
      <vt:lpstr> بينما يعاقب علي المسئولية المدنية بالتعويض و للتعويض نوعان:  النوع الأول: دفع تعويض نقدي جابر للضرر للشخص المضرور. كأن يحكم علي الإعلامي بدفع مبلغ اثنين مليون للمضرور  لتعويضه عن خسارة تجارته نتيجة المعلومة غير الموثقة التي نطق بها الإعلامي و تسببت في هذه الخسارة.  ومن ذلك قيام أحد المواقع الإعلامية بنعت رئيس الشركة المدعية بأنه مجرم وإن شركته عبارة عن مجموعة من السماسرة الذين يجب أن يكذبوا لكي يستمروا في العيش وإلا يطردوا. وذلك في موقع إعلامي خاص بالأمور المالية يقرأ على نطاق واسع بين الناس ، وبعد أن ثبت للمحكمة صحة أدعاء المدعية اعتبر الإعلامي و الشركة صاحبة المنصة و هي شركة مجهزة للخدمات كناشر  مرتكبين لفعل ضار مدنيا وحكم عليهم بدفع مبلغ التعويض لصالح الشركة المدعية.  </vt:lpstr>
      <vt:lpstr> النوع الثاني: التعويض العيني الذي يرفع الضرر عن المضرور، و في مجال الضرر الإعلامي،  لكي يكون التعويض المعنوي جابر للضرر الذي سببه العمل الإعلامي،  فإنه يجب أن يكون من جنسه ، أي  يجب أن ينطوي  التعويض العيني على مبدأ العلانية.   وأهم وسائل التعويض العيني القائمة على مبدأ العلانية هي حق الرد والتصحيح ، ويعرف حق الرد بأنه حق كل شخص في توضيح أو مواجهة ما قد ينشر في وسائل الإعلام ويكون ماسا به، أما حق التصحيح فيقصد به تصحيح الآخطاء فقط لكن بصورة علنية أيضا.  </vt:lpstr>
      <vt:lpstr>  و من امثلة الحكم بالتعويض العيني الحكم بإزالة المقالة عن موقع الصحيفة، والاعلان عن أن سبب الازالة نتيجة الحكم بكذب المعلومات الواردة به.   أو كقيام الإعلامي بنشر خبر عن شركة بأنها تعتمد أساليب احتيالية في ممارسة نشاطها لذلك أصابها ضرر مادي أدى إلى انخفاض قيمة أسهمها ، فيمكن التعويض عن هذا الضرر بطريقة التعويض العيني عن طريق نفي الخبر عنه اعلانية  </vt:lpstr>
      <vt:lpstr>د - من حيث حجية الحكم الجنائي و المدني  فإن المحكمة المدنية تتقيد بالحكم الصادر من المحكمة الجنائية بالنسبة للوقائع. فإذا صدر حكم المحكمة الجنائية بإدانة المتهم لارتكابه الفعل المنسوب إليه. فلا يمكن للمحكمة المدنية أن ترفض دعوى التعويض بحجة أن الفعل لم يقع من المتهم. فمتي تم اصدار الحكم الجنائي علي الإعلامي بارتكاب فعل التحريض الفردي، و أنه ترتب عليه جريمة بالفعل في حق أحد الافراد. فلا يمكن للمحكمة المدنية رفض المسئولية المدنية و ابداء رأيها بعدم الاقتناع بارتكاب الإعلامي للخطأ. </vt:lpstr>
      <vt:lpstr>إلا أن العكس ليس صحيح، فإذا صدر حكم المحكمة الجنائية بالبراءة. فإن ذلك لا يمنع المحكمة المدنية من أن تحكم بالتعويض على أساس أن الفعل يعتبر خطأ مدنيآ يستوجب التعويض.  ذلك لأنه لا يلزم للمسئولية المدنية ارتكاب خطأ جنائي بل يكفي مجرد ارتكاب سلوك مخالف لسلوك الشخص المعتاد. ومثال ذلك أن تبرئ المحكمة الإعلامي من جريمكة نشر الاخبار الكاذبة عن الموظف العام، و ذلك لأن ما قام الإعلامي بسرده كانت معلومات صادقة مستندة إلي مصادر موثوقة.  إلا أنه يظل للموظف حق مطالبة الإعلامي بالتعويض المدني لأن الإعلامي أثناء طرحه لهذه المعلومات طرحها بتهكم و اظهرها بصوره تزيد عن مقدارها.   وننوه أنه يوجد حالة تلتزم فيها المحكمة المدنية برأي المحكمة الجنائية بالبراءة، و هي اصدار البراءة المستند لعدم ارتكاب الإعلامي للواقعة المسندة اليه من الأساس. </vt:lpstr>
      <vt:lpstr> 2- اركان المسئولية المدنية:   أن المسئولية المدنية  لا تقوم إلا بتوافر أركانها الثلاثة من خطأ ثابت في جانب المسؤول إلى ضرر واقع في حق المضرور وعلاقة سببية تربط بينهما. وذلك سواء كان المسئولية المدنية عقدية أم تقصيرية باختلاف بسيط في ركن الخطأ و نعرض كلا من هذه الأركان فيما يلي</vt:lpstr>
      <vt:lpstr>أ- ركن الخطأ الخطأ في المسؤولية التقصيرية هو: إخلال الشخص بالتزام قانوني مع إدراكه لهذا الإخلال. فهو إخلال بالتزام قانوني.  فالخطأ التقصيري مرهون بتوافر عنصرين أولهما: عنصر مادي/ أو موضوعي: وهو إخلال بواجب عدم ارتكاب سلوك مخالف لسلوك الشخص المعتاد يسبب ضررا للغير. والآخر عنصر نفسي/ أو معنوي: وهو التمييز والإدراك بحسب سن مرتكب الفعل الضار. فإذا نشر أعلامي معلومات الضارة عن أحد الأشخاص بعد ارسالها له من رقم هاتف هذا الشخص. ثم تبين بعد ذلك أن الهاتف قد سرق و أن مرسل المعلومات هو السارق، أو ان هذا الارسال كان نتيجة اختراق لهاتف هذا الشخص.  فإنه في هذه الحالة لا يمكن مساءلة الإعلامي عن تعويض هذا الشخص عن الاضرار التي اصابته.   </vt:lpstr>
      <vt:lpstr> أما الخطأ في المسؤولية العقدية فهو إخلال بالتزام عقدي مصدره الرابطة العقدية بين أطراف هذه الرابطة. سواء كان ذلك عن عمد أو عن إهمال أو لسبب آخر. وسواء كان عدم تنفيذ الالتزام كليًا أو جزئيًا أو كان معيبًا أو متأخرًا. ويرجع في ذلك إلى شروط التعاقد وإلى النصوص القانونية المتعلقة به باعتبارها مكملة لإرادة المتعاقدين. ومثال ذلك مسئولية الإعلامي تجاة المنصة الإعلامية عن مخالفته لبنود الاتفاق او العقد بينهما، أو مخالفته للسياسة التحريرة الواجب احترامها بموجب العقد او القانون.  و لا يوجد عملا إمكانية لمساءلة الإعلامي وفقا لأحكام المسئولية العقدية عن ضرر أصاب الجمهور حيث لا يتصور عملا وجود رابطة عقدية بين الإعلامي و أحد المشاهدين او المستمعين. ( ما لم يكن الامر خارجا عن نطاق العمل الإعلامي كشراء الإعلامي شقة خاصة و عدم دفع الثمن)  </vt:lpstr>
      <vt:lpstr>ب- ركن الضرر يعتبر الضرر الركن الثاني للمسؤولية المدنية، فلا يكفي للحكم بالتعويض وقوع الخطأ بل يجب أن يحدث ضررًا. والضرر هو الأذى الذي يصيب الشخص من جراء المساس بحق من حقوقه أو بمصلحة مشروعة له. ولا يخرج الضرر الناتج عن خطأ الصحفي من خلال ما ينشره عبر الانترنت عن هذا المعني الأخير للضرر ، ذلك لأن الضرر إما أن يصيب الشخص في حق من حقوقه إذا ما نشر الصحفي مقالاً على شبكة الانترنت يتضمن أموراً تنتهك الحياة الخاصة للفرد أو تسئ الي منزلته الاجتماعية . وإما في مصلحة مشروعة له إذا نشر الصحفي عبر شبكة الانترنت معلومات خاطئة عن نشاط إحدى الشركات من شأنها أن تؤدي الى الحاق الضرر بها ، أو يكتب خبراً يتعلق بتوقف أحد التجار عن الدفع من دون أن يتأكد من صحته مما يؤثر في سمعة التاجر المالية وفي تجارته ومستقبلة.      </vt:lpstr>
      <vt:lpstr> وهذا المساس بمصلحة للمضرور، يحدث بحيث إذا صار المضرور في وضع أسوأ مما كان عليه قبل وقوع الخطأ.  فالضرر بصورة عامة يتحقق متي كانت العبارة التي يتضمنها مقال الصحفي أو الخبر الذي ينشره على الشبكة  تجعل الشخص في وضع أسواء مما كان عليه في السابق أي قبل نشر المقال أو الخبر. - بحيث يجعب الآخرين يتحاشونه أو يتجنبون معاملته سواء احتوت العبارة معلومات عن حالته المرضية التي يراها الناس مسيئة له وتشكل خرقاً لخصوصياته حتى ولو كانت صادقة ، أم كانت تتناول مكانته أو منزلته بين أفراد مجتمعه أو تنطوي على المساس بشعوره أو عاطفته أو ترمي بالعيب الي عمله أو تجارته ، ففي كل حالة من هذه الحالات يكون الضرر متوافراً ويسأل عنه الصحفي . ولذلك فإن الضرر الحاصل جراء النشر عبر الصحافة الإلكترونية هو الأذى الذي يصيب الشخص في حق من حقوقه الشخصية أو في مصالحة المالية المشروعة سواء تعلقت بسمعته او بكشف جانب من حياته الخاصة دون أذنه بحيث يصبح فينظر أقرانه بحالة أسواء مما كان عليها قبل نشر المقال أو إذاعة الخبر    </vt:lpstr>
      <vt:lpstr>   و يجب أن يكون الضرر محقق أي وقع بالفعل ومثال ذلك أن يقوم الإعلامي بالتشهير بالوضع الصحي لمنتجات أحد الشركات مما يؤدي إلي الاحجام عن شراء منتجات هذه الشركة و بالتالي حوث خسارة فعليه مبلغ هائل من الأرباح كان يمكن أن تجنيه الشركة بالضافة إلي خسارة الشركة لسمعتها.    و لا يمكن التعويض عن الضرر الذي كان يفترض أن يقع نتيجة السلوك الإعلامي الضار فإذا ثبت للقاضي وقت إقامة الدعوي ثبات نسبة المبيعات وعدم تأثرها بما ذكره الإعلامي، نتيجة تصحيح الإعلامي للمعلومة، فإنه لا الادعاء بتأثر سمعة الشركة في السوق ولا يمكن الحكم علي هذا الإعلامي بالتعويض.     </vt:lpstr>
      <vt:lpstr>    ولكن لا يكفي الضرر الاحتمالي مهما كانت درجته؛ فلا تقوم المسؤولية إلا بعد أن يتحقق بالفعل. ففي مثال تشهير الإعلامي بأحد الشركات و ثبوت نسبة المبيعات لا يمكن للشركة ادعاء ان الضرر لم يتحقق بعد و أنه سيتحقق لأن تحققه في هذه الحالة غير مؤكد بل احتمالي لا يمكن ان يعوض عنه القاضي. و علي الشركة ان أرادت أن تنتظر لحين تحقق الضرر بالفعل ثم ترفع دعوي المسئولية.   </vt:lpstr>
      <vt:lpstr>  ويشمل التعويض نوعين من الضرر المحقق : النوع الأول الضرر المادي وهو ما يشمل ما لحق المضرور من خسارة و ما فاته من كسب. و الخسارة هو دفع المضرور لمبلغ من المال بينما فوات الكسب هو عدم حصوله علي مال كان يمكنه الحصول عليه.   كخسارة الشركة المالية السابق الإشارة اليها لأموال فهذا ما فاتها من كسب، أو إضطرار الشركة إلي دفع مبالغ للمحاميين لرفع قضية فهذا يدخل ضمن ما لحق الشركة من خسارة.     </vt:lpstr>
      <vt:lpstr> النوع الثاني الضرر المعنوي وهو ما يلحق بالعاطفة والشعور بالألم والحزن، و يتمثل فيما يصيب الشخص لعبارات القذف أو السب أو الشتم في شرفه واعتباره نتيجة لممارسة حرية التعبير بشكل يؤدي إلى نشر وقائع تتعلق بحرمة الحياة الخاصة للشخص دون رضاه.  ومثال ذلك تشهير الإعلامي بأحد الفتيات فهنا يحق لها التعويض عن الضرر المعنوي والادبي الذي أصابها كضررها النفسي من هذا التشهير ولو لم يصيبها أي اضرار معنوية. إلا ان القاعدة انه لا يمكن للشخص المعنوي المطالبة بالتعويض سوى عن الضرر المادي .     </vt:lpstr>
      <vt:lpstr> 3- ركن السببية  العلاقة المباشرة ما بين الخطأ الذي ارتكبه المسؤول والضرر الذي أصاب المضرور. فيجب أن يكون الخطأ هو السبب في وقوع الضرر. بحيث لا يتصور وقوع الضرر بغير هذا الخطأ. فإذا قام احد الإعلامي بالتشهير بفتاة انتحرت لاحقا، يجب للحكم بالتعويض ان يثبت ان الفتاة قد انتحرت نتيجة التشهير فإذا ثبت انها في ذلك الوقت كانت في منتجع للعلاج الصحي و لم تشاهد ما بثه الإعلامي فلا يمكن مساءلته عن اضرار انتحارها. </vt:lpstr>
      <vt:lpstr>وتجدر الاشرة ان الصحفي يكون مسئول فقط عن الاضرار المباشرة فإذا قام أحد الصحفيين بادعاء واقعة أدت إلي تشوية سمعة زوجة، وكرامتها وترتب عليها كذلك احتقار الزوج في عمله و طرده من العمل.  فإن الصحفي يسأل عن الأضرار التي لحقت الزوجة في كرامتها وعن احتقارها من زوجها باعتبارها أضراراً مباشرة ، ولا يمكن أن يسأل عن طرد الزوج من وظيفته من جراء نشر المقال ، لأنها أضرار غير مباشرة، و غير مرتبطة بهذا السلوك الإعلامي بحسب المجري العادي للامور.</vt:lpstr>
      <vt:lpstr>بعد شرح  أركان المسئولية المدنية ، يثار تساؤل يمكن أن يعاقب الإعلامي علي فعل واحد بكلا من المسئولية الجنائية و المسئولية المدنية ؟ الأصل أن المسئولية المدنية تقوم كلما قامت المسئولية الجنائية. فكل سلوك مجرم جنائيا هو سلوك خاطئ مدنيا بلا شك.  وذلك بأن يكون السلوك المجرم جنائيا في ذات الوقت يسبب ضررا لأحد الافراد في المجتمع مما يستوجب المسئولية المدنية. ومثال ذلك أن يقوم الإعلامي بنشر اخبار كاذبة دون مصدر عن أحد الموظفين العمومية حيث يعاقب الإعلامي في هذه الحالة عن ارتكابه لعناصر جريمة نشر الاخبار الكاذبة، بعقوبة جنائية و في ذات الوقت يجوز للموظف العمومي أن يطالب الإعلامي ولو كان في الحبس بالتعويض عن الاضرار التي اصابته نتيجة نشر هذه المعلومات الكاذبة.  </vt:lpstr>
      <vt:lpstr>  إلا أن هذا الأصل لا يجرى على إطلاقه. فقد تقوم المسئولية الجنائية دون المدنية إذا لم يترتب على الفعل إضرار بالغير. مثال ذلك جرائم التحريض الإعلامي العام التي لم يستجيب لها العامة و لم تحدث ضررا فري لاي من افراد المجتمع.  وقد تقوم المسئولية المدنية دون الجنائية بأن يكون السلوك الخاطئ الضار   غير وارد ضمن الجرائم المنصوص عليها في القانون. كما في المسئولية عن الاخلال بواجب الرد علي النحو الصحيح قانونا.   </vt:lpstr>
      <vt:lpstr>  أما إذا ترتب على الفعل الواحد قيام المسئوليتين الجنائية والمدنية. فإن المسئولية الجنائية هى الأقوى لأنها حق المجتمع تؤثر فى المسئولية المدنية. ويظهر ذلك فيما يأتى:  أولا: يجوز رفع الدعوى المدنية أمام المحكمة الجنائية فتفصل فيها مع الدعوى الجنائية. ولكن لا يجوز رفع الدعوى الجنائية أمام المحكمة المدنية.  ثانيا: إذا رفعت الدعوى المدنية أمام المحكمة المدنية وقبل أن يتم الفصل  ثم رفعت الدعوى الجنائية. فانه يجب وقف نظر الدعوى المدنية حتى يتم الفصل فى الدعوى الجنائية. تطبيقا للقاعدة المعروفة ” الجنائي يوقف المدنى ”.   </vt:lpstr>
      <vt:lpstr> 2- اتسام الاضرار الإعلامية في البيئة الرقمية بالاتساع واثرة عالي المسئولية المدنية   سبق أن أوضحنا أن أن العمل الإعلامي الضار في البيئة الرقمية يزيد في ضرره عن ضرر ذات العمل الإعلامي بالوسائل التقليدية، وقد ترتب علي هذا الامر عدة نتائج: - اتساع نطاق الضرر المادي علي سبيل المثال في جرائم التشهير بوضع الشركات حيث أصبح علي القاضي مضاعفة مبلغ التعويض عشرات المرات عن الوضع المعتاد لتغطية هذا الضرر. - اتساع الضرر المعنوي في القضايا الماسة بالشرف و الاعتبار ليس فقط نتيجة اتساع المتلقيين من المشاهدين، بل نتيجة المضاعفة المركبة لاثر التشهير التي قد تصل إلي حد انتحار المضرورين، بالإضافة غلي إمكانية تجدد نشر الأخبار الضارة من وقت لأخر. مما أدي إلي مضاعفة التعويض عن الاضرار المعنوية و ظهور العديد من قضايا التعويض التكميلي التي لم تكن معتادة في مجال الضرر الإعلامي.</vt:lpstr>
      <vt:lpstr> ثانيا:  مسئولية الإعلامي عن السلوكيات المجرمة.   يكون الإعلامي مسئولا مسئولية مدنية عن نشاطه المهني تماما كباقي أفراد المجتمع، حيث أن الالتزام القانوني العام بعدم ارتكاب أخطاء ضارة للغير التزام عام يقع علي جميع أفراد المجتمع. ولا يغير من ذلك تمتع الإعلامي بمقدار كبير من حرية الرأي التي تمكنه من أدء وظيفته حيث سبق أن أوضحنا أن هذه الحرية مقيدة بعدة قيود، أهمها احترام حقوق الاخرين و لا شك أن عدم تعرض الفرد للإضرار بسلوك الإعلامي المجرم جنائيا هو أحد الحقوق العامة التي يجب حمايتها ولو علي حساب تضييق حرية العمل الإعلامي.   </vt:lpstr>
      <vt:lpstr>          </vt:lpstr>
      <vt:lpstr>  ثالثا: انتهاكات الإعلامي غير الجنائية المسببة للمسئولية المدنية.  سبق أن أوضحنا أن ارتكاب السلوك الإعلامي المجرم يعد موجبا لمسئولية الإعلامي المدنية طالما سببت ضررا للغير.  ولكن ماذا عن السلوك الإعلامي غير المجرم، هل يعد أيضا و بذات المقدار موجبا للمسئولية المدنية للإعلامي؟ </vt:lpstr>
      <vt:lpstr> الحقيقة أن قضايا المسئولية المدنية للإعلاميين، عن السلوك الإعلامي غير المجرم من أكثر القضايا صعوبة حيث يكون القاضي أثناء نظر قضايا المسئولية المدنية  أمام اعتبارين: الأول: حماية مصلحة الافراد من التصرفات الضارة بحقوقهم و مصالحهم المشروعة. الثاني: احترام دور الإعلامي في المجتمع و ما يقتضيه من حرية الرأي و التعبير الزائد للإعلامي أو ما يعرف بالحصانة الإعلامية، و التي تهدف في المقام الأول إلي تحقيق المصلحة العامة. فعلي القاضي الموازنة بين هذين الاعتبارين علي نحو لا يجعل من عدم الاضرار بالأفراد معيارا لخنق حرية الرأي و التعبير. وبالتالي يجب للحكم بالتعويض علي الإعلامي علي سلوك غير مجرم أن يكون في هذا السلوك خروج علي مقتضيات العمل الإعلامي و علي ما تقتضيه تقاليد مهنة العمل الإعلامي و الصحفي </vt:lpstr>
      <vt:lpstr>  ومن مقتضيات هذه الموازنة أننا نجد أن ادعاء أحد الافراد من غير الإعلاميين، ارتكاب أحد الموظفين العمومين لجريمة ما أمر يستحق المساءلة المدنية لناشر المعلومة ولوكان لديه مصادره، طالما أن الأمر لم يصل لمرحلة حدوث تحقيق مع هذا الموظف.  بينما لا يعد السلوك ذاته موجبا للمسئولية المدنية إذا صدر من إعلامي طالما أن اتهامه للموظف العام قد جاء مبينا علي مصادر موثوقة و مرجحا و معروضا بطريقة تدعو لرغبه الإعلامي بتحقيق الصالح العام، لا تشوية هذا الموظف و التهكم عليه.</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107</cp:revision>
  <dcterms:created xsi:type="dcterms:W3CDTF">2023-04-29T09:08:00Z</dcterms:created>
  <dcterms:modified xsi:type="dcterms:W3CDTF">2024-03-28T19:00:38Z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