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9"/>
  </p:notesMasterIdLst>
  <p:sldIdLst>
    <p:sldId id="480" r:id="rId5"/>
    <p:sldId id="303" r:id="rId6"/>
    <p:sldId id="612" r:id="rId7"/>
    <p:sldId id="387" r:id="rId8"/>
    <p:sldId id="388" r:id="rId9"/>
    <p:sldId id="390" r:id="rId10"/>
    <p:sldId id="439" r:id="rId11"/>
    <p:sldId id="391" r:id="rId12"/>
    <p:sldId id="515" r:id="rId13"/>
    <p:sldId id="392" r:id="rId14"/>
    <p:sldId id="443" r:id="rId15"/>
    <p:sldId id="445" r:id="rId16"/>
    <p:sldId id="446" r:id="rId17"/>
    <p:sldId id="447" r:id="rId18"/>
    <p:sldId id="448" r:id="rId19"/>
    <p:sldId id="517" r:id="rId20"/>
    <p:sldId id="400" r:id="rId21"/>
    <p:sldId id="450" r:id="rId22"/>
    <p:sldId id="451" r:id="rId23"/>
    <p:sldId id="453" r:id="rId24"/>
    <p:sldId id="454" r:id="rId25"/>
    <p:sldId id="455" r:id="rId26"/>
    <p:sldId id="456" r:id="rId27"/>
    <p:sldId id="547" r:id="rId28"/>
    <p:sldId id="548" r:id="rId29"/>
    <p:sldId id="519" r:id="rId30"/>
    <p:sldId id="458" r:id="rId31"/>
    <p:sldId id="477" r:id="rId32"/>
    <p:sldId id="459" r:id="rId33"/>
    <p:sldId id="409" r:id="rId34"/>
    <p:sldId id="410" r:id="rId35"/>
    <p:sldId id="549" r:id="rId36"/>
    <p:sldId id="550" r:id="rId37"/>
    <p:sldId id="523" r:id="rId38"/>
    <p:sldId id="474" r:id="rId39"/>
    <p:sldId id="521" r:id="rId40"/>
    <p:sldId id="489" r:id="rId41"/>
    <p:sldId id="473" r:id="rId42"/>
    <p:sldId id="461" r:id="rId43"/>
    <p:sldId id="460" r:id="rId44"/>
    <p:sldId id="613" r:id="rId45"/>
    <p:sldId id="614" r:id="rId46"/>
    <p:sldId id="615" r:id="rId47"/>
    <p:sldId id="616" r:id="rId48"/>
    <p:sldId id="617" r:id="rId49"/>
    <p:sldId id="618" r:id="rId50"/>
    <p:sldId id="619" r:id="rId51"/>
    <p:sldId id="620" r:id="rId52"/>
    <p:sldId id="621" r:id="rId53"/>
    <p:sldId id="622" r:id="rId54"/>
    <p:sldId id="623" r:id="rId55"/>
    <p:sldId id="624" r:id="rId56"/>
    <p:sldId id="485"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387"/>
            <p14:sldId id="388"/>
            <p14:sldId id="390"/>
            <p14:sldId id="439"/>
            <p14:sldId id="391"/>
            <p14:sldId id="515"/>
            <p14:sldId id="392"/>
            <p14:sldId id="443"/>
            <p14:sldId id="445"/>
            <p14:sldId id="446"/>
            <p14:sldId id="447"/>
            <p14:sldId id="448"/>
            <p14:sldId id="517"/>
            <p14:sldId id="400"/>
            <p14:sldId id="450"/>
            <p14:sldId id="451"/>
            <p14:sldId id="453"/>
            <p14:sldId id="454"/>
            <p14:sldId id="455"/>
            <p14:sldId id="456"/>
            <p14:sldId id="547"/>
            <p14:sldId id="548"/>
            <p14:sldId id="519"/>
            <p14:sldId id="458"/>
            <p14:sldId id="477"/>
            <p14:sldId id="459"/>
            <p14:sldId id="409"/>
            <p14:sldId id="410"/>
            <p14:sldId id="549"/>
            <p14:sldId id="550"/>
            <p14:sldId id="523"/>
            <p14:sldId id="474"/>
            <p14:sldId id="521"/>
            <p14:sldId id="489"/>
            <p14:sldId id="473"/>
            <p14:sldId id="461"/>
            <p14:sldId id="460"/>
            <p14:sldId id="613"/>
            <p14:sldId id="614"/>
            <p14:sldId id="615"/>
            <p14:sldId id="616"/>
            <p14:sldId id="617"/>
            <p14:sldId id="618"/>
            <p14:sldId id="619"/>
            <p14:sldId id="620"/>
            <p14:sldId id="621"/>
            <p14:sldId id="622"/>
            <p14:sldId id="623"/>
            <p14:sldId id="624"/>
            <p14:sldId id="48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61E6D798-0D31-0647-AB71-9E94307BC9C4}" type="slidenum">
              <a:rPr lang="en-US"/>
              <a:pPr/>
              <a:t>6</a:t>
            </a:fld>
            <a:endParaRPr lang="en-US"/>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1041FE78-3ECD-CD47-AF85-D701825482C7}" type="slidenum">
              <a:rPr lang="en-US"/>
              <a:pPr/>
              <a:t>8</a:t>
            </a:fld>
            <a:endParaRPr 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9</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C0485E7D-390C-4745-85F5-60C12369010B}" type="slidenum">
              <a:rPr lang="en-US"/>
              <a:pPr/>
              <a:t>15</a:t>
            </a:fld>
            <a:endParaRPr lang="en-US"/>
          </a:p>
        </p:txBody>
      </p:sp>
      <p:sp>
        <p:nvSpPr>
          <p:cNvPr id="26627" name="Rectangle 2"/>
          <p:cNvSpPr>
            <a:spLocks noGrp="1" noRot="1" noChangeAspect="1" noChangeArrowheads="1"/>
          </p:cNvSpPr>
          <p:nvPr>
            <p:ph type="sldImg"/>
          </p:nvPr>
        </p:nvSpPr>
        <p:spPr>
          <a:solidFill>
            <a:srgbClr val="FFFFFF"/>
          </a:solidFill>
          <a:ln/>
        </p:spPr>
      </p:sp>
      <p:sp>
        <p:nvSpPr>
          <p:cNvPr id="26628" name="Rectangle 3"/>
          <p:cNvSpPr>
            <a:spLocks noGrp="1" noChangeArrowheads="1"/>
          </p:cNvSpPr>
          <p:nvPr>
            <p:ph type="body" idx="1"/>
          </p:nvPr>
        </p:nvSpPr>
        <p:spPr>
          <a:xfrm>
            <a:off x="912813" y="4463296"/>
            <a:ext cx="5707062" cy="4228386"/>
          </a:xfrm>
          <a:solidFill>
            <a:srgbClr val="FFFFFF"/>
          </a:solidFill>
          <a:ln>
            <a:solidFill>
              <a:srgbClr val="000000"/>
            </a:solidFill>
          </a:ln>
        </p:spPr>
        <p:txBody>
          <a:bodyPr lIns="91337" tIns="45668" rIns="91337" bIns="45668"/>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16</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26</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34</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Lucida Sans" charset="0"/>
                <a:ea typeface="ＭＳ Ｐゴシック" charset="0"/>
                <a:cs typeface="ＭＳ Ｐゴシック" charset="0"/>
              </a:defRPr>
            </a:lvl1pPr>
            <a:lvl2pPr marL="37931725" indent="-37474525" eaLnBrk="0" hangingPunct="0">
              <a:defRPr sz="2400">
                <a:solidFill>
                  <a:schemeClr val="tx1"/>
                </a:solidFill>
                <a:latin typeface="Lucida Sans" charset="0"/>
                <a:ea typeface="ＭＳ Ｐゴシック" charset="0"/>
              </a:defRPr>
            </a:lvl2pPr>
            <a:lvl3pPr eaLnBrk="0" hangingPunct="0">
              <a:defRPr sz="2400">
                <a:solidFill>
                  <a:schemeClr val="tx1"/>
                </a:solidFill>
                <a:latin typeface="Lucida Sans" charset="0"/>
                <a:ea typeface="ＭＳ Ｐゴシック" charset="0"/>
              </a:defRPr>
            </a:lvl3pPr>
            <a:lvl4pPr eaLnBrk="0" hangingPunct="0">
              <a:defRPr sz="2400">
                <a:solidFill>
                  <a:schemeClr val="tx1"/>
                </a:solidFill>
                <a:latin typeface="Lucida Sans" charset="0"/>
                <a:ea typeface="ＭＳ Ｐゴシック" charset="0"/>
              </a:defRPr>
            </a:lvl4pPr>
            <a:lvl5pPr eaLnBrk="0" hangingPunct="0">
              <a:defRPr sz="2400">
                <a:solidFill>
                  <a:schemeClr val="tx1"/>
                </a:solidFill>
                <a:latin typeface="Lucida Sans" charset="0"/>
                <a:ea typeface="ＭＳ Ｐゴシック" charset="0"/>
              </a:defRPr>
            </a:lvl5pPr>
            <a:lvl6pPr marL="457200" eaLnBrk="0" fontAlgn="base" hangingPunct="0">
              <a:spcBef>
                <a:spcPct val="0"/>
              </a:spcBef>
              <a:spcAft>
                <a:spcPct val="0"/>
              </a:spcAft>
              <a:defRPr sz="2400">
                <a:solidFill>
                  <a:schemeClr val="tx1"/>
                </a:solidFill>
                <a:latin typeface="Lucida Sans" charset="0"/>
                <a:ea typeface="ＭＳ Ｐゴシック" charset="0"/>
              </a:defRPr>
            </a:lvl6pPr>
            <a:lvl7pPr marL="914400" eaLnBrk="0" fontAlgn="base" hangingPunct="0">
              <a:spcBef>
                <a:spcPct val="0"/>
              </a:spcBef>
              <a:spcAft>
                <a:spcPct val="0"/>
              </a:spcAft>
              <a:defRPr sz="2400">
                <a:solidFill>
                  <a:schemeClr val="tx1"/>
                </a:solidFill>
                <a:latin typeface="Lucida Sans" charset="0"/>
                <a:ea typeface="ＭＳ Ｐゴシック" charset="0"/>
              </a:defRPr>
            </a:lvl7pPr>
            <a:lvl8pPr marL="1371600" eaLnBrk="0" fontAlgn="base" hangingPunct="0">
              <a:spcBef>
                <a:spcPct val="0"/>
              </a:spcBef>
              <a:spcAft>
                <a:spcPct val="0"/>
              </a:spcAft>
              <a:defRPr sz="2400">
                <a:solidFill>
                  <a:schemeClr val="tx1"/>
                </a:solidFill>
                <a:latin typeface="Lucida Sans" charset="0"/>
                <a:ea typeface="ＭＳ Ｐゴシック" charset="0"/>
              </a:defRPr>
            </a:lvl8pPr>
            <a:lvl9pPr marL="18288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fld id="{E69DF897-5E92-F241-9A21-E64EA536231D}" type="slidenum">
              <a:rPr lang="en-US" sz="1200"/>
              <a:pPr eaLnBrk="1" hangingPunct="1"/>
              <a:t>36</a:t>
            </a:fld>
            <a:endParaRPr lang="en-US" sz="1200"/>
          </a:p>
        </p:txBody>
      </p:sp>
      <p:sp>
        <p:nvSpPr>
          <p:cNvPr id="17411" name="Rectangle 2"/>
          <p:cNvSpPr>
            <a:spLocks noGrp="1" noRot="1" noChangeAspect="1" noChangeArrowheads="1" noTextEdit="1"/>
          </p:cNvSpPr>
          <p:nvPr>
            <p:ph type="sldImg"/>
          </p:nvPr>
        </p:nvSpPr>
        <p:spPr>
          <a:xfrm>
            <a:off x="290513" y="704850"/>
            <a:ext cx="6264275" cy="3524250"/>
          </a:xfrm>
          <a:ln/>
        </p:spPr>
      </p:sp>
      <p:sp>
        <p:nvSpPr>
          <p:cNvPr id="174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latin typeface="Arial" charset="0"/>
              <a:ea typeface="ＭＳ Ｐゴシック" charset="0"/>
              <a:cs typeface="ＭＳ Ｐゴシック"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Content over Tex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06400" y="1752601"/>
            <a:ext cx="103632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06400" y="4076701"/>
            <a:ext cx="103632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dt" sz="half" idx="10"/>
          </p:nvPr>
        </p:nvSpPr>
        <p:spPr>
          <a:ln/>
        </p:spPr>
        <p:txBody>
          <a:bodyPr/>
          <a:lstStyle>
            <a:lvl1pPr>
              <a:defRPr/>
            </a:lvl1pPr>
          </a:lstStyle>
          <a:p>
            <a:pPr>
              <a:defRPr/>
            </a:pPr>
            <a:endParaRPr 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fld id="{E943D734-B240-FB4D-AF6E-6869FD669100}" type="slidenum">
              <a:rPr lang="en-US"/>
              <a:pPr/>
              <a:t>‹#›</a:t>
            </a:fld>
            <a:endParaRPr lang="en-US"/>
          </a:p>
        </p:txBody>
      </p:sp>
      <p:sp>
        <p:nvSpPr>
          <p:cNvPr id="9" name="Rectangle 2"/>
          <p:cNvSpPr>
            <a:spLocks noChangeArrowheads="1"/>
          </p:cNvSpPr>
          <p:nvPr userDrawn="1"/>
        </p:nvSpPr>
        <p:spPr bwMode="auto">
          <a:xfrm rot="5400000">
            <a:off x="-3398522" y="3398521"/>
            <a:ext cx="6858001" cy="60959"/>
          </a:xfrm>
          <a:prstGeom prst="rect">
            <a:avLst/>
          </a:prstGeom>
          <a:solidFill>
            <a:srgbClr val="A40508"/>
          </a:solidFill>
          <a:ln w="9525">
            <a:solidFill>
              <a:srgbClr val="A4001D"/>
            </a:solidFill>
            <a:miter lim="800000"/>
            <a:headEnd/>
            <a:tailEnd/>
          </a:ln>
          <a:effectLst/>
        </p:spPr>
        <p:txBody>
          <a:bodyPr wrap="none" anchor="ctr"/>
          <a:lstStyle/>
          <a:p>
            <a:pPr algn="ctr">
              <a:defRPr/>
            </a:pPr>
            <a:endParaRPr lang="en-US" sz="2226">
              <a:solidFill>
                <a:srgbClr val="A50021"/>
              </a:solidFill>
              <a:ea typeface="+mn-ea"/>
              <a:cs typeface="+mn-cs"/>
            </a:endParaRPr>
          </a:p>
        </p:txBody>
      </p:sp>
      <p:sp>
        <p:nvSpPr>
          <p:cNvPr id="10" name="Title 1"/>
          <p:cNvSpPr>
            <a:spLocks noGrp="1"/>
          </p:cNvSpPr>
          <p:nvPr>
            <p:ph type="title"/>
          </p:nvPr>
        </p:nvSpPr>
        <p:spPr>
          <a:xfrm>
            <a:off x="1828800" y="508000"/>
            <a:ext cx="9956800" cy="990600"/>
          </a:xfrm>
        </p:spPr>
        <p:txBody>
          <a:bodyPr/>
          <a:lstStyle/>
          <a:p>
            <a:r>
              <a:rPr lang="en-US"/>
              <a:t>Click to edit Master title style</a:t>
            </a:r>
            <a:endParaRPr lang="en-US" dirty="0"/>
          </a:p>
        </p:txBody>
      </p:sp>
    </p:spTree>
    <p:extLst>
      <p:ext uri="{BB962C8B-B14F-4D97-AF65-F5344CB8AC3E}">
        <p14:creationId xmlns:p14="http://schemas.microsoft.com/office/powerpoint/2010/main" val="2460982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1.emf"/><Relationship Id="rId7" Type="http://schemas.openxmlformats.org/officeDocument/2006/relationships/image" Target="../media/image13.emf"/><Relationship Id="rId2" Type="http://schemas.openxmlformats.org/officeDocument/2006/relationships/oleObject" Target="../embeddings/oleObject2.bin"/><Relationship Id="rId1" Type="http://schemas.openxmlformats.org/officeDocument/2006/relationships/slideLayout" Target="../slideLayouts/slideLayout2.xml"/><Relationship Id="rId6" Type="http://schemas.openxmlformats.org/officeDocument/2006/relationships/oleObject" Target="../embeddings/oleObject4.bin"/><Relationship Id="rId5" Type="http://schemas.openxmlformats.org/officeDocument/2006/relationships/image" Target="../media/image12.emf"/><Relationship Id="rId4" Type="http://schemas.openxmlformats.org/officeDocument/2006/relationships/oleObject" Target="../embeddings/oleObject3.bin"/></Relationships>
</file>

<file path=ppt/slides/_rels/slide1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oleObject" Target="../embeddings/oleObject5.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5.emf"/><Relationship Id="rId4" Type="http://schemas.openxmlformats.org/officeDocument/2006/relationships/oleObject" Target="../embeddings/oleObject6.bin"/></Relationships>
</file>

<file path=ppt/slides/_rels/slide2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oleObject" Target="../embeddings/oleObject7.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oleObject" Target="../embeddings/oleObject8.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8.emf"/><Relationship Id="rId4" Type="http://schemas.openxmlformats.org/officeDocument/2006/relationships/oleObject" Target="../embeddings/oleObject9.bin"/></Relationships>
</file>

<file path=ppt/slides/_rels/slide2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oleObject" Target="../embeddings/oleObject10.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9.emf"/><Relationship Id="rId4" Type="http://schemas.openxmlformats.org/officeDocument/2006/relationships/oleObject" Target="../embeddings/oleObject11.bin"/></Relationships>
</file>

<file path=ppt/slides/_rels/slide2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oleObject" Target="../embeddings/oleObject12.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oleObject" Target="../embeddings/oleObject13.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image" Target="../media/image21.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0.emf"/></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oleObject" Target="../embeddings/oleObject15.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3.emf"/><Relationship Id="rId4" Type="http://schemas.openxmlformats.org/officeDocument/2006/relationships/oleObject" Target="../embeddings/oleObject16.bin"/></Relationships>
</file>

<file path=ppt/slides/_rels/slide28.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oleObject" Target="../embeddings/oleObject17.bin"/><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oleObject" Target="../embeddings/oleObject18.bin"/><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5.emf"/><Relationship Id="rId4" Type="http://schemas.openxmlformats.org/officeDocument/2006/relationships/oleObject" Target="../embeddings/oleObject19.bin"/></Relationships>
</file>

<file path=ppt/slides/_rels/slide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6.emf"/><Relationship Id="rId7" Type="http://schemas.openxmlformats.org/officeDocument/2006/relationships/image" Target="../media/image28.emf"/><Relationship Id="rId2" Type="http://schemas.openxmlformats.org/officeDocument/2006/relationships/oleObject" Target="../embeddings/oleObject20.bin"/><Relationship Id="rId1" Type="http://schemas.openxmlformats.org/officeDocument/2006/relationships/slideLayout" Target="../slideLayouts/slideLayout16.xml"/><Relationship Id="rId6" Type="http://schemas.openxmlformats.org/officeDocument/2006/relationships/oleObject" Target="../embeddings/oleObject22.bin"/><Relationship Id="rId5" Type="http://schemas.openxmlformats.org/officeDocument/2006/relationships/image" Target="../media/image27.emf"/><Relationship Id="rId4" Type="http://schemas.openxmlformats.org/officeDocument/2006/relationships/oleObject" Target="../embeddings/oleObject21.bin"/></Relationships>
</file>

<file path=ppt/slides/_rels/slide31.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oleObject" Target="../embeddings/oleObject23.bin"/><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0.emf"/><Relationship Id="rId4" Type="http://schemas.openxmlformats.org/officeDocument/2006/relationships/oleObject" Target="../embeddings/oleObject24.bin"/></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oleObject" Target="../embeddings/oleObject28.bin"/><Relationship Id="rId3" Type="http://schemas.openxmlformats.org/officeDocument/2006/relationships/image" Target="../media/image31.emf"/><Relationship Id="rId7" Type="http://schemas.openxmlformats.org/officeDocument/2006/relationships/image" Target="../media/image33.wmf"/><Relationship Id="rId2" Type="http://schemas.openxmlformats.org/officeDocument/2006/relationships/oleObject" Target="../embeddings/oleObject25.bin"/><Relationship Id="rId1" Type="http://schemas.openxmlformats.org/officeDocument/2006/relationships/slideLayout" Target="../slideLayouts/slideLayout2.xml"/><Relationship Id="rId6" Type="http://schemas.openxmlformats.org/officeDocument/2006/relationships/oleObject" Target="../embeddings/oleObject27.bin"/><Relationship Id="rId5" Type="http://schemas.openxmlformats.org/officeDocument/2006/relationships/image" Target="../media/image32.emf"/><Relationship Id="rId4" Type="http://schemas.openxmlformats.org/officeDocument/2006/relationships/oleObject" Target="../embeddings/oleObject26.bin"/><Relationship Id="rId9"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1.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7.svg"/><Relationship Id="rId2" Type="http://schemas.openxmlformats.org/officeDocument/2006/relationships/image" Target="../media/image43.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63088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Text Classification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180431" y="2566585"/>
            <a:ext cx="11485543" cy="325717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Text Classification</a:t>
            </a:r>
          </a:p>
          <a:p>
            <a:pPr marL="457200" indent="-457200">
              <a:lnSpc>
                <a:spcPct val="150000"/>
              </a:lnSpc>
              <a:buFont typeface="Arial" panose="020B0604020202020204" pitchFamily="34" charset="0"/>
              <a:buChar char="•"/>
            </a:pPr>
            <a:r>
              <a:rPr lang="en-US" sz="2800" dirty="0"/>
              <a:t>Define and explain </a:t>
            </a:r>
            <a:r>
              <a:rPr lang="en-US" sz="2800" dirty="0">
                <a:latin typeface="Calibri (Headings)"/>
                <a:cs typeface="Calibri (Headings)"/>
              </a:rPr>
              <a:t>Text Classification and Na</a:t>
            </a:r>
            <a:r>
              <a:rPr lang="fr-FR" sz="2800" dirty="0">
                <a:latin typeface="Calibri (Headings)"/>
                <a:cs typeface="Calibri (Headings)"/>
              </a:rPr>
              <a:t>ï</a:t>
            </a:r>
            <a:r>
              <a:rPr lang="en-US" sz="2800" dirty="0" err="1">
                <a:latin typeface="Calibri (Headings)"/>
                <a:cs typeface="Calibri (Headings)"/>
              </a:rPr>
              <a:t>ve</a:t>
            </a:r>
            <a:r>
              <a:rPr lang="en-US" sz="2800" dirty="0">
                <a:latin typeface="Calibri (Headings)"/>
                <a:cs typeface="Calibri (Headings)"/>
              </a:rPr>
              <a:t> Bayes</a:t>
            </a:r>
            <a:endParaRPr lang="en-US" sz="2800" dirty="0"/>
          </a:p>
          <a:p>
            <a:pPr marL="457200" indent="-457200">
              <a:lnSpc>
                <a:spcPct val="150000"/>
              </a:lnSpc>
              <a:buFont typeface="Arial" panose="020B0604020202020204" pitchFamily="34" charset="0"/>
              <a:buChar char="•"/>
            </a:pPr>
            <a:r>
              <a:rPr lang="en-US" sz="2800" dirty="0"/>
              <a:t>Understand the bag of words representation</a:t>
            </a:r>
          </a:p>
          <a:p>
            <a:pPr marL="457200" indent="-457200">
              <a:lnSpc>
                <a:spcPct val="150000"/>
              </a:lnSpc>
              <a:buFont typeface="Arial" panose="020B0604020202020204" pitchFamily="34" charset="0"/>
              <a:buChar char="•"/>
            </a:pPr>
            <a:r>
              <a:rPr lang="en-US" sz="2800" dirty="0"/>
              <a:t>Understand Multinomial Naïve Bayes Classifier</a:t>
            </a:r>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713660" y="849827"/>
            <a:ext cx="8723221" cy="1143000"/>
          </a:xfrm>
        </p:spPr>
        <p:txBody>
          <a:bodyPr/>
          <a:lstStyle/>
          <a:p>
            <a:r>
              <a:rPr lang="en-US" sz="3816" dirty="0"/>
              <a:t>Text Classification</a:t>
            </a:r>
          </a:p>
        </p:txBody>
      </p:sp>
      <p:sp>
        <p:nvSpPr>
          <p:cNvPr id="23555" name="Rectangle 3"/>
          <p:cNvSpPr>
            <a:spLocks noGrp="1" noChangeArrowheads="1"/>
          </p:cNvSpPr>
          <p:nvPr>
            <p:ph sz="quarter" idx="1"/>
          </p:nvPr>
        </p:nvSpPr>
        <p:spPr>
          <a:xfrm>
            <a:off x="2219013" y="2217442"/>
            <a:ext cx="7915515" cy="3937565"/>
          </a:xfrm>
        </p:spPr>
        <p:txBody>
          <a:bodyPr/>
          <a:lstStyle/>
          <a:p>
            <a:r>
              <a:rPr lang="en-US" sz="2968" dirty="0">
                <a:latin typeface="Calibri" charset="0"/>
              </a:rPr>
              <a:t>Assigning subject categories, topics, or genres</a:t>
            </a:r>
          </a:p>
          <a:p>
            <a:r>
              <a:rPr lang="en-US" sz="2968" dirty="0">
                <a:latin typeface="Calibri" charset="0"/>
              </a:rPr>
              <a:t>Spam detection</a:t>
            </a:r>
          </a:p>
          <a:p>
            <a:r>
              <a:rPr lang="en-US" sz="2968" dirty="0">
                <a:latin typeface="Calibri" charset="0"/>
              </a:rPr>
              <a:t>Authorship identification</a:t>
            </a:r>
          </a:p>
          <a:p>
            <a:r>
              <a:rPr lang="en-US" sz="2968" dirty="0">
                <a:latin typeface="Calibri" charset="0"/>
              </a:rPr>
              <a:t>Age/gender identification</a:t>
            </a:r>
          </a:p>
          <a:p>
            <a:r>
              <a:rPr lang="en-US" sz="2968" dirty="0">
                <a:latin typeface="Calibri" charset="0"/>
              </a:rPr>
              <a:t>Language Identification</a:t>
            </a:r>
          </a:p>
          <a:p>
            <a:r>
              <a:rPr lang="en-US" sz="2968" dirty="0">
                <a:latin typeface="Calibri" charset="0"/>
              </a:rPr>
              <a:t>Sentiment analysis</a:t>
            </a:r>
          </a:p>
          <a:p>
            <a:r>
              <a:rPr lang="en-US" sz="2968" dirty="0">
                <a:latin typeface="Calibri" charset="0"/>
              </a:rPr>
              <a:t>…</a:t>
            </a:r>
          </a:p>
        </p:txBody>
      </p:sp>
      <p:sp>
        <p:nvSpPr>
          <p:cNvPr id="2" name="Rectangle 1">
            <a:extLst>
              <a:ext uri="{FF2B5EF4-FFF2-40B4-BE49-F238E27FC236}">
                <a16:creationId xmlns:a16="http://schemas.microsoft.com/office/drawing/2014/main" id="{0DBEBC98-0F1E-6D2B-97A9-3B3F680F1E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FE05631-5A39-570D-002B-733D7418A9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29745C3-988E-A034-933B-7E6E4A4F018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2309653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838200" y="1132041"/>
            <a:ext cx="10515600" cy="1325563"/>
          </a:xfrm>
        </p:spPr>
        <p:txBody>
          <a:bodyPr/>
          <a:lstStyle/>
          <a:p>
            <a:r>
              <a:rPr lang="en-US"/>
              <a:t>Text Classification: definition</a:t>
            </a:r>
          </a:p>
        </p:txBody>
      </p:sp>
      <p:sp>
        <p:nvSpPr>
          <p:cNvPr id="24579" name="Rectangle 3"/>
          <p:cNvSpPr>
            <a:spLocks noGrp="1" noChangeArrowheads="1"/>
          </p:cNvSpPr>
          <p:nvPr>
            <p:ph sz="quarter" idx="1"/>
          </p:nvPr>
        </p:nvSpPr>
        <p:spPr>
          <a:xfrm>
            <a:off x="838200" y="2592541"/>
            <a:ext cx="10515600" cy="4351338"/>
          </a:xfrm>
        </p:spPr>
        <p:txBody>
          <a:bodyPr/>
          <a:lstStyle/>
          <a:p>
            <a:r>
              <a:rPr lang="en-US" sz="3391" i="1" dirty="0">
                <a:latin typeface="Calibri" charset="0"/>
              </a:rPr>
              <a:t>Input</a:t>
            </a:r>
            <a:r>
              <a:rPr lang="en-US" sz="3391" dirty="0">
                <a:latin typeface="Calibri" charset="0"/>
              </a:rPr>
              <a:t>:</a:t>
            </a:r>
          </a:p>
          <a:p>
            <a:pPr lvl="1"/>
            <a:r>
              <a:rPr lang="en-US" sz="2968" dirty="0">
                <a:latin typeface="Calibri" charset="0"/>
              </a:rPr>
              <a:t> a document </a:t>
            </a:r>
            <a:r>
              <a:rPr lang="en-US" sz="2968" i="1" dirty="0">
                <a:solidFill>
                  <a:srgbClr val="FF0000"/>
                </a:solidFill>
                <a:latin typeface="Calibri" charset="0"/>
              </a:rPr>
              <a:t>d</a:t>
            </a:r>
          </a:p>
          <a:p>
            <a:pPr lvl="1"/>
            <a:r>
              <a:rPr lang="en-US" sz="2968" i="1" dirty="0">
                <a:latin typeface="Calibri" charset="0"/>
              </a:rPr>
              <a:t> </a:t>
            </a:r>
            <a:r>
              <a:rPr lang="en-US" sz="2968" dirty="0">
                <a:latin typeface="Calibri" charset="0"/>
                <a:ea typeface="ＭＳ Ｐゴシック" charset="0"/>
              </a:rPr>
              <a:t>a fixed set of classes  </a:t>
            </a:r>
            <a:r>
              <a:rPr lang="en-US" sz="2968" i="1" dirty="0">
                <a:solidFill>
                  <a:srgbClr val="FF0000"/>
                </a:solidFill>
                <a:latin typeface="Calibri" charset="0"/>
                <a:ea typeface="ＭＳ Ｐゴシック" charset="0"/>
              </a:rPr>
              <a:t>C </a:t>
            </a:r>
            <a:r>
              <a:rPr lang="en-US" sz="2968" dirty="0">
                <a:solidFill>
                  <a:srgbClr val="FF0000"/>
                </a:solidFill>
                <a:latin typeface="Calibri" charset="0"/>
                <a:ea typeface="ＭＳ Ｐゴシック" charset="0"/>
              </a:rPr>
              <a:t>=</a:t>
            </a:r>
            <a:r>
              <a:rPr lang="en-US" sz="2968" i="1" dirty="0">
                <a:solidFill>
                  <a:srgbClr val="FF0000"/>
                </a:solidFill>
                <a:latin typeface="Calibri" charset="0"/>
                <a:ea typeface="ＭＳ Ｐゴシック" charset="0"/>
              </a:rPr>
              <a:t> </a:t>
            </a:r>
            <a:r>
              <a:rPr lang="en-US" sz="2968" dirty="0">
                <a:solidFill>
                  <a:srgbClr val="FF0000"/>
                </a:solidFill>
                <a:latin typeface="Calibri" charset="0"/>
                <a:ea typeface="ＭＳ Ｐゴシック" charset="0"/>
                <a:sym typeface="Symbol" charset="0"/>
              </a:rPr>
              <a:t>{</a:t>
            </a:r>
            <a:r>
              <a:rPr lang="en-US" sz="2968" i="1" dirty="0">
                <a:solidFill>
                  <a:srgbClr val="FF0000"/>
                </a:solidFill>
                <a:latin typeface="Calibri" charset="0"/>
                <a:ea typeface="ＭＳ Ｐゴシック" charset="0"/>
                <a:sym typeface="Symbol" charset="0"/>
              </a:rPr>
              <a:t>c</a:t>
            </a:r>
            <a:r>
              <a:rPr lang="en-US" sz="2968" baseline="-25000" dirty="0">
                <a:solidFill>
                  <a:srgbClr val="FF0000"/>
                </a:solidFill>
                <a:latin typeface="Calibri" charset="0"/>
                <a:ea typeface="ＭＳ Ｐゴシック" charset="0"/>
                <a:sym typeface="Symbol" charset="0"/>
              </a:rPr>
              <a:t>1</a:t>
            </a:r>
            <a:r>
              <a:rPr lang="en-US" sz="2968" dirty="0">
                <a:solidFill>
                  <a:srgbClr val="FF0000"/>
                </a:solidFill>
                <a:latin typeface="Calibri" charset="0"/>
                <a:ea typeface="ＭＳ Ｐゴシック" charset="0"/>
                <a:sym typeface="Symbol" charset="0"/>
              </a:rPr>
              <a:t>, </a:t>
            </a:r>
            <a:r>
              <a:rPr lang="en-US" sz="2968" i="1" dirty="0">
                <a:solidFill>
                  <a:srgbClr val="FF0000"/>
                </a:solidFill>
                <a:latin typeface="Calibri" charset="0"/>
                <a:ea typeface="ＭＳ Ｐゴシック" charset="0"/>
                <a:sym typeface="Symbol" charset="0"/>
              </a:rPr>
              <a:t>c</a:t>
            </a:r>
            <a:r>
              <a:rPr lang="en-US" sz="2968" baseline="-25000" dirty="0">
                <a:solidFill>
                  <a:srgbClr val="FF0000"/>
                </a:solidFill>
                <a:latin typeface="Calibri" charset="0"/>
                <a:ea typeface="ＭＳ Ｐゴシック" charset="0"/>
                <a:sym typeface="Symbol" charset="0"/>
              </a:rPr>
              <a:t>2</a:t>
            </a:r>
            <a:r>
              <a:rPr lang="en-US" sz="2968" dirty="0">
                <a:solidFill>
                  <a:srgbClr val="FF0000"/>
                </a:solidFill>
                <a:latin typeface="Calibri" charset="0"/>
                <a:ea typeface="ＭＳ Ｐゴシック" charset="0"/>
                <a:sym typeface="Symbol" charset="0"/>
              </a:rPr>
              <a:t>,…, </a:t>
            </a:r>
            <a:r>
              <a:rPr lang="en-US" sz="2968" i="1" dirty="0" err="1">
                <a:solidFill>
                  <a:srgbClr val="FF0000"/>
                </a:solidFill>
                <a:latin typeface="Calibri" charset="0"/>
                <a:ea typeface="ＭＳ Ｐゴシック" charset="0"/>
                <a:sym typeface="Symbol" charset="0"/>
              </a:rPr>
              <a:t>c</a:t>
            </a:r>
            <a:r>
              <a:rPr lang="en-US" sz="2968" i="1" baseline="-25000" dirty="0" err="1">
                <a:solidFill>
                  <a:srgbClr val="FF0000"/>
                </a:solidFill>
                <a:latin typeface="Calibri" charset="0"/>
                <a:ea typeface="ＭＳ Ｐゴシック" charset="0"/>
                <a:sym typeface="Symbol" charset="0"/>
              </a:rPr>
              <a:t>J</a:t>
            </a:r>
            <a:r>
              <a:rPr lang="en-US" sz="2968" dirty="0">
                <a:solidFill>
                  <a:srgbClr val="FF0000"/>
                </a:solidFill>
                <a:latin typeface="Calibri" charset="0"/>
                <a:ea typeface="ＭＳ Ｐゴシック" charset="0"/>
                <a:sym typeface="Symbol" charset="0"/>
              </a:rPr>
              <a:t>}</a:t>
            </a:r>
          </a:p>
          <a:p>
            <a:pPr lvl="1"/>
            <a:endParaRPr lang="en-US" sz="2968" i="1" dirty="0">
              <a:latin typeface="Calibri" charset="0"/>
            </a:endParaRPr>
          </a:p>
          <a:p>
            <a:r>
              <a:rPr lang="en-US" sz="3391" i="1" dirty="0">
                <a:latin typeface="Calibri" charset="0"/>
              </a:rPr>
              <a:t>Output</a:t>
            </a:r>
            <a:r>
              <a:rPr lang="en-US" sz="3391" dirty="0">
                <a:latin typeface="Calibri" charset="0"/>
              </a:rPr>
              <a:t>: a predicted class </a:t>
            </a:r>
            <a:r>
              <a:rPr lang="en-US" sz="3391" i="1" dirty="0">
                <a:solidFill>
                  <a:srgbClr val="FF0000"/>
                </a:solidFill>
                <a:latin typeface="Calibri" charset="0"/>
              </a:rPr>
              <a:t>c</a:t>
            </a:r>
            <a:r>
              <a:rPr lang="en-US" sz="3391" dirty="0">
                <a:solidFill>
                  <a:srgbClr val="FF0000"/>
                </a:solidFill>
                <a:latin typeface="Calibri" charset="0"/>
              </a:rPr>
              <a:t> </a:t>
            </a:r>
            <a:r>
              <a:rPr lang="en-US" sz="3391" dirty="0">
                <a:solidFill>
                  <a:srgbClr val="FF0000"/>
                </a:solidFill>
                <a:latin typeface="Calibri" charset="0"/>
                <a:ea typeface="ＭＳ Ｐゴシック" charset="0"/>
                <a:sym typeface="Symbol" charset="0"/>
              </a:rPr>
              <a:t> </a:t>
            </a:r>
            <a:r>
              <a:rPr lang="en-US" sz="3391" i="1" dirty="0">
                <a:solidFill>
                  <a:srgbClr val="FF0000"/>
                </a:solidFill>
                <a:latin typeface="Calibri" charset="0"/>
                <a:ea typeface="ＭＳ Ｐゴシック" charset="0"/>
                <a:sym typeface="Symbol" charset="0"/>
              </a:rPr>
              <a:t>C</a:t>
            </a:r>
            <a:endParaRPr lang="en-US" sz="3391" i="1" baseline="-25000" dirty="0">
              <a:solidFill>
                <a:srgbClr val="FF0000"/>
              </a:solidFill>
              <a:latin typeface="Calibri" charset="0"/>
            </a:endParaRPr>
          </a:p>
        </p:txBody>
      </p:sp>
      <p:sp>
        <p:nvSpPr>
          <p:cNvPr id="2" name="Rectangle 1">
            <a:extLst>
              <a:ext uri="{FF2B5EF4-FFF2-40B4-BE49-F238E27FC236}">
                <a16:creationId xmlns:a16="http://schemas.microsoft.com/office/drawing/2014/main" id="{B1A209F7-5548-3000-A1E5-EC583FDDFBD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BDBE89A-ED5C-A658-A7CF-8116A90B4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4C0B457-80C3-427E-4352-BA9CB36130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24952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Grp="1" noChangeArrowheads="1"/>
          </p:cNvSpPr>
          <p:nvPr>
            <p:ph type="title"/>
          </p:nvPr>
        </p:nvSpPr>
        <p:spPr>
          <a:xfrm>
            <a:off x="838200" y="969809"/>
            <a:ext cx="10515600" cy="1325563"/>
          </a:xfrm>
        </p:spPr>
        <p:txBody>
          <a:bodyPr>
            <a:normAutofit/>
          </a:bodyPr>
          <a:lstStyle/>
          <a:p>
            <a:r>
              <a:rPr lang="en-US" sz="3816" dirty="0"/>
              <a:t>Classification Methods: </a:t>
            </a:r>
            <a:br>
              <a:rPr lang="en-US" sz="3816" dirty="0"/>
            </a:br>
            <a:r>
              <a:rPr lang="en-US" sz="3816" dirty="0"/>
              <a:t>Hand-coded rules</a:t>
            </a:r>
          </a:p>
        </p:txBody>
      </p:sp>
      <p:sp>
        <p:nvSpPr>
          <p:cNvPr id="27651" name="Rectangle 5"/>
          <p:cNvSpPr>
            <a:spLocks noGrp="1" noChangeArrowheads="1"/>
          </p:cNvSpPr>
          <p:nvPr>
            <p:ph sz="quarter" idx="1"/>
          </p:nvPr>
        </p:nvSpPr>
        <p:spPr>
          <a:xfrm>
            <a:off x="838200" y="2430309"/>
            <a:ext cx="10515600" cy="4351338"/>
          </a:xfrm>
        </p:spPr>
        <p:txBody>
          <a:bodyPr/>
          <a:lstStyle/>
          <a:p>
            <a:r>
              <a:rPr lang="en-US" dirty="0">
                <a:latin typeface="Calibri" charset="0"/>
              </a:rPr>
              <a:t>Rules based on combinations of words or other features</a:t>
            </a:r>
          </a:p>
          <a:p>
            <a:pPr lvl="1"/>
            <a:r>
              <a:rPr lang="en-US" dirty="0">
                <a:latin typeface="Calibri" charset="0"/>
              </a:rPr>
              <a:t> spam: black-list-address OR (“dollars” </a:t>
            </a:r>
            <a:r>
              <a:rPr lang="en-US" dirty="0" err="1">
                <a:latin typeface="Calibri" charset="0"/>
              </a:rPr>
              <a:t>AND“have</a:t>
            </a:r>
            <a:r>
              <a:rPr lang="en-US" dirty="0">
                <a:latin typeface="Calibri" charset="0"/>
              </a:rPr>
              <a:t> been selected”)</a:t>
            </a:r>
          </a:p>
          <a:p>
            <a:r>
              <a:rPr lang="en-US" dirty="0">
                <a:latin typeface="Calibri" charset="0"/>
              </a:rPr>
              <a:t>Accuracy can be high</a:t>
            </a:r>
          </a:p>
          <a:p>
            <a:pPr lvl="1"/>
            <a:r>
              <a:rPr lang="en-US" dirty="0">
                <a:latin typeface="Calibri" charset="0"/>
              </a:rPr>
              <a:t>If rules carefully refined by expert</a:t>
            </a:r>
          </a:p>
          <a:p>
            <a:r>
              <a:rPr lang="en-US" dirty="0">
                <a:latin typeface="Calibri" charset="0"/>
              </a:rPr>
              <a:t>But building and maintaining these rules is expensive</a:t>
            </a:r>
          </a:p>
        </p:txBody>
      </p:sp>
      <p:sp>
        <p:nvSpPr>
          <p:cNvPr id="2" name="Rectangle 1">
            <a:extLst>
              <a:ext uri="{FF2B5EF4-FFF2-40B4-BE49-F238E27FC236}">
                <a16:creationId xmlns:a16="http://schemas.microsoft.com/office/drawing/2014/main" id="{F07AFCA5-D3BA-D499-273D-A8CA9D33F78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5E7C05-CCC8-8A55-CD5B-41B0CAE5DB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CD059A00-B007-9F32-0E33-14D953B514D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0331373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8243" y="1137521"/>
            <a:ext cx="7915515" cy="787513"/>
          </a:xfrm>
        </p:spPr>
        <p:txBody>
          <a:bodyPr>
            <a:normAutofit fontScale="90000"/>
          </a:bodyPr>
          <a:lstStyle/>
          <a:p>
            <a:r>
              <a:rPr lang="en-US" sz="3816" dirty="0"/>
              <a:t>Classification Methods:</a:t>
            </a:r>
            <a:br>
              <a:rPr lang="en-US" sz="3816" dirty="0"/>
            </a:br>
            <a:r>
              <a:rPr lang="en-US" sz="3816" dirty="0"/>
              <a:t>Supervised Machine Learning</a:t>
            </a:r>
          </a:p>
        </p:txBody>
      </p:sp>
      <p:sp>
        <p:nvSpPr>
          <p:cNvPr id="3" name="Content Placeholder 2"/>
          <p:cNvSpPr>
            <a:spLocks noGrp="1"/>
          </p:cNvSpPr>
          <p:nvPr>
            <p:ph idx="1"/>
          </p:nvPr>
        </p:nvSpPr>
        <p:spPr>
          <a:xfrm>
            <a:off x="838200" y="2356567"/>
            <a:ext cx="10515600" cy="4351338"/>
          </a:xfrm>
        </p:spPr>
        <p:txBody>
          <a:bodyPr/>
          <a:lstStyle/>
          <a:p>
            <a:r>
              <a:rPr lang="en-US" sz="2968" i="1" dirty="0">
                <a:latin typeface="Calibri" charset="0"/>
              </a:rPr>
              <a:t>Input: </a:t>
            </a:r>
          </a:p>
          <a:p>
            <a:pPr lvl="1"/>
            <a:r>
              <a:rPr lang="en-US" sz="2544" dirty="0">
                <a:latin typeface="Calibri" charset="0"/>
              </a:rPr>
              <a:t>a document </a:t>
            </a:r>
            <a:r>
              <a:rPr lang="en-US" sz="2544" i="1" dirty="0">
                <a:solidFill>
                  <a:srgbClr val="FF0000"/>
                </a:solidFill>
                <a:latin typeface="Calibri" charset="0"/>
              </a:rPr>
              <a:t>d</a:t>
            </a:r>
          </a:p>
          <a:p>
            <a:pPr lvl="1"/>
            <a:r>
              <a:rPr lang="en-US" sz="2544" i="1" dirty="0">
                <a:latin typeface="Calibri" charset="0"/>
              </a:rPr>
              <a:t> </a:t>
            </a:r>
            <a:r>
              <a:rPr lang="en-US" sz="2544" dirty="0">
                <a:latin typeface="Calibri" charset="0"/>
                <a:ea typeface="ＭＳ Ｐゴシック" charset="0"/>
              </a:rPr>
              <a:t>a fixed set of classes  </a:t>
            </a:r>
            <a:r>
              <a:rPr lang="en-US" sz="2544" i="1" dirty="0">
                <a:solidFill>
                  <a:srgbClr val="FF0000"/>
                </a:solidFill>
                <a:latin typeface="Calibri" charset="0"/>
                <a:ea typeface="ＭＳ Ｐゴシック" charset="0"/>
              </a:rPr>
              <a:t>C </a:t>
            </a:r>
            <a:r>
              <a:rPr lang="en-US" sz="2544" dirty="0">
                <a:solidFill>
                  <a:srgbClr val="FF0000"/>
                </a:solidFill>
                <a:latin typeface="Calibri" charset="0"/>
                <a:ea typeface="ＭＳ Ｐゴシック" charset="0"/>
              </a:rPr>
              <a:t>=</a:t>
            </a:r>
            <a:r>
              <a:rPr lang="en-US" sz="2544" i="1" dirty="0">
                <a:solidFill>
                  <a:srgbClr val="FF0000"/>
                </a:solidFill>
                <a:latin typeface="Calibri" charset="0"/>
                <a:ea typeface="ＭＳ Ｐゴシック" charset="0"/>
              </a:rPr>
              <a:t> </a:t>
            </a:r>
            <a:r>
              <a:rPr lang="en-US" sz="2544" dirty="0">
                <a:solidFill>
                  <a:srgbClr val="FF0000"/>
                </a:solidFill>
                <a:latin typeface="Calibri" charset="0"/>
                <a:ea typeface="ＭＳ Ｐゴシック" charset="0"/>
                <a:sym typeface="Symbol" charset="0"/>
              </a:rPr>
              <a:t>{</a:t>
            </a:r>
            <a:r>
              <a:rPr lang="en-US" sz="2544" i="1" dirty="0">
                <a:solidFill>
                  <a:srgbClr val="FF0000"/>
                </a:solidFill>
                <a:latin typeface="Calibri" charset="0"/>
                <a:ea typeface="ＭＳ Ｐゴシック" charset="0"/>
                <a:sym typeface="Symbol" charset="0"/>
              </a:rPr>
              <a:t>c</a:t>
            </a:r>
            <a:r>
              <a:rPr lang="en-US" sz="2544" baseline="-25000" dirty="0">
                <a:solidFill>
                  <a:srgbClr val="FF0000"/>
                </a:solidFill>
                <a:latin typeface="Calibri" charset="0"/>
                <a:ea typeface="ＭＳ Ｐゴシック" charset="0"/>
                <a:sym typeface="Symbol" charset="0"/>
              </a:rPr>
              <a:t>1</a:t>
            </a:r>
            <a:r>
              <a:rPr lang="en-US" sz="2544" dirty="0">
                <a:solidFill>
                  <a:srgbClr val="FF0000"/>
                </a:solidFill>
                <a:latin typeface="Calibri" charset="0"/>
                <a:ea typeface="ＭＳ Ｐゴシック" charset="0"/>
                <a:sym typeface="Symbol" charset="0"/>
              </a:rPr>
              <a:t>, </a:t>
            </a:r>
            <a:r>
              <a:rPr lang="en-US" sz="2544" i="1" dirty="0">
                <a:solidFill>
                  <a:srgbClr val="FF0000"/>
                </a:solidFill>
                <a:latin typeface="Calibri" charset="0"/>
                <a:ea typeface="ＭＳ Ｐゴシック" charset="0"/>
                <a:sym typeface="Symbol" charset="0"/>
              </a:rPr>
              <a:t>c</a:t>
            </a:r>
            <a:r>
              <a:rPr lang="en-US" sz="2544" baseline="-25000" dirty="0">
                <a:solidFill>
                  <a:srgbClr val="FF0000"/>
                </a:solidFill>
                <a:latin typeface="Calibri" charset="0"/>
                <a:ea typeface="ＭＳ Ｐゴシック" charset="0"/>
                <a:sym typeface="Symbol" charset="0"/>
              </a:rPr>
              <a:t>2</a:t>
            </a:r>
            <a:r>
              <a:rPr lang="en-US" sz="2544" dirty="0">
                <a:solidFill>
                  <a:srgbClr val="FF0000"/>
                </a:solidFill>
                <a:latin typeface="Calibri" charset="0"/>
                <a:ea typeface="ＭＳ Ｐゴシック" charset="0"/>
                <a:sym typeface="Symbol" charset="0"/>
              </a:rPr>
              <a:t>,…, </a:t>
            </a:r>
            <a:r>
              <a:rPr lang="en-US" sz="2544" i="1" dirty="0" err="1">
                <a:solidFill>
                  <a:srgbClr val="FF0000"/>
                </a:solidFill>
                <a:latin typeface="Calibri" charset="0"/>
                <a:ea typeface="ＭＳ Ｐゴシック" charset="0"/>
                <a:sym typeface="Symbol" charset="0"/>
              </a:rPr>
              <a:t>c</a:t>
            </a:r>
            <a:r>
              <a:rPr lang="en-US" sz="2544" i="1" baseline="-25000" dirty="0" err="1">
                <a:solidFill>
                  <a:srgbClr val="FF0000"/>
                </a:solidFill>
                <a:latin typeface="Calibri" charset="0"/>
                <a:ea typeface="ＭＳ Ｐゴシック" charset="0"/>
                <a:sym typeface="Symbol" charset="0"/>
              </a:rPr>
              <a:t>J</a:t>
            </a:r>
            <a:r>
              <a:rPr lang="en-US" sz="2544" dirty="0">
                <a:solidFill>
                  <a:srgbClr val="FF0000"/>
                </a:solidFill>
                <a:latin typeface="Calibri" charset="0"/>
                <a:ea typeface="ＭＳ Ｐゴシック" charset="0"/>
                <a:sym typeface="Symbol" charset="0"/>
              </a:rPr>
              <a:t>}</a:t>
            </a:r>
            <a:endParaRPr lang="en-US" sz="1908" i="1" dirty="0">
              <a:solidFill>
                <a:srgbClr val="FF0000"/>
              </a:solidFill>
              <a:latin typeface="Calibri" charset="0"/>
            </a:endParaRPr>
          </a:p>
          <a:p>
            <a:pPr lvl="1"/>
            <a:r>
              <a:rPr lang="en-US" sz="2544" dirty="0">
                <a:latin typeface="Calibri" charset="0"/>
              </a:rPr>
              <a:t>A training set of </a:t>
            </a:r>
            <a:r>
              <a:rPr lang="en-US" sz="2544" i="1" dirty="0">
                <a:solidFill>
                  <a:srgbClr val="FF0000"/>
                </a:solidFill>
                <a:latin typeface="Calibri" charset="0"/>
              </a:rPr>
              <a:t>m</a:t>
            </a:r>
            <a:r>
              <a:rPr lang="en-US" sz="2544" i="1" dirty="0">
                <a:latin typeface="Calibri" charset="0"/>
              </a:rPr>
              <a:t> </a:t>
            </a:r>
            <a:r>
              <a:rPr lang="en-US" sz="2544" dirty="0">
                <a:latin typeface="Calibri" charset="0"/>
              </a:rPr>
              <a:t>hand-labeled documents </a:t>
            </a:r>
            <a:r>
              <a:rPr lang="en-US" sz="2544" i="1" dirty="0">
                <a:solidFill>
                  <a:srgbClr val="FF0000"/>
                </a:solidFill>
                <a:latin typeface="Calibri" charset="0"/>
              </a:rPr>
              <a:t>(d</a:t>
            </a:r>
            <a:r>
              <a:rPr lang="en-US" sz="2544" i="1" baseline="-25000" dirty="0">
                <a:solidFill>
                  <a:srgbClr val="FF0000"/>
                </a:solidFill>
                <a:latin typeface="Calibri" charset="0"/>
              </a:rPr>
              <a:t>1</a:t>
            </a:r>
            <a:r>
              <a:rPr lang="en-US" sz="2544" i="1" dirty="0">
                <a:solidFill>
                  <a:srgbClr val="FF0000"/>
                </a:solidFill>
                <a:latin typeface="Calibri" charset="0"/>
              </a:rPr>
              <a:t>,c</a:t>
            </a:r>
            <a:r>
              <a:rPr lang="en-US" sz="2544" i="1" baseline="-25000" dirty="0">
                <a:solidFill>
                  <a:srgbClr val="FF0000"/>
                </a:solidFill>
                <a:latin typeface="Calibri" charset="0"/>
              </a:rPr>
              <a:t>1</a:t>
            </a:r>
            <a:r>
              <a:rPr lang="en-US" sz="2544" i="1" dirty="0">
                <a:solidFill>
                  <a:srgbClr val="FF0000"/>
                </a:solidFill>
                <a:latin typeface="Calibri" charset="0"/>
              </a:rPr>
              <a:t>),....,(</a:t>
            </a:r>
            <a:r>
              <a:rPr lang="en-US" sz="2544" i="1" dirty="0" err="1">
                <a:solidFill>
                  <a:srgbClr val="FF0000"/>
                </a:solidFill>
                <a:latin typeface="Calibri" charset="0"/>
              </a:rPr>
              <a:t>d</a:t>
            </a:r>
            <a:r>
              <a:rPr lang="en-US" sz="2544" i="1" baseline="-25000" dirty="0" err="1">
                <a:solidFill>
                  <a:srgbClr val="FF0000"/>
                </a:solidFill>
                <a:latin typeface="Calibri" charset="0"/>
              </a:rPr>
              <a:t>m</a:t>
            </a:r>
            <a:r>
              <a:rPr lang="en-US" sz="2544" i="1" dirty="0" err="1">
                <a:solidFill>
                  <a:srgbClr val="FF0000"/>
                </a:solidFill>
                <a:latin typeface="Calibri" charset="0"/>
              </a:rPr>
              <a:t>,c</a:t>
            </a:r>
            <a:r>
              <a:rPr lang="en-US" sz="2544" i="1" baseline="-25000" dirty="0" err="1">
                <a:solidFill>
                  <a:srgbClr val="FF0000"/>
                </a:solidFill>
                <a:latin typeface="Calibri" charset="0"/>
              </a:rPr>
              <a:t>m</a:t>
            </a:r>
            <a:r>
              <a:rPr lang="en-US" sz="2544" i="1" dirty="0">
                <a:solidFill>
                  <a:srgbClr val="FF0000"/>
                </a:solidFill>
                <a:latin typeface="Calibri" charset="0"/>
              </a:rPr>
              <a:t>)</a:t>
            </a:r>
          </a:p>
          <a:p>
            <a:r>
              <a:rPr lang="en-US" sz="2968" i="1" dirty="0">
                <a:latin typeface="Calibri" charset="0"/>
              </a:rPr>
              <a:t>Output: </a:t>
            </a:r>
          </a:p>
          <a:p>
            <a:pPr lvl="1"/>
            <a:r>
              <a:rPr lang="en-US" sz="2544" dirty="0">
                <a:latin typeface="Calibri" charset="0"/>
              </a:rPr>
              <a:t>a learned classifier </a:t>
            </a:r>
            <a:r>
              <a:rPr lang="en-US" sz="2544" i="1" dirty="0" err="1">
                <a:solidFill>
                  <a:srgbClr val="FF0000"/>
                </a:solidFill>
                <a:latin typeface="Calibri" charset="0"/>
              </a:rPr>
              <a:t>γ:d</a:t>
            </a:r>
            <a:r>
              <a:rPr lang="en-US" sz="2544" i="1" dirty="0">
                <a:solidFill>
                  <a:srgbClr val="FF0000"/>
                </a:solidFill>
                <a:latin typeface="Calibri" charset="0"/>
              </a:rPr>
              <a:t> </a:t>
            </a:r>
            <a:r>
              <a:rPr lang="en-US" sz="2544" i="1" dirty="0">
                <a:solidFill>
                  <a:srgbClr val="FF0000"/>
                </a:solidFill>
                <a:latin typeface="Calibri" charset="0"/>
                <a:sym typeface="Wingdings" charset="2"/>
              </a:rPr>
              <a:t> c</a:t>
            </a:r>
            <a:endParaRPr lang="en-US" sz="2544" i="1" dirty="0">
              <a:solidFill>
                <a:srgbClr val="FF0000"/>
              </a:solidFill>
              <a:latin typeface="Calibri" charset="0"/>
            </a:endParaRPr>
          </a:p>
        </p:txBody>
      </p:sp>
      <p:sp>
        <p:nvSpPr>
          <p:cNvPr id="9" name="Rectangle 8">
            <a:extLst>
              <a:ext uri="{FF2B5EF4-FFF2-40B4-BE49-F238E27FC236}">
                <a16:creationId xmlns:a16="http://schemas.microsoft.com/office/drawing/2014/main" id="{A5F8E4D7-EA23-4B0C-C968-224AE2654DE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8C48E990-9AF7-1CDC-D04A-27232C72B7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773D0AE5-E446-6677-48E2-3456A054EB7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1599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xfrm>
            <a:off x="2138243" y="1127257"/>
            <a:ext cx="7915515" cy="787513"/>
          </a:xfrm>
        </p:spPr>
        <p:txBody>
          <a:bodyPr>
            <a:normAutofit fontScale="90000"/>
          </a:bodyPr>
          <a:lstStyle/>
          <a:p>
            <a:r>
              <a:rPr lang="en-US" sz="3816" dirty="0"/>
              <a:t>Classification Methods:</a:t>
            </a:r>
            <a:br>
              <a:rPr lang="en-US" sz="3816" dirty="0"/>
            </a:br>
            <a:r>
              <a:rPr lang="en-US" sz="3816" dirty="0"/>
              <a:t>Supervised Machine Learning</a:t>
            </a:r>
          </a:p>
        </p:txBody>
      </p:sp>
      <p:sp>
        <p:nvSpPr>
          <p:cNvPr id="29699" name="Rectangle 5"/>
          <p:cNvSpPr>
            <a:spLocks noGrp="1" noChangeArrowheads="1"/>
          </p:cNvSpPr>
          <p:nvPr>
            <p:ph sz="quarter" idx="1"/>
          </p:nvPr>
        </p:nvSpPr>
        <p:spPr>
          <a:xfrm>
            <a:off x="1734390" y="2387065"/>
            <a:ext cx="8723221" cy="4525963"/>
          </a:xfrm>
        </p:spPr>
        <p:txBody>
          <a:bodyPr/>
          <a:lstStyle/>
          <a:p>
            <a:r>
              <a:rPr lang="en-US" sz="2968" dirty="0">
                <a:latin typeface="Calibri" charset="0"/>
              </a:rPr>
              <a:t>Any kind of classifier</a:t>
            </a:r>
          </a:p>
          <a:p>
            <a:pPr lvl="1"/>
            <a:r>
              <a:rPr lang="en-US" sz="2544" dirty="0">
                <a:latin typeface="Calibri" charset="0"/>
              </a:rPr>
              <a:t>Na</a:t>
            </a:r>
            <a:r>
              <a:rPr lang="fr-FR" sz="2544" dirty="0" err="1">
                <a:latin typeface="Calibri" charset="0"/>
              </a:rPr>
              <a:t>ï</a:t>
            </a:r>
            <a:r>
              <a:rPr lang="en-US" sz="2544" dirty="0" err="1">
                <a:latin typeface="Calibri" charset="0"/>
              </a:rPr>
              <a:t>ve</a:t>
            </a:r>
            <a:r>
              <a:rPr lang="en-US" sz="2544" dirty="0">
                <a:latin typeface="Calibri" charset="0"/>
              </a:rPr>
              <a:t> Bayes</a:t>
            </a:r>
          </a:p>
          <a:p>
            <a:pPr lvl="1"/>
            <a:r>
              <a:rPr lang="en-US" sz="2544" dirty="0">
                <a:latin typeface="Calibri" charset="0"/>
              </a:rPr>
              <a:t>Logistic regression</a:t>
            </a:r>
          </a:p>
          <a:p>
            <a:pPr lvl="1"/>
            <a:r>
              <a:rPr lang="en-US" sz="2544" dirty="0">
                <a:latin typeface="Calibri" charset="0"/>
              </a:rPr>
              <a:t>Support-vector machines</a:t>
            </a:r>
          </a:p>
          <a:p>
            <a:pPr lvl="1"/>
            <a:r>
              <a:rPr lang="en-US" sz="2544" dirty="0">
                <a:latin typeface="Calibri" charset="0"/>
              </a:rPr>
              <a:t>k-Nearest Neighbors</a:t>
            </a:r>
          </a:p>
          <a:p>
            <a:pPr lvl="1"/>
            <a:endParaRPr lang="en-US" sz="2544" dirty="0">
              <a:latin typeface="Calibri" charset="0"/>
            </a:endParaRPr>
          </a:p>
          <a:p>
            <a:pPr lvl="1"/>
            <a:r>
              <a:rPr lang="en-US" sz="2544" dirty="0">
                <a:latin typeface="Calibri" charset="0"/>
              </a:rPr>
              <a:t>…</a:t>
            </a:r>
            <a:endParaRPr lang="en-US" sz="1060" dirty="0">
              <a:latin typeface="Calibri" charset="0"/>
            </a:endParaRPr>
          </a:p>
        </p:txBody>
      </p:sp>
      <p:sp>
        <p:nvSpPr>
          <p:cNvPr id="2" name="Rectangle 1">
            <a:extLst>
              <a:ext uri="{FF2B5EF4-FFF2-40B4-BE49-F238E27FC236}">
                <a16:creationId xmlns:a16="http://schemas.microsoft.com/office/drawing/2014/main" id="{EA803C3A-B8D5-1798-7D21-6B5BDEAD9AA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480F61-EFB5-5E8B-278E-D466D97810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8682DC2-A295-BB9A-5FB5-5E48D1F1B43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51273870"/>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751060"/>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a:xfrm>
            <a:off x="2703635" y="3927083"/>
            <a:ext cx="6784728" cy="1752600"/>
          </a:xfrm>
        </p:spPr>
        <p:txBody>
          <a:bodyPr/>
          <a:lstStyle/>
          <a:p>
            <a:pPr eaLnBrk="1" hangingPunct="1">
              <a:buFont typeface="Times" charset="0"/>
              <a:buNone/>
            </a:pPr>
            <a:r>
              <a:rPr lang="en-US" sz="3816" dirty="0">
                <a:solidFill>
                  <a:srgbClr val="A4001D"/>
                </a:solidFill>
                <a:latin typeface="Calibri"/>
                <a:ea typeface="ＭＳ Ｐゴシック" charset="0"/>
                <a:cs typeface="Calibri"/>
              </a:rPr>
              <a:t>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(I)</a:t>
            </a:r>
          </a:p>
        </p:txBody>
      </p:sp>
      <p:sp>
        <p:nvSpPr>
          <p:cNvPr id="2" name="Rectangle 1">
            <a:extLst>
              <a:ext uri="{FF2B5EF4-FFF2-40B4-BE49-F238E27FC236}">
                <a16:creationId xmlns:a16="http://schemas.microsoft.com/office/drawing/2014/main" id="{57585930-14C0-F469-8D6D-CA229EEF0BA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51B807D-7D0A-3206-85D1-49254B1D59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DA0155A2-AAAB-4E37-2124-238C275F6BD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03831896"/>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838200" y="763331"/>
            <a:ext cx="10515600" cy="1325563"/>
          </a:xfrm>
        </p:spPr>
        <p:txBody>
          <a:bodyPr/>
          <a:lstStyle/>
          <a:p>
            <a:r>
              <a:rPr lang="en-US"/>
              <a:t>Naïve Bayes Intuition</a:t>
            </a:r>
          </a:p>
        </p:txBody>
      </p:sp>
      <p:sp>
        <p:nvSpPr>
          <p:cNvPr id="31747" name="Content Placeholder 2"/>
          <p:cNvSpPr>
            <a:spLocks noGrp="1"/>
          </p:cNvSpPr>
          <p:nvPr>
            <p:ph sz="quarter" idx="1"/>
          </p:nvPr>
        </p:nvSpPr>
        <p:spPr>
          <a:xfrm>
            <a:off x="1572848" y="2534877"/>
            <a:ext cx="8994815" cy="3533712"/>
          </a:xfrm>
        </p:spPr>
        <p:txBody>
          <a:bodyPr/>
          <a:lstStyle/>
          <a:p>
            <a:r>
              <a:rPr lang="en-US" sz="2968" dirty="0">
                <a:latin typeface="Calibri" charset="0"/>
              </a:rPr>
              <a:t>Simple (“</a:t>
            </a:r>
            <a:r>
              <a:rPr lang="en-US" sz="2968" dirty="0" err="1">
                <a:latin typeface="Calibri" charset="0"/>
              </a:rPr>
              <a:t>na</a:t>
            </a:r>
            <a:r>
              <a:rPr lang="fr-FR" sz="2968" dirty="0" err="1">
                <a:latin typeface="Calibri" charset="0"/>
              </a:rPr>
              <a:t>ï</a:t>
            </a:r>
            <a:r>
              <a:rPr lang="en-US" sz="2968" dirty="0" err="1">
                <a:latin typeface="Calibri" charset="0"/>
              </a:rPr>
              <a:t>ve</a:t>
            </a:r>
            <a:r>
              <a:rPr lang="en-US" sz="2968" dirty="0">
                <a:latin typeface="Calibri" charset="0"/>
              </a:rPr>
              <a:t>”) classification method based on Bayes rule</a:t>
            </a:r>
          </a:p>
          <a:p>
            <a:r>
              <a:rPr lang="en-US" sz="2968" dirty="0">
                <a:latin typeface="Calibri" charset="0"/>
              </a:rPr>
              <a:t>Relies on very simple representation of document</a:t>
            </a:r>
          </a:p>
          <a:p>
            <a:pPr lvl="1"/>
            <a:r>
              <a:rPr lang="en-US" sz="2968" dirty="0">
                <a:latin typeface="Calibri" charset="0"/>
              </a:rPr>
              <a:t>Bag of words</a:t>
            </a:r>
          </a:p>
          <a:p>
            <a:endParaRPr lang="en-US" dirty="0">
              <a:latin typeface="Calibri" charset="0"/>
            </a:endParaRPr>
          </a:p>
        </p:txBody>
      </p:sp>
      <p:sp>
        <p:nvSpPr>
          <p:cNvPr id="2" name="Rectangle 1">
            <a:extLst>
              <a:ext uri="{FF2B5EF4-FFF2-40B4-BE49-F238E27FC236}">
                <a16:creationId xmlns:a16="http://schemas.microsoft.com/office/drawing/2014/main" id="{13F1D9AE-0179-FA83-FDA5-83F2038A47B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18A5B24-3A9A-612E-ECF0-73D8ED9886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1B57098-FBEC-9B0C-3FDF-066543C0EB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358909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703637" y="1005884"/>
            <a:ext cx="7915515" cy="787513"/>
          </a:xfrm>
        </p:spPr>
        <p:txBody>
          <a:bodyPr/>
          <a:lstStyle/>
          <a:p>
            <a:r>
              <a:rPr lang="en-US" dirty="0"/>
              <a:t>The bag of words representation</a:t>
            </a:r>
          </a:p>
        </p:txBody>
      </p:sp>
      <p:sp>
        <p:nvSpPr>
          <p:cNvPr id="32772" name="Rectangle 4"/>
          <p:cNvSpPr>
            <a:spLocks noChangeArrowheads="1"/>
          </p:cNvSpPr>
          <p:nvPr/>
        </p:nvSpPr>
        <p:spPr bwMode="auto">
          <a:xfrm>
            <a:off x="3269031" y="2136671"/>
            <a:ext cx="5169316" cy="3473134"/>
          </a:xfrm>
          <a:prstGeom prst="rect">
            <a:avLst/>
          </a:prstGeom>
          <a:solidFill>
            <a:schemeClr val="accent6">
              <a:lumMod val="40000"/>
              <a:lumOff val="60000"/>
            </a:schemeClr>
          </a:solidFill>
          <a:ln w="28575">
            <a:solidFill>
              <a:schemeClr val="tx1"/>
            </a:solidFill>
            <a:miter lim="800000"/>
            <a:headEnd/>
            <a:tailEnd/>
          </a:ln>
        </p:spPr>
        <p:txBody>
          <a:bodyPr>
            <a:prstTxWarp prst="textNoShape">
              <a:avLst/>
            </a:prstTxWarp>
          </a:bodyPr>
          <a:lstStyle/>
          <a:p>
            <a:pPr>
              <a:lnSpc>
                <a:spcPct val="80000"/>
              </a:lnSpc>
              <a:spcBef>
                <a:spcPct val="20000"/>
              </a:spcBef>
            </a:pPr>
            <a:r>
              <a:rPr lang="en-US" sz="2120" dirty="0">
                <a:solidFill>
                  <a:srgbClr val="000000"/>
                </a:solidFill>
                <a:latin typeface="Courier"/>
                <a:cs typeface="Courier"/>
              </a:rPr>
              <a:t>I love this movie! It's sweet, but with satirical humor. The dialogue is great and the adventure scenes are fun…  It manages to be whimsical and romantic while laughing at the conventions of the fairy tale genre. I would recommend it to just about anyone. I've seen it several times, and I'm always happy to see it again whenever I have a friend who hasn't seen it yet.</a:t>
            </a:r>
          </a:p>
        </p:txBody>
      </p:sp>
      <p:sp>
        <p:nvSpPr>
          <p:cNvPr id="32773" name="Text Box 5"/>
          <p:cNvSpPr txBox="1">
            <a:spLocks noChangeArrowheads="1"/>
          </p:cNvSpPr>
          <p:nvPr/>
        </p:nvSpPr>
        <p:spPr bwMode="auto">
          <a:xfrm>
            <a:off x="1734390" y="2540524"/>
            <a:ext cx="1453869" cy="1821268"/>
          </a:xfrm>
          <a:prstGeom prst="rect">
            <a:avLst/>
          </a:prstGeom>
          <a:noFill/>
          <a:ln w="25400">
            <a:noFill/>
            <a:miter lim="800000"/>
            <a:headEnd/>
            <a:tailEnd/>
          </a:ln>
        </p:spPr>
        <p:txBody>
          <a:bodyPr wrap="square">
            <a:prstTxWarp prst="textNoShape">
              <a:avLst/>
            </a:prstTxWarp>
            <a:spAutoFit/>
          </a:bodyPr>
          <a:lstStyle/>
          <a:p>
            <a:r>
              <a:rPr lang="en-US" sz="11235" dirty="0" err="1">
                <a:latin typeface="Lucida Grande"/>
                <a:ea typeface="Lucida Grande"/>
                <a:cs typeface="Lucida Grande"/>
              </a:rPr>
              <a:t>γ</a:t>
            </a:r>
            <a:r>
              <a:rPr lang="en-US" sz="11235" dirty="0"/>
              <a:t>(</a:t>
            </a:r>
          </a:p>
        </p:txBody>
      </p:sp>
      <p:sp>
        <p:nvSpPr>
          <p:cNvPr id="32774" name="Text Box 6"/>
          <p:cNvSpPr txBox="1">
            <a:spLocks noChangeArrowheads="1"/>
          </p:cNvSpPr>
          <p:nvPr/>
        </p:nvSpPr>
        <p:spPr bwMode="auto">
          <a:xfrm>
            <a:off x="8386478" y="2652088"/>
            <a:ext cx="1949573" cy="1821268"/>
          </a:xfrm>
          <a:prstGeom prst="rect">
            <a:avLst/>
          </a:prstGeom>
          <a:noFill/>
          <a:ln w="25400">
            <a:noFill/>
            <a:miter lim="800000"/>
            <a:headEnd/>
            <a:tailEnd/>
          </a:ln>
        </p:spPr>
        <p:txBody>
          <a:bodyPr wrap="none">
            <a:prstTxWarp prst="textNoShape">
              <a:avLst/>
            </a:prstTxWarp>
            <a:spAutoFit/>
          </a:bodyPr>
          <a:lstStyle/>
          <a:p>
            <a:r>
              <a:rPr lang="en-US" sz="11235" dirty="0"/>
              <a:t>)=c</a:t>
            </a:r>
          </a:p>
        </p:txBody>
      </p:sp>
      <p:sp>
        <p:nvSpPr>
          <p:cNvPr id="32776" name="Text Box 8"/>
          <p:cNvSpPr txBox="1">
            <a:spLocks noChangeArrowheads="1"/>
          </p:cNvSpPr>
          <p:nvPr/>
        </p:nvSpPr>
        <p:spPr bwMode="auto">
          <a:xfrm>
            <a:off x="4965213" y="4277093"/>
            <a:ext cx="184731" cy="434863"/>
          </a:xfrm>
          <a:prstGeom prst="rect">
            <a:avLst/>
          </a:prstGeom>
          <a:noFill/>
          <a:ln w="25400">
            <a:noFill/>
            <a:miter lim="800000"/>
            <a:headEnd/>
            <a:tailEnd/>
          </a:ln>
        </p:spPr>
        <p:txBody>
          <a:bodyPr wrap="none">
            <a:prstTxWarp prst="textNoShape">
              <a:avLst/>
            </a:prstTxWarp>
            <a:spAutoFit/>
          </a:bodyPr>
          <a:lstStyle/>
          <a:p>
            <a:endParaRPr lang="en-US" sz="2226"/>
          </a:p>
        </p:txBody>
      </p:sp>
      <p:pic>
        <p:nvPicPr>
          <p:cNvPr id="9" name="Picture 8" descr="Thumbs-down-ic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3758" y="5205953"/>
            <a:ext cx="592318" cy="533840"/>
          </a:xfrm>
          <a:prstGeom prst="rect">
            <a:avLst/>
          </a:prstGeom>
        </p:spPr>
      </p:pic>
      <p:pic>
        <p:nvPicPr>
          <p:cNvPr id="10" name="Picture 9" descr="Thumbs-up-ic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3757" y="4479018"/>
            <a:ext cx="627327" cy="565393"/>
          </a:xfrm>
          <a:prstGeom prst="rect">
            <a:avLst/>
          </a:prstGeom>
        </p:spPr>
      </p:pic>
      <p:sp>
        <p:nvSpPr>
          <p:cNvPr id="2" name="Rectangle 1">
            <a:extLst>
              <a:ext uri="{FF2B5EF4-FFF2-40B4-BE49-F238E27FC236}">
                <a16:creationId xmlns:a16="http://schemas.microsoft.com/office/drawing/2014/main" id="{3AA525AD-D044-7DAB-C47B-98772718B0C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AF27E76-CD0E-3573-1A6C-D0A3B88BE1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2541F9F-C8D6-B82E-83C5-1C1035F05F0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14971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703637" y="1005884"/>
            <a:ext cx="7915515" cy="787513"/>
          </a:xfrm>
        </p:spPr>
        <p:txBody>
          <a:bodyPr/>
          <a:lstStyle/>
          <a:p>
            <a:r>
              <a:rPr lang="en-US" dirty="0"/>
              <a:t>The bag of words representation</a:t>
            </a:r>
          </a:p>
        </p:txBody>
      </p:sp>
      <p:sp>
        <p:nvSpPr>
          <p:cNvPr id="32772" name="Rectangle 4"/>
          <p:cNvSpPr>
            <a:spLocks noChangeArrowheads="1"/>
          </p:cNvSpPr>
          <p:nvPr/>
        </p:nvSpPr>
        <p:spPr bwMode="auto">
          <a:xfrm>
            <a:off x="3269031" y="2136671"/>
            <a:ext cx="5169316" cy="3473134"/>
          </a:xfrm>
          <a:prstGeom prst="rect">
            <a:avLst/>
          </a:prstGeom>
          <a:solidFill>
            <a:schemeClr val="accent6">
              <a:lumMod val="40000"/>
              <a:lumOff val="60000"/>
            </a:schemeClr>
          </a:solidFill>
          <a:ln w="28575">
            <a:solidFill>
              <a:schemeClr val="tx1"/>
            </a:solidFill>
            <a:miter lim="800000"/>
            <a:headEnd/>
            <a:tailEnd/>
          </a:ln>
        </p:spPr>
        <p:txBody>
          <a:bodyPr>
            <a:prstTxWarp prst="textNoShape">
              <a:avLst/>
            </a:prstTxWarp>
          </a:bodyPr>
          <a:lstStyle/>
          <a:p>
            <a:pPr>
              <a:lnSpc>
                <a:spcPct val="80000"/>
              </a:lnSpc>
              <a:spcBef>
                <a:spcPct val="20000"/>
              </a:spcBef>
            </a:pPr>
            <a:r>
              <a:rPr lang="en-US" sz="2120" dirty="0">
                <a:solidFill>
                  <a:schemeClr val="tx2">
                    <a:lumMod val="75000"/>
                  </a:schemeClr>
                </a:solidFill>
                <a:latin typeface="Courier"/>
                <a:cs typeface="Courier"/>
              </a:rPr>
              <a:t>I </a:t>
            </a:r>
            <a:r>
              <a:rPr lang="en-US" sz="2120" b="1" dirty="0">
                <a:latin typeface="Courier"/>
                <a:cs typeface="Courier"/>
              </a:rPr>
              <a:t>love</a:t>
            </a:r>
            <a:r>
              <a:rPr lang="en-US" sz="2120" dirty="0">
                <a:latin typeface="Courier"/>
                <a:cs typeface="Courier"/>
              </a:rPr>
              <a:t> </a:t>
            </a:r>
            <a:r>
              <a:rPr lang="en-US" sz="2120" dirty="0">
                <a:solidFill>
                  <a:schemeClr val="tx2">
                    <a:lumMod val="75000"/>
                  </a:schemeClr>
                </a:solidFill>
                <a:latin typeface="Courier"/>
                <a:cs typeface="Courier"/>
              </a:rPr>
              <a:t>this movie! It's </a:t>
            </a:r>
            <a:r>
              <a:rPr lang="en-US" sz="2120" b="1" dirty="0">
                <a:latin typeface="Courier"/>
                <a:cs typeface="Courier"/>
              </a:rPr>
              <a:t>sweet</a:t>
            </a:r>
            <a:r>
              <a:rPr lang="en-US" sz="2120" dirty="0">
                <a:solidFill>
                  <a:schemeClr val="tx2">
                    <a:lumMod val="75000"/>
                  </a:schemeClr>
                </a:solidFill>
                <a:latin typeface="Courier"/>
                <a:cs typeface="Courier"/>
              </a:rPr>
              <a:t>, but with </a:t>
            </a:r>
            <a:r>
              <a:rPr lang="en-US" sz="2120" b="1" dirty="0">
                <a:latin typeface="Courier"/>
                <a:cs typeface="Courier"/>
              </a:rPr>
              <a:t>satirical</a:t>
            </a:r>
            <a:r>
              <a:rPr lang="en-US" sz="2120" dirty="0">
                <a:latin typeface="Courier"/>
                <a:cs typeface="Courier"/>
              </a:rPr>
              <a:t> </a:t>
            </a:r>
            <a:r>
              <a:rPr lang="en-US" sz="2120" dirty="0">
                <a:solidFill>
                  <a:schemeClr val="tx2">
                    <a:lumMod val="75000"/>
                  </a:schemeClr>
                </a:solidFill>
                <a:latin typeface="Courier"/>
                <a:cs typeface="Courier"/>
              </a:rPr>
              <a:t>humor. The dialogue is </a:t>
            </a:r>
            <a:r>
              <a:rPr lang="en-US" sz="2120" b="1" dirty="0">
                <a:latin typeface="Courier"/>
                <a:cs typeface="Courier"/>
              </a:rPr>
              <a:t>great</a:t>
            </a:r>
            <a:r>
              <a:rPr lang="en-US" sz="2120" dirty="0">
                <a:latin typeface="Courier"/>
                <a:cs typeface="Courier"/>
              </a:rPr>
              <a:t> </a:t>
            </a:r>
            <a:r>
              <a:rPr lang="en-US" sz="2120" dirty="0">
                <a:solidFill>
                  <a:schemeClr val="tx2">
                    <a:lumMod val="75000"/>
                  </a:schemeClr>
                </a:solidFill>
                <a:latin typeface="Courier"/>
                <a:cs typeface="Courier"/>
              </a:rPr>
              <a:t>and the adventure scenes are </a:t>
            </a:r>
            <a:r>
              <a:rPr lang="en-US" sz="2120" b="1" dirty="0">
                <a:latin typeface="Courier"/>
                <a:cs typeface="Courier"/>
              </a:rPr>
              <a:t>fun</a:t>
            </a:r>
            <a:r>
              <a:rPr lang="en-US" sz="2120" dirty="0">
                <a:solidFill>
                  <a:schemeClr val="tx2">
                    <a:lumMod val="75000"/>
                  </a:schemeClr>
                </a:solidFill>
                <a:latin typeface="Courier"/>
                <a:cs typeface="Courier"/>
              </a:rPr>
              <a:t>…  It manages to be </a:t>
            </a:r>
            <a:r>
              <a:rPr lang="en-US" sz="2120" b="1" dirty="0">
                <a:latin typeface="Courier"/>
                <a:cs typeface="Courier"/>
              </a:rPr>
              <a:t>whimsical</a:t>
            </a:r>
            <a:r>
              <a:rPr lang="en-US" sz="2120" dirty="0">
                <a:latin typeface="Courier"/>
                <a:cs typeface="Courier"/>
              </a:rPr>
              <a:t> </a:t>
            </a:r>
            <a:r>
              <a:rPr lang="en-US" sz="2120" dirty="0">
                <a:solidFill>
                  <a:schemeClr val="tx2">
                    <a:lumMod val="75000"/>
                  </a:schemeClr>
                </a:solidFill>
                <a:latin typeface="Courier"/>
                <a:cs typeface="Courier"/>
              </a:rPr>
              <a:t>and </a:t>
            </a:r>
            <a:r>
              <a:rPr lang="en-US" sz="2120" b="1" dirty="0">
                <a:latin typeface="Courier"/>
                <a:cs typeface="Courier"/>
              </a:rPr>
              <a:t>romantic</a:t>
            </a:r>
            <a:r>
              <a:rPr lang="en-US" sz="2120" dirty="0">
                <a:latin typeface="Courier"/>
                <a:cs typeface="Courier"/>
              </a:rPr>
              <a:t> </a:t>
            </a:r>
            <a:r>
              <a:rPr lang="en-US" sz="2120" dirty="0">
                <a:solidFill>
                  <a:schemeClr val="tx2">
                    <a:lumMod val="75000"/>
                  </a:schemeClr>
                </a:solidFill>
                <a:latin typeface="Courier"/>
                <a:cs typeface="Courier"/>
              </a:rPr>
              <a:t>while </a:t>
            </a:r>
            <a:r>
              <a:rPr lang="en-US" sz="2120" b="1" dirty="0">
                <a:latin typeface="Courier"/>
                <a:cs typeface="Courier"/>
              </a:rPr>
              <a:t>laughing</a:t>
            </a:r>
            <a:r>
              <a:rPr lang="en-US" sz="2120" dirty="0">
                <a:latin typeface="Courier"/>
                <a:cs typeface="Courier"/>
              </a:rPr>
              <a:t> </a:t>
            </a:r>
            <a:r>
              <a:rPr lang="en-US" sz="2120" dirty="0">
                <a:solidFill>
                  <a:schemeClr val="tx2">
                    <a:lumMod val="75000"/>
                  </a:schemeClr>
                </a:solidFill>
                <a:latin typeface="Courier"/>
                <a:cs typeface="Courier"/>
              </a:rPr>
              <a:t>at the conventions of the fairy tale genre. I would </a:t>
            </a:r>
            <a:r>
              <a:rPr lang="en-US" sz="2120" b="1" dirty="0">
                <a:latin typeface="Courier"/>
                <a:cs typeface="Courier"/>
              </a:rPr>
              <a:t>recommend</a:t>
            </a:r>
            <a:r>
              <a:rPr lang="en-US" sz="2120" dirty="0">
                <a:latin typeface="Courier"/>
                <a:cs typeface="Courier"/>
              </a:rPr>
              <a:t> </a:t>
            </a:r>
            <a:r>
              <a:rPr lang="en-US" sz="2120" dirty="0">
                <a:solidFill>
                  <a:schemeClr val="tx2">
                    <a:lumMod val="75000"/>
                  </a:schemeClr>
                </a:solidFill>
                <a:latin typeface="Courier"/>
                <a:cs typeface="Courier"/>
              </a:rPr>
              <a:t>it to just about anyone. I've seen it </a:t>
            </a:r>
            <a:r>
              <a:rPr lang="en-US" sz="2120" b="1" dirty="0">
                <a:latin typeface="Courier"/>
                <a:cs typeface="Courier"/>
              </a:rPr>
              <a:t>several</a:t>
            </a:r>
            <a:r>
              <a:rPr lang="en-US" sz="2120" dirty="0">
                <a:latin typeface="Courier"/>
                <a:cs typeface="Courier"/>
              </a:rPr>
              <a:t> </a:t>
            </a:r>
            <a:r>
              <a:rPr lang="en-US" sz="2120" dirty="0">
                <a:solidFill>
                  <a:schemeClr val="tx2">
                    <a:lumMod val="75000"/>
                  </a:schemeClr>
                </a:solidFill>
                <a:latin typeface="Courier"/>
                <a:cs typeface="Courier"/>
              </a:rPr>
              <a:t>times, and I'm always </a:t>
            </a:r>
            <a:r>
              <a:rPr lang="en-US" sz="2120" b="1" dirty="0">
                <a:latin typeface="Courier"/>
                <a:cs typeface="Courier"/>
              </a:rPr>
              <a:t>happy</a:t>
            </a:r>
            <a:r>
              <a:rPr lang="en-US" sz="2120" dirty="0">
                <a:latin typeface="Courier"/>
                <a:cs typeface="Courier"/>
              </a:rPr>
              <a:t> </a:t>
            </a:r>
            <a:r>
              <a:rPr lang="en-US" sz="2120" dirty="0">
                <a:solidFill>
                  <a:schemeClr val="tx2">
                    <a:lumMod val="75000"/>
                  </a:schemeClr>
                </a:solidFill>
                <a:latin typeface="Courier"/>
                <a:cs typeface="Courier"/>
              </a:rPr>
              <a:t>to see it </a:t>
            </a:r>
            <a:r>
              <a:rPr lang="en-US" sz="2120" b="1" dirty="0">
                <a:latin typeface="Courier"/>
                <a:cs typeface="Courier"/>
              </a:rPr>
              <a:t>again</a:t>
            </a:r>
            <a:r>
              <a:rPr lang="en-US" sz="2120" dirty="0">
                <a:latin typeface="Courier"/>
                <a:cs typeface="Courier"/>
              </a:rPr>
              <a:t> </a:t>
            </a:r>
            <a:r>
              <a:rPr lang="en-US" sz="2120" dirty="0">
                <a:solidFill>
                  <a:schemeClr val="tx2">
                    <a:lumMod val="75000"/>
                  </a:schemeClr>
                </a:solidFill>
                <a:latin typeface="Courier"/>
                <a:cs typeface="Courier"/>
              </a:rPr>
              <a:t>whenever I have a friend who hasn't seen it yet</a:t>
            </a:r>
            <a:r>
              <a:rPr lang="en-US" sz="2120" dirty="0">
                <a:latin typeface="Courier"/>
                <a:cs typeface="Courier"/>
              </a:rPr>
              <a:t>.</a:t>
            </a:r>
          </a:p>
        </p:txBody>
      </p:sp>
      <p:sp>
        <p:nvSpPr>
          <p:cNvPr id="32773" name="Text Box 5"/>
          <p:cNvSpPr txBox="1">
            <a:spLocks noChangeArrowheads="1"/>
          </p:cNvSpPr>
          <p:nvPr/>
        </p:nvSpPr>
        <p:spPr bwMode="auto">
          <a:xfrm>
            <a:off x="1734390" y="2540524"/>
            <a:ext cx="1453869" cy="1821268"/>
          </a:xfrm>
          <a:prstGeom prst="rect">
            <a:avLst/>
          </a:prstGeom>
          <a:noFill/>
          <a:ln w="25400">
            <a:noFill/>
            <a:miter lim="800000"/>
            <a:headEnd/>
            <a:tailEnd/>
          </a:ln>
        </p:spPr>
        <p:txBody>
          <a:bodyPr wrap="square">
            <a:prstTxWarp prst="textNoShape">
              <a:avLst/>
            </a:prstTxWarp>
            <a:spAutoFit/>
          </a:bodyPr>
          <a:lstStyle/>
          <a:p>
            <a:r>
              <a:rPr lang="en-US" sz="11235" dirty="0" err="1">
                <a:latin typeface="Lucida Grande"/>
                <a:ea typeface="Lucida Grande"/>
                <a:cs typeface="Lucida Grande"/>
              </a:rPr>
              <a:t>γ</a:t>
            </a:r>
            <a:r>
              <a:rPr lang="en-US" sz="11235" dirty="0"/>
              <a:t>(</a:t>
            </a:r>
          </a:p>
        </p:txBody>
      </p:sp>
      <p:sp>
        <p:nvSpPr>
          <p:cNvPr id="32774" name="Text Box 6"/>
          <p:cNvSpPr txBox="1">
            <a:spLocks noChangeArrowheads="1"/>
          </p:cNvSpPr>
          <p:nvPr/>
        </p:nvSpPr>
        <p:spPr bwMode="auto">
          <a:xfrm>
            <a:off x="8386478" y="2652088"/>
            <a:ext cx="1949573" cy="1821268"/>
          </a:xfrm>
          <a:prstGeom prst="rect">
            <a:avLst/>
          </a:prstGeom>
          <a:noFill/>
          <a:ln w="25400">
            <a:noFill/>
            <a:miter lim="800000"/>
            <a:headEnd/>
            <a:tailEnd/>
          </a:ln>
        </p:spPr>
        <p:txBody>
          <a:bodyPr wrap="none">
            <a:prstTxWarp prst="textNoShape">
              <a:avLst/>
            </a:prstTxWarp>
            <a:spAutoFit/>
          </a:bodyPr>
          <a:lstStyle/>
          <a:p>
            <a:r>
              <a:rPr lang="en-US" sz="11235" dirty="0"/>
              <a:t>)=c</a:t>
            </a:r>
          </a:p>
        </p:txBody>
      </p:sp>
      <p:sp>
        <p:nvSpPr>
          <p:cNvPr id="32776" name="Text Box 8"/>
          <p:cNvSpPr txBox="1">
            <a:spLocks noChangeArrowheads="1"/>
          </p:cNvSpPr>
          <p:nvPr/>
        </p:nvSpPr>
        <p:spPr bwMode="auto">
          <a:xfrm>
            <a:off x="4965213" y="4277093"/>
            <a:ext cx="184731" cy="434863"/>
          </a:xfrm>
          <a:prstGeom prst="rect">
            <a:avLst/>
          </a:prstGeom>
          <a:noFill/>
          <a:ln w="25400">
            <a:noFill/>
            <a:miter lim="800000"/>
            <a:headEnd/>
            <a:tailEnd/>
          </a:ln>
        </p:spPr>
        <p:txBody>
          <a:bodyPr wrap="none">
            <a:prstTxWarp prst="textNoShape">
              <a:avLst/>
            </a:prstTxWarp>
            <a:spAutoFit/>
          </a:bodyPr>
          <a:lstStyle/>
          <a:p>
            <a:endParaRPr lang="en-US" sz="2226"/>
          </a:p>
        </p:txBody>
      </p:sp>
      <p:pic>
        <p:nvPicPr>
          <p:cNvPr id="7" name="Picture 6" descr="Thumbs-down-ic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3758" y="5205953"/>
            <a:ext cx="592318" cy="533840"/>
          </a:xfrm>
          <a:prstGeom prst="rect">
            <a:avLst/>
          </a:prstGeom>
        </p:spPr>
      </p:pic>
      <p:pic>
        <p:nvPicPr>
          <p:cNvPr id="8" name="Picture 7" descr="Thumbs-up-ic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3757" y="4479018"/>
            <a:ext cx="627327" cy="565393"/>
          </a:xfrm>
          <a:prstGeom prst="rect">
            <a:avLst/>
          </a:prstGeom>
        </p:spPr>
      </p:pic>
      <p:sp>
        <p:nvSpPr>
          <p:cNvPr id="2" name="Rectangle 1">
            <a:extLst>
              <a:ext uri="{FF2B5EF4-FFF2-40B4-BE49-F238E27FC236}">
                <a16:creationId xmlns:a16="http://schemas.microsoft.com/office/drawing/2014/main" id="{5A04A146-4390-1E7B-A153-350088BD932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4F6592-8470-3EF4-B941-733531ABA8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6893700-0C0F-E18B-E77D-DB2430BBE20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97588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703637" y="1005884"/>
            <a:ext cx="7915515" cy="787513"/>
          </a:xfrm>
        </p:spPr>
        <p:txBody>
          <a:bodyPr>
            <a:normAutofit fontScale="90000"/>
          </a:bodyPr>
          <a:lstStyle/>
          <a:p>
            <a:r>
              <a:rPr lang="en-US" dirty="0"/>
              <a:t>The bag of words representation: </a:t>
            </a:r>
            <a:br>
              <a:rPr lang="en-US" dirty="0"/>
            </a:br>
            <a:r>
              <a:rPr lang="en-US" dirty="0"/>
              <a:t>using a subset of words</a:t>
            </a:r>
          </a:p>
        </p:txBody>
      </p:sp>
      <p:sp>
        <p:nvSpPr>
          <p:cNvPr id="32772" name="Rectangle 4"/>
          <p:cNvSpPr>
            <a:spLocks noChangeArrowheads="1"/>
          </p:cNvSpPr>
          <p:nvPr/>
        </p:nvSpPr>
        <p:spPr bwMode="auto">
          <a:xfrm>
            <a:off x="3269031" y="2136671"/>
            <a:ext cx="5169316" cy="3473134"/>
          </a:xfrm>
          <a:prstGeom prst="rect">
            <a:avLst/>
          </a:prstGeom>
          <a:solidFill>
            <a:schemeClr val="accent6">
              <a:lumMod val="40000"/>
              <a:lumOff val="60000"/>
            </a:schemeClr>
          </a:solidFill>
          <a:ln w="28575">
            <a:solidFill>
              <a:schemeClr val="tx1"/>
            </a:solidFill>
            <a:miter lim="800000"/>
            <a:headEnd/>
            <a:tailEnd/>
          </a:ln>
        </p:spPr>
        <p:txBody>
          <a:bodyPr>
            <a:prstTxWarp prst="textNoShape">
              <a:avLst/>
            </a:prstTxWarp>
          </a:bodyPr>
          <a:lstStyle/>
          <a:p>
            <a:pPr>
              <a:lnSpc>
                <a:spcPct val="80000"/>
              </a:lnSpc>
              <a:spcBef>
                <a:spcPct val="20000"/>
              </a:spcBef>
            </a:pPr>
            <a:r>
              <a:rPr lang="en-US" sz="2120" dirty="0">
                <a:solidFill>
                  <a:schemeClr val="tx2">
                    <a:lumMod val="75000"/>
                  </a:schemeClr>
                </a:solidFill>
                <a:latin typeface="Courier"/>
                <a:cs typeface="Courier"/>
              </a:rPr>
              <a:t>x </a:t>
            </a:r>
            <a:r>
              <a:rPr lang="en-US" sz="2120" b="1" dirty="0">
                <a:latin typeface="Courier"/>
                <a:cs typeface="Courier"/>
              </a:rPr>
              <a:t>love</a:t>
            </a:r>
            <a:r>
              <a:rPr lang="en-US" sz="2120" dirty="0">
                <a:latin typeface="Courier"/>
                <a:cs typeface="Courier"/>
              </a:rPr>
              <a:t> </a:t>
            </a:r>
            <a:r>
              <a:rPr lang="en-US" sz="2120" dirty="0" err="1">
                <a:solidFill>
                  <a:schemeClr val="tx2">
                    <a:lumMod val="75000"/>
                  </a:schemeClr>
                </a:solidFill>
                <a:latin typeface="Courier"/>
                <a:cs typeface="Courier"/>
              </a:rPr>
              <a:t>xxxxxxxxxxxxxxxx</a:t>
            </a:r>
            <a:r>
              <a:rPr lang="en-US" sz="2120" dirty="0">
                <a:solidFill>
                  <a:schemeClr val="tx2">
                    <a:lumMod val="75000"/>
                  </a:schemeClr>
                </a:solidFill>
                <a:latin typeface="Courier"/>
                <a:cs typeface="Courier"/>
              </a:rPr>
              <a:t> </a:t>
            </a:r>
            <a:r>
              <a:rPr lang="en-US" sz="2120" b="1" dirty="0">
                <a:latin typeface="Courier"/>
                <a:cs typeface="Courier"/>
              </a:rPr>
              <a:t>sweet</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a:t>
            </a:r>
            <a:r>
              <a:rPr lang="en-US" sz="2120" dirty="0">
                <a:solidFill>
                  <a:schemeClr val="tx2">
                    <a:lumMod val="75000"/>
                  </a:schemeClr>
                </a:solidFill>
                <a:latin typeface="Courier"/>
                <a:cs typeface="Courier"/>
              </a:rPr>
              <a:t> </a:t>
            </a:r>
            <a:r>
              <a:rPr lang="en-US" sz="2120" b="1" dirty="0">
                <a:latin typeface="Courier"/>
                <a:cs typeface="Courier"/>
              </a:rPr>
              <a:t>satirical</a:t>
            </a:r>
            <a:r>
              <a:rPr lang="en-US" sz="2120" dirty="0">
                <a:latin typeface="Courier"/>
                <a:cs typeface="Courier"/>
              </a:rPr>
              <a:t> </a:t>
            </a:r>
            <a:r>
              <a:rPr lang="en-US" sz="2120" dirty="0" err="1">
                <a:solidFill>
                  <a:schemeClr val="tx2">
                    <a:lumMod val="75000"/>
                  </a:schemeClr>
                </a:solidFill>
                <a:latin typeface="Courier"/>
                <a:cs typeface="Courier"/>
              </a:rPr>
              <a:t>xxxxxxxxxx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xxxxxxxxxxx</a:t>
            </a:r>
            <a:r>
              <a:rPr lang="en-US" sz="2120" dirty="0">
                <a:solidFill>
                  <a:schemeClr val="tx2">
                    <a:lumMod val="75000"/>
                  </a:schemeClr>
                </a:solidFill>
                <a:latin typeface="Courier"/>
                <a:cs typeface="Courier"/>
              </a:rPr>
              <a:t> </a:t>
            </a:r>
            <a:r>
              <a:rPr lang="en-US" sz="2120" b="1" dirty="0">
                <a:latin typeface="Courier"/>
                <a:cs typeface="Courier"/>
              </a:rPr>
              <a:t>great</a:t>
            </a:r>
            <a:r>
              <a:rPr lang="en-US" sz="2120" dirty="0">
                <a:latin typeface="Courier"/>
                <a:cs typeface="Courier"/>
              </a:rPr>
              <a:t> </a:t>
            </a:r>
            <a:r>
              <a:rPr lang="en-US" sz="2120" dirty="0" err="1">
                <a:solidFill>
                  <a:schemeClr val="tx2">
                    <a:lumMod val="75000"/>
                  </a:schemeClr>
                </a:solidFill>
                <a:latin typeface="Courier"/>
                <a:cs typeface="Courier"/>
              </a:rPr>
              <a:t>xxxxxxx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xxxxxxxxxxxxxxxxxxx</a:t>
            </a:r>
            <a:r>
              <a:rPr lang="en-US" sz="2120" dirty="0">
                <a:solidFill>
                  <a:schemeClr val="tx2">
                    <a:lumMod val="75000"/>
                  </a:schemeClr>
                </a:solidFill>
                <a:latin typeface="Courier"/>
                <a:cs typeface="Courier"/>
              </a:rPr>
              <a:t> </a:t>
            </a:r>
            <a:r>
              <a:rPr lang="en-US" sz="2120" b="1" dirty="0">
                <a:latin typeface="Courier"/>
                <a:cs typeface="Courier"/>
              </a:rPr>
              <a:t>fun</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xxxxxxxxxxxxx</a:t>
            </a:r>
            <a:r>
              <a:rPr lang="en-US" sz="2120" dirty="0">
                <a:solidFill>
                  <a:schemeClr val="tx2">
                    <a:lumMod val="75000"/>
                  </a:schemeClr>
                </a:solidFill>
                <a:latin typeface="Courier"/>
                <a:cs typeface="Courier"/>
              </a:rPr>
              <a:t> </a:t>
            </a:r>
            <a:r>
              <a:rPr lang="en-US" sz="2120" b="1" dirty="0">
                <a:latin typeface="Courier"/>
                <a:cs typeface="Courier"/>
              </a:rPr>
              <a:t>whimsical</a:t>
            </a:r>
            <a:r>
              <a:rPr lang="en-US" sz="2120" dirty="0">
                <a:latin typeface="Courier"/>
                <a:cs typeface="Courier"/>
              </a:rPr>
              <a:t> </a:t>
            </a:r>
            <a:r>
              <a:rPr lang="en-US" sz="2120" dirty="0" err="1">
                <a:solidFill>
                  <a:schemeClr val="tx2">
                    <a:lumMod val="75000"/>
                  </a:schemeClr>
                </a:solidFill>
                <a:latin typeface="Courier"/>
                <a:cs typeface="Courier"/>
              </a:rPr>
              <a:t>xxxx</a:t>
            </a:r>
            <a:r>
              <a:rPr lang="en-US" sz="2120" dirty="0">
                <a:solidFill>
                  <a:schemeClr val="tx2">
                    <a:lumMod val="75000"/>
                  </a:schemeClr>
                </a:solidFill>
                <a:latin typeface="Courier"/>
                <a:cs typeface="Courier"/>
              </a:rPr>
              <a:t> </a:t>
            </a:r>
            <a:r>
              <a:rPr lang="en-US" sz="2120" b="1" dirty="0">
                <a:latin typeface="Courier"/>
                <a:cs typeface="Courier"/>
              </a:rPr>
              <a:t>romantic</a:t>
            </a:r>
            <a:r>
              <a:rPr lang="en-US" sz="2120" dirty="0">
                <a:latin typeface="Courier"/>
                <a:cs typeface="Courier"/>
              </a:rPr>
              <a:t> </a:t>
            </a:r>
            <a:r>
              <a:rPr lang="en-US" sz="2120" dirty="0" err="1">
                <a:solidFill>
                  <a:schemeClr val="tx2">
                    <a:lumMod val="75000"/>
                  </a:schemeClr>
                </a:solidFill>
                <a:latin typeface="Courier"/>
                <a:cs typeface="Courier"/>
              </a:rPr>
              <a:t>xxxx</a:t>
            </a:r>
            <a:r>
              <a:rPr lang="en-US" sz="2120" dirty="0">
                <a:solidFill>
                  <a:schemeClr val="tx2">
                    <a:lumMod val="75000"/>
                  </a:schemeClr>
                </a:solidFill>
                <a:latin typeface="Courier"/>
                <a:cs typeface="Courier"/>
              </a:rPr>
              <a:t>  </a:t>
            </a:r>
            <a:r>
              <a:rPr lang="en-US" sz="2120" b="1" dirty="0">
                <a:latin typeface="Courier"/>
                <a:cs typeface="Courier"/>
              </a:rPr>
              <a:t>laughing</a:t>
            </a:r>
            <a:r>
              <a:rPr lang="en-US" sz="2120" dirty="0">
                <a:latin typeface="Courier"/>
                <a:cs typeface="Courier"/>
              </a:rPr>
              <a:t> </a:t>
            </a:r>
            <a:r>
              <a:rPr lang="en-US" sz="2120" dirty="0" err="1">
                <a:solidFill>
                  <a:schemeClr val="tx2">
                    <a:lumMod val="75000"/>
                  </a:schemeClr>
                </a:solidFill>
                <a:latin typeface="Courier"/>
                <a:cs typeface="Courier"/>
              </a:rPr>
              <a:t>xxxxxxxxxxxxxxxxxxxxxxxxxxxxxxxxxxxxxxxxxxxx</a:t>
            </a:r>
            <a:r>
              <a:rPr lang="en-US" sz="2120" dirty="0">
                <a:solidFill>
                  <a:schemeClr val="tx2">
                    <a:lumMod val="75000"/>
                  </a:schemeClr>
                </a:solidFill>
                <a:latin typeface="Courier"/>
                <a:cs typeface="Courier"/>
              </a:rPr>
              <a:t> </a:t>
            </a:r>
            <a:r>
              <a:rPr lang="en-US" sz="2120" b="1" dirty="0">
                <a:latin typeface="Courier"/>
                <a:cs typeface="Courier"/>
              </a:rPr>
              <a:t>recommend</a:t>
            </a:r>
            <a:r>
              <a:rPr lang="en-US" sz="2120" dirty="0">
                <a:latin typeface="Courier"/>
                <a:cs typeface="Courier"/>
              </a:rPr>
              <a:t> </a:t>
            </a:r>
            <a:r>
              <a:rPr lang="en-US" sz="2120" dirty="0" err="1">
                <a:solidFill>
                  <a:schemeClr val="tx2">
                    <a:lumMod val="75000"/>
                  </a:schemeClr>
                </a:solidFill>
                <a:latin typeface="Courier"/>
                <a:cs typeface="Courier"/>
              </a:rPr>
              <a:t>xxxxx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xxxxxxxxxxxxxxxxxxxxxxxxxxxxxxxx</a:t>
            </a:r>
            <a:r>
              <a:rPr lang="en-US" sz="2120" dirty="0">
                <a:solidFill>
                  <a:schemeClr val="tx2">
                    <a:lumMod val="75000"/>
                  </a:schemeClr>
                </a:solidFill>
                <a:latin typeface="Courier"/>
                <a:cs typeface="Courier"/>
              </a:rPr>
              <a:t> </a:t>
            </a:r>
            <a:r>
              <a:rPr lang="en-US" sz="2120" b="1" dirty="0">
                <a:latin typeface="Courier"/>
                <a:cs typeface="Courier"/>
              </a:rPr>
              <a:t>several</a:t>
            </a:r>
            <a:r>
              <a:rPr lang="en-US" sz="2120" dirty="0">
                <a:latin typeface="Courier"/>
                <a:cs typeface="Courier"/>
              </a:rPr>
              <a:t> </a:t>
            </a:r>
            <a:r>
              <a:rPr lang="en-US" sz="2120" dirty="0" err="1">
                <a:solidFill>
                  <a:schemeClr val="tx2">
                    <a:lumMod val="75000"/>
                  </a:schemeClr>
                </a:solidFill>
                <a:latin typeface="Courier"/>
                <a:cs typeface="Courier"/>
              </a:rPr>
              <a:t>xxxxxxxxxxxxxxxxx</a:t>
            </a:r>
            <a:r>
              <a:rPr lang="en-US" sz="2120" dirty="0">
                <a:solidFill>
                  <a:schemeClr val="tx2">
                    <a:lumMod val="75000"/>
                  </a:schemeClr>
                </a:solidFill>
                <a:latin typeface="Courier"/>
                <a:cs typeface="Courier"/>
              </a:rPr>
              <a:t> </a:t>
            </a:r>
            <a:r>
              <a:rPr lang="en-US" sz="2120" dirty="0" err="1">
                <a:solidFill>
                  <a:schemeClr val="tx2">
                    <a:lumMod val="75000"/>
                  </a:schemeClr>
                </a:solidFill>
                <a:latin typeface="Courier"/>
                <a:cs typeface="Courier"/>
              </a:rPr>
              <a:t>xxxxx</a:t>
            </a:r>
            <a:r>
              <a:rPr lang="en-US" sz="2120" dirty="0">
                <a:solidFill>
                  <a:schemeClr val="tx2">
                    <a:lumMod val="75000"/>
                  </a:schemeClr>
                </a:solidFill>
                <a:latin typeface="Courier"/>
                <a:cs typeface="Courier"/>
              </a:rPr>
              <a:t>  </a:t>
            </a:r>
            <a:r>
              <a:rPr lang="en-US" sz="2120" b="1" dirty="0">
                <a:latin typeface="Courier"/>
                <a:cs typeface="Courier"/>
              </a:rPr>
              <a:t>happy</a:t>
            </a:r>
            <a:r>
              <a:rPr lang="en-US" sz="2120" dirty="0">
                <a:latin typeface="Courier"/>
                <a:cs typeface="Courier"/>
              </a:rPr>
              <a:t> </a:t>
            </a:r>
            <a:r>
              <a:rPr lang="en-US" sz="2120" dirty="0" err="1">
                <a:solidFill>
                  <a:schemeClr val="tx2">
                    <a:lumMod val="75000"/>
                  </a:schemeClr>
                </a:solidFill>
                <a:latin typeface="Courier"/>
                <a:cs typeface="Courier"/>
              </a:rPr>
              <a:t>xxxxxxxxx</a:t>
            </a:r>
            <a:r>
              <a:rPr lang="en-US" sz="2120" dirty="0">
                <a:solidFill>
                  <a:schemeClr val="tx2">
                    <a:lumMod val="75000"/>
                  </a:schemeClr>
                </a:solidFill>
                <a:latin typeface="Courier"/>
                <a:cs typeface="Courier"/>
              </a:rPr>
              <a:t> </a:t>
            </a:r>
            <a:r>
              <a:rPr lang="en-US" sz="2120" b="1" dirty="0">
                <a:latin typeface="Courier"/>
                <a:cs typeface="Courier"/>
              </a:rPr>
              <a:t>again</a:t>
            </a:r>
            <a:r>
              <a:rPr lang="en-US" sz="2120" dirty="0">
                <a:latin typeface="Courier"/>
                <a:cs typeface="Courier"/>
              </a:rPr>
              <a:t> </a:t>
            </a:r>
            <a:r>
              <a:rPr lang="en-US" sz="2120" dirty="0" err="1">
                <a:solidFill>
                  <a:schemeClr val="tx2">
                    <a:lumMod val="75000"/>
                  </a:schemeClr>
                </a:solidFill>
                <a:latin typeface="Courier"/>
                <a:cs typeface="Courier"/>
              </a:rPr>
              <a:t>xxxxxxxxxxxxxxxxxxxxxxxxxxxxxxxxxxxxxxxxxxxxxxx</a:t>
            </a:r>
            <a:endParaRPr lang="en-US" sz="2120" dirty="0">
              <a:latin typeface="Courier"/>
              <a:cs typeface="Courier"/>
            </a:endParaRPr>
          </a:p>
        </p:txBody>
      </p:sp>
      <p:sp>
        <p:nvSpPr>
          <p:cNvPr id="32773" name="Text Box 5"/>
          <p:cNvSpPr txBox="1">
            <a:spLocks noChangeArrowheads="1"/>
          </p:cNvSpPr>
          <p:nvPr/>
        </p:nvSpPr>
        <p:spPr bwMode="auto">
          <a:xfrm>
            <a:off x="1734390" y="2540524"/>
            <a:ext cx="1453869" cy="1821268"/>
          </a:xfrm>
          <a:prstGeom prst="rect">
            <a:avLst/>
          </a:prstGeom>
          <a:noFill/>
          <a:ln w="25400">
            <a:noFill/>
            <a:miter lim="800000"/>
            <a:headEnd/>
            <a:tailEnd/>
          </a:ln>
        </p:spPr>
        <p:txBody>
          <a:bodyPr wrap="square">
            <a:prstTxWarp prst="textNoShape">
              <a:avLst/>
            </a:prstTxWarp>
            <a:spAutoFit/>
          </a:bodyPr>
          <a:lstStyle/>
          <a:p>
            <a:r>
              <a:rPr lang="en-US" sz="11235" dirty="0" err="1">
                <a:latin typeface="Lucida Grande"/>
                <a:ea typeface="Lucida Grande"/>
                <a:cs typeface="Lucida Grande"/>
              </a:rPr>
              <a:t>γ</a:t>
            </a:r>
            <a:r>
              <a:rPr lang="en-US" sz="11235" dirty="0"/>
              <a:t>(</a:t>
            </a:r>
          </a:p>
        </p:txBody>
      </p:sp>
      <p:sp>
        <p:nvSpPr>
          <p:cNvPr id="32774" name="Text Box 6"/>
          <p:cNvSpPr txBox="1">
            <a:spLocks noChangeArrowheads="1"/>
          </p:cNvSpPr>
          <p:nvPr/>
        </p:nvSpPr>
        <p:spPr bwMode="auto">
          <a:xfrm>
            <a:off x="8386478" y="2652088"/>
            <a:ext cx="1949573" cy="1821268"/>
          </a:xfrm>
          <a:prstGeom prst="rect">
            <a:avLst/>
          </a:prstGeom>
          <a:noFill/>
          <a:ln w="25400">
            <a:noFill/>
            <a:miter lim="800000"/>
            <a:headEnd/>
            <a:tailEnd/>
          </a:ln>
        </p:spPr>
        <p:txBody>
          <a:bodyPr wrap="none">
            <a:prstTxWarp prst="textNoShape">
              <a:avLst/>
            </a:prstTxWarp>
            <a:spAutoFit/>
          </a:bodyPr>
          <a:lstStyle/>
          <a:p>
            <a:r>
              <a:rPr lang="en-US" sz="11235" dirty="0"/>
              <a:t>)=c</a:t>
            </a:r>
          </a:p>
        </p:txBody>
      </p:sp>
      <p:pic>
        <p:nvPicPr>
          <p:cNvPr id="7" name="Picture 6" descr="Thumbs-down-ic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3758" y="5205953"/>
            <a:ext cx="592318" cy="533840"/>
          </a:xfrm>
          <a:prstGeom prst="rect">
            <a:avLst/>
          </a:prstGeom>
        </p:spPr>
      </p:pic>
      <p:pic>
        <p:nvPicPr>
          <p:cNvPr id="8" name="Picture 7" descr="Thumbs-up-ic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3757" y="4479018"/>
            <a:ext cx="627327" cy="565393"/>
          </a:xfrm>
          <a:prstGeom prst="rect">
            <a:avLst/>
          </a:prstGeom>
        </p:spPr>
      </p:pic>
      <p:sp>
        <p:nvSpPr>
          <p:cNvPr id="2" name="Rectangle 1">
            <a:extLst>
              <a:ext uri="{FF2B5EF4-FFF2-40B4-BE49-F238E27FC236}">
                <a16:creationId xmlns:a16="http://schemas.microsoft.com/office/drawing/2014/main" id="{26ED5D11-B129-C0CE-640A-2C832CB93E6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3107CF-7592-B309-5CFF-E094208669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DC0B222-67E5-A194-6860-D8ABD41B49C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01899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703637" y="1005884"/>
            <a:ext cx="7915515" cy="787513"/>
          </a:xfrm>
        </p:spPr>
        <p:txBody>
          <a:bodyPr/>
          <a:lstStyle/>
          <a:p>
            <a:r>
              <a:rPr lang="en-US" dirty="0"/>
              <a:t>The bag of words representation</a:t>
            </a:r>
          </a:p>
        </p:txBody>
      </p:sp>
      <p:sp>
        <p:nvSpPr>
          <p:cNvPr id="32772" name="Rectangle 4"/>
          <p:cNvSpPr>
            <a:spLocks noChangeArrowheads="1"/>
          </p:cNvSpPr>
          <p:nvPr/>
        </p:nvSpPr>
        <p:spPr bwMode="auto">
          <a:xfrm>
            <a:off x="3269031" y="2136671"/>
            <a:ext cx="5169316" cy="3473134"/>
          </a:xfrm>
          <a:prstGeom prst="rect">
            <a:avLst/>
          </a:prstGeom>
          <a:solidFill>
            <a:schemeClr val="accent6">
              <a:lumMod val="40000"/>
              <a:lumOff val="60000"/>
            </a:schemeClr>
          </a:solidFill>
          <a:ln w="28575">
            <a:solidFill>
              <a:schemeClr val="tx1"/>
            </a:solidFill>
            <a:miter lim="800000"/>
            <a:headEnd/>
            <a:tailEnd/>
          </a:ln>
        </p:spPr>
        <p:txBody>
          <a:bodyPr>
            <a:prstTxWarp prst="textNoShape">
              <a:avLst/>
            </a:prstTxWarp>
          </a:bodyPr>
          <a:lstStyle/>
          <a:p>
            <a:pPr>
              <a:lnSpc>
                <a:spcPct val="80000"/>
              </a:lnSpc>
              <a:spcBef>
                <a:spcPct val="20000"/>
              </a:spcBef>
            </a:pPr>
            <a:endParaRPr lang="en-US" sz="2120" dirty="0">
              <a:latin typeface="Courier"/>
              <a:cs typeface="Courier"/>
            </a:endParaRPr>
          </a:p>
        </p:txBody>
      </p:sp>
      <p:sp>
        <p:nvSpPr>
          <p:cNvPr id="32773" name="Text Box 5"/>
          <p:cNvSpPr txBox="1">
            <a:spLocks noChangeArrowheads="1"/>
          </p:cNvSpPr>
          <p:nvPr/>
        </p:nvSpPr>
        <p:spPr bwMode="auto">
          <a:xfrm>
            <a:off x="1734390" y="2540524"/>
            <a:ext cx="1453869" cy="1821268"/>
          </a:xfrm>
          <a:prstGeom prst="rect">
            <a:avLst/>
          </a:prstGeom>
          <a:noFill/>
          <a:ln w="25400">
            <a:noFill/>
            <a:miter lim="800000"/>
            <a:headEnd/>
            <a:tailEnd/>
          </a:ln>
        </p:spPr>
        <p:txBody>
          <a:bodyPr wrap="square">
            <a:prstTxWarp prst="textNoShape">
              <a:avLst/>
            </a:prstTxWarp>
            <a:spAutoFit/>
          </a:bodyPr>
          <a:lstStyle/>
          <a:p>
            <a:r>
              <a:rPr lang="en-US" sz="11235" dirty="0" err="1">
                <a:latin typeface="Lucida Grande"/>
                <a:ea typeface="Lucida Grande"/>
                <a:cs typeface="Lucida Grande"/>
              </a:rPr>
              <a:t>γ</a:t>
            </a:r>
            <a:r>
              <a:rPr lang="en-US" sz="11235" dirty="0"/>
              <a:t>(</a:t>
            </a:r>
          </a:p>
        </p:txBody>
      </p:sp>
      <p:sp>
        <p:nvSpPr>
          <p:cNvPr id="32774" name="Text Box 6"/>
          <p:cNvSpPr txBox="1">
            <a:spLocks noChangeArrowheads="1"/>
          </p:cNvSpPr>
          <p:nvPr/>
        </p:nvSpPr>
        <p:spPr bwMode="auto">
          <a:xfrm>
            <a:off x="8386478" y="2652088"/>
            <a:ext cx="1949573" cy="1821268"/>
          </a:xfrm>
          <a:prstGeom prst="rect">
            <a:avLst/>
          </a:prstGeom>
          <a:noFill/>
          <a:ln w="25400">
            <a:noFill/>
            <a:miter lim="800000"/>
            <a:headEnd/>
            <a:tailEnd/>
          </a:ln>
        </p:spPr>
        <p:txBody>
          <a:bodyPr wrap="none">
            <a:prstTxWarp prst="textNoShape">
              <a:avLst/>
            </a:prstTxWarp>
            <a:spAutoFit/>
          </a:bodyPr>
          <a:lstStyle/>
          <a:p>
            <a:r>
              <a:rPr lang="en-US" sz="11235" dirty="0"/>
              <a:t>)=c</a:t>
            </a:r>
          </a:p>
        </p:txBody>
      </p:sp>
      <p:graphicFrame>
        <p:nvGraphicFramePr>
          <p:cNvPr id="8" name="Group 44"/>
          <p:cNvGraphicFramePr>
            <a:graphicFrameLocks noGrp="1"/>
          </p:cNvGraphicFramePr>
          <p:nvPr/>
        </p:nvGraphicFramePr>
        <p:xfrm>
          <a:off x="3269031" y="2136671"/>
          <a:ext cx="5169317" cy="3490981"/>
        </p:xfrm>
        <a:graphic>
          <a:graphicData uri="http://schemas.openxmlformats.org/drawingml/2006/table">
            <a:tbl>
              <a:tblPr/>
              <a:tblGrid>
                <a:gridCol w="3101590">
                  <a:extLst>
                    <a:ext uri="{9D8B030D-6E8A-4147-A177-3AD203B41FA5}">
                      <a16:colId xmlns:a16="http://schemas.microsoft.com/office/drawing/2014/main" val="20000"/>
                    </a:ext>
                  </a:extLst>
                </a:gridCol>
                <a:gridCol w="2067727">
                  <a:extLst>
                    <a:ext uri="{9D8B030D-6E8A-4147-A177-3AD203B41FA5}">
                      <a16:colId xmlns:a16="http://schemas.microsoft.com/office/drawing/2014/main" val="20001"/>
                    </a:ext>
                  </a:extLst>
                </a:gridCol>
              </a:tblGrid>
              <a:tr h="5287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great</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2</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6231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love</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2</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3808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recommend</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a:ln>
                            <a:noFill/>
                          </a:ln>
                          <a:solidFill>
                            <a:schemeClr val="tx1"/>
                          </a:solidFill>
                          <a:effectLst/>
                          <a:latin typeface="Courier"/>
                          <a:ea typeface="Arial" charset="0"/>
                          <a:cs typeface="Courier"/>
                        </a:rPr>
                        <a:t>1</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2874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laugh</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a:ln>
                            <a:noFill/>
                          </a:ln>
                          <a:solidFill>
                            <a:schemeClr val="tx1"/>
                          </a:solidFill>
                          <a:effectLst/>
                          <a:latin typeface="Courier"/>
                          <a:ea typeface="Arial" charset="0"/>
                          <a:cs typeface="Courier"/>
                        </a:rPr>
                        <a:t>1</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977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happy</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1</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3309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a:t>
                      </a:r>
                    </a:p>
                  </a:txBody>
                  <a:tcPr marL="96924" marR="96924" marT="36346" marB="3634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none" strike="noStrike" cap="none" normalizeH="0" baseline="0" dirty="0">
                          <a:ln>
                            <a:noFill/>
                          </a:ln>
                          <a:solidFill>
                            <a:schemeClr val="tx1"/>
                          </a:solidFill>
                          <a:effectLst/>
                          <a:latin typeface="Courier"/>
                          <a:ea typeface="Arial" charset="0"/>
                          <a:cs typeface="Courier"/>
                        </a:rPr>
                        <a:t>...</a:t>
                      </a:r>
                    </a:p>
                  </a:txBody>
                  <a:tcPr marL="96924" marR="96924" marT="36346" marB="3634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pic>
        <p:nvPicPr>
          <p:cNvPr id="9" name="Picture 8" descr="Thumbs-down-ico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53758" y="5205953"/>
            <a:ext cx="592318" cy="533840"/>
          </a:xfrm>
          <a:prstGeom prst="rect">
            <a:avLst/>
          </a:prstGeom>
        </p:spPr>
      </p:pic>
      <p:pic>
        <p:nvPicPr>
          <p:cNvPr id="10" name="Picture 9" descr="Thumbs-up-ic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3757" y="4479018"/>
            <a:ext cx="627327" cy="565393"/>
          </a:xfrm>
          <a:prstGeom prst="rect">
            <a:avLst/>
          </a:prstGeom>
        </p:spPr>
      </p:pic>
      <p:sp>
        <p:nvSpPr>
          <p:cNvPr id="2" name="Rectangle 1">
            <a:extLst>
              <a:ext uri="{FF2B5EF4-FFF2-40B4-BE49-F238E27FC236}">
                <a16:creationId xmlns:a16="http://schemas.microsoft.com/office/drawing/2014/main" id="{EE81554D-B3DF-4C88-A913-1F27A8BD83B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915FB6-0F34-A6DD-BC69-0F45453166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B0BEF79B-D9AC-9860-D322-9A750FBC8F2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40931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8892651" y="4415805"/>
            <a:ext cx="1159292" cy="385939"/>
          </a:xfrm>
          <a:prstGeom prst="rect">
            <a:avLst/>
          </a:prstGeom>
          <a:noFill/>
          <a:ln w="38100">
            <a:solidFill>
              <a:srgbClr val="FF9999"/>
            </a:solidFill>
            <a:miter lim="800000"/>
            <a:headEnd/>
            <a:tailEnd/>
          </a:ln>
        </p:spPr>
        <p:txBody>
          <a:bodyPr wrap="none">
            <a:prstTxWarp prst="textNoShape">
              <a:avLst/>
            </a:prstTxWarp>
            <a:spAutoFit/>
          </a:bodyPr>
          <a:lstStyle/>
          <a:p>
            <a:pPr eaLnBrk="0" hangingPunct="0"/>
            <a:r>
              <a:rPr lang="en-US" sz="1908" dirty="0">
                <a:latin typeface="Palatino" charset="0"/>
              </a:rPr>
              <a:t>Planning</a:t>
            </a:r>
          </a:p>
        </p:txBody>
      </p:sp>
      <p:sp>
        <p:nvSpPr>
          <p:cNvPr id="25603" name="Text Box 3"/>
          <p:cNvSpPr txBox="1">
            <a:spLocks noChangeArrowheads="1"/>
          </p:cNvSpPr>
          <p:nvPr/>
        </p:nvSpPr>
        <p:spPr bwMode="auto">
          <a:xfrm>
            <a:off x="10202932" y="4415805"/>
            <a:ext cx="643125" cy="385939"/>
          </a:xfrm>
          <a:prstGeom prst="rect">
            <a:avLst/>
          </a:prstGeom>
          <a:noFill/>
          <a:ln w="38100">
            <a:solidFill>
              <a:schemeClr val="folHlink"/>
            </a:solidFill>
            <a:miter lim="800000"/>
            <a:headEnd/>
            <a:tailEnd/>
          </a:ln>
        </p:spPr>
        <p:txBody>
          <a:bodyPr wrap="none">
            <a:prstTxWarp prst="textNoShape">
              <a:avLst/>
            </a:prstTxWarp>
            <a:spAutoFit/>
          </a:bodyPr>
          <a:lstStyle/>
          <a:p>
            <a:pPr eaLnBrk="0" hangingPunct="0"/>
            <a:r>
              <a:rPr lang="en-US" sz="1908">
                <a:latin typeface="Palatino" charset="0"/>
              </a:rPr>
              <a:t>GUI</a:t>
            </a:r>
          </a:p>
        </p:txBody>
      </p:sp>
      <p:sp>
        <p:nvSpPr>
          <p:cNvPr id="25604" name="Text Box 4"/>
          <p:cNvSpPr txBox="1">
            <a:spLocks noChangeArrowheads="1"/>
          </p:cNvSpPr>
          <p:nvPr/>
        </p:nvSpPr>
        <p:spPr bwMode="auto">
          <a:xfrm>
            <a:off x="7367077" y="4415805"/>
            <a:ext cx="1313582" cy="462819"/>
          </a:xfrm>
          <a:prstGeom prst="rect">
            <a:avLst/>
          </a:prstGeom>
          <a:noFill/>
          <a:ln w="38100">
            <a:solidFill>
              <a:schemeClr val="hlink"/>
            </a:solidFill>
            <a:miter lim="800000"/>
            <a:headEnd/>
            <a:tailEnd/>
          </a:ln>
        </p:spPr>
        <p:txBody>
          <a:bodyPr wrap="square">
            <a:prstTxWarp prst="textNoShape">
              <a:avLst/>
            </a:prstTxWarp>
            <a:spAutoFit/>
          </a:bodyPr>
          <a:lstStyle/>
          <a:p>
            <a:pPr eaLnBrk="0" hangingPunct="0">
              <a:lnSpc>
                <a:spcPct val="80000"/>
              </a:lnSpc>
            </a:pPr>
            <a:r>
              <a:rPr lang="en-US" sz="1484" dirty="0">
                <a:latin typeface="Palatino" charset="0"/>
              </a:rPr>
              <a:t>Garbage</a:t>
            </a:r>
          </a:p>
          <a:p>
            <a:pPr eaLnBrk="0" hangingPunct="0">
              <a:lnSpc>
                <a:spcPct val="80000"/>
              </a:lnSpc>
            </a:pPr>
            <a:r>
              <a:rPr lang="en-US" sz="1484" dirty="0">
                <a:latin typeface="Palatino" charset="0"/>
              </a:rPr>
              <a:t>Collection</a:t>
            </a:r>
          </a:p>
        </p:txBody>
      </p:sp>
      <p:sp>
        <p:nvSpPr>
          <p:cNvPr id="25606" name="Text Box 6"/>
          <p:cNvSpPr txBox="1">
            <a:spLocks noChangeArrowheads="1"/>
          </p:cNvSpPr>
          <p:nvPr/>
        </p:nvSpPr>
        <p:spPr bwMode="auto">
          <a:xfrm>
            <a:off x="4965213" y="4292126"/>
            <a:ext cx="955230" cy="549125"/>
          </a:xfrm>
          <a:prstGeom prst="rect">
            <a:avLst/>
          </a:prstGeom>
          <a:noFill/>
          <a:ln w="38100">
            <a:solidFill>
              <a:schemeClr val="bg2"/>
            </a:solidFill>
            <a:miter lim="800000"/>
            <a:headEnd/>
            <a:tailEnd/>
          </a:ln>
        </p:spPr>
        <p:txBody>
          <a:bodyPr wrap="square">
            <a:prstTxWarp prst="textNoShape">
              <a:avLst/>
            </a:prstTxWarp>
            <a:spAutoFit/>
          </a:bodyPr>
          <a:lstStyle/>
          <a:p>
            <a:pPr eaLnBrk="0" hangingPunct="0"/>
            <a:r>
              <a:rPr lang="en-US" sz="1484" dirty="0">
                <a:latin typeface="Palatino" charset="0"/>
              </a:rPr>
              <a:t>Machine Learning</a:t>
            </a:r>
          </a:p>
        </p:txBody>
      </p:sp>
      <p:sp>
        <p:nvSpPr>
          <p:cNvPr id="25607" name="Text Box 7"/>
          <p:cNvSpPr txBox="1">
            <a:spLocks noChangeArrowheads="1"/>
          </p:cNvSpPr>
          <p:nvPr/>
        </p:nvSpPr>
        <p:spPr bwMode="auto">
          <a:xfrm>
            <a:off x="6358571" y="4415805"/>
            <a:ext cx="684803" cy="385939"/>
          </a:xfrm>
          <a:prstGeom prst="rect">
            <a:avLst/>
          </a:prstGeom>
          <a:noFill/>
          <a:ln w="38100">
            <a:solidFill>
              <a:schemeClr val="accent1"/>
            </a:solidFill>
            <a:miter lim="800000"/>
            <a:headEnd/>
            <a:tailEnd/>
          </a:ln>
        </p:spPr>
        <p:txBody>
          <a:bodyPr wrap="none">
            <a:prstTxWarp prst="textNoShape">
              <a:avLst/>
            </a:prstTxWarp>
            <a:spAutoFit/>
          </a:bodyPr>
          <a:lstStyle/>
          <a:p>
            <a:pPr eaLnBrk="0" hangingPunct="0"/>
            <a:r>
              <a:rPr lang="en-US" sz="1908" dirty="0">
                <a:latin typeface="Palatino" charset="0"/>
              </a:rPr>
              <a:t>NLP</a:t>
            </a:r>
          </a:p>
        </p:txBody>
      </p:sp>
      <p:sp>
        <p:nvSpPr>
          <p:cNvPr id="25608" name="Text Box 8"/>
          <p:cNvSpPr txBox="1">
            <a:spLocks noChangeArrowheads="1"/>
          </p:cNvSpPr>
          <p:nvPr/>
        </p:nvSpPr>
        <p:spPr bwMode="auto">
          <a:xfrm>
            <a:off x="6172120" y="4857519"/>
            <a:ext cx="1361270" cy="1560364"/>
          </a:xfrm>
          <a:prstGeom prst="rect">
            <a:avLst/>
          </a:prstGeom>
          <a:noFill/>
          <a:ln w="9525">
            <a:noFill/>
            <a:miter lim="800000"/>
            <a:headEnd/>
            <a:tailEnd/>
          </a:ln>
        </p:spPr>
        <p:txBody>
          <a:bodyPr wrap="none">
            <a:prstTxWarp prst="textNoShape">
              <a:avLst/>
            </a:prstTxWarp>
            <a:spAutoFit/>
          </a:bodyPr>
          <a:lstStyle/>
          <a:p>
            <a:pPr eaLnBrk="0" hangingPunct="0"/>
            <a:r>
              <a:rPr lang="en-US" sz="1908" u="sng" dirty="0">
                <a:latin typeface="Palatino" charset="0"/>
              </a:rPr>
              <a:t>parser</a:t>
            </a:r>
            <a:endParaRPr lang="en-US" sz="1908" dirty="0">
              <a:latin typeface="Palatino" charset="0"/>
            </a:endParaRPr>
          </a:p>
          <a:p>
            <a:pPr eaLnBrk="0" hangingPunct="0"/>
            <a:r>
              <a:rPr lang="en-US" sz="1908" dirty="0">
                <a:latin typeface="Palatino" charset="0"/>
              </a:rPr>
              <a:t>tag</a:t>
            </a:r>
          </a:p>
          <a:p>
            <a:pPr eaLnBrk="0" hangingPunct="0"/>
            <a:r>
              <a:rPr lang="en-US" sz="1908" dirty="0">
                <a:latin typeface="Palatino" charset="0"/>
              </a:rPr>
              <a:t>training</a:t>
            </a:r>
          </a:p>
          <a:p>
            <a:pPr eaLnBrk="0" hangingPunct="0"/>
            <a:r>
              <a:rPr lang="en-US" sz="1908" u="sng" dirty="0">
                <a:latin typeface="Palatino" charset="0"/>
              </a:rPr>
              <a:t>translation</a:t>
            </a:r>
          </a:p>
          <a:p>
            <a:pPr eaLnBrk="0" hangingPunct="0"/>
            <a:r>
              <a:rPr lang="en-US" sz="1908" u="sng" dirty="0">
                <a:latin typeface="Palatino" charset="0"/>
              </a:rPr>
              <a:t>language</a:t>
            </a:r>
            <a:r>
              <a:rPr lang="en-US" sz="1908" dirty="0">
                <a:latin typeface="Palatino" charset="0"/>
              </a:rPr>
              <a:t>...</a:t>
            </a:r>
          </a:p>
        </p:txBody>
      </p:sp>
      <p:sp>
        <p:nvSpPr>
          <p:cNvPr id="25610" name="Text Box 10"/>
          <p:cNvSpPr txBox="1">
            <a:spLocks noChangeArrowheads="1"/>
          </p:cNvSpPr>
          <p:nvPr/>
        </p:nvSpPr>
        <p:spPr bwMode="auto">
          <a:xfrm>
            <a:off x="4884442" y="4857519"/>
            <a:ext cx="1272143" cy="1560364"/>
          </a:xfrm>
          <a:prstGeom prst="rect">
            <a:avLst/>
          </a:prstGeom>
          <a:noFill/>
          <a:ln w="9525">
            <a:noFill/>
            <a:miter lim="800000"/>
            <a:headEnd/>
            <a:tailEnd/>
          </a:ln>
        </p:spPr>
        <p:txBody>
          <a:bodyPr wrap="none">
            <a:prstTxWarp prst="textNoShape">
              <a:avLst/>
            </a:prstTxWarp>
            <a:spAutoFit/>
          </a:bodyPr>
          <a:lstStyle/>
          <a:p>
            <a:pPr eaLnBrk="0" hangingPunct="0"/>
            <a:r>
              <a:rPr lang="en-US" sz="1908" dirty="0">
                <a:latin typeface="Palatino" charset="0"/>
              </a:rPr>
              <a:t>learning</a:t>
            </a:r>
          </a:p>
          <a:p>
            <a:pPr eaLnBrk="0" hangingPunct="0"/>
            <a:r>
              <a:rPr lang="en-US" sz="1908" u="sng" dirty="0">
                <a:latin typeface="Palatino" charset="0"/>
              </a:rPr>
              <a:t>training</a:t>
            </a:r>
            <a:endParaRPr lang="en-US" sz="1908" dirty="0">
              <a:latin typeface="Palatino" charset="0"/>
            </a:endParaRPr>
          </a:p>
          <a:p>
            <a:pPr eaLnBrk="0" hangingPunct="0"/>
            <a:r>
              <a:rPr lang="en-US" sz="1908" dirty="0">
                <a:latin typeface="Palatino" charset="0"/>
              </a:rPr>
              <a:t>algorithm</a:t>
            </a:r>
          </a:p>
          <a:p>
            <a:pPr eaLnBrk="0" hangingPunct="0"/>
            <a:r>
              <a:rPr lang="en-US" sz="1908" dirty="0">
                <a:latin typeface="Palatino" charset="0"/>
              </a:rPr>
              <a:t>shrinkage</a:t>
            </a:r>
          </a:p>
          <a:p>
            <a:pPr eaLnBrk="0" hangingPunct="0"/>
            <a:r>
              <a:rPr lang="en-US" sz="1908" dirty="0">
                <a:latin typeface="Palatino" charset="0"/>
              </a:rPr>
              <a:t>network...</a:t>
            </a:r>
          </a:p>
        </p:txBody>
      </p:sp>
      <p:sp>
        <p:nvSpPr>
          <p:cNvPr id="25611" name="Text Box 11"/>
          <p:cNvSpPr txBox="1">
            <a:spLocks noChangeArrowheads="1"/>
          </p:cNvSpPr>
          <p:nvPr/>
        </p:nvSpPr>
        <p:spPr bwMode="auto">
          <a:xfrm>
            <a:off x="7520204" y="4857519"/>
            <a:ext cx="1572866" cy="1560364"/>
          </a:xfrm>
          <a:prstGeom prst="rect">
            <a:avLst/>
          </a:prstGeom>
          <a:noFill/>
          <a:ln w="9525">
            <a:noFill/>
            <a:miter lim="800000"/>
            <a:headEnd/>
            <a:tailEnd/>
          </a:ln>
        </p:spPr>
        <p:txBody>
          <a:bodyPr wrap="none">
            <a:prstTxWarp prst="textNoShape">
              <a:avLst/>
            </a:prstTxWarp>
            <a:spAutoFit/>
          </a:bodyPr>
          <a:lstStyle/>
          <a:p>
            <a:pPr eaLnBrk="0" hangingPunct="0"/>
            <a:r>
              <a:rPr lang="en-US" sz="1908" dirty="0">
                <a:latin typeface="Palatino" charset="0"/>
              </a:rPr>
              <a:t>garbage</a:t>
            </a:r>
          </a:p>
          <a:p>
            <a:pPr eaLnBrk="0" hangingPunct="0"/>
            <a:r>
              <a:rPr lang="en-US" sz="1908" dirty="0">
                <a:latin typeface="Palatino" charset="0"/>
              </a:rPr>
              <a:t>collection</a:t>
            </a:r>
          </a:p>
          <a:p>
            <a:pPr eaLnBrk="0" hangingPunct="0"/>
            <a:r>
              <a:rPr lang="en-US" sz="1908" dirty="0">
                <a:latin typeface="Palatino" charset="0"/>
              </a:rPr>
              <a:t>memory</a:t>
            </a:r>
          </a:p>
          <a:p>
            <a:pPr eaLnBrk="0" hangingPunct="0"/>
            <a:r>
              <a:rPr lang="en-US" sz="1908" dirty="0">
                <a:latin typeface="Palatino" charset="0"/>
              </a:rPr>
              <a:t>optimization</a:t>
            </a:r>
          </a:p>
          <a:p>
            <a:pPr eaLnBrk="0" hangingPunct="0"/>
            <a:r>
              <a:rPr lang="en-US" sz="1908" dirty="0">
                <a:latin typeface="Palatino" charset="0"/>
              </a:rPr>
              <a:t>region...</a:t>
            </a:r>
          </a:p>
        </p:txBody>
      </p:sp>
      <p:grpSp>
        <p:nvGrpSpPr>
          <p:cNvPr id="2" name="Group 1"/>
          <p:cNvGrpSpPr/>
          <p:nvPr/>
        </p:nvGrpSpPr>
        <p:grpSpPr>
          <a:xfrm>
            <a:off x="1895931" y="3645961"/>
            <a:ext cx="1220206" cy="2204882"/>
            <a:chOff x="609600" y="1885950"/>
            <a:chExt cx="1151158" cy="2080115"/>
          </a:xfrm>
        </p:grpSpPr>
        <p:sp>
          <p:nvSpPr>
            <p:cNvPr id="25612" name="AutoShape 12"/>
            <p:cNvSpPr>
              <a:spLocks noChangeArrowheads="1"/>
            </p:cNvSpPr>
            <p:nvPr/>
          </p:nvSpPr>
          <p:spPr bwMode="auto">
            <a:xfrm>
              <a:off x="609600" y="1885950"/>
              <a:ext cx="1066800" cy="762000"/>
            </a:xfrm>
            <a:prstGeom prst="foldedCorner">
              <a:avLst>
                <a:gd name="adj" fmla="val 28644"/>
              </a:avLst>
            </a:prstGeom>
            <a:solidFill>
              <a:srgbClr val="B2B2B2"/>
            </a:solidFill>
            <a:ln w="9525">
              <a:solidFill>
                <a:schemeClr val="tx1"/>
              </a:solidFill>
              <a:round/>
              <a:headEnd/>
              <a:tailEnd/>
            </a:ln>
          </p:spPr>
          <p:txBody>
            <a:bodyPr wrap="none" anchor="ctr">
              <a:prstTxWarp prst="textNoShape">
                <a:avLst/>
              </a:prstTxWarp>
            </a:bodyPr>
            <a:lstStyle/>
            <a:p>
              <a:endParaRPr lang="en-US" sz="1272" dirty="0"/>
            </a:p>
            <a:p>
              <a:endParaRPr lang="en-US" sz="1272" dirty="0"/>
            </a:p>
            <a:p>
              <a:r>
                <a:rPr lang="en-US" sz="1272" dirty="0"/>
                <a:t>Test </a:t>
              </a:r>
            </a:p>
            <a:p>
              <a:r>
                <a:rPr lang="en-US" sz="1272" dirty="0"/>
                <a:t>document</a:t>
              </a:r>
            </a:p>
            <a:p>
              <a:endParaRPr lang="en-US" sz="2226" dirty="0"/>
            </a:p>
          </p:txBody>
        </p:sp>
        <p:sp>
          <p:nvSpPr>
            <p:cNvPr id="25613" name="Text Box 13"/>
            <p:cNvSpPr txBox="1">
              <a:spLocks noChangeArrowheads="1"/>
            </p:cNvSpPr>
            <p:nvPr/>
          </p:nvSpPr>
          <p:spPr bwMode="auto">
            <a:xfrm>
              <a:off x="609600" y="2647950"/>
              <a:ext cx="1151158" cy="1318115"/>
            </a:xfrm>
            <a:prstGeom prst="rect">
              <a:avLst/>
            </a:prstGeom>
            <a:noFill/>
            <a:ln w="9525">
              <a:noFill/>
              <a:miter lim="800000"/>
              <a:headEnd/>
              <a:tailEnd/>
            </a:ln>
          </p:spPr>
          <p:txBody>
            <a:bodyPr wrap="none">
              <a:prstTxWarp prst="textNoShape">
                <a:avLst/>
              </a:prstTxWarp>
              <a:spAutoFit/>
            </a:bodyPr>
            <a:lstStyle/>
            <a:p>
              <a:pPr eaLnBrk="0" hangingPunct="0"/>
              <a:r>
                <a:rPr lang="en-US" sz="1696" dirty="0">
                  <a:latin typeface="Palatino" charset="0"/>
                </a:rPr>
                <a:t>parser</a:t>
              </a:r>
            </a:p>
            <a:p>
              <a:pPr eaLnBrk="0" hangingPunct="0"/>
              <a:r>
                <a:rPr lang="en-US" sz="1696" dirty="0">
                  <a:latin typeface="Palatino" charset="0"/>
                </a:rPr>
                <a:t>language</a:t>
              </a:r>
            </a:p>
            <a:p>
              <a:pPr eaLnBrk="0" hangingPunct="0"/>
              <a:r>
                <a:rPr lang="en-US" sz="1696" dirty="0">
                  <a:latin typeface="Palatino" charset="0"/>
                </a:rPr>
                <a:t>label</a:t>
              </a:r>
            </a:p>
            <a:p>
              <a:pPr eaLnBrk="0" hangingPunct="0"/>
              <a:r>
                <a:rPr lang="en-US" sz="1696" dirty="0">
                  <a:latin typeface="Palatino" charset="0"/>
                </a:rPr>
                <a:t>translation</a:t>
              </a:r>
            </a:p>
            <a:p>
              <a:pPr eaLnBrk="0" hangingPunct="0"/>
              <a:r>
                <a:rPr lang="en-US" sz="1696" dirty="0">
                  <a:latin typeface="Palatino" charset="0"/>
                </a:rPr>
                <a:t>…</a:t>
              </a:r>
            </a:p>
          </p:txBody>
        </p:sp>
      </p:grpSp>
      <p:sp>
        <p:nvSpPr>
          <p:cNvPr id="25619" name="Rectangle 34"/>
          <p:cNvSpPr>
            <a:spLocks noGrp="1" noChangeArrowheads="1"/>
          </p:cNvSpPr>
          <p:nvPr>
            <p:ph type="title"/>
          </p:nvPr>
        </p:nvSpPr>
        <p:spPr>
          <a:xfrm>
            <a:off x="2214362" y="1457957"/>
            <a:ext cx="7915515" cy="787513"/>
          </a:xfrm>
        </p:spPr>
        <p:txBody>
          <a:bodyPr>
            <a:normAutofit fontScale="90000"/>
          </a:bodyPr>
          <a:lstStyle/>
          <a:p>
            <a:r>
              <a:rPr lang="en-US" dirty="0"/>
              <a:t>Bag of words for document classification</a:t>
            </a:r>
          </a:p>
        </p:txBody>
      </p:sp>
      <p:sp>
        <p:nvSpPr>
          <p:cNvPr id="25633" name="Text Box 32"/>
          <p:cNvSpPr txBox="1">
            <a:spLocks noChangeArrowheads="1"/>
          </p:cNvSpPr>
          <p:nvPr/>
        </p:nvSpPr>
        <p:spPr bwMode="auto">
          <a:xfrm>
            <a:off x="10260144" y="4873926"/>
            <a:ext cx="367408" cy="385939"/>
          </a:xfrm>
          <a:prstGeom prst="rect">
            <a:avLst/>
          </a:prstGeom>
          <a:noFill/>
          <a:ln w="9525">
            <a:noFill/>
            <a:miter lim="800000"/>
            <a:headEnd/>
            <a:tailEnd/>
          </a:ln>
        </p:spPr>
        <p:txBody>
          <a:bodyPr wrap="none">
            <a:prstTxWarp prst="textNoShape">
              <a:avLst/>
            </a:prstTxWarp>
            <a:spAutoFit/>
          </a:bodyPr>
          <a:lstStyle/>
          <a:p>
            <a:pPr eaLnBrk="0" hangingPunct="0"/>
            <a:r>
              <a:rPr lang="en-US" sz="1908">
                <a:latin typeface="Palatino" charset="0"/>
              </a:rPr>
              <a:t>...</a:t>
            </a:r>
          </a:p>
        </p:txBody>
      </p:sp>
      <p:sp>
        <p:nvSpPr>
          <p:cNvPr id="36" name="Text Box 8"/>
          <p:cNvSpPr txBox="1">
            <a:spLocks noChangeArrowheads="1"/>
          </p:cNvSpPr>
          <p:nvPr/>
        </p:nvSpPr>
        <p:spPr bwMode="auto">
          <a:xfrm>
            <a:off x="8968223" y="4855997"/>
            <a:ext cx="1361270" cy="1560364"/>
          </a:xfrm>
          <a:prstGeom prst="rect">
            <a:avLst/>
          </a:prstGeom>
          <a:noFill/>
          <a:ln w="9525">
            <a:noFill/>
            <a:miter lim="800000"/>
            <a:headEnd/>
            <a:tailEnd/>
          </a:ln>
        </p:spPr>
        <p:txBody>
          <a:bodyPr wrap="none">
            <a:prstTxWarp prst="textNoShape">
              <a:avLst/>
            </a:prstTxWarp>
            <a:spAutoFit/>
          </a:bodyPr>
          <a:lstStyle/>
          <a:p>
            <a:pPr eaLnBrk="0" hangingPunct="0"/>
            <a:r>
              <a:rPr lang="en-US" sz="1908" dirty="0">
                <a:latin typeface="Palatino" charset="0"/>
              </a:rPr>
              <a:t>planning</a:t>
            </a:r>
          </a:p>
          <a:p>
            <a:pPr eaLnBrk="0" hangingPunct="0"/>
            <a:r>
              <a:rPr lang="en-US" sz="1908" dirty="0">
                <a:latin typeface="Palatino" charset="0"/>
              </a:rPr>
              <a:t>temporal</a:t>
            </a:r>
          </a:p>
          <a:p>
            <a:pPr eaLnBrk="0" hangingPunct="0"/>
            <a:r>
              <a:rPr lang="en-US" sz="1908" dirty="0">
                <a:latin typeface="Palatino" charset="0"/>
              </a:rPr>
              <a:t>reasoning</a:t>
            </a:r>
          </a:p>
          <a:p>
            <a:pPr eaLnBrk="0" hangingPunct="0"/>
            <a:r>
              <a:rPr lang="en-US" sz="1908" dirty="0">
                <a:latin typeface="Palatino" charset="0"/>
              </a:rPr>
              <a:t>plan</a:t>
            </a:r>
          </a:p>
          <a:p>
            <a:pPr eaLnBrk="0" hangingPunct="0"/>
            <a:r>
              <a:rPr lang="en-US" sz="1908" u="sng" dirty="0">
                <a:latin typeface="Palatino" charset="0"/>
              </a:rPr>
              <a:t>language</a:t>
            </a:r>
            <a:r>
              <a:rPr lang="en-US" sz="1908" dirty="0">
                <a:latin typeface="Palatino" charset="0"/>
              </a:rPr>
              <a:t>...</a:t>
            </a:r>
          </a:p>
        </p:txBody>
      </p:sp>
      <p:sp>
        <p:nvSpPr>
          <p:cNvPr id="10" name="TextBox 9"/>
          <p:cNvSpPr txBox="1"/>
          <p:nvPr/>
        </p:nvSpPr>
        <p:spPr>
          <a:xfrm>
            <a:off x="7442176" y="3352046"/>
            <a:ext cx="386644" cy="614142"/>
          </a:xfrm>
          <a:prstGeom prst="rect">
            <a:avLst/>
          </a:prstGeom>
          <a:noFill/>
        </p:spPr>
        <p:txBody>
          <a:bodyPr wrap="none" rtlCol="0">
            <a:spAutoFit/>
          </a:bodyPr>
          <a:lstStyle/>
          <a:p>
            <a:r>
              <a:rPr lang="en-US" sz="3391" dirty="0"/>
              <a:t>?</a:t>
            </a:r>
          </a:p>
        </p:txBody>
      </p:sp>
      <p:sp>
        <p:nvSpPr>
          <p:cNvPr id="3" name="Rectangle 2">
            <a:extLst>
              <a:ext uri="{FF2B5EF4-FFF2-40B4-BE49-F238E27FC236}">
                <a16:creationId xmlns:a16="http://schemas.microsoft.com/office/drawing/2014/main" id="{6084DC16-898F-8A56-3642-A850B1ED243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8F2FC49-2501-5C12-5809-CC09C6B4F9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324350A-BE35-4E81-BE0F-9C575345EFC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578366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4.44444E-6 -7.88141E-6 C 0.03073 -0.00773 0.05955 -0.02811 0.08993 -0.04015 C 0.09775 -0.04355 0.10573 -0.0454 0.11389 -0.04726 C 0.12344 -0.05004 0.14288 -0.05436 0.14288 -0.05436 C 0.17483 -0.05251 0.20591 -0.05096 0.23681 -0.03305 C 0.25 -0.02564 0.26146 -0.00865 0.27518 -0.00248 C 0.27865 -0.00093 0.28577 0.00216 0.28577 0.00216 C 0.29757 -0.00124 0.30764 -0.00371 0.32014 -0.00495 C 0.33195 -0.0034 0.34393 -0.00217 0.35591 -7.88141E-6 C 0.36077 0.00061 0.36216 0.00802 0.3665 0.01173 C 0.38959 0.03026 0.39966 0.04755 0.41407 0.08708 C 0.42257 0.11056 0.42674 0.13681 0.43525 0.15997 C 0.43577 0.24459 0.43785 0.32921 0.43785 0.41414 " pathEditMode="relative" ptsTypes="ffffffffffffA">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543765"/>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p:txBody>
          <a:bodyPr/>
          <a:lstStyle/>
          <a:p>
            <a:pPr eaLnBrk="1" hangingPunct="1">
              <a:buFont typeface="Times" charset="0"/>
              <a:buNone/>
            </a:pPr>
            <a:r>
              <a:rPr lang="en-US" sz="3816" dirty="0">
                <a:solidFill>
                  <a:srgbClr val="A4001D"/>
                </a:solidFill>
                <a:latin typeface="Calibri"/>
                <a:ea typeface="ＭＳ Ｐゴシック" charset="0"/>
                <a:cs typeface="Calibri"/>
              </a:rPr>
              <a:t>Formalizing the 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Classifier</a:t>
            </a:r>
          </a:p>
        </p:txBody>
      </p:sp>
      <p:sp>
        <p:nvSpPr>
          <p:cNvPr id="2" name="Rectangle 1">
            <a:extLst>
              <a:ext uri="{FF2B5EF4-FFF2-40B4-BE49-F238E27FC236}">
                <a16:creationId xmlns:a16="http://schemas.microsoft.com/office/drawing/2014/main" id="{B931A0EB-DA1B-585F-A6BE-1F6630C072A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1DF5D8-CE6E-DE89-F636-F48521D79C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3924080-E769-AAB2-C03B-56B8D86320F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17135155"/>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838200" y="1132041"/>
            <a:ext cx="10515600" cy="1325563"/>
          </a:xfrm>
        </p:spPr>
        <p:txBody>
          <a:bodyPr>
            <a:normAutofit/>
          </a:bodyPr>
          <a:lstStyle/>
          <a:p>
            <a:r>
              <a:rPr lang="en-US"/>
              <a:t>Bayes’ Rule Applied to Documents and Classes</a:t>
            </a:r>
          </a:p>
        </p:txBody>
      </p:sp>
      <p:graphicFrame>
        <p:nvGraphicFramePr>
          <p:cNvPr id="7" name="Object 3"/>
          <p:cNvGraphicFramePr>
            <a:graphicFrameLocks noChangeAspect="1"/>
          </p:cNvGraphicFramePr>
          <p:nvPr>
            <p:extLst>
              <p:ext uri="{D42A27DB-BD31-4B8C-83A1-F6EECF244321}">
                <p14:modId xmlns:p14="http://schemas.microsoft.com/office/powerpoint/2010/main" val="3116072298"/>
              </p:ext>
            </p:extLst>
          </p:nvPr>
        </p:nvGraphicFramePr>
        <p:xfrm>
          <a:off x="3878175" y="4394477"/>
          <a:ext cx="4686376" cy="1460601"/>
        </p:xfrm>
        <a:graphic>
          <a:graphicData uri="http://schemas.openxmlformats.org/presentationml/2006/ole">
            <mc:AlternateContent xmlns:mc="http://schemas.openxmlformats.org/markup-compatibility/2006">
              <mc:Choice xmlns:v="urn:schemas-microsoft-com:vml" Requires="v">
                <p:oleObj name="Equation" r:id="rId2" imgW="1371600" imgH="419100" progId="Equation.3">
                  <p:embed/>
                </p:oleObj>
              </mc:Choice>
              <mc:Fallback>
                <p:oleObj name="Equation" r:id="rId2" imgW="1371600" imgH="419100" progId="Equation.3">
                  <p:embed/>
                  <p:pic>
                    <p:nvPicPr>
                      <p:cNvPr id="7" name="Object 3"/>
                      <p:cNvPicPr>
                        <a:picLocks noChangeAspect="1" noChangeArrowheads="1"/>
                      </p:cNvPicPr>
                      <p:nvPr/>
                    </p:nvPicPr>
                    <p:blipFill>
                      <a:blip r:embed="rId3"/>
                      <a:srcRect/>
                      <a:stretch>
                        <a:fillRect/>
                      </a:stretch>
                    </p:blipFill>
                    <p:spPr bwMode="auto">
                      <a:xfrm>
                        <a:off x="3878175" y="4394477"/>
                        <a:ext cx="4686376" cy="1460601"/>
                      </a:xfrm>
                      <a:prstGeom prst="rect">
                        <a:avLst/>
                      </a:prstGeom>
                      <a:noFill/>
                      <a:ln>
                        <a:noFill/>
                      </a:ln>
                      <a:effectLst/>
                    </p:spPr>
                  </p:pic>
                </p:oleObj>
              </mc:Fallback>
            </mc:AlternateContent>
          </a:graphicData>
        </a:graphic>
      </p:graphicFrame>
      <p:sp>
        <p:nvSpPr>
          <p:cNvPr id="10" name="Content Placeholder 1"/>
          <p:cNvSpPr>
            <a:spLocks noGrp="1"/>
          </p:cNvSpPr>
          <p:nvPr>
            <p:ph idx="1"/>
          </p:nvPr>
        </p:nvSpPr>
        <p:spPr>
          <a:xfrm>
            <a:off x="1572848" y="2984358"/>
            <a:ext cx="8723221" cy="2826969"/>
          </a:xfrm>
        </p:spPr>
        <p:txBody>
          <a:bodyPr/>
          <a:lstStyle/>
          <a:p>
            <a:pPr marL="242307" indent="-242307">
              <a:spcBef>
                <a:spcPct val="50000"/>
              </a:spcBef>
              <a:buFontTx/>
              <a:buChar char="•"/>
            </a:pPr>
            <a:r>
              <a:rPr lang="en-US" sz="3391" dirty="0"/>
              <a:t>For a document </a:t>
            </a:r>
            <a:r>
              <a:rPr lang="en-US" sz="3816" i="1" dirty="0">
                <a:solidFill>
                  <a:srgbClr val="FF0000"/>
                </a:solidFill>
              </a:rPr>
              <a:t>d</a:t>
            </a:r>
            <a:r>
              <a:rPr lang="en-US" sz="4240" dirty="0"/>
              <a:t> </a:t>
            </a:r>
            <a:r>
              <a:rPr lang="en-US" sz="3816" dirty="0"/>
              <a:t>and a class </a:t>
            </a:r>
            <a:r>
              <a:rPr lang="en-US" sz="4240" i="1" dirty="0">
                <a:solidFill>
                  <a:srgbClr val="FF0000"/>
                </a:solidFill>
              </a:rPr>
              <a:t>c</a:t>
            </a:r>
            <a:endParaRPr lang="en-US" sz="3391" i="1" dirty="0">
              <a:solidFill>
                <a:srgbClr val="FF0000"/>
              </a:solidFill>
            </a:endParaRPr>
          </a:p>
        </p:txBody>
      </p:sp>
      <p:sp>
        <p:nvSpPr>
          <p:cNvPr id="2" name="Rectangle 1">
            <a:extLst>
              <a:ext uri="{FF2B5EF4-FFF2-40B4-BE49-F238E27FC236}">
                <a16:creationId xmlns:a16="http://schemas.microsoft.com/office/drawing/2014/main" id="{7EEE018D-32FE-C445-9939-3058D2B34C9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87AAB0-0B89-0919-F82E-2162F9DF0C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E2D486E-20BD-CC3F-AB70-E4F4DDC382F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0674656"/>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838200" y="866569"/>
            <a:ext cx="10515600" cy="1325563"/>
          </a:xfrm>
        </p:spPr>
        <p:txBody>
          <a:bodyPr/>
          <a:lstStyle/>
          <a:p>
            <a:r>
              <a:rPr lang="en-US" dirty="0"/>
              <a:t>Na</a:t>
            </a:r>
            <a:r>
              <a:rPr lang="fr-FR" dirty="0" err="1"/>
              <a:t>ï</a:t>
            </a:r>
            <a:r>
              <a:rPr lang="en-US" dirty="0" err="1"/>
              <a:t>ve</a:t>
            </a:r>
            <a:r>
              <a:rPr lang="en-US" dirty="0"/>
              <a:t> Bayes Classifier (I)</a:t>
            </a:r>
          </a:p>
        </p:txBody>
      </p:sp>
      <p:graphicFrame>
        <p:nvGraphicFramePr>
          <p:cNvPr id="5" name="Object 3"/>
          <p:cNvGraphicFramePr>
            <a:graphicFrameLocks noChangeAspect="1"/>
          </p:cNvGraphicFramePr>
          <p:nvPr>
            <p:extLst>
              <p:ext uri="{D42A27DB-BD31-4B8C-83A1-F6EECF244321}">
                <p14:modId xmlns:p14="http://schemas.microsoft.com/office/powerpoint/2010/main" val="2993025366"/>
              </p:ext>
            </p:extLst>
          </p:nvPr>
        </p:nvGraphicFramePr>
        <p:xfrm>
          <a:off x="3022687" y="2935957"/>
          <a:ext cx="4316844" cy="913716"/>
        </p:xfrm>
        <a:graphic>
          <a:graphicData uri="http://schemas.openxmlformats.org/presentationml/2006/ole">
            <mc:AlternateContent xmlns:mc="http://schemas.openxmlformats.org/markup-compatibility/2006">
              <mc:Choice xmlns:v="urn:schemas-microsoft-com:vml" Requires="v">
                <p:oleObj name="Equation" r:id="rId2" imgW="1371600" imgH="292100" progId="Equation.3">
                  <p:embed/>
                </p:oleObj>
              </mc:Choice>
              <mc:Fallback>
                <p:oleObj name="Equation" r:id="rId2" imgW="1371600" imgH="292100" progId="Equation.3">
                  <p:embed/>
                  <p:pic>
                    <p:nvPicPr>
                      <p:cNvPr id="5" name="Object 3"/>
                      <p:cNvPicPr>
                        <a:picLocks noChangeAspect="1" noChangeArrowheads="1"/>
                      </p:cNvPicPr>
                      <p:nvPr/>
                    </p:nvPicPr>
                    <p:blipFill>
                      <a:blip r:embed="rId3"/>
                      <a:srcRect/>
                      <a:stretch>
                        <a:fillRect/>
                      </a:stretch>
                    </p:blipFill>
                    <p:spPr bwMode="auto">
                      <a:xfrm>
                        <a:off x="3022687" y="2935957"/>
                        <a:ext cx="4316844" cy="913716"/>
                      </a:xfrm>
                      <a:prstGeom prst="rect">
                        <a:avLst/>
                      </a:prstGeom>
                      <a:noFill/>
                      <a:ln>
                        <a:noFill/>
                      </a:ln>
                      <a:effectLst/>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2737443733"/>
              </p:ext>
            </p:extLst>
          </p:nvPr>
        </p:nvGraphicFramePr>
        <p:xfrm>
          <a:off x="3944895" y="3849674"/>
          <a:ext cx="4251140" cy="1292329"/>
        </p:xfrm>
        <a:graphic>
          <a:graphicData uri="http://schemas.openxmlformats.org/presentationml/2006/ole">
            <mc:AlternateContent xmlns:mc="http://schemas.openxmlformats.org/markup-compatibility/2006">
              <mc:Choice xmlns:v="urn:schemas-microsoft-com:vml" Requires="v">
                <p:oleObj name="Equation" r:id="rId4" imgW="1371600" imgH="419100" progId="Equation.3">
                  <p:embed/>
                </p:oleObj>
              </mc:Choice>
              <mc:Fallback>
                <p:oleObj name="Equation" r:id="rId4" imgW="1371600" imgH="419100" progId="Equation.3">
                  <p:embed/>
                  <p:pic>
                    <p:nvPicPr>
                      <p:cNvPr id="6" name="Object 3"/>
                      <p:cNvPicPr>
                        <a:picLocks noChangeAspect="1" noChangeArrowheads="1"/>
                      </p:cNvPicPr>
                      <p:nvPr/>
                    </p:nvPicPr>
                    <p:blipFill>
                      <a:blip r:embed="rId5"/>
                      <a:srcRect/>
                      <a:stretch>
                        <a:fillRect/>
                      </a:stretch>
                    </p:blipFill>
                    <p:spPr bwMode="auto">
                      <a:xfrm>
                        <a:off x="3944895" y="3849674"/>
                        <a:ext cx="4251140" cy="1292329"/>
                      </a:xfrm>
                      <a:prstGeom prst="rect">
                        <a:avLst/>
                      </a:prstGeom>
                      <a:noFill/>
                      <a:ln>
                        <a:noFill/>
                      </a:ln>
                      <a:effectLst/>
                    </p:spPr>
                  </p:pic>
                </p:oleObj>
              </mc:Fallback>
            </mc:AlternateContent>
          </a:graphicData>
        </a:graphic>
      </p:graphicFrame>
      <p:graphicFrame>
        <p:nvGraphicFramePr>
          <p:cNvPr id="8" name="Object 3"/>
          <p:cNvGraphicFramePr>
            <a:graphicFrameLocks noChangeAspect="1"/>
          </p:cNvGraphicFramePr>
          <p:nvPr>
            <p:extLst>
              <p:ext uri="{D42A27DB-BD31-4B8C-83A1-F6EECF244321}">
                <p14:modId xmlns:p14="http://schemas.microsoft.com/office/powerpoint/2010/main" val="1023047948"/>
              </p:ext>
            </p:extLst>
          </p:nvPr>
        </p:nvGraphicFramePr>
        <p:xfrm>
          <a:off x="3911829" y="5303544"/>
          <a:ext cx="4119299" cy="888476"/>
        </p:xfrm>
        <a:graphic>
          <a:graphicData uri="http://schemas.openxmlformats.org/presentationml/2006/ole">
            <mc:AlternateContent xmlns:mc="http://schemas.openxmlformats.org/markup-compatibility/2006">
              <mc:Choice xmlns:v="urn:schemas-microsoft-com:vml" Requires="v">
                <p:oleObj name="Equation" r:id="rId6" imgW="1346200" imgH="292100" progId="Equation.3">
                  <p:embed/>
                </p:oleObj>
              </mc:Choice>
              <mc:Fallback>
                <p:oleObj name="Equation" r:id="rId6" imgW="1346200" imgH="292100" progId="Equation.3">
                  <p:embed/>
                  <p:pic>
                    <p:nvPicPr>
                      <p:cNvPr id="8" name="Object 3"/>
                      <p:cNvPicPr>
                        <a:picLocks noChangeAspect="1" noChangeArrowheads="1"/>
                      </p:cNvPicPr>
                      <p:nvPr/>
                    </p:nvPicPr>
                    <p:blipFill>
                      <a:blip r:embed="rId7"/>
                      <a:srcRect/>
                      <a:stretch>
                        <a:fillRect/>
                      </a:stretch>
                    </p:blipFill>
                    <p:spPr bwMode="auto">
                      <a:xfrm>
                        <a:off x="3911829" y="5303544"/>
                        <a:ext cx="4119299" cy="888476"/>
                      </a:xfrm>
                      <a:prstGeom prst="rect">
                        <a:avLst/>
                      </a:prstGeom>
                      <a:noFill/>
                      <a:ln>
                        <a:noFill/>
                      </a:ln>
                      <a:effectLst/>
                    </p:spPr>
                  </p:pic>
                </p:oleObj>
              </mc:Fallback>
            </mc:AlternateContent>
          </a:graphicData>
        </a:graphic>
      </p:graphicFrame>
      <p:sp>
        <p:nvSpPr>
          <p:cNvPr id="9" name="Text Box 16"/>
          <p:cNvSpPr txBox="1">
            <a:spLocks noChangeArrowheads="1"/>
          </p:cNvSpPr>
          <p:nvPr/>
        </p:nvSpPr>
        <p:spPr bwMode="auto">
          <a:xfrm>
            <a:off x="7872953" y="2880427"/>
            <a:ext cx="2584658" cy="875240"/>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MAP is “maximum a posteriori”  = most likely class</a:t>
            </a:r>
          </a:p>
        </p:txBody>
      </p:sp>
      <p:sp>
        <p:nvSpPr>
          <p:cNvPr id="11" name="Text Box 16"/>
          <p:cNvSpPr txBox="1">
            <a:spLocks noChangeArrowheads="1"/>
          </p:cNvSpPr>
          <p:nvPr/>
        </p:nvSpPr>
        <p:spPr bwMode="auto">
          <a:xfrm>
            <a:off x="8599887" y="4253526"/>
            <a:ext cx="1776953" cy="353302"/>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Bayes Rule</a:t>
            </a:r>
          </a:p>
        </p:txBody>
      </p:sp>
      <p:sp>
        <p:nvSpPr>
          <p:cNvPr id="12" name="Text Box 16"/>
          <p:cNvSpPr txBox="1">
            <a:spLocks noChangeArrowheads="1"/>
          </p:cNvSpPr>
          <p:nvPr/>
        </p:nvSpPr>
        <p:spPr bwMode="auto">
          <a:xfrm>
            <a:off x="8680658" y="5384315"/>
            <a:ext cx="1776953" cy="614271"/>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Dropping the denominator</a:t>
            </a:r>
          </a:p>
        </p:txBody>
      </p:sp>
      <p:cxnSp>
        <p:nvCxnSpPr>
          <p:cNvPr id="3" name="Straight Arrow Connector 2">
            <a:extLst>
              <a:ext uri="{FF2B5EF4-FFF2-40B4-BE49-F238E27FC236}">
                <a16:creationId xmlns:a16="http://schemas.microsoft.com/office/drawing/2014/main" id="{4509AC31-805C-48B7-9594-5D40BAED9A70}"/>
              </a:ext>
            </a:extLst>
          </p:cNvPr>
          <p:cNvCxnSpPr/>
          <p:nvPr/>
        </p:nvCxnSpPr>
        <p:spPr>
          <a:xfrm flipH="1">
            <a:off x="5996815" y="5901471"/>
            <a:ext cx="487143" cy="51823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 name="Straight Arrow Connector 6">
            <a:extLst>
              <a:ext uri="{FF2B5EF4-FFF2-40B4-BE49-F238E27FC236}">
                <a16:creationId xmlns:a16="http://schemas.microsoft.com/office/drawing/2014/main" id="{BC108F82-D985-472E-AC33-C6BC015C8451}"/>
              </a:ext>
            </a:extLst>
          </p:cNvPr>
          <p:cNvCxnSpPr/>
          <p:nvPr/>
        </p:nvCxnSpPr>
        <p:spPr>
          <a:xfrm>
            <a:off x="7489337" y="5901471"/>
            <a:ext cx="383616" cy="51823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1944A477-2CC9-4C1B-A382-B05A279DBBA4}"/>
              </a:ext>
            </a:extLst>
          </p:cNvPr>
          <p:cNvSpPr txBox="1"/>
          <p:nvPr/>
        </p:nvSpPr>
        <p:spPr>
          <a:xfrm>
            <a:off x="5271284" y="6353561"/>
            <a:ext cx="1212674" cy="343492"/>
          </a:xfrm>
          <a:prstGeom prst="rect">
            <a:avLst/>
          </a:prstGeom>
          <a:noFill/>
        </p:spPr>
        <p:txBody>
          <a:bodyPr wrap="square" rtlCol="0">
            <a:spAutoFit/>
          </a:bodyPr>
          <a:lstStyle/>
          <a:p>
            <a:r>
              <a:rPr lang="en-US" sz="1632" dirty="0"/>
              <a:t>Likelihood</a:t>
            </a:r>
          </a:p>
        </p:txBody>
      </p:sp>
      <p:sp>
        <p:nvSpPr>
          <p:cNvPr id="14" name="TextBox 13">
            <a:extLst>
              <a:ext uri="{FF2B5EF4-FFF2-40B4-BE49-F238E27FC236}">
                <a16:creationId xmlns:a16="http://schemas.microsoft.com/office/drawing/2014/main" id="{C1F2F1E8-CA94-4F6E-9CC5-DCB2562D0497}"/>
              </a:ext>
            </a:extLst>
          </p:cNvPr>
          <p:cNvSpPr txBox="1"/>
          <p:nvPr/>
        </p:nvSpPr>
        <p:spPr>
          <a:xfrm>
            <a:off x="7389144" y="6346652"/>
            <a:ext cx="2079857" cy="343492"/>
          </a:xfrm>
          <a:prstGeom prst="rect">
            <a:avLst/>
          </a:prstGeom>
          <a:noFill/>
        </p:spPr>
        <p:txBody>
          <a:bodyPr wrap="square" rtlCol="0">
            <a:spAutoFit/>
          </a:bodyPr>
          <a:lstStyle/>
          <a:p>
            <a:r>
              <a:rPr lang="en-US" sz="1632" dirty="0"/>
              <a:t>Prior probability</a:t>
            </a:r>
          </a:p>
        </p:txBody>
      </p:sp>
      <p:sp>
        <p:nvSpPr>
          <p:cNvPr id="2" name="Rectangle 1">
            <a:extLst>
              <a:ext uri="{FF2B5EF4-FFF2-40B4-BE49-F238E27FC236}">
                <a16:creationId xmlns:a16="http://schemas.microsoft.com/office/drawing/2014/main" id="{AA25B5CE-3577-FC1A-76DC-870FA0C2D3C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5FF7FF8-8801-E53E-6AF3-77B127A39C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EA7A7000-52E7-1C7A-BBCE-44B90DA09F34}"/>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97180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0"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838200" y="984557"/>
            <a:ext cx="10515600" cy="1325563"/>
          </a:xfrm>
        </p:spPr>
        <p:txBody>
          <a:bodyPr/>
          <a:lstStyle/>
          <a:p>
            <a:r>
              <a:rPr lang="en-US" dirty="0"/>
              <a:t>Na</a:t>
            </a:r>
            <a:r>
              <a:rPr lang="fr-FR" dirty="0" err="1"/>
              <a:t>ï</a:t>
            </a:r>
            <a:r>
              <a:rPr lang="en-US" dirty="0" err="1"/>
              <a:t>ve</a:t>
            </a:r>
            <a:r>
              <a:rPr lang="en-US" dirty="0"/>
              <a:t> Bayes Classifier (II)</a:t>
            </a:r>
          </a:p>
        </p:txBody>
      </p:sp>
      <p:graphicFrame>
        <p:nvGraphicFramePr>
          <p:cNvPr id="5" name="Object 3"/>
          <p:cNvGraphicFramePr>
            <a:graphicFrameLocks noChangeAspect="1"/>
          </p:cNvGraphicFramePr>
          <p:nvPr>
            <p:extLst>
              <p:ext uri="{D42A27DB-BD31-4B8C-83A1-F6EECF244321}">
                <p14:modId xmlns:p14="http://schemas.microsoft.com/office/powerpoint/2010/main" val="3465030310"/>
              </p:ext>
            </p:extLst>
          </p:nvPr>
        </p:nvGraphicFramePr>
        <p:xfrm>
          <a:off x="1653620" y="2998415"/>
          <a:ext cx="5194556" cy="913716"/>
        </p:xfrm>
        <a:graphic>
          <a:graphicData uri="http://schemas.openxmlformats.org/presentationml/2006/ole">
            <mc:AlternateContent xmlns:mc="http://schemas.openxmlformats.org/markup-compatibility/2006">
              <mc:Choice xmlns:v="urn:schemas-microsoft-com:vml" Requires="v">
                <p:oleObj name="Equation" r:id="rId2" imgW="1651000" imgH="292100" progId="Equation.3">
                  <p:embed/>
                </p:oleObj>
              </mc:Choice>
              <mc:Fallback>
                <p:oleObj name="Equation" r:id="rId2" imgW="1651000" imgH="292100" progId="Equation.3">
                  <p:embed/>
                  <p:pic>
                    <p:nvPicPr>
                      <p:cNvPr id="5" name="Object 3"/>
                      <p:cNvPicPr>
                        <a:picLocks noChangeAspect="1" noChangeArrowheads="1"/>
                      </p:cNvPicPr>
                      <p:nvPr/>
                    </p:nvPicPr>
                    <p:blipFill>
                      <a:blip r:embed="rId3"/>
                      <a:srcRect/>
                      <a:stretch>
                        <a:fillRect/>
                      </a:stretch>
                    </p:blipFill>
                    <p:spPr bwMode="auto">
                      <a:xfrm>
                        <a:off x="1653620" y="2998415"/>
                        <a:ext cx="5194556" cy="913716"/>
                      </a:xfrm>
                      <a:prstGeom prst="rect">
                        <a:avLst/>
                      </a:prstGeom>
                      <a:noFill/>
                      <a:ln>
                        <a:noFill/>
                      </a:ln>
                      <a:effectLst/>
                    </p:spPr>
                  </p:pic>
                </p:oleObj>
              </mc:Fallback>
            </mc:AlternateContent>
          </a:graphicData>
        </a:graphic>
      </p:graphicFrame>
      <p:sp>
        <p:nvSpPr>
          <p:cNvPr id="11" name="Text Box 16"/>
          <p:cNvSpPr txBox="1">
            <a:spLocks noChangeArrowheads="1"/>
          </p:cNvSpPr>
          <p:nvPr/>
        </p:nvSpPr>
        <p:spPr bwMode="auto">
          <a:xfrm>
            <a:off x="8922969" y="4048432"/>
            <a:ext cx="1776953" cy="875240"/>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Document d represented as features x1..xn</a:t>
            </a:r>
          </a:p>
        </p:txBody>
      </p:sp>
      <p:graphicFrame>
        <p:nvGraphicFramePr>
          <p:cNvPr id="10" name="Object 3"/>
          <p:cNvGraphicFramePr>
            <a:graphicFrameLocks noChangeAspect="1"/>
          </p:cNvGraphicFramePr>
          <p:nvPr>
            <p:extLst>
              <p:ext uri="{D42A27DB-BD31-4B8C-83A1-F6EECF244321}">
                <p14:modId xmlns:p14="http://schemas.microsoft.com/office/powerpoint/2010/main" val="1153024292"/>
              </p:ext>
            </p:extLst>
          </p:nvPr>
        </p:nvGraphicFramePr>
        <p:xfrm>
          <a:off x="2622868" y="4209975"/>
          <a:ext cx="6115004" cy="913717"/>
        </p:xfrm>
        <a:graphic>
          <a:graphicData uri="http://schemas.openxmlformats.org/presentationml/2006/ole">
            <mc:AlternateContent xmlns:mc="http://schemas.openxmlformats.org/markup-compatibility/2006">
              <mc:Choice xmlns:v="urn:schemas-microsoft-com:vml" Requires="v">
                <p:oleObj name="Equation" r:id="rId4" imgW="1943100" imgH="292100" progId="Equation.3">
                  <p:embed/>
                </p:oleObj>
              </mc:Choice>
              <mc:Fallback>
                <p:oleObj name="Equation" r:id="rId4" imgW="1943100" imgH="292100" progId="Equation.3">
                  <p:embed/>
                  <p:pic>
                    <p:nvPicPr>
                      <p:cNvPr id="10" name="Object 3"/>
                      <p:cNvPicPr>
                        <a:picLocks noChangeAspect="1" noChangeArrowheads="1"/>
                      </p:cNvPicPr>
                      <p:nvPr/>
                    </p:nvPicPr>
                    <p:blipFill>
                      <a:blip r:embed="rId5"/>
                      <a:srcRect/>
                      <a:stretch>
                        <a:fillRect/>
                      </a:stretch>
                    </p:blipFill>
                    <p:spPr bwMode="auto">
                      <a:xfrm>
                        <a:off x="2622868" y="4209975"/>
                        <a:ext cx="6115004" cy="913717"/>
                      </a:xfrm>
                      <a:prstGeom prst="rect">
                        <a:avLst/>
                      </a:prstGeom>
                      <a:noFill/>
                      <a:ln>
                        <a:noFill/>
                      </a:ln>
                      <a:effectLst/>
                    </p:spPr>
                  </p:pic>
                </p:oleObj>
              </mc:Fallback>
            </mc:AlternateContent>
          </a:graphicData>
        </a:graphic>
      </p:graphicFrame>
      <p:sp>
        <p:nvSpPr>
          <p:cNvPr id="2" name="TextBox 1">
            <a:extLst>
              <a:ext uri="{FF2B5EF4-FFF2-40B4-BE49-F238E27FC236}">
                <a16:creationId xmlns:a16="http://schemas.microsoft.com/office/drawing/2014/main" id="{89CCB3A6-EDE1-48E0-BDAF-0F9512FA356A}"/>
              </a:ext>
            </a:extLst>
          </p:cNvPr>
          <p:cNvSpPr txBox="1"/>
          <p:nvPr/>
        </p:nvSpPr>
        <p:spPr>
          <a:xfrm>
            <a:off x="6070808" y="4287185"/>
            <a:ext cx="444964" cy="343492"/>
          </a:xfrm>
          <a:prstGeom prst="rect">
            <a:avLst/>
          </a:prstGeom>
          <a:solidFill>
            <a:schemeClr val="bg1"/>
          </a:solidFill>
        </p:spPr>
        <p:txBody>
          <a:bodyPr wrap="square" rtlCol="0">
            <a:spAutoFit/>
          </a:bodyPr>
          <a:lstStyle/>
          <a:p>
            <a:pPr algn="ctr"/>
            <a:r>
              <a:rPr lang="en-US" sz="1632" dirty="0"/>
              <a:t>…</a:t>
            </a:r>
          </a:p>
        </p:txBody>
      </p:sp>
      <p:sp>
        <p:nvSpPr>
          <p:cNvPr id="3" name="Rectangle 2">
            <a:extLst>
              <a:ext uri="{FF2B5EF4-FFF2-40B4-BE49-F238E27FC236}">
                <a16:creationId xmlns:a16="http://schemas.microsoft.com/office/drawing/2014/main" id="{5A1BB22F-DF5E-909D-E655-A778DF6442C1}"/>
              </a:ext>
            </a:extLst>
          </p:cNvPr>
          <p:cNvSpPr/>
          <p:nvPr/>
        </p:nvSpPr>
        <p:spPr>
          <a:xfrm>
            <a:off x="2626178" y="515648"/>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125D441-6FFF-129E-AED2-9097B9B5EED4}"/>
              </a:ext>
            </a:extLst>
          </p:cNvPr>
          <p:cNvSpPr txBox="1"/>
          <p:nvPr/>
        </p:nvSpPr>
        <p:spPr>
          <a:xfrm>
            <a:off x="9264625" y="6307379"/>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40DD5D7-870E-802B-6970-E7A3363ABA55}"/>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94274"/>
            <a:ext cx="2305141" cy="1076343"/>
          </a:xfrm>
          <a:prstGeom prst="rect">
            <a:avLst/>
          </a:prstGeom>
        </p:spPr>
      </p:pic>
    </p:spTree>
    <p:extLst>
      <p:ext uri="{BB962C8B-B14F-4D97-AF65-F5344CB8AC3E}">
        <p14:creationId xmlns:p14="http://schemas.microsoft.com/office/powerpoint/2010/main" val="29614607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2057473" y="1329657"/>
            <a:ext cx="8077056" cy="787513"/>
          </a:xfrm>
        </p:spPr>
        <p:txBody>
          <a:bodyPr/>
          <a:lstStyle/>
          <a:p>
            <a:r>
              <a:rPr lang="en-US" dirty="0"/>
              <a:t>Na</a:t>
            </a:r>
            <a:r>
              <a:rPr lang="fr-FR" dirty="0" err="1"/>
              <a:t>ï</a:t>
            </a:r>
            <a:r>
              <a:rPr lang="en-US" dirty="0" err="1"/>
              <a:t>ve</a:t>
            </a:r>
            <a:r>
              <a:rPr lang="en-US" dirty="0"/>
              <a:t> Bayes Classifier (III)</a:t>
            </a:r>
          </a:p>
        </p:txBody>
      </p:sp>
      <p:sp>
        <p:nvSpPr>
          <p:cNvPr id="11" name="Text Box 16"/>
          <p:cNvSpPr txBox="1">
            <a:spLocks noChangeArrowheads="1"/>
          </p:cNvSpPr>
          <p:nvPr/>
        </p:nvSpPr>
        <p:spPr bwMode="auto">
          <a:xfrm>
            <a:off x="7953724" y="4210580"/>
            <a:ext cx="2584658" cy="614271"/>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How often does this class occur?</a:t>
            </a:r>
          </a:p>
        </p:txBody>
      </p:sp>
      <p:graphicFrame>
        <p:nvGraphicFramePr>
          <p:cNvPr id="10" name="Object 3"/>
          <p:cNvGraphicFramePr>
            <a:graphicFrameLocks noChangeAspect="1"/>
          </p:cNvGraphicFramePr>
          <p:nvPr>
            <p:extLst>
              <p:ext uri="{D42A27DB-BD31-4B8C-83A1-F6EECF244321}">
                <p14:modId xmlns:p14="http://schemas.microsoft.com/office/powerpoint/2010/main" val="3114129495"/>
              </p:ext>
            </p:extLst>
          </p:nvPr>
        </p:nvGraphicFramePr>
        <p:xfrm>
          <a:off x="2057473" y="2991387"/>
          <a:ext cx="7035452" cy="913717"/>
        </p:xfrm>
        <a:graphic>
          <a:graphicData uri="http://schemas.openxmlformats.org/presentationml/2006/ole">
            <mc:AlternateContent xmlns:mc="http://schemas.openxmlformats.org/markup-compatibility/2006">
              <mc:Choice xmlns:v="urn:schemas-microsoft-com:vml" Requires="v">
                <p:oleObj name="Equation" r:id="rId2" imgW="2235200" imgH="292100" progId="Equation.3">
                  <p:embed/>
                </p:oleObj>
              </mc:Choice>
              <mc:Fallback>
                <p:oleObj name="Equation" r:id="rId2" imgW="2235200" imgH="292100" progId="Equation.3">
                  <p:embed/>
                  <p:pic>
                    <p:nvPicPr>
                      <p:cNvPr id="10" name="Object 3"/>
                      <p:cNvPicPr>
                        <a:picLocks noChangeAspect="1" noChangeArrowheads="1"/>
                      </p:cNvPicPr>
                      <p:nvPr/>
                    </p:nvPicPr>
                    <p:blipFill>
                      <a:blip r:embed="rId3"/>
                      <a:srcRect/>
                      <a:stretch>
                        <a:fillRect/>
                      </a:stretch>
                    </p:blipFill>
                    <p:spPr bwMode="auto">
                      <a:xfrm>
                        <a:off x="2057473" y="2991387"/>
                        <a:ext cx="7035452" cy="913717"/>
                      </a:xfrm>
                      <a:prstGeom prst="rect">
                        <a:avLst/>
                      </a:prstGeom>
                      <a:noFill/>
                      <a:ln>
                        <a:noFill/>
                      </a:ln>
                      <a:effectLst/>
                    </p:spPr>
                  </p:pic>
                </p:oleObj>
              </mc:Fallback>
            </mc:AlternateContent>
          </a:graphicData>
        </a:graphic>
      </p:graphicFrame>
      <p:sp>
        <p:nvSpPr>
          <p:cNvPr id="6" name="Text Box 16"/>
          <p:cNvSpPr txBox="1">
            <a:spLocks noChangeArrowheads="1"/>
          </p:cNvSpPr>
          <p:nvPr/>
        </p:nvSpPr>
        <p:spPr bwMode="auto">
          <a:xfrm>
            <a:off x="2945949" y="4154546"/>
            <a:ext cx="4603922" cy="434863"/>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lvl="1" eaLnBrk="1" hangingPunct="1"/>
            <a:r>
              <a:rPr lang="en-US" sz="2226" dirty="0">
                <a:latin typeface="Calibri" charset="0"/>
                <a:cs typeface="Arial" charset="0"/>
              </a:rPr>
              <a:t>O(|</a:t>
            </a:r>
            <a:r>
              <a:rPr lang="en-US" sz="2226" i="1" dirty="0" err="1">
                <a:latin typeface="Calibri" charset="0"/>
                <a:cs typeface="Arial" charset="0"/>
              </a:rPr>
              <a:t>X</a:t>
            </a:r>
            <a:r>
              <a:rPr lang="en-US" sz="2226" dirty="0" err="1">
                <a:latin typeface="Calibri" charset="0"/>
                <a:cs typeface="Arial" charset="0"/>
              </a:rPr>
              <a:t>|</a:t>
            </a:r>
            <a:r>
              <a:rPr lang="en-US" sz="2226" i="1" baseline="30000" dirty="0" err="1">
                <a:latin typeface="Calibri" charset="0"/>
                <a:cs typeface="Arial" charset="0"/>
              </a:rPr>
              <a:t>n</a:t>
            </a:r>
            <a:r>
              <a:rPr lang="en-US" sz="2226" dirty="0">
                <a:latin typeface="Calibri" charset="0"/>
                <a:cs typeface="Arial" charset="0"/>
                <a:sym typeface="Symbol" charset="0"/>
              </a:rPr>
              <a:t>•|</a:t>
            </a:r>
            <a:r>
              <a:rPr lang="en-US" sz="2226" i="1" dirty="0">
                <a:latin typeface="Calibri" charset="0"/>
                <a:cs typeface="Arial" charset="0"/>
                <a:sym typeface="Symbol" charset="0"/>
              </a:rPr>
              <a:t>C</a:t>
            </a:r>
            <a:r>
              <a:rPr lang="en-US" sz="2226" dirty="0">
                <a:latin typeface="Calibri" charset="0"/>
                <a:cs typeface="Arial" charset="0"/>
                <a:sym typeface="Symbol" charset="0"/>
              </a:rPr>
              <a:t>|) parameters</a:t>
            </a:r>
            <a:endParaRPr lang="en-US" sz="2226" dirty="0">
              <a:latin typeface="Calibri" charset="0"/>
              <a:cs typeface="Arial" charset="0"/>
            </a:endParaRPr>
          </a:p>
        </p:txBody>
      </p:sp>
      <p:sp>
        <p:nvSpPr>
          <p:cNvPr id="8" name="Text Box 16"/>
          <p:cNvSpPr txBox="1">
            <a:spLocks noChangeArrowheads="1"/>
          </p:cNvSpPr>
          <p:nvPr/>
        </p:nvSpPr>
        <p:spPr bwMode="auto">
          <a:xfrm>
            <a:off x="8034494" y="5260598"/>
            <a:ext cx="2584658" cy="875240"/>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a:defRPr/>
            </a:pPr>
            <a:r>
              <a:rPr lang="en-US" altLang="zh-TW" sz="1696" dirty="0"/>
              <a:t>We can just count the relative frequencies in a corpus</a:t>
            </a:r>
          </a:p>
        </p:txBody>
      </p:sp>
      <p:sp>
        <p:nvSpPr>
          <p:cNvPr id="9" name="Text Box 16"/>
          <p:cNvSpPr txBox="1">
            <a:spLocks noChangeArrowheads="1"/>
          </p:cNvSpPr>
          <p:nvPr/>
        </p:nvSpPr>
        <p:spPr bwMode="auto">
          <a:xfrm>
            <a:off x="2945949" y="4962252"/>
            <a:ext cx="4603922" cy="1119922"/>
          </a:xfrm>
          <a:prstGeom prst="rect">
            <a:avLst/>
          </a:prstGeom>
          <a:solidFill>
            <a:srgbClr val="FFCC66"/>
          </a:solidFill>
          <a:ln w="3175">
            <a:solidFill>
              <a:schemeClr val="tx1"/>
            </a:solidFill>
            <a:miter lim="800000"/>
            <a:headEnd/>
            <a:tailEnd/>
          </a:ln>
          <a:effectLst>
            <a:outerShdw blurRad="63500" dist="107763" dir="2700000" algn="ctr" rotWithShape="0">
              <a:schemeClr val="bg2">
                <a:alpha val="50000"/>
              </a:schemeClr>
            </a:outerShdw>
          </a:effectLst>
        </p:spPr>
        <p:txBody>
          <a:bodyPr wrap="square">
            <a:prstTxWarp prst="textNoShape">
              <a:avLst/>
            </a:prstTxWarp>
            <a:spAutoFit/>
          </a:bodyPr>
          <a:lstStyle/>
          <a:p>
            <a:pPr lvl="1" eaLnBrk="1" hangingPunct="1"/>
            <a:r>
              <a:rPr lang="en-US" sz="2226" dirty="0">
                <a:latin typeface="Calibri" charset="0"/>
              </a:rPr>
              <a:t>Could only be estimated if a very, very large number of training examples was available.</a:t>
            </a:r>
          </a:p>
        </p:txBody>
      </p:sp>
      <p:sp>
        <p:nvSpPr>
          <p:cNvPr id="12" name="TextBox 11">
            <a:extLst>
              <a:ext uri="{FF2B5EF4-FFF2-40B4-BE49-F238E27FC236}">
                <a16:creationId xmlns:a16="http://schemas.microsoft.com/office/drawing/2014/main" id="{F347486F-3B7D-40FA-BC5C-CE2A6B58E934}"/>
              </a:ext>
            </a:extLst>
          </p:cNvPr>
          <p:cNvSpPr txBox="1"/>
          <p:nvPr/>
        </p:nvSpPr>
        <p:spPr>
          <a:xfrm>
            <a:off x="6454303" y="3079901"/>
            <a:ext cx="444964" cy="343492"/>
          </a:xfrm>
          <a:prstGeom prst="rect">
            <a:avLst/>
          </a:prstGeom>
          <a:solidFill>
            <a:schemeClr val="bg1"/>
          </a:solidFill>
        </p:spPr>
        <p:txBody>
          <a:bodyPr wrap="square" rtlCol="0">
            <a:spAutoFit/>
          </a:bodyPr>
          <a:lstStyle/>
          <a:p>
            <a:pPr algn="ctr"/>
            <a:r>
              <a:rPr lang="en-US" sz="1632" dirty="0"/>
              <a:t>…</a:t>
            </a:r>
          </a:p>
        </p:txBody>
      </p:sp>
      <p:sp>
        <p:nvSpPr>
          <p:cNvPr id="2" name="Rectangle 1">
            <a:extLst>
              <a:ext uri="{FF2B5EF4-FFF2-40B4-BE49-F238E27FC236}">
                <a16:creationId xmlns:a16="http://schemas.microsoft.com/office/drawing/2014/main" id="{4DB2CA28-A0B6-C99E-7EF1-6A8EA0883E7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62B53DD-A315-829C-3D3B-FDE965274C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0D0D575-9030-6C4F-5D17-033F1C85405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487170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1969372" y="1022636"/>
            <a:ext cx="8077056" cy="1191366"/>
          </a:xfrm>
        </p:spPr>
        <p:txBody>
          <a:bodyPr>
            <a:normAutofit fontScale="90000"/>
          </a:bodyPr>
          <a:lstStyle/>
          <a:p>
            <a:r>
              <a:rPr lang="en-US" dirty="0"/>
              <a:t>Multinomial Na</a:t>
            </a:r>
            <a:r>
              <a:rPr lang="fr-FR" dirty="0" err="1"/>
              <a:t>ï</a:t>
            </a:r>
            <a:r>
              <a:rPr lang="en-US" dirty="0" err="1"/>
              <a:t>ve</a:t>
            </a:r>
            <a:r>
              <a:rPr lang="en-US" dirty="0"/>
              <a:t> Bayes Independence Assumptions</a:t>
            </a:r>
          </a:p>
        </p:txBody>
      </p:sp>
      <p:graphicFrame>
        <p:nvGraphicFramePr>
          <p:cNvPr id="10" name="Object 3"/>
          <p:cNvGraphicFramePr>
            <a:graphicFrameLocks noChangeAspect="1"/>
          </p:cNvGraphicFramePr>
          <p:nvPr>
            <p:extLst>
              <p:ext uri="{D42A27DB-BD31-4B8C-83A1-F6EECF244321}">
                <p14:modId xmlns:p14="http://schemas.microsoft.com/office/powerpoint/2010/main" val="412312302"/>
              </p:ext>
            </p:extLst>
          </p:nvPr>
        </p:nvGraphicFramePr>
        <p:xfrm>
          <a:off x="3990917" y="2653556"/>
          <a:ext cx="3397412" cy="674771"/>
        </p:xfrm>
        <a:graphic>
          <a:graphicData uri="http://schemas.openxmlformats.org/presentationml/2006/ole">
            <mc:AlternateContent xmlns:mc="http://schemas.openxmlformats.org/markup-compatibility/2006">
              <mc:Choice xmlns:v="urn:schemas-microsoft-com:vml" Requires="v">
                <p:oleObj name="Equation" r:id="rId2" imgW="1079500" imgH="215900" progId="Equation.3">
                  <p:embed/>
                </p:oleObj>
              </mc:Choice>
              <mc:Fallback>
                <p:oleObj name="Equation" r:id="rId2" imgW="1079500" imgH="215900" progId="Equation.3">
                  <p:embed/>
                  <p:pic>
                    <p:nvPicPr>
                      <p:cNvPr id="10" name="Object 3"/>
                      <p:cNvPicPr>
                        <a:picLocks noChangeAspect="1" noChangeArrowheads="1"/>
                      </p:cNvPicPr>
                      <p:nvPr/>
                    </p:nvPicPr>
                    <p:blipFill>
                      <a:blip r:embed="rId3"/>
                      <a:srcRect/>
                      <a:stretch>
                        <a:fillRect/>
                      </a:stretch>
                    </p:blipFill>
                    <p:spPr bwMode="auto">
                      <a:xfrm>
                        <a:off x="3990917" y="2653556"/>
                        <a:ext cx="3397412" cy="674771"/>
                      </a:xfrm>
                      <a:prstGeom prst="rect">
                        <a:avLst/>
                      </a:prstGeom>
                      <a:noFill/>
                      <a:ln>
                        <a:noFill/>
                      </a:ln>
                      <a:effectLst/>
                    </p:spPr>
                  </p:pic>
                </p:oleObj>
              </mc:Fallback>
            </mc:AlternateContent>
          </a:graphicData>
        </a:graphic>
      </p:graphicFrame>
      <p:sp>
        <p:nvSpPr>
          <p:cNvPr id="12" name="Rectangle 3"/>
          <p:cNvSpPr>
            <a:spLocks noGrp="1" noChangeArrowheads="1"/>
          </p:cNvSpPr>
          <p:nvPr>
            <p:ph sz="quarter" idx="1"/>
          </p:nvPr>
        </p:nvSpPr>
        <p:spPr>
          <a:xfrm>
            <a:off x="1572849" y="3703573"/>
            <a:ext cx="9207844" cy="2746199"/>
          </a:xfrm>
        </p:spPr>
        <p:txBody>
          <a:bodyPr/>
          <a:lstStyle/>
          <a:p>
            <a:r>
              <a:rPr lang="en-US" sz="2968" b="1" dirty="0">
                <a:latin typeface="Calibri" charset="0"/>
                <a:sym typeface="Symbol" charset="2"/>
              </a:rPr>
              <a:t>Bag of Words assumption</a:t>
            </a:r>
            <a:r>
              <a:rPr lang="en-US" sz="2968" dirty="0">
                <a:latin typeface="Calibri" charset="0"/>
                <a:sym typeface="Symbol" charset="2"/>
              </a:rPr>
              <a:t>: Assume position doesn’t matter</a:t>
            </a:r>
          </a:p>
          <a:p>
            <a:r>
              <a:rPr lang="en-US" sz="2968" b="1" dirty="0">
                <a:latin typeface="Calibri" charset="0"/>
                <a:sym typeface="Symbol" charset="2"/>
              </a:rPr>
              <a:t>Conditional Independence</a:t>
            </a:r>
            <a:r>
              <a:rPr lang="en-US" sz="2968" dirty="0">
                <a:latin typeface="Calibri" charset="0"/>
                <a:sym typeface="Symbol" charset="2"/>
              </a:rPr>
              <a:t>: Assume the feature probabilities </a:t>
            </a:r>
            <a:r>
              <a:rPr lang="en-US" sz="2968" i="1" dirty="0">
                <a:latin typeface="Calibri" charset="0"/>
                <a:sym typeface="Symbol" charset="2"/>
              </a:rPr>
              <a:t>P</a:t>
            </a:r>
            <a:r>
              <a:rPr lang="en-US" sz="2968" dirty="0">
                <a:latin typeface="Calibri" charset="0"/>
                <a:sym typeface="Symbol" charset="2"/>
              </a:rPr>
              <a:t>(</a:t>
            </a:r>
            <a:r>
              <a:rPr lang="en-US" sz="2968" i="1" dirty="0" err="1">
                <a:latin typeface="Calibri" charset="0"/>
                <a:sym typeface="Symbol" charset="2"/>
              </a:rPr>
              <a:t>x</a:t>
            </a:r>
            <a:r>
              <a:rPr lang="en-US" sz="2968" i="1" baseline="-25000" dirty="0" err="1">
                <a:latin typeface="Calibri" charset="0"/>
                <a:sym typeface="Symbol" charset="2"/>
              </a:rPr>
              <a:t>i</a:t>
            </a:r>
            <a:r>
              <a:rPr lang="en-US" sz="2968" dirty="0" err="1">
                <a:latin typeface="Calibri" charset="0"/>
                <a:sym typeface="Symbol" charset="2"/>
              </a:rPr>
              <a:t>|</a:t>
            </a:r>
            <a:r>
              <a:rPr lang="en-US" sz="2968" i="1" dirty="0" err="1">
                <a:latin typeface="Calibri" charset="0"/>
                <a:sym typeface="Symbol" charset="2"/>
              </a:rPr>
              <a:t>c</a:t>
            </a:r>
            <a:r>
              <a:rPr lang="en-US" sz="2968" i="1" baseline="-25000" dirty="0" err="1">
                <a:latin typeface="Calibri" charset="0"/>
                <a:sym typeface="Symbol" charset="2"/>
              </a:rPr>
              <a:t>j</a:t>
            </a:r>
            <a:r>
              <a:rPr lang="en-US" sz="2968" dirty="0">
                <a:latin typeface="Calibri" charset="0"/>
                <a:sym typeface="Symbol" charset="2"/>
              </a:rPr>
              <a:t>) are independent given the class </a:t>
            </a:r>
            <a:r>
              <a:rPr lang="en-US" sz="2968" i="1" dirty="0">
                <a:latin typeface="Calibri" charset="0"/>
                <a:sym typeface="Symbol" charset="2"/>
              </a:rPr>
              <a:t>c.</a:t>
            </a:r>
            <a:endParaRPr lang="en-US" sz="2968" i="1" dirty="0">
              <a:latin typeface="Times New Roman" charset="0"/>
            </a:endParaRPr>
          </a:p>
        </p:txBody>
      </p:sp>
      <p:graphicFrame>
        <p:nvGraphicFramePr>
          <p:cNvPr id="13" name="Object 2"/>
          <p:cNvGraphicFramePr>
            <a:graphicFrameLocks noChangeAspect="1"/>
          </p:cNvGraphicFramePr>
          <p:nvPr>
            <p:extLst>
              <p:ext uri="{D42A27DB-BD31-4B8C-83A1-F6EECF244321}">
                <p14:modId xmlns:p14="http://schemas.microsoft.com/office/powerpoint/2010/main" val="3531186437"/>
              </p:ext>
            </p:extLst>
          </p:nvPr>
        </p:nvGraphicFramePr>
        <p:xfrm>
          <a:off x="1951462" y="5965149"/>
          <a:ext cx="8295810" cy="511547"/>
        </p:xfrm>
        <a:graphic>
          <a:graphicData uri="http://schemas.openxmlformats.org/presentationml/2006/ole">
            <mc:AlternateContent xmlns:mc="http://schemas.openxmlformats.org/markup-compatibility/2006">
              <mc:Choice xmlns:v="urn:schemas-microsoft-com:vml" Requires="v">
                <p:oleObj name="Equation" r:id="rId4" imgW="3492500" imgH="215900" progId="Equation.3">
                  <p:embed/>
                </p:oleObj>
              </mc:Choice>
              <mc:Fallback>
                <p:oleObj name="Equation" r:id="rId4" imgW="3492500" imgH="215900" progId="Equation.3">
                  <p:embed/>
                  <p:pic>
                    <p:nvPicPr>
                      <p:cNvPr id="13" name="Object 2"/>
                      <p:cNvPicPr>
                        <a:picLocks noChangeAspect="1" noChangeArrowheads="1"/>
                      </p:cNvPicPr>
                      <p:nvPr/>
                    </p:nvPicPr>
                    <p:blipFill>
                      <a:blip r:embed="rId5"/>
                      <a:srcRect/>
                      <a:stretch>
                        <a:fillRect/>
                      </a:stretch>
                    </p:blipFill>
                    <p:spPr bwMode="auto">
                      <a:xfrm>
                        <a:off x="1951462" y="5965149"/>
                        <a:ext cx="8295810" cy="5115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pic>
                </p:oleObj>
              </mc:Fallback>
            </mc:AlternateContent>
          </a:graphicData>
        </a:graphic>
      </p:graphicFrame>
      <p:sp>
        <p:nvSpPr>
          <p:cNvPr id="6" name="TextBox 5">
            <a:extLst>
              <a:ext uri="{FF2B5EF4-FFF2-40B4-BE49-F238E27FC236}">
                <a16:creationId xmlns:a16="http://schemas.microsoft.com/office/drawing/2014/main" id="{6A8E13E7-FD81-4E38-B5CF-C02BA62C3D8F}"/>
              </a:ext>
            </a:extLst>
          </p:cNvPr>
          <p:cNvSpPr txBox="1"/>
          <p:nvPr/>
        </p:nvSpPr>
        <p:spPr>
          <a:xfrm>
            <a:off x="5562936" y="2749106"/>
            <a:ext cx="444964" cy="343492"/>
          </a:xfrm>
          <a:prstGeom prst="rect">
            <a:avLst/>
          </a:prstGeom>
          <a:solidFill>
            <a:schemeClr val="bg1"/>
          </a:solidFill>
        </p:spPr>
        <p:txBody>
          <a:bodyPr wrap="square" rtlCol="0">
            <a:spAutoFit/>
          </a:bodyPr>
          <a:lstStyle/>
          <a:p>
            <a:pPr algn="ctr"/>
            <a:r>
              <a:rPr lang="en-US" sz="1632" dirty="0"/>
              <a:t>…</a:t>
            </a:r>
          </a:p>
        </p:txBody>
      </p:sp>
      <p:sp>
        <p:nvSpPr>
          <p:cNvPr id="7" name="TextBox 6">
            <a:extLst>
              <a:ext uri="{FF2B5EF4-FFF2-40B4-BE49-F238E27FC236}">
                <a16:creationId xmlns:a16="http://schemas.microsoft.com/office/drawing/2014/main" id="{56D4F1E2-B082-44F6-B8A3-50C976AD2656}"/>
              </a:ext>
            </a:extLst>
          </p:cNvPr>
          <p:cNvSpPr txBox="1"/>
          <p:nvPr/>
        </p:nvSpPr>
        <p:spPr>
          <a:xfrm>
            <a:off x="2703637" y="6026385"/>
            <a:ext cx="434599" cy="343492"/>
          </a:xfrm>
          <a:prstGeom prst="rect">
            <a:avLst/>
          </a:prstGeom>
          <a:solidFill>
            <a:schemeClr val="bg1"/>
          </a:solidFill>
        </p:spPr>
        <p:txBody>
          <a:bodyPr wrap="square" rtlCol="0">
            <a:spAutoFit/>
          </a:bodyPr>
          <a:lstStyle/>
          <a:p>
            <a:pPr algn="ctr"/>
            <a:r>
              <a:rPr lang="en-US" sz="1632" dirty="0"/>
              <a:t>…</a:t>
            </a:r>
          </a:p>
        </p:txBody>
      </p:sp>
      <p:sp>
        <p:nvSpPr>
          <p:cNvPr id="2" name="Rectangle 1">
            <a:extLst>
              <a:ext uri="{FF2B5EF4-FFF2-40B4-BE49-F238E27FC236}">
                <a16:creationId xmlns:a16="http://schemas.microsoft.com/office/drawing/2014/main" id="{23E443C5-10AF-71DF-B8BF-47AA8FDD15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B684C0-28C2-F99D-E90A-4818C4D148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E6C1461B-992F-B8B3-D53C-51DD4F71811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74898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2415775" y="882454"/>
            <a:ext cx="8077056" cy="787513"/>
          </a:xfrm>
        </p:spPr>
        <p:txBody>
          <a:bodyPr>
            <a:normAutofit/>
          </a:bodyPr>
          <a:lstStyle/>
          <a:p>
            <a:r>
              <a:rPr lang="en-US" dirty="0"/>
              <a:t>Multinomial Na</a:t>
            </a:r>
            <a:r>
              <a:rPr lang="fr-FR" dirty="0" err="1"/>
              <a:t>ï</a:t>
            </a:r>
            <a:r>
              <a:rPr lang="en-US" dirty="0" err="1"/>
              <a:t>ve</a:t>
            </a:r>
            <a:r>
              <a:rPr lang="en-US" dirty="0"/>
              <a:t> Bayes Classifier</a:t>
            </a:r>
          </a:p>
        </p:txBody>
      </p:sp>
      <p:graphicFrame>
        <p:nvGraphicFramePr>
          <p:cNvPr id="10" name="Object 3"/>
          <p:cNvGraphicFramePr>
            <a:graphicFrameLocks noChangeAspect="1"/>
          </p:cNvGraphicFramePr>
          <p:nvPr>
            <p:extLst>
              <p:ext uri="{D42A27DB-BD31-4B8C-83A1-F6EECF244321}">
                <p14:modId xmlns:p14="http://schemas.microsoft.com/office/powerpoint/2010/main" val="3838858695"/>
              </p:ext>
            </p:extLst>
          </p:nvPr>
        </p:nvGraphicFramePr>
        <p:xfrm>
          <a:off x="2057473" y="2902897"/>
          <a:ext cx="7035452" cy="913717"/>
        </p:xfrm>
        <a:graphic>
          <a:graphicData uri="http://schemas.openxmlformats.org/presentationml/2006/ole">
            <mc:AlternateContent xmlns:mc="http://schemas.openxmlformats.org/markup-compatibility/2006">
              <mc:Choice xmlns:v="urn:schemas-microsoft-com:vml" Requires="v">
                <p:oleObj name="Equation" r:id="rId2" imgW="2235200" imgH="292100" progId="Equation.3">
                  <p:embed/>
                </p:oleObj>
              </mc:Choice>
              <mc:Fallback>
                <p:oleObj name="Equation" r:id="rId2" imgW="2235200" imgH="292100" progId="Equation.3">
                  <p:embed/>
                  <p:pic>
                    <p:nvPicPr>
                      <p:cNvPr id="10" name="Object 3"/>
                      <p:cNvPicPr>
                        <a:picLocks noChangeAspect="1" noChangeArrowheads="1"/>
                      </p:cNvPicPr>
                      <p:nvPr/>
                    </p:nvPicPr>
                    <p:blipFill>
                      <a:blip r:embed="rId3"/>
                      <a:srcRect/>
                      <a:stretch>
                        <a:fillRect/>
                      </a:stretch>
                    </p:blipFill>
                    <p:spPr bwMode="auto">
                      <a:xfrm>
                        <a:off x="2057473" y="2902897"/>
                        <a:ext cx="7035452" cy="913717"/>
                      </a:xfrm>
                      <a:prstGeom prst="rect">
                        <a:avLst/>
                      </a:prstGeom>
                      <a:noFill/>
                      <a:ln>
                        <a:noFill/>
                      </a:ln>
                      <a:effectLst/>
                    </p:spPr>
                  </p:pic>
                </p:oleObj>
              </mc:Fallback>
            </mc:AlternateContent>
          </a:graphicData>
        </a:graphic>
      </p:graphicFrame>
      <p:graphicFrame>
        <p:nvGraphicFramePr>
          <p:cNvPr id="12" name="Object 2"/>
          <p:cNvGraphicFramePr>
            <a:graphicFrameLocks noChangeAspect="1"/>
          </p:cNvGraphicFramePr>
          <p:nvPr>
            <p:extLst>
              <p:ext uri="{D42A27DB-BD31-4B8C-83A1-F6EECF244321}">
                <p14:modId xmlns:p14="http://schemas.microsoft.com/office/powerpoint/2010/main" val="3669262241"/>
              </p:ext>
            </p:extLst>
          </p:nvPr>
        </p:nvGraphicFramePr>
        <p:xfrm>
          <a:off x="2219014" y="4201957"/>
          <a:ext cx="5973656" cy="1204828"/>
        </p:xfrm>
        <a:graphic>
          <a:graphicData uri="http://schemas.openxmlformats.org/presentationml/2006/ole">
            <mc:AlternateContent xmlns:mc="http://schemas.openxmlformats.org/markup-compatibility/2006">
              <mc:Choice xmlns:v="urn:schemas-microsoft-com:vml" Requires="v">
                <p:oleObj name="Equation" r:id="rId4" imgW="1828800" imgH="368300" progId="Equation.3">
                  <p:embed/>
                </p:oleObj>
              </mc:Choice>
              <mc:Fallback>
                <p:oleObj name="Equation" r:id="rId4" imgW="1828800" imgH="368300" progId="Equation.3">
                  <p:embed/>
                  <p:pic>
                    <p:nvPicPr>
                      <p:cNvPr id="12" name="Object 2"/>
                      <p:cNvPicPr>
                        <a:picLocks noChangeAspect="1" noChangeArrowheads="1"/>
                      </p:cNvPicPr>
                      <p:nvPr/>
                    </p:nvPicPr>
                    <p:blipFill>
                      <a:blip r:embed="rId5"/>
                      <a:srcRect/>
                      <a:stretch>
                        <a:fillRect/>
                      </a:stretch>
                    </p:blipFill>
                    <p:spPr bwMode="auto">
                      <a:xfrm>
                        <a:off x="2219014" y="4201957"/>
                        <a:ext cx="5973656" cy="1204828"/>
                      </a:xfrm>
                      <a:prstGeom prst="rect">
                        <a:avLst/>
                      </a:prstGeom>
                      <a:noFill/>
                      <a:ln>
                        <a:noFill/>
                      </a:ln>
                      <a:effectLst/>
                    </p:spPr>
                  </p:pic>
                </p:oleObj>
              </mc:Fallback>
            </mc:AlternateContent>
          </a:graphicData>
        </a:graphic>
      </p:graphicFrame>
      <p:sp>
        <p:nvSpPr>
          <p:cNvPr id="5" name="TextBox 4">
            <a:extLst>
              <a:ext uri="{FF2B5EF4-FFF2-40B4-BE49-F238E27FC236}">
                <a16:creationId xmlns:a16="http://schemas.microsoft.com/office/drawing/2014/main" id="{4E10E46F-FD8A-4073-97FE-D3F0B1FB570D}"/>
              </a:ext>
            </a:extLst>
          </p:cNvPr>
          <p:cNvSpPr txBox="1"/>
          <p:nvPr/>
        </p:nvSpPr>
        <p:spPr>
          <a:xfrm>
            <a:off x="6448079" y="2959520"/>
            <a:ext cx="414589" cy="343492"/>
          </a:xfrm>
          <a:prstGeom prst="rect">
            <a:avLst/>
          </a:prstGeom>
          <a:solidFill>
            <a:schemeClr val="bg1"/>
          </a:solidFill>
        </p:spPr>
        <p:txBody>
          <a:bodyPr wrap="square" rtlCol="0">
            <a:spAutoFit/>
          </a:bodyPr>
          <a:lstStyle/>
          <a:p>
            <a:pPr algn="ctr"/>
            <a:r>
              <a:rPr lang="en-US" sz="1632" dirty="0"/>
              <a:t>…</a:t>
            </a:r>
          </a:p>
        </p:txBody>
      </p:sp>
      <p:sp>
        <p:nvSpPr>
          <p:cNvPr id="2" name="Rectangle 1">
            <a:extLst>
              <a:ext uri="{FF2B5EF4-FFF2-40B4-BE49-F238E27FC236}">
                <a16:creationId xmlns:a16="http://schemas.microsoft.com/office/drawing/2014/main" id="{65F4E9BF-6A9B-2389-9F6D-B12FD418D23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45231F4-287D-2D92-1EBF-32AA26F1C9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D33EBA5B-0C38-29EC-8818-E76550BCED9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272809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2"/>
          <p:cNvSpPr>
            <a:spLocks noGrp="1" noChangeArrowheads="1"/>
          </p:cNvSpPr>
          <p:nvPr>
            <p:ph type="title"/>
          </p:nvPr>
        </p:nvSpPr>
        <p:spPr>
          <a:xfrm>
            <a:off x="2057472" y="1292927"/>
            <a:ext cx="8077056" cy="787513"/>
          </a:xfrm>
        </p:spPr>
        <p:txBody>
          <a:bodyPr>
            <a:normAutofit fontScale="90000"/>
          </a:bodyPr>
          <a:lstStyle/>
          <a:p>
            <a:r>
              <a:rPr lang="en-US" dirty="0"/>
              <a:t>Applying Multinomial Naive Bayes Classifiers to Text Classification</a:t>
            </a:r>
          </a:p>
        </p:txBody>
      </p:sp>
      <p:graphicFrame>
        <p:nvGraphicFramePr>
          <p:cNvPr id="5" name="Object 2"/>
          <p:cNvGraphicFramePr>
            <a:graphicFrameLocks noChangeAspect="1"/>
          </p:cNvGraphicFramePr>
          <p:nvPr>
            <p:extLst>
              <p:ext uri="{D42A27DB-BD31-4B8C-83A1-F6EECF244321}">
                <p14:modId xmlns:p14="http://schemas.microsoft.com/office/powerpoint/2010/main" val="1605495723"/>
              </p:ext>
            </p:extLst>
          </p:nvPr>
        </p:nvGraphicFramePr>
        <p:xfrm>
          <a:off x="2865178" y="4783778"/>
          <a:ext cx="6407798" cy="1169491"/>
        </p:xfrm>
        <a:graphic>
          <a:graphicData uri="http://schemas.openxmlformats.org/presentationml/2006/ole">
            <mc:AlternateContent xmlns:mc="http://schemas.openxmlformats.org/markup-compatibility/2006">
              <mc:Choice xmlns:v="urn:schemas-microsoft-com:vml" Requires="v">
                <p:oleObj name="Equation" r:id="rId2" imgW="2146300" imgH="393700" progId="Equation.3">
                  <p:embed/>
                </p:oleObj>
              </mc:Choice>
              <mc:Fallback>
                <p:oleObj name="Equation" r:id="rId2" imgW="2146300" imgH="393700" progId="Equation.3">
                  <p:embed/>
                  <p:pic>
                    <p:nvPicPr>
                      <p:cNvPr id="5" name="Object 2"/>
                      <p:cNvPicPr>
                        <a:picLocks noChangeAspect="1" noChangeArrowheads="1"/>
                      </p:cNvPicPr>
                      <p:nvPr/>
                    </p:nvPicPr>
                    <p:blipFill>
                      <a:blip r:embed="rId3"/>
                      <a:srcRect/>
                      <a:stretch>
                        <a:fillRect/>
                      </a:stretch>
                    </p:blipFill>
                    <p:spPr bwMode="auto">
                      <a:xfrm>
                        <a:off x="2865178" y="4783778"/>
                        <a:ext cx="6407798" cy="11694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pic>
                </p:oleObj>
              </mc:Fallback>
            </mc:AlternateContent>
          </a:graphicData>
        </a:graphic>
      </p:graphicFrame>
      <p:sp>
        <p:nvSpPr>
          <p:cNvPr id="2" name="TextBox 1"/>
          <p:cNvSpPr txBox="1"/>
          <p:nvPr/>
        </p:nvSpPr>
        <p:spPr>
          <a:xfrm>
            <a:off x="1976702" y="3249136"/>
            <a:ext cx="8077056" cy="1005788"/>
          </a:xfrm>
          <a:prstGeom prst="rect">
            <a:avLst/>
          </a:prstGeom>
          <a:noFill/>
        </p:spPr>
        <p:txBody>
          <a:bodyPr wrap="square" rtlCol="0">
            <a:spAutoFit/>
          </a:bodyPr>
          <a:lstStyle/>
          <a:p>
            <a:pPr eaLnBrk="1" hangingPunct="1"/>
            <a:r>
              <a:rPr lang="en-US" sz="2968" dirty="0">
                <a:latin typeface="Times New Roman" charset="0"/>
              </a:rPr>
              <a:t>positions </a:t>
            </a:r>
            <a:r>
              <a:rPr lang="en-US" sz="2968" dirty="0">
                <a:latin typeface="Calibri" charset="0"/>
                <a:sym typeface="Symbol" charset="0"/>
              </a:rPr>
              <a:t> all word positions in test document      			</a:t>
            </a:r>
            <a:endParaRPr lang="en-US" sz="2968" i="1" dirty="0">
              <a:latin typeface="Times New Roman" charset="0"/>
            </a:endParaRPr>
          </a:p>
        </p:txBody>
      </p:sp>
      <p:sp>
        <p:nvSpPr>
          <p:cNvPr id="7" name="Rectangle 6">
            <a:extLst>
              <a:ext uri="{FF2B5EF4-FFF2-40B4-BE49-F238E27FC236}">
                <a16:creationId xmlns:a16="http://schemas.microsoft.com/office/drawing/2014/main" id="{A9355AC0-5BB0-46B9-8D1C-F4FF69FF94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14D97AC-2286-F3CC-0409-31FCAD9963D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5A92FBC-B3AE-979E-201E-BA584030C67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6089800"/>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ChangeArrowheads="1"/>
          </p:cNvSpPr>
          <p:nvPr>
            <p:ph type="title"/>
          </p:nvPr>
        </p:nvSpPr>
        <p:spPr>
          <a:xfrm>
            <a:off x="838200" y="969809"/>
            <a:ext cx="10515600" cy="1325563"/>
          </a:xfrm>
        </p:spPr>
        <p:txBody>
          <a:bodyPr>
            <a:normAutofit/>
          </a:bodyPr>
          <a:lstStyle/>
          <a:p>
            <a:r>
              <a:rPr lang="en-US" dirty="0"/>
              <a:t>Problems with multiplying lots of probs</a:t>
            </a:r>
          </a:p>
        </p:txBody>
      </p:sp>
      <p:sp>
        <p:nvSpPr>
          <p:cNvPr id="54276" name="Rectangle 3"/>
          <p:cNvSpPr>
            <a:spLocks noGrp="1" noChangeArrowheads="1"/>
          </p:cNvSpPr>
          <p:nvPr>
            <p:ph idx="1"/>
          </p:nvPr>
        </p:nvSpPr>
        <p:spPr>
          <a:xfrm>
            <a:off x="2122089" y="2579814"/>
            <a:ext cx="8658604" cy="3876987"/>
          </a:xfrm>
        </p:spPr>
        <p:txBody>
          <a:bodyPr>
            <a:normAutofit fontScale="92500"/>
          </a:bodyPr>
          <a:lstStyle/>
          <a:p>
            <a:r>
              <a:rPr lang="en-US" sz="2544">
                <a:latin typeface="Calibri" charset="0"/>
              </a:rPr>
              <a:t>There's a problem with this:</a:t>
            </a:r>
          </a:p>
          <a:p>
            <a:endParaRPr lang="en-US" sz="2544">
              <a:latin typeface="Calibri" charset="0"/>
            </a:endParaRPr>
          </a:p>
          <a:p>
            <a:endParaRPr lang="en-US" sz="2544">
              <a:latin typeface="Calibri" charset="0"/>
            </a:endParaRPr>
          </a:p>
          <a:p>
            <a:endParaRPr lang="en-US" sz="2544">
              <a:latin typeface="Calibri" charset="0"/>
            </a:endParaRPr>
          </a:p>
          <a:p>
            <a:r>
              <a:rPr lang="en-US" sz="2332">
                <a:latin typeface="Calibri" charset="0"/>
              </a:rPr>
              <a:t>Multiplying lots of probabilities can result in floating-point underflow!</a:t>
            </a:r>
          </a:p>
          <a:p>
            <a:r>
              <a:rPr lang="en-US" sz="2332">
                <a:latin typeface="Calibri" charset="0"/>
              </a:rPr>
              <a:t>		.0006 * .0007 * .0009 * .01 * .5 * .000008….</a:t>
            </a:r>
          </a:p>
          <a:p>
            <a:r>
              <a:rPr lang="en-US" sz="2332">
                <a:latin typeface="Calibri" charset="0"/>
              </a:rPr>
              <a:t>Idea:   Use logs, because  log(</a:t>
            </a:r>
            <a:r>
              <a:rPr lang="en-US" sz="2332" i="1">
                <a:latin typeface="Calibri" charset="0"/>
              </a:rPr>
              <a:t>ab</a:t>
            </a:r>
            <a:r>
              <a:rPr lang="en-US" sz="2332">
                <a:latin typeface="Calibri" charset="0"/>
              </a:rPr>
              <a:t>) = log(</a:t>
            </a:r>
            <a:r>
              <a:rPr lang="en-US" sz="2332" i="1">
                <a:latin typeface="Calibri" charset="0"/>
              </a:rPr>
              <a:t>a</a:t>
            </a:r>
            <a:r>
              <a:rPr lang="en-US" sz="2332">
                <a:latin typeface="Calibri" charset="0"/>
              </a:rPr>
              <a:t>) + log(</a:t>
            </a:r>
            <a:r>
              <a:rPr lang="en-US" sz="2332" i="1">
                <a:latin typeface="Calibri" charset="0"/>
              </a:rPr>
              <a:t>b</a:t>
            </a:r>
            <a:r>
              <a:rPr lang="en-US" sz="2332">
                <a:latin typeface="Calibri" charset="0"/>
              </a:rPr>
              <a:t>)</a:t>
            </a:r>
          </a:p>
          <a:p>
            <a:r>
              <a:rPr lang="en-US" sz="2332">
                <a:latin typeface="Calibri" charset="0"/>
              </a:rPr>
              <a:t>		We'll sum logs of probabilities instead of multiplying probabilities!</a:t>
            </a:r>
          </a:p>
          <a:p>
            <a:endParaRPr lang="en-US" sz="2120">
              <a:latin typeface="Calibri" charset="0"/>
            </a:endParaRPr>
          </a:p>
          <a:p>
            <a:endParaRPr lang="en-US" sz="2120">
              <a:latin typeface="Calibri" charset="0"/>
            </a:endParaRPr>
          </a:p>
          <a:p>
            <a:endParaRPr lang="en-US" sz="2120">
              <a:latin typeface="Calibri" charset="0"/>
            </a:endParaRPr>
          </a:p>
        </p:txBody>
      </p:sp>
      <p:graphicFrame>
        <p:nvGraphicFramePr>
          <p:cNvPr id="5" name="Object 2">
            <a:extLst>
              <a:ext uri="{FF2B5EF4-FFF2-40B4-BE49-F238E27FC236}">
                <a16:creationId xmlns:a16="http://schemas.microsoft.com/office/drawing/2014/main" id="{8A740B1F-5B8B-4E44-83B7-29DC285E29EE}"/>
              </a:ext>
            </a:extLst>
          </p:cNvPr>
          <p:cNvGraphicFramePr>
            <a:graphicFrameLocks noChangeAspect="1"/>
          </p:cNvGraphicFramePr>
          <p:nvPr>
            <p:extLst>
              <p:ext uri="{D42A27DB-BD31-4B8C-83A1-F6EECF244321}">
                <p14:modId xmlns:p14="http://schemas.microsoft.com/office/powerpoint/2010/main" val="2714032952"/>
              </p:ext>
            </p:extLst>
          </p:nvPr>
        </p:nvGraphicFramePr>
        <p:xfrm>
          <a:off x="3309416" y="3225980"/>
          <a:ext cx="5573169" cy="1017163"/>
        </p:xfrm>
        <a:graphic>
          <a:graphicData uri="http://schemas.openxmlformats.org/presentationml/2006/ole">
            <mc:AlternateContent xmlns:mc="http://schemas.openxmlformats.org/markup-compatibility/2006">
              <mc:Choice xmlns:v="urn:schemas-microsoft-com:vml" Requires="v">
                <p:oleObj name="Equation" r:id="rId2" imgW="2146300" imgH="393700" progId="Equation.3">
                  <p:embed/>
                </p:oleObj>
              </mc:Choice>
              <mc:Fallback>
                <p:oleObj name="Equation" r:id="rId2" imgW="2146300" imgH="393700" progId="Equation.3">
                  <p:embed/>
                  <p:pic>
                    <p:nvPicPr>
                      <p:cNvPr id="5" name="Object 2">
                        <a:extLst>
                          <a:ext uri="{FF2B5EF4-FFF2-40B4-BE49-F238E27FC236}">
                            <a16:creationId xmlns:a16="http://schemas.microsoft.com/office/drawing/2014/main" id="{8A740B1F-5B8B-4E44-83B7-29DC285E29EE}"/>
                          </a:ext>
                        </a:extLst>
                      </p:cNvPr>
                      <p:cNvPicPr>
                        <a:picLocks noChangeAspect="1" noChangeArrowheads="1"/>
                      </p:cNvPicPr>
                      <p:nvPr/>
                    </p:nvPicPr>
                    <p:blipFill>
                      <a:blip r:embed="rId3"/>
                      <a:srcRect/>
                      <a:stretch>
                        <a:fillRect/>
                      </a:stretch>
                    </p:blipFill>
                    <p:spPr bwMode="auto">
                      <a:xfrm>
                        <a:off x="3309416" y="3225980"/>
                        <a:ext cx="5573169" cy="101716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blurRad="63500" dist="38099" dir="2700000" algn="ctr" rotWithShape="0">
                                <a:srgbClr val="000000">
                                  <a:alpha val="74997"/>
                                </a:srgbClr>
                              </a:outerShdw>
                            </a:effectLst>
                          </a14:hiddenEffects>
                        </a:ext>
                      </a:extLst>
                    </p:spPr>
                  </p:pic>
                </p:oleObj>
              </mc:Fallback>
            </mc:AlternateContent>
          </a:graphicData>
        </a:graphic>
      </p:graphicFrame>
      <p:sp>
        <p:nvSpPr>
          <p:cNvPr id="2" name="Rectangle 1">
            <a:extLst>
              <a:ext uri="{FF2B5EF4-FFF2-40B4-BE49-F238E27FC236}">
                <a16:creationId xmlns:a16="http://schemas.microsoft.com/office/drawing/2014/main" id="{45DCD163-DBF8-9A87-1123-FB2FFA9EEDB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AF2A031-C17A-9CD8-F0EE-FD7B26D8228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0B54406B-A610-5F00-9367-CE9C6B96A41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36073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4276">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4276">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4276">
                                            <p:txEl>
                                              <p:pRg st="6" end="6"/>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427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ChangeArrowheads="1"/>
          </p:cNvSpPr>
          <p:nvPr>
            <p:ph type="title"/>
          </p:nvPr>
        </p:nvSpPr>
        <p:spPr>
          <a:xfrm>
            <a:off x="838200" y="674839"/>
            <a:ext cx="10515600" cy="1325563"/>
          </a:xfrm>
        </p:spPr>
        <p:txBody>
          <a:bodyPr>
            <a:normAutofit/>
          </a:bodyPr>
          <a:lstStyle/>
          <a:p>
            <a:r>
              <a:rPr lang="en-US"/>
              <a:t>We actually do everything in log space</a:t>
            </a:r>
          </a:p>
        </p:txBody>
      </p:sp>
      <p:sp>
        <p:nvSpPr>
          <p:cNvPr id="54276" name="Rectangle 3"/>
          <p:cNvSpPr>
            <a:spLocks noGrp="1" noChangeArrowheads="1"/>
          </p:cNvSpPr>
          <p:nvPr>
            <p:ph idx="1"/>
          </p:nvPr>
        </p:nvSpPr>
        <p:spPr>
          <a:xfrm>
            <a:off x="2122089" y="2123304"/>
            <a:ext cx="8739375" cy="4214535"/>
          </a:xfrm>
        </p:spPr>
        <p:txBody>
          <a:bodyPr>
            <a:normAutofit/>
          </a:bodyPr>
          <a:lstStyle/>
          <a:p>
            <a:pPr marL="0" indent="0">
              <a:buNone/>
            </a:pPr>
            <a:r>
              <a:rPr lang="en-US" sz="2120">
                <a:latin typeface="Calibri" charset="0"/>
              </a:rPr>
              <a:t>Instead of this:</a:t>
            </a:r>
          </a:p>
          <a:p>
            <a:endParaRPr lang="en-US" sz="2120">
              <a:latin typeface="Calibri" charset="0"/>
            </a:endParaRPr>
          </a:p>
          <a:p>
            <a:pPr marL="0" indent="0">
              <a:buNone/>
            </a:pPr>
            <a:endParaRPr lang="en-US" sz="636">
              <a:latin typeface="Calibri" charset="0"/>
            </a:endParaRPr>
          </a:p>
          <a:p>
            <a:pPr marL="0" indent="0">
              <a:buNone/>
            </a:pPr>
            <a:r>
              <a:rPr lang="en-US" sz="2120">
                <a:latin typeface="Calibri" charset="0"/>
              </a:rPr>
              <a:t>This:</a:t>
            </a:r>
          </a:p>
          <a:p>
            <a:pPr marL="0" indent="0">
              <a:buNone/>
            </a:pPr>
            <a:endParaRPr lang="en-US" sz="1166">
              <a:latin typeface="Calibri" charset="0"/>
            </a:endParaRPr>
          </a:p>
          <a:p>
            <a:pPr marL="0" indent="0">
              <a:buNone/>
            </a:pPr>
            <a:r>
              <a:rPr lang="en-US" sz="2120">
                <a:latin typeface="Calibri" charset="0"/>
              </a:rPr>
              <a:t>Notes:</a:t>
            </a:r>
            <a:endParaRPr lang="en-US" sz="742">
              <a:latin typeface="Calibri" charset="0"/>
            </a:endParaRPr>
          </a:p>
          <a:p>
            <a:pPr marL="420671" lvl="1" indent="0">
              <a:buNone/>
            </a:pPr>
            <a:r>
              <a:rPr lang="en-US" sz="2120">
                <a:latin typeface="Calibri" charset="0"/>
              </a:rPr>
              <a:t>1) Taking log doesn't change the ranking of classes!</a:t>
            </a:r>
          </a:p>
          <a:p>
            <a:pPr marL="420671" lvl="1" indent="0">
              <a:buNone/>
            </a:pPr>
            <a:r>
              <a:rPr lang="en-US" sz="2120">
                <a:latin typeface="Calibri" charset="0"/>
              </a:rPr>
              <a:t>	The class with highest probability also has highest log probability!</a:t>
            </a:r>
          </a:p>
          <a:p>
            <a:pPr marL="420671" lvl="1" indent="0">
              <a:buNone/>
            </a:pPr>
            <a:r>
              <a:rPr lang="en-US" sz="2120">
                <a:latin typeface="Calibri" charset="0"/>
              </a:rPr>
              <a:t>2) It's a linear model:</a:t>
            </a:r>
          </a:p>
          <a:p>
            <a:pPr marL="420671" lvl="1" indent="0">
              <a:buNone/>
            </a:pPr>
            <a:r>
              <a:rPr lang="en-US" sz="2120">
                <a:latin typeface="Calibri" charset="0"/>
              </a:rPr>
              <a:t>	Just a max of a sum of weights: a </a:t>
            </a:r>
            <a:r>
              <a:rPr lang="en-US" sz="2120" b="1">
                <a:latin typeface="Calibri" charset="0"/>
              </a:rPr>
              <a:t>linear</a:t>
            </a:r>
            <a:r>
              <a:rPr lang="en-US" sz="2120">
                <a:latin typeface="Calibri" charset="0"/>
              </a:rPr>
              <a:t> function of the inputs</a:t>
            </a:r>
          </a:p>
          <a:p>
            <a:pPr marL="420671" lvl="1" indent="0">
              <a:buNone/>
            </a:pPr>
            <a:r>
              <a:rPr lang="en-US" sz="2120">
                <a:latin typeface="Calibri" charset="0"/>
              </a:rPr>
              <a:t>	So naive bayes is a </a:t>
            </a:r>
            <a:r>
              <a:rPr lang="en-US" sz="2120" b="1">
                <a:latin typeface="Calibri" charset="0"/>
              </a:rPr>
              <a:t>linear classifier</a:t>
            </a:r>
          </a:p>
        </p:txBody>
      </p:sp>
      <p:pic>
        <p:nvPicPr>
          <p:cNvPr id="6" name="Picture 5">
            <a:extLst>
              <a:ext uri="{FF2B5EF4-FFF2-40B4-BE49-F238E27FC236}">
                <a16:creationId xmlns:a16="http://schemas.microsoft.com/office/drawing/2014/main" id="{C5EBCC25-8AE3-C74C-91FF-A6535FA1994A}"/>
              </a:ext>
            </a:extLst>
          </p:cNvPr>
          <p:cNvPicPr>
            <a:picLocks noChangeAspect="1"/>
          </p:cNvPicPr>
          <p:nvPr/>
        </p:nvPicPr>
        <p:blipFill>
          <a:blip r:embed="rId2"/>
          <a:stretch>
            <a:fillRect/>
          </a:stretch>
        </p:blipFill>
        <p:spPr>
          <a:xfrm>
            <a:off x="3430572" y="2909724"/>
            <a:ext cx="6084715" cy="993887"/>
          </a:xfrm>
          <a:prstGeom prst="rect">
            <a:avLst/>
          </a:prstGeom>
        </p:spPr>
      </p:pic>
      <p:graphicFrame>
        <p:nvGraphicFramePr>
          <p:cNvPr id="5" name="Object 2">
            <a:extLst>
              <a:ext uri="{FF2B5EF4-FFF2-40B4-BE49-F238E27FC236}">
                <a16:creationId xmlns:a16="http://schemas.microsoft.com/office/drawing/2014/main" id="{8A740B1F-5B8B-4E44-83B7-29DC285E29EE}"/>
              </a:ext>
            </a:extLst>
          </p:cNvPr>
          <p:cNvGraphicFramePr>
            <a:graphicFrameLocks noChangeAspect="1"/>
          </p:cNvGraphicFramePr>
          <p:nvPr>
            <p:extLst>
              <p:ext uri="{D42A27DB-BD31-4B8C-83A1-F6EECF244321}">
                <p14:modId xmlns:p14="http://schemas.microsoft.com/office/powerpoint/2010/main" val="1039984423"/>
              </p:ext>
            </p:extLst>
          </p:nvPr>
        </p:nvGraphicFramePr>
        <p:xfrm>
          <a:off x="4274777" y="2053343"/>
          <a:ext cx="4191687" cy="765027"/>
        </p:xfrm>
        <a:graphic>
          <a:graphicData uri="http://schemas.openxmlformats.org/presentationml/2006/ole">
            <mc:AlternateContent xmlns:mc="http://schemas.openxmlformats.org/markup-compatibility/2006">
              <mc:Choice xmlns:v="urn:schemas-microsoft-com:vml" Requires="v">
                <p:oleObj name="Equation" r:id="rId3" imgW="2146300" imgH="393700" progId="Equation.3">
                  <p:embed/>
                </p:oleObj>
              </mc:Choice>
              <mc:Fallback>
                <p:oleObj name="Equation" r:id="rId3" imgW="2146300" imgH="393700" progId="Equation.3">
                  <p:embed/>
                  <p:pic>
                    <p:nvPicPr>
                      <p:cNvPr id="5" name="Object 2">
                        <a:extLst>
                          <a:ext uri="{FF2B5EF4-FFF2-40B4-BE49-F238E27FC236}">
                            <a16:creationId xmlns:a16="http://schemas.microsoft.com/office/drawing/2014/main" id="{8A740B1F-5B8B-4E44-83B7-29DC285E29EE}"/>
                          </a:ext>
                        </a:extLst>
                      </p:cNvPr>
                      <p:cNvPicPr>
                        <a:picLocks noChangeAspect="1" noChangeArrowheads="1"/>
                      </p:cNvPicPr>
                      <p:nvPr/>
                    </p:nvPicPr>
                    <p:blipFill>
                      <a:blip r:embed="rId4"/>
                      <a:srcRect/>
                      <a:stretch>
                        <a:fillRect/>
                      </a:stretch>
                    </p:blipFill>
                    <p:spPr bwMode="auto">
                      <a:xfrm>
                        <a:off x="4274777" y="2053343"/>
                        <a:ext cx="4191687" cy="76502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pic>
                </p:oleObj>
              </mc:Fallback>
            </mc:AlternateContent>
          </a:graphicData>
        </a:graphic>
      </p:graphicFrame>
      <p:sp>
        <p:nvSpPr>
          <p:cNvPr id="2" name="TextBox 1">
            <a:extLst>
              <a:ext uri="{FF2B5EF4-FFF2-40B4-BE49-F238E27FC236}">
                <a16:creationId xmlns:a16="http://schemas.microsoft.com/office/drawing/2014/main" id="{36832B95-5B70-3F40-B737-7F057106428C}"/>
              </a:ext>
            </a:extLst>
          </p:cNvPr>
          <p:cNvSpPr txBox="1"/>
          <p:nvPr/>
        </p:nvSpPr>
        <p:spPr>
          <a:xfrm>
            <a:off x="1595242" y="5513468"/>
            <a:ext cx="184731" cy="434863"/>
          </a:xfrm>
          <a:prstGeom prst="rect">
            <a:avLst/>
          </a:prstGeom>
          <a:noFill/>
        </p:spPr>
        <p:txBody>
          <a:bodyPr wrap="none" rtlCol="0">
            <a:spAutoFit/>
          </a:bodyPr>
          <a:lstStyle/>
          <a:p>
            <a:endParaRPr lang="en-US" sz="2226"/>
          </a:p>
        </p:txBody>
      </p:sp>
      <p:sp>
        <p:nvSpPr>
          <p:cNvPr id="3" name="Rectangle 2">
            <a:extLst>
              <a:ext uri="{FF2B5EF4-FFF2-40B4-BE49-F238E27FC236}">
                <a16:creationId xmlns:a16="http://schemas.microsoft.com/office/drawing/2014/main" id="{6B15AE32-11F0-A50B-9C3B-A11C5A7CDD9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FD32DAA-86F0-F4A2-7CA4-589084B3B2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87B206-75F9-A284-5D91-6C31AFD9B32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1996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427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427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4276">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4276">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4276">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4276">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4276">
                                            <p:txEl>
                                              <p:pRg st="9" end="9"/>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427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637048"/>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p:txBody>
          <a:bodyPr/>
          <a:lstStyle/>
          <a:p>
            <a:pPr eaLnBrk="1" hangingPunct="1">
              <a:buFont typeface="Times" charset="0"/>
              <a:buNone/>
            </a:pPr>
            <a:r>
              <a:rPr lang="en-US" sz="3816" dirty="0">
                <a:solidFill>
                  <a:srgbClr val="A4001D"/>
                </a:solidFill>
                <a:latin typeface="Calibri"/>
                <a:ea typeface="ＭＳ Ｐゴシック" charset="0"/>
                <a:cs typeface="Calibri"/>
              </a:rPr>
              <a:t>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Learning</a:t>
            </a:r>
          </a:p>
        </p:txBody>
      </p:sp>
      <p:sp>
        <p:nvSpPr>
          <p:cNvPr id="2" name="Rectangle 1">
            <a:extLst>
              <a:ext uri="{FF2B5EF4-FFF2-40B4-BE49-F238E27FC236}">
                <a16:creationId xmlns:a16="http://schemas.microsoft.com/office/drawing/2014/main" id="{FCF8456F-DA86-D2CB-DC08-ED27A9CA594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58778A-9467-40CF-D4FF-40415886ED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57EB33EF-7E84-8F6F-462E-F8C6A54D431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04456382"/>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a:xfrm>
            <a:off x="2349862" y="864233"/>
            <a:ext cx="7915515" cy="787513"/>
          </a:xfrm>
        </p:spPr>
        <p:txBody>
          <a:bodyPr/>
          <a:lstStyle/>
          <a:p>
            <a:pPr eaLnBrk="1" hangingPunct="1"/>
            <a:r>
              <a:rPr lang="en-US" sz="3180" dirty="0">
                <a:latin typeface="Calibri" charset="0"/>
                <a:ea typeface="ＭＳ Ｐゴシック" charset="0"/>
                <a:cs typeface="ＭＳ Ｐゴシック" charset="0"/>
              </a:rPr>
              <a:t>Learning the Multinomial Na</a:t>
            </a:r>
            <a:r>
              <a:rPr lang="fr-FR" sz="3180" dirty="0" err="1">
                <a:latin typeface="Calibri" charset="0"/>
                <a:ea typeface="ＭＳ Ｐゴシック" charset="0"/>
                <a:cs typeface="ＭＳ Ｐゴシック" charset="0"/>
              </a:rPr>
              <a:t>ï</a:t>
            </a:r>
            <a:r>
              <a:rPr lang="en-US" sz="3180" dirty="0" err="1">
                <a:latin typeface="Calibri" charset="0"/>
                <a:ea typeface="ＭＳ Ｐゴシック" charset="0"/>
                <a:cs typeface="ＭＳ Ｐゴシック" charset="0"/>
              </a:rPr>
              <a:t>ve</a:t>
            </a:r>
            <a:r>
              <a:rPr lang="en-US" sz="3180" dirty="0">
                <a:latin typeface="Calibri" charset="0"/>
                <a:ea typeface="ＭＳ Ｐゴシック" charset="0"/>
                <a:cs typeface="ＭＳ Ｐゴシック" charset="0"/>
              </a:rPr>
              <a:t> Bayes Model</a:t>
            </a:r>
          </a:p>
        </p:txBody>
      </p:sp>
      <p:sp>
        <p:nvSpPr>
          <p:cNvPr id="41986" name="Rectangle 3"/>
          <p:cNvSpPr>
            <a:spLocks noGrp="1" noChangeArrowheads="1"/>
          </p:cNvSpPr>
          <p:nvPr>
            <p:ph type="body" idx="1"/>
          </p:nvPr>
        </p:nvSpPr>
        <p:spPr>
          <a:xfrm>
            <a:off x="1815160" y="2136671"/>
            <a:ext cx="8561680" cy="1534641"/>
          </a:xfrm>
        </p:spPr>
        <p:txBody>
          <a:bodyPr/>
          <a:lstStyle/>
          <a:p>
            <a:pPr eaLnBrk="1" hangingPunct="1"/>
            <a:r>
              <a:rPr lang="en-US" sz="3391" dirty="0">
                <a:latin typeface="Calibri" charset="0"/>
                <a:ea typeface="ＭＳ Ｐゴシック" charset="0"/>
                <a:cs typeface="ＭＳ Ｐゴシック" charset="0"/>
              </a:rPr>
              <a:t>First attempt: maximum likelihood estimates</a:t>
            </a:r>
          </a:p>
          <a:p>
            <a:pPr lvl="1" eaLnBrk="1" hangingPunct="1"/>
            <a:r>
              <a:rPr lang="en-US" sz="2968" dirty="0">
                <a:latin typeface="Calibri" charset="0"/>
                <a:ea typeface="ＭＳ Ｐゴシック" charset="0"/>
              </a:rPr>
              <a:t>simply use the frequencies in the data</a:t>
            </a:r>
          </a:p>
        </p:txBody>
      </p:sp>
      <p:graphicFrame>
        <p:nvGraphicFramePr>
          <p:cNvPr id="60" name="Object 2"/>
          <p:cNvGraphicFramePr>
            <a:graphicFrameLocks noChangeAspect="1"/>
          </p:cNvGraphicFramePr>
          <p:nvPr/>
        </p:nvGraphicFramePr>
        <p:xfrm>
          <a:off x="3931552" y="4589419"/>
          <a:ext cx="4102942" cy="1370392"/>
        </p:xfrm>
        <a:graphic>
          <a:graphicData uri="http://schemas.openxmlformats.org/presentationml/2006/ole">
            <mc:AlternateContent xmlns:mc="http://schemas.openxmlformats.org/markup-compatibility/2006">
              <mc:Choice xmlns:v="urn:schemas-microsoft-com:vml" Requires="v">
                <p:oleObj name="Equation" r:id="rId2" imgW="1739900" imgH="584200" progId="Equation.3">
                  <p:embed/>
                </p:oleObj>
              </mc:Choice>
              <mc:Fallback>
                <p:oleObj name="Equation" r:id="rId2" imgW="1739900" imgH="584200" progId="Equation.3">
                  <p:embed/>
                  <p:pic>
                    <p:nvPicPr>
                      <p:cNvPr id="60" name="Object 2"/>
                      <p:cNvPicPr>
                        <a:picLocks noChangeAspect="1" noChangeArrowheads="1"/>
                      </p:cNvPicPr>
                      <p:nvPr/>
                    </p:nvPicPr>
                    <p:blipFill>
                      <a:blip r:embed="rId3"/>
                      <a:srcRect/>
                      <a:stretch>
                        <a:fillRect/>
                      </a:stretch>
                    </p:blipFill>
                    <p:spPr bwMode="auto">
                      <a:xfrm>
                        <a:off x="3931552" y="4589419"/>
                        <a:ext cx="4102942" cy="1370392"/>
                      </a:xfrm>
                      <a:prstGeom prst="rect">
                        <a:avLst/>
                      </a:prstGeom>
                      <a:noFill/>
                      <a:ln>
                        <a:noFill/>
                      </a:ln>
                      <a:effectLst/>
                    </p:spPr>
                  </p:pic>
                </p:oleObj>
              </mc:Fallback>
            </mc:AlternateContent>
          </a:graphicData>
        </a:graphic>
      </p:graphicFrame>
      <p:graphicFrame>
        <p:nvGraphicFramePr>
          <p:cNvPr id="61" name="Object 3"/>
          <p:cNvGraphicFramePr>
            <a:graphicFrameLocks noChangeAspect="1"/>
          </p:cNvGraphicFramePr>
          <p:nvPr/>
        </p:nvGraphicFramePr>
        <p:xfrm>
          <a:off x="4439801" y="3451476"/>
          <a:ext cx="3735637" cy="1039519"/>
        </p:xfrm>
        <a:graphic>
          <a:graphicData uri="http://schemas.openxmlformats.org/presentationml/2006/ole">
            <mc:AlternateContent xmlns:mc="http://schemas.openxmlformats.org/markup-compatibility/2006">
              <mc:Choice xmlns:v="urn:schemas-microsoft-com:vml" Requires="v">
                <p:oleObj name="Equation" r:id="rId4" imgW="1587500" imgH="444500" progId="Equation.3">
                  <p:embed/>
                </p:oleObj>
              </mc:Choice>
              <mc:Fallback>
                <p:oleObj name="Equation" r:id="rId4" imgW="1587500" imgH="444500" progId="Equation.3">
                  <p:embed/>
                  <p:pic>
                    <p:nvPicPr>
                      <p:cNvPr id="61" name="Object 3"/>
                      <p:cNvPicPr>
                        <a:picLocks noChangeAspect="1" noChangeArrowheads="1"/>
                      </p:cNvPicPr>
                      <p:nvPr/>
                    </p:nvPicPr>
                    <p:blipFill>
                      <a:blip r:embed="rId5"/>
                      <a:srcRect/>
                      <a:stretch>
                        <a:fillRect/>
                      </a:stretch>
                    </p:blipFill>
                    <p:spPr bwMode="auto">
                      <a:xfrm>
                        <a:off x="4439801" y="3451476"/>
                        <a:ext cx="3735637" cy="1039519"/>
                      </a:xfrm>
                      <a:prstGeom prst="rect">
                        <a:avLst/>
                      </a:prstGeom>
                      <a:noFill/>
                      <a:ln>
                        <a:noFill/>
                      </a:ln>
                      <a:effectLst/>
                    </p:spPr>
                  </p:pic>
                </p:oleObj>
              </mc:Fallback>
            </mc:AlternateContent>
          </a:graphicData>
        </a:graphic>
      </p:graphicFrame>
      <p:sp>
        <p:nvSpPr>
          <p:cNvPr id="2" name="Rectangle 1">
            <a:extLst>
              <a:ext uri="{FF2B5EF4-FFF2-40B4-BE49-F238E27FC236}">
                <a16:creationId xmlns:a16="http://schemas.microsoft.com/office/drawing/2014/main" id="{B774AAA2-383C-FC42-8918-F6AA18F8FEF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C9CB348-0854-773F-1791-1A06FE755C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907D1072-FD38-8804-C751-C82D14FC043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32977038"/>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4"/>
          <p:cNvSpPr>
            <a:spLocks noGrp="1" noChangeArrowheads="1"/>
          </p:cNvSpPr>
          <p:nvPr>
            <p:ph type="body" idx="1"/>
          </p:nvPr>
        </p:nvSpPr>
        <p:spPr>
          <a:xfrm>
            <a:off x="1734390" y="4252836"/>
            <a:ext cx="8803991" cy="1696182"/>
          </a:xfrm>
        </p:spPr>
        <p:txBody>
          <a:bodyPr/>
          <a:lstStyle/>
          <a:p>
            <a:pPr>
              <a:lnSpc>
                <a:spcPct val="90000"/>
              </a:lnSpc>
            </a:pPr>
            <a:r>
              <a:rPr lang="en-US" dirty="0">
                <a:ea typeface="ＭＳ Ｐゴシック" charset="0"/>
                <a:cs typeface="Calibri"/>
              </a:rPr>
              <a:t>Create mega-document for topic </a:t>
            </a:r>
            <a:r>
              <a:rPr lang="en-US" i="1" dirty="0">
                <a:ea typeface="ＭＳ Ｐゴシック" charset="0"/>
                <a:cs typeface="Calibri"/>
              </a:rPr>
              <a:t>j</a:t>
            </a:r>
            <a:r>
              <a:rPr lang="en-US" dirty="0">
                <a:ea typeface="ＭＳ Ｐゴシック" charset="0"/>
                <a:cs typeface="Calibri"/>
              </a:rPr>
              <a:t> by concatenating all docs in this topic</a:t>
            </a:r>
          </a:p>
          <a:p>
            <a:pPr lvl="1">
              <a:lnSpc>
                <a:spcPct val="90000"/>
              </a:lnSpc>
            </a:pPr>
            <a:r>
              <a:rPr lang="en-US" sz="2544" dirty="0">
                <a:ea typeface="ＭＳ Ｐゴシック" charset="0"/>
                <a:cs typeface="Calibri"/>
              </a:rPr>
              <a:t>Use frequency of </a:t>
            </a:r>
            <a:r>
              <a:rPr lang="en-US" sz="2544" i="1" dirty="0">
                <a:ea typeface="ＭＳ Ｐゴシック" charset="0"/>
                <a:cs typeface="Calibri"/>
              </a:rPr>
              <a:t>w</a:t>
            </a:r>
            <a:r>
              <a:rPr lang="en-US" sz="2544" dirty="0">
                <a:ea typeface="ＭＳ Ｐゴシック" charset="0"/>
                <a:cs typeface="Calibri"/>
              </a:rPr>
              <a:t> in mega-document</a:t>
            </a:r>
            <a:endParaRPr lang="en-US" sz="2544" dirty="0">
              <a:latin typeface="Calibri"/>
              <a:ea typeface="ＭＳ Ｐゴシック" charset="0"/>
              <a:cs typeface="Calibri"/>
            </a:endParaRPr>
          </a:p>
          <a:p>
            <a:pPr eaLnBrk="1" hangingPunct="1">
              <a:lnSpc>
                <a:spcPct val="90000"/>
              </a:lnSpc>
            </a:pPr>
            <a:endParaRPr lang="en-US" sz="2332" dirty="0">
              <a:latin typeface="Calibri"/>
              <a:ea typeface="ＭＳ Ｐゴシック" charset="0"/>
              <a:cs typeface="Calibri"/>
            </a:endParaRPr>
          </a:p>
          <a:p>
            <a:pPr eaLnBrk="1" hangingPunct="1">
              <a:lnSpc>
                <a:spcPct val="90000"/>
              </a:lnSpc>
            </a:pPr>
            <a:endParaRPr lang="en-US" sz="2332" dirty="0">
              <a:latin typeface="Calibri"/>
              <a:ea typeface="ＭＳ Ｐゴシック" charset="0"/>
              <a:cs typeface="Calibri"/>
            </a:endParaRPr>
          </a:p>
        </p:txBody>
      </p:sp>
      <p:sp>
        <p:nvSpPr>
          <p:cNvPr id="58370" name="Rectangle 2"/>
          <p:cNvSpPr>
            <a:spLocks noGrp="1" noChangeArrowheads="1"/>
          </p:cNvSpPr>
          <p:nvPr>
            <p:ph type="title"/>
          </p:nvPr>
        </p:nvSpPr>
        <p:spPr>
          <a:xfrm>
            <a:off x="838200" y="704337"/>
            <a:ext cx="10515600" cy="1325563"/>
          </a:xfrm>
        </p:spPr>
        <p:txBody>
          <a:bodyPr/>
          <a:lstStyle/>
          <a:p>
            <a:pPr eaLnBrk="1" hangingPunct="1"/>
            <a:r>
              <a:rPr lang="en-US" dirty="0">
                <a:latin typeface="Calibri" charset="0"/>
                <a:ea typeface="ＭＳ Ｐゴシック" charset="0"/>
                <a:cs typeface="ＭＳ Ｐゴシック" charset="0"/>
              </a:rPr>
              <a:t>Parameter estimation</a:t>
            </a:r>
          </a:p>
        </p:txBody>
      </p:sp>
      <p:sp>
        <p:nvSpPr>
          <p:cNvPr id="58373" name="Text Box 6"/>
          <p:cNvSpPr txBox="1">
            <a:spLocks noChangeArrowheads="1"/>
          </p:cNvSpPr>
          <p:nvPr/>
        </p:nvSpPr>
        <p:spPr bwMode="auto">
          <a:xfrm>
            <a:off x="5126754" y="2879736"/>
            <a:ext cx="5573169" cy="875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algn="ctr"/>
            <a:r>
              <a:rPr lang="en-US" sz="2544" dirty="0">
                <a:latin typeface="Calibri"/>
                <a:cs typeface="Calibri"/>
              </a:rPr>
              <a:t>fraction of times word </a:t>
            </a:r>
            <a:r>
              <a:rPr lang="en-US" sz="2544" i="1" dirty="0" err="1">
                <a:latin typeface="Calibri"/>
                <a:cs typeface="Calibri"/>
              </a:rPr>
              <a:t>w</a:t>
            </a:r>
            <a:r>
              <a:rPr lang="en-US" sz="2544" i="1" baseline="-25000" dirty="0" err="1">
                <a:latin typeface="Calibri"/>
                <a:cs typeface="Calibri"/>
              </a:rPr>
              <a:t>i</a:t>
            </a:r>
            <a:r>
              <a:rPr lang="en-US" sz="2544" dirty="0">
                <a:latin typeface="Calibri"/>
                <a:cs typeface="Calibri"/>
              </a:rPr>
              <a:t> appears </a:t>
            </a:r>
          </a:p>
          <a:p>
            <a:pPr algn="ctr"/>
            <a:r>
              <a:rPr lang="en-US" sz="2544" dirty="0">
                <a:latin typeface="Calibri"/>
                <a:cs typeface="Calibri"/>
              </a:rPr>
              <a:t>among all words in documents of topic </a:t>
            </a:r>
            <a:r>
              <a:rPr lang="en-US" sz="2544" i="1" dirty="0" err="1">
                <a:latin typeface="Calibri"/>
                <a:cs typeface="Calibri"/>
              </a:rPr>
              <a:t>c</a:t>
            </a:r>
            <a:r>
              <a:rPr lang="en-US" sz="2544" i="1" baseline="-25000" dirty="0" err="1">
                <a:latin typeface="Calibri"/>
                <a:cs typeface="Calibri"/>
              </a:rPr>
              <a:t>j</a:t>
            </a:r>
            <a:endParaRPr lang="en-US" sz="2544" i="1" baseline="-25000" dirty="0">
              <a:latin typeface="Calibri"/>
              <a:cs typeface="Calibri"/>
            </a:endParaRPr>
          </a:p>
        </p:txBody>
      </p:sp>
      <p:graphicFrame>
        <p:nvGraphicFramePr>
          <p:cNvPr id="6" name="Object 2"/>
          <p:cNvGraphicFramePr>
            <a:graphicFrameLocks noChangeAspect="1"/>
          </p:cNvGraphicFramePr>
          <p:nvPr>
            <p:extLst>
              <p:ext uri="{D42A27DB-BD31-4B8C-83A1-F6EECF244321}">
                <p14:modId xmlns:p14="http://schemas.microsoft.com/office/powerpoint/2010/main" val="2885737254"/>
              </p:ext>
            </p:extLst>
          </p:nvPr>
        </p:nvGraphicFramePr>
        <p:xfrm>
          <a:off x="1572849" y="2879735"/>
          <a:ext cx="3383949" cy="1130248"/>
        </p:xfrm>
        <a:graphic>
          <a:graphicData uri="http://schemas.openxmlformats.org/presentationml/2006/ole">
            <mc:AlternateContent xmlns:mc="http://schemas.openxmlformats.org/markup-compatibility/2006">
              <mc:Choice xmlns:v="urn:schemas-microsoft-com:vml" Requires="v">
                <p:oleObj name="Equation" r:id="rId2" imgW="1739900" imgH="584200" progId="Equation.3">
                  <p:embed/>
                </p:oleObj>
              </mc:Choice>
              <mc:Fallback>
                <p:oleObj name="Equation" r:id="rId2" imgW="1739900" imgH="584200" progId="Equation.3">
                  <p:embed/>
                  <p:pic>
                    <p:nvPicPr>
                      <p:cNvPr id="6" name="Object 2"/>
                      <p:cNvPicPr>
                        <a:picLocks noChangeAspect="1" noChangeArrowheads="1"/>
                      </p:cNvPicPr>
                      <p:nvPr/>
                    </p:nvPicPr>
                    <p:blipFill>
                      <a:blip r:embed="rId3"/>
                      <a:srcRect/>
                      <a:stretch>
                        <a:fillRect/>
                      </a:stretch>
                    </p:blipFill>
                    <p:spPr bwMode="auto">
                      <a:xfrm>
                        <a:off x="1572849" y="2879735"/>
                        <a:ext cx="3383949" cy="1130248"/>
                      </a:xfrm>
                      <a:prstGeom prst="rect">
                        <a:avLst/>
                      </a:prstGeom>
                      <a:noFill/>
                      <a:ln>
                        <a:noFill/>
                      </a:ln>
                      <a:effectLst/>
                    </p:spPr>
                  </p:pic>
                </p:oleObj>
              </mc:Fallback>
            </mc:AlternateContent>
          </a:graphicData>
        </a:graphic>
      </p:graphicFrame>
      <p:sp>
        <p:nvSpPr>
          <p:cNvPr id="2" name="Rectangle 1">
            <a:extLst>
              <a:ext uri="{FF2B5EF4-FFF2-40B4-BE49-F238E27FC236}">
                <a16:creationId xmlns:a16="http://schemas.microsoft.com/office/drawing/2014/main" id="{21C19DEF-36B6-07F4-C587-E16120B01F3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2F6FBF2-0224-C5CB-14DE-1CC318E128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F00745C-F86B-33FF-B7FB-D9D4BD07577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5068601"/>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a:xfrm>
            <a:off x="838200" y="822325"/>
            <a:ext cx="10515600" cy="1325563"/>
          </a:xfrm>
        </p:spPr>
        <p:txBody>
          <a:bodyPr/>
          <a:lstStyle/>
          <a:p>
            <a:pPr eaLnBrk="1" hangingPunct="1"/>
            <a:r>
              <a:rPr lang="en-US">
                <a:latin typeface="Calibri" charset="0"/>
                <a:ea typeface="ＭＳ Ｐゴシック" charset="0"/>
                <a:cs typeface="ＭＳ Ｐゴシック" charset="0"/>
              </a:rPr>
              <a:t>Problem with Maximum Likelihood</a:t>
            </a:r>
          </a:p>
        </p:txBody>
      </p:sp>
      <p:sp>
        <p:nvSpPr>
          <p:cNvPr id="43010" name="Rectangle 4"/>
          <p:cNvSpPr>
            <a:spLocks noGrp="1" noChangeArrowheads="1"/>
          </p:cNvSpPr>
          <p:nvPr>
            <p:ph type="body" sz="half" idx="4294967295"/>
          </p:nvPr>
        </p:nvSpPr>
        <p:spPr>
          <a:xfrm>
            <a:off x="1641107" y="2238757"/>
            <a:ext cx="8561680" cy="3307528"/>
          </a:xfrm>
        </p:spPr>
        <p:txBody>
          <a:bodyPr>
            <a:normAutofit/>
          </a:bodyPr>
          <a:lstStyle/>
          <a:p>
            <a:pPr eaLnBrk="1" hangingPunct="1">
              <a:lnSpc>
                <a:spcPct val="90000"/>
              </a:lnSpc>
            </a:pPr>
            <a:r>
              <a:rPr lang="en-US" sz="2176" dirty="0">
                <a:latin typeface="Calibri" charset="0"/>
                <a:ea typeface="ＭＳ Ｐゴシック" charset="0"/>
                <a:cs typeface="ＭＳ Ｐゴシック" charset="0"/>
              </a:rPr>
              <a:t>What if we have seen no training documents with the word </a:t>
            </a:r>
            <a:r>
              <a:rPr lang="en-US" sz="2176" b="1" i="1" dirty="0">
                <a:latin typeface="Calibri" charset="0"/>
                <a:ea typeface="ＭＳ Ｐゴシック" charset="0"/>
                <a:cs typeface="ＭＳ Ｐゴシック" charset="0"/>
              </a:rPr>
              <a:t>fantastic</a:t>
            </a:r>
            <a:r>
              <a:rPr lang="en-US" sz="2176" b="1" dirty="0">
                <a:latin typeface="Calibri" charset="0"/>
                <a:ea typeface="ＭＳ Ｐゴシック" charset="0"/>
                <a:cs typeface="ＭＳ Ｐゴシック" charset="0"/>
              </a:rPr>
              <a:t> </a:t>
            </a:r>
            <a:r>
              <a:rPr lang="en-US" sz="2176" dirty="0">
                <a:latin typeface="Calibri" charset="0"/>
                <a:ea typeface="ＭＳ Ｐゴシック" charset="0"/>
                <a:cs typeface="ＭＳ Ｐゴシック" charset="0"/>
              </a:rPr>
              <a:t> and classified in the topic </a:t>
            </a:r>
            <a:r>
              <a:rPr lang="en-US" sz="2176" b="1" dirty="0">
                <a:latin typeface="Calibri" charset="0"/>
                <a:ea typeface="ＭＳ Ｐゴシック" charset="0"/>
                <a:cs typeface="ＭＳ Ｐゴシック" charset="0"/>
              </a:rPr>
              <a:t>positive</a:t>
            </a:r>
            <a:r>
              <a:rPr lang="en-US" sz="2176" dirty="0">
                <a:latin typeface="Calibri" charset="0"/>
                <a:ea typeface="ＭＳ Ｐゴシック" charset="0"/>
                <a:cs typeface="ＭＳ Ｐゴシック" charset="0"/>
              </a:rPr>
              <a:t> (</a:t>
            </a:r>
            <a:r>
              <a:rPr lang="en-US" sz="2176" b="1" i="1" dirty="0">
                <a:latin typeface="Calibri" charset="0"/>
                <a:ea typeface="ＭＳ Ｐゴシック" charset="0"/>
                <a:cs typeface="ＭＳ Ｐゴシック" charset="0"/>
              </a:rPr>
              <a:t>thumbs-up)</a:t>
            </a:r>
            <a:r>
              <a:rPr lang="en-US" sz="2176" dirty="0">
                <a:latin typeface="Calibri" charset="0"/>
                <a:ea typeface="ＭＳ Ｐゴシック" charset="0"/>
                <a:cs typeface="ＭＳ Ｐゴシック" charset="0"/>
              </a:rPr>
              <a:t>?</a:t>
            </a:r>
          </a:p>
          <a:p>
            <a:pPr lvl="1" eaLnBrk="1" hangingPunct="1">
              <a:lnSpc>
                <a:spcPct val="90000"/>
              </a:lnSpc>
            </a:pPr>
            <a:endParaRPr lang="en-US" sz="1814" dirty="0">
              <a:latin typeface="Calibri" charset="0"/>
              <a:ea typeface="ＭＳ Ｐゴシック" charset="0"/>
            </a:endParaRPr>
          </a:p>
          <a:p>
            <a:pPr lvl="1" eaLnBrk="1" hangingPunct="1">
              <a:lnSpc>
                <a:spcPct val="90000"/>
              </a:lnSpc>
            </a:pPr>
            <a:endParaRPr lang="en-US" sz="1814" dirty="0">
              <a:latin typeface="Calibri" charset="0"/>
              <a:ea typeface="ＭＳ Ｐゴシック" charset="0"/>
            </a:endParaRPr>
          </a:p>
          <a:p>
            <a:pPr marL="0" indent="0">
              <a:buNone/>
            </a:pPr>
            <a:endParaRPr lang="en-US" sz="2176" dirty="0">
              <a:latin typeface="Calibri" charset="0"/>
              <a:ea typeface="ＭＳ Ｐゴシック" charset="0"/>
            </a:endParaRPr>
          </a:p>
          <a:p>
            <a:pPr marL="0" indent="0">
              <a:buNone/>
            </a:pPr>
            <a:endParaRPr lang="en-US" sz="635" dirty="0">
              <a:latin typeface="Calibri" charset="0"/>
              <a:ea typeface="ＭＳ Ｐゴシック" charset="0"/>
              <a:cs typeface="ＭＳ Ｐゴシック" charset="0"/>
            </a:endParaRPr>
          </a:p>
          <a:p>
            <a:pPr eaLnBrk="1" hangingPunct="1">
              <a:lnSpc>
                <a:spcPct val="90000"/>
              </a:lnSpc>
            </a:pPr>
            <a:r>
              <a:rPr lang="en-US" sz="2176" dirty="0">
                <a:latin typeface="Calibri" charset="0"/>
                <a:ea typeface="ＭＳ Ｐゴシック" charset="0"/>
                <a:cs typeface="ＭＳ Ｐゴシック" charset="0"/>
              </a:rPr>
              <a:t>Zero probabilities cannot be conditioned away, no matter the other evidence!</a:t>
            </a:r>
          </a:p>
        </p:txBody>
      </p:sp>
      <p:graphicFrame>
        <p:nvGraphicFramePr>
          <p:cNvPr id="43011" name="Object 2"/>
          <p:cNvGraphicFramePr>
            <a:graphicFrameLocks noGrp="1" noChangeAspect="1"/>
          </p:cNvGraphicFramePr>
          <p:nvPr>
            <p:ph sz="half" idx="4294967295"/>
            <p:extLst>
              <p:ext uri="{D42A27DB-BD31-4B8C-83A1-F6EECF244321}">
                <p14:modId xmlns:p14="http://schemas.microsoft.com/office/powerpoint/2010/main" val="3192789144"/>
              </p:ext>
            </p:extLst>
          </p:nvPr>
        </p:nvGraphicFramePr>
        <p:xfrm>
          <a:off x="3188260" y="3060977"/>
          <a:ext cx="5839039" cy="905303"/>
        </p:xfrm>
        <a:graphic>
          <a:graphicData uri="http://schemas.openxmlformats.org/presentationml/2006/ole">
            <mc:AlternateContent xmlns:mc="http://schemas.openxmlformats.org/markup-compatibility/2006">
              <mc:Choice xmlns:v="urn:schemas-microsoft-com:vml" Requires="v">
                <p:oleObj name="Equation" r:id="rId2" imgW="3683000" imgH="571500" progId="Equation.3">
                  <p:embed/>
                </p:oleObj>
              </mc:Choice>
              <mc:Fallback>
                <p:oleObj name="Equation" r:id="rId2" imgW="3683000" imgH="571500" progId="Equation.3">
                  <p:embed/>
                  <p:pic>
                    <p:nvPicPr>
                      <p:cNvPr id="43011" name="Object 2"/>
                      <p:cNvPicPr>
                        <a:picLocks noChangeAspect="1" noChangeArrowheads="1"/>
                      </p:cNvPicPr>
                      <p:nvPr/>
                    </p:nvPicPr>
                    <p:blipFill>
                      <a:blip r:embed="rId3"/>
                      <a:srcRect/>
                      <a:stretch>
                        <a:fillRect/>
                      </a:stretch>
                    </p:blipFill>
                    <p:spPr bwMode="auto">
                      <a:xfrm>
                        <a:off x="3188260" y="3060977"/>
                        <a:ext cx="5839039" cy="905303"/>
                      </a:xfrm>
                      <a:prstGeom prst="rect">
                        <a:avLst/>
                      </a:prstGeom>
                      <a:noFill/>
                      <a:ln>
                        <a:noFill/>
                      </a:ln>
                    </p:spPr>
                  </p:pic>
                </p:oleObj>
              </mc:Fallback>
            </mc:AlternateContent>
          </a:graphicData>
        </a:graphic>
      </p:graphicFrame>
      <p:graphicFrame>
        <p:nvGraphicFramePr>
          <p:cNvPr id="43012" name="Object 3"/>
          <p:cNvGraphicFramePr>
            <a:graphicFrameLocks noChangeAspect="1"/>
          </p:cNvGraphicFramePr>
          <p:nvPr>
            <p:extLst>
              <p:ext uri="{D42A27DB-BD31-4B8C-83A1-F6EECF244321}">
                <p14:modId xmlns:p14="http://schemas.microsoft.com/office/powerpoint/2010/main" val="166597853"/>
              </p:ext>
            </p:extLst>
          </p:nvPr>
        </p:nvGraphicFramePr>
        <p:xfrm>
          <a:off x="3576969" y="5663153"/>
          <a:ext cx="4445746" cy="659626"/>
        </p:xfrm>
        <a:graphic>
          <a:graphicData uri="http://schemas.openxmlformats.org/presentationml/2006/ole">
            <mc:AlternateContent xmlns:mc="http://schemas.openxmlformats.org/markup-compatibility/2006">
              <mc:Choice xmlns:v="urn:schemas-microsoft-com:vml" Requires="v">
                <p:oleObj name="Equation" r:id="rId4" imgW="1968500" imgH="292100" progId="Equation.3">
                  <p:embed/>
                </p:oleObj>
              </mc:Choice>
              <mc:Fallback>
                <p:oleObj name="Equation" r:id="rId4" imgW="1968500" imgH="292100" progId="Equation.3">
                  <p:embed/>
                  <p:pic>
                    <p:nvPicPr>
                      <p:cNvPr id="43012" name="Object 3"/>
                      <p:cNvPicPr>
                        <a:picLocks noChangeAspect="1" noChangeArrowheads="1"/>
                      </p:cNvPicPr>
                      <p:nvPr/>
                    </p:nvPicPr>
                    <p:blipFill>
                      <a:blip r:embed="rId5"/>
                      <a:srcRect/>
                      <a:stretch>
                        <a:fillRect/>
                      </a:stretch>
                    </p:blipFill>
                    <p:spPr bwMode="auto">
                      <a:xfrm>
                        <a:off x="3576969" y="5663153"/>
                        <a:ext cx="4445746" cy="659626"/>
                      </a:xfrm>
                      <a:prstGeom prst="rect">
                        <a:avLst/>
                      </a:prstGeom>
                      <a:noFill/>
                      <a:ln>
                        <a:noFill/>
                      </a:ln>
                      <a:effectLst/>
                    </p:spPr>
                  </p:pic>
                </p:oleObj>
              </mc:Fallback>
            </mc:AlternateContent>
          </a:graphicData>
        </a:graphic>
      </p:graphicFrame>
      <p:sp>
        <p:nvSpPr>
          <p:cNvPr id="2" name="Rectangle 1">
            <a:extLst>
              <a:ext uri="{FF2B5EF4-FFF2-40B4-BE49-F238E27FC236}">
                <a16:creationId xmlns:a16="http://schemas.microsoft.com/office/drawing/2014/main" id="{CE1A73BB-E453-83EF-D954-706F0D7C21D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FFEF7C-AE3F-236E-681B-200166AFDC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B4F2D89D-C8EF-AE03-CA27-C7AF152C246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38283272"/>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2"/>
          <p:cNvSpPr>
            <a:spLocks noGrp="1" noChangeArrowheads="1"/>
          </p:cNvSpPr>
          <p:nvPr>
            <p:ph type="title"/>
          </p:nvPr>
        </p:nvSpPr>
        <p:spPr>
          <a:xfrm>
            <a:off x="1984937" y="1172565"/>
            <a:ext cx="8222126" cy="787513"/>
          </a:xfrm>
        </p:spPr>
        <p:txBody>
          <a:bodyPr>
            <a:normAutofit fontScale="90000"/>
          </a:bodyPr>
          <a:lstStyle/>
          <a:p>
            <a:r>
              <a:rPr lang="en-US" dirty="0"/>
              <a:t>Laplace (add-1) smoothing for Na</a:t>
            </a:r>
            <a:r>
              <a:rPr lang="fr-FR" dirty="0" err="1"/>
              <a:t>ï</a:t>
            </a:r>
            <a:r>
              <a:rPr lang="en-US" dirty="0" err="1"/>
              <a:t>ve</a:t>
            </a:r>
            <a:r>
              <a:rPr lang="en-US" dirty="0"/>
              <a:t> Bayes</a:t>
            </a:r>
          </a:p>
        </p:txBody>
      </p:sp>
      <p:graphicFrame>
        <p:nvGraphicFramePr>
          <p:cNvPr id="11" name="Object 2"/>
          <p:cNvGraphicFramePr>
            <a:graphicFrameLocks noChangeAspect="1"/>
          </p:cNvGraphicFramePr>
          <p:nvPr>
            <p:extLst>
              <p:ext uri="{D42A27DB-BD31-4B8C-83A1-F6EECF244321}">
                <p14:modId xmlns:p14="http://schemas.microsoft.com/office/powerpoint/2010/main" val="1489386702"/>
              </p:ext>
            </p:extLst>
          </p:nvPr>
        </p:nvGraphicFramePr>
        <p:xfrm>
          <a:off x="2634646" y="2939422"/>
          <a:ext cx="4775560" cy="1431996"/>
        </p:xfrm>
        <a:graphic>
          <a:graphicData uri="http://schemas.openxmlformats.org/presentationml/2006/ole">
            <mc:AlternateContent xmlns:mc="http://schemas.openxmlformats.org/markup-compatibility/2006">
              <mc:Choice xmlns:v="urn:schemas-microsoft-com:vml" Requires="v">
                <p:oleObj name="Equation" r:id="rId2" imgW="1905000" imgH="571500" progId="Equation.3">
                  <p:embed/>
                </p:oleObj>
              </mc:Choice>
              <mc:Fallback>
                <p:oleObj name="Equation" r:id="rId2" imgW="1905000" imgH="571500" progId="Equation.3">
                  <p:embed/>
                  <p:pic>
                    <p:nvPicPr>
                      <p:cNvPr id="11" name="Object 2"/>
                      <p:cNvPicPr>
                        <a:picLocks noChangeAspect="1" noChangeArrowheads="1"/>
                      </p:cNvPicPr>
                      <p:nvPr/>
                    </p:nvPicPr>
                    <p:blipFill>
                      <a:blip r:embed="rId3"/>
                      <a:srcRect/>
                      <a:stretch>
                        <a:fillRect/>
                      </a:stretch>
                    </p:blipFill>
                    <p:spPr bwMode="auto">
                      <a:xfrm>
                        <a:off x="2634646" y="2939422"/>
                        <a:ext cx="4775560" cy="1431996"/>
                      </a:xfrm>
                      <a:prstGeom prst="rect">
                        <a:avLst/>
                      </a:prstGeom>
                      <a:noFill/>
                    </p:spPr>
                  </p:pic>
                </p:oleObj>
              </mc:Fallback>
            </mc:AlternateContent>
          </a:graphicData>
        </a:graphic>
      </p:graphicFrame>
      <p:graphicFrame>
        <p:nvGraphicFramePr>
          <p:cNvPr id="9" name="Object 2"/>
          <p:cNvGraphicFramePr>
            <a:graphicFrameLocks noChangeAspect="1"/>
          </p:cNvGraphicFramePr>
          <p:nvPr>
            <p:extLst>
              <p:ext uri="{D42A27DB-BD31-4B8C-83A1-F6EECF244321}">
                <p14:modId xmlns:p14="http://schemas.microsoft.com/office/powerpoint/2010/main" val="2883739880"/>
              </p:ext>
            </p:extLst>
          </p:nvPr>
        </p:nvGraphicFramePr>
        <p:xfrm>
          <a:off x="3908464" y="4630554"/>
          <a:ext cx="4045259" cy="1782000"/>
        </p:xfrm>
        <a:graphic>
          <a:graphicData uri="http://schemas.openxmlformats.org/presentationml/2006/ole">
            <mc:AlternateContent xmlns:mc="http://schemas.openxmlformats.org/markup-compatibility/2006">
              <mc:Choice xmlns:v="urn:schemas-microsoft-com:vml" Requires="v">
                <p:oleObj name="Equation" r:id="rId4" imgW="1612900" imgH="711200" progId="Equation.3">
                  <p:embed/>
                </p:oleObj>
              </mc:Choice>
              <mc:Fallback>
                <p:oleObj name="Equation" r:id="rId4" imgW="1612900" imgH="711200" progId="Equation.3">
                  <p:embed/>
                  <p:pic>
                    <p:nvPicPr>
                      <p:cNvPr id="9" name="Object 2"/>
                      <p:cNvPicPr>
                        <a:picLocks noChangeAspect="1" noChangeArrowheads="1"/>
                      </p:cNvPicPr>
                      <p:nvPr/>
                    </p:nvPicPr>
                    <p:blipFill>
                      <a:blip r:embed="rId5"/>
                      <a:srcRect/>
                      <a:stretch>
                        <a:fillRect/>
                      </a:stretch>
                    </p:blipFill>
                    <p:spPr bwMode="auto">
                      <a:xfrm>
                        <a:off x="3908464" y="4630554"/>
                        <a:ext cx="4045259" cy="1782000"/>
                      </a:xfrm>
                      <a:prstGeom prst="rect">
                        <a:avLst/>
                      </a:prstGeom>
                      <a:noFill/>
                    </p:spPr>
                  </p:pic>
                </p:oleObj>
              </mc:Fallback>
            </mc:AlternateContent>
          </a:graphicData>
        </a:graphic>
      </p:graphicFrame>
      <p:graphicFrame>
        <p:nvGraphicFramePr>
          <p:cNvPr id="10" name="Object 2"/>
          <p:cNvGraphicFramePr>
            <a:graphicFrameLocks noChangeAspect="1"/>
          </p:cNvGraphicFramePr>
          <p:nvPr>
            <p:extLst>
              <p:ext uri="{D42A27DB-BD31-4B8C-83A1-F6EECF244321}">
                <p14:modId xmlns:p14="http://schemas.microsoft.com/office/powerpoint/2010/main" val="2850976743"/>
              </p:ext>
            </p:extLst>
          </p:nvPr>
        </p:nvGraphicFramePr>
        <p:xfrm>
          <a:off x="2640165" y="2937258"/>
          <a:ext cx="4329639" cy="1431996"/>
        </p:xfrm>
        <a:graphic>
          <a:graphicData uri="http://schemas.openxmlformats.org/presentationml/2006/ole">
            <mc:AlternateContent xmlns:mc="http://schemas.openxmlformats.org/markup-compatibility/2006">
              <mc:Choice xmlns:v="urn:schemas-microsoft-com:vml" Requires="v">
                <p:oleObj name="Equation" r:id="rId6" imgW="1727200" imgH="571500" progId="Equation.3">
                  <p:embed/>
                </p:oleObj>
              </mc:Choice>
              <mc:Fallback>
                <p:oleObj name="Equation" r:id="rId6" imgW="1727200" imgH="571500" progId="Equation.3">
                  <p:embed/>
                  <p:pic>
                    <p:nvPicPr>
                      <p:cNvPr id="10" name="Object 2"/>
                      <p:cNvPicPr>
                        <a:picLocks noChangeAspect="1" noChangeArrowheads="1"/>
                      </p:cNvPicPr>
                      <p:nvPr/>
                    </p:nvPicPr>
                    <p:blipFill>
                      <a:blip r:embed="rId7"/>
                      <a:srcRect/>
                      <a:stretch>
                        <a:fillRect/>
                      </a:stretch>
                    </p:blipFill>
                    <p:spPr bwMode="auto">
                      <a:xfrm>
                        <a:off x="2640165" y="2937258"/>
                        <a:ext cx="4329639" cy="1431996"/>
                      </a:xfrm>
                      <a:prstGeom prst="rect">
                        <a:avLst/>
                      </a:prstGeom>
                      <a:noFill/>
                    </p:spPr>
                  </p:pic>
                </p:oleObj>
              </mc:Fallback>
            </mc:AlternateContent>
          </a:graphicData>
        </a:graphic>
      </p:graphicFrame>
      <p:sp>
        <p:nvSpPr>
          <p:cNvPr id="2" name="Rectangle 1">
            <a:extLst>
              <a:ext uri="{FF2B5EF4-FFF2-40B4-BE49-F238E27FC236}">
                <a16:creationId xmlns:a16="http://schemas.microsoft.com/office/drawing/2014/main" id="{80E2B952-1F40-6FAF-9D40-47462259408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3209F5-DD9C-015C-4827-588C03B9C7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5DBB9356-1F6E-971D-DFDC-B791619051B6}"/>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62389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9" name="Rectangle 3"/>
          <p:cNvSpPr>
            <a:spLocks noGrp="1" noChangeArrowheads="1"/>
          </p:cNvSpPr>
          <p:nvPr>
            <p:ph type="title"/>
          </p:nvPr>
        </p:nvSpPr>
        <p:spPr>
          <a:xfrm>
            <a:off x="1653619" y="1039743"/>
            <a:ext cx="8238597" cy="908669"/>
          </a:xfrm>
        </p:spPr>
        <p:txBody>
          <a:bodyPr>
            <a:normAutofit/>
          </a:bodyPr>
          <a:lstStyle/>
          <a:p>
            <a:r>
              <a:rPr lang="en-US" dirty="0"/>
              <a:t>Multinomial Naïve Bayes: Learning</a:t>
            </a:r>
          </a:p>
        </p:txBody>
      </p:sp>
      <p:sp>
        <p:nvSpPr>
          <p:cNvPr id="52230" name="Rectangle 4"/>
          <p:cNvSpPr>
            <a:spLocks noGrp="1" noChangeArrowheads="1"/>
          </p:cNvSpPr>
          <p:nvPr>
            <p:ph sz="quarter" idx="1"/>
          </p:nvPr>
        </p:nvSpPr>
        <p:spPr>
          <a:xfrm>
            <a:off x="1249767" y="3361655"/>
            <a:ext cx="5007775" cy="2807898"/>
          </a:xfrm>
        </p:spPr>
        <p:txBody>
          <a:bodyPr/>
          <a:lstStyle/>
          <a:p>
            <a:pPr>
              <a:lnSpc>
                <a:spcPct val="90000"/>
              </a:lnSpc>
            </a:pPr>
            <a:r>
              <a:rPr lang="en-US" sz="2332" dirty="0">
                <a:latin typeface="Calibri"/>
                <a:cs typeface="Calibri"/>
              </a:rPr>
              <a:t>Calculate </a:t>
            </a:r>
            <a:r>
              <a:rPr lang="en-US" sz="2332" i="1" dirty="0">
                <a:latin typeface="Calibri"/>
                <a:cs typeface="Calibri"/>
              </a:rPr>
              <a:t>P</a:t>
            </a:r>
            <a:r>
              <a:rPr lang="en-US" sz="2332" dirty="0">
                <a:latin typeface="Calibri"/>
                <a:cs typeface="Calibri"/>
              </a:rPr>
              <a:t>(</a:t>
            </a:r>
            <a:r>
              <a:rPr lang="en-US" sz="2332" i="1" dirty="0" err="1">
                <a:latin typeface="Calibri"/>
                <a:cs typeface="Calibri"/>
              </a:rPr>
              <a:t>c</a:t>
            </a:r>
            <a:r>
              <a:rPr lang="en-US" sz="2332" i="1" baseline="-25000" dirty="0" err="1">
                <a:latin typeface="Calibri"/>
                <a:cs typeface="Calibri"/>
              </a:rPr>
              <a:t>j</a:t>
            </a:r>
            <a:r>
              <a:rPr lang="en-US" sz="2332" dirty="0">
                <a:latin typeface="Calibri"/>
                <a:cs typeface="Calibri"/>
              </a:rPr>
              <a:t>)</a:t>
            </a:r>
            <a:r>
              <a:rPr lang="en-US" sz="2332" i="1" dirty="0">
                <a:latin typeface="Calibri"/>
                <a:cs typeface="Calibri"/>
              </a:rPr>
              <a:t> </a:t>
            </a:r>
            <a:r>
              <a:rPr lang="en-US" sz="2332" dirty="0">
                <a:latin typeface="Calibri"/>
                <a:cs typeface="Calibri"/>
              </a:rPr>
              <a:t>terms</a:t>
            </a:r>
          </a:p>
          <a:p>
            <a:pPr lvl="1">
              <a:lnSpc>
                <a:spcPct val="90000"/>
              </a:lnSpc>
            </a:pPr>
            <a:r>
              <a:rPr lang="en-US" sz="2120" dirty="0">
                <a:latin typeface="Calibri"/>
                <a:cs typeface="Calibri"/>
              </a:rPr>
              <a:t>For each </a:t>
            </a:r>
            <a:r>
              <a:rPr lang="en-US" sz="2120" i="1" dirty="0" err="1">
                <a:latin typeface="Calibri"/>
                <a:cs typeface="Calibri"/>
              </a:rPr>
              <a:t>c</a:t>
            </a:r>
            <a:r>
              <a:rPr lang="en-US" sz="2120" i="1" baseline="-25000" dirty="0" err="1">
                <a:latin typeface="Calibri"/>
                <a:cs typeface="Calibri"/>
              </a:rPr>
              <a:t>j</a:t>
            </a:r>
            <a:r>
              <a:rPr lang="en-US" sz="2120" i="1" baseline="-25000" dirty="0">
                <a:latin typeface="Calibri"/>
                <a:cs typeface="Calibri"/>
              </a:rPr>
              <a:t> </a:t>
            </a:r>
            <a:r>
              <a:rPr lang="en-US" sz="2120" dirty="0">
                <a:latin typeface="Calibri"/>
                <a:cs typeface="Calibri"/>
              </a:rPr>
              <a:t>in </a:t>
            </a:r>
            <a:r>
              <a:rPr lang="en-US" sz="2120" i="1" dirty="0">
                <a:latin typeface="Calibri"/>
                <a:cs typeface="Calibri"/>
              </a:rPr>
              <a:t>C</a:t>
            </a:r>
            <a:r>
              <a:rPr lang="en-US" sz="2120" dirty="0">
                <a:latin typeface="Calibri"/>
                <a:cs typeface="Calibri"/>
              </a:rPr>
              <a:t> do</a:t>
            </a:r>
          </a:p>
          <a:p>
            <a:pPr marL="848073" lvl="2" indent="0">
              <a:buNone/>
            </a:pPr>
            <a:r>
              <a:rPr lang="en-US" i="1" dirty="0">
                <a:latin typeface="Calibri"/>
                <a:cs typeface="Calibri"/>
              </a:rPr>
              <a:t> </a:t>
            </a:r>
            <a:r>
              <a:rPr lang="en-US" i="1" dirty="0" err="1">
                <a:latin typeface="Calibri"/>
                <a:cs typeface="Calibri"/>
              </a:rPr>
              <a:t>docs</a:t>
            </a:r>
            <a:r>
              <a:rPr lang="en-US" i="1" baseline="-25000" dirty="0" err="1">
                <a:latin typeface="Calibri"/>
                <a:cs typeface="Calibri"/>
              </a:rPr>
              <a:t>j</a:t>
            </a:r>
            <a:r>
              <a:rPr lang="en-US" i="1" dirty="0">
                <a:latin typeface="Calibri"/>
                <a:cs typeface="Calibri"/>
              </a:rPr>
              <a:t> </a:t>
            </a:r>
            <a:r>
              <a:rPr lang="en-US" dirty="0">
                <a:latin typeface="Calibri"/>
                <a:cs typeface="Calibri"/>
                <a:sym typeface="Symbol" charset="2"/>
              </a:rPr>
              <a:t></a:t>
            </a:r>
            <a:r>
              <a:rPr lang="en-US" i="1" dirty="0">
                <a:latin typeface="Calibri"/>
                <a:cs typeface="Calibri"/>
                <a:sym typeface="Symbol" charset="2"/>
              </a:rPr>
              <a:t> </a:t>
            </a:r>
            <a:r>
              <a:rPr lang="en-US" dirty="0">
                <a:latin typeface="Calibri"/>
                <a:cs typeface="Calibri"/>
                <a:sym typeface="Symbol" charset="2"/>
              </a:rPr>
              <a:t>all docs with  class =</a:t>
            </a:r>
            <a:r>
              <a:rPr lang="en-US" i="1" dirty="0" err="1">
                <a:latin typeface="Calibri"/>
                <a:cs typeface="Calibri"/>
              </a:rPr>
              <a:t>c</a:t>
            </a:r>
            <a:r>
              <a:rPr lang="en-US" i="1" baseline="-25000" dirty="0" err="1">
                <a:latin typeface="Calibri"/>
                <a:cs typeface="Calibri"/>
              </a:rPr>
              <a:t>j</a:t>
            </a:r>
            <a:endParaRPr lang="en-US" i="1" baseline="-25000" dirty="0">
              <a:latin typeface="Calibri"/>
              <a:cs typeface="Calibri"/>
            </a:endParaRPr>
          </a:p>
          <a:p>
            <a:pPr>
              <a:spcBef>
                <a:spcPts val="0"/>
              </a:spcBef>
            </a:pPr>
            <a:endParaRPr lang="en-US" sz="2332" dirty="0">
              <a:latin typeface="Calibri"/>
              <a:cs typeface="Calibri"/>
            </a:endParaRPr>
          </a:p>
        </p:txBody>
      </p:sp>
      <p:graphicFrame>
        <p:nvGraphicFramePr>
          <p:cNvPr id="52226" name="Object 2"/>
          <p:cNvGraphicFramePr>
            <a:graphicFrameLocks noChangeAspect="1"/>
          </p:cNvGraphicFramePr>
          <p:nvPr>
            <p:extLst>
              <p:ext uri="{D42A27DB-BD31-4B8C-83A1-F6EECF244321}">
                <p14:modId xmlns:p14="http://schemas.microsoft.com/office/powerpoint/2010/main" val="3663864794"/>
              </p:ext>
            </p:extLst>
          </p:nvPr>
        </p:nvGraphicFramePr>
        <p:xfrm>
          <a:off x="6796804" y="4796453"/>
          <a:ext cx="3822348" cy="833076"/>
        </p:xfrm>
        <a:graphic>
          <a:graphicData uri="http://schemas.openxmlformats.org/presentationml/2006/ole">
            <mc:AlternateContent xmlns:mc="http://schemas.openxmlformats.org/markup-compatibility/2006">
              <mc:Choice xmlns:v="urn:schemas-microsoft-com:vml" Requires="v">
                <p:oleObj name="Equation" r:id="rId2" imgW="1981200" imgH="431800" progId="Equation.3">
                  <p:embed/>
                </p:oleObj>
              </mc:Choice>
              <mc:Fallback>
                <p:oleObj name="Equation" r:id="rId2" imgW="1981200" imgH="431800" progId="Equation.3">
                  <p:embed/>
                  <p:pic>
                    <p:nvPicPr>
                      <p:cNvPr id="52226" name="Object 2"/>
                      <p:cNvPicPr>
                        <a:picLocks noChangeAspect="1" noChangeArrowheads="1"/>
                      </p:cNvPicPr>
                      <p:nvPr/>
                    </p:nvPicPr>
                    <p:blipFill>
                      <a:blip r:embed="rId3"/>
                      <a:srcRect/>
                      <a:stretch>
                        <a:fillRect/>
                      </a:stretch>
                    </p:blipFill>
                    <p:spPr bwMode="auto">
                      <a:xfrm>
                        <a:off x="6796804" y="4796453"/>
                        <a:ext cx="3822348" cy="833076"/>
                      </a:xfrm>
                      <a:prstGeom prst="rect">
                        <a:avLst/>
                      </a:prstGeom>
                      <a:noFill/>
                    </p:spPr>
                  </p:pic>
                </p:oleObj>
              </mc:Fallback>
            </mc:AlternateContent>
          </a:graphicData>
        </a:graphic>
      </p:graphicFrame>
      <p:graphicFrame>
        <p:nvGraphicFramePr>
          <p:cNvPr id="52227" name="Object 3"/>
          <p:cNvGraphicFramePr>
            <a:graphicFrameLocks noChangeAspect="1"/>
          </p:cNvGraphicFramePr>
          <p:nvPr>
            <p:extLst>
              <p:ext uri="{D42A27DB-BD31-4B8C-83A1-F6EECF244321}">
                <p14:modId xmlns:p14="http://schemas.microsoft.com/office/powerpoint/2010/main" val="418276229"/>
              </p:ext>
            </p:extLst>
          </p:nvPr>
        </p:nvGraphicFramePr>
        <p:xfrm>
          <a:off x="2380555" y="4554141"/>
          <a:ext cx="3392363" cy="786635"/>
        </p:xfrm>
        <a:graphic>
          <a:graphicData uri="http://schemas.openxmlformats.org/presentationml/2006/ole">
            <mc:AlternateContent xmlns:mc="http://schemas.openxmlformats.org/markup-compatibility/2006">
              <mc:Choice xmlns:v="urn:schemas-microsoft-com:vml" Requires="v">
                <p:oleObj name="Equation" r:id="rId4" imgW="1752600" imgH="406400" progId="Equation.3">
                  <p:embed/>
                </p:oleObj>
              </mc:Choice>
              <mc:Fallback>
                <p:oleObj name="Equation" r:id="rId4" imgW="1752600" imgH="406400" progId="Equation.3">
                  <p:embed/>
                  <p:pic>
                    <p:nvPicPr>
                      <p:cNvPr id="52227" name="Object 3"/>
                      <p:cNvPicPr>
                        <a:picLocks noChangeAspect="1" noChangeArrowheads="1"/>
                      </p:cNvPicPr>
                      <p:nvPr/>
                    </p:nvPicPr>
                    <p:blipFill>
                      <a:blip r:embed="rId5"/>
                      <a:srcRect/>
                      <a:stretch>
                        <a:fillRect/>
                      </a:stretch>
                    </p:blipFill>
                    <p:spPr bwMode="auto">
                      <a:xfrm>
                        <a:off x="2380555" y="4554141"/>
                        <a:ext cx="3392363" cy="786635"/>
                      </a:xfrm>
                      <a:prstGeom prst="rect">
                        <a:avLst/>
                      </a:prstGeom>
                      <a:noFill/>
                    </p:spPr>
                  </p:pic>
                </p:oleObj>
              </mc:Fallback>
            </mc:AlternateContent>
          </a:graphicData>
        </a:graphic>
      </p:graphicFrame>
      <p:sp>
        <p:nvSpPr>
          <p:cNvPr id="8" name="Rectangle 4"/>
          <p:cNvSpPr txBox="1">
            <a:spLocks noChangeArrowheads="1"/>
          </p:cNvSpPr>
          <p:nvPr/>
        </p:nvSpPr>
        <p:spPr bwMode="auto">
          <a:xfrm>
            <a:off x="5717171" y="3342582"/>
            <a:ext cx="6138562" cy="161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924" tIns="48462" rIns="96924" bIns="48462"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a:spcBef>
                <a:spcPts val="0"/>
              </a:spcBef>
            </a:pPr>
            <a:r>
              <a:rPr lang="en-US" sz="2332" dirty="0">
                <a:latin typeface="Calibri"/>
                <a:cs typeface="Calibri"/>
              </a:rPr>
              <a:t>Calculate </a:t>
            </a:r>
            <a:r>
              <a:rPr lang="en-US" sz="2332" i="1" dirty="0">
                <a:latin typeface="Calibri"/>
                <a:cs typeface="Calibri"/>
              </a:rPr>
              <a:t>P</a:t>
            </a:r>
            <a:r>
              <a:rPr lang="en-US" sz="2332" dirty="0">
                <a:latin typeface="Calibri"/>
                <a:cs typeface="Calibri"/>
              </a:rPr>
              <a:t>(</a:t>
            </a:r>
            <a:r>
              <a:rPr lang="en-US" sz="2332" i="1" dirty="0" err="1">
                <a:latin typeface="Calibri"/>
                <a:cs typeface="Calibri"/>
              </a:rPr>
              <a:t>w</a:t>
            </a:r>
            <a:r>
              <a:rPr lang="en-US" sz="2332" i="1" baseline="-25000" dirty="0" err="1">
                <a:latin typeface="Calibri"/>
                <a:cs typeface="Calibri"/>
              </a:rPr>
              <a:t>k</a:t>
            </a:r>
            <a:r>
              <a:rPr lang="en-US" sz="2332" i="1" dirty="0">
                <a:latin typeface="Calibri"/>
                <a:cs typeface="Calibri"/>
              </a:rPr>
              <a:t> </a:t>
            </a:r>
            <a:r>
              <a:rPr lang="en-US" sz="2332" dirty="0">
                <a:latin typeface="Calibri"/>
                <a:cs typeface="Calibri"/>
              </a:rPr>
              <a:t>|</a:t>
            </a:r>
            <a:r>
              <a:rPr lang="en-US" sz="2332" i="1" dirty="0">
                <a:latin typeface="Calibri"/>
                <a:cs typeface="Calibri"/>
              </a:rPr>
              <a:t> </a:t>
            </a:r>
            <a:r>
              <a:rPr lang="en-US" sz="2332" i="1" dirty="0" err="1">
                <a:latin typeface="Calibri"/>
                <a:cs typeface="Calibri"/>
              </a:rPr>
              <a:t>c</a:t>
            </a:r>
            <a:r>
              <a:rPr lang="en-US" sz="2332" i="1" baseline="-25000" dirty="0" err="1">
                <a:latin typeface="Calibri"/>
                <a:cs typeface="Calibri"/>
              </a:rPr>
              <a:t>j</a:t>
            </a:r>
            <a:r>
              <a:rPr lang="en-US" sz="2332" dirty="0">
                <a:latin typeface="Calibri"/>
                <a:cs typeface="Calibri"/>
              </a:rPr>
              <a:t>)</a:t>
            </a:r>
            <a:r>
              <a:rPr lang="en-US" sz="2332" i="1" dirty="0">
                <a:latin typeface="Calibri"/>
                <a:cs typeface="Calibri"/>
              </a:rPr>
              <a:t> </a:t>
            </a:r>
            <a:r>
              <a:rPr lang="en-US" sz="2332" dirty="0">
                <a:latin typeface="Calibri"/>
                <a:cs typeface="Calibri"/>
              </a:rPr>
              <a:t>terms</a:t>
            </a:r>
          </a:p>
          <a:p>
            <a:pPr lvl="1">
              <a:spcBef>
                <a:spcPts val="0"/>
              </a:spcBef>
            </a:pPr>
            <a:r>
              <a:rPr lang="en-US" sz="2120" i="1" dirty="0" err="1">
                <a:latin typeface="Calibri"/>
                <a:ea typeface="ＭＳ Ｐゴシック" charset="-128"/>
                <a:cs typeface="Calibri"/>
              </a:rPr>
              <a:t>Text</a:t>
            </a:r>
            <a:r>
              <a:rPr lang="en-US" sz="2120" i="1" baseline="-25000" dirty="0" err="1">
                <a:latin typeface="Calibri"/>
                <a:ea typeface="ＭＳ Ｐゴシック" charset="-128"/>
                <a:cs typeface="Calibri"/>
              </a:rPr>
              <a:t>j</a:t>
            </a:r>
            <a:r>
              <a:rPr lang="en-US" sz="2120" i="1" dirty="0">
                <a:latin typeface="Calibri"/>
                <a:ea typeface="ＭＳ Ｐゴシック" charset="-128"/>
                <a:cs typeface="Calibri"/>
              </a:rPr>
              <a:t> </a:t>
            </a:r>
            <a:r>
              <a:rPr lang="en-US" sz="2120" dirty="0">
                <a:latin typeface="Calibri"/>
                <a:ea typeface="ＭＳ Ｐゴシック" charset="-128"/>
                <a:cs typeface="Calibri"/>
                <a:sym typeface="Symbol" charset="2"/>
              </a:rPr>
              <a:t> single doc containing all </a:t>
            </a:r>
            <a:r>
              <a:rPr lang="en-US" sz="2120" i="1" dirty="0" err="1">
                <a:latin typeface="Calibri"/>
                <a:ea typeface="ＭＳ Ｐゴシック" charset="-128"/>
                <a:cs typeface="Calibri"/>
              </a:rPr>
              <a:t>docs</a:t>
            </a:r>
            <a:r>
              <a:rPr lang="en-US" sz="2120" i="1" baseline="-25000" dirty="0" err="1">
                <a:latin typeface="Calibri"/>
                <a:ea typeface="ＭＳ Ｐゴシック" charset="-128"/>
                <a:cs typeface="Calibri"/>
              </a:rPr>
              <a:t>j</a:t>
            </a:r>
            <a:endParaRPr lang="en-US" sz="2120" i="1" baseline="-25000" dirty="0">
              <a:latin typeface="Calibri"/>
              <a:ea typeface="ＭＳ Ｐゴシック" charset="-128"/>
              <a:cs typeface="Calibri"/>
            </a:endParaRPr>
          </a:p>
          <a:p>
            <a:pPr lvl="1">
              <a:spcBef>
                <a:spcPts val="0"/>
              </a:spcBef>
            </a:pPr>
            <a:r>
              <a:rPr lang="en-US" sz="2120" dirty="0">
                <a:latin typeface="Calibri"/>
                <a:ea typeface="ＭＳ Ｐゴシック" charset="-128"/>
                <a:cs typeface="Calibri"/>
              </a:rPr>
              <a:t>For</a:t>
            </a:r>
            <a:r>
              <a:rPr lang="en-US" sz="2120" i="1" baseline="-25000" dirty="0">
                <a:latin typeface="Calibri"/>
                <a:ea typeface="ＭＳ Ｐゴシック" charset="-128"/>
                <a:cs typeface="Calibri"/>
              </a:rPr>
              <a:t> </a:t>
            </a:r>
            <a:r>
              <a:rPr lang="en-US" sz="2120" dirty="0">
                <a:latin typeface="Calibri"/>
                <a:ea typeface="ＭＳ Ｐゴシック" charset="-128"/>
                <a:cs typeface="Calibri"/>
              </a:rPr>
              <a:t>each word </a:t>
            </a:r>
            <a:r>
              <a:rPr lang="en-US" sz="2120" i="1" dirty="0" err="1">
                <a:latin typeface="Calibri"/>
                <a:ea typeface="ＭＳ Ｐゴシック" charset="-128"/>
                <a:cs typeface="Calibri"/>
              </a:rPr>
              <a:t>w</a:t>
            </a:r>
            <a:r>
              <a:rPr lang="en-US" sz="2120" i="1" baseline="-25000" dirty="0" err="1">
                <a:latin typeface="Calibri"/>
                <a:ea typeface="ＭＳ Ｐゴシック" charset="-128"/>
                <a:cs typeface="Calibri"/>
              </a:rPr>
              <a:t>k</a:t>
            </a:r>
            <a:r>
              <a:rPr lang="en-US" sz="2120" i="1" dirty="0">
                <a:latin typeface="Calibri"/>
                <a:ea typeface="ＭＳ Ｐゴシック" charset="-128"/>
                <a:cs typeface="Calibri"/>
              </a:rPr>
              <a:t> </a:t>
            </a:r>
            <a:r>
              <a:rPr lang="en-US" sz="2120" dirty="0">
                <a:latin typeface="Calibri"/>
                <a:ea typeface="ＭＳ Ｐゴシック" charset="-128"/>
                <a:cs typeface="Calibri"/>
              </a:rPr>
              <a:t>in </a:t>
            </a:r>
            <a:r>
              <a:rPr lang="en-US" sz="2120" i="1" dirty="0">
                <a:latin typeface="Calibri"/>
                <a:ea typeface="ＭＳ Ｐゴシック" charset="-128"/>
                <a:cs typeface="Calibri"/>
              </a:rPr>
              <a:t>Vocabulary</a:t>
            </a:r>
          </a:p>
          <a:p>
            <a:pPr marL="848073" lvl="2" indent="0">
              <a:spcBef>
                <a:spcPts val="0"/>
              </a:spcBef>
              <a:buNone/>
            </a:pPr>
            <a:r>
              <a:rPr lang="en-US" sz="2120" i="1" dirty="0">
                <a:latin typeface="Calibri"/>
                <a:ea typeface="ＭＳ Ｐゴシック" charset="-128"/>
                <a:cs typeface="Calibri"/>
              </a:rPr>
              <a:t>    </a:t>
            </a:r>
            <a:r>
              <a:rPr lang="en-US" sz="2120" i="1" dirty="0" err="1">
                <a:latin typeface="Calibri"/>
                <a:ea typeface="ＭＳ Ｐゴシック" charset="-128"/>
                <a:cs typeface="Calibri"/>
              </a:rPr>
              <a:t>n</a:t>
            </a:r>
            <a:r>
              <a:rPr lang="en-US" sz="2120" i="1" baseline="-25000" dirty="0" err="1">
                <a:latin typeface="Calibri"/>
                <a:ea typeface="ＭＳ Ｐゴシック" charset="-128"/>
                <a:cs typeface="Calibri"/>
              </a:rPr>
              <a:t>k</a:t>
            </a:r>
            <a:r>
              <a:rPr lang="en-US" sz="2120" i="1" dirty="0">
                <a:latin typeface="Calibri"/>
                <a:ea typeface="ＭＳ Ｐゴシック" charset="-128"/>
                <a:cs typeface="Calibri"/>
              </a:rPr>
              <a:t> </a:t>
            </a:r>
            <a:r>
              <a:rPr lang="en-US" sz="2120" dirty="0">
                <a:latin typeface="Calibri"/>
                <a:ea typeface="ＭＳ Ｐゴシック" charset="-128"/>
                <a:cs typeface="Calibri"/>
                <a:sym typeface="Symbol" charset="2"/>
              </a:rPr>
              <a:t> # of occurrences of </a:t>
            </a:r>
            <a:r>
              <a:rPr lang="en-US" sz="2120" i="1" dirty="0" err="1">
                <a:latin typeface="Calibri"/>
                <a:ea typeface="ＭＳ Ｐゴシック" charset="-128"/>
                <a:cs typeface="Calibri"/>
                <a:sym typeface="Symbol" charset="2"/>
              </a:rPr>
              <a:t>w</a:t>
            </a:r>
            <a:r>
              <a:rPr lang="en-US" sz="2120" i="1" baseline="-25000" dirty="0" err="1">
                <a:latin typeface="Calibri"/>
                <a:ea typeface="ＭＳ Ｐゴシック" charset="-128"/>
                <a:cs typeface="Calibri"/>
              </a:rPr>
              <a:t>k</a:t>
            </a:r>
            <a:r>
              <a:rPr lang="en-US" sz="2120" i="1" dirty="0">
                <a:latin typeface="Calibri"/>
                <a:ea typeface="ＭＳ Ｐゴシック" charset="-128"/>
                <a:cs typeface="Calibri"/>
              </a:rPr>
              <a:t> </a:t>
            </a:r>
            <a:r>
              <a:rPr lang="en-US" sz="2120" dirty="0">
                <a:latin typeface="Calibri"/>
                <a:ea typeface="ＭＳ Ｐゴシック" charset="-128"/>
                <a:cs typeface="Calibri"/>
              </a:rPr>
              <a:t>in </a:t>
            </a:r>
            <a:r>
              <a:rPr lang="en-US" sz="2120" i="1" dirty="0" err="1">
                <a:latin typeface="Calibri"/>
                <a:ea typeface="ＭＳ Ｐゴシック" charset="-128"/>
                <a:cs typeface="Calibri"/>
              </a:rPr>
              <a:t>Text</a:t>
            </a:r>
            <a:r>
              <a:rPr lang="en-US" sz="2120" i="1" baseline="-25000" dirty="0" err="1">
                <a:latin typeface="Calibri"/>
                <a:ea typeface="ＭＳ Ｐゴシック" charset="-128"/>
                <a:cs typeface="Calibri"/>
              </a:rPr>
              <a:t>j</a:t>
            </a:r>
            <a:endParaRPr lang="en-US" sz="2120" i="1" baseline="-25000" dirty="0">
              <a:latin typeface="Calibri"/>
              <a:ea typeface="ＭＳ Ｐゴシック" charset="-128"/>
              <a:cs typeface="Calibri"/>
            </a:endParaRPr>
          </a:p>
        </p:txBody>
      </p:sp>
      <p:sp>
        <p:nvSpPr>
          <p:cNvPr id="9" name="Rectangle 4"/>
          <p:cNvSpPr txBox="1">
            <a:spLocks noChangeArrowheads="1"/>
          </p:cNvSpPr>
          <p:nvPr/>
        </p:nvSpPr>
        <p:spPr bwMode="auto">
          <a:xfrm>
            <a:off x="1245472" y="2777188"/>
            <a:ext cx="5734710" cy="403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6924" tIns="48462" rIns="96924" bIns="48462" numCol="1" anchor="t" anchorCtr="0" compatLnSpc="1">
            <a:prstTxWarp prst="textNoShape">
              <a:avLst/>
            </a:prstTxWarp>
          </a:bodyPr>
          <a:lstStyle>
            <a:lvl1pPr marL="342900" indent="-342900" algn="l" rtl="0" eaLnBrk="1" fontAlgn="base" hangingPunct="1">
              <a:spcBef>
                <a:spcPct val="20000"/>
              </a:spcBef>
              <a:spcAft>
                <a:spcPct val="0"/>
              </a:spcAft>
              <a:buClr>
                <a:srgbClr val="CC0000"/>
              </a:buClr>
              <a:buFont typeface="Times" charset="0"/>
              <a:buChar char="•"/>
              <a:defRPr sz="2400">
                <a:solidFill>
                  <a:schemeClr val="tx1"/>
                </a:solidFill>
                <a:latin typeface="+mn-lt"/>
                <a:ea typeface="ＭＳ Ｐゴシック" pitchFamily="-65" charset="-128"/>
                <a:cs typeface="ＭＳ Ｐゴシック" pitchFamily="-65" charset="-128"/>
              </a:defRPr>
            </a:lvl1pPr>
            <a:lvl2pPr marL="685800" indent="-228600" algn="l" rtl="0" eaLnBrk="1" fontAlgn="base" hangingPunct="1">
              <a:spcBef>
                <a:spcPct val="20000"/>
              </a:spcBef>
              <a:spcAft>
                <a:spcPct val="0"/>
              </a:spcAft>
              <a:buClr>
                <a:schemeClr val="tx1"/>
              </a:buClr>
              <a:buFont typeface="Times" charset="0"/>
              <a:buChar char="•"/>
              <a:defRPr sz="2000">
                <a:solidFill>
                  <a:schemeClr val="tx1"/>
                </a:solidFill>
                <a:latin typeface="+mn-lt"/>
                <a:ea typeface="ＭＳ Ｐゴシック" pitchFamily="-65" charset="-128"/>
              </a:defRPr>
            </a:lvl2pPr>
            <a:lvl3pPr marL="1028700" indent="-228600" algn="l" rtl="0" eaLnBrk="1" fontAlgn="base" hangingPunct="1">
              <a:spcBef>
                <a:spcPct val="20000"/>
              </a:spcBef>
              <a:spcAft>
                <a:spcPct val="0"/>
              </a:spcAft>
              <a:buClr>
                <a:srgbClr val="CC0000"/>
              </a:buClr>
              <a:buFont typeface="Times" charset="0"/>
              <a:buChar char="•"/>
              <a:defRPr sz="2000">
                <a:solidFill>
                  <a:schemeClr val="tx1"/>
                </a:solidFill>
                <a:latin typeface="+mn-lt"/>
                <a:ea typeface="ＭＳ Ｐゴシック" pitchFamily="-65" charset="-128"/>
              </a:defRPr>
            </a:lvl3pPr>
            <a:lvl4pPr marL="1371600" indent="-228600" algn="l" rtl="0" eaLnBrk="1" fontAlgn="base" hangingPunct="1">
              <a:spcBef>
                <a:spcPct val="20000"/>
              </a:spcBef>
              <a:spcAft>
                <a:spcPct val="0"/>
              </a:spcAft>
              <a:buClr>
                <a:schemeClr val="tx1"/>
              </a:buClr>
              <a:buFont typeface="Times" charset="0"/>
              <a:buChar char="•"/>
              <a:defRPr>
                <a:solidFill>
                  <a:schemeClr val="tx1"/>
                </a:solidFill>
                <a:latin typeface="+mn-lt"/>
                <a:ea typeface="ＭＳ Ｐゴシック" pitchFamily="-65" charset="-128"/>
              </a:defRPr>
            </a:lvl4pPr>
            <a:lvl5pPr marL="1714500" indent="-228600" algn="l" rtl="0" eaLnBrk="1" fontAlgn="base" hangingPunct="1">
              <a:spcBef>
                <a:spcPct val="20000"/>
              </a:spcBef>
              <a:spcAft>
                <a:spcPct val="0"/>
              </a:spcAft>
              <a:buClr>
                <a:srgbClr val="CC0000"/>
              </a:buClr>
              <a:buFont typeface="Times" charset="0"/>
              <a:buChar char="•"/>
              <a:defRPr>
                <a:solidFill>
                  <a:schemeClr val="tx1"/>
                </a:solidFill>
                <a:latin typeface="+mn-lt"/>
                <a:ea typeface="ＭＳ Ｐゴシック" pitchFamily="-65" charset="-128"/>
              </a:defRPr>
            </a:lvl5pPr>
            <a:lvl6pPr marL="21717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6pPr>
            <a:lvl7pPr marL="26289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7pPr>
            <a:lvl8pPr marL="30861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8pPr>
            <a:lvl9pPr marL="3543300" indent="-228600" algn="l" rtl="0" eaLnBrk="1" fontAlgn="base" hangingPunct="1">
              <a:spcBef>
                <a:spcPct val="20000"/>
              </a:spcBef>
              <a:spcAft>
                <a:spcPct val="0"/>
              </a:spcAft>
              <a:buClr>
                <a:srgbClr val="CC0000"/>
              </a:buClr>
              <a:buFont typeface="Times" pitchFamily="-65" charset="0"/>
              <a:buChar char="•"/>
              <a:defRPr sz="1400">
                <a:solidFill>
                  <a:schemeClr val="tx1"/>
                </a:solidFill>
                <a:latin typeface="+mn-lt"/>
                <a:ea typeface="ＭＳ Ｐゴシック" pitchFamily="-65" charset="-128"/>
              </a:defRPr>
            </a:lvl9pPr>
          </a:lstStyle>
          <a:p>
            <a:pPr>
              <a:lnSpc>
                <a:spcPct val="90000"/>
              </a:lnSpc>
            </a:pPr>
            <a:r>
              <a:rPr lang="en-US" sz="2332" dirty="0">
                <a:latin typeface="Calibri" charset="0"/>
              </a:rPr>
              <a:t>From training corpus, extract </a:t>
            </a:r>
            <a:r>
              <a:rPr lang="en-US" sz="2332" i="1" dirty="0">
                <a:latin typeface="Times New Roman" charset="0"/>
              </a:rPr>
              <a:t>Vocabulary</a:t>
            </a:r>
            <a:endParaRPr lang="en-US" sz="2332" dirty="0">
              <a:latin typeface="Calibri" charset="0"/>
            </a:endParaRPr>
          </a:p>
        </p:txBody>
      </p:sp>
      <p:cxnSp>
        <p:nvCxnSpPr>
          <p:cNvPr id="3" name="Straight Arrow Connector 2">
            <a:extLst>
              <a:ext uri="{FF2B5EF4-FFF2-40B4-BE49-F238E27FC236}">
                <a16:creationId xmlns:a16="http://schemas.microsoft.com/office/drawing/2014/main" id="{2467736C-4D42-2580-7DFB-601033B317B7}"/>
              </a:ext>
            </a:extLst>
          </p:cNvPr>
          <p:cNvCxnSpPr/>
          <p:nvPr/>
        </p:nvCxnSpPr>
        <p:spPr>
          <a:xfrm flipH="1">
            <a:off x="7904458" y="5532736"/>
            <a:ext cx="489003" cy="39332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 name="TextBox 3">
            <a:extLst>
              <a:ext uri="{FF2B5EF4-FFF2-40B4-BE49-F238E27FC236}">
                <a16:creationId xmlns:a16="http://schemas.microsoft.com/office/drawing/2014/main" id="{E71CA53B-CA4D-1B8D-814A-EE3FF43A4930}"/>
              </a:ext>
            </a:extLst>
          </p:cNvPr>
          <p:cNvSpPr txBox="1"/>
          <p:nvPr/>
        </p:nvSpPr>
        <p:spPr>
          <a:xfrm>
            <a:off x="6895371" y="6007862"/>
            <a:ext cx="1583133" cy="622671"/>
          </a:xfrm>
          <a:prstGeom prst="rect">
            <a:avLst/>
          </a:prstGeom>
          <a:noFill/>
        </p:spPr>
        <p:txBody>
          <a:bodyPr wrap="square" rtlCol="0">
            <a:spAutoFit/>
          </a:bodyPr>
          <a:lstStyle/>
          <a:p>
            <a:r>
              <a:rPr lang="en-US" sz="1632" dirty="0">
                <a:solidFill>
                  <a:schemeClr val="tx2"/>
                </a:solidFill>
              </a:rPr>
              <a:t>Number of words in </a:t>
            </a:r>
            <a:r>
              <a:rPr lang="en-US" sz="1814" i="1" dirty="0" err="1">
                <a:solidFill>
                  <a:schemeClr val="tx2"/>
                </a:solidFill>
                <a:latin typeface="Calibri"/>
                <a:ea typeface="ＭＳ Ｐゴシック" charset="-128"/>
                <a:cs typeface="Calibri"/>
              </a:rPr>
              <a:t>Text</a:t>
            </a:r>
            <a:r>
              <a:rPr lang="en-US" sz="1814" i="1" baseline="-25000" dirty="0" err="1">
                <a:solidFill>
                  <a:schemeClr val="tx2"/>
                </a:solidFill>
                <a:latin typeface="Calibri"/>
                <a:ea typeface="ＭＳ Ｐゴシック" charset="-128"/>
                <a:cs typeface="Calibri"/>
              </a:rPr>
              <a:t>j</a:t>
            </a:r>
            <a:endParaRPr lang="en-US" sz="1632" dirty="0">
              <a:solidFill>
                <a:schemeClr val="tx2"/>
              </a:solidFill>
            </a:endParaRPr>
          </a:p>
        </p:txBody>
      </p:sp>
      <p:sp>
        <p:nvSpPr>
          <p:cNvPr id="2" name="Rectangle 1">
            <a:extLst>
              <a:ext uri="{FF2B5EF4-FFF2-40B4-BE49-F238E27FC236}">
                <a16:creationId xmlns:a16="http://schemas.microsoft.com/office/drawing/2014/main" id="{F3260F11-AD24-ABC7-1AB0-B69D3E4D4EF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A1F2FEA-97EC-BA55-DFAD-15B032FD30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7E0EFD9-CA8C-501B-8FAD-15AF1B89B45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69399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2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2230">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2230">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222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222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1ED69B3-D5B3-574F-9818-F323E76C17EE}"/>
              </a:ext>
            </a:extLst>
          </p:cNvPr>
          <p:cNvSpPr>
            <a:spLocks noGrp="1"/>
          </p:cNvSpPr>
          <p:nvPr>
            <p:ph type="title"/>
          </p:nvPr>
        </p:nvSpPr>
        <p:spPr>
          <a:xfrm>
            <a:off x="838200" y="645343"/>
            <a:ext cx="10515600" cy="1325563"/>
          </a:xfrm>
        </p:spPr>
        <p:txBody>
          <a:bodyPr/>
          <a:lstStyle/>
          <a:p>
            <a:r>
              <a:rPr lang="en-US"/>
              <a:t>Unknown words</a:t>
            </a:r>
          </a:p>
        </p:txBody>
      </p:sp>
      <p:sp>
        <p:nvSpPr>
          <p:cNvPr id="8" name="Content Placeholder 7">
            <a:extLst>
              <a:ext uri="{FF2B5EF4-FFF2-40B4-BE49-F238E27FC236}">
                <a16:creationId xmlns:a16="http://schemas.microsoft.com/office/drawing/2014/main" id="{273B1AD8-BC8F-A14C-8CC2-168C9A3E2FEB}"/>
              </a:ext>
            </a:extLst>
          </p:cNvPr>
          <p:cNvSpPr>
            <a:spLocks noGrp="1"/>
          </p:cNvSpPr>
          <p:nvPr>
            <p:ph idx="1"/>
          </p:nvPr>
        </p:nvSpPr>
        <p:spPr>
          <a:xfrm>
            <a:off x="2122089" y="2255349"/>
            <a:ext cx="8497063" cy="4052994"/>
          </a:xfrm>
        </p:spPr>
        <p:txBody>
          <a:bodyPr>
            <a:normAutofit/>
          </a:bodyPr>
          <a:lstStyle/>
          <a:p>
            <a:r>
              <a:rPr lang="en-US" dirty="0"/>
              <a:t>What about unknown words</a:t>
            </a:r>
          </a:p>
          <a:p>
            <a:pPr lvl="1"/>
            <a:r>
              <a:rPr lang="en-US" dirty="0"/>
              <a:t>that appear in our test data </a:t>
            </a:r>
          </a:p>
          <a:p>
            <a:pPr lvl="1"/>
            <a:r>
              <a:rPr lang="en-US" dirty="0"/>
              <a:t>but not in our training data or vocabulary?</a:t>
            </a:r>
          </a:p>
          <a:p>
            <a:r>
              <a:rPr lang="en-US" dirty="0"/>
              <a:t>We </a:t>
            </a:r>
            <a:r>
              <a:rPr lang="en-US" b="1" dirty="0"/>
              <a:t>ignore</a:t>
            </a:r>
            <a:r>
              <a:rPr lang="en-US" dirty="0"/>
              <a:t> them</a:t>
            </a:r>
          </a:p>
          <a:p>
            <a:pPr lvl="1"/>
            <a:r>
              <a:rPr lang="en-US" dirty="0"/>
              <a:t>Remove them from the test document!</a:t>
            </a:r>
          </a:p>
          <a:p>
            <a:pPr lvl="1"/>
            <a:r>
              <a:rPr lang="en-US" dirty="0"/>
              <a:t>Pretend they weren't there!</a:t>
            </a:r>
          </a:p>
          <a:p>
            <a:pPr lvl="1"/>
            <a:r>
              <a:rPr lang="en-US" dirty="0"/>
              <a:t>Don't include any probability for them at all!</a:t>
            </a:r>
          </a:p>
          <a:p>
            <a:endParaRPr lang="en-US" dirty="0"/>
          </a:p>
        </p:txBody>
      </p:sp>
      <p:sp>
        <p:nvSpPr>
          <p:cNvPr id="2" name="Rectangle 1">
            <a:extLst>
              <a:ext uri="{FF2B5EF4-FFF2-40B4-BE49-F238E27FC236}">
                <a16:creationId xmlns:a16="http://schemas.microsoft.com/office/drawing/2014/main" id="{06CB0BF3-D7BB-3B0B-3B4B-EEAAC19AD23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F14367C-3583-5505-1221-FEEF5E3DBD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A2FF9B4-1042-0DF6-B7E3-82294EC4CA5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9329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11A0F-A7E2-5F4E-AF6A-7166F8DB212F}"/>
              </a:ext>
            </a:extLst>
          </p:cNvPr>
          <p:cNvSpPr>
            <a:spLocks noGrp="1"/>
          </p:cNvSpPr>
          <p:nvPr>
            <p:ph type="title"/>
          </p:nvPr>
        </p:nvSpPr>
        <p:spPr>
          <a:xfrm>
            <a:off x="838200" y="822325"/>
            <a:ext cx="10515600" cy="1325563"/>
          </a:xfrm>
        </p:spPr>
        <p:txBody>
          <a:bodyPr/>
          <a:lstStyle/>
          <a:p>
            <a:r>
              <a:rPr lang="en-US"/>
              <a:t>Stop words</a:t>
            </a:r>
          </a:p>
        </p:txBody>
      </p:sp>
      <p:sp>
        <p:nvSpPr>
          <p:cNvPr id="3" name="Content Placeholder 2">
            <a:extLst>
              <a:ext uri="{FF2B5EF4-FFF2-40B4-BE49-F238E27FC236}">
                <a16:creationId xmlns:a16="http://schemas.microsoft.com/office/drawing/2014/main" id="{0D25C8EB-58F8-3245-846E-B538A745351C}"/>
              </a:ext>
            </a:extLst>
          </p:cNvPr>
          <p:cNvSpPr>
            <a:spLocks noGrp="1"/>
          </p:cNvSpPr>
          <p:nvPr>
            <p:ph idx="1"/>
          </p:nvPr>
        </p:nvSpPr>
        <p:spPr>
          <a:xfrm>
            <a:off x="2122089" y="2432330"/>
            <a:ext cx="8416292" cy="3957757"/>
          </a:xfrm>
        </p:spPr>
        <p:txBody>
          <a:bodyPr>
            <a:normAutofit/>
          </a:bodyPr>
          <a:lstStyle/>
          <a:p>
            <a:r>
              <a:rPr lang="en-US"/>
              <a:t>Some systems ignore stop words</a:t>
            </a:r>
          </a:p>
          <a:p>
            <a:pPr lvl="1"/>
            <a:r>
              <a:rPr lang="en-US" b="1" dirty="0"/>
              <a:t>Stop words:</a:t>
            </a:r>
            <a:r>
              <a:rPr lang="en-US" dirty="0"/>
              <a:t> very frequent words like </a:t>
            </a:r>
            <a:r>
              <a:rPr lang="en-US" i="1" dirty="0"/>
              <a:t>the </a:t>
            </a:r>
            <a:r>
              <a:rPr lang="en-US" dirty="0"/>
              <a:t>and </a:t>
            </a:r>
            <a:r>
              <a:rPr lang="en-US" i="1" dirty="0"/>
              <a:t>a</a:t>
            </a:r>
            <a:r>
              <a:rPr lang="en-US" dirty="0"/>
              <a:t>.</a:t>
            </a:r>
          </a:p>
          <a:p>
            <a:pPr lvl="2"/>
            <a:r>
              <a:rPr lang="en-US" dirty="0"/>
              <a:t>Sort the vocabulary by word frequency in training set</a:t>
            </a:r>
          </a:p>
          <a:p>
            <a:pPr lvl="2"/>
            <a:r>
              <a:rPr lang="en-US" dirty="0"/>
              <a:t>Call the top 10 or 50 words the </a:t>
            </a:r>
            <a:r>
              <a:rPr lang="en-US" b="1" dirty="0" err="1"/>
              <a:t>stopword</a:t>
            </a:r>
            <a:r>
              <a:rPr lang="en-US" b="1" dirty="0"/>
              <a:t> list</a:t>
            </a:r>
            <a:r>
              <a:rPr lang="en-US" dirty="0"/>
              <a:t>.</a:t>
            </a:r>
          </a:p>
          <a:p>
            <a:pPr lvl="2"/>
            <a:r>
              <a:rPr lang="en-US" dirty="0"/>
              <a:t>Remove all stop words from both training and test sets</a:t>
            </a:r>
          </a:p>
          <a:p>
            <a:pPr lvl="3"/>
            <a:r>
              <a:rPr lang="en-US" sz="1908" dirty="0"/>
              <a:t>As if they were never there!</a:t>
            </a:r>
          </a:p>
          <a:p>
            <a:r>
              <a:rPr lang="en-US" dirty="0"/>
              <a:t>But removing stop words doesn't usually help</a:t>
            </a:r>
          </a:p>
          <a:p>
            <a:pPr marL="486296" lvl="1" indent="-296153"/>
            <a:r>
              <a:rPr lang="en-US" dirty="0"/>
              <a:t>So in practice most NB algorithms use </a:t>
            </a:r>
            <a:r>
              <a:rPr lang="en-US" b="1" dirty="0"/>
              <a:t>all</a:t>
            </a:r>
            <a:r>
              <a:rPr lang="en-US" dirty="0"/>
              <a:t> words and </a:t>
            </a:r>
            <a:r>
              <a:rPr lang="en-US" b="1" dirty="0"/>
              <a:t>don't</a:t>
            </a:r>
            <a:r>
              <a:rPr lang="en-US" dirty="0"/>
              <a:t> use </a:t>
            </a:r>
            <a:r>
              <a:rPr lang="en-US" dirty="0" err="1"/>
              <a:t>stopword</a:t>
            </a:r>
            <a:r>
              <a:rPr lang="en-US" dirty="0"/>
              <a:t> lists</a:t>
            </a:r>
          </a:p>
          <a:p>
            <a:endParaRPr lang="en-US" dirty="0"/>
          </a:p>
        </p:txBody>
      </p:sp>
      <p:sp>
        <p:nvSpPr>
          <p:cNvPr id="4" name="Rectangle 3">
            <a:extLst>
              <a:ext uri="{FF2B5EF4-FFF2-40B4-BE49-F238E27FC236}">
                <a16:creationId xmlns:a16="http://schemas.microsoft.com/office/drawing/2014/main" id="{97633EC1-3BB5-2459-4EF6-C23C2C7E7A0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9096525-B906-F790-41C8-90439FA646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7B626A3-DF8B-4D73-F464-01F3807FC94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653131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1093096"/>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p:txBody>
          <a:bodyPr/>
          <a:lstStyle/>
          <a:p>
            <a:pPr eaLnBrk="1" hangingPunct="1">
              <a:buFont typeface="Times" charset="0"/>
              <a:buNone/>
            </a:pPr>
            <a:r>
              <a:rPr lang="en-US" sz="3816" dirty="0">
                <a:solidFill>
                  <a:srgbClr val="A4001D"/>
                </a:solidFill>
                <a:latin typeface="Calibri"/>
                <a:ea typeface="ＭＳ Ｐゴシック" charset="0"/>
                <a:cs typeface="Calibri"/>
              </a:rPr>
              <a:t>Multinomial 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A Worked Example</a:t>
            </a:r>
          </a:p>
        </p:txBody>
      </p:sp>
      <p:sp>
        <p:nvSpPr>
          <p:cNvPr id="2" name="Rectangle 1">
            <a:extLst>
              <a:ext uri="{FF2B5EF4-FFF2-40B4-BE49-F238E27FC236}">
                <a16:creationId xmlns:a16="http://schemas.microsoft.com/office/drawing/2014/main" id="{6C64E257-E0A4-A2BB-19EA-C7BE77F9568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5A2EBD-320A-FCD9-213F-C4B900E1CA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FED514DE-6705-B434-2465-33585E4A191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98210910"/>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822936" y="3415629"/>
            <a:ext cx="4280840" cy="2734788"/>
          </a:xfrm>
          <a:prstGeom prst="rect">
            <a:avLst/>
          </a:prstGeom>
          <a:noFill/>
        </p:spPr>
        <p:txBody>
          <a:bodyPr wrap="square" rtlCol="0">
            <a:spAutoFit/>
          </a:bodyPr>
          <a:lstStyle/>
          <a:p>
            <a:r>
              <a:rPr lang="en-US" sz="1908" b="1" dirty="0"/>
              <a:t>Choosing a class:</a:t>
            </a:r>
          </a:p>
          <a:p>
            <a:r>
              <a:rPr lang="en-US" sz="1908" dirty="0"/>
              <a:t>P(c|d5) </a:t>
            </a:r>
          </a:p>
          <a:p>
            <a:endParaRPr lang="en-US" sz="1908" dirty="0"/>
          </a:p>
          <a:p>
            <a:endParaRPr lang="en-US" sz="1908" dirty="0"/>
          </a:p>
          <a:p>
            <a:endParaRPr lang="en-US" sz="1908" dirty="0"/>
          </a:p>
          <a:p>
            <a:r>
              <a:rPr lang="en-US" sz="1908" dirty="0"/>
              <a:t>P(j|d5) </a:t>
            </a:r>
          </a:p>
          <a:p>
            <a:endParaRPr lang="en-US" sz="1908" dirty="0"/>
          </a:p>
          <a:p>
            <a:endParaRPr lang="en-US" sz="1908" dirty="0"/>
          </a:p>
          <a:p>
            <a:endParaRPr lang="en-US" sz="1908" dirty="0"/>
          </a:p>
        </p:txBody>
      </p:sp>
      <p:sp>
        <p:nvSpPr>
          <p:cNvPr id="40" name="TextBox 39"/>
          <p:cNvSpPr txBox="1"/>
          <p:nvPr/>
        </p:nvSpPr>
        <p:spPr>
          <a:xfrm>
            <a:off x="7469100" y="4895814"/>
            <a:ext cx="2844048" cy="614271"/>
          </a:xfrm>
          <a:prstGeom prst="rect">
            <a:avLst/>
          </a:prstGeom>
          <a:noFill/>
        </p:spPr>
        <p:txBody>
          <a:bodyPr wrap="none" rtlCol="0">
            <a:spAutoFit/>
          </a:bodyPr>
          <a:lstStyle/>
          <a:p>
            <a:pPr lvl="1"/>
            <a:r>
              <a:rPr lang="en-US" altLang="zh-TW" sz="1696" dirty="0">
                <a:latin typeface="Calibri" charset="0"/>
              </a:rPr>
              <a:t> </a:t>
            </a:r>
            <a:r>
              <a:rPr lang="en-US" altLang="zh-TW" sz="1696" dirty="0">
                <a:latin typeface="Calibri" charset="0"/>
                <a:ea typeface="Arial" charset="0"/>
                <a:cs typeface="Arial" charset="0"/>
              </a:rPr>
              <a:t>1/4 * (2/9)</a:t>
            </a:r>
            <a:r>
              <a:rPr lang="en-US" altLang="zh-TW" sz="1696" baseline="30000" dirty="0">
                <a:latin typeface="Calibri" charset="0"/>
                <a:ea typeface="Arial" charset="0"/>
                <a:cs typeface="Arial" charset="0"/>
              </a:rPr>
              <a:t>3</a:t>
            </a:r>
            <a:r>
              <a:rPr lang="en-US" altLang="zh-TW" sz="1696" dirty="0">
                <a:latin typeface="Calibri" charset="0"/>
                <a:ea typeface="Arial" charset="0"/>
                <a:cs typeface="Arial" charset="0"/>
              </a:rPr>
              <a:t> * 2/9 * 2/9 </a:t>
            </a:r>
            <a:r>
              <a:rPr lang="en-US" altLang="zh-TW" sz="1696" dirty="0">
                <a:latin typeface="Calibri" charset="0"/>
              </a:rPr>
              <a:t> </a:t>
            </a:r>
          </a:p>
          <a:p>
            <a:pPr lvl="1">
              <a:buFont typeface="Wingdings" charset="2"/>
              <a:buNone/>
            </a:pPr>
            <a:r>
              <a:rPr lang="en-US" altLang="zh-TW" sz="1696" dirty="0">
                <a:latin typeface="Calibri" charset="0"/>
                <a:ea typeface="Arial" charset="0"/>
                <a:cs typeface="Arial" charset="0"/>
              </a:rPr>
              <a:t>	≈ 0.0001</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7654475"/>
              </p:ext>
            </p:extLst>
          </p:nvPr>
        </p:nvGraphicFramePr>
        <p:xfrm>
          <a:off x="4319048" y="1154053"/>
          <a:ext cx="6219334" cy="1776948"/>
        </p:xfrm>
        <a:graphic>
          <a:graphicData uri="http://schemas.openxmlformats.org/drawingml/2006/table">
            <a:tbl>
              <a:tblPr firstRow="1" bandRow="1">
                <a:tableStyleId>{5C22544A-7EE6-4342-B048-85BDC9FD1C3A}</a:tableStyleId>
              </a:tblPr>
              <a:tblGrid>
                <a:gridCol w="1055066">
                  <a:extLst>
                    <a:ext uri="{9D8B030D-6E8A-4147-A177-3AD203B41FA5}">
                      <a16:colId xmlns:a16="http://schemas.microsoft.com/office/drawing/2014/main" val="20000"/>
                    </a:ext>
                  </a:extLst>
                </a:gridCol>
                <a:gridCol w="555297">
                  <a:extLst>
                    <a:ext uri="{9D8B030D-6E8A-4147-A177-3AD203B41FA5}">
                      <a16:colId xmlns:a16="http://schemas.microsoft.com/office/drawing/2014/main" val="20001"/>
                    </a:ext>
                  </a:extLst>
                </a:gridCol>
                <a:gridCol w="3801265">
                  <a:extLst>
                    <a:ext uri="{9D8B030D-6E8A-4147-A177-3AD203B41FA5}">
                      <a16:colId xmlns:a16="http://schemas.microsoft.com/office/drawing/2014/main" val="20002"/>
                    </a:ext>
                  </a:extLst>
                </a:gridCol>
                <a:gridCol w="807706">
                  <a:extLst>
                    <a:ext uri="{9D8B030D-6E8A-4147-A177-3AD203B41FA5}">
                      <a16:colId xmlns:a16="http://schemas.microsoft.com/office/drawing/2014/main" val="20003"/>
                    </a:ext>
                  </a:extLst>
                </a:gridCol>
              </a:tblGrid>
              <a:tr h="296158">
                <a:tc>
                  <a:txBody>
                    <a:bodyPr/>
                    <a:lstStyle/>
                    <a:p>
                      <a:pPr>
                        <a:lnSpc>
                          <a:spcPct val="70000"/>
                        </a:lnSpc>
                      </a:pPr>
                      <a:endParaRPr lang="en-US" sz="1700" dirty="0"/>
                    </a:p>
                  </a:txBody>
                  <a:tcPr marL="96924" marR="96924" marT="48462" marB="48462"/>
                </a:tc>
                <a:tc>
                  <a:txBody>
                    <a:bodyPr/>
                    <a:lstStyle/>
                    <a:p>
                      <a:pPr>
                        <a:lnSpc>
                          <a:spcPct val="70000"/>
                        </a:lnSpc>
                      </a:pPr>
                      <a:r>
                        <a:rPr lang="en-US" sz="1700" dirty="0"/>
                        <a:t>Doc</a:t>
                      </a:r>
                    </a:p>
                  </a:txBody>
                  <a:tcPr marL="96924" marR="96924" marT="48462" marB="48462"/>
                </a:tc>
                <a:tc>
                  <a:txBody>
                    <a:bodyPr/>
                    <a:lstStyle/>
                    <a:p>
                      <a:pPr>
                        <a:lnSpc>
                          <a:spcPct val="70000"/>
                        </a:lnSpc>
                      </a:pPr>
                      <a:r>
                        <a:rPr lang="en-US" sz="1700" dirty="0"/>
                        <a:t>Words</a:t>
                      </a:r>
                    </a:p>
                  </a:txBody>
                  <a:tcPr marL="96924" marR="96924" marT="48462" marB="48462"/>
                </a:tc>
                <a:tc>
                  <a:txBody>
                    <a:bodyPr/>
                    <a:lstStyle/>
                    <a:p>
                      <a:pPr>
                        <a:lnSpc>
                          <a:spcPct val="70000"/>
                        </a:lnSpc>
                      </a:pPr>
                      <a:r>
                        <a:rPr lang="en-US" sz="1700" dirty="0"/>
                        <a:t>Class</a:t>
                      </a:r>
                    </a:p>
                  </a:txBody>
                  <a:tcPr marL="96924" marR="96924" marT="48462" marB="48462"/>
                </a:tc>
                <a:extLst>
                  <a:ext uri="{0D108BD9-81ED-4DB2-BD59-A6C34878D82A}">
                    <a16:rowId xmlns:a16="http://schemas.microsoft.com/office/drawing/2014/main" val="10000"/>
                  </a:ext>
                </a:extLst>
              </a:tr>
              <a:tr h="296158">
                <a:tc>
                  <a:txBody>
                    <a:bodyPr/>
                    <a:lstStyle/>
                    <a:p>
                      <a:pPr>
                        <a:lnSpc>
                          <a:spcPct val="70000"/>
                        </a:lnSpc>
                      </a:pPr>
                      <a:r>
                        <a:rPr lang="en-US" sz="1700" dirty="0"/>
                        <a:t>Training</a:t>
                      </a:r>
                    </a:p>
                  </a:txBody>
                  <a:tcPr marL="96924" marR="96924" marT="48462" marB="48462">
                    <a:solidFill>
                      <a:schemeClr val="accent6">
                        <a:lumMod val="20000"/>
                        <a:lumOff val="80000"/>
                      </a:schemeClr>
                    </a:solidFill>
                  </a:tcPr>
                </a:tc>
                <a:tc>
                  <a:txBody>
                    <a:bodyPr/>
                    <a:lstStyle/>
                    <a:p>
                      <a:pPr>
                        <a:lnSpc>
                          <a:spcPct val="70000"/>
                        </a:lnSpc>
                      </a:pPr>
                      <a:r>
                        <a:rPr lang="en-US" sz="1700" dirty="0"/>
                        <a:t>1</a:t>
                      </a:r>
                    </a:p>
                  </a:txBody>
                  <a:tcPr marL="96924" marR="96924" marT="48462" marB="48462">
                    <a:solidFill>
                      <a:schemeClr val="accent6">
                        <a:lumMod val="20000"/>
                        <a:lumOff val="80000"/>
                      </a:schemeClr>
                    </a:solidFill>
                  </a:tcPr>
                </a:tc>
                <a:tc>
                  <a:txBody>
                    <a:bodyPr/>
                    <a:lstStyle/>
                    <a:p>
                      <a:pPr>
                        <a:lnSpc>
                          <a:spcPct val="70000"/>
                        </a:lnSpc>
                      </a:pPr>
                      <a:r>
                        <a:rPr lang="en-US" sz="1700" dirty="0"/>
                        <a:t>Chinese</a:t>
                      </a:r>
                      <a:r>
                        <a:rPr lang="en-US" sz="1700" baseline="0" dirty="0"/>
                        <a:t> Beijing Chinese</a:t>
                      </a:r>
                      <a:endParaRPr lang="en-US" sz="1700" dirty="0"/>
                    </a:p>
                  </a:txBody>
                  <a:tcPr marL="96924" marR="96924" marT="48462" marB="48462">
                    <a:solidFill>
                      <a:schemeClr val="accent6">
                        <a:lumMod val="20000"/>
                        <a:lumOff val="80000"/>
                      </a:schemeClr>
                    </a:solidFill>
                  </a:tcPr>
                </a:tc>
                <a:tc>
                  <a:txBody>
                    <a:bodyPr/>
                    <a:lstStyle/>
                    <a:p>
                      <a:pPr>
                        <a:lnSpc>
                          <a:spcPct val="70000"/>
                        </a:lnSpc>
                      </a:pPr>
                      <a:r>
                        <a:rPr lang="en-US" sz="1700" dirty="0"/>
                        <a:t>c</a:t>
                      </a:r>
                    </a:p>
                  </a:txBody>
                  <a:tcPr marL="96924" marR="96924" marT="48462" marB="48462">
                    <a:solidFill>
                      <a:schemeClr val="accent6">
                        <a:lumMod val="20000"/>
                        <a:lumOff val="80000"/>
                      </a:schemeClr>
                    </a:solidFill>
                  </a:tcPr>
                </a:tc>
                <a:extLst>
                  <a:ext uri="{0D108BD9-81ED-4DB2-BD59-A6C34878D82A}">
                    <a16:rowId xmlns:a16="http://schemas.microsoft.com/office/drawing/2014/main" val="10001"/>
                  </a:ext>
                </a:extLst>
              </a:tr>
              <a:tr h="296158">
                <a:tc>
                  <a:txBody>
                    <a:bodyPr/>
                    <a:lstStyle/>
                    <a:p>
                      <a:pPr>
                        <a:lnSpc>
                          <a:spcPct val="70000"/>
                        </a:lnSpc>
                      </a:pPr>
                      <a:endParaRPr lang="en-US" sz="1700" dirty="0"/>
                    </a:p>
                  </a:txBody>
                  <a:tcPr marL="96924" marR="96924" marT="48462" marB="48462">
                    <a:solidFill>
                      <a:schemeClr val="accent6">
                        <a:lumMod val="20000"/>
                        <a:lumOff val="80000"/>
                      </a:schemeClr>
                    </a:solidFill>
                  </a:tcPr>
                </a:tc>
                <a:tc>
                  <a:txBody>
                    <a:bodyPr/>
                    <a:lstStyle/>
                    <a:p>
                      <a:pPr>
                        <a:lnSpc>
                          <a:spcPct val="70000"/>
                        </a:lnSpc>
                      </a:pPr>
                      <a:r>
                        <a:rPr lang="en-US" sz="1700" dirty="0"/>
                        <a:t>2</a:t>
                      </a:r>
                    </a:p>
                  </a:txBody>
                  <a:tcPr marL="96924" marR="96924" marT="48462" marB="48462">
                    <a:solidFill>
                      <a:schemeClr val="accent6">
                        <a:lumMod val="20000"/>
                        <a:lumOff val="80000"/>
                      </a:schemeClr>
                    </a:solidFill>
                  </a:tcPr>
                </a:tc>
                <a:tc>
                  <a:txBody>
                    <a:bodyPr/>
                    <a:lstStyle/>
                    <a:p>
                      <a:pPr>
                        <a:lnSpc>
                          <a:spcPct val="70000"/>
                        </a:lnSpc>
                      </a:pPr>
                      <a:r>
                        <a:rPr lang="en-US" sz="1700" dirty="0"/>
                        <a:t>Chinese Chinese Shanghai</a:t>
                      </a:r>
                    </a:p>
                  </a:txBody>
                  <a:tcPr marL="96924" marR="96924" marT="48462" marB="48462">
                    <a:solidFill>
                      <a:schemeClr val="accent6">
                        <a:lumMod val="20000"/>
                        <a:lumOff val="80000"/>
                      </a:schemeClr>
                    </a:solidFill>
                  </a:tcPr>
                </a:tc>
                <a:tc>
                  <a:txBody>
                    <a:bodyPr/>
                    <a:lstStyle/>
                    <a:p>
                      <a:pPr>
                        <a:lnSpc>
                          <a:spcPct val="70000"/>
                        </a:lnSpc>
                      </a:pPr>
                      <a:r>
                        <a:rPr lang="en-US" sz="1700" dirty="0"/>
                        <a:t>c</a:t>
                      </a:r>
                    </a:p>
                  </a:txBody>
                  <a:tcPr marL="96924" marR="96924" marT="48462" marB="48462">
                    <a:solidFill>
                      <a:schemeClr val="accent6">
                        <a:lumMod val="20000"/>
                        <a:lumOff val="80000"/>
                      </a:schemeClr>
                    </a:solidFill>
                  </a:tcPr>
                </a:tc>
                <a:extLst>
                  <a:ext uri="{0D108BD9-81ED-4DB2-BD59-A6C34878D82A}">
                    <a16:rowId xmlns:a16="http://schemas.microsoft.com/office/drawing/2014/main" val="10002"/>
                  </a:ext>
                </a:extLst>
              </a:tr>
              <a:tr h="296158">
                <a:tc>
                  <a:txBody>
                    <a:bodyPr/>
                    <a:lstStyle/>
                    <a:p>
                      <a:pPr>
                        <a:lnSpc>
                          <a:spcPct val="70000"/>
                        </a:lnSpc>
                      </a:pPr>
                      <a:endParaRPr lang="en-US" sz="1700"/>
                    </a:p>
                  </a:txBody>
                  <a:tcPr marL="96924" marR="96924" marT="48462" marB="48462">
                    <a:solidFill>
                      <a:schemeClr val="accent6">
                        <a:lumMod val="20000"/>
                        <a:lumOff val="80000"/>
                      </a:schemeClr>
                    </a:solidFill>
                  </a:tcPr>
                </a:tc>
                <a:tc>
                  <a:txBody>
                    <a:bodyPr/>
                    <a:lstStyle/>
                    <a:p>
                      <a:pPr>
                        <a:lnSpc>
                          <a:spcPct val="70000"/>
                        </a:lnSpc>
                      </a:pPr>
                      <a:r>
                        <a:rPr lang="en-US" sz="1700" dirty="0"/>
                        <a:t>3</a:t>
                      </a:r>
                    </a:p>
                  </a:txBody>
                  <a:tcPr marL="96924" marR="96924" marT="48462" marB="48462">
                    <a:solidFill>
                      <a:schemeClr val="accent6">
                        <a:lumMod val="20000"/>
                        <a:lumOff val="80000"/>
                      </a:schemeClr>
                    </a:solidFill>
                  </a:tcPr>
                </a:tc>
                <a:tc>
                  <a:txBody>
                    <a:bodyPr/>
                    <a:lstStyle/>
                    <a:p>
                      <a:pPr>
                        <a:lnSpc>
                          <a:spcPct val="70000"/>
                        </a:lnSpc>
                      </a:pPr>
                      <a:r>
                        <a:rPr lang="en-US" sz="1700" dirty="0"/>
                        <a:t>Chinese Macao</a:t>
                      </a:r>
                    </a:p>
                  </a:txBody>
                  <a:tcPr marL="96924" marR="96924" marT="48462" marB="48462">
                    <a:solidFill>
                      <a:schemeClr val="accent6">
                        <a:lumMod val="20000"/>
                        <a:lumOff val="80000"/>
                      </a:schemeClr>
                    </a:solidFill>
                  </a:tcPr>
                </a:tc>
                <a:tc>
                  <a:txBody>
                    <a:bodyPr/>
                    <a:lstStyle/>
                    <a:p>
                      <a:pPr>
                        <a:lnSpc>
                          <a:spcPct val="70000"/>
                        </a:lnSpc>
                      </a:pPr>
                      <a:r>
                        <a:rPr lang="en-US" sz="1700" dirty="0"/>
                        <a:t>c</a:t>
                      </a:r>
                    </a:p>
                  </a:txBody>
                  <a:tcPr marL="96924" marR="96924" marT="48462" marB="48462">
                    <a:solidFill>
                      <a:schemeClr val="accent6">
                        <a:lumMod val="20000"/>
                        <a:lumOff val="80000"/>
                      </a:schemeClr>
                    </a:solidFill>
                  </a:tcPr>
                </a:tc>
                <a:extLst>
                  <a:ext uri="{0D108BD9-81ED-4DB2-BD59-A6C34878D82A}">
                    <a16:rowId xmlns:a16="http://schemas.microsoft.com/office/drawing/2014/main" val="10003"/>
                  </a:ext>
                </a:extLst>
              </a:tr>
              <a:tr h="296158">
                <a:tc>
                  <a:txBody>
                    <a:bodyPr/>
                    <a:lstStyle/>
                    <a:p>
                      <a:pPr>
                        <a:lnSpc>
                          <a:spcPct val="70000"/>
                        </a:lnSpc>
                      </a:pPr>
                      <a:endParaRPr lang="en-US" sz="1700"/>
                    </a:p>
                  </a:txBody>
                  <a:tcPr marL="96924" marR="96924" marT="48462" marB="48462">
                    <a:solidFill>
                      <a:schemeClr val="accent6">
                        <a:lumMod val="20000"/>
                        <a:lumOff val="80000"/>
                      </a:schemeClr>
                    </a:solidFill>
                  </a:tcPr>
                </a:tc>
                <a:tc>
                  <a:txBody>
                    <a:bodyPr/>
                    <a:lstStyle/>
                    <a:p>
                      <a:pPr>
                        <a:lnSpc>
                          <a:spcPct val="70000"/>
                        </a:lnSpc>
                      </a:pPr>
                      <a:r>
                        <a:rPr lang="en-US" sz="1700" dirty="0"/>
                        <a:t>4</a:t>
                      </a:r>
                    </a:p>
                  </a:txBody>
                  <a:tcPr marL="96924" marR="96924" marT="48462" marB="48462">
                    <a:solidFill>
                      <a:schemeClr val="accent6">
                        <a:lumMod val="20000"/>
                        <a:lumOff val="80000"/>
                      </a:schemeClr>
                    </a:solidFill>
                  </a:tcPr>
                </a:tc>
                <a:tc>
                  <a:txBody>
                    <a:bodyPr/>
                    <a:lstStyle/>
                    <a:p>
                      <a:pPr>
                        <a:lnSpc>
                          <a:spcPct val="70000"/>
                        </a:lnSpc>
                      </a:pPr>
                      <a:r>
                        <a:rPr lang="en-US" sz="1700" dirty="0"/>
                        <a:t>Tokyo Japan Chinese</a:t>
                      </a:r>
                    </a:p>
                  </a:txBody>
                  <a:tcPr marL="96924" marR="96924" marT="48462" marB="48462">
                    <a:solidFill>
                      <a:schemeClr val="accent6">
                        <a:lumMod val="20000"/>
                        <a:lumOff val="80000"/>
                      </a:schemeClr>
                    </a:solidFill>
                  </a:tcPr>
                </a:tc>
                <a:tc>
                  <a:txBody>
                    <a:bodyPr/>
                    <a:lstStyle/>
                    <a:p>
                      <a:pPr>
                        <a:lnSpc>
                          <a:spcPct val="70000"/>
                        </a:lnSpc>
                      </a:pPr>
                      <a:r>
                        <a:rPr lang="en-US" sz="1700" dirty="0"/>
                        <a:t>j</a:t>
                      </a:r>
                    </a:p>
                  </a:txBody>
                  <a:tcPr marL="96924" marR="96924" marT="48462" marB="48462">
                    <a:solidFill>
                      <a:schemeClr val="accent6">
                        <a:lumMod val="20000"/>
                        <a:lumOff val="80000"/>
                      </a:schemeClr>
                    </a:solidFill>
                  </a:tcPr>
                </a:tc>
                <a:extLst>
                  <a:ext uri="{0D108BD9-81ED-4DB2-BD59-A6C34878D82A}">
                    <a16:rowId xmlns:a16="http://schemas.microsoft.com/office/drawing/2014/main" val="10004"/>
                  </a:ext>
                </a:extLst>
              </a:tr>
              <a:tr h="296158">
                <a:tc>
                  <a:txBody>
                    <a:bodyPr/>
                    <a:lstStyle/>
                    <a:p>
                      <a:pPr>
                        <a:lnSpc>
                          <a:spcPct val="70000"/>
                        </a:lnSpc>
                      </a:pPr>
                      <a:r>
                        <a:rPr lang="en-US" sz="1700" dirty="0"/>
                        <a:t>Test</a:t>
                      </a:r>
                    </a:p>
                  </a:txBody>
                  <a:tcPr marL="96924" marR="96924" marT="48462" marB="48462"/>
                </a:tc>
                <a:tc>
                  <a:txBody>
                    <a:bodyPr/>
                    <a:lstStyle/>
                    <a:p>
                      <a:pPr>
                        <a:lnSpc>
                          <a:spcPct val="70000"/>
                        </a:lnSpc>
                      </a:pPr>
                      <a:r>
                        <a:rPr lang="en-US" sz="1700" dirty="0"/>
                        <a:t>5</a:t>
                      </a:r>
                    </a:p>
                  </a:txBody>
                  <a:tcPr marL="96924" marR="96924" marT="48462" marB="48462"/>
                </a:tc>
                <a:tc>
                  <a:txBody>
                    <a:bodyPr/>
                    <a:lstStyle/>
                    <a:p>
                      <a:pPr>
                        <a:lnSpc>
                          <a:spcPct val="70000"/>
                        </a:lnSpc>
                      </a:pPr>
                      <a:r>
                        <a:rPr lang="en-US" sz="1700" dirty="0"/>
                        <a:t>Chinese Chinese Chinese Tokyo</a:t>
                      </a:r>
                      <a:r>
                        <a:rPr lang="en-US" sz="1700" baseline="0" dirty="0"/>
                        <a:t> Japan</a:t>
                      </a:r>
                      <a:endParaRPr lang="en-US" sz="1700" dirty="0"/>
                    </a:p>
                  </a:txBody>
                  <a:tcPr marL="96924" marR="96924" marT="48462" marB="48462"/>
                </a:tc>
                <a:tc>
                  <a:txBody>
                    <a:bodyPr/>
                    <a:lstStyle/>
                    <a:p>
                      <a:pPr>
                        <a:lnSpc>
                          <a:spcPct val="70000"/>
                        </a:lnSpc>
                      </a:pPr>
                      <a:r>
                        <a:rPr lang="en-US" sz="1700" dirty="0"/>
                        <a:t>?</a:t>
                      </a:r>
                    </a:p>
                  </a:txBody>
                  <a:tcPr marL="96924" marR="96924" marT="48462" marB="48462"/>
                </a:tc>
                <a:extLst>
                  <a:ext uri="{0D108BD9-81ED-4DB2-BD59-A6C34878D82A}">
                    <a16:rowId xmlns:a16="http://schemas.microsoft.com/office/drawing/2014/main" val="10005"/>
                  </a:ext>
                </a:extLst>
              </a:tr>
            </a:tbl>
          </a:graphicData>
        </a:graphic>
      </p:graphicFrame>
      <p:sp>
        <p:nvSpPr>
          <p:cNvPr id="7" name="TextBox 6"/>
          <p:cNvSpPr txBox="1"/>
          <p:nvPr/>
        </p:nvSpPr>
        <p:spPr>
          <a:xfrm>
            <a:off x="2138244" y="4223336"/>
            <a:ext cx="2749663" cy="2147576"/>
          </a:xfrm>
          <a:prstGeom prst="rect">
            <a:avLst/>
          </a:prstGeom>
          <a:noFill/>
        </p:spPr>
        <p:txBody>
          <a:bodyPr wrap="none" rtlCol="0">
            <a:spAutoFit/>
          </a:bodyPr>
          <a:lstStyle/>
          <a:p>
            <a:r>
              <a:rPr lang="en-US" sz="1908" b="1" dirty="0"/>
              <a:t>Conditional Probabilities:</a:t>
            </a:r>
          </a:p>
          <a:p>
            <a:r>
              <a:rPr lang="en-US" sz="1908" dirty="0"/>
              <a:t>P(</a:t>
            </a:r>
            <a:r>
              <a:rPr lang="en-US" sz="1908" dirty="0" err="1"/>
              <a:t>Chinese|</a:t>
            </a:r>
            <a:r>
              <a:rPr lang="en-US" sz="1908" i="1" dirty="0" err="1"/>
              <a:t>c</a:t>
            </a:r>
            <a:r>
              <a:rPr lang="en-US" sz="1908" dirty="0"/>
              <a:t>) =</a:t>
            </a:r>
          </a:p>
          <a:p>
            <a:r>
              <a:rPr lang="en-US" sz="1908" dirty="0"/>
              <a:t>P(</a:t>
            </a:r>
            <a:r>
              <a:rPr lang="en-US" sz="1908" dirty="0" err="1"/>
              <a:t>Tokyo|</a:t>
            </a:r>
            <a:r>
              <a:rPr lang="en-US" sz="1908" i="1" dirty="0" err="1"/>
              <a:t>c</a:t>
            </a:r>
            <a:r>
              <a:rPr lang="en-US" sz="1908" dirty="0"/>
              <a:t>)    =</a:t>
            </a:r>
          </a:p>
          <a:p>
            <a:r>
              <a:rPr lang="en-US" sz="1908" dirty="0"/>
              <a:t>P(</a:t>
            </a:r>
            <a:r>
              <a:rPr lang="en-US" sz="1908" dirty="0" err="1"/>
              <a:t>Japan|</a:t>
            </a:r>
            <a:r>
              <a:rPr lang="en-US" sz="1908" i="1" dirty="0" err="1"/>
              <a:t>c</a:t>
            </a:r>
            <a:r>
              <a:rPr lang="en-US" sz="1908" dirty="0"/>
              <a:t>)     =</a:t>
            </a:r>
          </a:p>
          <a:p>
            <a:r>
              <a:rPr lang="en-US" sz="1908" dirty="0"/>
              <a:t>P(</a:t>
            </a:r>
            <a:r>
              <a:rPr lang="en-US" sz="1908" dirty="0" err="1"/>
              <a:t>Chinese|</a:t>
            </a:r>
            <a:r>
              <a:rPr lang="en-US" sz="1908" i="1" dirty="0" err="1"/>
              <a:t>j</a:t>
            </a:r>
            <a:r>
              <a:rPr lang="en-US" sz="1908" dirty="0"/>
              <a:t>) =</a:t>
            </a:r>
          </a:p>
          <a:p>
            <a:r>
              <a:rPr lang="en-US" sz="1908" dirty="0"/>
              <a:t>P(</a:t>
            </a:r>
            <a:r>
              <a:rPr lang="en-US" sz="1908" dirty="0" err="1"/>
              <a:t>Tokyo|</a:t>
            </a:r>
            <a:r>
              <a:rPr lang="en-US" sz="1908" i="1" dirty="0" err="1"/>
              <a:t>j</a:t>
            </a:r>
            <a:r>
              <a:rPr lang="en-US" sz="1908" dirty="0"/>
              <a:t>)     =</a:t>
            </a:r>
          </a:p>
          <a:p>
            <a:r>
              <a:rPr lang="en-US" sz="1908" dirty="0"/>
              <a:t>P(</a:t>
            </a:r>
            <a:r>
              <a:rPr lang="en-US" sz="1908" dirty="0" err="1"/>
              <a:t>Japan|</a:t>
            </a:r>
            <a:r>
              <a:rPr lang="en-US" sz="1908" i="1" dirty="0" err="1"/>
              <a:t>j</a:t>
            </a:r>
            <a:r>
              <a:rPr lang="en-US" sz="1908" dirty="0"/>
              <a:t>)      = </a:t>
            </a:r>
          </a:p>
        </p:txBody>
      </p:sp>
      <p:sp>
        <p:nvSpPr>
          <p:cNvPr id="8" name="TextBox 7"/>
          <p:cNvSpPr txBox="1"/>
          <p:nvPr/>
        </p:nvSpPr>
        <p:spPr>
          <a:xfrm>
            <a:off x="1734391" y="2957320"/>
            <a:ext cx="888475" cy="1005788"/>
          </a:xfrm>
          <a:prstGeom prst="rect">
            <a:avLst/>
          </a:prstGeom>
          <a:noFill/>
        </p:spPr>
        <p:txBody>
          <a:bodyPr wrap="square" rtlCol="0">
            <a:spAutoFit/>
          </a:bodyPr>
          <a:lstStyle/>
          <a:p>
            <a:r>
              <a:rPr lang="en-US" sz="1908" b="1" dirty="0"/>
              <a:t>Priors:</a:t>
            </a:r>
          </a:p>
          <a:p>
            <a:r>
              <a:rPr lang="en-US" sz="1908" i="1" dirty="0"/>
              <a:t>P</a:t>
            </a:r>
            <a:r>
              <a:rPr lang="en-US" sz="1908" dirty="0"/>
              <a:t>(</a:t>
            </a:r>
            <a:r>
              <a:rPr lang="en-US" sz="1908" i="1" dirty="0"/>
              <a:t>c</a:t>
            </a:r>
            <a:r>
              <a:rPr lang="en-US" sz="1908" dirty="0"/>
              <a:t>)= </a:t>
            </a:r>
          </a:p>
          <a:p>
            <a:endParaRPr lang="en-US" sz="212" i="1" dirty="0"/>
          </a:p>
          <a:p>
            <a:r>
              <a:rPr lang="en-US" sz="1908" i="1" dirty="0"/>
              <a:t>P</a:t>
            </a:r>
            <a:r>
              <a:rPr lang="en-US" sz="1908" dirty="0"/>
              <a:t>(</a:t>
            </a:r>
            <a:r>
              <a:rPr lang="en-US" sz="1908" i="1" dirty="0"/>
              <a:t>j</a:t>
            </a:r>
            <a:r>
              <a:rPr lang="en-US" sz="1908" dirty="0"/>
              <a:t>)= </a:t>
            </a:r>
          </a:p>
        </p:txBody>
      </p:sp>
      <p:sp>
        <p:nvSpPr>
          <p:cNvPr id="12" name="TextBox 11"/>
          <p:cNvSpPr txBox="1"/>
          <p:nvPr/>
        </p:nvSpPr>
        <p:spPr>
          <a:xfrm>
            <a:off x="2461326" y="3225944"/>
            <a:ext cx="351423" cy="614271"/>
          </a:xfrm>
          <a:prstGeom prst="rect">
            <a:avLst/>
          </a:prstGeom>
          <a:noFill/>
        </p:spPr>
        <p:txBody>
          <a:bodyPr wrap="square" rtlCol="0">
            <a:spAutoFit/>
          </a:bodyPr>
          <a:lstStyle/>
          <a:p>
            <a:r>
              <a:rPr lang="en-US" sz="1696" dirty="0"/>
              <a:t>3</a:t>
            </a:r>
          </a:p>
          <a:p>
            <a:endParaRPr lang="en-US" sz="1696" dirty="0"/>
          </a:p>
        </p:txBody>
      </p:sp>
      <p:sp>
        <p:nvSpPr>
          <p:cNvPr id="13" name="TextBox 12"/>
          <p:cNvSpPr txBox="1"/>
          <p:nvPr/>
        </p:nvSpPr>
        <p:spPr>
          <a:xfrm>
            <a:off x="2461325" y="3464007"/>
            <a:ext cx="323082" cy="353302"/>
          </a:xfrm>
          <a:prstGeom prst="rect">
            <a:avLst/>
          </a:prstGeom>
          <a:noFill/>
        </p:spPr>
        <p:txBody>
          <a:bodyPr wrap="square" rtlCol="0">
            <a:spAutoFit/>
          </a:bodyPr>
          <a:lstStyle/>
          <a:p>
            <a:r>
              <a:rPr lang="en-US" sz="1696" dirty="0"/>
              <a:t>4</a:t>
            </a:r>
          </a:p>
        </p:txBody>
      </p:sp>
      <p:cxnSp>
        <p:nvCxnSpPr>
          <p:cNvPr id="15" name="Straight Connector 14"/>
          <p:cNvCxnSpPr/>
          <p:nvPr/>
        </p:nvCxnSpPr>
        <p:spPr bwMode="auto">
          <a:xfrm>
            <a:off x="2518003" y="3544778"/>
            <a:ext cx="188635" cy="0"/>
          </a:xfrm>
          <a:prstGeom prst="line">
            <a:avLst/>
          </a:prstGeom>
          <a:ln>
            <a:headEnd type="none" w="med" len="med"/>
            <a:tailEnd type="none" w="med" len="med"/>
          </a:ln>
          <a:effectLst/>
        </p:spPr>
        <p:style>
          <a:lnRef idx="2">
            <a:schemeClr val="dk1"/>
          </a:lnRef>
          <a:fillRef idx="0">
            <a:schemeClr val="dk1"/>
          </a:fillRef>
          <a:effectRef idx="1">
            <a:schemeClr val="dk1"/>
          </a:effectRef>
          <a:fontRef idx="minor">
            <a:schemeClr val="tx1"/>
          </a:fontRef>
        </p:style>
      </p:cxnSp>
      <p:sp>
        <p:nvSpPr>
          <p:cNvPr id="23" name="TextBox 22"/>
          <p:cNvSpPr txBox="1"/>
          <p:nvPr/>
        </p:nvSpPr>
        <p:spPr>
          <a:xfrm>
            <a:off x="2714268" y="3473835"/>
            <a:ext cx="351423" cy="614271"/>
          </a:xfrm>
          <a:prstGeom prst="rect">
            <a:avLst/>
          </a:prstGeom>
          <a:noFill/>
        </p:spPr>
        <p:txBody>
          <a:bodyPr wrap="square" rtlCol="0">
            <a:spAutoFit/>
          </a:bodyPr>
          <a:lstStyle/>
          <a:p>
            <a:r>
              <a:rPr lang="en-US" sz="1696" dirty="0"/>
              <a:t>1</a:t>
            </a:r>
          </a:p>
          <a:p>
            <a:endParaRPr lang="en-US" sz="1696" dirty="0"/>
          </a:p>
        </p:txBody>
      </p:sp>
      <p:sp>
        <p:nvSpPr>
          <p:cNvPr id="24" name="TextBox 23"/>
          <p:cNvSpPr txBox="1"/>
          <p:nvPr/>
        </p:nvSpPr>
        <p:spPr>
          <a:xfrm>
            <a:off x="2703637" y="3680006"/>
            <a:ext cx="323082" cy="353302"/>
          </a:xfrm>
          <a:prstGeom prst="rect">
            <a:avLst/>
          </a:prstGeom>
          <a:noFill/>
        </p:spPr>
        <p:txBody>
          <a:bodyPr wrap="square" rtlCol="0">
            <a:spAutoFit/>
          </a:bodyPr>
          <a:lstStyle/>
          <a:p>
            <a:r>
              <a:rPr lang="en-US" sz="1696" dirty="0"/>
              <a:t>4</a:t>
            </a:r>
          </a:p>
        </p:txBody>
      </p:sp>
      <p:cxnSp>
        <p:nvCxnSpPr>
          <p:cNvPr id="25" name="Straight Connector 24"/>
          <p:cNvCxnSpPr/>
          <p:nvPr/>
        </p:nvCxnSpPr>
        <p:spPr bwMode="auto">
          <a:xfrm>
            <a:off x="2760315" y="3760776"/>
            <a:ext cx="188635" cy="0"/>
          </a:xfrm>
          <a:prstGeom prst="line">
            <a:avLst/>
          </a:prstGeom>
          <a:ln>
            <a:headEnd type="none" w="med" len="med"/>
            <a:tailEnd type="none" w="med" len="med"/>
          </a:ln>
          <a:effectLst/>
        </p:spPr>
        <p:style>
          <a:lnRef idx="2">
            <a:schemeClr val="dk1"/>
          </a:lnRef>
          <a:fillRef idx="0">
            <a:schemeClr val="dk1"/>
          </a:fillRef>
          <a:effectRef idx="1">
            <a:schemeClr val="dk1"/>
          </a:effectRef>
          <a:fontRef idx="minor">
            <a:schemeClr val="tx1"/>
          </a:fontRef>
        </p:style>
      </p:cxnSp>
      <p:graphicFrame>
        <p:nvGraphicFramePr>
          <p:cNvPr id="27" name="Object 2"/>
          <p:cNvGraphicFramePr>
            <a:graphicFrameLocks noChangeAspect="1"/>
          </p:cNvGraphicFramePr>
          <p:nvPr>
            <p:extLst>
              <p:ext uri="{D42A27DB-BD31-4B8C-83A1-F6EECF244321}">
                <p14:modId xmlns:p14="http://schemas.microsoft.com/office/powerpoint/2010/main" val="1808871365"/>
              </p:ext>
            </p:extLst>
          </p:nvPr>
        </p:nvGraphicFramePr>
        <p:xfrm>
          <a:off x="1492078" y="2204072"/>
          <a:ext cx="2643294" cy="726935"/>
        </p:xfrm>
        <a:graphic>
          <a:graphicData uri="http://schemas.openxmlformats.org/presentationml/2006/ole">
            <mc:AlternateContent xmlns:mc="http://schemas.openxmlformats.org/markup-compatibility/2006">
              <mc:Choice xmlns:v="urn:schemas-microsoft-com:vml" Requires="v">
                <p:oleObj name="Equation" r:id="rId2" imgW="1524000" imgH="419100" progId="Equation.3">
                  <p:embed/>
                </p:oleObj>
              </mc:Choice>
              <mc:Fallback>
                <p:oleObj name="Equation" r:id="rId2" imgW="1524000" imgH="419100" progId="Equation.3">
                  <p:embed/>
                  <p:pic>
                    <p:nvPicPr>
                      <p:cNvPr id="27" name="Object 2"/>
                      <p:cNvPicPr>
                        <a:picLocks noChangeAspect="1" noChangeArrowheads="1"/>
                      </p:cNvPicPr>
                      <p:nvPr/>
                    </p:nvPicPr>
                    <p:blipFill>
                      <a:blip r:embed="rId3"/>
                      <a:srcRect/>
                      <a:stretch>
                        <a:fillRect/>
                      </a:stretch>
                    </p:blipFill>
                    <p:spPr bwMode="auto">
                      <a:xfrm>
                        <a:off x="1492078" y="2204072"/>
                        <a:ext cx="2643294" cy="726935"/>
                      </a:xfrm>
                      <a:prstGeom prst="rect">
                        <a:avLst/>
                      </a:prstGeom>
                      <a:noFill/>
                    </p:spPr>
                  </p:pic>
                </p:oleObj>
              </mc:Fallback>
            </mc:AlternateContent>
          </a:graphicData>
        </a:graphic>
      </p:graphicFrame>
      <p:graphicFrame>
        <p:nvGraphicFramePr>
          <p:cNvPr id="28" name="Object 2"/>
          <p:cNvGraphicFramePr>
            <a:graphicFrameLocks noChangeAspect="1"/>
          </p:cNvGraphicFramePr>
          <p:nvPr>
            <p:extLst>
              <p:ext uri="{D42A27DB-BD31-4B8C-83A1-F6EECF244321}">
                <p14:modId xmlns:p14="http://schemas.microsoft.com/office/powerpoint/2010/main" val="4075179114"/>
              </p:ext>
            </p:extLst>
          </p:nvPr>
        </p:nvGraphicFramePr>
        <p:xfrm>
          <a:off x="2865178" y="1337472"/>
          <a:ext cx="1144250" cy="683184"/>
        </p:xfrm>
        <a:graphic>
          <a:graphicData uri="http://schemas.openxmlformats.org/presentationml/2006/ole">
            <mc:AlternateContent xmlns:mc="http://schemas.openxmlformats.org/markup-compatibility/2006">
              <mc:Choice xmlns:v="urn:schemas-microsoft-com:vml" Requires="v">
                <p:oleObj name="Equation" r:id="rId4" imgW="660400" imgH="393700" progId="Equation.3">
                  <p:embed/>
                </p:oleObj>
              </mc:Choice>
              <mc:Fallback>
                <p:oleObj name="Equation" r:id="rId4" imgW="660400" imgH="393700" progId="Equation.3">
                  <p:embed/>
                  <p:pic>
                    <p:nvPicPr>
                      <p:cNvPr id="28" name="Object 2"/>
                      <p:cNvPicPr>
                        <a:picLocks noChangeAspect="1" noChangeArrowheads="1"/>
                      </p:cNvPicPr>
                      <p:nvPr/>
                    </p:nvPicPr>
                    <p:blipFill>
                      <a:blip r:embed="rId5"/>
                      <a:srcRect/>
                      <a:stretch>
                        <a:fillRect/>
                      </a:stretch>
                    </p:blipFill>
                    <p:spPr bwMode="auto">
                      <a:xfrm>
                        <a:off x="2865178" y="1337472"/>
                        <a:ext cx="1144250" cy="683184"/>
                      </a:xfrm>
                      <a:prstGeom prst="rect">
                        <a:avLst/>
                      </a:prstGeom>
                      <a:noFill/>
                    </p:spPr>
                  </p:pic>
                </p:oleObj>
              </mc:Fallback>
            </mc:AlternateContent>
          </a:graphicData>
        </a:graphic>
      </p:graphicFrame>
      <p:sp>
        <p:nvSpPr>
          <p:cNvPr id="29" name="TextBox 28"/>
          <p:cNvSpPr txBox="1"/>
          <p:nvPr/>
        </p:nvSpPr>
        <p:spPr>
          <a:xfrm>
            <a:off x="3834425" y="4503908"/>
            <a:ext cx="2698175" cy="385939"/>
          </a:xfrm>
          <a:prstGeom prst="rect">
            <a:avLst/>
          </a:prstGeom>
          <a:noFill/>
        </p:spPr>
        <p:txBody>
          <a:bodyPr wrap="none" rtlCol="0">
            <a:spAutoFit/>
          </a:bodyPr>
          <a:lstStyle/>
          <a:p>
            <a:r>
              <a:rPr lang="en-US" sz="1908" dirty="0"/>
              <a:t>(5+1) / (8+6) = 6/14 = 3/7</a:t>
            </a:r>
          </a:p>
        </p:txBody>
      </p:sp>
      <p:sp>
        <p:nvSpPr>
          <p:cNvPr id="30" name="TextBox 29"/>
          <p:cNvSpPr txBox="1"/>
          <p:nvPr/>
        </p:nvSpPr>
        <p:spPr>
          <a:xfrm>
            <a:off x="3834425" y="4788730"/>
            <a:ext cx="2122697" cy="385939"/>
          </a:xfrm>
          <a:prstGeom prst="rect">
            <a:avLst/>
          </a:prstGeom>
          <a:noFill/>
        </p:spPr>
        <p:txBody>
          <a:bodyPr wrap="none" rtlCol="0">
            <a:spAutoFit/>
          </a:bodyPr>
          <a:lstStyle/>
          <a:p>
            <a:r>
              <a:rPr lang="en-US" sz="1908" dirty="0"/>
              <a:t>(0+1) / (8+6) = 1/14</a:t>
            </a:r>
          </a:p>
        </p:txBody>
      </p:sp>
      <p:sp>
        <p:nvSpPr>
          <p:cNvPr id="32" name="TextBox 31"/>
          <p:cNvSpPr txBox="1"/>
          <p:nvPr/>
        </p:nvSpPr>
        <p:spPr>
          <a:xfrm>
            <a:off x="3834425" y="5406554"/>
            <a:ext cx="2055371" cy="385939"/>
          </a:xfrm>
          <a:prstGeom prst="rect">
            <a:avLst/>
          </a:prstGeom>
          <a:noFill/>
        </p:spPr>
        <p:txBody>
          <a:bodyPr wrap="none" rtlCol="0">
            <a:spAutoFit/>
          </a:bodyPr>
          <a:lstStyle/>
          <a:p>
            <a:r>
              <a:rPr lang="en-US" altLang="zh-TW" sz="1908" dirty="0">
                <a:latin typeface="Calibri" charset="0"/>
              </a:rPr>
              <a:t>(1+1) / (3+6) = 2/9 </a:t>
            </a:r>
            <a:endParaRPr lang="en-US" sz="1908" dirty="0"/>
          </a:p>
        </p:txBody>
      </p:sp>
      <p:sp>
        <p:nvSpPr>
          <p:cNvPr id="33" name="TextBox 32"/>
          <p:cNvSpPr txBox="1"/>
          <p:nvPr/>
        </p:nvSpPr>
        <p:spPr>
          <a:xfrm>
            <a:off x="3834425" y="5095840"/>
            <a:ext cx="2122697" cy="385939"/>
          </a:xfrm>
          <a:prstGeom prst="rect">
            <a:avLst/>
          </a:prstGeom>
          <a:noFill/>
        </p:spPr>
        <p:txBody>
          <a:bodyPr wrap="none" rtlCol="0">
            <a:spAutoFit/>
          </a:bodyPr>
          <a:lstStyle/>
          <a:p>
            <a:r>
              <a:rPr lang="en-US" sz="1908" dirty="0"/>
              <a:t>(0+1) / (8+6) = 1/14</a:t>
            </a:r>
          </a:p>
        </p:txBody>
      </p:sp>
      <p:sp>
        <p:nvSpPr>
          <p:cNvPr id="34" name="TextBox 33"/>
          <p:cNvSpPr txBox="1"/>
          <p:nvPr/>
        </p:nvSpPr>
        <p:spPr>
          <a:xfrm>
            <a:off x="3834425" y="5689573"/>
            <a:ext cx="2055371" cy="385939"/>
          </a:xfrm>
          <a:prstGeom prst="rect">
            <a:avLst/>
          </a:prstGeom>
          <a:noFill/>
        </p:spPr>
        <p:txBody>
          <a:bodyPr wrap="none" rtlCol="0">
            <a:spAutoFit/>
          </a:bodyPr>
          <a:lstStyle/>
          <a:p>
            <a:r>
              <a:rPr lang="en-US" altLang="zh-TW" sz="1908" dirty="0">
                <a:latin typeface="Calibri" charset="0"/>
              </a:rPr>
              <a:t>(1+1) / (3+6) = 2/9 </a:t>
            </a:r>
            <a:endParaRPr lang="en-US" sz="1908" dirty="0"/>
          </a:p>
        </p:txBody>
      </p:sp>
      <p:sp>
        <p:nvSpPr>
          <p:cNvPr id="35" name="TextBox 34"/>
          <p:cNvSpPr txBox="1"/>
          <p:nvPr/>
        </p:nvSpPr>
        <p:spPr>
          <a:xfrm>
            <a:off x="3841260" y="5962027"/>
            <a:ext cx="2055371" cy="385939"/>
          </a:xfrm>
          <a:prstGeom prst="rect">
            <a:avLst/>
          </a:prstGeom>
          <a:noFill/>
        </p:spPr>
        <p:txBody>
          <a:bodyPr wrap="none" rtlCol="0">
            <a:spAutoFit/>
          </a:bodyPr>
          <a:lstStyle/>
          <a:p>
            <a:r>
              <a:rPr lang="en-US" altLang="zh-TW" sz="1908" dirty="0">
                <a:latin typeface="Calibri" charset="0"/>
              </a:rPr>
              <a:t>(1+1) / (3+6) = 2/9 </a:t>
            </a:r>
            <a:endParaRPr lang="en-US" sz="1908" dirty="0"/>
          </a:p>
        </p:txBody>
      </p:sp>
      <p:sp>
        <p:nvSpPr>
          <p:cNvPr id="36" name="TextBox 35"/>
          <p:cNvSpPr txBox="1"/>
          <p:nvPr/>
        </p:nvSpPr>
        <p:spPr>
          <a:xfrm>
            <a:off x="7464380" y="3752883"/>
            <a:ext cx="3015569" cy="614271"/>
          </a:xfrm>
          <a:prstGeom prst="rect">
            <a:avLst/>
          </a:prstGeom>
          <a:noFill/>
        </p:spPr>
        <p:txBody>
          <a:bodyPr wrap="none" rtlCol="0">
            <a:spAutoFit/>
          </a:bodyPr>
          <a:lstStyle/>
          <a:p>
            <a:pPr lvl="1"/>
            <a:r>
              <a:rPr lang="en-US" altLang="zh-TW" sz="1696" dirty="0">
                <a:latin typeface="Calibri" charset="0"/>
              </a:rPr>
              <a:t> 3/4 * (3/7)</a:t>
            </a:r>
            <a:r>
              <a:rPr lang="en-US" altLang="zh-TW" sz="1696" baseline="30000" dirty="0">
                <a:latin typeface="Calibri" charset="0"/>
              </a:rPr>
              <a:t>3</a:t>
            </a:r>
            <a:r>
              <a:rPr lang="en-US" altLang="zh-TW" sz="1696" dirty="0">
                <a:latin typeface="Calibri" charset="0"/>
              </a:rPr>
              <a:t> * 1/14 * 1/14 </a:t>
            </a:r>
          </a:p>
          <a:p>
            <a:pPr lvl="1">
              <a:buFont typeface="Wingdings" charset="2"/>
              <a:buNone/>
            </a:pPr>
            <a:r>
              <a:rPr lang="en-US" altLang="zh-TW" sz="1696" dirty="0">
                <a:latin typeface="Calibri" charset="0"/>
                <a:ea typeface="Arial" charset="0"/>
                <a:cs typeface="Arial" charset="0"/>
              </a:rPr>
              <a:t>	≈ 0.0003</a:t>
            </a:r>
          </a:p>
        </p:txBody>
      </p:sp>
      <p:graphicFrame>
        <p:nvGraphicFramePr>
          <p:cNvPr id="38" name="Object 2"/>
          <p:cNvGraphicFramePr>
            <a:graphicFrameLocks noChangeAspect="1"/>
          </p:cNvGraphicFramePr>
          <p:nvPr>
            <p:extLst>
              <p:ext uri="{D42A27DB-BD31-4B8C-83A1-F6EECF244321}">
                <p14:modId xmlns:p14="http://schemas.microsoft.com/office/powerpoint/2010/main" val="2861388712"/>
              </p:ext>
            </p:extLst>
          </p:nvPr>
        </p:nvGraphicFramePr>
        <p:xfrm>
          <a:off x="7778012" y="3876163"/>
          <a:ext cx="237264" cy="148921"/>
        </p:xfrm>
        <a:graphic>
          <a:graphicData uri="http://schemas.openxmlformats.org/presentationml/2006/ole">
            <mc:AlternateContent xmlns:mc="http://schemas.openxmlformats.org/markup-compatibility/2006">
              <mc:Choice xmlns:v="urn:schemas-microsoft-com:vml" Requires="v">
                <p:oleObj name="Equation" r:id="rId6" imgW="152280" imgH="126720" progId="Equation.3">
                  <p:embed/>
                </p:oleObj>
              </mc:Choice>
              <mc:Fallback>
                <p:oleObj name="Equation" r:id="rId6" imgW="152280" imgH="126720" progId="Equation.3">
                  <p:embed/>
                  <p:pic>
                    <p:nvPicPr>
                      <p:cNvPr id="38"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78012" y="3876163"/>
                        <a:ext cx="237264" cy="148921"/>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pic>
                </p:oleObj>
              </mc:Fallback>
            </mc:AlternateContent>
          </a:graphicData>
        </a:graphic>
      </p:graphicFrame>
      <p:graphicFrame>
        <p:nvGraphicFramePr>
          <p:cNvPr id="39" name="Object 2"/>
          <p:cNvGraphicFramePr>
            <a:graphicFrameLocks noChangeAspect="1"/>
          </p:cNvGraphicFramePr>
          <p:nvPr>
            <p:extLst>
              <p:ext uri="{D42A27DB-BD31-4B8C-83A1-F6EECF244321}">
                <p14:modId xmlns:p14="http://schemas.microsoft.com/office/powerpoint/2010/main" val="4238606232"/>
              </p:ext>
            </p:extLst>
          </p:nvPr>
        </p:nvGraphicFramePr>
        <p:xfrm>
          <a:off x="7711411" y="5006950"/>
          <a:ext cx="237264" cy="148921"/>
        </p:xfrm>
        <a:graphic>
          <a:graphicData uri="http://schemas.openxmlformats.org/presentationml/2006/ole">
            <mc:AlternateContent xmlns:mc="http://schemas.openxmlformats.org/markup-compatibility/2006">
              <mc:Choice xmlns:v="urn:schemas-microsoft-com:vml" Requires="v">
                <p:oleObj name="Equation" r:id="rId8" imgW="152280" imgH="126720" progId="Equation.3">
                  <p:embed/>
                </p:oleObj>
              </mc:Choice>
              <mc:Fallback>
                <p:oleObj name="Equation" r:id="rId8" imgW="152280" imgH="126720" progId="Equation.3">
                  <p:embed/>
                  <p:pic>
                    <p:nvPicPr>
                      <p:cNvPr id="39" name="Object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11411" y="5006950"/>
                        <a:ext cx="237264" cy="148921"/>
                      </a:xfrm>
                      <a:prstGeom prst="rect">
                        <a:avLst/>
                      </a:prstGeom>
                      <a:noFill/>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pic>
                </p:oleObj>
              </mc:Fallback>
            </mc:AlternateContent>
          </a:graphicData>
        </a:graphic>
      </p:graphicFrame>
      <p:sp>
        <p:nvSpPr>
          <p:cNvPr id="2" name="Rectangle 1">
            <a:extLst>
              <a:ext uri="{FF2B5EF4-FFF2-40B4-BE49-F238E27FC236}">
                <a16:creationId xmlns:a16="http://schemas.microsoft.com/office/drawing/2014/main" id="{DC22C836-88E6-137B-DF86-1F488A795A0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E944BE-8EC0-5523-31FA-A85D82B78E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37D1597-4091-C120-5050-BAFF6FEC2642}"/>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77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3">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3"/>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3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4"/>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5"/>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10"/>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38"/>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9"/>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36"/>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0" grpId="0"/>
      <p:bldP spid="7" grpId="0"/>
      <p:bldP spid="8" grpId="0" build="allAtOnce"/>
      <p:bldP spid="13" grpId="0"/>
      <p:bldP spid="24" grpId="0"/>
      <p:bldP spid="29" grpId="0"/>
      <p:bldP spid="30" grpId="0"/>
      <p:bldP spid="32" grpId="0"/>
      <p:bldP spid="33" grpId="0"/>
      <p:bldP spid="34" grpId="0"/>
      <p:bldP spid="35" grpId="0"/>
      <p:bldP spid="3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ctrTitle"/>
          </p:nvPr>
        </p:nvSpPr>
        <p:spPr>
          <a:xfrm>
            <a:off x="3551727" y="844343"/>
            <a:ext cx="5088546" cy="2019264"/>
          </a:xfrm>
        </p:spPr>
        <p:txBody>
          <a:bodyPr/>
          <a:lstStyle/>
          <a:p>
            <a:r>
              <a:rPr lang="en-US" sz="4240" dirty="0">
                <a:latin typeface="Calibri (Headings)"/>
                <a:cs typeface="Calibri (Headings)"/>
              </a:rPr>
              <a:t>Text Classification and Na</a:t>
            </a:r>
            <a:r>
              <a:rPr lang="fr-FR" sz="4240" dirty="0">
                <a:latin typeface="Calibri (Headings)"/>
                <a:cs typeface="Calibri (Headings)"/>
              </a:rPr>
              <a:t>ï</a:t>
            </a:r>
            <a:r>
              <a:rPr lang="en-US" sz="4240" dirty="0" err="1">
                <a:latin typeface="Calibri (Headings)"/>
                <a:cs typeface="Calibri (Headings)"/>
              </a:rPr>
              <a:t>ve</a:t>
            </a:r>
            <a:r>
              <a:rPr lang="en-US" sz="4240" dirty="0">
                <a:latin typeface="Calibri (Headings)"/>
                <a:cs typeface="Calibri (Headings)"/>
              </a:rPr>
              <a:t> Bayes</a:t>
            </a:r>
            <a:endParaRPr lang="en-US" sz="4240" dirty="0">
              <a:latin typeface="Calibri (Headings)"/>
              <a:ea typeface="ＭＳ Ｐゴシック" charset="0"/>
              <a:cs typeface="Calibri (Headings)"/>
            </a:endParaRPr>
          </a:p>
        </p:txBody>
      </p:sp>
      <p:sp>
        <p:nvSpPr>
          <p:cNvPr id="16387" name="Rectangle 6"/>
          <p:cNvSpPr>
            <a:spLocks noGrp="1" noChangeArrowheads="1"/>
          </p:cNvSpPr>
          <p:nvPr>
            <p:ph type="subTitle" idx="1"/>
          </p:nvPr>
        </p:nvSpPr>
        <p:spPr/>
        <p:txBody>
          <a:bodyPr/>
          <a:lstStyle/>
          <a:p>
            <a:pPr eaLnBrk="1" hangingPunct="1">
              <a:buFont typeface="Times" charset="0"/>
              <a:buNone/>
            </a:pPr>
            <a:r>
              <a:rPr lang="en-US" sz="3816" dirty="0">
                <a:solidFill>
                  <a:srgbClr val="A4001D"/>
                </a:solidFill>
                <a:latin typeface="Calibri"/>
                <a:ea typeface="ＭＳ Ｐゴシック" charset="0"/>
                <a:cs typeface="Calibri"/>
              </a:rPr>
              <a:t>Na</a:t>
            </a:r>
            <a:r>
              <a:rPr lang="fr-FR" sz="3816" dirty="0" err="1">
                <a:solidFill>
                  <a:srgbClr val="A4001D"/>
                </a:solidFill>
                <a:latin typeface="Calibri"/>
                <a:ea typeface="ＭＳ Ｐゴシック" charset="0"/>
                <a:cs typeface="Calibri"/>
              </a:rPr>
              <a:t>ï</a:t>
            </a:r>
            <a:r>
              <a:rPr lang="en-US" sz="3816" dirty="0" err="1">
                <a:solidFill>
                  <a:srgbClr val="A4001D"/>
                </a:solidFill>
                <a:latin typeface="Calibri"/>
                <a:ea typeface="ＭＳ Ｐゴシック" charset="0"/>
                <a:cs typeface="Calibri"/>
              </a:rPr>
              <a:t>ve</a:t>
            </a:r>
            <a:r>
              <a:rPr lang="en-US" sz="3816" dirty="0">
                <a:solidFill>
                  <a:srgbClr val="A4001D"/>
                </a:solidFill>
                <a:latin typeface="Calibri"/>
                <a:ea typeface="ＭＳ Ｐゴシック" charset="0"/>
                <a:cs typeface="Calibri"/>
              </a:rPr>
              <a:t> Bayes: Relationship to Language Modeling</a:t>
            </a:r>
          </a:p>
        </p:txBody>
      </p:sp>
      <p:sp>
        <p:nvSpPr>
          <p:cNvPr id="2" name="Rectangle 1">
            <a:extLst>
              <a:ext uri="{FF2B5EF4-FFF2-40B4-BE49-F238E27FC236}">
                <a16:creationId xmlns:a16="http://schemas.microsoft.com/office/drawing/2014/main" id="{05757BC4-F365-0597-24FB-CB01303CA57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FA6970-2EDF-892B-F45D-CF7C224A05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07B4145B-FA33-EAC7-4EE3-64261632405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37131343"/>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63331"/>
            <a:ext cx="10515600" cy="1325563"/>
          </a:xfrm>
        </p:spPr>
        <p:txBody>
          <a:bodyPr/>
          <a:lstStyle/>
          <a:p>
            <a:r>
              <a:rPr lang="en-US" sz="2968" dirty="0"/>
              <a:t>Generative Model for Multinomial Na</a:t>
            </a:r>
            <a:r>
              <a:rPr lang="fr-FR" sz="2968" dirty="0"/>
              <a:t>ï</a:t>
            </a:r>
            <a:r>
              <a:rPr lang="en-US" sz="2968" dirty="0" err="1"/>
              <a:t>ve</a:t>
            </a:r>
            <a:r>
              <a:rPr lang="en-US" sz="2968" dirty="0"/>
              <a:t> Bayes</a:t>
            </a:r>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fld id="{10F35DC5-7E65-8247-99AB-4E984F8A921E}" type="slidenum">
              <a:rPr lang="en-US" smtClean="0"/>
              <a:pPr/>
              <a:t>37</a:t>
            </a:fld>
            <a:endParaRPr lang="en-US"/>
          </a:p>
        </p:txBody>
      </p:sp>
      <p:sp>
        <p:nvSpPr>
          <p:cNvPr id="32" name="Oval 4"/>
          <p:cNvSpPr>
            <a:spLocks noChangeArrowheads="1"/>
          </p:cNvSpPr>
          <p:nvPr/>
        </p:nvSpPr>
        <p:spPr bwMode="auto">
          <a:xfrm>
            <a:off x="5369065" y="2722257"/>
            <a:ext cx="1211559"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kern="0">
                <a:solidFill>
                  <a:sysClr val="windowText" lastClr="000000"/>
                </a:solidFill>
              </a:rPr>
              <a:t>c=+</a:t>
            </a:r>
          </a:p>
        </p:txBody>
      </p:sp>
      <p:sp>
        <p:nvSpPr>
          <p:cNvPr id="33" name="Oval 6"/>
          <p:cNvSpPr>
            <a:spLocks noChangeArrowheads="1"/>
          </p:cNvSpPr>
          <p:nvPr/>
        </p:nvSpPr>
        <p:spPr bwMode="auto">
          <a:xfrm>
            <a:off x="1815160" y="4721329"/>
            <a:ext cx="1696182"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1</a:t>
            </a:r>
            <a:r>
              <a:rPr lang="en-US" sz="1908" i="1" kern="0">
                <a:solidFill>
                  <a:sysClr val="windowText" lastClr="000000"/>
                </a:solidFill>
              </a:rPr>
              <a:t>=I</a:t>
            </a:r>
            <a:endParaRPr lang="en-US" sz="1908" kern="0" baseline="-25000">
              <a:solidFill>
                <a:sysClr val="windowText" lastClr="000000"/>
              </a:solidFill>
            </a:endParaRPr>
          </a:p>
        </p:txBody>
      </p:sp>
      <p:sp>
        <p:nvSpPr>
          <p:cNvPr id="39" name="Line 14"/>
          <p:cNvSpPr>
            <a:spLocks noChangeShapeType="1"/>
          </p:cNvSpPr>
          <p:nvPr/>
        </p:nvSpPr>
        <p:spPr bwMode="auto">
          <a:xfrm flipH="1">
            <a:off x="2865178" y="3267459"/>
            <a:ext cx="2746199" cy="1453870"/>
          </a:xfrm>
          <a:prstGeom prst="line">
            <a:avLst/>
          </a:prstGeom>
          <a:noFill/>
          <a:ln w="28575">
            <a:solidFill>
              <a:sysClr val="windowText" lastClr="000000"/>
            </a:solidFill>
            <a:miter lim="800000"/>
            <a:headEnd/>
            <a:tailEnd type="triangle" w="med" len="med"/>
          </a:ln>
          <a:extLst>
            <a:ext uri="{909E8E84-426E-40dd-AFC4-6F175D3DCCD1}">
              <a14:hiddenFill xmlns="" xmlns:a14="http://schemas.microsoft.com/office/drawing/2010/main">
                <a:noFill/>
              </a14:hiddenFill>
            </a:ext>
          </a:extLst>
        </p:spPr>
        <p:txBody>
          <a:bodyPr wrap="none" anchor="ctr"/>
          <a:lstStyle/>
          <a:p>
            <a:pPr defTabSz="969226">
              <a:defRPr/>
            </a:pPr>
            <a:endParaRPr lang="en-US" sz="1908" kern="0">
              <a:solidFill>
                <a:sysClr val="windowText" lastClr="000000"/>
              </a:solidFill>
            </a:endParaRPr>
          </a:p>
        </p:txBody>
      </p:sp>
      <p:sp>
        <p:nvSpPr>
          <p:cNvPr id="40" name="Line 15"/>
          <p:cNvSpPr>
            <a:spLocks noChangeShapeType="1"/>
          </p:cNvSpPr>
          <p:nvPr/>
        </p:nvSpPr>
        <p:spPr bwMode="auto">
          <a:xfrm flipH="1">
            <a:off x="4480588" y="3368422"/>
            <a:ext cx="1373100" cy="1352907"/>
          </a:xfrm>
          <a:prstGeom prst="line">
            <a:avLst/>
          </a:prstGeom>
          <a:noFill/>
          <a:ln w="28575">
            <a:solidFill>
              <a:sysClr val="windowText" lastClr="000000"/>
            </a:solidFill>
            <a:miter lim="800000"/>
            <a:headEnd/>
            <a:tailEnd type="triangle" w="med" len="med"/>
          </a:ln>
          <a:extLst>
            <a:ext uri="{909E8E84-426E-40dd-AFC4-6F175D3DCCD1}">
              <a14:hiddenFill xmlns="" xmlns:a14="http://schemas.microsoft.com/office/drawing/2010/main">
                <a:noFill/>
              </a14:hiddenFill>
            </a:ext>
          </a:extLst>
        </p:spPr>
        <p:txBody>
          <a:bodyPr wrap="none" anchor="ctr"/>
          <a:lstStyle/>
          <a:p>
            <a:pPr defTabSz="969226">
              <a:defRPr/>
            </a:pPr>
            <a:endParaRPr lang="en-US" sz="1908" kern="0">
              <a:solidFill>
                <a:sysClr val="windowText" lastClr="000000"/>
              </a:solidFill>
            </a:endParaRPr>
          </a:p>
        </p:txBody>
      </p:sp>
      <p:sp>
        <p:nvSpPr>
          <p:cNvPr id="41" name="Line 16"/>
          <p:cNvSpPr>
            <a:spLocks noChangeShapeType="1"/>
          </p:cNvSpPr>
          <p:nvPr/>
        </p:nvSpPr>
        <p:spPr bwMode="auto">
          <a:xfrm flipH="1">
            <a:off x="5934459" y="3348229"/>
            <a:ext cx="80771" cy="1373100"/>
          </a:xfrm>
          <a:prstGeom prst="line">
            <a:avLst/>
          </a:prstGeom>
          <a:noFill/>
          <a:ln w="28575">
            <a:solidFill>
              <a:sysClr val="windowText" lastClr="000000"/>
            </a:solidFill>
            <a:miter lim="800000"/>
            <a:headEnd/>
            <a:tailEnd type="triangle" w="med" len="med"/>
          </a:ln>
          <a:extLst>
            <a:ext uri="{909E8E84-426E-40dd-AFC4-6F175D3DCCD1}">
              <a14:hiddenFill xmlns="" xmlns:a14="http://schemas.microsoft.com/office/drawing/2010/main">
                <a:noFill/>
              </a14:hiddenFill>
            </a:ext>
          </a:extLst>
        </p:spPr>
        <p:txBody>
          <a:bodyPr wrap="none" anchor="ctr"/>
          <a:lstStyle/>
          <a:p>
            <a:pPr defTabSz="969226">
              <a:defRPr/>
            </a:pPr>
            <a:endParaRPr lang="en-US" sz="1908" kern="0">
              <a:solidFill>
                <a:sysClr val="windowText" lastClr="000000"/>
              </a:solidFill>
            </a:endParaRPr>
          </a:p>
        </p:txBody>
      </p:sp>
      <p:sp>
        <p:nvSpPr>
          <p:cNvPr id="43" name="Line 18"/>
          <p:cNvSpPr>
            <a:spLocks noChangeShapeType="1"/>
          </p:cNvSpPr>
          <p:nvPr/>
        </p:nvSpPr>
        <p:spPr bwMode="auto">
          <a:xfrm>
            <a:off x="6176771" y="3348229"/>
            <a:ext cx="1534641" cy="1373100"/>
          </a:xfrm>
          <a:prstGeom prst="line">
            <a:avLst/>
          </a:prstGeom>
          <a:noFill/>
          <a:ln w="28575">
            <a:solidFill>
              <a:sysClr val="windowText" lastClr="000000"/>
            </a:solidFill>
            <a:miter lim="800000"/>
            <a:headEnd/>
            <a:tailEnd type="triangle" w="med" len="med"/>
          </a:ln>
          <a:extLst>
            <a:ext uri="{909E8E84-426E-40dd-AFC4-6F175D3DCCD1}">
              <a14:hiddenFill xmlns="" xmlns:a14="http://schemas.microsoft.com/office/drawing/2010/main">
                <a:noFill/>
              </a14:hiddenFill>
            </a:ext>
          </a:extLst>
        </p:spPr>
        <p:txBody>
          <a:bodyPr wrap="none" anchor="ctr"/>
          <a:lstStyle/>
          <a:p>
            <a:pPr defTabSz="969226">
              <a:defRPr/>
            </a:pPr>
            <a:endParaRPr lang="en-US" sz="1908" kern="0">
              <a:solidFill>
                <a:sysClr val="windowText" lastClr="000000"/>
              </a:solidFill>
            </a:endParaRPr>
          </a:p>
        </p:txBody>
      </p:sp>
      <p:sp>
        <p:nvSpPr>
          <p:cNvPr id="44" name="Line 19"/>
          <p:cNvSpPr>
            <a:spLocks noChangeShapeType="1"/>
          </p:cNvSpPr>
          <p:nvPr/>
        </p:nvSpPr>
        <p:spPr bwMode="auto">
          <a:xfrm>
            <a:off x="6338312" y="3287651"/>
            <a:ext cx="2826969" cy="1433678"/>
          </a:xfrm>
          <a:prstGeom prst="line">
            <a:avLst/>
          </a:prstGeom>
          <a:noFill/>
          <a:ln w="28575">
            <a:solidFill>
              <a:sysClr val="windowText" lastClr="000000"/>
            </a:solidFill>
            <a:miter lim="800000"/>
            <a:headEnd/>
            <a:tailEnd type="triangle" w="med" len="med"/>
          </a:ln>
          <a:extLst>
            <a:ext uri="{909E8E84-426E-40dd-AFC4-6F175D3DCCD1}">
              <a14:hiddenFill xmlns="" xmlns:a14="http://schemas.microsoft.com/office/drawing/2010/main">
                <a:noFill/>
              </a14:hiddenFill>
            </a:ext>
          </a:extLst>
        </p:spPr>
        <p:txBody>
          <a:bodyPr wrap="none" anchor="ctr"/>
          <a:lstStyle/>
          <a:p>
            <a:pPr defTabSz="969226">
              <a:defRPr/>
            </a:pPr>
            <a:endParaRPr lang="en-US" sz="1908" kern="0">
              <a:solidFill>
                <a:sysClr val="windowText" lastClr="000000"/>
              </a:solidFill>
            </a:endParaRPr>
          </a:p>
        </p:txBody>
      </p:sp>
      <p:sp>
        <p:nvSpPr>
          <p:cNvPr id="71" name="Oval 6"/>
          <p:cNvSpPr>
            <a:spLocks noChangeArrowheads="1"/>
          </p:cNvSpPr>
          <p:nvPr/>
        </p:nvSpPr>
        <p:spPr bwMode="auto">
          <a:xfrm>
            <a:off x="3672883" y="4721329"/>
            <a:ext cx="1373100"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2</a:t>
            </a:r>
            <a:r>
              <a:rPr lang="en-US" sz="1908" i="1" kern="0">
                <a:solidFill>
                  <a:sysClr val="windowText" lastClr="000000"/>
                </a:solidFill>
              </a:rPr>
              <a:t>=love</a:t>
            </a:r>
            <a:endParaRPr lang="en-US" sz="1908" kern="0" baseline="-25000">
              <a:solidFill>
                <a:sysClr val="windowText" lastClr="000000"/>
              </a:solidFill>
            </a:endParaRPr>
          </a:p>
        </p:txBody>
      </p:sp>
      <p:sp>
        <p:nvSpPr>
          <p:cNvPr id="72" name="Oval 6"/>
          <p:cNvSpPr>
            <a:spLocks noChangeArrowheads="1"/>
          </p:cNvSpPr>
          <p:nvPr/>
        </p:nvSpPr>
        <p:spPr bwMode="auto">
          <a:xfrm>
            <a:off x="5126753" y="4721329"/>
            <a:ext cx="1776953"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3</a:t>
            </a:r>
            <a:r>
              <a:rPr lang="en-US" sz="1908" i="1" kern="0">
                <a:solidFill>
                  <a:sysClr val="windowText" lastClr="000000"/>
                </a:solidFill>
              </a:rPr>
              <a:t>=this</a:t>
            </a:r>
            <a:endParaRPr lang="en-US" sz="1908" kern="0" baseline="-25000">
              <a:solidFill>
                <a:sysClr val="windowText" lastClr="000000"/>
              </a:solidFill>
            </a:endParaRPr>
          </a:p>
        </p:txBody>
      </p:sp>
      <p:sp>
        <p:nvSpPr>
          <p:cNvPr id="73" name="Oval 6"/>
          <p:cNvSpPr>
            <a:spLocks noChangeArrowheads="1"/>
          </p:cNvSpPr>
          <p:nvPr/>
        </p:nvSpPr>
        <p:spPr bwMode="auto">
          <a:xfrm>
            <a:off x="7065247" y="4721329"/>
            <a:ext cx="1373100"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4</a:t>
            </a:r>
            <a:r>
              <a:rPr lang="en-US" sz="1908" i="1" kern="0">
                <a:solidFill>
                  <a:sysClr val="windowText" lastClr="000000"/>
                </a:solidFill>
              </a:rPr>
              <a:t>=fun</a:t>
            </a:r>
            <a:endParaRPr lang="en-US" sz="1908" kern="0" baseline="-25000">
              <a:solidFill>
                <a:sysClr val="windowText" lastClr="000000"/>
              </a:solidFill>
            </a:endParaRPr>
          </a:p>
        </p:txBody>
      </p:sp>
      <p:sp>
        <p:nvSpPr>
          <p:cNvPr id="74" name="Oval 6"/>
          <p:cNvSpPr>
            <a:spLocks noChangeArrowheads="1"/>
          </p:cNvSpPr>
          <p:nvPr/>
        </p:nvSpPr>
        <p:spPr bwMode="auto">
          <a:xfrm>
            <a:off x="8599887" y="4721329"/>
            <a:ext cx="1373100" cy="646165"/>
          </a:xfrm>
          <a:prstGeom prst="ellipse">
            <a:avLst/>
          </a:prstGeom>
          <a:solidFill>
            <a:srgbClr val="C0504D"/>
          </a:solidFill>
          <a:ln w="9525">
            <a:solidFill>
              <a:sysClr val="windowText" lastClr="000000"/>
            </a:solidFill>
            <a:miter lim="800000"/>
            <a:headEnd/>
            <a:tailEnd/>
          </a:ln>
        </p:spPr>
        <p:txBody>
          <a:bodyPr wrap="none" anchor="ctr"/>
          <a:lstStyle/>
          <a:p>
            <a:pPr algn="ctr" defTabSz="969226">
              <a:defRPr/>
            </a:pPr>
            <a:r>
              <a:rPr lang="en-US" sz="1908" i="1" kern="0">
                <a:solidFill>
                  <a:sysClr val="windowText" lastClr="000000"/>
                </a:solidFill>
              </a:rPr>
              <a:t>X</a:t>
            </a:r>
            <a:r>
              <a:rPr lang="en-US" sz="1908" i="1" kern="0" baseline="-25000">
                <a:solidFill>
                  <a:sysClr val="windowText" lastClr="000000"/>
                </a:solidFill>
              </a:rPr>
              <a:t>5</a:t>
            </a:r>
            <a:r>
              <a:rPr lang="en-US" sz="1908" i="1" kern="0">
                <a:solidFill>
                  <a:sysClr val="windowText" lastClr="000000"/>
                </a:solidFill>
              </a:rPr>
              <a:t>=film</a:t>
            </a:r>
            <a:endParaRPr lang="en-US" sz="1908" kern="0" baseline="-25000">
              <a:solidFill>
                <a:sysClr val="windowText" lastClr="000000"/>
              </a:solidFill>
            </a:endParaRPr>
          </a:p>
        </p:txBody>
      </p:sp>
      <p:sp>
        <p:nvSpPr>
          <p:cNvPr id="5" name="Rectangle 4">
            <a:extLst>
              <a:ext uri="{FF2B5EF4-FFF2-40B4-BE49-F238E27FC236}">
                <a16:creationId xmlns:a16="http://schemas.microsoft.com/office/drawing/2014/main" id="{F9944A4D-B20C-6F80-87F0-979BCE3FBF9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A33043C-CD1D-125B-8B28-5152A5AD53A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C2FE90-DE25-32D7-8E21-313F7902CAC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1167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9" grpId="0" animBg="1"/>
      <p:bldP spid="40" grpId="0" animBg="1"/>
      <p:bldP spid="41" grpId="0" animBg="1"/>
      <p:bldP spid="43" grpId="0" animBg="1"/>
      <p:bldP spid="44" grpId="0" animBg="1"/>
      <p:bldP spid="71" grpId="0" animBg="1"/>
      <p:bldP spid="72" grpId="0" animBg="1"/>
      <p:bldP spid="73" grpId="0" animBg="1"/>
      <p:bldP spid="7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63331"/>
            <a:ext cx="10515600" cy="1325563"/>
          </a:xfrm>
        </p:spPr>
        <p:txBody>
          <a:bodyPr/>
          <a:lstStyle/>
          <a:p>
            <a:r>
              <a:rPr lang="en-US" dirty="0"/>
              <a:t>Na</a:t>
            </a:r>
            <a:r>
              <a:rPr lang="fr-FR" dirty="0" err="1"/>
              <a:t>ï</a:t>
            </a:r>
            <a:r>
              <a:rPr lang="en-US" dirty="0" err="1"/>
              <a:t>ve</a:t>
            </a:r>
            <a:r>
              <a:rPr lang="en-US" dirty="0"/>
              <a:t> Bayes and Language Modeling</a:t>
            </a:r>
          </a:p>
        </p:txBody>
      </p:sp>
      <p:sp>
        <p:nvSpPr>
          <p:cNvPr id="3" name="Content Placeholder 2"/>
          <p:cNvSpPr>
            <a:spLocks noGrp="1"/>
          </p:cNvSpPr>
          <p:nvPr>
            <p:ph idx="1"/>
          </p:nvPr>
        </p:nvSpPr>
        <p:spPr>
          <a:xfrm>
            <a:off x="838200" y="2223831"/>
            <a:ext cx="10515600" cy="4351338"/>
          </a:xfrm>
        </p:spPr>
        <p:txBody>
          <a:bodyPr/>
          <a:lstStyle/>
          <a:p>
            <a:r>
              <a:rPr lang="fr-FR" sz="2968" dirty="0"/>
              <a:t>Naï</a:t>
            </a:r>
            <a:r>
              <a:rPr lang="en-US" sz="2968" dirty="0" err="1"/>
              <a:t>ve</a:t>
            </a:r>
            <a:r>
              <a:rPr lang="en-US" sz="2968" dirty="0"/>
              <a:t> </a:t>
            </a:r>
            <a:r>
              <a:rPr lang="en-US" sz="2968" dirty="0" err="1"/>
              <a:t>bayes</a:t>
            </a:r>
            <a:r>
              <a:rPr lang="en-US" sz="2968" dirty="0"/>
              <a:t> classifiers can use any sort of feature</a:t>
            </a:r>
          </a:p>
          <a:p>
            <a:pPr lvl="1"/>
            <a:r>
              <a:rPr lang="en-US" sz="2544" dirty="0"/>
              <a:t>URL, email address, dictionaries, network features</a:t>
            </a:r>
          </a:p>
          <a:p>
            <a:r>
              <a:rPr lang="en-US" sz="2968" dirty="0"/>
              <a:t>But if, as in the previous slides</a:t>
            </a:r>
          </a:p>
          <a:p>
            <a:pPr lvl="1"/>
            <a:r>
              <a:rPr lang="en-US" sz="2544" dirty="0"/>
              <a:t>We use </a:t>
            </a:r>
            <a:r>
              <a:rPr lang="en-US" sz="2544" b="1" dirty="0"/>
              <a:t>only</a:t>
            </a:r>
            <a:r>
              <a:rPr lang="en-US" sz="2544" dirty="0"/>
              <a:t> word features </a:t>
            </a:r>
          </a:p>
          <a:p>
            <a:pPr lvl="1"/>
            <a:r>
              <a:rPr lang="en-US" sz="2544" dirty="0"/>
              <a:t>we use </a:t>
            </a:r>
            <a:r>
              <a:rPr lang="en-US" sz="2544" b="1" dirty="0"/>
              <a:t>all</a:t>
            </a:r>
            <a:r>
              <a:rPr lang="en-US" sz="2544" dirty="0"/>
              <a:t> of the words in the text (not a subset)</a:t>
            </a:r>
          </a:p>
          <a:p>
            <a:r>
              <a:rPr lang="en-US" sz="2968" dirty="0"/>
              <a:t>Then </a:t>
            </a:r>
          </a:p>
          <a:p>
            <a:pPr lvl="1"/>
            <a:r>
              <a:rPr lang="en-US" sz="2544" dirty="0"/>
              <a:t>Na</a:t>
            </a:r>
            <a:r>
              <a:rPr lang="fr-FR" sz="2544" dirty="0" err="1"/>
              <a:t>ï</a:t>
            </a:r>
            <a:r>
              <a:rPr lang="en-US" sz="2544" dirty="0" err="1"/>
              <a:t>ve</a:t>
            </a:r>
            <a:r>
              <a:rPr lang="en-US" sz="2544" dirty="0"/>
              <a:t> </a:t>
            </a:r>
            <a:r>
              <a:rPr lang="en-US" sz="2544" dirty="0" err="1"/>
              <a:t>bayes</a:t>
            </a:r>
            <a:r>
              <a:rPr lang="en-US" sz="2544" dirty="0"/>
              <a:t> has an important similarity to language modeling.</a:t>
            </a:r>
          </a:p>
        </p:txBody>
      </p:sp>
      <p:sp>
        <p:nvSpPr>
          <p:cNvPr id="5" name="Rectangle 4">
            <a:extLst>
              <a:ext uri="{FF2B5EF4-FFF2-40B4-BE49-F238E27FC236}">
                <a16:creationId xmlns:a16="http://schemas.microsoft.com/office/drawing/2014/main" id="{9DB10C53-C4FD-DA39-585A-C98D664131E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EDB5AF-29DA-6F2A-7F07-5DFBD851B7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B3BC4DA-4787-F85D-BF9A-A81FB841352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366413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a:xfrm>
            <a:off x="838200" y="630599"/>
            <a:ext cx="10515600" cy="1325563"/>
          </a:xfrm>
        </p:spPr>
        <p:txBody>
          <a:bodyPr>
            <a:normAutofit/>
          </a:bodyPr>
          <a:lstStyle/>
          <a:p>
            <a:pPr eaLnBrk="1" hangingPunct="1"/>
            <a:r>
              <a:rPr lang="en-US" dirty="0">
                <a:latin typeface="Calibri" charset="0"/>
                <a:ea typeface="ＭＳ Ｐゴシック" charset="0"/>
                <a:cs typeface="ＭＳ Ｐゴシック" charset="0"/>
              </a:rPr>
              <a:t>Each class = a unigram language model</a:t>
            </a:r>
          </a:p>
        </p:txBody>
      </p:sp>
      <p:sp>
        <p:nvSpPr>
          <p:cNvPr id="46082" name="Rectangle 3"/>
          <p:cNvSpPr>
            <a:spLocks noGrp="1" noChangeArrowheads="1"/>
          </p:cNvSpPr>
          <p:nvPr>
            <p:ph type="body" idx="1"/>
          </p:nvPr>
        </p:nvSpPr>
        <p:spPr>
          <a:xfrm>
            <a:off x="1976702" y="2361759"/>
            <a:ext cx="8238597" cy="1090403"/>
          </a:xfrm>
        </p:spPr>
        <p:txBody>
          <a:bodyPr>
            <a:normAutofit/>
          </a:bodyPr>
          <a:lstStyle/>
          <a:p>
            <a:pPr eaLnBrk="1" hangingPunct="1"/>
            <a:r>
              <a:rPr lang="en-US" dirty="0">
                <a:latin typeface="Calibri"/>
                <a:ea typeface="ＭＳ Ｐゴシック" charset="0"/>
                <a:cs typeface="Calibri"/>
              </a:rPr>
              <a:t>Assigning each word: P(word | c)</a:t>
            </a:r>
          </a:p>
          <a:p>
            <a:pPr eaLnBrk="1" hangingPunct="1"/>
            <a:r>
              <a:rPr lang="en-US" dirty="0">
                <a:latin typeface="Calibri"/>
                <a:ea typeface="ＭＳ Ｐゴシック" charset="0"/>
                <a:cs typeface="Calibri"/>
              </a:rPr>
              <a:t>Assigning each sentence: P(</a:t>
            </a:r>
            <a:r>
              <a:rPr lang="en-US" dirty="0" err="1">
                <a:latin typeface="Calibri"/>
                <a:ea typeface="ＭＳ Ｐゴシック" charset="0"/>
                <a:cs typeface="Calibri"/>
              </a:rPr>
              <a:t>s|c</a:t>
            </a:r>
            <a:r>
              <a:rPr lang="en-US" dirty="0">
                <a:latin typeface="Calibri"/>
                <a:ea typeface="ＭＳ Ｐゴシック" charset="0"/>
                <a:cs typeface="Calibri"/>
              </a:rPr>
              <a:t>) = </a:t>
            </a:r>
            <a:r>
              <a:rPr lang="en-US" dirty="0">
                <a:latin typeface="Symbol" charset="2"/>
                <a:ea typeface="ＭＳ Ｐゴシック" charset="0"/>
                <a:cs typeface="Symbol" charset="2"/>
                <a:sym typeface="Symbol" panose="05050102010706020507" pitchFamily="18" charset="2"/>
              </a:rPr>
              <a:t> </a:t>
            </a:r>
            <a:r>
              <a:rPr lang="en-US" dirty="0">
                <a:latin typeface="Calibri"/>
                <a:ea typeface="ＭＳ Ｐゴシック" charset="0"/>
                <a:cs typeface="Calibri"/>
              </a:rPr>
              <a:t>P(</a:t>
            </a:r>
            <a:r>
              <a:rPr lang="en-US" dirty="0" err="1">
                <a:latin typeface="Calibri"/>
                <a:ea typeface="ＭＳ Ｐゴシック" charset="0"/>
                <a:cs typeface="Calibri"/>
              </a:rPr>
              <a:t>word|c</a:t>
            </a:r>
            <a:r>
              <a:rPr lang="en-US" dirty="0">
                <a:latin typeface="Calibri"/>
                <a:ea typeface="ＭＳ Ｐゴシック" charset="0"/>
                <a:cs typeface="Calibri"/>
              </a:rPr>
              <a:t>)</a:t>
            </a:r>
          </a:p>
        </p:txBody>
      </p:sp>
      <p:sp>
        <p:nvSpPr>
          <p:cNvPr id="46083" name="Text Box 4"/>
          <p:cNvSpPr txBox="1">
            <a:spLocks noChangeArrowheads="1"/>
          </p:cNvSpPr>
          <p:nvPr/>
        </p:nvSpPr>
        <p:spPr bwMode="auto">
          <a:xfrm>
            <a:off x="1734390" y="3755053"/>
            <a:ext cx="2584658" cy="286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0.1   	I</a:t>
            </a:r>
          </a:p>
          <a:p>
            <a:pPr eaLnBrk="1" hangingPunct="1">
              <a:spcBef>
                <a:spcPct val="50000"/>
              </a:spcBef>
            </a:pPr>
            <a:r>
              <a:rPr lang="en-US" sz="2120" dirty="0">
                <a:latin typeface="Calibri"/>
                <a:cs typeface="Calibri"/>
              </a:rPr>
              <a:t>0.1    	love</a:t>
            </a:r>
          </a:p>
          <a:p>
            <a:pPr eaLnBrk="1" hangingPunct="1">
              <a:spcBef>
                <a:spcPct val="50000"/>
              </a:spcBef>
            </a:pPr>
            <a:r>
              <a:rPr lang="en-US" sz="2120" dirty="0">
                <a:latin typeface="Calibri"/>
                <a:cs typeface="Calibri"/>
              </a:rPr>
              <a:t>0.01	this</a:t>
            </a:r>
          </a:p>
          <a:p>
            <a:pPr eaLnBrk="1" hangingPunct="1">
              <a:spcBef>
                <a:spcPct val="50000"/>
              </a:spcBef>
            </a:pPr>
            <a:r>
              <a:rPr lang="en-US" sz="2120" dirty="0">
                <a:latin typeface="Calibri"/>
                <a:cs typeface="Calibri"/>
              </a:rPr>
              <a:t>0.05	fun</a:t>
            </a:r>
          </a:p>
          <a:p>
            <a:pPr eaLnBrk="1" hangingPunct="1">
              <a:spcBef>
                <a:spcPct val="50000"/>
              </a:spcBef>
            </a:pPr>
            <a:r>
              <a:rPr lang="en-US" sz="2120" dirty="0">
                <a:latin typeface="Calibri"/>
                <a:cs typeface="Calibri"/>
              </a:rPr>
              <a:t>0.1	        film</a:t>
            </a:r>
          </a:p>
          <a:p>
            <a:pPr eaLnBrk="1" hangingPunct="1">
              <a:spcBef>
                <a:spcPct val="50000"/>
              </a:spcBef>
            </a:pPr>
            <a:r>
              <a:rPr lang="en-US" sz="2120" dirty="0">
                <a:latin typeface="Calibri"/>
                <a:cs typeface="Calibri"/>
              </a:rPr>
              <a:t>…</a:t>
            </a:r>
          </a:p>
        </p:txBody>
      </p:sp>
      <p:sp>
        <p:nvSpPr>
          <p:cNvPr id="753669" name="Text Box 5"/>
          <p:cNvSpPr txBox="1">
            <a:spLocks noChangeArrowheads="1"/>
          </p:cNvSpPr>
          <p:nvPr/>
        </p:nvSpPr>
        <p:spPr bwMode="auto">
          <a:xfrm>
            <a:off x="4965212" y="3876208"/>
            <a:ext cx="646165"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I</a:t>
            </a:r>
          </a:p>
        </p:txBody>
      </p:sp>
      <p:sp>
        <p:nvSpPr>
          <p:cNvPr id="753670" name="Text Box 6"/>
          <p:cNvSpPr txBox="1">
            <a:spLocks noChangeArrowheads="1"/>
          </p:cNvSpPr>
          <p:nvPr/>
        </p:nvSpPr>
        <p:spPr bwMode="auto">
          <a:xfrm>
            <a:off x="5934459" y="3876208"/>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love</a:t>
            </a:r>
          </a:p>
        </p:txBody>
      </p:sp>
      <p:sp>
        <p:nvSpPr>
          <p:cNvPr id="753671" name="Text Box 7"/>
          <p:cNvSpPr txBox="1">
            <a:spLocks noChangeArrowheads="1"/>
          </p:cNvSpPr>
          <p:nvPr/>
        </p:nvSpPr>
        <p:spPr bwMode="auto">
          <a:xfrm>
            <a:off x="6822935" y="3876208"/>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this</a:t>
            </a:r>
          </a:p>
        </p:txBody>
      </p:sp>
      <p:sp>
        <p:nvSpPr>
          <p:cNvPr id="753672" name="Text Box 8"/>
          <p:cNvSpPr txBox="1">
            <a:spLocks noChangeArrowheads="1"/>
          </p:cNvSpPr>
          <p:nvPr/>
        </p:nvSpPr>
        <p:spPr bwMode="auto">
          <a:xfrm>
            <a:off x="7953722" y="3876208"/>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fun</a:t>
            </a:r>
          </a:p>
        </p:txBody>
      </p:sp>
      <p:sp>
        <p:nvSpPr>
          <p:cNvPr id="753673" name="Text Box 9"/>
          <p:cNvSpPr txBox="1">
            <a:spLocks noChangeArrowheads="1"/>
          </p:cNvSpPr>
          <p:nvPr/>
        </p:nvSpPr>
        <p:spPr bwMode="auto">
          <a:xfrm>
            <a:off x="8761428" y="3876208"/>
            <a:ext cx="1453870"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film</a:t>
            </a:r>
          </a:p>
        </p:txBody>
      </p:sp>
      <p:grpSp>
        <p:nvGrpSpPr>
          <p:cNvPr id="2" name="Group 10"/>
          <p:cNvGrpSpPr>
            <a:grpSpLocks/>
          </p:cNvGrpSpPr>
          <p:nvPr/>
        </p:nvGrpSpPr>
        <p:grpSpPr bwMode="auto">
          <a:xfrm>
            <a:off x="5045983" y="4300253"/>
            <a:ext cx="4442381" cy="0"/>
            <a:chOff x="2256" y="2640"/>
            <a:chExt cx="2640" cy="0"/>
          </a:xfrm>
        </p:grpSpPr>
        <p:sp>
          <p:nvSpPr>
            <p:cNvPr id="46101" name="Line 11"/>
            <p:cNvSpPr>
              <a:spLocks noChangeShapeType="1"/>
            </p:cNvSpPr>
            <p:nvPr/>
          </p:nvSpPr>
          <p:spPr bwMode="auto">
            <a:xfrm>
              <a:off x="2256"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6102" name="Line 12"/>
            <p:cNvSpPr>
              <a:spLocks noChangeShapeType="1"/>
            </p:cNvSpPr>
            <p:nvPr/>
          </p:nvSpPr>
          <p:spPr bwMode="auto">
            <a:xfrm>
              <a:off x="2832"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6103" name="Line 13"/>
            <p:cNvSpPr>
              <a:spLocks noChangeShapeType="1"/>
            </p:cNvSpPr>
            <p:nvPr/>
          </p:nvSpPr>
          <p:spPr bwMode="auto">
            <a:xfrm>
              <a:off x="3408"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6104" name="Line 14"/>
            <p:cNvSpPr>
              <a:spLocks noChangeShapeType="1"/>
            </p:cNvSpPr>
            <p:nvPr/>
          </p:nvSpPr>
          <p:spPr bwMode="auto">
            <a:xfrm>
              <a:off x="3984"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6105" name="Line 15"/>
            <p:cNvSpPr>
              <a:spLocks noChangeShapeType="1"/>
            </p:cNvSpPr>
            <p:nvPr/>
          </p:nvSpPr>
          <p:spPr bwMode="auto">
            <a:xfrm>
              <a:off x="4608"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grpSp>
      <p:sp>
        <p:nvSpPr>
          <p:cNvPr id="753680" name="Text Box 16"/>
          <p:cNvSpPr txBox="1">
            <a:spLocks noChangeArrowheads="1"/>
          </p:cNvSpPr>
          <p:nvPr/>
        </p:nvSpPr>
        <p:spPr bwMode="auto">
          <a:xfrm>
            <a:off x="4965212" y="4481987"/>
            <a:ext cx="646165"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0.1</a:t>
            </a:r>
          </a:p>
        </p:txBody>
      </p:sp>
      <p:sp>
        <p:nvSpPr>
          <p:cNvPr id="753681" name="Text Box 17"/>
          <p:cNvSpPr txBox="1">
            <a:spLocks noChangeArrowheads="1"/>
          </p:cNvSpPr>
          <p:nvPr/>
        </p:nvSpPr>
        <p:spPr bwMode="auto">
          <a:xfrm>
            <a:off x="5934459" y="4481987"/>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0.1</a:t>
            </a:r>
          </a:p>
        </p:txBody>
      </p:sp>
      <p:sp>
        <p:nvSpPr>
          <p:cNvPr id="753682" name="Text Box 18"/>
          <p:cNvSpPr txBox="1">
            <a:spLocks noChangeArrowheads="1"/>
          </p:cNvSpPr>
          <p:nvPr/>
        </p:nvSpPr>
        <p:spPr bwMode="auto">
          <a:xfrm>
            <a:off x="7889135" y="4481987"/>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.05</a:t>
            </a:r>
          </a:p>
        </p:txBody>
      </p:sp>
      <p:sp>
        <p:nvSpPr>
          <p:cNvPr id="753683" name="Text Box 19"/>
          <p:cNvSpPr txBox="1">
            <a:spLocks noChangeArrowheads="1"/>
          </p:cNvSpPr>
          <p:nvPr/>
        </p:nvSpPr>
        <p:spPr bwMode="auto">
          <a:xfrm>
            <a:off x="6822934" y="4481987"/>
            <a:ext cx="807706"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0.01</a:t>
            </a:r>
          </a:p>
        </p:txBody>
      </p:sp>
      <p:sp>
        <p:nvSpPr>
          <p:cNvPr id="753684" name="Text Box 20"/>
          <p:cNvSpPr txBox="1">
            <a:spLocks noChangeArrowheads="1"/>
          </p:cNvSpPr>
          <p:nvPr/>
        </p:nvSpPr>
        <p:spPr bwMode="auto">
          <a:xfrm>
            <a:off x="8761428" y="4481987"/>
            <a:ext cx="1453870"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0.1</a:t>
            </a:r>
          </a:p>
        </p:txBody>
      </p:sp>
      <p:sp>
        <p:nvSpPr>
          <p:cNvPr id="46096" name="Text Box 24"/>
          <p:cNvSpPr txBox="1">
            <a:spLocks noChangeArrowheads="1"/>
          </p:cNvSpPr>
          <p:nvPr/>
        </p:nvSpPr>
        <p:spPr bwMode="auto">
          <a:xfrm>
            <a:off x="1895931" y="3331006"/>
            <a:ext cx="1453870"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Class </a:t>
            </a:r>
            <a:r>
              <a:rPr lang="en-US" sz="2544" i="1" dirty="0" err="1">
                <a:latin typeface="Calibri"/>
                <a:cs typeface="Calibri"/>
              </a:rPr>
              <a:t>pos</a:t>
            </a:r>
            <a:endParaRPr lang="en-US" sz="2544" i="1" dirty="0">
              <a:latin typeface="Calibri"/>
              <a:cs typeface="Calibri"/>
            </a:endParaRPr>
          </a:p>
        </p:txBody>
      </p:sp>
      <p:sp>
        <p:nvSpPr>
          <p:cNvPr id="753689" name="Text Box 25"/>
          <p:cNvSpPr txBox="1">
            <a:spLocks noChangeArrowheads="1"/>
          </p:cNvSpPr>
          <p:nvPr/>
        </p:nvSpPr>
        <p:spPr bwMode="auto">
          <a:xfrm>
            <a:off x="7388330" y="5693546"/>
            <a:ext cx="3150052"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P(s | </a:t>
            </a:r>
            <a:r>
              <a:rPr lang="en-US" sz="2544" dirty="0" err="1">
                <a:latin typeface="Calibri"/>
                <a:cs typeface="Calibri"/>
              </a:rPr>
              <a:t>pos</a:t>
            </a:r>
            <a:r>
              <a:rPr lang="en-US" sz="2544" dirty="0">
                <a:latin typeface="Calibri"/>
                <a:cs typeface="Calibri"/>
              </a:rPr>
              <a:t>) = 0.0000005 </a:t>
            </a:r>
          </a:p>
        </p:txBody>
      </p:sp>
      <p:sp>
        <p:nvSpPr>
          <p:cNvPr id="6" name="Rectangle 5">
            <a:extLst>
              <a:ext uri="{FF2B5EF4-FFF2-40B4-BE49-F238E27FC236}">
                <a16:creationId xmlns:a16="http://schemas.microsoft.com/office/drawing/2014/main" id="{7A1D911E-3FD4-DD4F-1391-81606EBEBC7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63BA5AC-E432-17B1-A5A4-B04F6E32B5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07B32FD-873A-FD76-23FD-EC8E56F7CF0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3898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5366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9"/>
                                          </p:stCondLst>
                                        </p:cTn>
                                        <p:tgtEl>
                                          <p:spTgt spid="75367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9"/>
                                          </p:stCondLst>
                                        </p:cTn>
                                        <p:tgtEl>
                                          <p:spTgt spid="75367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9"/>
                                          </p:stCondLst>
                                        </p:cTn>
                                        <p:tgtEl>
                                          <p:spTgt spid="75367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9"/>
                                          </p:stCondLst>
                                        </p:cTn>
                                        <p:tgtEl>
                                          <p:spTgt spid="75367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9"/>
                                          </p:stCondLst>
                                        </p:cTn>
                                        <p:tgtEl>
                                          <p:spTgt spid="753680"/>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9"/>
                                          </p:stCondLst>
                                        </p:cTn>
                                        <p:tgtEl>
                                          <p:spTgt spid="753681"/>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9"/>
                                          </p:stCondLst>
                                        </p:cTn>
                                        <p:tgtEl>
                                          <p:spTgt spid="753682"/>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9"/>
                                          </p:stCondLst>
                                        </p:cTn>
                                        <p:tgtEl>
                                          <p:spTgt spid="753683"/>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9"/>
                                          </p:stCondLst>
                                        </p:cTn>
                                        <p:tgtEl>
                                          <p:spTgt spid="753684"/>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753689"/>
                                        </p:tgtEl>
                                        <p:attrNameLst>
                                          <p:attrName>style.visibility</p:attrName>
                                        </p:attrNameLst>
                                      </p:cBhvr>
                                      <p:to>
                                        <p:strVal val="visible"/>
                                      </p:to>
                                    </p:set>
                                    <p:anim calcmode="lin" valueType="num">
                                      <p:cBhvr additive="base">
                                        <p:cTn id="51" dur="10" fill="hold"/>
                                        <p:tgtEl>
                                          <p:spTgt spid="753689"/>
                                        </p:tgtEl>
                                        <p:attrNameLst>
                                          <p:attrName>ppt_x</p:attrName>
                                        </p:attrNameLst>
                                      </p:cBhvr>
                                      <p:tavLst>
                                        <p:tav tm="0">
                                          <p:val>
                                            <p:strVal val="0-#ppt_w/2"/>
                                          </p:val>
                                        </p:tav>
                                        <p:tav tm="100000">
                                          <p:val>
                                            <p:strVal val="#ppt_x"/>
                                          </p:val>
                                        </p:tav>
                                      </p:tavLst>
                                    </p:anim>
                                    <p:anim calcmode="lin" valueType="num">
                                      <p:cBhvr additive="base">
                                        <p:cTn id="52" dur="10" fill="hold"/>
                                        <p:tgtEl>
                                          <p:spTgt spid="7536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3669" grpId="0" autoUpdateAnimBg="0"/>
      <p:bldP spid="753670" grpId="0" autoUpdateAnimBg="0"/>
      <p:bldP spid="753671" grpId="0" autoUpdateAnimBg="0"/>
      <p:bldP spid="753672" grpId="0" autoUpdateAnimBg="0"/>
      <p:bldP spid="753673" grpId="0" autoUpdateAnimBg="0"/>
      <p:bldP spid="753680" grpId="0" autoUpdateAnimBg="0"/>
      <p:bldP spid="753681" grpId="0" autoUpdateAnimBg="0"/>
      <p:bldP spid="753682" grpId="0" autoUpdateAnimBg="0"/>
      <p:bldP spid="753683" grpId="0" autoUpdateAnimBg="0"/>
      <p:bldP spid="753684" grpId="0" autoUpdateAnimBg="0"/>
      <p:bldP spid="753689"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a:xfrm>
            <a:off x="838200" y="792827"/>
            <a:ext cx="10515600" cy="1325563"/>
          </a:xfrm>
        </p:spPr>
        <p:txBody>
          <a:bodyPr/>
          <a:lstStyle/>
          <a:p>
            <a:pPr eaLnBrk="1" hangingPunct="1"/>
            <a:r>
              <a:rPr lang="en-US" dirty="0">
                <a:latin typeface="Calibri" charset="0"/>
                <a:ea typeface="ＭＳ Ｐゴシック" charset="0"/>
                <a:cs typeface="ＭＳ Ｐゴシック" charset="0"/>
              </a:rPr>
              <a:t>Na</a:t>
            </a:r>
            <a:r>
              <a:rPr lang="fr-FR" dirty="0" err="1">
                <a:latin typeface="Calibri" charset="0"/>
                <a:ea typeface="ＭＳ Ｐゴシック" charset="0"/>
                <a:cs typeface="ＭＳ Ｐゴシック" charset="0"/>
              </a:rPr>
              <a:t>ï</a:t>
            </a:r>
            <a:r>
              <a:rPr lang="en-US" dirty="0" err="1">
                <a:latin typeface="Calibri" charset="0"/>
                <a:ea typeface="ＭＳ Ｐゴシック" charset="0"/>
                <a:cs typeface="ＭＳ Ｐゴシック" charset="0"/>
              </a:rPr>
              <a:t>ve</a:t>
            </a:r>
            <a:r>
              <a:rPr lang="en-US" dirty="0">
                <a:latin typeface="Calibri" charset="0"/>
                <a:ea typeface="ＭＳ Ｐゴシック" charset="0"/>
                <a:cs typeface="ＭＳ Ｐゴシック" charset="0"/>
              </a:rPr>
              <a:t> Bayes as a Language Model</a:t>
            </a:r>
          </a:p>
        </p:txBody>
      </p:sp>
      <p:sp>
        <p:nvSpPr>
          <p:cNvPr id="47106" name="Rectangle 3"/>
          <p:cNvSpPr>
            <a:spLocks noGrp="1" noChangeArrowheads="1"/>
          </p:cNvSpPr>
          <p:nvPr>
            <p:ph type="body" idx="1"/>
          </p:nvPr>
        </p:nvSpPr>
        <p:spPr>
          <a:xfrm>
            <a:off x="1976702" y="2523990"/>
            <a:ext cx="8238597" cy="861973"/>
          </a:xfrm>
        </p:spPr>
        <p:txBody>
          <a:bodyPr>
            <a:normAutofit/>
          </a:bodyPr>
          <a:lstStyle/>
          <a:p>
            <a:pPr eaLnBrk="1" hangingPunct="1"/>
            <a:r>
              <a:rPr lang="en-US" dirty="0">
                <a:latin typeface="Calibri"/>
                <a:ea typeface="ＭＳ Ｐゴシック" charset="0"/>
                <a:cs typeface="Calibri"/>
              </a:rPr>
              <a:t>Which class assigns the higher probability to s?</a:t>
            </a:r>
          </a:p>
        </p:txBody>
      </p:sp>
      <p:sp>
        <p:nvSpPr>
          <p:cNvPr id="47107" name="Text Box 4"/>
          <p:cNvSpPr txBox="1">
            <a:spLocks noChangeArrowheads="1"/>
          </p:cNvSpPr>
          <p:nvPr/>
        </p:nvSpPr>
        <p:spPr bwMode="auto">
          <a:xfrm>
            <a:off x="1653619" y="3917280"/>
            <a:ext cx="2584658" cy="2376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solidFill>
                  <a:srgbClr val="00AB7E"/>
                </a:solidFill>
                <a:latin typeface="Calibri"/>
                <a:cs typeface="Calibri"/>
              </a:rPr>
              <a:t>0.1    	I</a:t>
            </a:r>
          </a:p>
          <a:p>
            <a:pPr eaLnBrk="1" hangingPunct="1">
              <a:spcBef>
                <a:spcPct val="50000"/>
              </a:spcBef>
            </a:pPr>
            <a:r>
              <a:rPr lang="en-US" sz="2120" dirty="0">
                <a:solidFill>
                  <a:srgbClr val="00AB7E"/>
                </a:solidFill>
                <a:latin typeface="Calibri"/>
                <a:cs typeface="Calibri"/>
              </a:rPr>
              <a:t>0.1	        love</a:t>
            </a:r>
          </a:p>
          <a:p>
            <a:pPr eaLnBrk="1" hangingPunct="1">
              <a:spcBef>
                <a:spcPct val="50000"/>
              </a:spcBef>
            </a:pPr>
            <a:r>
              <a:rPr lang="en-US" sz="2120" dirty="0">
                <a:solidFill>
                  <a:srgbClr val="00AB7E"/>
                </a:solidFill>
                <a:latin typeface="Calibri"/>
                <a:cs typeface="Calibri"/>
              </a:rPr>
              <a:t>0.01	this</a:t>
            </a:r>
          </a:p>
          <a:p>
            <a:pPr eaLnBrk="1" hangingPunct="1">
              <a:spcBef>
                <a:spcPct val="50000"/>
              </a:spcBef>
            </a:pPr>
            <a:r>
              <a:rPr lang="en-US" sz="2120" dirty="0">
                <a:solidFill>
                  <a:srgbClr val="00AB7E"/>
                </a:solidFill>
                <a:latin typeface="Calibri"/>
                <a:cs typeface="Calibri"/>
              </a:rPr>
              <a:t>0.05	fun</a:t>
            </a:r>
          </a:p>
          <a:p>
            <a:pPr eaLnBrk="1" hangingPunct="1">
              <a:spcBef>
                <a:spcPct val="50000"/>
              </a:spcBef>
            </a:pPr>
            <a:r>
              <a:rPr lang="en-US" sz="2120" dirty="0">
                <a:solidFill>
                  <a:srgbClr val="00AB7E"/>
                </a:solidFill>
                <a:latin typeface="Calibri"/>
                <a:cs typeface="Calibri"/>
              </a:rPr>
              <a:t>0.1	        film</a:t>
            </a:r>
          </a:p>
        </p:txBody>
      </p:sp>
      <p:sp>
        <p:nvSpPr>
          <p:cNvPr id="47108" name="Text Box 5"/>
          <p:cNvSpPr txBox="1">
            <a:spLocks noChangeArrowheads="1"/>
          </p:cNvSpPr>
          <p:nvPr/>
        </p:nvSpPr>
        <p:spPr bwMode="auto">
          <a:xfrm>
            <a:off x="1815160" y="3372078"/>
            <a:ext cx="1696182" cy="48385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solidFill>
                  <a:srgbClr val="00AB7E"/>
                </a:solidFill>
                <a:latin typeface="Calibri"/>
                <a:cs typeface="Calibri"/>
              </a:rPr>
              <a:t>Model </a:t>
            </a:r>
            <a:r>
              <a:rPr lang="en-US" sz="2544" dirty="0" err="1">
                <a:solidFill>
                  <a:srgbClr val="00AB7E"/>
                </a:solidFill>
                <a:latin typeface="Calibri"/>
                <a:cs typeface="Calibri"/>
              </a:rPr>
              <a:t>pos</a:t>
            </a:r>
            <a:endParaRPr lang="en-US" sz="2544" dirty="0">
              <a:solidFill>
                <a:srgbClr val="00AB7E"/>
              </a:solidFill>
              <a:latin typeface="Calibri"/>
              <a:cs typeface="Calibri"/>
            </a:endParaRPr>
          </a:p>
        </p:txBody>
      </p:sp>
      <p:sp>
        <p:nvSpPr>
          <p:cNvPr id="47109" name="Text Box 6"/>
          <p:cNvSpPr txBox="1">
            <a:spLocks noChangeArrowheads="1"/>
          </p:cNvSpPr>
          <p:nvPr/>
        </p:nvSpPr>
        <p:spPr bwMode="auto">
          <a:xfrm>
            <a:off x="4238277" y="3372078"/>
            <a:ext cx="1696182"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solidFill>
                  <a:srgbClr val="FF0000"/>
                </a:solidFill>
                <a:latin typeface="Calibri"/>
                <a:cs typeface="Calibri"/>
              </a:rPr>
              <a:t>Model </a:t>
            </a:r>
            <a:r>
              <a:rPr lang="en-US" sz="2544" dirty="0" err="1">
                <a:solidFill>
                  <a:srgbClr val="FF0000"/>
                </a:solidFill>
                <a:latin typeface="Calibri"/>
                <a:cs typeface="Calibri"/>
              </a:rPr>
              <a:t>neg</a:t>
            </a:r>
            <a:endParaRPr lang="en-US" sz="2544" dirty="0">
              <a:solidFill>
                <a:srgbClr val="FF0000"/>
              </a:solidFill>
              <a:latin typeface="Calibri"/>
              <a:cs typeface="Calibri"/>
            </a:endParaRPr>
          </a:p>
        </p:txBody>
      </p:sp>
      <p:sp>
        <p:nvSpPr>
          <p:cNvPr id="47110" name="Rectangle 7"/>
          <p:cNvSpPr>
            <a:spLocks noChangeArrowheads="1"/>
          </p:cNvSpPr>
          <p:nvPr/>
        </p:nvSpPr>
        <p:spPr bwMode="auto">
          <a:xfrm>
            <a:off x="1492078" y="3250923"/>
            <a:ext cx="2261575" cy="3150052"/>
          </a:xfrm>
          <a:prstGeom prst="rect">
            <a:avLst/>
          </a:prstGeom>
          <a:noFill/>
          <a:ln w="9525">
            <a:solidFill>
              <a:srgbClr val="00E4A8"/>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2226">
              <a:latin typeface="Calibri"/>
              <a:cs typeface="Calibri"/>
            </a:endParaRPr>
          </a:p>
        </p:txBody>
      </p:sp>
      <p:sp>
        <p:nvSpPr>
          <p:cNvPr id="47111" name="Rectangle 8"/>
          <p:cNvSpPr>
            <a:spLocks noChangeArrowheads="1"/>
          </p:cNvSpPr>
          <p:nvPr/>
        </p:nvSpPr>
        <p:spPr bwMode="auto">
          <a:xfrm>
            <a:off x="3834425" y="3250923"/>
            <a:ext cx="2261575" cy="315005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sz="2226">
              <a:latin typeface="Calibri"/>
              <a:cs typeface="Calibri"/>
            </a:endParaRPr>
          </a:p>
        </p:txBody>
      </p:sp>
      <p:grpSp>
        <p:nvGrpSpPr>
          <p:cNvPr id="2" name="Group 9"/>
          <p:cNvGrpSpPr>
            <a:grpSpLocks/>
          </p:cNvGrpSpPr>
          <p:nvPr/>
        </p:nvGrpSpPr>
        <p:grpSpPr bwMode="auto">
          <a:xfrm>
            <a:off x="6176771" y="4038438"/>
            <a:ext cx="5250087" cy="425308"/>
            <a:chOff x="2928" y="2304"/>
            <a:chExt cx="3120" cy="337"/>
          </a:xfrm>
        </p:grpSpPr>
        <p:sp>
          <p:nvSpPr>
            <p:cNvPr id="47127" name="Text Box 10"/>
            <p:cNvSpPr txBox="1">
              <a:spLocks noChangeArrowheads="1"/>
            </p:cNvSpPr>
            <p:nvPr/>
          </p:nvSpPr>
          <p:spPr bwMode="auto">
            <a:xfrm>
              <a:off x="5184" y="2304"/>
              <a:ext cx="864"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film</a:t>
              </a:r>
            </a:p>
          </p:txBody>
        </p:sp>
        <p:sp>
          <p:nvSpPr>
            <p:cNvPr id="47128" name="Text Box 11"/>
            <p:cNvSpPr txBox="1">
              <a:spLocks noChangeArrowheads="1"/>
            </p:cNvSpPr>
            <p:nvPr/>
          </p:nvSpPr>
          <p:spPr bwMode="auto">
            <a:xfrm>
              <a:off x="3504" y="2304"/>
              <a:ext cx="624"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love</a:t>
              </a:r>
            </a:p>
          </p:txBody>
        </p:sp>
        <p:sp>
          <p:nvSpPr>
            <p:cNvPr id="47129" name="Text Box 12"/>
            <p:cNvSpPr txBox="1">
              <a:spLocks noChangeArrowheads="1"/>
            </p:cNvSpPr>
            <p:nvPr/>
          </p:nvSpPr>
          <p:spPr bwMode="auto">
            <a:xfrm>
              <a:off x="4032" y="2304"/>
              <a:ext cx="624"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this</a:t>
              </a:r>
            </a:p>
          </p:txBody>
        </p:sp>
        <p:sp>
          <p:nvSpPr>
            <p:cNvPr id="47130" name="Text Box 13"/>
            <p:cNvSpPr txBox="1">
              <a:spLocks noChangeArrowheads="1"/>
            </p:cNvSpPr>
            <p:nvPr/>
          </p:nvSpPr>
          <p:spPr bwMode="auto">
            <a:xfrm>
              <a:off x="4704" y="2304"/>
              <a:ext cx="480"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fun</a:t>
              </a:r>
            </a:p>
          </p:txBody>
        </p:sp>
        <p:grpSp>
          <p:nvGrpSpPr>
            <p:cNvPr id="47131" name="Group 14"/>
            <p:cNvGrpSpPr>
              <a:grpSpLocks/>
            </p:cNvGrpSpPr>
            <p:nvPr/>
          </p:nvGrpSpPr>
          <p:grpSpPr bwMode="auto">
            <a:xfrm>
              <a:off x="2976" y="2640"/>
              <a:ext cx="2640" cy="1"/>
              <a:chOff x="2256" y="2640"/>
              <a:chExt cx="2640" cy="0"/>
            </a:xfrm>
          </p:grpSpPr>
          <p:sp>
            <p:nvSpPr>
              <p:cNvPr id="47133" name="Line 15"/>
              <p:cNvSpPr>
                <a:spLocks noChangeShapeType="1"/>
              </p:cNvSpPr>
              <p:nvPr/>
            </p:nvSpPr>
            <p:spPr bwMode="auto">
              <a:xfrm>
                <a:off x="2256"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7134" name="Line 16"/>
              <p:cNvSpPr>
                <a:spLocks noChangeShapeType="1"/>
              </p:cNvSpPr>
              <p:nvPr/>
            </p:nvSpPr>
            <p:spPr bwMode="auto">
              <a:xfrm>
                <a:off x="2832"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7135" name="Line 17"/>
              <p:cNvSpPr>
                <a:spLocks noChangeShapeType="1"/>
              </p:cNvSpPr>
              <p:nvPr/>
            </p:nvSpPr>
            <p:spPr bwMode="auto">
              <a:xfrm>
                <a:off x="3408"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7136" name="Line 18"/>
              <p:cNvSpPr>
                <a:spLocks noChangeShapeType="1"/>
              </p:cNvSpPr>
              <p:nvPr/>
            </p:nvSpPr>
            <p:spPr bwMode="auto">
              <a:xfrm>
                <a:off x="3984"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sp>
            <p:nvSpPr>
              <p:cNvPr id="47137" name="Line 19"/>
              <p:cNvSpPr>
                <a:spLocks noChangeShapeType="1"/>
              </p:cNvSpPr>
              <p:nvPr/>
            </p:nvSpPr>
            <p:spPr bwMode="auto">
              <a:xfrm>
                <a:off x="4608" y="2640"/>
                <a:ext cx="28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sz="2226">
                  <a:latin typeface="Calibri"/>
                  <a:cs typeface="Calibri"/>
                </a:endParaRPr>
              </a:p>
            </p:txBody>
          </p:sp>
        </p:grpSp>
        <p:sp>
          <p:nvSpPr>
            <p:cNvPr id="47132" name="Text Box 20"/>
            <p:cNvSpPr txBox="1">
              <a:spLocks noChangeArrowheads="1"/>
            </p:cNvSpPr>
            <p:nvPr/>
          </p:nvSpPr>
          <p:spPr bwMode="auto">
            <a:xfrm>
              <a:off x="2928" y="2304"/>
              <a:ext cx="624" cy="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120" dirty="0">
                  <a:latin typeface="Calibri"/>
                  <a:cs typeface="Calibri"/>
                </a:rPr>
                <a:t>I</a:t>
              </a:r>
            </a:p>
          </p:txBody>
        </p:sp>
      </p:grpSp>
      <p:grpSp>
        <p:nvGrpSpPr>
          <p:cNvPr id="4" name="Group 21"/>
          <p:cNvGrpSpPr>
            <a:grpSpLocks/>
          </p:cNvGrpSpPr>
          <p:nvPr/>
        </p:nvGrpSpPr>
        <p:grpSpPr bwMode="auto">
          <a:xfrm>
            <a:off x="6176771" y="4644215"/>
            <a:ext cx="5250087" cy="639855"/>
            <a:chOff x="2928" y="2784"/>
            <a:chExt cx="3120" cy="507"/>
          </a:xfrm>
        </p:grpSpPr>
        <p:sp>
          <p:nvSpPr>
            <p:cNvPr id="47117" name="Text Box 22"/>
            <p:cNvSpPr txBox="1">
              <a:spLocks noChangeArrowheads="1"/>
            </p:cNvSpPr>
            <p:nvPr/>
          </p:nvSpPr>
          <p:spPr bwMode="auto">
            <a:xfrm>
              <a:off x="5184" y="2784"/>
              <a:ext cx="864"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0.1</a:t>
              </a:r>
            </a:p>
          </p:txBody>
        </p:sp>
        <p:sp>
          <p:nvSpPr>
            <p:cNvPr id="47118" name="Text Box 23"/>
            <p:cNvSpPr txBox="1">
              <a:spLocks noChangeArrowheads="1"/>
            </p:cNvSpPr>
            <p:nvPr/>
          </p:nvSpPr>
          <p:spPr bwMode="auto">
            <a:xfrm>
              <a:off x="3504" y="2784"/>
              <a:ext cx="480"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0.1</a:t>
              </a:r>
            </a:p>
          </p:txBody>
        </p:sp>
        <p:sp>
          <p:nvSpPr>
            <p:cNvPr id="47119" name="Text Box 24"/>
            <p:cNvSpPr txBox="1">
              <a:spLocks noChangeArrowheads="1"/>
            </p:cNvSpPr>
            <p:nvPr/>
          </p:nvSpPr>
          <p:spPr bwMode="auto">
            <a:xfrm>
              <a:off x="4032" y="2784"/>
              <a:ext cx="576"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0.01</a:t>
              </a:r>
            </a:p>
          </p:txBody>
        </p:sp>
        <p:sp>
          <p:nvSpPr>
            <p:cNvPr id="47120" name="Text Box 25"/>
            <p:cNvSpPr txBox="1">
              <a:spLocks noChangeArrowheads="1"/>
            </p:cNvSpPr>
            <p:nvPr/>
          </p:nvSpPr>
          <p:spPr bwMode="auto">
            <a:xfrm>
              <a:off x="4704" y="2784"/>
              <a:ext cx="576"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0.05</a:t>
              </a:r>
            </a:p>
          </p:txBody>
        </p:sp>
        <p:sp>
          <p:nvSpPr>
            <p:cNvPr id="47121" name="Text Box 26"/>
            <p:cNvSpPr txBox="1">
              <a:spLocks noChangeArrowheads="1"/>
            </p:cNvSpPr>
            <p:nvPr/>
          </p:nvSpPr>
          <p:spPr bwMode="auto">
            <a:xfrm>
              <a:off x="2928" y="2784"/>
              <a:ext cx="480"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00AB7E"/>
                  </a:solidFill>
                  <a:latin typeface="Calibri"/>
                  <a:cs typeface="Calibri"/>
                </a:rPr>
                <a:t>0.1</a:t>
              </a:r>
            </a:p>
          </p:txBody>
        </p:sp>
        <p:sp>
          <p:nvSpPr>
            <p:cNvPr id="47122" name="Text Box 27"/>
            <p:cNvSpPr txBox="1">
              <a:spLocks noChangeArrowheads="1"/>
            </p:cNvSpPr>
            <p:nvPr/>
          </p:nvSpPr>
          <p:spPr bwMode="auto">
            <a:xfrm>
              <a:off x="5184" y="2985"/>
              <a:ext cx="864"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0.1</a:t>
              </a:r>
            </a:p>
          </p:txBody>
        </p:sp>
        <p:sp>
          <p:nvSpPr>
            <p:cNvPr id="47123" name="Text Box 28"/>
            <p:cNvSpPr txBox="1">
              <a:spLocks noChangeArrowheads="1"/>
            </p:cNvSpPr>
            <p:nvPr/>
          </p:nvSpPr>
          <p:spPr bwMode="auto">
            <a:xfrm>
              <a:off x="3504" y="2985"/>
              <a:ext cx="528"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0.001</a:t>
              </a:r>
            </a:p>
          </p:txBody>
        </p:sp>
        <p:sp>
          <p:nvSpPr>
            <p:cNvPr id="47124" name="Text Box 29"/>
            <p:cNvSpPr txBox="1">
              <a:spLocks noChangeArrowheads="1"/>
            </p:cNvSpPr>
            <p:nvPr/>
          </p:nvSpPr>
          <p:spPr bwMode="auto">
            <a:xfrm>
              <a:off x="4032" y="2985"/>
              <a:ext cx="576"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0.01</a:t>
              </a:r>
            </a:p>
          </p:txBody>
        </p:sp>
        <p:sp>
          <p:nvSpPr>
            <p:cNvPr id="47125" name="Text Box 30"/>
            <p:cNvSpPr txBox="1">
              <a:spLocks noChangeArrowheads="1"/>
            </p:cNvSpPr>
            <p:nvPr/>
          </p:nvSpPr>
          <p:spPr bwMode="auto">
            <a:xfrm>
              <a:off x="4704" y="2985"/>
              <a:ext cx="576"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0.005</a:t>
              </a:r>
            </a:p>
          </p:txBody>
        </p:sp>
        <p:sp>
          <p:nvSpPr>
            <p:cNvPr id="47126" name="Text Box 31"/>
            <p:cNvSpPr txBox="1">
              <a:spLocks noChangeArrowheads="1"/>
            </p:cNvSpPr>
            <p:nvPr/>
          </p:nvSpPr>
          <p:spPr bwMode="auto">
            <a:xfrm>
              <a:off x="2928" y="2985"/>
              <a:ext cx="480" cy="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1908" dirty="0">
                  <a:solidFill>
                    <a:srgbClr val="FF0000"/>
                  </a:solidFill>
                  <a:latin typeface="Calibri"/>
                  <a:cs typeface="Calibri"/>
                </a:rPr>
                <a:t>0.2</a:t>
              </a:r>
            </a:p>
          </p:txBody>
        </p:sp>
      </p:grpSp>
      <p:sp>
        <p:nvSpPr>
          <p:cNvPr id="754720" name="Text Box 32"/>
          <p:cNvSpPr txBox="1">
            <a:spLocks noChangeArrowheads="1"/>
          </p:cNvSpPr>
          <p:nvPr/>
        </p:nvSpPr>
        <p:spPr bwMode="auto">
          <a:xfrm>
            <a:off x="6984477" y="5674040"/>
            <a:ext cx="3069281" cy="48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spcBef>
                <a:spcPct val="50000"/>
              </a:spcBef>
            </a:pPr>
            <a:r>
              <a:rPr lang="en-US" sz="2544" dirty="0">
                <a:latin typeface="Calibri"/>
                <a:cs typeface="Calibri"/>
              </a:rPr>
              <a:t>P(</a:t>
            </a:r>
            <a:r>
              <a:rPr lang="en-US" sz="2544" dirty="0" err="1">
                <a:latin typeface="Calibri"/>
                <a:cs typeface="Calibri"/>
              </a:rPr>
              <a:t>s|</a:t>
            </a:r>
            <a:r>
              <a:rPr lang="en-US" sz="2544" dirty="0" err="1">
                <a:solidFill>
                  <a:srgbClr val="008000"/>
                </a:solidFill>
                <a:latin typeface="Calibri"/>
                <a:cs typeface="Calibri"/>
              </a:rPr>
              <a:t>pos</a:t>
            </a:r>
            <a:r>
              <a:rPr lang="en-US" sz="2544" dirty="0">
                <a:latin typeface="Calibri"/>
                <a:cs typeface="Calibri"/>
              </a:rPr>
              <a:t>)  &gt;  P(</a:t>
            </a:r>
            <a:r>
              <a:rPr lang="en-US" sz="2544" dirty="0" err="1">
                <a:latin typeface="Calibri"/>
                <a:cs typeface="Calibri"/>
              </a:rPr>
              <a:t>s|</a:t>
            </a:r>
            <a:r>
              <a:rPr lang="en-US" sz="2544" dirty="0" err="1">
                <a:solidFill>
                  <a:srgbClr val="FF0000"/>
                </a:solidFill>
                <a:latin typeface="Calibri"/>
                <a:cs typeface="Calibri"/>
              </a:rPr>
              <a:t>neg</a:t>
            </a:r>
            <a:r>
              <a:rPr lang="en-US" sz="2544" dirty="0">
                <a:latin typeface="Calibri"/>
                <a:cs typeface="Calibri"/>
              </a:rPr>
              <a:t>)</a:t>
            </a:r>
          </a:p>
        </p:txBody>
      </p:sp>
      <p:sp>
        <p:nvSpPr>
          <p:cNvPr id="47115" name="Text Box 33"/>
          <p:cNvSpPr txBox="1">
            <a:spLocks noChangeArrowheads="1"/>
          </p:cNvSpPr>
          <p:nvPr/>
        </p:nvSpPr>
        <p:spPr bwMode="auto">
          <a:xfrm>
            <a:off x="3979139" y="3794863"/>
            <a:ext cx="2020105" cy="2488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Lucida Sans" charset="0"/>
                <a:ea typeface="ＭＳ Ｐゴシック" charset="0"/>
                <a:cs typeface="ＭＳ Ｐゴシック" charset="0"/>
              </a:defRPr>
            </a:lvl1pPr>
            <a:lvl2pPr marL="742950" indent="-285750" eaLnBrk="0" hangingPunct="0">
              <a:defRPr sz="2400">
                <a:solidFill>
                  <a:schemeClr val="tx1"/>
                </a:solidFill>
                <a:latin typeface="Lucida Sans" charset="0"/>
                <a:ea typeface="ＭＳ Ｐゴシック" charset="0"/>
              </a:defRPr>
            </a:lvl2pPr>
            <a:lvl3pPr marL="1143000" indent="-228600" eaLnBrk="0" hangingPunct="0">
              <a:defRPr sz="2400">
                <a:solidFill>
                  <a:schemeClr val="tx1"/>
                </a:solidFill>
                <a:latin typeface="Lucida Sans" charset="0"/>
                <a:ea typeface="ＭＳ Ｐゴシック" charset="0"/>
              </a:defRPr>
            </a:lvl3pPr>
            <a:lvl4pPr marL="1600200" indent="-228600" eaLnBrk="0" hangingPunct="0">
              <a:defRPr sz="2400">
                <a:solidFill>
                  <a:schemeClr val="tx1"/>
                </a:solidFill>
                <a:latin typeface="Lucida Sans" charset="0"/>
                <a:ea typeface="ＭＳ Ｐゴシック" charset="0"/>
              </a:defRPr>
            </a:lvl4pPr>
            <a:lvl5pPr marL="2057400" indent="-228600" eaLnBrk="0" hangingPunct="0">
              <a:defRPr sz="2400">
                <a:solidFill>
                  <a:schemeClr val="tx1"/>
                </a:solidFill>
                <a:latin typeface="Lucida Sans" charset="0"/>
                <a:ea typeface="ＭＳ Ｐゴシック" charset="0"/>
              </a:defRPr>
            </a:lvl5pPr>
            <a:lvl6pPr marL="2514600" indent="-228600" eaLnBrk="0" fontAlgn="base" hangingPunct="0">
              <a:spcBef>
                <a:spcPct val="0"/>
              </a:spcBef>
              <a:spcAft>
                <a:spcPct val="0"/>
              </a:spcAft>
              <a:defRPr sz="2400">
                <a:solidFill>
                  <a:schemeClr val="tx1"/>
                </a:solidFill>
                <a:latin typeface="Lucida Sans" charset="0"/>
                <a:ea typeface="ＭＳ Ｐゴシック" charset="0"/>
              </a:defRPr>
            </a:lvl6pPr>
            <a:lvl7pPr marL="2971800" indent="-228600" eaLnBrk="0" fontAlgn="base" hangingPunct="0">
              <a:spcBef>
                <a:spcPct val="0"/>
              </a:spcBef>
              <a:spcAft>
                <a:spcPct val="0"/>
              </a:spcAft>
              <a:defRPr sz="2400">
                <a:solidFill>
                  <a:schemeClr val="tx1"/>
                </a:solidFill>
                <a:latin typeface="Lucida Sans" charset="0"/>
                <a:ea typeface="ＭＳ Ｐゴシック" charset="0"/>
              </a:defRPr>
            </a:lvl7pPr>
            <a:lvl8pPr marL="3429000" indent="-228600" eaLnBrk="0" fontAlgn="base" hangingPunct="0">
              <a:spcBef>
                <a:spcPct val="0"/>
              </a:spcBef>
              <a:spcAft>
                <a:spcPct val="0"/>
              </a:spcAft>
              <a:defRPr sz="2400">
                <a:solidFill>
                  <a:schemeClr val="tx1"/>
                </a:solidFill>
                <a:latin typeface="Lucida Sans" charset="0"/>
                <a:ea typeface="ＭＳ Ｐゴシック" charset="0"/>
              </a:defRPr>
            </a:lvl8pPr>
            <a:lvl9pPr marL="3886200" indent="-228600" eaLnBrk="0" fontAlgn="base" hangingPunct="0">
              <a:spcBef>
                <a:spcPct val="0"/>
              </a:spcBef>
              <a:spcAft>
                <a:spcPct val="0"/>
              </a:spcAft>
              <a:defRPr sz="2400">
                <a:solidFill>
                  <a:schemeClr val="tx1"/>
                </a:solidFill>
                <a:latin typeface="Lucida Sans" charset="0"/>
                <a:ea typeface="ＭＳ Ｐゴシック" charset="0"/>
              </a:defRPr>
            </a:lvl9pPr>
          </a:lstStyle>
          <a:p>
            <a:pPr eaLnBrk="1" hangingPunct="1">
              <a:lnSpc>
                <a:spcPct val="150000"/>
              </a:lnSpc>
            </a:pPr>
            <a:r>
              <a:rPr lang="en-US" sz="2120" dirty="0">
                <a:solidFill>
                  <a:schemeClr val="hlink"/>
                </a:solidFill>
                <a:latin typeface="Calibri"/>
                <a:cs typeface="Calibri"/>
              </a:rPr>
              <a:t>0.2	        I</a:t>
            </a:r>
          </a:p>
          <a:p>
            <a:pPr eaLnBrk="1" hangingPunct="1">
              <a:lnSpc>
                <a:spcPct val="150000"/>
              </a:lnSpc>
            </a:pPr>
            <a:r>
              <a:rPr lang="en-US" sz="2120" dirty="0">
                <a:solidFill>
                  <a:schemeClr val="hlink"/>
                </a:solidFill>
                <a:latin typeface="Calibri"/>
                <a:cs typeface="Calibri"/>
              </a:rPr>
              <a:t>0.001	love</a:t>
            </a:r>
          </a:p>
          <a:p>
            <a:pPr eaLnBrk="1" hangingPunct="1">
              <a:lnSpc>
                <a:spcPct val="150000"/>
              </a:lnSpc>
            </a:pPr>
            <a:r>
              <a:rPr lang="en-US" sz="2120" dirty="0">
                <a:solidFill>
                  <a:schemeClr val="hlink"/>
                </a:solidFill>
                <a:latin typeface="Calibri"/>
                <a:cs typeface="Calibri"/>
              </a:rPr>
              <a:t>0.01	this</a:t>
            </a:r>
          </a:p>
          <a:p>
            <a:pPr eaLnBrk="1" hangingPunct="1">
              <a:lnSpc>
                <a:spcPct val="150000"/>
              </a:lnSpc>
            </a:pPr>
            <a:r>
              <a:rPr lang="en-US" sz="2120" dirty="0">
                <a:solidFill>
                  <a:schemeClr val="hlink"/>
                </a:solidFill>
                <a:latin typeface="Calibri"/>
                <a:cs typeface="Calibri"/>
              </a:rPr>
              <a:t>0.005	fun</a:t>
            </a:r>
          </a:p>
          <a:p>
            <a:pPr eaLnBrk="1" hangingPunct="1">
              <a:lnSpc>
                <a:spcPct val="150000"/>
              </a:lnSpc>
            </a:pPr>
            <a:r>
              <a:rPr lang="en-US" sz="2120" dirty="0">
                <a:solidFill>
                  <a:schemeClr val="hlink"/>
                </a:solidFill>
                <a:latin typeface="Calibri"/>
                <a:cs typeface="Calibri"/>
              </a:rPr>
              <a:t>0.1	        film</a:t>
            </a:r>
          </a:p>
        </p:txBody>
      </p:sp>
      <p:sp>
        <p:nvSpPr>
          <p:cNvPr id="3" name="Rectangle 2">
            <a:extLst>
              <a:ext uri="{FF2B5EF4-FFF2-40B4-BE49-F238E27FC236}">
                <a16:creationId xmlns:a16="http://schemas.microsoft.com/office/drawing/2014/main" id="{85C09AE8-ECD8-C4F2-D567-CDBAEF763D9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0F64BD5-AD1B-1514-BD3A-1BDB9E854E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68B7438-B04B-DFBF-684D-20B5D57F06A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588454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547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4720"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E227F237-1464-3D76-9085-073B547AE392}"/>
            </a:ext>
          </a:extLst>
        </p:cNvPr>
        <p:cNvGrpSpPr/>
        <p:nvPr/>
      </p:nvGrpSpPr>
      <p:grpSpPr>
        <a:xfrm>
          <a:off x="0" y="0"/>
          <a:ext cx="0" cy="0"/>
          <a:chOff x="0" y="0"/>
          <a:chExt cx="0" cy="0"/>
        </a:xfrm>
      </p:grpSpPr>
      <p:sp>
        <p:nvSpPr>
          <p:cNvPr id="47105" name="Rectangle 2">
            <a:extLst>
              <a:ext uri="{FF2B5EF4-FFF2-40B4-BE49-F238E27FC236}">
                <a16:creationId xmlns:a16="http://schemas.microsoft.com/office/drawing/2014/main" id="{16A21063-11DA-E64D-8FAD-A71DA08ACB5E}"/>
              </a:ext>
            </a:extLst>
          </p:cNvPr>
          <p:cNvSpPr>
            <a:spLocks noGrp="1" noChangeArrowheads="1"/>
          </p:cNvSpPr>
          <p:nvPr>
            <p:ph type="title"/>
          </p:nvPr>
        </p:nvSpPr>
        <p:spPr>
          <a:xfrm>
            <a:off x="838200" y="497857"/>
            <a:ext cx="10515600" cy="1325563"/>
          </a:xfrm>
        </p:spPr>
        <p:txBody>
          <a:bodyPr/>
          <a:lstStyle/>
          <a:p>
            <a:pPr eaLnBrk="1" hangingPunct="1"/>
            <a:r>
              <a:rPr lang="en-US" dirty="0">
                <a:latin typeface="Calibri" charset="0"/>
                <a:ea typeface="ＭＳ Ｐゴシック" charset="0"/>
                <a:cs typeface="ＭＳ Ｐゴシック" charset="0"/>
              </a:rPr>
              <a:t>Example</a:t>
            </a:r>
          </a:p>
        </p:txBody>
      </p:sp>
      <p:sp>
        <p:nvSpPr>
          <p:cNvPr id="7" name="TextBox 6">
            <a:extLst>
              <a:ext uri="{FF2B5EF4-FFF2-40B4-BE49-F238E27FC236}">
                <a16:creationId xmlns:a16="http://schemas.microsoft.com/office/drawing/2014/main" id="{6369D195-4AF0-02B7-888E-B6924D977B68}"/>
              </a:ext>
            </a:extLst>
          </p:cNvPr>
          <p:cNvSpPr txBox="1"/>
          <p:nvPr/>
        </p:nvSpPr>
        <p:spPr>
          <a:xfrm>
            <a:off x="1374672" y="1499629"/>
            <a:ext cx="9442656" cy="2062103"/>
          </a:xfrm>
          <a:prstGeom prst="rect">
            <a:avLst/>
          </a:prstGeom>
          <a:noFill/>
        </p:spPr>
        <p:txBody>
          <a:bodyPr wrap="square">
            <a:spAutoFit/>
          </a:bodyPr>
          <a:lstStyle/>
          <a:p>
            <a:pPr algn="l"/>
            <a:r>
              <a:rPr lang="en-US" sz="3200" b="0" i="0" dirty="0">
                <a:solidFill>
                  <a:srgbClr val="242424"/>
                </a:solidFill>
                <a:effectLst/>
                <a:latin typeface="source-serif-pro"/>
              </a:rPr>
              <a:t>Consider the following three sentences:</a:t>
            </a:r>
          </a:p>
          <a:p>
            <a:pPr algn="l">
              <a:buFont typeface="+mj-lt"/>
              <a:buAutoNum type="arabicPeriod"/>
            </a:pPr>
            <a:r>
              <a:rPr lang="en-US" sz="3200" b="0" i="0" dirty="0">
                <a:solidFill>
                  <a:srgbClr val="242424"/>
                </a:solidFill>
                <a:effectLst/>
                <a:latin typeface="source-serif-pro"/>
              </a:rPr>
              <a:t>“I love cats.”</a:t>
            </a:r>
          </a:p>
          <a:p>
            <a:pPr algn="l">
              <a:buFont typeface="+mj-lt"/>
              <a:buAutoNum type="arabicPeriod"/>
            </a:pPr>
            <a:r>
              <a:rPr lang="en-US" sz="3200" b="0" i="0" dirty="0">
                <a:solidFill>
                  <a:srgbClr val="242424"/>
                </a:solidFill>
                <a:effectLst/>
                <a:latin typeface="source-serif-pro"/>
              </a:rPr>
              <a:t>“Dogs are adorable.”</a:t>
            </a:r>
          </a:p>
          <a:p>
            <a:pPr algn="l">
              <a:buFont typeface="+mj-lt"/>
              <a:buAutoNum type="arabicPeriod"/>
            </a:pPr>
            <a:r>
              <a:rPr lang="en-US" sz="3200" b="0" i="0" dirty="0">
                <a:solidFill>
                  <a:srgbClr val="242424"/>
                </a:solidFill>
                <a:effectLst/>
                <a:latin typeface="source-serif-pro"/>
              </a:rPr>
              <a:t>“Cats and dogs are good companions.”</a:t>
            </a:r>
          </a:p>
        </p:txBody>
      </p:sp>
      <p:sp>
        <p:nvSpPr>
          <p:cNvPr id="9" name="TextBox 8">
            <a:extLst>
              <a:ext uri="{FF2B5EF4-FFF2-40B4-BE49-F238E27FC236}">
                <a16:creationId xmlns:a16="http://schemas.microsoft.com/office/drawing/2014/main" id="{FF94C0A4-59B1-858B-E359-09BE51A5E097}"/>
              </a:ext>
            </a:extLst>
          </p:cNvPr>
          <p:cNvSpPr txBox="1"/>
          <p:nvPr/>
        </p:nvSpPr>
        <p:spPr>
          <a:xfrm>
            <a:off x="639097" y="4011102"/>
            <a:ext cx="10913805" cy="2062103"/>
          </a:xfrm>
          <a:prstGeom prst="rect">
            <a:avLst/>
          </a:prstGeom>
          <a:noFill/>
        </p:spPr>
        <p:txBody>
          <a:bodyPr wrap="square">
            <a:spAutoFit/>
          </a:bodyPr>
          <a:lstStyle/>
          <a:p>
            <a:pPr algn="just"/>
            <a:r>
              <a:rPr lang="en-US" sz="3200" b="0" i="0" dirty="0">
                <a:solidFill>
                  <a:srgbClr val="242424"/>
                </a:solidFill>
                <a:effectLst/>
                <a:latin typeface="source-serif-pro"/>
              </a:rPr>
              <a:t>To create the </a:t>
            </a:r>
            <a:r>
              <a:rPr lang="en-US" sz="3200" b="0" i="0" dirty="0" err="1">
                <a:solidFill>
                  <a:srgbClr val="242424"/>
                </a:solidFill>
                <a:effectLst/>
                <a:latin typeface="source-serif-pro"/>
              </a:rPr>
              <a:t>BoW</a:t>
            </a:r>
            <a:r>
              <a:rPr lang="en-US" sz="3200" b="0" i="0" dirty="0">
                <a:solidFill>
                  <a:srgbClr val="242424"/>
                </a:solidFill>
                <a:effectLst/>
                <a:latin typeface="source-serif-pro"/>
              </a:rPr>
              <a:t> representation, we first construct a vocabulary consisting of all unique words across the documents: “I,” “love,” “cats,” “dogs,” “are,” “adorable,” “and,” “good,” “companions.”</a:t>
            </a:r>
            <a:endParaRPr lang="en-US" sz="3200" dirty="0"/>
          </a:p>
        </p:txBody>
      </p:sp>
      <p:sp>
        <p:nvSpPr>
          <p:cNvPr id="10" name="Rectangle 9">
            <a:extLst>
              <a:ext uri="{FF2B5EF4-FFF2-40B4-BE49-F238E27FC236}">
                <a16:creationId xmlns:a16="http://schemas.microsoft.com/office/drawing/2014/main" id="{1DF67F92-BFEE-696F-F7BA-E9FD4C7DBD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AC4EB72-CAC9-67B9-6219-9297FE78E0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B6320256-83CD-E241-B636-71D3030754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272094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B936DC8-0401-90D2-C15C-FF62528DF06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3966D26-F60E-5FCE-D517-3CB523DAEA38}"/>
              </a:ext>
            </a:extLst>
          </p:cNvPr>
          <p:cNvSpPr txBox="1"/>
          <p:nvPr/>
        </p:nvSpPr>
        <p:spPr>
          <a:xfrm>
            <a:off x="147484" y="1297859"/>
            <a:ext cx="11518491" cy="2554545"/>
          </a:xfrm>
          <a:prstGeom prst="rect">
            <a:avLst/>
          </a:prstGeom>
          <a:noFill/>
        </p:spPr>
        <p:txBody>
          <a:bodyPr wrap="square">
            <a:spAutoFit/>
          </a:bodyPr>
          <a:lstStyle/>
          <a:p>
            <a:pPr algn="just"/>
            <a:r>
              <a:rPr lang="en-US" sz="3200" b="0" i="0" dirty="0">
                <a:solidFill>
                  <a:srgbClr val="242424"/>
                </a:solidFill>
                <a:effectLst/>
                <a:latin typeface="source-serif-pro"/>
              </a:rPr>
              <a:t>Next, we create a feature vector for each document, where each element represents the count or presence of a word in the vocabulary. For instance, the </a:t>
            </a:r>
            <a:r>
              <a:rPr lang="en-US" sz="3200" b="0" i="0" dirty="0" err="1">
                <a:solidFill>
                  <a:srgbClr val="242424"/>
                </a:solidFill>
                <a:effectLst/>
                <a:latin typeface="source-serif-pro"/>
              </a:rPr>
              <a:t>BoW</a:t>
            </a:r>
            <a:r>
              <a:rPr lang="en-US" sz="3200" b="0" i="0" dirty="0">
                <a:solidFill>
                  <a:srgbClr val="242424"/>
                </a:solidFill>
                <a:effectLst/>
                <a:latin typeface="source-serif-pro"/>
              </a:rPr>
              <a:t> representation of the first sentence would be [1, 1, 1, 0, 0, 0, 0, 0, 0] since it contains “I,” “love,” and “cats,” but not the other words.</a:t>
            </a:r>
            <a:endParaRPr lang="en-US" sz="3200" dirty="0"/>
          </a:p>
        </p:txBody>
      </p:sp>
      <p:sp>
        <p:nvSpPr>
          <p:cNvPr id="6" name="Rectangle 5">
            <a:extLst>
              <a:ext uri="{FF2B5EF4-FFF2-40B4-BE49-F238E27FC236}">
                <a16:creationId xmlns:a16="http://schemas.microsoft.com/office/drawing/2014/main" id="{CF29B309-51A7-0B4A-EE01-4D8286A7AC8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D3B1DFB-1CCE-5EF5-30C7-AAACE2BAB5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8DEE5E9-1DCC-9EF5-471A-C7B19A1D4E3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754625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C8F461B2-654B-E07A-B245-2A4B6A030A7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D966F8D-1128-4D06-5158-838EC1B244F4}"/>
              </a:ext>
            </a:extLst>
          </p:cNvPr>
          <p:cNvSpPr txBox="1"/>
          <p:nvPr/>
        </p:nvSpPr>
        <p:spPr>
          <a:xfrm>
            <a:off x="954958" y="1150063"/>
            <a:ext cx="9118190" cy="584775"/>
          </a:xfrm>
          <a:prstGeom prst="rect">
            <a:avLst/>
          </a:prstGeom>
          <a:noFill/>
        </p:spPr>
        <p:txBody>
          <a:bodyPr wrap="square">
            <a:spAutoFit/>
          </a:bodyPr>
          <a:lstStyle/>
          <a:p>
            <a:pPr algn="l"/>
            <a:r>
              <a:rPr lang="en-US" sz="3200" b="1" i="0" dirty="0">
                <a:solidFill>
                  <a:srgbClr val="242424"/>
                </a:solidFill>
                <a:effectLst/>
                <a:latin typeface="sohne"/>
              </a:rPr>
              <a:t>Applying Naive Bayes on Bag of Words</a:t>
            </a:r>
          </a:p>
        </p:txBody>
      </p:sp>
      <p:sp>
        <p:nvSpPr>
          <p:cNvPr id="5" name="TextBox 4">
            <a:extLst>
              <a:ext uri="{FF2B5EF4-FFF2-40B4-BE49-F238E27FC236}">
                <a16:creationId xmlns:a16="http://schemas.microsoft.com/office/drawing/2014/main" id="{027FE5B2-BFFB-3992-2815-5E23F82E243D}"/>
              </a:ext>
            </a:extLst>
          </p:cNvPr>
          <p:cNvSpPr txBox="1"/>
          <p:nvPr/>
        </p:nvSpPr>
        <p:spPr>
          <a:xfrm>
            <a:off x="471948" y="2020530"/>
            <a:ext cx="10825317" cy="2246769"/>
          </a:xfrm>
          <a:prstGeom prst="rect">
            <a:avLst/>
          </a:prstGeom>
          <a:noFill/>
        </p:spPr>
        <p:txBody>
          <a:bodyPr wrap="square">
            <a:spAutoFit/>
          </a:bodyPr>
          <a:lstStyle/>
          <a:p>
            <a:pPr algn="just"/>
            <a:r>
              <a:rPr lang="en-US" sz="2800" b="0" i="0" dirty="0">
                <a:solidFill>
                  <a:srgbClr val="242424"/>
                </a:solidFill>
                <a:effectLst/>
                <a:latin typeface="source-serif-pro"/>
              </a:rPr>
              <a:t>To classify a new document using the Naive Bayes approach, we calculate the posterior probability for each class and assign the document to the class with the highest probability. To compute the likelihood of a document given a class, we make the assumption of feature independence, which simplifies the calculation.</a:t>
            </a:r>
            <a:endParaRPr lang="en-US" sz="2800" dirty="0"/>
          </a:p>
        </p:txBody>
      </p:sp>
      <p:sp>
        <p:nvSpPr>
          <p:cNvPr id="7" name="TextBox 6">
            <a:extLst>
              <a:ext uri="{FF2B5EF4-FFF2-40B4-BE49-F238E27FC236}">
                <a16:creationId xmlns:a16="http://schemas.microsoft.com/office/drawing/2014/main" id="{F7971618-FEC0-C4F4-E705-56F367B53807}"/>
              </a:ext>
            </a:extLst>
          </p:cNvPr>
          <p:cNvSpPr txBox="1"/>
          <p:nvPr/>
        </p:nvSpPr>
        <p:spPr>
          <a:xfrm>
            <a:off x="471948" y="4798241"/>
            <a:ext cx="11028106" cy="1384995"/>
          </a:xfrm>
          <a:prstGeom prst="rect">
            <a:avLst/>
          </a:prstGeom>
          <a:noFill/>
        </p:spPr>
        <p:txBody>
          <a:bodyPr wrap="square">
            <a:spAutoFit/>
          </a:bodyPr>
          <a:lstStyle/>
          <a:p>
            <a:pPr algn="just"/>
            <a:r>
              <a:rPr lang="en-US" sz="2800" b="0" i="0" dirty="0">
                <a:solidFill>
                  <a:srgbClr val="242424"/>
                </a:solidFill>
                <a:effectLst/>
                <a:latin typeface="source-serif-pro"/>
              </a:rPr>
              <a:t>Let’s illustrate this with a practical example of classifying movie reviews as positive or negative. We have a dataset of labeled movie reviews, and we want to build a classifier using the Naive Bayes / Bag of Words approach.</a:t>
            </a:r>
            <a:endParaRPr lang="en-US" sz="2800" dirty="0"/>
          </a:p>
        </p:txBody>
      </p:sp>
      <p:sp>
        <p:nvSpPr>
          <p:cNvPr id="8" name="Rectangle 7">
            <a:extLst>
              <a:ext uri="{FF2B5EF4-FFF2-40B4-BE49-F238E27FC236}">
                <a16:creationId xmlns:a16="http://schemas.microsoft.com/office/drawing/2014/main" id="{A0203538-25D0-7995-1659-390338E6760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311B162-7D7D-CFE3-BEB8-00D0064E28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D52BDBF3-696F-C87A-0548-8A9266CC689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494100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C746C7B7-0328-439B-7E95-8AE690C7268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75525ED-194A-2D26-C51F-7681DD660975}"/>
              </a:ext>
            </a:extLst>
          </p:cNvPr>
          <p:cNvSpPr txBox="1"/>
          <p:nvPr/>
        </p:nvSpPr>
        <p:spPr>
          <a:xfrm>
            <a:off x="457200" y="2389234"/>
            <a:ext cx="8587248" cy="584775"/>
          </a:xfrm>
          <a:prstGeom prst="rect">
            <a:avLst/>
          </a:prstGeom>
          <a:noFill/>
        </p:spPr>
        <p:txBody>
          <a:bodyPr wrap="square">
            <a:spAutoFit/>
          </a:bodyPr>
          <a:lstStyle/>
          <a:p>
            <a:r>
              <a:rPr lang="en-US" sz="3200" b="0" i="0" dirty="0">
                <a:solidFill>
                  <a:srgbClr val="242424"/>
                </a:solidFill>
                <a:effectLst/>
                <a:latin typeface="source-serif-pro"/>
              </a:rPr>
              <a:t>Suppose we have the following training data:</a:t>
            </a:r>
            <a:endParaRPr lang="en-US" sz="3200" dirty="0"/>
          </a:p>
        </p:txBody>
      </p:sp>
      <p:pic>
        <p:nvPicPr>
          <p:cNvPr id="1028" name="Picture 4">
            <a:extLst>
              <a:ext uri="{FF2B5EF4-FFF2-40B4-BE49-F238E27FC236}">
                <a16:creationId xmlns:a16="http://schemas.microsoft.com/office/drawing/2014/main" id="{8EAF0AEE-958E-E964-0B4C-5EDBE93FA3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 y="3557834"/>
            <a:ext cx="11122177" cy="282821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
            <a:extLst>
              <a:ext uri="{FF2B5EF4-FFF2-40B4-BE49-F238E27FC236}">
                <a16:creationId xmlns:a16="http://schemas.microsoft.com/office/drawing/2014/main" id="{7DB62457-3756-A331-DEBD-E38B20AEFE2E}"/>
              </a:ext>
            </a:extLst>
          </p:cNvPr>
          <p:cNvSpPr>
            <a:spLocks noGrp="1" noChangeArrowheads="1"/>
          </p:cNvSpPr>
          <p:nvPr>
            <p:ph type="title"/>
          </p:nvPr>
        </p:nvSpPr>
        <p:spPr>
          <a:xfrm>
            <a:off x="439996" y="984551"/>
            <a:ext cx="10515600" cy="1325563"/>
          </a:xfrm>
        </p:spPr>
        <p:txBody>
          <a:bodyPr/>
          <a:lstStyle/>
          <a:p>
            <a:pPr eaLnBrk="1" hangingPunct="1"/>
            <a:r>
              <a:rPr lang="en-US" dirty="0">
                <a:latin typeface="Calibri" charset="0"/>
                <a:ea typeface="ＭＳ Ｐゴシック" charset="0"/>
                <a:cs typeface="ＭＳ Ｐゴシック" charset="0"/>
              </a:rPr>
              <a:t>Example</a:t>
            </a:r>
          </a:p>
        </p:txBody>
      </p:sp>
      <p:sp>
        <p:nvSpPr>
          <p:cNvPr id="7" name="Rectangle 6">
            <a:extLst>
              <a:ext uri="{FF2B5EF4-FFF2-40B4-BE49-F238E27FC236}">
                <a16:creationId xmlns:a16="http://schemas.microsoft.com/office/drawing/2014/main" id="{57EC7653-AFDC-982B-6D8D-1BB97ED3F79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2216DF-06C2-C196-898A-53F72EBD855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B0258A5-7B79-F0D6-5FEF-105D8C5D79D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178589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AAF3DC1-1DD9-0D45-4AE8-E9D0D2AB8B18}"/>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A0579C6-354B-8D9D-A633-EE9B42F92AEA}"/>
              </a:ext>
            </a:extLst>
          </p:cNvPr>
          <p:cNvSpPr txBox="1"/>
          <p:nvPr/>
        </p:nvSpPr>
        <p:spPr>
          <a:xfrm>
            <a:off x="299884" y="4571999"/>
            <a:ext cx="11592232" cy="1815882"/>
          </a:xfrm>
          <a:prstGeom prst="rect">
            <a:avLst/>
          </a:prstGeom>
          <a:noFill/>
        </p:spPr>
        <p:txBody>
          <a:bodyPr wrap="square">
            <a:spAutoFit/>
          </a:bodyPr>
          <a:lstStyle/>
          <a:p>
            <a:r>
              <a:rPr lang="en-US" sz="2800" b="0" i="0" dirty="0">
                <a:solidFill>
                  <a:srgbClr val="242424"/>
                </a:solidFill>
                <a:effectLst/>
                <a:latin typeface="source-serif-pro"/>
              </a:rPr>
              <a:t>We preprocess the text by tokenizing it into words and creating a vocabulary: [“the,” “movie,” “was,” “amazing,” “I,” “didn’t,” “like,” “film,” “great,” “acting,” “and,” “an,” “engaging,” “plot,” “terrible,” “would,” “not,” “recommend,” “it,” “to,” “anyone”].</a:t>
            </a:r>
            <a:endParaRPr lang="en-US" sz="2800" dirty="0"/>
          </a:p>
        </p:txBody>
      </p:sp>
      <p:pic>
        <p:nvPicPr>
          <p:cNvPr id="5" name="Picture 4">
            <a:extLst>
              <a:ext uri="{FF2B5EF4-FFF2-40B4-BE49-F238E27FC236}">
                <a16:creationId xmlns:a16="http://schemas.microsoft.com/office/drawing/2014/main" id="{87E13B0A-E44F-29A7-2F66-70CB39A5FA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911" y="1153853"/>
            <a:ext cx="11122177" cy="282821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B8C397C7-E8DC-DDE5-8D71-DF0FA375361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EFBDF298-8FD4-4F67-1DF6-F6C91A2E9C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8C2E2EE-DE93-400D-F385-0D15F44AB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349591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AF5E8616-88EE-2C03-F016-B11051211A2F}"/>
            </a:ext>
          </a:extLst>
        </p:cNvPr>
        <p:cNvGrpSpPr/>
        <p:nvPr/>
      </p:nvGrpSpPr>
      <p:grpSpPr>
        <a:xfrm>
          <a:off x="0" y="0"/>
          <a:ext cx="0" cy="0"/>
          <a:chOff x="0" y="0"/>
          <a:chExt cx="0" cy="0"/>
        </a:xfrm>
      </p:grpSpPr>
      <p:pic>
        <p:nvPicPr>
          <p:cNvPr id="6146" name="Picture 2">
            <a:extLst>
              <a:ext uri="{FF2B5EF4-FFF2-40B4-BE49-F238E27FC236}">
                <a16:creationId xmlns:a16="http://schemas.microsoft.com/office/drawing/2014/main" id="{0D81D6C0-03FB-934E-4DA8-B314728BA4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478" y="2282414"/>
            <a:ext cx="9842910" cy="40215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4294BE9-2AB6-6C1F-9834-756F0C42696C}"/>
              </a:ext>
            </a:extLst>
          </p:cNvPr>
          <p:cNvSpPr txBox="1"/>
          <p:nvPr/>
        </p:nvSpPr>
        <p:spPr>
          <a:xfrm>
            <a:off x="217538" y="1286020"/>
            <a:ext cx="10991235" cy="1569660"/>
          </a:xfrm>
          <a:prstGeom prst="rect">
            <a:avLst/>
          </a:prstGeom>
          <a:noFill/>
        </p:spPr>
        <p:txBody>
          <a:bodyPr wrap="square">
            <a:spAutoFit/>
          </a:bodyPr>
          <a:lstStyle/>
          <a:p>
            <a:pPr algn="l"/>
            <a:r>
              <a:rPr lang="en-US" sz="3200" b="0" i="0" dirty="0">
                <a:solidFill>
                  <a:srgbClr val="242424"/>
                </a:solidFill>
                <a:effectLst/>
                <a:latin typeface="source-serif-pro"/>
              </a:rPr>
              <a:t>Next, we construct the </a:t>
            </a:r>
            <a:r>
              <a:rPr lang="en-US" sz="3200" b="0" i="0" dirty="0" err="1">
                <a:solidFill>
                  <a:srgbClr val="242424"/>
                </a:solidFill>
                <a:effectLst/>
                <a:latin typeface="source-serif-pro"/>
              </a:rPr>
              <a:t>BoW</a:t>
            </a:r>
            <a:r>
              <a:rPr lang="en-US" sz="3200" b="0" i="0" dirty="0">
                <a:solidFill>
                  <a:srgbClr val="242424"/>
                </a:solidFill>
                <a:effectLst/>
                <a:latin typeface="source-serif-pro"/>
              </a:rPr>
              <a:t> representation for each review:</a:t>
            </a:r>
          </a:p>
          <a:p>
            <a:br>
              <a:rPr lang="en-US" sz="3200" dirty="0">
                <a:effectLst/>
              </a:rPr>
            </a:br>
            <a:endParaRPr lang="en-US" sz="3200" dirty="0"/>
          </a:p>
        </p:txBody>
      </p:sp>
      <p:sp>
        <p:nvSpPr>
          <p:cNvPr id="5" name="Rectangle 4">
            <a:extLst>
              <a:ext uri="{FF2B5EF4-FFF2-40B4-BE49-F238E27FC236}">
                <a16:creationId xmlns:a16="http://schemas.microsoft.com/office/drawing/2014/main" id="{A335DE8A-D4A8-B320-E9DD-D6D6A426BC5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D218CFB-A0BC-DA26-2950-5641A1C60DB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B696AE4-1714-FC96-03C2-8711EA29DCC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17611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B7ABF16-CC0F-2D65-C328-1B1F29F7912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3B03B92-A600-CCE1-9D70-D525B073FBAA}"/>
              </a:ext>
            </a:extLst>
          </p:cNvPr>
          <p:cNvSpPr txBox="1"/>
          <p:nvPr/>
        </p:nvSpPr>
        <p:spPr>
          <a:xfrm>
            <a:off x="324464" y="1076632"/>
            <a:ext cx="11267767" cy="1569660"/>
          </a:xfrm>
          <a:prstGeom prst="rect">
            <a:avLst/>
          </a:prstGeom>
          <a:noFill/>
        </p:spPr>
        <p:txBody>
          <a:bodyPr wrap="square">
            <a:spAutoFit/>
          </a:bodyPr>
          <a:lstStyle/>
          <a:p>
            <a:r>
              <a:rPr lang="en-US" sz="3200" b="0" i="0" dirty="0">
                <a:solidFill>
                  <a:srgbClr val="242424"/>
                </a:solidFill>
                <a:effectLst/>
                <a:latin typeface="source-serif-pro"/>
              </a:rPr>
              <a:t>Now, let’s assume we have a new movie review: “The acting was superb!” We can convert this review into its </a:t>
            </a:r>
            <a:r>
              <a:rPr lang="en-US" sz="3200" b="0" i="0" dirty="0" err="1">
                <a:solidFill>
                  <a:srgbClr val="242424"/>
                </a:solidFill>
                <a:effectLst/>
                <a:latin typeface="source-serif-pro"/>
              </a:rPr>
              <a:t>BoW</a:t>
            </a:r>
            <a:r>
              <a:rPr lang="en-US" sz="3200" b="0" i="0" dirty="0">
                <a:solidFill>
                  <a:srgbClr val="242424"/>
                </a:solidFill>
                <a:effectLst/>
                <a:latin typeface="source-serif-pro"/>
              </a:rPr>
              <a:t> representation: [0, 0, 0, 0, 0, 0, 0, 0, 1, 1, 0, 0, 0, 0, 0, 0, 0, 0, 0, 0, 0].</a:t>
            </a:r>
            <a:endParaRPr lang="en-US" sz="3200" dirty="0"/>
          </a:p>
        </p:txBody>
      </p:sp>
      <p:sp>
        <p:nvSpPr>
          <p:cNvPr id="5" name="TextBox 4">
            <a:extLst>
              <a:ext uri="{FF2B5EF4-FFF2-40B4-BE49-F238E27FC236}">
                <a16:creationId xmlns:a16="http://schemas.microsoft.com/office/drawing/2014/main" id="{71C9FABF-8E7C-7B4E-B117-86C03FF9274E}"/>
              </a:ext>
            </a:extLst>
          </p:cNvPr>
          <p:cNvSpPr txBox="1"/>
          <p:nvPr/>
        </p:nvSpPr>
        <p:spPr>
          <a:xfrm>
            <a:off x="324464" y="4011926"/>
            <a:ext cx="11518491" cy="2246769"/>
          </a:xfrm>
          <a:prstGeom prst="rect">
            <a:avLst/>
          </a:prstGeom>
          <a:noFill/>
        </p:spPr>
        <p:txBody>
          <a:bodyPr wrap="square">
            <a:spAutoFit/>
          </a:bodyPr>
          <a:lstStyle/>
          <a:p>
            <a:r>
              <a:rPr lang="en-US" sz="2800" b="0" i="0" dirty="0">
                <a:solidFill>
                  <a:srgbClr val="242424"/>
                </a:solidFill>
                <a:effectLst/>
                <a:latin typeface="source-serif-pro"/>
              </a:rPr>
              <a:t>To classify this review, we calculate the posterior probability for each class using Naive Bayes. We estimate the class prior probabilities based on the training data and calculate the likelihood of the </a:t>
            </a:r>
            <a:r>
              <a:rPr lang="en-US" sz="2800" b="0" i="0" dirty="0" err="1">
                <a:solidFill>
                  <a:srgbClr val="242424"/>
                </a:solidFill>
                <a:effectLst/>
                <a:latin typeface="source-serif-pro"/>
              </a:rPr>
              <a:t>BoW</a:t>
            </a:r>
            <a:r>
              <a:rPr lang="en-US" sz="2800" b="0" i="0" dirty="0">
                <a:solidFill>
                  <a:srgbClr val="242424"/>
                </a:solidFill>
                <a:effectLst/>
                <a:latin typeface="source-serif-pro"/>
              </a:rPr>
              <a:t> representation given each class. Finally, we normalize the probabilities to obtain the posterior probabilities.</a:t>
            </a:r>
            <a:endParaRPr lang="en-US" sz="2800" dirty="0"/>
          </a:p>
        </p:txBody>
      </p:sp>
      <p:sp>
        <p:nvSpPr>
          <p:cNvPr id="6" name="Rectangle 5">
            <a:extLst>
              <a:ext uri="{FF2B5EF4-FFF2-40B4-BE49-F238E27FC236}">
                <a16:creationId xmlns:a16="http://schemas.microsoft.com/office/drawing/2014/main" id="{63CACC53-29FC-DD5C-3EA1-BEFD64610EA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D9D818A-0D40-3ABD-5A93-ED0A89E78C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7F20BA2-A657-78B6-2E9A-E4EBCD990FC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87704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F25ABD5E-45F9-0BEA-2751-EDA28885004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7DD3F34-6769-1A10-86E5-BF3A39792110}"/>
              </a:ext>
            </a:extLst>
          </p:cNvPr>
          <p:cNvSpPr txBox="1"/>
          <p:nvPr/>
        </p:nvSpPr>
        <p:spPr>
          <a:xfrm>
            <a:off x="674739" y="1091066"/>
            <a:ext cx="10194822" cy="584775"/>
          </a:xfrm>
          <a:prstGeom prst="rect">
            <a:avLst/>
          </a:prstGeom>
          <a:noFill/>
        </p:spPr>
        <p:txBody>
          <a:bodyPr wrap="square">
            <a:spAutoFit/>
          </a:bodyPr>
          <a:lstStyle/>
          <a:p>
            <a:r>
              <a:rPr lang="en-US" sz="3200" b="0" i="0" dirty="0">
                <a:solidFill>
                  <a:srgbClr val="242424"/>
                </a:solidFill>
                <a:effectLst/>
                <a:latin typeface="source-serif-pro"/>
              </a:rPr>
              <a:t>Let’s assume we obtain the following probabilities:</a:t>
            </a:r>
            <a:endParaRPr lang="en-US" sz="3200" dirty="0"/>
          </a:p>
        </p:txBody>
      </p:sp>
      <p:pic>
        <p:nvPicPr>
          <p:cNvPr id="4098" name="Picture 2">
            <a:extLst>
              <a:ext uri="{FF2B5EF4-FFF2-40B4-BE49-F238E27FC236}">
                <a16:creationId xmlns:a16="http://schemas.microsoft.com/office/drawing/2014/main" id="{81A1DC02-BF70-2423-B549-DBD605CAE8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28" y="2250971"/>
            <a:ext cx="11263466" cy="17377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55B2FDF-983F-3123-1FB4-9A7287A2CEE0}"/>
              </a:ext>
            </a:extLst>
          </p:cNvPr>
          <p:cNvSpPr txBox="1"/>
          <p:nvPr/>
        </p:nvSpPr>
        <p:spPr>
          <a:xfrm>
            <a:off x="225528" y="4914040"/>
            <a:ext cx="11410949" cy="1569660"/>
          </a:xfrm>
          <a:prstGeom prst="rect">
            <a:avLst/>
          </a:prstGeom>
          <a:noFill/>
        </p:spPr>
        <p:txBody>
          <a:bodyPr wrap="square">
            <a:spAutoFit/>
          </a:bodyPr>
          <a:lstStyle/>
          <a:p>
            <a:pPr algn="just"/>
            <a:r>
              <a:rPr lang="en-US" sz="3200" b="0" i="0" dirty="0">
                <a:solidFill>
                  <a:srgbClr val="242424"/>
                </a:solidFill>
                <a:effectLst/>
                <a:latin typeface="source-serif-pro"/>
              </a:rPr>
              <a:t>Based on these calculations, we can conclude that the new review is more likely to belong to the positive class. Thus, we classify it as a positive review.</a:t>
            </a:r>
            <a:endParaRPr lang="en-US" sz="3200" dirty="0"/>
          </a:p>
        </p:txBody>
      </p:sp>
      <p:sp>
        <p:nvSpPr>
          <p:cNvPr id="6" name="Rectangle 5">
            <a:extLst>
              <a:ext uri="{FF2B5EF4-FFF2-40B4-BE49-F238E27FC236}">
                <a16:creationId xmlns:a16="http://schemas.microsoft.com/office/drawing/2014/main" id="{B2B2C98E-03D7-F2C5-AA51-E64B8E025F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0B9B5BF-8CBA-9C20-F7A7-B76627C71F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8ED2254-FB98-2940-7AB4-B834D431C9C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63985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5F21682E-D268-143A-C121-96A0B743AE59}"/>
            </a:ext>
          </a:extLst>
        </p:cNvPr>
        <p:cNvGrpSpPr/>
        <p:nvPr/>
      </p:nvGrpSpPr>
      <p:grpSpPr>
        <a:xfrm>
          <a:off x="0" y="0"/>
          <a:ext cx="0" cy="0"/>
          <a:chOff x="0" y="0"/>
          <a:chExt cx="0" cy="0"/>
        </a:xfrm>
      </p:grpSpPr>
      <p:sp>
        <p:nvSpPr>
          <p:cNvPr id="2" name="Rectangle 2">
            <a:extLst>
              <a:ext uri="{FF2B5EF4-FFF2-40B4-BE49-F238E27FC236}">
                <a16:creationId xmlns:a16="http://schemas.microsoft.com/office/drawing/2014/main" id="{6F9DD93C-2544-E3D0-844E-D0405D5D5B60}"/>
              </a:ext>
            </a:extLst>
          </p:cNvPr>
          <p:cNvSpPr>
            <a:spLocks noGrp="1" noChangeArrowheads="1"/>
          </p:cNvSpPr>
          <p:nvPr>
            <p:ph type="title"/>
          </p:nvPr>
        </p:nvSpPr>
        <p:spPr>
          <a:xfrm>
            <a:off x="439996" y="660090"/>
            <a:ext cx="10515600" cy="1325563"/>
          </a:xfrm>
        </p:spPr>
        <p:txBody>
          <a:bodyPr/>
          <a:lstStyle/>
          <a:p>
            <a:pPr eaLnBrk="1" hangingPunct="1"/>
            <a:r>
              <a:rPr lang="en-US" dirty="0">
                <a:latin typeface="Calibri" charset="0"/>
                <a:ea typeface="ＭＳ Ｐゴシック" charset="0"/>
                <a:cs typeface="ＭＳ Ｐゴシック" charset="0"/>
              </a:rPr>
              <a:t>Example</a:t>
            </a:r>
          </a:p>
        </p:txBody>
      </p:sp>
      <p:pic>
        <p:nvPicPr>
          <p:cNvPr id="6" name="Picture 5">
            <a:extLst>
              <a:ext uri="{FF2B5EF4-FFF2-40B4-BE49-F238E27FC236}">
                <a16:creationId xmlns:a16="http://schemas.microsoft.com/office/drawing/2014/main" id="{2A451A63-51A0-7BCD-A2A4-6472A86F2A4B}"/>
              </a:ext>
            </a:extLst>
          </p:cNvPr>
          <p:cNvPicPr>
            <a:picLocks noChangeAspect="1"/>
          </p:cNvPicPr>
          <p:nvPr/>
        </p:nvPicPr>
        <p:blipFill>
          <a:blip r:embed="rId2"/>
          <a:stretch>
            <a:fillRect/>
          </a:stretch>
        </p:blipFill>
        <p:spPr>
          <a:xfrm>
            <a:off x="227831" y="1785627"/>
            <a:ext cx="11382375" cy="3876675"/>
          </a:xfrm>
          <a:prstGeom prst="rect">
            <a:avLst/>
          </a:prstGeom>
        </p:spPr>
      </p:pic>
      <p:sp>
        <p:nvSpPr>
          <p:cNvPr id="7" name="Rectangle 6">
            <a:extLst>
              <a:ext uri="{FF2B5EF4-FFF2-40B4-BE49-F238E27FC236}">
                <a16:creationId xmlns:a16="http://schemas.microsoft.com/office/drawing/2014/main" id="{64D4DAF9-E4DA-02D9-5670-C954041011E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46927E7-88E9-A505-1CD7-1E30C19D25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9A4CEECE-EFF5-9B68-1A3C-A60FC4335D3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544495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528177C7-B180-90D9-843E-F0324F458B44}"/>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32C20EC-BA7C-D7FE-7F7F-B97F7077E390}"/>
              </a:ext>
            </a:extLst>
          </p:cNvPr>
          <p:cNvPicPr>
            <a:picLocks noChangeAspect="1"/>
          </p:cNvPicPr>
          <p:nvPr/>
        </p:nvPicPr>
        <p:blipFill>
          <a:blip r:embed="rId2"/>
          <a:stretch>
            <a:fillRect/>
          </a:stretch>
        </p:blipFill>
        <p:spPr>
          <a:xfrm>
            <a:off x="319087" y="1147762"/>
            <a:ext cx="11553825" cy="4562475"/>
          </a:xfrm>
          <a:prstGeom prst="rect">
            <a:avLst/>
          </a:prstGeom>
        </p:spPr>
      </p:pic>
      <p:sp>
        <p:nvSpPr>
          <p:cNvPr id="4" name="Rectangle 3">
            <a:extLst>
              <a:ext uri="{FF2B5EF4-FFF2-40B4-BE49-F238E27FC236}">
                <a16:creationId xmlns:a16="http://schemas.microsoft.com/office/drawing/2014/main" id="{9EF860C1-7B37-4E24-F4A5-7457900E93E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2A8779B-3EC9-503E-FA11-64DF7F3D9DB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BED9FFE-1B8F-8B1F-89EA-1561D6423C5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711658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176A39F9-1CFF-9186-431A-BC4EE0643A63}"/>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B087A52-703A-E4E1-F8CE-0322342B590B}"/>
              </a:ext>
            </a:extLst>
          </p:cNvPr>
          <p:cNvPicPr>
            <a:picLocks noChangeAspect="1"/>
          </p:cNvPicPr>
          <p:nvPr/>
        </p:nvPicPr>
        <p:blipFill>
          <a:blip r:embed="rId2"/>
          <a:stretch>
            <a:fillRect/>
          </a:stretch>
        </p:blipFill>
        <p:spPr>
          <a:xfrm>
            <a:off x="693942" y="2936004"/>
            <a:ext cx="10131375" cy="3377125"/>
          </a:xfrm>
          <a:prstGeom prst="rect">
            <a:avLst/>
          </a:prstGeom>
        </p:spPr>
      </p:pic>
      <p:pic>
        <p:nvPicPr>
          <p:cNvPr id="5" name="Picture 4">
            <a:extLst>
              <a:ext uri="{FF2B5EF4-FFF2-40B4-BE49-F238E27FC236}">
                <a16:creationId xmlns:a16="http://schemas.microsoft.com/office/drawing/2014/main" id="{28253ABE-BE67-06EE-AE25-04CD956AB874}"/>
              </a:ext>
            </a:extLst>
          </p:cNvPr>
          <p:cNvPicPr>
            <a:picLocks noChangeAspect="1"/>
          </p:cNvPicPr>
          <p:nvPr/>
        </p:nvPicPr>
        <p:blipFill>
          <a:blip r:embed="rId3"/>
          <a:stretch>
            <a:fillRect/>
          </a:stretch>
        </p:blipFill>
        <p:spPr>
          <a:xfrm>
            <a:off x="842962" y="1357928"/>
            <a:ext cx="4105275" cy="1076325"/>
          </a:xfrm>
          <a:prstGeom prst="rect">
            <a:avLst/>
          </a:prstGeom>
        </p:spPr>
      </p:pic>
      <p:sp>
        <p:nvSpPr>
          <p:cNvPr id="6" name="Rectangle 5">
            <a:extLst>
              <a:ext uri="{FF2B5EF4-FFF2-40B4-BE49-F238E27FC236}">
                <a16:creationId xmlns:a16="http://schemas.microsoft.com/office/drawing/2014/main" id="{7D804151-F0A1-D985-FBA6-AC0D49BFF6D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3D58400-8537-2D26-59C9-75C3277C327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A37AC95-C658-3905-CFE9-E9AC238DB30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8126773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621DD21E-8E10-CB5D-51AD-9732DC902DA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443CC56-DF5E-2918-34E9-B90A92CF7D6F}"/>
              </a:ext>
            </a:extLst>
          </p:cNvPr>
          <p:cNvPicPr>
            <a:picLocks noChangeAspect="1"/>
          </p:cNvPicPr>
          <p:nvPr/>
        </p:nvPicPr>
        <p:blipFill>
          <a:blip r:embed="rId2"/>
          <a:stretch>
            <a:fillRect/>
          </a:stretch>
        </p:blipFill>
        <p:spPr>
          <a:xfrm>
            <a:off x="2956283" y="5959789"/>
            <a:ext cx="4981575" cy="542925"/>
          </a:xfrm>
          <a:prstGeom prst="rect">
            <a:avLst/>
          </a:prstGeom>
        </p:spPr>
      </p:pic>
      <p:sp>
        <p:nvSpPr>
          <p:cNvPr id="6" name="Rectangle 5">
            <a:extLst>
              <a:ext uri="{FF2B5EF4-FFF2-40B4-BE49-F238E27FC236}">
                <a16:creationId xmlns:a16="http://schemas.microsoft.com/office/drawing/2014/main" id="{B1A1AF02-4C1D-B093-6DB4-BF960847F4E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4C733039-91E3-C20B-399C-F04A2AD987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BA67E9EB-AE86-EE33-DC37-C307CB7A1C6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81C167FB-94F4-F2B0-1FFE-2F65D062FF3D}"/>
              </a:ext>
            </a:extLst>
          </p:cNvPr>
          <p:cNvPicPr>
            <a:picLocks noChangeAspect="1"/>
          </p:cNvPicPr>
          <p:nvPr/>
        </p:nvPicPr>
        <p:blipFill>
          <a:blip r:embed="rId4"/>
          <a:stretch>
            <a:fillRect/>
          </a:stretch>
        </p:blipFill>
        <p:spPr>
          <a:xfrm>
            <a:off x="0" y="952500"/>
            <a:ext cx="12192000" cy="4953000"/>
          </a:xfrm>
          <a:prstGeom prst="rect">
            <a:avLst/>
          </a:prstGeom>
        </p:spPr>
      </p:pic>
    </p:spTree>
    <p:extLst>
      <p:ext uri="{BB962C8B-B14F-4D97-AF65-F5344CB8AC3E}">
        <p14:creationId xmlns:p14="http://schemas.microsoft.com/office/powerpoint/2010/main" val="35765035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748161" y="975673"/>
            <a:ext cx="8695678" cy="787513"/>
          </a:xfrm>
        </p:spPr>
        <p:txBody>
          <a:bodyPr>
            <a:normAutofit fontScale="90000"/>
          </a:bodyPr>
          <a:lstStyle/>
          <a:p>
            <a:r>
              <a:rPr lang="en-US" dirty="0"/>
              <a:t>Summary: Naive Bayes is Not So Naive</a:t>
            </a:r>
          </a:p>
        </p:txBody>
      </p:sp>
      <p:sp>
        <p:nvSpPr>
          <p:cNvPr id="73731" name="Rectangle 3"/>
          <p:cNvSpPr>
            <a:spLocks noGrp="1" noChangeArrowheads="1"/>
          </p:cNvSpPr>
          <p:nvPr>
            <p:ph sz="quarter" idx="1"/>
          </p:nvPr>
        </p:nvSpPr>
        <p:spPr>
          <a:xfrm>
            <a:off x="1855917" y="2068760"/>
            <a:ext cx="8390439" cy="5199915"/>
          </a:xfrm>
        </p:spPr>
        <p:txBody>
          <a:bodyPr>
            <a:normAutofit/>
          </a:bodyPr>
          <a:lstStyle/>
          <a:p>
            <a:pPr marL="242307" indent="-242307"/>
            <a:r>
              <a:rPr lang="en-US" dirty="0">
                <a:latin typeface="Calibri" charset="0"/>
              </a:rPr>
              <a:t>Very Fast, low storage requirements</a:t>
            </a:r>
          </a:p>
          <a:p>
            <a:pPr marL="242307" indent="-242307"/>
            <a:r>
              <a:rPr lang="en-US" dirty="0">
                <a:latin typeface="Calibri" charset="0"/>
              </a:rPr>
              <a:t>Robust to Irrelevant Features</a:t>
            </a:r>
          </a:p>
          <a:p>
            <a:pPr marL="605766" lvl="1" indent="-174999">
              <a:buNone/>
            </a:pPr>
            <a:r>
              <a:rPr lang="en-US" dirty="0">
                <a:latin typeface="Calibri" charset="0"/>
              </a:rPr>
              <a:t>	</a:t>
            </a:r>
            <a:r>
              <a:rPr lang="en-US" sz="1908" dirty="0">
                <a:latin typeface="Calibri" charset="0"/>
              </a:rPr>
              <a:t>Irrelevant Features cancel each other without affecting results</a:t>
            </a:r>
          </a:p>
          <a:p>
            <a:pPr marL="242307" indent="-242307"/>
            <a:r>
              <a:rPr lang="en-US" dirty="0">
                <a:latin typeface="Calibri" charset="0"/>
              </a:rPr>
              <a:t>Very good in domains with many equally important features</a:t>
            </a:r>
            <a:endParaRPr lang="en-US" sz="1908" dirty="0">
              <a:latin typeface="Calibri" charset="0"/>
            </a:endParaRPr>
          </a:p>
          <a:p>
            <a:pPr marL="242307" indent="-242307"/>
            <a:r>
              <a:rPr lang="en-US" dirty="0">
                <a:latin typeface="Calibri" charset="0"/>
              </a:rPr>
              <a:t>Optimal if the independence assumptions hold: </a:t>
            </a:r>
            <a:r>
              <a:rPr lang="en-US" sz="2120" dirty="0">
                <a:latin typeface="Calibri" charset="0"/>
              </a:rPr>
              <a:t>If assumed independence is correct, then it is the Bayes Optimal Classifier for problem</a:t>
            </a:r>
            <a:endParaRPr lang="en-US" dirty="0">
              <a:latin typeface="Calibri" charset="0"/>
            </a:endParaRPr>
          </a:p>
          <a:p>
            <a:pPr marL="242307" indent="-242307"/>
            <a:r>
              <a:rPr lang="en-US" dirty="0">
                <a:latin typeface="Calibri" charset="0"/>
              </a:rPr>
              <a:t>A good dependable baseline for text classification</a:t>
            </a:r>
          </a:p>
          <a:p>
            <a:pPr marL="605766" lvl="1"/>
            <a:r>
              <a:rPr lang="en-US" sz="2544" b="1" dirty="0">
                <a:solidFill>
                  <a:srgbClr val="FF0000"/>
                </a:solidFill>
                <a:latin typeface="Calibri" charset="0"/>
              </a:rPr>
              <a:t>But we will see other classifiers that give better accuracy</a:t>
            </a:r>
          </a:p>
          <a:p>
            <a:pPr marL="242307" indent="-242307"/>
            <a:endParaRPr lang="en-US" dirty="0">
              <a:latin typeface="Calibri" charset="0"/>
            </a:endParaRPr>
          </a:p>
        </p:txBody>
      </p:sp>
      <p:sp>
        <p:nvSpPr>
          <p:cNvPr id="2" name="Rectangle 1">
            <a:extLst>
              <a:ext uri="{FF2B5EF4-FFF2-40B4-BE49-F238E27FC236}">
                <a16:creationId xmlns:a16="http://schemas.microsoft.com/office/drawing/2014/main" id="{937E711E-92FA-A10A-FEE5-C7F342B06C9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CC54F6-5BFD-6D6D-B4D0-9AA9A18388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430FB14C-FEFE-7B52-0188-05B4010381E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04126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731">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3731">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373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3731">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3731">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373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7A12F40-ED65-4AAB-8790-BFC23C736C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1521</TotalTime>
  <Words>2520</Words>
  <Application>Microsoft Office PowerPoint</Application>
  <PresentationFormat>Widescreen</PresentationFormat>
  <Paragraphs>428</Paragraphs>
  <Slides>54</Slides>
  <Notes>10</Notes>
  <HiddenSlides>0</HiddenSlides>
  <MMClips>0</MMClips>
  <ScaleCrop>false</ScaleCrop>
  <HeadingPairs>
    <vt:vector size="8" baseType="variant">
      <vt:variant>
        <vt:lpstr>Fonts Used</vt:lpstr>
      </vt:variant>
      <vt:variant>
        <vt:i4>15</vt:i4>
      </vt: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71" baseType="lpstr">
      <vt:lpstr>ＭＳ Ｐゴシック</vt:lpstr>
      <vt:lpstr>Andalus</vt:lpstr>
      <vt:lpstr>Arial</vt:lpstr>
      <vt:lpstr>Calibri</vt:lpstr>
      <vt:lpstr>Calibri (Headings)</vt:lpstr>
      <vt:lpstr>Calibri Light</vt:lpstr>
      <vt:lpstr>Courier</vt:lpstr>
      <vt:lpstr>Lucida Grande</vt:lpstr>
      <vt:lpstr>Palatino</vt:lpstr>
      <vt:lpstr>sohne</vt:lpstr>
      <vt:lpstr>source-serif-pro</vt:lpstr>
      <vt:lpstr>Symbol</vt:lpstr>
      <vt:lpstr>Times</vt:lpstr>
      <vt:lpstr>Times New Roman</vt:lpstr>
      <vt:lpstr>Wingdings</vt:lpstr>
      <vt:lpstr>Office Theme</vt:lpstr>
      <vt:lpstr>Equation</vt:lpstr>
      <vt:lpstr>PowerPoint Presentation</vt:lpstr>
      <vt:lpstr>PowerPoint Presentation</vt:lpstr>
      <vt:lpstr>The objectives of this lecture is to:</vt:lpstr>
      <vt:lpstr>Text Classification</vt:lpstr>
      <vt:lpstr>Text Classification: definition</vt:lpstr>
      <vt:lpstr>Classification Methods:  Hand-coded rules</vt:lpstr>
      <vt:lpstr>Classification Methods: Supervised Machine Learning</vt:lpstr>
      <vt:lpstr>Classification Methods: Supervised Machine Learning</vt:lpstr>
      <vt:lpstr>Text Classification and Naïve Bayes</vt:lpstr>
      <vt:lpstr>Naïve Bayes Intuition</vt:lpstr>
      <vt:lpstr>The bag of words representation</vt:lpstr>
      <vt:lpstr>The bag of words representation</vt:lpstr>
      <vt:lpstr>The bag of words representation:  using a subset of words</vt:lpstr>
      <vt:lpstr>The bag of words representation</vt:lpstr>
      <vt:lpstr>Bag of words for document classification</vt:lpstr>
      <vt:lpstr>Text Classification and Naïve Bayes</vt:lpstr>
      <vt:lpstr>Bayes’ Rule Applied to Documents and Classes</vt:lpstr>
      <vt:lpstr>Naïve Bayes Classifier (I)</vt:lpstr>
      <vt:lpstr>Naïve Bayes Classifier (II)</vt:lpstr>
      <vt:lpstr>Naïve Bayes Classifier (III)</vt:lpstr>
      <vt:lpstr>Multinomial Naïve Bayes Independence Assumptions</vt:lpstr>
      <vt:lpstr>Multinomial Naïve Bayes Classifier</vt:lpstr>
      <vt:lpstr>Applying Multinomial Naive Bayes Classifiers to Text Classification</vt:lpstr>
      <vt:lpstr>Problems with multiplying lots of probs</vt:lpstr>
      <vt:lpstr>We actually do everything in log space</vt:lpstr>
      <vt:lpstr>Text Classification and Naïve Bayes</vt:lpstr>
      <vt:lpstr>Learning the Multinomial Naïve Bayes Model</vt:lpstr>
      <vt:lpstr>Parameter estimation</vt:lpstr>
      <vt:lpstr>Problem with Maximum Likelihood</vt:lpstr>
      <vt:lpstr>Laplace (add-1) smoothing for Naïve Bayes</vt:lpstr>
      <vt:lpstr>Multinomial Naïve Bayes: Learning</vt:lpstr>
      <vt:lpstr>Unknown words</vt:lpstr>
      <vt:lpstr>Stop words</vt:lpstr>
      <vt:lpstr>Text Classification and Naïve Bayes</vt:lpstr>
      <vt:lpstr>PowerPoint Presentation</vt:lpstr>
      <vt:lpstr>Text Classification and Naïve Bayes</vt:lpstr>
      <vt:lpstr>Generative Model for Multinomial Naïve Bayes</vt:lpstr>
      <vt:lpstr>Naïve Bayes and Language Modeling</vt:lpstr>
      <vt:lpstr>Each class = a unigram language model</vt:lpstr>
      <vt:lpstr>Naïve Bayes as a Language Model</vt:lpstr>
      <vt:lpstr>Example</vt:lpstr>
      <vt:lpstr>PowerPoint Presentation</vt:lpstr>
      <vt:lpstr>PowerPoint Presentation</vt:lpstr>
      <vt:lpstr>Example</vt:lpstr>
      <vt:lpstr>PowerPoint Presentation</vt:lpstr>
      <vt:lpstr>PowerPoint Presentation</vt:lpstr>
      <vt:lpstr>PowerPoint Presentation</vt:lpstr>
      <vt:lpstr>PowerPoint Presentation</vt:lpstr>
      <vt:lpstr>Example</vt:lpstr>
      <vt:lpstr>PowerPoint Presentation</vt:lpstr>
      <vt:lpstr>PowerPoint Presentation</vt:lpstr>
      <vt:lpstr>PowerPoint Presentation</vt:lpstr>
      <vt:lpstr>Summary: Naive Bayes is Not So Naive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60</cp:revision>
  <dcterms:created xsi:type="dcterms:W3CDTF">2023-04-29T09:08:23Z</dcterms:created>
  <dcterms:modified xsi:type="dcterms:W3CDTF">2024-02-27T21:52:32Z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