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484" r:id="rId2"/>
    <p:sldId id="303" r:id="rId3"/>
    <p:sldId id="276" r:id="rId4"/>
    <p:sldId id="521" r:id="rId5"/>
    <p:sldId id="558" r:id="rId6"/>
    <p:sldId id="594" r:id="rId7"/>
    <p:sldId id="595" r:id="rId8"/>
    <p:sldId id="562" r:id="rId9"/>
    <p:sldId id="563" r:id="rId10"/>
    <p:sldId id="564" r:id="rId11"/>
    <p:sldId id="565" r:id="rId12"/>
    <p:sldId id="566" r:id="rId13"/>
    <p:sldId id="567" r:id="rId14"/>
    <p:sldId id="568" r:id="rId15"/>
    <p:sldId id="569" r:id="rId16"/>
    <p:sldId id="570" r:id="rId17"/>
    <p:sldId id="571" r:id="rId18"/>
    <p:sldId id="575" r:id="rId19"/>
    <p:sldId id="573" r:id="rId20"/>
    <p:sldId id="574" r:id="rId21"/>
    <p:sldId id="572" r:id="rId22"/>
    <p:sldId id="576" r:id="rId23"/>
    <p:sldId id="577" r:id="rId24"/>
    <p:sldId id="579" r:id="rId25"/>
    <p:sldId id="580" r:id="rId26"/>
    <p:sldId id="581" r:id="rId27"/>
    <p:sldId id="582" r:id="rId28"/>
    <p:sldId id="583" r:id="rId29"/>
    <p:sldId id="584" r:id="rId30"/>
    <p:sldId id="585" r:id="rId31"/>
    <p:sldId id="586" r:id="rId32"/>
    <p:sldId id="587" r:id="rId33"/>
    <p:sldId id="588" r:id="rId34"/>
    <p:sldId id="593" r:id="rId35"/>
    <p:sldId id="589" r:id="rId36"/>
    <p:sldId id="590" r:id="rId37"/>
    <p:sldId id="591" r:id="rId38"/>
    <p:sldId id="592" r:id="rId39"/>
    <p:sldId id="561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4"/>
            <p14:sldId id="303"/>
            <p14:sldId id="276"/>
            <p14:sldId id="521"/>
            <p14:sldId id="558"/>
            <p14:sldId id="594"/>
            <p14:sldId id="595"/>
            <p14:sldId id="562"/>
            <p14:sldId id="563"/>
            <p14:sldId id="564"/>
            <p14:sldId id="565"/>
            <p14:sldId id="566"/>
            <p14:sldId id="567"/>
            <p14:sldId id="568"/>
            <p14:sldId id="569"/>
            <p14:sldId id="570"/>
            <p14:sldId id="571"/>
            <p14:sldId id="575"/>
            <p14:sldId id="573"/>
            <p14:sldId id="574"/>
            <p14:sldId id="572"/>
            <p14:sldId id="576"/>
            <p14:sldId id="577"/>
            <p14:sldId id="579"/>
            <p14:sldId id="580"/>
            <p14:sldId id="581"/>
            <p14:sldId id="582"/>
            <p14:sldId id="583"/>
            <p14:sldId id="584"/>
            <p14:sldId id="585"/>
            <p14:sldId id="586"/>
            <p14:sldId id="587"/>
            <p14:sldId id="588"/>
            <p14:sldId id="593"/>
            <p14:sldId id="589"/>
            <p14:sldId id="590"/>
            <p14:sldId id="591"/>
            <p14:sldId id="592"/>
            <p14:sldId id="561"/>
            <p14:sldId id="34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1291E5-0BD8-EA9E-1BB4-6A8A163CDEDB}" v="667" dt="2023-08-29T16:10:11.462"/>
    <p1510:client id="{03C649F3-441F-B73A-EA17-D4E42EC9BECE}" v="937" dt="2023-09-26T20:58:44.788"/>
    <p1510:client id="{05A17F0D-DD91-242D-6088-3D66914F2012}" v="1660" dt="2023-09-12T18:14:47.057"/>
    <p1510:client id="{1176E7FB-7952-BDDE-1BF3-CF8344E9990C}" v="443" dt="2023-09-12T17:18:43.502"/>
    <p1510:client id="{1710E45F-3BB4-2F10-72AA-84FA7A5EC720}" v="37" dt="2023-10-05T18:07:03.099"/>
    <p1510:client id="{17AA0ED1-A0DA-3F13-CDFB-3A31D3DBC440}" v="923" dt="2023-09-12T11:16:06.740"/>
    <p1510:client id="{21C58AA7-73FF-876F-BA96-56C7D98867FF}" v="35" dt="2023-09-08T20:31:26.322"/>
    <p1510:client id="{2284D4EA-F7CD-2E14-3743-1591894FFC75}" v="84" dt="2023-09-12T19:35:42.124"/>
    <p1510:client id="{232B9E7E-0570-CA3D-EAF9-2E561350A64E}" v="62" dt="2023-09-12T19:54:20.119"/>
    <p1510:client id="{379558C3-21EC-EBF9-CED9-A6513BF4E4E5}" v="110" dt="2023-09-25T08:57:48.926"/>
    <p1510:client id="{3F9A7881-86C8-AF81-9086-6EBBE67B0D96}" v="185" dt="2023-09-12T18:29:42.029"/>
    <p1510:client id="{46CB2493-4DD4-6EA3-99EE-01D1C2FC8003}" v="3414" dt="2023-08-31T16:22:27.629"/>
    <p1510:client id="{506804B1-B4A9-6FB6-68D8-E3F0DEF6ED08}" v="5" dt="2023-09-24T11:03:38.764"/>
    <p1510:client id="{57910821-4839-E1BD-2750-0DF33731EECC}" v="3214" dt="2023-08-31T09:37:19.792"/>
    <p1510:client id="{5C7615EA-8652-318A-FDD2-81104CB703C0}" v="795" dt="2023-09-27T14:44:07.157"/>
    <p1510:client id="{5EA41550-3138-B522-E536-5D89A4E1D701}" v="4983" dt="2023-08-31T12:10:09.432"/>
    <p1510:client id="{6AA91F6A-6AA5-B7F7-5271-37F8C40A5899}" v="48" dt="2023-10-18T09:06:01.965"/>
    <p1510:client id="{749713F8-C72F-8F6D-DFCD-EFFFD3370699}" v="234" dt="2023-09-12T19:47:16.808"/>
    <p1510:client id="{7E49A461-0E87-FCF9-0046-038196C3BBD9}" v="524" dt="2023-09-08T20:46:26.638"/>
    <p1510:client id="{878B5414-2B7C-1BBA-D173-562788A1EAD8}" v="280" dt="2023-08-29T15:17:31.020"/>
    <p1510:client id="{93B27F12-8DF8-5135-EB83-95C732A60885}" v="1908" dt="2023-09-12T19:31:34.673"/>
    <p1510:client id="{9974AAA3-8226-2AEF-CE4E-AA5B2D54117B}" v="1393" dt="2023-09-04T12:38:58.344"/>
    <p1510:client id="{A4220E54-CC30-9C7C-BE46-4C5FDF698962}" v="3054" dt="2023-09-27T11:18:02.428"/>
    <p1510:client id="{A9549772-E7BF-7BEF-12EB-BCF8DB1833EF}" v="147" dt="2023-10-17T15:23:05.156"/>
    <p1510:client id="{BB44D990-3789-D892-A808-85EED76AA05C}" v="374" dt="2023-08-29T15:35:40.226"/>
    <p1510:client id="{BB723FAD-1C93-E73A-CA62-0AFE81A0AC6F}" v="2824" dt="2023-08-30T15:38:17.740"/>
    <p1510:client id="{D4C8152E-31B3-D59A-F086-D6D72784B865}" v="275" dt="2023-09-04T12:46:47.182"/>
    <p1510:client id="{D6745020-3A2C-3AB8-2A28-D9DE8BC0C25F}" v="1070" dt="2023-09-27T15:38:34.219"/>
    <p1510:client id="{D932AD42-0DDB-A44F-8ABF-1CDB06878786}" v="484" dt="2023-09-12T11:35:49.618"/>
    <p1510:client id="{DE832326-2AC0-0026-2233-9D09B1E2BEBD}" v="9" dt="2023-09-12T19:37:32.053"/>
    <p1510:client id="{E00F0F0D-72BF-078F-AD30-2EAD1004C057}" v="1183" dt="2023-09-04T13:35:08.5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0580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developers.google.com/maps/documentation/geocoding/overview" TargetMode="External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py4e-data.dr-chuck.net/json" TargetMode="External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uzzuf.net/jobs/egypt" TargetMode="External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uzzuf.net/jobs/egypt" TargetMode="External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uzzuf.net/jobs/egypt" TargetMode="External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uzzuf.net/jobs/egypt" TargetMode="External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e-xpats.com/en/job/me/sa/search/?area=3411" TargetMode="External"/><Relationship Id="rId1" Type="http://schemas.openxmlformats.org/officeDocument/2006/relationships/slideLayout" Target="../slideLayouts/slideLayout16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5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4455754"/>
            <a:ext cx="5188387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>
                <a:solidFill>
                  <a:schemeClr val="bg1"/>
                </a:solidFill>
                <a:latin typeface="Times New Roman"/>
                <a:cs typeface="Times New Roman"/>
              </a:rPr>
              <a:t>Prepared by Dr. Hamada I. AbdulWakel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3699474" cy="2123658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400" b="1">
                <a:solidFill>
                  <a:srgbClr val="00B0F0"/>
                </a:solidFill>
                <a:latin typeface="Times New Roman"/>
                <a:cs typeface="Times New Roman"/>
              </a:rPr>
              <a:t>Network 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pPr algn="ctr"/>
            <a:r>
              <a:rPr lang="en-US" sz="4400" b="1">
                <a:solidFill>
                  <a:srgbClr val="00B0F0"/>
                </a:solidFill>
                <a:latin typeface="Times New Roman"/>
                <a:cs typeface="Times New Roman"/>
              </a:rPr>
              <a:t>Programming </a:t>
            </a:r>
            <a:br>
              <a:rPr lang="en-US" sz="44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>
                <a:solidFill>
                  <a:srgbClr val="00B0F0"/>
                </a:solidFill>
                <a:latin typeface="Times New Roman"/>
                <a:cs typeface="Times New Roman"/>
              </a:rPr>
              <a:t>in Python</a:t>
            </a:r>
            <a:endParaRPr lang="en-US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>
                <a:solidFill>
                  <a:srgbClr val="000000"/>
                </a:solidFill>
                <a:latin typeface="Times New Roman"/>
                <a:cs typeface="Times New Roman"/>
              </a:rPr>
              <a:t>Lecture 3</a:t>
            </a:r>
            <a:endParaRPr lang="en-US" sz="28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pic>
        <p:nvPicPr>
          <p:cNvPr id="2" name="Picture 1" descr="A person typing on a computer&#10;&#10;Description automatically generated">
            <a:extLst>
              <a:ext uri="{FF2B5EF4-FFF2-40B4-BE49-F238E27FC236}">
                <a16:creationId xmlns:a16="http://schemas.microsoft.com/office/drawing/2014/main" id="{08D4FAB9-1930-430F-E48C-6D35988808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0891" y="-329242"/>
            <a:ext cx="7415840" cy="7415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857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18426" y="2785710"/>
            <a:ext cx="5514523" cy="1384995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200" b="1">
                <a:solidFill>
                  <a:srgbClr val="00B0F0"/>
                </a:solidFill>
                <a:latin typeface="Times New Roman"/>
                <a:cs typeface="Times New Roman"/>
              </a:rPr>
              <a:t>Basics of Network</a:t>
            </a:r>
          </a:p>
          <a:p>
            <a:r>
              <a:rPr lang="en-US" sz="4200" b="1">
                <a:solidFill>
                  <a:srgbClr val="00B0F0"/>
                </a:solidFill>
                <a:latin typeface="Times New Roman"/>
                <a:cs typeface="Times New Roman"/>
              </a:rPr>
              <a:t>Programming – Part II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852776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  <a:latin typeface="Times New Roman"/>
                <a:cs typeface="Times New Roman"/>
              </a:rPr>
              <a:t>Lecture 3</a:t>
            </a:r>
            <a:endParaRPr lang="en-US" sz="28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Times New Roman"/>
                <a:cs typeface="Times New Roman"/>
              </a:rPr>
              <a:t>Dr. Hamada I. AbdulWakel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RECAP: LECTURE 2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Service Oriented Architecture (SOA).</a:t>
            </a:r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Application Program Interface (API).</a:t>
            </a:r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API modules in Python.</a:t>
            </a:r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19711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LECTURE MAIN POINTS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5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Application Program Interface (API).</a:t>
            </a:r>
            <a:endParaRPr lang="en-US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err="1">
                <a:solidFill>
                  <a:srgbClr val="2D3956"/>
                </a:solidFill>
                <a:latin typeface="Times New Roman"/>
                <a:cs typeface="Times New Roman"/>
              </a:rPr>
              <a:t>BeautifulSoup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and web scraping.</a:t>
            </a:r>
            <a:endParaRPr lang="en-US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Socket Programming in Python.</a:t>
            </a:r>
            <a:endParaRPr lang="en-US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07059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  <a:hlinkClick r:id="rId2"/>
              </a:rPr>
              <a:t>Geocoding: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the process of converting human-readable addresses into geographic coordinates (i.e., latitude and longitude), which you can use to place markers on a map.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Reverse geocoding: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the process of converting geographic coordinates into a human-readable address.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Map APIs allow you to create location-aware infographics, mind maps and visualization aids.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GOOGLE MAPS API</a:t>
            </a:r>
          </a:p>
        </p:txBody>
      </p:sp>
    </p:spTree>
    <p:extLst>
      <p:ext uri="{BB962C8B-B14F-4D97-AF65-F5344CB8AC3E}">
        <p14:creationId xmlns:p14="http://schemas.microsoft.com/office/powerpoint/2010/main" val="78921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GOOGLE MAPS API</a:t>
            </a:r>
          </a:p>
        </p:txBody>
      </p:sp>
      <p:pic>
        <p:nvPicPr>
          <p:cNvPr id="7" name="Picture 6" descr="A screenshot of a map&#10;&#10;Description automatically generated">
            <a:extLst>
              <a:ext uri="{FF2B5EF4-FFF2-40B4-BE49-F238E27FC236}">
                <a16:creationId xmlns:a16="http://schemas.microsoft.com/office/drawing/2014/main" id="{1CA145AB-5F32-2100-3D8B-01AB8ADC71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5267" y="1743726"/>
            <a:ext cx="7257689" cy="424756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D5B983F-14FA-C139-F716-A25721C05ADC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366250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342900" indent="-342900">
              <a:buFont typeface="Arial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ea typeface="Arial"/>
                <a:cs typeface="Arial"/>
              </a:rPr>
              <a:t>Google map API simulation.​</a:t>
            </a:r>
            <a:endParaRPr lang="en-US">
              <a:solidFill>
                <a:srgbClr val="FFFFFF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800100" lvl="1" indent="-342900">
              <a:buFont typeface="Arial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ea typeface="Arial"/>
                <a:cs typeface="Arial"/>
              </a:rPr>
              <a:t>URL: </a:t>
            </a:r>
            <a:endParaRPr lang="en-US">
              <a:solidFill>
                <a:srgbClr val="FFFFFF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lvl="1"/>
            <a:r>
              <a:rPr lang="en-US" sz="2400">
                <a:solidFill>
                  <a:srgbClr val="00B0F0"/>
                </a:solidFill>
                <a:latin typeface="Times New Roman"/>
                <a:ea typeface="Arial"/>
                <a:cs typeface="Arial"/>
              </a:rPr>
              <a:t>https://py4e-data.dr-chuck.net/json?</a:t>
            </a:r>
            <a:endParaRPr lang="en-US">
              <a:solidFill>
                <a:srgbClr val="FFFFFF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lvl="1"/>
            <a:r>
              <a:rPr lang="en-US" sz="2400">
                <a:solidFill>
                  <a:srgbClr val="00B0F0"/>
                </a:solidFill>
                <a:latin typeface="Times New Roman"/>
                <a:ea typeface="Arial"/>
                <a:cs typeface="Arial"/>
              </a:rPr>
              <a:t>                    address=</a:t>
            </a:r>
            <a:r>
              <a:rPr lang="en-US" sz="2400" b="1" err="1">
                <a:solidFill>
                  <a:srgbClr val="00B0F0"/>
                </a:solidFill>
                <a:latin typeface="Times New Roman"/>
                <a:ea typeface="Arial"/>
                <a:cs typeface="Arial"/>
              </a:rPr>
              <a:t>mecca</a:t>
            </a:r>
            <a:r>
              <a:rPr lang="en-US" sz="2400" err="1">
                <a:solidFill>
                  <a:srgbClr val="00B0F0"/>
                </a:solidFill>
                <a:latin typeface="Times New Roman"/>
                <a:ea typeface="Arial"/>
                <a:cs typeface="Arial"/>
              </a:rPr>
              <a:t>&amp;key</a:t>
            </a:r>
            <a:r>
              <a:rPr lang="en-US" sz="2400">
                <a:solidFill>
                  <a:srgbClr val="00B0F0"/>
                </a:solidFill>
                <a:latin typeface="Times New Roman"/>
                <a:ea typeface="Arial"/>
                <a:cs typeface="Arial"/>
              </a:rPr>
              <a:t>=42​</a:t>
            </a:r>
            <a:endParaRPr lang="en-US">
              <a:ea typeface="Calibri" panose="020F0502020204030204"/>
              <a:cs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GOOGLE MAPS API</a:t>
            </a:r>
          </a:p>
        </p:txBody>
      </p:sp>
      <p:pic>
        <p:nvPicPr>
          <p:cNvPr id="7" name="Picture 6" descr="A screenshot of a computer code&#10;&#10;Description automatically generated">
            <a:extLst>
              <a:ext uri="{FF2B5EF4-FFF2-40B4-BE49-F238E27FC236}">
                <a16:creationId xmlns:a16="http://schemas.microsoft.com/office/drawing/2014/main" id="{1CA145AB-5F32-2100-3D8B-01AB8ADC71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3456" y="1675512"/>
            <a:ext cx="4324708" cy="438399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99309B3-48C1-9864-50EA-0954949B9F2C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55862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import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urllib.error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,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urllib.parse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,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urllib.request</a:t>
            </a:r>
            <a:endParaRPr lang="en-US" sz="240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import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json</a:t>
            </a:r>
            <a:endParaRPr lang="en-US" sz="240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api_key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 = False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if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api_key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 is False: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api_key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 = 42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serviceurl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 = '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http://py4e-data.dr-chuck.net/json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?'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else: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serviceurl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='https://maps.googleapis.com/maps/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api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/geocode/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json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?'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GOOGLE MAPS API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168218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91202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while True: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address = input("Enter location: ")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if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len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(address) &lt; 1: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break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parms =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dict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parms['address'] = address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if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api_key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 is not False: 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parms['key'] =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api_key</a:t>
            </a:r>
            <a:endParaRPr lang="en-US" sz="2400">
              <a:solidFill>
                <a:srgbClr val="00B0F0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GOOGLE MAPS API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479077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91202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Code (inside while loop):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url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 =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serviceurl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 +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urllib.parse.urlencode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(parms)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print('Retrieving',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url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urllib_handler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 =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urllib.request.urlopen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url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data =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urllib_handler.read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().decode()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print('Retrieved',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len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(data), 'characters')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try: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js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 =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json.loads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(data)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except: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js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 = None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GOOGLE MAPS API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562326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91202"/>
            <a:ext cx="10541000" cy="415498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Code (inside while loop):</a:t>
            </a:r>
            <a:endParaRPr lang="en-US"/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if 'status' not in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js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 or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js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['status'] != 'OK':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print('Fail to retrieve data')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print(data)</a:t>
            </a:r>
            <a:endParaRPr lang="en-US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continue</a:t>
            </a:r>
            <a:endParaRPr lang="en-US">
              <a:ea typeface="Calibri"/>
              <a:cs typeface="Calibri"/>
            </a:endParaRP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print(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json.dumps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js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, indent=4))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lat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 =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js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['results'][0]['geometry']['location']['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lat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']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lng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 =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js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['results'][0]['geometry']['location']['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lng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']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location =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js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['results'][0]['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formatted_address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']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print('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lat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',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lat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, '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lng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',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lng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, "location", location)</a:t>
            </a:r>
          </a:p>
          <a:p>
            <a:pPr algn="just"/>
            <a:endParaRPr lang="en-US" sz="2400">
              <a:solidFill>
                <a:srgbClr val="00B0F0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GOOGLE MAPS API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058284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91202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When a program pretends to be a web browser and retrieves web pages, extracts information, and then looks at more pages.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ea typeface="Calibri" panose="020F0502020204030204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Uses: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Monitor a site for new information.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Make a database for a search engine.</a:t>
            </a:r>
            <a:endParaRPr lang="en-US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Get your data from a system that has no export feature.</a:t>
            </a:r>
            <a:endParaRPr lang="en-US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Pull social data.</a:t>
            </a:r>
            <a:endParaRPr lang="en-US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WEB SCRAPING</a:t>
            </a:r>
          </a:p>
        </p:txBody>
      </p:sp>
    </p:spTree>
    <p:extLst>
      <p:ext uri="{BB962C8B-B14F-4D97-AF65-F5344CB8AC3E}">
        <p14:creationId xmlns:p14="http://schemas.microsoft.com/office/powerpoint/2010/main" val="377469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31491" y="2521240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There is some controversy about web scraping.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Do not republishing copyrighted </a:t>
            </a:r>
            <a:endParaRPr lang="en-US"/>
          </a:p>
          <a:p>
            <a:pPr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material.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Do not violate terms of service.</a:t>
            </a:r>
            <a:endParaRPr lang="en-US">
              <a:ea typeface="Calibri"/>
              <a:cs typeface="Calibri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ea typeface="Calibri" panose="020F0502020204030204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53308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BE CAREFUL WITH WEB SCRAPING</a:t>
            </a:r>
          </a:p>
        </p:txBody>
      </p:sp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3B1B7C1C-9799-7507-2299-10E92E4104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3947" y="3151229"/>
            <a:ext cx="5446143" cy="2827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451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53308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BEAUTIFULSOUP MODULE</a:t>
            </a:r>
          </a:p>
        </p:txBody>
      </p:sp>
      <p:pic>
        <p:nvPicPr>
          <p:cNvPr id="11" name="Picture 10" descr="A diagram of a website&#10;&#10;Description automatically generated">
            <a:extLst>
              <a:ext uri="{FF2B5EF4-FFF2-40B4-BE49-F238E27FC236}">
                <a16:creationId xmlns:a16="http://schemas.microsoft.com/office/drawing/2014/main" id="{31AE08FA-8856-21C4-A885-92D9EA179C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7759" y="1881319"/>
            <a:ext cx="7962180" cy="3972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60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31491" y="2521240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err="1">
                <a:solidFill>
                  <a:srgbClr val="2D3956"/>
                </a:solidFill>
                <a:latin typeface="Times New Roman"/>
                <a:cs typeface="Times New Roman"/>
              </a:rPr>
              <a:t>BeautifulSoup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 is a Python module for pulling data out of HTML and XML files.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One of the important pieces of HTML document are 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tags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, which may contain other tags/strings (tag’s children). 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err="1">
                <a:solidFill>
                  <a:srgbClr val="2D3956"/>
                </a:solidFill>
                <a:latin typeface="Times New Roman"/>
                <a:cs typeface="Times New Roman"/>
              </a:rPr>
              <a:t>BeautifulSoup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 provides different ways to navigate and iterate over these tags.</a:t>
            </a:r>
            <a:endParaRPr lang="en-US">
              <a:ea typeface="Calibri"/>
              <a:cs typeface="Calibri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err="1">
                <a:solidFill>
                  <a:srgbClr val="2D3956"/>
                </a:solidFill>
                <a:latin typeface="Times New Roman"/>
                <a:cs typeface="Times New Roman"/>
              </a:rPr>
              <a:t>BeautifulSoup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 is the object created when we try to 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scrape a web resource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53308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BEAUTIFULSOUP MODULE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281266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31491" y="2521240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Installation:</a:t>
            </a:r>
            <a:endParaRPr lang="en-US"/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err="1">
                <a:solidFill>
                  <a:srgbClr val="2D3956"/>
                </a:solidFill>
                <a:latin typeface="Times New Roman"/>
                <a:cs typeface="Times New Roman"/>
              </a:rPr>
              <a:t>PyPi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:       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pip install beautifulsoup4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Beautiful Soup supports different HTML parser such as:</a:t>
            </a:r>
            <a:endParaRPr lang="en-US"/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b="1" err="1">
                <a:solidFill>
                  <a:srgbClr val="2D3956"/>
                </a:solidFill>
                <a:latin typeface="Times New Roman"/>
                <a:cs typeface="Times New Roman"/>
              </a:rPr>
              <a:t>Html.parser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: the default HTML parser included in Python’s standard library.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err="1">
                <a:solidFill>
                  <a:srgbClr val="2D3956"/>
                </a:solidFill>
                <a:latin typeface="Times New Roman"/>
                <a:cs typeface="Times New Roman"/>
              </a:rPr>
              <a:t>Ixml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</a:t>
            </a:r>
          </a:p>
          <a:p>
            <a:pPr lvl="1"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  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pip install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lxml</a:t>
            </a:r>
            <a:endParaRPr lang="en-US" sz="240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Html5lib </a:t>
            </a:r>
          </a:p>
          <a:p>
            <a:pPr lvl="1"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  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pip install html5lib</a:t>
            </a:r>
            <a:endParaRPr lang="en-US">
              <a:solidFill>
                <a:srgbClr val="00B0F0"/>
              </a:solidFill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60276"/>
            <a:ext cx="6533087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INSTALLATION OF BEAUTIFULSOUP MODULE</a:t>
            </a:r>
          </a:p>
        </p:txBody>
      </p:sp>
    </p:spTree>
    <p:extLst>
      <p:ext uri="{BB962C8B-B14F-4D97-AF65-F5344CB8AC3E}">
        <p14:creationId xmlns:p14="http://schemas.microsoft.com/office/powerpoint/2010/main" val="3501606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91597"/>
            <a:ext cx="653308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WEB SCRAPING STEPS</a:t>
            </a:r>
          </a:p>
        </p:txBody>
      </p:sp>
      <p:pic>
        <p:nvPicPr>
          <p:cNvPr id="7" name="Picture 6" descr="A diagram of a soup preparation&#10;&#10;Description automatically generated">
            <a:extLst>
              <a:ext uri="{FF2B5EF4-FFF2-40B4-BE49-F238E27FC236}">
                <a16:creationId xmlns:a16="http://schemas.microsoft.com/office/drawing/2014/main" id="{D0E5F394-57B5-B964-184B-A06AF707E0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7683" y="2154902"/>
            <a:ext cx="8307237" cy="3813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345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31491" y="2521240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Step 1: Inspect your data source: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</a:t>
            </a:r>
            <a:endParaRPr lang="en-US" dirty="0"/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 manual step.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Open the website you want to pull important content from it.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Open inspection.</a:t>
            </a:r>
          </a:p>
          <a:p>
            <a:pPr marL="1200150" lvl="2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On Mac:   </a:t>
            </a:r>
            <a:endParaRPr lang="en-US" dirty="0"/>
          </a:p>
          <a:p>
            <a:pPr lvl="1"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Cmd+Alt+I</a:t>
            </a:r>
            <a:endParaRPr lang="en-US" sz="2400" dirty="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pPr marL="1200150" lvl="2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On Windows/Linux:   </a:t>
            </a:r>
          </a:p>
          <a:p>
            <a:pPr lvl="1"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Ctrl+Shift+I</a:t>
            </a:r>
            <a:endParaRPr lang="en-US" sz="2400" dirty="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Understand the website structure to know where these important data.</a:t>
            </a:r>
            <a:endParaRPr lang="en-US" sz="2400" dirty="0" err="1">
              <a:solidFill>
                <a:srgbClr val="00B0F0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91597"/>
            <a:ext cx="653308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WEB SCRAPING STEPS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617150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91597"/>
            <a:ext cx="653308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WEB SCRAPING STEPS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D7F56E70-DE8A-4470-595E-55EA2DF48F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0891" y="1833418"/>
            <a:ext cx="8566029" cy="4082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636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91597"/>
            <a:ext cx="653308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WEB SCRAPING STEPS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D7F56E70-DE8A-4470-595E-55EA2DF48F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137" y="2139684"/>
            <a:ext cx="10550105" cy="3455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671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31491" y="2521240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Step 2: Scrape HTML content from a page: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</a:t>
            </a:r>
            <a:endParaRPr lang="en-US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Create the soup object.</a:t>
            </a:r>
            <a:endParaRPr lang="en-US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Read the web page content using this object.</a:t>
            </a:r>
            <a:endParaRPr lang="en-US">
              <a:ea typeface="Calibri"/>
              <a:cs typeface="Calibri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Step 3: Parse HTML code with </a:t>
            </a:r>
            <a:r>
              <a:rPr lang="en-US" sz="2400" b="1" err="1">
                <a:solidFill>
                  <a:srgbClr val="2D3956"/>
                </a:solidFill>
                <a:latin typeface="Times New Roman"/>
                <a:cs typeface="Times New Roman"/>
              </a:rPr>
              <a:t>BeautifulSoup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Parse the web page content to make it more accessible.</a:t>
            </a:r>
            <a:endParaRPr lang="en-US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Pick out the data from the required HTML tags.</a:t>
            </a:r>
            <a:endParaRPr lang="en-US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91597"/>
            <a:ext cx="653308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WEB SCRAPING STEPS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717551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31491" y="2521240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err="1">
                <a:solidFill>
                  <a:srgbClr val="2D3956"/>
                </a:solidFill>
                <a:latin typeface="Times New Roman"/>
                <a:cs typeface="Times New Roman"/>
              </a:rPr>
              <a:t>Beautifulsoup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(content, parser)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: creates a soup object.</a:t>
            </a:r>
            <a:endParaRPr lang="en-US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b="1">
              <a:solidFill>
                <a:srgbClr val="2D3956"/>
              </a:solidFill>
              <a:latin typeface="Times New Roman"/>
              <a:ea typeface="Calibri" panose="020F0502020204030204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err="1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soupObj.prettify</a:t>
            </a:r>
            <a:r>
              <a:rPr lang="en-US" sz="2400" b="1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()</a:t>
            </a:r>
            <a:r>
              <a:rPr lang="en-US" sz="2400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: gives the visual representation of the parsed URL. It arranges all the tags in a parse-tree manner with better readability.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endParaRPr lang="en-US" sz="2400" b="1">
              <a:solidFill>
                <a:srgbClr val="2D3956"/>
              </a:solidFill>
              <a:latin typeface="Times New Roman"/>
              <a:ea typeface="Calibri" panose="020F0502020204030204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err="1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soupObj.title</a:t>
            </a:r>
            <a:r>
              <a:rPr lang="en-US" sz="2400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: gives the title tag with its content.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endParaRPr lang="en-US" sz="2400" b="1">
              <a:solidFill>
                <a:srgbClr val="2D3956"/>
              </a:solidFill>
              <a:latin typeface="Times New Roman"/>
              <a:ea typeface="Calibri" panose="020F0502020204030204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err="1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soupObj.title.string</a:t>
            </a:r>
            <a:r>
              <a:rPr lang="en-US" sz="2400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: gives the title content only without the tag.</a:t>
            </a:r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60276"/>
            <a:ext cx="6533087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BEAUTIFULSOUP MODULE METHODS</a:t>
            </a:r>
          </a:p>
        </p:txBody>
      </p:sp>
    </p:spTree>
    <p:extLst>
      <p:ext uri="{BB962C8B-B14F-4D97-AF65-F5344CB8AC3E}">
        <p14:creationId xmlns:p14="http://schemas.microsoft.com/office/powerpoint/2010/main" val="3585422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31491" y="2521240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soupObj.find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("</a:t>
            </a: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tagName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")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: gives the first occurrence of the given tag name.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soupObj.find_all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("</a:t>
            </a:r>
            <a:r>
              <a:rPr lang="en-US" sz="2400" b="1" dirty="0" err="1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tagName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")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: gives a list of all occurrences of the given tag name with they contents.</a:t>
            </a:r>
            <a:endParaRPr lang="en-US" dirty="0">
              <a:ea typeface="Calibri"/>
              <a:cs typeface="Calibri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 err="1">
                <a:solidFill>
                  <a:srgbClr val="00B0F0"/>
                </a:solidFill>
                <a:latin typeface="Times New Roman"/>
                <a:ea typeface="Calibri" panose="020F0502020204030204"/>
                <a:cs typeface="Times New Roman"/>
              </a:rPr>
              <a:t>firstTag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 panose="020F0502020204030204"/>
                <a:cs typeface="Times New Roman"/>
              </a:rPr>
              <a:t> =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Calibri" panose="020F0502020204030204"/>
                <a:cs typeface="Times New Roman"/>
              </a:rPr>
              <a:t>soupObj.find_all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 panose="020F0502020204030204"/>
                <a:cs typeface="Times New Roman"/>
              </a:rPr>
              <a:t>("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Calibri" panose="020F0502020204030204"/>
                <a:cs typeface="Times New Roman"/>
              </a:rPr>
              <a:t>tagName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 panose="020F0502020204030204"/>
                <a:cs typeface="Times New Roman"/>
              </a:rPr>
              <a:t>")[0]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If the 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firstTag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 contains other tags:</a:t>
            </a:r>
          </a:p>
          <a:p>
            <a:pPr lvl="2" algn="just"/>
            <a:r>
              <a:rPr lang="en-US" sz="2400" dirty="0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 </a:t>
            </a:r>
            <a:r>
              <a:rPr lang="en-US" sz="2400" err="1">
                <a:solidFill>
                  <a:srgbClr val="00B0F0"/>
                </a:solidFill>
                <a:latin typeface="Times New Roman"/>
                <a:ea typeface="Calibri" panose="020F0502020204030204"/>
                <a:cs typeface="Times New Roman"/>
              </a:rPr>
              <a:t>firstTag.find_all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 panose="020F0502020204030204"/>
                <a:cs typeface="Times New Roman"/>
              </a:rPr>
              <a:t>("</a:t>
            </a:r>
            <a:r>
              <a:rPr lang="en-US" sz="2400" err="1">
                <a:solidFill>
                  <a:srgbClr val="00B0F0"/>
                </a:solidFill>
                <a:latin typeface="Times New Roman"/>
                <a:ea typeface="Calibri" panose="020F0502020204030204"/>
                <a:cs typeface="Times New Roman"/>
              </a:rPr>
              <a:t>otherTagName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 panose="020F0502020204030204"/>
                <a:cs typeface="Times New Roman"/>
              </a:rPr>
              <a:t>")</a:t>
            </a:r>
            <a:endParaRPr lang="en-US" dirty="0">
              <a:solidFill>
                <a:srgbClr val="00B0F0"/>
              </a:solidFill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6825B32-08A4-44E8-A485-B7F34606771D}"/>
              </a:ext>
            </a:extLst>
          </p:cNvPr>
          <p:cNvSpPr txBox="1"/>
          <p:nvPr/>
        </p:nvSpPr>
        <p:spPr>
          <a:xfrm>
            <a:off x="2513150" y="760276"/>
            <a:ext cx="6533087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BEAUTIFULSOUP MODULE METHODS</a:t>
            </a:r>
          </a:p>
        </p:txBody>
      </p:sp>
    </p:spTree>
    <p:extLst>
      <p:ext uri="{BB962C8B-B14F-4D97-AF65-F5344CB8AC3E}">
        <p14:creationId xmlns:p14="http://schemas.microsoft.com/office/powerpoint/2010/main" val="3607110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31491" y="2521240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soupObj.find_all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("</a:t>
            </a: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tagName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", { </a:t>
            </a: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css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 style })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: gives a list of all occurrences of the given tag name with they contents which have the same given 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cs typeface="Times New Roman"/>
              </a:rPr>
              <a:t>css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style.</a:t>
            </a: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tag.get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("</a:t>
            </a: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propertyName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")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: gives the value of the given property for the selected tag.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tag.text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: gives the content of the selected tag.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CBCF1DA-E9DD-1433-90B4-9686EBD43D3B}"/>
              </a:ext>
            </a:extLst>
          </p:cNvPr>
          <p:cNvSpPr txBox="1"/>
          <p:nvPr/>
        </p:nvSpPr>
        <p:spPr>
          <a:xfrm>
            <a:off x="2513150" y="760276"/>
            <a:ext cx="6533087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BEAUTIFULSOUP MODULE METHODS</a:t>
            </a:r>
          </a:p>
        </p:txBody>
      </p:sp>
    </p:spTree>
    <p:extLst>
      <p:ext uri="{BB962C8B-B14F-4D97-AF65-F5344CB8AC3E}">
        <p14:creationId xmlns:p14="http://schemas.microsoft.com/office/powerpoint/2010/main" val="2111985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31491" y="2521240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pPr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 import requests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from bs4 import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BeautifulSoup</a:t>
            </a:r>
            <a:endParaRPr lang="en-US" sz="240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url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 = 'https://www.demoblaze.com/'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html =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requests.get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url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soup =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BeautifulSoup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html.content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, '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html.parser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')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print(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soup.prettify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())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print(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soup.title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print(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soup.title.string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91597"/>
            <a:ext cx="653308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BEAUTIFULSOUP EXAMPLE</a:t>
            </a:r>
          </a:p>
        </p:txBody>
      </p:sp>
    </p:spTree>
    <p:extLst>
      <p:ext uri="{BB962C8B-B14F-4D97-AF65-F5344CB8AC3E}">
        <p14:creationId xmlns:p14="http://schemas.microsoft.com/office/powerpoint/2010/main" val="4033031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31491" y="2521240"/>
            <a:ext cx="10541000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print(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soup.find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("p") 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tags = soup('a')                 </a:t>
            </a:r>
            <a:r>
              <a:rPr lang="en-US" sz="2400" dirty="0">
                <a:solidFill>
                  <a:srgbClr val="002060"/>
                </a:solidFill>
                <a:latin typeface="Times New Roman"/>
                <a:cs typeface="Times New Roman"/>
              </a:rPr>
              <a:t>#get all anchor tags as a </a:t>
            </a:r>
            <a:r>
              <a:rPr lang="en-US" sz="2400" err="1">
                <a:solidFill>
                  <a:srgbClr val="002060"/>
                </a:solidFill>
                <a:latin typeface="Times New Roman"/>
                <a:cs typeface="Times New Roman"/>
              </a:rPr>
              <a:t>ResultSet</a:t>
            </a:r>
            <a:r>
              <a:rPr lang="en-US" sz="2400" dirty="0">
                <a:solidFill>
                  <a:srgbClr val="002060"/>
                </a:solidFill>
                <a:latin typeface="Times New Roman"/>
                <a:cs typeface="Times New Roman"/>
              </a:rPr>
              <a:t> </a:t>
            </a:r>
            <a:endParaRPr lang="en-US" dirty="0">
              <a:solidFill>
                <a:srgbClr val="002060"/>
              </a:solidFill>
            </a:endParaRP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tags =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soup.find_all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("a")  </a:t>
            </a:r>
            <a:r>
              <a:rPr lang="en-US" sz="2400" dirty="0">
                <a:solidFill>
                  <a:srgbClr val="002060"/>
                </a:solidFill>
                <a:latin typeface="Times New Roman"/>
                <a:cs typeface="Times New Roman"/>
              </a:rPr>
              <a:t>#the same as above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for tag in tags: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print(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tag.get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('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href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') 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91597"/>
            <a:ext cx="653308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BEAUTIFULSOUP EXAMPLE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327132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31491" y="2521240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Using 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  <a:hlinkClick r:id="rId2"/>
              </a:rPr>
              <a:t>Wuzzuf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website:</a:t>
            </a:r>
          </a:p>
          <a:p>
            <a:pPr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 from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itertools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 import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zip_longest</a:t>
            </a:r>
            <a:endParaRPr lang="en-US" sz="240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import requests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from bs4 import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BeautifulSoup</a:t>
            </a:r>
            <a:endParaRPr lang="en-US" sz="240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import csv</a:t>
            </a:r>
          </a:p>
          <a:p>
            <a:pPr algn="just"/>
            <a:endParaRPr lang="en-US" sz="240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result =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requests.get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('https://wuzzuf.net/search/jobs/?q=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python&amp;a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=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hpb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')</a:t>
            </a:r>
            <a:endParaRPr lang="en-US"/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soup =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BeautifulSoup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result.content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, '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html.parser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')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job_titles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 =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soup.find_all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("h2", {"class":"css-m604qf"})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60276"/>
            <a:ext cx="6533087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WEB SCRAPPING TO SEARCH FOR A JOB EXAMPLE</a:t>
            </a:r>
          </a:p>
        </p:txBody>
      </p:sp>
    </p:spTree>
    <p:extLst>
      <p:ext uri="{BB962C8B-B14F-4D97-AF65-F5344CB8AC3E}">
        <p14:creationId xmlns:p14="http://schemas.microsoft.com/office/powerpoint/2010/main" val="1621417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31491" y="2521240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Using 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  <a:hlinkClick r:id="rId2"/>
              </a:rPr>
              <a:t>Wuzzuf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website:</a:t>
            </a:r>
          </a:p>
          <a:p>
            <a:pPr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company_names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 =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soup.find_all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("a", {"class":"css-17s97q8"})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locations =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soup.find_all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("span", {"class":"css-5wys0k"})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skills =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soup.find_all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("div", {"class":"css-y4udm8"})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print(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len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job_titles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))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jobs = []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comapnies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 = []</a:t>
            </a:r>
            <a:endParaRPr lang="en-US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locs = []</a:t>
            </a:r>
            <a:endParaRPr lang="en-US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skill = []</a:t>
            </a:r>
            <a:endParaRPr lang="en-US">
              <a:ea typeface="Calibri"/>
              <a:cs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60276"/>
            <a:ext cx="6533087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WEB SCRAPPING TO SEARCH FOR A JOB EXAMPLE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159530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31491" y="2521240"/>
            <a:ext cx="10541000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Using 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  <a:hlinkClick r:id="rId2"/>
              </a:rPr>
              <a:t>Wuzzuf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website:</a:t>
            </a:r>
          </a:p>
          <a:p>
            <a:pPr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 for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i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 in range(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len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job_titles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)):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jobs.append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job_titles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[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i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].text)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comapnies.append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company_names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[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i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].text)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locs.append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(locations[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i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].text)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skill.append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(skills[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i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].text)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60276"/>
            <a:ext cx="6533087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WEB SCRAPPING TO SEARCH FOR A JOB EXAMPLE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497689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31491" y="2521240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Using 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  <a:hlinkClick r:id="rId2"/>
              </a:rPr>
              <a:t>Wuzzuf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website:</a:t>
            </a:r>
          </a:p>
          <a:p>
            <a:pPr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fileLists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 = [jobs,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comapnies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, locs, skill]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exported =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zip_longest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(*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fileLists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with open("/path/to/create/jobsResults.csv", "w") as f: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wr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 =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csv.writer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(f)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wr.writerow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(["job title", "company name", "location", "skills"])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wr.writerows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(exported)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60276"/>
            <a:ext cx="6533087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WEB SCRAPPING TO SEARCH FOR A JOB EXAMPLE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961365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31491" y="2521240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Sockets 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are the endpoints of a bidirectional communications channel between connection devices.</a:t>
            </a:r>
            <a:endParaRPr lang="en-US" dirty="0"/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Sockets are the most popular form of inter-process communication especially for cross-platform communication.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Sockets may communicate within a process, between processes on the same machine, or between processes on different continents.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53308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SOCKETS</a:t>
            </a:r>
          </a:p>
        </p:txBody>
      </p:sp>
    </p:spTree>
    <p:extLst>
      <p:ext uri="{BB962C8B-B14F-4D97-AF65-F5344CB8AC3E}">
        <p14:creationId xmlns:p14="http://schemas.microsoft.com/office/powerpoint/2010/main" val="1860504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31491" y="2521240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Python's standard library consists of various built-in modules that support inter-process communication and networking.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socket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module defines how server and client machines can communicate at hardware level using socket endpoints on top of the operating system.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socket module provides various objects, constants, functions and related exceptions for building full-fledged network applications including client and server programs.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53308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THE SOCKET MODULE</a:t>
            </a:r>
          </a:p>
        </p:txBody>
      </p:sp>
    </p:spTree>
    <p:extLst>
      <p:ext uri="{BB962C8B-B14F-4D97-AF65-F5344CB8AC3E}">
        <p14:creationId xmlns:p14="http://schemas.microsoft.com/office/powerpoint/2010/main" val="994899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31491" y="2248070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To program a connection between two end-points, you need to configure both end-points sockets to know each other.</a:t>
            </a:r>
            <a:endParaRPr lang="en-US" sz="2400">
              <a:solidFill>
                <a:srgbClr val="00B0F0"/>
              </a:solidFill>
              <a:latin typeface="Times New Roman"/>
              <a:ea typeface="Calibri" panose="020F0502020204030204"/>
              <a:cs typeface="Times New Roman"/>
            </a:endParaRPr>
          </a:p>
          <a:p>
            <a:pPr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</a:t>
            </a:r>
            <a:endParaRPr lang="en-US" sz="2400">
              <a:solidFill>
                <a:srgbClr val="00B0F0"/>
              </a:solidFill>
              <a:latin typeface="Times New Roman"/>
              <a:ea typeface="Calibri" panose="020F0502020204030204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The socket configuration includes:</a:t>
            </a:r>
            <a:endParaRPr lang="en-US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Socket family: represents the IP version used. </a:t>
            </a:r>
            <a:endParaRPr lang="en-US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1200150" lvl="2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AF_INET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 for IPv4</a:t>
            </a:r>
            <a:endParaRPr lang="en-US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1200150" lvl="2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AF_UNIX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 for IPv6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Socket type: represents the type of connection.</a:t>
            </a:r>
            <a:endParaRPr lang="en-US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1200150" lvl="2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SOCK_STREAM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 for connection-oriented type (TCP).</a:t>
            </a:r>
            <a:endParaRPr lang="en-US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1200150" lvl="2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SOCK_DGRAM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 for connectionless type (UDP).</a:t>
            </a:r>
            <a:endParaRPr lang="en-US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53308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THE SOCKET MODULE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80242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31491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socket()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: creates sockets objects for the server and the client.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 b="1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err="1">
                <a:solidFill>
                  <a:srgbClr val="2D3956"/>
                </a:solidFill>
                <a:latin typeface="Times New Roman"/>
                <a:cs typeface="Times New Roman"/>
              </a:rPr>
              <a:t>gethostname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returns a string containing the hostname.</a:t>
            </a:r>
            <a:endParaRPr lang="en-US" sz="2400" b="1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b="1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err="1">
                <a:solidFill>
                  <a:srgbClr val="2D3956"/>
                </a:solidFill>
                <a:latin typeface="Times New Roman"/>
                <a:cs typeface="Times New Roman"/>
              </a:rPr>
              <a:t>gethostbyname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returns IP address.</a:t>
            </a:r>
            <a:endParaRPr lang="en-US" sz="2400" b="1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bind():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binds/associates the address to the created socket object.</a:t>
            </a:r>
            <a:endParaRPr lang="en-US">
              <a:ea typeface="Calibri"/>
              <a:cs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53308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THE SOCKET MODULE METHODS</a:t>
            </a:r>
          </a:p>
        </p:txBody>
      </p:sp>
    </p:spTree>
    <p:extLst>
      <p:ext uri="{BB962C8B-B14F-4D97-AF65-F5344CB8AC3E}">
        <p14:creationId xmlns:p14="http://schemas.microsoft.com/office/powerpoint/2010/main" val="2562431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31491" y="2276825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connect():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takes a two-item tuple object as argument. The two items are IP address and port number of the server.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 b="1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listen():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starts the server and runs it into a listen loop looking for connection request from client.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endParaRPr lang="en-US" sz="2400" b="1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accept():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when a connection request is intercepted by server, this method accepts it and identifies the client socket with its address.</a:t>
            </a:r>
            <a:endParaRPr lang="en-US">
              <a:ea typeface="Calibri"/>
              <a:cs typeface="Calibri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b="1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close():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marks the socket as closed.</a:t>
            </a:r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53308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THE SOCKET MODULE METHODS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076851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31491" y="2391844"/>
            <a:ext cx="10541000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import socket</a:t>
            </a:r>
          </a:p>
          <a:p>
            <a:pPr algn="just"/>
            <a:endParaRPr lang="en-US" sz="240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</a:t>
            </a:r>
            <a:r>
              <a:rPr lang="en-US" sz="2400" dirty="0">
                <a:solidFill>
                  <a:srgbClr val="002060"/>
                </a:solidFill>
                <a:latin typeface="Times New Roman"/>
                <a:cs typeface="Times New Roman"/>
              </a:rPr>
              <a:t># create a TCP socket</a:t>
            </a:r>
            <a:endParaRPr lang="en-US" dirty="0">
              <a:solidFill>
                <a:srgbClr val="002060"/>
              </a:solidFill>
              <a:ea typeface="Calibri"/>
              <a:cs typeface="Calibri"/>
            </a:endParaRP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soc =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socket.socket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socket.AF_INET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socket.SOCK_STREAM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print("Socket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succesfully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 created!")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53308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THE SOCKET CREATION</a:t>
            </a:r>
          </a:p>
        </p:txBody>
      </p:sp>
    </p:spTree>
    <p:extLst>
      <p:ext uri="{BB962C8B-B14F-4D97-AF65-F5344CB8AC3E}">
        <p14:creationId xmlns:p14="http://schemas.microsoft.com/office/powerpoint/2010/main" val="3920657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31491" y="2248070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import socket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target_host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 = input("Enter the target host name to connect: ")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target_port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 = input("Enter the target port: ")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try: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sock.connect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target_host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, int(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target_port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)))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print("Socket Connected to", target_host, "on port:",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target_port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except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socket.error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 as err: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print("Failed to connect to",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target_host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, "on port",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target_port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print("Reason:", str(err) 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60276"/>
            <a:ext cx="6533087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THE SOCKET CREATION WITH EXCEPTION HANDLING</a:t>
            </a:r>
          </a:p>
        </p:txBody>
      </p:sp>
    </p:spTree>
    <p:extLst>
      <p:ext uri="{BB962C8B-B14F-4D97-AF65-F5344CB8AC3E}">
        <p14:creationId xmlns:p14="http://schemas.microsoft.com/office/powerpoint/2010/main" val="2645454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31491" y="2248070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import socket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soc =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socket.socket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print("socket created")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</a:t>
            </a:r>
            <a:r>
              <a:rPr lang="en-US" sz="2400" dirty="0">
                <a:solidFill>
                  <a:srgbClr val="002060"/>
                </a:solidFill>
                <a:latin typeface="Times New Roman"/>
                <a:cs typeface="Times New Roman"/>
              </a:rPr>
              <a:t># the server will be in the local machine</a:t>
            </a:r>
            <a:endParaRPr lang="en-US" dirty="0">
              <a:solidFill>
                <a:srgbClr val="002060"/>
              </a:solidFill>
              <a:ea typeface="Calibri"/>
              <a:cs typeface="Calibri"/>
            </a:endParaRP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soc.bind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socket.gethostname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(), 5485))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soc.listen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(3) </a:t>
            </a:r>
            <a:r>
              <a:rPr lang="en-US" sz="2400" dirty="0">
                <a:solidFill>
                  <a:srgbClr val="002060"/>
                </a:solidFill>
                <a:latin typeface="Times New Roman"/>
                <a:cs typeface="Times New Roman"/>
              </a:rPr>
              <a:t>#accepts three connection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print("Waiting for connections .....")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53308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SIMPLE SERVER USING SOCKETS</a:t>
            </a:r>
          </a:p>
        </p:txBody>
      </p:sp>
    </p:spTree>
    <p:extLst>
      <p:ext uri="{BB962C8B-B14F-4D97-AF65-F5344CB8AC3E}">
        <p14:creationId xmlns:p14="http://schemas.microsoft.com/office/powerpoint/2010/main" val="3971120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QUESTIONS FOR ONLINE DISCUSSION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03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Write a program and use this link 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https://we-xpats.com/en/job/me/sa/search/?area=3411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to create a web scraping application to get the available jobs in Makkah.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84517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3" name="Picture 2" descr="A person holding a tablet&#10;&#10;Description automatically generated">
            <a:extLst>
              <a:ext uri="{FF2B5EF4-FFF2-40B4-BE49-F238E27FC236}">
                <a16:creationId xmlns:a16="http://schemas.microsoft.com/office/drawing/2014/main" id="{5D52CB60-1037-5D90-C1A6-677803AD65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75117" y="1587476"/>
            <a:ext cx="9342407" cy="3898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40</Slides>
  <Notes>3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revision>49</cp:revision>
  <dcterms:created xsi:type="dcterms:W3CDTF">2023-04-29T09:08:23Z</dcterms:created>
  <dcterms:modified xsi:type="dcterms:W3CDTF">2023-10-18T11:39:42Z</dcterms:modified>
</cp:coreProperties>
</file>