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  <p:sldId id="306" r:id="rId52"/>
    <p:sldId id="307" r:id="rId5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" Type="http://schemas.openxmlformats.org/officeDocument/2006/relationships/slide" Target="slides/slide4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theme" Target="theme/theme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tableStyles" Target="tableStyles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7876B1-EA4B-818E-75E9-664B179B26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5926340-60A6-59AA-4EA2-D288BBEBA9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22F15A-AFE3-4A91-A14A-B17DDA3BF107}" type="datetimeFigureOut">
              <a:rPr lang="en-US" smtClean="0"/>
              <a:t>2/27/2026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67A241B-474C-ADB1-B179-BF8B0E7CD5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B3D8EA4-765A-A973-7C4B-55C880DF1D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1EEF26-CA6B-4D23-9C7C-AC3F460711D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891122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82D1D51-1947-9555-2B09-A7158C4ED3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C5279DC-39FE-2CD7-3FBC-941954A7A9A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40D57E0-0F01-71FE-E8A7-13DEFAE3BF9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422F15A-AFE3-4A91-A14A-B17DDA3BF107}" type="datetimeFigureOut">
              <a:rPr lang="en-US" smtClean="0"/>
              <a:t>2/27/2026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8248D78-6A80-55AC-C755-075CAEFEDA8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54FF6C7-3823-7663-ADA5-5F5301A15AA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951EEF26-CA6B-4D23-9C7C-AC3F460711D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812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A38BA26-5CA0-B093-A5A1-4ECFDCDB70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6E3514A-050D-55D6-509D-A2032F78726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243871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788F894-773D-AA6C-4AD7-80BFCB5134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607FAF2-CC1C-98EF-B88C-B79EDF049D2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711980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A94AB76-4FA5-703F-E96C-1B76959A99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latin typeface="Andalus" panose="02020603050405020304" pitchFamily="18" charset="-78"/>
                <a:cs typeface="Andalus" panose="02020603050405020304" pitchFamily="18" charset="-78"/>
              </a:rPr>
              <a:t>The objectives of this lecture is to:</a:t>
            </a:r>
            <a:endParaRPr lang="en-US" dirty="0">
              <a:latin typeface="Andalus" panose="02020603050405020304" pitchFamily="18" charset="-78"/>
              <a:cs typeface="Andalus" panose="02020603050405020304" pitchFamily="18" charset="-78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BBBAEB9-7FFC-EC68-829C-60F49CAA035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90084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BB36A52-8799-D016-37C5-BB1EDCAF10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240">
                <a:latin typeface="Calibri (Headings)"/>
                <a:cs typeface="Calibri (Headings)"/>
              </a:rPr>
              <a:t>Spelling Correction and the Noisy Channel</a:t>
            </a:r>
            <a:endParaRPr lang="en-US" sz="4240" dirty="0">
              <a:latin typeface="Calibri (Headings)"/>
              <a:ea typeface="ＭＳ Ｐゴシック" charset="0"/>
              <a:cs typeface="Calibri (Headings)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72B52A2-9CC5-A0FB-3BB1-35A905D36B2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4989167"/>
      </p:ext>
    </p:extLst>
  </p:cSld>
  <p:clrMapOvr>
    <a:masterClrMapping/>
  </p:clrMapOvr>
  <p:transition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B9A5DD1-1923-43C1-9F1B-08E6BF8059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Applications for spelling correction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C0AE5B3-6A73-20F5-4115-99D44AA06EF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162061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593F40F-212F-7815-69C5-7EEA0EAFE5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Spelling Tasks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2B07958-D56C-EF60-40DA-7413DDEB867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281405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ED73BCB-943D-C8C5-A0F4-919D6D0539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Types of spelling errors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EC90281-EB35-BE32-FD3F-DD306CEF207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837794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C8A10FE-3064-6F8C-F977-1F0630CED1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Non-word spelling errors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DFDB4AA-304E-2646-C6F9-6AED159A05F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534218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58347E8-ACA1-6951-B7E5-80A5817EEC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Real word spelling errors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C448203-5289-EB08-154B-AE389920BB5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844226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7D1C5E5-E969-7D7F-E5F3-806AECA51A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240">
                <a:latin typeface="Calibri (Headings)"/>
                <a:cs typeface="Calibri (Headings)"/>
              </a:rPr>
              <a:t>Spelling Correction and the Noisy Channel</a:t>
            </a:r>
            <a:endParaRPr lang="en-US" sz="4240" dirty="0">
              <a:latin typeface="Calibri (Headings)"/>
              <a:ea typeface="ＭＳ Ｐゴシック" charset="0"/>
              <a:cs typeface="Calibri (Headings)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FC4C949-A464-FE27-F6B7-C86912D2A37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6019865"/>
      </p:ext>
    </p:extLst>
  </p:cSld>
  <p:clrMapOvr>
    <a:masterClrMapping/>
  </p:clrMapOvr>
  <p:transition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4D200AC-F0C2-6E6F-A60A-374A95DC61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Noisy Channel Intuition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CD5CD4B-9D59-5156-ABC1-76DE1043512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615329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64485E8-0EB0-4A52-D374-93DD6E214F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Noisy Channel Intuition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1202CA4-FDDC-909B-7E29-BD704D1DF85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644884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43A4065-8E67-B0B3-B64C-FAEF2C8EAE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Noisy Channel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B13859A-3362-1701-5A1F-EE04A54ED58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402701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68194AC-D8AD-05F4-AF90-F3005A3DBA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History: Noisy channel for spelling proposed around 1990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E2FCB46-79F8-F477-79E1-7052AB506DD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830236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F05D719-DFDD-9E84-B145-2C9472C31F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Non-word spelling error example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F0F7D04-7405-41EA-6282-7B6C7FA1C53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520989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6502600-877F-0BFA-FB54-4ADD14AB36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Candidate generation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CDDFD23-82D8-300F-80D8-BC295C79116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2796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F78AB9B-C7B9-3451-F558-9040811CDB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Damerau-Levenshtein edit distance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6CFB50A-374E-0CF5-1AA6-6D01B987833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760570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1728796-A1D8-AE92-18C9-D9FC9215B4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Words within 1 of </a:t>
            </a:r>
            <a:r>
              <a:rPr lang="en-US">
                <a:latin typeface="Courier"/>
                <a:cs typeface="Courier"/>
              </a:rPr>
              <a:t>acress</a:t>
            </a:r>
            <a:endParaRPr lang="en-US" dirty="0">
              <a:latin typeface="Courier"/>
              <a:cs typeface="Courier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5682029-E14C-0599-8E68-4E7404A5B4A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494136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F6CFAAC-F249-F56F-0C09-A8BAFF6AAF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Candidate generation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C2E6051-49DB-AF9B-2B3D-E430D680613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30644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E6168A4-6F2E-B4A1-534E-5BBB64FA00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Language Model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D7A0750-1611-6DC2-DF3C-9C1B2A25BBF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932506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AB67046-31C1-7877-5672-2ED816D164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Web-scale N-grams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D546617-7F58-BAD8-1262-122D8FAD82C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976047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9EB3A71-E3DA-6FEE-2505-F45A03039C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Unigram Prior probability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8063460-B9D2-5900-54C6-83D36F05B69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821534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A7AE1B2-DF6F-FDFD-2556-BBEC1D2EB1F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Channel model probability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4F5A5DF-0DE1-1AD9-E490-D7C777D0238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379278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1FC9652-EBFB-9F26-E1DF-473E92E69A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Computing error probability: confusion matrix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B9D25D7-AB51-305A-E3EE-9BA4E1799C6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6254434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A273681-1461-E6A2-D1AF-10134A336D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Confusion matrix for spelling errors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2409B1A-31EF-7D25-61EF-A89D7DF0D96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5935364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99F9672-711E-152D-F0F7-8A69233563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Generating the confusion matrix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54ACCDE-77E6-67BA-69DE-C306E53FB47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3033798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8EFEE66-EE67-5CCA-9AE1-25D3C94AAB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Channel model 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76181EB-DC47-2A28-CFAE-AEC033914EE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2005702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AF934DD-6823-D35C-692D-9BA27DBE79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Channel model for </a:t>
            </a:r>
            <a:r>
              <a:rPr lang="en-US">
                <a:latin typeface="Courier"/>
                <a:cs typeface="Courier"/>
              </a:rPr>
              <a:t>acress</a:t>
            </a:r>
            <a:endParaRPr lang="en-US" dirty="0">
              <a:latin typeface="Courier"/>
              <a:cs typeface="Courier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CD65DE9-D43C-1220-A21D-C0E2F115229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46574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756B5FC-EE60-818E-F616-4FA5EDDCF3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Noisy channel probability for </a:t>
            </a:r>
            <a:r>
              <a:rPr lang="en-US">
                <a:latin typeface="Courier"/>
                <a:cs typeface="Courier"/>
              </a:rPr>
              <a:t>acress</a:t>
            </a:r>
            <a:endParaRPr lang="en-US" dirty="0">
              <a:latin typeface="Courier"/>
              <a:cs typeface="Courier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54914D1-D8B2-2163-73E3-73E85D27D04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7441714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A53FF60-AC90-06AE-CB94-231E1BB439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Noisy channel probability for </a:t>
            </a:r>
            <a:r>
              <a:rPr lang="en-US">
                <a:latin typeface="Courier"/>
                <a:cs typeface="Courier"/>
              </a:rPr>
              <a:t>acress</a:t>
            </a:r>
            <a:endParaRPr lang="en-US" dirty="0">
              <a:latin typeface="Courier"/>
              <a:cs typeface="Courier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8A0172C-E697-A496-E48B-2659A70DB54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5035597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2DAD1F0-C13C-5BAA-D327-D195C1BAB6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Using a bigram language model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76A9418-7304-1CE8-2884-D809A15768A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5844288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9B6527C-C2D0-3014-B81B-10DBC3C2AF6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Using a bigram language model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543FA78-0854-0678-1D5A-7E03F555DC8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5412742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CA680AD-7501-DA96-BD7E-82D68C36BD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Evaluation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947C136-6A8F-445F-302D-27C39C84880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7653183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1F66392-7C79-2A29-EA78-523610E1C8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240">
                <a:latin typeface="Calibri (Headings)"/>
                <a:cs typeface="Calibri (Headings)"/>
              </a:rPr>
              <a:t>Spelling Correction and the Noisy Channel</a:t>
            </a:r>
            <a:endParaRPr lang="en-US" sz="4240" dirty="0">
              <a:latin typeface="Calibri (Headings)"/>
              <a:ea typeface="ＭＳ Ｐゴシック" charset="0"/>
              <a:cs typeface="Calibri (Headings)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61BF8F4-6494-EA4E-AB68-AD3AB89BDC8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5512847"/>
      </p:ext>
    </p:extLst>
  </p:cSld>
  <p:clrMapOvr>
    <a:masterClrMapping/>
  </p:clrMapOvr>
  <p:transition/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C515DE1-B6B9-9D6C-C2BF-427FBE2218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Real-word spelling errors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5FD48E3-A0C0-3009-D038-AB96BF8A055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6402980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1A76445-8449-824D-B127-6EAC76EBC8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Solving real-world spelling errors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80F64E4-CE27-EEA8-ABB3-DF1B1802DF4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3077905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F5A4BF0-81DB-664F-1BAD-F9AAA4F032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Noisy channel for real-word spell correction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D543D6C-7793-76D4-94AE-F8C716BBBBC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9696771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E93218A-C200-F43B-16E4-76E93562C7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Noisy channel for real-word spell correction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2F0BCB6-A057-EDCA-3C8D-47E167263DF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3727040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77B0027-1149-B711-CA67-38400173DC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Noisy channel for real-word spell correction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FDFABAF-CA26-E714-F768-7411B5BCE91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0903043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C0CD11C-A62C-BACD-A942-54FF861B3C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Simplification: One error per sentence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CAC08AE-6215-95D5-2A00-01AFAF0FAAE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9907237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7D2673E-F006-74F2-9920-66B503AE0F1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Where to get the probabilities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A6D59F8-AA4F-E2B0-570F-A5D19195F84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6389686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9BB0BCA-1D78-ED56-2F3C-D5A0C1664C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Probability of no error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0035608-D5B6-0B64-B9A3-D0EE8E74986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3130983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B9DE88D-5479-8C3D-64AB-53C9806CAA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Peter Norvig’s “thew” example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5A78AC0-AFC7-3301-0637-A2EC0876B35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4772069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369EE89-AF2B-3F6A-E773-21B065542A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240">
                <a:latin typeface="Calibri (Headings)"/>
                <a:cs typeface="Calibri (Headings)"/>
              </a:rPr>
              <a:t>Spelling Correction and the Noisy Channel</a:t>
            </a:r>
            <a:endParaRPr lang="en-US" sz="4240" dirty="0">
              <a:latin typeface="Calibri (Headings)"/>
              <a:ea typeface="ＭＳ Ｐゴシック" charset="0"/>
              <a:cs typeface="Calibri (Headings)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3FB0F9C-FBB8-6A08-CC0A-08EB8EF59EC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8990495"/>
      </p:ext>
    </p:extLst>
  </p:cSld>
  <p:clrMapOvr>
    <a:masterClrMapping/>
  </p:clrMapOvr>
  <p:transition/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9BA20F2-4DAA-A7E5-B93B-C63AE17776B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HCI issues in spelling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7805BC5-C39A-9B0A-AA18-083395C47D1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4103024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335C3DF-CC73-2EE9-7BBD-B7363C5BE8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State of the art noisy channel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829F5D4-4362-0A63-036C-CA25DAD4336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088661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8AFB186-5C98-5532-C3C7-B74FBBD7E4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Phonetic error model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34A8DC4-B262-D272-3482-262BFE5F74E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8652812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9FCEC81-007B-53AF-2935-E2CA4E7F1E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Improvements to channel model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5D55F54-2EDB-99CF-6CFA-D2F39C0B2B1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7924836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0F52691-D07E-2F86-F502-EDAE475B49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Channel model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1DF78DA-5D9E-7725-3386-0CC82E08314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7212582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406C7AD-CB86-E125-C6C4-9F37A09A76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Nearby keys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3A88AE6-2DC3-0ADD-7167-3DBBC835203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3394817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5495BE1-4527-79C3-04B0-23BA4B49817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Classifier-based methods </a:t>
            </a:r>
            <a:br>
              <a:rPr lang="en-US"/>
            </a:br>
            <a:r>
              <a:rPr lang="en-US"/>
              <a:t>for real-word spelling correction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BAEAFFB-38F0-92DD-4C5D-E3389F7ABD1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3559653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229EDC2-E605-6838-5605-DB4516DF5F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912E41E-2E76-83D8-4E01-DCAF427DB95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454705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208</Words>
  <Application>Microsoft Office PowerPoint</Application>
  <PresentationFormat>Widescreen</PresentationFormat>
  <Paragraphs>49</Paragraphs>
  <Slides>52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52</vt:i4>
      </vt:variant>
    </vt:vector>
  </HeadingPairs>
  <TitlesOfParts>
    <vt:vector size="59" baseType="lpstr">
      <vt:lpstr>Andalus</vt:lpstr>
      <vt:lpstr>Aptos</vt:lpstr>
      <vt:lpstr>Aptos Display</vt:lpstr>
      <vt:lpstr>Arial</vt:lpstr>
      <vt:lpstr>Calibri (Headings)</vt:lpstr>
      <vt:lpstr>Courier</vt:lpstr>
      <vt:lpstr>Office Theme</vt:lpstr>
      <vt:lpstr>PowerPoint Presentation</vt:lpstr>
      <vt:lpstr>PowerPoint Presentation</vt:lpstr>
      <vt:lpstr>The objectives of this lecture is to:</vt:lpstr>
      <vt:lpstr>Spelling Correction and the Noisy Channel</vt:lpstr>
      <vt:lpstr>Applications for spelling correction</vt:lpstr>
      <vt:lpstr>Spelling Tasks</vt:lpstr>
      <vt:lpstr>Types of spelling errors</vt:lpstr>
      <vt:lpstr>Non-word spelling errors</vt:lpstr>
      <vt:lpstr>Real word spelling errors</vt:lpstr>
      <vt:lpstr>Spelling Correction and the Noisy Channel</vt:lpstr>
      <vt:lpstr>Noisy Channel Intuition</vt:lpstr>
      <vt:lpstr>Noisy Channel Intuition</vt:lpstr>
      <vt:lpstr>Noisy Channel</vt:lpstr>
      <vt:lpstr>History: Noisy channel for spelling proposed around 1990</vt:lpstr>
      <vt:lpstr>Non-word spelling error example</vt:lpstr>
      <vt:lpstr>Candidate generation</vt:lpstr>
      <vt:lpstr>Damerau-Levenshtein edit distance</vt:lpstr>
      <vt:lpstr>Words within 1 of acress</vt:lpstr>
      <vt:lpstr>Candidate generation</vt:lpstr>
      <vt:lpstr>Language Model</vt:lpstr>
      <vt:lpstr>Web-scale N-grams</vt:lpstr>
      <vt:lpstr>Unigram Prior probability</vt:lpstr>
      <vt:lpstr>Channel model probability</vt:lpstr>
      <vt:lpstr>Computing error probability: confusion matrix</vt:lpstr>
      <vt:lpstr>Confusion matrix for spelling errors</vt:lpstr>
      <vt:lpstr>Generating the confusion matrix</vt:lpstr>
      <vt:lpstr>Channel model </vt:lpstr>
      <vt:lpstr>Channel model for acress</vt:lpstr>
      <vt:lpstr>Noisy channel probability for acress</vt:lpstr>
      <vt:lpstr>Noisy channel probability for acress</vt:lpstr>
      <vt:lpstr>Using a bigram language model</vt:lpstr>
      <vt:lpstr>Using a bigram language model</vt:lpstr>
      <vt:lpstr>Evaluation</vt:lpstr>
      <vt:lpstr>Spelling Correction and the Noisy Channel</vt:lpstr>
      <vt:lpstr>Real-word spelling errors</vt:lpstr>
      <vt:lpstr>Solving real-world spelling errors</vt:lpstr>
      <vt:lpstr>Noisy channel for real-word spell correction</vt:lpstr>
      <vt:lpstr>Noisy channel for real-word spell correction</vt:lpstr>
      <vt:lpstr>Noisy channel for real-word spell correction</vt:lpstr>
      <vt:lpstr>Simplification: One error per sentence</vt:lpstr>
      <vt:lpstr>Where to get the probabilities</vt:lpstr>
      <vt:lpstr>Probability of no error</vt:lpstr>
      <vt:lpstr>Peter Norvig’s “thew” example</vt:lpstr>
      <vt:lpstr>Spelling Correction and the Noisy Channel</vt:lpstr>
      <vt:lpstr>HCI issues in spelling</vt:lpstr>
      <vt:lpstr>State of the art noisy channel</vt:lpstr>
      <vt:lpstr>Phonetic error model</vt:lpstr>
      <vt:lpstr>Improvements to channel model</vt:lpstr>
      <vt:lpstr>Channel model</vt:lpstr>
      <vt:lpstr>Nearby keys</vt:lpstr>
      <vt:lpstr>Classifier-based methods  for real-word spelling correction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Hussein Mogahed</dc:creator>
  <cp:lastModifiedBy>Hussein Mogahed</cp:lastModifiedBy>
  <cp:revision>1</cp:revision>
  <dcterms:created xsi:type="dcterms:W3CDTF">2026-02-27T21:22:42Z</dcterms:created>
  <dcterms:modified xsi:type="dcterms:W3CDTF">2026-02-27T21:22:42Z</dcterms:modified>
</cp:coreProperties>
</file>