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8"/>
  </p:notesMasterIdLst>
  <p:sldIdLst>
    <p:sldId id="496" r:id="rId3"/>
    <p:sldId id="336" r:id="rId4"/>
    <p:sldId id="344" r:id="rId5"/>
    <p:sldId id="345" r:id="rId6"/>
    <p:sldId id="346" r:id="rId7"/>
    <p:sldId id="347" r:id="rId8"/>
    <p:sldId id="348" r:id="rId9"/>
    <p:sldId id="350" r:id="rId10"/>
    <p:sldId id="349"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4" r:id="rId25"/>
    <p:sldId id="365" r:id="rId26"/>
    <p:sldId id="366" r:id="rId27"/>
    <p:sldId id="367" r:id="rId28"/>
    <p:sldId id="368" r:id="rId29"/>
    <p:sldId id="369" r:id="rId30"/>
    <p:sldId id="370" r:id="rId31"/>
    <p:sldId id="371" r:id="rId32"/>
    <p:sldId id="372" r:id="rId33"/>
    <p:sldId id="373" r:id="rId34"/>
    <p:sldId id="374" r:id="rId35"/>
    <p:sldId id="375" r:id="rId36"/>
    <p:sldId id="376" r:id="rId37"/>
    <p:sldId id="377" r:id="rId38"/>
    <p:sldId id="378" r:id="rId39"/>
    <p:sldId id="380" r:id="rId40"/>
    <p:sldId id="381" r:id="rId41"/>
    <p:sldId id="382" r:id="rId42"/>
    <p:sldId id="383" r:id="rId43"/>
    <p:sldId id="384" r:id="rId44"/>
    <p:sldId id="385" r:id="rId45"/>
    <p:sldId id="386" r:id="rId46"/>
    <p:sldId id="34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5" d="100"/>
          <a:sy n="95" d="100"/>
        </p:scale>
        <p:origin x="206" y="91"/>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45</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9454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24007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34742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15524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9149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27159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63086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50739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7625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2342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125896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968903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604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228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2474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6916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0497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848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1/31/2026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18737887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sv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sv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5.png"/><Relationship Id="rId7"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_rels/slide7.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sv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7.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3.svg"/><Relationship Id="rId11" Type="http://schemas.openxmlformats.org/officeDocument/2006/relationships/image" Target="../media/image36.png"/><Relationship Id="rId5" Type="http://schemas.openxmlformats.org/officeDocument/2006/relationships/image" Target="../media/image32.png"/><Relationship Id="rId10" Type="http://schemas.openxmlformats.org/officeDocument/2006/relationships/image" Target="../media/image7.svg"/><Relationship Id="rId4" Type="http://schemas.openxmlformats.org/officeDocument/2006/relationships/image" Target="../media/image31.svg"/><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20.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6.png"/><Relationship Id="rId7"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46.svg"/><Relationship Id="rId3" Type="http://schemas.openxmlformats.org/officeDocument/2006/relationships/image" Target="../media/image24.png"/><Relationship Id="rId7" Type="http://schemas.openxmlformats.org/officeDocument/2006/relationships/image" Target="../media/image6.png"/><Relationship Id="rId12"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3.svg"/><Relationship Id="rId11" Type="http://schemas.openxmlformats.org/officeDocument/2006/relationships/image" Target="../media/image44.png"/><Relationship Id="rId5" Type="http://schemas.openxmlformats.org/officeDocument/2006/relationships/image" Target="../media/image42.png"/><Relationship Id="rId10" Type="http://schemas.openxmlformats.org/officeDocument/2006/relationships/image" Target="../media/image39.svg"/><Relationship Id="rId4" Type="http://schemas.openxmlformats.org/officeDocument/2006/relationships/image" Target="../media/image25.svg"/><Relationship Id="rId9"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8.sv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4.sv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3737811" y="3673719"/>
            <a:ext cx="7863254"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5</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Automatic Scaling, Logging and Monitoring</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mn-cs"/>
              </a:rPr>
              <a:t>(AWS-CSF)</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5:</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Automatic Scaling, Logging and Monitoring</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40644" y="6260451"/>
            <a:ext cx="2151356"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Elastic Load Balancing</a:t>
            </a:r>
          </a:p>
          <a:p>
            <a:r>
              <a:rPr lang="en-US" sz="1800" dirty="0">
                <a:latin typeface="Times New Roman" panose="02020603050405020304" pitchFamily="18" charset="0"/>
                <a:cs typeface="Times New Roman" panose="02020603050405020304" pitchFamily="18" charset="0"/>
              </a:rPr>
              <a:t>Amazon CloudWatch</a:t>
            </a:r>
          </a:p>
          <a:p>
            <a:r>
              <a:rPr lang="en-US" sz="1800" dirty="0">
                <a:latin typeface="Times New Roman" panose="02020603050405020304" pitchFamily="18" charset="0"/>
                <a:cs typeface="Times New Roman" panose="02020603050405020304" pitchFamily="18" charset="0"/>
              </a:rPr>
              <a:t>Amazon EC2 Auto Scaling</a:t>
            </a:r>
          </a:p>
          <a:p>
            <a:r>
              <a:rPr lang="en-US" sz="1800" dirty="0">
                <a:latin typeface="Times New Roman" panose="02020603050405020304" pitchFamily="18" charset="0"/>
                <a:cs typeface="Times New Roman" panose="02020603050405020304" pitchFamily="18" charset="0"/>
              </a:rPr>
              <a:t>Importance of logging and monitoring</a:t>
            </a:r>
          </a:p>
          <a:p>
            <a:r>
              <a:rPr lang="en-US" sz="1800" dirty="0">
                <a:latin typeface="Times New Roman" panose="02020603050405020304" pitchFamily="18" charset="0"/>
                <a:cs typeface="Times New Roman" panose="02020603050405020304" pitchFamily="18" charset="0"/>
              </a:rPr>
              <a:t>Capture and collect</a:t>
            </a:r>
          </a:p>
          <a:p>
            <a:r>
              <a:rPr lang="en-US" sz="1800" dirty="0">
                <a:latin typeface="Times New Roman" panose="02020603050405020304" pitchFamily="18" charset="0"/>
                <a:cs typeface="Times New Roman" panose="02020603050405020304" pitchFamily="18" charset="0"/>
              </a:rPr>
              <a:t>AWS services with built-in logs</a:t>
            </a:r>
          </a:p>
          <a:p>
            <a:r>
              <a:rPr lang="en-US" sz="1800" dirty="0">
                <a:latin typeface="Times New Roman" panose="02020603050405020304" pitchFamily="18" charset="0"/>
                <a:cs typeface="Times New Roman" panose="02020603050405020304" pitchFamily="18" charset="0"/>
              </a:rPr>
              <a:t>Monitor and report</a:t>
            </a: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5" name="TextBox 4">
            <a:extLst>
              <a:ext uri="{FF2B5EF4-FFF2-40B4-BE49-F238E27FC236}">
                <a16:creationId xmlns:a16="http://schemas.microsoft.com/office/drawing/2014/main" id="{57077AA6-865C-68B3-8E99-81FE75E6868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Tree>
    <p:extLst>
      <p:ext uri="{BB962C8B-B14F-4D97-AF65-F5344CB8AC3E}">
        <p14:creationId xmlns:p14="http://schemas.microsoft.com/office/powerpoint/2010/main" val="2541402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Elastic Load Balancing</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469050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Elastic Load Balancing (ELB)</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Content Placeholder 2">
            <a:extLst>
              <a:ext uri="{FF2B5EF4-FFF2-40B4-BE49-F238E27FC236}">
                <a16:creationId xmlns:a16="http://schemas.microsoft.com/office/drawing/2014/main" id="{8BEEEB11-5E28-A816-D201-45E457CBED8A}"/>
              </a:ext>
            </a:extLst>
          </p:cNvPr>
          <p:cNvSpPr>
            <a:spLocks noGrp="1"/>
          </p:cNvSpPr>
          <p:nvPr>
            <p:ph idx="1"/>
          </p:nvPr>
        </p:nvSpPr>
        <p:spPr>
          <a:xfrm>
            <a:off x="419099" y="1945257"/>
            <a:ext cx="6487419" cy="4231706"/>
          </a:xfrm>
        </p:spPr>
        <p:txBody>
          <a:bodyPr>
            <a:noAutofit/>
          </a:bodyPr>
          <a:lstStyle/>
          <a:p>
            <a:pPr marL="457200" lvl="1" indent="-457200">
              <a:lnSpc>
                <a:spcPct val="100000"/>
              </a:lnSpc>
              <a:spcBef>
                <a:spcPts val="1000"/>
              </a:spcBef>
              <a:spcAft>
                <a:spcPts val="800"/>
              </a:spcAft>
            </a:pPr>
            <a:r>
              <a:rPr lang="en-US" dirty="0">
                <a:latin typeface="Times New Roman" panose="02020603050405020304" pitchFamily="18" charset="0"/>
                <a:cs typeface="Times New Roman" panose="02020603050405020304" pitchFamily="18" charset="0"/>
              </a:rPr>
              <a:t>Distributes incoming application or network traffic across multiple targets in a single Availability Zone or across multiple Availability Zones.</a:t>
            </a:r>
          </a:p>
          <a:p>
            <a:pPr marL="457200" lvl="1" indent="-457200">
              <a:lnSpc>
                <a:spcPct val="100000"/>
              </a:lnSpc>
              <a:spcBef>
                <a:spcPts val="1000"/>
              </a:spcBef>
              <a:spcAft>
                <a:spcPts val="800"/>
              </a:spcAft>
            </a:pPr>
            <a:r>
              <a:rPr lang="en-US" dirty="0">
                <a:latin typeface="Times New Roman" panose="02020603050405020304" pitchFamily="18" charset="0"/>
                <a:cs typeface="Times New Roman" panose="02020603050405020304" pitchFamily="18" charset="0"/>
              </a:rPr>
              <a:t>Scales your load balancer as traffic to your application changes over time.</a:t>
            </a:r>
          </a:p>
        </p:txBody>
      </p:sp>
      <p:grpSp>
        <p:nvGrpSpPr>
          <p:cNvPr id="11" name="Group 10">
            <a:extLst>
              <a:ext uri="{FF2B5EF4-FFF2-40B4-BE49-F238E27FC236}">
                <a16:creationId xmlns:a16="http://schemas.microsoft.com/office/drawing/2014/main" id="{2A4518F6-9910-9597-A297-6A6E106E8744}"/>
              </a:ext>
              <a:ext uri="{C183D7F6-B498-43B3-948B-1728B52AA6E4}">
                <adec:decorative xmlns:adec="http://schemas.microsoft.com/office/drawing/2017/decorative" val="1"/>
              </a:ext>
            </a:extLst>
          </p:cNvPr>
          <p:cNvGrpSpPr/>
          <p:nvPr/>
        </p:nvGrpSpPr>
        <p:grpSpPr>
          <a:xfrm>
            <a:off x="6304981" y="1526714"/>
            <a:ext cx="5577301" cy="3749486"/>
            <a:chOff x="5454189" y="1524228"/>
            <a:chExt cx="6428094" cy="3751972"/>
          </a:xfrm>
        </p:grpSpPr>
        <p:cxnSp>
          <p:nvCxnSpPr>
            <p:cNvPr id="15" name="Straight Arrow Connector 14">
              <a:extLst>
                <a:ext uri="{FF2B5EF4-FFF2-40B4-BE49-F238E27FC236}">
                  <a16:creationId xmlns:a16="http://schemas.microsoft.com/office/drawing/2014/main" id="{7AE0D51D-CD35-F95B-EDDC-ECCDA55D18BA}"/>
                </a:ext>
              </a:extLst>
            </p:cNvPr>
            <p:cNvCxnSpPr>
              <a:cxnSpLocks/>
              <a:stCxn id="29" idx="2"/>
            </p:cNvCxnSpPr>
            <p:nvPr/>
          </p:nvCxnSpPr>
          <p:spPr>
            <a:xfrm flipH="1">
              <a:off x="8907988" y="2173005"/>
              <a:ext cx="871412" cy="48387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D0FCDE18-9872-0A6D-5086-69A190666AC6}"/>
                </a:ext>
              </a:extLst>
            </p:cNvPr>
            <p:cNvCxnSpPr>
              <a:cxnSpLocks/>
              <a:stCxn id="21" idx="2"/>
            </p:cNvCxnSpPr>
            <p:nvPr/>
          </p:nvCxnSpPr>
          <p:spPr>
            <a:xfrm>
              <a:off x="7112768" y="2173005"/>
              <a:ext cx="918640" cy="48387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223C572-D28A-1D62-B977-A115B8D93326}"/>
                </a:ext>
              </a:extLst>
            </p:cNvPr>
            <p:cNvCxnSpPr>
              <a:cxnSpLocks/>
              <a:stCxn id="28" idx="2"/>
              <a:endCxn id="31" idx="0"/>
            </p:cNvCxnSpPr>
            <p:nvPr/>
          </p:nvCxnSpPr>
          <p:spPr>
            <a:xfrm flipH="1">
              <a:off x="8464686" y="2173005"/>
              <a:ext cx="9108" cy="47355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8E1F7896-6E3B-E93E-FC4C-C7FF0D345584}"/>
                </a:ext>
                <a:ext uri="{C183D7F6-B498-43B3-948B-1728B52AA6E4}">
                  <adec:decorative xmlns:adec="http://schemas.microsoft.com/office/drawing/2017/decorative" val="1"/>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6646460" y="1524228"/>
              <a:ext cx="932616" cy="648777"/>
            </a:xfrm>
            <a:prstGeom prst="rect">
              <a:avLst/>
            </a:prstGeom>
          </p:spPr>
        </p:pic>
        <p:cxnSp>
          <p:nvCxnSpPr>
            <p:cNvPr id="22" name="Straight Arrow Connector 21">
              <a:extLst>
                <a:ext uri="{FF2B5EF4-FFF2-40B4-BE49-F238E27FC236}">
                  <a16:creationId xmlns:a16="http://schemas.microsoft.com/office/drawing/2014/main" id="{1395A83D-979B-9905-E847-D5AF4E8A6BBC}"/>
                </a:ext>
              </a:extLst>
            </p:cNvPr>
            <p:cNvCxnSpPr>
              <a:cxnSpLocks/>
              <a:stCxn id="31" idx="2"/>
            </p:cNvCxnSpPr>
            <p:nvPr/>
          </p:nvCxnSpPr>
          <p:spPr>
            <a:xfrm flipH="1">
              <a:off x="6618704" y="3560964"/>
              <a:ext cx="1845982" cy="640157"/>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4E03FEA-6DDD-C877-F267-3C3C15DCE31A}"/>
                </a:ext>
              </a:extLst>
            </p:cNvPr>
            <p:cNvCxnSpPr>
              <a:cxnSpLocks/>
              <a:stCxn id="31" idx="2"/>
            </p:cNvCxnSpPr>
            <p:nvPr/>
          </p:nvCxnSpPr>
          <p:spPr>
            <a:xfrm>
              <a:off x="8464686" y="3560964"/>
              <a:ext cx="425485" cy="52506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2927837-444C-D9B6-E6BA-9CF27A247544}"/>
                </a:ext>
              </a:extLst>
            </p:cNvPr>
            <p:cNvCxnSpPr>
              <a:cxnSpLocks/>
              <a:stCxn id="31" idx="2"/>
            </p:cNvCxnSpPr>
            <p:nvPr/>
          </p:nvCxnSpPr>
          <p:spPr>
            <a:xfrm>
              <a:off x="8464686" y="3560964"/>
              <a:ext cx="2083698" cy="669942"/>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ADC1508-23E9-0EF2-DFB3-F342FC2242D1}"/>
                </a:ext>
              </a:extLst>
            </p:cNvPr>
            <p:cNvCxnSpPr>
              <a:cxnSpLocks/>
              <a:stCxn id="31" idx="2"/>
            </p:cNvCxnSpPr>
            <p:nvPr/>
          </p:nvCxnSpPr>
          <p:spPr>
            <a:xfrm flipH="1">
              <a:off x="7800247" y="3560964"/>
              <a:ext cx="664439" cy="48387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2039673F-C6A4-066F-4B74-F58DF5D887DC}"/>
                </a:ext>
                <a:ext uri="{C183D7F6-B498-43B3-948B-1728B52AA6E4}">
                  <adec:decorative xmlns:adec="http://schemas.microsoft.com/office/drawing/2017/decorative" val="1"/>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8007486" y="1524228"/>
              <a:ext cx="932616" cy="648777"/>
            </a:xfrm>
            <a:prstGeom prst="rect">
              <a:avLst/>
            </a:prstGeom>
          </p:spPr>
        </p:pic>
        <p:pic>
          <p:nvPicPr>
            <p:cNvPr id="29" name="Picture 28">
              <a:extLst>
                <a:ext uri="{FF2B5EF4-FFF2-40B4-BE49-F238E27FC236}">
                  <a16:creationId xmlns:a16="http://schemas.microsoft.com/office/drawing/2014/main" id="{17C4AE33-257D-7196-CEE6-828DAC00E11E}"/>
                </a:ext>
                <a:ext uri="{C183D7F6-B498-43B3-948B-1728B52AA6E4}">
                  <adec:decorative xmlns:adec="http://schemas.microsoft.com/office/drawing/2017/decorative" val="1"/>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9313092" y="1524228"/>
              <a:ext cx="932616" cy="648777"/>
            </a:xfrm>
            <a:prstGeom prst="rect">
              <a:avLst/>
            </a:prstGeom>
          </p:spPr>
        </p:pic>
        <p:sp>
          <p:nvSpPr>
            <p:cNvPr id="30" name="Rectangle 29">
              <a:extLst>
                <a:ext uri="{FF2B5EF4-FFF2-40B4-BE49-F238E27FC236}">
                  <a16:creationId xmlns:a16="http://schemas.microsoft.com/office/drawing/2014/main" id="{BC1B3502-DF3A-0681-F75A-AB1DD28C7868}"/>
                </a:ext>
              </a:extLst>
            </p:cNvPr>
            <p:cNvSpPr/>
            <p:nvPr/>
          </p:nvSpPr>
          <p:spPr>
            <a:xfrm>
              <a:off x="8919914" y="2794329"/>
              <a:ext cx="1380506" cy="646331"/>
            </a:xfrm>
            <a:prstGeom prst="rect">
              <a:avLst/>
            </a:prstGeom>
            <a:solidFill>
              <a:schemeClr val="bg1"/>
            </a:solidFill>
          </p:spPr>
          <p:txBody>
            <a:bodyPr wrap="none">
              <a:spAutoFit/>
            </a:bodyPr>
            <a:lstStyle/>
            <a:p>
              <a:r>
                <a:rPr lang="en-US" dirty="0">
                  <a:solidFill>
                    <a:srgbClr val="000000"/>
                  </a:solidFill>
                  <a:latin typeface="+mj-lt"/>
                </a:rPr>
                <a:t>Elastic Load</a:t>
              </a:r>
            </a:p>
            <a:p>
              <a:pPr algn="ctr"/>
              <a:r>
                <a:rPr lang="en-US" dirty="0">
                  <a:solidFill>
                    <a:srgbClr val="000000"/>
                  </a:solidFill>
                  <a:latin typeface="+mj-lt"/>
                </a:rPr>
                <a:t>Balancing</a:t>
              </a:r>
            </a:p>
          </p:txBody>
        </p:sp>
        <p:pic>
          <p:nvPicPr>
            <p:cNvPr id="31" name="Graphic 30">
              <a:extLst>
                <a:ext uri="{FF2B5EF4-FFF2-40B4-BE49-F238E27FC236}">
                  <a16:creationId xmlns:a16="http://schemas.microsoft.com/office/drawing/2014/main" id="{8CC5F4AB-BD82-ADE7-2278-730641894664}"/>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07486" y="2646564"/>
              <a:ext cx="914400" cy="914400"/>
            </a:xfrm>
            <a:prstGeom prst="rect">
              <a:avLst/>
            </a:prstGeom>
          </p:spPr>
        </p:pic>
        <p:pic>
          <p:nvPicPr>
            <p:cNvPr id="32" name="Graphic 31">
              <a:extLst>
                <a:ext uri="{FF2B5EF4-FFF2-40B4-BE49-F238E27FC236}">
                  <a16:creationId xmlns:a16="http://schemas.microsoft.com/office/drawing/2014/main" id="{D06A449B-6D8E-4EA3-5899-AA4D44547D2A}"/>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51607" y="4233684"/>
              <a:ext cx="548640" cy="548640"/>
            </a:xfrm>
            <a:prstGeom prst="rect">
              <a:avLst/>
            </a:prstGeom>
          </p:spPr>
        </p:pic>
        <p:sp>
          <p:nvSpPr>
            <p:cNvPr id="33" name="TextBox 32">
              <a:extLst>
                <a:ext uri="{FF2B5EF4-FFF2-40B4-BE49-F238E27FC236}">
                  <a16:creationId xmlns:a16="http://schemas.microsoft.com/office/drawing/2014/main" id="{56C4095E-6E53-6DE3-A83B-27CBF543A441}"/>
                </a:ext>
                <a:ext uri="{C183D7F6-B498-43B3-948B-1728B52AA6E4}">
                  <adec:decorative xmlns:adec="http://schemas.microsoft.com/office/drawing/2017/decorative" val="1"/>
                </a:ext>
              </a:extLst>
            </p:cNvPr>
            <p:cNvSpPr txBox="1"/>
            <p:nvPr/>
          </p:nvSpPr>
          <p:spPr>
            <a:xfrm>
              <a:off x="8487986" y="4233684"/>
              <a:ext cx="1430200" cy="369332"/>
            </a:xfrm>
            <a:prstGeom prst="rect">
              <a:avLst/>
            </a:prstGeom>
            <a:noFill/>
            <a:ln>
              <a:solidFill>
                <a:schemeClr val="accent1"/>
              </a:solidFill>
            </a:ln>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IP addresses</a:t>
              </a:r>
            </a:p>
          </p:txBody>
        </p:sp>
        <p:pic>
          <p:nvPicPr>
            <p:cNvPr id="34" name="Graphic 33">
              <a:extLst>
                <a:ext uri="{FF2B5EF4-FFF2-40B4-BE49-F238E27FC236}">
                  <a16:creationId xmlns:a16="http://schemas.microsoft.com/office/drawing/2014/main" id="{E2C34740-9D2C-9B0C-0EF1-87C66FF3283B}"/>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605926" y="4233684"/>
              <a:ext cx="548640" cy="548640"/>
            </a:xfrm>
            <a:prstGeom prst="rect">
              <a:avLst/>
            </a:prstGeom>
          </p:spPr>
        </p:pic>
        <p:sp>
          <p:nvSpPr>
            <p:cNvPr id="35" name="TextBox 34">
              <a:extLst>
                <a:ext uri="{FF2B5EF4-FFF2-40B4-BE49-F238E27FC236}">
                  <a16:creationId xmlns:a16="http://schemas.microsoft.com/office/drawing/2014/main" id="{F9EF3560-1A8A-C93A-F179-163AC3F13034}"/>
                </a:ext>
              </a:extLst>
            </p:cNvPr>
            <p:cNvSpPr txBox="1"/>
            <p:nvPr/>
          </p:nvSpPr>
          <p:spPr>
            <a:xfrm>
              <a:off x="5454189" y="4906868"/>
              <a:ext cx="1579278"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EC2 instances</a:t>
              </a:r>
            </a:p>
          </p:txBody>
        </p:sp>
        <p:pic>
          <p:nvPicPr>
            <p:cNvPr id="36" name="Graphic 35">
              <a:extLst>
                <a:ext uri="{FF2B5EF4-FFF2-40B4-BE49-F238E27FC236}">
                  <a16:creationId xmlns:a16="http://schemas.microsoft.com/office/drawing/2014/main" id="{E6EEDAB3-84BB-80AB-59BA-3AB88B87B5BF}"/>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923788" y="4233684"/>
              <a:ext cx="640080" cy="640080"/>
            </a:xfrm>
            <a:prstGeom prst="rect">
              <a:avLst/>
            </a:prstGeom>
          </p:spPr>
        </p:pic>
        <p:sp>
          <p:nvSpPr>
            <p:cNvPr id="37" name="TextBox 36">
              <a:extLst>
                <a:ext uri="{FF2B5EF4-FFF2-40B4-BE49-F238E27FC236}">
                  <a16:creationId xmlns:a16="http://schemas.microsoft.com/office/drawing/2014/main" id="{A2BB529F-57BB-41F4-C03C-3DEC34CC8ACE}"/>
                </a:ext>
              </a:extLst>
            </p:cNvPr>
            <p:cNvSpPr txBox="1"/>
            <p:nvPr/>
          </p:nvSpPr>
          <p:spPr>
            <a:xfrm>
              <a:off x="6955573" y="4672721"/>
              <a:ext cx="1266693"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Containers</a:t>
              </a:r>
            </a:p>
          </p:txBody>
        </p:sp>
        <p:sp>
          <p:nvSpPr>
            <p:cNvPr id="38" name="TextBox 37">
              <a:extLst>
                <a:ext uri="{FF2B5EF4-FFF2-40B4-BE49-F238E27FC236}">
                  <a16:creationId xmlns:a16="http://schemas.microsoft.com/office/drawing/2014/main" id="{9E07A388-1B08-F5BD-DC8A-3F876FD1EEE2}"/>
                </a:ext>
              </a:extLst>
            </p:cNvPr>
            <p:cNvSpPr txBox="1"/>
            <p:nvPr/>
          </p:nvSpPr>
          <p:spPr>
            <a:xfrm>
              <a:off x="9878208" y="4809842"/>
              <a:ext cx="200407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Lambda functions</a:t>
              </a:r>
            </a:p>
          </p:txBody>
        </p:sp>
      </p:gr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8" y="1080278"/>
            <a:ext cx="469050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Types of load balancers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39" name="Picture 38" descr="characteristics of application, network, and classic load balancers.">
            <a:extLst>
              <a:ext uri="{FF2B5EF4-FFF2-40B4-BE49-F238E27FC236}">
                <a16:creationId xmlns:a16="http://schemas.microsoft.com/office/drawing/2014/main" id="{6809A04B-871F-16F4-A0A0-351CA9E477F1}"/>
              </a:ext>
            </a:extLst>
          </p:cNvPr>
          <p:cNvPicPr>
            <a:picLocks noChangeAspect="1"/>
          </p:cNvPicPr>
          <p:nvPr/>
        </p:nvPicPr>
        <p:blipFill>
          <a:blip r:embed="rId3"/>
          <a:stretch>
            <a:fillRect/>
          </a:stretch>
        </p:blipFill>
        <p:spPr>
          <a:xfrm>
            <a:off x="1282141" y="1605386"/>
            <a:ext cx="10308084" cy="4179986"/>
          </a:xfrm>
          <a:prstGeom prst="rect">
            <a:avLst/>
          </a:prstGeom>
        </p:spPr>
      </p:pic>
    </p:spTree>
    <p:extLst>
      <p:ext uri="{BB962C8B-B14F-4D97-AF65-F5344CB8AC3E}">
        <p14:creationId xmlns:p14="http://schemas.microsoft.com/office/powerpoint/2010/main" val="1974436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080278"/>
            <a:ext cx="631316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How Elastic Load Balancing works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descr="load balancers in different availability zones accepting traffic from clients and routing traffic only to healthy targets.">
            <a:extLst>
              <a:ext uri="{FF2B5EF4-FFF2-40B4-BE49-F238E27FC236}">
                <a16:creationId xmlns:a16="http://schemas.microsoft.com/office/drawing/2014/main" id="{95B72DA5-2D75-32F0-29E2-49B17744E6B5}"/>
              </a:ext>
            </a:extLst>
          </p:cNvPr>
          <p:cNvGrpSpPr/>
          <p:nvPr/>
        </p:nvGrpSpPr>
        <p:grpSpPr>
          <a:xfrm>
            <a:off x="2222997" y="1768323"/>
            <a:ext cx="9680790" cy="3892593"/>
            <a:chOff x="634545" y="1248910"/>
            <a:chExt cx="11269242" cy="4859196"/>
          </a:xfrm>
        </p:grpSpPr>
        <p:sp>
          <p:nvSpPr>
            <p:cNvPr id="8" name="TextBox 7">
              <a:extLst>
                <a:ext uri="{FF2B5EF4-FFF2-40B4-BE49-F238E27FC236}">
                  <a16:creationId xmlns:a16="http://schemas.microsoft.com/office/drawing/2014/main" id="{C8FCDB4E-E3A6-CC61-F593-CFC5776742BA}"/>
                </a:ext>
              </a:extLst>
            </p:cNvPr>
            <p:cNvSpPr txBox="1"/>
            <p:nvPr/>
          </p:nvSpPr>
          <p:spPr>
            <a:xfrm>
              <a:off x="634545" y="4997116"/>
              <a:ext cx="3526679" cy="103734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Load balancer performs health checks to monitor health of registered targets.</a:t>
              </a:r>
            </a:p>
          </p:txBody>
        </p:sp>
        <p:sp>
          <p:nvSpPr>
            <p:cNvPr id="10" name="Rounded Rectangle 44">
              <a:extLst>
                <a:ext uri="{FF2B5EF4-FFF2-40B4-BE49-F238E27FC236}">
                  <a16:creationId xmlns:a16="http://schemas.microsoft.com/office/drawing/2014/main" id="{B5F7D402-9E0D-D2E0-89D9-8881F56D2EBB}"/>
                </a:ext>
              </a:extLst>
            </p:cNvPr>
            <p:cNvSpPr/>
            <p:nvPr/>
          </p:nvSpPr>
          <p:spPr>
            <a:xfrm>
              <a:off x="4255562" y="3973854"/>
              <a:ext cx="2743200" cy="509829"/>
            </a:xfrm>
            <a:prstGeom prst="roundRect">
              <a:avLst/>
            </a:prstGeom>
            <a:solidFill>
              <a:schemeClr val="accent3"/>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a:solidFill>
                    <a:schemeClr val="tx1"/>
                  </a:solidFill>
                </a:rPr>
                <a:t>Listener</a:t>
              </a:r>
              <a:endParaRPr lang="en-US" sz="2133" b="1" dirty="0">
                <a:solidFill>
                  <a:schemeClr val="tx1"/>
                </a:solidFill>
              </a:endParaRPr>
            </a:p>
          </p:txBody>
        </p:sp>
        <p:sp>
          <p:nvSpPr>
            <p:cNvPr id="11" name="Rounded Rectangle 45">
              <a:extLst>
                <a:ext uri="{FF2B5EF4-FFF2-40B4-BE49-F238E27FC236}">
                  <a16:creationId xmlns:a16="http://schemas.microsoft.com/office/drawing/2014/main" id="{56562E24-7AF1-F05F-9F37-55F0A1204E92}"/>
                </a:ext>
              </a:extLst>
            </p:cNvPr>
            <p:cNvSpPr/>
            <p:nvPr/>
          </p:nvSpPr>
          <p:spPr>
            <a:xfrm>
              <a:off x="8709093" y="3973854"/>
              <a:ext cx="2743200" cy="509829"/>
            </a:xfrm>
            <a:prstGeom prst="roundRect">
              <a:avLst/>
            </a:prstGeom>
            <a:solidFill>
              <a:schemeClr val="accent3"/>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a:solidFill>
                    <a:schemeClr val="tx1"/>
                  </a:solidFill>
                </a:rPr>
                <a:t>Listener</a:t>
              </a:r>
              <a:endParaRPr lang="en-US" sz="2133" b="1" dirty="0">
                <a:solidFill>
                  <a:schemeClr val="tx1"/>
                </a:solidFill>
              </a:endParaRPr>
            </a:p>
          </p:txBody>
        </p:sp>
        <p:sp>
          <p:nvSpPr>
            <p:cNvPr id="15" name="Rounded Rectangle 82">
              <a:extLst>
                <a:ext uri="{FF2B5EF4-FFF2-40B4-BE49-F238E27FC236}">
                  <a16:creationId xmlns:a16="http://schemas.microsoft.com/office/drawing/2014/main" id="{6C8BA064-86DE-D63C-93BD-713D92CA2763}"/>
                </a:ext>
              </a:extLst>
            </p:cNvPr>
            <p:cNvSpPr/>
            <p:nvPr/>
          </p:nvSpPr>
          <p:spPr>
            <a:xfrm>
              <a:off x="4335464"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16" name="Rounded Rectangle 83">
              <a:extLst>
                <a:ext uri="{FF2B5EF4-FFF2-40B4-BE49-F238E27FC236}">
                  <a16:creationId xmlns:a16="http://schemas.microsoft.com/office/drawing/2014/main" id="{FAA00281-2527-6FEA-96ED-40704067EABA}"/>
                </a:ext>
              </a:extLst>
            </p:cNvPr>
            <p:cNvSpPr/>
            <p:nvPr/>
          </p:nvSpPr>
          <p:spPr>
            <a:xfrm>
              <a:off x="5915066"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18" name="Rounded Rectangle 85">
              <a:extLst>
                <a:ext uri="{FF2B5EF4-FFF2-40B4-BE49-F238E27FC236}">
                  <a16:creationId xmlns:a16="http://schemas.microsoft.com/office/drawing/2014/main" id="{90FC5F05-D56E-8F29-5E54-BBF19CB4AE22}"/>
                </a:ext>
              </a:extLst>
            </p:cNvPr>
            <p:cNvSpPr/>
            <p:nvPr/>
          </p:nvSpPr>
          <p:spPr>
            <a:xfrm>
              <a:off x="8624374"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21" name="Rounded Rectangle 87">
              <a:extLst>
                <a:ext uri="{FF2B5EF4-FFF2-40B4-BE49-F238E27FC236}">
                  <a16:creationId xmlns:a16="http://schemas.microsoft.com/office/drawing/2014/main" id="{2E2998AE-6F0D-A085-28D3-7BCBF98EEA9C}"/>
                </a:ext>
              </a:extLst>
            </p:cNvPr>
            <p:cNvSpPr/>
            <p:nvPr/>
          </p:nvSpPr>
          <p:spPr>
            <a:xfrm>
              <a:off x="10662408"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pic>
          <p:nvPicPr>
            <p:cNvPr id="22" name="Graphic 21">
              <a:extLst>
                <a:ext uri="{FF2B5EF4-FFF2-40B4-BE49-F238E27FC236}">
                  <a16:creationId xmlns:a16="http://schemas.microsoft.com/office/drawing/2014/main" id="{FE11C81D-47F9-8B80-39FB-C11D55556E8D}"/>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99767" y="1320621"/>
              <a:ext cx="731520" cy="731520"/>
            </a:xfrm>
            <a:prstGeom prst="rect">
              <a:avLst/>
            </a:prstGeom>
          </p:spPr>
        </p:pic>
        <p:cxnSp>
          <p:nvCxnSpPr>
            <p:cNvPr id="23" name="Connector: Elbow 22">
              <a:extLst>
                <a:ext uri="{FF2B5EF4-FFF2-40B4-BE49-F238E27FC236}">
                  <a16:creationId xmlns:a16="http://schemas.microsoft.com/office/drawing/2014/main" id="{4C25947D-8A87-3E59-5EF4-F500045D97A2}"/>
                </a:ext>
              </a:extLst>
            </p:cNvPr>
            <p:cNvCxnSpPr>
              <a:cxnSpLocks/>
              <a:endCxn id="15" idx="0"/>
            </p:cNvCxnSpPr>
            <p:nvPr/>
          </p:nvCxnSpPr>
          <p:spPr>
            <a:xfrm rot="5400000">
              <a:off x="4542017" y="4644163"/>
              <a:ext cx="1106543" cy="635684"/>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Connector: Elbow 23">
              <a:extLst>
                <a:ext uri="{FF2B5EF4-FFF2-40B4-BE49-F238E27FC236}">
                  <a16:creationId xmlns:a16="http://schemas.microsoft.com/office/drawing/2014/main" id="{BA6285DF-9817-7513-379C-22DB5AD73CDA}"/>
                </a:ext>
              </a:extLst>
            </p:cNvPr>
            <p:cNvCxnSpPr>
              <a:cxnSpLocks/>
              <a:stCxn id="11" idx="2"/>
              <a:endCxn id="18" idx="0"/>
            </p:cNvCxnSpPr>
            <p:nvPr/>
          </p:nvCxnSpPr>
          <p:spPr>
            <a:xfrm rot="5400000">
              <a:off x="9057728" y="4492312"/>
              <a:ext cx="1031594" cy="1014337"/>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Connector: Elbow 26">
              <a:extLst>
                <a:ext uri="{FF2B5EF4-FFF2-40B4-BE49-F238E27FC236}">
                  <a16:creationId xmlns:a16="http://schemas.microsoft.com/office/drawing/2014/main" id="{59AD5776-8BF6-1A60-ADAE-66EF39A7941E}"/>
                </a:ext>
              </a:extLst>
            </p:cNvPr>
            <p:cNvCxnSpPr>
              <a:stCxn id="11" idx="2"/>
              <a:endCxn id="29" idx="0"/>
            </p:cNvCxnSpPr>
            <p:nvPr/>
          </p:nvCxnSpPr>
          <p:spPr>
            <a:xfrm rot="5400000">
              <a:off x="9564189" y="4998773"/>
              <a:ext cx="1031594" cy="1415"/>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Connector: Elbow 27">
              <a:extLst>
                <a:ext uri="{FF2B5EF4-FFF2-40B4-BE49-F238E27FC236}">
                  <a16:creationId xmlns:a16="http://schemas.microsoft.com/office/drawing/2014/main" id="{D6A7B979-6F9E-6022-9E27-5C983A8514EC}"/>
                </a:ext>
              </a:extLst>
            </p:cNvPr>
            <p:cNvCxnSpPr>
              <a:cxnSpLocks/>
              <a:stCxn id="11" idx="2"/>
              <a:endCxn id="21" idx="0"/>
            </p:cNvCxnSpPr>
            <p:nvPr/>
          </p:nvCxnSpPr>
          <p:spPr>
            <a:xfrm rot="16200000" flipH="1">
              <a:off x="10076744" y="4487631"/>
              <a:ext cx="1031594" cy="102369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Rounded Rectangle 86">
              <a:extLst>
                <a:ext uri="{FF2B5EF4-FFF2-40B4-BE49-F238E27FC236}">
                  <a16:creationId xmlns:a16="http://schemas.microsoft.com/office/drawing/2014/main" id="{57A14126-F144-7FF6-B348-98C0C9DB3B94}"/>
                </a:ext>
              </a:extLst>
            </p:cNvPr>
            <p:cNvSpPr/>
            <p:nvPr/>
          </p:nvSpPr>
          <p:spPr>
            <a:xfrm>
              <a:off x="9637296"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30" name="Rectangle 29">
              <a:extLst>
                <a:ext uri="{FF2B5EF4-FFF2-40B4-BE49-F238E27FC236}">
                  <a16:creationId xmlns:a16="http://schemas.microsoft.com/office/drawing/2014/main" id="{07646867-AADB-5581-61F4-B0FB468900E1}"/>
                </a:ext>
              </a:extLst>
            </p:cNvPr>
            <p:cNvSpPr/>
            <p:nvPr/>
          </p:nvSpPr>
          <p:spPr>
            <a:xfrm>
              <a:off x="3975783" y="2656759"/>
              <a:ext cx="3200400" cy="3360542"/>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Availability Zone A</a:t>
              </a:r>
            </a:p>
          </p:txBody>
        </p:sp>
        <p:sp>
          <p:nvSpPr>
            <p:cNvPr id="31" name="Rectangle 30">
              <a:extLst>
                <a:ext uri="{FF2B5EF4-FFF2-40B4-BE49-F238E27FC236}">
                  <a16:creationId xmlns:a16="http://schemas.microsoft.com/office/drawing/2014/main" id="{CCEC4B83-5AFE-A75D-1E9E-639469EDEF18}"/>
                </a:ext>
              </a:extLst>
            </p:cNvPr>
            <p:cNvSpPr/>
            <p:nvPr/>
          </p:nvSpPr>
          <p:spPr>
            <a:xfrm>
              <a:off x="8447408" y="2656760"/>
              <a:ext cx="3291840" cy="3360542"/>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Availability Zone B</a:t>
              </a:r>
            </a:p>
          </p:txBody>
        </p:sp>
        <p:pic>
          <p:nvPicPr>
            <p:cNvPr id="32" name="Graphic 31">
              <a:extLst>
                <a:ext uri="{FF2B5EF4-FFF2-40B4-BE49-F238E27FC236}">
                  <a16:creationId xmlns:a16="http://schemas.microsoft.com/office/drawing/2014/main" id="{05341401-B504-ACCE-268D-FEAC3F3CC10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844574" y="2130468"/>
              <a:ext cx="457200" cy="457200"/>
            </a:xfrm>
            <a:prstGeom prst="rect">
              <a:avLst/>
            </a:prstGeom>
          </p:spPr>
        </p:pic>
        <p:sp>
          <p:nvSpPr>
            <p:cNvPr id="33" name="Rectangle 32">
              <a:extLst>
                <a:ext uri="{FF2B5EF4-FFF2-40B4-BE49-F238E27FC236}">
                  <a16:creationId xmlns:a16="http://schemas.microsoft.com/office/drawing/2014/main" id="{97A308DB-68EC-E86D-7B14-EBE34ED95EDD}"/>
                </a:ext>
              </a:extLst>
            </p:cNvPr>
            <p:cNvSpPr/>
            <p:nvPr/>
          </p:nvSpPr>
          <p:spPr>
            <a:xfrm>
              <a:off x="3844572" y="2130466"/>
              <a:ext cx="8059215" cy="397764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ln w="0"/>
                  <a:solidFill>
                    <a:sysClr val="windowText" lastClr="000000"/>
                  </a:solidFill>
                </a:rPr>
                <a:t> AWS Cloud</a:t>
              </a:r>
            </a:p>
          </p:txBody>
        </p:sp>
        <p:pic>
          <p:nvPicPr>
            <p:cNvPr id="34" name="Graphic 33">
              <a:extLst>
                <a:ext uri="{FF2B5EF4-FFF2-40B4-BE49-F238E27FC236}">
                  <a16:creationId xmlns:a16="http://schemas.microsoft.com/office/drawing/2014/main" id="{107E62A4-1ED8-B797-3ED7-610641E9BE9A}"/>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93120" y="3133752"/>
              <a:ext cx="457200" cy="457200"/>
            </a:xfrm>
            <a:prstGeom prst="rect">
              <a:avLst/>
            </a:prstGeom>
          </p:spPr>
        </p:pic>
        <p:pic>
          <p:nvPicPr>
            <p:cNvPr id="35" name="Graphic 34">
              <a:extLst>
                <a:ext uri="{FF2B5EF4-FFF2-40B4-BE49-F238E27FC236}">
                  <a16:creationId xmlns:a16="http://schemas.microsoft.com/office/drawing/2014/main" id="{21089CA2-6252-58A2-5A36-A75B15135B71}"/>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49738" y="3133752"/>
              <a:ext cx="457200" cy="457200"/>
            </a:xfrm>
            <a:prstGeom prst="rect">
              <a:avLst/>
            </a:prstGeom>
          </p:spPr>
        </p:pic>
        <p:cxnSp>
          <p:nvCxnSpPr>
            <p:cNvPr id="36" name="Straight Arrow Connector 35">
              <a:extLst>
                <a:ext uri="{FF2B5EF4-FFF2-40B4-BE49-F238E27FC236}">
                  <a16:creationId xmlns:a16="http://schemas.microsoft.com/office/drawing/2014/main" id="{A1DEC802-8F5D-8B52-AF51-A53D49747B25}"/>
                </a:ext>
              </a:extLst>
            </p:cNvPr>
            <p:cNvCxnSpPr>
              <a:stCxn id="34" idx="2"/>
              <a:endCxn id="10" idx="0"/>
            </p:cNvCxnSpPr>
            <p:nvPr/>
          </p:nvCxnSpPr>
          <p:spPr>
            <a:xfrm>
              <a:off x="5621720" y="3590952"/>
              <a:ext cx="5442" cy="3829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452CC347-B1C3-3906-5916-F4708096D1AC}"/>
                </a:ext>
              </a:extLst>
            </p:cNvPr>
            <p:cNvCxnSpPr>
              <a:stCxn id="35" idx="2"/>
              <a:endCxn id="11" idx="0"/>
            </p:cNvCxnSpPr>
            <p:nvPr/>
          </p:nvCxnSpPr>
          <p:spPr>
            <a:xfrm>
              <a:off x="10078338" y="3590952"/>
              <a:ext cx="2355" cy="3829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93854A2B-98F3-9579-E148-E7CA7896974A}"/>
                </a:ext>
              </a:extLst>
            </p:cNvPr>
            <p:cNvCxnSpPr>
              <a:cxnSpLocks/>
              <a:endCxn id="34" idx="3"/>
            </p:cNvCxnSpPr>
            <p:nvPr/>
          </p:nvCxnSpPr>
          <p:spPr>
            <a:xfrm rot="5400000">
              <a:off x="6232799" y="1729623"/>
              <a:ext cx="1250251" cy="2015207"/>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Connector: Elbow 39">
              <a:extLst>
                <a:ext uri="{FF2B5EF4-FFF2-40B4-BE49-F238E27FC236}">
                  <a16:creationId xmlns:a16="http://schemas.microsoft.com/office/drawing/2014/main" id="{9EDC17AB-C1F1-8446-9031-F75ED1A94458}"/>
                </a:ext>
              </a:extLst>
            </p:cNvPr>
            <p:cNvCxnSpPr>
              <a:cxnSpLocks/>
              <a:endCxn id="35" idx="1"/>
            </p:cNvCxnSpPr>
            <p:nvPr/>
          </p:nvCxnSpPr>
          <p:spPr>
            <a:xfrm rot="16200000" flipH="1">
              <a:off x="8232507" y="1745120"/>
              <a:ext cx="1250251" cy="198421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C76CDD51-F148-9A0D-857E-0E8E46CFE13B}"/>
                </a:ext>
              </a:extLst>
            </p:cNvPr>
            <p:cNvSpPr txBox="1"/>
            <p:nvPr/>
          </p:nvSpPr>
          <p:spPr>
            <a:xfrm>
              <a:off x="6613013" y="4770654"/>
              <a:ext cx="2293482" cy="1037349"/>
            </a:xfrm>
            <a:prstGeom prst="rect">
              <a:avLst/>
            </a:prstGeom>
            <a:solidFill>
              <a:schemeClr val="bg1"/>
            </a:solid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Load balancer routes</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traffic only to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healthy targets.</a:t>
              </a:r>
            </a:p>
          </p:txBody>
        </p:sp>
        <p:sp>
          <p:nvSpPr>
            <p:cNvPr id="42" name="TextBox 41">
              <a:extLst>
                <a:ext uri="{FF2B5EF4-FFF2-40B4-BE49-F238E27FC236}">
                  <a16:creationId xmlns:a16="http://schemas.microsoft.com/office/drawing/2014/main" id="{A57971A0-5753-7F02-4ACF-3E57A419BA3E}"/>
                </a:ext>
              </a:extLst>
            </p:cNvPr>
            <p:cNvSpPr txBox="1"/>
            <p:nvPr/>
          </p:nvSpPr>
          <p:spPr>
            <a:xfrm>
              <a:off x="5982657" y="5070728"/>
              <a:ext cx="631904" cy="1015663"/>
            </a:xfrm>
            <a:prstGeom prst="rect">
              <a:avLst/>
            </a:prstGeom>
            <a:noFill/>
          </p:spPr>
          <p:txBody>
            <a:bodyPr wrap="none" rtlCol="0">
              <a:spAutoFit/>
            </a:bodyPr>
            <a:lstStyle/>
            <a:p>
              <a:r>
                <a:rPr lang="en-US" sz="6000" dirty="0">
                  <a:solidFill>
                    <a:srgbClr val="FF0000"/>
                  </a:solidFill>
                  <a:latin typeface="Amazon Ember Light" panose="020B0403020204020204" pitchFamily="34" charset="0"/>
                  <a:ea typeface="Amazon Ember Light" panose="020B0403020204020204" pitchFamily="34" charset="0"/>
                  <a:cs typeface="Amazon Ember Light" panose="020B0403020204020204" pitchFamily="34" charset="0"/>
                </a:rPr>
                <a:t>X</a:t>
              </a:r>
            </a:p>
          </p:txBody>
        </p:sp>
        <p:sp>
          <p:nvSpPr>
            <p:cNvPr id="43" name="TextBox 42">
              <a:extLst>
                <a:ext uri="{FF2B5EF4-FFF2-40B4-BE49-F238E27FC236}">
                  <a16:creationId xmlns:a16="http://schemas.microsoft.com/office/drawing/2014/main" id="{C4192A30-2B07-E840-0DEF-C5898F094562}"/>
                </a:ext>
              </a:extLst>
            </p:cNvPr>
            <p:cNvSpPr txBox="1"/>
            <p:nvPr/>
          </p:nvSpPr>
          <p:spPr>
            <a:xfrm>
              <a:off x="4796083"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44" name="TextBox 43">
              <a:extLst>
                <a:ext uri="{FF2B5EF4-FFF2-40B4-BE49-F238E27FC236}">
                  <a16:creationId xmlns:a16="http://schemas.microsoft.com/office/drawing/2014/main" id="{A67AAEFC-20DD-F926-DA31-0367D26A2F57}"/>
                </a:ext>
              </a:extLst>
            </p:cNvPr>
            <p:cNvSpPr txBox="1"/>
            <p:nvPr/>
          </p:nvSpPr>
          <p:spPr>
            <a:xfrm>
              <a:off x="9086092"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45" name="TextBox 44">
              <a:extLst>
                <a:ext uri="{FF2B5EF4-FFF2-40B4-BE49-F238E27FC236}">
                  <a16:creationId xmlns:a16="http://schemas.microsoft.com/office/drawing/2014/main" id="{5DA2FCEF-5D42-448E-3608-83ED7D210CDE}"/>
                </a:ext>
              </a:extLst>
            </p:cNvPr>
            <p:cNvSpPr txBox="1"/>
            <p:nvPr/>
          </p:nvSpPr>
          <p:spPr>
            <a:xfrm>
              <a:off x="10092932"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46" name="TextBox 45">
              <a:extLst>
                <a:ext uri="{FF2B5EF4-FFF2-40B4-BE49-F238E27FC236}">
                  <a16:creationId xmlns:a16="http://schemas.microsoft.com/office/drawing/2014/main" id="{DFC96B96-2237-B931-8745-C4B66310869A}"/>
                </a:ext>
              </a:extLst>
            </p:cNvPr>
            <p:cNvSpPr txBox="1"/>
            <p:nvPr/>
          </p:nvSpPr>
          <p:spPr>
            <a:xfrm>
              <a:off x="11114761"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pic>
          <p:nvPicPr>
            <p:cNvPr id="47" name="Graphic 46">
              <a:extLst>
                <a:ext uri="{FF2B5EF4-FFF2-40B4-BE49-F238E27FC236}">
                  <a16:creationId xmlns:a16="http://schemas.microsoft.com/office/drawing/2014/main" id="{3F252362-F80C-B88B-9222-8474178D8C0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84019" y="1248910"/>
              <a:ext cx="731520" cy="731520"/>
            </a:xfrm>
            <a:prstGeom prst="rect">
              <a:avLst/>
            </a:prstGeom>
          </p:spPr>
        </p:pic>
        <p:pic>
          <p:nvPicPr>
            <p:cNvPr id="48" name="Graphic 47">
              <a:extLst>
                <a:ext uri="{FF2B5EF4-FFF2-40B4-BE49-F238E27FC236}">
                  <a16:creationId xmlns:a16="http://schemas.microsoft.com/office/drawing/2014/main" id="{1FC2D713-7574-1BD3-AEC5-6690278582FC}"/>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15515" y="1248910"/>
              <a:ext cx="731520" cy="731520"/>
            </a:xfrm>
            <a:prstGeom prst="rect">
              <a:avLst/>
            </a:prstGeom>
          </p:spPr>
        </p:pic>
        <p:sp>
          <p:nvSpPr>
            <p:cNvPr id="49" name="TextBox 48">
              <a:extLst>
                <a:ext uri="{FF2B5EF4-FFF2-40B4-BE49-F238E27FC236}">
                  <a16:creationId xmlns:a16="http://schemas.microsoft.com/office/drawing/2014/main" id="{CA9A7363-6859-54E7-EF74-8BC8CF47BFA9}"/>
                </a:ext>
              </a:extLst>
            </p:cNvPr>
            <p:cNvSpPr txBox="1"/>
            <p:nvPr/>
          </p:nvSpPr>
          <p:spPr>
            <a:xfrm>
              <a:off x="6760842" y="2335553"/>
              <a:ext cx="2226892" cy="830997"/>
            </a:xfrm>
            <a:prstGeom prst="rect">
              <a:avLst/>
            </a:prstGeom>
            <a:solidFill>
              <a:schemeClr val="bg1"/>
            </a:solid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Load balancer accepts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incoming traffic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from clients.</a:t>
              </a:r>
            </a:p>
          </p:txBody>
        </p:sp>
        <p:sp>
          <p:nvSpPr>
            <p:cNvPr id="50" name="TextBox 49">
              <a:extLst>
                <a:ext uri="{FF2B5EF4-FFF2-40B4-BE49-F238E27FC236}">
                  <a16:creationId xmlns:a16="http://schemas.microsoft.com/office/drawing/2014/main" id="{5DE2668C-4DD5-06BB-1B44-6379E6FB1D47}"/>
                </a:ext>
              </a:extLst>
            </p:cNvPr>
            <p:cNvSpPr txBox="1"/>
            <p:nvPr/>
          </p:nvSpPr>
          <p:spPr>
            <a:xfrm>
              <a:off x="6843073" y="3915038"/>
              <a:ext cx="2037737" cy="584775"/>
            </a:xfrm>
            <a:prstGeom prst="rect">
              <a:avLst/>
            </a:prstGeom>
            <a:solidFill>
              <a:schemeClr val="bg1"/>
            </a:solid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Listener checks for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connection requests.</a:t>
              </a:r>
            </a:p>
          </p:txBody>
        </p:sp>
      </p:grpSp>
      <p:sp>
        <p:nvSpPr>
          <p:cNvPr id="51" name="TextBox 50">
            <a:extLst>
              <a:ext uri="{FF2B5EF4-FFF2-40B4-BE49-F238E27FC236}">
                <a16:creationId xmlns:a16="http://schemas.microsoft.com/office/drawing/2014/main" id="{3D95F0B5-F3EA-BF6A-62C6-4EAC281EEB80}"/>
              </a:ext>
            </a:extLst>
          </p:cNvPr>
          <p:cNvSpPr txBox="1"/>
          <p:nvPr/>
        </p:nvSpPr>
        <p:spPr>
          <a:xfrm>
            <a:off x="545690" y="1522479"/>
            <a:ext cx="4057980" cy="2862322"/>
          </a:xfrm>
          <a:prstGeom prst="rect">
            <a:avLst/>
          </a:prstGeom>
          <a:noFill/>
          <a:ln>
            <a:solidFill>
              <a:schemeClr val="accent5"/>
            </a:solidFill>
          </a:ln>
        </p:spPr>
        <p:txBody>
          <a:bodyPr wrap="square" rtlCol="0">
            <a:spAutoFit/>
          </a:bodyPr>
          <a:lstStyle/>
          <a:p>
            <a:pPr marL="342900" indent="-342900">
              <a:buFont typeface="Arial" panose="020B0604020202020204" pitchFamily="34" charset="0"/>
              <a:buChar char="•"/>
            </a:pPr>
            <a:r>
              <a:rPr lang="en-US" sz="2000" dirty="0"/>
              <a:t>With Application Load Balancers and Network Load Balancers, you </a:t>
            </a:r>
            <a:r>
              <a:rPr lang="en-US" sz="2000" dirty="0">
                <a:solidFill>
                  <a:schemeClr val="accent5"/>
                </a:solidFill>
              </a:rPr>
              <a:t>register targets in target groups</a:t>
            </a:r>
            <a:r>
              <a:rPr lang="en-US" sz="2000" dirty="0"/>
              <a:t>, and route traffic to the target groups.</a:t>
            </a:r>
            <a:br>
              <a:rPr lang="en-US" sz="2000" dirty="0"/>
            </a:br>
            <a:endParaRPr lang="en-US" sz="2000" dirty="0"/>
          </a:p>
          <a:p>
            <a:pPr marL="342900" indent="-342900">
              <a:buFont typeface="Arial" panose="020B0604020202020204" pitchFamily="34" charset="0"/>
              <a:buChar char="•"/>
            </a:pPr>
            <a:r>
              <a:rPr lang="en-US" sz="2000" dirty="0"/>
              <a:t>With Classic Load Balancers, you </a:t>
            </a:r>
            <a:r>
              <a:rPr lang="en-US" sz="2000" dirty="0">
                <a:solidFill>
                  <a:schemeClr val="accent5"/>
                </a:solidFill>
              </a:rPr>
              <a:t>register instances with the load balancer</a:t>
            </a:r>
            <a:r>
              <a:rPr lang="en-US" sz="2000" dirty="0"/>
              <a:t>.</a:t>
            </a:r>
          </a:p>
        </p:txBody>
      </p:sp>
    </p:spTree>
    <p:extLst>
      <p:ext uri="{BB962C8B-B14F-4D97-AF65-F5344CB8AC3E}">
        <p14:creationId xmlns:p14="http://schemas.microsoft.com/office/powerpoint/2010/main" val="2567125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080278"/>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Elastic Load Balancing use cases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a:extLst>
              <a:ext uri="{FF2B5EF4-FFF2-40B4-BE49-F238E27FC236}">
                <a16:creationId xmlns:a16="http://schemas.microsoft.com/office/drawing/2014/main" id="{B60D764F-73E9-29C8-A40B-7BB0F4E8C856}"/>
              </a:ext>
              <a:ext uri="{C183D7F6-B498-43B3-948B-1728B52AA6E4}">
                <adec:decorative xmlns:adec="http://schemas.microsoft.com/office/drawing/2017/decorative" val="1"/>
              </a:ext>
            </a:extLst>
          </p:cNvPr>
          <p:cNvGrpSpPr/>
          <p:nvPr/>
        </p:nvGrpSpPr>
        <p:grpSpPr>
          <a:xfrm>
            <a:off x="1348202" y="1605385"/>
            <a:ext cx="9939800" cy="4157789"/>
            <a:chOff x="1135637" y="1437003"/>
            <a:chExt cx="10152365" cy="4747184"/>
          </a:xfrm>
        </p:grpSpPr>
        <p:grpSp>
          <p:nvGrpSpPr>
            <p:cNvPr id="8" name="Group 7">
              <a:extLst>
                <a:ext uri="{FF2B5EF4-FFF2-40B4-BE49-F238E27FC236}">
                  <a16:creationId xmlns:a16="http://schemas.microsoft.com/office/drawing/2014/main" id="{4CBDF026-C25D-D701-29F4-221204862134}"/>
                </a:ext>
                <a:ext uri="{C183D7F6-B498-43B3-948B-1728B52AA6E4}">
                  <adec:decorative xmlns:adec="http://schemas.microsoft.com/office/drawing/2017/decorative" val="1"/>
                </a:ext>
              </a:extLst>
            </p:cNvPr>
            <p:cNvGrpSpPr/>
            <p:nvPr/>
          </p:nvGrpSpPr>
          <p:grpSpPr>
            <a:xfrm>
              <a:off x="1135637" y="1437003"/>
              <a:ext cx="2436886" cy="2452946"/>
              <a:chOff x="1131105" y="1365287"/>
              <a:chExt cx="2436886" cy="2452946"/>
            </a:xfrm>
          </p:grpSpPr>
          <p:pic>
            <p:nvPicPr>
              <p:cNvPr id="33" name="Picture 32">
                <a:extLst>
                  <a:ext uri="{FF2B5EF4-FFF2-40B4-BE49-F238E27FC236}">
                    <a16:creationId xmlns:a16="http://schemas.microsoft.com/office/drawing/2014/main" id="{251AB8F4-8670-B42D-FD47-58ED83943143}"/>
                  </a:ext>
                  <a:ext uri="{C183D7F6-B498-43B3-948B-1728B52AA6E4}">
                    <adec:decorative xmlns:adec="http://schemas.microsoft.com/office/drawing/2017/decorative" val="1"/>
                  </a:ext>
                </a:extLst>
              </p:cNvPr>
              <p:cNvPicPr>
                <a:picLocks noChangeAspect="1"/>
              </p:cNvPicPr>
              <p:nvPr/>
            </p:nvPicPr>
            <p:blipFill rotWithShape="1">
              <a:blip r:embed="rId3"/>
              <a:srcRect l="54621" t="10529" r="27073" b="9273"/>
              <a:stretch/>
            </p:blipFill>
            <p:spPr>
              <a:xfrm>
                <a:off x="1583466" y="1365287"/>
                <a:ext cx="1532159" cy="1437283"/>
              </a:xfrm>
              <a:prstGeom prst="rect">
                <a:avLst/>
              </a:prstGeom>
            </p:spPr>
          </p:pic>
          <p:sp>
            <p:nvSpPr>
              <p:cNvPr id="34" name="TextBox 33">
                <a:extLst>
                  <a:ext uri="{FF2B5EF4-FFF2-40B4-BE49-F238E27FC236}">
                    <a16:creationId xmlns:a16="http://schemas.microsoft.com/office/drawing/2014/main" id="{A6D6B59E-4A23-7D0A-8A0D-00E7D2B2648A}"/>
                  </a:ext>
                </a:extLst>
              </p:cNvPr>
              <p:cNvSpPr txBox="1"/>
              <p:nvPr/>
            </p:nvSpPr>
            <p:spPr>
              <a:xfrm>
                <a:off x="1131105" y="2802570"/>
                <a:ext cx="2436886" cy="1015663"/>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Highly available and</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fault-tolerant</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applications</a:t>
                </a:r>
              </a:p>
            </p:txBody>
          </p:sp>
        </p:grpSp>
        <p:grpSp>
          <p:nvGrpSpPr>
            <p:cNvPr id="10" name="Group 9">
              <a:extLst>
                <a:ext uri="{FF2B5EF4-FFF2-40B4-BE49-F238E27FC236}">
                  <a16:creationId xmlns:a16="http://schemas.microsoft.com/office/drawing/2014/main" id="{B912BE5A-8ED2-0E46-0410-FB4CBC3B2370}"/>
                </a:ext>
                <a:ext uri="{C183D7F6-B498-43B3-948B-1728B52AA6E4}">
                  <adec:decorative xmlns:adec="http://schemas.microsoft.com/office/drawing/2017/decorative" val="1"/>
                </a:ext>
              </a:extLst>
            </p:cNvPr>
            <p:cNvGrpSpPr/>
            <p:nvPr/>
          </p:nvGrpSpPr>
          <p:grpSpPr>
            <a:xfrm>
              <a:off x="5441419" y="1437601"/>
              <a:ext cx="1729961" cy="2144571"/>
              <a:chOff x="4791842" y="1365885"/>
              <a:chExt cx="1729961" cy="2144571"/>
            </a:xfrm>
          </p:grpSpPr>
          <p:pic>
            <p:nvPicPr>
              <p:cNvPr id="31" name="Picture 30">
                <a:extLst>
                  <a:ext uri="{FF2B5EF4-FFF2-40B4-BE49-F238E27FC236}">
                    <a16:creationId xmlns:a16="http://schemas.microsoft.com/office/drawing/2014/main" id="{7AC5A190-F447-4304-4A8F-8950A002F9E5}"/>
                  </a:ext>
                  <a:ext uri="{C183D7F6-B498-43B3-948B-1728B52AA6E4}">
                    <adec:decorative xmlns:adec="http://schemas.microsoft.com/office/drawing/2017/decorative" val="1"/>
                  </a:ext>
                </a:extLst>
              </p:cNvPr>
              <p:cNvPicPr>
                <a:picLocks noChangeAspect="1"/>
              </p:cNvPicPr>
              <p:nvPr/>
            </p:nvPicPr>
            <p:blipFill rotWithShape="1">
              <a:blip r:embed="rId3"/>
              <a:srcRect l="28329" t="7470" r="53989"/>
              <a:stretch/>
            </p:blipFill>
            <p:spPr>
              <a:xfrm>
                <a:off x="4960062" y="1365885"/>
                <a:ext cx="1393513" cy="1561380"/>
              </a:xfrm>
              <a:prstGeom prst="rect">
                <a:avLst/>
              </a:prstGeom>
            </p:spPr>
          </p:pic>
          <p:sp>
            <p:nvSpPr>
              <p:cNvPr id="32" name="TextBox 31">
                <a:extLst>
                  <a:ext uri="{FF2B5EF4-FFF2-40B4-BE49-F238E27FC236}">
                    <a16:creationId xmlns:a16="http://schemas.microsoft.com/office/drawing/2014/main" id="{887EB7D8-D1C0-B179-9B9E-8B7A64D01694}"/>
                  </a:ext>
                </a:extLst>
              </p:cNvPr>
              <p:cNvSpPr txBox="1"/>
              <p:nvPr/>
            </p:nvSpPr>
            <p:spPr>
              <a:xfrm>
                <a:off x="4791842" y="2802570"/>
                <a:ext cx="1729961"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Containerized</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applications</a:t>
                </a:r>
              </a:p>
            </p:txBody>
          </p:sp>
        </p:grpSp>
        <p:grpSp>
          <p:nvGrpSpPr>
            <p:cNvPr id="11" name="Group 10">
              <a:extLst>
                <a:ext uri="{FF2B5EF4-FFF2-40B4-BE49-F238E27FC236}">
                  <a16:creationId xmlns:a16="http://schemas.microsoft.com/office/drawing/2014/main" id="{908CFAC2-83FA-5916-9D12-44848F43ED5E}"/>
                </a:ext>
                <a:ext uri="{C183D7F6-B498-43B3-948B-1728B52AA6E4}">
                  <adec:decorative xmlns:adec="http://schemas.microsoft.com/office/drawing/2017/decorative" val="1"/>
                </a:ext>
              </a:extLst>
            </p:cNvPr>
            <p:cNvGrpSpPr/>
            <p:nvPr/>
          </p:nvGrpSpPr>
          <p:grpSpPr>
            <a:xfrm>
              <a:off x="9031453" y="1785311"/>
              <a:ext cx="1762021" cy="1796861"/>
              <a:chOff x="9026921" y="1713595"/>
              <a:chExt cx="1762021" cy="1796861"/>
            </a:xfrm>
          </p:grpSpPr>
          <p:pic>
            <p:nvPicPr>
              <p:cNvPr id="29" name="Picture 28">
                <a:extLst>
                  <a:ext uri="{FF2B5EF4-FFF2-40B4-BE49-F238E27FC236}">
                    <a16:creationId xmlns:a16="http://schemas.microsoft.com/office/drawing/2014/main" id="{EDEBC632-6021-59AC-D7BC-88965D709719}"/>
                  </a:ext>
                  <a:ext uri="{C183D7F6-B498-43B3-948B-1728B52AA6E4}">
                    <adec:decorative xmlns:adec="http://schemas.microsoft.com/office/drawing/2017/decorative" val="1"/>
                  </a:ext>
                </a:extLst>
              </p:cNvPr>
              <p:cNvPicPr>
                <a:picLocks noChangeAspect="1"/>
              </p:cNvPicPr>
              <p:nvPr/>
            </p:nvPicPr>
            <p:blipFill rotWithShape="1">
              <a:blip r:embed="rId3"/>
              <a:srcRect l="80784" t="18720"/>
              <a:stretch/>
            </p:blipFill>
            <p:spPr>
              <a:xfrm>
                <a:off x="9207330" y="1713595"/>
                <a:ext cx="1401204" cy="1269090"/>
              </a:xfrm>
              <a:prstGeom prst="rect">
                <a:avLst/>
              </a:prstGeom>
            </p:spPr>
          </p:pic>
          <p:sp>
            <p:nvSpPr>
              <p:cNvPr id="30" name="TextBox 29">
                <a:extLst>
                  <a:ext uri="{FF2B5EF4-FFF2-40B4-BE49-F238E27FC236}">
                    <a16:creationId xmlns:a16="http://schemas.microsoft.com/office/drawing/2014/main" id="{A6B60AA2-A4BC-0CF1-3145-0D09B290C3A7}"/>
                  </a:ext>
                </a:extLst>
              </p:cNvPr>
              <p:cNvSpPr txBox="1"/>
              <p:nvPr/>
            </p:nvSpPr>
            <p:spPr>
              <a:xfrm>
                <a:off x="9026921" y="2802570"/>
                <a:ext cx="1762021"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Elasticity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and scalability</a:t>
                </a:r>
              </a:p>
            </p:txBody>
          </p:sp>
        </p:grpSp>
        <p:grpSp>
          <p:nvGrpSpPr>
            <p:cNvPr id="15" name="Group 14">
              <a:extLst>
                <a:ext uri="{FF2B5EF4-FFF2-40B4-BE49-F238E27FC236}">
                  <a16:creationId xmlns:a16="http://schemas.microsoft.com/office/drawing/2014/main" id="{2B8A2A55-6AA5-DF8E-9DBB-0FF6B9DA4138}"/>
                </a:ext>
                <a:ext uri="{C183D7F6-B498-43B3-948B-1728B52AA6E4}">
                  <adec:decorative xmlns:adec="http://schemas.microsoft.com/office/drawing/2017/decorative" val="1"/>
                </a:ext>
              </a:extLst>
            </p:cNvPr>
            <p:cNvGrpSpPr/>
            <p:nvPr/>
          </p:nvGrpSpPr>
          <p:grpSpPr>
            <a:xfrm>
              <a:off x="4717118" y="3891610"/>
              <a:ext cx="2537874" cy="1972094"/>
              <a:chOff x="4199444" y="3819894"/>
              <a:chExt cx="2537874" cy="1972094"/>
            </a:xfrm>
          </p:grpSpPr>
          <p:pic>
            <p:nvPicPr>
              <p:cNvPr id="27" name="Picture 26">
                <a:extLst>
                  <a:ext uri="{FF2B5EF4-FFF2-40B4-BE49-F238E27FC236}">
                    <a16:creationId xmlns:a16="http://schemas.microsoft.com/office/drawing/2014/main" id="{BFA19775-3E10-14E4-6BFC-0ECF0FA8CFB7}"/>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l="25657" r="25555"/>
              <a:stretch/>
            </p:blipFill>
            <p:spPr>
              <a:xfrm>
                <a:off x="4273453" y="3819894"/>
                <a:ext cx="2389850" cy="1561381"/>
              </a:xfrm>
              <a:prstGeom prst="rect">
                <a:avLst/>
              </a:prstGeom>
            </p:spPr>
          </p:pic>
          <p:sp>
            <p:nvSpPr>
              <p:cNvPr id="28" name="TextBox 27">
                <a:extLst>
                  <a:ext uri="{FF2B5EF4-FFF2-40B4-BE49-F238E27FC236}">
                    <a16:creationId xmlns:a16="http://schemas.microsoft.com/office/drawing/2014/main" id="{4D8CF23B-4B40-4D16-E432-FAE61101918A}"/>
                  </a:ext>
                </a:extLst>
              </p:cNvPr>
              <p:cNvSpPr txBox="1"/>
              <p:nvPr/>
            </p:nvSpPr>
            <p:spPr>
              <a:xfrm>
                <a:off x="4199444" y="5391878"/>
                <a:ext cx="2537874" cy="400110"/>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Hybrid environments</a:t>
                </a:r>
              </a:p>
            </p:txBody>
          </p:sp>
        </p:grpSp>
        <p:grpSp>
          <p:nvGrpSpPr>
            <p:cNvPr id="16" name="Group 15">
              <a:extLst>
                <a:ext uri="{FF2B5EF4-FFF2-40B4-BE49-F238E27FC236}">
                  <a16:creationId xmlns:a16="http://schemas.microsoft.com/office/drawing/2014/main" id="{6557B6BE-1833-C4C4-178E-64F0947E14C2}"/>
                </a:ext>
                <a:ext uri="{C183D7F6-B498-43B3-948B-1728B52AA6E4}">
                  <adec:decorative xmlns:adec="http://schemas.microsoft.com/office/drawing/2017/decorative" val="1"/>
                </a:ext>
              </a:extLst>
            </p:cNvPr>
            <p:cNvGrpSpPr/>
            <p:nvPr/>
          </p:nvGrpSpPr>
          <p:grpSpPr>
            <a:xfrm>
              <a:off x="8536928" y="4484045"/>
              <a:ext cx="2751074" cy="1700142"/>
              <a:chOff x="7831794" y="4399622"/>
              <a:chExt cx="2751074" cy="1700142"/>
            </a:xfrm>
          </p:grpSpPr>
          <p:sp>
            <p:nvSpPr>
              <p:cNvPr id="23" name="TextBox 22">
                <a:extLst>
                  <a:ext uri="{FF2B5EF4-FFF2-40B4-BE49-F238E27FC236}">
                    <a16:creationId xmlns:a16="http://schemas.microsoft.com/office/drawing/2014/main" id="{CE6D13FF-848B-AD83-E8C1-91A75FED3962}"/>
                  </a:ext>
                </a:extLst>
              </p:cNvPr>
              <p:cNvSpPr txBox="1"/>
              <p:nvPr/>
            </p:nvSpPr>
            <p:spPr>
              <a:xfrm>
                <a:off x="7831794" y="5391878"/>
                <a:ext cx="2751074"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Invoke Lambda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functions over HTTP(S)</a:t>
                </a:r>
              </a:p>
            </p:txBody>
          </p:sp>
          <p:pic>
            <p:nvPicPr>
              <p:cNvPr id="24" name="Graphic 23">
                <a:extLst>
                  <a:ext uri="{FF2B5EF4-FFF2-40B4-BE49-F238E27FC236}">
                    <a16:creationId xmlns:a16="http://schemas.microsoft.com/office/drawing/2014/main" id="{6E122E70-9C11-C522-C254-09F6F32F3F2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03585" y="4399622"/>
                <a:ext cx="843718" cy="843718"/>
              </a:xfrm>
              <a:prstGeom prst="rect">
                <a:avLst/>
              </a:prstGeom>
            </p:spPr>
          </p:pic>
        </p:grpSp>
        <p:grpSp>
          <p:nvGrpSpPr>
            <p:cNvPr id="18" name="Group 17">
              <a:extLst>
                <a:ext uri="{FF2B5EF4-FFF2-40B4-BE49-F238E27FC236}">
                  <a16:creationId xmlns:a16="http://schemas.microsoft.com/office/drawing/2014/main" id="{A92CCA9C-64F3-4F9E-8AF1-097A7547689A}"/>
                </a:ext>
                <a:ext uri="{C183D7F6-B498-43B3-948B-1728B52AA6E4}">
                  <adec:decorative xmlns:adec="http://schemas.microsoft.com/office/drawing/2017/decorative" val="1"/>
                </a:ext>
              </a:extLst>
            </p:cNvPr>
            <p:cNvGrpSpPr/>
            <p:nvPr/>
          </p:nvGrpSpPr>
          <p:grpSpPr>
            <a:xfrm>
              <a:off x="1475189" y="4425508"/>
              <a:ext cx="1757211" cy="1745972"/>
              <a:chOff x="1475189" y="4425508"/>
              <a:chExt cx="1757211" cy="1745972"/>
            </a:xfrm>
          </p:grpSpPr>
          <p:pic>
            <p:nvPicPr>
              <p:cNvPr id="21" name="Graphic 20">
                <a:extLst>
                  <a:ext uri="{FF2B5EF4-FFF2-40B4-BE49-F238E27FC236}">
                    <a16:creationId xmlns:a16="http://schemas.microsoft.com/office/drawing/2014/main" id="{18BDE30B-AECC-35B1-C51E-0C9AE5C2141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96590" y="4425508"/>
                <a:ext cx="914400" cy="914400"/>
              </a:xfrm>
              <a:prstGeom prst="rect">
                <a:avLst/>
              </a:prstGeom>
            </p:spPr>
          </p:pic>
          <p:sp>
            <p:nvSpPr>
              <p:cNvPr id="22" name="TextBox 21">
                <a:extLst>
                  <a:ext uri="{FF2B5EF4-FFF2-40B4-BE49-F238E27FC236}">
                    <a16:creationId xmlns:a16="http://schemas.microsoft.com/office/drawing/2014/main" id="{8FBE9D10-4C25-2F8D-7168-289A13FBD137}"/>
                  </a:ext>
                  <a:ext uri="{C183D7F6-B498-43B3-948B-1728B52AA6E4}">
                    <adec:decorative xmlns:adec="http://schemas.microsoft.com/office/drawing/2017/decorative" val="1"/>
                  </a:ext>
                </a:extLst>
              </p:cNvPr>
              <p:cNvSpPr txBox="1"/>
              <p:nvPr/>
            </p:nvSpPr>
            <p:spPr>
              <a:xfrm>
                <a:off x="1475189" y="5463594"/>
                <a:ext cx="1757211"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Virtual private</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cloud (VPC)</a:t>
                </a:r>
              </a:p>
            </p:txBody>
          </p:sp>
        </p:grpSp>
      </p:grpSp>
    </p:spTree>
    <p:extLst>
      <p:ext uri="{BB962C8B-B14F-4D97-AF65-F5344CB8AC3E}">
        <p14:creationId xmlns:p14="http://schemas.microsoft.com/office/powerpoint/2010/main" val="2429433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400" dirty="0">
                <a:latin typeface="Times New Roman" panose="02020603050405020304" pitchFamily="18" charset="0"/>
                <a:cs typeface="Times New Roman" panose="02020603050405020304" pitchFamily="18" charset="0"/>
              </a:rPr>
              <a:t>Activity: Elastic Load Balancing</a:t>
            </a:r>
          </a:p>
        </p:txBody>
      </p:sp>
      <p:sp>
        <p:nvSpPr>
          <p:cNvPr id="8" name="Rectangle 7">
            <a:extLst>
              <a:ext uri="{FF2B5EF4-FFF2-40B4-BE49-F238E27FC236}">
                <a16:creationId xmlns:a16="http://schemas.microsoft.com/office/drawing/2014/main" id="{414556F2-5F9A-48CA-B743-F697FE53DC05}"/>
              </a:ext>
            </a:extLst>
          </p:cNvPr>
          <p:cNvSpPr/>
          <p:nvPr/>
        </p:nvSpPr>
        <p:spPr>
          <a:xfrm>
            <a:off x="969922" y="1314013"/>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must support traffic to a containerized application.</a:t>
            </a:r>
          </a:p>
        </p:txBody>
      </p:sp>
      <p:sp>
        <p:nvSpPr>
          <p:cNvPr id="10" name="Rectangle 9">
            <a:extLst>
              <a:ext uri="{FF2B5EF4-FFF2-40B4-BE49-F238E27FC236}">
                <a16:creationId xmlns:a16="http://schemas.microsoft.com/office/drawing/2014/main" id="{08726BAE-3D65-3A19-2219-D1D2A32A82D9}"/>
              </a:ext>
            </a:extLst>
          </p:cNvPr>
          <p:cNvSpPr/>
          <p:nvPr/>
        </p:nvSpPr>
        <p:spPr>
          <a:xfrm>
            <a:off x="6266295" y="1314013"/>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Application Load Balancer</a:t>
            </a:r>
          </a:p>
        </p:txBody>
      </p:sp>
      <p:sp>
        <p:nvSpPr>
          <p:cNvPr id="11" name="Rectangle 10">
            <a:extLst>
              <a:ext uri="{FF2B5EF4-FFF2-40B4-BE49-F238E27FC236}">
                <a16:creationId xmlns:a16="http://schemas.microsoft.com/office/drawing/2014/main" id="{80CAB92B-7C68-5563-C8B1-4B454064FF0A}"/>
              </a:ext>
            </a:extLst>
          </p:cNvPr>
          <p:cNvSpPr/>
          <p:nvPr/>
        </p:nvSpPr>
        <p:spPr>
          <a:xfrm>
            <a:off x="969922" y="2080262"/>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have extremely spiky and unpredictable TCP traffic.</a:t>
            </a:r>
          </a:p>
        </p:txBody>
      </p:sp>
      <p:sp>
        <p:nvSpPr>
          <p:cNvPr id="15" name="Rectangle 14">
            <a:extLst>
              <a:ext uri="{FF2B5EF4-FFF2-40B4-BE49-F238E27FC236}">
                <a16:creationId xmlns:a16="http://schemas.microsoft.com/office/drawing/2014/main" id="{E5D2C178-1912-B4D8-885B-4ADAB7DD96D6}"/>
              </a:ext>
            </a:extLst>
          </p:cNvPr>
          <p:cNvSpPr/>
          <p:nvPr/>
        </p:nvSpPr>
        <p:spPr>
          <a:xfrm>
            <a:off x="6266295" y="2080262"/>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Network Load Balancer</a:t>
            </a:r>
          </a:p>
        </p:txBody>
      </p:sp>
      <p:sp>
        <p:nvSpPr>
          <p:cNvPr id="16" name="Rectangle 15">
            <a:extLst>
              <a:ext uri="{FF2B5EF4-FFF2-40B4-BE49-F238E27FC236}">
                <a16:creationId xmlns:a16="http://schemas.microsoft.com/office/drawing/2014/main" id="{E671F8E7-5291-FE52-A1EC-3E137DEFBF2E}"/>
              </a:ext>
            </a:extLst>
          </p:cNvPr>
          <p:cNvSpPr/>
          <p:nvPr/>
        </p:nvSpPr>
        <p:spPr>
          <a:xfrm>
            <a:off x="969922" y="2846511"/>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need simple load balancing with multiple protocols.</a:t>
            </a:r>
          </a:p>
        </p:txBody>
      </p:sp>
      <p:sp>
        <p:nvSpPr>
          <p:cNvPr id="18" name="Rectangle 17">
            <a:extLst>
              <a:ext uri="{FF2B5EF4-FFF2-40B4-BE49-F238E27FC236}">
                <a16:creationId xmlns:a16="http://schemas.microsoft.com/office/drawing/2014/main" id="{4D0BD615-FBB1-11AC-F5AE-317006F58D8A}"/>
              </a:ext>
            </a:extLst>
          </p:cNvPr>
          <p:cNvSpPr/>
          <p:nvPr/>
        </p:nvSpPr>
        <p:spPr>
          <a:xfrm>
            <a:off x="6266295" y="2846511"/>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Classic Load Balancer</a:t>
            </a:r>
          </a:p>
        </p:txBody>
      </p:sp>
      <p:sp>
        <p:nvSpPr>
          <p:cNvPr id="21" name="Rectangle 20">
            <a:extLst>
              <a:ext uri="{FF2B5EF4-FFF2-40B4-BE49-F238E27FC236}">
                <a16:creationId xmlns:a16="http://schemas.microsoft.com/office/drawing/2014/main" id="{B1ABF7BC-5054-C292-7315-25C3758DA802}"/>
              </a:ext>
            </a:extLst>
          </p:cNvPr>
          <p:cNvSpPr/>
          <p:nvPr/>
        </p:nvSpPr>
        <p:spPr>
          <a:xfrm>
            <a:off x="969922" y="3612760"/>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need to support a static or Elastic IP address, or an IP target outside a VPC.</a:t>
            </a:r>
          </a:p>
        </p:txBody>
      </p:sp>
      <p:sp>
        <p:nvSpPr>
          <p:cNvPr id="22" name="Rectangle 21">
            <a:extLst>
              <a:ext uri="{FF2B5EF4-FFF2-40B4-BE49-F238E27FC236}">
                <a16:creationId xmlns:a16="http://schemas.microsoft.com/office/drawing/2014/main" id="{2D9D358F-EE91-E9C9-96D8-A48E6B3DCF65}"/>
              </a:ext>
            </a:extLst>
          </p:cNvPr>
          <p:cNvSpPr/>
          <p:nvPr/>
        </p:nvSpPr>
        <p:spPr>
          <a:xfrm>
            <a:off x="6266295" y="3612760"/>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Network Load Balancer</a:t>
            </a:r>
          </a:p>
        </p:txBody>
      </p:sp>
      <p:sp>
        <p:nvSpPr>
          <p:cNvPr id="23" name="Rectangle 22">
            <a:extLst>
              <a:ext uri="{FF2B5EF4-FFF2-40B4-BE49-F238E27FC236}">
                <a16:creationId xmlns:a16="http://schemas.microsoft.com/office/drawing/2014/main" id="{6425C06D-5BE3-9DCE-C983-1C21A9612780}"/>
              </a:ext>
            </a:extLst>
          </p:cNvPr>
          <p:cNvSpPr/>
          <p:nvPr/>
        </p:nvSpPr>
        <p:spPr>
          <a:xfrm>
            <a:off x="969922" y="4379009"/>
            <a:ext cx="5096385"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need a load balancer that can handle millions of requests per second while maintaining low latencies.</a:t>
            </a:r>
          </a:p>
        </p:txBody>
      </p:sp>
      <p:sp>
        <p:nvSpPr>
          <p:cNvPr id="24" name="Rectangle 23">
            <a:extLst>
              <a:ext uri="{FF2B5EF4-FFF2-40B4-BE49-F238E27FC236}">
                <a16:creationId xmlns:a16="http://schemas.microsoft.com/office/drawing/2014/main" id="{3C6526FC-FF80-C0CC-12A9-B6B92745E104}"/>
              </a:ext>
            </a:extLst>
          </p:cNvPr>
          <p:cNvSpPr/>
          <p:nvPr/>
        </p:nvSpPr>
        <p:spPr>
          <a:xfrm>
            <a:off x="6266295" y="4379009"/>
            <a:ext cx="5096385"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Network Load Balancer</a:t>
            </a:r>
          </a:p>
        </p:txBody>
      </p:sp>
      <p:sp>
        <p:nvSpPr>
          <p:cNvPr id="27" name="Rectangle 26">
            <a:extLst>
              <a:ext uri="{FF2B5EF4-FFF2-40B4-BE49-F238E27FC236}">
                <a16:creationId xmlns:a16="http://schemas.microsoft.com/office/drawing/2014/main" id="{44FB5E5E-6599-3842-5B34-BD0B742079A9}"/>
              </a:ext>
            </a:extLst>
          </p:cNvPr>
          <p:cNvSpPr/>
          <p:nvPr/>
        </p:nvSpPr>
        <p:spPr>
          <a:xfrm>
            <a:off x="969922" y="5419580"/>
            <a:ext cx="5096385"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must support HTTPS requests.</a:t>
            </a:r>
          </a:p>
        </p:txBody>
      </p:sp>
      <p:sp>
        <p:nvSpPr>
          <p:cNvPr id="28" name="Rectangle 27">
            <a:extLst>
              <a:ext uri="{FF2B5EF4-FFF2-40B4-BE49-F238E27FC236}">
                <a16:creationId xmlns:a16="http://schemas.microsoft.com/office/drawing/2014/main" id="{6B518BE5-C42F-3804-B05F-70EA823ACA00}"/>
              </a:ext>
            </a:extLst>
          </p:cNvPr>
          <p:cNvSpPr/>
          <p:nvPr/>
        </p:nvSpPr>
        <p:spPr>
          <a:xfrm>
            <a:off x="6266295" y="5419580"/>
            <a:ext cx="5096385"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Application Load Balancer</a:t>
            </a:r>
          </a:p>
        </p:txBody>
      </p:sp>
    </p:spTree>
    <p:extLst>
      <p:ext uri="{BB962C8B-B14F-4D97-AF65-F5344CB8AC3E}">
        <p14:creationId xmlns:p14="http://schemas.microsoft.com/office/powerpoint/2010/main" val="32656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5" grpId="0" animBg="1"/>
      <p:bldP spid="16" grpId="0" animBg="1"/>
      <p:bldP spid="18" grpId="0" animBg="1"/>
      <p:bldP spid="21" grpId="0" animBg="1"/>
      <p:bldP spid="22" grpId="0" animBg="1"/>
      <p:bldP spid="23" grpId="0" animBg="1"/>
      <p:bldP spid="24" grpId="0" animBg="1"/>
      <p:bldP spid="27"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080278"/>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Load balancer monitoring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47" name="Content Placeholder 8">
            <a:extLst>
              <a:ext uri="{FF2B5EF4-FFF2-40B4-BE49-F238E27FC236}">
                <a16:creationId xmlns:a16="http://schemas.microsoft.com/office/drawing/2014/main" id="{A31460EC-058F-8276-07F8-AD0273EDB629}"/>
              </a:ext>
            </a:extLst>
          </p:cNvPr>
          <p:cNvSpPr txBox="1">
            <a:spLocks/>
          </p:cNvSpPr>
          <p:nvPr/>
        </p:nvSpPr>
        <p:spPr>
          <a:xfrm>
            <a:off x="550177" y="1852674"/>
            <a:ext cx="6847952" cy="33708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a:solidFill>
                  <a:schemeClr val="accent5"/>
                </a:solidFill>
                <a:latin typeface="Times New Roman" panose="02020603050405020304" pitchFamily="18" charset="0"/>
                <a:cs typeface="Times New Roman" panose="02020603050405020304" pitchFamily="18" charset="0"/>
              </a:rPr>
              <a:t>Amazon CloudWatch metrics</a:t>
            </a:r>
            <a:r>
              <a:rPr lang="en-US" sz="2400">
                <a:latin typeface="Times New Roman" panose="02020603050405020304" pitchFamily="18" charset="0"/>
                <a:cs typeface="Times New Roman" panose="02020603050405020304" pitchFamily="18" charset="0"/>
              </a:rPr>
              <a:t> – Used to verify that the system is performing as expected and creates an alarm to initiate an action if a metric goes outside an acceptable range.</a:t>
            </a:r>
          </a:p>
          <a:p>
            <a:r>
              <a:rPr lang="en-US" sz="2400" b="1">
                <a:solidFill>
                  <a:schemeClr val="accent5"/>
                </a:solidFill>
                <a:latin typeface="Times New Roman" panose="02020603050405020304" pitchFamily="18" charset="0"/>
                <a:cs typeface="Times New Roman" panose="02020603050405020304" pitchFamily="18" charset="0"/>
              </a:rPr>
              <a:t>Access logs</a:t>
            </a:r>
            <a:r>
              <a:rPr lang="en-US" sz="2400">
                <a:latin typeface="Times New Roman" panose="02020603050405020304" pitchFamily="18" charset="0"/>
                <a:cs typeface="Times New Roman" panose="02020603050405020304" pitchFamily="18" charset="0"/>
              </a:rPr>
              <a:t> – Capture detailed information about requests sent to your load balancer.</a:t>
            </a:r>
          </a:p>
          <a:p>
            <a:r>
              <a:rPr lang="en-US" sz="2400" b="1">
                <a:solidFill>
                  <a:schemeClr val="accent5"/>
                </a:solidFill>
                <a:latin typeface="Times New Roman" panose="02020603050405020304" pitchFamily="18" charset="0"/>
                <a:cs typeface="Times New Roman" panose="02020603050405020304" pitchFamily="18" charset="0"/>
              </a:rPr>
              <a:t>AWS CloudTrail logs</a:t>
            </a:r>
            <a:r>
              <a:rPr lang="en-US" sz="2400">
                <a:latin typeface="Times New Roman" panose="02020603050405020304" pitchFamily="18" charset="0"/>
                <a:cs typeface="Times New Roman" panose="02020603050405020304" pitchFamily="18" charset="0"/>
              </a:rPr>
              <a:t> – Capture the who, what, when, and where of API interactions in AWS services. </a:t>
            </a:r>
            <a:endParaRPr lang="en-US" sz="2400" dirty="0">
              <a:latin typeface="Times New Roman" panose="02020603050405020304" pitchFamily="18" charset="0"/>
              <a:cs typeface="Times New Roman" panose="02020603050405020304" pitchFamily="18" charset="0"/>
            </a:endParaRPr>
          </a:p>
        </p:txBody>
      </p:sp>
      <p:pic>
        <p:nvPicPr>
          <p:cNvPr id="48" name="Picture 47">
            <a:extLst>
              <a:ext uri="{FF2B5EF4-FFF2-40B4-BE49-F238E27FC236}">
                <a16:creationId xmlns:a16="http://schemas.microsoft.com/office/drawing/2014/main" id="{61E817EB-9100-9DE6-CD32-05E93CCBECE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791698" y="1420995"/>
            <a:ext cx="4203700" cy="4025900"/>
          </a:xfrm>
          <a:prstGeom prst="rect">
            <a:avLst/>
          </a:prstGeom>
        </p:spPr>
      </p:pic>
    </p:spTree>
    <p:extLst>
      <p:ext uri="{BB962C8B-B14F-4D97-AF65-F5344CB8AC3E}">
        <p14:creationId xmlns:p14="http://schemas.microsoft.com/office/powerpoint/2010/main" val="3689477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CloudWatch</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1514294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301498"/>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Monitoring AWS resources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Content Placeholder 7">
            <a:extLst>
              <a:ext uri="{FF2B5EF4-FFF2-40B4-BE49-F238E27FC236}">
                <a16:creationId xmlns:a16="http://schemas.microsoft.com/office/drawing/2014/main" id="{A9D24D14-80ED-C21C-6E9D-639DC1849A90}"/>
              </a:ext>
            </a:extLst>
          </p:cNvPr>
          <p:cNvSpPr>
            <a:spLocks noGrp="1"/>
          </p:cNvSpPr>
          <p:nvPr>
            <p:ph idx="1"/>
          </p:nvPr>
        </p:nvSpPr>
        <p:spPr>
          <a:xfrm>
            <a:off x="641598" y="2031164"/>
            <a:ext cx="11353800" cy="4065809"/>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To use AWS efficiently, you need insight into your AWS resources: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ea typeface="Amazon Ember Light" charset="0"/>
                <a:cs typeface="Times New Roman" panose="02020603050405020304" pitchFamily="18" charset="0"/>
              </a:rPr>
              <a:t>How do you know when you should </a:t>
            </a:r>
            <a:r>
              <a:rPr lang="en-US" sz="2400" b="1" dirty="0">
                <a:solidFill>
                  <a:schemeClr val="accent5"/>
                </a:solidFill>
                <a:latin typeface="Times New Roman" panose="02020603050405020304" pitchFamily="18" charset="0"/>
                <a:ea typeface="Amazon Ember Light" charset="0"/>
                <a:cs typeface="Times New Roman" panose="02020603050405020304" pitchFamily="18" charset="0"/>
              </a:rPr>
              <a:t>launch more</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 Amazon EC2 instances</a:t>
            </a:r>
            <a:r>
              <a:rPr lang="en-US" sz="2400" dirty="0">
                <a:latin typeface="Times New Roman" panose="02020603050405020304" pitchFamily="18" charset="0"/>
                <a:ea typeface="Amazon Ember" panose="020B0603020204020204" pitchFamily="34" charset="0"/>
                <a:cs typeface="Times New Roman" panose="02020603050405020304" pitchFamily="18" charset="0"/>
              </a:rPr>
              <a:t>?</a:t>
            </a:r>
            <a:r>
              <a:rPr lang="en-US" sz="2400" dirty="0">
                <a:latin typeface="Times New Roman" panose="02020603050405020304" pitchFamily="18" charset="0"/>
                <a:ea typeface="Amazon Ember Light" charset="0"/>
                <a:cs typeface="Times New Roman" panose="02020603050405020304" pitchFamily="18" charset="0"/>
              </a:rPr>
              <a:t> </a:t>
            </a:r>
            <a:br>
              <a:rPr lang="en-US" sz="2400" dirty="0">
                <a:latin typeface="Times New Roman" panose="02020603050405020304" pitchFamily="18" charset="0"/>
                <a:ea typeface="Amazon Ember Light" charset="0"/>
                <a:cs typeface="Times New Roman" panose="02020603050405020304" pitchFamily="18" charset="0"/>
              </a:rPr>
            </a:br>
            <a:endParaRPr lang="en-US" sz="2400" dirty="0">
              <a:latin typeface="Times New Roman" panose="02020603050405020304" pitchFamily="18" charset="0"/>
              <a:ea typeface="Amazon Ember Light" charset="0"/>
              <a:cs typeface="Times New Roman" panose="02020603050405020304" pitchFamily="18" charset="0"/>
            </a:endParaRPr>
          </a:p>
          <a:p>
            <a:r>
              <a:rPr lang="en-US" sz="2400" dirty="0">
                <a:latin typeface="Times New Roman" panose="02020603050405020304" pitchFamily="18" charset="0"/>
                <a:ea typeface="Amazon Ember Light" charset="0"/>
                <a:cs typeface="Times New Roman" panose="02020603050405020304" pitchFamily="18" charset="0"/>
              </a:rPr>
              <a:t>Is your </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application's performance </a:t>
            </a:r>
            <a:r>
              <a:rPr lang="en-US" sz="2400" b="1" dirty="0">
                <a:solidFill>
                  <a:schemeClr val="accent5"/>
                </a:solidFill>
                <a:latin typeface="Times New Roman" panose="02020603050405020304" pitchFamily="18" charset="0"/>
                <a:ea typeface="Amazon Ember Light" charset="0"/>
                <a:cs typeface="Times New Roman" panose="02020603050405020304" pitchFamily="18" charset="0"/>
              </a:rPr>
              <a:t>or </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availability</a:t>
            </a:r>
            <a:r>
              <a:rPr lang="en-US" sz="2400" dirty="0">
                <a:solidFill>
                  <a:schemeClr val="accent5"/>
                </a:solidFill>
                <a:latin typeface="Times New Roman" panose="02020603050405020304" pitchFamily="18" charset="0"/>
                <a:ea typeface="Amazon Ember Light" charset="0"/>
                <a:cs typeface="Times New Roman" panose="02020603050405020304" pitchFamily="18" charset="0"/>
              </a:rPr>
              <a:t> </a:t>
            </a:r>
            <a:r>
              <a:rPr lang="en-US" sz="2400" dirty="0">
                <a:latin typeface="Times New Roman" panose="02020603050405020304" pitchFamily="18" charset="0"/>
                <a:ea typeface="Amazon Ember Light" charset="0"/>
                <a:cs typeface="Times New Roman" panose="02020603050405020304" pitchFamily="18" charset="0"/>
              </a:rPr>
              <a:t>being affected by a lack of sufficient capacity?</a:t>
            </a:r>
            <a:br>
              <a:rPr lang="en-US" sz="2400" dirty="0">
                <a:latin typeface="Times New Roman" panose="02020603050405020304" pitchFamily="18" charset="0"/>
                <a:ea typeface="Amazon Ember Light" charset="0"/>
                <a:cs typeface="Times New Roman" panose="02020603050405020304" pitchFamily="18" charset="0"/>
              </a:rPr>
            </a:br>
            <a:endParaRPr lang="en-US" sz="2400" dirty="0">
              <a:latin typeface="Times New Roman" panose="02020603050405020304" pitchFamily="18" charset="0"/>
              <a:ea typeface="Amazon Ember Light" charset="0"/>
              <a:cs typeface="Times New Roman" panose="02020603050405020304" pitchFamily="18" charset="0"/>
            </a:endParaRPr>
          </a:p>
          <a:p>
            <a:r>
              <a:rPr lang="en-US" sz="2400" dirty="0">
                <a:latin typeface="Times New Roman" panose="02020603050405020304" pitchFamily="18" charset="0"/>
                <a:ea typeface="Amazon Ember Light" charset="0"/>
                <a:cs typeface="Times New Roman" panose="02020603050405020304" pitchFamily="18" charset="0"/>
              </a:rPr>
              <a:t>How much of your infrastructure is actually </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being used</a:t>
            </a:r>
            <a:r>
              <a:rPr lang="en-US" sz="2400" dirty="0">
                <a:latin typeface="Times New Roman" panose="02020603050405020304" pitchFamily="18" charset="0"/>
                <a:ea typeface="Amazon Ember Light" charset="0"/>
                <a:cs typeface="Times New Roman" panose="02020603050405020304" pitchFamily="18" charset="0"/>
              </a:rPr>
              <a:t>?</a:t>
            </a:r>
          </a:p>
        </p:txBody>
      </p:sp>
    </p:spTree>
    <p:extLst>
      <p:ext uri="{BB962C8B-B14F-4D97-AF65-F5344CB8AC3E}">
        <p14:creationId xmlns:p14="http://schemas.microsoft.com/office/powerpoint/2010/main" val="907358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2017" y="992290"/>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CloudWatch</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11" name="Graphic 10">
            <a:extLst>
              <a:ext uri="{FF2B5EF4-FFF2-40B4-BE49-F238E27FC236}">
                <a16:creationId xmlns:a16="http://schemas.microsoft.com/office/drawing/2014/main" id="{AE9E4287-59FC-90E5-A5DE-00C8EAB2612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2971" y="1729991"/>
            <a:ext cx="914400" cy="914400"/>
          </a:xfrm>
          <a:prstGeom prst="rect">
            <a:avLst/>
          </a:prstGeom>
        </p:spPr>
      </p:pic>
      <p:sp>
        <p:nvSpPr>
          <p:cNvPr id="15" name="TextBox 14">
            <a:extLst>
              <a:ext uri="{FF2B5EF4-FFF2-40B4-BE49-F238E27FC236}">
                <a16:creationId xmlns:a16="http://schemas.microsoft.com/office/drawing/2014/main" id="{D72B87E5-5E40-92C2-872C-15FA22996BC9}"/>
              </a:ext>
            </a:extLst>
          </p:cNvPr>
          <p:cNvSpPr txBox="1"/>
          <p:nvPr/>
        </p:nvSpPr>
        <p:spPr>
          <a:xfrm>
            <a:off x="495498" y="2766799"/>
            <a:ext cx="1829347" cy="830997"/>
          </a:xfrm>
          <a:prstGeom prst="rect">
            <a:avLst/>
          </a:prstGeom>
          <a:noFill/>
        </p:spPr>
        <p:txBody>
          <a:bodyPr wrap="none" rtlCol="0">
            <a:spAutoFit/>
          </a:bodyPr>
          <a:lstStyle/>
          <a:p>
            <a:pPr algn="ctr"/>
            <a:r>
              <a:rPr lang="en-US" sz="2400" b="1" dirty="0">
                <a:latin typeface="Times New Roman" panose="02020603050405020304" pitchFamily="18" charset="0"/>
                <a:ea typeface="Amazon Ember Medium" panose="020B0603020204020204" pitchFamily="34" charset="0"/>
                <a:cs typeface="Times New Roman" panose="02020603050405020304" pitchFamily="18" charset="0"/>
              </a:rPr>
              <a:t>Amazon</a:t>
            </a:r>
          </a:p>
          <a:p>
            <a:pPr algn="ctr"/>
            <a:r>
              <a:rPr lang="en-US" sz="2400" b="1" dirty="0">
                <a:latin typeface="Times New Roman" panose="02020603050405020304" pitchFamily="18" charset="0"/>
                <a:ea typeface="Amazon Ember Medium" panose="020B0603020204020204" pitchFamily="34" charset="0"/>
                <a:cs typeface="Times New Roman" panose="02020603050405020304" pitchFamily="18" charset="0"/>
              </a:rPr>
              <a:t>CloudWatch</a:t>
            </a:r>
          </a:p>
        </p:txBody>
      </p:sp>
      <p:pic>
        <p:nvPicPr>
          <p:cNvPr id="16" name="Picture 15">
            <a:extLst>
              <a:ext uri="{FF2B5EF4-FFF2-40B4-BE49-F238E27FC236}">
                <a16:creationId xmlns:a16="http://schemas.microsoft.com/office/drawing/2014/main" id="{23B519D8-F015-614E-0B9D-1E79F58302B5}"/>
              </a:ext>
              <a:ext uri="{C183D7F6-B498-43B3-948B-1728B52AA6E4}">
                <adec:decorative xmlns:adec="http://schemas.microsoft.com/office/drawing/2017/decorative" val="1"/>
              </a:ext>
            </a:extLst>
          </p:cNvPr>
          <p:cNvPicPr>
            <a:picLocks noChangeAspect="1"/>
          </p:cNvPicPr>
          <p:nvPr/>
        </p:nvPicPr>
        <p:blipFill>
          <a:blip r:embed="rId5">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2512877" y="1091588"/>
            <a:ext cx="2465973" cy="2465973"/>
          </a:xfrm>
          <a:prstGeom prst="rect">
            <a:avLst/>
          </a:prstGeom>
        </p:spPr>
      </p:pic>
      <p:pic>
        <p:nvPicPr>
          <p:cNvPr id="18" name="Picture 17">
            <a:extLst>
              <a:ext uri="{FF2B5EF4-FFF2-40B4-BE49-F238E27FC236}">
                <a16:creationId xmlns:a16="http://schemas.microsoft.com/office/drawing/2014/main" id="{F852D425-3E83-199B-5B3C-FA5CEAF39D81}"/>
              </a:ext>
              <a:ext uri="{C183D7F6-B498-43B3-948B-1728B52AA6E4}">
                <adec:decorative xmlns:adec="http://schemas.microsoft.com/office/drawing/2017/decorative" val="1"/>
              </a:ext>
            </a:extLst>
          </p:cNvPr>
          <p:cNvPicPr>
            <a:picLocks noChangeAspect="1"/>
          </p:cNvPicPr>
          <p:nvPr/>
        </p:nvPicPr>
        <p:blipFill>
          <a:blip r:embed="rId6">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2461914" y="3182297"/>
            <a:ext cx="2549485" cy="2549485"/>
          </a:xfrm>
          <a:prstGeom prst="rect">
            <a:avLst/>
          </a:prstGeom>
        </p:spPr>
      </p:pic>
      <p:sp>
        <p:nvSpPr>
          <p:cNvPr id="21" name="Content Placeholder 2">
            <a:extLst>
              <a:ext uri="{FF2B5EF4-FFF2-40B4-BE49-F238E27FC236}">
                <a16:creationId xmlns:a16="http://schemas.microsoft.com/office/drawing/2014/main" id="{495DA4A3-6073-9CFA-FDB5-08E5B8C9A060}"/>
              </a:ext>
            </a:extLst>
          </p:cNvPr>
          <p:cNvSpPr txBox="1">
            <a:spLocks/>
          </p:cNvSpPr>
          <p:nvPr/>
        </p:nvSpPr>
        <p:spPr>
          <a:xfrm>
            <a:off x="5043948" y="1330730"/>
            <a:ext cx="6825113" cy="497210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Monitors</a:t>
            </a:r>
            <a:r>
              <a:rPr lang="en-US" sz="2400" dirty="0">
                <a:latin typeface="Times New Roman" panose="02020603050405020304" pitchFamily="18" charset="0"/>
                <a:cs typeface="Times New Roman" panose="02020603050405020304" pitchFamily="18" charset="0"/>
              </a:rPr>
              <a:t> – </a:t>
            </a:r>
            <a:endParaRPr lang="en-US" dirty="0">
              <a:latin typeface="Times New Roman" panose="02020603050405020304" pitchFamily="18" charset="0"/>
              <a:cs typeface="Times New Roman" panose="02020603050405020304" pitchFamily="18" charset="0"/>
            </a:endParaRPr>
          </a:p>
          <a:p>
            <a:pPr lvl="1"/>
            <a:r>
              <a:rPr lang="en-US" sz="2200" dirty="0">
                <a:solidFill>
                  <a:srgbClr val="000000"/>
                </a:solidFill>
                <a:latin typeface="Times New Roman" panose="02020603050405020304" pitchFamily="18" charset="0"/>
                <a:cs typeface="Times New Roman" panose="02020603050405020304" pitchFamily="18" charset="0"/>
              </a:rPr>
              <a:t>AWS resources</a:t>
            </a:r>
            <a:r>
              <a:rPr lang="en-US" sz="2200" dirty="0">
                <a:latin typeface="Times New Roman" panose="02020603050405020304" pitchFamily="18" charset="0"/>
                <a:cs typeface="Times New Roman" panose="02020603050405020304" pitchFamily="18" charset="0"/>
              </a:rPr>
              <a:t> </a:t>
            </a:r>
          </a:p>
          <a:p>
            <a:pPr lvl="1"/>
            <a:r>
              <a:rPr lang="en-US" sz="2200" dirty="0">
                <a:solidFill>
                  <a:srgbClr val="000000"/>
                </a:solidFill>
                <a:latin typeface="Times New Roman" panose="02020603050405020304" pitchFamily="18" charset="0"/>
                <a:cs typeface="Times New Roman" panose="02020603050405020304" pitchFamily="18" charset="0"/>
              </a:rPr>
              <a:t>Applications</a:t>
            </a:r>
            <a:r>
              <a:rPr lang="en-US" sz="2200" dirty="0">
                <a:latin typeface="Times New Roman" panose="02020603050405020304" pitchFamily="18" charset="0"/>
                <a:cs typeface="Times New Roman" panose="02020603050405020304" pitchFamily="18" charset="0"/>
              </a:rPr>
              <a:t> that run on AWS</a:t>
            </a:r>
          </a:p>
          <a:p>
            <a:r>
              <a:rPr lang="en-US" sz="2600" dirty="0">
                <a:latin typeface="Times New Roman" panose="02020603050405020304" pitchFamily="18" charset="0"/>
                <a:cs typeface="Times New Roman" panose="02020603050405020304" pitchFamily="18" charset="0"/>
              </a:rPr>
              <a:t>Collects and tracks</a:t>
            </a:r>
            <a:r>
              <a:rPr lang="en-US" sz="2400" dirty="0">
                <a:latin typeface="Times New Roman" panose="02020603050405020304" pitchFamily="18" charset="0"/>
                <a:cs typeface="Times New Roman" panose="02020603050405020304" pitchFamily="18" charset="0"/>
              </a:rPr>
              <a:t> – </a:t>
            </a:r>
            <a:endParaRPr lang="en-US" sz="2600" dirty="0">
              <a:latin typeface="Times New Roman" panose="02020603050405020304" pitchFamily="18" charset="0"/>
              <a:cs typeface="Times New Roman" panose="02020603050405020304" pitchFamily="18" charset="0"/>
            </a:endParaRPr>
          </a:p>
          <a:p>
            <a:pPr lvl="1"/>
            <a:r>
              <a:rPr lang="en-US" sz="2200" dirty="0">
                <a:solidFill>
                  <a:srgbClr val="000000"/>
                </a:solidFill>
                <a:latin typeface="Times New Roman" panose="02020603050405020304" pitchFamily="18" charset="0"/>
                <a:cs typeface="Times New Roman" panose="02020603050405020304" pitchFamily="18" charset="0"/>
              </a:rPr>
              <a:t>Standard metrics</a:t>
            </a:r>
          </a:p>
          <a:p>
            <a:pPr lvl="1"/>
            <a:r>
              <a:rPr lang="en-US" sz="2200" dirty="0">
                <a:solidFill>
                  <a:srgbClr val="000000"/>
                </a:solidFill>
                <a:latin typeface="Times New Roman" panose="02020603050405020304" pitchFamily="18" charset="0"/>
                <a:cs typeface="Times New Roman" panose="02020603050405020304" pitchFamily="18" charset="0"/>
              </a:rPr>
              <a:t>Custom metrics</a:t>
            </a:r>
          </a:p>
          <a:p>
            <a:r>
              <a:rPr lang="en-US" sz="2600" dirty="0">
                <a:latin typeface="Times New Roman" panose="02020603050405020304" pitchFamily="18" charset="0"/>
                <a:cs typeface="Times New Roman" panose="02020603050405020304" pitchFamily="18" charset="0"/>
              </a:rPr>
              <a:t>Alarms</a:t>
            </a:r>
            <a:r>
              <a:rPr lang="en-US" sz="2400" dirty="0">
                <a:latin typeface="Times New Roman" panose="02020603050405020304" pitchFamily="18" charset="0"/>
                <a:cs typeface="Times New Roman" panose="02020603050405020304" pitchFamily="18" charset="0"/>
              </a:rPr>
              <a:t> – </a:t>
            </a:r>
            <a:r>
              <a:rPr lang="en-US" sz="2600" dirty="0">
                <a:latin typeface="Times New Roman" panose="02020603050405020304" pitchFamily="18" charset="0"/>
                <a:cs typeface="Times New Roman" panose="02020603050405020304" pitchFamily="18" charset="0"/>
              </a:rPr>
              <a:t> </a:t>
            </a:r>
          </a:p>
          <a:p>
            <a:pPr lvl="1"/>
            <a:r>
              <a:rPr lang="en-US" sz="2200" dirty="0">
                <a:solidFill>
                  <a:srgbClr val="000000"/>
                </a:solidFill>
                <a:latin typeface="Times New Roman" panose="02020603050405020304" pitchFamily="18" charset="0"/>
                <a:cs typeface="Times New Roman" panose="02020603050405020304" pitchFamily="18" charset="0"/>
              </a:rPr>
              <a:t>Send notifications</a:t>
            </a:r>
            <a:r>
              <a:rPr lang="en-US" sz="2200" dirty="0">
                <a:latin typeface="Times New Roman" panose="02020603050405020304" pitchFamily="18" charset="0"/>
                <a:cs typeface="Times New Roman" panose="02020603050405020304" pitchFamily="18" charset="0"/>
              </a:rPr>
              <a:t> to an Amazon SNS topic</a:t>
            </a:r>
          </a:p>
          <a:p>
            <a:pPr lvl="1"/>
            <a:r>
              <a:rPr lang="en-US" sz="2200" dirty="0">
                <a:latin typeface="Times New Roman" panose="02020603050405020304" pitchFamily="18" charset="0"/>
                <a:cs typeface="Times New Roman" panose="02020603050405020304" pitchFamily="18" charset="0"/>
              </a:rPr>
              <a:t>Perform Amazon EC2 Auto Scaling or Amazon EC2 actions</a:t>
            </a:r>
          </a:p>
          <a:p>
            <a:r>
              <a:rPr lang="en-US" sz="2600" dirty="0">
                <a:latin typeface="Times New Roman" panose="02020603050405020304" pitchFamily="18" charset="0"/>
                <a:cs typeface="Times New Roman" panose="02020603050405020304" pitchFamily="18" charset="0"/>
              </a:rPr>
              <a:t>Events</a:t>
            </a:r>
            <a:r>
              <a:rPr lang="en-US" sz="2400" dirty="0">
                <a:latin typeface="Times New Roman" panose="02020603050405020304" pitchFamily="18" charset="0"/>
                <a:cs typeface="Times New Roman" panose="02020603050405020304" pitchFamily="18" charset="0"/>
              </a:rPr>
              <a:t> – </a:t>
            </a:r>
            <a:endParaRPr lang="en-US" sz="2600" dirty="0">
              <a:latin typeface="Times New Roman" panose="02020603050405020304" pitchFamily="18" charset="0"/>
              <a:cs typeface="Times New Roman" panose="02020603050405020304" pitchFamily="18" charset="0"/>
            </a:endParaRPr>
          </a:p>
          <a:p>
            <a:pPr lvl="1"/>
            <a:r>
              <a:rPr lang="en-US" sz="2200" dirty="0">
                <a:solidFill>
                  <a:srgbClr val="000000"/>
                </a:solidFill>
                <a:latin typeface="Times New Roman" panose="02020603050405020304" pitchFamily="18" charset="0"/>
                <a:cs typeface="Times New Roman" panose="02020603050405020304" pitchFamily="18" charset="0"/>
              </a:rPr>
              <a:t>Define rules to match changes in AWS environment and route these events to one or more target functions or streams for processing</a:t>
            </a:r>
          </a:p>
        </p:txBody>
      </p:sp>
    </p:spTree>
    <p:extLst>
      <p:ext uri="{BB962C8B-B14F-4D97-AF65-F5344CB8AC3E}">
        <p14:creationId xmlns:p14="http://schemas.microsoft.com/office/powerpoint/2010/main" val="556280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2017" y="992290"/>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CloudWatch alarms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Content Placeholder 12">
            <a:extLst>
              <a:ext uri="{FF2B5EF4-FFF2-40B4-BE49-F238E27FC236}">
                <a16:creationId xmlns:a16="http://schemas.microsoft.com/office/drawing/2014/main" id="{AAD63DE4-5A42-B935-005E-58B8B3F69754}"/>
              </a:ext>
            </a:extLst>
          </p:cNvPr>
          <p:cNvSpPr>
            <a:spLocks noGrp="1"/>
          </p:cNvSpPr>
          <p:nvPr>
            <p:ph idx="1"/>
          </p:nvPr>
        </p:nvSpPr>
        <p:spPr>
          <a:xfrm>
            <a:off x="571351" y="1528175"/>
            <a:ext cx="5352437" cy="4258589"/>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Create alarms based on – </a:t>
            </a:r>
          </a:p>
          <a:p>
            <a:pPr lvl="1"/>
            <a:r>
              <a:rPr lang="en-US" dirty="0">
                <a:latin typeface="Times New Roman" panose="02020603050405020304" pitchFamily="18" charset="0"/>
                <a:cs typeface="Times New Roman" panose="02020603050405020304" pitchFamily="18" charset="0"/>
              </a:rPr>
              <a:t>Static threshold</a:t>
            </a:r>
          </a:p>
          <a:p>
            <a:pPr lvl="1"/>
            <a:r>
              <a:rPr lang="en-US" dirty="0">
                <a:latin typeface="Times New Roman" panose="02020603050405020304" pitchFamily="18" charset="0"/>
                <a:cs typeface="Times New Roman" panose="02020603050405020304" pitchFamily="18" charset="0"/>
              </a:rPr>
              <a:t>Anomaly detection</a:t>
            </a:r>
          </a:p>
          <a:p>
            <a:pPr lvl="1"/>
            <a:r>
              <a:rPr lang="en-US" dirty="0">
                <a:latin typeface="Times New Roman" panose="02020603050405020304" pitchFamily="18" charset="0"/>
                <a:cs typeface="Times New Roman" panose="02020603050405020304" pitchFamily="18" charset="0"/>
              </a:rPr>
              <a:t>Metric math expression</a:t>
            </a:r>
          </a:p>
          <a:p>
            <a:r>
              <a:rPr lang="en-US" dirty="0">
                <a:latin typeface="Times New Roman" panose="02020603050405020304" pitchFamily="18" charset="0"/>
                <a:cs typeface="Times New Roman" panose="02020603050405020304" pitchFamily="18" charset="0"/>
              </a:rPr>
              <a:t>Specify – </a:t>
            </a:r>
          </a:p>
          <a:p>
            <a:pPr lvl="1"/>
            <a:r>
              <a:rPr lang="en-US" dirty="0">
                <a:latin typeface="Times New Roman" panose="02020603050405020304" pitchFamily="18" charset="0"/>
                <a:cs typeface="Times New Roman" panose="02020603050405020304" pitchFamily="18" charset="0"/>
              </a:rPr>
              <a:t>Namespace</a:t>
            </a:r>
          </a:p>
          <a:p>
            <a:pPr lvl="1"/>
            <a:r>
              <a:rPr lang="en-US" dirty="0">
                <a:latin typeface="Times New Roman" panose="02020603050405020304" pitchFamily="18" charset="0"/>
                <a:cs typeface="Times New Roman" panose="02020603050405020304" pitchFamily="18" charset="0"/>
              </a:rPr>
              <a:t>Metric</a:t>
            </a:r>
          </a:p>
          <a:p>
            <a:pPr lvl="1"/>
            <a:r>
              <a:rPr lang="en-US" dirty="0">
                <a:latin typeface="Times New Roman" panose="02020603050405020304" pitchFamily="18" charset="0"/>
                <a:cs typeface="Times New Roman" panose="02020603050405020304" pitchFamily="18" charset="0"/>
              </a:rPr>
              <a:t>Statistic</a:t>
            </a:r>
          </a:p>
          <a:p>
            <a:pPr lvl="1"/>
            <a:r>
              <a:rPr lang="en-US" dirty="0">
                <a:latin typeface="Times New Roman" panose="02020603050405020304" pitchFamily="18" charset="0"/>
                <a:cs typeface="Times New Roman" panose="02020603050405020304" pitchFamily="18" charset="0"/>
              </a:rPr>
              <a:t>Period</a:t>
            </a:r>
          </a:p>
          <a:p>
            <a:pPr lvl="1"/>
            <a:r>
              <a:rPr lang="en-US" dirty="0">
                <a:latin typeface="Times New Roman" panose="02020603050405020304" pitchFamily="18" charset="0"/>
                <a:cs typeface="Times New Roman" panose="02020603050405020304" pitchFamily="18" charset="0"/>
              </a:rPr>
              <a:t>Conditions</a:t>
            </a:r>
          </a:p>
          <a:p>
            <a:pPr lvl="1"/>
            <a:r>
              <a:rPr lang="en-US" dirty="0">
                <a:latin typeface="Times New Roman" panose="02020603050405020304" pitchFamily="18" charset="0"/>
                <a:cs typeface="Times New Roman" panose="02020603050405020304" pitchFamily="18" charset="0"/>
              </a:rPr>
              <a:t>Additional configuration</a:t>
            </a:r>
          </a:p>
          <a:p>
            <a:pPr lvl="1"/>
            <a:r>
              <a:rPr lang="en-US" dirty="0">
                <a:latin typeface="Times New Roman" panose="02020603050405020304" pitchFamily="18" charset="0"/>
                <a:cs typeface="Times New Roman" panose="02020603050405020304" pitchFamily="18" charset="0"/>
              </a:rPr>
              <a:t>Actions</a:t>
            </a:r>
          </a:p>
          <a:p>
            <a:pPr lvl="1"/>
            <a:endParaRPr lang="en-US"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9A684AE-F4BA-2C26-AE68-373AD7EAB33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630064" y="1216429"/>
            <a:ext cx="3584206" cy="1225895"/>
          </a:xfrm>
          <a:prstGeom prst="rect">
            <a:avLst/>
          </a:prstGeom>
        </p:spPr>
      </p:pic>
      <p:pic>
        <p:nvPicPr>
          <p:cNvPr id="10" name="Picture 9">
            <a:extLst>
              <a:ext uri="{FF2B5EF4-FFF2-40B4-BE49-F238E27FC236}">
                <a16:creationId xmlns:a16="http://schemas.microsoft.com/office/drawing/2014/main" id="{7478C199-A8C5-A4C0-7869-C7C2887A7C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907084" y="2873450"/>
            <a:ext cx="6133448" cy="2754218"/>
          </a:xfrm>
          <a:prstGeom prst="rect">
            <a:avLst/>
          </a:prstGeom>
        </p:spPr>
      </p:pic>
    </p:spTree>
    <p:extLst>
      <p:ext uri="{BB962C8B-B14F-4D97-AF65-F5344CB8AC3E}">
        <p14:creationId xmlns:p14="http://schemas.microsoft.com/office/powerpoint/2010/main" val="3402335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2017" y="992290"/>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CloudWatch alarms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Content Placeholder 12">
            <a:extLst>
              <a:ext uri="{FF2B5EF4-FFF2-40B4-BE49-F238E27FC236}">
                <a16:creationId xmlns:a16="http://schemas.microsoft.com/office/drawing/2014/main" id="{AAD63DE4-5A42-B935-005E-58B8B3F69754}"/>
              </a:ext>
            </a:extLst>
          </p:cNvPr>
          <p:cNvSpPr>
            <a:spLocks noGrp="1"/>
          </p:cNvSpPr>
          <p:nvPr>
            <p:ph idx="1"/>
          </p:nvPr>
        </p:nvSpPr>
        <p:spPr>
          <a:xfrm>
            <a:off x="571351" y="1528175"/>
            <a:ext cx="5352437" cy="4258589"/>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Create alarms based on – </a:t>
            </a:r>
          </a:p>
          <a:p>
            <a:pPr lvl="1"/>
            <a:r>
              <a:rPr lang="en-US" dirty="0">
                <a:latin typeface="Times New Roman" panose="02020603050405020304" pitchFamily="18" charset="0"/>
                <a:cs typeface="Times New Roman" panose="02020603050405020304" pitchFamily="18" charset="0"/>
              </a:rPr>
              <a:t>Static threshold</a:t>
            </a:r>
          </a:p>
          <a:p>
            <a:pPr lvl="1"/>
            <a:r>
              <a:rPr lang="en-US" dirty="0">
                <a:latin typeface="Times New Roman" panose="02020603050405020304" pitchFamily="18" charset="0"/>
                <a:cs typeface="Times New Roman" panose="02020603050405020304" pitchFamily="18" charset="0"/>
              </a:rPr>
              <a:t>Anomaly detection</a:t>
            </a:r>
          </a:p>
          <a:p>
            <a:pPr lvl="1"/>
            <a:r>
              <a:rPr lang="en-US" dirty="0">
                <a:latin typeface="Times New Roman" panose="02020603050405020304" pitchFamily="18" charset="0"/>
                <a:cs typeface="Times New Roman" panose="02020603050405020304" pitchFamily="18" charset="0"/>
              </a:rPr>
              <a:t>Metric math expression</a:t>
            </a:r>
          </a:p>
          <a:p>
            <a:r>
              <a:rPr lang="en-US" dirty="0">
                <a:latin typeface="Times New Roman" panose="02020603050405020304" pitchFamily="18" charset="0"/>
                <a:cs typeface="Times New Roman" panose="02020603050405020304" pitchFamily="18" charset="0"/>
              </a:rPr>
              <a:t>Specify – </a:t>
            </a:r>
          </a:p>
          <a:p>
            <a:pPr lvl="1"/>
            <a:r>
              <a:rPr lang="en-US" dirty="0">
                <a:latin typeface="Times New Roman" panose="02020603050405020304" pitchFamily="18" charset="0"/>
                <a:cs typeface="Times New Roman" panose="02020603050405020304" pitchFamily="18" charset="0"/>
              </a:rPr>
              <a:t>Namespace</a:t>
            </a:r>
          </a:p>
          <a:p>
            <a:pPr lvl="1"/>
            <a:r>
              <a:rPr lang="en-US" dirty="0">
                <a:latin typeface="Times New Roman" panose="02020603050405020304" pitchFamily="18" charset="0"/>
                <a:cs typeface="Times New Roman" panose="02020603050405020304" pitchFamily="18" charset="0"/>
              </a:rPr>
              <a:t>Metric</a:t>
            </a:r>
          </a:p>
          <a:p>
            <a:pPr lvl="1"/>
            <a:r>
              <a:rPr lang="en-US" dirty="0">
                <a:latin typeface="Times New Roman" panose="02020603050405020304" pitchFamily="18" charset="0"/>
                <a:cs typeface="Times New Roman" panose="02020603050405020304" pitchFamily="18" charset="0"/>
              </a:rPr>
              <a:t>Statistic</a:t>
            </a:r>
          </a:p>
          <a:p>
            <a:pPr lvl="1"/>
            <a:r>
              <a:rPr lang="en-US" dirty="0">
                <a:latin typeface="Times New Roman" panose="02020603050405020304" pitchFamily="18" charset="0"/>
                <a:cs typeface="Times New Roman" panose="02020603050405020304" pitchFamily="18" charset="0"/>
              </a:rPr>
              <a:t>Period</a:t>
            </a:r>
          </a:p>
          <a:p>
            <a:pPr lvl="1"/>
            <a:r>
              <a:rPr lang="en-US" dirty="0">
                <a:latin typeface="Times New Roman" panose="02020603050405020304" pitchFamily="18" charset="0"/>
                <a:cs typeface="Times New Roman" panose="02020603050405020304" pitchFamily="18" charset="0"/>
              </a:rPr>
              <a:t>Conditions</a:t>
            </a:r>
          </a:p>
          <a:p>
            <a:pPr lvl="1"/>
            <a:r>
              <a:rPr lang="en-US" dirty="0">
                <a:latin typeface="Times New Roman" panose="02020603050405020304" pitchFamily="18" charset="0"/>
                <a:cs typeface="Times New Roman" panose="02020603050405020304" pitchFamily="18" charset="0"/>
              </a:rPr>
              <a:t>Additional configuration</a:t>
            </a:r>
          </a:p>
          <a:p>
            <a:pPr lvl="1"/>
            <a:r>
              <a:rPr lang="en-US" dirty="0">
                <a:latin typeface="Times New Roman" panose="02020603050405020304" pitchFamily="18" charset="0"/>
                <a:cs typeface="Times New Roman" panose="02020603050405020304" pitchFamily="18" charset="0"/>
              </a:rPr>
              <a:t>Actions</a:t>
            </a:r>
          </a:p>
          <a:p>
            <a:pPr lvl="1"/>
            <a:endParaRPr lang="en-US"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9A684AE-F4BA-2C26-AE68-373AD7EAB33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630064" y="1216429"/>
            <a:ext cx="3584206" cy="1225895"/>
          </a:xfrm>
          <a:prstGeom prst="rect">
            <a:avLst/>
          </a:prstGeom>
        </p:spPr>
      </p:pic>
      <p:pic>
        <p:nvPicPr>
          <p:cNvPr id="10" name="Picture 9">
            <a:extLst>
              <a:ext uri="{FF2B5EF4-FFF2-40B4-BE49-F238E27FC236}">
                <a16:creationId xmlns:a16="http://schemas.microsoft.com/office/drawing/2014/main" id="{7478C199-A8C5-A4C0-7869-C7C2887A7C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907084" y="2873450"/>
            <a:ext cx="6133448" cy="2754218"/>
          </a:xfrm>
          <a:prstGeom prst="rect">
            <a:avLst/>
          </a:prstGeom>
        </p:spPr>
      </p:pic>
    </p:spTree>
    <p:extLst>
      <p:ext uri="{BB962C8B-B14F-4D97-AF65-F5344CB8AC3E}">
        <p14:creationId xmlns:p14="http://schemas.microsoft.com/office/powerpoint/2010/main" val="1004510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400" dirty="0">
                <a:latin typeface="Times New Roman" panose="02020603050405020304" pitchFamily="18" charset="0"/>
                <a:cs typeface="Times New Roman" panose="02020603050405020304" pitchFamily="18" charset="0"/>
              </a:rPr>
              <a:t>Activity: Amazon CloudWatch</a:t>
            </a:r>
          </a:p>
        </p:txBody>
      </p:sp>
      <p:grpSp>
        <p:nvGrpSpPr>
          <p:cNvPr id="6" name="Group 5" descr="If average CPU utilization is greater than 60% for five minutes.">
            <a:extLst>
              <a:ext uri="{FF2B5EF4-FFF2-40B4-BE49-F238E27FC236}">
                <a16:creationId xmlns:a16="http://schemas.microsoft.com/office/drawing/2014/main" id="{2602EE3A-FB2A-0081-FB6A-4FBC8761A75A}"/>
              </a:ext>
            </a:extLst>
          </p:cNvPr>
          <p:cNvGrpSpPr/>
          <p:nvPr/>
        </p:nvGrpSpPr>
        <p:grpSpPr>
          <a:xfrm>
            <a:off x="668463" y="1276776"/>
            <a:ext cx="6808119" cy="917972"/>
            <a:chOff x="638967" y="1394760"/>
            <a:chExt cx="6808119" cy="917972"/>
          </a:xfrm>
        </p:grpSpPr>
        <p:grpSp>
          <p:nvGrpSpPr>
            <p:cNvPr id="29" name="Group 28">
              <a:extLst>
                <a:ext uri="{FF2B5EF4-FFF2-40B4-BE49-F238E27FC236}">
                  <a16:creationId xmlns:a16="http://schemas.microsoft.com/office/drawing/2014/main" id="{514EE01B-0DF4-E295-CB01-527DBA225DB0}"/>
                </a:ext>
              </a:extLst>
            </p:cNvPr>
            <p:cNvGrpSpPr/>
            <p:nvPr/>
          </p:nvGrpSpPr>
          <p:grpSpPr>
            <a:xfrm>
              <a:off x="638967" y="1394760"/>
              <a:ext cx="1478289" cy="917972"/>
              <a:chOff x="8707407" y="1591989"/>
              <a:chExt cx="1478289" cy="917972"/>
            </a:xfrm>
          </p:grpSpPr>
          <p:pic>
            <p:nvPicPr>
              <p:cNvPr id="31" name="Graphic 30">
                <a:extLst>
                  <a:ext uri="{FF2B5EF4-FFF2-40B4-BE49-F238E27FC236}">
                    <a16:creationId xmlns:a16="http://schemas.microsoft.com/office/drawing/2014/main" id="{8979BA9D-05C1-CBBE-4A85-8699250D9A4F}"/>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2231" y="1591989"/>
                <a:ext cx="548640" cy="548640"/>
              </a:xfrm>
              <a:prstGeom prst="rect">
                <a:avLst/>
              </a:prstGeom>
            </p:spPr>
          </p:pic>
          <p:sp>
            <p:nvSpPr>
              <p:cNvPr id="32" name="TextBox 31">
                <a:extLst>
                  <a:ext uri="{FF2B5EF4-FFF2-40B4-BE49-F238E27FC236}">
                    <a16:creationId xmlns:a16="http://schemas.microsoft.com/office/drawing/2014/main" id="{0F41A610-A442-BD30-7619-1623AB5E1150}"/>
                  </a:ext>
                </a:extLst>
              </p:cNvPr>
              <p:cNvSpPr txBox="1"/>
              <p:nvPr/>
            </p:nvSpPr>
            <p:spPr>
              <a:xfrm>
                <a:off x="8707407" y="2140629"/>
                <a:ext cx="1478289"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EC2</a:t>
                </a:r>
              </a:p>
            </p:txBody>
          </p:sp>
        </p:grpSp>
        <p:sp>
          <p:nvSpPr>
            <p:cNvPr id="30" name="Rectangle 29">
              <a:extLst>
                <a:ext uri="{FF2B5EF4-FFF2-40B4-BE49-F238E27FC236}">
                  <a16:creationId xmlns:a16="http://schemas.microsoft.com/office/drawing/2014/main" id="{A48D63FA-447D-CEC3-01CC-D588DD04ED63}"/>
                </a:ext>
              </a:extLst>
            </p:cNvPr>
            <p:cNvSpPr/>
            <p:nvPr/>
          </p:nvSpPr>
          <p:spPr>
            <a:xfrm>
              <a:off x="2875086" y="1394760"/>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average CPU utilization is </a:t>
              </a:r>
              <a:r>
                <a:rPr lang="en-US" dirty="0">
                  <a:solidFill>
                    <a:schemeClr val="tx1"/>
                  </a:solidFill>
                  <a:ea typeface="Amazon Ember" panose="020B0603020204020204" pitchFamily="34" charset="0"/>
                  <a:cs typeface="Amazon Ember" panose="020B0603020204020204" pitchFamily="34" charset="0"/>
                </a:rPr>
                <a:t>&gt; 60% </a:t>
              </a:r>
              <a:r>
                <a:rPr lang="en-US" dirty="0">
                  <a:solidFill>
                    <a:schemeClr val="tx1"/>
                  </a:solidFill>
                  <a:ea typeface="Amazon Ember Light" charset="0"/>
                  <a:cs typeface="Amazon Ember Light" charset="0"/>
                </a:rPr>
                <a:t>for </a:t>
              </a:r>
              <a:r>
                <a:rPr lang="en-US" dirty="0">
                  <a:solidFill>
                    <a:schemeClr val="tx1"/>
                  </a:solidFill>
                  <a:ea typeface="Amazon Ember" panose="020B0603020204020204" pitchFamily="34" charset="0"/>
                  <a:cs typeface="Amazon Ember" panose="020B0603020204020204" pitchFamily="34" charset="0"/>
                </a:rPr>
                <a:t>5 </a:t>
              </a:r>
              <a:r>
                <a:rPr lang="en-US" dirty="0">
                  <a:solidFill>
                    <a:schemeClr val="tx1"/>
                  </a:solidFill>
                  <a:ea typeface="Amazon Ember Light" charset="0"/>
                  <a:cs typeface="Amazon Ember Light" charset="0"/>
                </a:rPr>
                <a:t>minutes…</a:t>
              </a:r>
            </a:p>
            <a:p>
              <a:endParaRPr lang="en-US" dirty="0">
                <a:solidFill>
                  <a:schemeClr val="tx1"/>
                </a:solidFill>
              </a:endParaRPr>
            </a:p>
          </p:txBody>
        </p:sp>
      </p:grpSp>
      <p:sp>
        <p:nvSpPr>
          <p:cNvPr id="33" name="Rectangle 32">
            <a:extLst>
              <a:ext uri="{FF2B5EF4-FFF2-40B4-BE49-F238E27FC236}">
                <a16:creationId xmlns:a16="http://schemas.microsoft.com/office/drawing/2014/main" id="{36AD8023-2A9B-973E-AE81-B4AD482B0DE6}"/>
              </a:ext>
            </a:extLst>
          </p:cNvPr>
          <p:cNvSpPr/>
          <p:nvPr/>
        </p:nvSpPr>
        <p:spPr>
          <a:xfrm>
            <a:off x="7599002" y="1276776"/>
            <a:ext cx="109728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ea typeface="Amazon Ember Light" charset="0"/>
                <a:cs typeface="Amazon Ember Light" charset="0"/>
              </a:rPr>
              <a:t>Correct!</a:t>
            </a:r>
          </a:p>
        </p:txBody>
      </p:sp>
      <p:grpSp>
        <p:nvGrpSpPr>
          <p:cNvPr id="34" name="Group 33" descr="If the number of simultaneous connections is greater than 10 for 1 minute.">
            <a:extLst>
              <a:ext uri="{FF2B5EF4-FFF2-40B4-BE49-F238E27FC236}">
                <a16:creationId xmlns:a16="http://schemas.microsoft.com/office/drawing/2014/main" id="{006A140C-5628-C7C2-2026-F59C7CFF6623}"/>
              </a:ext>
            </a:extLst>
          </p:cNvPr>
          <p:cNvGrpSpPr/>
          <p:nvPr/>
        </p:nvGrpSpPr>
        <p:grpSpPr>
          <a:xfrm>
            <a:off x="643295" y="2170690"/>
            <a:ext cx="6818539" cy="917972"/>
            <a:chOff x="628547" y="2391910"/>
            <a:chExt cx="6818539" cy="917972"/>
          </a:xfrm>
        </p:grpSpPr>
        <p:grpSp>
          <p:nvGrpSpPr>
            <p:cNvPr id="35" name="Group 34">
              <a:extLst>
                <a:ext uri="{FF2B5EF4-FFF2-40B4-BE49-F238E27FC236}">
                  <a16:creationId xmlns:a16="http://schemas.microsoft.com/office/drawing/2014/main" id="{87EBB6D9-BCB8-C1B6-8116-368258F4972A}"/>
                </a:ext>
              </a:extLst>
            </p:cNvPr>
            <p:cNvGrpSpPr/>
            <p:nvPr/>
          </p:nvGrpSpPr>
          <p:grpSpPr>
            <a:xfrm>
              <a:off x="628547" y="2391910"/>
              <a:ext cx="1499128" cy="917972"/>
              <a:chOff x="8792199" y="3197641"/>
              <a:chExt cx="1499128" cy="917972"/>
            </a:xfrm>
          </p:grpSpPr>
          <p:sp>
            <p:nvSpPr>
              <p:cNvPr id="37" name="TextBox 36">
                <a:extLst>
                  <a:ext uri="{FF2B5EF4-FFF2-40B4-BE49-F238E27FC236}">
                    <a16:creationId xmlns:a16="http://schemas.microsoft.com/office/drawing/2014/main" id="{942FB810-4170-C3AD-25DC-EF0551E87C19}"/>
                  </a:ext>
                </a:extLst>
              </p:cNvPr>
              <p:cNvSpPr txBox="1"/>
              <p:nvPr/>
            </p:nvSpPr>
            <p:spPr>
              <a:xfrm>
                <a:off x="8792199" y="3746281"/>
                <a:ext cx="1499128"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RDS</a:t>
                </a:r>
              </a:p>
            </p:txBody>
          </p:sp>
          <p:pic>
            <p:nvPicPr>
              <p:cNvPr id="38" name="Graphic 37">
                <a:extLst>
                  <a:ext uri="{FF2B5EF4-FFF2-40B4-BE49-F238E27FC236}">
                    <a16:creationId xmlns:a16="http://schemas.microsoft.com/office/drawing/2014/main" id="{8703F5C8-2694-FAA5-B96B-B569DE5C39B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31376" y="3197641"/>
                <a:ext cx="548640" cy="548640"/>
              </a:xfrm>
              <a:prstGeom prst="rect">
                <a:avLst/>
              </a:prstGeom>
            </p:spPr>
          </p:pic>
        </p:grpSp>
        <p:sp>
          <p:nvSpPr>
            <p:cNvPr id="36" name="Rectangle 35">
              <a:extLst>
                <a:ext uri="{FF2B5EF4-FFF2-40B4-BE49-F238E27FC236}">
                  <a16:creationId xmlns:a16="http://schemas.microsoft.com/office/drawing/2014/main" id="{5B143BA6-30A8-DC1D-1434-C2C833F27CC6}"/>
                </a:ext>
              </a:extLst>
            </p:cNvPr>
            <p:cNvSpPr/>
            <p:nvPr/>
          </p:nvSpPr>
          <p:spPr>
            <a:xfrm>
              <a:off x="2875086" y="2391910"/>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number of simultaneous connections is &gt; 10 for 1 minute…</a:t>
              </a:r>
              <a:endParaRPr lang="en-US" b="1" dirty="0">
                <a:solidFill>
                  <a:schemeClr val="tx1"/>
                </a:solidFill>
                <a:ea typeface="Amazon Ember Light" charset="0"/>
                <a:cs typeface="Amazon Ember Light" charset="0"/>
              </a:endParaRPr>
            </a:p>
            <a:p>
              <a:endParaRPr lang="en-US" dirty="0">
                <a:solidFill>
                  <a:schemeClr val="tx1"/>
                </a:solidFill>
              </a:endParaRPr>
            </a:p>
          </p:txBody>
        </p:sp>
      </p:grpSp>
      <p:sp>
        <p:nvSpPr>
          <p:cNvPr id="39" name="Rectangle 38">
            <a:extLst>
              <a:ext uri="{FF2B5EF4-FFF2-40B4-BE49-F238E27FC236}">
                <a16:creationId xmlns:a16="http://schemas.microsoft.com/office/drawing/2014/main" id="{96801836-86C4-2168-212F-22EFAA2618D7}"/>
              </a:ext>
            </a:extLst>
          </p:cNvPr>
          <p:cNvSpPr/>
          <p:nvPr/>
        </p:nvSpPr>
        <p:spPr>
          <a:xfrm>
            <a:off x="7584254" y="2170690"/>
            <a:ext cx="109728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ea typeface="Amazon Ember Light" charset="0"/>
                <a:cs typeface="Amazon Ember Light" charset="0"/>
              </a:rPr>
              <a:t>Correct!</a:t>
            </a:r>
          </a:p>
        </p:txBody>
      </p:sp>
      <p:grpSp>
        <p:nvGrpSpPr>
          <p:cNvPr id="40" name="Group 39" descr="If the maximum bucket size bytes is around 3 for 1 day.">
            <a:extLst>
              <a:ext uri="{FF2B5EF4-FFF2-40B4-BE49-F238E27FC236}">
                <a16:creationId xmlns:a16="http://schemas.microsoft.com/office/drawing/2014/main" id="{07A075B9-DFA6-60AA-F95B-8C9F756D03C3}"/>
              </a:ext>
            </a:extLst>
          </p:cNvPr>
          <p:cNvGrpSpPr/>
          <p:nvPr/>
        </p:nvGrpSpPr>
        <p:grpSpPr>
          <a:xfrm>
            <a:off x="721842" y="3167840"/>
            <a:ext cx="6739992" cy="902540"/>
            <a:chOff x="707094" y="3389060"/>
            <a:chExt cx="6739992" cy="902540"/>
          </a:xfrm>
        </p:grpSpPr>
        <p:sp>
          <p:nvSpPr>
            <p:cNvPr id="41" name="Rectangle 40">
              <a:extLst>
                <a:ext uri="{FF2B5EF4-FFF2-40B4-BE49-F238E27FC236}">
                  <a16:creationId xmlns:a16="http://schemas.microsoft.com/office/drawing/2014/main" id="{91C56741-ED50-1E93-3666-2228BE98D222}"/>
                </a:ext>
              </a:extLst>
            </p:cNvPr>
            <p:cNvSpPr/>
            <p:nvPr/>
          </p:nvSpPr>
          <p:spPr>
            <a:xfrm>
              <a:off x="2875086" y="3389060"/>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maximum bucket size in bytes is around 3 for 1 day…</a:t>
              </a:r>
              <a:endParaRPr lang="en-US" b="1" dirty="0">
                <a:solidFill>
                  <a:schemeClr val="tx1"/>
                </a:solidFill>
                <a:ea typeface="Amazon Ember Light" charset="0"/>
                <a:cs typeface="Amazon Ember Light" charset="0"/>
              </a:endParaRPr>
            </a:p>
            <a:p>
              <a:endParaRPr lang="en-US" dirty="0">
                <a:solidFill>
                  <a:schemeClr val="tx1"/>
                </a:solidFill>
              </a:endParaRPr>
            </a:p>
          </p:txBody>
        </p:sp>
        <p:grpSp>
          <p:nvGrpSpPr>
            <p:cNvPr id="42" name="Group 41">
              <a:extLst>
                <a:ext uri="{FF2B5EF4-FFF2-40B4-BE49-F238E27FC236}">
                  <a16:creationId xmlns:a16="http://schemas.microsoft.com/office/drawing/2014/main" id="{73AF2CB1-9A71-3A3D-720C-E875C0F5FC55}"/>
                </a:ext>
              </a:extLst>
            </p:cNvPr>
            <p:cNvGrpSpPr/>
            <p:nvPr/>
          </p:nvGrpSpPr>
          <p:grpSpPr>
            <a:xfrm>
              <a:off x="707094" y="3389060"/>
              <a:ext cx="1342034" cy="902540"/>
              <a:chOff x="488629" y="3675790"/>
              <a:chExt cx="1342034" cy="902540"/>
            </a:xfrm>
          </p:grpSpPr>
          <p:pic>
            <p:nvPicPr>
              <p:cNvPr id="43" name="Graphic 42">
                <a:extLst>
                  <a:ext uri="{FF2B5EF4-FFF2-40B4-BE49-F238E27FC236}">
                    <a16:creationId xmlns:a16="http://schemas.microsoft.com/office/drawing/2014/main" id="{E57CA369-F53D-7CB7-618C-E6965E44D2A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5326" y="3675790"/>
                <a:ext cx="548640" cy="548640"/>
              </a:xfrm>
              <a:prstGeom prst="rect">
                <a:avLst/>
              </a:prstGeom>
            </p:spPr>
          </p:pic>
          <p:sp>
            <p:nvSpPr>
              <p:cNvPr id="44" name="TextBox 43">
                <a:extLst>
                  <a:ext uri="{FF2B5EF4-FFF2-40B4-BE49-F238E27FC236}">
                    <a16:creationId xmlns:a16="http://schemas.microsoft.com/office/drawing/2014/main" id="{DB9E5A94-B060-1189-A64A-8242CAA21DA8}"/>
                  </a:ext>
                </a:extLst>
              </p:cNvPr>
              <p:cNvSpPr txBox="1"/>
              <p:nvPr/>
            </p:nvSpPr>
            <p:spPr>
              <a:xfrm>
                <a:off x="488629" y="4208998"/>
                <a:ext cx="1342034"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grpSp>
      </p:grpSp>
      <p:sp>
        <p:nvSpPr>
          <p:cNvPr id="45" name="Rectangle 44">
            <a:extLst>
              <a:ext uri="{FF2B5EF4-FFF2-40B4-BE49-F238E27FC236}">
                <a16:creationId xmlns:a16="http://schemas.microsoft.com/office/drawing/2014/main" id="{04F94CCE-5E76-175D-3844-39DCA33ACE99}"/>
              </a:ext>
            </a:extLst>
          </p:cNvPr>
          <p:cNvSpPr/>
          <p:nvPr/>
        </p:nvSpPr>
        <p:spPr>
          <a:xfrm>
            <a:off x="7584254" y="3167840"/>
            <a:ext cx="4572000" cy="9025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Incorrect. </a:t>
            </a:r>
            <a:r>
              <a:rPr lang="en-US" i="1" dirty="0">
                <a:solidFill>
                  <a:schemeClr val="tx1"/>
                </a:solidFill>
                <a:ea typeface="Amazon Ember Light" charset="0"/>
                <a:cs typeface="Amazon Ember Light" charset="0"/>
              </a:rPr>
              <a:t>Around</a:t>
            </a:r>
            <a:r>
              <a:rPr lang="en-US" dirty="0">
                <a:solidFill>
                  <a:schemeClr val="tx1"/>
                </a:solidFill>
                <a:ea typeface="Amazon Ember Light" charset="0"/>
                <a:cs typeface="Amazon Ember Light" charset="0"/>
              </a:rPr>
              <a:t> is not a threshold option. You must specify a threshold of &gt;, &gt;=, &lt;=, or &lt;.</a:t>
            </a:r>
          </a:p>
        </p:txBody>
      </p:sp>
      <p:grpSp>
        <p:nvGrpSpPr>
          <p:cNvPr id="46" name="Group 45" descr="If the number of healthy hosts is less than 5 for 10 minutes.">
            <a:extLst>
              <a:ext uri="{FF2B5EF4-FFF2-40B4-BE49-F238E27FC236}">
                <a16:creationId xmlns:a16="http://schemas.microsoft.com/office/drawing/2014/main" id="{54907B90-5E09-3244-559E-F2DA34F446BE}"/>
              </a:ext>
            </a:extLst>
          </p:cNvPr>
          <p:cNvGrpSpPr/>
          <p:nvPr/>
        </p:nvGrpSpPr>
        <p:grpSpPr>
          <a:xfrm>
            <a:off x="196218" y="4149558"/>
            <a:ext cx="7309860" cy="917972"/>
            <a:chOff x="137226" y="4370778"/>
            <a:chExt cx="7309860" cy="917972"/>
          </a:xfrm>
        </p:grpSpPr>
        <p:grpSp>
          <p:nvGrpSpPr>
            <p:cNvPr id="47" name="Group 46">
              <a:extLst>
                <a:ext uri="{FF2B5EF4-FFF2-40B4-BE49-F238E27FC236}">
                  <a16:creationId xmlns:a16="http://schemas.microsoft.com/office/drawing/2014/main" id="{C6A4B199-A357-1569-ADBA-BE930E129EEE}"/>
                </a:ext>
              </a:extLst>
            </p:cNvPr>
            <p:cNvGrpSpPr/>
            <p:nvPr/>
          </p:nvGrpSpPr>
          <p:grpSpPr>
            <a:xfrm>
              <a:off x="137226" y="4370778"/>
              <a:ext cx="2481770" cy="917972"/>
              <a:chOff x="8264811" y="4772130"/>
              <a:chExt cx="2481770" cy="917972"/>
            </a:xfrm>
          </p:grpSpPr>
          <p:sp>
            <p:nvSpPr>
              <p:cNvPr id="49" name="TextBox 48">
                <a:extLst>
                  <a:ext uri="{FF2B5EF4-FFF2-40B4-BE49-F238E27FC236}">
                    <a16:creationId xmlns:a16="http://schemas.microsoft.com/office/drawing/2014/main" id="{DE352FE4-18D0-15BF-C209-92522E020D5C}"/>
                  </a:ext>
                </a:extLst>
              </p:cNvPr>
              <p:cNvSpPr txBox="1"/>
              <p:nvPr/>
            </p:nvSpPr>
            <p:spPr>
              <a:xfrm>
                <a:off x="8264811" y="5320770"/>
                <a:ext cx="2481770"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Elastic Load Balancing</a:t>
                </a:r>
              </a:p>
            </p:txBody>
          </p:sp>
          <p:pic>
            <p:nvPicPr>
              <p:cNvPr id="50" name="Graphic 49">
                <a:extLst>
                  <a:ext uri="{FF2B5EF4-FFF2-40B4-BE49-F238E27FC236}">
                    <a16:creationId xmlns:a16="http://schemas.microsoft.com/office/drawing/2014/main" id="{555E86DB-9F4F-99AB-414D-DDF24DEFE468}"/>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64920" y="4772130"/>
                <a:ext cx="548640" cy="548640"/>
              </a:xfrm>
              <a:prstGeom prst="rect">
                <a:avLst/>
              </a:prstGeom>
            </p:spPr>
          </p:pic>
        </p:grpSp>
        <p:sp>
          <p:nvSpPr>
            <p:cNvPr id="48" name="Rectangle 47">
              <a:extLst>
                <a:ext uri="{FF2B5EF4-FFF2-40B4-BE49-F238E27FC236}">
                  <a16:creationId xmlns:a16="http://schemas.microsoft.com/office/drawing/2014/main" id="{63C843AF-EAE9-6B6A-3E01-CCFEE62B1410}"/>
                </a:ext>
              </a:extLst>
            </p:cNvPr>
            <p:cNvSpPr/>
            <p:nvPr/>
          </p:nvSpPr>
          <p:spPr>
            <a:xfrm>
              <a:off x="2875086" y="4370778"/>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number of healthy hosts is &lt; 5 for 10 minutes…</a:t>
              </a:r>
              <a:endParaRPr lang="en-US" b="1" dirty="0">
                <a:solidFill>
                  <a:schemeClr val="tx1"/>
                </a:solidFill>
                <a:ea typeface="Amazon Ember Light" charset="0"/>
                <a:cs typeface="Amazon Ember Light" charset="0"/>
              </a:endParaRPr>
            </a:p>
          </p:txBody>
        </p:sp>
      </p:grpSp>
      <p:sp>
        <p:nvSpPr>
          <p:cNvPr id="51" name="Rectangle 50">
            <a:extLst>
              <a:ext uri="{FF2B5EF4-FFF2-40B4-BE49-F238E27FC236}">
                <a16:creationId xmlns:a16="http://schemas.microsoft.com/office/drawing/2014/main" id="{A1D143E7-EC88-9835-6DBE-99AC50A9DFA1}"/>
              </a:ext>
            </a:extLst>
          </p:cNvPr>
          <p:cNvSpPr/>
          <p:nvPr/>
        </p:nvSpPr>
        <p:spPr>
          <a:xfrm>
            <a:off x="7584254" y="4149558"/>
            <a:ext cx="109728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ea typeface="Amazon Ember Light" charset="0"/>
                <a:cs typeface="Amazon Ember Light" charset="0"/>
              </a:rPr>
              <a:t>Correct!</a:t>
            </a:r>
          </a:p>
        </p:txBody>
      </p:sp>
      <p:grpSp>
        <p:nvGrpSpPr>
          <p:cNvPr id="52" name="Group 51" descr="If the volume of read operations is greater than 1,000 for 10 seconds.">
            <a:extLst>
              <a:ext uri="{FF2B5EF4-FFF2-40B4-BE49-F238E27FC236}">
                <a16:creationId xmlns:a16="http://schemas.microsoft.com/office/drawing/2014/main" id="{B4EB3E16-8BBC-C94F-A66A-5E4380D195ED}"/>
              </a:ext>
            </a:extLst>
          </p:cNvPr>
          <p:cNvGrpSpPr/>
          <p:nvPr/>
        </p:nvGrpSpPr>
        <p:grpSpPr>
          <a:xfrm>
            <a:off x="424586" y="5146708"/>
            <a:ext cx="7037248" cy="909806"/>
            <a:chOff x="489086" y="5367928"/>
            <a:chExt cx="6958000" cy="909806"/>
          </a:xfrm>
        </p:grpSpPr>
        <p:grpSp>
          <p:nvGrpSpPr>
            <p:cNvPr id="53" name="Group 52">
              <a:extLst>
                <a:ext uri="{FF2B5EF4-FFF2-40B4-BE49-F238E27FC236}">
                  <a16:creationId xmlns:a16="http://schemas.microsoft.com/office/drawing/2014/main" id="{7FDAB04A-1A38-4AD3-10F4-E9F1752E8E34}"/>
                </a:ext>
              </a:extLst>
            </p:cNvPr>
            <p:cNvGrpSpPr/>
            <p:nvPr/>
          </p:nvGrpSpPr>
          <p:grpSpPr>
            <a:xfrm>
              <a:off x="489086" y="5367928"/>
              <a:ext cx="2858799" cy="909806"/>
              <a:chOff x="-226429" y="5712698"/>
              <a:chExt cx="2858799" cy="909806"/>
            </a:xfrm>
          </p:grpSpPr>
          <p:pic>
            <p:nvPicPr>
              <p:cNvPr id="55" name="Graphic 54">
                <a:extLst>
                  <a:ext uri="{FF2B5EF4-FFF2-40B4-BE49-F238E27FC236}">
                    <a16:creationId xmlns:a16="http://schemas.microsoft.com/office/drawing/2014/main" id="{31CDD6EC-053C-AAA7-E6DB-05A981E0C1D2}"/>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88276" y="5712698"/>
                <a:ext cx="548640" cy="548640"/>
              </a:xfrm>
              <a:prstGeom prst="rect">
                <a:avLst/>
              </a:prstGeom>
            </p:spPr>
          </p:pic>
          <p:sp>
            <p:nvSpPr>
              <p:cNvPr id="56" name="TextBox 55">
                <a:extLst>
                  <a:ext uri="{FF2B5EF4-FFF2-40B4-BE49-F238E27FC236}">
                    <a16:creationId xmlns:a16="http://schemas.microsoft.com/office/drawing/2014/main" id="{038094D0-F5D6-8637-8E7D-D8885C09BC20}"/>
                  </a:ext>
                </a:extLst>
              </p:cNvPr>
              <p:cNvSpPr txBox="1"/>
              <p:nvPr/>
            </p:nvSpPr>
            <p:spPr>
              <a:xfrm>
                <a:off x="-226429" y="6253172"/>
                <a:ext cx="2858799" cy="369332"/>
              </a:xfrm>
              <a:prstGeom prst="rect">
                <a:avLst/>
              </a:prstGeom>
              <a:noFill/>
            </p:spPr>
            <p:txBody>
              <a:bodyPr wrap="squar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Elastic Block Store</a:t>
                </a:r>
              </a:p>
            </p:txBody>
          </p:sp>
        </p:grpSp>
        <p:sp>
          <p:nvSpPr>
            <p:cNvPr id="54" name="Rectangle 53">
              <a:extLst>
                <a:ext uri="{FF2B5EF4-FFF2-40B4-BE49-F238E27FC236}">
                  <a16:creationId xmlns:a16="http://schemas.microsoft.com/office/drawing/2014/main" id="{D4C08D57-FAF8-843F-D411-38CAA4AF57B2}"/>
                </a:ext>
              </a:extLst>
            </p:cNvPr>
            <p:cNvSpPr/>
            <p:nvPr/>
          </p:nvSpPr>
          <p:spPr>
            <a:xfrm>
              <a:off x="2875086" y="5367928"/>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volume of read operations is &gt; 1,000 for 10 seconds…</a:t>
              </a:r>
              <a:endParaRPr lang="en-US" b="1" dirty="0">
                <a:solidFill>
                  <a:schemeClr val="tx1"/>
                </a:solidFill>
                <a:ea typeface="Amazon Ember Light" charset="0"/>
                <a:cs typeface="Amazon Ember Light" charset="0"/>
              </a:endParaRPr>
            </a:p>
          </p:txBody>
        </p:sp>
      </p:grpSp>
      <p:sp>
        <p:nvSpPr>
          <p:cNvPr id="57" name="Rectangle 56">
            <a:extLst>
              <a:ext uri="{FF2B5EF4-FFF2-40B4-BE49-F238E27FC236}">
                <a16:creationId xmlns:a16="http://schemas.microsoft.com/office/drawing/2014/main" id="{89FBC888-C836-C940-F3E2-359ECF88F23B}"/>
              </a:ext>
            </a:extLst>
          </p:cNvPr>
          <p:cNvSpPr/>
          <p:nvPr/>
        </p:nvSpPr>
        <p:spPr>
          <a:xfrm>
            <a:off x="7584254" y="5131276"/>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Incorrect. You must specify a statistic (for example, </a:t>
            </a:r>
            <a:r>
              <a:rPr lang="en-US" i="1" dirty="0">
                <a:solidFill>
                  <a:schemeClr val="tx1"/>
                </a:solidFill>
                <a:ea typeface="Amazon Ember Light" charset="0"/>
                <a:cs typeface="Amazon Ember Light" charset="0"/>
              </a:rPr>
              <a:t>average volume</a:t>
            </a:r>
            <a:r>
              <a:rPr lang="en-US" dirty="0">
                <a:solidFill>
                  <a:schemeClr val="tx1"/>
                </a:solidFill>
                <a:ea typeface="Amazon Ember Light" charset="0"/>
                <a:cs typeface="Amazon Ember Light" charset="0"/>
              </a:rPr>
              <a:t>).</a:t>
            </a:r>
          </a:p>
        </p:txBody>
      </p:sp>
    </p:spTree>
    <p:extLst>
      <p:ext uri="{BB962C8B-B14F-4D97-AF65-F5344CB8AC3E}">
        <p14:creationId xmlns:p14="http://schemas.microsoft.com/office/powerpoint/2010/main" val="28061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9" grpId="0" animBg="1"/>
      <p:bldP spid="45" grpId="0" animBg="1"/>
      <p:bldP spid="51" grpId="0" animBg="1"/>
      <p:bldP spid="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 Auto Scaling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10160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Why is scaling important?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16" name="Group 15" descr="used capacity falls below provisioned capacity.">
            <a:extLst>
              <a:ext uri="{FF2B5EF4-FFF2-40B4-BE49-F238E27FC236}">
                <a16:creationId xmlns:a16="http://schemas.microsoft.com/office/drawing/2014/main" id="{FB31A6E8-85D0-84BD-9AC5-39D21075B085}"/>
              </a:ext>
              <a:ext uri="{C183D7F6-B498-43B3-948B-1728B52AA6E4}">
                <adec:decorative xmlns:adec="http://schemas.microsoft.com/office/drawing/2017/decorative" val="0"/>
              </a:ext>
            </a:extLst>
          </p:cNvPr>
          <p:cNvGrpSpPr/>
          <p:nvPr/>
        </p:nvGrpSpPr>
        <p:grpSpPr>
          <a:xfrm>
            <a:off x="1125810" y="2094064"/>
            <a:ext cx="4015782" cy="2529347"/>
            <a:chOff x="1125810" y="2094064"/>
            <a:chExt cx="4015782" cy="2529347"/>
          </a:xfrm>
        </p:grpSpPr>
        <p:grpSp>
          <p:nvGrpSpPr>
            <p:cNvPr id="18" name="Group 17">
              <a:extLst>
                <a:ext uri="{FF2B5EF4-FFF2-40B4-BE49-F238E27FC236}">
                  <a16:creationId xmlns:a16="http://schemas.microsoft.com/office/drawing/2014/main" id="{9F3BDF51-089E-73D0-6782-42E179BFBF20}"/>
                </a:ext>
                <a:ext uri="{C183D7F6-B498-43B3-948B-1728B52AA6E4}">
                  <adec:decorative xmlns:adec="http://schemas.microsoft.com/office/drawing/2017/decorative" val="1"/>
                </a:ext>
              </a:extLst>
            </p:cNvPr>
            <p:cNvGrpSpPr/>
            <p:nvPr/>
          </p:nvGrpSpPr>
          <p:grpSpPr>
            <a:xfrm>
              <a:off x="1125810" y="2094064"/>
              <a:ext cx="3795606" cy="2167008"/>
              <a:chOff x="7346959" y="2040069"/>
              <a:chExt cx="3795606" cy="2167008"/>
            </a:xfrm>
            <a:solidFill>
              <a:srgbClr val="BDCADA"/>
            </a:solidFill>
          </p:grpSpPr>
          <p:sp>
            <p:nvSpPr>
              <p:cNvPr id="37" name="Rectangle 36">
                <a:extLst>
                  <a:ext uri="{FF2B5EF4-FFF2-40B4-BE49-F238E27FC236}">
                    <a16:creationId xmlns:a16="http://schemas.microsoft.com/office/drawing/2014/main" id="{E3A79212-0DC8-14C3-B7FA-3560F9D2F903}"/>
                  </a:ext>
                </a:extLst>
              </p:cNvPr>
              <p:cNvSpPr/>
              <p:nvPr/>
            </p:nvSpPr>
            <p:spPr>
              <a:xfrm>
                <a:off x="7346959" y="3853813"/>
                <a:ext cx="767905" cy="3367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8" name="Rectangle 37">
                <a:extLst>
                  <a:ext uri="{FF2B5EF4-FFF2-40B4-BE49-F238E27FC236}">
                    <a16:creationId xmlns:a16="http://schemas.microsoft.com/office/drawing/2014/main" id="{F8EA85BF-9964-EA70-4179-48246A4AE6F5}"/>
                  </a:ext>
                </a:extLst>
              </p:cNvPr>
              <p:cNvSpPr/>
              <p:nvPr/>
            </p:nvSpPr>
            <p:spPr>
              <a:xfrm>
                <a:off x="7893069" y="3080626"/>
                <a:ext cx="711562" cy="10999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9" name="Rectangle 38">
                <a:extLst>
                  <a:ext uri="{FF2B5EF4-FFF2-40B4-BE49-F238E27FC236}">
                    <a16:creationId xmlns:a16="http://schemas.microsoft.com/office/drawing/2014/main" id="{018A0D84-C968-A8A9-B670-88A0D10FC1EC}"/>
                  </a:ext>
                </a:extLst>
              </p:cNvPr>
              <p:cNvSpPr/>
              <p:nvPr/>
            </p:nvSpPr>
            <p:spPr>
              <a:xfrm>
                <a:off x="8437942" y="2867392"/>
                <a:ext cx="701630" cy="13231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0" name="Rectangle 39">
                <a:extLst>
                  <a:ext uri="{FF2B5EF4-FFF2-40B4-BE49-F238E27FC236}">
                    <a16:creationId xmlns:a16="http://schemas.microsoft.com/office/drawing/2014/main" id="{F47C3B3E-C1BC-9F61-CFB6-206466B3DD50}"/>
                  </a:ext>
                </a:extLst>
              </p:cNvPr>
              <p:cNvSpPr/>
              <p:nvPr/>
            </p:nvSpPr>
            <p:spPr>
              <a:xfrm>
                <a:off x="8945575" y="2040069"/>
                <a:ext cx="616559" cy="213129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1" name="Rectangle 40">
                <a:extLst>
                  <a:ext uri="{FF2B5EF4-FFF2-40B4-BE49-F238E27FC236}">
                    <a16:creationId xmlns:a16="http://schemas.microsoft.com/office/drawing/2014/main" id="{0FF5E34A-F61D-D0FB-B436-EFA7E23AFA94}"/>
                  </a:ext>
                </a:extLst>
              </p:cNvPr>
              <p:cNvSpPr/>
              <p:nvPr/>
            </p:nvSpPr>
            <p:spPr>
              <a:xfrm>
                <a:off x="9454355" y="2696217"/>
                <a:ext cx="647451" cy="1477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2" name="Rectangle 41">
                <a:extLst>
                  <a:ext uri="{FF2B5EF4-FFF2-40B4-BE49-F238E27FC236}">
                    <a16:creationId xmlns:a16="http://schemas.microsoft.com/office/drawing/2014/main" id="{747F390F-5980-3377-A5F1-CC0EAFFEB1C3}"/>
                  </a:ext>
                </a:extLst>
              </p:cNvPr>
              <p:cNvSpPr/>
              <p:nvPr/>
            </p:nvSpPr>
            <p:spPr>
              <a:xfrm>
                <a:off x="9940326" y="3229838"/>
                <a:ext cx="663941" cy="9652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3" name="Rectangle 42">
                <a:extLst>
                  <a:ext uri="{FF2B5EF4-FFF2-40B4-BE49-F238E27FC236}">
                    <a16:creationId xmlns:a16="http://schemas.microsoft.com/office/drawing/2014/main" id="{16CC771A-E894-E1B2-3FC6-605BD08E5D75}"/>
                  </a:ext>
                </a:extLst>
              </p:cNvPr>
              <p:cNvSpPr/>
              <p:nvPr/>
            </p:nvSpPr>
            <p:spPr>
              <a:xfrm>
                <a:off x="10438693" y="3645862"/>
                <a:ext cx="703872" cy="56121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sp>
          <p:nvSpPr>
            <p:cNvPr id="21" name="Rectangle 20">
              <a:extLst>
                <a:ext uri="{FF2B5EF4-FFF2-40B4-BE49-F238E27FC236}">
                  <a16:creationId xmlns:a16="http://schemas.microsoft.com/office/drawing/2014/main" id="{8BF9666F-791A-C272-CA09-0AE53D9DCA9E}"/>
                </a:ext>
                <a:ext uri="{C183D7F6-B498-43B3-948B-1728B52AA6E4}">
                  <adec:decorative xmlns:adec="http://schemas.microsoft.com/office/drawing/2017/decorative" val="1"/>
                </a:ext>
              </a:extLst>
            </p:cNvPr>
            <p:cNvSpPr/>
            <p:nvPr/>
          </p:nvSpPr>
          <p:spPr>
            <a:xfrm>
              <a:off x="1158392" y="2107537"/>
              <a:ext cx="3842795" cy="2128041"/>
            </a:xfrm>
            <a:prstGeom prst="rect">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cxnSp>
          <p:nvCxnSpPr>
            <p:cNvPr id="22" name="Straight Connector 21">
              <a:extLst>
                <a:ext uri="{FF2B5EF4-FFF2-40B4-BE49-F238E27FC236}">
                  <a16:creationId xmlns:a16="http://schemas.microsoft.com/office/drawing/2014/main" id="{09303C83-3D54-FF8A-8062-74D926E5F3F7}"/>
                </a:ext>
                <a:ext uri="{C183D7F6-B498-43B3-948B-1728B52AA6E4}">
                  <adec:decorative xmlns:adec="http://schemas.microsoft.com/office/drawing/2017/decorative" val="1"/>
                </a:ext>
              </a:extLst>
            </p:cNvPr>
            <p:cNvCxnSpPr/>
            <p:nvPr/>
          </p:nvCxnSpPr>
          <p:spPr>
            <a:xfrm>
              <a:off x="1143995" y="2107537"/>
              <a:ext cx="0" cy="21228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8C5D42-81F1-394A-7778-FF3209D0C5B0}"/>
                </a:ext>
                <a:ext uri="{C183D7F6-B498-43B3-948B-1728B52AA6E4}">
                  <adec:decorative xmlns:adec="http://schemas.microsoft.com/office/drawing/2017/decorative" val="1"/>
                </a:ext>
              </a:extLst>
            </p:cNvPr>
            <p:cNvCxnSpPr/>
            <p:nvPr/>
          </p:nvCxnSpPr>
          <p:spPr>
            <a:xfrm>
              <a:off x="1143995" y="4230383"/>
              <a:ext cx="384279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6AE77C4B-CBAD-1F4A-551F-06C2F473BEEF}"/>
                </a:ext>
              </a:extLst>
            </p:cNvPr>
            <p:cNvSpPr txBox="1"/>
            <p:nvPr/>
          </p:nvSpPr>
          <p:spPr>
            <a:xfrm>
              <a:off x="1249811" y="4223301"/>
              <a:ext cx="376577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Su    M     T     W     Th     F     Sa</a:t>
              </a:r>
            </a:p>
          </p:txBody>
        </p:sp>
        <p:sp>
          <p:nvSpPr>
            <p:cNvPr id="27" name="Rectangle 26">
              <a:extLst>
                <a:ext uri="{FF2B5EF4-FFF2-40B4-BE49-F238E27FC236}">
                  <a16:creationId xmlns:a16="http://schemas.microsoft.com/office/drawing/2014/main" id="{C9E8D18A-F99D-9810-3727-E453F066A113}"/>
                </a:ext>
              </a:extLst>
            </p:cNvPr>
            <p:cNvSpPr/>
            <p:nvPr/>
          </p:nvSpPr>
          <p:spPr>
            <a:xfrm>
              <a:off x="1211249" y="3958886"/>
              <a:ext cx="465181"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28" name="Rectangle 27">
              <a:extLst>
                <a:ext uri="{FF2B5EF4-FFF2-40B4-BE49-F238E27FC236}">
                  <a16:creationId xmlns:a16="http://schemas.microsoft.com/office/drawing/2014/main" id="{88D16E75-8E91-C104-4988-CF3F7F597B83}"/>
                </a:ext>
              </a:extLst>
            </p:cNvPr>
            <p:cNvSpPr/>
            <p:nvPr/>
          </p:nvSpPr>
          <p:spPr>
            <a:xfrm>
              <a:off x="1743683" y="3211812"/>
              <a:ext cx="465181" cy="101857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29" name="Rectangle 28">
              <a:extLst>
                <a:ext uri="{FF2B5EF4-FFF2-40B4-BE49-F238E27FC236}">
                  <a16:creationId xmlns:a16="http://schemas.microsoft.com/office/drawing/2014/main" id="{AC663411-A190-7D5A-4748-9975A3C62A36}"/>
                </a:ext>
              </a:extLst>
            </p:cNvPr>
            <p:cNvSpPr/>
            <p:nvPr/>
          </p:nvSpPr>
          <p:spPr>
            <a:xfrm>
              <a:off x="2276117" y="3009003"/>
              <a:ext cx="465181" cy="12224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0" name="Rectangle 29">
              <a:extLst>
                <a:ext uri="{FF2B5EF4-FFF2-40B4-BE49-F238E27FC236}">
                  <a16:creationId xmlns:a16="http://schemas.microsoft.com/office/drawing/2014/main" id="{91949EC3-926D-3141-F1FD-AF17B3ECE9A8}"/>
                </a:ext>
              </a:extLst>
            </p:cNvPr>
            <p:cNvSpPr/>
            <p:nvPr/>
          </p:nvSpPr>
          <p:spPr>
            <a:xfrm>
              <a:off x="2808551" y="2107537"/>
              <a:ext cx="465181" cy="212492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1" name="Rectangle 30">
              <a:extLst>
                <a:ext uri="{FF2B5EF4-FFF2-40B4-BE49-F238E27FC236}">
                  <a16:creationId xmlns:a16="http://schemas.microsoft.com/office/drawing/2014/main" id="{251AFE6A-84B5-CFD3-3EC0-612D106B6616}"/>
                </a:ext>
              </a:extLst>
            </p:cNvPr>
            <p:cNvSpPr/>
            <p:nvPr/>
          </p:nvSpPr>
          <p:spPr>
            <a:xfrm>
              <a:off x="3340985" y="2848237"/>
              <a:ext cx="465181" cy="13852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2" name="Rectangle 31">
              <a:extLst>
                <a:ext uri="{FF2B5EF4-FFF2-40B4-BE49-F238E27FC236}">
                  <a16:creationId xmlns:a16="http://schemas.microsoft.com/office/drawing/2014/main" id="{862F573F-3C03-B7D7-3592-D4A8C604F3FA}"/>
                </a:ext>
              </a:extLst>
            </p:cNvPr>
            <p:cNvSpPr/>
            <p:nvPr/>
          </p:nvSpPr>
          <p:spPr>
            <a:xfrm>
              <a:off x="3873419" y="3368619"/>
              <a:ext cx="465181" cy="8659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3" name="Rectangle 32">
              <a:extLst>
                <a:ext uri="{FF2B5EF4-FFF2-40B4-BE49-F238E27FC236}">
                  <a16:creationId xmlns:a16="http://schemas.microsoft.com/office/drawing/2014/main" id="{58B1621E-7449-559E-55CD-54DC18AC0305}"/>
                </a:ext>
              </a:extLst>
            </p:cNvPr>
            <p:cNvSpPr/>
            <p:nvPr/>
          </p:nvSpPr>
          <p:spPr>
            <a:xfrm>
              <a:off x="4405853" y="3763385"/>
              <a:ext cx="465181" cy="472193"/>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nvGrpSpPr>
            <p:cNvPr id="34" name="Group 33">
              <a:extLst>
                <a:ext uri="{FF2B5EF4-FFF2-40B4-BE49-F238E27FC236}">
                  <a16:creationId xmlns:a16="http://schemas.microsoft.com/office/drawing/2014/main" id="{526981C1-9C46-383D-307A-60D2F7581000}"/>
                </a:ext>
              </a:extLst>
            </p:cNvPr>
            <p:cNvGrpSpPr/>
            <p:nvPr/>
          </p:nvGrpSpPr>
          <p:grpSpPr>
            <a:xfrm>
              <a:off x="3569524" y="2114058"/>
              <a:ext cx="1572068" cy="724131"/>
              <a:chOff x="9516688" y="2000450"/>
              <a:chExt cx="1572068" cy="724131"/>
            </a:xfrm>
          </p:grpSpPr>
          <p:sp>
            <p:nvSpPr>
              <p:cNvPr id="35" name="TextBox 34">
                <a:extLst>
                  <a:ext uri="{FF2B5EF4-FFF2-40B4-BE49-F238E27FC236}">
                    <a16:creationId xmlns:a16="http://schemas.microsoft.com/office/drawing/2014/main" id="{335C70E0-6C04-6A1D-7F50-10855F087E7B}"/>
                  </a:ext>
                </a:extLst>
              </p:cNvPr>
              <p:cNvSpPr txBox="1"/>
              <p:nvPr/>
            </p:nvSpPr>
            <p:spPr>
              <a:xfrm>
                <a:off x="9895074" y="2000450"/>
                <a:ext cx="11936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Unused</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capacity</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36" name="Right Brace 35">
                <a:extLst>
                  <a:ext uri="{FF2B5EF4-FFF2-40B4-BE49-F238E27FC236}">
                    <a16:creationId xmlns:a16="http://schemas.microsoft.com/office/drawing/2014/main" id="{2B839D24-6D72-9829-E5DA-E9B0B1BC7EC6}"/>
                  </a:ext>
                </a:extLst>
              </p:cNvPr>
              <p:cNvSpPr/>
              <p:nvPr/>
            </p:nvSpPr>
            <p:spPr>
              <a:xfrm>
                <a:off x="9516688" y="2011192"/>
                <a:ext cx="414390" cy="71338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mazon Ember Light"/>
                  <a:ea typeface="+mn-ea"/>
                  <a:cs typeface="+mn-cs"/>
                </a:endParaRPr>
              </a:p>
            </p:txBody>
          </p:sp>
        </p:grpSp>
      </p:grpSp>
      <p:grpSp>
        <p:nvGrpSpPr>
          <p:cNvPr id="44" name="Group 43" descr="used capacity exceeds provisioned capacity.">
            <a:extLst>
              <a:ext uri="{FF2B5EF4-FFF2-40B4-BE49-F238E27FC236}">
                <a16:creationId xmlns:a16="http://schemas.microsoft.com/office/drawing/2014/main" id="{1D14A1D9-97BA-1B48-4529-32A1951AFD29}"/>
              </a:ext>
              <a:ext uri="{C183D7F6-B498-43B3-948B-1728B52AA6E4}">
                <adec:decorative xmlns:adec="http://schemas.microsoft.com/office/drawing/2017/decorative" val="0"/>
              </a:ext>
            </a:extLst>
          </p:cNvPr>
          <p:cNvGrpSpPr/>
          <p:nvPr/>
        </p:nvGrpSpPr>
        <p:grpSpPr>
          <a:xfrm>
            <a:off x="6768558" y="2054449"/>
            <a:ext cx="3889775" cy="2568966"/>
            <a:chOff x="1125810" y="2054445"/>
            <a:chExt cx="3889775" cy="2568966"/>
          </a:xfrm>
        </p:grpSpPr>
        <p:grpSp>
          <p:nvGrpSpPr>
            <p:cNvPr id="45" name="Group 44">
              <a:extLst>
                <a:ext uri="{FF2B5EF4-FFF2-40B4-BE49-F238E27FC236}">
                  <a16:creationId xmlns:a16="http://schemas.microsoft.com/office/drawing/2014/main" id="{E6252AB6-266A-3A36-D1E3-301425E11BAA}"/>
                </a:ext>
              </a:extLst>
            </p:cNvPr>
            <p:cNvGrpSpPr/>
            <p:nvPr/>
          </p:nvGrpSpPr>
          <p:grpSpPr>
            <a:xfrm>
              <a:off x="1125810" y="2750212"/>
              <a:ext cx="3795606" cy="1510860"/>
              <a:chOff x="7346959" y="2696217"/>
              <a:chExt cx="3795606" cy="1510860"/>
            </a:xfrm>
            <a:solidFill>
              <a:srgbClr val="BDCADA"/>
            </a:solidFill>
          </p:grpSpPr>
          <p:sp>
            <p:nvSpPr>
              <p:cNvPr id="60" name="Rectangle 59">
                <a:extLst>
                  <a:ext uri="{FF2B5EF4-FFF2-40B4-BE49-F238E27FC236}">
                    <a16:creationId xmlns:a16="http://schemas.microsoft.com/office/drawing/2014/main" id="{120E4CF6-0DB1-8F84-88AB-B854FA6590BF}"/>
                  </a:ext>
                </a:extLst>
              </p:cNvPr>
              <p:cNvSpPr/>
              <p:nvPr/>
            </p:nvSpPr>
            <p:spPr>
              <a:xfrm>
                <a:off x="7346959" y="3853813"/>
                <a:ext cx="767905" cy="3367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1" name="Rectangle 60">
                <a:extLst>
                  <a:ext uri="{FF2B5EF4-FFF2-40B4-BE49-F238E27FC236}">
                    <a16:creationId xmlns:a16="http://schemas.microsoft.com/office/drawing/2014/main" id="{781C7DC9-45C7-939F-BFE8-9756710ECF19}"/>
                  </a:ext>
                </a:extLst>
              </p:cNvPr>
              <p:cNvSpPr/>
              <p:nvPr/>
            </p:nvSpPr>
            <p:spPr>
              <a:xfrm>
                <a:off x="7893069" y="3080626"/>
                <a:ext cx="711562" cy="10999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2" name="Rectangle 61">
                <a:extLst>
                  <a:ext uri="{FF2B5EF4-FFF2-40B4-BE49-F238E27FC236}">
                    <a16:creationId xmlns:a16="http://schemas.microsoft.com/office/drawing/2014/main" id="{EF160D25-2427-6817-2CCE-3828D5495307}"/>
                  </a:ext>
                </a:extLst>
              </p:cNvPr>
              <p:cNvSpPr/>
              <p:nvPr/>
            </p:nvSpPr>
            <p:spPr>
              <a:xfrm>
                <a:off x="8437942" y="2867392"/>
                <a:ext cx="701630" cy="13231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3" name="Rectangle 62">
                <a:extLst>
                  <a:ext uri="{FF2B5EF4-FFF2-40B4-BE49-F238E27FC236}">
                    <a16:creationId xmlns:a16="http://schemas.microsoft.com/office/drawing/2014/main" id="{0E6AE44E-A773-2D59-9F05-EE2981DD20BF}"/>
                  </a:ext>
                </a:extLst>
              </p:cNvPr>
              <p:cNvSpPr/>
              <p:nvPr/>
            </p:nvSpPr>
            <p:spPr>
              <a:xfrm>
                <a:off x="9454355" y="2696217"/>
                <a:ext cx="647451" cy="1477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4" name="Rectangle 63">
                <a:extLst>
                  <a:ext uri="{FF2B5EF4-FFF2-40B4-BE49-F238E27FC236}">
                    <a16:creationId xmlns:a16="http://schemas.microsoft.com/office/drawing/2014/main" id="{7765BFD7-EAFB-CD5A-D9FE-6FAA6A6062DD}"/>
                  </a:ext>
                </a:extLst>
              </p:cNvPr>
              <p:cNvSpPr/>
              <p:nvPr/>
            </p:nvSpPr>
            <p:spPr>
              <a:xfrm>
                <a:off x="9940326" y="3229838"/>
                <a:ext cx="663941" cy="9652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5" name="Rectangle 64">
                <a:extLst>
                  <a:ext uri="{FF2B5EF4-FFF2-40B4-BE49-F238E27FC236}">
                    <a16:creationId xmlns:a16="http://schemas.microsoft.com/office/drawing/2014/main" id="{6FEB5E95-FECE-297E-4A1B-B61EC822E215}"/>
                  </a:ext>
                </a:extLst>
              </p:cNvPr>
              <p:cNvSpPr/>
              <p:nvPr/>
            </p:nvSpPr>
            <p:spPr>
              <a:xfrm>
                <a:off x="10438693" y="3645862"/>
                <a:ext cx="703872" cy="56121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sp>
          <p:nvSpPr>
            <p:cNvPr id="46" name="Rectangle 45">
              <a:extLst>
                <a:ext uri="{FF2B5EF4-FFF2-40B4-BE49-F238E27FC236}">
                  <a16:creationId xmlns:a16="http://schemas.microsoft.com/office/drawing/2014/main" id="{E85A79B1-C694-E522-AC4B-F085941B6FA1}"/>
                </a:ext>
              </a:extLst>
            </p:cNvPr>
            <p:cNvSpPr/>
            <p:nvPr/>
          </p:nvSpPr>
          <p:spPr>
            <a:xfrm>
              <a:off x="1143995" y="2748114"/>
              <a:ext cx="3842795" cy="1475187"/>
            </a:xfrm>
            <a:prstGeom prst="rect">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cxnSp>
          <p:nvCxnSpPr>
            <p:cNvPr id="47" name="Straight Connector 46">
              <a:extLst>
                <a:ext uri="{FF2B5EF4-FFF2-40B4-BE49-F238E27FC236}">
                  <a16:creationId xmlns:a16="http://schemas.microsoft.com/office/drawing/2014/main" id="{862614F4-B594-90F6-5D9F-8AC54E698C58}"/>
                </a:ext>
              </a:extLst>
            </p:cNvPr>
            <p:cNvCxnSpPr/>
            <p:nvPr/>
          </p:nvCxnSpPr>
          <p:spPr>
            <a:xfrm>
              <a:off x="1143995" y="2107537"/>
              <a:ext cx="0" cy="21228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FD557CB2-7A1D-6BB5-6FB5-F08841AABE2A}"/>
                </a:ext>
              </a:extLst>
            </p:cNvPr>
            <p:cNvCxnSpPr/>
            <p:nvPr/>
          </p:nvCxnSpPr>
          <p:spPr>
            <a:xfrm>
              <a:off x="1143995" y="4230383"/>
              <a:ext cx="384279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230BB5AA-76AE-4076-D3D0-36441BB79508}"/>
                </a:ext>
              </a:extLst>
            </p:cNvPr>
            <p:cNvSpPr txBox="1"/>
            <p:nvPr/>
          </p:nvSpPr>
          <p:spPr>
            <a:xfrm>
              <a:off x="1249811" y="4223301"/>
              <a:ext cx="376577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Su    M     T     W     Th     F     Sa</a:t>
              </a:r>
            </a:p>
          </p:txBody>
        </p:sp>
        <p:sp>
          <p:nvSpPr>
            <p:cNvPr id="50" name="Rectangle 49">
              <a:extLst>
                <a:ext uri="{FF2B5EF4-FFF2-40B4-BE49-F238E27FC236}">
                  <a16:creationId xmlns:a16="http://schemas.microsoft.com/office/drawing/2014/main" id="{8F43AF49-A7AD-4C60-CF87-9A446896BD3D}"/>
                </a:ext>
              </a:extLst>
            </p:cNvPr>
            <p:cNvSpPr/>
            <p:nvPr/>
          </p:nvSpPr>
          <p:spPr>
            <a:xfrm>
              <a:off x="1211249" y="3958886"/>
              <a:ext cx="465181"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1" name="Rectangle 50">
              <a:extLst>
                <a:ext uri="{FF2B5EF4-FFF2-40B4-BE49-F238E27FC236}">
                  <a16:creationId xmlns:a16="http://schemas.microsoft.com/office/drawing/2014/main" id="{BE5585E8-59CC-4EDA-B453-67FD2687C7F7}"/>
                </a:ext>
              </a:extLst>
            </p:cNvPr>
            <p:cNvSpPr/>
            <p:nvPr/>
          </p:nvSpPr>
          <p:spPr>
            <a:xfrm>
              <a:off x="1743683" y="3211812"/>
              <a:ext cx="465181" cy="101857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2" name="Rectangle 51">
              <a:extLst>
                <a:ext uri="{FF2B5EF4-FFF2-40B4-BE49-F238E27FC236}">
                  <a16:creationId xmlns:a16="http://schemas.microsoft.com/office/drawing/2014/main" id="{F328B267-6A64-CEBD-5F81-FF21305F2EDA}"/>
                </a:ext>
              </a:extLst>
            </p:cNvPr>
            <p:cNvSpPr/>
            <p:nvPr/>
          </p:nvSpPr>
          <p:spPr>
            <a:xfrm>
              <a:off x="2276117" y="3009003"/>
              <a:ext cx="465181" cy="12224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3" name="Rectangle 52">
              <a:extLst>
                <a:ext uri="{FF2B5EF4-FFF2-40B4-BE49-F238E27FC236}">
                  <a16:creationId xmlns:a16="http://schemas.microsoft.com/office/drawing/2014/main" id="{B476B645-BDDD-CFB3-3B85-7BA1C22C44F7}"/>
                </a:ext>
              </a:extLst>
            </p:cNvPr>
            <p:cNvSpPr/>
            <p:nvPr/>
          </p:nvSpPr>
          <p:spPr>
            <a:xfrm>
              <a:off x="2808551" y="2107537"/>
              <a:ext cx="465181" cy="212492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4" name="Rectangle 53">
              <a:extLst>
                <a:ext uri="{FF2B5EF4-FFF2-40B4-BE49-F238E27FC236}">
                  <a16:creationId xmlns:a16="http://schemas.microsoft.com/office/drawing/2014/main" id="{6E444832-FB89-BFEC-AFCD-E2DC440EF4E9}"/>
                </a:ext>
              </a:extLst>
            </p:cNvPr>
            <p:cNvSpPr/>
            <p:nvPr/>
          </p:nvSpPr>
          <p:spPr>
            <a:xfrm>
              <a:off x="3340985" y="2848237"/>
              <a:ext cx="465181" cy="13852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5" name="Rectangle 54">
              <a:extLst>
                <a:ext uri="{FF2B5EF4-FFF2-40B4-BE49-F238E27FC236}">
                  <a16:creationId xmlns:a16="http://schemas.microsoft.com/office/drawing/2014/main" id="{510FCA8F-C2E5-D982-0472-ACFD5DDAF9F9}"/>
                </a:ext>
              </a:extLst>
            </p:cNvPr>
            <p:cNvSpPr/>
            <p:nvPr/>
          </p:nvSpPr>
          <p:spPr>
            <a:xfrm>
              <a:off x="3873419" y="3368619"/>
              <a:ext cx="465181" cy="8659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6" name="Rectangle 55">
              <a:extLst>
                <a:ext uri="{FF2B5EF4-FFF2-40B4-BE49-F238E27FC236}">
                  <a16:creationId xmlns:a16="http://schemas.microsoft.com/office/drawing/2014/main" id="{0B8FF2A8-9870-D391-54D5-9EFD213F1266}"/>
                </a:ext>
              </a:extLst>
            </p:cNvPr>
            <p:cNvSpPr/>
            <p:nvPr/>
          </p:nvSpPr>
          <p:spPr>
            <a:xfrm>
              <a:off x="4405853" y="3763385"/>
              <a:ext cx="465181" cy="472193"/>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nvGrpSpPr>
            <p:cNvPr id="57" name="Group 56">
              <a:extLst>
                <a:ext uri="{FF2B5EF4-FFF2-40B4-BE49-F238E27FC236}">
                  <a16:creationId xmlns:a16="http://schemas.microsoft.com/office/drawing/2014/main" id="{0F60D06A-99AE-0606-FF9C-5542F97E08A4}"/>
                </a:ext>
              </a:extLst>
            </p:cNvPr>
            <p:cNvGrpSpPr/>
            <p:nvPr/>
          </p:nvGrpSpPr>
          <p:grpSpPr>
            <a:xfrm>
              <a:off x="3340985" y="2054445"/>
              <a:ext cx="1526622" cy="668173"/>
              <a:chOff x="9562134" y="2000450"/>
              <a:chExt cx="1526622" cy="668173"/>
            </a:xfrm>
          </p:grpSpPr>
          <p:sp>
            <p:nvSpPr>
              <p:cNvPr id="58" name="TextBox 57">
                <a:extLst>
                  <a:ext uri="{FF2B5EF4-FFF2-40B4-BE49-F238E27FC236}">
                    <a16:creationId xmlns:a16="http://schemas.microsoft.com/office/drawing/2014/main" id="{D294F014-6130-7C5E-E27D-D511278B213D}"/>
                  </a:ext>
                </a:extLst>
              </p:cNvPr>
              <p:cNvSpPr txBox="1"/>
              <p:nvPr/>
            </p:nvSpPr>
            <p:spPr>
              <a:xfrm>
                <a:off x="9895074" y="2000450"/>
                <a:ext cx="11936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Over</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capacity</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59" name="Right Brace 58">
                <a:extLst>
                  <a:ext uri="{FF2B5EF4-FFF2-40B4-BE49-F238E27FC236}">
                    <a16:creationId xmlns:a16="http://schemas.microsoft.com/office/drawing/2014/main" id="{5A40D26D-B4E4-DEEA-5333-32C5B58769F7}"/>
                  </a:ext>
                </a:extLst>
              </p:cNvPr>
              <p:cNvSpPr/>
              <p:nvPr/>
            </p:nvSpPr>
            <p:spPr>
              <a:xfrm>
                <a:off x="9562134" y="2053542"/>
                <a:ext cx="368944" cy="615081"/>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mazon Ember Light"/>
                  <a:ea typeface="+mn-ea"/>
                  <a:cs typeface="+mn-cs"/>
                </a:endParaRPr>
              </a:p>
            </p:txBody>
          </p:sp>
        </p:grpSp>
      </p:grpSp>
      <p:grpSp>
        <p:nvGrpSpPr>
          <p:cNvPr id="66" name="Group 65">
            <a:extLst>
              <a:ext uri="{FF2B5EF4-FFF2-40B4-BE49-F238E27FC236}">
                <a16:creationId xmlns:a16="http://schemas.microsoft.com/office/drawing/2014/main" id="{65528B40-1811-A0E0-C76F-8BDE1D6144D1}"/>
              </a:ext>
              <a:ext uri="{C183D7F6-B498-43B3-948B-1728B52AA6E4}">
                <adec:decorative xmlns:adec="http://schemas.microsoft.com/office/drawing/2017/decorative" val="1"/>
              </a:ext>
            </a:extLst>
          </p:cNvPr>
          <p:cNvGrpSpPr/>
          <p:nvPr/>
        </p:nvGrpSpPr>
        <p:grpSpPr>
          <a:xfrm>
            <a:off x="3659670" y="5191378"/>
            <a:ext cx="4838997" cy="646331"/>
            <a:chOff x="1281501" y="5040778"/>
            <a:chExt cx="4838997" cy="646331"/>
          </a:xfrm>
        </p:grpSpPr>
        <p:sp>
          <p:nvSpPr>
            <p:cNvPr id="67" name="TextBox 66">
              <a:extLst>
                <a:ext uri="{FF2B5EF4-FFF2-40B4-BE49-F238E27FC236}">
                  <a16:creationId xmlns:a16="http://schemas.microsoft.com/office/drawing/2014/main" id="{486003AE-CA0C-0853-63FD-F3225715D353}"/>
                </a:ext>
              </a:extLst>
            </p:cNvPr>
            <p:cNvSpPr txBox="1"/>
            <p:nvPr/>
          </p:nvSpPr>
          <p:spPr>
            <a:xfrm>
              <a:off x="1492198" y="5040778"/>
              <a:ext cx="1576072"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Used </a:t>
              </a:r>
              <a:r>
                <a:rPr lang="en-US"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capacity</a:t>
              </a:r>
              <a:b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b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(demand)</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68" name="Rectangle 67">
              <a:extLst>
                <a:ext uri="{FF2B5EF4-FFF2-40B4-BE49-F238E27FC236}">
                  <a16:creationId xmlns:a16="http://schemas.microsoft.com/office/drawing/2014/main" id="{A77CAC87-E93B-2DBE-27D1-4850AC1E4F5F}"/>
                </a:ext>
              </a:extLst>
            </p:cNvPr>
            <p:cNvSpPr/>
            <p:nvPr/>
          </p:nvSpPr>
          <p:spPr>
            <a:xfrm>
              <a:off x="1281501" y="5090215"/>
              <a:ext cx="239492"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9" name="TextBox 68">
              <a:extLst>
                <a:ext uri="{FF2B5EF4-FFF2-40B4-BE49-F238E27FC236}">
                  <a16:creationId xmlns:a16="http://schemas.microsoft.com/office/drawing/2014/main" id="{53A460DA-F3E1-0680-2781-64D6B0D48EB4}"/>
                </a:ext>
              </a:extLst>
            </p:cNvPr>
            <p:cNvSpPr txBox="1"/>
            <p:nvPr/>
          </p:nvSpPr>
          <p:spPr>
            <a:xfrm>
              <a:off x="3818265" y="5040778"/>
              <a:ext cx="230223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 Provisioned capacity</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70" name="Rectangle 69">
              <a:extLst>
                <a:ext uri="{FF2B5EF4-FFF2-40B4-BE49-F238E27FC236}">
                  <a16:creationId xmlns:a16="http://schemas.microsoft.com/office/drawing/2014/main" id="{C8AD5F53-177C-DBC6-2DFA-35D384C35C3F}"/>
                </a:ext>
              </a:extLst>
            </p:cNvPr>
            <p:cNvSpPr/>
            <p:nvPr/>
          </p:nvSpPr>
          <p:spPr>
            <a:xfrm>
              <a:off x="3607568" y="5090215"/>
              <a:ext cx="239492" cy="270458"/>
            </a:xfrm>
            <a:prstGeom prst="rect">
              <a:avLst/>
            </a:prstGeom>
            <a:solidFill>
              <a:srgbClr val="BDCA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spTree>
    <p:extLst>
      <p:ext uri="{BB962C8B-B14F-4D97-AF65-F5344CB8AC3E}">
        <p14:creationId xmlns:p14="http://schemas.microsoft.com/office/powerpoint/2010/main" val="1970803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EC2 Auto Scaling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descr="provisioned capacity matches used capacity.">
            <a:extLst>
              <a:ext uri="{FF2B5EF4-FFF2-40B4-BE49-F238E27FC236}">
                <a16:creationId xmlns:a16="http://schemas.microsoft.com/office/drawing/2014/main" id="{0CDBF941-E59B-C825-6B01-D0AF29EC72C8}"/>
              </a:ext>
              <a:ext uri="{C183D7F6-B498-43B3-948B-1728B52AA6E4}">
                <adec:decorative xmlns:adec="http://schemas.microsoft.com/office/drawing/2017/decorative" val="0"/>
              </a:ext>
            </a:extLst>
          </p:cNvPr>
          <p:cNvGrpSpPr/>
          <p:nvPr/>
        </p:nvGrpSpPr>
        <p:grpSpPr>
          <a:xfrm>
            <a:off x="1125810" y="1993864"/>
            <a:ext cx="4807136" cy="3693245"/>
            <a:chOff x="1125810" y="1993864"/>
            <a:chExt cx="4807136" cy="3693245"/>
          </a:xfrm>
        </p:grpSpPr>
        <p:grpSp>
          <p:nvGrpSpPr>
            <p:cNvPr id="8" name="Group 7">
              <a:extLst>
                <a:ext uri="{FF2B5EF4-FFF2-40B4-BE49-F238E27FC236}">
                  <a16:creationId xmlns:a16="http://schemas.microsoft.com/office/drawing/2014/main" id="{79D4D14A-82BE-3162-A871-750AC759D808}"/>
                </a:ext>
              </a:extLst>
            </p:cNvPr>
            <p:cNvGrpSpPr/>
            <p:nvPr/>
          </p:nvGrpSpPr>
          <p:grpSpPr>
            <a:xfrm>
              <a:off x="1125810" y="1993864"/>
              <a:ext cx="3795606" cy="2267208"/>
              <a:chOff x="7346959" y="1939869"/>
              <a:chExt cx="3795606" cy="2267208"/>
            </a:xfrm>
            <a:solidFill>
              <a:srgbClr val="BDCADA"/>
            </a:solidFill>
          </p:grpSpPr>
          <p:sp>
            <p:nvSpPr>
              <p:cNvPr id="82" name="Rectangle 81">
                <a:extLst>
                  <a:ext uri="{FF2B5EF4-FFF2-40B4-BE49-F238E27FC236}">
                    <a16:creationId xmlns:a16="http://schemas.microsoft.com/office/drawing/2014/main" id="{BF1BD6DD-4BB9-1E2B-3A64-8560CA000EAB}"/>
                  </a:ext>
                </a:extLst>
              </p:cNvPr>
              <p:cNvSpPr/>
              <p:nvPr/>
            </p:nvSpPr>
            <p:spPr>
              <a:xfrm>
                <a:off x="7346959" y="3853813"/>
                <a:ext cx="767905" cy="3367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3" name="Rectangle 82">
                <a:extLst>
                  <a:ext uri="{FF2B5EF4-FFF2-40B4-BE49-F238E27FC236}">
                    <a16:creationId xmlns:a16="http://schemas.microsoft.com/office/drawing/2014/main" id="{76B77FAE-4372-7246-CE34-780C2BFDBA65}"/>
                  </a:ext>
                </a:extLst>
              </p:cNvPr>
              <p:cNvSpPr/>
              <p:nvPr/>
            </p:nvSpPr>
            <p:spPr>
              <a:xfrm>
                <a:off x="7893069" y="3080626"/>
                <a:ext cx="711562" cy="10999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4" name="Rectangle 83">
                <a:extLst>
                  <a:ext uri="{FF2B5EF4-FFF2-40B4-BE49-F238E27FC236}">
                    <a16:creationId xmlns:a16="http://schemas.microsoft.com/office/drawing/2014/main" id="{AF786C99-9366-19DB-9085-9D8A8041CE80}"/>
                  </a:ext>
                </a:extLst>
              </p:cNvPr>
              <p:cNvSpPr/>
              <p:nvPr/>
            </p:nvSpPr>
            <p:spPr>
              <a:xfrm>
                <a:off x="8437942" y="2867392"/>
                <a:ext cx="701630" cy="13231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5" name="Rectangle 84">
                <a:extLst>
                  <a:ext uri="{FF2B5EF4-FFF2-40B4-BE49-F238E27FC236}">
                    <a16:creationId xmlns:a16="http://schemas.microsoft.com/office/drawing/2014/main" id="{16197381-6E2F-82EA-2F78-311528C2FA78}"/>
                  </a:ext>
                </a:extLst>
              </p:cNvPr>
              <p:cNvSpPr/>
              <p:nvPr/>
            </p:nvSpPr>
            <p:spPr>
              <a:xfrm>
                <a:off x="8945575" y="1939869"/>
                <a:ext cx="616559" cy="22314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6" name="Rectangle 85">
                <a:extLst>
                  <a:ext uri="{FF2B5EF4-FFF2-40B4-BE49-F238E27FC236}">
                    <a16:creationId xmlns:a16="http://schemas.microsoft.com/office/drawing/2014/main" id="{97EF2FDE-F5C9-B904-A862-5B470DAE77BA}"/>
                  </a:ext>
                </a:extLst>
              </p:cNvPr>
              <p:cNvSpPr/>
              <p:nvPr/>
            </p:nvSpPr>
            <p:spPr>
              <a:xfrm>
                <a:off x="9454355" y="2696217"/>
                <a:ext cx="647451" cy="1477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7" name="Rectangle 86">
                <a:extLst>
                  <a:ext uri="{FF2B5EF4-FFF2-40B4-BE49-F238E27FC236}">
                    <a16:creationId xmlns:a16="http://schemas.microsoft.com/office/drawing/2014/main" id="{41FCEAC1-B8E1-65A9-75B0-108030E9E837}"/>
                  </a:ext>
                </a:extLst>
              </p:cNvPr>
              <p:cNvSpPr/>
              <p:nvPr/>
            </p:nvSpPr>
            <p:spPr>
              <a:xfrm>
                <a:off x="9940326" y="3229838"/>
                <a:ext cx="663941" cy="9652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8" name="Rectangle 87">
                <a:extLst>
                  <a:ext uri="{FF2B5EF4-FFF2-40B4-BE49-F238E27FC236}">
                    <a16:creationId xmlns:a16="http://schemas.microsoft.com/office/drawing/2014/main" id="{5F17C6EF-FA77-E1C4-3D68-5B87043C2303}"/>
                  </a:ext>
                </a:extLst>
              </p:cNvPr>
              <p:cNvSpPr/>
              <p:nvPr/>
            </p:nvSpPr>
            <p:spPr>
              <a:xfrm>
                <a:off x="10438693" y="3645862"/>
                <a:ext cx="703872" cy="56121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grpSp>
        <p:cxnSp>
          <p:nvCxnSpPr>
            <p:cNvPr id="10" name="Straight Connector 9">
              <a:extLst>
                <a:ext uri="{FF2B5EF4-FFF2-40B4-BE49-F238E27FC236}">
                  <a16:creationId xmlns:a16="http://schemas.microsoft.com/office/drawing/2014/main" id="{C07C0961-D8BA-EAE0-80D7-9AED46AF8F29}"/>
                </a:ext>
              </a:extLst>
            </p:cNvPr>
            <p:cNvCxnSpPr/>
            <p:nvPr/>
          </p:nvCxnSpPr>
          <p:spPr>
            <a:xfrm>
              <a:off x="1143995" y="2107537"/>
              <a:ext cx="0" cy="21228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319F074-7886-4F0E-6EFE-E111A4EBF3F8}"/>
                </a:ext>
              </a:extLst>
            </p:cNvPr>
            <p:cNvCxnSpPr/>
            <p:nvPr/>
          </p:nvCxnSpPr>
          <p:spPr>
            <a:xfrm>
              <a:off x="1143995" y="4230383"/>
              <a:ext cx="384279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630DA4C-543A-8CFC-3604-DCE939E3005F}"/>
                </a:ext>
              </a:extLst>
            </p:cNvPr>
            <p:cNvSpPr txBox="1"/>
            <p:nvPr/>
          </p:nvSpPr>
          <p:spPr>
            <a:xfrm>
              <a:off x="1249811" y="4223301"/>
              <a:ext cx="360323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Su    M     T     W     Th     F     Sa</a:t>
              </a:r>
            </a:p>
          </p:txBody>
        </p:sp>
        <p:sp>
          <p:nvSpPr>
            <p:cNvPr id="71" name="Rectangle 70">
              <a:extLst>
                <a:ext uri="{FF2B5EF4-FFF2-40B4-BE49-F238E27FC236}">
                  <a16:creationId xmlns:a16="http://schemas.microsoft.com/office/drawing/2014/main" id="{7D1357C5-C83A-B675-9517-289262CD7EE6}"/>
                </a:ext>
              </a:extLst>
            </p:cNvPr>
            <p:cNvSpPr/>
            <p:nvPr/>
          </p:nvSpPr>
          <p:spPr>
            <a:xfrm>
              <a:off x="1211249" y="3958886"/>
              <a:ext cx="465181"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2" name="Rectangle 71">
              <a:extLst>
                <a:ext uri="{FF2B5EF4-FFF2-40B4-BE49-F238E27FC236}">
                  <a16:creationId xmlns:a16="http://schemas.microsoft.com/office/drawing/2014/main" id="{BBC02C66-88C0-C321-E19A-55C279558028}"/>
                </a:ext>
              </a:extLst>
            </p:cNvPr>
            <p:cNvSpPr/>
            <p:nvPr/>
          </p:nvSpPr>
          <p:spPr>
            <a:xfrm>
              <a:off x="1743683" y="3211812"/>
              <a:ext cx="465181" cy="101857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3" name="Rectangle 72">
              <a:extLst>
                <a:ext uri="{FF2B5EF4-FFF2-40B4-BE49-F238E27FC236}">
                  <a16:creationId xmlns:a16="http://schemas.microsoft.com/office/drawing/2014/main" id="{FF39D674-67FE-7BA1-B9A3-92C1B8ECF50C}"/>
                </a:ext>
              </a:extLst>
            </p:cNvPr>
            <p:cNvSpPr/>
            <p:nvPr/>
          </p:nvSpPr>
          <p:spPr>
            <a:xfrm>
              <a:off x="2276117" y="3009003"/>
              <a:ext cx="465181" cy="12224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4" name="Rectangle 73">
              <a:extLst>
                <a:ext uri="{FF2B5EF4-FFF2-40B4-BE49-F238E27FC236}">
                  <a16:creationId xmlns:a16="http://schemas.microsoft.com/office/drawing/2014/main" id="{3DFF5BAC-B9EF-03C9-97C4-B223B63E1886}"/>
                </a:ext>
              </a:extLst>
            </p:cNvPr>
            <p:cNvSpPr/>
            <p:nvPr/>
          </p:nvSpPr>
          <p:spPr>
            <a:xfrm>
              <a:off x="2808551" y="2107537"/>
              <a:ext cx="465181" cy="212492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5" name="Rectangle 74">
              <a:extLst>
                <a:ext uri="{FF2B5EF4-FFF2-40B4-BE49-F238E27FC236}">
                  <a16:creationId xmlns:a16="http://schemas.microsoft.com/office/drawing/2014/main" id="{E0AF73FD-70CD-6299-6118-34FBD1883D9E}"/>
                </a:ext>
              </a:extLst>
            </p:cNvPr>
            <p:cNvSpPr/>
            <p:nvPr/>
          </p:nvSpPr>
          <p:spPr>
            <a:xfrm>
              <a:off x="3340985" y="2848237"/>
              <a:ext cx="465181" cy="13852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6" name="Rectangle 75">
              <a:extLst>
                <a:ext uri="{FF2B5EF4-FFF2-40B4-BE49-F238E27FC236}">
                  <a16:creationId xmlns:a16="http://schemas.microsoft.com/office/drawing/2014/main" id="{7F26FB03-5FE2-9C03-5397-0F040DE61647}"/>
                </a:ext>
              </a:extLst>
            </p:cNvPr>
            <p:cNvSpPr/>
            <p:nvPr/>
          </p:nvSpPr>
          <p:spPr>
            <a:xfrm>
              <a:off x="3873419" y="3368619"/>
              <a:ext cx="465181" cy="8659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7" name="Rectangle 76">
              <a:extLst>
                <a:ext uri="{FF2B5EF4-FFF2-40B4-BE49-F238E27FC236}">
                  <a16:creationId xmlns:a16="http://schemas.microsoft.com/office/drawing/2014/main" id="{1832E2C2-BF3F-AED7-BFF9-087579F62CDA}"/>
                </a:ext>
              </a:extLst>
            </p:cNvPr>
            <p:cNvSpPr/>
            <p:nvPr/>
          </p:nvSpPr>
          <p:spPr>
            <a:xfrm>
              <a:off x="4405853" y="3763385"/>
              <a:ext cx="465181" cy="472193"/>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398281B8-8B9A-59ED-7F13-BD70D0228C47}"/>
                </a:ext>
              </a:extLst>
            </p:cNvPr>
            <p:cNvSpPr txBox="1"/>
            <p:nvPr/>
          </p:nvSpPr>
          <p:spPr>
            <a:xfrm>
              <a:off x="1492198" y="5040778"/>
              <a:ext cx="148630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Used capacity</a:t>
              </a:r>
              <a:b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br>
              <a: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(demand)</a:t>
              </a:r>
            </a:p>
          </p:txBody>
        </p:sp>
        <p:sp>
          <p:nvSpPr>
            <p:cNvPr id="79" name="Rectangle 78">
              <a:extLst>
                <a:ext uri="{FF2B5EF4-FFF2-40B4-BE49-F238E27FC236}">
                  <a16:creationId xmlns:a16="http://schemas.microsoft.com/office/drawing/2014/main" id="{D6BC4027-BBFD-8184-A1C9-02D63746FC86}"/>
                </a:ext>
              </a:extLst>
            </p:cNvPr>
            <p:cNvSpPr/>
            <p:nvPr/>
          </p:nvSpPr>
          <p:spPr>
            <a:xfrm>
              <a:off x="1281501" y="5090215"/>
              <a:ext cx="239492"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0" name="TextBox 79">
              <a:extLst>
                <a:ext uri="{FF2B5EF4-FFF2-40B4-BE49-F238E27FC236}">
                  <a16:creationId xmlns:a16="http://schemas.microsoft.com/office/drawing/2014/main" id="{6CAB74ED-65DC-7370-315A-AD7426D59540}"/>
                </a:ext>
              </a:extLst>
            </p:cNvPr>
            <p:cNvSpPr txBox="1"/>
            <p:nvPr/>
          </p:nvSpPr>
          <p:spPr>
            <a:xfrm>
              <a:off x="3818265" y="5040778"/>
              <a:ext cx="211468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Provisioned c</a:t>
              </a:r>
              <a:r>
                <a:rPr kumimoji="0" lang="en-US" sz="1800" b="0" i="0" u="none" strike="noStrike" kern="1200" cap="none" spc="0" normalizeH="0" baseline="0" noProof="0" dirty="0" err="1">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apacity</a:t>
              </a:r>
              <a:endPar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endParaRPr>
            </a:p>
          </p:txBody>
        </p:sp>
        <p:sp>
          <p:nvSpPr>
            <p:cNvPr id="81" name="Rectangle 80">
              <a:extLst>
                <a:ext uri="{FF2B5EF4-FFF2-40B4-BE49-F238E27FC236}">
                  <a16:creationId xmlns:a16="http://schemas.microsoft.com/office/drawing/2014/main" id="{F3645CC8-4038-B3BA-9FD3-A11E91CC5A4A}"/>
                </a:ext>
              </a:extLst>
            </p:cNvPr>
            <p:cNvSpPr/>
            <p:nvPr/>
          </p:nvSpPr>
          <p:spPr>
            <a:xfrm>
              <a:off x="3607568" y="5090215"/>
              <a:ext cx="239492" cy="270458"/>
            </a:xfrm>
            <a:prstGeom prst="rect">
              <a:avLst/>
            </a:prstGeom>
            <a:solidFill>
              <a:srgbClr val="BDCA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grpSp>
      <p:sp>
        <p:nvSpPr>
          <p:cNvPr id="89" name="Content Placeholder 5">
            <a:extLst>
              <a:ext uri="{FF2B5EF4-FFF2-40B4-BE49-F238E27FC236}">
                <a16:creationId xmlns:a16="http://schemas.microsoft.com/office/drawing/2014/main" id="{9B411699-FDF0-034B-0062-EC3C314752DC}"/>
              </a:ext>
            </a:extLst>
          </p:cNvPr>
          <p:cNvSpPr txBox="1">
            <a:spLocks/>
          </p:cNvSpPr>
          <p:nvPr/>
        </p:nvSpPr>
        <p:spPr>
          <a:xfrm>
            <a:off x="6246312" y="1524228"/>
            <a:ext cx="5504688"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latin typeface="Times New Roman" panose="02020603050405020304" pitchFamily="18" charset="0"/>
                <a:cs typeface="Times New Roman" panose="02020603050405020304" pitchFamily="18" charset="0"/>
              </a:rPr>
              <a:t>Helps you maintain application availability</a:t>
            </a:r>
          </a:p>
          <a:p>
            <a:r>
              <a:rPr lang="en-US" sz="2400">
                <a:latin typeface="Times New Roman" panose="02020603050405020304" pitchFamily="18" charset="0"/>
                <a:cs typeface="Times New Roman" panose="02020603050405020304" pitchFamily="18" charset="0"/>
              </a:rPr>
              <a:t>Enables you to automatically add or remove EC2 instances according to conditions that you define</a:t>
            </a:r>
          </a:p>
          <a:p>
            <a:r>
              <a:rPr lang="en-US" sz="2400">
                <a:latin typeface="Times New Roman" panose="02020603050405020304" pitchFamily="18" charset="0"/>
                <a:cs typeface="Times New Roman" panose="02020603050405020304" pitchFamily="18" charset="0"/>
              </a:rPr>
              <a:t>Detects impaired EC2 instances and unhealthy applications, and replaces the instances without your intervention</a:t>
            </a:r>
          </a:p>
          <a:p>
            <a:r>
              <a:rPr lang="en-US" sz="2400">
                <a:latin typeface="Times New Roman" panose="02020603050405020304" pitchFamily="18" charset="0"/>
                <a:cs typeface="Times New Roman" panose="02020603050405020304" pitchFamily="18" charset="0"/>
              </a:rPr>
              <a:t>Provides several scaling options – Manual, scheduled, dynamic or on-demand, and predictive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331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2" y="992290"/>
            <a:ext cx="510677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Auto Scaling groups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16" name="Group 15" descr="auto scaling group with four ec2 instances.">
            <a:extLst>
              <a:ext uri="{FF2B5EF4-FFF2-40B4-BE49-F238E27FC236}">
                <a16:creationId xmlns:a16="http://schemas.microsoft.com/office/drawing/2014/main" id="{A625FEB9-6102-C889-17DD-C5BCA8373BC4}"/>
              </a:ext>
              <a:ext uri="{C183D7F6-B498-43B3-948B-1728B52AA6E4}">
                <adec:decorative xmlns:adec="http://schemas.microsoft.com/office/drawing/2017/decorative" val="0"/>
              </a:ext>
            </a:extLst>
          </p:cNvPr>
          <p:cNvGrpSpPr/>
          <p:nvPr/>
        </p:nvGrpSpPr>
        <p:grpSpPr>
          <a:xfrm>
            <a:off x="1066794" y="1638621"/>
            <a:ext cx="4848982" cy="4276915"/>
            <a:chOff x="944835" y="2051892"/>
            <a:chExt cx="4848982" cy="4276915"/>
          </a:xfrm>
        </p:grpSpPr>
        <p:grpSp>
          <p:nvGrpSpPr>
            <p:cNvPr id="18" name="Group 17">
              <a:extLst>
                <a:ext uri="{FF2B5EF4-FFF2-40B4-BE49-F238E27FC236}">
                  <a16:creationId xmlns:a16="http://schemas.microsoft.com/office/drawing/2014/main" id="{0678F62C-6EEF-9724-3CBF-C968B57BA66A}"/>
                </a:ext>
                <a:ext uri="{C183D7F6-B498-43B3-948B-1728B52AA6E4}">
                  <adec:decorative xmlns:adec="http://schemas.microsoft.com/office/drawing/2017/decorative" val="1"/>
                </a:ext>
              </a:extLst>
            </p:cNvPr>
            <p:cNvGrpSpPr/>
            <p:nvPr/>
          </p:nvGrpSpPr>
          <p:grpSpPr>
            <a:xfrm>
              <a:off x="962890" y="2051892"/>
              <a:ext cx="4731327" cy="1847648"/>
              <a:chOff x="962890" y="2051892"/>
              <a:chExt cx="4731327" cy="1847648"/>
            </a:xfrm>
          </p:grpSpPr>
          <p:sp>
            <p:nvSpPr>
              <p:cNvPr id="31" name="Rectangle 30">
                <a:extLst>
                  <a:ext uri="{FF2B5EF4-FFF2-40B4-BE49-F238E27FC236}">
                    <a16:creationId xmlns:a16="http://schemas.microsoft.com/office/drawing/2014/main" id="{9F6FD466-F8FD-0218-9D3A-214F185D9AE1}"/>
                  </a:ext>
                </a:extLst>
              </p:cNvPr>
              <p:cNvSpPr/>
              <p:nvPr/>
            </p:nvSpPr>
            <p:spPr>
              <a:xfrm>
                <a:off x="962890" y="2051892"/>
                <a:ext cx="4731327" cy="1847648"/>
              </a:xfrm>
              <a:prstGeom prst="rect">
                <a:avLst/>
              </a:prstGeom>
              <a:noFill/>
              <a:ln w="12700" cap="flat" cmpd="sng" algn="ctr">
                <a:solidFill>
                  <a:srgbClr val="D86613"/>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D86613"/>
                  </a:solidFill>
                  <a:effectLst/>
                  <a:uLnTx/>
                  <a:uFillTx/>
                  <a:latin typeface="Arial" panose="020B060402020202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D86613"/>
                  </a:solidFill>
                  <a:effectLst/>
                  <a:uLnTx/>
                  <a:uFillTx/>
                  <a:latin typeface="Arial" panose="020B060402020202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86613"/>
                    </a:solidFill>
                    <a:effectLst/>
                    <a:uLnTx/>
                    <a:uFillTx/>
                    <a:ea typeface="+mn-ea"/>
                    <a:cs typeface="+mn-cs"/>
                  </a:rPr>
                  <a:t>Auto Scaling group</a:t>
                </a:r>
              </a:p>
            </p:txBody>
          </p:sp>
          <p:pic>
            <p:nvPicPr>
              <p:cNvPr id="32" name="Graphic 31">
                <a:extLst>
                  <a:ext uri="{FF2B5EF4-FFF2-40B4-BE49-F238E27FC236}">
                    <a16:creationId xmlns:a16="http://schemas.microsoft.com/office/drawing/2014/main" id="{C6ADB5B1-A3DD-6E80-ED7D-F93560C3BE4D}"/>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63453" y="2051892"/>
                <a:ext cx="457200" cy="457200"/>
              </a:xfrm>
              <a:prstGeom prst="rect">
                <a:avLst/>
              </a:prstGeom>
            </p:spPr>
          </p:pic>
          <p:pic>
            <p:nvPicPr>
              <p:cNvPr id="33" name="Graphic 32">
                <a:extLst>
                  <a:ext uri="{FF2B5EF4-FFF2-40B4-BE49-F238E27FC236}">
                    <a16:creationId xmlns:a16="http://schemas.microsoft.com/office/drawing/2014/main" id="{E12FE7DC-686C-54A5-06B9-172F2FC78E8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4898" y="2905388"/>
                <a:ext cx="731520" cy="731520"/>
              </a:xfrm>
              <a:prstGeom prst="rect">
                <a:avLst/>
              </a:prstGeom>
            </p:spPr>
          </p:pic>
          <p:pic>
            <p:nvPicPr>
              <p:cNvPr id="34" name="Graphic 33">
                <a:extLst>
                  <a:ext uri="{FF2B5EF4-FFF2-40B4-BE49-F238E27FC236}">
                    <a16:creationId xmlns:a16="http://schemas.microsoft.com/office/drawing/2014/main" id="{AF392B45-377F-9702-6673-73753BF6A4E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522511" y="2905388"/>
                <a:ext cx="731520" cy="731520"/>
              </a:xfrm>
              <a:prstGeom prst="rect">
                <a:avLst/>
              </a:prstGeom>
            </p:spPr>
          </p:pic>
          <p:pic>
            <p:nvPicPr>
              <p:cNvPr id="35" name="Graphic 34">
                <a:extLst>
                  <a:ext uri="{FF2B5EF4-FFF2-40B4-BE49-F238E27FC236}">
                    <a16:creationId xmlns:a16="http://schemas.microsoft.com/office/drawing/2014/main" id="{06AD8A4C-0124-2B3B-D8AA-CC562CB3B911}"/>
                  </a:ext>
                  <a:ext uri="{C183D7F6-B498-43B3-948B-1728B52AA6E4}">
                    <adec:decorative xmlns:adec="http://schemas.microsoft.com/office/drawing/2017/decorative" val="1"/>
                  </a:ext>
                </a:extLst>
              </p:cNvPr>
              <p:cNvPicPr>
                <a:picLocks noChangeAspect="1"/>
              </p:cNvPicPr>
              <p:nvPr/>
            </p:nvPicPr>
            <p:blipFill>
              <a:blip r:embed="rId5">
                <a:grayscl/>
                <a:extLst>
                  <a:ext uri="{96DAC541-7B7A-43D3-8B79-37D633B846F1}">
                    <asvg:svgBlip xmlns:asvg="http://schemas.microsoft.com/office/drawing/2016/SVG/main" r:embed="rId6"/>
                  </a:ext>
                </a:extLst>
              </a:blip>
              <a:stretch>
                <a:fillRect/>
              </a:stretch>
            </p:blipFill>
            <p:spPr>
              <a:xfrm>
                <a:off x="3630124" y="2927237"/>
                <a:ext cx="731520" cy="731520"/>
              </a:xfrm>
              <a:prstGeom prst="rect">
                <a:avLst/>
              </a:prstGeom>
            </p:spPr>
          </p:pic>
          <p:pic>
            <p:nvPicPr>
              <p:cNvPr id="36" name="Graphic 35">
                <a:extLst>
                  <a:ext uri="{FF2B5EF4-FFF2-40B4-BE49-F238E27FC236}">
                    <a16:creationId xmlns:a16="http://schemas.microsoft.com/office/drawing/2014/main" id="{E909CF57-40F4-4675-8884-90ED1E04D75B}"/>
                  </a:ext>
                  <a:ext uri="{C183D7F6-B498-43B3-948B-1728B52AA6E4}">
                    <adec:decorative xmlns:adec="http://schemas.microsoft.com/office/drawing/2017/decorative" val="1"/>
                  </a:ext>
                </a:extLst>
              </p:cNvPr>
              <p:cNvPicPr>
                <a:picLocks noChangeAspect="1"/>
              </p:cNvPicPr>
              <p:nvPr/>
            </p:nvPicPr>
            <p:blipFill>
              <a:blip r:embed="rId5">
                <a:grayscl/>
                <a:extLst>
                  <a:ext uri="{96DAC541-7B7A-43D3-8B79-37D633B846F1}">
                    <asvg:svgBlip xmlns:asvg="http://schemas.microsoft.com/office/drawing/2016/SVG/main" r:embed="rId6"/>
                  </a:ext>
                </a:extLst>
              </a:blip>
              <a:stretch>
                <a:fillRect/>
              </a:stretch>
            </p:blipFill>
            <p:spPr>
              <a:xfrm>
                <a:off x="4737737" y="2905388"/>
                <a:ext cx="731520" cy="731520"/>
              </a:xfrm>
              <a:prstGeom prst="rect">
                <a:avLst/>
              </a:prstGeom>
            </p:spPr>
          </p:pic>
        </p:grpSp>
        <p:sp>
          <p:nvSpPr>
            <p:cNvPr id="21" name="Left Brace 20">
              <a:extLst>
                <a:ext uri="{FF2B5EF4-FFF2-40B4-BE49-F238E27FC236}">
                  <a16:creationId xmlns:a16="http://schemas.microsoft.com/office/drawing/2014/main" id="{F7006DA7-ACA4-BB43-DFFE-E6C37C6DD1B7}"/>
                </a:ext>
                <a:ext uri="{C183D7F6-B498-43B3-948B-1728B52AA6E4}">
                  <adec:decorative xmlns:adec="http://schemas.microsoft.com/office/drawing/2017/decorative" val="1"/>
                </a:ext>
              </a:extLst>
            </p:cNvPr>
            <p:cNvSpPr/>
            <p:nvPr/>
          </p:nvSpPr>
          <p:spPr>
            <a:xfrm rot="16200000">
              <a:off x="1567467" y="3743082"/>
              <a:ext cx="365760" cy="82296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2" name="TextBox 21">
              <a:extLst>
                <a:ext uri="{FF2B5EF4-FFF2-40B4-BE49-F238E27FC236}">
                  <a16:creationId xmlns:a16="http://schemas.microsoft.com/office/drawing/2014/main" id="{33ACCB74-AE1C-FD69-D9BC-918A3841013D}"/>
                </a:ext>
              </a:extLst>
            </p:cNvPr>
            <p:cNvSpPr txBox="1"/>
            <p:nvPr/>
          </p:nvSpPr>
          <p:spPr>
            <a:xfrm>
              <a:off x="944835" y="4358992"/>
              <a:ext cx="1577676"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Minimum size</a:t>
              </a:r>
            </a:p>
          </p:txBody>
        </p:sp>
        <p:sp>
          <p:nvSpPr>
            <p:cNvPr id="23" name="Left Brace 22">
              <a:extLst>
                <a:ext uri="{FF2B5EF4-FFF2-40B4-BE49-F238E27FC236}">
                  <a16:creationId xmlns:a16="http://schemas.microsoft.com/office/drawing/2014/main" id="{59B1F7DD-18A6-5EFF-B5D5-8A83D280A716}"/>
                </a:ext>
                <a:ext uri="{C183D7F6-B498-43B3-948B-1728B52AA6E4}">
                  <adec:decorative xmlns:adec="http://schemas.microsoft.com/office/drawing/2017/decorative" val="1"/>
                </a:ext>
              </a:extLst>
            </p:cNvPr>
            <p:cNvSpPr/>
            <p:nvPr/>
          </p:nvSpPr>
          <p:spPr>
            <a:xfrm rot="16200000">
              <a:off x="2116108" y="4013592"/>
              <a:ext cx="365760" cy="19202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TextBox 23">
              <a:extLst>
                <a:ext uri="{FF2B5EF4-FFF2-40B4-BE49-F238E27FC236}">
                  <a16:creationId xmlns:a16="http://schemas.microsoft.com/office/drawing/2014/main" id="{EE7665E1-6C00-1CCA-83CA-448D9EACFC74}"/>
                </a:ext>
              </a:extLst>
            </p:cNvPr>
            <p:cNvSpPr txBox="1"/>
            <p:nvPr/>
          </p:nvSpPr>
          <p:spPr>
            <a:xfrm>
              <a:off x="1386718" y="5157986"/>
              <a:ext cx="1824538"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Desired capacity</a:t>
              </a:r>
            </a:p>
          </p:txBody>
        </p:sp>
        <p:sp>
          <p:nvSpPr>
            <p:cNvPr id="27" name="Left Brace 26">
              <a:extLst>
                <a:ext uri="{FF2B5EF4-FFF2-40B4-BE49-F238E27FC236}">
                  <a16:creationId xmlns:a16="http://schemas.microsoft.com/office/drawing/2014/main" id="{C23294F5-04DA-FEB1-33EB-85CF08A26C1D}"/>
                </a:ext>
                <a:ext uri="{C183D7F6-B498-43B3-948B-1728B52AA6E4}">
                  <adec:decorative xmlns:adec="http://schemas.microsoft.com/office/drawing/2017/decorative" val="1"/>
                </a:ext>
              </a:extLst>
            </p:cNvPr>
            <p:cNvSpPr/>
            <p:nvPr/>
          </p:nvSpPr>
          <p:spPr>
            <a:xfrm rot="16200000">
              <a:off x="3167667" y="3744471"/>
              <a:ext cx="365760" cy="402336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8" name="TextBox 27">
              <a:extLst>
                <a:ext uri="{FF2B5EF4-FFF2-40B4-BE49-F238E27FC236}">
                  <a16:creationId xmlns:a16="http://schemas.microsoft.com/office/drawing/2014/main" id="{0229DE13-9A6B-CF90-65C2-1A2E2778E1FF}"/>
                </a:ext>
              </a:extLst>
            </p:cNvPr>
            <p:cNvSpPr txBox="1"/>
            <p:nvPr/>
          </p:nvSpPr>
          <p:spPr>
            <a:xfrm>
              <a:off x="2541672" y="5959475"/>
              <a:ext cx="1617751"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Maximum size</a:t>
              </a:r>
            </a:p>
          </p:txBody>
        </p:sp>
        <p:sp>
          <p:nvSpPr>
            <p:cNvPr id="29" name="Left Brace 28">
              <a:extLst>
                <a:ext uri="{FF2B5EF4-FFF2-40B4-BE49-F238E27FC236}">
                  <a16:creationId xmlns:a16="http://schemas.microsoft.com/office/drawing/2014/main" id="{200289B1-E105-2E85-8405-8CB9EBC8AD5D}"/>
                </a:ext>
                <a:ext uri="{C183D7F6-B498-43B3-948B-1728B52AA6E4}">
                  <adec:decorative xmlns:adec="http://schemas.microsoft.com/office/drawing/2017/decorative" val="1"/>
                </a:ext>
              </a:extLst>
            </p:cNvPr>
            <p:cNvSpPr/>
            <p:nvPr/>
          </p:nvSpPr>
          <p:spPr>
            <a:xfrm rot="16200000">
              <a:off x="4417341" y="3194442"/>
              <a:ext cx="365760" cy="19202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0" name="TextBox 29">
              <a:extLst>
                <a:ext uri="{FF2B5EF4-FFF2-40B4-BE49-F238E27FC236}">
                  <a16:creationId xmlns:a16="http://schemas.microsoft.com/office/drawing/2014/main" id="{B26444B1-7179-7F96-3834-30943439BCFC}"/>
                </a:ext>
              </a:extLst>
            </p:cNvPr>
            <p:cNvSpPr txBox="1"/>
            <p:nvPr/>
          </p:nvSpPr>
          <p:spPr>
            <a:xfrm>
              <a:off x="3496393" y="4358992"/>
              <a:ext cx="2297424" cy="646331"/>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Launch or terminate </a:t>
              </a:r>
              <a:br>
                <a:rPr lang="en-US"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dirty="0">
                  <a:latin typeface="Amazon Ember Light" panose="020B0403020204020204" pitchFamily="34" charset="0"/>
                  <a:ea typeface="Amazon Ember Light" panose="020B0403020204020204" pitchFamily="34" charset="0"/>
                  <a:cs typeface="Amazon Ember Light" panose="020B0403020204020204" pitchFamily="34" charset="0"/>
                </a:rPr>
                <a:t>instances as needed</a:t>
              </a:r>
            </a:p>
          </p:txBody>
        </p:sp>
      </p:grpSp>
      <p:sp>
        <p:nvSpPr>
          <p:cNvPr id="37" name="TextBox 36">
            <a:extLst>
              <a:ext uri="{FF2B5EF4-FFF2-40B4-BE49-F238E27FC236}">
                <a16:creationId xmlns:a16="http://schemas.microsoft.com/office/drawing/2014/main" id="{77D80DB5-8A34-A199-DBEF-06B36E9FD7D7}"/>
              </a:ext>
            </a:extLst>
          </p:cNvPr>
          <p:cNvSpPr txBox="1"/>
          <p:nvPr/>
        </p:nvSpPr>
        <p:spPr>
          <a:xfrm>
            <a:off x="6631661" y="2317041"/>
            <a:ext cx="5239037" cy="2246769"/>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An </a:t>
            </a:r>
            <a:r>
              <a:rPr lang="en-US" sz="2800" b="1" dirty="0">
                <a:solidFill>
                  <a:schemeClr val="accent5"/>
                </a:solidFill>
                <a:latin typeface="Times New Roman" panose="02020603050405020304" pitchFamily="18" charset="0"/>
                <a:cs typeface="Times New Roman" panose="02020603050405020304" pitchFamily="18" charset="0"/>
              </a:rPr>
              <a:t>Auto Scaling group </a:t>
            </a:r>
            <a:r>
              <a:rPr lang="en-US" sz="2800" dirty="0">
                <a:latin typeface="Times New Roman" panose="02020603050405020304" pitchFamily="18" charset="0"/>
                <a:cs typeface="Times New Roman" panose="02020603050405020304" pitchFamily="18" charset="0"/>
              </a:rPr>
              <a:t>is a collection of EC2 instances that are treated as a logical grouping for the purposes of automatic scaling and management.</a:t>
            </a:r>
          </a:p>
        </p:txBody>
      </p:sp>
    </p:spTree>
    <p:extLst>
      <p:ext uri="{BB962C8B-B14F-4D97-AF65-F5344CB8AC3E}">
        <p14:creationId xmlns:p14="http://schemas.microsoft.com/office/powerpoint/2010/main" val="1910414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4" y="992290"/>
            <a:ext cx="42504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Scaling out versus scaling in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descr="elastic load balancing distributing traffic to ec2 instances in an auto scaling group.">
            <a:extLst>
              <a:ext uri="{FF2B5EF4-FFF2-40B4-BE49-F238E27FC236}">
                <a16:creationId xmlns:a16="http://schemas.microsoft.com/office/drawing/2014/main" id="{036C1177-6B14-0174-3400-D3FFF58299BA}"/>
              </a:ext>
              <a:ext uri="{C183D7F6-B498-43B3-948B-1728B52AA6E4}">
                <adec:decorative xmlns:adec="http://schemas.microsoft.com/office/drawing/2017/decorative" val="0"/>
              </a:ext>
            </a:extLst>
          </p:cNvPr>
          <p:cNvGrpSpPr/>
          <p:nvPr/>
        </p:nvGrpSpPr>
        <p:grpSpPr>
          <a:xfrm>
            <a:off x="869298" y="1521001"/>
            <a:ext cx="10706664" cy="4350433"/>
            <a:chOff x="595745" y="1740825"/>
            <a:chExt cx="10706664" cy="4350433"/>
          </a:xfrm>
        </p:grpSpPr>
        <p:sp>
          <p:nvSpPr>
            <p:cNvPr id="8" name="Rectangle 7">
              <a:extLst>
                <a:ext uri="{FF2B5EF4-FFF2-40B4-BE49-F238E27FC236}">
                  <a16:creationId xmlns:a16="http://schemas.microsoft.com/office/drawing/2014/main" id="{4F89E2EE-DCBF-B44A-F927-B6D9DEA8872E}"/>
                </a:ext>
                <a:ext uri="{C183D7F6-B498-43B3-948B-1728B52AA6E4}">
                  <adec:decorative xmlns:adec="http://schemas.microsoft.com/office/drawing/2017/decorative" val="1"/>
                </a:ext>
              </a:extLst>
            </p:cNvPr>
            <p:cNvSpPr/>
            <p:nvPr/>
          </p:nvSpPr>
          <p:spPr>
            <a:xfrm>
              <a:off x="6115450" y="3759200"/>
              <a:ext cx="903464" cy="97087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Connector: Elbow 9">
              <a:extLst>
                <a:ext uri="{FF2B5EF4-FFF2-40B4-BE49-F238E27FC236}">
                  <a16:creationId xmlns:a16="http://schemas.microsoft.com/office/drawing/2014/main" id="{F5D232AF-DCCD-33BB-5FDF-3DE8E816984B}"/>
                </a:ext>
                <a:ext uri="{C183D7F6-B498-43B3-948B-1728B52AA6E4}">
                  <adec:decorative xmlns:adec="http://schemas.microsoft.com/office/drawing/2017/decorative" val="1"/>
                </a:ext>
              </a:extLst>
            </p:cNvPr>
            <p:cNvCxnSpPr>
              <a:stCxn id="42" idx="2"/>
              <a:endCxn id="47" idx="0"/>
            </p:cNvCxnSpPr>
            <p:nvPr/>
          </p:nvCxnSpPr>
          <p:spPr>
            <a:xfrm rot="5400000">
              <a:off x="8651992" y="2798134"/>
              <a:ext cx="1442997" cy="79141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nector: Elbow 10">
              <a:extLst>
                <a:ext uri="{FF2B5EF4-FFF2-40B4-BE49-F238E27FC236}">
                  <a16:creationId xmlns:a16="http://schemas.microsoft.com/office/drawing/2014/main" id="{EB9646DE-49AD-0CC6-8A8E-DBB68805B1D1}"/>
                </a:ext>
                <a:ext uri="{C183D7F6-B498-43B3-948B-1728B52AA6E4}">
                  <adec:decorative xmlns:adec="http://schemas.microsoft.com/office/drawing/2017/decorative" val="1"/>
                </a:ext>
              </a:extLst>
            </p:cNvPr>
            <p:cNvCxnSpPr>
              <a:stCxn id="42" idx="2"/>
              <a:endCxn id="48" idx="0"/>
            </p:cNvCxnSpPr>
            <p:nvPr/>
          </p:nvCxnSpPr>
          <p:spPr>
            <a:xfrm rot="16200000" flipH="1">
              <a:off x="9473144" y="2768399"/>
              <a:ext cx="1442997" cy="850887"/>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nector: Elbow 14">
              <a:extLst>
                <a:ext uri="{FF2B5EF4-FFF2-40B4-BE49-F238E27FC236}">
                  <a16:creationId xmlns:a16="http://schemas.microsoft.com/office/drawing/2014/main" id="{1185D6A4-E6B6-6D35-5689-5EC78029CBF6}"/>
                </a:ext>
                <a:ext uri="{C183D7F6-B498-43B3-948B-1728B52AA6E4}">
                  <adec:decorative xmlns:adec="http://schemas.microsoft.com/office/drawing/2017/decorative" val="1"/>
                </a:ext>
              </a:extLst>
            </p:cNvPr>
            <p:cNvCxnSpPr>
              <a:stCxn id="41" idx="2"/>
              <a:endCxn id="51" idx="0"/>
            </p:cNvCxnSpPr>
            <p:nvPr/>
          </p:nvCxnSpPr>
          <p:spPr>
            <a:xfrm rot="5400000">
              <a:off x="5438769" y="2783267"/>
              <a:ext cx="1442997" cy="82115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98989E-6BB0-C6A4-0F02-9E052900CDE9}"/>
                </a:ext>
                <a:ext uri="{C183D7F6-B498-43B3-948B-1728B52AA6E4}">
                  <adec:decorative xmlns:adec="http://schemas.microsoft.com/office/drawing/2017/decorative" val="1"/>
                </a:ext>
              </a:extLst>
            </p:cNvPr>
            <p:cNvCxnSpPr>
              <a:stCxn id="41" idx="2"/>
              <a:endCxn id="52" idx="0"/>
            </p:cNvCxnSpPr>
            <p:nvPr/>
          </p:nvCxnSpPr>
          <p:spPr>
            <a:xfrm rot="16200000" flipH="1">
              <a:off x="6259921" y="2783267"/>
              <a:ext cx="1442997" cy="8211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Connector: Elbow 38">
              <a:extLst>
                <a:ext uri="{FF2B5EF4-FFF2-40B4-BE49-F238E27FC236}">
                  <a16:creationId xmlns:a16="http://schemas.microsoft.com/office/drawing/2014/main" id="{FE0A6B3E-8BB8-17B1-439C-1784E3EF3AAD}"/>
                </a:ext>
                <a:ext uri="{C183D7F6-B498-43B3-948B-1728B52AA6E4}">
                  <adec:decorative xmlns:adec="http://schemas.microsoft.com/office/drawing/2017/decorative" val="1"/>
                </a:ext>
              </a:extLst>
            </p:cNvPr>
            <p:cNvCxnSpPr>
              <a:cxnSpLocks/>
              <a:stCxn id="41" idx="2"/>
              <a:endCxn id="55" idx="0"/>
            </p:cNvCxnSpPr>
            <p:nvPr/>
          </p:nvCxnSpPr>
          <p:spPr>
            <a:xfrm rot="5400000">
              <a:off x="5849345" y="3193843"/>
              <a:ext cx="1442997" cy="127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40" name="Graphic 39">
              <a:extLst>
                <a:ext uri="{FF2B5EF4-FFF2-40B4-BE49-F238E27FC236}">
                  <a16:creationId xmlns:a16="http://schemas.microsoft.com/office/drawing/2014/main" id="{0853D771-C7C0-382B-7460-190DDACA43B2}"/>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63114" y="1740825"/>
              <a:ext cx="731520" cy="731520"/>
            </a:xfrm>
            <a:prstGeom prst="rect">
              <a:avLst/>
            </a:prstGeom>
          </p:spPr>
        </p:pic>
        <p:pic>
          <p:nvPicPr>
            <p:cNvPr id="41" name="Graphic 40">
              <a:extLst>
                <a:ext uri="{FF2B5EF4-FFF2-40B4-BE49-F238E27FC236}">
                  <a16:creationId xmlns:a16="http://schemas.microsoft.com/office/drawing/2014/main" id="{2DC63BAC-669C-52B8-1393-228E2AEF966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5083" y="1740825"/>
              <a:ext cx="731520" cy="731520"/>
            </a:xfrm>
            <a:prstGeom prst="rect">
              <a:avLst/>
            </a:prstGeom>
          </p:spPr>
        </p:pic>
        <p:pic>
          <p:nvPicPr>
            <p:cNvPr id="42" name="Graphic 41">
              <a:extLst>
                <a:ext uri="{FF2B5EF4-FFF2-40B4-BE49-F238E27FC236}">
                  <a16:creationId xmlns:a16="http://schemas.microsoft.com/office/drawing/2014/main" id="{E2168B30-E90E-F8A6-0E3C-399CE30BE6C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03439" y="1740825"/>
              <a:ext cx="731520" cy="731520"/>
            </a:xfrm>
            <a:prstGeom prst="rect">
              <a:avLst/>
            </a:prstGeom>
          </p:spPr>
        </p:pic>
        <p:sp>
          <p:nvSpPr>
            <p:cNvPr id="43" name="TextBox 42">
              <a:extLst>
                <a:ext uri="{FF2B5EF4-FFF2-40B4-BE49-F238E27FC236}">
                  <a16:creationId xmlns:a16="http://schemas.microsoft.com/office/drawing/2014/main" id="{EF545EFB-3083-623F-D311-32DD76361C03}"/>
                </a:ext>
              </a:extLst>
            </p:cNvPr>
            <p:cNvSpPr txBox="1"/>
            <p:nvPr/>
          </p:nvSpPr>
          <p:spPr>
            <a:xfrm>
              <a:off x="595745" y="1744765"/>
              <a:ext cx="1577676"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 Load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Balancing</a:t>
              </a:r>
            </a:p>
          </p:txBody>
        </p:sp>
        <p:pic>
          <p:nvPicPr>
            <p:cNvPr id="44" name="Graphic 43">
              <a:extLst>
                <a:ext uri="{FF2B5EF4-FFF2-40B4-BE49-F238E27FC236}">
                  <a16:creationId xmlns:a16="http://schemas.microsoft.com/office/drawing/2014/main" id="{A0E8FCBB-3CE2-D9B3-220C-9F5D5A75831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141961" y="3915342"/>
              <a:ext cx="731520" cy="731520"/>
            </a:xfrm>
            <a:prstGeom prst="rect">
              <a:avLst/>
            </a:prstGeom>
          </p:spPr>
        </p:pic>
        <p:pic>
          <p:nvPicPr>
            <p:cNvPr id="45" name="Graphic 44">
              <a:extLst>
                <a:ext uri="{FF2B5EF4-FFF2-40B4-BE49-F238E27FC236}">
                  <a16:creationId xmlns:a16="http://schemas.microsoft.com/office/drawing/2014/main" id="{4DEBF044-486C-6B18-197A-D9599E161BB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784266" y="3915342"/>
              <a:ext cx="731520" cy="731520"/>
            </a:xfrm>
            <a:prstGeom prst="rect">
              <a:avLst/>
            </a:prstGeom>
          </p:spPr>
        </p:pic>
        <p:sp>
          <p:nvSpPr>
            <p:cNvPr id="46" name="Rectangle 45">
              <a:extLst>
                <a:ext uri="{FF2B5EF4-FFF2-40B4-BE49-F238E27FC236}">
                  <a16:creationId xmlns:a16="http://schemas.microsoft.com/office/drawing/2014/main" id="{43E9C4B6-E00D-9BF9-523A-707B0E293974}"/>
                </a:ext>
                <a:ext uri="{C183D7F6-B498-43B3-948B-1728B52AA6E4}">
                  <adec:decorative xmlns:adec="http://schemas.microsoft.com/office/drawing/2017/decorative" val="1"/>
                </a:ext>
              </a:extLst>
            </p:cNvPr>
            <p:cNvSpPr/>
            <p:nvPr/>
          </p:nvSpPr>
          <p:spPr>
            <a:xfrm>
              <a:off x="1825400" y="3429000"/>
              <a:ext cx="3006949" cy="1658106"/>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p:txBody>
        </p:sp>
        <p:pic>
          <p:nvPicPr>
            <p:cNvPr id="47" name="Graphic 46">
              <a:extLst>
                <a:ext uri="{FF2B5EF4-FFF2-40B4-BE49-F238E27FC236}">
                  <a16:creationId xmlns:a16="http://schemas.microsoft.com/office/drawing/2014/main" id="{0F7CD47A-F3A3-C648-5425-2A73B717E78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612021" y="3915342"/>
              <a:ext cx="731520" cy="731520"/>
            </a:xfrm>
            <a:prstGeom prst="rect">
              <a:avLst/>
            </a:prstGeom>
          </p:spPr>
        </p:pic>
        <p:pic>
          <p:nvPicPr>
            <p:cNvPr id="48" name="Graphic 47">
              <a:extLst>
                <a:ext uri="{FF2B5EF4-FFF2-40B4-BE49-F238E27FC236}">
                  <a16:creationId xmlns:a16="http://schemas.microsoft.com/office/drawing/2014/main" id="{2E613329-1457-2678-B890-95B30333656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54326" y="3915342"/>
              <a:ext cx="731520" cy="731520"/>
            </a:xfrm>
            <a:prstGeom prst="rect">
              <a:avLst/>
            </a:prstGeom>
          </p:spPr>
        </p:pic>
        <p:sp>
          <p:nvSpPr>
            <p:cNvPr id="49" name="Rectangle 48">
              <a:extLst>
                <a:ext uri="{FF2B5EF4-FFF2-40B4-BE49-F238E27FC236}">
                  <a16:creationId xmlns:a16="http://schemas.microsoft.com/office/drawing/2014/main" id="{21C15A26-76B7-910B-7AA5-A041C3318B4E}"/>
                </a:ext>
                <a:ext uri="{C183D7F6-B498-43B3-948B-1728B52AA6E4}">
                  <adec:decorative xmlns:adec="http://schemas.microsoft.com/office/drawing/2017/decorative" val="1"/>
                </a:ext>
              </a:extLst>
            </p:cNvPr>
            <p:cNvSpPr/>
            <p:nvPr/>
          </p:nvSpPr>
          <p:spPr>
            <a:xfrm>
              <a:off x="8295460" y="3429000"/>
              <a:ext cx="3006949" cy="1658104"/>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p:txBody>
        </p:sp>
        <p:pic>
          <p:nvPicPr>
            <p:cNvPr id="50" name="Graphic 49">
              <a:extLst>
                <a:ext uri="{FF2B5EF4-FFF2-40B4-BE49-F238E27FC236}">
                  <a16:creationId xmlns:a16="http://schemas.microsoft.com/office/drawing/2014/main" id="{177E9F1C-4933-511A-2D64-40842D24651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633834" y="3429000"/>
              <a:ext cx="330200" cy="330200"/>
            </a:xfrm>
            <a:prstGeom prst="rect">
              <a:avLst/>
            </a:prstGeom>
          </p:spPr>
        </p:pic>
        <p:pic>
          <p:nvPicPr>
            <p:cNvPr id="51" name="Graphic 50">
              <a:extLst>
                <a:ext uri="{FF2B5EF4-FFF2-40B4-BE49-F238E27FC236}">
                  <a16:creationId xmlns:a16="http://schemas.microsoft.com/office/drawing/2014/main" id="{738938C3-FBF2-5C17-5B94-9A372D6FBFB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83930" y="3915342"/>
              <a:ext cx="731520" cy="731520"/>
            </a:xfrm>
            <a:prstGeom prst="rect">
              <a:avLst/>
            </a:prstGeom>
          </p:spPr>
        </p:pic>
        <p:pic>
          <p:nvPicPr>
            <p:cNvPr id="52" name="Graphic 51">
              <a:extLst>
                <a:ext uri="{FF2B5EF4-FFF2-40B4-BE49-F238E27FC236}">
                  <a16:creationId xmlns:a16="http://schemas.microsoft.com/office/drawing/2014/main" id="{9E6756C6-16A7-3AC9-6A39-092F05FA177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26235" y="3915342"/>
              <a:ext cx="731520" cy="731520"/>
            </a:xfrm>
            <a:prstGeom prst="rect">
              <a:avLst/>
            </a:prstGeom>
          </p:spPr>
        </p:pic>
        <p:sp>
          <p:nvSpPr>
            <p:cNvPr id="53" name="Rectangle 52">
              <a:extLst>
                <a:ext uri="{FF2B5EF4-FFF2-40B4-BE49-F238E27FC236}">
                  <a16:creationId xmlns:a16="http://schemas.microsoft.com/office/drawing/2014/main" id="{FB994993-5B53-0120-B129-420D2A812AB0}"/>
                </a:ext>
                <a:ext uri="{C183D7F6-B498-43B3-948B-1728B52AA6E4}">
                  <adec:decorative xmlns:adec="http://schemas.microsoft.com/office/drawing/2017/decorative" val="1"/>
                </a:ext>
              </a:extLst>
            </p:cNvPr>
            <p:cNvSpPr/>
            <p:nvPr/>
          </p:nvSpPr>
          <p:spPr>
            <a:xfrm>
              <a:off x="5067369" y="3458367"/>
              <a:ext cx="3006949" cy="1628739"/>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p:txBody>
        </p:sp>
        <p:pic>
          <p:nvPicPr>
            <p:cNvPr id="54" name="Graphic 53">
              <a:extLst>
                <a:ext uri="{FF2B5EF4-FFF2-40B4-BE49-F238E27FC236}">
                  <a16:creationId xmlns:a16="http://schemas.microsoft.com/office/drawing/2014/main" id="{F82DFFF8-B30F-9E68-75C0-B8383E270AE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05743" y="3429000"/>
              <a:ext cx="330200" cy="330200"/>
            </a:xfrm>
            <a:prstGeom prst="rect">
              <a:avLst/>
            </a:prstGeom>
          </p:spPr>
        </p:pic>
        <p:pic>
          <p:nvPicPr>
            <p:cNvPr id="55" name="Graphic 54">
              <a:extLst>
                <a:ext uri="{FF2B5EF4-FFF2-40B4-BE49-F238E27FC236}">
                  <a16:creationId xmlns:a16="http://schemas.microsoft.com/office/drawing/2014/main" id="{B03D9C43-9CB5-8EC1-8331-23306E1B10A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05083" y="3915342"/>
              <a:ext cx="731520" cy="731520"/>
            </a:xfrm>
            <a:prstGeom prst="rect">
              <a:avLst/>
            </a:prstGeom>
          </p:spPr>
        </p:pic>
        <p:cxnSp>
          <p:nvCxnSpPr>
            <p:cNvPr id="56" name="Connector: Elbow 55">
              <a:extLst>
                <a:ext uri="{FF2B5EF4-FFF2-40B4-BE49-F238E27FC236}">
                  <a16:creationId xmlns:a16="http://schemas.microsoft.com/office/drawing/2014/main" id="{71656928-2D13-59A7-63E8-D0A4EBB65DB2}"/>
                </a:ext>
                <a:ext uri="{C183D7F6-B498-43B3-948B-1728B52AA6E4}">
                  <adec:decorative xmlns:adec="http://schemas.microsoft.com/office/drawing/2017/decorative" val="1"/>
                </a:ext>
              </a:extLst>
            </p:cNvPr>
            <p:cNvCxnSpPr>
              <a:stCxn id="40" idx="2"/>
              <a:endCxn id="44" idx="0"/>
            </p:cNvCxnSpPr>
            <p:nvPr/>
          </p:nvCxnSpPr>
          <p:spPr>
            <a:xfrm rot="5400000">
              <a:off x="2196800" y="2783267"/>
              <a:ext cx="1442997" cy="82115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Connector: Elbow 56">
              <a:extLst>
                <a:ext uri="{FF2B5EF4-FFF2-40B4-BE49-F238E27FC236}">
                  <a16:creationId xmlns:a16="http://schemas.microsoft.com/office/drawing/2014/main" id="{C2139646-C324-966E-22BC-234497DCC105}"/>
                </a:ext>
                <a:ext uri="{C183D7F6-B498-43B3-948B-1728B52AA6E4}">
                  <adec:decorative xmlns:adec="http://schemas.microsoft.com/office/drawing/2017/decorative" val="1"/>
                </a:ext>
              </a:extLst>
            </p:cNvPr>
            <p:cNvCxnSpPr>
              <a:stCxn id="40" idx="2"/>
              <a:endCxn id="45" idx="0"/>
            </p:cNvCxnSpPr>
            <p:nvPr/>
          </p:nvCxnSpPr>
          <p:spPr>
            <a:xfrm rot="16200000" flipH="1">
              <a:off x="3017952" y="2783267"/>
              <a:ext cx="1442997" cy="8211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12CE0CD-B33B-2A37-1135-11F2440AA24C}"/>
                </a:ext>
              </a:extLst>
            </p:cNvPr>
            <p:cNvSpPr txBox="1"/>
            <p:nvPr/>
          </p:nvSpPr>
          <p:spPr>
            <a:xfrm>
              <a:off x="5579073" y="4742417"/>
              <a:ext cx="1903085" cy="338554"/>
            </a:xfrm>
            <a:prstGeom prst="rect">
              <a:avLst/>
            </a:prstGeom>
            <a:noFill/>
          </p:spPr>
          <p:txBody>
            <a:bodyPr wrap="none" rtlCol="0">
              <a:spAutoFit/>
            </a:bodyPr>
            <a:lstStyle/>
            <a:p>
              <a:r>
                <a:rPr lang="en-US" sz="1600" dirty="0">
                  <a:solidFill>
                    <a:srgbClr val="D86613"/>
                  </a:solidFill>
                  <a:latin typeface="Amazon Ember Light" panose="020B0403020204020204" pitchFamily="34" charset="0"/>
                  <a:ea typeface="Amazon Ember Light" panose="020B0403020204020204" pitchFamily="34" charset="0"/>
                  <a:cs typeface="Amazon Ember Light" panose="020B0403020204020204" pitchFamily="34" charset="0"/>
                </a:rPr>
                <a:t>Auto Scaling group</a:t>
              </a:r>
            </a:p>
          </p:txBody>
        </p:sp>
        <p:pic>
          <p:nvPicPr>
            <p:cNvPr id="59" name="Graphic 58">
              <a:extLst>
                <a:ext uri="{FF2B5EF4-FFF2-40B4-BE49-F238E27FC236}">
                  <a16:creationId xmlns:a16="http://schemas.microsoft.com/office/drawing/2014/main" id="{39DA9BE1-7986-FAB5-9F46-8DD095B36221}"/>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63774" y="3429000"/>
              <a:ext cx="330200" cy="330200"/>
            </a:xfrm>
            <a:prstGeom prst="rect">
              <a:avLst/>
            </a:prstGeom>
          </p:spPr>
        </p:pic>
        <p:sp>
          <p:nvSpPr>
            <p:cNvPr id="60" name="TextBox 59">
              <a:extLst>
                <a:ext uri="{FF2B5EF4-FFF2-40B4-BE49-F238E27FC236}">
                  <a16:creationId xmlns:a16="http://schemas.microsoft.com/office/drawing/2014/main" id="{09D0B1E2-66D8-5F33-EB98-A62448569A2C}"/>
                </a:ext>
              </a:extLst>
            </p:cNvPr>
            <p:cNvSpPr txBox="1"/>
            <p:nvPr/>
          </p:nvSpPr>
          <p:spPr>
            <a:xfrm>
              <a:off x="2374052" y="4742417"/>
              <a:ext cx="1903085" cy="338554"/>
            </a:xfrm>
            <a:prstGeom prst="rect">
              <a:avLst/>
            </a:prstGeom>
            <a:noFill/>
          </p:spPr>
          <p:txBody>
            <a:bodyPr wrap="none" rtlCol="0">
              <a:spAutoFit/>
            </a:bodyPr>
            <a:lstStyle/>
            <a:p>
              <a:r>
                <a:rPr lang="en-US" sz="1600" dirty="0">
                  <a:solidFill>
                    <a:srgbClr val="D86613"/>
                  </a:solidFill>
                  <a:latin typeface="Amazon Ember Light" panose="020B0403020204020204" pitchFamily="34" charset="0"/>
                  <a:ea typeface="Amazon Ember Light" panose="020B0403020204020204" pitchFamily="34" charset="0"/>
                  <a:cs typeface="Amazon Ember Light" panose="020B0403020204020204" pitchFamily="34" charset="0"/>
                </a:rPr>
                <a:t>Auto Scaling group</a:t>
              </a:r>
            </a:p>
          </p:txBody>
        </p:sp>
        <p:sp>
          <p:nvSpPr>
            <p:cNvPr id="61" name="TextBox 60">
              <a:extLst>
                <a:ext uri="{FF2B5EF4-FFF2-40B4-BE49-F238E27FC236}">
                  <a16:creationId xmlns:a16="http://schemas.microsoft.com/office/drawing/2014/main" id="{AB5B62F8-3FEC-3B7C-889F-306912487AFC}"/>
                </a:ext>
              </a:extLst>
            </p:cNvPr>
            <p:cNvSpPr txBox="1"/>
            <p:nvPr/>
          </p:nvSpPr>
          <p:spPr>
            <a:xfrm>
              <a:off x="8847391" y="4742417"/>
              <a:ext cx="1903085" cy="338554"/>
            </a:xfrm>
            <a:prstGeom prst="rect">
              <a:avLst/>
            </a:prstGeom>
            <a:noFill/>
          </p:spPr>
          <p:txBody>
            <a:bodyPr wrap="none" rtlCol="0">
              <a:spAutoFit/>
            </a:bodyPr>
            <a:lstStyle/>
            <a:p>
              <a:r>
                <a:rPr lang="en-US" sz="1600" dirty="0">
                  <a:solidFill>
                    <a:srgbClr val="D86613"/>
                  </a:solidFill>
                  <a:latin typeface="Amazon Ember Light" panose="020B0403020204020204" pitchFamily="34" charset="0"/>
                  <a:ea typeface="Amazon Ember Light" panose="020B0403020204020204" pitchFamily="34" charset="0"/>
                  <a:cs typeface="Amazon Ember Light" panose="020B0403020204020204" pitchFamily="34" charset="0"/>
                </a:rPr>
                <a:t>Auto Scaling group</a:t>
              </a:r>
            </a:p>
          </p:txBody>
        </p:sp>
        <p:sp>
          <p:nvSpPr>
            <p:cNvPr id="62" name="TextBox 61">
              <a:extLst>
                <a:ext uri="{FF2B5EF4-FFF2-40B4-BE49-F238E27FC236}">
                  <a16:creationId xmlns:a16="http://schemas.microsoft.com/office/drawing/2014/main" id="{9EAC9399-7DA2-EC8A-3714-1B8FCC09AECD}"/>
                </a:ext>
              </a:extLst>
            </p:cNvPr>
            <p:cNvSpPr txBox="1"/>
            <p:nvPr/>
          </p:nvSpPr>
          <p:spPr>
            <a:xfrm>
              <a:off x="2071158" y="5260261"/>
              <a:ext cx="2515432" cy="461665"/>
            </a:xfrm>
            <a:prstGeom prst="rect">
              <a:avLst/>
            </a:prstGeom>
            <a:noFill/>
          </p:spPr>
          <p:txBody>
            <a:bodyPr wrap="none" rtlCol="0">
              <a:spAutoFit/>
            </a:bodyPr>
            <a:lstStyle/>
            <a:p>
              <a:pPr algn="ct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Base configuration</a:t>
              </a:r>
            </a:p>
          </p:txBody>
        </p:sp>
        <p:sp>
          <p:nvSpPr>
            <p:cNvPr id="63" name="TextBox 62">
              <a:extLst>
                <a:ext uri="{FF2B5EF4-FFF2-40B4-BE49-F238E27FC236}">
                  <a16:creationId xmlns:a16="http://schemas.microsoft.com/office/drawing/2014/main" id="{138156D8-75F2-F4AB-03F8-0F6AED9A03E9}"/>
                </a:ext>
              </a:extLst>
            </p:cNvPr>
            <p:cNvSpPr txBox="1"/>
            <p:nvPr/>
          </p:nvSpPr>
          <p:spPr>
            <a:xfrm>
              <a:off x="5370774" y="5260261"/>
              <a:ext cx="2412840" cy="830997"/>
            </a:xfrm>
            <a:prstGeom prst="rect">
              <a:avLst/>
            </a:prstGeom>
            <a:noFill/>
          </p:spPr>
          <p:txBody>
            <a:bodyPr wrap="none" rtlCol="0">
              <a:spAutoFit/>
            </a:bodyPr>
            <a:lstStyle/>
            <a:p>
              <a:pPr algn="ct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Scale out</a:t>
              </a:r>
              <a:br>
                <a:rPr lang="en-US" sz="2400" dirty="0">
                  <a:latin typeface="Times New Roman" panose="02020603050405020304" pitchFamily="18" charset="0"/>
                  <a:ea typeface="Amazon Ember Light" panose="020B0403020204020204" pitchFamily="34" charset="0"/>
                  <a:cs typeface="Times New Roman" panose="02020603050405020304" pitchFamily="18" charset="0"/>
                </a:rPr>
              </a:b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(launch instances)</a:t>
              </a:r>
            </a:p>
          </p:txBody>
        </p:sp>
        <p:sp>
          <p:nvSpPr>
            <p:cNvPr id="64" name="TextBox 63">
              <a:extLst>
                <a:ext uri="{FF2B5EF4-FFF2-40B4-BE49-F238E27FC236}">
                  <a16:creationId xmlns:a16="http://schemas.microsoft.com/office/drawing/2014/main" id="{DB1F5AEC-B414-F1FF-FC25-5DE171090DBD}"/>
                </a:ext>
              </a:extLst>
            </p:cNvPr>
            <p:cNvSpPr txBox="1"/>
            <p:nvPr/>
          </p:nvSpPr>
          <p:spPr>
            <a:xfrm>
              <a:off x="8392862" y="5260261"/>
              <a:ext cx="2752677" cy="830997"/>
            </a:xfrm>
            <a:prstGeom prst="rect">
              <a:avLst/>
            </a:prstGeom>
            <a:noFill/>
          </p:spPr>
          <p:txBody>
            <a:bodyPr wrap="none" rtlCol="0">
              <a:spAutoFit/>
            </a:bodyPr>
            <a:lstStyle/>
            <a:p>
              <a:pPr algn="ct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Scale in</a:t>
              </a:r>
              <a:br>
                <a:rPr lang="en-US" sz="2400" dirty="0">
                  <a:latin typeface="Times New Roman" panose="02020603050405020304" pitchFamily="18" charset="0"/>
                  <a:ea typeface="Amazon Ember Light" panose="020B0403020204020204" pitchFamily="34" charset="0"/>
                  <a:cs typeface="Times New Roman" panose="02020603050405020304" pitchFamily="18" charset="0"/>
                </a:rPr>
              </a:b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(terminate instances)</a:t>
              </a:r>
            </a:p>
          </p:txBody>
        </p:sp>
      </p:grpSp>
    </p:spTree>
    <p:extLst>
      <p:ext uri="{BB962C8B-B14F-4D97-AF65-F5344CB8AC3E}">
        <p14:creationId xmlns:p14="http://schemas.microsoft.com/office/powerpoint/2010/main" val="1254959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0" y="1140035"/>
            <a:ext cx="487728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Implementing dynamic scaling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16" name="Group 15" descr="elastic load balancing distributing traffic to ec2 instances in auto scaling group. amazon cloudwatch collecting cpu utilization metrics and triggering amazon ec2 auto scaling.">
            <a:extLst>
              <a:ext uri="{FF2B5EF4-FFF2-40B4-BE49-F238E27FC236}">
                <a16:creationId xmlns:a16="http://schemas.microsoft.com/office/drawing/2014/main" id="{EC2B5B97-32CD-7ED4-A4FF-4C3D1D6AA113}"/>
              </a:ext>
              <a:ext uri="{C183D7F6-B498-43B3-948B-1728B52AA6E4}">
                <adec:decorative xmlns:adec="http://schemas.microsoft.com/office/drawing/2017/decorative" val="0"/>
              </a:ext>
            </a:extLst>
          </p:cNvPr>
          <p:cNvGrpSpPr/>
          <p:nvPr/>
        </p:nvGrpSpPr>
        <p:grpSpPr>
          <a:xfrm>
            <a:off x="1389957" y="1284331"/>
            <a:ext cx="9759824" cy="4454798"/>
            <a:chOff x="1389957" y="1284330"/>
            <a:chExt cx="10863174" cy="5021299"/>
          </a:xfrm>
        </p:grpSpPr>
        <p:pic>
          <p:nvPicPr>
            <p:cNvPr id="18" name="Graphic 17">
              <a:extLst>
                <a:ext uri="{FF2B5EF4-FFF2-40B4-BE49-F238E27FC236}">
                  <a16:creationId xmlns:a16="http://schemas.microsoft.com/office/drawing/2014/main" id="{B4B817E4-8668-5138-7147-6251EB3BB064}"/>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58419" y="5001954"/>
              <a:ext cx="914400" cy="914400"/>
            </a:xfrm>
            <a:prstGeom prst="rect">
              <a:avLst/>
            </a:prstGeom>
          </p:spPr>
        </p:pic>
        <p:pic>
          <p:nvPicPr>
            <p:cNvPr id="21" name="Graphic 20">
              <a:extLst>
                <a:ext uri="{FF2B5EF4-FFF2-40B4-BE49-F238E27FC236}">
                  <a16:creationId xmlns:a16="http://schemas.microsoft.com/office/drawing/2014/main" id="{85290C43-CF2D-282E-4E6F-CCB872C4281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64201" y="5001954"/>
              <a:ext cx="914400" cy="914400"/>
            </a:xfrm>
            <a:prstGeom prst="rect">
              <a:avLst/>
            </a:prstGeom>
          </p:spPr>
        </p:pic>
        <p:pic>
          <p:nvPicPr>
            <p:cNvPr id="22" name="Graphic 21">
              <a:extLst>
                <a:ext uri="{FF2B5EF4-FFF2-40B4-BE49-F238E27FC236}">
                  <a16:creationId xmlns:a16="http://schemas.microsoft.com/office/drawing/2014/main" id="{1B4BF6DE-955D-DCE0-9A82-3448393CB8F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276024" y="1284330"/>
              <a:ext cx="914400" cy="914400"/>
            </a:xfrm>
            <a:prstGeom prst="rect">
              <a:avLst/>
            </a:prstGeom>
          </p:spPr>
        </p:pic>
        <p:pic>
          <p:nvPicPr>
            <p:cNvPr id="23" name="Graphic 3">
              <a:extLst>
                <a:ext uri="{FF2B5EF4-FFF2-40B4-BE49-F238E27FC236}">
                  <a16:creationId xmlns:a16="http://schemas.microsoft.com/office/drawing/2014/main" id="{E0D5630E-B550-4405-E01A-B40D758D7FBD}"/>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26093" y="3043901"/>
              <a:ext cx="455744" cy="455744"/>
            </a:xfrm>
            <a:prstGeom prst="rect">
              <a:avLst/>
            </a:prstGeom>
          </p:spPr>
        </p:pic>
        <p:sp>
          <p:nvSpPr>
            <p:cNvPr id="24" name="Rectangle 23">
              <a:extLst>
                <a:ext uri="{FF2B5EF4-FFF2-40B4-BE49-F238E27FC236}">
                  <a16:creationId xmlns:a16="http://schemas.microsoft.com/office/drawing/2014/main" id="{075571C0-8699-FCB9-E7F4-0F09020000CF}"/>
                </a:ext>
              </a:extLst>
            </p:cNvPr>
            <p:cNvSpPr/>
            <p:nvPr/>
          </p:nvSpPr>
          <p:spPr>
            <a:xfrm>
              <a:off x="4119681" y="3027128"/>
              <a:ext cx="3206057" cy="2209656"/>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a:p>
              <a:pPr algn="ctr"/>
              <a:r>
                <a:rPr lang="en-US" sz="1600" dirty="0">
                  <a:solidFill>
                    <a:srgbClr val="D86613"/>
                  </a:solidFill>
                </a:rPr>
                <a:t>Auto Scaling group</a:t>
              </a:r>
            </a:p>
          </p:txBody>
        </p:sp>
        <p:cxnSp>
          <p:nvCxnSpPr>
            <p:cNvPr id="27" name="Straight Arrow Connector 29">
              <a:extLst>
                <a:ext uri="{FF2B5EF4-FFF2-40B4-BE49-F238E27FC236}">
                  <a16:creationId xmlns:a16="http://schemas.microsoft.com/office/drawing/2014/main" id="{ABE1110B-2795-B69A-4D90-104DCF798D09}"/>
                </a:ext>
              </a:extLst>
            </p:cNvPr>
            <p:cNvCxnSpPr>
              <a:cxnSpLocks/>
              <a:stCxn id="22" idx="3"/>
              <a:endCxn id="18" idx="0"/>
            </p:cNvCxnSpPr>
            <p:nvPr/>
          </p:nvCxnSpPr>
          <p:spPr>
            <a:xfrm>
              <a:off x="6190424" y="1741530"/>
              <a:ext cx="3125195" cy="3260424"/>
            </a:xfrm>
            <a:prstGeom prst="bentConnector2">
              <a:avLst/>
            </a:prstGeom>
            <a:ln w="25400">
              <a:solidFill>
                <a:srgbClr val="202936"/>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3F4F172-44C1-7034-837B-45E4C723D7A6}"/>
                </a:ext>
              </a:extLst>
            </p:cNvPr>
            <p:cNvCxnSpPr>
              <a:cxnSpLocks/>
              <a:stCxn id="18" idx="1"/>
              <a:endCxn id="21" idx="3"/>
            </p:cNvCxnSpPr>
            <p:nvPr/>
          </p:nvCxnSpPr>
          <p:spPr>
            <a:xfrm flipH="1">
              <a:off x="3178601" y="5459154"/>
              <a:ext cx="5679818" cy="0"/>
            </a:xfrm>
            <a:prstGeom prst="straightConnector1">
              <a:avLst/>
            </a:prstGeom>
            <a:ln w="25400">
              <a:solidFill>
                <a:srgbClr val="202936"/>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37">
              <a:extLst>
                <a:ext uri="{FF2B5EF4-FFF2-40B4-BE49-F238E27FC236}">
                  <a16:creationId xmlns:a16="http://schemas.microsoft.com/office/drawing/2014/main" id="{63F01353-27B7-4C99-6DAF-D0EC394B3256}"/>
                </a:ext>
              </a:extLst>
            </p:cNvPr>
            <p:cNvCxnSpPr>
              <a:cxnSpLocks/>
              <a:stCxn id="21" idx="0"/>
              <a:endCxn id="22" idx="1"/>
            </p:cNvCxnSpPr>
            <p:nvPr/>
          </p:nvCxnSpPr>
          <p:spPr>
            <a:xfrm rot="5400000" flipH="1" flipV="1">
              <a:off x="2368500" y="2094431"/>
              <a:ext cx="3260424" cy="2554623"/>
            </a:xfrm>
            <a:prstGeom prst="bentConnector2">
              <a:avLst/>
            </a:prstGeom>
            <a:ln w="25400">
              <a:solidFill>
                <a:srgbClr val="202936"/>
              </a:solidFill>
              <a:prstDash val="sysDash"/>
              <a:tailEnd type="arrow"/>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8FDA000B-0598-F1C1-B82B-6085C9716465}"/>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4416212" y="4074831"/>
              <a:ext cx="635000" cy="635000"/>
            </a:xfrm>
            <a:prstGeom prst="rect">
              <a:avLst/>
            </a:prstGeom>
          </p:spPr>
        </p:pic>
        <p:pic>
          <p:nvPicPr>
            <p:cNvPr id="31" name="Picture 30">
              <a:extLst>
                <a:ext uri="{FF2B5EF4-FFF2-40B4-BE49-F238E27FC236}">
                  <a16:creationId xmlns:a16="http://schemas.microsoft.com/office/drawing/2014/main" id="{E68F948A-5D63-C3B2-6C1B-97359145A53A}"/>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6425573" y="4074831"/>
              <a:ext cx="635000" cy="635000"/>
            </a:xfrm>
            <a:prstGeom prst="rect">
              <a:avLst/>
            </a:prstGeom>
          </p:spPr>
        </p:pic>
        <p:grpSp>
          <p:nvGrpSpPr>
            <p:cNvPr id="32" name="Group 31">
              <a:extLst>
                <a:ext uri="{FF2B5EF4-FFF2-40B4-BE49-F238E27FC236}">
                  <a16:creationId xmlns:a16="http://schemas.microsoft.com/office/drawing/2014/main" id="{2F55B7ED-75D4-4D82-A91C-8EE0FE93874B}"/>
                </a:ext>
              </a:extLst>
            </p:cNvPr>
            <p:cNvGrpSpPr/>
            <p:nvPr/>
          </p:nvGrpSpPr>
          <p:grpSpPr>
            <a:xfrm rot="16200000">
              <a:off x="4788331" y="2120078"/>
              <a:ext cx="1898893" cy="2010612"/>
              <a:chOff x="8229758" y="4525307"/>
              <a:chExt cx="1638842" cy="400878"/>
            </a:xfrm>
          </p:grpSpPr>
          <p:sp>
            <p:nvSpPr>
              <p:cNvPr id="69" name="Freeform 72">
                <a:extLst>
                  <a:ext uri="{FF2B5EF4-FFF2-40B4-BE49-F238E27FC236}">
                    <a16:creationId xmlns:a16="http://schemas.microsoft.com/office/drawing/2014/main" id="{A31B7318-5FA7-49F9-DADC-88B05D492D88}"/>
                  </a:ext>
                </a:extLst>
              </p:cNvPr>
              <p:cNvSpPr/>
              <p:nvPr/>
            </p:nvSpPr>
            <p:spPr>
              <a:xfrm>
                <a:off x="8229758" y="4525307"/>
                <a:ext cx="1065147" cy="400878"/>
              </a:xfrm>
              <a:custGeom>
                <a:avLst/>
                <a:gdLst>
                  <a:gd name="connsiteX0" fmla="*/ 38637 w 914400"/>
                  <a:gd name="connsiteY0" fmla="*/ 0 h 399245"/>
                  <a:gd name="connsiteX1" fmla="*/ 914400 w 914400"/>
                  <a:gd name="connsiteY1" fmla="*/ 0 h 399245"/>
                  <a:gd name="connsiteX2" fmla="*/ 914400 w 914400"/>
                  <a:gd name="connsiteY2" fmla="*/ 399245 h 399245"/>
                  <a:gd name="connsiteX3" fmla="*/ 0 w 914400"/>
                  <a:gd name="connsiteY3" fmla="*/ 399245 h 399245"/>
                  <a:gd name="connsiteX0" fmla="*/ 9837 w 914400"/>
                  <a:gd name="connsiteY0" fmla="*/ 3600 h 399245"/>
                  <a:gd name="connsiteX1" fmla="*/ 914400 w 914400"/>
                  <a:gd name="connsiteY1" fmla="*/ 0 h 399245"/>
                  <a:gd name="connsiteX2" fmla="*/ 914400 w 914400"/>
                  <a:gd name="connsiteY2" fmla="*/ 399245 h 399245"/>
                  <a:gd name="connsiteX3" fmla="*/ 0 w 914400"/>
                  <a:gd name="connsiteY3" fmla="*/ 399245 h 399245"/>
                  <a:gd name="connsiteX0" fmla="*/ 0 w 922563"/>
                  <a:gd name="connsiteY0" fmla="*/ 7200 h 399245"/>
                  <a:gd name="connsiteX1" fmla="*/ 922563 w 922563"/>
                  <a:gd name="connsiteY1" fmla="*/ 0 h 399245"/>
                  <a:gd name="connsiteX2" fmla="*/ 922563 w 922563"/>
                  <a:gd name="connsiteY2" fmla="*/ 399245 h 399245"/>
                  <a:gd name="connsiteX3" fmla="*/ 8163 w 922563"/>
                  <a:gd name="connsiteY3" fmla="*/ 399245 h 399245"/>
                  <a:gd name="connsiteX0" fmla="*/ 0 w 915363"/>
                  <a:gd name="connsiteY0" fmla="*/ 3600 h 399245"/>
                  <a:gd name="connsiteX1" fmla="*/ 915363 w 915363"/>
                  <a:gd name="connsiteY1" fmla="*/ 0 h 399245"/>
                  <a:gd name="connsiteX2" fmla="*/ 915363 w 915363"/>
                  <a:gd name="connsiteY2" fmla="*/ 399245 h 399245"/>
                  <a:gd name="connsiteX3" fmla="*/ 963 w 915363"/>
                  <a:gd name="connsiteY3" fmla="*/ 399245 h 399245"/>
                  <a:gd name="connsiteX0" fmla="*/ 0 w 924250"/>
                  <a:gd name="connsiteY0" fmla="*/ 0 h 400046"/>
                  <a:gd name="connsiteX1" fmla="*/ 924250 w 924250"/>
                  <a:gd name="connsiteY1" fmla="*/ 801 h 400046"/>
                  <a:gd name="connsiteX2" fmla="*/ 924250 w 924250"/>
                  <a:gd name="connsiteY2" fmla="*/ 400046 h 400046"/>
                  <a:gd name="connsiteX3" fmla="*/ 9850 w 924250"/>
                  <a:gd name="connsiteY3" fmla="*/ 400046 h 400046"/>
                  <a:gd name="connsiteX0" fmla="*/ 0 w 924250"/>
                  <a:gd name="connsiteY0" fmla="*/ 0 h 400046"/>
                  <a:gd name="connsiteX1" fmla="*/ 915363 w 924250"/>
                  <a:gd name="connsiteY1" fmla="*/ 5202 h 400046"/>
                  <a:gd name="connsiteX2" fmla="*/ 924250 w 924250"/>
                  <a:gd name="connsiteY2" fmla="*/ 400046 h 400046"/>
                  <a:gd name="connsiteX3" fmla="*/ 9850 w 924250"/>
                  <a:gd name="connsiteY3" fmla="*/ 400046 h 400046"/>
                  <a:gd name="connsiteX0" fmla="*/ 7923 w 914400"/>
                  <a:gd name="connsiteY0" fmla="*/ 960 h 394844"/>
                  <a:gd name="connsiteX1" fmla="*/ 905513 w 914400"/>
                  <a:gd name="connsiteY1" fmla="*/ 0 h 394844"/>
                  <a:gd name="connsiteX2" fmla="*/ 914400 w 914400"/>
                  <a:gd name="connsiteY2" fmla="*/ 394844 h 394844"/>
                  <a:gd name="connsiteX3" fmla="*/ 0 w 914400"/>
                  <a:gd name="connsiteY3" fmla="*/ 394844 h 394844"/>
                </a:gdLst>
                <a:ahLst/>
                <a:cxnLst>
                  <a:cxn ang="0">
                    <a:pos x="connsiteX0" y="connsiteY0"/>
                  </a:cxn>
                  <a:cxn ang="0">
                    <a:pos x="connsiteX1" y="connsiteY1"/>
                  </a:cxn>
                  <a:cxn ang="0">
                    <a:pos x="connsiteX2" y="connsiteY2"/>
                  </a:cxn>
                  <a:cxn ang="0">
                    <a:pos x="connsiteX3" y="connsiteY3"/>
                  </a:cxn>
                </a:cxnLst>
                <a:rect l="l" t="t" r="r" b="b"/>
                <a:pathLst>
                  <a:path w="914400" h="394844">
                    <a:moveTo>
                      <a:pt x="7923" y="960"/>
                    </a:moveTo>
                    <a:lnTo>
                      <a:pt x="905513" y="0"/>
                    </a:lnTo>
                    <a:lnTo>
                      <a:pt x="914400" y="394844"/>
                    </a:lnTo>
                    <a:lnTo>
                      <a:pt x="0" y="394844"/>
                    </a:lnTo>
                  </a:path>
                </a:pathLst>
              </a:custGeom>
              <a:noFill/>
              <a:ln w="12700">
                <a:solidFill>
                  <a:srgbClr val="202936"/>
                </a:solidFill>
                <a:headEnd type="arrow" w="med" len="sm"/>
                <a:tailEnd type="arrow"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0" name="Straight Arrow Connector 69">
                <a:extLst>
                  <a:ext uri="{FF2B5EF4-FFF2-40B4-BE49-F238E27FC236}">
                    <a16:creationId xmlns:a16="http://schemas.microsoft.com/office/drawing/2014/main" id="{9CD7A381-4F7D-E91A-7F5E-6DB3D5BC37B6}"/>
                  </a:ext>
                </a:extLst>
              </p:cNvPr>
              <p:cNvCxnSpPr>
                <a:cxnSpLocks/>
              </p:cNvCxnSpPr>
              <p:nvPr/>
            </p:nvCxnSpPr>
            <p:spPr>
              <a:xfrm rot="5400000" flipH="1" flipV="1">
                <a:off x="9581754" y="4443204"/>
                <a:ext cx="0" cy="573693"/>
              </a:xfrm>
              <a:prstGeom prst="straightConnector1">
                <a:avLst/>
              </a:prstGeom>
              <a:ln w="12700">
                <a:solidFill>
                  <a:srgbClr val="202936"/>
                </a:solidFill>
                <a:headEnd type="none" w="med" len="sm"/>
                <a:tailEnd type="none" w="med" len="sm"/>
              </a:ln>
            </p:spPr>
            <p:style>
              <a:lnRef idx="1">
                <a:schemeClr val="accent1"/>
              </a:lnRef>
              <a:fillRef idx="0">
                <a:schemeClr val="accent1"/>
              </a:fillRef>
              <a:effectRef idx="0">
                <a:schemeClr val="accent1"/>
              </a:effectRef>
              <a:fontRef idx="minor">
                <a:schemeClr val="tx1"/>
              </a:fontRef>
            </p:style>
          </p:cxnSp>
        </p:grpSp>
        <p:cxnSp>
          <p:nvCxnSpPr>
            <p:cNvPr id="33" name="Straight Arrow Connector 32">
              <a:extLst>
                <a:ext uri="{FF2B5EF4-FFF2-40B4-BE49-F238E27FC236}">
                  <a16:creationId xmlns:a16="http://schemas.microsoft.com/office/drawing/2014/main" id="{94D6205A-496E-700E-8007-24A82D07D683}"/>
                </a:ext>
              </a:extLst>
            </p:cNvPr>
            <p:cNvCxnSpPr>
              <a:cxnSpLocks/>
              <a:stCxn id="30" idx="2"/>
            </p:cNvCxnSpPr>
            <p:nvPr/>
          </p:nvCxnSpPr>
          <p:spPr>
            <a:xfrm>
              <a:off x="4733712" y="4709831"/>
              <a:ext cx="4124707" cy="967596"/>
            </a:xfrm>
            <a:prstGeom prst="straightConnector1">
              <a:avLst/>
            </a:prstGeom>
            <a:ln>
              <a:solidFill>
                <a:schemeClr val="accent6"/>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CB90AE1-0AE2-23F1-4320-C169139DB5D4}"/>
                </a:ext>
              </a:extLst>
            </p:cNvPr>
            <p:cNvCxnSpPr>
              <a:cxnSpLocks/>
              <a:stCxn id="31" idx="2"/>
            </p:cNvCxnSpPr>
            <p:nvPr/>
          </p:nvCxnSpPr>
          <p:spPr>
            <a:xfrm>
              <a:off x="6743073" y="4709831"/>
              <a:ext cx="2112612" cy="476635"/>
            </a:xfrm>
            <a:prstGeom prst="straightConnector1">
              <a:avLst/>
            </a:prstGeom>
            <a:ln>
              <a:solidFill>
                <a:schemeClr val="accent6"/>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59EFCAF-6866-92DE-A095-817BA74FB927}"/>
                </a:ext>
              </a:extLst>
            </p:cNvPr>
            <p:cNvSpPr txBox="1"/>
            <p:nvPr/>
          </p:nvSpPr>
          <p:spPr>
            <a:xfrm>
              <a:off x="4657580" y="2207116"/>
              <a:ext cx="2172390" cy="338554"/>
            </a:xfrm>
            <a:prstGeom prst="rect">
              <a:avLst/>
            </a:prstGeom>
            <a:solidFill>
              <a:schemeClr val="bg1"/>
            </a:solid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Elastic Load Balancing</a:t>
              </a:r>
            </a:p>
          </p:txBody>
        </p:sp>
        <p:sp>
          <p:nvSpPr>
            <p:cNvPr id="36" name="TextBox 35">
              <a:extLst>
                <a:ext uri="{FF2B5EF4-FFF2-40B4-BE49-F238E27FC236}">
                  <a16:creationId xmlns:a16="http://schemas.microsoft.com/office/drawing/2014/main" id="{9D4A48FE-D809-A98A-909B-D92188396329}"/>
                </a:ext>
              </a:extLst>
            </p:cNvPr>
            <p:cNvSpPr txBox="1"/>
            <p:nvPr/>
          </p:nvSpPr>
          <p:spPr>
            <a:xfrm>
              <a:off x="10693089" y="4463345"/>
              <a:ext cx="1560042" cy="1077218"/>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If average CPU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utilization is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&gt; 60% for 5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minutes…</a:t>
              </a:r>
            </a:p>
          </p:txBody>
        </p:sp>
        <p:sp>
          <p:nvSpPr>
            <p:cNvPr id="37" name="TextBox 36">
              <a:extLst>
                <a:ext uri="{FF2B5EF4-FFF2-40B4-BE49-F238E27FC236}">
                  <a16:creationId xmlns:a16="http://schemas.microsoft.com/office/drawing/2014/main" id="{7D2DC19D-190F-8629-31E3-08C9CEECB2BD}"/>
                </a:ext>
              </a:extLst>
            </p:cNvPr>
            <p:cNvSpPr txBox="1"/>
            <p:nvPr/>
          </p:nvSpPr>
          <p:spPr>
            <a:xfrm>
              <a:off x="5344884" y="4305612"/>
              <a:ext cx="1064715" cy="584775"/>
            </a:xfrm>
            <a:prstGeom prst="rect">
              <a:avLst/>
            </a:prstGeom>
            <a:noFill/>
            <a:ln>
              <a:noFill/>
            </a:ln>
          </p:spPr>
          <p:txBody>
            <a:bodyPr wrap="none" rtlCol="0">
              <a:spAutoFit/>
            </a:bodyPr>
            <a:lstStyle/>
            <a:p>
              <a:pPr algn="ctr"/>
              <a:r>
                <a:rPr lang="en-US" sz="16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CPU </a:t>
              </a:r>
              <a:br>
                <a:rPr lang="en-US" sz="16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utilization</a:t>
              </a:r>
            </a:p>
          </p:txBody>
        </p:sp>
        <p:sp>
          <p:nvSpPr>
            <p:cNvPr id="65" name="TextBox 64">
              <a:extLst>
                <a:ext uri="{FF2B5EF4-FFF2-40B4-BE49-F238E27FC236}">
                  <a16:creationId xmlns:a16="http://schemas.microsoft.com/office/drawing/2014/main" id="{63B42AFD-AA7B-7AE2-CC05-231CB74AC495}"/>
                </a:ext>
              </a:extLst>
            </p:cNvPr>
            <p:cNvSpPr txBox="1"/>
            <p:nvPr/>
          </p:nvSpPr>
          <p:spPr>
            <a:xfrm>
              <a:off x="4160822" y="5731842"/>
              <a:ext cx="3501280" cy="338554"/>
            </a:xfrm>
            <a:prstGeom prst="rect">
              <a:avLst/>
            </a:prstGeom>
            <a:solidFill>
              <a:schemeClr val="bg1"/>
            </a:solid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Run Amazon EC2 Auto Scaling policy</a:t>
              </a:r>
            </a:p>
          </p:txBody>
        </p:sp>
        <p:sp>
          <p:nvSpPr>
            <p:cNvPr id="66" name="TextBox 65">
              <a:extLst>
                <a:ext uri="{FF2B5EF4-FFF2-40B4-BE49-F238E27FC236}">
                  <a16:creationId xmlns:a16="http://schemas.microsoft.com/office/drawing/2014/main" id="{DBB88E85-7776-567F-EE5B-714E1266EB56}"/>
                </a:ext>
              </a:extLst>
            </p:cNvPr>
            <p:cNvSpPr txBox="1"/>
            <p:nvPr/>
          </p:nvSpPr>
          <p:spPr>
            <a:xfrm>
              <a:off x="1389957" y="5948999"/>
              <a:ext cx="2764600" cy="338554"/>
            </a:xfrm>
            <a:prstGeom prst="rect">
              <a:avLst/>
            </a:prstGeom>
            <a:solidFill>
              <a:schemeClr val="bg1"/>
            </a:solid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EC2 Auto Scaling</a:t>
              </a:r>
            </a:p>
          </p:txBody>
        </p:sp>
        <p:sp>
          <p:nvSpPr>
            <p:cNvPr id="67" name="TextBox 66">
              <a:extLst>
                <a:ext uri="{FF2B5EF4-FFF2-40B4-BE49-F238E27FC236}">
                  <a16:creationId xmlns:a16="http://schemas.microsoft.com/office/drawing/2014/main" id="{9CDB5745-3D09-C3F5-A80E-286F6C724754}"/>
                </a:ext>
              </a:extLst>
            </p:cNvPr>
            <p:cNvSpPr txBox="1"/>
            <p:nvPr/>
          </p:nvSpPr>
          <p:spPr>
            <a:xfrm>
              <a:off x="8169950" y="5967075"/>
              <a:ext cx="2291337" cy="338554"/>
            </a:xfrm>
            <a:prstGeom prst="rect">
              <a:avLst/>
            </a:prstGeom>
            <a:solidFill>
              <a:schemeClr val="bg1"/>
            </a:solid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CloudWatch</a:t>
              </a:r>
            </a:p>
          </p:txBody>
        </p:sp>
        <p:pic>
          <p:nvPicPr>
            <p:cNvPr id="68" name="Graphic 67">
              <a:extLst>
                <a:ext uri="{FF2B5EF4-FFF2-40B4-BE49-F238E27FC236}">
                  <a16:creationId xmlns:a16="http://schemas.microsoft.com/office/drawing/2014/main" id="{1BBCD245-E298-E3E7-744E-EC850917C630}"/>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912914" y="4628108"/>
              <a:ext cx="640080" cy="640080"/>
            </a:xfrm>
            <a:prstGeom prst="rect">
              <a:avLst/>
            </a:prstGeom>
          </p:spPr>
        </p:pic>
      </p:grpSp>
    </p:spTree>
    <p:extLst>
      <p:ext uri="{BB962C8B-B14F-4D97-AF65-F5344CB8AC3E}">
        <p14:creationId xmlns:p14="http://schemas.microsoft.com/office/powerpoint/2010/main" val="1138898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74817" y="1206629"/>
            <a:ext cx="316785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Auto Scaling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3" name="Graphic 2">
            <a:extLst>
              <a:ext uri="{FF2B5EF4-FFF2-40B4-BE49-F238E27FC236}">
                <a16:creationId xmlns:a16="http://schemas.microsoft.com/office/drawing/2014/main" id="{C5105361-CB44-BFE3-2552-EB097D39DB0C}"/>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29585" y="2415982"/>
            <a:ext cx="933211" cy="914400"/>
          </a:xfrm>
          <a:prstGeom prst="rect">
            <a:avLst/>
          </a:prstGeom>
        </p:spPr>
      </p:pic>
      <p:sp>
        <p:nvSpPr>
          <p:cNvPr id="8" name="TextBox 7">
            <a:extLst>
              <a:ext uri="{FF2B5EF4-FFF2-40B4-BE49-F238E27FC236}">
                <a16:creationId xmlns:a16="http://schemas.microsoft.com/office/drawing/2014/main" id="{0D2E2762-7BF2-DEAF-F879-EA5CF6B87C53}"/>
              </a:ext>
            </a:extLst>
          </p:cNvPr>
          <p:cNvSpPr txBox="1"/>
          <p:nvPr/>
        </p:nvSpPr>
        <p:spPr>
          <a:xfrm>
            <a:off x="661474" y="3370904"/>
            <a:ext cx="3064519" cy="461665"/>
          </a:xfrm>
          <a:prstGeom prst="rect">
            <a:avLst/>
          </a:prstGeom>
          <a:noFill/>
        </p:spPr>
        <p:txBody>
          <a:bodyPr wrap="square" rtlCol="0">
            <a:spAutoFit/>
          </a:bodyPr>
          <a:lstStyle/>
          <a:p>
            <a:r>
              <a:rPr lang="en-US" sz="2400" dirty="0">
                <a:latin typeface="Times New Roman" panose="02020603050405020304" pitchFamily="18" charset="0"/>
                <a:ea typeface="Amazon Ember Light" panose="020B0403020204020204" pitchFamily="34" charset="0"/>
                <a:cs typeface="Times New Roman" panose="02020603050405020304" pitchFamily="18" charset="0"/>
              </a:rPr>
              <a:t>AWS Auto Scaling</a:t>
            </a:r>
          </a:p>
        </p:txBody>
      </p:sp>
      <p:sp>
        <p:nvSpPr>
          <p:cNvPr id="10" name="Content Placeholder 10">
            <a:extLst>
              <a:ext uri="{FF2B5EF4-FFF2-40B4-BE49-F238E27FC236}">
                <a16:creationId xmlns:a16="http://schemas.microsoft.com/office/drawing/2014/main" id="{DF914963-74AE-81D2-3E93-BDCFF351326D}"/>
              </a:ext>
            </a:extLst>
          </p:cNvPr>
          <p:cNvSpPr txBox="1">
            <a:spLocks/>
          </p:cNvSpPr>
          <p:nvPr/>
        </p:nvSpPr>
        <p:spPr>
          <a:xfrm>
            <a:off x="3948133" y="1909544"/>
            <a:ext cx="7971703" cy="34783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Monitors your applications and automatically adjusts capacity to maintain steady, predictable performance at the lowest possible cost</a:t>
            </a:r>
          </a:p>
          <a:p>
            <a:r>
              <a:rPr lang="en-US" sz="2400" dirty="0">
                <a:latin typeface="Times New Roman" panose="02020603050405020304" pitchFamily="18" charset="0"/>
                <a:cs typeface="Times New Roman" panose="02020603050405020304" pitchFamily="18" charset="0"/>
              </a:rPr>
              <a:t>Provides a simple, powerful user interface that enables you to build scaling plans for resources, including – </a:t>
            </a:r>
          </a:p>
          <a:p>
            <a:pPr lvl="1"/>
            <a:r>
              <a:rPr lang="en-US" dirty="0">
                <a:latin typeface="Times New Roman" panose="02020603050405020304" pitchFamily="18" charset="0"/>
                <a:cs typeface="Times New Roman" panose="02020603050405020304" pitchFamily="18" charset="0"/>
              </a:rPr>
              <a:t>Amazon EC2 instances and Spot Fleets</a:t>
            </a:r>
          </a:p>
          <a:p>
            <a:pPr lvl="1"/>
            <a:r>
              <a:rPr lang="en-US" dirty="0">
                <a:latin typeface="Times New Roman" panose="02020603050405020304" pitchFamily="18" charset="0"/>
                <a:cs typeface="Times New Roman" panose="02020603050405020304" pitchFamily="18" charset="0"/>
              </a:rPr>
              <a:t>Amazon Elastic Container Service (Amazon ECS) Tasks </a:t>
            </a:r>
          </a:p>
          <a:p>
            <a:pPr lvl="1"/>
            <a:r>
              <a:rPr lang="en-US" dirty="0">
                <a:latin typeface="Times New Roman" panose="02020603050405020304" pitchFamily="18" charset="0"/>
                <a:cs typeface="Times New Roman" panose="02020603050405020304" pitchFamily="18" charset="0"/>
              </a:rPr>
              <a:t>Amazon DynamoDB tables and indexes</a:t>
            </a:r>
          </a:p>
          <a:p>
            <a:pPr lvl="1"/>
            <a:r>
              <a:rPr lang="en-US" dirty="0">
                <a:latin typeface="Times New Roman" panose="02020603050405020304" pitchFamily="18" charset="0"/>
                <a:cs typeface="Times New Roman" panose="02020603050405020304" pitchFamily="18" charset="0"/>
              </a:rPr>
              <a:t>Amazon Aurora Replicas</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4702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Importance of logging and monitoring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14842494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Importance of logging and monitoring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What is logging?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3">
            <a:extLst>
              <a:ext uri="{FF2B5EF4-FFF2-40B4-BE49-F238E27FC236}">
                <a16:creationId xmlns:a16="http://schemas.microsoft.com/office/drawing/2014/main" id="{07541348-AAD6-8FF0-F3C3-0313E4232BB5}"/>
              </a:ext>
            </a:extLst>
          </p:cNvPr>
          <p:cNvSpPr txBox="1">
            <a:spLocks/>
          </p:cNvSpPr>
          <p:nvPr/>
        </p:nvSpPr>
        <p:spPr>
          <a:xfrm>
            <a:off x="365760" y="1651620"/>
            <a:ext cx="7442442" cy="47831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Logging is the collection and recording of activity and event data.</a:t>
            </a:r>
          </a:p>
          <a:p>
            <a:pPr lvl="1"/>
            <a:r>
              <a:rPr lang="en-US" dirty="0">
                <a:latin typeface="Times New Roman" panose="02020603050405020304" pitchFamily="18" charset="0"/>
                <a:cs typeface="Times New Roman" panose="02020603050405020304" pitchFamily="18" charset="0"/>
              </a:rPr>
              <a:t>Provided by the service itself </a:t>
            </a:r>
            <a:r>
              <a:rPr lang="en-US" sz="1600" dirty="0">
                <a:latin typeface="Times New Roman" panose="02020603050405020304" pitchFamily="18" charset="0"/>
                <a:cs typeface="Times New Roman" panose="02020603050405020304" pitchFamily="18" charset="0"/>
              </a:rPr>
              <a:t>(</a:t>
            </a:r>
            <a:r>
              <a:rPr lang="en-US" sz="1600" dirty="0">
                <a:solidFill>
                  <a:srgbClr val="000000"/>
                </a:solidFill>
                <a:latin typeface="Times New Roman" panose="02020603050405020304" pitchFamily="18" charset="0"/>
                <a:cs typeface="Times New Roman" panose="02020603050405020304" pitchFamily="18" charset="0"/>
              </a:rPr>
              <a:t>Amazon VPC Flow Logs and Amazon S3 server access logs</a:t>
            </a:r>
            <a:r>
              <a:rPr lang="en-US" sz="1600" dirty="0">
                <a:latin typeface="Times New Roman" panose="02020603050405020304" pitchFamily="18" charset="0"/>
                <a:cs typeface="Times New Roman" panose="02020603050405020304" pitchFamily="18" charset="0"/>
              </a:rPr>
              <a:t>)</a:t>
            </a:r>
          </a:p>
          <a:p>
            <a:pPr lvl="1"/>
            <a:r>
              <a:rPr lang="en-US" dirty="0">
                <a:latin typeface="Times New Roman" panose="02020603050405020304" pitchFamily="18" charset="0"/>
                <a:cs typeface="Times New Roman" panose="02020603050405020304" pitchFamily="18" charset="0"/>
              </a:rPr>
              <a:t>Provided by a secondary service </a:t>
            </a:r>
            <a:r>
              <a:rPr lang="en-US" sz="1600" dirty="0">
                <a:solidFill>
                  <a:srgbClr val="000000"/>
                </a:solidFill>
                <a:latin typeface="Times New Roman" panose="02020603050405020304" pitchFamily="18" charset="0"/>
                <a:cs typeface="Times New Roman" panose="02020603050405020304" pitchFamily="18" charset="0"/>
              </a:rPr>
              <a:t>(AWS CloudTrail)</a:t>
            </a:r>
          </a:p>
          <a:p>
            <a:r>
              <a:rPr lang="en-US" dirty="0">
                <a:latin typeface="Times New Roman" panose="02020603050405020304" pitchFamily="18" charset="0"/>
                <a:cs typeface="Times New Roman" panose="02020603050405020304" pitchFamily="18" charset="0"/>
              </a:rPr>
              <a:t>Information logged will vary based on the service conducting the logging.</a:t>
            </a:r>
          </a:p>
          <a:p>
            <a:pPr lvl="1"/>
            <a:r>
              <a:rPr lang="en-US" dirty="0">
                <a:latin typeface="Times New Roman" panose="02020603050405020304" pitchFamily="18" charset="0"/>
                <a:cs typeface="Times New Roman" panose="02020603050405020304" pitchFamily="18" charset="0"/>
              </a:rPr>
              <a:t>Common log elements:</a:t>
            </a:r>
          </a:p>
          <a:p>
            <a:pPr lvl="3"/>
            <a:r>
              <a:rPr lang="en-US" dirty="0">
                <a:latin typeface="Times New Roman" panose="02020603050405020304" pitchFamily="18" charset="0"/>
                <a:cs typeface="Times New Roman" panose="02020603050405020304" pitchFamily="18" charset="0"/>
              </a:rPr>
              <a:t>Date and time of event</a:t>
            </a:r>
          </a:p>
          <a:p>
            <a:pPr lvl="3"/>
            <a:r>
              <a:rPr lang="en-US" dirty="0">
                <a:latin typeface="Times New Roman" panose="02020603050405020304" pitchFamily="18" charset="0"/>
                <a:cs typeface="Times New Roman" panose="02020603050405020304" pitchFamily="18" charset="0"/>
              </a:rPr>
              <a:t>Origin of event</a:t>
            </a:r>
          </a:p>
          <a:p>
            <a:pPr lvl="3"/>
            <a:r>
              <a:rPr lang="en-US" dirty="0">
                <a:latin typeface="Times New Roman" panose="02020603050405020304" pitchFamily="18" charset="0"/>
                <a:cs typeface="Times New Roman" panose="02020603050405020304" pitchFamily="18" charset="0"/>
              </a:rPr>
              <a:t>Identity of resources accessed</a:t>
            </a:r>
          </a:p>
        </p:txBody>
      </p:sp>
      <p:pic>
        <p:nvPicPr>
          <p:cNvPr id="8" name="Picture 7">
            <a:extLst>
              <a:ext uri="{FF2B5EF4-FFF2-40B4-BE49-F238E27FC236}">
                <a16:creationId xmlns:a16="http://schemas.microsoft.com/office/drawing/2014/main" id="{5AF1681E-9495-B4F1-EA9C-D3C5538BF0AF}"/>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808202" y="1875971"/>
            <a:ext cx="3600725" cy="3106057"/>
          </a:xfrm>
          <a:prstGeom prst="rect">
            <a:avLst/>
          </a:prstGeom>
        </p:spPr>
      </p:pic>
    </p:spTree>
    <p:extLst>
      <p:ext uri="{BB962C8B-B14F-4D97-AF65-F5344CB8AC3E}">
        <p14:creationId xmlns:p14="http://schemas.microsoft.com/office/powerpoint/2010/main" val="4136578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Importance of logging and monitoring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Why is logging important?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10" name="Picture 9">
            <a:extLst>
              <a:ext uri="{FF2B5EF4-FFF2-40B4-BE49-F238E27FC236}">
                <a16:creationId xmlns:a16="http://schemas.microsoft.com/office/drawing/2014/main" id="{958368FE-7BC7-E93F-411C-3DA0640DB92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407582" y="1425492"/>
            <a:ext cx="3079670" cy="1776469"/>
          </a:xfrm>
          <a:prstGeom prst="rect">
            <a:avLst/>
          </a:prstGeom>
        </p:spPr>
      </p:pic>
      <p:pic>
        <p:nvPicPr>
          <p:cNvPr id="11" name="Picture 10">
            <a:extLst>
              <a:ext uri="{FF2B5EF4-FFF2-40B4-BE49-F238E27FC236}">
                <a16:creationId xmlns:a16="http://schemas.microsoft.com/office/drawing/2014/main" id="{5F8CA84C-FAA4-4E56-70C1-02BF32DC1869}"/>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8315961" y="3511284"/>
            <a:ext cx="3262913" cy="1776469"/>
          </a:xfrm>
          <a:prstGeom prst="rect">
            <a:avLst/>
          </a:prstGeom>
        </p:spPr>
      </p:pic>
      <p:sp>
        <p:nvSpPr>
          <p:cNvPr id="15" name="Text Placeholder 3">
            <a:extLst>
              <a:ext uri="{FF2B5EF4-FFF2-40B4-BE49-F238E27FC236}">
                <a16:creationId xmlns:a16="http://schemas.microsoft.com/office/drawing/2014/main" id="{BE1B61AB-E4F7-C5C5-3332-E06E2AC5EC19}"/>
              </a:ext>
            </a:extLst>
          </p:cNvPr>
          <p:cNvSpPr txBox="1">
            <a:spLocks/>
          </p:cNvSpPr>
          <p:nvPr/>
        </p:nvSpPr>
        <p:spPr>
          <a:xfrm>
            <a:off x="365760" y="1651621"/>
            <a:ext cx="7829973" cy="47831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latin typeface="Times New Roman" panose="02020603050405020304" pitchFamily="18" charset="0"/>
                <a:cs typeface="Times New Roman" panose="02020603050405020304" pitchFamily="18" charset="0"/>
              </a:rPr>
              <a:t>Logging provides a record of events, which is useful for the following:</a:t>
            </a:r>
          </a:p>
          <a:p>
            <a:pPr lvl="1"/>
            <a:r>
              <a:rPr lang="en-US" sz="2000">
                <a:latin typeface="Times New Roman" panose="02020603050405020304" pitchFamily="18" charset="0"/>
                <a:cs typeface="Times New Roman" panose="02020603050405020304" pitchFamily="18" charset="0"/>
              </a:rPr>
              <a:t>Troubleshooting</a:t>
            </a:r>
          </a:p>
          <a:p>
            <a:pPr lvl="1"/>
            <a:r>
              <a:rPr lang="en-US" sz="2000">
                <a:latin typeface="Times New Roman" panose="02020603050405020304" pitchFamily="18" charset="0"/>
                <a:cs typeface="Times New Roman" panose="02020603050405020304" pitchFamily="18" charset="0"/>
              </a:rPr>
              <a:t>Auditing</a:t>
            </a:r>
          </a:p>
          <a:p>
            <a:pPr lvl="1"/>
            <a:r>
              <a:rPr lang="en-US" sz="2000">
                <a:latin typeface="Times New Roman" panose="02020603050405020304" pitchFamily="18" charset="0"/>
                <a:cs typeface="Times New Roman" panose="02020603050405020304" pitchFamily="18" charset="0"/>
              </a:rPr>
              <a:t>Recordkeeping</a:t>
            </a:r>
          </a:p>
          <a:p>
            <a:pPr lvl="1"/>
            <a:r>
              <a:rPr lang="en-US" sz="2000">
                <a:latin typeface="Times New Roman" panose="02020603050405020304" pitchFamily="18" charset="0"/>
                <a:cs typeface="Times New Roman" panose="02020603050405020304" pitchFamily="18" charset="0"/>
              </a:rPr>
              <a:t>Incident response and remediation</a:t>
            </a:r>
          </a:p>
          <a:p>
            <a:r>
              <a:rPr lang="en-US" sz="2400">
                <a:latin typeface="Times New Roman" panose="02020603050405020304" pitchFamily="18" charset="0"/>
                <a:cs typeface="Times New Roman" panose="02020603050405020304" pitchFamily="18" charset="0"/>
              </a:rPr>
              <a:t>Logs are a requirement for demonstrating compliance with regulations, such as the following:</a:t>
            </a:r>
          </a:p>
          <a:p>
            <a:pPr lvl="1"/>
            <a:r>
              <a:rPr lang="en-US" sz="2000">
                <a:latin typeface="Times New Roman" panose="02020603050405020304" pitchFamily="18" charset="0"/>
                <a:cs typeface="Times New Roman" panose="02020603050405020304" pitchFamily="18" charset="0"/>
              </a:rPr>
              <a:t>HIPAA (US </a:t>
            </a:r>
            <a:r>
              <a:rPr lang="en-US" sz="2000">
                <a:solidFill>
                  <a:srgbClr val="000000"/>
                </a:solidFill>
                <a:latin typeface="Times New Roman" panose="02020603050405020304" pitchFamily="18" charset="0"/>
                <a:cs typeface="Times New Roman" panose="02020603050405020304" pitchFamily="18" charset="0"/>
              </a:rPr>
              <a:t>Health Insurance Portability and Accountability Act )</a:t>
            </a:r>
            <a:endParaRPr lang="en-US" sz="2000">
              <a:latin typeface="Times New Roman" panose="02020603050405020304" pitchFamily="18" charset="0"/>
              <a:cs typeface="Times New Roman" panose="02020603050405020304" pitchFamily="18" charset="0"/>
            </a:endParaRPr>
          </a:p>
          <a:p>
            <a:pPr lvl="1"/>
            <a:r>
              <a:rPr lang="en-US" sz="2000">
                <a:latin typeface="Times New Roman" panose="02020603050405020304" pitchFamily="18" charset="0"/>
                <a:cs typeface="Times New Roman" panose="02020603050405020304" pitchFamily="18" charset="0"/>
              </a:rPr>
              <a:t>GDPR (</a:t>
            </a:r>
            <a:r>
              <a:rPr lang="en-US" sz="2000">
                <a:solidFill>
                  <a:srgbClr val="000000"/>
                </a:solidFill>
                <a:latin typeface="Times New Roman" panose="02020603050405020304" pitchFamily="18" charset="0"/>
                <a:cs typeface="Times New Roman" panose="02020603050405020304" pitchFamily="18" charset="0"/>
              </a:rPr>
              <a:t>European Union General Data Protection Regulation )</a:t>
            </a:r>
            <a:endParaRPr lang="en-US" sz="2000">
              <a:latin typeface="Times New Roman" panose="02020603050405020304" pitchFamily="18" charset="0"/>
              <a:cs typeface="Times New Roman" panose="02020603050405020304" pitchFamily="18" charset="0"/>
            </a:endParaRPr>
          </a:p>
          <a:p>
            <a:pPr lvl="1"/>
            <a:r>
              <a:rPr lang="en-US" sz="2000">
                <a:latin typeface="Times New Roman" panose="02020603050405020304" pitchFamily="18" charset="0"/>
                <a:cs typeface="Times New Roman" panose="02020603050405020304" pitchFamily="18" charset="0"/>
              </a:rPr>
              <a:t>LGPD (</a:t>
            </a:r>
            <a:r>
              <a:rPr lang="en-US" sz="2000">
                <a:solidFill>
                  <a:srgbClr val="000000"/>
                </a:solidFill>
                <a:latin typeface="Times New Roman" panose="02020603050405020304" pitchFamily="18" charset="0"/>
                <a:cs typeface="Times New Roman" panose="02020603050405020304" pitchFamily="18" charset="0"/>
              </a:rPr>
              <a:t>Brazil's General Data Protection Law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76261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Importance of logging and monitoring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What is monitoring?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3">
            <a:extLst>
              <a:ext uri="{FF2B5EF4-FFF2-40B4-BE49-F238E27FC236}">
                <a16:creationId xmlns:a16="http://schemas.microsoft.com/office/drawing/2014/main" id="{7731F2F0-B601-FD86-5EE5-AAD1D2CA0513}"/>
              </a:ext>
            </a:extLst>
          </p:cNvPr>
          <p:cNvSpPr txBox="1">
            <a:spLocks/>
          </p:cNvSpPr>
          <p:nvPr/>
        </p:nvSpPr>
        <p:spPr>
          <a:xfrm>
            <a:off x="365760" y="1544114"/>
            <a:ext cx="7275117" cy="489063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Monitoring is the continuous verification of the security and performance of your resources, applications, and data.</a:t>
            </a:r>
          </a:p>
          <a:p>
            <a:r>
              <a:rPr lang="en-US" dirty="0">
                <a:latin typeface="Times New Roman" panose="02020603050405020304" pitchFamily="18" charset="0"/>
                <a:cs typeface="Times New Roman" panose="02020603050405020304" pitchFamily="18" charset="0"/>
              </a:rPr>
              <a:t>AWS provides several services that give you the visibility to spot issues before they impact operations:</a:t>
            </a:r>
          </a:p>
          <a:p>
            <a:pPr lvl="1"/>
            <a:r>
              <a:rPr lang="en-US" dirty="0">
                <a:latin typeface="Times New Roman" panose="02020603050405020304" pitchFamily="18" charset="0"/>
                <a:cs typeface="Times New Roman" panose="02020603050405020304" pitchFamily="18" charset="0"/>
              </a:rPr>
              <a:t>AWS CloudTrail </a:t>
            </a:r>
          </a:p>
          <a:p>
            <a:pPr lvl="1"/>
            <a:r>
              <a:rPr lang="en-US" dirty="0">
                <a:latin typeface="Times New Roman" panose="02020603050405020304" pitchFamily="18" charset="0"/>
                <a:cs typeface="Times New Roman" panose="02020603050405020304" pitchFamily="18" charset="0"/>
              </a:rPr>
              <a:t>Amazon CloudWatch</a:t>
            </a:r>
          </a:p>
          <a:p>
            <a:pPr lvl="1"/>
            <a:r>
              <a:rPr lang="en-US" dirty="0">
                <a:latin typeface="Times New Roman" panose="02020603050405020304" pitchFamily="18" charset="0"/>
                <a:cs typeface="Times New Roman" panose="02020603050405020304" pitchFamily="18" charset="0"/>
              </a:rPr>
              <a:t>Amazon </a:t>
            </a:r>
            <a:r>
              <a:rPr lang="en-US" dirty="0" err="1">
                <a:latin typeface="Times New Roman" panose="02020603050405020304" pitchFamily="18" charset="0"/>
                <a:cs typeface="Times New Roman" panose="02020603050405020304" pitchFamily="18" charset="0"/>
              </a:rPr>
              <a:t>EventBridge</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AWS X-Ray</a:t>
            </a:r>
          </a:p>
        </p:txBody>
      </p:sp>
      <p:pic>
        <p:nvPicPr>
          <p:cNvPr id="22" name="Picture 21">
            <a:extLst>
              <a:ext uri="{FF2B5EF4-FFF2-40B4-BE49-F238E27FC236}">
                <a16:creationId xmlns:a16="http://schemas.microsoft.com/office/drawing/2014/main" id="{44AF4F5B-72CD-F276-FC5E-BA5F39632A27}"/>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8086305" y="2442765"/>
            <a:ext cx="3182188" cy="2654259"/>
          </a:xfrm>
          <a:prstGeom prst="rect">
            <a:avLst/>
          </a:prstGeom>
        </p:spPr>
      </p:pic>
    </p:spTree>
    <p:extLst>
      <p:ext uri="{BB962C8B-B14F-4D97-AF65-F5344CB8AC3E}">
        <p14:creationId xmlns:p14="http://schemas.microsoft.com/office/powerpoint/2010/main" val="2103709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Capture and collect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3693047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Capture and collect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65034" y="1013015"/>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API security-relevant information</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5" name="Rectangle 14">
            <a:extLst>
              <a:ext uri="{FF2B5EF4-FFF2-40B4-BE49-F238E27FC236}">
                <a16:creationId xmlns:a16="http://schemas.microsoft.com/office/drawing/2014/main" id="{748358B9-80D4-3B05-418A-9BD01AE29B64}"/>
              </a:ext>
            </a:extLst>
          </p:cNvPr>
          <p:cNvSpPr/>
          <p:nvPr/>
        </p:nvSpPr>
        <p:spPr>
          <a:xfrm>
            <a:off x="517574" y="1513918"/>
            <a:ext cx="11285220" cy="646331"/>
          </a:xfrm>
          <a:prstGeom prst="rect">
            <a:avLst/>
          </a:prstGeom>
        </p:spPr>
        <p:txBody>
          <a:bodyPr wrap="square">
            <a:spAutoFit/>
          </a:bodyPr>
          <a:lstStyle/>
          <a:p>
            <a:r>
              <a:rPr lang="en-US" dirty="0" err="1">
                <a:latin typeface="Times New Roman" panose="02020603050405020304" pitchFamily="18" charset="0"/>
                <a:cs typeface="Times New Roman" panose="02020603050405020304" pitchFamily="18" charset="0"/>
              </a:rPr>
              <a:t>CloudTrail</a:t>
            </a:r>
            <a:r>
              <a:rPr lang="en-US" dirty="0">
                <a:latin typeface="Times New Roman" panose="02020603050405020304" pitchFamily="18" charset="0"/>
                <a:cs typeface="Times New Roman" panose="02020603050405020304" pitchFamily="18" charset="0"/>
              </a:rPr>
              <a:t> records important information about each API call, this information helps you to track changes made to your AWS resources, troubleshoot operational issues, and ensure compliance with internal policies and regulatory standards.</a:t>
            </a:r>
          </a:p>
        </p:txBody>
      </p:sp>
      <p:pic>
        <p:nvPicPr>
          <p:cNvPr id="16" name="Graphic 15" descr="Diagram of the information CloudTrail records about each API call.">
            <a:extLst>
              <a:ext uri="{FF2B5EF4-FFF2-40B4-BE49-F238E27FC236}">
                <a16:creationId xmlns:a16="http://schemas.microsoft.com/office/drawing/2014/main" id="{251BC494-6F47-27AE-1433-9695F7ACA0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65034" y="2400300"/>
            <a:ext cx="9984747" cy="3430804"/>
          </a:xfrm>
          <a:prstGeom prst="rect">
            <a:avLst/>
          </a:prstGeom>
        </p:spPr>
      </p:pic>
    </p:spTree>
    <p:extLst>
      <p:ext uri="{BB962C8B-B14F-4D97-AF65-F5344CB8AC3E}">
        <p14:creationId xmlns:p14="http://schemas.microsoft.com/office/powerpoint/2010/main" val="1448526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Capture and collect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CloudTrail</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DDBC192D-C535-945A-2280-382147196D56}"/>
              </a:ext>
            </a:extLst>
          </p:cNvPr>
          <p:cNvSpPr txBox="1">
            <a:spLocks/>
          </p:cNvSpPr>
          <p:nvPr/>
        </p:nvSpPr>
        <p:spPr>
          <a:xfrm>
            <a:off x="571351" y="1714824"/>
            <a:ext cx="8303550" cy="52917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a:latin typeface="Times New Roman" panose="02020603050405020304" pitchFamily="18" charset="0"/>
                <a:cs typeface="Times New Roman" panose="02020603050405020304" pitchFamily="18" charset="0"/>
              </a:rPr>
              <a:t>Assists you to enable governance and compliance, as well as operational and risk auditing of your AWS account</a:t>
            </a:r>
          </a:p>
          <a:p>
            <a:r>
              <a:rPr lang="en-US" sz="2600">
                <a:latin typeface="Times New Roman" panose="02020603050405020304" pitchFamily="18" charset="0"/>
                <a:cs typeface="Times New Roman" panose="02020603050405020304" pitchFamily="18" charset="0"/>
              </a:rPr>
              <a:t>Records actions taken by a user, role, or AWS service as events</a:t>
            </a:r>
          </a:p>
          <a:p>
            <a:r>
              <a:rPr lang="en-US" sz="2600">
                <a:latin typeface="Times New Roman" panose="02020603050405020304" pitchFamily="18" charset="0"/>
                <a:cs typeface="Times New Roman" panose="02020603050405020304" pitchFamily="18" charset="0"/>
              </a:rPr>
              <a:t>Provides visibility of events in the CloudTrail console</a:t>
            </a:r>
          </a:p>
          <a:p>
            <a:r>
              <a:rPr lang="en-US" sz="2600">
                <a:latin typeface="Times New Roman" panose="02020603050405020304" pitchFamily="18" charset="0"/>
                <a:cs typeface="Times New Roman" panose="02020603050405020304" pitchFamily="18" charset="0"/>
              </a:rPr>
              <a:t>Can be used to view, search, download, archive, analyze, and respond to account activity across your AWS infrastructure</a:t>
            </a:r>
            <a:endParaRPr lang="en-US" sz="2600" dirty="0">
              <a:latin typeface="Times New Roman" panose="02020603050405020304" pitchFamily="18" charset="0"/>
              <a:cs typeface="Times New Roman" panose="02020603050405020304" pitchFamily="18" charset="0"/>
            </a:endParaRPr>
          </a:p>
        </p:txBody>
      </p:sp>
      <p:pic>
        <p:nvPicPr>
          <p:cNvPr id="11" name="Picture Placeholder 18">
            <a:extLst>
              <a:ext uri="{FF2B5EF4-FFF2-40B4-BE49-F238E27FC236}">
                <a16:creationId xmlns:a16="http://schemas.microsoft.com/office/drawing/2014/main" id="{D93EE1AF-715A-ADCF-F0EF-CCD978285938}"/>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518992" y="2440676"/>
            <a:ext cx="1601291" cy="1601291"/>
          </a:xfrm>
          <a:prstGeom prst="rect">
            <a:avLst/>
          </a:prstGeom>
        </p:spPr>
      </p:pic>
    </p:spTree>
    <p:extLst>
      <p:ext uri="{BB962C8B-B14F-4D97-AF65-F5344CB8AC3E}">
        <p14:creationId xmlns:p14="http://schemas.microsoft.com/office/powerpoint/2010/main" val="35449449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8" name="Content Placeholder 5">
            <a:extLst>
              <a:ext uri="{FF2B5EF4-FFF2-40B4-BE49-F238E27FC236}">
                <a16:creationId xmlns:a16="http://schemas.microsoft.com/office/drawing/2014/main" id="{46E228F6-9907-48D0-021D-4EBAAA947DE3}"/>
              </a:ext>
            </a:extLst>
          </p:cNvPr>
          <p:cNvSpPr txBox="1">
            <a:spLocks/>
          </p:cNvSpPr>
          <p:nvPr/>
        </p:nvSpPr>
        <p:spPr>
          <a:xfrm>
            <a:off x="365760" y="1690650"/>
            <a:ext cx="11569700" cy="47101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imes New Roman" panose="02020603050405020304" pitchFamily="18" charset="0"/>
                <a:cs typeface="Times New Roman" panose="02020603050405020304" pitchFamily="18" charset="0"/>
              </a:rPr>
              <a:t>{</a:t>
            </a:r>
          </a:p>
          <a:p>
            <a:pPr marL="0" indent="0">
              <a:buNone/>
            </a:pPr>
            <a:r>
              <a:rPr lang="en-US" sz="2000" dirty="0">
                <a:latin typeface="Times New Roman" panose="02020603050405020304" pitchFamily="18" charset="0"/>
                <a:cs typeface="Times New Roman" panose="02020603050405020304" pitchFamily="18" charset="0"/>
              </a:rPr>
              <a:t>	"Records": [{</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eventVersion</a:t>
            </a:r>
            <a:r>
              <a:rPr lang="en-US" sz="2000" dirty="0">
                <a:latin typeface="Times New Roman" panose="02020603050405020304" pitchFamily="18" charset="0"/>
                <a:cs typeface="Times New Roman" panose="02020603050405020304" pitchFamily="18" charset="0"/>
              </a:rPr>
              <a:t>": "1.0",</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userIdentity</a:t>
            </a:r>
            <a:r>
              <a:rPr lang="en-US" sz="2000" dirty="0">
                <a:latin typeface="Times New Roman" panose="02020603050405020304" pitchFamily="18" charset="0"/>
                <a:cs typeface="Times New Roman" panose="02020603050405020304" pitchFamily="18" charset="0"/>
              </a:rPr>
              <a:t>": {</a:t>
            </a:r>
          </a:p>
          <a:p>
            <a:pPr marL="0" indent="0">
              <a:buNone/>
            </a:pPr>
            <a:r>
              <a:rPr lang="en-US" sz="2000" dirty="0">
                <a:latin typeface="Times New Roman" panose="02020603050405020304" pitchFamily="18" charset="0"/>
                <a:cs typeface="Times New Roman" panose="02020603050405020304" pitchFamily="18" charset="0"/>
              </a:rPr>
              <a:t>			"type": "</a:t>
            </a:r>
            <a:r>
              <a:rPr lang="en-US" sz="2000" dirty="0" err="1">
                <a:latin typeface="Times New Roman" panose="02020603050405020304" pitchFamily="18" charset="0"/>
                <a:cs typeface="Times New Roman" panose="02020603050405020304" pitchFamily="18" charset="0"/>
              </a:rPr>
              <a:t>IAMUser</a:t>
            </a:r>
            <a:r>
              <a:rPr lang="en-US" sz="2000" dirty="0">
                <a:latin typeface="Times New Roman" panose="02020603050405020304" pitchFamily="18" charset="0"/>
                <a:cs typeface="Times New Roman" panose="02020603050405020304" pitchFamily="18" charset="0"/>
              </a:rPr>
              <a:t>",</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principalId</a:t>
            </a:r>
            <a:r>
              <a:rPr lang="en-US" sz="2000" dirty="0">
                <a:latin typeface="Times New Roman" panose="02020603050405020304" pitchFamily="18" charset="0"/>
                <a:cs typeface="Times New Roman" panose="02020603050405020304" pitchFamily="18" charset="0"/>
              </a:rPr>
              <a:t>": "AIDACKCEVSQ6C2EXAMPLE",</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arn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arn:aws:iam</a:t>
            </a:r>
            <a:r>
              <a:rPr lang="en-US" sz="2000" dirty="0">
                <a:latin typeface="Times New Roman" panose="02020603050405020304" pitchFamily="18" charset="0"/>
                <a:cs typeface="Times New Roman" panose="02020603050405020304" pitchFamily="18" charset="0"/>
              </a:rPr>
              <a:t>::111122223333:user/Jane",</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accountId</a:t>
            </a:r>
            <a:r>
              <a:rPr lang="en-US" sz="2000" dirty="0">
                <a:latin typeface="Times New Roman" panose="02020603050405020304" pitchFamily="18" charset="0"/>
                <a:cs typeface="Times New Roman" panose="02020603050405020304" pitchFamily="18" charset="0"/>
              </a:rPr>
              <a:t>": "111122223333",</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accessKeyId</a:t>
            </a:r>
            <a:r>
              <a:rPr lang="en-US" sz="2000" dirty="0">
                <a:latin typeface="Times New Roman" panose="02020603050405020304" pitchFamily="18" charset="0"/>
                <a:cs typeface="Times New Roman" panose="02020603050405020304" pitchFamily="18" charset="0"/>
              </a:rPr>
              <a:t>": "AKIAIOSFODNN7EXAMPLE",</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userName</a:t>
            </a:r>
            <a:r>
              <a:rPr lang="en-US" sz="2000" dirty="0">
                <a:latin typeface="Times New Roman" panose="02020603050405020304" pitchFamily="18" charset="0"/>
                <a:cs typeface="Times New Roman" panose="02020603050405020304" pitchFamily="18" charset="0"/>
              </a:rPr>
              <a:t>": "Jane"</a:t>
            </a:r>
          </a:p>
          <a:p>
            <a:pPr marL="0" indent="0">
              <a:buNone/>
            </a:pPr>
            <a:r>
              <a:rPr lang="en-US" sz="2000"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8F3C9BDB-D499-FA0D-C8FC-FA47B7E16115}"/>
              </a:ext>
            </a:extLst>
          </p:cNvPr>
          <p:cNvSpPr txBox="1"/>
          <p:nvPr/>
        </p:nvSpPr>
        <p:spPr>
          <a:xfrm>
            <a:off x="958180" y="1289352"/>
            <a:ext cx="625331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Identity of the caller</a:t>
            </a:r>
          </a:p>
        </p:txBody>
      </p:sp>
    </p:spTree>
    <p:extLst>
      <p:ext uri="{BB962C8B-B14F-4D97-AF65-F5344CB8AC3E}">
        <p14:creationId xmlns:p14="http://schemas.microsoft.com/office/powerpoint/2010/main" val="3747707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11" name="TextBox 10">
            <a:extLst>
              <a:ext uri="{FF2B5EF4-FFF2-40B4-BE49-F238E27FC236}">
                <a16:creationId xmlns:a16="http://schemas.microsoft.com/office/drawing/2014/main" id="{8F3C9BDB-D499-FA0D-C8FC-FA47B7E16115}"/>
              </a:ext>
            </a:extLst>
          </p:cNvPr>
          <p:cNvSpPr txBox="1"/>
          <p:nvPr/>
        </p:nvSpPr>
        <p:spPr>
          <a:xfrm>
            <a:off x="958180" y="1289352"/>
            <a:ext cx="625331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Time and origin of the request</a:t>
            </a:r>
          </a:p>
        </p:txBody>
      </p:sp>
      <p:sp>
        <p:nvSpPr>
          <p:cNvPr id="6" name="Content Placeholder 5">
            <a:extLst>
              <a:ext uri="{FF2B5EF4-FFF2-40B4-BE49-F238E27FC236}">
                <a16:creationId xmlns:a16="http://schemas.microsoft.com/office/drawing/2014/main" id="{CED2707E-74D2-930E-42F8-F428742BDF5A}"/>
              </a:ext>
            </a:extLst>
          </p:cNvPr>
          <p:cNvSpPr txBox="1">
            <a:spLocks/>
          </p:cNvSpPr>
          <p:nvPr/>
        </p:nvSpPr>
        <p:spPr>
          <a:xfrm>
            <a:off x="0" y="1980847"/>
            <a:ext cx="11569700" cy="32520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a:latin typeface="Times New Roman" panose="02020603050405020304" pitchFamily="18" charset="0"/>
                <a:cs typeface="Times New Roman" panose="02020603050405020304" pitchFamily="18" charset="0"/>
              </a:rPr>
              <a:t>		"eventTime": "2021-07-06T21:01:59Z",</a:t>
            </a:r>
          </a:p>
          <a:p>
            <a:pPr marL="0" indent="0">
              <a:buNone/>
            </a:pPr>
            <a:r>
              <a:rPr lang="en-US" sz="2400">
                <a:latin typeface="Times New Roman" panose="02020603050405020304" pitchFamily="18" charset="0"/>
                <a:cs typeface="Times New Roman" panose="02020603050405020304" pitchFamily="18" charset="0"/>
              </a:rPr>
              <a:t>		"eventSource": "ec2.amazonaws.com",</a:t>
            </a:r>
          </a:p>
          <a:p>
            <a:pPr marL="0" indent="0">
              <a:buNone/>
            </a:pPr>
            <a:r>
              <a:rPr lang="en-US" sz="2400">
                <a:latin typeface="Times New Roman" panose="02020603050405020304" pitchFamily="18" charset="0"/>
                <a:cs typeface="Times New Roman" panose="02020603050405020304" pitchFamily="18" charset="0"/>
              </a:rPr>
              <a:t>		"eventName": "StopInstances",</a:t>
            </a:r>
          </a:p>
          <a:p>
            <a:pPr marL="0" indent="0">
              <a:buNone/>
            </a:pPr>
            <a:r>
              <a:rPr lang="en-US" sz="2400">
                <a:latin typeface="Times New Roman" panose="02020603050405020304" pitchFamily="18" charset="0"/>
                <a:cs typeface="Times New Roman" panose="02020603050405020304" pitchFamily="18" charset="0"/>
              </a:rPr>
              <a:t>		"awsRegion": "us-east-2",</a:t>
            </a:r>
          </a:p>
          <a:p>
            <a:pPr marL="0" indent="0">
              <a:buNone/>
            </a:pPr>
            <a:r>
              <a:rPr lang="en-US" sz="2400">
                <a:latin typeface="Times New Roman" panose="02020603050405020304" pitchFamily="18" charset="0"/>
                <a:cs typeface="Times New Roman" panose="02020603050405020304" pitchFamily="18" charset="0"/>
              </a:rPr>
              <a:t>		"sourceIPAddress": "203.0.113.176",</a:t>
            </a:r>
          </a:p>
          <a:p>
            <a:pPr marL="0" indent="0">
              <a:buNone/>
            </a:pPr>
            <a:r>
              <a:rPr lang="en-US" sz="2400">
                <a:latin typeface="Times New Roman" panose="02020603050405020304" pitchFamily="18" charset="0"/>
                <a:cs typeface="Times New Roman" panose="02020603050405020304" pitchFamily="18" charset="0"/>
              </a:rPr>
              <a:t>		"userAgent": "ec2-api-tools 1.6.12.2",</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96976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11" name="TextBox 10">
            <a:extLst>
              <a:ext uri="{FF2B5EF4-FFF2-40B4-BE49-F238E27FC236}">
                <a16:creationId xmlns:a16="http://schemas.microsoft.com/office/drawing/2014/main" id="{8F3C9BDB-D499-FA0D-C8FC-FA47B7E16115}"/>
              </a:ext>
            </a:extLst>
          </p:cNvPr>
          <p:cNvSpPr txBox="1"/>
          <p:nvPr/>
        </p:nvSpPr>
        <p:spPr>
          <a:xfrm>
            <a:off x="958179" y="1289352"/>
            <a:ext cx="9454181"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Request parameters and response elements</a:t>
            </a:r>
          </a:p>
        </p:txBody>
      </p:sp>
      <p:sp>
        <p:nvSpPr>
          <p:cNvPr id="10" name="Content Placeholder 7">
            <a:extLst>
              <a:ext uri="{FF2B5EF4-FFF2-40B4-BE49-F238E27FC236}">
                <a16:creationId xmlns:a16="http://schemas.microsoft.com/office/drawing/2014/main" id="{607824DE-A2C1-40FB-A4DC-53E3295F37C7}"/>
              </a:ext>
            </a:extLst>
          </p:cNvPr>
          <p:cNvSpPr txBox="1">
            <a:spLocks/>
          </p:cNvSpPr>
          <p:nvPr/>
        </p:nvSpPr>
        <p:spPr>
          <a:xfrm>
            <a:off x="2641060" y="1719280"/>
            <a:ext cx="4707685" cy="4603504"/>
          </a:xfrm>
          <a:prstGeom prst="rect">
            <a:avLst/>
          </a:prstGeom>
        </p:spPr>
        <p:txBody>
          <a:bodyPr vert="horz" lIns="91440" tIns="45720" rIns="91440" bIns="45720" rtlCol="0">
            <a:noAutofit/>
          </a:bodyPr>
          <a:lstStyle>
            <a:defPPr>
              <a:defRPr lang="en-US"/>
            </a:defPPr>
            <a:lvl1pPr marL="0" indent="0" algn="l" defTabSz="228600" rtl="0" eaLnBrk="1" latinLnBrk="0" hangingPunct="1">
              <a:lnSpc>
                <a:spcPct val="100000"/>
              </a:lnSpc>
              <a:spcBef>
                <a:spcPts val="0"/>
              </a:spcBef>
              <a:spcAft>
                <a:spcPts val="600"/>
              </a:spcAft>
              <a:buFont typeface="Amazon Ember"/>
              <a:buNone/>
              <a:defRPr sz="1800" kern="1200">
                <a:solidFill>
                  <a:schemeClr val="tx2"/>
                </a:solidFill>
                <a:latin typeface="Lucida Console" panose="020B0609040504020204" pitchFamily="49" charset="0"/>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requestParameters</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instancesSet</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"items":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instanceId</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"i-ebeaf9e2" } ]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"force": false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responseElements</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instancesSet</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"items":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instanceId</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"i-ebeaf9e2",</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currentState</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"code": 64,</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"name": "stopping"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previousState</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"code": 16,</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"name": "running" } } ] },</a:t>
            </a:r>
          </a:p>
        </p:txBody>
      </p:sp>
    </p:spTree>
    <p:extLst>
      <p:ext uri="{BB962C8B-B14F-4D97-AF65-F5344CB8AC3E}">
        <p14:creationId xmlns:p14="http://schemas.microsoft.com/office/powerpoint/2010/main" val="4410852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0822" y="1022771"/>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11" name="TextBox 10">
            <a:extLst>
              <a:ext uri="{FF2B5EF4-FFF2-40B4-BE49-F238E27FC236}">
                <a16:creationId xmlns:a16="http://schemas.microsoft.com/office/drawing/2014/main" id="{8F3C9BDB-D499-FA0D-C8FC-FA47B7E16115}"/>
              </a:ext>
            </a:extLst>
          </p:cNvPr>
          <p:cNvSpPr txBox="1"/>
          <p:nvPr/>
        </p:nvSpPr>
        <p:spPr>
          <a:xfrm>
            <a:off x="889628" y="1596367"/>
            <a:ext cx="9454181"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Answer</a:t>
            </a:r>
          </a:p>
        </p:txBody>
      </p:sp>
      <p:sp>
        <p:nvSpPr>
          <p:cNvPr id="6" name="Title 2">
            <a:extLst>
              <a:ext uri="{FF2B5EF4-FFF2-40B4-BE49-F238E27FC236}">
                <a16:creationId xmlns:a16="http://schemas.microsoft.com/office/drawing/2014/main" id="{51C8E131-885E-3AEC-F0DC-B8580EE52EE8}"/>
              </a:ext>
            </a:extLst>
          </p:cNvPr>
          <p:cNvSpPr txBox="1">
            <a:spLocks/>
          </p:cNvSpPr>
          <p:nvPr/>
        </p:nvSpPr>
        <p:spPr>
          <a:xfrm>
            <a:off x="1848400" y="3012489"/>
            <a:ext cx="9281279" cy="73131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a:latin typeface="Times New Roman" panose="02020603050405020304" pitchFamily="18" charset="0"/>
                <a:cs typeface="Times New Roman" panose="02020603050405020304" pitchFamily="18" charset="0"/>
              </a:rPr>
              <a:t>AWS Identity and Access Management (IAM) user named </a:t>
            </a:r>
            <a:r>
              <a:rPr lang="en-US" sz="2800">
                <a:solidFill>
                  <a:srgbClr val="504BAB"/>
                </a:solidFill>
                <a:latin typeface="Times New Roman" panose="02020603050405020304" pitchFamily="18" charset="0"/>
                <a:cs typeface="Times New Roman" panose="02020603050405020304" pitchFamily="18" charset="0"/>
              </a:rPr>
              <a:t>Jane</a:t>
            </a:r>
            <a:r>
              <a:rPr lang="en-US" sz="2800">
                <a:latin typeface="Times New Roman" panose="02020603050405020304" pitchFamily="18" charset="0"/>
                <a:cs typeface="Times New Roman" panose="02020603050405020304" pitchFamily="18" charset="0"/>
              </a:rPr>
              <a:t>. Jane used the </a:t>
            </a:r>
            <a:r>
              <a:rPr lang="en-US" sz="2800">
                <a:solidFill>
                  <a:srgbClr val="504BAB"/>
                </a:solidFill>
                <a:latin typeface="Times New Roman" panose="02020603050405020304" pitchFamily="18" charset="0"/>
                <a:cs typeface="Times New Roman" panose="02020603050405020304" pitchFamily="18" charset="0"/>
              </a:rPr>
              <a:t>ec2-stop-instances</a:t>
            </a:r>
            <a:r>
              <a:rPr lang="en-US" sz="2800">
                <a:latin typeface="Times New Roman" panose="02020603050405020304" pitchFamily="18" charset="0"/>
                <a:cs typeface="Times New Roman" panose="02020603050405020304" pitchFamily="18" charset="0"/>
              </a:rPr>
              <a:t> command in the </a:t>
            </a:r>
            <a:r>
              <a:rPr lang="en-US" sz="2800">
                <a:solidFill>
                  <a:srgbClr val="504BAB"/>
                </a:solidFill>
                <a:latin typeface="Times New Roman" panose="02020603050405020304" pitchFamily="18" charset="0"/>
                <a:cs typeface="Times New Roman" panose="02020603050405020304" pitchFamily="18" charset="0"/>
              </a:rPr>
              <a:t>AWS CLI </a:t>
            </a:r>
            <a:r>
              <a:rPr lang="en-US" sz="2800">
                <a:latin typeface="Times New Roman" panose="02020603050405020304" pitchFamily="18" charset="0"/>
                <a:cs typeface="Times New Roman" panose="02020603050405020304" pitchFamily="18" charset="0"/>
              </a:rPr>
              <a:t>to call the Amazon </a:t>
            </a:r>
            <a:r>
              <a:rPr lang="en-US" sz="2800">
                <a:solidFill>
                  <a:srgbClr val="504BAB"/>
                </a:solidFill>
                <a:latin typeface="Times New Roman" panose="02020603050405020304" pitchFamily="18" charset="0"/>
                <a:cs typeface="Times New Roman" panose="02020603050405020304" pitchFamily="18" charset="0"/>
              </a:rPr>
              <a:t>EC2 StopInstances </a:t>
            </a:r>
            <a:r>
              <a:rPr lang="en-US" sz="2800">
                <a:latin typeface="Times New Roman" panose="02020603050405020304" pitchFamily="18" charset="0"/>
                <a:cs typeface="Times New Roman" panose="02020603050405020304" pitchFamily="18" charset="0"/>
              </a:rPr>
              <a:t>action.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81633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AWS services with built-in logs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7238515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services with built-in logs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929148" y="992290"/>
            <a:ext cx="6769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Services with built-in logs: Amazon S3</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FEA1A839-9A74-AF5B-5CD3-E3F7F79DD3C3}"/>
              </a:ext>
              <a:ext uri="{C183D7F6-B498-43B3-948B-1728B52AA6E4}">
                <adec:decorative xmlns:adec="http://schemas.microsoft.com/office/drawing/2017/decorative" val="1"/>
              </a:ext>
            </a:extLst>
          </p:cNvPr>
          <p:cNvSpPr txBox="1">
            <a:spLocks/>
          </p:cNvSpPr>
          <p:nvPr/>
        </p:nvSpPr>
        <p:spPr>
          <a:xfrm>
            <a:off x="532076" y="2540771"/>
            <a:ext cx="8137234" cy="38176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Amazon S3 provides detailed access request records through </a:t>
            </a:r>
            <a:r>
              <a:rPr lang="en-US" sz="2400" dirty="0">
                <a:solidFill>
                  <a:srgbClr val="504BAB"/>
                </a:solidFill>
                <a:latin typeface="Times New Roman" panose="02020603050405020304" pitchFamily="18" charset="0"/>
                <a:cs typeface="Times New Roman" panose="02020603050405020304" pitchFamily="18" charset="0"/>
              </a:rPr>
              <a:t>Amazon S3 server access logging.</a:t>
            </a:r>
          </a:p>
          <a:p>
            <a:r>
              <a:rPr lang="en-US" sz="2400" dirty="0">
                <a:latin typeface="Times New Roman" panose="02020603050405020304" pitchFamily="18" charset="0"/>
                <a:cs typeface="Times New Roman" panose="02020603050405020304" pitchFamily="18" charset="0"/>
              </a:rPr>
              <a:t>Server access logs provide useful information for security and access audits.</a:t>
            </a:r>
          </a:p>
          <a:p>
            <a:r>
              <a:rPr lang="en-US" sz="2400" dirty="0">
                <a:latin typeface="Times New Roman" panose="02020603050405020304" pitchFamily="18" charset="0"/>
                <a:cs typeface="Times New Roman" panose="02020603050405020304" pitchFamily="18" charset="0"/>
              </a:rPr>
              <a:t>Server access logs can provide insight into your customer base and assist you to understand your Amazon S3 bill.</a:t>
            </a:r>
          </a:p>
        </p:txBody>
      </p:sp>
      <p:pic>
        <p:nvPicPr>
          <p:cNvPr id="11" name="Picture Placeholder 18">
            <a:extLst>
              <a:ext uri="{FF2B5EF4-FFF2-40B4-BE49-F238E27FC236}">
                <a16:creationId xmlns:a16="http://schemas.microsoft.com/office/drawing/2014/main" id="{8C5FBC14-D496-2973-9623-4FF33CC0B5FE}"/>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959140" y="2614779"/>
            <a:ext cx="1097280" cy="1097280"/>
          </a:xfrm>
          <a:prstGeom prst="rect">
            <a:avLst/>
          </a:prstGeom>
        </p:spPr>
      </p:pic>
      <p:sp>
        <p:nvSpPr>
          <p:cNvPr id="15" name="Text Placeholder 15">
            <a:extLst>
              <a:ext uri="{FF2B5EF4-FFF2-40B4-BE49-F238E27FC236}">
                <a16:creationId xmlns:a16="http://schemas.microsoft.com/office/drawing/2014/main" id="{24A7584F-C50E-9B65-9E6E-4AB74FB690C4}"/>
              </a:ext>
              <a:ext uri="{C183D7F6-B498-43B3-948B-1728B52AA6E4}">
                <adec:decorative xmlns:adec="http://schemas.microsoft.com/office/drawing/2017/decorative" val="1"/>
              </a:ext>
            </a:extLst>
          </p:cNvPr>
          <p:cNvSpPr txBox="1">
            <a:spLocks/>
          </p:cNvSpPr>
          <p:nvPr/>
        </p:nvSpPr>
        <p:spPr>
          <a:xfrm>
            <a:off x="9355636" y="3836907"/>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Simple Storage Service (Amazon S3)</a:t>
            </a:r>
          </a:p>
        </p:txBody>
      </p:sp>
      <p:sp>
        <p:nvSpPr>
          <p:cNvPr id="16" name="Rectangle 15">
            <a:extLst>
              <a:ext uri="{FF2B5EF4-FFF2-40B4-BE49-F238E27FC236}">
                <a16:creationId xmlns:a16="http://schemas.microsoft.com/office/drawing/2014/main" id="{58CB01C0-C4CC-4759-9A76-9B797F843AB7}"/>
              </a:ext>
            </a:extLst>
          </p:cNvPr>
          <p:cNvSpPr/>
          <p:nvPr/>
        </p:nvSpPr>
        <p:spPr>
          <a:xfrm>
            <a:off x="1057580" y="1610646"/>
            <a:ext cx="9131643" cy="646331"/>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Server access logging </a:t>
            </a:r>
            <a:r>
              <a:rPr lang="en-US" dirty="0">
                <a:latin typeface="Times New Roman" panose="02020603050405020304" pitchFamily="18" charset="0"/>
                <a:cs typeface="Times New Roman" panose="02020603050405020304" pitchFamily="18" charset="0"/>
              </a:rPr>
              <a:t>is a built-in feature of Amazon S3. Enable the feature for detailed records of requests that are made to an S3 bucket</a:t>
            </a:r>
          </a:p>
        </p:txBody>
      </p:sp>
    </p:spTree>
    <p:extLst>
      <p:ext uri="{BB962C8B-B14F-4D97-AF65-F5344CB8AC3E}">
        <p14:creationId xmlns:p14="http://schemas.microsoft.com/office/powerpoint/2010/main" val="2425166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services with built-in logs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20877" y="1133673"/>
            <a:ext cx="6769510" cy="6376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Services with built-in logs: Amazon VPC</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6F57D466-9C5E-A08C-651D-5E55441C0B2C}"/>
              </a:ext>
              <a:ext uri="{C183D7F6-B498-43B3-948B-1728B52AA6E4}">
                <adec:decorative xmlns:adec="http://schemas.microsoft.com/office/drawing/2017/decorative" val="1"/>
              </a:ext>
            </a:extLst>
          </p:cNvPr>
          <p:cNvSpPr txBox="1">
            <a:spLocks/>
          </p:cNvSpPr>
          <p:nvPr/>
        </p:nvSpPr>
        <p:spPr>
          <a:xfrm>
            <a:off x="563879" y="1832206"/>
            <a:ext cx="9113520" cy="52917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With </a:t>
            </a:r>
            <a:r>
              <a:rPr lang="en-US" sz="2400" dirty="0">
                <a:solidFill>
                  <a:srgbClr val="504BAB"/>
                </a:solidFill>
                <a:latin typeface="Times New Roman" panose="02020603050405020304" pitchFamily="18" charset="0"/>
                <a:cs typeface="Times New Roman" panose="02020603050405020304" pitchFamily="18" charset="0"/>
              </a:rPr>
              <a:t>VPC Flow Logs</a:t>
            </a:r>
            <a:r>
              <a:rPr lang="en-US" sz="2400" dirty="0">
                <a:latin typeface="Times New Roman" panose="02020603050405020304" pitchFamily="18" charset="0"/>
                <a:cs typeface="Times New Roman" panose="02020603050405020304" pitchFamily="18" charset="0"/>
              </a:rPr>
              <a:t>, you can capture information about inbound and outbound IP traffic from the following:</a:t>
            </a:r>
          </a:p>
          <a:p>
            <a:pPr lvl="1"/>
            <a:r>
              <a:rPr lang="en-US" dirty="0">
                <a:latin typeface="Times New Roman" panose="02020603050405020304" pitchFamily="18" charset="0"/>
                <a:cs typeface="Times New Roman" panose="02020603050405020304" pitchFamily="18" charset="0"/>
              </a:rPr>
              <a:t>VPC</a:t>
            </a:r>
          </a:p>
          <a:p>
            <a:pPr lvl="1"/>
            <a:r>
              <a:rPr lang="en-US" dirty="0">
                <a:latin typeface="Times New Roman" panose="02020603050405020304" pitchFamily="18" charset="0"/>
                <a:cs typeface="Times New Roman" panose="02020603050405020304" pitchFamily="18" charset="0"/>
              </a:rPr>
              <a:t>Subnets</a:t>
            </a:r>
          </a:p>
          <a:p>
            <a:pPr lvl="1"/>
            <a:r>
              <a:rPr lang="en-US" dirty="0">
                <a:latin typeface="Times New Roman" panose="02020603050405020304" pitchFamily="18" charset="0"/>
                <a:cs typeface="Times New Roman" panose="02020603050405020304" pitchFamily="18" charset="0"/>
              </a:rPr>
              <a:t>Individual network interfaces</a:t>
            </a:r>
          </a:p>
          <a:p>
            <a:r>
              <a:rPr lang="en-US" sz="2400" dirty="0">
                <a:latin typeface="Times New Roman" panose="02020603050405020304" pitchFamily="18" charset="0"/>
                <a:cs typeface="Times New Roman" panose="02020603050405020304" pitchFamily="18" charset="0"/>
              </a:rPr>
              <a:t>Publish flow log data to CloudWatch or Amazon S3.</a:t>
            </a:r>
          </a:p>
          <a:p>
            <a:r>
              <a:rPr lang="en-US" sz="2400" dirty="0">
                <a:latin typeface="Times New Roman" panose="02020603050405020304" pitchFamily="18" charset="0"/>
                <a:cs typeface="Times New Roman" panose="02020603050405020304" pitchFamily="18" charset="0"/>
              </a:rPr>
              <a:t>Flow log data is collected outside of the path of your network traffic, with no impact on throughput or latency.</a:t>
            </a:r>
          </a:p>
        </p:txBody>
      </p:sp>
      <p:pic>
        <p:nvPicPr>
          <p:cNvPr id="8" name="Picture Placeholder 18">
            <a:extLst>
              <a:ext uri="{FF2B5EF4-FFF2-40B4-BE49-F238E27FC236}">
                <a16:creationId xmlns:a16="http://schemas.microsoft.com/office/drawing/2014/main" id="{AA9E66B7-07AB-178B-C87E-791EC7354996}"/>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966724" y="1966162"/>
            <a:ext cx="1097280" cy="1097280"/>
          </a:xfrm>
          <a:prstGeom prst="rect">
            <a:avLst/>
          </a:prstGeom>
        </p:spPr>
      </p:pic>
      <p:sp>
        <p:nvSpPr>
          <p:cNvPr id="18" name="Text Placeholder 15">
            <a:extLst>
              <a:ext uri="{FF2B5EF4-FFF2-40B4-BE49-F238E27FC236}">
                <a16:creationId xmlns:a16="http://schemas.microsoft.com/office/drawing/2014/main" id="{5FE8C515-95AC-E945-12F9-097348104BE3}"/>
              </a:ext>
              <a:ext uri="{C183D7F6-B498-43B3-948B-1728B52AA6E4}">
                <adec:decorative xmlns:adec="http://schemas.microsoft.com/office/drawing/2017/decorative" val="1"/>
              </a:ext>
            </a:extLst>
          </p:cNvPr>
          <p:cNvSpPr txBox="1">
            <a:spLocks/>
          </p:cNvSpPr>
          <p:nvPr/>
        </p:nvSpPr>
        <p:spPr>
          <a:xfrm>
            <a:off x="9363220" y="3205112"/>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latin typeface="Times New Roman" panose="02020603050405020304" pitchFamily="18" charset="0"/>
                <a:cs typeface="Times New Roman" panose="02020603050405020304" pitchFamily="18" charset="0"/>
              </a:rPr>
              <a:t>Amazon Virtual Private Cloud (Amazon VPC)</a:t>
            </a:r>
          </a:p>
        </p:txBody>
      </p:sp>
    </p:spTree>
    <p:extLst>
      <p:ext uri="{BB962C8B-B14F-4D97-AF65-F5344CB8AC3E}">
        <p14:creationId xmlns:p14="http://schemas.microsoft.com/office/powerpoint/2010/main" val="21734264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services with built-in logs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99825" y="1239095"/>
            <a:ext cx="6769510" cy="6376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Services with built-in logs: ELB</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8C0428D4-5D0D-AC7D-9955-45B780B0454F}"/>
              </a:ext>
              <a:ext uri="{C183D7F6-B498-43B3-948B-1728B52AA6E4}">
                <adec:decorative xmlns:adec="http://schemas.microsoft.com/office/drawing/2017/decorative" val="1"/>
              </a:ext>
            </a:extLst>
          </p:cNvPr>
          <p:cNvSpPr txBox="1">
            <a:spLocks/>
          </p:cNvSpPr>
          <p:nvPr/>
        </p:nvSpPr>
        <p:spPr>
          <a:xfrm>
            <a:off x="365759" y="2308375"/>
            <a:ext cx="8615869" cy="41263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504BAB"/>
                </a:solidFill>
                <a:latin typeface="Times New Roman" panose="02020603050405020304" pitchFamily="18" charset="0"/>
                <a:cs typeface="Times New Roman" panose="02020603050405020304" pitchFamily="18" charset="0"/>
              </a:rPr>
              <a:t>ELB access logs </a:t>
            </a:r>
            <a:r>
              <a:rPr lang="en-US" sz="2400" dirty="0">
                <a:latin typeface="Times New Roman" panose="02020603050405020304" pitchFamily="18" charset="0"/>
                <a:cs typeface="Times New Roman" panose="02020603050405020304" pitchFamily="18" charset="0"/>
              </a:rPr>
              <a:t>capture detailed information about requests sent to your load balancer.</a:t>
            </a:r>
          </a:p>
          <a:p>
            <a:r>
              <a:rPr lang="en-US" sz="2400" dirty="0">
                <a:latin typeface="Times New Roman" panose="02020603050405020304" pitchFamily="18" charset="0"/>
                <a:cs typeface="Times New Roman" panose="02020603050405020304" pitchFamily="18" charset="0"/>
              </a:rPr>
              <a:t>Use access logs to analyze traffic patterns and for troubleshooting.</a:t>
            </a:r>
          </a:p>
          <a:p>
            <a:r>
              <a:rPr lang="en-US" sz="2400" dirty="0">
                <a:latin typeface="Times New Roman" panose="02020603050405020304" pitchFamily="18" charset="0"/>
                <a:cs typeface="Times New Roman" panose="02020603050405020304" pitchFamily="18" charset="0"/>
              </a:rPr>
              <a:t>ELB captures, compresses, and stores logs in a specified S3 bucket.</a:t>
            </a:r>
          </a:p>
        </p:txBody>
      </p:sp>
      <p:pic>
        <p:nvPicPr>
          <p:cNvPr id="11" name="Picture Placeholder 18">
            <a:extLst>
              <a:ext uri="{FF2B5EF4-FFF2-40B4-BE49-F238E27FC236}">
                <a16:creationId xmlns:a16="http://schemas.microsoft.com/office/drawing/2014/main" id="{9F1CBBDB-F24D-34B9-0B05-603570B248B2}"/>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852804" y="2148530"/>
            <a:ext cx="1097280" cy="1097280"/>
          </a:xfrm>
          <a:prstGeom prst="rect">
            <a:avLst/>
          </a:prstGeom>
        </p:spPr>
      </p:pic>
      <p:sp>
        <p:nvSpPr>
          <p:cNvPr id="15" name="Text Placeholder 15">
            <a:extLst>
              <a:ext uri="{FF2B5EF4-FFF2-40B4-BE49-F238E27FC236}">
                <a16:creationId xmlns:a16="http://schemas.microsoft.com/office/drawing/2014/main" id="{8FB6AF78-3233-C702-AE7D-C56946CD1F76}"/>
              </a:ext>
              <a:ext uri="{C183D7F6-B498-43B3-948B-1728B52AA6E4}">
                <adec:decorative xmlns:adec="http://schemas.microsoft.com/office/drawing/2017/decorative" val="1"/>
              </a:ext>
            </a:extLst>
          </p:cNvPr>
          <p:cNvSpPr txBox="1">
            <a:spLocks/>
          </p:cNvSpPr>
          <p:nvPr/>
        </p:nvSpPr>
        <p:spPr>
          <a:xfrm>
            <a:off x="9249300" y="3387480"/>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Elastic Load Balancing (ELB)</a:t>
            </a:r>
          </a:p>
        </p:txBody>
      </p:sp>
    </p:spTree>
    <p:extLst>
      <p:ext uri="{BB962C8B-B14F-4D97-AF65-F5344CB8AC3E}">
        <p14:creationId xmlns:p14="http://schemas.microsoft.com/office/powerpoint/2010/main" val="35237419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Monitor and Report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468922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1206628"/>
            <a:ext cx="5506345"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CloudWatch</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F0FEA29D-45B1-A716-FFDF-CB99BF10E53E}"/>
              </a:ext>
              <a:ext uri="{C183D7F6-B498-43B3-948B-1728B52AA6E4}">
                <adec:decorative xmlns:adec="http://schemas.microsoft.com/office/drawing/2017/decorative" val="1"/>
              </a:ext>
            </a:extLst>
          </p:cNvPr>
          <p:cNvSpPr txBox="1">
            <a:spLocks/>
          </p:cNvSpPr>
          <p:nvPr/>
        </p:nvSpPr>
        <p:spPr>
          <a:xfrm>
            <a:off x="592366" y="2103275"/>
            <a:ext cx="8076944" cy="43314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Is a monitoring and observability service</a:t>
            </a:r>
          </a:p>
          <a:p>
            <a:r>
              <a:rPr lang="en-US" sz="2400" dirty="0">
                <a:latin typeface="Times New Roman" panose="02020603050405020304" pitchFamily="18" charset="0"/>
                <a:cs typeface="Times New Roman" panose="02020603050405020304" pitchFamily="18" charset="0"/>
              </a:rPr>
              <a:t>Provides a unified view of the operational health of your AWS resources, applications, and services</a:t>
            </a:r>
          </a:p>
          <a:p>
            <a:r>
              <a:rPr lang="en-US" sz="2400" dirty="0">
                <a:latin typeface="Times New Roman" panose="02020603050405020304" pitchFamily="18" charset="0"/>
                <a:cs typeface="Times New Roman" panose="02020603050405020304" pitchFamily="18" charset="0"/>
              </a:rPr>
              <a:t>Collects metrics in the AWS Cloud and on premises</a:t>
            </a:r>
          </a:p>
          <a:p>
            <a:r>
              <a:rPr lang="en-US" sz="2400" dirty="0">
                <a:latin typeface="Times New Roman" panose="02020603050405020304" pitchFamily="18" charset="0"/>
                <a:cs typeface="Times New Roman" panose="02020603050405020304" pitchFamily="18" charset="0"/>
              </a:rPr>
              <a:t>Can be used for infrastructure monitoring and troubleshooting</a:t>
            </a:r>
          </a:p>
          <a:p>
            <a:r>
              <a:rPr lang="en-US" sz="2400" dirty="0">
                <a:latin typeface="Times New Roman" panose="02020603050405020304" pitchFamily="18" charset="0"/>
                <a:cs typeface="Times New Roman" panose="02020603050405020304" pitchFamily="18" charset="0"/>
              </a:rPr>
              <a:t>Provides the ability to customize logs and events</a:t>
            </a:r>
          </a:p>
        </p:txBody>
      </p:sp>
      <p:pic>
        <p:nvPicPr>
          <p:cNvPr id="8" name="Picture Placeholder 18">
            <a:extLst>
              <a:ext uri="{FF2B5EF4-FFF2-40B4-BE49-F238E27FC236}">
                <a16:creationId xmlns:a16="http://schemas.microsoft.com/office/drawing/2014/main" id="{C5495068-6EE6-686E-7790-4D517E1A33FD}"/>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677399" y="2344425"/>
            <a:ext cx="1097280" cy="984392"/>
          </a:xfrm>
          <a:prstGeom prst="rect">
            <a:avLst/>
          </a:prstGeom>
        </p:spPr>
      </p:pic>
      <p:sp>
        <p:nvSpPr>
          <p:cNvPr id="15" name="Text Placeholder 15">
            <a:extLst>
              <a:ext uri="{FF2B5EF4-FFF2-40B4-BE49-F238E27FC236}">
                <a16:creationId xmlns:a16="http://schemas.microsoft.com/office/drawing/2014/main" id="{75F7CDFF-257E-819B-E2A3-9D225A976A50}"/>
              </a:ext>
              <a:ext uri="{C183D7F6-B498-43B3-948B-1728B52AA6E4}">
                <adec:decorative xmlns:adec="http://schemas.microsoft.com/office/drawing/2017/decorative" val="1"/>
              </a:ext>
            </a:extLst>
          </p:cNvPr>
          <p:cNvSpPr txBox="1">
            <a:spLocks/>
          </p:cNvSpPr>
          <p:nvPr/>
        </p:nvSpPr>
        <p:spPr>
          <a:xfrm>
            <a:off x="9073895" y="3564425"/>
            <a:ext cx="2304288" cy="819155"/>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CloudWatch</a:t>
            </a:r>
          </a:p>
        </p:txBody>
      </p:sp>
    </p:spTree>
    <p:extLst>
      <p:ext uri="{BB962C8B-B14F-4D97-AF65-F5344CB8AC3E}">
        <p14:creationId xmlns:p14="http://schemas.microsoft.com/office/powerpoint/2010/main" val="31378971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Comparing CloudTrail and CloudWatch</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aphicFrame>
        <p:nvGraphicFramePr>
          <p:cNvPr id="10" name="Table 9">
            <a:extLst>
              <a:ext uri="{FF2B5EF4-FFF2-40B4-BE49-F238E27FC236}">
                <a16:creationId xmlns:a16="http://schemas.microsoft.com/office/drawing/2014/main" id="{8E12FE3E-FDC5-1B1F-5BCE-6EE428C1E865}"/>
              </a:ext>
            </a:extLst>
          </p:cNvPr>
          <p:cNvGraphicFramePr>
            <a:graphicFrameLocks noGrp="1"/>
          </p:cNvGraphicFramePr>
          <p:nvPr>
            <p:extLst>
              <p:ext uri="{D42A27DB-BD31-4B8C-83A1-F6EECF244321}">
                <p14:modId xmlns:p14="http://schemas.microsoft.com/office/powerpoint/2010/main" val="3779642395"/>
              </p:ext>
            </p:extLst>
          </p:nvPr>
        </p:nvGraphicFramePr>
        <p:xfrm>
          <a:off x="554228" y="1501812"/>
          <a:ext cx="11248566" cy="3197339"/>
        </p:xfrm>
        <a:graphic>
          <a:graphicData uri="http://schemas.openxmlformats.org/drawingml/2006/table">
            <a:tbl>
              <a:tblPr firstRow="1" bandRow="1">
                <a:tableStyleId>{5C22544A-7EE6-4342-B048-85BDC9FD1C3A}</a:tableStyleId>
              </a:tblPr>
              <a:tblGrid>
                <a:gridCol w="5624283">
                  <a:extLst>
                    <a:ext uri="{9D8B030D-6E8A-4147-A177-3AD203B41FA5}">
                      <a16:colId xmlns:a16="http://schemas.microsoft.com/office/drawing/2014/main" val="2234176781"/>
                    </a:ext>
                  </a:extLst>
                </a:gridCol>
                <a:gridCol w="5624283">
                  <a:extLst>
                    <a:ext uri="{9D8B030D-6E8A-4147-A177-3AD203B41FA5}">
                      <a16:colId xmlns:a16="http://schemas.microsoft.com/office/drawing/2014/main" val="1119901751"/>
                    </a:ext>
                  </a:extLst>
                </a:gridCol>
              </a:tblGrid>
              <a:tr h="461155">
                <a:tc>
                  <a:txBody>
                    <a:bodyPr/>
                    <a:lstStyle/>
                    <a:p>
                      <a:pPr algn="ctr"/>
                      <a:r>
                        <a:rPr lang="en-US" sz="2000" dirty="0">
                          <a:latin typeface="Times New Roman" panose="02020603050405020304" pitchFamily="18" charset="0"/>
                          <a:cs typeface="Times New Roman" panose="02020603050405020304" pitchFamily="18" charset="0"/>
                        </a:rPr>
                        <a:t>AWS CloudTrail</a:t>
                      </a:r>
                      <a:endParaRPr lang="en-US" sz="2000" dirty="0">
                        <a:latin typeface="Times New Roman" panose="02020603050405020304" pitchFamily="18" charset="0"/>
                        <a:ea typeface="Amazon Ember" panose="020B0603020204020204" pitchFamily="34" charset="0"/>
                        <a:cs typeface="Times New Roman" panose="02020603050405020304" pitchFamily="18" charset="0"/>
                      </a:endParaRPr>
                    </a:p>
                  </a:txBody>
                  <a:tcPr anchor="ctr"/>
                </a:tc>
                <a:tc>
                  <a:txBody>
                    <a:bodyPr/>
                    <a:lstStyle/>
                    <a:p>
                      <a:pPr algn="ctr"/>
                      <a:r>
                        <a:rPr lang="en-US" sz="2000" dirty="0">
                          <a:latin typeface="Times New Roman" panose="02020603050405020304" pitchFamily="18" charset="0"/>
                          <a:cs typeface="Times New Roman" panose="02020603050405020304" pitchFamily="18" charset="0"/>
                        </a:rPr>
                        <a:t>Amazon CloudWatch</a:t>
                      </a:r>
                      <a:endParaRPr lang="en-US" sz="2000" dirty="0">
                        <a:latin typeface="Times New Roman" panose="02020603050405020304" pitchFamily="18" charset="0"/>
                        <a:ea typeface="Amazon Ember" panose="020B0603020204020204" pitchFamily="34" charset="0"/>
                        <a:cs typeface="Times New Roman" panose="02020603050405020304" pitchFamily="18" charset="0"/>
                      </a:endParaRPr>
                    </a:p>
                  </a:txBody>
                  <a:tcPr anchor="ctr"/>
                </a:tc>
                <a:extLst>
                  <a:ext uri="{0D108BD9-81ED-4DB2-BD59-A6C34878D82A}">
                    <a16:rowId xmlns:a16="http://schemas.microsoft.com/office/drawing/2014/main" val="4079862272"/>
                  </a:ext>
                </a:extLst>
              </a:tr>
              <a:tr h="707104">
                <a:tc>
                  <a:txBody>
                    <a:bodyPr/>
                    <a:lstStyle/>
                    <a:p>
                      <a:pPr algn="ctr"/>
                      <a:r>
                        <a:rPr lang="en-US" sz="2000" dirty="0">
                          <a:latin typeface="Times New Roman" panose="02020603050405020304" pitchFamily="18" charset="0"/>
                          <a:cs typeface="Times New Roman" panose="02020603050405020304" pitchFamily="18" charset="0"/>
                        </a:rPr>
                        <a:t>Continuously monitors and logs user activities</a:t>
                      </a:r>
                    </a:p>
                  </a:txBody>
                  <a:tcPr anchor="ctr"/>
                </a:tc>
                <a:tc>
                  <a:txBody>
                    <a:bodyPr/>
                    <a:lstStyle/>
                    <a:p>
                      <a:pPr algn="ctr"/>
                      <a:r>
                        <a:rPr lang="en-US" sz="2000" dirty="0">
                          <a:latin typeface="Times New Roman" panose="02020603050405020304" pitchFamily="18" charset="0"/>
                          <a:cs typeface="Times New Roman" panose="02020603050405020304" pitchFamily="18" charset="0"/>
                        </a:rPr>
                        <a:t>Continuously monitors resource and application performance</a:t>
                      </a:r>
                    </a:p>
                  </a:txBody>
                  <a:tcPr anchor="ctr"/>
                </a:tc>
                <a:extLst>
                  <a:ext uri="{0D108BD9-81ED-4DB2-BD59-A6C34878D82A}">
                    <a16:rowId xmlns:a16="http://schemas.microsoft.com/office/drawing/2014/main" val="2734497688"/>
                  </a:ext>
                </a:extLst>
              </a:tr>
              <a:tr h="1014540">
                <a:tc>
                  <a:txBody>
                    <a:bodyPr/>
                    <a:lstStyle/>
                    <a:p>
                      <a:pPr algn="ctr"/>
                      <a:r>
                        <a:rPr lang="en-US" sz="2000" dirty="0">
                          <a:latin typeface="Times New Roman" panose="02020603050405020304" pitchFamily="18" charset="0"/>
                          <a:cs typeface="Times New Roman" panose="02020603050405020304" pitchFamily="18" charset="0"/>
                        </a:rPr>
                        <a:t>Useful for compliance auditing, security analysis, and troubleshooting</a:t>
                      </a:r>
                    </a:p>
                  </a:txBody>
                  <a:tcPr anchor="ctr"/>
                </a:tc>
                <a:tc>
                  <a:txBody>
                    <a:bodyPr/>
                    <a:lstStyle/>
                    <a:p>
                      <a:pPr algn="ctr"/>
                      <a:r>
                        <a:rPr lang="en-US" sz="2000" dirty="0">
                          <a:latin typeface="Times New Roman" panose="02020603050405020304" pitchFamily="18" charset="0"/>
                          <a:cs typeface="Times New Roman" panose="02020603050405020304" pitchFamily="18" charset="0"/>
                        </a:rPr>
                        <a:t>Useful for detecting anomalous service behavior, setting alarms, and discovering insights</a:t>
                      </a:r>
                    </a:p>
                  </a:txBody>
                  <a:tcPr anchor="ctr"/>
                </a:tc>
                <a:extLst>
                  <a:ext uri="{0D108BD9-81ED-4DB2-BD59-A6C34878D82A}">
                    <a16:rowId xmlns:a16="http://schemas.microsoft.com/office/drawing/2014/main" val="1038845042"/>
                  </a:ext>
                </a:extLst>
              </a:tr>
              <a:tr h="1014540">
                <a:tc>
                  <a:txBody>
                    <a:bodyPr/>
                    <a:lstStyle/>
                    <a:p>
                      <a:pPr algn="ctr"/>
                      <a:r>
                        <a:rPr lang="en-US" sz="2000" dirty="0">
                          <a:latin typeface="Times New Roman" panose="02020603050405020304" pitchFamily="18" charset="0"/>
                          <a:cs typeface="Times New Roman" panose="02020603050405020304" pitchFamily="18" charset="0"/>
                        </a:rPr>
                        <a:t>Helps you determine WHO performed WHAT unauthorized action and WHEN they did it</a:t>
                      </a:r>
                    </a:p>
                  </a:txBody>
                  <a:tcPr anchor="ctr"/>
                </a:tc>
                <a:tc>
                  <a:txBody>
                    <a:bodyPr/>
                    <a:lstStyle/>
                    <a:p>
                      <a:pPr algn="ctr"/>
                      <a:r>
                        <a:rPr lang="en-US" sz="2000" dirty="0">
                          <a:latin typeface="Times New Roman" panose="02020603050405020304" pitchFamily="18" charset="0"/>
                          <a:cs typeface="Times New Roman" panose="02020603050405020304" pitchFamily="18" charset="0"/>
                        </a:rPr>
                        <a:t>Alerts you that an issue has occurred due to an unauthorized action</a:t>
                      </a:r>
                    </a:p>
                  </a:txBody>
                  <a:tcPr anchor="ctr"/>
                </a:tc>
                <a:extLst>
                  <a:ext uri="{0D108BD9-81ED-4DB2-BD59-A6C34878D82A}">
                    <a16:rowId xmlns:a16="http://schemas.microsoft.com/office/drawing/2014/main" val="2730909945"/>
                  </a:ext>
                </a:extLst>
              </a:tr>
            </a:tbl>
          </a:graphicData>
        </a:graphic>
      </p:graphicFrame>
      <p:sp>
        <p:nvSpPr>
          <p:cNvPr id="11" name="TextBox 10">
            <a:extLst>
              <a:ext uri="{FF2B5EF4-FFF2-40B4-BE49-F238E27FC236}">
                <a16:creationId xmlns:a16="http://schemas.microsoft.com/office/drawing/2014/main" id="{F09D40C7-87DF-6F07-288A-E707384AE750}"/>
              </a:ext>
            </a:extLst>
          </p:cNvPr>
          <p:cNvSpPr txBox="1"/>
          <p:nvPr/>
        </p:nvSpPr>
        <p:spPr>
          <a:xfrm>
            <a:off x="738286" y="4983339"/>
            <a:ext cx="11248565" cy="800219"/>
          </a:xfrm>
          <a:prstGeom prst="rect">
            <a:avLst/>
          </a:prstGeom>
          <a:solidFill>
            <a:schemeClr val="accent5"/>
          </a:solidFill>
        </p:spPr>
        <p:txBody>
          <a:bodyPr wrap="square" tIns="91440" bIns="91440" rtlCol="0">
            <a:spAutoFit/>
          </a:bodyPr>
          <a:lstStyle/>
          <a:p>
            <a:r>
              <a:rPr lang="en-US" sz="2000" dirty="0">
                <a:solidFill>
                  <a:schemeClr val="bg1"/>
                </a:solidFill>
                <a:latin typeface="Times New Roman" panose="02020603050405020304" pitchFamily="18" charset="0"/>
                <a:cs typeface="Times New Roman" panose="02020603050405020304" pitchFamily="18" charset="0"/>
              </a:rPr>
              <a:t>When used together, you can create custom CloudWatch dashboards, alarms, and notifications for key metrics and specific CloudTrail events.</a:t>
            </a:r>
          </a:p>
        </p:txBody>
      </p:sp>
    </p:spTree>
    <p:extLst>
      <p:ext uri="{BB962C8B-B14F-4D97-AF65-F5344CB8AC3E}">
        <p14:creationId xmlns:p14="http://schemas.microsoft.com/office/powerpoint/2010/main" val="20420715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Trusted Advisor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3B67E372-4D33-F24F-5AF8-BE823A72312B}"/>
              </a:ext>
              <a:ext uri="{C183D7F6-B498-43B3-948B-1728B52AA6E4}">
                <adec:decorative xmlns:adec="http://schemas.microsoft.com/office/drawing/2017/decorative" val="1"/>
              </a:ext>
            </a:extLst>
          </p:cNvPr>
          <p:cNvSpPr txBox="1">
            <a:spLocks/>
          </p:cNvSpPr>
          <p:nvPr/>
        </p:nvSpPr>
        <p:spPr>
          <a:xfrm>
            <a:off x="514230" y="1813970"/>
            <a:ext cx="8229976" cy="3682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Provides recommendations based on five categories of AWS best practices: cost optimization, security, fault tolerance, service limits, and performance improvement</a:t>
            </a:r>
          </a:p>
          <a:p>
            <a:r>
              <a:rPr lang="en-US" sz="2600" dirty="0">
                <a:latin typeface="Times New Roman" panose="02020603050405020304" pitchFamily="18" charset="0"/>
                <a:cs typeface="Times New Roman" panose="02020603050405020304" pitchFamily="18" charset="0"/>
              </a:rPr>
              <a:t>Evaluates your account to suggest improvements and optimizations for your resources</a:t>
            </a:r>
          </a:p>
          <a:p>
            <a:r>
              <a:rPr lang="en-US" sz="2600" dirty="0">
                <a:latin typeface="Times New Roman" panose="02020603050405020304" pitchFamily="18" charset="0"/>
                <a:cs typeface="Times New Roman" panose="02020603050405020304" pitchFamily="18" charset="0"/>
              </a:rPr>
              <a:t>Is accessible through the AWS Management Console and available to all support tiers</a:t>
            </a:r>
          </a:p>
        </p:txBody>
      </p:sp>
      <p:pic>
        <p:nvPicPr>
          <p:cNvPr id="8" name="Picture Placeholder 18">
            <a:extLst>
              <a:ext uri="{FF2B5EF4-FFF2-40B4-BE49-F238E27FC236}">
                <a16:creationId xmlns:a16="http://schemas.microsoft.com/office/drawing/2014/main" id="{C26269B6-2567-FEBA-234F-79FE67827A76}"/>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701378" y="2482582"/>
            <a:ext cx="1097280" cy="1097280"/>
          </a:xfrm>
          <a:prstGeom prst="rect">
            <a:avLst/>
          </a:prstGeom>
        </p:spPr>
      </p:pic>
      <p:sp>
        <p:nvSpPr>
          <p:cNvPr id="15" name="Text Placeholder 15">
            <a:extLst>
              <a:ext uri="{FF2B5EF4-FFF2-40B4-BE49-F238E27FC236}">
                <a16:creationId xmlns:a16="http://schemas.microsoft.com/office/drawing/2014/main" id="{FB9E1792-A49A-83F7-15EF-8C32F8F1CEE1}"/>
              </a:ext>
              <a:ext uri="{C183D7F6-B498-43B3-948B-1728B52AA6E4}">
                <adec:decorative xmlns:adec="http://schemas.microsoft.com/office/drawing/2017/decorative" val="1"/>
              </a:ext>
            </a:extLst>
          </p:cNvPr>
          <p:cNvSpPr txBox="1">
            <a:spLocks/>
          </p:cNvSpPr>
          <p:nvPr/>
        </p:nvSpPr>
        <p:spPr>
          <a:xfrm>
            <a:off x="9097874" y="3721532"/>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Trusted Advisor</a:t>
            </a:r>
          </a:p>
        </p:txBody>
      </p:sp>
    </p:spTree>
    <p:extLst>
      <p:ext uri="{BB962C8B-B14F-4D97-AF65-F5344CB8AC3E}">
        <p14:creationId xmlns:p14="http://schemas.microsoft.com/office/powerpoint/2010/main" val="38200733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1272550"/>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a:t>
            </a:r>
            <a:r>
              <a:rPr lang="en-US" dirty="0" err="1">
                <a:latin typeface="Times New Roman" panose="02020603050405020304" pitchFamily="18" charset="0"/>
                <a:cs typeface="Times New Roman" panose="02020603050405020304" pitchFamily="18" charset="0"/>
              </a:rPr>
              <a:t>EventBridge</a:t>
            </a:r>
            <a:endParaRPr lang="en-US"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26F91EAC-76D9-4910-3A4B-E3EC774990B6}"/>
              </a:ext>
              <a:ext uri="{C183D7F6-B498-43B3-948B-1728B52AA6E4}">
                <adec:decorative xmlns:adec="http://schemas.microsoft.com/office/drawing/2017/decorative" val="1"/>
              </a:ext>
            </a:extLst>
          </p:cNvPr>
          <p:cNvSpPr txBox="1">
            <a:spLocks/>
          </p:cNvSpPr>
          <p:nvPr/>
        </p:nvSpPr>
        <p:spPr>
          <a:xfrm>
            <a:off x="623392" y="2432328"/>
            <a:ext cx="8045918" cy="40024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Is a serverless event bus service that is used to connect your applications with data from a variety of sources</a:t>
            </a:r>
          </a:p>
          <a:p>
            <a:r>
              <a:rPr lang="en-US" sz="2600" dirty="0">
                <a:latin typeface="Times New Roman" panose="02020603050405020304" pitchFamily="18" charset="0"/>
                <a:cs typeface="Times New Roman" panose="02020603050405020304" pitchFamily="18" charset="0"/>
              </a:rPr>
              <a:t>Provides a stream of real-time data from applications and services to targets, such as AWS Lambda or event buses</a:t>
            </a:r>
          </a:p>
          <a:p>
            <a:r>
              <a:rPr lang="en-US" sz="2600" dirty="0">
                <a:latin typeface="Times New Roman" panose="02020603050405020304" pitchFamily="18" charset="0"/>
                <a:cs typeface="Times New Roman" panose="02020603050405020304" pitchFamily="18" charset="0"/>
              </a:rPr>
              <a:t>Was formerly called Amazon CloudWatch Events</a:t>
            </a:r>
          </a:p>
        </p:txBody>
      </p:sp>
      <p:pic>
        <p:nvPicPr>
          <p:cNvPr id="11" name="Picture Placeholder 18">
            <a:extLst>
              <a:ext uri="{FF2B5EF4-FFF2-40B4-BE49-F238E27FC236}">
                <a16:creationId xmlns:a16="http://schemas.microsoft.com/office/drawing/2014/main" id="{F157FB2A-93C2-3A1C-F211-2F314A15B432}"/>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857054" y="2432329"/>
            <a:ext cx="1097280" cy="1097280"/>
          </a:xfrm>
          <a:prstGeom prst="rect">
            <a:avLst/>
          </a:prstGeom>
        </p:spPr>
      </p:pic>
      <p:sp>
        <p:nvSpPr>
          <p:cNvPr id="16" name="Text Placeholder 15">
            <a:extLst>
              <a:ext uri="{FF2B5EF4-FFF2-40B4-BE49-F238E27FC236}">
                <a16:creationId xmlns:a16="http://schemas.microsoft.com/office/drawing/2014/main" id="{41D09E61-9DD1-A8B9-F7DE-661823A86AE4}"/>
              </a:ext>
              <a:ext uri="{C183D7F6-B498-43B3-948B-1728B52AA6E4}">
                <adec:decorative xmlns:adec="http://schemas.microsoft.com/office/drawing/2017/decorative" val="1"/>
              </a:ext>
            </a:extLst>
          </p:cNvPr>
          <p:cNvSpPr txBox="1">
            <a:spLocks/>
          </p:cNvSpPr>
          <p:nvPr/>
        </p:nvSpPr>
        <p:spPr>
          <a:xfrm>
            <a:off x="9253550" y="3671279"/>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EventBridge</a:t>
            </a:r>
          </a:p>
        </p:txBody>
      </p:sp>
    </p:spTree>
    <p:extLst>
      <p:ext uri="{BB962C8B-B14F-4D97-AF65-F5344CB8AC3E}">
        <p14:creationId xmlns:p14="http://schemas.microsoft.com/office/powerpoint/2010/main" val="19516152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Security Hub</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99802A3D-409B-462C-AF8A-9D48F308DAAD}"/>
              </a:ext>
              <a:ext uri="{C183D7F6-B498-43B3-948B-1728B52AA6E4}">
                <adec:decorative xmlns:adec="http://schemas.microsoft.com/office/drawing/2017/decorative" val="1"/>
              </a:ext>
            </a:extLst>
          </p:cNvPr>
          <p:cNvSpPr txBox="1">
            <a:spLocks/>
          </p:cNvSpPr>
          <p:nvPr/>
        </p:nvSpPr>
        <p:spPr>
          <a:xfrm>
            <a:off x="365760" y="1651621"/>
            <a:ext cx="8303550" cy="42059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Aggregates security alerts from various AWS services and partner products in a standardized format</a:t>
            </a:r>
          </a:p>
          <a:p>
            <a:r>
              <a:rPr lang="en-US" sz="2600" dirty="0">
                <a:latin typeface="Times New Roman" panose="02020603050405020304" pitchFamily="18" charset="0"/>
                <a:cs typeface="Times New Roman" panose="02020603050405020304" pitchFamily="18" charset="0"/>
              </a:rPr>
              <a:t>Collects data across accounts and checks cloud security posture against AWS security best practices</a:t>
            </a:r>
          </a:p>
          <a:p>
            <a:r>
              <a:rPr lang="en-US" sz="2600" dirty="0">
                <a:latin typeface="Times New Roman" panose="02020603050405020304" pitchFamily="18" charset="0"/>
                <a:cs typeface="Times New Roman" panose="02020603050405020304" pitchFamily="18" charset="0"/>
              </a:rPr>
              <a:t>Helps you to understand your overall security posture by using a consolidated security score across all of your AWS accounts</a:t>
            </a:r>
          </a:p>
        </p:txBody>
      </p:sp>
      <p:pic>
        <p:nvPicPr>
          <p:cNvPr id="8" name="Picture Placeholder 18">
            <a:extLst>
              <a:ext uri="{FF2B5EF4-FFF2-40B4-BE49-F238E27FC236}">
                <a16:creationId xmlns:a16="http://schemas.microsoft.com/office/drawing/2014/main" id="{2A266E45-73F2-C2E2-AB8A-1852E708E9F8}"/>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847003" y="2191306"/>
            <a:ext cx="1097280" cy="1097280"/>
          </a:xfrm>
          <a:prstGeom prst="rect">
            <a:avLst/>
          </a:prstGeom>
        </p:spPr>
      </p:pic>
      <p:sp>
        <p:nvSpPr>
          <p:cNvPr id="15" name="Text Placeholder 15">
            <a:extLst>
              <a:ext uri="{FF2B5EF4-FFF2-40B4-BE49-F238E27FC236}">
                <a16:creationId xmlns:a16="http://schemas.microsoft.com/office/drawing/2014/main" id="{A60636F7-6B57-80FE-938E-4580CD437D39}"/>
              </a:ext>
              <a:ext uri="{C183D7F6-B498-43B3-948B-1728B52AA6E4}">
                <adec:decorative xmlns:adec="http://schemas.microsoft.com/office/drawing/2017/decorative" val="1"/>
              </a:ext>
            </a:extLst>
          </p:cNvPr>
          <p:cNvSpPr txBox="1">
            <a:spLocks/>
          </p:cNvSpPr>
          <p:nvPr/>
        </p:nvSpPr>
        <p:spPr>
          <a:xfrm>
            <a:off x="9243499" y="343025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Security Hub</a:t>
            </a:r>
          </a:p>
        </p:txBody>
      </p:sp>
    </p:spTree>
    <p:extLst>
      <p:ext uri="{BB962C8B-B14F-4D97-AF65-F5344CB8AC3E}">
        <p14:creationId xmlns:p14="http://schemas.microsoft.com/office/powerpoint/2010/main" val="8198777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Config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7C5E09CC-08A6-6725-34BE-20B8DBC3BA46}"/>
              </a:ext>
              <a:ext uri="{C183D7F6-B498-43B3-948B-1728B52AA6E4}">
                <adec:decorative xmlns:adec="http://schemas.microsoft.com/office/drawing/2017/decorative" val="1"/>
              </a:ext>
            </a:extLst>
          </p:cNvPr>
          <p:cNvSpPr txBox="1">
            <a:spLocks/>
          </p:cNvSpPr>
          <p:nvPr/>
        </p:nvSpPr>
        <p:spPr>
          <a:xfrm>
            <a:off x="619970" y="2092104"/>
            <a:ext cx="8049339" cy="367107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Helps to assess, audit, and evaluate the configurations of your AWS resources</a:t>
            </a:r>
          </a:p>
          <a:p>
            <a:r>
              <a:rPr lang="en-US" sz="2600" dirty="0">
                <a:latin typeface="Times New Roman" panose="02020603050405020304" pitchFamily="18" charset="0"/>
                <a:cs typeface="Times New Roman" panose="02020603050405020304" pitchFamily="18" charset="0"/>
              </a:rPr>
              <a:t>Continuously monitors and records AWS resource configurations</a:t>
            </a:r>
          </a:p>
          <a:p>
            <a:r>
              <a:rPr lang="en-US" sz="2600" dirty="0">
                <a:latin typeface="Times New Roman" panose="02020603050405020304" pitchFamily="18" charset="0"/>
                <a:cs typeface="Times New Roman" panose="02020603050405020304" pitchFamily="18" charset="0"/>
              </a:rPr>
              <a:t>Provides automated evaluation of recorded configurations against desired configurations</a:t>
            </a:r>
          </a:p>
        </p:txBody>
      </p:sp>
      <p:pic>
        <p:nvPicPr>
          <p:cNvPr id="11" name="Picture Placeholder 18">
            <a:extLst>
              <a:ext uri="{FF2B5EF4-FFF2-40B4-BE49-F238E27FC236}">
                <a16:creationId xmlns:a16="http://schemas.microsoft.com/office/drawing/2014/main" id="{7EAAA247-62FA-0C59-4B76-58DCCAFF0BAE}"/>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871245" y="2191306"/>
            <a:ext cx="1097280" cy="1097280"/>
          </a:xfrm>
          <a:prstGeom prst="rect">
            <a:avLst/>
          </a:prstGeom>
        </p:spPr>
      </p:pic>
      <p:sp>
        <p:nvSpPr>
          <p:cNvPr id="16" name="Text Placeholder 15">
            <a:extLst>
              <a:ext uri="{FF2B5EF4-FFF2-40B4-BE49-F238E27FC236}">
                <a16:creationId xmlns:a16="http://schemas.microsoft.com/office/drawing/2014/main" id="{BECD3452-4056-1E3D-F826-72A246FA223E}"/>
              </a:ext>
              <a:ext uri="{C183D7F6-B498-43B3-948B-1728B52AA6E4}">
                <adec:decorative xmlns:adec="http://schemas.microsoft.com/office/drawing/2017/decorative" val="1"/>
              </a:ext>
            </a:extLst>
          </p:cNvPr>
          <p:cNvSpPr txBox="1">
            <a:spLocks/>
          </p:cNvSpPr>
          <p:nvPr/>
        </p:nvSpPr>
        <p:spPr>
          <a:xfrm>
            <a:off x="9267741" y="343025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Config</a:t>
            </a:r>
          </a:p>
        </p:txBody>
      </p:sp>
    </p:spTree>
    <p:extLst>
      <p:ext uri="{BB962C8B-B14F-4D97-AF65-F5344CB8AC3E}">
        <p14:creationId xmlns:p14="http://schemas.microsoft.com/office/powerpoint/2010/main" val="2790174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7611537" y="631060"/>
            <a:ext cx="2287813"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5989140"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3" name="TextBox 2">
            <a:extLst>
              <a:ext uri="{FF2B5EF4-FFF2-40B4-BE49-F238E27FC236}">
                <a16:creationId xmlns:a16="http://schemas.microsoft.com/office/drawing/2014/main" id="{B475E382-4ECD-7BBF-9365-C6F9D216D589}"/>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08908A-B65C-41CA-8E82-5601F46D5C40}"/>
</file>

<file path=customXml/itemProps2.xml><?xml version="1.0" encoding="utf-8"?>
<ds:datastoreItem xmlns:ds="http://schemas.openxmlformats.org/officeDocument/2006/customXml" ds:itemID="{27B3D4CE-7F53-4692-8A51-07163831EEE1}"/>
</file>

<file path=customXml/itemProps3.xml><?xml version="1.0" encoding="utf-8"?>
<ds:datastoreItem xmlns:ds="http://schemas.openxmlformats.org/officeDocument/2006/customXml" ds:itemID="{F00CDE93-7409-438D-8107-5EA74ACF37C5}"/>
</file>

<file path=docProps/app.xml><?xml version="1.0" encoding="utf-8"?>
<Properties xmlns="http://schemas.openxmlformats.org/officeDocument/2006/extended-properties" xmlns:vt="http://schemas.openxmlformats.org/officeDocument/2006/docPropsVTypes">
  <TotalTime>1219</TotalTime>
  <Words>3331</Words>
  <Application>Microsoft Office PowerPoint</Application>
  <PresentationFormat>Widescreen</PresentationFormat>
  <Paragraphs>589</Paragraphs>
  <Slides>45</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Alexandria</vt:lpstr>
      <vt:lpstr>Amazon Ember</vt:lpstr>
      <vt:lpstr>Amazon Ember Light</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Elastic Load Balancing</vt:lpstr>
      <vt:lpstr>PowerPoint Presentation</vt:lpstr>
      <vt:lpstr>PowerPoint Presentation</vt:lpstr>
      <vt:lpstr>PowerPoint Presentation</vt:lpstr>
      <vt:lpstr>PowerPoint Presentation</vt:lpstr>
      <vt:lpstr>PowerPoint Presentation</vt:lpstr>
      <vt:lpstr>PowerPoint Presentation</vt:lpstr>
      <vt:lpstr>Activity: Amazon CloudWatch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Reading a Log File</vt:lpstr>
      <vt:lpstr>Activity: Reading a Log File</vt:lpstr>
      <vt:lpstr>Activity: Reading a Log File</vt:lpstr>
      <vt:lpstr>Activity: Reading a Log File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39</cp:revision>
  <dcterms:created xsi:type="dcterms:W3CDTF">2023-05-27T09:20:30Z</dcterms:created>
  <dcterms:modified xsi:type="dcterms:W3CDTF">2026-01-31T13:09:18Z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