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44"/>
  </p:notesMasterIdLst>
  <p:sldIdLst>
    <p:sldId id="480" r:id="rId4"/>
    <p:sldId id="518" r:id="rId5"/>
    <p:sldId id="525" r:id="rId6"/>
    <p:sldId id="566" r:id="rId7"/>
    <p:sldId id="536" r:id="rId8"/>
    <p:sldId id="535" r:id="rId9"/>
    <p:sldId id="537" r:id="rId10"/>
    <p:sldId id="524" r:id="rId11"/>
    <p:sldId id="526" r:id="rId12"/>
    <p:sldId id="529" r:id="rId13"/>
    <p:sldId id="533" r:id="rId14"/>
    <p:sldId id="527" r:id="rId15"/>
    <p:sldId id="528" r:id="rId16"/>
    <p:sldId id="271" r:id="rId17"/>
    <p:sldId id="530" r:id="rId18"/>
    <p:sldId id="531" r:id="rId19"/>
    <p:sldId id="532" r:id="rId20"/>
    <p:sldId id="484" r:id="rId21"/>
    <p:sldId id="567" r:id="rId22"/>
    <p:sldId id="539" r:id="rId23"/>
    <p:sldId id="540" r:id="rId24"/>
    <p:sldId id="541" r:id="rId25"/>
    <p:sldId id="559" r:id="rId26"/>
    <p:sldId id="543" r:id="rId27"/>
    <p:sldId id="546" r:id="rId28"/>
    <p:sldId id="544" r:id="rId29"/>
    <p:sldId id="560" r:id="rId30"/>
    <p:sldId id="547" r:id="rId31"/>
    <p:sldId id="545" r:id="rId32"/>
    <p:sldId id="548" r:id="rId33"/>
    <p:sldId id="549" r:id="rId34"/>
    <p:sldId id="551" r:id="rId35"/>
    <p:sldId id="550" r:id="rId36"/>
    <p:sldId id="561" r:id="rId37"/>
    <p:sldId id="562" r:id="rId38"/>
    <p:sldId id="563" r:id="rId39"/>
    <p:sldId id="558" r:id="rId40"/>
    <p:sldId id="564" r:id="rId41"/>
    <p:sldId id="565"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25"/>
            <p14:sldId id="566"/>
            <p14:sldId id="536"/>
            <p14:sldId id="535"/>
            <p14:sldId id="537"/>
            <p14:sldId id="524"/>
            <p14:sldId id="526"/>
            <p14:sldId id="529"/>
            <p14:sldId id="533"/>
            <p14:sldId id="527"/>
            <p14:sldId id="528"/>
            <p14:sldId id="271"/>
            <p14:sldId id="530"/>
            <p14:sldId id="531"/>
            <p14:sldId id="532"/>
            <p14:sldId id="484"/>
            <p14:sldId id="567"/>
            <p14:sldId id="539"/>
            <p14:sldId id="540"/>
            <p14:sldId id="541"/>
            <p14:sldId id="559"/>
            <p14:sldId id="543"/>
            <p14:sldId id="546"/>
            <p14:sldId id="544"/>
            <p14:sldId id="560"/>
            <p14:sldId id="547"/>
            <p14:sldId id="545"/>
            <p14:sldId id="548"/>
            <p14:sldId id="549"/>
            <p14:sldId id="551"/>
            <p14:sldId id="550"/>
            <p14:sldId id="561"/>
            <p14:sldId id="562"/>
            <p14:sldId id="563"/>
            <p14:sldId id="558"/>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FFCC"/>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69" d="100"/>
          <a:sy n="69"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142961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47435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0845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theme" Target="../theme/theme3.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png"/><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42.xml"/><Relationship Id="rId6" Type="http://schemas.openxmlformats.org/officeDocument/2006/relationships/image" Target="../media/image10.png"/><Relationship Id="rId5" Type="http://schemas.openxmlformats.org/officeDocument/2006/relationships/image" Target="../media/image5.png"/><Relationship Id="rId4" Type="http://schemas.openxmlformats.org/officeDocument/2006/relationships/image" Target="../media/image9.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42.xml"/><Relationship Id="rId6" Type="http://schemas.openxmlformats.org/officeDocument/2006/relationships/image" Target="../media/image12.jpg"/><Relationship Id="rId5" Type="http://schemas.openxmlformats.org/officeDocument/2006/relationships/image" Target="../media/image5.png"/><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6.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pg"/><Relationship Id="rId2" Type="http://schemas.openxmlformats.org/officeDocument/2006/relationships/notesSlide" Target="../notesSlides/notesSlide4.xml"/><Relationship Id="rId1" Type="http://schemas.openxmlformats.org/officeDocument/2006/relationships/slideLayout" Target="../slideLayouts/slideLayout42.xml"/><Relationship Id="rId6" Type="http://schemas.openxmlformats.org/officeDocument/2006/relationships/image" Target="../media/image16.png"/><Relationship Id="rId5" Type="http://schemas.openxmlformats.org/officeDocument/2006/relationships/image" Target="../media/image5.png"/><Relationship Id="rId4" Type="http://schemas.openxmlformats.org/officeDocument/2006/relationships/image" Target="../media/image9.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46.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jpg"/><Relationship Id="rId1" Type="http://schemas.openxmlformats.org/officeDocument/2006/relationships/slideLayout" Target="../slideLayouts/slideLayout30.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png"/><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4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2.jpg"/><Relationship Id="rId1" Type="http://schemas.openxmlformats.org/officeDocument/2006/relationships/slideLayout" Target="../slideLayouts/slideLayout4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3.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6.png"/><Relationship Id="rId1" Type="http://schemas.openxmlformats.org/officeDocument/2006/relationships/slideLayout" Target="../slideLayouts/slideLayout46.xml"/><Relationship Id="rId5" Type="http://schemas.openxmlformats.org/officeDocument/2006/relationships/image" Target="../media/image2.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3.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3.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2.xml"/><Relationship Id="rId6" Type="http://schemas.openxmlformats.org/officeDocument/2006/relationships/image" Target="../media/image30.png"/><Relationship Id="rId5" Type="http://schemas.openxmlformats.org/officeDocument/2006/relationships/image" Target="../media/image5.png"/><Relationship Id="rId4" Type="http://schemas.openxmlformats.org/officeDocument/2006/relationships/image" Target="../media/image9.sv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6.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6.xml"/><Relationship Id="rId1" Type="http://schemas.openxmlformats.org/officeDocument/2006/relationships/slideLayout" Target="../slideLayouts/slideLayout42.xml"/><Relationship Id="rId6" Type="http://schemas.openxmlformats.org/officeDocument/2006/relationships/image" Target="../media/image5.png"/><Relationship Id="rId5" Type="http://schemas.openxmlformats.org/officeDocument/2006/relationships/image" Target="../media/image9.sv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Layout" Target="../slideLayouts/slideLayout46.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0.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43.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6.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9.svg"/><Relationship Id="rId2" Type="http://schemas.openxmlformats.org/officeDocument/2006/relationships/image" Target="../media/image39.jpeg"/><Relationship Id="rId1" Type="http://schemas.openxmlformats.org/officeDocument/2006/relationships/slideLayout" Target="../slideLayouts/slideLayout29.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4100283"/>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819" y="1012587"/>
            <a:ext cx="6685259" cy="1587935"/>
          </a:xfrm>
          <a:prstGeom prst="rect">
            <a:avLst/>
          </a:prstGeom>
          <a:noFill/>
        </p:spPr>
        <p:txBody>
          <a:bodyPr wrap="square" rtlCol="0">
            <a:spAutoFit/>
          </a:bodyPr>
          <a:lstStyle/>
          <a:p>
            <a:pPr algn="ctr" rtl="1">
              <a:lnSpc>
                <a:spcPct val="107000"/>
              </a:lnSpc>
              <a:spcAft>
                <a:spcPts val="800"/>
              </a:spcAft>
            </a:pPr>
            <a:r>
              <a:rPr lang="ar-EG" sz="2800" dirty="0">
                <a:solidFill>
                  <a:srgbClr val="C00000"/>
                </a:solidFill>
                <a:latin typeface="Calibri" panose="020F0502020204030204" pitchFamily="34" charset="0"/>
                <a:ea typeface="Calibri" panose="020F0502020204030204" pitchFamily="34" charset="0"/>
                <a:cs typeface="mohammad bold art 1" pitchFamily="2" charset="-78"/>
              </a:rPr>
              <a:t>كتابة الأخبار والتقرير الصحفي</a:t>
            </a:r>
          </a:p>
          <a:p>
            <a:pPr algn="ctr" rtl="1">
              <a:lnSpc>
                <a:spcPct val="107000"/>
              </a:lnSpc>
              <a:spcAft>
                <a:spcPts val="800"/>
              </a:spcAft>
            </a:pPr>
            <a:r>
              <a:rPr lang="en-US" sz="32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rPr>
              <a:t>News Writing and Journalistic report</a:t>
            </a:r>
            <a:endParaRPr lang="ar-EG" sz="32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No : 1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631257" y="2512348"/>
            <a:ext cx="5450123" cy="984885"/>
          </a:xfrm>
          <a:prstGeom prst="rect">
            <a:avLst/>
          </a:prstGeom>
          <a:noFill/>
        </p:spPr>
        <p:txBody>
          <a:bodyPr wrap="square" rtlCol="0">
            <a:spAutoFit/>
          </a:bodyPr>
          <a:lstStyle/>
          <a:p>
            <a:pPr algn="ctr" rtl="1"/>
            <a:r>
              <a:rPr lang="ar-EG" sz="2400" dirty="0">
                <a:solidFill>
                  <a:srgbClr val="002060"/>
                </a:solidFill>
                <a:latin typeface="Adobe Caslon Pro" panose="0205050205050A020403" pitchFamily="18" charset="0"/>
                <a:cs typeface="mohammad bold art 1" pitchFamily="2" charset="-78"/>
              </a:rPr>
              <a:t>المحاضرة الأولى</a:t>
            </a:r>
            <a:endParaRPr lang="ar-EG" sz="2000" dirty="0">
              <a:solidFill>
                <a:srgbClr val="002060"/>
              </a:solidFill>
              <a:latin typeface="Adobe Caslon Pro" panose="0205050205050A020403" pitchFamily="18" charset="0"/>
              <a:cs typeface="mohammad bold art 1" pitchFamily="2" charset="-78"/>
            </a:endParaRPr>
          </a:p>
          <a:p>
            <a:pPr algn="ctr" rtl="1"/>
            <a:endParaRPr lang="ar-EG" sz="1000" dirty="0">
              <a:solidFill>
                <a:srgbClr val="002060"/>
              </a:solidFill>
              <a:latin typeface="Adobe Caslon Pro" panose="0205050205050A020403" pitchFamily="18" charset="0"/>
              <a:cs typeface="mohammad bold art 1" pitchFamily="2" charset="-78"/>
            </a:endParaRPr>
          </a:p>
          <a:p>
            <a:pPr algn="ctr" rtl="1"/>
            <a:r>
              <a:rPr lang="ar-EG" sz="2400" dirty="0">
                <a:solidFill>
                  <a:srgbClr val="002060"/>
                </a:solidFill>
                <a:latin typeface="Adobe Caslon Pro" panose="0205050205050A020403" pitchFamily="18" charset="0"/>
                <a:cs typeface="mohammad bold art 1" pitchFamily="2" charset="-78"/>
              </a:rPr>
              <a:t>مفهوم الخبر الصحفي: تطوره التاريخي وأنواعه </a:t>
            </a:r>
            <a:endParaRPr lang="en-US" sz="2400" dirty="0">
              <a:solidFill>
                <a:srgbClr val="002060"/>
              </a:solidFill>
              <a:latin typeface="Adobe Caslon Pro" panose="0205050205050A020403" pitchFamily="18" charset="0"/>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56604" y="1906752"/>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1" y="1524233"/>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53955"/>
            <a:ext cx="4459435" cy="4232004"/>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1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dobe Caslon Pro Bold" panose="0205070206050A020403" pitchFamily="18" charset="0"/>
                <a:cs typeface="Adobe Arabic" panose="02040503050201020203" pitchFamily="18" charset="-78"/>
              </a:rPr>
              <a:t>Lecture No: 1 </a:t>
            </a:r>
            <a:endParaRPr lang="ar-EG" sz="2400" dirty="0">
              <a:latin typeface="Adobe Caslon Pro Bold" panose="0205070206050A020403" pitchFamily="18" charset="0"/>
              <a:cs typeface="Adobe Arabic" panose="02040503050201020203" pitchFamily="18"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4640233" y="1927997"/>
            <a:ext cx="7467744" cy="4346142"/>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4350" lvl="0" indent="-514350" algn="r" rtl="1">
              <a:buAutoNum type="arabicPeriod"/>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تمهيد.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Introduction                                                           </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4350" lvl="0" indent="-514350" algn="r" rtl="1">
              <a:buAutoNum type="arabicPeriod"/>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النشأة التاريخية لتطور الخبر الصحفي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History of the press release</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4350" indent="-514350" algn="r" rtl="1">
              <a:buFontTx/>
              <a:buAutoNum type="arabicPeriod"/>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مفهوم الخبر الصحفي </a:t>
            </a:r>
            <a:r>
              <a:rPr lang="en-US" sz="2000" b="1" dirty="0">
                <a:solidFill>
                  <a:srgbClr val="002060"/>
                </a:solidFill>
                <a:latin typeface="Adobe Caslon Pro" panose="0205050205050A020403" pitchFamily="18" charset="0"/>
              </a:rPr>
              <a:t>The concept of press release                              </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4350" indent="-514350" algn="r" rtl="1">
              <a:buFontTx/>
              <a:buAutoNum type="arabicPeriod"/>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أنواع الخبر الصحفي  </a:t>
            </a:r>
            <a:r>
              <a:rPr lang="en-US" sz="2000" b="1" dirty="0">
                <a:solidFill>
                  <a:srgbClr val="002060"/>
                </a:solidFill>
                <a:latin typeface="Adobe Caslon Pro" panose="0205050205050A020403" pitchFamily="18" charset="0"/>
              </a:rPr>
              <a:t>Types of press release                               </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r" rtl="1">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5. خاتمة                    </a:t>
            </a:r>
            <a:r>
              <a:rPr lang="en-US" sz="2000" b="1" dirty="0">
                <a:solidFill>
                  <a:srgbClr val="002060"/>
                </a:solidFill>
                <a:latin typeface="Adobe Caslon Pro" panose="0205050205050A020403" pitchFamily="18" charset="0"/>
              </a:rPr>
              <a:t>Conclusion</a:t>
            </a:r>
            <a:endParaRPr lang="ar-EG" sz="2000" b="1" dirty="0">
              <a:solidFill>
                <a:srgbClr val="002060"/>
              </a:solidFill>
              <a:latin typeface="Adobe Caslon Pro" panose="0205050205050A020403" pitchFamily="18" charset="0"/>
            </a:endParaRPr>
          </a:p>
          <a:p>
            <a:pPr algn="r" rtl="1"/>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6. المراجع    </a:t>
            </a:r>
            <a:r>
              <a:rPr lang="en-US" sz="2000" b="1" dirty="0">
                <a:solidFill>
                  <a:srgbClr val="002060"/>
                </a:solidFill>
                <a:latin typeface="Adobe Caslon Pro" panose="0205050205050A020403" pitchFamily="18" charset="0"/>
              </a:rPr>
              <a:t>References                  </a:t>
            </a: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47564" y="1112519"/>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dobe Caslon Pro Bold" panose="0205070206050A020403" pitchFamily="18" charset="0"/>
                <a:cs typeface="Adobe Arabic" panose="02040503050201020203" pitchFamily="18" charset="-78"/>
              </a:rPr>
              <a:t>Content</a:t>
            </a:r>
            <a:endParaRPr lang="ar-EG" sz="2400" dirty="0">
              <a:latin typeface="Adobe Caslon Pro Bold" panose="0205070206050A020403" pitchFamily="18" charset="0"/>
              <a:cs typeface="Adobe Arabic" panose="02040503050201020203" pitchFamily="18" charset="-78"/>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440385" y="89897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No: 1</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372593" y="1419532"/>
            <a:ext cx="1226595" cy="1138773"/>
          </a:xfrm>
          <a:prstGeom prst="rect">
            <a:avLst/>
          </a:prstGeom>
          <a:noFill/>
        </p:spPr>
        <p:txBody>
          <a:bodyPr wrap="square" rtlCol="0">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Lecture</a:t>
            </a:r>
            <a:r>
              <a:rPr lang="en-US" sz="2400" b="1" dirty="0">
                <a:solidFill>
                  <a:schemeClr val="bg1"/>
                </a:solidFill>
                <a:latin typeface="Times New Roman" panose="02020603050405020304" pitchFamily="18" charset="0"/>
                <a:cs typeface="Times New Roman" panose="02020603050405020304" pitchFamily="18" charset="0"/>
              </a:rPr>
              <a:t> </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8661357" y="6393869"/>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9" name="Rectangle: Rounded Corners 8">
            <a:extLst>
              <a:ext uri="{FF2B5EF4-FFF2-40B4-BE49-F238E27FC236}">
                <a16:creationId xmlns:a16="http://schemas.microsoft.com/office/drawing/2014/main" id="{E587D06F-4992-40BB-86EC-76F3C0146C86}"/>
              </a:ext>
            </a:extLst>
          </p:cNvPr>
          <p:cNvSpPr/>
          <p:nvPr/>
        </p:nvSpPr>
        <p:spPr>
          <a:xfrm>
            <a:off x="4328993" y="791830"/>
            <a:ext cx="7558206" cy="592520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p>
          <a:p>
            <a:pPr lvl="0" algn="justLow" rtl="1">
              <a:lnSpc>
                <a:spcPct val="150000"/>
              </a:lnSpc>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تُعد الصحافة والإعلام أحد أركان الديمقراطية الحديثة، حيث تلعب دورًا حاسمًا في نقل المعلومات والأخبار إلى الجمهور. وفي قلب هذه العملية الإعلامية، يقف الخبر الصحفي كأحد أهم أدوات الصحافة في توصيل الأحداث والتطورات الجارية إلى العالم بشكل سريع وموثوق. إذ يتميز الخبر الصحفي السليم بقدرته على نقل الأخبار والمعلومات بشكل موضوعي وموثوق، حيث يعتمد على المصادر الموثوقة والتحقق من المعلومات قبل نشرها، وهذه الدقة والموضوعية تمنح الجمهور القدرة على تلقي المعلومات بثقة والاعتماد عليها في تكوين آرائهم واتخاذ قراراتهم.</a:t>
            </a:r>
            <a:endPar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7" name="Picture 6">
            <a:extLst>
              <a:ext uri="{FF2B5EF4-FFF2-40B4-BE49-F238E27FC236}">
                <a16:creationId xmlns:a16="http://schemas.microsoft.com/office/drawing/2014/main" id="{67FA9F42-E339-4F1A-A6B1-979A8490C616}"/>
              </a:ext>
            </a:extLst>
          </p:cNvPr>
          <p:cNvPicPr>
            <a:picLocks noChangeAspect="1"/>
          </p:cNvPicPr>
          <p:nvPr/>
        </p:nvPicPr>
        <p:blipFill>
          <a:blip r:embed="rId2"/>
          <a:stretch>
            <a:fillRect/>
          </a:stretch>
        </p:blipFill>
        <p:spPr>
          <a:xfrm>
            <a:off x="304801" y="2250424"/>
            <a:ext cx="3673678" cy="7268238"/>
          </a:xfrm>
          <a:prstGeom prst="rect">
            <a:avLst/>
          </a:prstGeom>
        </p:spPr>
      </p:pic>
      <p:sp>
        <p:nvSpPr>
          <p:cNvPr id="13" name="TextBox 12">
            <a:extLst>
              <a:ext uri="{FF2B5EF4-FFF2-40B4-BE49-F238E27FC236}">
                <a16:creationId xmlns:a16="http://schemas.microsoft.com/office/drawing/2014/main" id="{2775ECD1-2E54-4F4A-8FE5-CBA9747673C4}"/>
              </a:ext>
            </a:extLst>
          </p:cNvPr>
          <p:cNvSpPr txBox="1"/>
          <p:nvPr/>
        </p:nvSpPr>
        <p:spPr>
          <a:xfrm>
            <a:off x="6809434" y="1022878"/>
            <a:ext cx="4838351"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EG" sz="2800" b="1" dirty="0">
                <a:solidFill>
                  <a:srgbClr val="002060"/>
                </a:solidFill>
                <a:latin typeface="Adobe Arabic" panose="02040503050201020203" pitchFamily="18" charset="-78"/>
                <a:cs typeface="Adobe Arabic" panose="02040503050201020203" pitchFamily="18" charset="-78"/>
              </a:rPr>
              <a:t>1. تمهيد..        </a:t>
            </a:r>
            <a:r>
              <a:rPr lang="en-US" sz="2800" b="1" dirty="0">
                <a:solidFill>
                  <a:srgbClr val="002060"/>
                </a:solidFill>
                <a:latin typeface="Adobe Arabic" panose="02040503050201020203" pitchFamily="18" charset="-78"/>
                <a:cs typeface="Adobe Arabic" panose="02040503050201020203" pitchFamily="18" charset="-78"/>
              </a:rPr>
              <a:t>Introduction     </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4" name="Graphic 22">
            <a:extLst>
              <a:ext uri="{FF2B5EF4-FFF2-40B4-BE49-F238E27FC236}">
                <a16:creationId xmlns:a16="http://schemas.microsoft.com/office/drawing/2014/main" id="{2B128B8C-3C22-4974-ADDB-2E5FD07EDF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9085" y="-5061"/>
            <a:ext cx="2470340" cy="563871"/>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645972" y="1357880"/>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No: 1</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8C8040BB-5005-4A01-8199-D2F318910643}"/>
              </a:ext>
            </a:extLst>
          </p:cNvPr>
          <p:cNvSpPr/>
          <p:nvPr/>
        </p:nvSpPr>
        <p:spPr>
          <a:xfrm>
            <a:off x="166255" y="927747"/>
            <a:ext cx="7319350" cy="490640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ومن خلال توفير المعلومات الشاملة والتحليلات العميقة، يُسهم الخبر الصحفي في توعية الجمهور وتنمية وعيهم، كما تُسهم هذه المعلومات القيمة فى تمكين الجمهور من فهم السياق الأوسع للأحداث وتقييمها بشكل أكثر دقة. كذلك يمكن للصحفيين أن يلعبوا دورًا حيويًا في تسليط الضوء على القضايا الهامة والمثيرة للجدل، وتوضيح التأثيرات والتداعيات المحتملة للأحداث الجارية.</a:t>
            </a:r>
            <a:endParaRPr lang="ar-EG" dirty="0">
              <a:latin typeface="Adobe Arabic" panose="02040503050201020203" pitchFamily="18" charset="-78"/>
              <a:cs typeface="Adobe Arabic" panose="02040503050201020203" pitchFamily="18" charset="-78"/>
            </a:endParaRPr>
          </a:p>
        </p:txBody>
      </p:sp>
      <p:pic>
        <p:nvPicPr>
          <p:cNvPr id="9" name="Graphic 22">
            <a:extLst>
              <a:ext uri="{FF2B5EF4-FFF2-40B4-BE49-F238E27FC236}">
                <a16:creationId xmlns:a16="http://schemas.microsoft.com/office/drawing/2014/main" id="{E5D1D722-D49A-46DE-BE1A-986E295E51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45972" y="54900"/>
            <a:ext cx="2470340" cy="563871"/>
          </a:xfrm>
          <a:prstGeom prst="rect">
            <a:avLst/>
          </a:prstGeom>
        </p:spPr>
      </p:pic>
    </p:spTree>
    <p:extLst>
      <p:ext uri="{BB962C8B-B14F-4D97-AF65-F5344CB8AC3E}">
        <p14:creationId xmlns:p14="http://schemas.microsoft.com/office/powerpoint/2010/main" val="1664217125"/>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0501143" y="6296549"/>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panose="0205050205050A020403" pitchFamily="18" charset="0"/>
                <a:ea typeface="Roboto Light" panose="02000000000000000000" pitchFamily="2" charset="0"/>
                <a:cs typeface="+mn-cs"/>
              </a:rPr>
              <a:t>Lectur</a:t>
            </a:r>
            <a:r>
              <a:rPr kumimoji="0" lang="en-US" sz="2000" b="1" i="0" u="none" strike="noStrike" kern="1200" cap="none" spc="0" normalizeH="0" baseline="0" noProof="0" dirty="0">
                <a:ln>
                  <a:noFill/>
                </a:ln>
                <a:solidFill>
                  <a:srgbClr val="002060"/>
                </a:solidFill>
                <a:effectLst/>
                <a:uLnTx/>
                <a:uFillTx/>
                <a:latin typeface="Adobe Caslon Pro" panose="0205050205050A020403" pitchFamily="18" charset="0"/>
                <a:ea typeface="Roboto Light" panose="02000000000000000000" pitchFamily="2" charset="0"/>
                <a:cs typeface="+mn-cs"/>
              </a:rPr>
              <a:t>e </a:t>
            </a:r>
            <a:r>
              <a:rPr kumimoji="0" lang="en-US" sz="11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1274852" y="6341425"/>
            <a:ext cx="9171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No:1 </a:t>
            </a:r>
          </a:p>
        </p:txBody>
      </p:sp>
      <p:sp>
        <p:nvSpPr>
          <p:cNvPr id="7" name="TextBox 6">
            <a:extLst>
              <a:ext uri="{FF2B5EF4-FFF2-40B4-BE49-F238E27FC236}">
                <a16:creationId xmlns:a16="http://schemas.microsoft.com/office/drawing/2014/main" id="{20D19C38-D110-EE5A-C35B-B7A999B68582}"/>
              </a:ext>
            </a:extLst>
          </p:cNvPr>
          <p:cNvSpPr txBox="1"/>
          <p:nvPr/>
        </p:nvSpPr>
        <p:spPr>
          <a:xfrm>
            <a:off x="8443340" y="60565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panose="0205050205050A020403" pitchFamily="18" charset="0"/>
                <a:ea typeface="+mn-ea"/>
                <a:cs typeface="+mn-cs"/>
              </a:rPr>
              <a:t>www.midocean.ae</a:t>
            </a:r>
          </a:p>
        </p:txBody>
      </p:sp>
      <p:sp>
        <p:nvSpPr>
          <p:cNvPr id="2" name="Rectangle: Rounded Corners 1">
            <a:extLst>
              <a:ext uri="{FF2B5EF4-FFF2-40B4-BE49-F238E27FC236}">
                <a16:creationId xmlns:a16="http://schemas.microsoft.com/office/drawing/2014/main" id="{886EDFAD-89A5-47DF-9B80-C297A1EA13DC}"/>
              </a:ext>
            </a:extLst>
          </p:cNvPr>
          <p:cNvSpPr/>
          <p:nvPr/>
        </p:nvSpPr>
        <p:spPr>
          <a:xfrm>
            <a:off x="96107" y="778817"/>
            <a:ext cx="7558704" cy="5968334"/>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ولا يقتصر دور الخبر الصحفي على نقل المعلومات فحسب، بل يمتد دوره لتشكيل الرأي العام والحوار العام حول القضايا المهمة، وتحفيز المناقشات والتفكير النقدي، هذا فضلاً عن دوره الهام في تحقيق التغيير والإصلاح عن طريق رفع الوعي بالقضايا الاجتماعية والسياسية والاقتصادية.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وأخيرًا، ينبغي أن نؤكد على أن حرية الصحافة وحرية التعبير تعُد أساساً لتحقيق دور الخبر الصحفي في تشكيل الوعي والرأي العام. فعندما يتمتع الصحفيون بالحرية في توجيه الضوء على القضايا المهمة والكشف عن الحقائق، يمكنهم تحقيق تأثير قوي في تشكيل الرأي العام والدفع بالمجتمع نحو التغيير للأفضل</a:t>
            </a:r>
            <a:r>
              <a:rPr lang="ar-EG"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endParaRPr lang="en-US" sz="12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0" name="Picture 9">
            <a:extLst>
              <a:ext uri="{FF2B5EF4-FFF2-40B4-BE49-F238E27FC236}">
                <a16:creationId xmlns:a16="http://schemas.microsoft.com/office/drawing/2014/main" id="{DC302556-6AB3-4B8D-85FF-F17B1EC346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4448" y="1462621"/>
            <a:ext cx="4291445" cy="40756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6414B2BF-E7AB-404D-852C-13B9890A2EF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25553" y="119370"/>
            <a:ext cx="2470340" cy="563871"/>
          </a:xfrm>
          <a:prstGeom prst="rect">
            <a:avLst/>
          </a:prstGeom>
        </p:spPr>
      </p:pic>
    </p:spTree>
    <p:extLst>
      <p:ext uri="{BB962C8B-B14F-4D97-AF65-F5344CB8AC3E}">
        <p14:creationId xmlns:p14="http://schemas.microsoft.com/office/powerpoint/2010/main" val="36802671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7176654" y="6200766"/>
            <a:ext cx="210684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No:1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3022277" y="6390265"/>
            <a:ext cx="3281542"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381506" y="6359655"/>
            <a:ext cx="3281542"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105260" y="149037"/>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2038" y="-345053"/>
            <a:ext cx="2470340" cy="102659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3939408" y="1064882"/>
            <a:ext cx="8127901" cy="50040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u="sng"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مر تطور الخبر الصحفي وانتقاله للآخرين في المجتمعات المختلفة بعدة مراحل منذ القدم: -</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mj-lt"/>
              <a:buAutoNum type="arabicPeriod"/>
            </a:pPr>
            <a:r>
              <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بدأ بمرحلة النقش على الحجر التي يعود لها الفضل في حفظ أخبار الحضارات الغابرة وأساليب الحياة القديمة من خلال أخبار الصيد والقنص وأخبار الحرب والسلم وأخبار الزواج والطقوس الاجتماعية والعبادات.</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mj-lt"/>
              <a:buAutoNum type="arabicPeriod"/>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ثم أتت المرحلة الصوتية التي اعتمدت على (الأبواق، المنادين، الرواة، والشعراء، الرسل) في نقل الأخبار.</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800"/>
              </a:spcAft>
              <a:buFont typeface="+mj-lt"/>
              <a:buAutoNum type="arabicPeriod"/>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بعد ذلك ارتقى انتشار الخبر إلى المرحلة الكتابية الخطية التي ظهرت أولاً على شكل خطابات دورية ومراسلات مدونة وكتب صغيرة.</a:t>
            </a:r>
            <a:endParaRPr lang="en-US"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6" name="Rectangle: Rounded Corners 5">
            <a:extLst>
              <a:ext uri="{FF2B5EF4-FFF2-40B4-BE49-F238E27FC236}">
                <a16:creationId xmlns:a16="http://schemas.microsoft.com/office/drawing/2014/main" id="{CC07DA1C-A698-4037-B632-EF0816752B38}"/>
              </a:ext>
            </a:extLst>
          </p:cNvPr>
          <p:cNvSpPr/>
          <p:nvPr/>
        </p:nvSpPr>
        <p:spPr>
          <a:xfrm>
            <a:off x="2619284" y="223974"/>
            <a:ext cx="7369070" cy="78777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chemeClr val="accent5">
                    <a:lumMod val="75000"/>
                  </a:schemeClr>
                </a:solidFill>
                <a:latin typeface="Adobe Arabic" panose="02040503050201020203" pitchFamily="18" charset="-78"/>
                <a:ea typeface="Calibri" panose="020F0502020204030204" pitchFamily="34" charset="0"/>
                <a:cs typeface="Adobe Arabic" panose="02040503050201020203" pitchFamily="18" charset="-78"/>
              </a:rPr>
              <a:t>2. النشأة التاريخية لتطور الخبر الصحفي  </a:t>
            </a:r>
            <a:r>
              <a:rPr lang="en-US" sz="2800" b="1" dirty="0">
                <a:solidFill>
                  <a:schemeClr val="accent5">
                    <a:lumMod val="75000"/>
                  </a:schemeClr>
                </a:solidFill>
                <a:latin typeface="Adobe Arabic" panose="02040503050201020203" pitchFamily="18" charset="-78"/>
                <a:ea typeface="Calibri" panose="020F0502020204030204" pitchFamily="34" charset="0"/>
                <a:cs typeface="Adobe Arabic" panose="02040503050201020203" pitchFamily="18" charset="-78"/>
              </a:rPr>
              <a:t> History of the press release</a:t>
            </a:r>
            <a:endParaRPr lang="ar-EG" dirty="0">
              <a:solidFill>
                <a:schemeClr val="accent5">
                  <a:lumMod val="75000"/>
                </a:schemeClr>
              </a:solidFill>
            </a:endParaRPr>
          </a:p>
        </p:txBody>
      </p:sp>
      <p:pic>
        <p:nvPicPr>
          <p:cNvPr id="14" name="Picture 13">
            <a:extLst>
              <a:ext uri="{FF2B5EF4-FFF2-40B4-BE49-F238E27FC236}">
                <a16:creationId xmlns:a16="http://schemas.microsoft.com/office/drawing/2014/main" id="{2078EF5C-DA9B-4CA3-9F2E-D4663B97AD03}"/>
              </a:ext>
            </a:extLst>
          </p:cNvPr>
          <p:cNvPicPr>
            <a:picLocks noChangeAspect="1"/>
          </p:cNvPicPr>
          <p:nvPr/>
        </p:nvPicPr>
        <p:blipFill>
          <a:blip r:embed="rId6"/>
          <a:stretch>
            <a:fillRect/>
          </a:stretch>
        </p:blipFill>
        <p:spPr>
          <a:xfrm>
            <a:off x="124691" y="1300043"/>
            <a:ext cx="3657601" cy="46851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27002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102551"/>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281145" y="6083850"/>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 : 1</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88C2CC5-43D6-4D8D-87AD-B68B86A67F67}"/>
              </a:ext>
            </a:extLst>
          </p:cNvPr>
          <p:cNvSpPr/>
          <p:nvPr/>
        </p:nvSpPr>
        <p:spPr>
          <a:xfrm>
            <a:off x="4869405" y="1135775"/>
            <a:ext cx="6916661" cy="458644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4. ودلت المصادر أن الخبر المكتوب وجد منذ عهد يوليوس قيصر في القرن الأول قبل الميلاد عندما أصدر صحيفة تحت عنوان الوقائع اليومية </a:t>
            </a:r>
            <a:r>
              <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Acta Diurna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تضمنت أخبار الدولة.</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5. كذلك صدرت صحفاً في الصين وكوريا حوالي القرن الثامن للميلاد، ثم انتشرت الأخبار المكتوبة حوالي القرن الرابع عشر في أوروبا كلها.</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2" name="Picture 1">
            <a:extLst>
              <a:ext uri="{FF2B5EF4-FFF2-40B4-BE49-F238E27FC236}">
                <a16:creationId xmlns:a16="http://schemas.microsoft.com/office/drawing/2014/main" id="{848E7AC3-6017-4680-AC3F-6E9019BD1A8A}"/>
              </a:ext>
            </a:extLst>
          </p:cNvPr>
          <p:cNvPicPr>
            <a:picLocks noChangeAspect="1"/>
          </p:cNvPicPr>
          <p:nvPr/>
        </p:nvPicPr>
        <p:blipFill>
          <a:blip r:embed="rId2"/>
          <a:stretch>
            <a:fillRect/>
          </a:stretch>
        </p:blipFill>
        <p:spPr>
          <a:xfrm>
            <a:off x="281661" y="1135774"/>
            <a:ext cx="4373465" cy="45864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0AC259D9-F938-4C29-8B23-34740A638CD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175297"/>
            <a:ext cx="2470340" cy="563871"/>
          </a:xfrm>
          <a:prstGeom prst="rect">
            <a:avLst/>
          </a:prstGeom>
        </p:spPr>
      </p:pic>
    </p:spTree>
    <p:extLst>
      <p:ext uri="{BB962C8B-B14F-4D97-AF65-F5344CB8AC3E}">
        <p14:creationId xmlns:p14="http://schemas.microsoft.com/office/powerpoint/2010/main" val="295642166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642764" y="5301799"/>
            <a:ext cx="212762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Times New Roman" panose="02020603050405020304" pitchFamily="18" charset="0"/>
                <a:cs typeface="Times New Roman" panose="02020603050405020304" pitchFamily="18" charset="0"/>
              </a:rPr>
              <a:t>Lecture No:1 </a:t>
            </a:r>
            <a:endParaRPr lang="en-US" sz="24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714403" y="6256153"/>
            <a:ext cx="3281542"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17211" y="6247298"/>
            <a:ext cx="3281542"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6811028" y="6204378"/>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42764" y="-28913"/>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56968" y="587330"/>
            <a:ext cx="7167737" cy="534027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6. لكن المرحلة الأهم بدأت في عام 1450م عام اختراع غوتنبرغ للطباعة حيث شكلت قفزة حقيقية في عالم انتشار المعرفة، ورغم التأخر النسبي في استغلالها في مجال الصحافة إلا أن البداية كانت قوية بما يكفي كي لا تتوقف، ففي القرن السادس عشر نشرت حكومة البندقية أوراقا إخبارية صغيرة ثم لحقت بها ألمانيا، ثم ظهرت بشائر الصحف الأولى في إنكلترا في العام 1621 تحت عنوان كورنتوس  </a:t>
            </a:r>
            <a:r>
              <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Corantos</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واتسمت بعرض المعلومات الخارجية وعدم انتظار الصدور والخضوع لإشراف حكومي صارم.</a:t>
            </a:r>
          </a:p>
          <a:p>
            <a:pPr lvl="0" algn="justLow" rtl="1">
              <a:lnSpc>
                <a:spcPct val="150000"/>
              </a:lnSpc>
              <a:spcAft>
                <a:spcPts val="800"/>
              </a:spcAft>
            </a:pP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41D22543-DB12-4355-B1AC-FCE5BEC3196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747565" y="930390"/>
            <a:ext cx="2457450" cy="36077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Picture 13">
            <a:extLst>
              <a:ext uri="{FF2B5EF4-FFF2-40B4-BE49-F238E27FC236}">
                <a16:creationId xmlns:a16="http://schemas.microsoft.com/office/drawing/2014/main" id="{E4EDED42-841F-47D2-B41D-B48ED3EDA0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10468" y="930390"/>
            <a:ext cx="2532296" cy="38326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80823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81662" y="6210299"/>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174735" y="6284948"/>
            <a:ext cx="1226595" cy="1077218"/>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No:1</a:t>
            </a:r>
            <a:r>
              <a:rPr lang="en-US" sz="2000" b="1" dirty="0">
                <a:solidFill>
                  <a:schemeClr val="bg1"/>
                </a:solidFill>
                <a:latin typeface="Times New Roman" panose="02020603050405020304" pitchFamily="18" charset="0"/>
                <a:cs typeface="Times New Roman" panose="02020603050405020304" pitchFamily="18" charset="0"/>
              </a:rPr>
              <a:t> </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3" name="Rectangle: Diagonal Corners Rounded 2">
            <a:extLst>
              <a:ext uri="{FF2B5EF4-FFF2-40B4-BE49-F238E27FC236}">
                <a16:creationId xmlns:a16="http://schemas.microsoft.com/office/drawing/2014/main" id="{928B8C05-D010-4E6E-80C6-7AA4B6B96093}"/>
              </a:ext>
            </a:extLst>
          </p:cNvPr>
          <p:cNvSpPr/>
          <p:nvPr/>
        </p:nvSpPr>
        <p:spPr>
          <a:xfrm>
            <a:off x="124691" y="920192"/>
            <a:ext cx="7485605" cy="5179152"/>
          </a:xfrm>
          <a:prstGeom prst="round2Diag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7. وبعد فترة التبني الطويلة للصحافة الإخبارية المطبوعة وانتشارها في معظم دول العالم، أظهرت الحرب العالمية الأولى 1914-1918 الحاجة العسكرية الملحة لتطوير نظام الراديو وتحسينه لكنه ازدهر كوسيلة اتصالية - إخبارية في الثلاثينيات والأربعينيات، ولم تكن </a:t>
            </a:r>
            <a:r>
              <a:rPr lang="ar-EG" sz="2400" dirty="0">
                <a:solidFill>
                  <a:srgbClr val="002060"/>
                </a:solidFill>
                <a:latin typeface="Adobe Arabic" panose="02040503050201020203" pitchFamily="18" charset="-78"/>
                <a:ea typeface="Calibri" panose="020F0502020204030204" pitchFamily="34" charset="0"/>
                <a:cs typeface="+mj-cs"/>
              </a:rPr>
              <a:t>النشرات</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الإخبارية الإذاعية الأولى سوى سرد مبسط لعناوين الصحف، لكن الإذاعة استطاعت رسم طريق مستقل بها حين تمكنت من إيجاد مصادرها الخاصة للأخبار.</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9" name="Picture 8">
            <a:extLst>
              <a:ext uri="{FF2B5EF4-FFF2-40B4-BE49-F238E27FC236}">
                <a16:creationId xmlns:a16="http://schemas.microsoft.com/office/drawing/2014/main" id="{73747F64-5512-46AE-A56A-34606BE2A829}"/>
              </a:ext>
            </a:extLst>
          </p:cNvPr>
          <p:cNvPicPr>
            <a:picLocks noChangeAspect="1"/>
          </p:cNvPicPr>
          <p:nvPr/>
        </p:nvPicPr>
        <p:blipFill>
          <a:blip r:embed="rId2"/>
          <a:stretch>
            <a:fillRect/>
          </a:stretch>
        </p:blipFill>
        <p:spPr>
          <a:xfrm>
            <a:off x="8134912" y="1704781"/>
            <a:ext cx="3564082" cy="21440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a:extLst>
              <a:ext uri="{FF2B5EF4-FFF2-40B4-BE49-F238E27FC236}">
                <a16:creationId xmlns:a16="http://schemas.microsoft.com/office/drawing/2014/main" id="{D45F7F23-828F-4C77-8E77-AE4163F442C8}"/>
              </a:ext>
            </a:extLst>
          </p:cNvPr>
          <p:cNvPicPr>
            <a:picLocks noChangeAspect="1"/>
          </p:cNvPicPr>
          <p:nvPr/>
        </p:nvPicPr>
        <p:blipFill>
          <a:blip r:embed="rId3"/>
          <a:stretch>
            <a:fillRect/>
          </a:stretch>
        </p:blipFill>
        <p:spPr>
          <a:xfrm>
            <a:off x="7828104" y="3848801"/>
            <a:ext cx="4177698" cy="23614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Graphic 22">
            <a:extLst>
              <a:ext uri="{FF2B5EF4-FFF2-40B4-BE49-F238E27FC236}">
                <a16:creationId xmlns:a16="http://schemas.microsoft.com/office/drawing/2014/main" id="{E3FA4116-34EF-4FF9-B319-AE7F2E1C2C8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59085" y="39114"/>
            <a:ext cx="2470340" cy="563871"/>
          </a:xfrm>
          <a:prstGeom prst="rect">
            <a:avLst/>
          </a:prstGeom>
        </p:spPr>
      </p:pic>
    </p:spTree>
    <p:extLst>
      <p:ext uri="{BB962C8B-B14F-4D97-AF65-F5344CB8AC3E}">
        <p14:creationId xmlns:p14="http://schemas.microsoft.com/office/powerpoint/2010/main" val="168370585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5506020" y="6223005"/>
            <a:ext cx="17953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2060"/>
                </a:solidFill>
                <a:latin typeface="Times New Roman" panose="02020603050405020304" pitchFamily="18" charset="0"/>
                <a:cs typeface="Times New Roman" panose="02020603050405020304" pitchFamily="18" charset="0"/>
              </a:rPr>
              <a:t>Lecture No:1 </a:t>
            </a:r>
            <a:endParaRPr lang="en-US" sz="20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872350" y="6387515"/>
            <a:ext cx="3281542"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31579" y="6308853"/>
            <a:ext cx="3281542"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21795" y="6308853"/>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206998"/>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chemeClr val="bg1"/>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56967" y="692726"/>
            <a:ext cx="8491287" cy="54516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8. وأثناء الحرب العالمية الثانية 1939-1945 واجهت الإذاعة منافسة شديدة من التلفزيون الذي ظهر كمنافس قوي قادر على تلبية حاجات المتلقين بطريقة أكثر فاعلية ما ساعد على تبنيه وانتشاره سريعاً، وبفضل تكنولوجيا الصورة اتبع التلفزيون طريقاً خاصاً به في التعاطي مع المعلومات </a:t>
            </a:r>
            <a:r>
              <a:rPr lang="ar-EG" sz="2400" dirty="0">
                <a:solidFill>
                  <a:srgbClr val="002060"/>
                </a:solidFill>
                <a:latin typeface="Adobe Caslon Pro" panose="0205050205050A020403" pitchFamily="18" charset="0"/>
                <a:ea typeface="Calibri" panose="020F0502020204030204" pitchFamily="34" charset="0"/>
                <a:cs typeface="+mj-cs"/>
              </a:rPr>
              <a:t>ونشرها</a:t>
            </a:r>
            <a:r>
              <a:rPr lang="ar-EG" sz="2400" dirty="0">
                <a:solidFill>
                  <a:srgbClr val="002060"/>
                </a:solidFill>
                <a:latin typeface="Adobe Arabic" panose="02040503050201020203" pitchFamily="18" charset="-78"/>
                <a:ea typeface="Calibri" panose="020F0502020204030204" pitchFamily="34" charset="0"/>
                <a:cs typeface="+mj-cs"/>
              </a:rPr>
              <a:t>،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فرغم أن المعلومات التي يحصل عليها الإعلاميون في الوسائل الثلاث واحدة إلا أن الناشرين والصحفيين أصيبوا بالدهشة عندما شاهدوا بث أول نشرة تلفزيونية مصحوبة بتغطية فيلمية مصورة للأحداث عام 1936، وكانت صدمة لهم أن شاهدوا تتويج الملكة إليزابيث يبث في آن واحد على عدة شبكات أوروبية.</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8" name="Picture 7">
            <a:extLst>
              <a:ext uri="{FF2B5EF4-FFF2-40B4-BE49-F238E27FC236}">
                <a16:creationId xmlns:a16="http://schemas.microsoft.com/office/drawing/2014/main" id="{2D6D2F9B-0930-4BBE-B432-D5D04798D868}"/>
              </a:ext>
            </a:extLst>
          </p:cNvPr>
          <p:cNvPicPr>
            <a:picLocks noChangeAspect="1"/>
          </p:cNvPicPr>
          <p:nvPr/>
        </p:nvPicPr>
        <p:blipFill>
          <a:blip r:embed="rId6"/>
          <a:stretch>
            <a:fillRect/>
          </a:stretch>
        </p:blipFill>
        <p:spPr>
          <a:xfrm>
            <a:off x="8962201" y="786523"/>
            <a:ext cx="3046535" cy="2909454"/>
          </a:xfrm>
          <a:prstGeom prst="rect">
            <a:avLst/>
          </a:prstGeom>
        </p:spPr>
      </p:pic>
      <p:pic>
        <p:nvPicPr>
          <p:cNvPr id="11" name="Picture 10">
            <a:extLst>
              <a:ext uri="{FF2B5EF4-FFF2-40B4-BE49-F238E27FC236}">
                <a16:creationId xmlns:a16="http://schemas.microsoft.com/office/drawing/2014/main" id="{A174B2F7-CD82-4B1A-9E1C-27EC6268AAB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35906" y="3287447"/>
            <a:ext cx="3299127" cy="27037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93912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25040" y="6250189"/>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14786" y="6288613"/>
            <a:ext cx="1226595" cy="1138773"/>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No:1 </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3" name="Rectangle: Rounded Corners 2">
            <a:extLst>
              <a:ext uri="{FF2B5EF4-FFF2-40B4-BE49-F238E27FC236}">
                <a16:creationId xmlns:a16="http://schemas.microsoft.com/office/drawing/2014/main" id="{92CA4D95-288B-416E-9E8C-3273E6DF3CFF}"/>
              </a:ext>
            </a:extLst>
          </p:cNvPr>
          <p:cNvSpPr/>
          <p:nvPr/>
        </p:nvSpPr>
        <p:spPr>
          <a:xfrm>
            <a:off x="4558146" y="969900"/>
            <a:ext cx="7373674" cy="5280289"/>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20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9. ويزدهر في الوقت الحاضر الإعلام الإلكتروني الذي كان من أبرز محفزات الإقبال الشديد عليه تمتعه بنسبة عالية من الحرية وعدم السيطرة وسرعة تداول المعلومات، حيث تحولت الأخبار إلى ركن أساسي ودعامة مهمة في وجود أي وسيلة إعلامية، لها أوقات بث ثابتة وأنواع مختلفة ومحررين مهرة وتقنيات تتطور باستمرار بتطور تكنولوجيا الوسائل الإعلامية الناشرة.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9" name="Picture 8">
            <a:extLst>
              <a:ext uri="{FF2B5EF4-FFF2-40B4-BE49-F238E27FC236}">
                <a16:creationId xmlns:a16="http://schemas.microsoft.com/office/drawing/2014/main" id="{40408108-01F8-4495-9543-A8A3E551DB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816" y="1156788"/>
            <a:ext cx="3962400" cy="45553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Graphic 22">
            <a:extLst>
              <a:ext uri="{FF2B5EF4-FFF2-40B4-BE49-F238E27FC236}">
                <a16:creationId xmlns:a16="http://schemas.microsoft.com/office/drawing/2014/main" id="{A06CAD44-C6A6-418A-BB64-43AAA512D1F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54900"/>
            <a:ext cx="2470340" cy="563871"/>
          </a:xfrm>
          <a:prstGeom prst="rect">
            <a:avLst/>
          </a:prstGeom>
        </p:spPr>
      </p:pic>
    </p:spTree>
    <p:extLst>
      <p:ext uri="{BB962C8B-B14F-4D97-AF65-F5344CB8AC3E}">
        <p14:creationId xmlns:p14="http://schemas.microsoft.com/office/powerpoint/2010/main" val="306872456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655126" y="1643519"/>
            <a:ext cx="7384474" cy="449860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EG"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كلمة خبر باللغة الإنجليزية (</a:t>
            </a: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News</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تُعني أن كل حرف يمثل اتجاهاً من الاتجاهات الأربعة الشرق والغرب والشمال والجنوب:</a:t>
            </a:r>
            <a:endPar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N</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تعني الحرف الأول من كلمة الشمال </a:t>
            </a: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North</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p>
          <a:p>
            <a:pPr algn="justLow" rtl="1">
              <a:lnSpc>
                <a:spcPct val="107000"/>
              </a:lnSpc>
              <a:spcAft>
                <a:spcPts val="800"/>
              </a:spcAft>
            </a:pP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E</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تُعني الحرف الأول من كلمة الشرق  </a:t>
            </a: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East</a:t>
            </a:r>
          </a:p>
          <a:p>
            <a:pPr algn="justLow" rtl="1">
              <a:lnSpc>
                <a:spcPct val="107000"/>
              </a:lnSpc>
              <a:spcAft>
                <a:spcPts val="800"/>
              </a:spcAft>
            </a:pP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W</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تُعني الحرف الأول من كلمة الغرب </a:t>
            </a: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West </a:t>
            </a:r>
          </a:p>
          <a:p>
            <a:pPr algn="justLow" rtl="1">
              <a:lnSpc>
                <a:spcPct val="107000"/>
              </a:lnSpc>
              <a:spcAft>
                <a:spcPts val="800"/>
              </a:spcAft>
            </a:pP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S</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تُعني الحرف الأول من كلمة الجنوب </a:t>
            </a:r>
            <a:r>
              <a:rPr lang="en-US"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South </a:t>
            </a: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Rounded Corners 1">
            <a:extLst>
              <a:ext uri="{FF2B5EF4-FFF2-40B4-BE49-F238E27FC236}">
                <a16:creationId xmlns:a16="http://schemas.microsoft.com/office/drawing/2014/main" id="{F1D11BB7-8102-4C98-80FC-016DDA17F24B}"/>
              </a:ext>
            </a:extLst>
          </p:cNvPr>
          <p:cNvSpPr/>
          <p:nvPr/>
        </p:nvSpPr>
        <p:spPr>
          <a:xfrm>
            <a:off x="2895600" y="614832"/>
            <a:ext cx="6510916" cy="8905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ctr" rtl="1">
              <a:buFont typeface="Wingdings" panose="05000000000000000000" pitchFamily="2" charset="2"/>
              <a:buChar char="Ø"/>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3.مفهوم الخبر الصحفي </a:t>
            </a:r>
            <a:r>
              <a:rPr lang="en-US" sz="2000" b="1" dirty="0">
                <a:solidFill>
                  <a:srgbClr val="002060"/>
                </a:solidFill>
                <a:latin typeface="Adobe Caslon Pro" panose="0205050205050A020403" pitchFamily="18" charset="0"/>
              </a:rPr>
              <a:t>The concept of press release</a:t>
            </a:r>
            <a:endParaRPr lang="en-US" dirty="0">
              <a:solidFill>
                <a:prstClr val="white"/>
              </a:solidFill>
            </a:endParaRPr>
          </a:p>
        </p:txBody>
      </p:sp>
      <p:pic>
        <p:nvPicPr>
          <p:cNvPr id="9" name="Picture 8">
            <a:extLst>
              <a:ext uri="{FF2B5EF4-FFF2-40B4-BE49-F238E27FC236}">
                <a16:creationId xmlns:a16="http://schemas.microsoft.com/office/drawing/2014/main" id="{EBCD966C-1295-4B8D-9718-53E5983771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 y="1802281"/>
            <a:ext cx="4380210" cy="4181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Graphic 22">
            <a:extLst>
              <a:ext uri="{FF2B5EF4-FFF2-40B4-BE49-F238E27FC236}">
                <a16:creationId xmlns:a16="http://schemas.microsoft.com/office/drawing/2014/main" id="{673E435C-1554-4456-AA23-B6EB12DBD7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69260" y="198425"/>
            <a:ext cx="2470340" cy="563871"/>
          </a:xfrm>
          <a:prstGeom prst="rect">
            <a:avLst/>
          </a:prstGeom>
        </p:spPr>
      </p:pic>
    </p:spTree>
    <p:extLst>
      <p:ext uri="{BB962C8B-B14F-4D97-AF65-F5344CB8AC3E}">
        <p14:creationId xmlns:p14="http://schemas.microsoft.com/office/powerpoint/2010/main" val="363764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223550" y="6093586"/>
            <a:ext cx="912851" cy="76441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0" y="6095747"/>
            <a:ext cx="1330036"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p>
          <a:p>
            <a:pPr algn="ctr"/>
            <a:r>
              <a:rPr lang="en-US" sz="2000" b="1" dirty="0">
                <a:solidFill>
                  <a:schemeClr val="bg1"/>
                </a:solidFill>
                <a:latin typeface="Times New Roman" panose="02020603050405020304" pitchFamily="18" charset="0"/>
                <a:cs typeface="Times New Roman" panose="02020603050405020304" pitchFamily="18" charset="0"/>
              </a:rPr>
              <a:t>No: 1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Book Antiqua" panose="02040602050305030304" pitchFamily="18" charset="0"/>
              </a:rPr>
              <a:t>www.midocean.ae</a:t>
            </a:r>
          </a:p>
        </p:txBody>
      </p:sp>
      <p:sp>
        <p:nvSpPr>
          <p:cNvPr id="7" name="Rectangle: Rounded Corners 6">
            <a:extLst>
              <a:ext uri="{FF2B5EF4-FFF2-40B4-BE49-F238E27FC236}">
                <a16:creationId xmlns:a16="http://schemas.microsoft.com/office/drawing/2014/main" id="{A35AD140-2B6B-43C3-999E-966AC5421F56}"/>
              </a:ext>
            </a:extLst>
          </p:cNvPr>
          <p:cNvSpPr/>
          <p:nvPr/>
        </p:nvSpPr>
        <p:spPr>
          <a:xfrm>
            <a:off x="4634898" y="1345761"/>
            <a:ext cx="7245927" cy="463296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spcAft>
                <a:spcPts val="0"/>
              </a:spcAft>
              <a:buFont typeface="Times New Roman" panose="02020603050405020304" pitchFamily="18" charset="0"/>
              <a:buChar char="-"/>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وقد تعددت الآراء حول مفهوم الخبر الصحفي وذلك على النحو التالي:</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الصحفي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هو: كل خبر، يرى رئيس التحرير أو رئيس قسم الأخبار أنه جدير بأن يجمع ويطبع وينشر على الناس، لحكمة أساسية، هي أن الخبر في مضمونه يهم أكبر قدر من الناس، يرون في مادته إما فائدة ذاتية أو توجيهاً هاماً لأداء عمل أساسي أو تكليفاً بواجب معين إلى آخر ما يراه الناس واجباً، يحتم على الصحافة أن تؤديه.</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0" name="Picture 9">
            <a:extLst>
              <a:ext uri="{FF2B5EF4-FFF2-40B4-BE49-F238E27FC236}">
                <a16:creationId xmlns:a16="http://schemas.microsoft.com/office/drawing/2014/main" id="{7B9A7405-F35E-4D29-8F13-8A738ED5D620}"/>
              </a:ext>
            </a:extLst>
          </p:cNvPr>
          <p:cNvPicPr>
            <a:picLocks noChangeAspect="1"/>
          </p:cNvPicPr>
          <p:nvPr/>
        </p:nvPicPr>
        <p:blipFill>
          <a:blip r:embed="rId2"/>
          <a:stretch>
            <a:fillRect/>
          </a:stretch>
        </p:blipFill>
        <p:spPr>
          <a:xfrm>
            <a:off x="127235" y="991230"/>
            <a:ext cx="4411348" cy="46329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64A71ED7-7133-47A2-A4B5-42774F1795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48734" y="196342"/>
            <a:ext cx="2470340" cy="563871"/>
          </a:xfrm>
          <a:prstGeom prst="rect">
            <a:avLst/>
          </a:prstGeom>
        </p:spPr>
      </p:pic>
    </p:spTree>
    <p:extLst>
      <p:ext uri="{BB962C8B-B14F-4D97-AF65-F5344CB8AC3E}">
        <p14:creationId xmlns:p14="http://schemas.microsoft.com/office/powerpoint/2010/main" val="13798569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7945002" y="2014538"/>
            <a:ext cx="311453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8673958" y="1685564"/>
            <a:ext cx="3402551"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8938691" y="1195058"/>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5">
                    <a:lumMod val="75000"/>
                  </a:schemeClr>
                </a:solidFill>
                <a:latin typeface="Adobe Caslon Pro" panose="0205050205050A020403" pitchFamily="18" charset="0"/>
                <a:ea typeface="Roboto Light" panose="02000000000000000000" pitchFamily="2" charset="0"/>
              </a:rPr>
              <a:t>Lecture </a:t>
            </a:r>
            <a:r>
              <a:rPr lang="en-US" sz="1100" dirty="0">
                <a:solidFill>
                  <a:schemeClr val="accent5">
                    <a:lumMod val="75000"/>
                  </a:schemeClr>
                </a:solidFill>
                <a:ea typeface="Roboto Light" panose="02000000000000000000" pitchFamily="2" charset="0"/>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295679"/>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9861643" y="1298448"/>
            <a:ext cx="917148" cy="400110"/>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No:1 </a:t>
            </a:r>
          </a:p>
        </p:txBody>
      </p:sp>
      <p:sp>
        <p:nvSpPr>
          <p:cNvPr id="7" name="TextBox 6">
            <a:extLst>
              <a:ext uri="{FF2B5EF4-FFF2-40B4-BE49-F238E27FC236}">
                <a16:creationId xmlns:a16="http://schemas.microsoft.com/office/drawing/2014/main" id="{20D19C38-D110-EE5A-C35B-B7A999B68582}"/>
              </a:ext>
            </a:extLst>
          </p:cNvPr>
          <p:cNvSpPr txBox="1"/>
          <p:nvPr/>
        </p:nvSpPr>
        <p:spPr>
          <a:xfrm>
            <a:off x="8188988" y="6533357"/>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panose="0205050205050A020403" pitchFamily="18" charset="0"/>
              </a:rPr>
              <a:t>www.midocean.ae</a:t>
            </a:r>
          </a:p>
        </p:txBody>
      </p:sp>
      <p:sp>
        <p:nvSpPr>
          <p:cNvPr id="2" name="Rectangle: Rounded Corners 1">
            <a:extLst>
              <a:ext uri="{FF2B5EF4-FFF2-40B4-BE49-F238E27FC236}">
                <a16:creationId xmlns:a16="http://schemas.microsoft.com/office/drawing/2014/main" id="{051A1002-0B39-4379-A10C-1B061D94A562}"/>
              </a:ext>
            </a:extLst>
          </p:cNvPr>
          <p:cNvSpPr/>
          <p:nvPr/>
        </p:nvSpPr>
        <p:spPr>
          <a:xfrm>
            <a:off x="39191" y="621707"/>
            <a:ext cx="8444898" cy="595575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وعرفه</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جلال الدين الحمامصي</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بأنه كل خبر يرى بأنه جدير بأن يجمع ويطبع وينشر على الناس.</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كما عرفه </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عبد اللطيف حمزة: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بأنه الجديد الذي يتلهف القراء لمعرفته والوقوف عليه بمجرد صدور الجريدة.</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وأوضح </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عبد الستار جواد:</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بأنه شيء لا نعرفه من قبل.</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ويرى </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أديب خضور</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أن الخبر: هو نوع صحفي مستقل يقدم وقائع دقيقة ومتوازنة وجديدة عن حدث يهم المجتمع.</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800"/>
              </a:spcAft>
              <a:buFontTx/>
              <a:buChar char="-"/>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وعرفه</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ماكد وغال بأنه</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تقرير عن حادث معين ترى الصحيفة في نشره وسيلة للربح المادي.</a:t>
            </a:r>
          </a:p>
          <a:p>
            <a:pPr marL="285750" indent="-285750" algn="justLow" rtl="1">
              <a:lnSpc>
                <a:spcPct val="150000"/>
              </a:lnSpc>
              <a:spcAft>
                <a:spcPts val="800"/>
              </a:spcAft>
              <a:buFontTx/>
              <a:buChar char="-"/>
            </a:pPr>
            <a:r>
              <a:rPr lang="ar-EG" sz="2400" b="1" dirty="0">
                <a:solidFill>
                  <a:srgbClr val="002060"/>
                </a:solidFill>
                <a:latin typeface="Adobe Arabic" panose="02040503050201020203" pitchFamily="18" charset="-78"/>
                <a:cs typeface="Adobe Arabic" panose="02040503050201020203" pitchFamily="18" charset="-78"/>
              </a:rPr>
              <a:t>ويرى نيل ماكنيل الذي عمل مساعد رئيس التحرير للشؤون الخارجية في صحيفة نيويورك تايمز أن </a:t>
            </a:r>
            <a:r>
              <a:rPr lang="ar-EG" sz="2400" dirty="0">
                <a:solidFill>
                  <a:srgbClr val="002060"/>
                </a:solidFill>
                <a:latin typeface="Adobe Arabic" panose="02040503050201020203" pitchFamily="18" charset="-78"/>
                <a:cs typeface="Adobe Arabic" panose="02040503050201020203" pitchFamily="18" charset="-78"/>
              </a:rPr>
              <a:t>" الخبر هو جمع الحقائق عن الأحداث الجارية التي تُثير اهتمام القراء لكي تطبعها الصحيفة".</a:t>
            </a:r>
            <a:endParaRPr lang="en-US" sz="2400" dirty="0">
              <a:solidFill>
                <a:srgbClr val="002060"/>
              </a:solidFill>
              <a:latin typeface="Adobe Arabic" panose="02040503050201020203" pitchFamily="18" charset="-78"/>
              <a:cs typeface="Adobe Arabic" panose="02040503050201020203" pitchFamily="18" charset="-78"/>
            </a:endParaRPr>
          </a:p>
        </p:txBody>
      </p:sp>
      <p:pic>
        <p:nvPicPr>
          <p:cNvPr id="10" name="Graphic 22">
            <a:extLst>
              <a:ext uri="{FF2B5EF4-FFF2-40B4-BE49-F238E27FC236}">
                <a16:creationId xmlns:a16="http://schemas.microsoft.com/office/drawing/2014/main" id="{788341F1-4BA6-4853-B614-1B47FAD82D0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7" y="143342"/>
            <a:ext cx="2470340" cy="563871"/>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257309" y="1413921"/>
            <a:ext cx="3623516"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8709158" y="422602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8808749" y="4366308"/>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 No: 1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Book Antiqua" panose="02040602050305030304" pitchFamily="18" charset="0"/>
              </a:rPr>
              <a:t>www.midocean.ae</a:t>
            </a: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365963" y="904702"/>
            <a:ext cx="7780510" cy="534369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Low" rtl="1">
              <a:lnSpc>
                <a:spcPct val="150000"/>
              </a:lnSpc>
              <a:spcAft>
                <a:spcPts val="800"/>
              </a:spcAft>
              <a:buFont typeface="Wingdings" panose="05000000000000000000" pitchFamily="2" charset="2"/>
              <a:buChar char="Ø"/>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ويمكن تحديد ثلاث ركائز تشكل الفهم الأدق لمعنى الخبر وهي:</a:t>
            </a:r>
            <a:endPar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يشكل الخبر أول تماس مباشر مع الواقع.</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يشكل الخبر الأساس الذي تقوم عليه الأنواع الصحفية الأخرى.</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يُعد الخبر النوع الصحفي الأكثر سرعة وكفاءة في تشكيل معارفنا وإدراكنا للواقع والعالم من حولنا.</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وتُعد الأخبار مهمة إلى درجة أن اعتبر البعض أن محرري الصحف هم من يسجلون أول مسودة للتاريخ ويبرزون فيها كل ما هو جديد.</a:t>
            </a: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9" name="Graphic 22">
            <a:extLst>
              <a:ext uri="{FF2B5EF4-FFF2-40B4-BE49-F238E27FC236}">
                <a16:creationId xmlns:a16="http://schemas.microsoft.com/office/drawing/2014/main" id="{4026F010-B20E-4318-BB91-550554910B3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196342"/>
            <a:ext cx="2470340" cy="563871"/>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7799456" y="2014538"/>
            <a:ext cx="3260083"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171103" y="1387078"/>
            <a:ext cx="4718734" cy="51707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sp>
        <p:nvSpPr>
          <p:cNvPr id="2" name="Rectangle: Rounded Corners 1">
            <a:extLst>
              <a:ext uri="{FF2B5EF4-FFF2-40B4-BE49-F238E27FC236}">
                <a16:creationId xmlns:a16="http://schemas.microsoft.com/office/drawing/2014/main" id="{CE391835-E0D6-4831-A53C-631792FFF84D}"/>
              </a:ext>
            </a:extLst>
          </p:cNvPr>
          <p:cNvSpPr/>
          <p:nvPr/>
        </p:nvSpPr>
        <p:spPr>
          <a:xfrm>
            <a:off x="7799456" y="1070378"/>
            <a:ext cx="4286710" cy="56078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أولاً: أنواع الأخبار طبقاً للمضمون ويتضمن المعايير التالية: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الانتماء الجغرافي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موضوع التغطية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زمن الحدوث</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طبيعة الخبر</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نوعية المضمون</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الدقة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وضوح التأطير</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البناء الداخلي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457200" lvl="0" indent="-457200" algn="justLow" rtl="1">
              <a:spcAft>
                <a:spcPts val="800"/>
              </a:spcAft>
              <a:buFont typeface="+mj-lt"/>
              <a:buAutoNum type="arabicPeriod"/>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معيار التداعيات والنتائج.</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5" name="Rectangle: Rounded Corners 4">
            <a:extLst>
              <a:ext uri="{FF2B5EF4-FFF2-40B4-BE49-F238E27FC236}">
                <a16:creationId xmlns:a16="http://schemas.microsoft.com/office/drawing/2014/main" id="{1BA30433-BE3D-493B-B303-6B823EC10D13}"/>
              </a:ext>
            </a:extLst>
          </p:cNvPr>
          <p:cNvSpPr/>
          <p:nvPr/>
        </p:nvSpPr>
        <p:spPr>
          <a:xfrm>
            <a:off x="3171103" y="183575"/>
            <a:ext cx="6442363" cy="755194"/>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285750" lvl="0" indent="-285750" algn="justLow" rtl="1">
              <a:lnSpc>
                <a:spcPct val="150000"/>
              </a:lnSpc>
              <a:spcAft>
                <a:spcPts val="800"/>
              </a:spcAft>
              <a:buFont typeface="Wingdings" panose="05000000000000000000" pitchFamily="2" charset="2"/>
              <a:buChar char="Ø"/>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ثانياً: أنواع الخبر الصحفي </a:t>
            </a:r>
            <a:r>
              <a:rPr lang="en-US" sz="2400" b="1" dirty="0">
                <a:solidFill>
                  <a:srgbClr val="002060"/>
                </a:solidFill>
                <a:latin typeface="Adobe Caslon Pro" panose="0205050205050A020403" pitchFamily="18" charset="0"/>
              </a:rPr>
              <a:t>Types of press release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15" name="Rectangle: Rounded Corners 14">
            <a:extLst>
              <a:ext uri="{FF2B5EF4-FFF2-40B4-BE49-F238E27FC236}">
                <a16:creationId xmlns:a16="http://schemas.microsoft.com/office/drawing/2014/main" id="{42D70F93-67F1-4FDC-8F09-2AD0A5EF8204}"/>
              </a:ext>
            </a:extLst>
          </p:cNvPr>
          <p:cNvSpPr/>
          <p:nvPr/>
        </p:nvSpPr>
        <p:spPr>
          <a:xfrm>
            <a:off x="3387115" y="1648756"/>
            <a:ext cx="4286710" cy="422768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ثانياً: أنواع الأخبار طبقاً للوسيلة الاتصالية: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الصحفي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الإذاعي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التلفزيوني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الالكتروني</a:t>
            </a:r>
          </a:p>
        </p:txBody>
      </p:sp>
      <p:pic>
        <p:nvPicPr>
          <p:cNvPr id="12" name="Picture 11">
            <a:extLst>
              <a:ext uri="{FF2B5EF4-FFF2-40B4-BE49-F238E27FC236}">
                <a16:creationId xmlns:a16="http://schemas.microsoft.com/office/drawing/2014/main" id="{C8E6DCE7-9727-4C05-A633-341C53DA1E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223" y="1047005"/>
            <a:ext cx="3065269" cy="543118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Graphic 22">
            <a:extLst>
              <a:ext uri="{FF2B5EF4-FFF2-40B4-BE49-F238E27FC236}">
                <a16:creationId xmlns:a16="http://schemas.microsoft.com/office/drawing/2014/main" id="{AD193777-E521-401D-9AA8-93D4A61011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0"/>
            <a:ext cx="2470340" cy="563871"/>
          </a:xfrm>
          <a:prstGeom prst="rect">
            <a:avLst/>
          </a:prstGeom>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0D19C38-D110-EE5A-C35B-B7A999B68582}"/>
              </a:ext>
            </a:extLst>
          </p:cNvPr>
          <p:cNvSpPr txBox="1"/>
          <p:nvPr/>
        </p:nvSpPr>
        <p:spPr>
          <a:xfrm>
            <a:off x="9575800" y="6398744"/>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65" y="233362"/>
            <a:ext cx="6019806" cy="322845"/>
          </a:xfrm>
          <a:prstGeom prst="rect">
            <a:avLst/>
          </a:prstGeom>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
        <p:nvSpPr>
          <p:cNvPr id="2" name="Rectangle: Rounded Corners 1">
            <a:extLst>
              <a:ext uri="{FF2B5EF4-FFF2-40B4-BE49-F238E27FC236}">
                <a16:creationId xmlns:a16="http://schemas.microsoft.com/office/drawing/2014/main" id="{EE91966B-9132-4B20-AF03-8376C757D2C7}"/>
              </a:ext>
            </a:extLst>
          </p:cNvPr>
          <p:cNvSpPr/>
          <p:nvPr/>
        </p:nvSpPr>
        <p:spPr>
          <a:xfrm>
            <a:off x="6299067" y="2100956"/>
            <a:ext cx="5054673" cy="359194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أ. </a:t>
            </a:r>
            <a:r>
              <a:rPr lang="ar-EG"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الخبر الداخلي (المحلي):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ويتضمن الحدث الذي وقع داخل المجتمع الذي تصدر فيه أو تبث منه الوسيلة. </a:t>
            </a:r>
          </a:p>
        </p:txBody>
      </p:sp>
      <p:sp>
        <p:nvSpPr>
          <p:cNvPr id="10" name="Rectangle: Rounded Corners 9">
            <a:extLst>
              <a:ext uri="{FF2B5EF4-FFF2-40B4-BE49-F238E27FC236}">
                <a16:creationId xmlns:a16="http://schemas.microsoft.com/office/drawing/2014/main" id="{890054F8-62D5-4C30-8321-6634721997BA}"/>
              </a:ext>
            </a:extLst>
          </p:cNvPr>
          <p:cNvSpPr/>
          <p:nvPr/>
        </p:nvSpPr>
        <p:spPr>
          <a:xfrm>
            <a:off x="255048" y="1934558"/>
            <a:ext cx="5840952" cy="455684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FF0000"/>
                </a:solidFill>
                <a:latin typeface="Adobe Arabic" panose="02040503050201020203" pitchFamily="18" charset="-78"/>
                <a:ea typeface="Calibri" panose="020F0502020204030204" pitchFamily="34" charset="0"/>
                <a:cs typeface="Adobe Arabic" panose="02040503050201020203" pitchFamily="18" charset="-78"/>
              </a:rPr>
              <a:t>ب. الخبر الخارجي: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ويتضمن الحدث الذي وقع خارج المجتمع الذي تصدر فيه أو تبث منه الوسيلة.</a:t>
            </a:r>
          </a:p>
          <a:p>
            <a:pPr lvl="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ويؤخذ على </a:t>
            </a:r>
            <a:r>
              <a:rPr lang="ar-EG" sz="280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الخارجي أنه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يهمل عوامل مهمة مثل مكان صدور الصحيفة، والمنطقة الجغرافية التي تغطيها الصحيفة، والمكان الذي يتعرض فيه القارئ للأخبار، والتداخل بين مكان وقوع الحدث وانتماء صانعي الحدث.</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4" name="Rectangle 3">
            <a:extLst>
              <a:ext uri="{FF2B5EF4-FFF2-40B4-BE49-F238E27FC236}">
                <a16:creationId xmlns:a16="http://schemas.microsoft.com/office/drawing/2014/main" id="{F9557A08-2051-4A2F-A828-BE2161BCFB45}"/>
              </a:ext>
            </a:extLst>
          </p:cNvPr>
          <p:cNvSpPr/>
          <p:nvPr/>
        </p:nvSpPr>
        <p:spPr>
          <a:xfrm>
            <a:off x="3165764" y="532932"/>
            <a:ext cx="3760966" cy="769441"/>
          </a:xfrm>
          <a:prstGeom prst="rect">
            <a:avLst/>
          </a:prstGeom>
        </p:spPr>
        <p:txBody>
          <a:bodyPr wrap="none">
            <a:spAutoFit/>
          </a:bodyPr>
          <a:lstStyle/>
          <a:p>
            <a:pPr lvl="0" algn="justLow" rtl="1">
              <a:lnSpc>
                <a:spcPct val="150000"/>
              </a:lnSpc>
              <a:spcAft>
                <a:spcPts val="800"/>
              </a:spcAft>
            </a:pPr>
            <a:r>
              <a:rPr lang="ar-EG" sz="3200" b="1" dirty="0">
                <a:solidFill>
                  <a:schemeClr val="accent5">
                    <a:lumMod val="75000"/>
                  </a:schemeClr>
                </a:solidFill>
                <a:latin typeface="Adobe Arabic" panose="02040503050201020203" pitchFamily="18" charset="-78"/>
                <a:ea typeface="Calibri" panose="020F0502020204030204" pitchFamily="34" charset="0"/>
                <a:cs typeface="Adobe Arabic" panose="02040503050201020203" pitchFamily="18" charset="-78"/>
              </a:rPr>
              <a:t>أولاً: أنواع الأخبار طبقاً للمضمون</a:t>
            </a: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chemeClr val="accent5">
                  <a:lumMod val="75000"/>
                </a:schemeClr>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4FEFDAEE-E608-424B-B0C0-07AAC95B8354}"/>
              </a:ext>
            </a:extLst>
          </p:cNvPr>
          <p:cNvSpPr/>
          <p:nvPr/>
        </p:nvSpPr>
        <p:spPr>
          <a:xfrm>
            <a:off x="598056" y="1165096"/>
            <a:ext cx="8977744" cy="684803"/>
          </a:xfrm>
          <a:prstGeom prst="rect">
            <a:avLst/>
          </a:prstGeom>
        </p:spPr>
        <p:txBody>
          <a:bodyPr wrap="square">
            <a:spAutoFit/>
          </a:bodyPr>
          <a:lstStyle/>
          <a:p>
            <a:pPr lvl="0" algn="justLow" rtl="1">
              <a:lnSpc>
                <a:spcPct val="150000"/>
              </a:lnSpc>
              <a:spcAft>
                <a:spcPts val="800"/>
              </a:spcAft>
            </a:pP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1</a:t>
            </a:r>
            <a:r>
              <a:rPr lang="ar-EG" sz="2800" b="1" dirty="0">
                <a:solidFill>
                  <a:schemeClr val="accent5">
                    <a:lumMod val="75000"/>
                  </a:schemeClr>
                </a:solidFill>
                <a:latin typeface="Adobe Arabic" panose="02040503050201020203" pitchFamily="18" charset="-78"/>
                <a:ea typeface="Calibri" panose="020F0502020204030204" pitchFamily="34" charset="0"/>
                <a:cs typeface="Adobe Arabic" panose="02040503050201020203" pitchFamily="18" charset="-78"/>
              </a:rPr>
              <a:t>. أنواع الأخبار وفق معيار الانتماء الجغرافي وتضم: (أخبار داخلية/ محلية ،  أخبار خارجية)</a:t>
            </a:r>
            <a:endParaRPr lang="en-US" sz="1600" b="1" dirty="0">
              <a:solidFill>
                <a:schemeClr val="accent5">
                  <a:lumMod val="75000"/>
                </a:schemeClr>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1" name="Graphic 22">
            <a:extLst>
              <a:ext uri="{FF2B5EF4-FFF2-40B4-BE49-F238E27FC236}">
                <a16:creationId xmlns:a16="http://schemas.microsoft.com/office/drawing/2014/main" id="{1FD8A3B8-6373-442B-BAB8-20604C35FED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48730" y="112848"/>
            <a:ext cx="2470340" cy="563871"/>
          </a:xfrm>
          <a:prstGeom prst="rect">
            <a:avLst/>
          </a:prstGeom>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Rounded Corners 6">
            <a:extLst>
              <a:ext uri="{FF2B5EF4-FFF2-40B4-BE49-F238E27FC236}">
                <a16:creationId xmlns:a16="http://schemas.microsoft.com/office/drawing/2014/main" id="{0E0B3B55-3A33-45CB-A9B9-1415DDD1DB68}"/>
              </a:ext>
            </a:extLst>
          </p:cNvPr>
          <p:cNvSpPr/>
          <p:nvPr/>
        </p:nvSpPr>
        <p:spPr>
          <a:xfrm>
            <a:off x="339432" y="1530660"/>
            <a:ext cx="5278582" cy="5127285"/>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8" name="Rectangle: Rounded Corners 7">
            <a:extLst>
              <a:ext uri="{FF2B5EF4-FFF2-40B4-BE49-F238E27FC236}">
                <a16:creationId xmlns:a16="http://schemas.microsoft.com/office/drawing/2014/main" id="{C2D1EBBA-297E-45A7-AEA9-76C2B0CD039E}"/>
              </a:ext>
            </a:extLst>
          </p:cNvPr>
          <p:cNvSpPr/>
          <p:nvPr/>
        </p:nvSpPr>
        <p:spPr>
          <a:xfrm>
            <a:off x="1857418" y="428534"/>
            <a:ext cx="7800109" cy="56722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chemeClr val="accent5">
                    <a:lumMod val="75000"/>
                  </a:schemeClr>
                </a:solidFill>
                <a:latin typeface="Calibri" panose="020F0502020204030204" pitchFamily="34" charset="0"/>
                <a:ea typeface="Calibri" panose="020F0502020204030204" pitchFamily="34" charset="0"/>
                <a:cs typeface="Times New Roman" panose="02020603050405020304" pitchFamily="18" charset="0"/>
              </a:rPr>
              <a:t>.</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نماذج عملية لأنواع الأخبار وفق معيار الانتماء الجغرافي</a:t>
            </a:r>
            <a:endParaRPr lang="ar-EG" sz="2400" b="1" dirty="0">
              <a:solidFill>
                <a:srgbClr val="002060"/>
              </a:solidFill>
            </a:endParaRPr>
          </a:p>
        </p:txBody>
      </p:sp>
      <p:sp>
        <p:nvSpPr>
          <p:cNvPr id="9" name="Rectangle: Rounded Corners 8">
            <a:extLst>
              <a:ext uri="{FF2B5EF4-FFF2-40B4-BE49-F238E27FC236}">
                <a16:creationId xmlns:a16="http://schemas.microsoft.com/office/drawing/2014/main" id="{44617C1D-C624-4934-B227-79E4022ABC37}"/>
              </a:ext>
            </a:extLst>
          </p:cNvPr>
          <p:cNvSpPr/>
          <p:nvPr/>
        </p:nvSpPr>
        <p:spPr>
          <a:xfrm>
            <a:off x="6573987" y="1624375"/>
            <a:ext cx="5278582" cy="5127285"/>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dirty="0"/>
          </a:p>
        </p:txBody>
      </p:sp>
      <p:sp>
        <p:nvSpPr>
          <p:cNvPr id="3" name="Rectangle: Rounded Corners 2">
            <a:extLst>
              <a:ext uri="{FF2B5EF4-FFF2-40B4-BE49-F238E27FC236}">
                <a16:creationId xmlns:a16="http://schemas.microsoft.com/office/drawing/2014/main" id="{065314C2-13CF-48CA-886A-BB4E3856DA7F}"/>
              </a:ext>
            </a:extLst>
          </p:cNvPr>
          <p:cNvSpPr/>
          <p:nvPr/>
        </p:nvSpPr>
        <p:spPr>
          <a:xfrm>
            <a:off x="7911006" y="894341"/>
            <a:ext cx="3408158" cy="8579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cs typeface="+mj-cs"/>
              </a:rPr>
              <a:t>1. نموذج خبر داخلي "محلي"</a:t>
            </a:r>
          </a:p>
        </p:txBody>
      </p:sp>
      <p:sp>
        <p:nvSpPr>
          <p:cNvPr id="11" name="Rectangle: Rounded Corners 10">
            <a:extLst>
              <a:ext uri="{FF2B5EF4-FFF2-40B4-BE49-F238E27FC236}">
                <a16:creationId xmlns:a16="http://schemas.microsoft.com/office/drawing/2014/main" id="{5A03C91A-92A9-4EAC-8BDD-05736D2BE587}"/>
              </a:ext>
            </a:extLst>
          </p:cNvPr>
          <p:cNvSpPr/>
          <p:nvPr/>
        </p:nvSpPr>
        <p:spPr>
          <a:xfrm>
            <a:off x="1523940" y="829429"/>
            <a:ext cx="2757055" cy="857937"/>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cs typeface="+mj-cs"/>
              </a:rPr>
              <a:t>2. نموذج خبر خارجي</a:t>
            </a:r>
          </a:p>
        </p:txBody>
      </p:sp>
      <p:pic>
        <p:nvPicPr>
          <p:cNvPr id="10" name="Picture 9">
            <a:extLst>
              <a:ext uri="{FF2B5EF4-FFF2-40B4-BE49-F238E27FC236}">
                <a16:creationId xmlns:a16="http://schemas.microsoft.com/office/drawing/2014/main" id="{7987D4FE-6E6E-4C05-986F-E46B27C0CD9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551" y="1530660"/>
            <a:ext cx="5706271" cy="5221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a:extLst>
              <a:ext uri="{FF2B5EF4-FFF2-40B4-BE49-F238E27FC236}">
                <a16:creationId xmlns:a16="http://schemas.microsoft.com/office/drawing/2014/main" id="{5C84E02E-3A1F-4D7A-A064-C37EF0284A5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4289" y="1617238"/>
            <a:ext cx="5477639" cy="51344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2" name="Rectangle: Rounded Corners 11">
            <a:extLst>
              <a:ext uri="{FF2B5EF4-FFF2-40B4-BE49-F238E27FC236}">
                <a16:creationId xmlns:a16="http://schemas.microsoft.com/office/drawing/2014/main" id="{13127BB4-44C8-4E9F-BC4F-158562D8985B}"/>
              </a:ext>
            </a:extLst>
          </p:cNvPr>
          <p:cNvSpPr/>
          <p:nvPr/>
        </p:nvSpPr>
        <p:spPr>
          <a:xfrm>
            <a:off x="3189058" y="607468"/>
            <a:ext cx="5500256" cy="57374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 أنواع الأخبار وفق معيار موضوع التغطية</a:t>
            </a:r>
            <a:r>
              <a:rPr lang="ar-EG"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endParaRPr lang="ar-EG" dirty="0"/>
          </a:p>
        </p:txBody>
      </p:sp>
      <p:pic>
        <p:nvPicPr>
          <p:cNvPr id="14" name="Picture 13">
            <a:extLst>
              <a:ext uri="{FF2B5EF4-FFF2-40B4-BE49-F238E27FC236}">
                <a16:creationId xmlns:a16="http://schemas.microsoft.com/office/drawing/2014/main" id="{458BDFDA-BE50-4BCF-86C9-A1E3FE42B8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36612"/>
            <a:ext cx="7240448" cy="45042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5" name="Rectangle: Rounded Corners 14">
            <a:extLst>
              <a:ext uri="{FF2B5EF4-FFF2-40B4-BE49-F238E27FC236}">
                <a16:creationId xmlns:a16="http://schemas.microsoft.com/office/drawing/2014/main" id="{F5319325-C923-4AB0-8E06-2C7777FBBCE8}"/>
              </a:ext>
            </a:extLst>
          </p:cNvPr>
          <p:cNvSpPr/>
          <p:nvPr/>
        </p:nvSpPr>
        <p:spPr>
          <a:xfrm>
            <a:off x="7424865" y="2102573"/>
            <a:ext cx="4547063" cy="397230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ويصُنف الخبر هنا إلى (سياسي، اقتصادي، اجتماعي، رياضي، فني، أدبي، علمي)، ويُعد من أقدم التصنيفات للمدرسة التقليدية، ويؤخذ على هذا التصنيف</a:t>
            </a:r>
            <a:r>
              <a:rPr lang="ar-EG" dirty="0"/>
              <a:t> </a:t>
            </a:r>
            <a:r>
              <a:rPr lang="ar-EG" sz="2800" dirty="0">
                <a:solidFill>
                  <a:srgbClr val="002060"/>
                </a:solidFill>
                <a:latin typeface="Adobe Arabic" panose="02040503050201020203" pitchFamily="18" charset="-78"/>
                <a:cs typeface="Adobe Arabic" panose="02040503050201020203" pitchFamily="18" charset="-78"/>
              </a:rPr>
              <a:t>أنه لا يأخذ بعين الاعتبار تداخل الموضوعات داخل الخبر الواحد.</a:t>
            </a:r>
            <a:endParaRPr lang="en-US" sz="2800" dirty="0">
              <a:solidFill>
                <a:srgbClr val="002060"/>
              </a:solidFill>
              <a:latin typeface="Adobe Arabic" panose="02040503050201020203" pitchFamily="18" charset="-78"/>
              <a:cs typeface="Adobe Arabic" panose="02040503050201020203" pitchFamily="18" charset="-78"/>
            </a:endParaRPr>
          </a:p>
        </p:txBody>
      </p:sp>
      <p:sp>
        <p:nvSpPr>
          <p:cNvPr id="16" name="Rectangle: Rounded Corners 15">
            <a:extLst>
              <a:ext uri="{FF2B5EF4-FFF2-40B4-BE49-F238E27FC236}">
                <a16:creationId xmlns:a16="http://schemas.microsoft.com/office/drawing/2014/main" id="{EC242053-C815-4489-B46C-714C14CE2D97}"/>
              </a:ext>
            </a:extLst>
          </p:cNvPr>
          <p:cNvSpPr/>
          <p:nvPr/>
        </p:nvSpPr>
        <p:spPr>
          <a:xfrm>
            <a:off x="889474" y="1102540"/>
            <a:ext cx="1795298" cy="46422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نموذج عملي:</a:t>
            </a:r>
          </a:p>
        </p:txBody>
      </p:sp>
    </p:spTree>
    <p:extLst>
      <p:ext uri="{BB962C8B-B14F-4D97-AF65-F5344CB8AC3E}">
        <p14:creationId xmlns:p14="http://schemas.microsoft.com/office/powerpoint/2010/main" val="12868025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2496917" y="190673"/>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70C0"/>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2533338" cy="847918"/>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3739200" y="485326"/>
            <a:ext cx="449506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a:t>
            </a:r>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3.</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a:t>
            </a:r>
            <a:r>
              <a:rPr lang="ar-EG" sz="2800" b="1" dirty="0">
                <a:solidFill>
                  <a:schemeClr val="bg1"/>
                </a:solidFill>
                <a:latin typeface="Adobe Arabic" panose="02040503050201020203" pitchFamily="18" charset="-78"/>
                <a:ea typeface="Calibri" panose="020F0502020204030204" pitchFamily="34" charset="0"/>
                <a:cs typeface="Adobe Arabic" panose="02040503050201020203" pitchFamily="18" charset="-78"/>
              </a:rPr>
              <a:t>أنواع الأخبار وفق معيار زمن الحدوث</a:t>
            </a:r>
          </a:p>
        </p:txBody>
      </p:sp>
      <p:sp>
        <p:nvSpPr>
          <p:cNvPr id="13" name="Rectangle: Rounded Corners 12">
            <a:extLst>
              <a:ext uri="{FF2B5EF4-FFF2-40B4-BE49-F238E27FC236}">
                <a16:creationId xmlns:a16="http://schemas.microsoft.com/office/drawing/2014/main" id="{576D290E-6F93-4C05-9D5B-98DD25FD1766}"/>
              </a:ext>
            </a:extLst>
          </p:cNvPr>
          <p:cNvSpPr/>
          <p:nvPr/>
        </p:nvSpPr>
        <p:spPr>
          <a:xfrm>
            <a:off x="741617" y="1305091"/>
            <a:ext cx="5369373" cy="491507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الخبر غير المتوقع: </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تشمل كل الحوادث المفاجئة</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مثل وقوع الزلازل وانفجار البراكين والحرائق واختطاف الطائرات والموت لشخصيات مهمة أو حوادث القتل.</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0" name="Rectangle: Rounded Corners 9">
            <a:extLst>
              <a:ext uri="{FF2B5EF4-FFF2-40B4-BE49-F238E27FC236}">
                <a16:creationId xmlns:a16="http://schemas.microsoft.com/office/drawing/2014/main" id="{FB7B8038-E156-4284-A32A-9EF043199FFE}"/>
              </a:ext>
            </a:extLst>
          </p:cNvPr>
          <p:cNvSpPr/>
          <p:nvPr/>
        </p:nvSpPr>
        <p:spPr>
          <a:xfrm>
            <a:off x="6282301" y="1290101"/>
            <a:ext cx="5369373" cy="48058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الخبر المتوقع: </a:t>
            </a:r>
            <a:r>
              <a:rPr lang="ar-EG" sz="32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وتشمل الأحداث المعلن والمعلوم وقت حدوثها كالأعياد والمناسبات، أو الأحداث التي مهدت لوقوعها أحداث ماضية، وباتت متوقعة.</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1968278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Bold" panose="0205070206050A020403" pitchFamily="18" charset="0"/>
                <a:ea typeface="+mn-ea"/>
                <a:cs typeface="+mn-cs"/>
              </a:rPr>
              <a:t>www.midocean.ae</a:t>
            </a:r>
          </a:p>
        </p:txBody>
      </p:sp>
      <p:sp>
        <p:nvSpPr>
          <p:cNvPr id="6" name="Rectangle: Rounded Corners 5">
            <a:extLst>
              <a:ext uri="{FF2B5EF4-FFF2-40B4-BE49-F238E27FC236}">
                <a16:creationId xmlns:a16="http://schemas.microsoft.com/office/drawing/2014/main" id="{A3029D87-FA24-4548-ABD3-CFA7422F90D9}"/>
              </a:ext>
            </a:extLst>
          </p:cNvPr>
          <p:cNvSpPr/>
          <p:nvPr/>
        </p:nvSpPr>
        <p:spPr>
          <a:xfrm>
            <a:off x="814068" y="1035906"/>
            <a:ext cx="5486400" cy="539702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3" name="Rectangle: Rounded Corners 12">
            <a:extLst>
              <a:ext uri="{FF2B5EF4-FFF2-40B4-BE49-F238E27FC236}">
                <a16:creationId xmlns:a16="http://schemas.microsoft.com/office/drawing/2014/main" id="{91E9BF52-28C9-494B-93CB-9777C13CF261}"/>
              </a:ext>
            </a:extLst>
          </p:cNvPr>
          <p:cNvSpPr/>
          <p:nvPr/>
        </p:nvSpPr>
        <p:spPr>
          <a:xfrm>
            <a:off x="6693867" y="1013047"/>
            <a:ext cx="5320145" cy="544273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9" name="Rectangle: Rounded Corners 8">
            <a:extLst>
              <a:ext uri="{FF2B5EF4-FFF2-40B4-BE49-F238E27FC236}">
                <a16:creationId xmlns:a16="http://schemas.microsoft.com/office/drawing/2014/main" id="{2A8B4873-D70D-4D16-88AB-4C52E740A08C}"/>
              </a:ext>
            </a:extLst>
          </p:cNvPr>
          <p:cNvSpPr/>
          <p:nvPr/>
        </p:nvSpPr>
        <p:spPr>
          <a:xfrm>
            <a:off x="8467216" y="1013047"/>
            <a:ext cx="2910716" cy="69025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نموذج الخبر المتوقع:</a:t>
            </a:r>
            <a:endParaRPr lang="ar-EG" dirty="0"/>
          </a:p>
        </p:txBody>
      </p:sp>
      <p:sp>
        <p:nvSpPr>
          <p:cNvPr id="15" name="Rectangle: Rounded Corners 14">
            <a:extLst>
              <a:ext uri="{FF2B5EF4-FFF2-40B4-BE49-F238E27FC236}">
                <a16:creationId xmlns:a16="http://schemas.microsoft.com/office/drawing/2014/main" id="{9CDCD93E-65F7-47ED-8D73-95E90121DC3F}"/>
              </a:ext>
            </a:extLst>
          </p:cNvPr>
          <p:cNvSpPr/>
          <p:nvPr/>
        </p:nvSpPr>
        <p:spPr>
          <a:xfrm>
            <a:off x="1565564" y="1035906"/>
            <a:ext cx="3416035" cy="69025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نموذج للخبر غير المتوقع:</a:t>
            </a:r>
            <a:endParaRPr lang="ar-EG" dirty="0"/>
          </a:p>
        </p:txBody>
      </p:sp>
      <p:pic>
        <p:nvPicPr>
          <p:cNvPr id="12" name="Picture 11">
            <a:extLst>
              <a:ext uri="{FF2B5EF4-FFF2-40B4-BE49-F238E27FC236}">
                <a16:creationId xmlns:a16="http://schemas.microsoft.com/office/drawing/2014/main" id="{5ED5F109-DDEA-4FBC-8B81-9C53F4283C42}"/>
              </a:ext>
            </a:extLst>
          </p:cNvPr>
          <p:cNvPicPr>
            <a:picLocks noChangeAspect="1"/>
          </p:cNvPicPr>
          <p:nvPr/>
        </p:nvPicPr>
        <p:blipFill>
          <a:blip r:embed="rId2">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tretch>
            <a:fillRect/>
          </a:stretch>
        </p:blipFill>
        <p:spPr>
          <a:xfrm>
            <a:off x="7051964" y="1659568"/>
            <a:ext cx="4538234" cy="4544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BE0DA341-7D2E-4AED-BFC6-2D7346A909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5501" y="1659568"/>
            <a:ext cx="4856135" cy="43636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Graphic 21">
            <a:extLst>
              <a:ext uri="{FF2B5EF4-FFF2-40B4-BE49-F238E27FC236}">
                <a16:creationId xmlns:a16="http://schemas.microsoft.com/office/drawing/2014/main" id="{7CB9307D-6DDC-4D4C-A7DE-11A0D607F6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80674" y="97013"/>
            <a:ext cx="2533338" cy="718895"/>
          </a:xfrm>
          <a:prstGeom prst="rect">
            <a:avLst/>
          </a:prstGeom>
        </p:spPr>
      </p:pic>
    </p:spTree>
    <p:extLst>
      <p:ext uri="{BB962C8B-B14F-4D97-AF65-F5344CB8AC3E}">
        <p14:creationId xmlns:p14="http://schemas.microsoft.com/office/powerpoint/2010/main" val="2527947732"/>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5805054" y="1327973"/>
            <a:ext cx="5968490" cy="474563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الأخبار الجادة: </a:t>
            </a:r>
            <a:r>
              <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Hard</a:t>
            </a:r>
            <a:r>
              <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News</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هي التي تشتمل على موضوعات ذات طبيعة مهمة وعاجلة عن الحوادث والنزاعات التي وقعت للتو أو على وشك الحدوث تمس المصالح الحياتية للناس، كالأخبار السياسية والاقتصادية والعسكرية والتجارية وأخبار المواصلات والطقس والجرائم والحرائق. </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Rectangle: Rounded Corners 7">
            <a:extLst>
              <a:ext uri="{FF2B5EF4-FFF2-40B4-BE49-F238E27FC236}">
                <a16:creationId xmlns:a16="http://schemas.microsoft.com/office/drawing/2014/main" id="{5BAB70E4-DC00-4058-A142-2753BE87AA1C}"/>
              </a:ext>
            </a:extLst>
          </p:cNvPr>
          <p:cNvSpPr/>
          <p:nvPr/>
        </p:nvSpPr>
        <p:spPr>
          <a:xfrm>
            <a:off x="127510" y="1392456"/>
            <a:ext cx="5428163" cy="461666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الأخبار الخفيفة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Soft News</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فهي التي تحقق هدف التسلية والترفيه وتقدم المتعة والمعلومة وتركز على قيمة الاهتمام الإنساني وإن كانت أقل فورية من الأخبار الجادة مثل أخبار الفن والأدب والرياضة.</a:t>
            </a:r>
          </a:p>
          <a:p>
            <a:pPr lvl="0" algn="justLow" rtl="1">
              <a:lnSpc>
                <a:spcPct val="150000"/>
              </a:lnSpc>
              <a:spcAft>
                <a:spcPts val="800"/>
              </a:spcAft>
            </a:pP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3201809" y="329793"/>
            <a:ext cx="4294022" cy="69520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أنواع الأخبار وفق معيار طبيعة الخبر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9" name="Graphic 21">
            <a:extLst>
              <a:ext uri="{FF2B5EF4-FFF2-40B4-BE49-F238E27FC236}">
                <a16:creationId xmlns:a16="http://schemas.microsoft.com/office/drawing/2014/main" id="{391E87A7-14B0-4260-AEB6-76D81C5903C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58662" y="15500"/>
            <a:ext cx="2533338" cy="843855"/>
          </a:xfrm>
          <a:prstGeom prst="rect">
            <a:avLst/>
          </a:prstGeom>
        </p:spPr>
      </p:pic>
    </p:spTree>
    <p:extLst>
      <p:ext uri="{BB962C8B-B14F-4D97-AF65-F5344CB8AC3E}">
        <p14:creationId xmlns:p14="http://schemas.microsoft.com/office/powerpoint/2010/main" val="2740542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0D19C38-D110-EE5A-C35B-B7A999B68582}"/>
              </a:ext>
            </a:extLst>
          </p:cNvPr>
          <p:cNvSpPr txBox="1"/>
          <p:nvPr/>
        </p:nvSpPr>
        <p:spPr>
          <a:xfrm>
            <a:off x="9717959" y="639874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panose="0205050205050A020403" pitchFamily="18" charset="0"/>
                <a:ea typeface="+mn-ea"/>
                <a:cs typeface="+mn-cs"/>
              </a:rPr>
              <a:t>www.midocean.ae</a:t>
            </a:r>
          </a:p>
        </p:txBody>
      </p:sp>
      <p:sp>
        <p:nvSpPr>
          <p:cNvPr id="5" name="Rectangle: Rounded Corners 4">
            <a:extLst>
              <a:ext uri="{FF2B5EF4-FFF2-40B4-BE49-F238E27FC236}">
                <a16:creationId xmlns:a16="http://schemas.microsoft.com/office/drawing/2014/main" id="{D1F1314F-6F47-407D-9372-158A40F4EB31}"/>
              </a:ext>
            </a:extLst>
          </p:cNvPr>
          <p:cNvSpPr/>
          <p:nvPr/>
        </p:nvSpPr>
        <p:spPr>
          <a:xfrm>
            <a:off x="5805054" y="1327972"/>
            <a:ext cx="6187788" cy="507077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أ. نموذج الأخبار الجادة</a:t>
            </a:r>
          </a:p>
          <a:p>
            <a:pPr lvl="0"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8" name="Rectangle: Rounded Corners 7">
            <a:extLst>
              <a:ext uri="{FF2B5EF4-FFF2-40B4-BE49-F238E27FC236}">
                <a16:creationId xmlns:a16="http://schemas.microsoft.com/office/drawing/2014/main" id="{5BAB70E4-DC00-4058-A142-2753BE87AA1C}"/>
              </a:ext>
            </a:extLst>
          </p:cNvPr>
          <p:cNvSpPr/>
          <p:nvPr/>
        </p:nvSpPr>
        <p:spPr>
          <a:xfrm>
            <a:off x="127510" y="1392456"/>
            <a:ext cx="5428163" cy="500628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ب. نموذج للأخبار الخفيفة</a:t>
            </a: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justLow" rtl="1">
              <a:lnSpc>
                <a:spcPct val="150000"/>
              </a:lnSpc>
              <a:spcAft>
                <a:spcPts val="800"/>
              </a:spcAft>
            </a:pPr>
            <a:endParaRPr lang="en-US"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0" name="Rectangle: Rounded Corners 9">
            <a:extLst>
              <a:ext uri="{FF2B5EF4-FFF2-40B4-BE49-F238E27FC236}">
                <a16:creationId xmlns:a16="http://schemas.microsoft.com/office/drawing/2014/main" id="{E42BE7DE-48F1-49ED-A386-C2007A7B0FF1}"/>
              </a:ext>
            </a:extLst>
          </p:cNvPr>
          <p:cNvSpPr/>
          <p:nvPr/>
        </p:nvSpPr>
        <p:spPr>
          <a:xfrm>
            <a:off x="3201809" y="329793"/>
            <a:ext cx="4294022" cy="69520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 أنواع الأخبار وفق معيار طبيعة الخبر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AB4D04D0-5810-4AA2-9CA6-4F32C08543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58" y="2182091"/>
            <a:ext cx="5151071" cy="37461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Picture 5">
            <a:extLst>
              <a:ext uri="{FF2B5EF4-FFF2-40B4-BE49-F238E27FC236}">
                <a16:creationId xmlns:a16="http://schemas.microsoft.com/office/drawing/2014/main" id="{4E32C652-526F-4629-9EB6-34F7E7CAA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600" y="1860591"/>
            <a:ext cx="5937225" cy="43891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1">
            <a:extLst>
              <a:ext uri="{FF2B5EF4-FFF2-40B4-BE49-F238E27FC236}">
                <a16:creationId xmlns:a16="http://schemas.microsoft.com/office/drawing/2014/main" id="{92C65B25-5FB1-4D4D-9373-C0A71650CD46}"/>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58662" y="74136"/>
            <a:ext cx="2533338" cy="695205"/>
          </a:xfrm>
          <a:prstGeom prst="rect">
            <a:avLst/>
          </a:prstGeom>
        </p:spPr>
      </p:pic>
    </p:spTree>
    <p:extLst>
      <p:ext uri="{BB962C8B-B14F-4D97-AF65-F5344CB8AC3E}">
        <p14:creationId xmlns:p14="http://schemas.microsoft.com/office/powerpoint/2010/main" val="29823336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3089CEF4-8487-41DC-B5DB-E875F7B07717}"/>
              </a:ext>
            </a:extLst>
          </p:cNvPr>
          <p:cNvSpPr/>
          <p:nvPr/>
        </p:nvSpPr>
        <p:spPr>
          <a:xfrm>
            <a:off x="6396040" y="1711105"/>
            <a:ext cx="4805913" cy="465511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الأخبار السلبية: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وهي التي تحمل مضموناً محزناً أو مزعجاً يولد في نفس المتلقي الضيق والخوف والقلق وربما الإحباط مثل أخبار (الحروب والنزاعات والمجازر والتفجيرات ومقتل ضحايا أبرياء وأخبار الاحتلال والعنف بكل جوانبه، ورحيل شخصيات محبوبة).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9" name="Rectangle: Rounded Corners 8">
            <a:extLst>
              <a:ext uri="{FF2B5EF4-FFF2-40B4-BE49-F238E27FC236}">
                <a16:creationId xmlns:a16="http://schemas.microsoft.com/office/drawing/2014/main" id="{EBB1CC31-AF86-474D-AA51-D076B808A68D}"/>
              </a:ext>
            </a:extLst>
          </p:cNvPr>
          <p:cNvSpPr/>
          <p:nvPr/>
        </p:nvSpPr>
        <p:spPr>
          <a:xfrm>
            <a:off x="3525981" y="755740"/>
            <a:ext cx="5140037" cy="7209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5. أنواع الأخبار وفق معيار نوعية المضمون. </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0" name="Rectangle: Rounded Corners 9">
            <a:extLst>
              <a:ext uri="{FF2B5EF4-FFF2-40B4-BE49-F238E27FC236}">
                <a16:creationId xmlns:a16="http://schemas.microsoft.com/office/drawing/2014/main" id="{E5A51507-9D31-4F02-97BC-7BAF06228FA3}"/>
              </a:ext>
            </a:extLst>
          </p:cNvPr>
          <p:cNvSpPr/>
          <p:nvPr/>
        </p:nvSpPr>
        <p:spPr>
          <a:xfrm>
            <a:off x="1144616" y="1711105"/>
            <a:ext cx="4805912" cy="468966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الأخبار الإيجابية: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هي التي تعمل على رفع الحالة المعنوية للمتلقي وجعله يشعر بالتفاؤل والإقدام وحب الحياة مثل أخبار (إنجازات الأفراد في سائر العلوم كاكتشاف دواء لمرض خطير، قصص الحل والإنقاذ والبسالة، وتطور المدن والشعوب، والمهرجانات والفنون والرياضة).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1" name="Graphic 22">
            <a:extLst>
              <a:ext uri="{FF2B5EF4-FFF2-40B4-BE49-F238E27FC236}">
                <a16:creationId xmlns:a16="http://schemas.microsoft.com/office/drawing/2014/main" id="{1A3557B7-0BED-47E7-8A61-F7404526AA6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59085" y="47030"/>
            <a:ext cx="2470340" cy="563871"/>
          </a:xfrm>
          <a:prstGeom prst="rect">
            <a:avLst/>
          </a:prstGeom>
        </p:spPr>
      </p:pic>
    </p:spTree>
    <p:extLst>
      <p:ext uri="{BB962C8B-B14F-4D97-AF65-F5344CB8AC3E}">
        <p14:creationId xmlns:p14="http://schemas.microsoft.com/office/powerpoint/2010/main" val="3264522523"/>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24004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785122" y="95971"/>
            <a:ext cx="228966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No:1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640771" y="6396335"/>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0" y="6384141"/>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564768" y="30919"/>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95047"/>
            <a:ext cx="2470340" cy="56387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Caslon Pro" panose="0205050205050A020403" pitchFamily="18" charset="0"/>
                <a:ea typeface="+mn-ea"/>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94881" y="656469"/>
            <a:ext cx="4356814" cy="554002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400" b="1"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5" name="Rectangle: Rounded Corners 14">
            <a:extLst>
              <a:ext uri="{FF2B5EF4-FFF2-40B4-BE49-F238E27FC236}">
                <a16:creationId xmlns:a16="http://schemas.microsoft.com/office/drawing/2014/main" id="{316CFE93-764E-4C74-A2B5-68A0EA6BE644}"/>
              </a:ext>
            </a:extLst>
          </p:cNvPr>
          <p:cNvSpPr/>
          <p:nvPr/>
        </p:nvSpPr>
        <p:spPr>
          <a:xfrm>
            <a:off x="6322054" y="926941"/>
            <a:ext cx="5275293" cy="511323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نموذج للأخبار السلبية:</a:t>
            </a: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6" name="Rectangle: Rounded Corners 15">
            <a:extLst>
              <a:ext uri="{FF2B5EF4-FFF2-40B4-BE49-F238E27FC236}">
                <a16:creationId xmlns:a16="http://schemas.microsoft.com/office/drawing/2014/main" id="{6068D18A-E352-46F1-84AF-9A3D2368B149}"/>
              </a:ext>
            </a:extLst>
          </p:cNvPr>
          <p:cNvSpPr/>
          <p:nvPr/>
        </p:nvSpPr>
        <p:spPr>
          <a:xfrm>
            <a:off x="517561" y="926941"/>
            <a:ext cx="5527962" cy="519139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نموذج للأخبار الإيجابية:</a:t>
            </a: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8" name="Picture 7">
            <a:extLst>
              <a:ext uri="{FF2B5EF4-FFF2-40B4-BE49-F238E27FC236}">
                <a16:creationId xmlns:a16="http://schemas.microsoft.com/office/drawing/2014/main" id="{6939C0AB-AC15-44F6-8424-0124040B2E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66808" y="1781338"/>
            <a:ext cx="5029468" cy="38772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10">
            <a:extLst>
              <a:ext uri="{FF2B5EF4-FFF2-40B4-BE49-F238E27FC236}">
                <a16:creationId xmlns:a16="http://schemas.microsoft.com/office/drawing/2014/main" id="{76C8CC59-B36B-49E6-B847-B3D98CBCDC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40039" y="1749000"/>
            <a:ext cx="4639322" cy="41820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485244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246881" y="2317866"/>
            <a:ext cx="3800199" cy="30584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241913" y="141811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No:1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346364" y="1243620"/>
            <a:ext cx="7703128" cy="53572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الأخبار الموضوعية:</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وهي التي ينقلها المحرر كما وقعت بالضبط، ويكون أميناً فى نقل المعلومات وتصوير الأحداث.</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الأخبار المتحيزة:</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وتكون في حالة تدخل المحرر في الحدث، وبالتالي يصبح الخبر موجهاً أو ملوناً ويمكن أن يفعل المحرر ذلك بعدة طرق منها:</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1. خلط الخبر بالرأي.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 حذف بعض الوقائع من الخبر أو قطعة من سياقه.</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3. إضافة بعض الوقائع غير الصحيحة على الخبر.</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9" name="Rectangle: Rounded Corners 8">
            <a:extLst>
              <a:ext uri="{FF2B5EF4-FFF2-40B4-BE49-F238E27FC236}">
                <a16:creationId xmlns:a16="http://schemas.microsoft.com/office/drawing/2014/main" id="{8BE232C2-D33A-4752-86DA-7CEB287D5A81}"/>
              </a:ext>
            </a:extLst>
          </p:cNvPr>
          <p:cNvSpPr/>
          <p:nvPr/>
        </p:nvSpPr>
        <p:spPr>
          <a:xfrm>
            <a:off x="2175164" y="397669"/>
            <a:ext cx="5737496" cy="6112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6. أنواع الأخبار وفق معيار الدقة.</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0" name="Graphic 21">
            <a:extLst>
              <a:ext uri="{FF2B5EF4-FFF2-40B4-BE49-F238E27FC236}">
                <a16:creationId xmlns:a16="http://schemas.microsoft.com/office/drawing/2014/main" id="{6009D53A-FA4C-4E7D-A1BB-404E693663D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58662" y="201346"/>
            <a:ext cx="2533338" cy="807604"/>
          </a:xfrm>
          <a:prstGeom prst="rect">
            <a:avLst/>
          </a:prstGeom>
        </p:spPr>
      </p:pic>
    </p:spTree>
    <p:extLst>
      <p:ext uri="{BB962C8B-B14F-4D97-AF65-F5344CB8AC3E}">
        <p14:creationId xmlns:p14="http://schemas.microsoft.com/office/powerpoint/2010/main" val="315015027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A53D641E-C019-4AE5-8591-9FC7B5502741}"/>
              </a:ext>
            </a:extLst>
          </p:cNvPr>
          <p:cNvSpPr/>
          <p:nvPr/>
        </p:nvSpPr>
        <p:spPr>
          <a:xfrm>
            <a:off x="6416368" y="1565636"/>
            <a:ext cx="5630711" cy="510531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9" name="Rectangle: Rounded Corners 8">
            <a:extLst>
              <a:ext uri="{FF2B5EF4-FFF2-40B4-BE49-F238E27FC236}">
                <a16:creationId xmlns:a16="http://schemas.microsoft.com/office/drawing/2014/main" id="{8BE232C2-D33A-4752-86DA-7CEB287D5A81}"/>
              </a:ext>
            </a:extLst>
          </p:cNvPr>
          <p:cNvSpPr/>
          <p:nvPr/>
        </p:nvSpPr>
        <p:spPr>
          <a:xfrm>
            <a:off x="6990089" y="843420"/>
            <a:ext cx="4258799" cy="6112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نموذج عملي للأخبار الموضوعية</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0" name="Rectangle: Rounded Corners 9">
            <a:extLst>
              <a:ext uri="{FF2B5EF4-FFF2-40B4-BE49-F238E27FC236}">
                <a16:creationId xmlns:a16="http://schemas.microsoft.com/office/drawing/2014/main" id="{B9D204B4-7192-4FBB-8FEA-19909C16EA81}"/>
              </a:ext>
            </a:extLst>
          </p:cNvPr>
          <p:cNvSpPr/>
          <p:nvPr/>
        </p:nvSpPr>
        <p:spPr>
          <a:xfrm>
            <a:off x="943112" y="843420"/>
            <a:ext cx="4258799" cy="6112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نموذج عملي للأخبار المتحيزة</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2" name="Rectangle: Rounded Corners 11">
            <a:extLst>
              <a:ext uri="{FF2B5EF4-FFF2-40B4-BE49-F238E27FC236}">
                <a16:creationId xmlns:a16="http://schemas.microsoft.com/office/drawing/2014/main" id="{0A5F286D-6195-4BC8-B53E-9E4D64748851}"/>
              </a:ext>
            </a:extLst>
          </p:cNvPr>
          <p:cNvSpPr/>
          <p:nvPr/>
        </p:nvSpPr>
        <p:spPr>
          <a:xfrm>
            <a:off x="307931" y="1565635"/>
            <a:ext cx="5630711" cy="50507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Picture 4">
            <a:extLst>
              <a:ext uri="{FF2B5EF4-FFF2-40B4-BE49-F238E27FC236}">
                <a16:creationId xmlns:a16="http://schemas.microsoft.com/office/drawing/2014/main" id="{CEC4D9E3-D8D1-4996-B77D-09B18B208A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1232" y="1936870"/>
            <a:ext cx="4920440" cy="4333970"/>
          </a:xfrm>
          <a:prstGeom prst="rect">
            <a:avLst/>
          </a:prstGeom>
          <a:ln>
            <a:noFill/>
          </a:ln>
          <a:effectLst>
            <a:outerShdw blurRad="292100" dist="139700" dir="2700000" algn="tl" rotWithShape="0">
              <a:srgbClr val="333333">
                <a:alpha val="65000"/>
              </a:srgbClr>
            </a:outerShdw>
          </a:effectLst>
        </p:spPr>
      </p:pic>
      <p:pic>
        <p:nvPicPr>
          <p:cNvPr id="13" name="Picture 12">
            <a:extLst>
              <a:ext uri="{FF2B5EF4-FFF2-40B4-BE49-F238E27FC236}">
                <a16:creationId xmlns:a16="http://schemas.microsoft.com/office/drawing/2014/main" id="{23AC23B7-02F6-420E-BBAC-C21D3B0D8F6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8861" y="1732864"/>
            <a:ext cx="4648849" cy="46679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Graphic 22">
            <a:extLst>
              <a:ext uri="{FF2B5EF4-FFF2-40B4-BE49-F238E27FC236}">
                <a16:creationId xmlns:a16="http://schemas.microsoft.com/office/drawing/2014/main" id="{693D1BD7-7088-44AD-A965-E486F35851B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21660" y="74673"/>
            <a:ext cx="2470340" cy="563871"/>
          </a:xfrm>
          <a:prstGeom prst="rect">
            <a:avLst/>
          </a:prstGeom>
        </p:spPr>
      </p:pic>
    </p:spTree>
    <p:extLst>
      <p:ext uri="{BB962C8B-B14F-4D97-AF65-F5344CB8AC3E}">
        <p14:creationId xmlns:p14="http://schemas.microsoft.com/office/powerpoint/2010/main" val="266114154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438219"/>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8799184" y="-29633"/>
            <a:ext cx="339281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760008" y="5451057"/>
            <a:ext cx="2109557"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No:1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615550" y="6399648"/>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054053" y="6396335"/>
            <a:ext cx="328154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373097" y="-24659"/>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95047"/>
            <a:ext cx="2470340" cy="558373"/>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5">
                    <a:lumMod val="75000"/>
                  </a:schemeClr>
                </a:solidFill>
                <a:effectLst/>
                <a:uLnTx/>
                <a:uFillTx/>
                <a:latin typeface="Adobe Caslon Pro" panose="0205050205050A020403" pitchFamily="18" charset="0"/>
                <a:ea typeface="+mn-ea"/>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109410" y="1191490"/>
            <a:ext cx="8549682" cy="493946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وهو شبيه</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بالمعيار السابق إلا أن التأطير هنا يكون تجسيداً لمبادئ السياسة التحريرية التي تحكم عمل الوسيلة الإعلامية، وفق رؤى راسخة وأهداف بعيدة المدى ولا يلجأ محرر الخبر لتأطيره إلا إذا كان الخبر ذو جدل ويفقد الإجماع في الحكم على توصيفه وشخوصه.</a:t>
            </a: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0"/>
              </a:spcAft>
              <a:buFont typeface="+mj-cs"/>
              <a:buAutoNum type="arabic1Minus"/>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الأخبار المؤطرة: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تُعني وضع وقائع الخبر ضمن سياق مفهوم اجتماعياً ينظم المعاني ويوحد الرؤية والحكم عليها من منظور المحرر.</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justLow" rtl="1">
              <a:lnSpc>
                <a:spcPct val="150000"/>
              </a:lnSpc>
              <a:spcAft>
                <a:spcPts val="800"/>
              </a:spcAft>
              <a:buFont typeface="+mj-cs"/>
              <a:buAutoNum type="arabic1Minus"/>
            </a:pPr>
            <a:r>
              <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الأخبار غير المؤطرة: </a:t>
            </a:r>
            <a:r>
              <a:rPr lang="ar-EG" sz="24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التي لا يلجأ المحرر إلى تأطيرها بسبب كونها غير ذات جدل وبسيطة ولا تخضع لأحكام متباينة على مضمونها، أي تحظى بإجماع عام بحيث يتوحد إطار التقديم في سائر وسائل تغطيتها.</a:t>
            </a:r>
            <a:endParaRPr lang="en-US" sz="16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1" name="Rectangle: Rounded Corners 10">
            <a:extLst>
              <a:ext uri="{FF2B5EF4-FFF2-40B4-BE49-F238E27FC236}">
                <a16:creationId xmlns:a16="http://schemas.microsoft.com/office/drawing/2014/main" id="{80DEC6F9-4A8B-4280-83A1-E87D10DF0A4E}"/>
              </a:ext>
            </a:extLst>
          </p:cNvPr>
          <p:cNvSpPr/>
          <p:nvPr/>
        </p:nvSpPr>
        <p:spPr>
          <a:xfrm>
            <a:off x="1746802" y="755576"/>
            <a:ext cx="5737496" cy="61128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7.</a:t>
            </a: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أنواع الأخبار وفق معيار التأطير </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Tree>
    <p:extLst>
      <p:ext uri="{BB962C8B-B14F-4D97-AF65-F5344CB8AC3E}">
        <p14:creationId xmlns:p14="http://schemas.microsoft.com/office/powerpoint/2010/main" val="37106548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8769802" y="1183470"/>
            <a:ext cx="3191039" cy="40441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113580" y="539918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10011625" y="5406345"/>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No:1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959346" y="63450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Bold" panose="0205070206050A020403" pitchFamily="18" charset="0"/>
                <a:ea typeface="+mn-ea"/>
                <a:cs typeface="+mn-cs"/>
              </a:rPr>
              <a:t>www.midocean.ae</a:t>
            </a:r>
          </a:p>
        </p:txBody>
      </p:sp>
      <p:sp>
        <p:nvSpPr>
          <p:cNvPr id="3" name="Rectangle: Rounded Corners 2">
            <a:extLst>
              <a:ext uri="{FF2B5EF4-FFF2-40B4-BE49-F238E27FC236}">
                <a16:creationId xmlns:a16="http://schemas.microsoft.com/office/drawing/2014/main" id="{1E174AD2-7C3F-45E5-8923-4B0C5CB6212C}"/>
              </a:ext>
            </a:extLst>
          </p:cNvPr>
          <p:cNvSpPr/>
          <p:nvPr/>
        </p:nvSpPr>
        <p:spPr>
          <a:xfrm>
            <a:off x="4611150" y="1900318"/>
            <a:ext cx="4082096" cy="433940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أ. الأخبار البسيطة: </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هي الأخبار التي تدور حول واقعة واحدة مهما تعددت تفاصليها، ولا يحتاج هذا النوع إلى جهد من جانب المحرر لتحليلها وتفسيرها، فهي في تكوينها بسيطة محددة وموجزة، مثل (الأخبار الشخصية، الأخبار الرياضية المحددة، الوفيات، الحوادث، الأحوال الجوية...).</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A49FCE96-6E93-4153-B301-401DA8B983B4}"/>
              </a:ext>
            </a:extLst>
          </p:cNvPr>
          <p:cNvSpPr/>
          <p:nvPr/>
        </p:nvSpPr>
        <p:spPr>
          <a:xfrm>
            <a:off x="277970" y="1870626"/>
            <a:ext cx="4082096" cy="439878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ب.</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الأخبار المركبة:</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وتتضمن أكثر من واقعة في الخبر الواحد، بحيث يشتمل الخبر الواحد على أكثر من خبر يضمها إطار واحد قد يكون الحدث أو المكان، ولا يجد المحرر مبرراً للفصل بينها، ولكي يضع المتلقي تصوراً كاملاً لما يجري. وتسود هذه الأخبار في فترات الأزمات أو الانقلابات والحروب وغيرها.</a:t>
            </a: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3DCA4A2C-B3A4-4BCD-8B97-C27784FB2A6B}"/>
              </a:ext>
            </a:extLst>
          </p:cNvPr>
          <p:cNvSpPr/>
          <p:nvPr/>
        </p:nvSpPr>
        <p:spPr>
          <a:xfrm>
            <a:off x="1556967" y="843420"/>
            <a:ext cx="5096009" cy="680100"/>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ctr"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8. أنواع الأخبار وفق معيار البناء الداخلي</a:t>
            </a:r>
          </a:p>
        </p:txBody>
      </p:sp>
      <p:pic>
        <p:nvPicPr>
          <p:cNvPr id="12" name="Graphic 21">
            <a:extLst>
              <a:ext uri="{FF2B5EF4-FFF2-40B4-BE49-F238E27FC236}">
                <a16:creationId xmlns:a16="http://schemas.microsoft.com/office/drawing/2014/main" id="{F54D84D8-8C21-4402-B873-1A378C96C72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58662" y="194812"/>
            <a:ext cx="2533338" cy="847918"/>
          </a:xfrm>
          <a:prstGeom prst="rect">
            <a:avLst/>
          </a:prstGeom>
        </p:spPr>
      </p:pic>
    </p:spTree>
    <p:extLst>
      <p:ext uri="{BB962C8B-B14F-4D97-AF65-F5344CB8AC3E}">
        <p14:creationId xmlns:p14="http://schemas.microsoft.com/office/powerpoint/2010/main" val="49845477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958733"/>
            <a:ext cx="4128422" cy="51535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246909"/>
            <a:ext cx="10019194" cy="515359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6B9CBA10-0715-4A22-9386-7273F90D5529}"/>
              </a:ext>
            </a:extLst>
          </p:cNvPr>
          <p:cNvSpPr/>
          <p:nvPr/>
        </p:nvSpPr>
        <p:spPr>
          <a:xfrm>
            <a:off x="6952569" y="1654001"/>
            <a:ext cx="4082096" cy="433940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نموذج للأخبار البسيطة:</a:t>
            </a: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43433814-28A4-48B0-9893-CDBB6103BA66}"/>
              </a:ext>
            </a:extLst>
          </p:cNvPr>
          <p:cNvSpPr/>
          <p:nvPr/>
        </p:nvSpPr>
        <p:spPr>
          <a:xfrm>
            <a:off x="2778028" y="1713536"/>
            <a:ext cx="4082096" cy="439878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نموذج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للأخبار المركبة:</a:t>
            </a: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endParaRPr>
          </a:p>
          <a:p>
            <a:pPr marL="228600" algn="justLow" rtl="1">
              <a:lnSpc>
                <a:spcPct val="150000"/>
              </a:lnSpc>
              <a:spcAft>
                <a:spcPts val="800"/>
              </a:spcAft>
            </a:pPr>
            <a:endParaRPr lang="en-US" sz="1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B12F091D-0A0C-46AD-99A6-267EC78D9D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59236" y="2267284"/>
            <a:ext cx="4946073" cy="4014297"/>
          </a:xfrm>
          <a:prstGeom prst="rect">
            <a:avLst/>
          </a:prstGeom>
        </p:spPr>
      </p:pic>
      <p:pic>
        <p:nvPicPr>
          <p:cNvPr id="10" name="Picture 9">
            <a:extLst>
              <a:ext uri="{FF2B5EF4-FFF2-40B4-BE49-F238E27FC236}">
                <a16:creationId xmlns:a16="http://schemas.microsoft.com/office/drawing/2014/main" id="{44B9400F-590A-4313-8428-81CF61A771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238" y="2267284"/>
            <a:ext cx="5727776" cy="3882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Graphic 22">
            <a:extLst>
              <a:ext uri="{FF2B5EF4-FFF2-40B4-BE49-F238E27FC236}">
                <a16:creationId xmlns:a16="http://schemas.microsoft.com/office/drawing/2014/main" id="{E2FA66D9-2F5A-4158-A30A-77FDEDCCB63A}"/>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48735" y="39549"/>
            <a:ext cx="2470340" cy="563871"/>
          </a:xfrm>
          <a:prstGeom prst="rect">
            <a:avLst/>
          </a:prstGeom>
        </p:spPr>
      </p:pic>
    </p:spTree>
    <p:extLst>
      <p:ext uri="{BB962C8B-B14F-4D97-AF65-F5344CB8AC3E}">
        <p14:creationId xmlns:p14="http://schemas.microsoft.com/office/powerpoint/2010/main" val="35520781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9BFC32B8-BDEE-2CBC-DFF5-CD482608568C}"/>
              </a:ext>
            </a:extLst>
          </p:cNvPr>
          <p:cNvSpPr/>
          <p:nvPr/>
        </p:nvSpPr>
        <p:spPr>
          <a:xfrm>
            <a:off x="11212401" y="6043244"/>
            <a:ext cx="831273" cy="70198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11142099" y="6062393"/>
            <a:ext cx="971876"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No: 1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7" name="Rectangle: Rounded Corners 6">
            <a:extLst>
              <a:ext uri="{FF2B5EF4-FFF2-40B4-BE49-F238E27FC236}">
                <a16:creationId xmlns:a16="http://schemas.microsoft.com/office/drawing/2014/main" id="{DED9F455-126A-4B64-8C09-F3540B84E829}"/>
              </a:ext>
            </a:extLst>
          </p:cNvPr>
          <p:cNvSpPr/>
          <p:nvPr/>
        </p:nvSpPr>
        <p:spPr>
          <a:xfrm>
            <a:off x="2396836" y="756456"/>
            <a:ext cx="5680364" cy="68441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9. أنواع الأخبار وفق معيار التداعيات والنتائج</a:t>
            </a:r>
            <a:endParaRPr lang="ar-EG" sz="2800" dirty="0">
              <a:solidFill>
                <a:srgbClr val="002060"/>
              </a:solidFill>
              <a:latin typeface="Adobe Arabic" panose="02040503050201020203" pitchFamily="18" charset="-78"/>
              <a:cs typeface="Adobe Arabic" panose="02040503050201020203" pitchFamily="18" charset="-78"/>
            </a:endParaRPr>
          </a:p>
        </p:txBody>
      </p:sp>
      <p:sp>
        <p:nvSpPr>
          <p:cNvPr id="14" name="Rectangle: Rounded Corners 13">
            <a:extLst>
              <a:ext uri="{FF2B5EF4-FFF2-40B4-BE49-F238E27FC236}">
                <a16:creationId xmlns:a16="http://schemas.microsoft.com/office/drawing/2014/main" id="{FC6A61C6-11A9-4543-9570-B954CDEABF4C}"/>
              </a:ext>
            </a:extLst>
          </p:cNvPr>
          <p:cNvSpPr/>
          <p:nvPr/>
        </p:nvSpPr>
        <p:spPr>
          <a:xfrm>
            <a:off x="6664035" y="1977318"/>
            <a:ext cx="5216789" cy="3938573"/>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المنتهي:</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وهو المتعلق بالأحداث التي وقعت لكن ليس لها تداعيات أو نتائج تتطلب تغطية مستمرة من جانب الصحفي.</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5" name="Rectangle: Rounded Corners 14">
            <a:extLst>
              <a:ext uri="{FF2B5EF4-FFF2-40B4-BE49-F238E27FC236}">
                <a16:creationId xmlns:a16="http://schemas.microsoft.com/office/drawing/2014/main" id="{764F0BAF-AE43-4F5C-AE26-EB4DB48369CE}"/>
              </a:ext>
            </a:extLst>
          </p:cNvPr>
          <p:cNvSpPr/>
          <p:nvPr/>
        </p:nvSpPr>
        <p:spPr>
          <a:xfrm>
            <a:off x="186491" y="1981572"/>
            <a:ext cx="5680364" cy="393431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المتحرك/ الممتد:</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الذي تتوالى وقائعه ويتطلب تغطية مستمرة كالحروب والأزمات والنزاعات التي تستمر لزمن وتصبح أحداثها أخباراً يومية في وسائل الإعلام.</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10" name="Graphic 22">
            <a:extLst>
              <a:ext uri="{FF2B5EF4-FFF2-40B4-BE49-F238E27FC236}">
                <a16:creationId xmlns:a16="http://schemas.microsoft.com/office/drawing/2014/main" id="{20C0810F-0422-4BC3-B1D7-B71DB734A1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73334" y="87721"/>
            <a:ext cx="2470340" cy="905815"/>
          </a:xfrm>
          <a:prstGeom prst="rect">
            <a:avLst/>
          </a:prstGeom>
        </p:spPr>
      </p:pic>
    </p:spTree>
    <p:extLst>
      <p:ext uri="{BB962C8B-B14F-4D97-AF65-F5344CB8AC3E}">
        <p14:creationId xmlns:p14="http://schemas.microsoft.com/office/powerpoint/2010/main" val="2239503993"/>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panose="0205050205050A020403" pitchFamily="18" charset="0"/>
                <a:ea typeface="+mn-ea"/>
                <a:cs typeface="+mn-cs"/>
              </a:rPr>
              <a:t>www.midocean.ae</a:t>
            </a:r>
          </a:p>
        </p:txBody>
      </p:sp>
      <p:sp>
        <p:nvSpPr>
          <p:cNvPr id="13" name="Rectangle: Rounded Corners 12">
            <a:extLst>
              <a:ext uri="{FF2B5EF4-FFF2-40B4-BE49-F238E27FC236}">
                <a16:creationId xmlns:a16="http://schemas.microsoft.com/office/drawing/2014/main" id="{949607CA-56B8-4414-BB26-71329E40A866}"/>
              </a:ext>
            </a:extLst>
          </p:cNvPr>
          <p:cNvSpPr/>
          <p:nvPr/>
        </p:nvSpPr>
        <p:spPr>
          <a:xfrm>
            <a:off x="6664035" y="876994"/>
            <a:ext cx="5216789" cy="552377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أ. نموذج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للخبر المنتهي</a:t>
            </a:r>
          </a:p>
          <a:p>
            <a:pPr algn="ctr"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4" name="Rectangle: Rounded Corners 13">
            <a:extLst>
              <a:ext uri="{FF2B5EF4-FFF2-40B4-BE49-F238E27FC236}">
                <a16:creationId xmlns:a16="http://schemas.microsoft.com/office/drawing/2014/main" id="{3BD0442A-CF45-4A3E-AFCD-6651AE3DD39A}"/>
              </a:ext>
            </a:extLst>
          </p:cNvPr>
          <p:cNvSpPr/>
          <p:nvPr/>
        </p:nvSpPr>
        <p:spPr>
          <a:xfrm>
            <a:off x="977646" y="876994"/>
            <a:ext cx="5216789" cy="5523772"/>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نموذج للخبر المتحرك/ الممتد</a:t>
            </a:r>
          </a:p>
          <a:p>
            <a:pPr algn="ctr"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50000"/>
              </a:lnSpc>
              <a:spcAft>
                <a:spcPts val="800"/>
              </a:spcAft>
            </a:pP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3" name="Picture 2">
            <a:extLst>
              <a:ext uri="{FF2B5EF4-FFF2-40B4-BE49-F238E27FC236}">
                <a16:creationId xmlns:a16="http://schemas.microsoft.com/office/drawing/2014/main" id="{0B04D2F0-F5E5-432E-BF3F-4CAF083C54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97673" y="1515060"/>
            <a:ext cx="4749512" cy="45181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Picture 4">
            <a:extLst>
              <a:ext uri="{FF2B5EF4-FFF2-40B4-BE49-F238E27FC236}">
                <a16:creationId xmlns:a16="http://schemas.microsoft.com/office/drawing/2014/main" id="{A3B312B5-5F1B-429D-AC12-827752032B2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422" y="1511557"/>
            <a:ext cx="4835236" cy="46202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Graphic 22">
            <a:extLst>
              <a:ext uri="{FF2B5EF4-FFF2-40B4-BE49-F238E27FC236}">
                <a16:creationId xmlns:a16="http://schemas.microsoft.com/office/drawing/2014/main" id="{5A1C88B8-19A0-4537-921A-187688C34183}"/>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48735" y="44184"/>
            <a:ext cx="2470340" cy="563871"/>
          </a:xfrm>
          <a:prstGeom prst="rect">
            <a:avLst/>
          </a:prstGeom>
        </p:spPr>
      </p:pic>
    </p:spTree>
    <p:extLst>
      <p:ext uri="{BB962C8B-B14F-4D97-AF65-F5344CB8AC3E}">
        <p14:creationId xmlns:p14="http://schemas.microsoft.com/office/powerpoint/2010/main" val="11630673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E86BCDE8-C028-4EBC-B1DA-DE0872EBDF68}"/>
              </a:ext>
            </a:extLst>
          </p:cNvPr>
          <p:cNvSpPr/>
          <p:nvPr/>
        </p:nvSpPr>
        <p:spPr>
          <a:xfrm>
            <a:off x="2743201" y="610882"/>
            <a:ext cx="5791200" cy="7427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ثانياً: أنواع الأخبار طبقاً للوسيلة الاتصالية.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5" name="Rectangle: Rounded Corners 14">
            <a:extLst>
              <a:ext uri="{FF2B5EF4-FFF2-40B4-BE49-F238E27FC236}">
                <a16:creationId xmlns:a16="http://schemas.microsoft.com/office/drawing/2014/main" id="{49DCC31E-AE6D-4525-A12B-ED6DD73E537A}"/>
              </a:ext>
            </a:extLst>
          </p:cNvPr>
          <p:cNvSpPr/>
          <p:nvPr/>
        </p:nvSpPr>
        <p:spPr>
          <a:xfrm>
            <a:off x="2327564" y="1673615"/>
            <a:ext cx="7370617" cy="440712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800"/>
              </a:spcAft>
              <a:buFont typeface="+mj-lt"/>
              <a:buAutoNum type="arabicPeriod"/>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الصحفي: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هو نوع تبليغي يهتم</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أساساً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بما جرى بالحدث أو بنتيجته أو الجديد الذي طرأ على موضوع معروف، وهو الخبر المطبوع سواء</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نشر في جريدة يومية أو أسبوعية أو في مجلة أسبوعية أو شهرية أو دورية، ويكون ذو طابع تفسيري يهتم بالتفاصيل وينقل الحدث معتمداً بشكل رئيسي على وصف الوقائع للقارئ الذي لم يرى الحدث.</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7" name="Graphic 22">
            <a:extLst>
              <a:ext uri="{FF2B5EF4-FFF2-40B4-BE49-F238E27FC236}">
                <a16:creationId xmlns:a16="http://schemas.microsoft.com/office/drawing/2014/main" id="{44EB1E49-621B-4427-94F6-633EECC8E2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660" y="47011"/>
            <a:ext cx="2470340" cy="563871"/>
          </a:xfrm>
          <a:prstGeom prst="rect">
            <a:avLst/>
          </a:prstGeom>
        </p:spPr>
      </p:pic>
    </p:spTree>
    <p:extLst>
      <p:ext uri="{BB962C8B-B14F-4D97-AF65-F5344CB8AC3E}">
        <p14:creationId xmlns:p14="http://schemas.microsoft.com/office/powerpoint/2010/main" val="119061165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E86BCDE8-C028-4EBC-B1DA-DE0872EBDF68}"/>
              </a:ext>
            </a:extLst>
          </p:cNvPr>
          <p:cNvSpPr/>
          <p:nvPr/>
        </p:nvSpPr>
        <p:spPr>
          <a:xfrm>
            <a:off x="2743201" y="610882"/>
            <a:ext cx="5791200" cy="7427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ثانياً: أنواع الأخبار طبقاً للوسيلة الاتصالية.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5" name="Rectangle: Rounded Corners 14">
            <a:extLst>
              <a:ext uri="{FF2B5EF4-FFF2-40B4-BE49-F238E27FC236}">
                <a16:creationId xmlns:a16="http://schemas.microsoft.com/office/drawing/2014/main" id="{49DCC31E-AE6D-4525-A12B-ED6DD73E537A}"/>
              </a:ext>
            </a:extLst>
          </p:cNvPr>
          <p:cNvSpPr/>
          <p:nvPr/>
        </p:nvSpPr>
        <p:spPr>
          <a:xfrm>
            <a:off x="2327564" y="1673615"/>
            <a:ext cx="7370617" cy="440712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a:t>
            </a:r>
            <a:r>
              <a:rPr lang="ar-EG" sz="3200" b="1" dirty="0">
                <a:solidFill>
                  <a:srgbClr val="002060"/>
                </a:solidFill>
                <a:latin typeface="Adobe Arabic" panose="02040503050201020203" pitchFamily="18" charset="-78"/>
                <a:cs typeface="Adobe Arabic" panose="02040503050201020203" pitchFamily="18" charset="-78"/>
              </a:rPr>
              <a:t>الإذاعي: </a:t>
            </a:r>
            <a:r>
              <a:rPr lang="ar-EG" sz="2800" dirty="0">
                <a:solidFill>
                  <a:srgbClr val="002060"/>
                </a:solidFill>
                <a:latin typeface="Adobe Arabic" panose="02040503050201020203" pitchFamily="18" charset="-78"/>
                <a:cs typeface="Adobe Arabic" panose="02040503050201020203" pitchFamily="18" charset="-78"/>
              </a:rPr>
              <a:t>يتحتم على محرر الخبر أن يركز على الأساسي والجوهري من وقائع الحدث، ويكتبها بعبارات سهلة خالية من أي ألفاظ معقدة، ويمتاز بجمل قصيرة كي لا يمله السامع، ويعتمد أيضا على وصف</a:t>
            </a:r>
            <a:r>
              <a:rPr lang="ar-EG" sz="2800" b="1" dirty="0">
                <a:solidFill>
                  <a:srgbClr val="002060"/>
                </a:solidFill>
                <a:latin typeface="Adobe Arabic" panose="02040503050201020203" pitchFamily="18" charset="-78"/>
                <a:cs typeface="Adobe Arabic" panose="02040503050201020203" pitchFamily="18" charset="-78"/>
              </a:rPr>
              <a:t> </a:t>
            </a:r>
            <a:r>
              <a:rPr lang="ar-EG" sz="2800" dirty="0">
                <a:solidFill>
                  <a:srgbClr val="002060"/>
                </a:solidFill>
                <a:latin typeface="Adobe Arabic" panose="02040503050201020203" pitchFamily="18" charset="-78"/>
                <a:cs typeface="Adobe Arabic" panose="02040503050201020203" pitchFamily="18" charset="-78"/>
              </a:rPr>
              <a:t>الوقائع للسامع الذي لم ير الحدث، وهو الخبر المسموع الذي يذاع عبر الأثير من محطات الإذاعة المختلفة.</a:t>
            </a:r>
            <a:endParaRPr lang="en-US" sz="2800" dirty="0">
              <a:solidFill>
                <a:srgbClr val="002060"/>
              </a:solidFill>
              <a:latin typeface="Adobe Arabic" panose="02040503050201020203" pitchFamily="18" charset="-78"/>
              <a:cs typeface="Adobe Arabic" panose="02040503050201020203" pitchFamily="18" charset="-78"/>
            </a:endParaRPr>
          </a:p>
          <a:p>
            <a:pPr lvl="0" algn="justLow"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7" name="Graphic 22">
            <a:extLst>
              <a:ext uri="{FF2B5EF4-FFF2-40B4-BE49-F238E27FC236}">
                <a16:creationId xmlns:a16="http://schemas.microsoft.com/office/drawing/2014/main" id="{317D724D-E4E7-4CE3-98B8-038F50FF6AC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48799" y="153427"/>
            <a:ext cx="2470340" cy="563871"/>
          </a:xfrm>
          <a:prstGeom prst="rect">
            <a:avLst/>
          </a:prstGeom>
        </p:spPr>
      </p:pic>
    </p:spTree>
    <p:extLst>
      <p:ext uri="{BB962C8B-B14F-4D97-AF65-F5344CB8AC3E}">
        <p14:creationId xmlns:p14="http://schemas.microsoft.com/office/powerpoint/2010/main" val="200796591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E86BCDE8-C028-4EBC-B1DA-DE0872EBDF68}"/>
              </a:ext>
            </a:extLst>
          </p:cNvPr>
          <p:cNvSpPr/>
          <p:nvPr/>
        </p:nvSpPr>
        <p:spPr>
          <a:xfrm>
            <a:off x="2743201" y="610882"/>
            <a:ext cx="5791200" cy="7427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ثانياً: أنواع الأخبار طبقاً للوسيلة الاتصالية.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5" name="Rectangle: Rounded Corners 14">
            <a:extLst>
              <a:ext uri="{FF2B5EF4-FFF2-40B4-BE49-F238E27FC236}">
                <a16:creationId xmlns:a16="http://schemas.microsoft.com/office/drawing/2014/main" id="{49DCC31E-AE6D-4525-A12B-ED6DD73E537A}"/>
              </a:ext>
            </a:extLst>
          </p:cNvPr>
          <p:cNvSpPr/>
          <p:nvPr/>
        </p:nvSpPr>
        <p:spPr>
          <a:xfrm>
            <a:off x="1316182" y="1673615"/>
            <a:ext cx="8381999" cy="440712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3</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التلفزيوني: </a:t>
            </a:r>
            <a:r>
              <a:rPr lang="ar-EG" sz="2800" dirty="0">
                <a:solidFill>
                  <a:srgbClr val="002060"/>
                </a:solidFill>
                <a:latin typeface="Adobe Arabic" panose="02040503050201020203" pitchFamily="18" charset="-78"/>
                <a:cs typeface="Adobe Arabic" panose="02040503050201020203" pitchFamily="18" charset="-78"/>
              </a:rPr>
              <a:t>والخبر هنا يعتمد على الحبكة الدرامية التي تأسر المشاهد عبر التحرير اللغوي الذي تدعمه وتوثقه الصورة المتحركة، وعلى الصورة التي ترافق الخبر أن تمتلك مضموناً اتصالياً مختلفاً يكملها النص التحريري ولا يكون تكراراً لها، أما إذا فقد الصورة يكون خبراً إذاعياً فقط يذاع عبر التلفزيون. </a:t>
            </a:r>
          </a:p>
          <a:p>
            <a:pPr algn="justLow" rtl="1">
              <a:spcAft>
                <a:spcPts val="800"/>
              </a:spcAft>
            </a:pPr>
            <a:r>
              <a:rPr lang="ar-EG" sz="2800" dirty="0">
                <a:solidFill>
                  <a:srgbClr val="002060"/>
                </a:solidFill>
                <a:latin typeface="Adobe Arabic" panose="02040503050201020203" pitchFamily="18" charset="-78"/>
                <a:cs typeface="Adobe Arabic" panose="02040503050201020203" pitchFamily="18" charset="-78"/>
              </a:rPr>
              <a:t>فالخبر التلفزيوني هو الذي يذاع عبر محطات التلفزيون المختلفة مترافقاً مع مادة فيلمية حية.</a:t>
            </a:r>
            <a:r>
              <a:rPr lang="ar-EG" sz="4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7" name="Graphic 22">
            <a:extLst>
              <a:ext uri="{FF2B5EF4-FFF2-40B4-BE49-F238E27FC236}">
                <a16:creationId xmlns:a16="http://schemas.microsoft.com/office/drawing/2014/main" id="{A113F3FB-8009-46D1-B5B8-342A36A47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660" y="47011"/>
            <a:ext cx="2470340" cy="563871"/>
          </a:xfrm>
          <a:prstGeom prst="rect">
            <a:avLst/>
          </a:prstGeom>
        </p:spPr>
      </p:pic>
    </p:spTree>
    <p:extLst>
      <p:ext uri="{BB962C8B-B14F-4D97-AF65-F5344CB8AC3E}">
        <p14:creationId xmlns:p14="http://schemas.microsoft.com/office/powerpoint/2010/main" val="319209958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E86BCDE8-C028-4EBC-B1DA-DE0872EBDF68}"/>
              </a:ext>
            </a:extLst>
          </p:cNvPr>
          <p:cNvSpPr/>
          <p:nvPr/>
        </p:nvSpPr>
        <p:spPr>
          <a:xfrm>
            <a:off x="2743201" y="610882"/>
            <a:ext cx="5791200" cy="742708"/>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50000"/>
              </a:lnSpc>
              <a:spcAft>
                <a:spcPts val="800"/>
              </a:spcAft>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ثانياً: أنواع الأخبار طبقاً للوسيلة الاتصالية.</a:t>
            </a: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15" name="Rectangle: Rounded Corners 14">
            <a:extLst>
              <a:ext uri="{FF2B5EF4-FFF2-40B4-BE49-F238E27FC236}">
                <a16:creationId xmlns:a16="http://schemas.microsoft.com/office/drawing/2014/main" id="{49DCC31E-AE6D-4525-A12B-ED6DD73E537A}"/>
              </a:ext>
            </a:extLst>
          </p:cNvPr>
          <p:cNvSpPr/>
          <p:nvPr/>
        </p:nvSpPr>
        <p:spPr>
          <a:xfrm>
            <a:off x="1316182" y="1673615"/>
            <a:ext cx="9656618" cy="4407126"/>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4</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الخبر الالكتروني: </a:t>
            </a:r>
            <a:r>
              <a:rPr lang="ar-EG" sz="2800" dirty="0">
                <a:solidFill>
                  <a:srgbClr val="002060"/>
                </a:solidFill>
                <a:latin typeface="Adobe Arabic" panose="02040503050201020203" pitchFamily="18" charset="-78"/>
                <a:cs typeface="Adobe Arabic" panose="02040503050201020203" pitchFamily="18" charset="-78"/>
              </a:rPr>
              <a:t>وهو الخبر الذي ينشر على مواقع شبكة الويب في مواقع إخبارية متخصصة، ويحرر عبر (الكتابة التكوينية) التي تتألف من الهيبرتكست </a:t>
            </a:r>
            <a:r>
              <a:rPr lang="en-US" sz="2800" dirty="0">
                <a:solidFill>
                  <a:srgbClr val="002060"/>
                </a:solidFill>
                <a:latin typeface="Adobe Arabic" panose="02040503050201020203" pitchFamily="18" charset="-78"/>
                <a:cs typeface="Adobe Arabic" panose="02040503050201020203" pitchFamily="18" charset="-78"/>
              </a:rPr>
              <a:t>hyper text</a:t>
            </a:r>
            <a:r>
              <a:rPr lang="ar-EG" sz="2800" dirty="0">
                <a:solidFill>
                  <a:srgbClr val="002060"/>
                </a:solidFill>
                <a:latin typeface="Adobe Arabic" panose="02040503050201020203" pitchFamily="18" charset="-78"/>
                <a:cs typeface="Adobe Arabic" panose="02040503050201020203" pitchFamily="18" charset="-78"/>
              </a:rPr>
              <a:t> والهيبرميديا </a:t>
            </a:r>
            <a:r>
              <a:rPr lang="en-US" sz="2800" dirty="0">
                <a:solidFill>
                  <a:srgbClr val="002060"/>
                </a:solidFill>
                <a:latin typeface="Adobe Arabic" panose="02040503050201020203" pitchFamily="18" charset="-78"/>
                <a:cs typeface="Adobe Arabic" panose="02040503050201020203" pitchFamily="18" charset="-78"/>
              </a:rPr>
              <a:t>Hyper Media</a:t>
            </a:r>
            <a:r>
              <a:rPr lang="ar-EG" sz="2800" dirty="0">
                <a:solidFill>
                  <a:srgbClr val="002060"/>
                </a:solidFill>
                <a:latin typeface="Adobe Arabic" panose="02040503050201020203" pitchFamily="18" charset="-78"/>
                <a:cs typeface="Adobe Arabic" panose="02040503050201020203" pitchFamily="18" charset="-78"/>
              </a:rPr>
              <a:t> ويميز هذا النوع من الكتابة ( إمكانيات الإبحار والتصفح، والقدرة على استرجاع المعلومات أكثر من مرة، بالإضافة لعنصر التفاعلية). ويقوم المحرر فيه بتحرير الخبر وفقاً لمفهومي التفاعلية والآنية باستخدام خصائص الصحافة الإلكترونية من خلال جمع وتحرير وتخزين المعلومات والصور والرسوم واداراتها واستدعائها ومعالجتها إلكترونياً).</a:t>
            </a:r>
            <a:endParaRPr lang="en-US" sz="2800" dirty="0">
              <a:solidFill>
                <a:srgbClr val="002060"/>
              </a:solidFill>
              <a:latin typeface="Adobe Arabic" panose="02040503050201020203" pitchFamily="18" charset="-78"/>
              <a:cs typeface="Adobe Arabic" panose="02040503050201020203" pitchFamily="18" charset="-78"/>
            </a:endParaRPr>
          </a:p>
          <a:p>
            <a:pPr algn="justLow" rtl="1">
              <a:lnSpc>
                <a:spcPct val="150000"/>
              </a:lnSpc>
              <a:spcAft>
                <a:spcPts val="800"/>
              </a:spcAft>
            </a:pPr>
            <a:endParaRPr lang="en-US"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7" name="Graphic 22">
            <a:extLst>
              <a:ext uri="{FF2B5EF4-FFF2-40B4-BE49-F238E27FC236}">
                <a16:creationId xmlns:a16="http://schemas.microsoft.com/office/drawing/2014/main" id="{1E886608-1C89-46CF-A6BA-934918A98CE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35788" y="47011"/>
            <a:ext cx="2470340" cy="563871"/>
          </a:xfrm>
          <a:prstGeom prst="rect">
            <a:avLst/>
          </a:prstGeom>
        </p:spPr>
      </p:pic>
    </p:spTree>
    <p:extLst>
      <p:ext uri="{BB962C8B-B14F-4D97-AF65-F5344CB8AC3E}">
        <p14:creationId xmlns:p14="http://schemas.microsoft.com/office/powerpoint/2010/main" val="2361950546"/>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0656" y="1297793"/>
            <a:ext cx="10800170"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71500" marR="0" lvl="0" indent="-5715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6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خاتمة.</a:t>
            </a:r>
          </a:p>
          <a:p>
            <a:pPr lvl="0" algn="justLow" rtl="1">
              <a:lnSpc>
                <a:spcPct val="150000"/>
              </a:lnSpc>
              <a:spcAft>
                <a:spcPts val="800"/>
              </a:spcAft>
              <a:defRPr/>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في ختام هذه المحاضرة، يمكننا أن نستنتج أن مفهوم الخبر الصحفي يُعد أحد أهم الأسس التي تقوم عليها وسائل الإعلام الحديثة. فالخبر الصحفي يعتبر العمود الفقري لعملية نقل المعلومات والأخبار إلى الجمهور، ويساهم في تشكيل الرأي العام والمساهمة في توعية المجتمع.</a:t>
            </a:r>
          </a:p>
          <a:p>
            <a:pPr lvl="0" algn="justLow" rtl="1">
              <a:lnSpc>
                <a:spcPct val="150000"/>
              </a:lnSpc>
              <a:spcAft>
                <a:spcPts val="800"/>
              </a:spcAft>
              <a:defRPr/>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إن أهمية الخبر الصحفي تكمن في قدرته على توفير المعلومات الدقيقة والموثوقة للجمهور، فهو يعمل على توفير تحليلات موضوعية وجيدة للأحداث الجارية والقضايا المهمة، مما يمكن الجمهور من فهم العالم من حولهم واتخاذ القرارات المستنيرة.</a:t>
            </a:r>
            <a:endParaRPr lang="ar-EG" sz="4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077114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14946" y="1297793"/>
            <a:ext cx="10065880"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وكما أشرنا مسبقاً، تتنوع أنواع الأخبار الصحفية، فمنها الأخبار السياسية والاقتصادية والاجتماعية والثقافية والرياضية وغيرها من الاخبار السلبية والإيجابية، والبسيطة والمركبة...الخ. وكل نوع من هذه الأخبار يحمل طابعًا خاصًا يتطلب تحليلًا ومعرفة عميقة بالموضوع المعني. كما يتطلب من الصحفي الاحترافي قدرة على جمع المعلومات وتحريرها بشكل موضوعي ومتوازن، مع الالتزام بمعايير الأخلاقيات المهنية.</a:t>
            </a:r>
          </a:p>
          <a:p>
            <a:pPr lvl="0" algn="justLow" rtl="1">
              <a:lnSpc>
                <a:spcPct val="150000"/>
              </a:lnSpc>
              <a:spcAft>
                <a:spcPts val="800"/>
              </a:spcAft>
              <a:defRPr/>
            </a:pP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في النهاية، يجب على الصحفيين أن يكونوا حريصين على تقديم الخبر الصحفي بشكل صحيح وموثوق، مع الاعتماد على مصادر موثوقة والتحقق من صحة المعلومات قبل نشرها. </a:t>
            </a:r>
            <a:endParaRPr lang="ar-EG" sz="4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215947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2474" y="1167604"/>
            <a:ext cx="11156226"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a:p>
            <a:pPr marR="0" lvl="0" algn="justLow" defTabSz="914400" rtl="1" eaLnBrk="1" fontAlgn="auto" latinLnBrk="0" hangingPunct="1">
              <a:lnSpc>
                <a:spcPct val="150000"/>
              </a:lnSpc>
              <a:spcBef>
                <a:spcPts val="0"/>
              </a:spcBef>
              <a:spcAft>
                <a:spcPts val="800"/>
              </a:spcAft>
              <a:buClrTx/>
              <a:buSzTx/>
              <a:tabLst/>
              <a:defRPr/>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1. محمد عبد البديع السيد،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فن التحرير الصحفي في العصر الرقمي</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د.ن</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2. نهلة أبو رشيد،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الكتابة وتحرير الأخبار</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الجامعة الافتراضية السورية، 2020</a:t>
            </a:r>
            <a:endParaRPr lang="en-US" sz="2000"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algn="justLow" rtl="1">
              <a:lnSpc>
                <a:spcPct val="107000"/>
              </a:lnSpc>
              <a:spcAft>
                <a:spcPts val="800"/>
              </a:spcAft>
            </a:pP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3. عبد الستار جواد، </a:t>
            </a:r>
            <a:r>
              <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فن كتابة الأخبار، عرض شامل للقوالب الصحفية وأساليب التحرير الحديثة</a:t>
            </a:r>
            <a:r>
              <a:rPr lang="ar-EG" sz="2800"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دار مجدلاوي للنشر والتوزيع، 2001. </a:t>
            </a:r>
            <a:endParaRPr lang="ar-EG" sz="40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1203596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3564</TotalTime>
  <Words>2859</Words>
  <Application>Microsoft Office PowerPoint</Application>
  <PresentationFormat>Widescreen</PresentationFormat>
  <Paragraphs>270</Paragraphs>
  <Slides>40</Slides>
  <Notes>6</Notes>
  <HiddenSlides>0</HiddenSlides>
  <MMClips>0</MMClips>
  <ScaleCrop>false</ScaleCrop>
  <HeadingPairs>
    <vt:vector size="6" baseType="variant">
      <vt:variant>
        <vt:lpstr>Fonts Used</vt:lpstr>
      </vt:variant>
      <vt:variant>
        <vt:i4>11</vt:i4>
      </vt:variant>
      <vt:variant>
        <vt:lpstr>Theme</vt:lpstr>
      </vt:variant>
      <vt:variant>
        <vt:i4>3</vt:i4>
      </vt:variant>
      <vt:variant>
        <vt:lpstr>Slide Titles</vt:lpstr>
      </vt:variant>
      <vt:variant>
        <vt:i4>40</vt:i4>
      </vt:variant>
    </vt:vector>
  </HeadingPairs>
  <TitlesOfParts>
    <vt:vector size="54" baseType="lpstr">
      <vt:lpstr>Adobe Kaiti Std R</vt:lpstr>
      <vt:lpstr>Adobe Arabic</vt:lpstr>
      <vt:lpstr>Adobe Caslon Pro</vt:lpstr>
      <vt:lpstr>Adobe Caslon Pro Bold</vt:lpstr>
      <vt:lpstr>Arial</vt:lpstr>
      <vt:lpstr>Book Antiqua</vt:lpstr>
      <vt:lpstr>Calibri</vt:lpstr>
      <vt:lpstr>Calibri Light</vt:lpstr>
      <vt:lpstr>Sylfaen</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302</cp:revision>
  <dcterms:created xsi:type="dcterms:W3CDTF">2023-04-29T09:08:23Z</dcterms:created>
  <dcterms:modified xsi:type="dcterms:W3CDTF">2024-01-24T16:50:29Z</dcterms:modified>
</cp:coreProperties>
</file>