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535" r:id="rId6"/>
    <p:sldId id="534" r:id="rId7"/>
    <p:sldId id="533" r:id="rId8"/>
    <p:sldId id="532" r:id="rId9"/>
    <p:sldId id="531" r:id="rId10"/>
    <p:sldId id="530" r:id="rId11"/>
    <p:sldId id="529" r:id="rId12"/>
    <p:sldId id="528" r:id="rId13"/>
    <p:sldId id="527" r:id="rId14"/>
    <p:sldId id="526" r:id="rId15"/>
    <p:sldId id="525" r:id="rId16"/>
    <p:sldId id="524" r:id="rId17"/>
    <p:sldId id="523" r:id="rId18"/>
    <p:sldId id="522" r:id="rId19"/>
    <p:sldId id="521" r:id="rId20"/>
    <p:sldId id="520" r:id="rId21"/>
    <p:sldId id="519" r:id="rId22"/>
    <p:sldId id="518" r:id="rId23"/>
    <p:sldId id="517" r:id="rId24"/>
    <p:sldId id="516" r:id="rId25"/>
    <p:sldId id="515" r:id="rId26"/>
    <p:sldId id="514" r:id="rId27"/>
    <p:sldId id="513" r:id="rId28"/>
    <p:sldId id="512" r:id="rId29"/>
    <p:sldId id="511" r:id="rId30"/>
    <p:sldId id="510" r:id="rId31"/>
    <p:sldId id="509" r:id="rId32"/>
    <p:sldId id="508" r:id="rId33"/>
    <p:sldId id="507" r:id="rId34"/>
    <p:sldId id="506" r:id="rId35"/>
    <p:sldId id="505" r:id="rId36"/>
    <p:sldId id="504" r:id="rId37"/>
    <p:sldId id="503" r:id="rId38"/>
    <p:sldId id="502"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5"/>
            <p14:sldId id="534"/>
            <p14:sldId id="533"/>
            <p14:sldId id="532"/>
            <p14:sldId id="531"/>
            <p14:sldId id="530"/>
            <p14:sldId id="529"/>
            <p14:sldId id="528"/>
            <p14:sldId id="527"/>
            <p14:sldId id="526"/>
            <p14:sldId id="525"/>
            <p14:sldId id="524"/>
            <p14:sldId id="523"/>
            <p14:sldId id="522"/>
            <p14:sldId id="521"/>
            <p14:sldId id="520"/>
            <p14:sldId id="519"/>
            <p14:sldId id="518"/>
            <p14:sldId id="517"/>
            <p14:sldId id="516"/>
            <p14:sldId id="515"/>
            <p14:sldId id="514"/>
            <p14:sldId id="513"/>
            <p14:sldId id="512"/>
            <p14:sldId id="511"/>
            <p14:sldId id="510"/>
            <p14:sldId id="509"/>
            <p14:sldId id="508"/>
            <p14:sldId id="507"/>
            <p14:sldId id="506"/>
            <p14:sldId id="505"/>
            <p14:sldId id="504"/>
            <p14:sldId id="503"/>
            <p14:sldId id="502"/>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8" d="100"/>
          <a:sy n="48" d="100"/>
        </p:scale>
        <p:origin x="994" y="4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761379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832995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6242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63583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37391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53940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204712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71471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12936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96502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98039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57315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5297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54704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420577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282833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045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797539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837235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24847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438745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19228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6195965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8953005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32012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580100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8358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6266988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213555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8575493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83722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2442480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733764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9"/>
        <p:cNvGrpSpPr/>
        <p:nvPr/>
      </p:nvGrpSpPr>
      <p:grpSpPr>
        <a:xfrm>
          <a:off x="0" y="0"/>
          <a:ext cx="0" cy="0"/>
          <a:chOff x="0" y="0"/>
          <a:chExt cx="0" cy="0"/>
        </a:xfrm>
      </p:grpSpPr>
      <p:sp>
        <p:nvSpPr>
          <p:cNvPr id="8380" name="Google Shape;8380;g5e2a05bcb3_1_175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81" name="Google Shape;8381;g5e2a05bcb3_1_17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1752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3.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37633" y="3983218"/>
            <a:ext cx="5216525"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Hoda </a:t>
            </a:r>
            <a:r>
              <a:rPr lang="en-US" sz="2800" b="1" dirty="0" err="1">
                <a:latin typeface="Alexandria" charset="0"/>
                <a:cs typeface="Alexandria" charset="0"/>
              </a:rPr>
              <a:t>Metwally</a:t>
            </a:r>
            <a:endParaRPr lang="en-US" sz="2800" b="1" dirty="0">
              <a:latin typeface="Alexandria" charset="0"/>
              <a:cs typeface="Alexandria" charset="0"/>
            </a:endParaRPr>
          </a:p>
        </p:txBody>
      </p:sp>
      <p:sp>
        <p:nvSpPr>
          <p:cNvPr id="31" name="TextBox 30"/>
          <p:cNvSpPr txBox="1"/>
          <p:nvPr/>
        </p:nvSpPr>
        <p:spPr>
          <a:xfrm>
            <a:off x="673669" y="2424037"/>
            <a:ext cx="3057247"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Principles of</a:t>
            </a:r>
          </a:p>
          <a:p>
            <a:r>
              <a:rPr lang="en-US" sz="4400" b="1" dirty="0">
                <a:solidFill>
                  <a:srgbClr val="00B0F0"/>
                </a:solidFill>
                <a:latin typeface="Alexandria" charset="0"/>
                <a:cs typeface="Alexandria" charset="0"/>
              </a:rPr>
              <a:t> Accounting</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bg1"/>
                </a:solidFill>
                <a:latin typeface="Alexandria" charset="0"/>
                <a:cs typeface="Alexandria" charset="0"/>
              </a:rPr>
              <a:t>Lecture 9</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33030" cy="400110"/>
          </a:xfrm>
          <a:prstGeom prst="rect">
            <a:avLst/>
          </a:prstGeom>
          <a:noFill/>
        </p:spPr>
        <p:txBody>
          <a:bodyPr wrap="none" rtlCol="0">
            <a:spAutoFit/>
          </a:bodyPr>
          <a:lstStyle/>
          <a:p>
            <a:r>
              <a:rPr lang="en-US" sz="2000" dirty="0">
                <a:latin typeface="Alexandria" charset="0"/>
                <a:cs typeface="Alexandria" charset="0"/>
              </a:rPr>
              <a:t>MGM 227</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32AC4CF-93EB-F1F2-A0B0-3B428B3BDEB7}"/>
              </a:ext>
            </a:extLst>
          </p:cNvPr>
          <p:cNvSpPr txBox="1"/>
          <p:nvPr/>
        </p:nvSpPr>
        <p:spPr>
          <a:xfrm>
            <a:off x="3048828" y="2627018"/>
            <a:ext cx="6097656" cy="1603965"/>
          </a:xfrm>
          <a:prstGeom prst="rect">
            <a:avLst/>
          </a:prstGeom>
          <a:noFill/>
        </p:spPr>
        <p:txBody>
          <a:bodyPr wrap="square">
            <a:spAutoFit/>
          </a:bodyPr>
          <a:lstStyle/>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4400" b="0" i="0" u="none" strike="noStrike" kern="1200" cap="none" spc="0" normalizeH="0" baseline="0" noProof="0" dirty="0">
                <a:ln>
                  <a:noFill/>
                </a:ln>
                <a:solidFill>
                  <a:srgbClr val="FF0000"/>
                </a:solidFill>
                <a:effectLst/>
                <a:uLnTx/>
                <a:uFillTx/>
                <a:latin typeface="Calibri" panose="020F0502020204030204"/>
                <a:ea typeface="+mn-ea"/>
                <a:cs typeface="+mn-cs"/>
              </a:rPr>
              <a:t>Capital Structure and Dividend Policy Decisions</a:t>
            </a:r>
          </a:p>
        </p:txBody>
      </p:sp>
    </p:spTree>
    <p:extLst>
      <p:ext uri="{BB962C8B-B14F-4D97-AF65-F5344CB8AC3E}">
        <p14:creationId xmlns:p14="http://schemas.microsoft.com/office/powerpoint/2010/main" val="507980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4" name="Picture 3">
            <a:extLst>
              <a:ext uri="{FF2B5EF4-FFF2-40B4-BE49-F238E27FC236}">
                <a16:creationId xmlns:a16="http://schemas.microsoft.com/office/drawing/2014/main" id="{F2E388E5-C362-1768-9653-9B6446ED550D}"/>
              </a:ext>
            </a:extLst>
          </p:cNvPr>
          <p:cNvPicPr>
            <a:picLocks noChangeAspect="1"/>
          </p:cNvPicPr>
          <p:nvPr/>
        </p:nvPicPr>
        <p:blipFill rotWithShape="1">
          <a:blip r:embed="rId4"/>
          <a:srcRect b="3366"/>
          <a:stretch/>
        </p:blipFill>
        <p:spPr>
          <a:xfrm>
            <a:off x="461176" y="914049"/>
            <a:ext cx="11269648" cy="4860586"/>
          </a:xfrm>
          <a:prstGeom prst="rect">
            <a:avLst/>
          </a:prstGeom>
        </p:spPr>
      </p:pic>
    </p:spTree>
    <p:extLst>
      <p:ext uri="{BB962C8B-B14F-4D97-AF65-F5344CB8AC3E}">
        <p14:creationId xmlns:p14="http://schemas.microsoft.com/office/powerpoint/2010/main" val="3365375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7488F00-AE56-A8F4-46DF-9D71F5D95A6F}"/>
              </a:ext>
            </a:extLst>
          </p:cNvPr>
          <p:cNvSpPr txBox="1"/>
          <p:nvPr/>
        </p:nvSpPr>
        <p:spPr>
          <a:xfrm>
            <a:off x="993912" y="1152938"/>
            <a:ext cx="10008705" cy="3987758"/>
          </a:xfrm>
          <a:prstGeom prst="rect">
            <a:avLst/>
          </a:prstGeom>
          <a:noFill/>
        </p:spPr>
        <p:txBody>
          <a:bodyPr wrap="square">
            <a:spAutoFit/>
          </a:bodyPr>
          <a:lstStyle/>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r>
              <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rPr>
              <a:t>Target capital structure</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6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000000"/>
                </a:solidFill>
                <a:effectLst/>
                <a:uLnTx/>
                <a:uFillTx/>
                <a:latin typeface="Calibri"/>
                <a:ea typeface="Calibri"/>
                <a:cs typeface="Calibri"/>
                <a:sym typeface="Calibri"/>
              </a:rPr>
              <a:t>The optimal mix of debt, preferred stock, and common equity with which the firm plans to finance its investments May change over time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000000"/>
                </a:solidFill>
                <a:effectLst/>
                <a:uLnTx/>
                <a:uFillTx/>
                <a:latin typeface="Calibri"/>
                <a:ea typeface="Calibri"/>
                <a:cs typeface="Calibri"/>
                <a:sym typeface="Calibri"/>
              </a:rPr>
              <a:t>Trade-off between risk and return to achieve goal of maximizing the price of the stock</a:t>
            </a:r>
          </a:p>
        </p:txBody>
      </p:sp>
    </p:spTree>
    <p:extLst>
      <p:ext uri="{BB962C8B-B14F-4D97-AF65-F5344CB8AC3E}">
        <p14:creationId xmlns:p14="http://schemas.microsoft.com/office/powerpoint/2010/main" val="27486697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6F2F23F-46A3-5A83-2CBF-E0A716A6332C}"/>
              </a:ext>
            </a:extLst>
          </p:cNvPr>
          <p:cNvSpPr txBox="1"/>
          <p:nvPr/>
        </p:nvSpPr>
        <p:spPr>
          <a:xfrm>
            <a:off x="1759226" y="1191721"/>
            <a:ext cx="7387258" cy="40590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5B9BD5">
                    <a:lumMod val="75000"/>
                  </a:srgbClr>
                </a:solidFill>
                <a:effectLst/>
                <a:highlight>
                  <a:srgbClr val="FFFF00"/>
                </a:highlight>
                <a:uLnTx/>
                <a:uFillTx/>
                <a:latin typeface="Calibri" panose="020F0502020204030204"/>
                <a:ea typeface="+mn-ea"/>
                <a:cs typeface="+mn-cs"/>
              </a:rPr>
              <a:t>Corporate Equity Capital</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Corporate equity capital is the ﬁnancial capital supplied by the owners of a corporation. </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9CDB"/>
                </a:solidFill>
                <a:effectLst/>
                <a:uLnTx/>
                <a:uFillTx/>
                <a:latin typeface="Palatino Linotype" panose="02040502050505030304" pitchFamily="18" charset="0"/>
                <a:ea typeface="Times New Roman" panose="02020603050405020304" pitchFamily="18" charset="0"/>
                <a:cs typeface="Times New Roman" panose="02020603050405020304" pitchFamily="18" charset="0"/>
              </a:rPr>
              <a:t>Common stock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represents ownership shares in a corporation. Ownership</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gives common stockholders certain rights and privileges that bondholders do not have. Common</a:t>
            </a:r>
            <a:r>
              <a:rPr kumimoji="0" lang="en-US" sz="1800" b="0" i="0" u="none" strike="noStrike" kern="1200" cap="none" spc="-2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can</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vote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select</a:t>
            </a:r>
            <a:r>
              <a:rPr kumimoji="0" lang="en-US" sz="1800" b="0" i="0" u="none" strike="noStrike" kern="1200" cap="none" spc="7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corporation’s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 in turn, exercises general control over the ﬁrm. In addition to voting for the board, common</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may</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vote</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on</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major</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issues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facing</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such</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2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mergers.</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extLst>
      <p:ext uri="{BB962C8B-B14F-4D97-AF65-F5344CB8AC3E}">
        <p14:creationId xmlns:p14="http://schemas.microsoft.com/office/powerpoint/2010/main" val="1528027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3" name="Picture 2">
            <a:extLst>
              <a:ext uri="{FF2B5EF4-FFF2-40B4-BE49-F238E27FC236}">
                <a16:creationId xmlns:a16="http://schemas.microsoft.com/office/drawing/2014/main" id="{554B4C80-933F-0BE7-AFEC-2BE9FF0D61D9}"/>
              </a:ext>
            </a:extLst>
          </p:cNvPr>
          <p:cNvPicPr>
            <a:picLocks noChangeAspect="1"/>
          </p:cNvPicPr>
          <p:nvPr/>
        </p:nvPicPr>
        <p:blipFill>
          <a:blip r:embed="rId4"/>
          <a:stretch>
            <a:fillRect/>
          </a:stretch>
        </p:blipFill>
        <p:spPr>
          <a:xfrm>
            <a:off x="356118" y="1003852"/>
            <a:ext cx="11479763" cy="5566130"/>
          </a:xfrm>
          <a:prstGeom prst="rect">
            <a:avLst/>
          </a:prstGeom>
        </p:spPr>
      </p:pic>
    </p:spTree>
    <p:extLst>
      <p:ext uri="{BB962C8B-B14F-4D97-AF65-F5344CB8AC3E}">
        <p14:creationId xmlns:p14="http://schemas.microsoft.com/office/powerpoint/2010/main" val="17626255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2A31B80-940C-DEBF-0254-E121CC70CE3F}"/>
              </a:ext>
            </a:extLst>
          </p:cNvPr>
          <p:cNvSpPr txBox="1"/>
          <p:nvPr/>
        </p:nvSpPr>
        <p:spPr>
          <a:xfrm>
            <a:off x="1550503" y="745435"/>
            <a:ext cx="9253331" cy="4618380"/>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 common shareholders have a claim on all business proﬁts that remain after the hold</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ers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all other</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classes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debt</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equity</a:t>
            </a:r>
            <a:r>
              <a:rPr kumimoji="0" lang="en-US" sz="1800" b="0" i="0" u="none" strike="noStrike" kern="1200" cap="none" spc="-2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securities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received their</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returns.</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But</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may</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wish</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retain</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some</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those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proﬁts</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reinvest</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ﬁnance</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modernization,</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expansion,</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 growth.</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When</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declared</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by</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owners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common</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stock</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receive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payments.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typically</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cash</a:t>
            </a:r>
            <a:r>
              <a:rPr kumimoji="0" lang="en-US" sz="1800" b="0" i="0" u="none" strike="noStrike" kern="1200" cap="none" spc="-5"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payment</a:t>
            </a:r>
            <a:r>
              <a:rPr kumimoji="0" lang="en-US" sz="1800" b="0" i="0" u="none" strike="noStrike" kern="1200" cap="none" spc="-235" normalizeH="0" baseline="0" noProof="0" dirty="0">
                <a:ln>
                  <a:noFill/>
                </a:ln>
                <a:solidFill>
                  <a:srgbClr val="231F1F"/>
                </a:solidFill>
                <a:effectLst/>
                <a:highlight>
                  <a:srgbClr val="FF00FF"/>
                </a:highligh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that</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allows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receive</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some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income</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from their</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investment.</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many</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investors,</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 attractive </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characteristic of common stock dividends is their potential to increase over time.</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As</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achieves</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success,</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its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proﬁts</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should</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grow</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can</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expect</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18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dollar amount</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their</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rise.</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course,</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success</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growth</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guaranteed.</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may</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experience</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poor</a:t>
            </a:r>
            <a:r>
              <a:rPr kumimoji="0" lang="en-US" sz="18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earnings</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18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losses,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a:t>
            </a:r>
            <a:r>
              <a:rPr kumimoji="0" lang="en-US" sz="18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which</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case</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shareholders</a:t>
            </a:r>
            <a:r>
              <a:rPr kumimoji="0" lang="en-US" sz="18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bear</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risk</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smaller</a:t>
            </a:r>
            <a:r>
              <a:rPr kumimoji="0" lang="en-US" sz="18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18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elimination</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18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18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payments</a:t>
            </a:r>
            <a:r>
              <a:rPr kumimoji="0" lang="en-US" sz="18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until</a:t>
            </a:r>
            <a:r>
              <a:rPr kumimoji="0" lang="en-US" sz="18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18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18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ﬁnancial</a:t>
            </a:r>
            <a:r>
              <a:rPr kumimoji="0" lang="en-US" sz="18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situation</a:t>
            </a:r>
            <a:r>
              <a:rPr kumimoji="0" lang="en-US" sz="18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18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improves.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886064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41A2064-C7EC-8013-E71B-7429D5BFA565}"/>
              </a:ext>
            </a:extLst>
          </p:cNvPr>
          <p:cNvSpPr txBox="1"/>
          <p:nvPr/>
        </p:nvSpPr>
        <p:spPr>
          <a:xfrm>
            <a:off x="3048828" y="745766"/>
            <a:ext cx="6097656" cy="5366469"/>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100" b="0" i="0" u="none" strike="noStrike" kern="1200" cap="none" spc="-5"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009CDB"/>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equity</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security</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has</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preference,</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senior claim,</a:t>
            </a:r>
            <a:r>
              <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to</a:t>
            </a:r>
            <a:r>
              <a:rPr kumimoji="0" lang="en-US" sz="2100" b="0" i="0" u="none" strike="noStrike" kern="1200" cap="none" spc="7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ﬁrm’s</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earnings</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assets</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over</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must</a:t>
            </a:r>
            <a:r>
              <a:rPr kumimoji="0" lang="en-US" sz="21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8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their</a:t>
            </a:r>
            <a:r>
              <a:rPr kumimoji="0" lang="en-US" sz="2100" b="0" i="0" u="none" strike="noStrike" kern="1200" cap="none" spc="-2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before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can</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liquidation,</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claims</a:t>
            </a:r>
            <a:r>
              <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are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to</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satisﬁed</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before</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shareholders</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receive</a:t>
            </a:r>
            <a:r>
              <a:rPr kumimoji="0" lang="en-US" sz="21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any</a:t>
            </a:r>
            <a:r>
              <a:rPr kumimoji="0" lang="en-US" sz="2100" b="0" i="0" u="none"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proceeds.</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contrast</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with</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common</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7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preferred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stock</a:t>
            </a:r>
            <a:r>
              <a:rPr kumimoji="0" lang="en-US" sz="21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generally</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carries</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stated</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The</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dividend</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is</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speciﬁed</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percentage</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par</a:t>
            </a:r>
            <a:r>
              <a:rPr kumimoji="0" lang="en-US" sz="2100" b="0" i="0" u="none"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value</a:t>
            </a:r>
            <a:r>
              <a:rPr kumimoji="0" lang="en-US" sz="21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or</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as</a:t>
            </a:r>
            <a:r>
              <a:rPr kumimoji="0" lang="en-US" sz="21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ﬁxed</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number</a:t>
            </a:r>
            <a:r>
              <a:rPr kumimoji="0" lang="en-US" sz="21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of</a:t>
            </a:r>
            <a:r>
              <a:rPr kumimoji="0" lang="en-US" sz="21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dollars</a:t>
            </a:r>
            <a:r>
              <a:rPr kumimoji="0" lang="en-US" sz="21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per</a:t>
            </a:r>
            <a:r>
              <a:rPr kumimoji="0" lang="en-US" sz="21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1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year.</a:t>
            </a:r>
            <a:r>
              <a:rPr kumimoji="0" lang="en-US" sz="21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842281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657A0077-E84C-8A0E-6C78-A4D2037E96D5}"/>
              </a:ext>
            </a:extLst>
          </p:cNvPr>
          <p:cNvSpPr txBox="1"/>
          <p:nvPr/>
        </p:nvSpPr>
        <p:spPr>
          <a:xfrm>
            <a:off x="3048828" y="1345032"/>
            <a:ext cx="6097656" cy="4167936"/>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3600" b="1" i="0" u="none" strike="noStrike" kern="1200" cap="none" spc="0" normalizeH="0" baseline="0" noProof="0" dirty="0">
                <a:ln>
                  <a:noFill/>
                </a:ln>
                <a:solidFill>
                  <a:srgbClr val="FF0000"/>
                </a:solidFill>
                <a:effectLst/>
                <a:uLnTx/>
                <a:uFillTx/>
                <a:latin typeface="Calibri" panose="020F0502020204030204"/>
                <a:ea typeface="+mn-ea"/>
                <a:cs typeface="+mn-cs"/>
              </a:rPr>
              <a:t>Factors Influence Capital Structure Decisions</a:t>
            </a:r>
          </a:p>
          <a:p>
            <a:pPr marL="0" marR="0" lvl="0" indent="0" algn="l" defTabSz="914400" rtl="0" eaLnBrk="1" fontAlgn="auto" latinLnBrk="0" hangingPunct="1">
              <a:lnSpc>
                <a:spcPct val="9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1. Firm’s business risk</a:t>
            </a:r>
          </a:p>
          <a:p>
            <a:pPr marL="228600" marR="0" lvl="0" indent="-228600" algn="l" defTabSz="914400" rtl="0" eaLnBrk="1" fontAlgn="auto" latinLnBrk="0" hangingPunct="1">
              <a:lnSpc>
                <a:spcPct val="90000"/>
              </a:lnSpc>
              <a:spcBef>
                <a:spcPts val="100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2. Firm’s tax position</a:t>
            </a:r>
          </a:p>
          <a:p>
            <a:pPr marL="228600" marR="0" lvl="0" indent="-228600" algn="l" defTabSz="914400" rtl="0" eaLnBrk="1" fontAlgn="auto" latinLnBrk="0" hangingPunct="1">
              <a:lnSpc>
                <a:spcPct val="90000"/>
              </a:lnSpc>
              <a:spcBef>
                <a:spcPts val="100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3. Financial flexibility</a:t>
            </a:r>
          </a:p>
          <a:p>
            <a:pPr marL="228600" marR="0" lvl="0" indent="-228600" algn="l" defTabSz="914400" rtl="0" eaLnBrk="1" fontAlgn="auto" latinLnBrk="0" hangingPunct="1">
              <a:lnSpc>
                <a:spcPct val="90000"/>
              </a:lnSpc>
              <a:spcBef>
                <a:spcPts val="1000"/>
              </a:spcBef>
              <a:spcAft>
                <a:spcPts val="0"/>
              </a:spcAft>
              <a:buClr>
                <a:prstClr val="black"/>
              </a:buClr>
              <a:buSzPts val="2800"/>
              <a:buFontTx/>
              <a:buChar char="•"/>
              <a:tabLst/>
              <a:defRPr/>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4. Managerial attitude</a:t>
            </a:r>
          </a:p>
          <a:p>
            <a:pPr marL="0" marR="0" lvl="0" indent="0" algn="ctr"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5444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584349C6-8B62-EA15-48A4-402F0DB6B6C5}"/>
              </a:ext>
            </a:extLst>
          </p:cNvPr>
          <p:cNvSpPr txBox="1"/>
          <p:nvPr/>
        </p:nvSpPr>
        <p:spPr>
          <a:xfrm>
            <a:off x="3048828" y="674144"/>
            <a:ext cx="6097656" cy="550971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Business Risk:</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risk associated with projections of a firm’s future return</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on assets (ROA) or return on equity (ROE) if the firm uses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no debt.</a:t>
            </a: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Depends on several factors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Sales variability - volume and price</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Input price variability</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3. Ability to adjust output prices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4. The extent to which costs are fixed</a:t>
            </a:r>
          </a:p>
          <a:p>
            <a:pPr marL="685800" marR="0" lvl="1" indent="-228600" algn="l" defTabSz="914400" rtl="0" eaLnBrk="1" fontAlgn="auto" latinLnBrk="0" hangingPunct="1">
              <a:lnSpc>
                <a:spcPct val="90000"/>
              </a:lnSpc>
              <a:spcBef>
                <a:spcPts val="500"/>
              </a:spcBef>
              <a:spcAft>
                <a:spcPts val="0"/>
              </a:spcAft>
              <a:buClr>
                <a:prstClr val="black"/>
              </a:buClr>
              <a:buSzPts val="2400"/>
              <a:buFont typeface="Arial"/>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         (operating leverage)</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1704700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39AC1B9-752B-4037-AAD7-70C7E3757C83}"/>
              </a:ext>
            </a:extLst>
          </p:cNvPr>
          <p:cNvSpPr txBox="1"/>
          <p:nvPr/>
        </p:nvSpPr>
        <p:spPr>
          <a:xfrm>
            <a:off x="3048828" y="798024"/>
            <a:ext cx="6097656" cy="526195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7030A0"/>
                </a:solidFill>
                <a:effectLst/>
                <a:uLnTx/>
                <a:uFillTx/>
                <a:latin typeface="Calibri"/>
                <a:ea typeface="Calibri"/>
                <a:cs typeface="Calibri"/>
                <a:sym typeface="Calibri"/>
              </a:rPr>
              <a:t>Financial Risk:</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portion of stockholder’s risk, over and above basic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business risk, resulting from the manner in which the firm is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financed</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risk results from using financial leverage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The extent to which fixed-income securities (debt and </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preferred stock) are used in a firm’s capital structure</a:t>
            </a:r>
          </a:p>
        </p:txBody>
      </p:sp>
    </p:spTree>
    <p:extLst>
      <p:ext uri="{BB962C8B-B14F-4D97-AF65-F5344CB8AC3E}">
        <p14:creationId xmlns:p14="http://schemas.microsoft.com/office/powerpoint/2010/main" val="3265078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47324B3-F3BE-09F9-EB33-27D4C4F5FD87}"/>
              </a:ext>
            </a:extLst>
          </p:cNvPr>
          <p:cNvSpPr txBox="1"/>
          <p:nvPr/>
        </p:nvSpPr>
        <p:spPr>
          <a:xfrm>
            <a:off x="3048828" y="837714"/>
            <a:ext cx="6097656" cy="518257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rPr>
              <a:t>Determining the Optimal Capital Structure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Maximize the price of the firm’s stock</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Changes in use of debt will cause changes in earnings per</a:t>
            </a:r>
          </a:p>
          <a:p>
            <a:pPr marL="0" marR="0" lvl="0" indent="0" algn="l" defTabSz="914400" rtl="0" eaLnBrk="1" fontAlgn="auto" latinLnBrk="0" hangingPunct="1">
              <a:lnSpc>
                <a:spcPct val="90000"/>
              </a:lnSpc>
              <a:spcBef>
                <a:spcPts val="1000"/>
              </a:spcBef>
              <a:spcAft>
                <a:spcPts val="0"/>
              </a:spcAft>
              <a:buClr>
                <a:srgbClr val="000000"/>
              </a:buClr>
              <a:buSzPts val="2800"/>
              <a:buFont typeface="Arial"/>
              <a:buNone/>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share, and thus, in the stock price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Cost of debt varies with capital structure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Financial leverage increases risk</a:t>
            </a:r>
          </a:p>
          <a:p>
            <a:pPr marL="0" marR="0" lvl="0" indent="0" algn="l" defTabSz="914400" rtl="0" eaLnBrk="1" fontAlgn="auto" latinLnBrk="0" hangingPunct="1">
              <a:lnSpc>
                <a:spcPct val="115000"/>
              </a:lnSpc>
              <a:spcBef>
                <a:spcPts val="0"/>
              </a:spcBef>
              <a:spcAft>
                <a:spcPts val="0"/>
              </a:spcAft>
              <a:buClr>
                <a:srgbClr val="000000"/>
              </a:buClr>
              <a:buSzPts val="1100"/>
              <a:buFont typeface="Arial"/>
              <a:buNone/>
              <a:tabLst/>
              <a:defRPr/>
            </a:pPr>
            <a:endParaRPr kumimoji="0" lang="en-US" sz="3200" b="1" i="0" u="none" strike="noStrike" kern="0" cap="none" spc="0" normalizeH="0" baseline="0" noProof="0" dirty="0">
              <a:ln>
                <a:noFill/>
              </a:ln>
              <a:solidFill>
                <a:srgbClr val="C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7454241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D72F1143-EA02-4147-0E0C-A8A44563A379}"/>
              </a:ext>
            </a:extLst>
          </p:cNvPr>
          <p:cNvSpPr txBox="1"/>
          <p:nvPr/>
        </p:nvSpPr>
        <p:spPr>
          <a:xfrm>
            <a:off x="3048828" y="1200441"/>
            <a:ext cx="6097656" cy="445711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1" i="0" u="none" strike="noStrike" kern="0" cap="none" spc="0" normalizeH="0" baseline="0" noProof="0" dirty="0">
                <a:ln>
                  <a:noFill/>
                </a:ln>
                <a:solidFill>
                  <a:srgbClr val="C00000"/>
                </a:solidFill>
                <a:effectLst/>
                <a:uLnTx/>
                <a:uFillTx/>
                <a:latin typeface="Calibri"/>
                <a:ea typeface="Calibri"/>
                <a:cs typeface="Calibri"/>
                <a:sym typeface="Calibri"/>
              </a:rPr>
              <a:t>The Effect of Capital Structure on Stock Prices and the Cost of Capital</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EPS indifference analysis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lower sales, EPS is higher with stock financing</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at higher sales, EPS </a:t>
            </a:r>
            <a:r>
              <a:rPr kumimoji="0" lang="en-US" sz="2400" b="0" i="0" u="none" strike="noStrike" kern="0" cap="none" spc="0" normalizeH="0" baseline="0" noProof="0" dirty="0" err="1">
                <a:ln>
                  <a:noFill/>
                </a:ln>
                <a:solidFill>
                  <a:srgbClr val="000000"/>
                </a:solidFill>
                <a:effectLst/>
                <a:uLnTx/>
                <a:uFillTx/>
                <a:latin typeface="Calibri"/>
                <a:ea typeface="Calibri"/>
                <a:cs typeface="Calibri"/>
                <a:sym typeface="Calibri"/>
              </a:rPr>
              <a:t>favours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debt financing</a:t>
            </a: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Maximizing EPS is not the same as maximizing stock price</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Stock risk (Beta) increases with debt</a:t>
            </a:r>
          </a:p>
        </p:txBody>
      </p:sp>
    </p:spTree>
    <p:extLst>
      <p:ext uri="{BB962C8B-B14F-4D97-AF65-F5344CB8AC3E}">
        <p14:creationId xmlns:p14="http://schemas.microsoft.com/office/powerpoint/2010/main" val="35207178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6" name="Picture 5">
            <a:extLst>
              <a:ext uri="{FF2B5EF4-FFF2-40B4-BE49-F238E27FC236}">
                <a16:creationId xmlns:a16="http://schemas.microsoft.com/office/drawing/2014/main" id="{B41AC021-6E5B-B791-9058-6C56550EC5E5}"/>
              </a:ext>
            </a:extLst>
          </p:cNvPr>
          <p:cNvPicPr>
            <a:picLocks noChangeAspect="1"/>
          </p:cNvPicPr>
          <p:nvPr/>
        </p:nvPicPr>
        <p:blipFill>
          <a:blip r:embed="rId4"/>
          <a:stretch>
            <a:fillRect/>
          </a:stretch>
        </p:blipFill>
        <p:spPr>
          <a:xfrm>
            <a:off x="518334" y="1104575"/>
            <a:ext cx="11155332" cy="4648849"/>
          </a:xfrm>
          <a:prstGeom prst="rect">
            <a:avLst/>
          </a:prstGeom>
        </p:spPr>
      </p:pic>
    </p:spTree>
    <p:extLst>
      <p:ext uri="{BB962C8B-B14F-4D97-AF65-F5344CB8AC3E}">
        <p14:creationId xmlns:p14="http://schemas.microsoft.com/office/powerpoint/2010/main" val="213222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4" name="Picture 3">
            <a:extLst>
              <a:ext uri="{FF2B5EF4-FFF2-40B4-BE49-F238E27FC236}">
                <a16:creationId xmlns:a16="http://schemas.microsoft.com/office/drawing/2014/main" id="{AFE76A7C-F7EE-5E1C-0564-3318F9802929}"/>
              </a:ext>
            </a:extLst>
          </p:cNvPr>
          <p:cNvPicPr>
            <a:picLocks noChangeAspect="1"/>
          </p:cNvPicPr>
          <p:nvPr/>
        </p:nvPicPr>
        <p:blipFill>
          <a:blip r:embed="rId4"/>
          <a:stretch>
            <a:fillRect/>
          </a:stretch>
        </p:blipFill>
        <p:spPr>
          <a:xfrm>
            <a:off x="1199466" y="2538288"/>
            <a:ext cx="9793067" cy="1781424"/>
          </a:xfrm>
          <a:prstGeom prst="rect">
            <a:avLst/>
          </a:prstGeom>
        </p:spPr>
      </p:pic>
    </p:spTree>
    <p:extLst>
      <p:ext uri="{BB962C8B-B14F-4D97-AF65-F5344CB8AC3E}">
        <p14:creationId xmlns:p14="http://schemas.microsoft.com/office/powerpoint/2010/main" val="34175759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32920C4-1BE2-ABB8-B12C-173C06F2ECC1}"/>
              </a:ext>
            </a:extLst>
          </p:cNvPr>
          <p:cNvSpPr txBox="1"/>
          <p:nvPr/>
        </p:nvSpPr>
        <p:spPr>
          <a:xfrm>
            <a:off x="974035" y="1490521"/>
            <a:ext cx="8172449" cy="2658164"/>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6000" b="0" i="0" u="none" strike="noStrike" kern="1200" cap="none" spc="0" normalizeH="0" baseline="0" noProof="0" dirty="0">
                <a:ln>
                  <a:noFill/>
                </a:ln>
                <a:solidFill>
                  <a:srgbClr val="C00000"/>
                </a:solidFill>
                <a:effectLst/>
                <a:uLnTx/>
                <a:uFillTx/>
                <a:latin typeface="Calibri" panose="020F0502020204030204"/>
                <a:ea typeface="+mn-ea"/>
                <a:cs typeface="+mn-cs"/>
              </a:rPr>
              <a:t>Capital Structure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6000" b="0" i="0" u="none" strike="noStrike" kern="0" cap="none" spc="0" normalizeH="0" baseline="0" noProof="0" dirty="0">
              <a:ln>
                <a:noFill/>
              </a:ln>
              <a:solidFill>
                <a:srgbClr val="C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1. Tax benefit/bankruptcy cost trade-off theory</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Signaling theory</a:t>
            </a:r>
          </a:p>
        </p:txBody>
      </p:sp>
    </p:spTree>
    <p:extLst>
      <p:ext uri="{BB962C8B-B14F-4D97-AF65-F5344CB8AC3E}">
        <p14:creationId xmlns:p14="http://schemas.microsoft.com/office/powerpoint/2010/main" val="7603542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6" name="TextBox 5">
            <a:extLst>
              <a:ext uri="{FF2B5EF4-FFF2-40B4-BE49-F238E27FC236}">
                <a16:creationId xmlns:a16="http://schemas.microsoft.com/office/drawing/2014/main" id="{32591DD3-59BA-D55F-D76B-45B69982C580}"/>
              </a:ext>
            </a:extLst>
          </p:cNvPr>
          <p:cNvSpPr txBox="1"/>
          <p:nvPr/>
        </p:nvSpPr>
        <p:spPr>
          <a:xfrm>
            <a:off x="844825" y="1003852"/>
            <a:ext cx="10893287" cy="5743111"/>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400" b="0" i="0" u="none" strike="noStrike" kern="0" cap="none" spc="0" normalizeH="0" baseline="0" noProof="0" dirty="0">
                <a:ln>
                  <a:noFill/>
                </a:ln>
                <a:solidFill>
                  <a:srgbClr val="C00000"/>
                </a:solidFill>
                <a:effectLst/>
                <a:uLnTx/>
                <a:uFillTx/>
                <a:latin typeface="Calibri"/>
                <a:ea typeface="Calibri"/>
                <a:cs typeface="Calibri"/>
                <a:sym typeface="Calibri"/>
              </a:rPr>
              <a:t>Trade-Off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1. Interest is tax-deductible expense, therefore less expensive than common or preferred stock</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Interest rates rise as debt/assets ratio increases; tax rates fall at high debt levels; probability of bankruptcy increases as debt/assets ratio increases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3. Debt level below which the effects in point (2) are immaterial, but beyond this point the higher interest rates reduce the tax benefits and even further the bankruptcy costs lower the value of the stock.</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4. Theory and empirical evidence support these ideas, but the points cannot be identified precisely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5. Many large, successful firms use much less debt than the theory suggests leading to the development of 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861562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pic>
        <p:nvPicPr>
          <p:cNvPr id="4" name="Picture 3">
            <a:extLst>
              <a:ext uri="{FF2B5EF4-FFF2-40B4-BE49-F238E27FC236}">
                <a16:creationId xmlns:a16="http://schemas.microsoft.com/office/drawing/2014/main" id="{B71E79C6-96A6-8388-3EB2-30AD6D45C730}"/>
              </a:ext>
            </a:extLst>
          </p:cNvPr>
          <p:cNvPicPr>
            <a:picLocks noChangeAspect="1"/>
          </p:cNvPicPr>
          <p:nvPr/>
        </p:nvPicPr>
        <p:blipFill rotWithShape="1">
          <a:blip r:embed="rId4"/>
          <a:srcRect t="5925"/>
          <a:stretch/>
        </p:blipFill>
        <p:spPr>
          <a:xfrm>
            <a:off x="1151835" y="1371600"/>
            <a:ext cx="9888330" cy="4391350"/>
          </a:xfrm>
          <a:prstGeom prst="rect">
            <a:avLst/>
          </a:prstGeom>
        </p:spPr>
      </p:pic>
    </p:spTree>
    <p:extLst>
      <p:ext uri="{BB962C8B-B14F-4D97-AF65-F5344CB8AC3E}">
        <p14:creationId xmlns:p14="http://schemas.microsoft.com/office/powerpoint/2010/main" val="7784313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B6602681-087D-E2A6-0E72-DCD56482A041}"/>
              </a:ext>
            </a:extLst>
          </p:cNvPr>
          <p:cNvSpPr txBox="1"/>
          <p:nvPr/>
        </p:nvSpPr>
        <p:spPr>
          <a:xfrm>
            <a:off x="3048828" y="1162482"/>
            <a:ext cx="6097656" cy="4533036"/>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4000" b="0" i="0" u="none" strike="noStrike" kern="0" cap="none" spc="0" normalizeH="0" baseline="0" noProof="0" dirty="0">
                <a:ln>
                  <a:noFill/>
                </a:ln>
                <a:solidFill>
                  <a:srgbClr val="FF0000"/>
                </a:solidFill>
                <a:effectLst/>
                <a:uLnTx/>
                <a:uFillTx/>
                <a:latin typeface="Calibri"/>
                <a:ea typeface="Calibri"/>
                <a:cs typeface="Calibri"/>
                <a:sym typeface="Calibri"/>
              </a:rPr>
              <a:t>Signaling theory: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Asymmetric information</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managers have better information  about their firm’s prospects than </a:t>
            </a:r>
            <a:b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b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do outside investors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Signal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an action taken by a firm’s management that provides clues to investors about how management views the firm’s prospects</a:t>
            </a:r>
          </a:p>
        </p:txBody>
      </p:sp>
    </p:spTree>
    <p:extLst>
      <p:ext uri="{BB962C8B-B14F-4D97-AF65-F5344CB8AC3E}">
        <p14:creationId xmlns:p14="http://schemas.microsoft.com/office/powerpoint/2010/main" val="17938651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1918092C-EB60-877E-966B-DF7CBADB20B9}"/>
              </a:ext>
            </a:extLst>
          </p:cNvPr>
          <p:cNvSpPr txBox="1"/>
          <p:nvPr/>
        </p:nvSpPr>
        <p:spPr>
          <a:xfrm>
            <a:off x="3048828" y="1933719"/>
            <a:ext cx="6097656" cy="2990562"/>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Reserve borrowing capacity</a:t>
            </a:r>
          </a:p>
          <a:p>
            <a:pPr marL="0" marR="0" lvl="0" indent="0" algn="l" defTabSz="914400" rtl="0" eaLnBrk="1" fontAlgn="auto" latinLnBrk="0" hangingPunct="1">
              <a:lnSpc>
                <a:spcPct val="90000"/>
              </a:lnSpc>
              <a:spcBef>
                <a:spcPts val="0"/>
              </a:spcBef>
              <a:spcAft>
                <a:spcPts val="0"/>
              </a:spcAft>
              <a:buClr>
                <a:srgbClr val="000000"/>
              </a:buClr>
              <a:buSzPts val="2800"/>
              <a:buFont typeface="Arial"/>
              <a:buNone/>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ability to borrow money at a reasonable cost when good investment opportunities arise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firms often use less debt than “optimal” to ensure that they can obtain debt capital later if it is needed</a:t>
            </a:r>
          </a:p>
        </p:txBody>
      </p:sp>
    </p:spTree>
    <p:extLst>
      <p:ext uri="{BB962C8B-B14F-4D97-AF65-F5344CB8AC3E}">
        <p14:creationId xmlns:p14="http://schemas.microsoft.com/office/powerpoint/2010/main" val="8603237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A0826253-3E52-0800-017A-6CFC5D7CEE42}"/>
              </a:ext>
            </a:extLst>
          </p:cNvPr>
          <p:cNvSpPr txBox="1"/>
          <p:nvPr/>
        </p:nvSpPr>
        <p:spPr>
          <a:xfrm>
            <a:off x="3048828" y="1311241"/>
            <a:ext cx="6097656" cy="423551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rPr>
              <a:t>Variations in Capital Structures among Firms</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8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Wide variations in use of financial leverage among industries and firms within an industry</a:t>
            </a: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457200" marR="0" lvl="1" indent="0" algn="l" defTabSz="914400" rtl="0" eaLnBrk="1" fontAlgn="auto" latinLnBrk="0" hangingPunct="1">
              <a:lnSpc>
                <a:spcPct val="90000"/>
              </a:lnSpc>
              <a:spcBef>
                <a:spcPts val="500"/>
              </a:spcBef>
              <a:spcAft>
                <a:spcPts val="0"/>
              </a:spcAft>
              <a:buClr>
                <a:srgbClr val="000000"/>
              </a:buClr>
              <a:buSzPts val="2400"/>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TIE ratio measures how safe the debt is</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percentage of debt</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interest rate on debt</a:t>
            </a:r>
          </a:p>
          <a:p>
            <a:pPr marL="1143000" marR="0" lvl="2" indent="-228600" algn="l" defTabSz="914400" rtl="0" eaLnBrk="1" fontAlgn="auto" latinLnBrk="0" hangingPunct="1">
              <a:lnSpc>
                <a:spcPct val="90000"/>
              </a:lnSpc>
              <a:spcBef>
                <a:spcPts val="500"/>
              </a:spcBef>
              <a:spcAft>
                <a:spcPts val="0"/>
              </a:spcAft>
              <a:buClr>
                <a:srgbClr val="000000"/>
              </a:buClr>
              <a:buSzPts val="2000"/>
              <a:buFont typeface="Arial"/>
              <a:buChar char="•"/>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company’s profitability</a:t>
            </a:r>
          </a:p>
        </p:txBody>
      </p:sp>
    </p:spTree>
    <p:extLst>
      <p:ext uri="{BB962C8B-B14F-4D97-AF65-F5344CB8AC3E}">
        <p14:creationId xmlns:p14="http://schemas.microsoft.com/office/powerpoint/2010/main" val="15312336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93C4835E-151E-F701-2B38-43890B76A93D}"/>
              </a:ext>
            </a:extLst>
          </p:cNvPr>
          <p:cNvSpPr txBox="1"/>
          <p:nvPr/>
        </p:nvSpPr>
        <p:spPr>
          <a:xfrm>
            <a:off x="3048828" y="1435121"/>
            <a:ext cx="6097656" cy="398775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Dividends</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payments made to stockholders from the firm’s earnings, whether those earnings were generated in the current period or in previous periods.</a:t>
            </a:r>
          </a:p>
          <a:p>
            <a:pPr marL="0" marR="0" lvl="0" indent="0" algn="l" defTabSz="914400" rtl="0" eaLnBrk="1" fontAlgn="auto" latinLnBrk="0" hangingPunct="1">
              <a:lnSpc>
                <a:spcPct val="90000"/>
              </a:lnSpc>
              <a:spcBef>
                <a:spcPts val="0"/>
              </a:spcBef>
              <a:spcAft>
                <a:spcPts val="0"/>
              </a:spcAft>
              <a:buClr>
                <a:srgbClr val="000000"/>
              </a:buClr>
              <a:buSzPts val="2800"/>
              <a:buFontTx/>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Dividends affect capital structure</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retaining earnings increases common equity relative to debt</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financing with retained earnings is cheaper than issuing new common equity</a:t>
            </a:r>
          </a:p>
        </p:txBody>
      </p:sp>
    </p:spTree>
    <p:extLst>
      <p:ext uri="{BB962C8B-B14F-4D97-AF65-F5344CB8AC3E}">
        <p14:creationId xmlns:p14="http://schemas.microsoft.com/office/powerpoint/2010/main" val="3680000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774C666-AA4C-41C2-7B9B-27E24BB99CCA}"/>
              </a:ext>
            </a:extLst>
          </p:cNvPr>
          <p:cNvSpPr txBox="1"/>
          <p:nvPr/>
        </p:nvSpPr>
        <p:spPr>
          <a:xfrm>
            <a:off x="1051063" y="203200"/>
            <a:ext cx="6097656" cy="6673109"/>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Dividend Policy and Stock Value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 irrelevance theory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theory that a firm’s dividend policy has no effect on either its value or its cost of capital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investors value dividends and capital gains equally</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Optimal dividend policy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dividend policy that strikes a balance between current dividends and future growth and maximizes the firm’s stock price</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 relevance theory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value of a firm is affected by its dividend policy</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optimal dividend policy is the one that maximizes the firm’s value</a:t>
            </a:r>
          </a:p>
        </p:txBody>
      </p:sp>
    </p:spTree>
    <p:extLst>
      <p:ext uri="{BB962C8B-B14F-4D97-AF65-F5344CB8AC3E}">
        <p14:creationId xmlns:p14="http://schemas.microsoft.com/office/powerpoint/2010/main" val="20668484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4DB2EA10-45DA-72BE-415F-ADDD96B1D05C}"/>
              </a:ext>
            </a:extLst>
          </p:cNvPr>
          <p:cNvSpPr txBox="1"/>
          <p:nvPr/>
        </p:nvSpPr>
        <p:spPr>
          <a:xfrm>
            <a:off x="3048828" y="2658276"/>
            <a:ext cx="6097656" cy="154144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Information content (Signaling)</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Signaling hypothesis says that investors regard dividend changes as signals of management’s earnings forecasts</a:t>
            </a:r>
          </a:p>
        </p:txBody>
      </p:sp>
    </p:spTree>
    <p:extLst>
      <p:ext uri="{BB962C8B-B14F-4D97-AF65-F5344CB8AC3E}">
        <p14:creationId xmlns:p14="http://schemas.microsoft.com/office/powerpoint/2010/main" val="37865032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A10E745-E54D-7014-0F2F-1CD00F8D9E21}"/>
              </a:ext>
            </a:extLst>
          </p:cNvPr>
          <p:cNvSpPr txBox="1"/>
          <p:nvPr/>
        </p:nvSpPr>
        <p:spPr>
          <a:xfrm>
            <a:off x="3048828" y="646444"/>
            <a:ext cx="6097656" cy="556511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FF0000"/>
                </a:solidFill>
                <a:effectLst/>
                <a:uLnTx/>
                <a:uFillTx/>
                <a:latin typeface="Calibri"/>
                <a:ea typeface="Calibri"/>
                <a:cs typeface="Calibri"/>
                <a:sym typeface="Calibri"/>
              </a:rPr>
              <a:t>Types of dividend payments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Residual dividend policy</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a policy in which the dividend paid is set equal to the earnings minus the amount of retained earnings necessary to finance the firm’s optimal capital budget.</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Stable, predictable dividend policy</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payment of a specific dollar dividend each year, or </a:t>
            </a:r>
          </a:p>
          <a:p>
            <a:pPr marL="914400" marR="0" lvl="2" indent="0" algn="l" defTabSz="914400" rtl="0" eaLnBrk="1" fontAlgn="auto" latinLnBrk="0" hangingPunct="1">
              <a:lnSpc>
                <a:spcPct val="90000"/>
              </a:lnSpc>
              <a:spcBef>
                <a:spcPts val="500"/>
              </a:spcBef>
              <a:spcAft>
                <a:spcPts val="0"/>
              </a:spcAft>
              <a:buClr>
                <a:srgbClr val="000000"/>
              </a:buClr>
              <a:buSzPts val="2600"/>
              <a:buFont typeface="Arial"/>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periodically increase the dividend at a constant rate</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the annual dividend is fairly predictable by </a:t>
            </a:r>
            <a:r>
              <a:rPr kumimoji="0" lang="en-US" sz="2600" b="0" i="0" u="none" strike="noStrike" kern="0" cap="none" spc="0" normalizeH="0" baseline="0" noProof="0" dirty="0" err="1">
                <a:ln>
                  <a:noFill/>
                </a:ln>
                <a:solidFill>
                  <a:srgbClr val="000000"/>
                </a:solidFill>
                <a:effectLst/>
                <a:uLnTx/>
                <a:uFillTx/>
                <a:latin typeface="Calibri"/>
                <a:ea typeface="Calibri"/>
                <a:cs typeface="Calibri"/>
                <a:sym typeface="Calibri"/>
              </a:rPr>
              <a:t>investors</a:t>
            </a:r>
            <a:r>
              <a:rPr kumimoji="0" lang="en-US" sz="2800" b="0" i="0" u="none" strike="noStrike" kern="0" cap="none" spc="0" normalizeH="0" baseline="0" noProof="0" dirty="0" err="1">
                <a:ln>
                  <a:noFill/>
                </a:ln>
                <a:solidFill>
                  <a:srgbClr val="000000"/>
                </a:solidFill>
                <a:effectLst/>
                <a:uLnTx/>
                <a:uFillTx/>
                <a:latin typeface="Calibri"/>
                <a:ea typeface="Calibri"/>
                <a:cs typeface="Calibri"/>
                <a:sym typeface="Calibri"/>
              </a:rPr>
              <a:t>Types</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of dividend payments</a:t>
            </a:r>
          </a:p>
        </p:txBody>
      </p:sp>
    </p:spTree>
    <p:extLst>
      <p:ext uri="{BB962C8B-B14F-4D97-AF65-F5344CB8AC3E}">
        <p14:creationId xmlns:p14="http://schemas.microsoft.com/office/powerpoint/2010/main" val="3323736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55A7B45-84FE-E550-6BE6-22A5A2B18587}"/>
              </a:ext>
            </a:extLst>
          </p:cNvPr>
          <p:cNvSpPr txBox="1"/>
          <p:nvPr/>
        </p:nvSpPr>
        <p:spPr>
          <a:xfrm>
            <a:off x="3048828" y="2192508"/>
            <a:ext cx="6097656" cy="2472985"/>
          </a:xfrm>
          <a:prstGeom prst="rect">
            <a:avLst/>
          </a:prstGeom>
          <a:noFill/>
        </p:spPr>
        <p:txBody>
          <a:bodyPr wrap="square">
            <a:spAutoFit/>
          </a:bodyPr>
          <a:lstStyle/>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800" b="0" i="0" u="none" strike="noStrike" kern="0" cap="none" spc="0" normalizeH="0" baseline="0" noProof="0" dirty="0">
                <a:ln>
                  <a:noFill/>
                </a:ln>
                <a:solidFill>
                  <a:srgbClr val="4472C4">
                    <a:lumMod val="75000"/>
                  </a:srgbClr>
                </a:solidFill>
                <a:effectLst/>
                <a:uLnTx/>
                <a:uFillTx/>
                <a:latin typeface="Calibri"/>
                <a:ea typeface="Calibri"/>
                <a:cs typeface="Calibri"/>
                <a:sym typeface="Calibri"/>
              </a:rPr>
              <a:t>Constant payout ratio</a:t>
            </a: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percentage of earnings, such as 50%</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143000" marR="0" lvl="2" indent="-228600" algn="l" defTabSz="914400" rtl="0" eaLnBrk="1" fontAlgn="auto" latinLnBrk="0" hangingPunct="1">
              <a:lnSpc>
                <a:spcPct val="90000"/>
              </a:lnSpc>
              <a:spcBef>
                <a:spcPts val="500"/>
              </a:spcBef>
              <a:spcAft>
                <a:spcPts val="0"/>
              </a:spcAft>
              <a:buClr>
                <a:srgbClr val="000000"/>
              </a:buClr>
              <a:buSzPts val="2600"/>
              <a:buFont typeface="Arial"/>
              <a:buChar char="•"/>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must watch out for reductions not to signal permanent </a:t>
            </a:r>
          </a:p>
          <a:p>
            <a:pPr marL="914400" marR="0" lvl="2" indent="0" algn="l" defTabSz="914400" rtl="0" eaLnBrk="1" fontAlgn="auto" latinLnBrk="0" hangingPunct="1">
              <a:lnSpc>
                <a:spcPct val="90000"/>
              </a:lnSpc>
              <a:spcBef>
                <a:spcPts val="500"/>
              </a:spcBef>
              <a:spcAft>
                <a:spcPts val="0"/>
              </a:spcAft>
              <a:buClr>
                <a:srgbClr val="000000"/>
              </a:buClr>
              <a:buSzPts val="2600"/>
              <a:buFont typeface="Arial"/>
              <a:buNone/>
              <a:tabLst/>
              <a:defRPr/>
            </a:pPr>
            <a:r>
              <a:rPr kumimoji="0" lang="en-US" sz="2600" b="0" i="0" u="none" strike="noStrike" kern="0" cap="none" spc="0" normalizeH="0" baseline="0" noProof="0" dirty="0">
                <a:ln>
                  <a:noFill/>
                </a:ln>
                <a:solidFill>
                  <a:srgbClr val="000000"/>
                </a:solidFill>
                <a:effectLst/>
                <a:uLnTx/>
                <a:uFillTx/>
                <a:latin typeface="Calibri"/>
                <a:ea typeface="Calibri"/>
                <a:cs typeface="Calibri"/>
                <a:sym typeface="Calibri"/>
              </a:rPr>
              <a:t>decline in earnings</a:t>
            </a: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356824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262596D-E821-DBF5-FE5B-23FEE38009B1}"/>
              </a:ext>
            </a:extLst>
          </p:cNvPr>
          <p:cNvSpPr txBox="1"/>
          <p:nvPr/>
        </p:nvSpPr>
        <p:spPr>
          <a:xfrm>
            <a:off x="3048828" y="621180"/>
            <a:ext cx="6097656" cy="5615640"/>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Dividends</a:t>
            </a:r>
            <a:r>
              <a:rPr kumimoji="0" lang="en-US" sz="1800" b="1" i="0" u="sng" strike="noStrike" kern="1200" cap="none" spc="145"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and</a:t>
            </a:r>
            <a:r>
              <a:rPr kumimoji="0" lang="en-US" sz="1800" b="1" i="0" u="sng" strike="noStrike" kern="1200" cap="none" spc="16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Stock</a:t>
            </a:r>
            <a:r>
              <a:rPr kumimoji="0" lang="en-US" sz="1800" b="1" i="0" u="sng" strike="noStrike" kern="1200" cap="none" spc="5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 </a:t>
            </a:r>
            <a:r>
              <a:rPr kumimoji="0" lang="en-US" sz="1800" b="1" i="0" u="sng" strike="noStrike" kern="1200" cap="none" spc="0" normalizeH="0" baseline="0" noProof="0" dirty="0">
                <a:ln>
                  <a:noFill/>
                </a:ln>
                <a:solidFill>
                  <a:srgbClr val="231F1F"/>
                </a:solidFill>
                <a:effectLst/>
                <a:uLnTx/>
                <a:uFillTx/>
                <a:latin typeface="Tahoma" panose="020B0604030504040204" pitchFamily="34" charset="0"/>
                <a:ea typeface="Times New Roman" panose="02020603050405020304" pitchFamily="18" charset="0"/>
                <a:cs typeface="Times New Roman" panose="02020603050405020304" pitchFamily="18" charset="0"/>
              </a:rPr>
              <a:t>Repurchases</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Dividends, as we’ve learned, are not a legal obligation of the ﬁrm and may be skipped, decreased, increased, stopped, and started according to the collective wisdom of the corporation’s board of directors. When they are paid, they are typically paid on a quarterly basis, four times over the course of a year.</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Many ﬁrms oﬀer shareholders the choice to receive a check for the amount of their dividends or to reinvest the dividends in the ﬁrm’s stock</a:t>
            </a:r>
          </a:p>
        </p:txBody>
      </p:sp>
    </p:spTree>
    <p:extLst>
      <p:ext uri="{BB962C8B-B14F-4D97-AF65-F5344CB8AC3E}">
        <p14:creationId xmlns:p14="http://schemas.microsoft.com/office/powerpoint/2010/main" val="12047934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D5F46FA-D459-572F-CAD2-B9945D709261}"/>
              </a:ext>
            </a:extLst>
          </p:cNvPr>
          <p:cNvSpPr txBox="1"/>
          <p:nvPr/>
        </p:nvSpPr>
        <p:spPr>
          <a:xfrm>
            <a:off x="1192696" y="705677"/>
            <a:ext cx="9869556" cy="4602029"/>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200" b="0" i="0" u="none"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Dividend reinvestment plans (DRIPs) </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allow shareholders to purchase additional shares automatically with all or part of the investor’s dividends. Fractional shares can be purchased and DRIP purchases have no or low commissions. Suppose an investor owns suﬃcient shares to receive $10 in dividends on a stock from its quarterly declared dividend. If the stock price is $25, the DRIP program allows the investor to purchase $10/$25, or a 0.40 share of the ﬁrm’s stock. If the stock price is $8, the investor’s reinvested dividends will purchase $10/$8 or 1.25 shares of the stock. </a:t>
            </a:r>
            <a:r>
              <a:rPr kumimoji="0" lang="en-US" sz="2200" b="0" i="0" u="sng"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Whether the dividends are received as cash or reinvested, the investor must pay taxes on them.</a:t>
            </a:r>
          </a:p>
        </p:txBody>
      </p:sp>
    </p:spTree>
    <p:extLst>
      <p:ext uri="{BB962C8B-B14F-4D97-AF65-F5344CB8AC3E}">
        <p14:creationId xmlns:p14="http://schemas.microsoft.com/office/powerpoint/2010/main" val="37597649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72BF8AB-6A6E-BD9D-F2A1-F394F4D7D79F}"/>
              </a:ext>
            </a:extLst>
          </p:cNvPr>
          <p:cNvSpPr txBox="1"/>
          <p:nvPr/>
        </p:nvSpPr>
        <p:spPr>
          <a:xfrm>
            <a:off x="964096" y="1122471"/>
            <a:ext cx="10714382" cy="2951064"/>
          </a:xfrm>
          <a:prstGeom prst="rect">
            <a:avLst/>
          </a:prstGeom>
          <a:noFill/>
        </p:spPr>
        <p:txBody>
          <a:bodyPr wrap="square">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Most ﬁrms that issue dividends try to maintain a consistent </a:t>
            </a:r>
            <a:r>
              <a:rPr kumimoji="0" lang="en-US" sz="1800" b="0"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dividend payout ratio</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which is dividends per share divided by earnings per share (EPS). The dividend payout ratio for example, Microsoft company’s dividend is $1.44 per share divided by earnings per share, $1.48:</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Dividend payout ratio = $1.44/$1.48 = 0.97 or 97 percent</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is quite high. If this were the case, Microsoft likely expects its earnings to rise in the coming year. Rare is the ﬁrm that wants to continually return all of its earnings to shareholders as dividends; typically, funds are retained to ﬁnance growth and expansion.</a:t>
            </a:r>
          </a:p>
        </p:txBody>
      </p:sp>
    </p:spTree>
    <p:extLst>
      <p:ext uri="{BB962C8B-B14F-4D97-AF65-F5344CB8AC3E}">
        <p14:creationId xmlns:p14="http://schemas.microsoft.com/office/powerpoint/2010/main" val="31185662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3355D239-387D-1014-3A6C-6DA576213B29}"/>
              </a:ext>
            </a:extLst>
          </p:cNvPr>
          <p:cNvSpPr txBox="1"/>
          <p:nvPr/>
        </p:nvSpPr>
        <p:spPr>
          <a:xfrm>
            <a:off x="1033670" y="646043"/>
            <a:ext cx="10605051" cy="5624232"/>
          </a:xfrm>
          <a:prstGeom prst="rect">
            <a:avLst/>
          </a:prstGeom>
          <a:noFill/>
        </p:spPr>
        <p:txBody>
          <a:bodyPr wrap="square">
            <a:spAutoFit/>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key</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component</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“how</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much?”</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decision</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what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level</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 dividends</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sustainable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over</a:t>
            </a:r>
            <a:r>
              <a:rPr kumimoji="0" lang="en-US" sz="2200" b="0" i="0" u="sng"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time?</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does</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want</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announce it</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will</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begin</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paying</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then</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reduce</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eliminate the</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a:t>
            </a:r>
            <a:r>
              <a:rPr kumimoji="0" lang="en-US" sz="22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at</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later</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time</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due</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need</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conserve</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cash.</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2200" b="0" i="0" u="sng"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thought</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send</a:t>
            </a:r>
            <a:r>
              <a:rPr kumimoji="0" lang="en-US" sz="2200" b="0" i="0" u="sng"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signal to</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investors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about</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management’s</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view</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 future cash-generating</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ability</a:t>
            </a:r>
            <a:r>
              <a:rPr kumimoji="0" lang="en-US" sz="2200" b="0" i="0" u="sng" strike="noStrike" kern="1200" cap="none" spc="7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6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sng" strike="noStrike" kern="1200" cap="none" spc="5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Managers</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board</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directors</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have</a:t>
            </a:r>
            <a:r>
              <a:rPr kumimoji="0" lang="en-US" sz="22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private</a:t>
            </a:r>
            <a:r>
              <a:rPr kumimoji="0" lang="en-US" sz="2200" b="0" i="0" u="none"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information</a:t>
            </a:r>
            <a:r>
              <a:rPr kumimoji="0" lang="en-US" sz="22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about</a:t>
            </a:r>
            <a:r>
              <a:rPr kumimoji="0" lang="en-US" sz="2200" b="0" i="0" u="none" strike="noStrike" kern="1200" cap="none" spc="6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strategies,</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competitive</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responses,</a:t>
            </a:r>
            <a:r>
              <a:rPr kumimoji="0" lang="en-US" sz="2200" b="0" i="0" u="none"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and</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opportunities</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facing</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that are</a:t>
            </a:r>
            <a:r>
              <a:rPr kumimoji="0" lang="en-US" sz="2200" b="0" i="0" u="none"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not</a:t>
            </a:r>
            <a:r>
              <a:rPr kumimoji="0" lang="en-US" sz="2200" b="0" i="0" u="none"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known</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none"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none"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investing</a:t>
            </a:r>
            <a:r>
              <a:rPr kumimoji="0" lang="en-US" sz="2200" b="0" i="0" u="none" strike="noStrike" kern="1200" cap="none" spc="-5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none"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public.</a:t>
            </a:r>
            <a:r>
              <a:rPr kumimoji="0" lang="en-US" sz="2200" b="0" i="0" u="none"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Thus,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ﬁrm</a:t>
            </a:r>
            <a:r>
              <a:rPr kumimoji="0" lang="en-US" sz="2200" b="0" i="0" u="sng" strike="noStrike" kern="1200" cap="none" spc="-15"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increases</a:t>
            </a:r>
            <a:r>
              <a:rPr kumimoji="0" lang="en-US" sz="2200" b="0" i="0" u="sng" strike="noStrike" kern="1200" cap="none" spc="-1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that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positive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signal</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indicator</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to</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ﬁnancial</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markets that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management</a:t>
            </a:r>
            <a:r>
              <a:rPr kumimoji="0" lang="en-US" sz="2200" b="0" i="0" u="sng" strike="noStrike" kern="1200" cap="none" spc="-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believes the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looks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stable,</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or</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improving,</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for</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2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a:t>
            </a:r>
            <a:r>
              <a:rPr kumimoji="0" lang="en-US" sz="2200" b="0" i="0" u="none"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25"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reduction</a:t>
            </a:r>
            <a:r>
              <a:rPr kumimoji="0" lang="en-US" sz="2200" b="0" i="0" u="sng" strike="noStrike" kern="1200" cap="none" spc="15"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in</a:t>
            </a:r>
            <a:r>
              <a:rPr kumimoji="0" lang="en-US" sz="2200" b="0" i="0" u="sng" strike="noStrike" kern="1200" cap="none" spc="-1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dividends</a:t>
            </a:r>
            <a:r>
              <a:rPr kumimoji="0" lang="en-US" sz="2200" b="0" i="0" u="sng" strike="noStrike" kern="1200" cap="none" spc="-20" normalizeH="0" baseline="0" noProof="0" dirty="0">
                <a:ln>
                  <a:noFill/>
                </a:ln>
                <a:solidFill>
                  <a:srgbClr val="231F1F"/>
                </a:solidFill>
                <a:effectLst/>
                <a:highlight>
                  <a:srgbClr val="FFFF00"/>
                </a:highligh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is</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taken to</a:t>
            </a:r>
            <a:r>
              <a:rPr kumimoji="0" lang="en-US" sz="2200" b="0" i="0" u="sng" strike="noStrike" kern="1200" cap="none" spc="3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be</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pessimistic</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indicator</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of</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22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set dividend</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levels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so future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reductions</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are</a:t>
            </a:r>
            <a:r>
              <a:rPr kumimoji="0" lang="en-US" sz="2200" b="0" i="0" u="sng" strike="noStrike" kern="1200" cap="none" spc="4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unlikely</a:t>
            </a:r>
            <a:r>
              <a:rPr kumimoji="0" lang="en-US" sz="2200" b="0" i="0" u="sng" strike="noStrike" kern="1200" cap="none" spc="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given</a:t>
            </a:r>
            <a:r>
              <a:rPr kumimoji="0" lang="en-US" sz="2200" b="0" i="0" u="sng" strike="noStrike" kern="1200" cap="none" spc="4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their</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current</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perspective</a:t>
            </a:r>
            <a:r>
              <a:rPr kumimoji="0" lang="en-US" sz="2200" b="0" i="0" u="sng" strike="noStrike" kern="1200" cap="none" spc="1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on</a:t>
            </a:r>
            <a:r>
              <a:rPr kumimoji="0" lang="en-US" sz="2200" b="0" i="0" u="sng" strike="noStrike" kern="1200" cap="none" spc="1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the</a:t>
            </a:r>
            <a:r>
              <a:rPr kumimoji="0" lang="en-US" sz="2200" b="0" i="0" u="sng" strike="noStrike" kern="1200" cap="none" spc="35"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ﬁrm’s</a:t>
            </a:r>
            <a:r>
              <a:rPr kumimoji="0" lang="en-US" sz="2200" b="0" i="0" u="sng" strike="noStrike" kern="1200" cap="none" spc="-22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 </a:t>
            </a:r>
            <a:r>
              <a:rPr kumimoji="0" lang="en-US" sz="2200" b="0" i="0" u="sng" strike="noStrike" kern="1200" cap="none" spc="0" normalizeH="0" baseline="0" noProof="0" dirty="0">
                <a:ln>
                  <a:noFill/>
                </a:ln>
                <a:solidFill>
                  <a:srgbClr val="231F1F"/>
                </a:solidFill>
                <a:effectLst/>
                <a:uLnTx/>
                <a:uFillTx/>
                <a:latin typeface="Times New Roman" panose="02020603050405020304" pitchFamily="18" charset="0"/>
                <a:ea typeface="Times New Roman" panose="02020603050405020304" pitchFamily="18" charset="0"/>
                <a:cs typeface="+mn-cs"/>
              </a:rPr>
              <a:t>future.</a:t>
            </a:r>
            <a:endParaRPr kumimoji="0" lang="en-US" sz="2200" b="0"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5528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CA44586B-575A-7D6B-2F28-35E877F2740F}"/>
              </a:ext>
            </a:extLst>
          </p:cNvPr>
          <p:cNvSpPr txBox="1"/>
          <p:nvPr/>
        </p:nvSpPr>
        <p:spPr>
          <a:xfrm>
            <a:off x="3048828" y="1352791"/>
            <a:ext cx="6097656" cy="4152419"/>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Factors Influencing Dividend Policy</a:t>
            </a: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endPar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prstClr val="black"/>
              </a:buClr>
              <a:buSzPts val="28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Constraints on dividend payments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debt contract restrictions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cannot exceed “retained earnings”</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cash availability</a:t>
            </a:r>
          </a:p>
          <a:p>
            <a:pPr marL="685800" marR="0" lvl="1" indent="-228600" algn="l" defTabSz="914400" rtl="0" eaLnBrk="1" fontAlgn="auto" latinLnBrk="0" hangingPunct="1">
              <a:lnSpc>
                <a:spcPct val="90000"/>
              </a:lnSpc>
              <a:spcBef>
                <a:spcPts val="500"/>
              </a:spcBef>
              <a:spcAft>
                <a:spcPts val="0"/>
              </a:spcAft>
              <a:buClr>
                <a:prstClr val="black"/>
              </a:buClr>
              <a:buSzPts val="2400"/>
              <a:buFontTx/>
              <a:buChar char="•"/>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IRS restrictions on improperly accumulated retained earnings</a:t>
            </a:r>
          </a:p>
          <a:p>
            <a:pPr marL="457200" marR="0" lvl="1" indent="0" algn="l" defTabSz="914400" rtl="0" eaLnBrk="1" fontAlgn="auto" latinLnBrk="0" hangingPunct="1">
              <a:lnSpc>
                <a:spcPct val="90000"/>
              </a:lnSpc>
              <a:spcBef>
                <a:spcPts val="500"/>
              </a:spcBef>
              <a:spcAft>
                <a:spcPts val="0"/>
              </a:spcAft>
              <a:buClr>
                <a:prstClr val="black"/>
              </a:buClr>
              <a:buSzPts val="2400"/>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00455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22B405F6-98B3-89A5-AA39-D5D33775A8BC}"/>
              </a:ext>
            </a:extLst>
          </p:cNvPr>
          <p:cNvSpPr txBox="1"/>
          <p:nvPr/>
        </p:nvSpPr>
        <p:spPr>
          <a:xfrm>
            <a:off x="3048828" y="1971678"/>
            <a:ext cx="6097656" cy="2914644"/>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2. Investment opportunities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large capital budgeting projects affect dividend-payout ratios</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3. Alternative sources of capital</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flotation costs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increasing capital costs</a:t>
            </a:r>
          </a:p>
          <a:p>
            <a:pPr marL="685800" marR="0" lvl="1" indent="-228600" algn="l" defTabSz="914400" rtl="0" eaLnBrk="1" fontAlgn="auto" latinLnBrk="0" hangingPunct="1">
              <a:lnSpc>
                <a:spcPct val="90000"/>
              </a:lnSpc>
              <a:spcBef>
                <a:spcPts val="5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ownership dilution</a:t>
            </a:r>
          </a:p>
        </p:txBody>
      </p:sp>
    </p:spTree>
    <p:extLst>
      <p:ext uri="{BB962C8B-B14F-4D97-AF65-F5344CB8AC3E}">
        <p14:creationId xmlns:p14="http://schemas.microsoft.com/office/powerpoint/2010/main" val="15441976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78C88C5C-2327-95BE-6FFE-B26142F8AA10}"/>
              </a:ext>
            </a:extLst>
          </p:cNvPr>
          <p:cNvSpPr txBox="1"/>
          <p:nvPr/>
        </p:nvSpPr>
        <p:spPr>
          <a:xfrm>
            <a:off x="3048828" y="531284"/>
            <a:ext cx="6097656" cy="5795433"/>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36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rPr>
              <a:t>Capital Structures and Dividend Policies Around the World</a:t>
            </a: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endParaRPr kumimoji="0" lang="en-US" sz="2400" b="0" i="0" u="none" strike="noStrike" kern="0" cap="none" spc="0" normalizeH="0" baseline="0" noProof="0" dirty="0">
              <a:ln>
                <a:noFill/>
              </a:ln>
              <a:solidFill>
                <a:srgbClr val="ED7D31">
                  <a:lumMod val="75000"/>
                </a:srgbClr>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Companies in Italy and Japan use more debt than companies in the United States or Canada, but companies in the United Kingdom use the least amount.</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Different accounting practices make comparisons difficult</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Gap has narrowed in recent years</a:t>
            </a:r>
          </a:p>
          <a:p>
            <a:pPr marL="228600" marR="0" lvl="0" indent="-228600" algn="l" defTabSz="914400" rtl="0" eaLnBrk="1" fontAlgn="auto" latinLnBrk="0" hangingPunct="1">
              <a:lnSpc>
                <a:spcPct val="90000"/>
              </a:lnSpc>
              <a:spcBef>
                <a:spcPts val="1000"/>
              </a:spcBef>
              <a:spcAft>
                <a:spcPts val="0"/>
              </a:spcAft>
              <a:buClr>
                <a:srgbClr val="000000"/>
              </a:buClr>
              <a:buSzPts val="2800"/>
              <a:buFont typeface="Arial"/>
              <a:buChar char="•"/>
              <a:tabLst/>
              <a:defRPr/>
            </a:pP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Dividend-payout ratios vary greatly also</a:t>
            </a:r>
          </a:p>
        </p:txBody>
      </p:sp>
    </p:spTree>
    <p:extLst>
      <p:ext uri="{BB962C8B-B14F-4D97-AF65-F5344CB8AC3E}">
        <p14:creationId xmlns:p14="http://schemas.microsoft.com/office/powerpoint/2010/main" val="27813141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FB672531-22B3-EC6B-CD46-C2069E9459D8}"/>
              </a:ext>
            </a:extLst>
          </p:cNvPr>
          <p:cNvSpPr txBox="1"/>
          <p:nvPr/>
        </p:nvSpPr>
        <p:spPr>
          <a:xfrm>
            <a:off x="3048828" y="1270461"/>
            <a:ext cx="6097656" cy="4317079"/>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Logical analysis would indicate that:</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1. Tax codes generally favor use of debt in developed  countries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2. In countries where capital gains are not taxed, investors should show a preference for stocks compared with countries that have capital gains taxes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3. Investor preferences should lead to relatively low equity capital costs in those</a:t>
            </a:r>
            <a:r>
              <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rPr>
              <a:t>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countries that do not tax capital gains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Reality does not match these conclusions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16230202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382"/>
        <p:cNvGrpSpPr/>
        <p:nvPr/>
      </p:nvGrpSpPr>
      <p:grpSpPr>
        <a:xfrm>
          <a:off x="0" y="0"/>
          <a:ext cx="0" cy="0"/>
          <a:chOff x="0" y="0"/>
          <a:chExt cx="0" cy="0"/>
        </a:xfrm>
      </p:grpSpPr>
      <p:pic>
        <p:nvPicPr>
          <p:cNvPr id="2" name="Graphic 21">
            <a:extLst>
              <a:ext uri="{FF2B5EF4-FFF2-40B4-BE49-F238E27FC236}">
                <a16:creationId xmlns:a16="http://schemas.microsoft.com/office/drawing/2014/main" id="{84C63084-605B-E372-227F-041FF541F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800652"/>
          </a:xfrm>
          <a:prstGeom prst="rect">
            <a:avLst/>
          </a:prstGeom>
        </p:spPr>
      </p:pic>
      <p:sp>
        <p:nvSpPr>
          <p:cNvPr id="4" name="TextBox 3">
            <a:extLst>
              <a:ext uri="{FF2B5EF4-FFF2-40B4-BE49-F238E27FC236}">
                <a16:creationId xmlns:a16="http://schemas.microsoft.com/office/drawing/2014/main" id="{84E5E2F4-4EE6-4CEE-6F3E-F3E26DE86792}"/>
              </a:ext>
            </a:extLst>
          </p:cNvPr>
          <p:cNvSpPr txBox="1"/>
          <p:nvPr/>
        </p:nvSpPr>
        <p:spPr>
          <a:xfrm>
            <a:off x="3048828" y="1528480"/>
            <a:ext cx="6097656" cy="3801041"/>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What about risk, especially bankruptcy costs?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Foreign banks are closely linked to corporations that borrow from them, and have substantial influence over the management of the debtor firms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Equity monitoring costs are comparatively low in the United States</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28600" marR="0" lvl="0" indent="-228600" algn="l" defTabSz="914400" rtl="0" eaLnBrk="1" fontAlgn="auto" latinLnBrk="0" hangingPunct="1">
              <a:lnSpc>
                <a:spcPct val="90000"/>
              </a:lnSpc>
              <a:spcBef>
                <a:spcPts val="1000"/>
              </a:spcBef>
              <a:spcAft>
                <a:spcPts val="0"/>
              </a:spcAft>
              <a:buClr>
                <a:srgbClr val="000000"/>
              </a:buClr>
              <a:buSzPts val="2400"/>
              <a:buFont typeface="Arial"/>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These indicate that U.S. firms should have more equity and less debt than firms in countries such as Japan and Germany</a:t>
            </a:r>
            <a:endParaRPr kumimoji="0" lang="en-US" sz="2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spTree>
    <p:extLst>
      <p:ext uri="{BB962C8B-B14F-4D97-AF65-F5344CB8AC3E}">
        <p14:creationId xmlns:p14="http://schemas.microsoft.com/office/powerpoint/2010/main" val="26698887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D17BE79-A920-41B1-B457-61B8D063AB47}"/>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82</TotalTime>
  <Words>1919</Words>
  <Application>Microsoft Office PowerPoint</Application>
  <PresentationFormat>Widescreen</PresentationFormat>
  <Paragraphs>153</Paragraphs>
  <Slides>36</Slides>
  <Notes>35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Alexandria</vt:lpstr>
      <vt:lpstr>Arial</vt:lpstr>
      <vt:lpstr>Calibri</vt:lpstr>
      <vt:lpstr>Calibri Light</vt:lpstr>
      <vt:lpstr>Palatino Linotype</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hodametwally</cp:lastModifiedBy>
  <cp:revision>32</cp:revision>
  <dcterms:created xsi:type="dcterms:W3CDTF">2023-04-29T09:08:00Z</dcterms:created>
  <dcterms:modified xsi:type="dcterms:W3CDTF">2024-11-20T15:42:15Z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