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35" r:id="rId5"/>
    <p:sldId id="536" r:id="rId6"/>
    <p:sldId id="529" r:id="rId7"/>
    <p:sldId id="537" r:id="rId8"/>
    <p:sldId id="484" r:id="rId9"/>
    <p:sldId id="483" r:id="rId10"/>
    <p:sldId id="530" r:id="rId11"/>
    <p:sldId id="487" r:id="rId12"/>
    <p:sldId id="488" r:id="rId13"/>
    <p:sldId id="489" r:id="rId14"/>
    <p:sldId id="490" r:id="rId15"/>
    <p:sldId id="491" r:id="rId16"/>
    <p:sldId id="494" r:id="rId17"/>
    <p:sldId id="495" r:id="rId18"/>
    <p:sldId id="496" r:id="rId19"/>
    <p:sldId id="497" r:id="rId20"/>
    <p:sldId id="498" r:id="rId21"/>
    <p:sldId id="500" r:id="rId22"/>
    <p:sldId id="501" r:id="rId23"/>
    <p:sldId id="502" r:id="rId24"/>
    <p:sldId id="503" r:id="rId25"/>
    <p:sldId id="504" r:id="rId26"/>
    <p:sldId id="538" r:id="rId27"/>
    <p:sldId id="531" r:id="rId28"/>
    <p:sldId id="532" r:id="rId29"/>
    <p:sldId id="533" r:id="rId30"/>
    <p:sldId id="508" r:id="rId31"/>
    <p:sldId id="509" r:id="rId32"/>
    <p:sldId id="510" r:id="rId33"/>
    <p:sldId id="511" r:id="rId34"/>
    <p:sldId id="512" r:id="rId35"/>
    <p:sldId id="513" r:id="rId36"/>
    <p:sldId id="514" r:id="rId37"/>
    <p:sldId id="518" r:id="rId38"/>
    <p:sldId id="519" r:id="rId39"/>
    <p:sldId id="520" r:id="rId40"/>
    <p:sldId id="521" r:id="rId41"/>
    <p:sldId id="522" r:id="rId42"/>
    <p:sldId id="526" r:id="rId43"/>
    <p:sldId id="52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5"/>
            <p14:sldId id="536"/>
            <p14:sldId id="529"/>
            <p14:sldId id="537"/>
            <p14:sldId id="484"/>
            <p14:sldId id="483"/>
            <p14:sldId id="530"/>
            <p14:sldId id="487"/>
            <p14:sldId id="488"/>
            <p14:sldId id="489"/>
            <p14:sldId id="490"/>
            <p14:sldId id="491"/>
            <p14:sldId id="494"/>
            <p14:sldId id="495"/>
            <p14:sldId id="496"/>
            <p14:sldId id="497"/>
            <p14:sldId id="498"/>
            <p14:sldId id="500"/>
            <p14:sldId id="501"/>
            <p14:sldId id="502"/>
            <p14:sldId id="503"/>
            <p14:sldId id="504"/>
            <p14:sldId id="538"/>
            <p14:sldId id="531"/>
            <p14:sldId id="532"/>
            <p14:sldId id="533"/>
            <p14:sldId id="508"/>
            <p14:sldId id="509"/>
            <p14:sldId id="510"/>
            <p14:sldId id="511"/>
            <p14:sldId id="512"/>
            <p14:sldId id="513"/>
            <p14:sldId id="514"/>
            <p14:sldId id="518"/>
            <p14:sldId id="519"/>
            <p14:sldId id="520"/>
            <p14:sldId id="521"/>
            <p14:sldId id="522"/>
            <p14:sldId id="526"/>
            <p14:sldId id="5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624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146" y="1160318"/>
            <a:ext cx="11863317" cy="5327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Times New Roman" panose="02020603050405020304" pitchFamily="18" charset="0"/>
                <a:cs typeface="Times New Roman" panose="02020603050405020304" pitchFamily="18" charset="0"/>
              </a:rPr>
              <a:t>Leadership Theories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50321" y="331016"/>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4179" y="59611"/>
            <a:ext cx="1404457" cy="10660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4700" y="839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4700" y="2023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68911" y="59611"/>
            <a:ext cx="2305141" cy="1076343"/>
          </a:xfrm>
          <a:prstGeom prst="rect">
            <a:avLst/>
          </a:prstGeom>
        </p:spPr>
      </p:pic>
      <p:sp>
        <p:nvSpPr>
          <p:cNvPr id="12" name="Rectangle 11"/>
          <p:cNvSpPr/>
          <p:nvPr/>
        </p:nvSpPr>
        <p:spPr>
          <a:xfrm>
            <a:off x="202786" y="1376501"/>
            <a:ext cx="11678038" cy="523220"/>
          </a:xfrm>
          <a:prstGeom prst="rect">
            <a:avLst/>
          </a:prstGeom>
        </p:spPr>
        <p:txBody>
          <a:bodyPr wrap="square">
            <a:spAutoFit/>
          </a:bodyPr>
          <a:lstStyle/>
          <a:p>
            <a:pPr algn="just"/>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584062" y="1906426"/>
            <a:ext cx="6698244"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Short coming of Leadership </a:t>
            </a:r>
            <a:r>
              <a:rPr lang="en-US" sz="3200" b="1" dirty="0">
                <a:latin typeface="Times New Roman" panose="02020603050405020304" pitchFamily="18" charset="0"/>
                <a:cs typeface="Times New Roman" panose="02020603050405020304" pitchFamily="18" charset="0"/>
              </a:rPr>
              <a:t>Theories</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71612" y="2834851"/>
            <a:ext cx="6859450" cy="584775"/>
          </a:xfrm>
          <a:prstGeom prst="rect">
            <a:avLst/>
          </a:prstGeom>
          <a:noFill/>
        </p:spPr>
        <p:txBody>
          <a:bodyPr wrap="square" rtlCol="0">
            <a:spAutoFit/>
          </a:bodyPr>
          <a:lstStyle/>
          <a:p>
            <a:pPr algn="just"/>
            <a:r>
              <a:rPr lang="en-US" sz="3200" b="1" dirty="0">
                <a:latin typeface="Times New Roman" panose="02020603050405020304" pitchFamily="18" charset="0"/>
                <a:cs typeface="Times New Roman" panose="02020603050405020304" pitchFamily="18" charset="0"/>
              </a:rPr>
              <a:t>The Cultural Relativity of Leadership</a:t>
            </a:r>
          </a:p>
        </p:txBody>
      </p:sp>
      <p:sp>
        <p:nvSpPr>
          <p:cNvPr id="13" name="TextBox 12">
            <a:extLst>
              <a:ext uri="{FF2B5EF4-FFF2-40B4-BE49-F238E27FC236}">
                <a16:creationId xmlns:a16="http://schemas.microsoft.com/office/drawing/2014/main" id="{F9A80F9F-74DB-1D57-04E8-E20E92A09B0A}"/>
              </a:ext>
            </a:extLst>
          </p:cNvPr>
          <p:cNvSpPr txBox="1"/>
          <p:nvPr/>
        </p:nvSpPr>
        <p:spPr>
          <a:xfrm>
            <a:off x="533260" y="4434643"/>
            <a:ext cx="3902032"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Cultural Dimensions </a:t>
            </a:r>
            <a:endParaRPr lang="en-US" sz="3200" b="1"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533260" y="5224468"/>
            <a:ext cx="5746930" cy="584775"/>
          </a:xfrm>
          <a:prstGeom prst="rect">
            <a:avLst/>
          </a:prstGeom>
          <a:noFill/>
        </p:spPr>
        <p:txBody>
          <a:bodyPr wrap="square" rtlCol="0">
            <a:spAutoFit/>
          </a:bodyPr>
          <a:lstStyle/>
          <a:p>
            <a:pPr algn="just"/>
            <a:r>
              <a:rPr lang="en-US" sz="3200" b="1" dirty="0" smtClean="0">
                <a:latin typeface="Times New Roman" panose="02020603050405020304" pitchFamily="18" charset="0"/>
                <a:cs typeface="Times New Roman" panose="02020603050405020304" pitchFamily="18" charset="0"/>
              </a:rPr>
              <a:t>Motivation</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68370" y="3747343"/>
            <a:ext cx="571182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Subordinate Role and Behavior</a:t>
            </a:r>
          </a:p>
        </p:txBody>
      </p:sp>
    </p:spTree>
    <p:extLst>
      <p:ext uri="{BB962C8B-B14F-4D97-AF65-F5344CB8AC3E}">
        <p14:creationId xmlns:p14="http://schemas.microsoft.com/office/powerpoint/2010/main" val="135907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7" y="1421329"/>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Introduction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485217" y="1764657"/>
            <a:ext cx="11153506" cy="3970318"/>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Many </a:t>
            </a:r>
            <a:r>
              <a:rPr lang="en-US" sz="2800" b="1" dirty="0">
                <a:latin typeface="Times New Roman" panose="02020603050405020304" pitchFamily="18" charset="0"/>
                <a:cs typeface="Times New Roman" panose="02020603050405020304" pitchFamily="18" charset="0"/>
              </a:rPr>
              <a:t>business failures can be traced to functional deficiencies, such </a:t>
            </a:r>
            <a:r>
              <a:rPr lang="en-US" sz="2800" b="1" dirty="0" smtClean="0">
                <a:latin typeface="Times New Roman" panose="02020603050405020304" pitchFamily="18" charset="0"/>
                <a:cs typeface="Times New Roman" panose="02020603050405020304" pitchFamily="18" charset="0"/>
              </a:rPr>
              <a:t>as:</a:t>
            </a:r>
          </a:p>
          <a:p>
            <a:pPr algn="just"/>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a:t>
            </a:r>
            <a:r>
              <a:rPr lang="en-US" sz="2800" dirty="0" smtClean="0">
                <a:latin typeface="Times New Roman" panose="02020603050405020304" pitchFamily="18" charset="0"/>
                <a:cs typeface="Times New Roman" panose="02020603050405020304" pitchFamily="18" charset="0"/>
              </a:rPr>
              <a:t>oor planning </a:t>
            </a:r>
            <a:r>
              <a:rPr lang="en-US" sz="2800" dirty="0">
                <a:latin typeface="Times New Roman" panose="02020603050405020304" pitchFamily="18" charset="0"/>
                <a:cs typeface="Times New Roman" panose="02020603050405020304" pitchFamily="18" charset="0"/>
              </a:rPr>
              <a:t>or </a:t>
            </a:r>
            <a:r>
              <a:rPr lang="en-US" sz="2800" dirty="0" smtClean="0">
                <a:latin typeface="Times New Roman" panose="02020603050405020304" pitchFamily="18" charset="0"/>
                <a:cs typeface="Times New Roman" panose="02020603050405020304" pitchFamily="18" charset="0"/>
              </a:rPr>
              <a:t>marketing</a:t>
            </a:r>
          </a:p>
          <a:p>
            <a:pPr marL="457200" indent="-457200" algn="just">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Managers</a:t>
            </a:r>
            <a:r>
              <a:rPr lang="en-US" sz="2800" dirty="0">
                <a:latin typeface="Times New Roman" panose="02020603050405020304" pitchFamily="18" charset="0"/>
                <a:cs typeface="Times New Roman" panose="02020603050405020304" pitchFamily="18" charset="0"/>
              </a:rPr>
              <a:t>’ inability to lead and motivate </a:t>
            </a:r>
            <a:r>
              <a:rPr lang="en-US" sz="2800" dirty="0" smtClean="0">
                <a:latin typeface="Times New Roman" panose="02020603050405020304" pitchFamily="18" charset="0"/>
                <a:cs typeface="Times New Roman" panose="02020603050405020304" pitchFamily="18" charset="0"/>
              </a:rPr>
              <a:t>employees</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Effective </a:t>
            </a:r>
            <a:r>
              <a:rPr lang="en-US" sz="2800" dirty="0">
                <a:latin typeface="Times New Roman" panose="02020603050405020304" pitchFamily="18" charset="0"/>
                <a:cs typeface="Times New Roman" panose="02020603050405020304" pitchFamily="18" charset="0"/>
              </a:rPr>
              <a:t>managers are those who can lead their subordinates toward the </a:t>
            </a:r>
            <a:r>
              <a:rPr lang="en-US" sz="2800" dirty="0" smtClean="0">
                <a:latin typeface="Times New Roman" panose="02020603050405020304" pitchFamily="18" charset="0"/>
                <a:cs typeface="Times New Roman" panose="02020603050405020304" pitchFamily="18" charset="0"/>
              </a:rPr>
              <a:t>accomplishment </a:t>
            </a:r>
            <a:r>
              <a:rPr lang="en-US" sz="2800" dirty="0">
                <a:latin typeface="Times New Roman" panose="02020603050405020304" pitchFamily="18" charset="0"/>
                <a:cs typeface="Times New Roman" panose="02020603050405020304" pitchFamily="18" charset="0"/>
              </a:rPr>
              <a:t>of organizational </a:t>
            </a:r>
            <a:r>
              <a:rPr lang="en-US" sz="2800" dirty="0" smtClean="0">
                <a:latin typeface="Times New Roman" panose="02020603050405020304" pitchFamily="18" charset="0"/>
                <a:cs typeface="Times New Roman" panose="02020603050405020304" pitchFamily="18" charset="0"/>
              </a:rPr>
              <a:t>goals.</a:t>
            </a: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7" y="1421329"/>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Introduction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485217" y="1714997"/>
            <a:ext cx="11113749" cy="3970318"/>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Among the </a:t>
            </a:r>
            <a:r>
              <a:rPr lang="en-US" sz="2800" dirty="0">
                <a:latin typeface="Times New Roman" panose="02020603050405020304" pitchFamily="18" charset="0"/>
                <a:cs typeface="Times New Roman" panose="02020603050405020304" pitchFamily="18" charset="0"/>
              </a:rPr>
              <a:t>managerial skills, leadership competency and the ability to motivate are two of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most difficult to master</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While managers can rely on assistance from others in </a:t>
            </a:r>
            <a:r>
              <a:rPr lang="en-US" sz="2800" dirty="0" smtClean="0">
                <a:latin typeface="Times New Roman" panose="02020603050405020304" pitchFamily="18" charset="0"/>
                <a:cs typeface="Times New Roman" panose="02020603050405020304" pitchFamily="18" charset="0"/>
              </a:rPr>
              <a:t>technical </a:t>
            </a:r>
            <a:r>
              <a:rPr lang="en-US" sz="2800" dirty="0">
                <a:latin typeface="Times New Roman" panose="02020603050405020304" pitchFamily="18" charset="0"/>
                <a:cs typeface="Times New Roman" panose="02020603050405020304" pitchFamily="18" charset="0"/>
              </a:rPr>
              <a:t>matters, they have to resolve leadership problems and motivation issues </a:t>
            </a:r>
            <a:r>
              <a:rPr lang="en-US" sz="2800" dirty="0" smtClean="0">
                <a:latin typeface="Times New Roman" panose="02020603050405020304" pitchFamily="18" charset="0"/>
                <a:cs typeface="Times New Roman" panose="02020603050405020304" pitchFamily="18" charset="0"/>
              </a:rPr>
              <a:t>through </a:t>
            </a:r>
            <a:r>
              <a:rPr lang="en-US" sz="2800" dirty="0">
                <a:latin typeface="Times New Roman" panose="02020603050405020304" pitchFamily="18" charset="0"/>
                <a:cs typeface="Times New Roman" panose="02020603050405020304" pitchFamily="18" charset="0"/>
              </a:rPr>
              <a:t>personal initiatives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Leadership and motivation skills, therefore, are critical </a:t>
            </a:r>
            <a:r>
              <a:rPr lang="en-US" sz="2800" dirty="0" smtClean="0">
                <a:latin typeface="Times New Roman" panose="02020603050405020304" pitchFamily="18" charset="0"/>
                <a:cs typeface="Times New Roman" panose="02020603050405020304" pitchFamily="18" charset="0"/>
              </a:rPr>
              <a:t>to </a:t>
            </a:r>
            <a:r>
              <a:rPr lang="en-US" sz="2800" dirty="0">
                <a:latin typeface="Times New Roman" panose="02020603050405020304" pitchFamily="18" charset="0"/>
                <a:cs typeface="Times New Roman" panose="02020603050405020304" pitchFamily="18" charset="0"/>
              </a:rPr>
              <a:t>a manager’s success.</a:t>
            </a:r>
          </a:p>
        </p:txBody>
      </p:sp>
    </p:spTree>
    <p:extLst>
      <p:ext uri="{BB962C8B-B14F-4D97-AF65-F5344CB8AC3E}">
        <p14:creationId xmlns:p14="http://schemas.microsoft.com/office/powerpoint/2010/main" val="318626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542289"/>
            <a:ext cx="11846830" cy="4626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83592" y="63984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62278" y="1666404"/>
            <a:ext cx="11618547" cy="4401205"/>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If leading and motivating are important determinants of success in a domestic </a:t>
            </a:r>
            <a:r>
              <a:rPr lang="en-US" sz="2800" dirty="0" smtClean="0">
                <a:latin typeface="Times New Roman" panose="02020603050405020304" pitchFamily="18" charset="0"/>
                <a:cs typeface="Times New Roman" panose="02020603050405020304" pitchFamily="18" charset="0"/>
              </a:rPr>
              <a:t>business</a:t>
            </a:r>
            <a:r>
              <a:rPr lang="en-US" sz="2800" dirty="0">
                <a:latin typeface="Times New Roman" panose="02020603050405020304" pitchFamily="18" charset="0"/>
                <a:cs typeface="Times New Roman" panose="02020603050405020304" pitchFamily="18" charset="0"/>
              </a:rPr>
              <a:t>, they are much more important in an international operation.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What constitutes </a:t>
            </a:r>
            <a:r>
              <a:rPr lang="en-US" sz="2800" dirty="0">
                <a:latin typeface="Times New Roman" panose="02020603050405020304" pitchFamily="18" charset="0"/>
                <a:cs typeface="Times New Roman" panose="02020603050405020304" pitchFamily="18" charset="0"/>
              </a:rPr>
              <a:t>a good leader in one culture may not necessarily be the case in other cultures. </a:t>
            </a:r>
            <a:r>
              <a:rPr lang="en-US" sz="2800" dirty="0" smtClean="0">
                <a:latin typeface="Times New Roman" panose="02020603050405020304" pitchFamily="18" charset="0"/>
                <a:cs typeface="Times New Roman" panose="02020603050405020304" pitchFamily="18" charset="0"/>
              </a:rPr>
              <a:t>Also</a:t>
            </a:r>
            <a:r>
              <a:rPr lang="en-US" sz="2800" dirty="0">
                <a:latin typeface="Times New Roman" panose="02020603050405020304" pitchFamily="18" charset="0"/>
                <a:cs typeface="Times New Roman" panose="02020603050405020304" pitchFamily="18" charset="0"/>
              </a:rPr>
              <a:t>, what motivates people varies among cultures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Most Americans, for example, </a:t>
            </a:r>
            <a:r>
              <a:rPr lang="en-US" sz="2800" dirty="0" smtClean="0">
                <a:latin typeface="Times New Roman" panose="02020603050405020304" pitchFamily="18" charset="0"/>
                <a:cs typeface="Times New Roman" panose="02020603050405020304" pitchFamily="18" charset="0"/>
              </a:rPr>
              <a:t>prefer </a:t>
            </a:r>
            <a:r>
              <a:rPr lang="en-US" sz="2800" dirty="0">
                <a:latin typeface="Times New Roman" panose="02020603050405020304" pitchFamily="18" charset="0"/>
                <a:cs typeface="Times New Roman" panose="02020603050405020304" pitchFamily="18" charset="0"/>
              </a:rPr>
              <a:t>democratic leaders who seek inputs from their subordinates. In other </a:t>
            </a:r>
            <a:r>
              <a:rPr lang="en-US" sz="2800" dirty="0" smtClean="0">
                <a:latin typeface="Times New Roman" panose="02020603050405020304" pitchFamily="18" charset="0"/>
                <a:cs typeface="Times New Roman" panose="02020603050405020304" pitchFamily="18" charset="0"/>
              </a:rPr>
              <a:t>cultures, </a:t>
            </a:r>
            <a:r>
              <a:rPr lang="en-US" sz="2800" dirty="0">
                <a:latin typeface="Times New Roman" panose="02020603050405020304" pitchFamily="18" charset="0"/>
                <a:cs typeface="Times New Roman" panose="02020603050405020304" pitchFamily="18" charset="0"/>
              </a:rPr>
              <a:t>such a leader may </a:t>
            </a:r>
            <a:r>
              <a:rPr lang="en-US" sz="2800" dirty="0" smtClean="0">
                <a:latin typeface="Times New Roman" panose="02020603050405020304" pitchFamily="18" charset="0"/>
                <a:cs typeface="Times New Roman" panose="02020603050405020304" pitchFamily="18" charset="0"/>
              </a:rPr>
              <a:t>be regarded </a:t>
            </a:r>
            <a:r>
              <a:rPr lang="en-US" sz="2800" dirty="0">
                <a:latin typeface="Times New Roman" panose="02020603050405020304" pitchFamily="18" charset="0"/>
                <a:cs typeface="Times New Roman" panose="02020603050405020304" pitchFamily="18" charset="0"/>
              </a:rPr>
              <a:t>as naive or incompetent.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80" y="1486712"/>
            <a:ext cx="10812720" cy="487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845603" y="760531"/>
            <a:ext cx="7709162" cy="584775"/>
          </a:xfrm>
          <a:prstGeom prst="rect">
            <a:avLst/>
          </a:prstGeom>
        </p:spPr>
        <p:txBody>
          <a:bodyPr wrap="none">
            <a:spAutoFit/>
          </a:bodyPr>
          <a:lstStyle/>
          <a:p>
            <a:r>
              <a:rPr lang="en-US" sz="3200" b="1" dirty="0">
                <a:solidFill>
                  <a:srgbClr val="0070C0"/>
                </a:solidFill>
                <a:latin typeface="Simplified Arabic" panose="02020603050405020304" pitchFamily="18" charset="-78"/>
                <a:cs typeface="Simplified Arabic" panose="02020603050405020304" pitchFamily="18" charset="-78"/>
              </a:rPr>
              <a:t>The Shortcomings of Leadership Theories</a:t>
            </a:r>
          </a:p>
        </p:txBody>
      </p:sp>
      <p:sp>
        <p:nvSpPr>
          <p:cNvPr id="14" name="Content Placeholder 2"/>
          <p:cNvSpPr txBox="1">
            <a:spLocks/>
          </p:cNvSpPr>
          <p:nvPr/>
        </p:nvSpPr>
        <p:spPr>
          <a:xfrm>
            <a:off x="541080" y="1638664"/>
            <a:ext cx="10812720" cy="46525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0070C0"/>
                </a:solidFill>
                <a:latin typeface="Times New Roman" panose="02020603050405020304" pitchFamily="18" charset="0"/>
                <a:cs typeface="Times New Roman" panose="02020603050405020304" pitchFamily="18" charset="0"/>
              </a:rPr>
              <a:t>Popular leadership theories </a:t>
            </a:r>
            <a:r>
              <a:rPr lang="en-US" dirty="0" smtClean="0">
                <a:latin typeface="Times New Roman" panose="02020603050405020304" pitchFamily="18" charset="0"/>
                <a:cs typeface="Times New Roman" panose="02020603050405020304" pitchFamily="18" charset="0"/>
              </a:rPr>
              <a:t>assume that the leaders and followers have a lot in common within their value systems and culture and that the roles of leader and followers are universal. </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These theories, implicitly if not explicitly, advocate democratic, participative leadership behavior as the preferred choice.</a:t>
            </a: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 Almost all theories are developed in the United States and are based on American cultural values.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749" y="1508156"/>
            <a:ext cx="11616242" cy="4981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59450" cy="523220"/>
          </a:xfrm>
          <a:prstGeom prst="rect">
            <a:avLst/>
          </a:prstGeom>
          <a:noFill/>
        </p:spPr>
        <p:txBody>
          <a:bodyPr wrap="square" rtlCol="0">
            <a:spAutoFit/>
          </a:bodyPr>
          <a:lstStyle/>
          <a:p>
            <a:pPr algn="just"/>
            <a:r>
              <a:rPr lang="en-US" sz="2800" b="1" dirty="0">
                <a:solidFill>
                  <a:srgbClr val="0070C0"/>
                </a:solidFill>
              </a:rPr>
              <a:t>The Cultural Relativity of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802443"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1366" y="324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2914" y="45458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466414" y="1823216"/>
            <a:ext cx="1119575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0070C0"/>
                </a:solidFill>
                <a:latin typeface="Times New Roman" panose="02020603050405020304" pitchFamily="18" charset="0"/>
                <a:cs typeface="Times New Roman" panose="02020603050405020304" pitchFamily="18" charset="0"/>
              </a:rPr>
              <a:t>Cultural differences: </a:t>
            </a:r>
          </a:p>
          <a:p>
            <a:pPr algn="just"/>
            <a:r>
              <a:rPr lang="en-US" dirty="0" smtClean="0">
                <a:latin typeface="Times New Roman" panose="02020603050405020304" pitchFamily="18" charset="0"/>
                <a:cs typeface="Times New Roman" panose="02020603050405020304" pitchFamily="18" charset="0"/>
              </a:rPr>
              <a:t>have a major influence on the effectiveness of various leadership behaviors. Norms, role expectations, and traditions governing relations between various members of society are strong determinants of effective leadership behavior. </a:t>
            </a:r>
          </a:p>
          <a:p>
            <a:pPr algn="just"/>
            <a:r>
              <a:rPr lang="en-US" dirty="0" smtClean="0">
                <a:latin typeface="Times New Roman" panose="02020603050405020304" pitchFamily="18" charset="0"/>
                <a:cs typeface="Times New Roman" panose="02020603050405020304" pitchFamily="18" charset="0"/>
              </a:rPr>
              <a:t>These differences are manifested in MNCs whose employees come from different cultural backgrounds. </a:t>
            </a:r>
          </a:p>
          <a:p>
            <a:pPr algn="just"/>
            <a:r>
              <a:rPr lang="en-US" dirty="0" smtClean="0">
                <a:latin typeface="Times New Roman" panose="02020603050405020304" pitchFamily="18" charset="0"/>
                <a:cs typeface="Times New Roman" panose="02020603050405020304" pitchFamily="18" charset="0"/>
              </a:rPr>
              <a:t>The challenge for international managers working with multicultural employees is to recognize these differences and adapt their relation-ships accordingly.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8051" y="1357349"/>
            <a:ext cx="11665939"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63062" y="5455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Cultural Dimensions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88440" y="221777"/>
            <a:ext cx="1309326" cy="9510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3256" y="2852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3256" y="43402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27383" y="1408795"/>
            <a:ext cx="11453442" cy="431464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500" dirty="0" smtClean="0">
                <a:latin typeface="Times New Roman" panose="02020603050405020304" pitchFamily="18" charset="0"/>
                <a:cs typeface="Times New Roman" panose="02020603050405020304" pitchFamily="18" charset="0"/>
              </a:rPr>
              <a:t>To learn about these differences, we will review two cultural dimensions: </a:t>
            </a:r>
          </a:p>
          <a:p>
            <a:pPr marL="0" indent="0" algn="just">
              <a:buFont typeface="Arial" panose="020B0604020202020204" pitchFamily="34" charset="0"/>
              <a:buNone/>
            </a:pPr>
            <a:endParaRPr lang="en-US" sz="35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3500" dirty="0" smtClean="0">
                <a:solidFill>
                  <a:srgbClr val="0070C0"/>
                </a:solidFill>
                <a:latin typeface="Times New Roman" panose="02020603050405020304" pitchFamily="18" charset="0"/>
                <a:cs typeface="Times New Roman" panose="02020603050405020304" pitchFamily="18" charset="0"/>
              </a:rPr>
              <a:t>acceptance of authority</a:t>
            </a:r>
          </a:p>
          <a:p>
            <a:pPr algn="just">
              <a:buFont typeface="Wingdings" panose="05000000000000000000" pitchFamily="2" charset="2"/>
              <a:buChar char="Ø"/>
            </a:pPr>
            <a:r>
              <a:rPr lang="en-US" sz="3500" dirty="0" smtClean="0">
                <a:solidFill>
                  <a:srgbClr val="0070C0"/>
                </a:solidFill>
                <a:latin typeface="Times New Roman" panose="02020603050405020304" pitchFamily="18" charset="0"/>
                <a:cs typeface="Times New Roman" panose="02020603050405020304" pitchFamily="18" charset="0"/>
              </a:rPr>
              <a:t> and dealing with uncertainty.</a:t>
            </a:r>
          </a:p>
          <a:p>
            <a:pPr marL="0" indent="0" algn="just">
              <a:buFont typeface="Arial" panose="020B0604020202020204" pitchFamily="34" charset="0"/>
              <a:buNone/>
            </a:pPr>
            <a:endParaRPr lang="en-US" sz="3500" dirty="0" smtClean="0">
              <a:latin typeface="Times New Roman" panose="02020603050405020304" pitchFamily="18" charset="0"/>
              <a:cs typeface="Times New Roman" panose="02020603050405020304" pitchFamily="18" charset="0"/>
            </a:endParaRPr>
          </a:p>
          <a:p>
            <a:pPr algn="just"/>
            <a:r>
              <a:rPr lang="en-US" sz="3500" dirty="0" smtClean="0">
                <a:latin typeface="Times New Roman" panose="02020603050405020304" pitchFamily="18" charset="0"/>
                <a:cs typeface="Times New Roman" panose="02020603050405020304" pitchFamily="18" charset="0"/>
              </a:rPr>
              <a:t> While all cultural values influence the behavior of leaders, these two are of particular importance. </a:t>
            </a:r>
          </a:p>
          <a:p>
            <a:pPr marL="0" indent="0" algn="just">
              <a:buNone/>
            </a:pPr>
            <a:r>
              <a:rPr lang="en-US" sz="3500" dirty="0" smtClean="0">
                <a:latin typeface="Times New Roman" panose="02020603050405020304" pitchFamily="18" charset="0"/>
                <a:cs typeface="Times New Roman" panose="02020603050405020304" pitchFamily="18" charset="0"/>
              </a:rPr>
              <a:t>.</a:t>
            </a:r>
          </a:p>
          <a:p>
            <a:pPr marL="0" indent="0" algn="just">
              <a:buFont typeface="Arial" panose="020B0604020202020204" pitchFamily="34" charset="0"/>
              <a:buNone/>
            </a:pPr>
            <a:endParaRPr lang="en-US" sz="3200" dirty="0"/>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45306"/>
            <a:ext cx="11694431" cy="5082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66155" y="635930"/>
            <a:ext cx="5945050" cy="523220"/>
          </a:xfrm>
          <a:prstGeom prst="rect">
            <a:avLst/>
          </a:prstGeom>
          <a:noFill/>
        </p:spPr>
        <p:txBody>
          <a:bodyPr wrap="square" rtlCol="0">
            <a:spAutoFit/>
          </a:bodyPr>
          <a:lstStyle/>
          <a:p>
            <a:pPr algn="just"/>
            <a:r>
              <a:rPr lang="en-US" sz="2800" b="1" dirty="0">
                <a:solidFill>
                  <a:srgbClr val="0070C0"/>
                </a:solidFill>
              </a:rPr>
              <a:t>Acceptance of Power and Authority</a:t>
            </a:r>
          </a:p>
        </p:txBody>
      </p:sp>
      <p:sp>
        <p:nvSpPr>
          <p:cNvPr id="5" name="Rectangle 4">
            <a:extLst>
              <a:ext uri="{FF2B5EF4-FFF2-40B4-BE49-F238E27FC236}">
                <a16:creationId xmlns:a16="http://schemas.microsoft.com/office/drawing/2014/main" id="{3985EAE6-BFA6-766D-A032-077E4DCB399E}"/>
              </a:ext>
            </a:extLst>
          </p:cNvPr>
          <p:cNvSpPr/>
          <p:nvPr/>
        </p:nvSpPr>
        <p:spPr>
          <a:xfrm>
            <a:off x="692063" y="1196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6880" y="2079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86183" y="39216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32581" y="1345307"/>
            <a:ext cx="11408385" cy="58967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latin typeface="Times New Roman" panose="02020603050405020304" pitchFamily="18" charset="0"/>
                <a:cs typeface="Times New Roman" panose="02020603050405020304" pitchFamily="18" charset="0"/>
              </a:rPr>
              <a:t>The use of power and authority</a:t>
            </a:r>
            <a:r>
              <a:rPr lang="en-US" sz="3200" dirty="0" smtClean="0">
                <a:solidFill>
                  <a:srgbClr val="0070C0"/>
                </a:solidFill>
                <a:latin typeface="Times New Roman" panose="02020603050405020304" pitchFamily="18" charset="0"/>
                <a:cs typeface="Times New Roman" panose="02020603050405020304" pitchFamily="18" charset="0"/>
              </a:rPr>
              <a:t>:</a:t>
            </a:r>
          </a:p>
          <a:p>
            <a:pPr algn="just"/>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is central to managing and leading. Power and authority are universal to all cultures. Hierarchical relations are the mainstay of social interactions. </a:t>
            </a:r>
          </a:p>
          <a:p>
            <a:pPr algn="just"/>
            <a:r>
              <a:rPr lang="en-US" sz="3200" dirty="0" smtClean="0">
                <a:latin typeface="Times New Roman" panose="02020603050405020304" pitchFamily="18" charset="0"/>
                <a:cs typeface="Times New Roman" panose="02020603050405020304" pitchFamily="18" charset="0"/>
              </a:rPr>
              <a:t>In societies where power is more evenly distributed among the members, there is only a small gap between the most powerful members and the least powerful. </a:t>
            </a:r>
          </a:p>
          <a:p>
            <a:pPr algn="just"/>
            <a:r>
              <a:rPr lang="en-US" sz="3200" dirty="0" smtClean="0">
                <a:latin typeface="Times New Roman" panose="02020603050405020304" pitchFamily="18" charset="0"/>
                <a:cs typeface="Times New Roman" panose="02020603050405020304" pitchFamily="18" charset="0"/>
              </a:rPr>
              <a:t>In others, there is a wide variation in power distribution, and the difference between the most powerful and the least powerful is large.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69463"/>
            <a:ext cx="10812720" cy="4686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2670" y="365924"/>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35496" y="1582030"/>
            <a:ext cx="10618304" cy="45949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In such societies, the large differences in power are legitimate and acceptable to all members. Members often feel uncomfortable if the distance is knowingly violated. </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For example, if a superior in a large-power-distance society attempts to reduce the distance by acting more accessible and friendly, his/her subordinates may not willingly accept such openness. </a:t>
            </a:r>
          </a:p>
          <a:p>
            <a:pPr marL="0" indent="0" algn="just">
              <a:buFont typeface="Arial" panose="020B0604020202020204" pitchFamily="34" charset="0"/>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874" y="1643885"/>
            <a:ext cx="10812720" cy="4861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942307" y="179200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latin typeface="Times New Roman" panose="02020603050405020304" pitchFamily="18" charset="0"/>
                <a:cs typeface="Times New Roman" panose="02020603050405020304" pitchFamily="18" charset="0"/>
              </a:rPr>
              <a:t>To live is to deal with uncertainty</a:t>
            </a:r>
            <a:r>
              <a:rPr lang="en-US" sz="3200" b="1" dirty="0" smtClean="0">
                <a:latin typeface="Times New Roman" panose="02020603050405020304" pitchFamily="18" charset="0"/>
                <a:cs typeface="Times New Roman" panose="02020603050405020304" pitchFamily="18" charset="0"/>
              </a:rPr>
              <a:t>. </a:t>
            </a:r>
          </a:p>
          <a:p>
            <a:pPr algn="just"/>
            <a:r>
              <a:rPr lang="en-US" sz="3200" dirty="0" smtClean="0">
                <a:latin typeface="Times New Roman" panose="02020603050405020304" pitchFamily="18" charset="0"/>
                <a:cs typeface="Times New Roman" panose="02020603050405020304" pitchFamily="18" charset="0"/>
              </a:rPr>
              <a:t>Uncertainty is part of life, and all managers deal with uncertainty in running organizations. A critical aspect of managing and leading is dealing with uncertainty by giving subordinates enough direction and instruction to adequately perform their tasks.</a:t>
            </a:r>
          </a:p>
          <a:p>
            <a:pPr algn="just"/>
            <a:r>
              <a:rPr lang="en-US" sz="3200" dirty="0" smtClean="0">
                <a:latin typeface="Times New Roman" panose="02020603050405020304" pitchFamily="18" charset="0"/>
                <a:cs typeface="Times New Roman" panose="02020603050405020304" pitchFamily="18" charset="0"/>
              </a:rPr>
              <a:t> Society’s orientation toward the handling of uncertainty is reflected in the management of its institutions and organizations</a:t>
            </a:r>
            <a:r>
              <a:rPr lang="en-US" sz="3200" dirty="0" smtClean="0"/>
              <a:t>.</a:t>
            </a:r>
            <a:endParaRPr lang="en-US" sz="3200" dirty="0"/>
          </a:p>
        </p:txBody>
      </p:sp>
      <p:sp>
        <p:nvSpPr>
          <p:cNvPr id="12" name="TextBox 11">
            <a:extLst>
              <a:ext uri="{FF2B5EF4-FFF2-40B4-BE49-F238E27FC236}">
                <a16:creationId xmlns:a16="http://schemas.microsoft.com/office/drawing/2014/main" id="{F9A80F9F-74DB-1D57-04E8-E20E92A09B0A}"/>
              </a:ext>
            </a:extLst>
          </p:cNvPr>
          <p:cNvSpPr txBox="1"/>
          <p:nvPr/>
        </p:nvSpPr>
        <p:spPr>
          <a:xfrm>
            <a:off x="2565878" y="640013"/>
            <a:ext cx="5244010" cy="584775"/>
          </a:xfrm>
          <a:prstGeom prst="rect">
            <a:avLst/>
          </a:prstGeom>
          <a:noFill/>
        </p:spPr>
        <p:txBody>
          <a:bodyPr wrap="square" rtlCol="0">
            <a:spAutoFit/>
          </a:bodyPr>
          <a:lstStyle/>
          <a:p>
            <a:r>
              <a:rPr lang="en-US" sz="3200" b="1" dirty="0">
                <a:solidFill>
                  <a:srgbClr val="4472C4"/>
                </a:solidFill>
                <a:latin typeface="Times New Roman" panose="02020603050405020304" pitchFamily="18" charset="0"/>
                <a:cs typeface="Times New Roman" panose="02020603050405020304" pitchFamily="18" charset="0"/>
              </a:rPr>
              <a:t>Uncertainty </a:t>
            </a:r>
            <a:r>
              <a:rPr lang="en-US" sz="3200" b="1" dirty="0" smtClean="0">
                <a:solidFill>
                  <a:srgbClr val="4472C4"/>
                </a:solidFill>
                <a:latin typeface="Times New Roman" panose="02020603050405020304" pitchFamily="18" charset="0"/>
                <a:cs typeface="Times New Roman" panose="02020603050405020304" pitchFamily="18" charset="0"/>
              </a:rPr>
              <a:t>avoidance</a:t>
            </a:r>
            <a:endParaRPr lang="en-US" sz="32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466151"/>
            <a:ext cx="10812720" cy="4653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50310" y="490814"/>
            <a:ext cx="5244010" cy="584775"/>
          </a:xfrm>
          <a:prstGeom prst="rect">
            <a:avLst/>
          </a:prstGeom>
          <a:noFill/>
        </p:spPr>
        <p:txBody>
          <a:bodyPr wrap="square" rtlCol="0">
            <a:spAutoFit/>
          </a:bodyPr>
          <a:lstStyle/>
          <a:p>
            <a:r>
              <a:rPr lang="en-US" sz="3200" b="1" dirty="0">
                <a:solidFill>
                  <a:srgbClr val="4472C4"/>
                </a:solidFill>
                <a:latin typeface="Times New Roman" panose="02020603050405020304" pitchFamily="18" charset="0"/>
                <a:cs typeface="Times New Roman" panose="02020603050405020304" pitchFamily="18" charset="0"/>
              </a:rPr>
              <a:t>Uncertainty </a:t>
            </a:r>
            <a:r>
              <a:rPr lang="en-US" sz="3200" b="1" dirty="0" smtClean="0">
                <a:solidFill>
                  <a:srgbClr val="4472C4"/>
                </a:solidFill>
                <a:latin typeface="Times New Roman" panose="02020603050405020304" pitchFamily="18" charset="0"/>
                <a:cs typeface="Times New Roman" panose="02020603050405020304" pitchFamily="18" charset="0"/>
              </a:rPr>
              <a:t>avoidance</a:t>
            </a:r>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60116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Is the extent to which a society feels threatened by uncertain and ambiguous situations and tries to avoid these situations by:</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t> </a:t>
            </a:r>
            <a:r>
              <a:rPr lang="en-US" sz="3200" dirty="0">
                <a:latin typeface="Times New Roman" panose="02020603050405020304" pitchFamily="18" charset="0"/>
                <a:cs typeface="Times New Roman" panose="02020603050405020304" pitchFamily="18" charset="0"/>
              </a:rPr>
              <a:t>P</a:t>
            </a:r>
            <a:r>
              <a:rPr lang="en-US" sz="3200" dirty="0" smtClean="0">
                <a:latin typeface="Times New Roman" panose="02020603050405020304" pitchFamily="18" charset="0"/>
                <a:cs typeface="Times New Roman" panose="02020603050405020304" pitchFamily="18" charset="0"/>
              </a:rPr>
              <a:t>roviding greater career stability</a:t>
            </a:r>
          </a:p>
          <a:p>
            <a:pPr algn="just"/>
            <a:r>
              <a:rPr lang="en-US" sz="3200" dirty="0">
                <a:latin typeface="Times New Roman" panose="02020603050405020304" pitchFamily="18" charset="0"/>
                <a:cs typeface="Times New Roman" panose="02020603050405020304" pitchFamily="18" charset="0"/>
              </a:rPr>
              <a:t>E</a:t>
            </a:r>
            <a:r>
              <a:rPr lang="en-US" sz="3200" dirty="0" smtClean="0">
                <a:latin typeface="Times New Roman" panose="02020603050405020304" pitchFamily="18" charset="0"/>
                <a:cs typeface="Times New Roman" panose="02020603050405020304" pitchFamily="18" charset="0"/>
              </a:rPr>
              <a:t>stablishing more formal rules</a:t>
            </a:r>
          </a:p>
          <a:p>
            <a:pPr algn="just"/>
            <a:r>
              <a:rPr lang="en-US" sz="3200" dirty="0" smtClean="0">
                <a:latin typeface="Times New Roman" panose="02020603050405020304" pitchFamily="18" charset="0"/>
                <a:cs typeface="Times New Roman" panose="02020603050405020304" pitchFamily="18" charset="0"/>
              </a:rPr>
              <a:t> Not tolerating deviant ideas and behavior</a:t>
            </a:r>
          </a:p>
          <a:p>
            <a:pPr algn="just"/>
            <a:r>
              <a:rPr lang="en-US" sz="3200" dirty="0" smtClean="0">
                <a:latin typeface="Times New Roman" panose="02020603050405020304" pitchFamily="18" charset="0"/>
                <a:cs typeface="Times New Roman" panose="02020603050405020304" pitchFamily="18" charset="0"/>
              </a:rPr>
              <a:t> Believing in absolute truths and the attainment of expertise.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38994" y="532452"/>
            <a:ext cx="617365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Leadership theories Origin</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57188" y="1504187"/>
            <a:ext cx="10996612" cy="46727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latin typeface="Times New Roman" panose="02020603050405020304" pitchFamily="18" charset="0"/>
                <a:cs typeface="Times New Roman" panose="02020603050405020304" pitchFamily="18" charset="0"/>
              </a:rPr>
              <a:t>It is important to recognize that the leadership theories referred to in this chapter were all developed in countries that are low on power distance and low on uncertainty avoidance.</a:t>
            </a:r>
          </a:p>
          <a:p>
            <a:pPr algn="just"/>
            <a:r>
              <a:rPr lang="en-US" sz="3000" dirty="0" smtClean="0">
                <a:latin typeface="Times New Roman" panose="02020603050405020304" pitchFamily="18" charset="0"/>
                <a:cs typeface="Times New Roman" panose="02020603050405020304" pitchFamily="18" charset="0"/>
              </a:rPr>
              <a:t> Both superiors and subordinates in these countries value power sharing.  These cultures have a more receptive environment for the practice of democratic-participative management.</a:t>
            </a:r>
          </a:p>
          <a:p>
            <a:pPr algn="just"/>
            <a:r>
              <a:rPr lang="en-US" sz="3000" dirty="0" smtClean="0">
                <a:latin typeface="Times New Roman" panose="02020603050405020304" pitchFamily="18" charset="0"/>
                <a:cs typeface="Times New Roman" panose="02020603050405020304" pitchFamily="18" charset="0"/>
              </a:rPr>
              <a:t> Therefore, it is not surprising that these theories generally advocate democratic-participative management. Subordinates gain more autonomy and freedom due to their participation in the decision-making process. </a:t>
            </a:r>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0699"/>
            <a:ext cx="10812720"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1790" y="423539"/>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1429015"/>
            <a:ext cx="10515600" cy="47023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latin typeface="Times New Roman" panose="02020603050405020304" pitchFamily="18" charset="0"/>
                <a:cs typeface="Times New Roman" panose="02020603050405020304" pitchFamily="18" charset="0"/>
              </a:rPr>
              <a:t>Those who are low on uncertainty avoidance are better suited to deal with the autonomy thus gained.</a:t>
            </a:r>
          </a:p>
          <a:p>
            <a:pPr algn="just"/>
            <a:r>
              <a:rPr lang="en-US" sz="3000" dirty="0" smtClean="0">
                <a:latin typeface="Times New Roman" panose="02020603050405020304" pitchFamily="18" charset="0"/>
                <a:cs typeface="Times New Roman" panose="02020603050405020304" pitchFamily="18" charset="0"/>
              </a:rPr>
              <a:t> In these cultures, superiors are comfortable with the subsequent uncertainty associated with granting autonomy to their subordinates.</a:t>
            </a:r>
          </a:p>
          <a:p>
            <a:pPr algn="just"/>
            <a:r>
              <a:rPr lang="en-US" sz="3000" dirty="0" smtClean="0">
                <a:latin typeface="Times New Roman" panose="02020603050405020304" pitchFamily="18" charset="0"/>
                <a:cs typeface="Times New Roman" panose="02020603050405020304" pitchFamily="18" charset="0"/>
              </a:rPr>
              <a:t> Similarly, subordinates are not uncomfortable with assuming the risk and uncertainty associated with participation in decision-making. </a:t>
            </a:r>
          </a:p>
          <a:p>
            <a:pPr algn="just"/>
            <a:r>
              <a:rPr lang="en-US" sz="3000" dirty="0" smtClean="0">
                <a:latin typeface="Times New Roman" panose="02020603050405020304" pitchFamily="18" charset="0"/>
                <a:cs typeface="Times New Roman" panose="02020603050405020304" pitchFamily="18" charset="0"/>
              </a:rPr>
              <a:t>The lower power distance between members of these societies allows for a closer relationship between leaders and followers.</a:t>
            </a:r>
          </a:p>
          <a:p>
            <a:pPr marL="0" indent="0" algn="just">
              <a:buFont typeface="Arial" panose="020B0604020202020204" pitchFamily="34" charset="0"/>
              <a:buNone/>
            </a:pPr>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7160" y="1339025"/>
            <a:ext cx="11192959" cy="4789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45080" y="432486"/>
            <a:ext cx="635653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Subordinate Role and Behavior</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5609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7256"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95968" y="1436307"/>
            <a:ext cx="11055342" cy="43546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latin typeface="Times New Roman" panose="02020603050405020304" pitchFamily="18" charset="0"/>
                <a:cs typeface="Times New Roman" panose="02020603050405020304" pitchFamily="18" charset="0"/>
              </a:rPr>
              <a:t>An essential aspect of leadership is the role and behavior of subordinates.</a:t>
            </a:r>
          </a:p>
          <a:p>
            <a:pPr algn="just"/>
            <a:r>
              <a:rPr lang="en-US" sz="3000" dirty="0" smtClean="0">
                <a:latin typeface="Times New Roman" panose="02020603050405020304" pitchFamily="18" charset="0"/>
                <a:cs typeface="Times New Roman" panose="02020603050405020304" pitchFamily="18" charset="0"/>
              </a:rPr>
              <a:t> Subordinate employees use various strategies to influence their superiors</a:t>
            </a:r>
            <a:r>
              <a:rPr lang="en-US" sz="3000" dirty="0" smtClean="0">
                <a:latin typeface="Times New Roman" panose="02020603050405020304" pitchFamily="18" charset="0"/>
                <a:cs typeface="Times New Roman" panose="02020603050405020304" pitchFamily="18" charset="0"/>
              </a:rPr>
              <a:t>.</a:t>
            </a:r>
          </a:p>
          <a:p>
            <a:pPr algn="just"/>
            <a:r>
              <a:rPr lang="en-US" sz="3000" dirty="0" smtClean="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At each level of power distance, both subordinates and superiors expect certain appropriate behaviors from the leader, and a mismatch poses problems.</a:t>
            </a:r>
          </a:p>
          <a:p>
            <a:pPr algn="just"/>
            <a:r>
              <a:rPr lang="en-US" sz="3000" dirty="0" smtClean="0">
                <a:latin typeface="Times New Roman" panose="02020603050405020304" pitchFamily="18" charset="0"/>
                <a:cs typeface="Times New Roman" panose="02020603050405020304" pitchFamily="18" charset="0"/>
              </a:rPr>
              <a:t> Which strategy is chosen depends on its perceived appropriateness in a given culture. What an American sub-ordinate may find appropriate may not be viewed similarly by an Asian.</a:t>
            </a:r>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5408" y="545524"/>
            <a:ext cx="6006010"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Subordinate and Power distance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685874" y="1729958"/>
            <a:ext cx="10744126" cy="4286111"/>
          </a:xfrm>
          <a:prstGeom prst="rect">
            <a:avLst/>
          </a:prstGeom>
        </p:spPr>
      </p:pic>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Managerial Leadership in Europe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Managerial leadership centers on the relationship between the manager and the followers.</a:t>
            </a:r>
          </a:p>
          <a:p>
            <a:pPr algn="just"/>
            <a:r>
              <a:rPr lang="en-US" sz="3200" dirty="0" smtClean="0">
                <a:latin typeface="Times New Roman" panose="02020603050405020304" pitchFamily="18" charset="0"/>
                <a:cs typeface="Times New Roman" panose="02020603050405020304" pitchFamily="18" charset="0"/>
              </a:rPr>
              <a:t> The manner of relating to employees, the style of projecting and using power, and the method of dealing with conflicts and crises set the stage for managerial leadership. </a:t>
            </a:r>
          </a:p>
          <a:p>
            <a:pPr algn="just"/>
            <a:r>
              <a:rPr lang="en-US" sz="3200" dirty="0" smtClean="0">
                <a:latin typeface="Times New Roman" panose="02020603050405020304" pitchFamily="18" charset="0"/>
                <a:cs typeface="Times New Roman" panose="02020603050405020304" pitchFamily="18" charset="0"/>
              </a:rPr>
              <a:t>The boundaries within which these issues are dealt with vary among cultures.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7430" y="471956"/>
            <a:ext cx="5061130" cy="584775"/>
          </a:xfrm>
          <a:prstGeom prst="rect">
            <a:avLst/>
          </a:prstGeom>
          <a:noFill/>
        </p:spPr>
        <p:txBody>
          <a:bodyPr wrap="square" rtlCol="0">
            <a:spAutoFit/>
          </a:bodyPr>
          <a:lstStyle/>
          <a:p>
            <a:pPr algn="just"/>
            <a:r>
              <a:rPr lang="en-US" sz="3200" b="1" dirty="0" smtClean="0">
                <a:solidFill>
                  <a:srgbClr val="0070C0"/>
                </a:solidFill>
                <a:latin typeface="Times New Roman" panose="02020603050405020304" pitchFamily="18" charset="0"/>
                <a:cs typeface="Times New Roman" panose="02020603050405020304" pitchFamily="18" charset="0"/>
              </a:rPr>
              <a:t>British leadership aspects </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310911" cy="9685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396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1856" y="395716"/>
            <a:ext cx="1048485"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74318" y="1607953"/>
            <a:ext cx="11606506" cy="4618705"/>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latin typeface="Times New Roman" panose="02020603050405020304" pitchFamily="18" charset="0"/>
                <a:cs typeface="Times New Roman" panose="02020603050405020304" pitchFamily="18" charset="0"/>
              </a:rPr>
              <a:t>On the two dimensions of uncertainty avoidance and power distance</a:t>
            </a:r>
            <a:r>
              <a:rPr lang="en-US" sz="3200" b="1" dirty="0" smtClean="0">
                <a:latin typeface="Times New Roman" panose="02020603050405020304" pitchFamily="18" charset="0"/>
                <a:cs typeface="Times New Roman" panose="02020603050405020304" pitchFamily="18" charset="0"/>
              </a:rPr>
              <a:t>, the British are very similar to the Americans. </a:t>
            </a:r>
          </a:p>
          <a:p>
            <a:pPr algn="just"/>
            <a:r>
              <a:rPr lang="en-US" sz="3200" dirty="0" smtClean="0">
                <a:latin typeface="Times New Roman" panose="02020603050405020304" pitchFamily="18" charset="0"/>
                <a:cs typeface="Times New Roman" panose="02020603050405020304" pitchFamily="18" charset="0"/>
              </a:rPr>
              <a:t>Their high tolerance for ambiguity and low power distance is reflected in their industrial relations practices.</a:t>
            </a:r>
          </a:p>
          <a:p>
            <a:pPr algn="just"/>
            <a:r>
              <a:rPr lang="en-US" sz="3200" dirty="0" smtClean="0">
                <a:latin typeface="Times New Roman" panose="02020603050405020304" pitchFamily="18" charset="0"/>
                <a:cs typeface="Times New Roman" panose="02020603050405020304" pitchFamily="18" charset="0"/>
              </a:rPr>
              <a:t>Labor-management relations are less codified in England than in any other Western European country, which is not surprising in a country that does not even have a written constitution.</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British executives perceive a fluid and much more obscure boundary between the two </a:t>
            </a:r>
            <a:r>
              <a:rPr lang="en-US" sz="3200" dirty="0" smtClean="0">
                <a:latin typeface="Times New Roman" panose="02020603050405020304" pitchFamily="18" charset="0"/>
                <a:cs typeface="Times New Roman" panose="02020603050405020304" pitchFamily="18" charset="0"/>
              </a:rPr>
              <a:t>spheres</a:t>
            </a:r>
          </a:p>
          <a:p>
            <a:pPr algn="just"/>
            <a:r>
              <a:rPr lang="en-US" sz="3200" dirty="0">
                <a:latin typeface="Times New Roman" panose="02020603050405020304" pitchFamily="18" charset="0"/>
                <a:cs typeface="Times New Roman" panose="02020603050405020304" pitchFamily="18" charset="0"/>
              </a:rPr>
              <a:t>The British are more passive and empathetic, spending time relaxing, doing chores, and simply being together</a:t>
            </a:r>
            <a:r>
              <a:rPr lang="en-US" sz="3200" dirty="0" smtClean="0">
                <a:latin typeface="Times New Roman" panose="02020603050405020304" pitchFamily="18" charset="0"/>
                <a:cs typeface="Times New Roman" panose="02020603050405020304" pitchFamily="18" charset="0"/>
              </a:rPr>
              <a:t>.</a:t>
            </a:r>
          </a:p>
          <a:p>
            <a:pPr algn="just"/>
            <a:r>
              <a:rPr lang="en-US" sz="3200" dirty="0">
                <a:latin typeface="Times New Roman" panose="02020603050405020304" pitchFamily="18" charset="0"/>
                <a:cs typeface="Times New Roman" panose="02020603050405020304" pitchFamily="18" charset="0"/>
              </a:rPr>
              <a:t>The British see the most positive characteristics of the boss as persuasive-paternalistic or consultative</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401" y="1409282"/>
            <a:ext cx="11347424" cy="4646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28390" y="466352"/>
            <a:ext cx="5853610" cy="523220"/>
          </a:xfrm>
          <a:prstGeom prst="rect">
            <a:avLst/>
          </a:prstGeom>
          <a:noFill/>
        </p:spPr>
        <p:txBody>
          <a:bodyPr wrap="square" rtlCol="0">
            <a:spAutoFit/>
          </a:bodyPr>
          <a:lstStyle/>
          <a:p>
            <a:pPr algn="just"/>
            <a:r>
              <a:rPr lang="en-US" sz="2800" b="1" dirty="0" smtClean="0">
                <a:solidFill>
                  <a:srgbClr val="0070C0"/>
                </a:solidFill>
              </a:rPr>
              <a:t>French leadership aspects </a:t>
            </a:r>
            <a:endParaRPr lang="en-US" sz="2800" b="1" dirty="0">
              <a:solidFill>
                <a:srgbClr val="0070C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7515"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0877" y="4226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533401" y="1344655"/>
            <a:ext cx="11347424" cy="47112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endParaRPr lang="en-US" sz="3200" b="1" dirty="0" smtClean="0">
              <a:latin typeface="Times New Roman" panose="02020603050405020304" pitchFamily="18" charset="0"/>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French managers believe in a rigid separation of professional and private life.</a:t>
            </a:r>
          </a:p>
          <a:p>
            <a:pPr algn="just"/>
            <a:r>
              <a:rPr lang="en-US" sz="3200" dirty="0" smtClean="0">
                <a:latin typeface="Times New Roman" panose="02020603050405020304" pitchFamily="18" charset="0"/>
                <a:cs typeface="Times New Roman" panose="02020603050405020304" pitchFamily="18" charset="0"/>
              </a:rPr>
              <a:t>career strategy of the French executive is more defensive.</a:t>
            </a:r>
          </a:p>
          <a:p>
            <a:pPr algn="just"/>
            <a:r>
              <a:rPr lang="en-US" sz="3200" dirty="0">
                <a:latin typeface="Times New Roman" panose="02020603050405020304" pitchFamily="18" charset="0"/>
                <a:cs typeface="Times New Roman" panose="02020603050405020304" pitchFamily="18" charset="0"/>
              </a:rPr>
              <a:t>The French tend to favor formal and ritual activities over informal </a:t>
            </a:r>
            <a:r>
              <a:rPr lang="en-US" sz="3200" dirty="0" smtClean="0">
                <a:latin typeface="Times New Roman" panose="02020603050405020304" pitchFamily="18" charset="0"/>
                <a:cs typeface="Times New Roman" panose="02020603050405020304" pitchFamily="18" charset="0"/>
              </a:rPr>
              <a:t>activities.</a:t>
            </a:r>
          </a:p>
          <a:p>
            <a:pPr algn="just"/>
            <a:r>
              <a:rPr lang="en-US" sz="3200" dirty="0">
                <a:latin typeface="Times New Roman" panose="02020603050405020304" pitchFamily="18" charset="0"/>
                <a:cs typeface="Times New Roman" panose="02020603050405020304" pitchFamily="18" charset="0"/>
              </a:rPr>
              <a:t>They are idealistic and concerned with the essence of </a:t>
            </a:r>
            <a:r>
              <a:rPr lang="en-US" sz="3200" dirty="0" smtClean="0">
                <a:latin typeface="Times New Roman" panose="02020603050405020304" pitchFamily="18" charset="0"/>
                <a:cs typeface="Times New Roman" panose="02020603050405020304" pitchFamily="18" charset="0"/>
              </a:rPr>
              <a:t>values.</a:t>
            </a:r>
          </a:p>
          <a:p>
            <a:pPr algn="just"/>
            <a:r>
              <a:rPr lang="en-US" sz="3200" dirty="0">
                <a:latin typeface="Times New Roman" panose="02020603050405020304" pitchFamily="18" charset="0"/>
                <a:cs typeface="Times New Roman" panose="02020603050405020304" pitchFamily="18" charset="0"/>
              </a:rPr>
              <a:t>The French are very status conscious</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71589"/>
            <a:ext cx="12085320" cy="4885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80790" y="317351"/>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37160" y="1455249"/>
            <a:ext cx="11948160" cy="46255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 While  the motto of the French republic is(“Liberty, Equality,  Fraternity”), the importance of social classes cannot be ignored.</a:t>
            </a:r>
          </a:p>
          <a:p>
            <a:pPr algn="just"/>
            <a:r>
              <a:rPr lang="en-US" dirty="0" smtClean="0">
                <a:latin typeface="Times New Roman" panose="02020603050405020304" pitchFamily="18" charset="0"/>
                <a:cs typeface="Times New Roman" panose="02020603050405020304" pitchFamily="18" charset="0"/>
              </a:rPr>
              <a:t> The French social classes are the aristocracy, the upper bourgeoisie, the upper-middle bourgeoisie, and the middle, lower-middle, and lower classes. </a:t>
            </a:r>
          </a:p>
          <a:p>
            <a:pPr algn="just"/>
            <a:r>
              <a:rPr lang="en-US" dirty="0" smtClean="0">
                <a:latin typeface="Times New Roman" panose="02020603050405020304" pitchFamily="18" charset="0"/>
                <a:cs typeface="Times New Roman" panose="02020603050405020304" pitchFamily="18" charset="0"/>
              </a:rPr>
              <a:t>The French are very status conscious. Social status depends on one’s social origin., the best that the French can do is climb one or two stages of the social ladder.</a:t>
            </a:r>
          </a:p>
          <a:p>
            <a:pPr algn="just"/>
            <a:r>
              <a:rPr lang="en-US" dirty="0" smtClean="0">
                <a:latin typeface="Times New Roman" panose="02020603050405020304" pitchFamily="18" charset="0"/>
                <a:cs typeface="Times New Roman" panose="02020603050405020304" pitchFamily="18" charset="0"/>
              </a:rPr>
              <a:t> Education, a knowledge of literature and the fine arts, a tastefully decorated beautiful house, and the proper ancestral social origins are outward signs of social status.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60454"/>
            <a:ext cx="11263545"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07720" y="1592444"/>
            <a:ext cx="10805159" cy="37525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dirty="0" smtClean="0">
                <a:latin typeface="Times New Roman" panose="02020603050405020304" pitchFamily="18" charset="0"/>
                <a:cs typeface="Times New Roman" panose="02020603050405020304" pitchFamily="18" charset="0"/>
              </a:rPr>
              <a:t>Small power distance and strong uncertainty avoidance are two characteristics of German society.</a:t>
            </a:r>
          </a:p>
          <a:p>
            <a:pPr algn="just">
              <a:lnSpc>
                <a:spcPct val="100000"/>
              </a:lnSpc>
            </a:pPr>
            <a:r>
              <a:rPr lang="en-US" dirty="0" smtClean="0">
                <a:latin typeface="Times New Roman" panose="02020603050405020304" pitchFamily="18" charset="0"/>
                <a:cs typeface="Times New Roman" panose="02020603050405020304" pitchFamily="18" charset="0"/>
              </a:rPr>
              <a:t> societies that are strong on uncertainty avoidance are intolerant of deviant persons and ideas and consider them dangerous.</a:t>
            </a:r>
          </a:p>
          <a:p>
            <a:pPr algn="just">
              <a:lnSpc>
                <a:spcPct val="100000"/>
              </a:lnSpc>
            </a:pPr>
            <a:r>
              <a:rPr lang="en-US" dirty="0" smtClean="0">
                <a:latin typeface="Times New Roman" panose="02020603050405020304" pitchFamily="18" charset="0"/>
                <a:cs typeface="Times New Roman" panose="02020603050405020304" pitchFamily="18" charset="0"/>
              </a:rPr>
              <a:t> People of these societies are nationalistic, aggressive, and consensus seeking and are strong advocates of law and order. Almost all these characteristics are stereotypical of Germans.</a:t>
            </a:r>
          </a:p>
          <a:p>
            <a:pPr algn="just">
              <a:lnSpc>
                <a:spcPct val="100000"/>
              </a:lnSpc>
            </a:pPr>
            <a:r>
              <a:rPr lang="en-US" dirty="0" smtClean="0">
                <a:latin typeface="Times New Roman" panose="02020603050405020304" pitchFamily="18" charset="0"/>
                <a:cs typeface="Times New Roman" panose="02020603050405020304" pitchFamily="18" charset="0"/>
              </a:rPr>
              <a:t> Germans are known for their industriousness and efficiency</a:t>
            </a:r>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817054" y="814123"/>
            <a:ext cx="5853610" cy="646331"/>
          </a:xfrm>
          <a:prstGeom prst="rect">
            <a:avLst/>
          </a:prstGeom>
          <a:noFill/>
        </p:spPr>
        <p:txBody>
          <a:bodyPr wrap="square" rtlCol="0">
            <a:spAutoFit/>
          </a:bodyPr>
          <a:lstStyle/>
          <a:p>
            <a:pPr algn="just"/>
            <a:r>
              <a:rPr lang="en-US" sz="3600" b="1" dirty="0" smtClean="0">
                <a:solidFill>
                  <a:srgbClr val="0070C0"/>
                </a:solidFill>
              </a:rPr>
              <a:t>German  leadership aspects </a:t>
            </a:r>
            <a:endParaRPr lang="en-US" sz="3600" b="1" dirty="0">
              <a:solidFill>
                <a:srgbClr val="0070C0"/>
              </a:solidFill>
            </a:endParaRP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9951" y="725496"/>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04799" y="1474693"/>
            <a:ext cx="11576025" cy="470227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smtClean="0">
                <a:latin typeface="Times New Roman" panose="02020603050405020304" pitchFamily="18" charset="0"/>
                <a:cs typeface="Times New Roman" panose="02020603050405020304" pitchFamily="18" charset="0"/>
              </a:rPr>
              <a:t>Germans seem to take a long time to develop friendly relations with others.</a:t>
            </a:r>
          </a:p>
          <a:p>
            <a:pPr algn="just">
              <a:lnSpc>
                <a:spcPct val="150000"/>
              </a:lnSpc>
            </a:pPr>
            <a:r>
              <a:rPr lang="en-US" dirty="0" smtClean="0">
                <a:latin typeface="Times New Roman" panose="02020603050405020304" pitchFamily="18" charset="0"/>
                <a:cs typeface="Times New Roman" panose="02020603050405020304" pitchFamily="18" charset="0"/>
              </a:rPr>
              <a:t> Germans are status conscious and idealistic.</a:t>
            </a:r>
          </a:p>
          <a:p>
            <a:pPr algn="just">
              <a:lnSpc>
                <a:spcPct val="150000"/>
              </a:lnSpc>
            </a:pPr>
            <a:r>
              <a:rPr lang="en-US" dirty="0" smtClean="0">
                <a:latin typeface="Times New Roman" panose="02020603050405020304" pitchFamily="18" charset="0"/>
                <a:cs typeface="Times New Roman" panose="02020603050405020304" pitchFamily="18" charset="0"/>
              </a:rPr>
              <a:t> They are reserved, and to outsiders, they appear to be cold.</a:t>
            </a:r>
          </a:p>
          <a:p>
            <a:pPr algn="just">
              <a:lnSpc>
                <a:spcPct val="150000"/>
              </a:lnSpc>
            </a:pPr>
            <a:r>
              <a:rPr lang="en-US" dirty="0" smtClean="0">
                <a:latin typeface="Times New Roman" panose="02020603050405020304" pitchFamily="18" charset="0"/>
                <a:cs typeface="Times New Roman" panose="02020603050405020304" pitchFamily="18" charset="0"/>
              </a:rPr>
              <a:t> They are detail oriented and meticulous.</a:t>
            </a:r>
          </a:p>
          <a:p>
            <a:pPr algn="just">
              <a:lnSpc>
                <a:spcPct val="150000"/>
              </a:lnSpc>
            </a:pPr>
            <a:r>
              <a:rPr lang="en-US" dirty="0">
                <a:latin typeface="Times New Roman" panose="02020603050405020304" pitchFamily="18" charset="0"/>
                <a:cs typeface="Times New Roman" panose="02020603050405020304" pitchFamily="18" charset="0"/>
              </a:rPr>
              <a:t>. They are an inward people who tend to be very </a:t>
            </a:r>
            <a:r>
              <a:rPr lang="en-US" dirty="0" smtClean="0">
                <a:latin typeface="Times New Roman" panose="02020603050405020304" pitchFamily="18" charset="0"/>
                <a:cs typeface="Times New Roman" panose="02020603050405020304" pitchFamily="18" charset="0"/>
              </a:rPr>
              <a:t>private</a:t>
            </a: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They perform better when they are given clear instructions and know what is expected of them.</a:t>
            </a:r>
            <a:endParaRPr lang="en-US" dirty="0" smtClean="0">
              <a:latin typeface="Times New Roman" panose="02020603050405020304" pitchFamily="18" charset="0"/>
              <a:cs typeface="Times New Roman" panose="02020603050405020304" pitchFamily="18" charset="0"/>
            </a:endParaRPr>
          </a:p>
          <a:p>
            <a:pPr algn="just">
              <a:lnSpc>
                <a:spcPct val="150000"/>
              </a:lnSpc>
            </a:pP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Font typeface="Arial" panose="020B0604020202020204" pitchFamily="34" charset="0"/>
              <a:buNone/>
            </a:pPr>
            <a:endParaRPr lang="en-US" b="1"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1275653"/>
            <a:ext cx="10812720" cy="5213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750" y="656636"/>
            <a:ext cx="3902032"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Culture overview</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6593" y="150286"/>
            <a:ext cx="1303983" cy="104156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1410" y="23408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39878" y="422413"/>
            <a:ext cx="128069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993912" y="1570935"/>
            <a:ext cx="10215167" cy="421363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rgbClr val="0070C0"/>
                </a:solidFill>
                <a:latin typeface="Times New Roman" panose="02020603050405020304" pitchFamily="18" charset="0"/>
                <a:cs typeface="Times New Roman" panose="02020603050405020304" pitchFamily="18" charset="0"/>
              </a:rPr>
              <a:t>T</a:t>
            </a:r>
            <a:r>
              <a:rPr lang="en-US" dirty="0" smtClean="0">
                <a:solidFill>
                  <a:srgbClr val="0070C0"/>
                </a:solidFill>
                <a:latin typeface="Times New Roman" panose="02020603050405020304" pitchFamily="18" charset="0"/>
                <a:cs typeface="Times New Roman" panose="02020603050405020304" pitchFamily="18" charset="0"/>
              </a:rPr>
              <a:t>he American culture :</a:t>
            </a:r>
          </a:p>
          <a:p>
            <a:pPr marL="0" indent="0" algn="just">
              <a:buFont typeface="Arial" panose="020B0604020202020204" pitchFamily="34" charset="0"/>
              <a:buNone/>
            </a:pPr>
            <a:endParaRPr lang="en-US" dirty="0" smtClean="0">
              <a:solidFill>
                <a:srgbClr val="0070C0"/>
              </a:solidFill>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has traditionally placed higher values on democratic than on authoritarian leadership, certain biases can be detected in the research on the effects of these leadership styles. </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A great deal of research is designed to prove that democracy is superior to autocracy, rather than to test that proportion.</a:t>
            </a:r>
          </a:p>
          <a:p>
            <a:pPr algn="just"/>
            <a:r>
              <a:rPr lang="en-US" dirty="0" smtClean="0">
                <a:latin typeface="Times New Roman" panose="02020603050405020304" pitchFamily="18" charset="0"/>
                <a:cs typeface="Times New Roman" panose="02020603050405020304" pitchFamily="18" charset="0"/>
              </a:rPr>
              <a:t>Americans </a:t>
            </a:r>
            <a:r>
              <a:rPr lang="en-US" dirty="0">
                <a:latin typeface="Times New Roman" panose="02020603050405020304" pitchFamily="18" charset="0"/>
                <a:cs typeface="Times New Roman" panose="02020603050405020304" pitchFamily="18" charset="0"/>
              </a:rPr>
              <a:t>can aspire to the highest level of society through their own accomplishments and hard work</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1365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9782" y="1465631"/>
            <a:ext cx="11098695" cy="4611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60559" y="443972"/>
            <a:ext cx="577741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American leadership aspects</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71330" y="1625465"/>
            <a:ext cx="10515600" cy="423028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a:latin typeface="Times New Roman" panose="02020603050405020304" pitchFamily="18" charset="0"/>
                <a:cs typeface="Times New Roman" panose="02020603050405020304" pitchFamily="18" charset="0"/>
              </a:rPr>
              <a:t>Americans prefer informality and a moderate use of </a:t>
            </a:r>
            <a:r>
              <a:rPr lang="en-US" sz="3200" dirty="0" err="1" smtClean="0">
                <a:latin typeface="Times New Roman" panose="02020603050405020304" pitchFamily="18" charset="0"/>
                <a:cs typeface="Times New Roman" panose="02020603050405020304" pitchFamily="18" charset="0"/>
              </a:rPr>
              <a:t>powe</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r.</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are pragmatic and practical.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Americans are conscious of projecting a proper image</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T</a:t>
            </a:r>
            <a:r>
              <a:rPr lang="en-US" sz="3200" dirty="0" smtClean="0">
                <a:latin typeface="Times New Roman" panose="02020603050405020304" pitchFamily="18" charset="0"/>
                <a:cs typeface="Times New Roman" panose="02020603050405020304" pitchFamily="18" charset="0"/>
              </a:rPr>
              <a:t>hey do not sacrifice results for a proper appearance.</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They allow participation by the lower levels of organization when such participation can lead to improved performance and productivity. </a:t>
            </a:r>
          </a:p>
          <a:p>
            <a:pPr marL="0" indent="0" algn="just">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3086" y="436027"/>
            <a:ext cx="7717194"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Managerial Leadership in </a:t>
            </a:r>
            <a:r>
              <a:rPr lang="en-US" sz="2800" b="1" dirty="0" smtClean="0">
                <a:solidFill>
                  <a:srgbClr val="0070C0"/>
                </a:solidFill>
                <a:latin typeface="Times New Roman" panose="02020603050405020304" pitchFamily="18" charset="0"/>
                <a:cs typeface="Times New Roman" panose="02020603050405020304" pitchFamily="18" charset="0"/>
              </a:rPr>
              <a:t>the</a:t>
            </a:r>
            <a:r>
              <a:rPr lang="en-US" sz="2800" b="1" dirty="0">
                <a:solidFill>
                  <a:srgbClr val="0070C0"/>
                </a:solidFill>
                <a:latin typeface="Times New Roman" panose="02020603050405020304" pitchFamily="18" charset="0"/>
                <a:cs typeface="Times New Roman" panose="02020603050405020304" pitchFamily="18" charset="0"/>
              </a:rPr>
              <a:t> United States</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The nature of the decision-making process at the higher levels of organizational hierarchy influences the type of leadership employed throughout the organization. </a:t>
            </a:r>
          </a:p>
          <a:p>
            <a:pPr algn="just"/>
            <a:r>
              <a:rPr lang="en-US" dirty="0" smtClean="0">
                <a:latin typeface="Times New Roman" panose="02020603050405020304" pitchFamily="18" charset="0"/>
                <a:cs typeface="Times New Roman" panose="02020603050405020304" pitchFamily="18" charset="0"/>
              </a:rPr>
              <a:t>In the United States, of the two components of the decision-making process, decision formulation is the domain of top management, and implementation of those decisions is relegated to the lower levels. </a:t>
            </a:r>
          </a:p>
          <a:p>
            <a:pPr algn="just"/>
            <a:r>
              <a:rPr lang="en-US" dirty="0" smtClean="0">
                <a:latin typeface="Times New Roman" panose="02020603050405020304" pitchFamily="18" charset="0"/>
                <a:cs typeface="Times New Roman" panose="02020603050405020304" pitchFamily="18" charset="0"/>
              </a:rPr>
              <a:t>In the American system of decision-making, fewer levels and smaller numbers of people are involved.</a:t>
            </a:r>
          </a:p>
          <a:p>
            <a:pPr algn="just"/>
            <a:r>
              <a:rPr lang="en-US" dirty="0" smtClean="0">
                <a:latin typeface="Times New Roman" panose="02020603050405020304" pitchFamily="18" charset="0"/>
                <a:cs typeface="Times New Roman" panose="02020603050405020304" pitchFamily="18" charset="0"/>
              </a:rPr>
              <a:t> Therefore, a shorter time period is needed to formulate a decision.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95002"/>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65550" y="717316"/>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72496" y="219268"/>
            <a:ext cx="1404457" cy="8893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017" y="4557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To implement these decisions, how-ever, organizations are compelled to secure the commitment and support of the lower levels and a larger number of people. When successful, this method produces quick results</a:t>
            </a:r>
          </a:p>
          <a:p>
            <a:pPr algn="just"/>
            <a:r>
              <a:rPr lang="en-US" dirty="0" smtClean="0">
                <a:latin typeface="Times New Roman" panose="02020603050405020304" pitchFamily="18" charset="0"/>
                <a:cs typeface="Times New Roman" panose="02020603050405020304" pitchFamily="18" charset="0"/>
              </a:rPr>
              <a:t>. Securing the commitment and support of the lower levels in implementing these decisions requires certain leadership characteristics and skills that are  very akin to those required in selling and marketing.</a:t>
            </a:r>
          </a:p>
          <a:p>
            <a:pPr marL="0" indent="0" algn="just">
              <a:buFont typeface="Arial" panose="020B0604020202020204" pitchFamily="34" charset="0"/>
              <a:buNone/>
            </a:pPr>
            <a:r>
              <a:rPr lang="en-US" dirty="0" smtClean="0">
                <a:solidFill>
                  <a:srgbClr val="0070C0"/>
                </a:solidFill>
                <a:latin typeface="Times New Roman" panose="02020603050405020304" pitchFamily="18" charset="0"/>
                <a:cs typeface="Times New Roman" panose="02020603050405020304" pitchFamily="18" charset="0"/>
              </a:rPr>
              <a:t> To produce results, leaders</a:t>
            </a:r>
          </a:p>
          <a:p>
            <a:pPr algn="just">
              <a:buFont typeface="Wingdings" panose="05000000000000000000" pitchFamily="2" charset="2"/>
              <a:buChar char="v"/>
            </a:pPr>
            <a:r>
              <a:rPr lang="en-US" dirty="0" smtClean="0">
                <a:latin typeface="Times New Roman" panose="02020603050405020304" pitchFamily="18" charset="0"/>
                <a:cs typeface="Times New Roman" panose="02020603050405020304" pitchFamily="18" charset="0"/>
              </a:rPr>
              <a:t> have to be very persuasive </a:t>
            </a:r>
          </a:p>
          <a:p>
            <a:pPr algn="just">
              <a:buFont typeface="Wingdings" panose="05000000000000000000" pitchFamily="2" charset="2"/>
              <a:buChar char="v"/>
            </a:pPr>
            <a:r>
              <a:rPr lang="en-US" dirty="0" smtClean="0">
                <a:latin typeface="Times New Roman" panose="02020603050405020304" pitchFamily="18" charset="0"/>
                <a:cs typeface="Times New Roman" panose="02020603050405020304" pitchFamily="18" charset="0"/>
              </a:rPr>
              <a:t>have to command resources that the subordinates desire, </a:t>
            </a:r>
          </a:p>
          <a:p>
            <a:pPr algn="just">
              <a:buFont typeface="Wingdings" panose="05000000000000000000" pitchFamily="2" charset="2"/>
              <a:buChar char="v"/>
            </a:pPr>
            <a:r>
              <a:rPr lang="en-US" dirty="0" smtClean="0">
                <a:latin typeface="Times New Roman" panose="02020603050405020304" pitchFamily="18" charset="0"/>
                <a:cs typeface="Times New Roman" panose="02020603050405020304" pitchFamily="18" charset="0"/>
              </a:rPr>
              <a:t> they need to have the personal traits (charisma) that would make subordinates follow their directions.</a:t>
            </a:r>
          </a:p>
          <a:p>
            <a:pPr marL="0" indent="0" algn="just">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837" y="1685350"/>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9377" y="416539"/>
            <a:ext cx="3902032" cy="646331"/>
          </a:xfrm>
          <a:prstGeom prst="rect">
            <a:avLst/>
          </a:prstGeom>
          <a:noFill/>
        </p:spPr>
        <p:txBody>
          <a:bodyPr wrap="square" rtlCol="0">
            <a:spAutoFit/>
          </a:bodyPr>
          <a:lstStyle/>
          <a:p>
            <a:pPr algn="just"/>
            <a:r>
              <a:rPr lang="en-US" sz="3600" b="1" dirty="0">
                <a:solidFill>
                  <a:srgbClr val="0070C0"/>
                </a:solidFill>
                <a:latin typeface="Times New Roman" panose="02020603050405020304" pitchFamily="18" charset="0"/>
                <a:cs typeface="Times New Roman" panose="02020603050405020304" pitchFamily="18" charset="0"/>
              </a:rPr>
              <a:t>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77687" y="1782724"/>
            <a:ext cx="1126459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0070C0"/>
                </a:solidFill>
                <a:latin typeface="Times New Roman" panose="02020603050405020304" pitchFamily="18" charset="0"/>
                <a:cs typeface="Times New Roman" panose="02020603050405020304" pitchFamily="18" charset="0"/>
              </a:rPr>
              <a:t>Motivation has long been a major concern for management because</a:t>
            </a:r>
            <a:r>
              <a:rPr lang="en-US" b="1" dirty="0" smtClean="0">
                <a:latin typeface="Times New Roman" panose="02020603050405020304" pitchFamily="18" charset="0"/>
                <a:cs typeface="Times New Roman" panose="02020603050405020304" pitchFamily="18" charset="0"/>
              </a:rPr>
              <a:t>:</a:t>
            </a:r>
          </a:p>
          <a:p>
            <a:pPr algn="just"/>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it is linked to productivity</a:t>
            </a:r>
          </a:p>
          <a:p>
            <a:pPr algn="just"/>
            <a:r>
              <a:rPr lang="en-US" dirty="0" smtClean="0">
                <a:latin typeface="Times New Roman" panose="02020603050405020304" pitchFamily="18" charset="0"/>
                <a:cs typeface="Times New Roman" panose="02020603050405020304" pitchFamily="18" charset="0"/>
              </a:rPr>
              <a:t>creativity, job turnover, absenteeism, etc.</a:t>
            </a:r>
          </a:p>
          <a:p>
            <a:pPr algn="just"/>
            <a:r>
              <a:rPr lang="en-US" dirty="0" smtClean="0">
                <a:latin typeface="Times New Roman" panose="02020603050405020304" pitchFamily="18" charset="0"/>
                <a:cs typeface="Times New Roman" panose="02020603050405020304" pitchFamily="18" charset="0"/>
              </a:rPr>
              <a:t> </a:t>
            </a:r>
            <a:r>
              <a:rPr lang="en-US" dirty="0" smtClean="0">
                <a:solidFill>
                  <a:srgbClr val="0070C0"/>
                </a:solidFill>
                <a:latin typeface="Times New Roman" panose="02020603050405020304" pitchFamily="18" charset="0"/>
                <a:cs typeface="Times New Roman" panose="02020603050405020304" pitchFamily="18" charset="0"/>
              </a:rPr>
              <a:t>Motivation</a:t>
            </a:r>
            <a:r>
              <a:rPr lang="en-US" dirty="0" smtClean="0">
                <a:latin typeface="Times New Roman" panose="02020603050405020304" pitchFamily="18" charset="0"/>
                <a:cs typeface="Times New Roman" panose="02020603050405020304" pitchFamily="18" charset="0"/>
              </a:rPr>
              <a:t> is defined as the process through which behavior is mobilized to reach certain goals, which in turn satisfies individual and/or organizational needs. </a:t>
            </a:r>
          </a:p>
          <a:p>
            <a:pPr algn="just"/>
            <a:r>
              <a:rPr lang="en-US" dirty="0" smtClean="0">
                <a:latin typeface="Times New Roman" panose="02020603050405020304" pitchFamily="18" charset="0"/>
                <a:cs typeface="Times New Roman" panose="02020603050405020304" pitchFamily="18" charset="0"/>
              </a:rPr>
              <a:t>Motivation is the total of all forces within individuals that account for the effort he or she applies to the job at hand. Motivation begins with the search to satisfy needs..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7439" y="468142"/>
            <a:ext cx="7181411" cy="954107"/>
          </a:xfrm>
          <a:prstGeom prst="rect">
            <a:avLst/>
          </a:prstGeom>
          <a:noFill/>
        </p:spPr>
        <p:txBody>
          <a:bodyPr wrap="square" rtlCol="0">
            <a:spAutoFit/>
          </a:bodyPr>
          <a:lstStyle/>
          <a:p>
            <a:r>
              <a:rPr lang="en-US" sz="2800" b="1" dirty="0" smtClean="0"/>
              <a:t>The </a:t>
            </a:r>
            <a:r>
              <a:rPr lang="en-US" sz="2800" b="1" dirty="0"/>
              <a:t>three main phases a person undergoes during the need satisfaction process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701458" y="2129425"/>
            <a:ext cx="10095978" cy="3344449"/>
          </a:xfrm>
          <a:prstGeom prst="rect">
            <a:avLst/>
          </a:prstGeom>
        </p:spPr>
      </p:pic>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50175" y="725670"/>
            <a:ext cx="5746930"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Motivation and Culture</a:t>
            </a:r>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solidFill>
                  <a:schemeClr val="accent1"/>
                </a:solidFill>
                <a:latin typeface="Times New Roman" panose="02020603050405020304" pitchFamily="18" charset="0"/>
                <a:cs typeface="Times New Roman" panose="02020603050405020304" pitchFamily="18" charset="0"/>
              </a:rPr>
              <a:t>Human motivation </a:t>
            </a:r>
            <a:r>
              <a:rPr lang="en-US" dirty="0" smtClean="0">
                <a:latin typeface="Times New Roman" panose="02020603050405020304" pitchFamily="18" charset="0"/>
                <a:cs typeface="Times New Roman" panose="02020603050405020304" pitchFamily="18" charset="0"/>
              </a:rPr>
              <a:t>:is the product of the interaction between people and the physical and social environment.</a:t>
            </a:r>
          </a:p>
          <a:p>
            <a:pPr marL="0" indent="0" algn="just">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 It is important to recognize, however, that most of the management literature on motivation is psychologically oriented and is based on psychological models developed and tested almost exclusively in the United States.</a:t>
            </a:r>
          </a:p>
          <a:p>
            <a:pPr algn="just"/>
            <a:r>
              <a:rPr lang="en-US" dirty="0" smtClean="0">
                <a:latin typeface="Times New Roman" panose="02020603050405020304" pitchFamily="18" charset="0"/>
                <a:cs typeface="Times New Roman" panose="02020603050405020304" pitchFamily="18" charset="0"/>
              </a:rPr>
              <a:t> While psychological models of motivation are very useful for the management of US businesses, they are inadequate for international management.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00830" y="453629"/>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We all accept, in principle, that there are differences among people of different cultures. In studying human motivation, however, United States based researchers have taken a simplistic view by ignoring the cultural influences on people’s behavior. </a:t>
            </a:r>
          </a:p>
          <a:p>
            <a:pPr algn="just"/>
            <a:r>
              <a:rPr lang="en-US" dirty="0" smtClean="0">
                <a:latin typeface="Times New Roman" panose="02020603050405020304" pitchFamily="18" charset="0"/>
                <a:cs typeface="Times New Roman" panose="02020603050405020304" pitchFamily="18" charset="0"/>
              </a:rPr>
              <a:t>To understand human motivation, we need to under-stand not only the people themselves but also their environment and their culture. </a:t>
            </a:r>
          </a:p>
          <a:p>
            <a:pPr algn="just"/>
            <a:r>
              <a:rPr lang="en-US" dirty="0" smtClean="0">
                <a:latin typeface="Times New Roman" panose="02020603050405020304" pitchFamily="18" charset="0"/>
                <a:cs typeface="Times New Roman" panose="02020603050405020304" pitchFamily="18" charset="0"/>
              </a:rPr>
              <a:t>More specifically, as D’Andrad puts it, “to understand why people do what they do, we have to understand the cultural constructs by which they interpret the  world” .</a:t>
            </a:r>
          </a:p>
          <a:p>
            <a:pPr marL="0" indent="0">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430196"/>
            <a:ext cx="1148458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415" y="791308"/>
            <a:ext cx="6478450" cy="523220"/>
          </a:xfrm>
          <a:prstGeom prst="rect">
            <a:avLst/>
          </a:prstGeom>
          <a:noFill/>
        </p:spPr>
        <p:txBody>
          <a:bodyPr wrap="square" rtlCol="0">
            <a:spAutoFit/>
          </a:bodyPr>
          <a:lstStyle/>
          <a:p>
            <a:pPr algn="just"/>
            <a:r>
              <a:rPr lang="en-US" sz="2800" b="1" dirty="0">
                <a:solidFill>
                  <a:srgbClr val="0070C0"/>
                </a:solidFill>
              </a:rPr>
              <a:t>Cultural Influences on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96239" y="1545774"/>
            <a:ext cx="11484585" cy="46311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latin typeface="Times New Roman" panose="02020603050405020304" pitchFamily="18" charset="0"/>
                <a:cs typeface="Times New Roman" panose="02020603050405020304" pitchFamily="18" charset="0"/>
              </a:rPr>
              <a:t>Organizational performance:</a:t>
            </a:r>
          </a:p>
          <a:p>
            <a:pPr algn="just"/>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is a function of employees’ work contributions to organizational goals. The efforts exerted by employees at work are influenced by their motivation. </a:t>
            </a:r>
          </a:p>
          <a:p>
            <a:pPr algn="just"/>
            <a:r>
              <a:rPr lang="en-US" sz="3200" dirty="0" smtClean="0">
                <a:latin typeface="Times New Roman" panose="02020603050405020304" pitchFamily="18" charset="0"/>
                <a:cs typeface="Times New Roman" panose="02020603050405020304" pitchFamily="18" charset="0"/>
              </a:rPr>
              <a:t>A motivated worker is a more productive worker. </a:t>
            </a:r>
          </a:p>
          <a:p>
            <a:pPr algn="just"/>
            <a:r>
              <a:rPr lang="en-US" sz="3200" dirty="0" smtClean="0">
                <a:latin typeface="Times New Roman" panose="02020603050405020304" pitchFamily="18" charset="0"/>
                <a:cs typeface="Times New Roman" panose="02020603050405020304" pitchFamily="18" charset="0"/>
              </a:rPr>
              <a:t>If we consider motivation as a psychological state that compels a person to expend a certain amount of effort to accomplish a job, we are dealing with two main concepts: work and the person or “self.”</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470" y="530516"/>
            <a:ext cx="3902032"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Continue….</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1139"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In studying cross-cultural motivation, we should be careful not to assume that these concepts have a universal meaning</a:t>
            </a:r>
          </a:p>
          <a:p>
            <a:pPr marL="0" indent="0" algn="just">
              <a:buNone/>
            </a:pP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There is a growing body of research that indicates that people of different cultures have different views about these two concepts. </a:t>
            </a:r>
          </a:p>
          <a:p>
            <a:pPr algn="just"/>
            <a:r>
              <a:rPr lang="en-US" sz="3200" dirty="0" smtClean="0">
                <a:latin typeface="Times New Roman" panose="02020603050405020304" pitchFamily="18" charset="0"/>
                <a:cs typeface="Times New Roman" panose="02020603050405020304" pitchFamily="18" charset="0"/>
              </a:rPr>
              <a:t>The perception of “self” is a product of cultural upbringing, and so is the meaning of work.</a:t>
            </a:r>
          </a:p>
          <a:p>
            <a:pPr marL="0" indent="0">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302405"/>
            <a:ext cx="11755390" cy="4990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56990" y="551893"/>
            <a:ext cx="5655490" cy="523220"/>
          </a:xfrm>
          <a:prstGeom prst="rect">
            <a:avLst/>
          </a:prstGeom>
          <a:noFill/>
        </p:spPr>
        <p:txBody>
          <a:bodyPr wrap="square" rtlCol="0">
            <a:spAutoFit/>
          </a:bodyPr>
          <a:lstStyle/>
          <a:p>
            <a:pPr algn="just"/>
            <a:r>
              <a:rPr lang="en-US" sz="2800" b="1" dirty="0">
                <a:solidFill>
                  <a:srgbClr val="0070C0"/>
                </a:solidFill>
              </a:rPr>
              <a:t>Cultural Definitions of Work</a:t>
            </a:r>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28601" y="1302405"/>
            <a:ext cx="11755390" cy="48745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Throughout the history of Western civilization, work has been regarded variously as drudgery, a necessary evil, an obligation, a duty, and a way to salvation.</a:t>
            </a:r>
          </a:p>
          <a:p>
            <a:pPr algn="just"/>
            <a:r>
              <a:rPr lang="en-US" dirty="0" smtClean="0">
                <a:latin typeface="Times New Roman" panose="02020603050405020304" pitchFamily="18" charset="0"/>
                <a:cs typeface="Times New Roman" panose="02020603050405020304" pitchFamily="18" charset="0"/>
              </a:rPr>
              <a:t> To engage in physical work has been considered undignified and demeaning, on one extreme, and honorable, glorified, and exemplifying piety, on the other.</a:t>
            </a:r>
          </a:p>
          <a:p>
            <a:pPr algn="just"/>
            <a:r>
              <a:rPr lang="en-US" dirty="0" smtClean="0">
                <a:latin typeface="Times New Roman" panose="02020603050405020304" pitchFamily="18" charset="0"/>
                <a:cs typeface="Times New Roman" panose="02020603050405020304" pitchFamily="18" charset="0"/>
              </a:rPr>
              <a:t> According to Max Weber, a contributing factor to the emergence of modern capitalism, characterized by large organizations, was the value and importance that the Protestant religion accorded to work and the accumulation of wealth.</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279" y="1243585"/>
            <a:ext cx="11648711" cy="5049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1436" y="494664"/>
            <a:ext cx="7437413" cy="523220"/>
          </a:xfrm>
          <a:prstGeom prst="rect">
            <a:avLst/>
          </a:prstGeom>
          <a:noFill/>
        </p:spPr>
        <p:txBody>
          <a:bodyPr wrap="square" rtlCol="0">
            <a:spAutoFit/>
          </a:bodyPr>
          <a:lstStyle/>
          <a:p>
            <a:pPr algn="just"/>
            <a:r>
              <a:rPr lang="en-US" sz="2800" b="1" dirty="0">
                <a:solidFill>
                  <a:srgbClr val="0070C0"/>
                </a:solidFill>
              </a:rPr>
              <a:t>Applicability of Major Motivation Theories</a:t>
            </a:r>
          </a:p>
        </p:txBody>
      </p:sp>
      <p:sp>
        <p:nvSpPr>
          <p:cNvPr id="5" name="Rectangle 4">
            <a:extLst>
              <a:ext uri="{FF2B5EF4-FFF2-40B4-BE49-F238E27FC236}">
                <a16:creationId xmlns:a16="http://schemas.microsoft.com/office/drawing/2014/main" id="{3985EAE6-BFA6-766D-A032-077E4DCB399E}"/>
              </a:ext>
            </a:extLst>
          </p:cNvPr>
          <p:cNvSpPr/>
          <p:nvPr/>
        </p:nvSpPr>
        <p:spPr>
          <a:xfrm>
            <a:off x="564971" y="120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2889" y="2387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2888" y="3630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35277" y="1243585"/>
            <a:ext cx="11545547" cy="49333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solidFill>
                  <a:srgbClr val="0070C0"/>
                </a:solidFill>
                <a:latin typeface="Times New Roman" panose="02020603050405020304" pitchFamily="18" charset="0"/>
                <a:cs typeface="Times New Roman" panose="02020603050405020304" pitchFamily="18" charset="0"/>
              </a:rPr>
              <a:t>One major obstacle in the effective motivation </a:t>
            </a:r>
            <a:r>
              <a:rPr lang="en-US" b="1" dirty="0" smtClean="0">
                <a:latin typeface="Times New Roman" panose="02020603050405020304" pitchFamily="18" charset="0"/>
                <a:cs typeface="Times New Roman" panose="02020603050405020304" pitchFamily="18" charset="0"/>
              </a:rPr>
              <a:t>of employees in MNCs is </a:t>
            </a:r>
            <a:r>
              <a:rPr lang="en-US" dirty="0" smtClean="0">
                <a:latin typeface="Times New Roman" panose="02020603050405020304" pitchFamily="18" charset="0"/>
                <a:cs typeface="Times New Roman" panose="02020603050405020304" pitchFamily="18" charset="0"/>
              </a:rPr>
              <a:t>the assumption that the available motivation theories are universal.</a:t>
            </a:r>
          </a:p>
          <a:p>
            <a:pPr marL="0" indent="0" algn="just">
              <a:buNone/>
            </a:pPr>
            <a:r>
              <a:rPr lang="en-US" dirty="0" smtClean="0">
                <a:latin typeface="Times New Roman" panose="02020603050405020304" pitchFamily="18" charset="0"/>
                <a:cs typeface="Times New Roman" panose="02020603050405020304" pitchFamily="18" charset="0"/>
              </a:rPr>
              <a:t> </a:t>
            </a:r>
          </a:p>
          <a:p>
            <a:pPr algn="just"/>
            <a:r>
              <a:rPr lang="en-US" dirty="0" smtClean="0">
                <a:latin typeface="Times New Roman" panose="02020603050405020304" pitchFamily="18" charset="0"/>
                <a:cs typeface="Times New Roman" panose="02020603050405020304" pitchFamily="18" charset="0"/>
              </a:rPr>
              <a:t>These theories erroneously assume that human needs are the same everywhere and that people will respond similarly to a motivation program. </a:t>
            </a:r>
          </a:p>
          <a:p>
            <a:pPr algn="just"/>
            <a:r>
              <a:rPr lang="en-US" dirty="0" smtClean="0">
                <a:latin typeface="Times New Roman" panose="02020603050405020304" pitchFamily="18" charset="0"/>
                <a:cs typeface="Times New Roman" panose="02020603050405020304" pitchFamily="18" charset="0"/>
              </a:rPr>
              <a:t>Of course, the assumption that “one size fits all” is faulty</a:t>
            </a:r>
          </a:p>
          <a:p>
            <a:pPr algn="just"/>
            <a:r>
              <a:rPr lang="en-US" dirty="0" smtClean="0">
                <a:latin typeface="Times New Roman" panose="02020603050405020304" pitchFamily="18" charset="0"/>
                <a:cs typeface="Times New Roman" panose="02020603050405020304" pitchFamily="18" charset="0"/>
              </a:rPr>
              <a:t> There are culturally based differences in people’s needs and the means they use to satisfy them. Because of the difficulties in understanding other cultures, and perhaps due to ethnocentric tendencies, many studies on motivation have, either explicitly or implicitly, ignored cultural differences.</a:t>
            </a:r>
          </a:p>
        </p:txBody>
      </p:sp>
    </p:spTree>
    <p:extLst>
      <p:ext uri="{BB962C8B-B14F-4D97-AF65-F5344CB8AC3E}">
        <p14:creationId xmlns:p14="http://schemas.microsoft.com/office/powerpoint/2010/main" val="3437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49155" y="637420"/>
            <a:ext cx="6493690" cy="523220"/>
          </a:xfrm>
          <a:prstGeom prst="rect">
            <a:avLst/>
          </a:prstGeom>
          <a:noFill/>
        </p:spPr>
        <p:txBody>
          <a:bodyPr wrap="square" rtlCol="0">
            <a:spAutoFit/>
          </a:bodyPr>
          <a:lstStyle/>
          <a:p>
            <a:pPr algn="just"/>
            <a:r>
              <a:rPr lang="en-US" sz="2800" b="1" dirty="0">
                <a:solidFill>
                  <a:srgbClr val="0070C0"/>
                </a:solidFill>
              </a:rPr>
              <a:t>Stereotyping and Ethnocentrism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316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3673" y="4838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970"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The roots of the universality assumption can be traced to stereotyping, oversimplified conceptions or beliefs about others, and ethnocentrism, which is the belief in the superiority of one’s own ethnic group.</a:t>
            </a:r>
          </a:p>
          <a:p>
            <a:pPr algn="just"/>
            <a:r>
              <a:rPr lang="en-US" dirty="0" smtClean="0">
                <a:latin typeface="Times New Roman" panose="02020603050405020304" pitchFamily="18" charset="0"/>
                <a:cs typeface="Times New Roman" panose="02020603050405020304" pitchFamily="18" charset="0"/>
              </a:rPr>
              <a:t> When faced with an unfamiliar situation, we rely on stereotypes to simplify our perception of the environment</a:t>
            </a:r>
          </a:p>
          <a:p>
            <a:pPr algn="just"/>
            <a:r>
              <a:rPr lang="en-US" dirty="0" smtClean="0">
                <a:latin typeface="Times New Roman" panose="02020603050405020304" pitchFamily="18" charset="0"/>
                <a:cs typeface="Times New Roman" panose="02020603050405020304" pitchFamily="18" charset="0"/>
              </a:rPr>
              <a:t>When confronted with an unfamiliar culture, people assume similarity with their own culture unless other stereotypes are present.</a:t>
            </a:r>
          </a:p>
          <a:p>
            <a:pPr algn="just"/>
            <a:r>
              <a:rPr lang="en-US" dirty="0" smtClean="0">
                <a:latin typeface="Times New Roman" panose="02020603050405020304" pitchFamily="18" charset="0"/>
                <a:cs typeface="Times New Roman" panose="02020603050405020304" pitchFamily="18" charset="0"/>
              </a:rPr>
              <a:t> </a:t>
            </a:r>
            <a:r>
              <a:rPr lang="en-US" b="1" dirty="0" smtClean="0">
                <a:solidFill>
                  <a:srgbClr val="0070C0"/>
                </a:solidFill>
                <a:latin typeface="Times New Roman" panose="02020603050405020304" pitchFamily="18" charset="0"/>
                <a:cs typeface="Times New Roman" panose="02020603050405020304" pitchFamily="18" charset="0"/>
              </a:rPr>
              <a:t>Ethnocentrism leads to the belief that “our way is the best way of doing things</a:t>
            </a:r>
            <a:r>
              <a:rPr lang="en-US" dirty="0" smtClean="0">
                <a:solidFill>
                  <a:srgbClr val="0070C0"/>
                </a:solidFill>
                <a:latin typeface="Times New Roman" panose="02020603050405020304" pitchFamily="18" charset="0"/>
                <a:cs typeface="Times New Roman" panose="02020603050405020304" pitchFamily="18" charset="0"/>
              </a:rPr>
              <a:t>.” </a:t>
            </a:r>
            <a:endParaRPr lang="en-US"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3434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4110" y="5070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50624"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1883" y="3223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9738"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9738" y="1752125"/>
            <a:ext cx="10515600" cy="457047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latin typeface="Times New Roman" panose="02020603050405020304" pitchFamily="18" charset="0"/>
                <a:cs typeface="Times New Roman" panose="02020603050405020304" pitchFamily="18" charset="0"/>
              </a:rPr>
              <a:t>Ethnocentrism is an attitude found in almost any culture. Studies have found that people usually think of their country as disproportionately important in the world.</a:t>
            </a:r>
          </a:p>
          <a:p>
            <a:pPr algn="just"/>
            <a:r>
              <a:rPr lang="en-US" dirty="0" smtClean="0">
                <a:latin typeface="Times New Roman" panose="02020603050405020304" pitchFamily="18" charset="0"/>
                <a:cs typeface="Times New Roman" panose="02020603050405020304" pitchFamily="18" charset="0"/>
              </a:rPr>
              <a:t> In most countries, maps used in the classrooms usually illustrate that country as the center of the world. In Chinese writings, the character for China means the “center of the earth.” </a:t>
            </a:r>
          </a:p>
          <a:p>
            <a:pPr algn="just"/>
            <a:r>
              <a:rPr lang="en-US" dirty="0" smtClean="0">
                <a:latin typeface="Times New Roman" panose="02020603050405020304" pitchFamily="18" charset="0"/>
                <a:cs typeface="Times New Roman" panose="02020603050405020304" pitchFamily="18" charset="0"/>
              </a:rPr>
              <a:t>Ethnocentrism often leads to prejudiced behavior. Many people of industrialized countries equate lack of industrialization with lack of culture. </a:t>
            </a:r>
          </a:p>
          <a:p>
            <a:pPr algn="just"/>
            <a:r>
              <a:rPr lang="en-US" dirty="0" smtClean="0">
                <a:latin typeface="Times New Roman" panose="02020603050405020304" pitchFamily="18" charset="0"/>
                <a:cs typeface="Times New Roman" panose="02020603050405020304" pitchFamily="18" charset="0"/>
              </a:rPr>
              <a:t>Equally erroneous is the tendency to equate the materialism of industrial societies with spiritual corruption. </a:t>
            </a:r>
          </a:p>
          <a:p>
            <a:pPr marL="0" indent="0" algn="just">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2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22744" y="762028"/>
            <a:ext cx="5746930"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Global Trends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81133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8176" y="3067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6770" y="509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Dramatic technological changes and political restructuring around the world have created new problems as well as opportunities.</a:t>
            </a:r>
          </a:p>
          <a:p>
            <a:pPr algn="just"/>
            <a:r>
              <a:rPr lang="en-US" sz="3200" dirty="0" smtClean="0">
                <a:latin typeface="Times New Roman" panose="02020603050405020304" pitchFamily="18" charset="0"/>
                <a:cs typeface="Times New Roman" panose="02020603050405020304" pitchFamily="18" charset="0"/>
              </a:rPr>
              <a:t> Acceleration of the rate of change in recent years has made it difficult to predict global trends in motivation.</a:t>
            </a:r>
          </a:p>
          <a:p>
            <a:pPr algn="just"/>
            <a:endParaRPr lang="en-US" sz="3200"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a:t>
            </a:r>
            <a:r>
              <a:rPr lang="en-US" sz="3200" dirty="0" smtClean="0">
                <a:solidFill>
                  <a:srgbClr val="FF0000"/>
                </a:solidFill>
                <a:latin typeface="Times New Roman" panose="02020603050405020304" pitchFamily="18" charset="0"/>
                <a:cs typeface="Times New Roman" panose="02020603050405020304" pitchFamily="18" charset="0"/>
              </a:rPr>
              <a:t>Two major questions </a:t>
            </a:r>
            <a:r>
              <a:rPr lang="en-US" sz="3200" dirty="0" smtClean="0">
                <a:latin typeface="Times New Roman" panose="02020603050405020304" pitchFamily="18" charset="0"/>
                <a:cs typeface="Times New Roman" panose="02020603050405020304" pitchFamily="18" charset="0"/>
              </a:rPr>
              <a:t>have been raised regarding the changes in the management of motivation and human resources.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632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45306"/>
            <a:ext cx="10812720" cy="4907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78910" y="5455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First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20" y="139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38" y="3013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7138" y="487925"/>
            <a:ext cx="100871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451415"/>
            <a:ext cx="10515600" cy="472554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FF0000"/>
                </a:solidFill>
                <a:latin typeface="Times New Roman" panose="02020603050405020304" pitchFamily="18" charset="0"/>
                <a:cs typeface="Times New Roman" panose="02020603050405020304" pitchFamily="18" charset="0"/>
              </a:rPr>
              <a:t>First</a:t>
            </a:r>
            <a:r>
              <a:rPr lang="en-US" dirty="0" smtClean="0">
                <a:latin typeface="Times New Roman" panose="02020603050405020304" pitchFamily="18" charset="0"/>
                <a:cs typeface="Times New Roman" panose="02020603050405020304" pitchFamily="18" charset="0"/>
              </a:rPr>
              <a:t>, would the collapse of the Soviet system result in the integration of the socialist cultures into the Western cultures?</a:t>
            </a:r>
          </a:p>
          <a:p>
            <a:pPr algn="just"/>
            <a:r>
              <a:rPr lang="en-US" dirty="0" smtClean="0">
                <a:latin typeface="Times New Roman" panose="02020603050405020304" pitchFamily="18" charset="0"/>
                <a:cs typeface="Times New Roman" panose="02020603050405020304" pitchFamily="18" charset="0"/>
              </a:rPr>
              <a:t> Would this integration lead to more emphasis on social needs in Western organizations (i.e., make them more employee centered)? </a:t>
            </a:r>
          </a:p>
          <a:p>
            <a:pPr algn="just"/>
            <a:r>
              <a:rPr lang="en-US" dirty="0" smtClean="0">
                <a:latin typeface="Times New Roman" panose="02020603050405020304" pitchFamily="18" charset="0"/>
                <a:cs typeface="Times New Roman" panose="02020603050405020304" pitchFamily="18" charset="0"/>
              </a:rPr>
              <a:t>They argue that there will be more emphasis on relationships in Western companies and more attention paid to work and production in Eastern societies. So far, there is little evidence to support this contention.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6046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45710" y="899030"/>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Second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39552" y="4686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552" y="4987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80537" y="66041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92480" y="1658974"/>
            <a:ext cx="10637520" cy="45152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3000" dirty="0" smtClean="0">
                <a:solidFill>
                  <a:srgbClr val="FF0000"/>
                </a:solidFill>
                <a:latin typeface="Times New Roman" panose="02020603050405020304" pitchFamily="18" charset="0"/>
                <a:cs typeface="Times New Roman" panose="02020603050405020304" pitchFamily="18" charset="0"/>
              </a:rPr>
              <a:t>Second</a:t>
            </a:r>
            <a:r>
              <a:rPr lang="en-US" sz="3000" dirty="0" smtClean="0">
                <a:latin typeface="Times New Roman" panose="02020603050405020304" pitchFamily="18" charset="0"/>
                <a:cs typeface="Times New Roman" panose="02020603050405020304" pitchFamily="18" charset="0"/>
              </a:rPr>
              <a:t>, will the expansion of global business, advancements in telecommunication technology, and widespread use of the Internet lead to more uniformity among cultures?</a:t>
            </a:r>
          </a:p>
          <a:p>
            <a:pPr algn="just"/>
            <a:r>
              <a:rPr lang="en-US" sz="3000" dirty="0" smtClean="0">
                <a:latin typeface="Times New Roman" panose="02020603050405020304" pitchFamily="18" charset="0"/>
                <a:cs typeface="Times New Roman" panose="02020603050405020304" pitchFamily="18" charset="0"/>
              </a:rPr>
              <a:t> There are some signs of this development.</a:t>
            </a:r>
          </a:p>
          <a:p>
            <a:pPr algn="just"/>
            <a:r>
              <a:rPr lang="en-US" sz="3000" dirty="0" smtClean="0">
                <a:latin typeface="Times New Roman" panose="02020603050405020304" pitchFamily="18" charset="0"/>
                <a:cs typeface="Times New Roman" panose="02020603050405020304" pitchFamily="18" charset="0"/>
              </a:rPr>
              <a:t> The popularity of American culture overseas</a:t>
            </a:r>
          </a:p>
          <a:p>
            <a:pPr algn="just"/>
            <a:r>
              <a:rPr lang="en-US" sz="3000" dirty="0" smtClean="0">
                <a:latin typeface="Times New Roman" panose="02020603050405020304" pitchFamily="18" charset="0"/>
                <a:cs typeface="Times New Roman" panose="02020603050405020304" pitchFamily="18" charset="0"/>
              </a:rPr>
              <a:t> Americans’ rising interest in learning about other cultures are early indications of such a trend. </a:t>
            </a:r>
          </a:p>
          <a:p>
            <a:pPr algn="just"/>
            <a:r>
              <a:rPr lang="en-US" sz="3000" dirty="0" smtClean="0">
                <a:latin typeface="Times New Roman" panose="02020603050405020304" pitchFamily="18" charset="0"/>
                <a:cs typeface="Times New Roman" panose="02020603050405020304" pitchFamily="18" charset="0"/>
              </a:rPr>
              <a:t>There are some indications to the contrary as well. </a:t>
            </a:r>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001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8679" y="1390134"/>
            <a:ext cx="11595311" cy="4644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30378" y="67299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669235" y="153683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r>
              <a:rPr lang="en-US" b="1" dirty="0"/>
              <a:t>Kamal </a:t>
            </a:r>
            <a:r>
              <a:rPr lang="en-US" b="1" dirty="0" err="1"/>
              <a:t>Fatehi</a:t>
            </a:r>
            <a:r>
              <a:rPr lang="en-US" b="1" dirty="0"/>
              <a:t>  &amp;  </a:t>
            </a:r>
            <a:r>
              <a:rPr lang="en-US" b="1" dirty="0" err="1"/>
              <a:t>Jeongho</a:t>
            </a:r>
            <a:r>
              <a:rPr lang="en-US" b="1" dirty="0"/>
              <a:t> Choi</a:t>
            </a:r>
          </a:p>
          <a:p>
            <a:pPr marL="0" indent="0">
              <a:buNone/>
            </a:pPr>
            <a:r>
              <a:rPr lang="en-US" dirty="0"/>
              <a:t>International Business Management</a:t>
            </a:r>
          </a:p>
          <a:p>
            <a:pPr marL="0" indent="0">
              <a:buNone/>
            </a:pPr>
            <a:r>
              <a:rPr lang="en-US" dirty="0"/>
              <a:t>Succeeding in a Culturally Diverse World, Second Edition</a:t>
            </a:r>
          </a:p>
          <a:p>
            <a:r>
              <a:rPr lang="en-US" b="1" dirty="0"/>
              <a:t>Dr. P. SUBBA RAO</a:t>
            </a:r>
          </a:p>
          <a:p>
            <a:pPr marL="0" indent="0">
              <a:buNone/>
            </a:pPr>
            <a:r>
              <a:rPr lang="en-US" dirty="0"/>
              <a:t>International Business Environment</a:t>
            </a:r>
            <a:r>
              <a:rPr lang="en-US" b="1" dirty="0"/>
              <a:t>.</a:t>
            </a:r>
            <a:r>
              <a:rPr lang="en-US" dirty="0"/>
              <a:t>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850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51EB95F-13EE-4911-8410-3E0FDB407419}"/>
</file>

<file path=customXml/itemProps2.xml><?xml version="1.0" encoding="utf-8"?>
<ds:datastoreItem xmlns:ds="http://schemas.openxmlformats.org/officeDocument/2006/customXml" ds:itemID="{CC077F7B-1D48-47E4-9C6B-D370653A9EFB}">
  <ds:schemaRefs>
    <ds:schemaRef ds:uri="d13aca44-ef33-4cf4-9980-7f0b00e6eeb9"/>
    <ds:schemaRef ds:uri="http://schemas.microsoft.com/office/2006/documentManagement/types"/>
    <ds:schemaRef ds:uri="http://purl.org/dc/dcmitype/"/>
    <ds:schemaRef ds:uri="http://purl.org/dc/terms/"/>
    <ds:schemaRef ds:uri="49100919-8a76-4266-be0c-7dc583902cb4"/>
    <ds:schemaRef ds:uri="http://www.w3.org/XML/1998/namespace"/>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2AB58379-701B-4A50-AAD0-A6F190B5EF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2267</TotalTime>
  <Words>3044</Words>
  <Application>Microsoft Office PowerPoint</Application>
  <PresentationFormat>Widescreen</PresentationFormat>
  <Paragraphs>339</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Book Antiqua</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64</cp:revision>
  <dcterms:created xsi:type="dcterms:W3CDTF">2023-04-29T09:08:23Z</dcterms:created>
  <dcterms:modified xsi:type="dcterms:W3CDTF">2025-07-03T14:31:44Z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