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80" r:id="rId2"/>
    <p:sldId id="602" r:id="rId3"/>
    <p:sldId id="603" r:id="rId4"/>
    <p:sldId id="604" r:id="rId5"/>
    <p:sldId id="605" r:id="rId6"/>
    <p:sldId id="606" r:id="rId7"/>
    <p:sldId id="607" r:id="rId8"/>
    <p:sldId id="608" r:id="rId9"/>
    <p:sldId id="609" r:id="rId10"/>
    <p:sldId id="610" r:id="rId11"/>
    <p:sldId id="611" r:id="rId12"/>
    <p:sldId id="612" r:id="rId13"/>
    <p:sldId id="613" r:id="rId14"/>
    <p:sldId id="614" r:id="rId15"/>
    <p:sldId id="615" r:id="rId16"/>
    <p:sldId id="616" r:id="rId17"/>
    <p:sldId id="617" r:id="rId18"/>
    <p:sldId id="618" r:id="rId19"/>
    <p:sldId id="619" r:id="rId20"/>
    <p:sldId id="620" r:id="rId21"/>
    <p:sldId id="621" r:id="rId22"/>
    <p:sldId id="622" r:id="rId23"/>
    <p:sldId id="623" r:id="rId24"/>
    <p:sldId id="624" r:id="rId25"/>
    <p:sldId id="625" r:id="rId26"/>
    <p:sldId id="626" r:id="rId27"/>
    <p:sldId id="627" r:id="rId28"/>
    <p:sldId id="628" r:id="rId29"/>
    <p:sldId id="629" r:id="rId30"/>
    <p:sldId id="59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5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83" autoAdjust="0"/>
  </p:normalViewPr>
  <p:slideViewPr>
    <p:cSldViewPr snapToGrid="0">
      <p:cViewPr varScale="1">
        <p:scale>
          <a:sx n="68" d="100"/>
          <a:sy n="68" d="100"/>
        </p:scale>
        <p:origin x="5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30-Jan-24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30-Jan-24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30-Jan-24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gif"/></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769441"/>
          </a:xfrm>
          <a:prstGeom prst="rect">
            <a:avLst/>
          </a:prstGeom>
          <a:noFill/>
        </p:spPr>
        <p:txBody>
          <a:bodyPr wrap="square" rtlCol="0">
            <a:spAutoFit/>
          </a:bodyPr>
          <a:lstStyle/>
          <a:p>
            <a:pPr algn="ctr"/>
            <a:r>
              <a:rPr lang="en-US" sz="4400" b="1" dirty="0" smtClean="0">
                <a:solidFill>
                  <a:schemeClr val="bg1"/>
                </a:solidFill>
              </a:rPr>
              <a:t>Project Contracts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06385" y="0"/>
            <a:ext cx="4551759"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913" y="338961"/>
            <a:ext cx="6964346" cy="6203645"/>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274780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832427"/>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A project is a temporary organization to which the owners assign resources to achieve their development objectives. For anything but the smallest projects, the owner will not have sufficient resources in-house, and so will need to procure additional resources from outside. </a:t>
            </a:r>
          </a:p>
        </p:txBody>
      </p:sp>
      <p:sp>
        <p:nvSpPr>
          <p:cNvPr id="4" name="Rectangle 3"/>
          <p:cNvSpPr/>
          <p:nvPr/>
        </p:nvSpPr>
        <p:spPr>
          <a:xfrm>
            <a:off x="0" y="4212251"/>
            <a:ext cx="6260026"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Thus contracting is an essential part of project management. It is the way the project owner brings in additional resources to create the project organization.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2531484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2259503"/>
            <a:ext cx="9154160" cy="1938992"/>
          </a:xfrm>
          <a:prstGeom prst="rect">
            <a:avLst/>
          </a:prstGeom>
          <a:solidFill>
            <a:schemeClr val="tx1"/>
          </a:solidFill>
          <a:ln>
            <a:solidFill>
              <a:schemeClr val="bg2"/>
            </a:solidFill>
          </a:ln>
        </p:spPr>
        <p:txBody>
          <a:bodyPr wrap="square">
            <a:spAutoFit/>
          </a:bodyPr>
          <a:lstStyle/>
          <a:p>
            <a:r>
              <a:rPr lang="en-US" sz="2400" dirty="0" smtClean="0">
                <a:solidFill>
                  <a:schemeClr val="bg1"/>
                </a:solidFill>
              </a:rPr>
              <a:t>The </a:t>
            </a:r>
            <a:r>
              <a:rPr lang="en-US" sz="2400" dirty="0">
                <a:solidFill>
                  <a:schemeClr val="bg1"/>
                </a:solidFill>
              </a:rPr>
              <a:t>owner should want all the resources to be motivated to achieve the objectives. In order to do this, the owners should create a contracting environment which encourages a cooperative organization, and aligns the contractors’ objectives with theirs. </a:t>
            </a:r>
          </a:p>
        </p:txBody>
      </p:sp>
      <p:sp>
        <p:nvSpPr>
          <p:cNvPr id="5" name="Teardrop 4"/>
          <p:cNvSpPr/>
          <p:nvPr/>
        </p:nvSpPr>
        <p:spPr>
          <a:xfrm>
            <a:off x="150829" y="721736"/>
            <a:ext cx="3497344" cy="1484136"/>
          </a:xfrm>
          <a:prstGeom prst="teardrop">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rPr>
              <a:t>Targeted </a:t>
            </a:r>
            <a:r>
              <a:rPr lang="en-US" sz="2800" b="1" dirty="0" smtClean="0">
                <a:solidFill>
                  <a:schemeClr val="bg1"/>
                </a:solidFill>
                <a:effectLst>
                  <a:outerShdw blurRad="38100" dist="38100" dir="2700000" algn="tl">
                    <a:srgbClr val="000000">
                      <a:alpha val="43137"/>
                    </a:srgbClr>
                  </a:outerShdw>
                </a:effectLst>
              </a:rPr>
              <a:t>environment</a:t>
            </a:r>
            <a:endParaRPr lang="en-US" sz="2800" b="1" dirty="0">
              <a:solidFill>
                <a:schemeClr val="bg1"/>
              </a:solidFill>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838218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2215299"/>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They should not create a conflict organization, in which the contractors have a completely different set of objectives. Unfortunately, project owners so often aim for the latter under the misguided view that it will give them a better outcome, whereas all they create is a lose–lose outcome.</a:t>
            </a:r>
          </a:p>
        </p:txBody>
      </p:sp>
      <p:sp>
        <p:nvSpPr>
          <p:cNvPr id="5" name="Teardrop 4"/>
          <p:cNvSpPr/>
          <p:nvPr/>
        </p:nvSpPr>
        <p:spPr>
          <a:xfrm>
            <a:off x="150829" y="721736"/>
            <a:ext cx="3497344" cy="1484136"/>
          </a:xfrm>
          <a:prstGeom prst="teardrop">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rPr>
              <a:t>Targeted </a:t>
            </a:r>
            <a:r>
              <a:rPr lang="en-US" sz="2800" b="1" dirty="0" smtClean="0">
                <a:solidFill>
                  <a:schemeClr val="bg1"/>
                </a:solidFill>
                <a:effectLst>
                  <a:outerShdw blurRad="38100" dist="38100" dir="2700000" algn="tl">
                    <a:srgbClr val="000000">
                      <a:alpha val="43137"/>
                    </a:srgbClr>
                  </a:outerShdw>
                </a:effectLst>
              </a:rPr>
              <a:t>environment</a:t>
            </a:r>
            <a:endParaRPr lang="en-US" sz="2800" b="1" dirty="0">
              <a:solidFill>
                <a:schemeClr val="bg1"/>
              </a:solidFill>
              <a:effectLst>
                <a:outerShdw blurRad="38100" dist="38100" dir="2700000" algn="tl">
                  <a:srgbClr val="000000">
                    <a:alpha val="43137"/>
                  </a:srgbClr>
                </a:outerShdw>
              </a:effectLst>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1261815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2012" y="0"/>
            <a:ext cx="4693444" cy="6858000"/>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10796452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0" y="5127992"/>
            <a:ext cx="6342669" cy="1631216"/>
          </a:xfrm>
          <a:prstGeom prst="rect">
            <a:avLst/>
          </a:prstGeom>
          <a:ln>
            <a:solidFill>
              <a:schemeClr val="bg2"/>
            </a:solidFill>
          </a:ln>
        </p:spPr>
        <p:txBody>
          <a:bodyPr wrap="square">
            <a:spAutoFit/>
          </a:bodyPr>
          <a:lstStyle/>
          <a:p>
            <a:r>
              <a:rPr lang="en-US" sz="2000" dirty="0">
                <a:solidFill>
                  <a:schemeClr val="bg1"/>
                </a:solidFill>
              </a:rPr>
              <a:t>The first four chapters describe forms of contract. The remaining five chapters are each on a separate topic. There is a chapter giving an overview of contract law, followed by a chapter on partnering, benchmarking and incentive contracts. </a:t>
            </a:r>
          </a:p>
        </p:txBody>
      </p:sp>
      <p:sp>
        <p:nvSpPr>
          <p:cNvPr id="13" name="Rectangle 12"/>
          <p:cNvSpPr/>
          <p:nvPr/>
        </p:nvSpPr>
        <p:spPr>
          <a:xfrm>
            <a:off x="6727772" y="1330693"/>
            <a:ext cx="4895478" cy="1569660"/>
          </a:xfrm>
          <a:prstGeom prst="rect">
            <a:avLst/>
          </a:prstGeom>
          <a:ln>
            <a:solidFill>
              <a:schemeClr val="bg2"/>
            </a:solidFill>
          </a:ln>
        </p:spPr>
        <p:txBody>
          <a:bodyPr wrap="square">
            <a:spAutoFit/>
          </a:bodyPr>
          <a:lstStyle/>
          <a:p>
            <a:r>
              <a:rPr lang="en-US" sz="2400" dirty="0">
                <a:solidFill>
                  <a:schemeClr val="bg1"/>
                </a:solidFill>
              </a:rPr>
              <a:t>The book aims to provide an introduction to project contract</a:t>
            </a:r>
          </a:p>
          <a:p>
            <a:r>
              <a:rPr lang="en-US" sz="2400" dirty="0">
                <a:solidFill>
                  <a:schemeClr val="bg1"/>
                </a:solidFill>
              </a:rPr>
              <a:t>management for project managers.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082564" cy="4091233"/>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774162" y="113207"/>
            <a:ext cx="1254565" cy="526921"/>
          </a:xfrm>
          <a:prstGeom prst="rect">
            <a:avLst/>
          </a:prstGeom>
        </p:spPr>
      </p:pic>
    </p:spTree>
    <p:extLst>
      <p:ext uri="{BB962C8B-B14F-4D97-AF65-F5344CB8AC3E}">
        <p14:creationId xmlns:p14="http://schemas.microsoft.com/office/powerpoint/2010/main" val="4069481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1" y="5127992"/>
            <a:ext cx="5486400" cy="830997"/>
          </a:xfrm>
          <a:prstGeom prst="rect">
            <a:avLst/>
          </a:prstGeom>
          <a:ln>
            <a:solidFill>
              <a:schemeClr val="bg2"/>
            </a:solidFill>
          </a:ln>
        </p:spPr>
        <p:txBody>
          <a:bodyPr wrap="square">
            <a:spAutoFit/>
          </a:bodyPr>
          <a:lstStyle/>
          <a:p>
            <a:r>
              <a:rPr lang="en-US" sz="2400" dirty="0">
                <a:solidFill>
                  <a:schemeClr val="bg1"/>
                </a:solidFill>
              </a:rPr>
              <a:t>Finally, there is a chapter on variations, claims and disputes.</a:t>
            </a:r>
          </a:p>
        </p:txBody>
      </p:sp>
      <p:sp>
        <p:nvSpPr>
          <p:cNvPr id="13" name="Rectangle 12"/>
          <p:cNvSpPr/>
          <p:nvPr/>
        </p:nvSpPr>
        <p:spPr>
          <a:xfrm>
            <a:off x="6655323" y="359732"/>
            <a:ext cx="4895478" cy="2677656"/>
          </a:xfrm>
          <a:prstGeom prst="rect">
            <a:avLst/>
          </a:prstGeom>
          <a:ln>
            <a:solidFill>
              <a:schemeClr val="bg2"/>
            </a:solidFill>
          </a:ln>
        </p:spPr>
        <p:txBody>
          <a:bodyPr wrap="square">
            <a:spAutoFit/>
          </a:bodyPr>
          <a:lstStyle/>
          <a:p>
            <a:r>
              <a:rPr lang="en-US" sz="2400" dirty="0">
                <a:solidFill>
                  <a:schemeClr val="bg1"/>
                </a:solidFill>
              </a:rPr>
              <a:t>The next chapter describes how the owner procures contracts and materials. This is followed by a chapter written from the perspective of the contractors, describing how they should bid for work.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082564" cy="4091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8524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t>Roles and responsibilities in project contract management</a:t>
            </a:r>
            <a:endParaRPr lang="en-US" sz="4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1 </a:t>
            </a:r>
            <a:endParaRPr lang="en-US" sz="4000" dirty="0">
              <a:solidFill>
                <a:schemeClr val="bg1"/>
              </a:solidFill>
            </a:endParaRPr>
          </a:p>
        </p:txBody>
      </p:sp>
      <p:sp>
        <p:nvSpPr>
          <p:cNvPr id="6" name="Rectangle 5"/>
          <p:cNvSpPr/>
          <p:nvPr/>
        </p:nvSpPr>
        <p:spPr>
          <a:xfrm>
            <a:off x="3431355" y="1481050"/>
            <a:ext cx="7692274"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This chapter aims to define roles various parties can fulfil on a project, especially the managerial roles. It then describes how different types of contract attempt to define these roles, and deals with the relationship that arises between the clients, their contractors and subcontractors.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346315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t>Roles and responsibilities in project contract management</a:t>
            </a:r>
            <a:endParaRPr lang="en-US" sz="4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1 </a:t>
            </a:r>
            <a:endParaRPr lang="en-US" sz="4000" dirty="0">
              <a:solidFill>
                <a:schemeClr val="bg1"/>
              </a:solidFill>
            </a:endParaRPr>
          </a:p>
        </p:txBody>
      </p:sp>
      <p:sp>
        <p:nvSpPr>
          <p:cNvPr id="6" name="Rectangle 5"/>
          <p:cNvSpPr/>
          <p:nvPr/>
        </p:nvSpPr>
        <p:spPr>
          <a:xfrm>
            <a:off x="3299379" y="1338030"/>
            <a:ext cx="8760645" cy="2246769"/>
          </a:xfrm>
          <a:prstGeom prst="rect">
            <a:avLst/>
          </a:prstGeom>
          <a:ln>
            <a:solidFill>
              <a:schemeClr val="bg1">
                <a:lumMod val="75000"/>
                <a:lumOff val="25000"/>
              </a:schemeClr>
            </a:solidFill>
          </a:ln>
        </p:spPr>
        <p:txBody>
          <a:bodyPr wrap="square">
            <a:spAutoFit/>
          </a:bodyPr>
          <a:lstStyle/>
          <a:p>
            <a:r>
              <a:rPr lang="en-US" sz="2000" dirty="0">
                <a:solidFill>
                  <a:schemeClr val="bg2">
                    <a:lumMod val="50000"/>
                  </a:schemeClr>
                </a:solidFill>
              </a:rPr>
              <a:t>It then describes some of the other more modern, but now common, approaches. There are integrative approaches, which give the contractor responsibility for more steps of the life cycle, and there are managerial approaches, which give the contractor greater management responsibility. Finally, he considers some of the emergent routes now being used. He also describes the terms and conditions for the employment of project managers.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84715"/>
            <a:ext cx="1254565" cy="526921"/>
          </a:xfrm>
          <a:prstGeom prst="rect">
            <a:avLst/>
          </a:prstGeom>
        </p:spPr>
      </p:pic>
    </p:spTree>
    <p:extLst>
      <p:ext uri="{BB962C8B-B14F-4D97-AF65-F5344CB8AC3E}">
        <p14:creationId xmlns:p14="http://schemas.microsoft.com/office/powerpoint/2010/main" val="144388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t>Contracts and payment structures</a:t>
            </a:r>
            <a:endParaRPr lang="en-US" sz="4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2 </a:t>
            </a:r>
            <a:endParaRPr lang="en-US" sz="4000" dirty="0">
              <a:solidFill>
                <a:schemeClr val="bg1"/>
              </a:solidFill>
            </a:endParaRPr>
          </a:p>
        </p:txBody>
      </p:sp>
      <p:sp>
        <p:nvSpPr>
          <p:cNvPr id="6" name="Rectangle 5"/>
          <p:cNvSpPr/>
          <p:nvPr/>
        </p:nvSpPr>
        <p:spPr>
          <a:xfrm>
            <a:off x="3431355" y="1481050"/>
            <a:ext cx="7692274"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2, it describes the other dimension of contract forms, the different methods of pricing contracts. These include fixed price, cost plus and </a:t>
            </a:r>
            <a:r>
              <a:rPr lang="en-US" sz="2400" dirty="0" smtClean="0">
                <a:solidFill>
                  <a:schemeClr val="bg2">
                    <a:lumMod val="50000"/>
                  </a:schemeClr>
                </a:solidFill>
              </a:rPr>
              <a:t>re-measurement </a:t>
            </a:r>
            <a:r>
              <a:rPr lang="en-US" sz="2400" dirty="0">
                <a:solidFill>
                  <a:schemeClr val="bg2">
                    <a:lumMod val="50000"/>
                  </a:schemeClr>
                </a:solidFill>
              </a:rPr>
              <a:t>contracts. He then considers how the contract price is set, and how progress is measured and payments made as the project progresses.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698865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t>Contracts and payment structures</a:t>
            </a:r>
            <a:endParaRPr lang="en-US" sz="4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2 </a:t>
            </a:r>
            <a:endParaRPr lang="en-US" sz="4000" dirty="0">
              <a:solidFill>
                <a:schemeClr val="bg1"/>
              </a:solidFill>
            </a:endParaRPr>
          </a:p>
        </p:txBody>
      </p:sp>
      <p:sp>
        <p:nvSpPr>
          <p:cNvPr id="6" name="Rectangle 5"/>
          <p:cNvSpPr/>
          <p:nvPr/>
        </p:nvSpPr>
        <p:spPr>
          <a:xfrm>
            <a:off x="3431355" y="1481050"/>
            <a:ext cx="7692274"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starts with an overview of the contract forms as described by Nigel Smith, and includes a section on the factors to be considered when choosing contract forms.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69195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Farsighted project contract management</a:t>
            </a:r>
            <a:endParaRPr lang="en-US" sz="40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3 </a:t>
            </a:r>
            <a:endParaRPr lang="en-US" sz="4000" dirty="0">
              <a:solidFill>
                <a:schemeClr val="bg1"/>
              </a:solidFill>
            </a:endParaRPr>
          </a:p>
        </p:txBody>
      </p:sp>
      <p:sp>
        <p:nvSpPr>
          <p:cNvPr id="6" name="Rectangle 5"/>
          <p:cNvSpPr/>
          <p:nvPr/>
        </p:nvSpPr>
        <p:spPr>
          <a:xfrm>
            <a:off x="3431355" y="1419300"/>
            <a:ext cx="7899664"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3, it derive a methodology for choosing contract forms. as a start with the premise that the aim of project contract management should be to build a cooperative project organization in which the contractors are motivated to achieve the owner’s objectives. </a:t>
            </a:r>
          </a:p>
        </p:txBody>
      </p:sp>
      <p:sp>
        <p:nvSpPr>
          <p:cNvPr id="7" name="Rectangle 6"/>
          <p:cNvSpPr/>
          <p:nvPr/>
        </p:nvSpPr>
        <p:spPr>
          <a:xfrm>
            <a:off x="134267" y="4651451"/>
            <a:ext cx="6096000" cy="1938992"/>
          </a:xfrm>
          <a:prstGeom prst="rect">
            <a:avLst/>
          </a:prstGeom>
          <a:ln>
            <a:solidFill>
              <a:schemeClr val="bg1">
                <a:lumMod val="75000"/>
                <a:lumOff val="25000"/>
              </a:schemeClr>
            </a:solidFill>
          </a:ln>
        </p:spPr>
        <p:txBody>
          <a:bodyPr>
            <a:spAutoFit/>
          </a:bodyPr>
          <a:lstStyle/>
          <a:p>
            <a:r>
              <a:rPr lang="en-US" sz="2400" dirty="0">
                <a:solidFill>
                  <a:schemeClr val="bg2">
                    <a:lumMod val="50000"/>
                  </a:schemeClr>
                </a:solidFill>
              </a:rPr>
              <a:t>The contract needs to be set up in a way that properly motivates the contractor. It also needs to be farsighted and flexible enough to deal with unforeseen circumstances as they arise.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36491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dirty="0"/>
              <a:t>Farsighted project contract management</a:t>
            </a:r>
            <a:endParaRPr lang="en-US" sz="40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3 </a:t>
            </a:r>
            <a:endParaRPr lang="en-US" sz="4000" dirty="0">
              <a:solidFill>
                <a:schemeClr val="bg1"/>
              </a:solidFill>
            </a:endParaRPr>
          </a:p>
        </p:txBody>
      </p:sp>
      <p:sp>
        <p:nvSpPr>
          <p:cNvPr id="6" name="Rectangle 5"/>
          <p:cNvSpPr/>
          <p:nvPr/>
        </p:nvSpPr>
        <p:spPr>
          <a:xfrm>
            <a:off x="3318234" y="1352490"/>
            <a:ext cx="8587820" cy="2677656"/>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then describes two schemas from the transaction cost literature. One measures the ability of a contract form to incentivize and appropriately reward the contract, taking account of the risk. The other measures its ability to provide farsighted, flexible governance. then describing modern practice in choosing different contract forms, and use that to derive a methodology.</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433669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S</a:t>
            </a:r>
            <a:r>
              <a:rPr lang="en-US" sz="2800" b="1" dirty="0" smtClean="0"/>
              <a:t>tandard </a:t>
            </a:r>
            <a:r>
              <a:rPr lang="en-US" sz="2800" b="1" dirty="0"/>
              <a:t>forms of contract</a:t>
            </a:r>
            <a:endParaRPr lang="en-US" sz="5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4 </a:t>
            </a:r>
            <a:endParaRPr lang="en-US" sz="4000" dirty="0">
              <a:solidFill>
                <a:schemeClr val="bg1"/>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describes the use of standard forms, and give a listing of some of those available.</a:t>
            </a:r>
          </a:p>
        </p:txBody>
      </p:sp>
      <p:sp>
        <p:nvSpPr>
          <p:cNvPr id="7" name="Rectangle 6"/>
          <p:cNvSpPr/>
          <p:nvPr/>
        </p:nvSpPr>
        <p:spPr>
          <a:xfrm>
            <a:off x="134267" y="3408872"/>
            <a:ext cx="7171506" cy="341632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Parties to a contract can draw up a bespoke contract document at the start of every project. However, that is both inefficient and subject to error. Better to use standard forms of contract, which are tried and tested, based on expert knowledge and readily available. Almost every industry has standard forms of contract, especially the three branches of the construction industry.</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37439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S</a:t>
            </a:r>
            <a:r>
              <a:rPr lang="en-US" sz="2800" b="1" dirty="0" smtClean="0"/>
              <a:t>tandard </a:t>
            </a:r>
            <a:r>
              <a:rPr lang="en-US" sz="2800" b="1" dirty="0"/>
              <a:t>forms of contract</a:t>
            </a:r>
            <a:endParaRPr lang="en-US" sz="5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5 </a:t>
            </a:r>
            <a:endParaRPr lang="en-US" sz="4000" dirty="0">
              <a:solidFill>
                <a:schemeClr val="bg1"/>
              </a:solidFill>
            </a:endParaRPr>
          </a:p>
        </p:txBody>
      </p:sp>
      <p:sp>
        <p:nvSpPr>
          <p:cNvPr id="6" name="Rectangle 5"/>
          <p:cNvSpPr/>
          <p:nvPr/>
        </p:nvSpPr>
        <p:spPr>
          <a:xfrm>
            <a:off x="3431355" y="1419300"/>
            <a:ext cx="7899664"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5, it gives an overview of contract law. its coverage is primarily based on English law, but most of the elements of English contract law are common in other legal systems. It describes the elements of contract formation, including offer, acceptance and consideration.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8426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S</a:t>
            </a:r>
            <a:r>
              <a:rPr lang="en-US" sz="2800" b="1" dirty="0" smtClean="0"/>
              <a:t>tandard </a:t>
            </a:r>
            <a:r>
              <a:rPr lang="en-US" sz="2800" b="1" dirty="0"/>
              <a:t>forms of contract</a:t>
            </a:r>
            <a:endParaRPr lang="en-US" sz="54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5 </a:t>
            </a:r>
            <a:endParaRPr lang="en-US" sz="4000" dirty="0">
              <a:solidFill>
                <a:schemeClr val="bg1"/>
              </a:solidFill>
            </a:endParaRPr>
          </a:p>
        </p:txBody>
      </p:sp>
      <p:sp>
        <p:nvSpPr>
          <p:cNvPr id="6" name="Rectangle 5"/>
          <p:cNvSpPr/>
          <p:nvPr/>
        </p:nvSpPr>
        <p:spPr>
          <a:xfrm>
            <a:off x="3431355" y="1419300"/>
            <a:ext cx="7899664"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Finally, it describes the terms of the contract called conditions and warranty. These include issues such as the price of the contract and payment, quality and performance, guarantees and exclusions, the passing of property and risk, delivery, completion and possible damages in the event of breach.</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39242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Partnering, benchmarking and incentive contracts</a:t>
            </a:r>
            <a:endParaRPr lang="en-US" sz="72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6 </a:t>
            </a:r>
            <a:endParaRPr lang="en-US" sz="4000" dirty="0">
              <a:solidFill>
                <a:schemeClr val="bg1"/>
              </a:solidFill>
            </a:endParaRPr>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6, it describes partnering. These types of contract are becoming increasing popular and aim to remove the adversarial culture that has built up in the construction industry. </a:t>
            </a:r>
          </a:p>
        </p:txBody>
      </p:sp>
      <p:sp>
        <p:nvSpPr>
          <p:cNvPr id="7" name="Rectangle 6"/>
          <p:cNvSpPr/>
          <p:nvPr/>
        </p:nvSpPr>
        <p:spPr>
          <a:xfrm>
            <a:off x="134267" y="3408872"/>
            <a:ext cx="7171506"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defines partnering and describe its key elements. It then considers its benefits to both parties and barriers to its successful achievement.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76966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t>Procurement</a:t>
            </a:r>
            <a:endParaRPr lang="en-US" sz="115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7 </a:t>
            </a:r>
            <a:endParaRPr lang="en-US" sz="4000" dirty="0">
              <a:solidFill>
                <a:schemeClr val="bg1"/>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There now follow two chapters about how the client and contractor go about entering into a contract. </a:t>
            </a:r>
          </a:p>
        </p:txBody>
      </p:sp>
      <p:sp>
        <p:nvSpPr>
          <p:cNvPr id="7" name="Rectangle 6"/>
          <p:cNvSpPr/>
          <p:nvPr/>
        </p:nvSpPr>
        <p:spPr>
          <a:xfrm>
            <a:off x="134267" y="3408872"/>
            <a:ext cx="7171506"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the first, Chapter 7, it describes project procurement. It considers the special characteristics of project purchasing and the role of the project purchasing manager.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72574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t>Procurement</a:t>
            </a:r>
            <a:endParaRPr lang="en-US" sz="115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7 </a:t>
            </a:r>
            <a:endParaRPr lang="en-US" sz="4000" dirty="0">
              <a:solidFill>
                <a:schemeClr val="bg1"/>
              </a:solidFill>
            </a:endParaRPr>
          </a:p>
        </p:txBody>
      </p:sp>
      <p:sp>
        <p:nvSpPr>
          <p:cNvPr id="7" name="Rectangle 6"/>
          <p:cNvSpPr/>
          <p:nvPr/>
        </p:nvSpPr>
        <p:spPr>
          <a:xfrm>
            <a:off x="134267" y="3408872"/>
            <a:ext cx="7171506" cy="1938992"/>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then describes the procurement of contracts and subcontracts, and the purchasing of goods and equipment. There are two short sections on the amendment of purchase orders and electronic data interchange.</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45802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t>Bidding</a:t>
            </a:r>
            <a:endParaRPr lang="en-US" sz="115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8 </a:t>
            </a:r>
            <a:endParaRPr lang="en-US" sz="4000" dirty="0">
              <a:solidFill>
                <a:schemeClr val="bg1"/>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Contract management is often written from the client’s perspective. </a:t>
            </a:r>
          </a:p>
        </p:txBody>
      </p:sp>
      <p:sp>
        <p:nvSpPr>
          <p:cNvPr id="7" name="Rectangle 6"/>
          <p:cNvSpPr/>
          <p:nvPr/>
        </p:nvSpPr>
        <p:spPr>
          <a:xfrm>
            <a:off x="134267" y="3408872"/>
            <a:ext cx="7171506" cy="1200329"/>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Chapter 8, it addresses that balance. It describes how a contracting organization should bid for work.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192011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t>Bidding</a:t>
            </a:r>
            <a:endParaRPr lang="en-US" sz="115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8 </a:t>
            </a:r>
            <a:endParaRPr lang="en-US" sz="4000" dirty="0">
              <a:solidFill>
                <a:schemeClr val="bg1"/>
              </a:solidFill>
            </a:endParaRPr>
          </a:p>
        </p:txBody>
      </p:sp>
      <p:sp>
        <p:nvSpPr>
          <p:cNvPr id="6" name="Rectangle 5"/>
          <p:cNvSpPr/>
          <p:nvPr/>
        </p:nvSpPr>
        <p:spPr>
          <a:xfrm>
            <a:off x="3431355" y="1419300"/>
            <a:ext cx="7899664" cy="461665"/>
          </a:xfrm>
          <a:prstGeom prst="rect">
            <a:avLst/>
          </a:prstGeom>
          <a:solidFill>
            <a:schemeClr val="accent6">
              <a:lumMod val="40000"/>
              <a:lumOff val="60000"/>
            </a:schemeClr>
          </a:solidFill>
          <a:ln>
            <a:solidFill>
              <a:schemeClr val="bg1">
                <a:lumMod val="75000"/>
                <a:lumOff val="25000"/>
              </a:schemeClr>
            </a:solidFill>
          </a:ln>
        </p:spPr>
        <p:txBody>
          <a:bodyPr wrap="square">
            <a:spAutoFit/>
          </a:bodyPr>
          <a:lstStyle/>
          <a:p>
            <a:r>
              <a:rPr lang="en-US" sz="2400" dirty="0">
                <a:solidFill>
                  <a:schemeClr val="bg2">
                    <a:lumMod val="50000"/>
                  </a:schemeClr>
                </a:solidFill>
              </a:rPr>
              <a:t>There are three stages in the bid process:</a:t>
            </a:r>
          </a:p>
        </p:txBody>
      </p:sp>
      <p:sp>
        <p:nvSpPr>
          <p:cNvPr id="7" name="Rectangle 6"/>
          <p:cNvSpPr/>
          <p:nvPr/>
        </p:nvSpPr>
        <p:spPr>
          <a:xfrm>
            <a:off x="1" y="3361816"/>
            <a:ext cx="3685880"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Before receiving the invitation to tender</a:t>
            </a:r>
            <a:endParaRPr lang="en-US" sz="3200" dirty="0">
              <a:solidFill>
                <a:schemeClr val="bg2">
                  <a:lumMod val="50000"/>
                </a:schemeClr>
              </a:solidFill>
            </a:endParaRPr>
          </a:p>
        </p:txBody>
      </p:sp>
      <p:cxnSp>
        <p:nvCxnSpPr>
          <p:cNvPr id="8" name="Straight Arrow Connector 7"/>
          <p:cNvCxnSpPr/>
          <p:nvPr/>
        </p:nvCxnSpPr>
        <p:spPr>
          <a:xfrm flipH="1">
            <a:off x="3776220" y="1880965"/>
            <a:ext cx="2699995" cy="127024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6458932" y="1880965"/>
            <a:ext cx="17282" cy="10586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flipH="1">
            <a:off x="4015819" y="1927062"/>
            <a:ext cx="2428974" cy="23634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Rectangle 13"/>
          <p:cNvSpPr/>
          <p:nvPr/>
        </p:nvSpPr>
        <p:spPr>
          <a:xfrm>
            <a:off x="1274191" y="4825126"/>
            <a:ext cx="3685880"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B</a:t>
            </a:r>
            <a:r>
              <a:rPr lang="en-US" sz="2400" dirty="0" smtClean="0">
                <a:solidFill>
                  <a:schemeClr val="bg2">
                    <a:lumMod val="50000"/>
                  </a:schemeClr>
                </a:solidFill>
              </a:rPr>
              <a:t>id </a:t>
            </a:r>
            <a:r>
              <a:rPr lang="en-US" sz="2400" dirty="0">
                <a:solidFill>
                  <a:schemeClr val="bg2">
                    <a:lumMod val="50000"/>
                  </a:schemeClr>
                </a:solidFill>
              </a:rPr>
              <a:t>preparation and submission</a:t>
            </a:r>
            <a:endParaRPr lang="en-US" sz="4000" dirty="0">
              <a:solidFill>
                <a:schemeClr val="bg2">
                  <a:lumMod val="50000"/>
                </a:schemeClr>
              </a:solidFill>
            </a:endParaRPr>
          </a:p>
        </p:txBody>
      </p:sp>
      <p:sp>
        <p:nvSpPr>
          <p:cNvPr id="15" name="Rectangle 14"/>
          <p:cNvSpPr/>
          <p:nvPr/>
        </p:nvSpPr>
        <p:spPr>
          <a:xfrm>
            <a:off x="5538247" y="3081817"/>
            <a:ext cx="3685880" cy="461665"/>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C</a:t>
            </a:r>
            <a:r>
              <a:rPr lang="en-US" sz="2400" dirty="0" smtClean="0">
                <a:solidFill>
                  <a:schemeClr val="bg2">
                    <a:lumMod val="50000"/>
                  </a:schemeClr>
                </a:solidFill>
              </a:rPr>
              <a:t>ontract </a:t>
            </a:r>
            <a:r>
              <a:rPr lang="en-US" sz="2400" dirty="0">
                <a:solidFill>
                  <a:schemeClr val="bg2">
                    <a:lumMod val="50000"/>
                  </a:schemeClr>
                </a:solidFill>
              </a:rPr>
              <a:t>negotiation</a:t>
            </a:r>
            <a:endParaRPr lang="en-US" sz="4000" dirty="0">
              <a:solidFill>
                <a:schemeClr val="bg2">
                  <a:lumMod val="50000"/>
                </a:schemeClr>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25029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Managing variations, claims and disputes</a:t>
            </a:r>
            <a:endParaRPr lang="en-US" sz="199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9 </a:t>
            </a:r>
            <a:endParaRPr lang="en-US" sz="4000" dirty="0">
              <a:solidFill>
                <a:schemeClr val="bg1"/>
              </a:solidFill>
            </a:endParaRPr>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The main purpose of the contract is to describe how the relationship will work. However, it would be dangerously complacent to assume it will work perfectly every time. </a:t>
            </a:r>
          </a:p>
        </p:txBody>
      </p:sp>
      <p:sp>
        <p:nvSpPr>
          <p:cNvPr id="7" name="Rectangle 6"/>
          <p:cNvSpPr/>
          <p:nvPr/>
        </p:nvSpPr>
        <p:spPr>
          <a:xfrm>
            <a:off x="134267" y="3408872"/>
            <a:ext cx="7171506" cy="2308324"/>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It is therefore necessary to deal with situations where it will be less than perfect. In most cases, the changes to the contract will be relatively small and they can be dealt with simply. It is even possible to deal with quite large changes within the structures of most contracts.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08432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t>Managing variations, claims and disputes</a:t>
            </a:r>
            <a:endParaRPr lang="en-US" sz="199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solidFill>
                  <a:schemeClr val="bg1"/>
                </a:solidFill>
                <a:latin typeface="Calibri" panose="020F0502020204030204" pitchFamily="34" charset="0"/>
                <a:ea typeface="Calibri" panose="020F0502020204030204" pitchFamily="34" charset="0"/>
                <a:cs typeface="Arial" panose="020B0604020202020204" pitchFamily="34" charset="0"/>
              </a:rPr>
              <a:t>Chapter </a:t>
            </a:r>
            <a:r>
              <a:rPr lang="en-US" sz="4000" b="1" dirty="0" smtClean="0">
                <a:solidFill>
                  <a:schemeClr val="bg1"/>
                </a:solidFill>
                <a:latin typeface="Calibri" panose="020F0502020204030204" pitchFamily="34" charset="0"/>
                <a:ea typeface="Calibri" panose="020F0502020204030204" pitchFamily="34" charset="0"/>
                <a:cs typeface="Arial" panose="020B0604020202020204" pitchFamily="34" charset="0"/>
              </a:rPr>
              <a:t>10 </a:t>
            </a:r>
            <a:endParaRPr lang="en-US" sz="4000" dirty="0">
              <a:solidFill>
                <a:schemeClr val="bg1"/>
              </a:solidFill>
            </a:endParaRPr>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However, in the worst cases there is disagreement about the extent of the change, or who is responsible. That may lead to a more extensive claim and, if either party disagrees about the claim, possibly to a dispute.</a:t>
            </a:r>
          </a:p>
        </p:txBody>
      </p:sp>
      <p:sp>
        <p:nvSpPr>
          <p:cNvPr id="7" name="Rectangle 6"/>
          <p:cNvSpPr/>
          <p:nvPr/>
        </p:nvSpPr>
        <p:spPr>
          <a:xfrm>
            <a:off x="134267" y="3408872"/>
            <a:ext cx="7171506" cy="830997"/>
          </a:xfrm>
          <a:prstGeom prst="rect">
            <a:avLst/>
          </a:prstGeom>
          <a:ln>
            <a:solidFill>
              <a:schemeClr val="bg1">
                <a:lumMod val="75000"/>
                <a:lumOff val="25000"/>
              </a:schemeClr>
            </a:solidFill>
          </a:ln>
        </p:spPr>
        <p:txBody>
          <a:bodyPr wrap="square">
            <a:spAutoFit/>
          </a:bodyPr>
          <a:lstStyle/>
          <a:p>
            <a:r>
              <a:rPr lang="en-US" sz="2400" dirty="0">
                <a:solidFill>
                  <a:schemeClr val="bg2">
                    <a:lumMod val="50000"/>
                  </a:schemeClr>
                </a:solidFill>
              </a:rPr>
              <a:t>In </a:t>
            </a:r>
            <a:r>
              <a:rPr lang="en-US" sz="2400">
                <a:solidFill>
                  <a:schemeClr val="bg2">
                    <a:lumMod val="50000"/>
                  </a:schemeClr>
                </a:solidFill>
              </a:rPr>
              <a:t>Chapter </a:t>
            </a:r>
            <a:r>
              <a:rPr lang="en-US" sz="2400" smtClean="0">
                <a:solidFill>
                  <a:schemeClr val="bg2">
                    <a:lumMod val="50000"/>
                  </a:schemeClr>
                </a:solidFill>
              </a:rPr>
              <a:t>10, </a:t>
            </a:r>
            <a:r>
              <a:rPr lang="en-US" sz="2400" dirty="0">
                <a:solidFill>
                  <a:schemeClr val="bg2">
                    <a:lumMod val="50000"/>
                  </a:schemeClr>
                </a:solidFill>
              </a:rPr>
              <a:t>it describes variations, claims and disputes.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544806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4102461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57456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81780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55106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8053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2295364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967</TotalTime>
  <Words>1306</Words>
  <Application>Microsoft Office PowerPoint</Application>
  <PresentationFormat>Widescreen</PresentationFormat>
  <Paragraphs>86</Paragraphs>
  <Slides>30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28</cp:revision>
  <dcterms:created xsi:type="dcterms:W3CDTF">2023-04-29T09:08:23Z</dcterms:created>
  <dcterms:modified xsi:type="dcterms:W3CDTF">2024-01-30T19:35:08Z</dcterms:modified>
</cp:coreProperties>
</file>