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28.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1089" r:id="rId2"/>
    <p:sldId id="1038" r:id="rId3"/>
    <p:sldId id="1041" r:id="rId4"/>
    <p:sldId id="1042" r:id="rId5"/>
    <p:sldId id="1043" r:id="rId6"/>
    <p:sldId id="1044" r:id="rId7"/>
    <p:sldId id="1045" r:id="rId8"/>
    <p:sldId id="1046" r:id="rId9"/>
    <p:sldId id="1047" r:id="rId10"/>
    <p:sldId id="997" r:id="rId11"/>
    <p:sldId id="998" r:id="rId12"/>
    <p:sldId id="999" r:id="rId13"/>
    <p:sldId id="1000" r:id="rId14"/>
    <p:sldId id="1001" r:id="rId15"/>
    <p:sldId id="1002" r:id="rId16"/>
    <p:sldId id="1005" r:id="rId17"/>
    <p:sldId id="1003" r:id="rId18"/>
    <p:sldId id="1004" r:id="rId19"/>
    <p:sldId id="1006" r:id="rId20"/>
    <p:sldId id="1007" r:id="rId21"/>
    <p:sldId id="1008" r:id="rId22"/>
    <p:sldId id="1048" r:id="rId23"/>
    <p:sldId id="1066" r:id="rId24"/>
    <p:sldId id="1049" r:id="rId25"/>
    <p:sldId id="1056" r:id="rId26"/>
    <p:sldId id="1013" r:id="rId27"/>
    <p:sldId id="1015" r:id="rId28"/>
    <p:sldId id="1088" r:id="rId29"/>
    <p:sldId id="1054" r:id="rId30"/>
    <p:sldId id="1017" r:id="rId31"/>
    <p:sldId id="1018" r:id="rId32"/>
    <p:sldId id="1051" r:id="rId33"/>
    <p:sldId id="1020" r:id="rId34"/>
    <p:sldId id="1057" r:id="rId35"/>
    <p:sldId id="1055" r:id="rId36"/>
    <p:sldId id="1058" r:id="rId37"/>
    <p:sldId id="1059" r:id="rId38"/>
    <p:sldId id="1061" r:id="rId39"/>
    <p:sldId id="1062" r:id="rId40"/>
    <p:sldId id="1060" r:id="rId41"/>
    <p:sldId id="1065" r:id="rId42"/>
    <p:sldId id="1063" r:id="rId43"/>
    <p:sldId id="1067" r:id="rId44"/>
    <p:sldId id="1080" r:id="rId45"/>
    <p:sldId id="1068" r:id="rId46"/>
    <p:sldId id="1084" r:id="rId47"/>
    <p:sldId id="1053" r:id="rId48"/>
    <p:sldId id="108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89"/>
            <p14:sldId id="1038"/>
            <p14:sldId id="1041"/>
            <p14:sldId id="1042"/>
            <p14:sldId id="1043"/>
            <p14:sldId id="1044"/>
            <p14:sldId id="1045"/>
            <p14:sldId id="1046"/>
            <p14:sldId id="1047"/>
            <p14:sldId id="997"/>
            <p14:sldId id="998"/>
            <p14:sldId id="999"/>
            <p14:sldId id="1000"/>
            <p14:sldId id="1001"/>
            <p14:sldId id="1002"/>
            <p14:sldId id="1005"/>
            <p14:sldId id="1003"/>
            <p14:sldId id="1004"/>
            <p14:sldId id="1006"/>
            <p14:sldId id="1007"/>
            <p14:sldId id="1008"/>
            <p14:sldId id="1048"/>
            <p14:sldId id="1066"/>
            <p14:sldId id="1049"/>
            <p14:sldId id="1056"/>
            <p14:sldId id="1013"/>
            <p14:sldId id="1015"/>
            <p14:sldId id="1088"/>
            <p14:sldId id="1054"/>
            <p14:sldId id="1017"/>
            <p14:sldId id="1018"/>
            <p14:sldId id="1051"/>
            <p14:sldId id="1020"/>
            <p14:sldId id="1057"/>
            <p14:sldId id="1055"/>
            <p14:sldId id="1058"/>
            <p14:sldId id="1059"/>
            <p14:sldId id="1061"/>
            <p14:sldId id="1062"/>
            <p14:sldId id="1060"/>
            <p14:sldId id="1065"/>
            <p14:sldId id="1063"/>
            <p14:sldId id="1067"/>
            <p14:sldId id="1080"/>
            <p14:sldId id="1068"/>
            <p14:sldId id="1084"/>
            <p14:sldId id="1053"/>
            <p14:sldId id="1086"/>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6F1"/>
    <a:srgbClr val="BF9000"/>
    <a:srgbClr val="0000FF"/>
    <a:srgbClr val="0A1022"/>
    <a:srgbClr val="5285A8"/>
    <a:srgbClr val="528F9C"/>
    <a:srgbClr val="669BBC"/>
    <a:srgbClr val="2E75B6"/>
    <a:srgbClr val="E1E2E5"/>
    <a:srgbClr val="9BE5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446" autoAdjust="0"/>
    <p:restoredTop sz="89080" autoAdjust="0"/>
  </p:normalViewPr>
  <p:slideViewPr>
    <p:cSldViewPr snapToGrid="0">
      <p:cViewPr varScale="1">
        <p:scale>
          <a:sx n="83" d="100"/>
          <a:sy n="83" d="100"/>
        </p:scale>
        <p:origin x="418" y="53"/>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D5CF64-976D-44D6-BAE9-500EA7ED5BA9}" type="doc">
      <dgm:prSet loTypeId="urn:microsoft.com/office/officeart/2005/8/layout/pyramid2" loCatId="pyramid" qsTypeId="urn:microsoft.com/office/officeart/2005/8/quickstyle/3d3" qsCatId="3D" csTypeId="urn:microsoft.com/office/officeart/2005/8/colors/accent1_4" csCatId="accent1" phldr="1"/>
      <dgm:spPr/>
      <dgm:t>
        <a:bodyPr/>
        <a:lstStyle/>
        <a:p>
          <a:endParaRPr lang="en-US"/>
        </a:p>
      </dgm:t>
    </dgm:pt>
    <dgm:pt modelId="{54A1D226-65F0-4AAC-BEC7-69BE3F3362B5}">
      <dgm:prSet custT="1"/>
      <dgm:spPr/>
      <dgm:t>
        <a:bodyPr/>
        <a:lstStyle/>
        <a:p>
          <a:pPr rtl="1"/>
          <a:r>
            <a:rPr lang="ar-EG" sz="1600" b="1" dirty="0"/>
            <a:t>أ. </a:t>
          </a:r>
          <a:r>
            <a:rPr lang="ar-SA" sz="1600" b="1" dirty="0"/>
            <a:t>رضاء صاحب الشأن بتخزين المعلومات.</a:t>
          </a:r>
          <a:endParaRPr lang="en-US" sz="1600" b="1" dirty="0"/>
        </a:p>
      </dgm:t>
    </dgm:pt>
    <dgm:pt modelId="{AD1BCBD2-27B1-40C1-90D5-061D8D56B84F}" type="parTrans" cxnId="{BB05FFD5-7D99-4288-A3DE-DD7A959289C5}">
      <dgm:prSet/>
      <dgm:spPr/>
      <dgm:t>
        <a:bodyPr/>
        <a:lstStyle/>
        <a:p>
          <a:endParaRPr lang="en-US"/>
        </a:p>
      </dgm:t>
    </dgm:pt>
    <dgm:pt modelId="{0E345B36-1DC6-4ADE-AFF4-AF1D5D250353}" type="sibTrans" cxnId="{BB05FFD5-7D99-4288-A3DE-DD7A959289C5}">
      <dgm:prSet/>
      <dgm:spPr/>
      <dgm:t>
        <a:bodyPr/>
        <a:lstStyle/>
        <a:p>
          <a:endParaRPr lang="en-US"/>
        </a:p>
      </dgm:t>
    </dgm:pt>
    <dgm:pt modelId="{5AE4BE7D-E255-4ADC-B85F-3B0EE99998E0}">
      <dgm:prSet custT="1"/>
      <dgm:spPr/>
      <dgm:t>
        <a:bodyPr/>
        <a:lstStyle/>
        <a:p>
          <a:pPr rtl="1"/>
          <a:r>
            <a:rPr lang="ar-EG" sz="1600" b="1" dirty="0"/>
            <a:t>ب. </a:t>
          </a:r>
          <a:r>
            <a:rPr lang="ar-SA" sz="1600" b="1" dirty="0"/>
            <a:t>الجهات الدينية والفلسفية و السياسية و النقابية. </a:t>
          </a:r>
          <a:endParaRPr lang="en-US" sz="1600" b="1" dirty="0"/>
        </a:p>
      </dgm:t>
    </dgm:pt>
    <dgm:pt modelId="{C923A160-13B0-4B31-8FC8-CEC35117BA26}" type="parTrans" cxnId="{2504CF35-6BA3-4CFF-825E-1921397C5FBB}">
      <dgm:prSet/>
      <dgm:spPr/>
      <dgm:t>
        <a:bodyPr/>
        <a:lstStyle/>
        <a:p>
          <a:endParaRPr lang="en-US"/>
        </a:p>
      </dgm:t>
    </dgm:pt>
    <dgm:pt modelId="{D92087DF-D416-48B9-A1FF-29EE136754B7}" type="sibTrans" cxnId="{2504CF35-6BA3-4CFF-825E-1921397C5FBB}">
      <dgm:prSet/>
      <dgm:spPr/>
      <dgm:t>
        <a:bodyPr/>
        <a:lstStyle/>
        <a:p>
          <a:endParaRPr lang="en-US"/>
        </a:p>
      </dgm:t>
    </dgm:pt>
    <dgm:pt modelId="{EF35BD89-51B8-4536-AD1C-A3D2C8465D9C}">
      <dgm:prSet custT="1"/>
      <dgm:spPr/>
      <dgm:t>
        <a:bodyPr/>
        <a:lstStyle/>
        <a:p>
          <a:pPr rtl="1"/>
          <a:r>
            <a:rPr lang="ar-EG" sz="1600" b="1" dirty="0"/>
            <a:t>ت. </a:t>
          </a:r>
          <a:r>
            <a:rPr lang="ar-SA" sz="1600" b="1" dirty="0"/>
            <a:t>الحق في الإعلام. </a:t>
          </a:r>
          <a:endParaRPr lang="en-US" sz="1600" b="1" dirty="0"/>
        </a:p>
      </dgm:t>
    </dgm:pt>
    <dgm:pt modelId="{B095F789-0DFB-454F-8EC5-F94B3D39ABFD}" type="parTrans" cxnId="{0EE06DD8-71CF-43F3-B89C-919A616676CE}">
      <dgm:prSet/>
      <dgm:spPr/>
      <dgm:t>
        <a:bodyPr/>
        <a:lstStyle/>
        <a:p>
          <a:endParaRPr lang="en-US"/>
        </a:p>
      </dgm:t>
    </dgm:pt>
    <dgm:pt modelId="{48DB3025-8B13-4AD7-BF30-1A3358732666}" type="sibTrans" cxnId="{0EE06DD8-71CF-43F3-B89C-919A616676CE}">
      <dgm:prSet/>
      <dgm:spPr/>
      <dgm:t>
        <a:bodyPr/>
        <a:lstStyle/>
        <a:p>
          <a:endParaRPr lang="en-US"/>
        </a:p>
      </dgm:t>
    </dgm:pt>
    <dgm:pt modelId="{DEB61022-140A-4BA8-A4AF-41379659910A}">
      <dgm:prSet custT="1"/>
      <dgm:spPr/>
      <dgm:t>
        <a:bodyPr/>
        <a:lstStyle/>
        <a:p>
          <a:pPr rtl="1"/>
          <a:r>
            <a:rPr lang="ar-EG" sz="1600" b="1" dirty="0"/>
            <a:t>ث. </a:t>
          </a:r>
          <a:r>
            <a:rPr lang="ar-SA" sz="1600" b="1" dirty="0"/>
            <a:t>ضرورات المصلحة العامة.</a:t>
          </a:r>
          <a:endParaRPr lang="en-US" sz="1600" b="1" dirty="0"/>
        </a:p>
      </dgm:t>
    </dgm:pt>
    <dgm:pt modelId="{242A707D-2469-4340-A91B-62E13BA2915C}" type="parTrans" cxnId="{A809EFA3-0EEA-42AD-92C8-793D91953094}">
      <dgm:prSet/>
      <dgm:spPr/>
      <dgm:t>
        <a:bodyPr/>
        <a:lstStyle/>
        <a:p>
          <a:endParaRPr lang="en-US"/>
        </a:p>
      </dgm:t>
    </dgm:pt>
    <dgm:pt modelId="{F1E29060-8274-4E2B-8798-08C99A09964C}" type="sibTrans" cxnId="{A809EFA3-0EEA-42AD-92C8-793D91953094}">
      <dgm:prSet/>
      <dgm:spPr/>
      <dgm:t>
        <a:bodyPr/>
        <a:lstStyle/>
        <a:p>
          <a:endParaRPr lang="en-US"/>
        </a:p>
      </dgm:t>
    </dgm:pt>
    <dgm:pt modelId="{68A49A5A-4219-4AFA-A4B9-3B0293AA4147}">
      <dgm:prSet custT="1"/>
      <dgm:spPr/>
      <dgm:t>
        <a:bodyPr/>
        <a:lstStyle/>
        <a:p>
          <a:pPr rtl="1"/>
          <a:r>
            <a:rPr lang="ar-EG" sz="1600" b="1" dirty="0"/>
            <a:t>ج. </a:t>
          </a:r>
          <a:r>
            <a:rPr lang="ar-SA" sz="1600" b="1" dirty="0"/>
            <a:t>المعالجة الآلية لإثبات أو الممارسة أو الدفاع عن حق في القضاء.</a:t>
          </a:r>
          <a:endParaRPr lang="en-US" sz="1600" b="1" dirty="0"/>
        </a:p>
      </dgm:t>
    </dgm:pt>
    <dgm:pt modelId="{E6D106C9-BD31-4B01-B5B3-23092B9A4066}" type="parTrans" cxnId="{6D004D02-78C9-4FF4-B6DD-71F42FC58E54}">
      <dgm:prSet/>
      <dgm:spPr/>
      <dgm:t>
        <a:bodyPr/>
        <a:lstStyle/>
        <a:p>
          <a:endParaRPr lang="en-US"/>
        </a:p>
      </dgm:t>
    </dgm:pt>
    <dgm:pt modelId="{56C39F62-7C36-40EA-8784-16D7CC9695C0}" type="sibTrans" cxnId="{6D004D02-78C9-4FF4-B6DD-71F42FC58E54}">
      <dgm:prSet/>
      <dgm:spPr/>
      <dgm:t>
        <a:bodyPr/>
        <a:lstStyle/>
        <a:p>
          <a:endParaRPr lang="en-US"/>
        </a:p>
      </dgm:t>
    </dgm:pt>
    <dgm:pt modelId="{EA19967A-C581-4F99-BFF1-E7D358603942}">
      <dgm:prSet custT="1"/>
      <dgm:spPr/>
      <dgm:t>
        <a:bodyPr/>
        <a:lstStyle/>
        <a:p>
          <a:pPr rtl="1"/>
          <a:r>
            <a:rPr lang="ar-EG" sz="1600" b="1" dirty="0"/>
            <a:t>ح. </a:t>
          </a:r>
          <a:r>
            <a:rPr lang="ar-SA" sz="1600" b="1" dirty="0"/>
            <a:t>المعلومات الضرورية للطب الوقائي و للتشخيص الطبي</a:t>
          </a:r>
          <a:r>
            <a:rPr lang="ar-SA" sz="1600" dirty="0"/>
            <a:t>. </a:t>
          </a:r>
          <a:endParaRPr lang="en-US" sz="1600" dirty="0"/>
        </a:p>
      </dgm:t>
    </dgm:pt>
    <dgm:pt modelId="{A1214270-C328-4389-AF88-3C429DAE20ED}" type="parTrans" cxnId="{6F85D14E-3041-4A83-8665-75E9EE87D8F0}">
      <dgm:prSet/>
      <dgm:spPr/>
      <dgm:t>
        <a:bodyPr/>
        <a:lstStyle/>
        <a:p>
          <a:endParaRPr lang="en-US"/>
        </a:p>
      </dgm:t>
    </dgm:pt>
    <dgm:pt modelId="{90E5EBC6-C718-4812-AFB6-87832BBDCFB1}" type="sibTrans" cxnId="{6F85D14E-3041-4A83-8665-75E9EE87D8F0}">
      <dgm:prSet/>
      <dgm:spPr/>
      <dgm:t>
        <a:bodyPr/>
        <a:lstStyle/>
        <a:p>
          <a:endParaRPr lang="en-US"/>
        </a:p>
      </dgm:t>
    </dgm:pt>
    <dgm:pt modelId="{451A4352-7201-4010-B14B-9DCE7A5881BF}">
      <dgm:prSet custT="1"/>
      <dgm:spPr/>
      <dgm:t>
        <a:bodyPr/>
        <a:lstStyle/>
        <a:p>
          <a:pPr rtl="1"/>
          <a:r>
            <a:rPr lang="ar-EG" sz="1600" b="1" dirty="0"/>
            <a:t>خ. </a:t>
          </a:r>
          <a:r>
            <a:rPr lang="ar-SA" sz="1600" b="1" dirty="0"/>
            <a:t>المعالجة الآلية الإحصائية للبيانات الشخصية.</a:t>
          </a:r>
          <a:endParaRPr lang="en-US" sz="1600" b="1" dirty="0"/>
        </a:p>
      </dgm:t>
    </dgm:pt>
    <dgm:pt modelId="{4C2F9CC6-5416-4878-B635-D98E127903A4}" type="parTrans" cxnId="{C77381AC-7771-4D92-B360-4E58FA0FD15A}">
      <dgm:prSet/>
      <dgm:spPr/>
      <dgm:t>
        <a:bodyPr/>
        <a:lstStyle/>
        <a:p>
          <a:endParaRPr lang="en-US"/>
        </a:p>
      </dgm:t>
    </dgm:pt>
    <dgm:pt modelId="{DE392F80-8B10-4BB7-AA6C-76F7E6780CFF}" type="sibTrans" cxnId="{C77381AC-7771-4D92-B360-4E58FA0FD15A}">
      <dgm:prSet/>
      <dgm:spPr/>
      <dgm:t>
        <a:bodyPr/>
        <a:lstStyle/>
        <a:p>
          <a:endParaRPr lang="en-US"/>
        </a:p>
      </dgm:t>
    </dgm:pt>
    <dgm:pt modelId="{504CE83F-F84C-49F1-8D51-3B1C0693F14B}">
      <dgm:prSet custT="1"/>
      <dgm:spPr/>
      <dgm:t>
        <a:bodyPr/>
        <a:lstStyle/>
        <a:p>
          <a:pPr rtl="1"/>
          <a:r>
            <a:rPr lang="ar-EG" sz="1600" b="1" dirty="0"/>
            <a:t>د. </a:t>
          </a:r>
          <a:r>
            <a:rPr lang="ar-SA" sz="1600" b="1" dirty="0"/>
            <a:t>المعالجة الآلية للبيانات الضرورية للبحث في مجال الصحة.</a:t>
          </a:r>
          <a:endParaRPr lang="en-US" sz="1600" b="1" dirty="0"/>
        </a:p>
      </dgm:t>
    </dgm:pt>
    <dgm:pt modelId="{FCA8423E-ECAB-4356-B6D5-EF2FEC0F7027}" type="parTrans" cxnId="{78DE4D6C-2FA0-49CE-919D-B5A24DE27C1D}">
      <dgm:prSet/>
      <dgm:spPr/>
      <dgm:t>
        <a:bodyPr/>
        <a:lstStyle/>
        <a:p>
          <a:endParaRPr lang="en-US"/>
        </a:p>
      </dgm:t>
    </dgm:pt>
    <dgm:pt modelId="{E8E0779E-2906-419B-8E0D-EABBEE1110FD}" type="sibTrans" cxnId="{78DE4D6C-2FA0-49CE-919D-B5A24DE27C1D}">
      <dgm:prSet/>
      <dgm:spPr/>
      <dgm:t>
        <a:bodyPr/>
        <a:lstStyle/>
        <a:p>
          <a:endParaRPr lang="en-US"/>
        </a:p>
      </dgm:t>
    </dgm:pt>
    <dgm:pt modelId="{11613157-539F-465F-BF8C-D9FD1E07CA02}" type="pres">
      <dgm:prSet presAssocID="{FDD5CF64-976D-44D6-BAE9-500EA7ED5BA9}" presName="compositeShape" presStyleCnt="0">
        <dgm:presLayoutVars>
          <dgm:dir/>
          <dgm:resizeHandles/>
        </dgm:presLayoutVars>
      </dgm:prSet>
      <dgm:spPr/>
    </dgm:pt>
    <dgm:pt modelId="{0997E85E-C4B7-44F7-AE5D-6A14A456340E}" type="pres">
      <dgm:prSet presAssocID="{FDD5CF64-976D-44D6-BAE9-500EA7ED5BA9}" presName="pyramid" presStyleLbl="node1" presStyleIdx="0" presStyleCnt="1" custLinFactNeighborX="745" custLinFactNeighborY="-5507"/>
      <dgm:spPr/>
    </dgm:pt>
    <dgm:pt modelId="{ACC12BE1-E45E-4A83-A01B-18FD079A63D9}" type="pres">
      <dgm:prSet presAssocID="{FDD5CF64-976D-44D6-BAE9-500EA7ED5BA9}" presName="theList" presStyleCnt="0"/>
      <dgm:spPr/>
    </dgm:pt>
    <dgm:pt modelId="{A307C018-B1E1-42E5-AF5E-10BFCC1C22E1}" type="pres">
      <dgm:prSet presAssocID="{54A1D226-65F0-4AAC-BEC7-69BE3F3362B5}" presName="aNode" presStyleLbl="fgAcc1" presStyleIdx="0" presStyleCnt="8" custScaleX="137231" custScaleY="208244">
        <dgm:presLayoutVars>
          <dgm:bulletEnabled val="1"/>
        </dgm:presLayoutVars>
      </dgm:prSet>
      <dgm:spPr/>
    </dgm:pt>
    <dgm:pt modelId="{76E407EB-67DC-4BEE-8FA2-39848AF9800F}" type="pres">
      <dgm:prSet presAssocID="{54A1D226-65F0-4AAC-BEC7-69BE3F3362B5}" presName="aSpace" presStyleCnt="0"/>
      <dgm:spPr/>
    </dgm:pt>
    <dgm:pt modelId="{2DF9F87C-9207-4B75-B6B0-411E0BFC1278}" type="pres">
      <dgm:prSet presAssocID="{5AE4BE7D-E255-4ADC-B85F-3B0EE99998E0}" presName="aNode" presStyleLbl="fgAcc1" presStyleIdx="1" presStyleCnt="8" custScaleX="143773" custScaleY="248949">
        <dgm:presLayoutVars>
          <dgm:bulletEnabled val="1"/>
        </dgm:presLayoutVars>
      </dgm:prSet>
      <dgm:spPr/>
    </dgm:pt>
    <dgm:pt modelId="{842E2964-F7BE-4E93-A096-AF8BEEF4AEC5}" type="pres">
      <dgm:prSet presAssocID="{5AE4BE7D-E255-4ADC-B85F-3B0EE99998E0}" presName="aSpace" presStyleCnt="0"/>
      <dgm:spPr/>
    </dgm:pt>
    <dgm:pt modelId="{C5E4A083-DF13-4489-AA02-F0474FEF586F}" type="pres">
      <dgm:prSet presAssocID="{EF35BD89-51B8-4536-AD1C-A3D2C8465D9C}" presName="aNode" presStyleLbl="fgAcc1" presStyleIdx="2" presStyleCnt="8" custScaleX="150178" custScaleY="170592">
        <dgm:presLayoutVars>
          <dgm:bulletEnabled val="1"/>
        </dgm:presLayoutVars>
      </dgm:prSet>
      <dgm:spPr/>
    </dgm:pt>
    <dgm:pt modelId="{E59FF7F6-BF8F-46CC-8E21-E27AE7B34440}" type="pres">
      <dgm:prSet presAssocID="{EF35BD89-51B8-4536-AD1C-A3D2C8465D9C}" presName="aSpace" presStyleCnt="0"/>
      <dgm:spPr/>
    </dgm:pt>
    <dgm:pt modelId="{2E5FF23F-5F5C-47AB-AD1F-5C8152CB89B5}" type="pres">
      <dgm:prSet presAssocID="{DEB61022-140A-4BA8-A4AF-41379659910A}" presName="aNode" presStyleLbl="fgAcc1" presStyleIdx="3" presStyleCnt="8" custScaleX="169666" custScaleY="148347">
        <dgm:presLayoutVars>
          <dgm:bulletEnabled val="1"/>
        </dgm:presLayoutVars>
      </dgm:prSet>
      <dgm:spPr/>
    </dgm:pt>
    <dgm:pt modelId="{79869471-5D72-4D34-B88D-7E9548FFE0D7}" type="pres">
      <dgm:prSet presAssocID="{DEB61022-140A-4BA8-A4AF-41379659910A}" presName="aSpace" presStyleCnt="0"/>
      <dgm:spPr/>
    </dgm:pt>
    <dgm:pt modelId="{E1D498ED-CED4-4CE5-A808-8ADF35BD7591}" type="pres">
      <dgm:prSet presAssocID="{68A49A5A-4219-4AFA-A4B9-3B0293AA4147}" presName="aNode" presStyleLbl="fgAcc1" presStyleIdx="4" presStyleCnt="8" custScaleX="175250" custScaleY="203183">
        <dgm:presLayoutVars>
          <dgm:bulletEnabled val="1"/>
        </dgm:presLayoutVars>
      </dgm:prSet>
      <dgm:spPr/>
    </dgm:pt>
    <dgm:pt modelId="{3F6CCC62-18CC-43F6-A61F-F142A1D8D6C7}" type="pres">
      <dgm:prSet presAssocID="{68A49A5A-4219-4AFA-A4B9-3B0293AA4147}" presName="aSpace" presStyleCnt="0"/>
      <dgm:spPr/>
    </dgm:pt>
    <dgm:pt modelId="{9BCB7913-6F68-4C85-A440-531CF8197EDA}" type="pres">
      <dgm:prSet presAssocID="{EA19967A-C581-4F99-BFF1-E7D358603942}" presName="aNode" presStyleLbl="fgAcc1" presStyleIdx="5" presStyleCnt="8" custScaleX="155354" custScaleY="379503">
        <dgm:presLayoutVars>
          <dgm:bulletEnabled val="1"/>
        </dgm:presLayoutVars>
      </dgm:prSet>
      <dgm:spPr/>
    </dgm:pt>
    <dgm:pt modelId="{D2CB5AC1-4380-4354-8290-B8498C121D2E}" type="pres">
      <dgm:prSet presAssocID="{EA19967A-C581-4F99-BFF1-E7D358603942}" presName="aSpace" presStyleCnt="0"/>
      <dgm:spPr/>
    </dgm:pt>
    <dgm:pt modelId="{11B5E0B4-F942-4CAA-B67A-4CCD64503DD2}" type="pres">
      <dgm:prSet presAssocID="{451A4352-7201-4010-B14B-9DCE7A5881BF}" presName="aNode" presStyleLbl="fgAcc1" presStyleIdx="6" presStyleCnt="8" custScaleX="158178" custScaleY="177143">
        <dgm:presLayoutVars>
          <dgm:bulletEnabled val="1"/>
        </dgm:presLayoutVars>
      </dgm:prSet>
      <dgm:spPr/>
    </dgm:pt>
    <dgm:pt modelId="{7D819AEA-0FF4-4B7A-8037-CDBE947AF135}" type="pres">
      <dgm:prSet presAssocID="{451A4352-7201-4010-B14B-9DCE7A5881BF}" presName="aSpace" presStyleCnt="0"/>
      <dgm:spPr/>
    </dgm:pt>
    <dgm:pt modelId="{CD800FBF-F249-4BDC-B384-28A89B8ACBE8}" type="pres">
      <dgm:prSet presAssocID="{504CE83F-F84C-49F1-8D51-3B1C0693F14B}" presName="aNode" presStyleLbl="fgAcc1" presStyleIdx="7" presStyleCnt="8" custScaleX="164345" custScaleY="390368">
        <dgm:presLayoutVars>
          <dgm:bulletEnabled val="1"/>
        </dgm:presLayoutVars>
      </dgm:prSet>
      <dgm:spPr/>
    </dgm:pt>
    <dgm:pt modelId="{4089398D-E924-4A39-9F14-EF35C6737929}" type="pres">
      <dgm:prSet presAssocID="{504CE83F-F84C-49F1-8D51-3B1C0693F14B}" presName="aSpace" presStyleCnt="0"/>
      <dgm:spPr/>
    </dgm:pt>
  </dgm:ptLst>
  <dgm:cxnLst>
    <dgm:cxn modelId="{8FE4D200-02D3-4FDB-9A51-BBCFAC24ED81}" type="presOf" srcId="{451A4352-7201-4010-B14B-9DCE7A5881BF}" destId="{11B5E0B4-F942-4CAA-B67A-4CCD64503DD2}" srcOrd="0" destOrd="0" presId="urn:microsoft.com/office/officeart/2005/8/layout/pyramid2"/>
    <dgm:cxn modelId="{6D004D02-78C9-4FF4-B6DD-71F42FC58E54}" srcId="{FDD5CF64-976D-44D6-BAE9-500EA7ED5BA9}" destId="{68A49A5A-4219-4AFA-A4B9-3B0293AA4147}" srcOrd="4" destOrd="0" parTransId="{E6D106C9-BD31-4B01-B5B3-23092B9A4066}" sibTransId="{56C39F62-7C36-40EA-8784-16D7CC9695C0}"/>
    <dgm:cxn modelId="{7483C617-BE31-4053-8209-79E40F56AC7A}" type="presOf" srcId="{FDD5CF64-976D-44D6-BAE9-500EA7ED5BA9}" destId="{11613157-539F-465F-BF8C-D9FD1E07CA02}" srcOrd="0" destOrd="0" presId="urn:microsoft.com/office/officeart/2005/8/layout/pyramid2"/>
    <dgm:cxn modelId="{3F62B135-75D8-4E64-AD53-148860A509EA}" type="presOf" srcId="{DEB61022-140A-4BA8-A4AF-41379659910A}" destId="{2E5FF23F-5F5C-47AB-AD1F-5C8152CB89B5}" srcOrd="0" destOrd="0" presId="urn:microsoft.com/office/officeart/2005/8/layout/pyramid2"/>
    <dgm:cxn modelId="{2504CF35-6BA3-4CFF-825E-1921397C5FBB}" srcId="{FDD5CF64-976D-44D6-BAE9-500EA7ED5BA9}" destId="{5AE4BE7D-E255-4ADC-B85F-3B0EE99998E0}" srcOrd="1" destOrd="0" parTransId="{C923A160-13B0-4B31-8FC8-CEC35117BA26}" sibTransId="{D92087DF-D416-48B9-A1FF-29EE136754B7}"/>
    <dgm:cxn modelId="{B6BEF837-154C-41EE-91D3-B578E6F55D18}" type="presOf" srcId="{EF35BD89-51B8-4536-AD1C-A3D2C8465D9C}" destId="{C5E4A083-DF13-4489-AA02-F0474FEF586F}" srcOrd="0" destOrd="0" presId="urn:microsoft.com/office/officeart/2005/8/layout/pyramid2"/>
    <dgm:cxn modelId="{78DE4D6C-2FA0-49CE-919D-B5A24DE27C1D}" srcId="{FDD5CF64-976D-44D6-BAE9-500EA7ED5BA9}" destId="{504CE83F-F84C-49F1-8D51-3B1C0693F14B}" srcOrd="7" destOrd="0" parTransId="{FCA8423E-ECAB-4356-B6D5-EF2FEC0F7027}" sibTransId="{E8E0779E-2906-419B-8E0D-EABBEE1110FD}"/>
    <dgm:cxn modelId="{6F85D14E-3041-4A83-8665-75E9EE87D8F0}" srcId="{FDD5CF64-976D-44D6-BAE9-500EA7ED5BA9}" destId="{EA19967A-C581-4F99-BFF1-E7D358603942}" srcOrd="5" destOrd="0" parTransId="{A1214270-C328-4389-AF88-3C429DAE20ED}" sibTransId="{90E5EBC6-C718-4812-AFB6-87832BBDCFB1}"/>
    <dgm:cxn modelId="{3D6BD375-4550-4676-8508-999A0BA19219}" type="presOf" srcId="{EA19967A-C581-4F99-BFF1-E7D358603942}" destId="{9BCB7913-6F68-4C85-A440-531CF8197EDA}" srcOrd="0" destOrd="0" presId="urn:microsoft.com/office/officeart/2005/8/layout/pyramid2"/>
    <dgm:cxn modelId="{A809EFA3-0EEA-42AD-92C8-793D91953094}" srcId="{FDD5CF64-976D-44D6-BAE9-500EA7ED5BA9}" destId="{DEB61022-140A-4BA8-A4AF-41379659910A}" srcOrd="3" destOrd="0" parTransId="{242A707D-2469-4340-A91B-62E13BA2915C}" sibTransId="{F1E29060-8274-4E2B-8798-08C99A09964C}"/>
    <dgm:cxn modelId="{C77381AC-7771-4D92-B360-4E58FA0FD15A}" srcId="{FDD5CF64-976D-44D6-BAE9-500EA7ED5BA9}" destId="{451A4352-7201-4010-B14B-9DCE7A5881BF}" srcOrd="6" destOrd="0" parTransId="{4C2F9CC6-5416-4878-B635-D98E127903A4}" sibTransId="{DE392F80-8B10-4BB7-AA6C-76F7E6780CFF}"/>
    <dgm:cxn modelId="{1E3C29BF-7909-4BA1-BB4E-ABACB8750719}" type="presOf" srcId="{54A1D226-65F0-4AAC-BEC7-69BE3F3362B5}" destId="{A307C018-B1E1-42E5-AF5E-10BFCC1C22E1}" srcOrd="0" destOrd="0" presId="urn:microsoft.com/office/officeart/2005/8/layout/pyramid2"/>
    <dgm:cxn modelId="{350E7ACB-28F7-4F33-8538-CF6D67A4FD42}" type="presOf" srcId="{504CE83F-F84C-49F1-8D51-3B1C0693F14B}" destId="{CD800FBF-F249-4BDC-B384-28A89B8ACBE8}" srcOrd="0" destOrd="0" presId="urn:microsoft.com/office/officeart/2005/8/layout/pyramid2"/>
    <dgm:cxn modelId="{BB05FFD5-7D99-4288-A3DE-DD7A959289C5}" srcId="{FDD5CF64-976D-44D6-BAE9-500EA7ED5BA9}" destId="{54A1D226-65F0-4AAC-BEC7-69BE3F3362B5}" srcOrd="0" destOrd="0" parTransId="{AD1BCBD2-27B1-40C1-90D5-061D8D56B84F}" sibTransId="{0E345B36-1DC6-4ADE-AFF4-AF1D5D250353}"/>
    <dgm:cxn modelId="{0EE06DD8-71CF-43F3-B89C-919A616676CE}" srcId="{FDD5CF64-976D-44D6-BAE9-500EA7ED5BA9}" destId="{EF35BD89-51B8-4536-AD1C-A3D2C8465D9C}" srcOrd="2" destOrd="0" parTransId="{B095F789-0DFB-454F-8EC5-F94B3D39ABFD}" sibTransId="{48DB3025-8B13-4AD7-BF30-1A3358732666}"/>
    <dgm:cxn modelId="{41F4A2ED-9AA8-4B1F-9B46-81FD07A9BD4B}" type="presOf" srcId="{5AE4BE7D-E255-4ADC-B85F-3B0EE99998E0}" destId="{2DF9F87C-9207-4B75-B6B0-411E0BFC1278}" srcOrd="0" destOrd="0" presId="urn:microsoft.com/office/officeart/2005/8/layout/pyramid2"/>
    <dgm:cxn modelId="{EB525CFA-82EE-4A47-8482-19C2F9BE1727}" type="presOf" srcId="{68A49A5A-4219-4AFA-A4B9-3B0293AA4147}" destId="{E1D498ED-CED4-4CE5-A808-8ADF35BD7591}" srcOrd="0" destOrd="0" presId="urn:microsoft.com/office/officeart/2005/8/layout/pyramid2"/>
    <dgm:cxn modelId="{6CC359CA-47C4-4D87-B297-C1496DD280B9}" type="presParOf" srcId="{11613157-539F-465F-BF8C-D9FD1E07CA02}" destId="{0997E85E-C4B7-44F7-AE5D-6A14A456340E}" srcOrd="0" destOrd="0" presId="urn:microsoft.com/office/officeart/2005/8/layout/pyramid2"/>
    <dgm:cxn modelId="{9FCC22A6-D94B-4E90-B884-CD9BD7EC8A0B}" type="presParOf" srcId="{11613157-539F-465F-BF8C-D9FD1E07CA02}" destId="{ACC12BE1-E45E-4A83-A01B-18FD079A63D9}" srcOrd="1" destOrd="0" presId="urn:microsoft.com/office/officeart/2005/8/layout/pyramid2"/>
    <dgm:cxn modelId="{F6682211-4953-4472-82AA-1297608D9118}" type="presParOf" srcId="{ACC12BE1-E45E-4A83-A01B-18FD079A63D9}" destId="{A307C018-B1E1-42E5-AF5E-10BFCC1C22E1}" srcOrd="0" destOrd="0" presId="urn:microsoft.com/office/officeart/2005/8/layout/pyramid2"/>
    <dgm:cxn modelId="{00004FD3-FD30-4D01-9927-CEA58A8EF639}" type="presParOf" srcId="{ACC12BE1-E45E-4A83-A01B-18FD079A63D9}" destId="{76E407EB-67DC-4BEE-8FA2-39848AF9800F}" srcOrd="1" destOrd="0" presId="urn:microsoft.com/office/officeart/2005/8/layout/pyramid2"/>
    <dgm:cxn modelId="{9EB10349-202F-4512-8CCD-132E0DB1CCE8}" type="presParOf" srcId="{ACC12BE1-E45E-4A83-A01B-18FD079A63D9}" destId="{2DF9F87C-9207-4B75-B6B0-411E0BFC1278}" srcOrd="2" destOrd="0" presId="urn:microsoft.com/office/officeart/2005/8/layout/pyramid2"/>
    <dgm:cxn modelId="{D91CD920-DF19-4351-A82A-406BAC760C63}" type="presParOf" srcId="{ACC12BE1-E45E-4A83-A01B-18FD079A63D9}" destId="{842E2964-F7BE-4E93-A096-AF8BEEF4AEC5}" srcOrd="3" destOrd="0" presId="urn:microsoft.com/office/officeart/2005/8/layout/pyramid2"/>
    <dgm:cxn modelId="{A8DA874C-45C0-4C15-86AF-11FB4FA8B39F}" type="presParOf" srcId="{ACC12BE1-E45E-4A83-A01B-18FD079A63D9}" destId="{C5E4A083-DF13-4489-AA02-F0474FEF586F}" srcOrd="4" destOrd="0" presId="urn:microsoft.com/office/officeart/2005/8/layout/pyramid2"/>
    <dgm:cxn modelId="{959B6C92-5B1A-4F03-80FA-B30CCA856AB8}" type="presParOf" srcId="{ACC12BE1-E45E-4A83-A01B-18FD079A63D9}" destId="{E59FF7F6-BF8F-46CC-8E21-E27AE7B34440}" srcOrd="5" destOrd="0" presId="urn:microsoft.com/office/officeart/2005/8/layout/pyramid2"/>
    <dgm:cxn modelId="{4676E021-158C-4174-AC18-C0F79C892B78}" type="presParOf" srcId="{ACC12BE1-E45E-4A83-A01B-18FD079A63D9}" destId="{2E5FF23F-5F5C-47AB-AD1F-5C8152CB89B5}" srcOrd="6" destOrd="0" presId="urn:microsoft.com/office/officeart/2005/8/layout/pyramid2"/>
    <dgm:cxn modelId="{46AA0AC3-DB12-4EE5-9DD7-31ED90CC180C}" type="presParOf" srcId="{ACC12BE1-E45E-4A83-A01B-18FD079A63D9}" destId="{79869471-5D72-4D34-B88D-7E9548FFE0D7}" srcOrd="7" destOrd="0" presId="urn:microsoft.com/office/officeart/2005/8/layout/pyramid2"/>
    <dgm:cxn modelId="{75F31513-3862-4DAF-8FE1-A2663AD49895}" type="presParOf" srcId="{ACC12BE1-E45E-4A83-A01B-18FD079A63D9}" destId="{E1D498ED-CED4-4CE5-A808-8ADF35BD7591}" srcOrd="8" destOrd="0" presId="urn:microsoft.com/office/officeart/2005/8/layout/pyramid2"/>
    <dgm:cxn modelId="{5AD27EF9-BC99-4779-AAED-B163CD2D0282}" type="presParOf" srcId="{ACC12BE1-E45E-4A83-A01B-18FD079A63D9}" destId="{3F6CCC62-18CC-43F6-A61F-F142A1D8D6C7}" srcOrd="9" destOrd="0" presId="urn:microsoft.com/office/officeart/2005/8/layout/pyramid2"/>
    <dgm:cxn modelId="{02291A4D-EE81-4C7D-9950-BBA3C013A3B2}" type="presParOf" srcId="{ACC12BE1-E45E-4A83-A01B-18FD079A63D9}" destId="{9BCB7913-6F68-4C85-A440-531CF8197EDA}" srcOrd="10" destOrd="0" presId="urn:microsoft.com/office/officeart/2005/8/layout/pyramid2"/>
    <dgm:cxn modelId="{E5D52575-135E-4438-A057-58D0BD521C42}" type="presParOf" srcId="{ACC12BE1-E45E-4A83-A01B-18FD079A63D9}" destId="{D2CB5AC1-4380-4354-8290-B8498C121D2E}" srcOrd="11" destOrd="0" presId="urn:microsoft.com/office/officeart/2005/8/layout/pyramid2"/>
    <dgm:cxn modelId="{DE9F3DCE-9DD6-48FD-BA92-D84D7B9448DD}" type="presParOf" srcId="{ACC12BE1-E45E-4A83-A01B-18FD079A63D9}" destId="{11B5E0B4-F942-4CAA-B67A-4CCD64503DD2}" srcOrd="12" destOrd="0" presId="urn:microsoft.com/office/officeart/2005/8/layout/pyramid2"/>
    <dgm:cxn modelId="{2BBDF0EC-F95D-4B6D-A9D7-DA2C70809ABF}" type="presParOf" srcId="{ACC12BE1-E45E-4A83-A01B-18FD079A63D9}" destId="{7D819AEA-0FF4-4B7A-8037-CDBE947AF135}" srcOrd="13" destOrd="0" presId="urn:microsoft.com/office/officeart/2005/8/layout/pyramid2"/>
    <dgm:cxn modelId="{C282EB30-C1DB-4F90-8AA2-99EF85DD94A2}" type="presParOf" srcId="{ACC12BE1-E45E-4A83-A01B-18FD079A63D9}" destId="{CD800FBF-F249-4BDC-B384-28A89B8ACBE8}" srcOrd="14" destOrd="0" presId="urn:microsoft.com/office/officeart/2005/8/layout/pyramid2"/>
    <dgm:cxn modelId="{77716E71-B13F-41C9-8206-555B9DBAD4D5}" type="presParOf" srcId="{ACC12BE1-E45E-4A83-A01B-18FD079A63D9}" destId="{4089398D-E924-4A39-9F14-EF35C6737929}" srcOrd="1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97E85E-C4B7-44F7-AE5D-6A14A456340E}">
      <dsp:nvSpPr>
        <dsp:cNvPr id="0" name=""/>
        <dsp:cNvSpPr/>
      </dsp:nvSpPr>
      <dsp:spPr>
        <a:xfrm>
          <a:off x="302684" y="0"/>
          <a:ext cx="5701453" cy="5701453"/>
        </a:xfrm>
        <a:prstGeom prst="triangle">
          <a:avLst/>
        </a:prstGeom>
        <a:solidFill>
          <a:schemeClr val="accent1">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307C018-B1E1-42E5-AF5E-10BFCC1C22E1}">
      <dsp:nvSpPr>
        <dsp:cNvPr id="0" name=""/>
        <dsp:cNvSpPr/>
      </dsp:nvSpPr>
      <dsp:spPr>
        <a:xfrm>
          <a:off x="2421055" y="571712"/>
          <a:ext cx="5085704" cy="46842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أ. </a:t>
          </a:r>
          <a:r>
            <a:rPr lang="ar-SA" sz="1600" b="1" kern="1200" dirty="0"/>
            <a:t>رضاء صاحب الشأن بتخزين المعلومات.</a:t>
          </a:r>
          <a:endParaRPr lang="en-US" sz="1600" b="1" kern="1200" dirty="0"/>
        </a:p>
      </dsp:txBody>
      <dsp:txXfrm>
        <a:off x="2443922" y="594579"/>
        <a:ext cx="5039970" cy="422690"/>
      </dsp:txXfrm>
    </dsp:sp>
    <dsp:sp modelId="{2DF9F87C-9207-4B75-B6B0-411E0BFC1278}">
      <dsp:nvSpPr>
        <dsp:cNvPr id="0" name=""/>
        <dsp:cNvSpPr/>
      </dsp:nvSpPr>
      <dsp:spPr>
        <a:xfrm>
          <a:off x="2299833" y="1068254"/>
          <a:ext cx="5328147" cy="559986"/>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ب. </a:t>
          </a:r>
          <a:r>
            <a:rPr lang="ar-SA" sz="1600" b="1" kern="1200" dirty="0"/>
            <a:t>الجهات الدينية والفلسفية و السياسية و النقابية. </a:t>
          </a:r>
          <a:endParaRPr lang="en-US" sz="1600" b="1" kern="1200" dirty="0"/>
        </a:p>
      </dsp:txBody>
      <dsp:txXfrm>
        <a:off x="2327169" y="1095590"/>
        <a:ext cx="5273475" cy="505314"/>
      </dsp:txXfrm>
    </dsp:sp>
    <dsp:sp modelId="{C5E4A083-DF13-4489-AA02-F0474FEF586F}">
      <dsp:nvSpPr>
        <dsp:cNvPr id="0" name=""/>
        <dsp:cNvSpPr/>
      </dsp:nvSpPr>
      <dsp:spPr>
        <a:xfrm>
          <a:off x="2181150" y="1656358"/>
          <a:ext cx="5565513" cy="383729"/>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ت. </a:t>
          </a:r>
          <a:r>
            <a:rPr lang="ar-SA" sz="1600" b="1" kern="1200" dirty="0"/>
            <a:t>الحق في الإعلام. </a:t>
          </a:r>
          <a:endParaRPr lang="en-US" sz="1600" b="1" kern="1200" dirty="0"/>
        </a:p>
      </dsp:txBody>
      <dsp:txXfrm>
        <a:off x="2199882" y="1675090"/>
        <a:ext cx="5528049" cy="346265"/>
      </dsp:txXfrm>
    </dsp:sp>
    <dsp:sp modelId="{2E5FF23F-5F5C-47AB-AD1F-5C8152CB89B5}">
      <dsp:nvSpPr>
        <dsp:cNvPr id="0" name=""/>
        <dsp:cNvSpPr/>
      </dsp:nvSpPr>
      <dsp:spPr>
        <a:xfrm>
          <a:off x="1820043" y="2068205"/>
          <a:ext cx="6287727" cy="333691"/>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ث. </a:t>
          </a:r>
          <a:r>
            <a:rPr lang="ar-SA" sz="1600" b="1" kern="1200" dirty="0"/>
            <a:t>ضرورات المصلحة العامة.</a:t>
          </a:r>
          <a:endParaRPr lang="en-US" sz="1600" b="1" kern="1200" dirty="0"/>
        </a:p>
      </dsp:txBody>
      <dsp:txXfrm>
        <a:off x="1836332" y="2084494"/>
        <a:ext cx="6255149" cy="301113"/>
      </dsp:txXfrm>
    </dsp:sp>
    <dsp:sp modelId="{E1D498ED-CED4-4CE5-A808-8ADF35BD7591}">
      <dsp:nvSpPr>
        <dsp:cNvPr id="0" name=""/>
        <dsp:cNvSpPr/>
      </dsp:nvSpPr>
      <dsp:spPr>
        <a:xfrm>
          <a:off x="1716573" y="2430015"/>
          <a:ext cx="6494667" cy="457040"/>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ج. </a:t>
          </a:r>
          <a:r>
            <a:rPr lang="ar-SA" sz="1600" b="1" kern="1200" dirty="0"/>
            <a:t>المعالجة الآلية لإثبات أو الممارسة أو الدفاع عن حق في القضاء.</a:t>
          </a:r>
          <a:endParaRPr lang="en-US" sz="1600" b="1" kern="1200" dirty="0"/>
        </a:p>
      </dsp:txBody>
      <dsp:txXfrm>
        <a:off x="1738884" y="2452326"/>
        <a:ext cx="6450045" cy="412418"/>
      </dsp:txXfrm>
    </dsp:sp>
    <dsp:sp modelId="{9BCB7913-6F68-4C85-A440-531CF8197EDA}">
      <dsp:nvSpPr>
        <dsp:cNvPr id="0" name=""/>
        <dsp:cNvSpPr/>
      </dsp:nvSpPr>
      <dsp:spPr>
        <a:xfrm>
          <a:off x="2085240" y="2915172"/>
          <a:ext cx="5757332" cy="85365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ح. </a:t>
          </a:r>
          <a:r>
            <a:rPr lang="ar-SA" sz="1600" b="1" kern="1200" dirty="0"/>
            <a:t>المعلومات الضرورية للطب الوقائي و للتشخيص الطبي</a:t>
          </a:r>
          <a:r>
            <a:rPr lang="ar-SA" sz="1600" kern="1200" dirty="0"/>
            <a:t>. </a:t>
          </a:r>
          <a:endParaRPr lang="en-US" sz="1600" kern="1200" dirty="0"/>
        </a:p>
      </dsp:txBody>
      <dsp:txXfrm>
        <a:off x="2126912" y="2956844"/>
        <a:ext cx="5673988" cy="770310"/>
      </dsp:txXfrm>
    </dsp:sp>
    <dsp:sp modelId="{11B5E0B4-F942-4CAA-B67A-4CCD64503DD2}">
      <dsp:nvSpPr>
        <dsp:cNvPr id="0" name=""/>
        <dsp:cNvSpPr/>
      </dsp:nvSpPr>
      <dsp:spPr>
        <a:xfrm>
          <a:off x="2032913" y="3796945"/>
          <a:ext cx="5861988" cy="398465"/>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خ. </a:t>
          </a:r>
          <a:r>
            <a:rPr lang="ar-SA" sz="1600" b="1" kern="1200" dirty="0"/>
            <a:t>المعالجة الآلية الإحصائية للبيانات الشخصية.</a:t>
          </a:r>
          <a:endParaRPr lang="en-US" sz="1600" b="1" kern="1200" dirty="0"/>
        </a:p>
      </dsp:txBody>
      <dsp:txXfrm>
        <a:off x="2052364" y="3816396"/>
        <a:ext cx="5823086" cy="359563"/>
      </dsp:txXfrm>
    </dsp:sp>
    <dsp:sp modelId="{CD800FBF-F249-4BDC-B384-28A89B8ACBE8}">
      <dsp:nvSpPr>
        <dsp:cNvPr id="0" name=""/>
        <dsp:cNvSpPr/>
      </dsp:nvSpPr>
      <dsp:spPr>
        <a:xfrm>
          <a:off x="1918640" y="4223528"/>
          <a:ext cx="6090534" cy="878094"/>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t>د. </a:t>
          </a:r>
          <a:r>
            <a:rPr lang="ar-SA" sz="1600" b="1" kern="1200" dirty="0"/>
            <a:t>المعالجة الآلية للبيانات الضرورية للبحث في مجال الصحة.</a:t>
          </a:r>
          <a:endParaRPr lang="en-US" sz="1600" b="1" kern="1200" dirty="0"/>
        </a:p>
      </dsp:txBody>
      <dsp:txXfrm>
        <a:off x="1961505" y="4266393"/>
        <a:ext cx="6004804" cy="79236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7/24/2024</a:t>
            </a:fld>
            <a:endParaRPr lang="en-US" dirty="0"/>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dirty="0"/>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436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4321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4811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1916153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999078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2610068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184969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720897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18653502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852588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1376605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002124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229482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47344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328801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1654980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4254010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2874965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975592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12220509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371530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2380218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77562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484676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3691705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3475368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25136940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11480877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dirty="0"/>
          </a:p>
        </p:txBody>
      </p:sp>
    </p:spTree>
    <p:extLst>
      <p:ext uri="{BB962C8B-B14F-4D97-AF65-F5344CB8AC3E}">
        <p14:creationId xmlns:p14="http://schemas.microsoft.com/office/powerpoint/2010/main" val="11787677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3992702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dirty="0"/>
          </a:p>
        </p:txBody>
      </p:sp>
    </p:spTree>
    <p:extLst>
      <p:ext uri="{BB962C8B-B14F-4D97-AF65-F5344CB8AC3E}">
        <p14:creationId xmlns:p14="http://schemas.microsoft.com/office/powerpoint/2010/main" val="5506235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39614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dirty="0"/>
          </a:p>
        </p:txBody>
      </p:sp>
    </p:spTree>
    <p:extLst>
      <p:ext uri="{BB962C8B-B14F-4D97-AF65-F5344CB8AC3E}">
        <p14:creationId xmlns:p14="http://schemas.microsoft.com/office/powerpoint/2010/main" val="25073294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7/24/2024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7/24/2024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7/24/2024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1478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7/24/2024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6.gif"/></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hyperlink" Target="https://images.app.goo.gl/H7SdB2oPCFahMjRJ8" TargetMode="External"/><Relationship Id="rId13" Type="http://schemas.openxmlformats.org/officeDocument/2006/relationships/hyperlink" Target="https://images.app.goo.gl/7Y8VhV6NM2PfpzPo8" TargetMode="External"/><Relationship Id="rId3" Type="http://schemas.openxmlformats.org/officeDocument/2006/relationships/notesSlide" Target="../notesSlides/notesSlide34.xml"/><Relationship Id="rId7" Type="http://schemas.openxmlformats.org/officeDocument/2006/relationships/hyperlink" Target="https://images.app.goo.gl/qTWpW2rAW9gTtGHu6" TargetMode="External"/><Relationship Id="rId12" Type="http://schemas.openxmlformats.org/officeDocument/2006/relationships/hyperlink" Target="https://adhwaa.net/"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encrypted-tbn0.gstatic.com/" TargetMode="External"/><Relationship Id="rId11" Type="http://schemas.openxmlformats.org/officeDocument/2006/relationships/hyperlink" Target="https://images.app.goo.gl/x6Wduf9D2R4fVM8A9" TargetMode="External"/><Relationship Id="rId5" Type="http://schemas.openxmlformats.org/officeDocument/2006/relationships/hyperlink" Target="https://encryptedtbn3.gstatic.com/" TargetMode="External"/><Relationship Id="rId10" Type="http://schemas.openxmlformats.org/officeDocument/2006/relationships/hyperlink" Target="https://images.app.goo.gl/xmp9BtwWzubJYfQ49" TargetMode="External"/><Relationship Id="rId4" Type="http://schemas.openxmlformats.org/officeDocument/2006/relationships/image" Target="../media/image21.jpeg"/><Relationship Id="rId9" Type="http://schemas.openxmlformats.org/officeDocument/2006/relationships/hyperlink" Target="https://images.app.goo.gl/T2kBofejmf2vQDnx7"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435157"/>
            <a:ext cx="4679244" cy="999183"/>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السايعة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أثر بنوك المعلومات علي الخصوصية</a:t>
            </a:r>
          </a:p>
          <a:p>
            <a:pPr algn="ctr"/>
            <a:r>
              <a:rPr lang="ar-EG" b="1" dirty="0">
                <a:solidFill>
                  <a:srgbClr val="FFFFFF"/>
                </a:solidFill>
                <a:latin typeface="Alexandria" pitchFamily="2" charset="-78"/>
              </a:rPr>
              <a:t>ومبادئ الخصوصية المعلوماتية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rPr>
              <a:t>د. أسماء رويعي</a:t>
            </a:r>
            <a:endParaRPr lang="en-US" sz="1600" b="1" dirty="0">
              <a:latin typeface="Alexandria" pitchFamily="2" charset="-78"/>
            </a:endParaRPr>
          </a:p>
          <a:p>
            <a:pPr algn="ctr"/>
            <a:endParaRPr lang="en-US" sz="1600" b="1" dirty="0">
              <a:latin typeface="Alexandria" pitchFamily="2" charset="-78"/>
            </a:endParaRPr>
          </a:p>
          <a:p>
            <a:pPr algn="ct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30538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22514"/>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522514"/>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ata Protection Icon Animation by Motion Mela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2800" y="680720"/>
            <a:ext cx="2489200" cy="1866900"/>
          </a:xfrm>
          <a:prstGeom prst="rect">
            <a:avLst/>
          </a:prstGeom>
          <a:noFill/>
          <a:extLst>
            <a:ext uri="{909E8E84-426E-40DD-AFC4-6F175D3DCCD1}">
              <a14:hiddenFill xmlns:a14="http://schemas.microsoft.com/office/drawing/2010/main">
                <a:solidFill>
                  <a:srgbClr val="FFFFFF"/>
                </a:solidFill>
              </a14:hiddenFill>
            </a:ext>
          </a:extLst>
        </p:spPr>
      </p:pic>
      <p:sp>
        <p:nvSpPr>
          <p:cNvPr id="8" name="Folded Corner 7"/>
          <p:cNvSpPr/>
          <p:nvPr/>
        </p:nvSpPr>
        <p:spPr>
          <a:xfrm>
            <a:off x="2011680" y="2143790"/>
            <a:ext cx="8129353" cy="3471961"/>
          </a:xfrm>
          <a:prstGeom prst="foldedCorner">
            <a:avLst/>
          </a:prstGeom>
          <a:solidFill>
            <a:srgbClr val="669BBC"/>
          </a:solidFill>
          <a:ln w="1905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2011680" y="2143790"/>
            <a:ext cx="8072409" cy="2677656"/>
          </a:xfrm>
          <a:prstGeom prst="rect">
            <a:avLst/>
          </a:prstGeom>
        </p:spPr>
        <p:txBody>
          <a:bodyPr wrap="square">
            <a:spAutoFit/>
          </a:bodyPr>
          <a:lstStyle/>
          <a:p>
            <a:pPr lvl="0" algn="ctr" rtl="1">
              <a:lnSpc>
                <a:spcPct val="150000"/>
              </a:lnSpc>
            </a:pPr>
            <a:r>
              <a:rPr lang="ar-EG" sz="2400" b="1" dirty="0">
                <a:ln w="15875">
                  <a:solidFill>
                    <a:schemeClr val="accent5">
                      <a:lumMod val="50000"/>
                    </a:schemeClr>
                  </a:solidFill>
                </a:ln>
                <a:solidFill>
                  <a:srgbClr val="0000FF"/>
                </a:solidFill>
                <a:effectLst>
                  <a:outerShdw blurRad="38100" dist="38100" dir="2700000" algn="tl">
                    <a:srgbClr val="000000">
                      <a:alpha val="43137"/>
                    </a:srgbClr>
                  </a:outerShdw>
                </a:effectLst>
                <a:latin typeface="Alexandria Medium" pitchFamily="2" charset="-78"/>
              </a:rPr>
              <a:t>محاور المحاضرة</a:t>
            </a:r>
            <a:r>
              <a:rPr lang="ar-EG" sz="2400" b="1" dirty="0">
                <a:solidFill>
                  <a:srgbClr val="0000FF"/>
                </a:solidFill>
                <a:effectLst>
                  <a:outerShdw blurRad="38100" dist="38100" dir="2700000" algn="tl">
                    <a:srgbClr val="000000">
                      <a:alpha val="43137"/>
                    </a:srgbClr>
                  </a:outerShdw>
                </a:effectLst>
              </a:rPr>
              <a:t> </a:t>
            </a:r>
          </a:p>
          <a:p>
            <a:pPr lvl="0" algn="ctr" rtl="1">
              <a:lnSpc>
                <a:spcPct val="150000"/>
              </a:lnSpc>
            </a:pPr>
            <a:r>
              <a:rPr lang="ar-EG" sz="2400" b="1" dirty="0">
                <a:solidFill>
                  <a:srgbClr val="C00000"/>
                </a:solidFill>
                <a:effectLst>
                  <a:outerShdw blurRad="38100" dist="38100" dir="2700000" algn="tl">
                    <a:srgbClr val="000000">
                      <a:alpha val="43137"/>
                    </a:srgbClr>
                  </a:outerShdw>
                </a:effectLst>
              </a:rPr>
              <a:t>المحور الأول</a:t>
            </a:r>
          </a:p>
          <a:p>
            <a:pPr algn="ctr" rtl="1">
              <a:lnSpc>
                <a:spcPct val="150000"/>
              </a:lnSpc>
            </a:pPr>
            <a:r>
              <a:rPr lang="ar-SA" sz="2000" b="1" dirty="0">
                <a:solidFill>
                  <a:srgbClr val="002060"/>
                </a:solidFill>
              </a:rPr>
              <a:t>المحور الأول </a:t>
            </a:r>
            <a:r>
              <a:rPr lang="ar-SA" sz="2000" b="1" dirty="0"/>
              <a:t>: أثر بنوك المعلومات عل</a:t>
            </a:r>
            <a:r>
              <a:rPr lang="ar-EG" sz="2000" b="1" dirty="0"/>
              <a:t>ى</a:t>
            </a:r>
            <a:r>
              <a:rPr lang="ar-SA" sz="2000" b="1" dirty="0"/>
              <a:t> الخصوصية المعلوماتية</a:t>
            </a:r>
            <a:r>
              <a:rPr lang="ar-EG" sz="2000" b="1" dirty="0"/>
              <a:t>.</a:t>
            </a:r>
            <a:endParaRPr lang="en-US" sz="2000" b="1" dirty="0"/>
          </a:p>
          <a:p>
            <a:pPr algn="ctr" rtl="1">
              <a:lnSpc>
                <a:spcPct val="150000"/>
              </a:lnSpc>
            </a:pPr>
            <a:r>
              <a:rPr lang="ar-EG" sz="2400" b="1" dirty="0">
                <a:solidFill>
                  <a:srgbClr val="C00000"/>
                </a:solidFill>
                <a:effectLst>
                  <a:outerShdw blurRad="38100" dist="38100" dir="2700000" algn="tl">
                    <a:srgbClr val="000000">
                      <a:alpha val="43137"/>
                    </a:srgbClr>
                  </a:outerShdw>
                </a:effectLst>
              </a:rPr>
              <a:t>المحور الثاني</a:t>
            </a:r>
          </a:p>
          <a:p>
            <a:pPr algn="r" rtl="1">
              <a:lnSpc>
                <a:spcPct val="150000"/>
              </a:lnSpc>
            </a:pPr>
            <a:r>
              <a:rPr lang="ar-EG" sz="2000" b="1" dirty="0">
                <a:solidFill>
                  <a:srgbClr val="002060"/>
                </a:solidFill>
              </a:rPr>
              <a:t>     </a:t>
            </a:r>
            <a:r>
              <a:rPr lang="ar-SA" sz="2000" b="1" dirty="0">
                <a:solidFill>
                  <a:srgbClr val="002060"/>
                </a:solidFill>
              </a:rPr>
              <a:t>المحور الثاني </a:t>
            </a:r>
            <a:r>
              <a:rPr lang="ar-SA" sz="2000" b="1" dirty="0"/>
              <a:t>: مبادئ حماية الخصوصية المعلوماتية</a:t>
            </a:r>
            <a:r>
              <a:rPr lang="ar-EG" sz="2000" b="1" dirty="0"/>
              <a:t>.</a:t>
            </a:r>
            <a:endParaRPr lang="en-US" sz="2000" b="1" dirty="0"/>
          </a:p>
        </p:txBody>
      </p:sp>
    </p:spTree>
    <p:extLst>
      <p:ext uri="{BB962C8B-B14F-4D97-AF65-F5344CB8AC3E}">
        <p14:creationId xmlns:p14="http://schemas.microsoft.com/office/powerpoint/2010/main" val="1270210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0" name="Flowchart: Terminator 9"/>
          <p:cNvSpPr/>
          <p:nvPr/>
        </p:nvSpPr>
        <p:spPr>
          <a:xfrm>
            <a:off x="288053" y="2121257"/>
            <a:ext cx="5056105" cy="56170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lowchart: Terminator 10"/>
          <p:cNvSpPr/>
          <p:nvPr/>
        </p:nvSpPr>
        <p:spPr>
          <a:xfrm>
            <a:off x="7152640" y="2127245"/>
            <a:ext cx="4763221" cy="56170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7230866" y="2144661"/>
            <a:ext cx="4501552" cy="461665"/>
          </a:xfrm>
          <a:prstGeom prst="rect">
            <a:avLst/>
          </a:prstGeom>
        </p:spPr>
        <p:txBody>
          <a:bodyPr wrap="non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أولا</a:t>
            </a:r>
            <a:r>
              <a:rPr lang="ar-SA" sz="1600" dirty="0"/>
              <a:t> : المعالم الرئيسة لمخاطر بنوك المعلومات</a:t>
            </a:r>
            <a:r>
              <a:rPr lang="ar-EG" sz="1600" dirty="0"/>
              <a:t>.</a:t>
            </a:r>
            <a:endParaRPr lang="en-US" sz="1600"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49486" y="2135004"/>
            <a:ext cx="4333238" cy="419987"/>
          </a:xfrm>
          <a:prstGeom prst="rect">
            <a:avLst/>
          </a:prstGeom>
        </p:spPr>
        <p:txBody>
          <a:bodyPr wrap="non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ثانيا</a:t>
            </a:r>
            <a:r>
              <a:rPr lang="ar-SA" sz="1600" dirty="0"/>
              <a:t> : قيود إنشاء واستخدام بنوك المعلومات</a:t>
            </a:r>
            <a:r>
              <a:rPr lang="ar-EG" sz="1600" dirty="0"/>
              <a:t>.</a:t>
            </a:r>
            <a:endParaRPr lang="en-US" sz="1600" b="1" dirty="0">
              <a:solidFill>
                <a:schemeClr val="bg1"/>
              </a:solidFill>
              <a:effectLst>
                <a:outerShdw blurRad="38100" dist="38100" dir="2700000" algn="tl">
                  <a:srgbClr val="000000">
                    <a:alpha val="43137"/>
                  </a:srgbClr>
                </a:outerShdw>
              </a:effectLst>
              <a:ea typeface="Times New Roman" panose="02020603050405020304" pitchFamily="18" charset="0"/>
            </a:endParaRPr>
          </a:p>
        </p:txBody>
      </p:sp>
      <p:sp>
        <p:nvSpPr>
          <p:cNvPr id="15" name="Flowchart: Terminator 14"/>
          <p:cNvSpPr/>
          <p:nvPr/>
        </p:nvSpPr>
        <p:spPr>
          <a:xfrm>
            <a:off x="7152640" y="3050063"/>
            <a:ext cx="4763221" cy="1588795"/>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Terminator 15"/>
          <p:cNvSpPr/>
          <p:nvPr/>
        </p:nvSpPr>
        <p:spPr>
          <a:xfrm>
            <a:off x="165359" y="3071496"/>
            <a:ext cx="5401545" cy="1700557"/>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344152" y="3107750"/>
            <a:ext cx="4274979"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ثالثا</a:t>
            </a:r>
            <a:r>
              <a:rPr lang="ar-SA" sz="1600" dirty="0"/>
              <a:t>: ويثور التساؤل عما إذا كانت قيود إنشاء المعلومات تقتصر عل</a:t>
            </a:r>
            <a:r>
              <a:rPr lang="ar-EG" sz="1600" dirty="0"/>
              <a:t>ى</a:t>
            </a:r>
            <a:r>
              <a:rPr lang="ar-SA" sz="1600" dirty="0"/>
              <a:t> بنوك المعلومات التي تنشئها الدولة أم تشمل كذلك بنوك المعلومات التي يقيمها القطاع الخاص؟</a:t>
            </a:r>
            <a:endParaRPr lang="en-US" sz="1600" dirty="0"/>
          </a:p>
        </p:txBody>
      </p:sp>
      <p:sp>
        <p:nvSpPr>
          <p:cNvPr id="8" name="Rectangle 7"/>
          <p:cNvSpPr/>
          <p:nvPr/>
        </p:nvSpPr>
        <p:spPr>
          <a:xfrm>
            <a:off x="388106" y="3136945"/>
            <a:ext cx="4956053"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رابعا</a:t>
            </a:r>
            <a:r>
              <a:rPr lang="ar-SA" sz="1600" dirty="0"/>
              <a:t>:</a:t>
            </a:r>
            <a:r>
              <a:rPr lang="ar-EG" sz="1600" dirty="0"/>
              <a:t> </a:t>
            </a:r>
            <a:r>
              <a:rPr lang="ar-SA" sz="1600" dirty="0"/>
              <a:t>ويثور التساؤل أيضا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00" dirty="0"/>
          </a:p>
        </p:txBody>
      </p:sp>
      <p:sp>
        <p:nvSpPr>
          <p:cNvPr id="18" name="Flowchart: Terminator 17"/>
          <p:cNvSpPr/>
          <p:nvPr/>
        </p:nvSpPr>
        <p:spPr>
          <a:xfrm>
            <a:off x="3592651" y="5093657"/>
            <a:ext cx="5401545" cy="1598855"/>
          </a:xfrm>
          <a:prstGeom prst="flowChartTerminator">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756311" y="5088614"/>
            <a:ext cx="4931986" cy="1569660"/>
          </a:xfrm>
          <a:prstGeom prst="rect">
            <a:avLst/>
          </a:prstGeom>
        </p:spPr>
        <p:txBody>
          <a:bodyPr wrap="square">
            <a:spAutoFit/>
          </a:bodyPr>
          <a:lstStyle/>
          <a:p>
            <a:pPr algn="just" rtl="1">
              <a:lnSpc>
                <a:spcPct val="150000"/>
              </a:lnSpc>
            </a:pPr>
            <a:r>
              <a:rPr lang="ar-SA" sz="1600" b="1" dirty="0">
                <a:solidFill>
                  <a:srgbClr val="0000FF"/>
                </a:solidFill>
                <a:effectLst>
                  <a:outerShdw blurRad="38100" dist="38100" dir="2700000" algn="tl">
                    <a:srgbClr val="000000">
                      <a:alpha val="43137"/>
                    </a:srgbClr>
                  </a:outerShdw>
                </a:effectLst>
              </a:rPr>
              <a:t>خامسا</a:t>
            </a:r>
            <a:r>
              <a:rPr lang="ar-SA" sz="1600" dirty="0"/>
              <a:t>: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sz="1600" dirty="0">
              <a:ea typeface="Times New Roman" panose="02020603050405020304" pitchFamily="18" charset="0"/>
            </a:endParaRPr>
          </a:p>
        </p:txBody>
      </p:sp>
      <p:cxnSp>
        <p:nvCxnSpPr>
          <p:cNvPr id="17" name="Straight Arrow Connector 16"/>
          <p:cNvCxnSpPr/>
          <p:nvPr/>
        </p:nvCxnSpPr>
        <p:spPr>
          <a:xfrm>
            <a:off x="8398904" y="896845"/>
            <a:ext cx="1415656" cy="973916"/>
          </a:xfrm>
          <a:prstGeom prst="straightConnector1">
            <a:avLst/>
          </a:prstGeom>
          <a:ln w="76200">
            <a:solidFill>
              <a:schemeClr val="accent5">
                <a:lumMod val="50000"/>
              </a:schemeClr>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772290" y="828585"/>
            <a:ext cx="1415657" cy="1149843"/>
          </a:xfrm>
          <a:prstGeom prst="straightConnector1">
            <a:avLst/>
          </a:prstGeom>
          <a:ln w="76200">
            <a:solidFill>
              <a:schemeClr val="accent5">
                <a:lumMod val="50000"/>
              </a:schemeClr>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Round Same Side Corner Rectangle 11"/>
          <p:cNvSpPr/>
          <p:nvPr/>
        </p:nvSpPr>
        <p:spPr>
          <a:xfrm>
            <a:off x="4187947" y="209165"/>
            <a:ext cx="4210957" cy="1393037"/>
          </a:xfrm>
          <a:prstGeom prst="round2SameRect">
            <a:avLst/>
          </a:prstGeom>
          <a:solidFill>
            <a:srgbClr val="D9E6F1"/>
          </a:solidFill>
          <a:ln w="28575">
            <a:solidFill>
              <a:schemeClr val="accent5">
                <a:lumMod val="50000"/>
              </a:schemeClr>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9" name="Round Same Side Corner Rectangle 4"/>
          <p:cNvSpPr/>
          <p:nvPr/>
        </p:nvSpPr>
        <p:spPr>
          <a:xfrm>
            <a:off x="4110642" y="174657"/>
            <a:ext cx="4365566" cy="132503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121920" tIns="40640" rIns="121920" bIns="40640" numCol="1" spcCol="1270" anchor="ctr" anchorCtr="0">
            <a:noAutofit/>
          </a:bodyPr>
          <a:lstStyle/>
          <a:p>
            <a:pPr algn="ctr" rtl="1">
              <a:lnSpc>
                <a:spcPct val="150000"/>
              </a:lnSpc>
            </a:pPr>
            <a:endParaRPr lang="ar-EG" sz="2000" b="1" dirty="0">
              <a:solidFill>
                <a:srgbClr val="C00000"/>
              </a:solidFill>
              <a:effectLst>
                <a:outerShdw blurRad="38100" dist="38100" dir="2700000" algn="tl">
                  <a:srgbClr val="000000">
                    <a:alpha val="43137"/>
                  </a:srgbClr>
                </a:outerShdw>
              </a:effectLst>
              <a:ea typeface="Times New Roman" panose="02020603050405020304" pitchFamily="18" charset="0"/>
            </a:endParaRPr>
          </a:p>
          <a:p>
            <a:pPr algn="ctr" rtl="1">
              <a:lnSpc>
                <a:spcPct val="150000"/>
              </a:lnSpc>
            </a:pPr>
            <a:r>
              <a:rPr lang="ar-SA" sz="2000" b="1" dirty="0">
                <a:solidFill>
                  <a:srgbClr val="FF0000"/>
                </a:solidFill>
                <a:effectLst>
                  <a:outerShdw blurRad="38100" dist="38100" dir="2700000" algn="tl">
                    <a:srgbClr val="000000">
                      <a:alpha val="43137"/>
                    </a:srgbClr>
                  </a:outerShdw>
                </a:effectLst>
              </a:rPr>
              <a:t>المحور الأول </a:t>
            </a:r>
            <a:r>
              <a:rPr lang="ar-SA" sz="2000" b="1" dirty="0">
                <a:solidFill>
                  <a:srgbClr val="C00000"/>
                </a:solidFill>
                <a:effectLst>
                  <a:outerShdw blurRad="38100" dist="38100" dir="2700000" algn="tl">
                    <a:srgbClr val="000000">
                      <a:alpha val="43137"/>
                    </a:srgbClr>
                  </a:outerShdw>
                </a:effectLst>
              </a:rPr>
              <a:t>: أثر بنوك المعلومات </a:t>
            </a:r>
            <a:endParaRPr lang="ar-EG" sz="2000" b="1" dirty="0">
              <a:solidFill>
                <a:srgbClr val="C00000"/>
              </a:solidFill>
              <a:effectLst>
                <a:outerShdw blurRad="38100" dist="38100" dir="2700000" algn="tl">
                  <a:srgbClr val="000000">
                    <a:alpha val="43137"/>
                  </a:srgbClr>
                </a:outerShdw>
              </a:effectLst>
            </a:endParaRPr>
          </a:p>
          <a:p>
            <a:pPr algn="ctr" rtl="1">
              <a:lnSpc>
                <a:spcPct val="150000"/>
              </a:lnSpc>
            </a:pPr>
            <a:r>
              <a:rPr lang="ar-SA" sz="2000" b="1" dirty="0">
                <a:solidFill>
                  <a:srgbClr val="C00000"/>
                </a:solidFill>
                <a:effectLst>
                  <a:outerShdw blurRad="38100" dist="38100" dir="2700000" algn="tl">
                    <a:srgbClr val="000000">
                      <a:alpha val="43137"/>
                    </a:srgbClr>
                  </a:outerShdw>
                </a:effectLst>
              </a:rPr>
              <a:t>عل</a:t>
            </a:r>
            <a:r>
              <a:rPr lang="ar-EG" sz="2000" b="1" dirty="0">
                <a:solidFill>
                  <a:srgbClr val="C00000"/>
                </a:solidFill>
                <a:effectLst>
                  <a:outerShdw blurRad="38100" dist="38100" dir="2700000" algn="tl">
                    <a:srgbClr val="000000">
                      <a:alpha val="43137"/>
                    </a:srgbClr>
                  </a:outerShdw>
                </a:effectLst>
              </a:rPr>
              <a:t>ى</a:t>
            </a:r>
            <a:r>
              <a:rPr lang="ar-SA" sz="2000" b="1" dirty="0">
                <a:solidFill>
                  <a:srgbClr val="C00000"/>
                </a:solidFill>
                <a:effectLst>
                  <a:outerShdw blurRad="38100" dist="38100" dir="2700000" algn="tl">
                    <a:srgbClr val="000000">
                      <a:alpha val="43137"/>
                    </a:srgbClr>
                  </a:outerShdw>
                </a:effectLst>
              </a:rPr>
              <a:t> الخصوصية المعلوماتية</a:t>
            </a:r>
            <a:r>
              <a:rPr lang="ar-EG" sz="2000" b="1" dirty="0">
                <a:solidFill>
                  <a:srgbClr val="C00000"/>
                </a:solidFill>
                <a:effectLst>
                  <a:outerShdw blurRad="38100" dist="38100" dir="2700000" algn="tl">
                    <a:srgbClr val="000000">
                      <a:alpha val="43137"/>
                    </a:srgbClr>
                  </a:outerShdw>
                </a:effectLst>
              </a:rPr>
              <a:t>.</a:t>
            </a:r>
            <a:endParaRPr lang="en-US" sz="2000" b="1" dirty="0">
              <a:solidFill>
                <a:srgbClr val="C00000"/>
              </a:solidFill>
              <a:effectLst>
                <a:outerShdw blurRad="38100" dist="38100" dir="2700000" algn="tl">
                  <a:srgbClr val="000000">
                    <a:alpha val="43137"/>
                  </a:srgbClr>
                </a:outerShdw>
              </a:effectLst>
            </a:endParaRPr>
          </a:p>
          <a:p>
            <a:pPr algn="ctr" rtl="1">
              <a:lnSpc>
                <a:spcPct val="150000"/>
              </a:lnSpc>
            </a:pPr>
            <a:endParaRPr lang="en-US" sz="2000" b="1" dirty="0">
              <a:solidFill>
                <a:srgbClr val="C00000"/>
              </a:solidFill>
              <a:effectLst>
                <a:outerShdw blurRad="38100" dist="38100" dir="2700000" algn="tl">
                  <a:srgbClr val="000000">
                    <a:alpha val="43137"/>
                  </a:srgbClr>
                </a:outerShdw>
              </a:effectLst>
            </a:endParaRPr>
          </a:p>
        </p:txBody>
      </p:sp>
      <p:cxnSp>
        <p:nvCxnSpPr>
          <p:cNvPr id="25" name="Straight Arrow Connector 24"/>
          <p:cNvCxnSpPr/>
          <p:nvPr/>
        </p:nvCxnSpPr>
        <p:spPr>
          <a:xfrm flipH="1">
            <a:off x="6293423" y="1632894"/>
            <a:ext cx="2" cy="3294918"/>
          </a:xfrm>
          <a:prstGeom prst="straightConnector1">
            <a:avLst/>
          </a:prstGeom>
          <a:ln w="76200">
            <a:solidFill>
              <a:schemeClr val="accent5">
                <a:lumMod val="50000"/>
              </a:schemeClr>
            </a:solidFill>
            <a:tailEnd type="triangle"/>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773433" y="1602202"/>
            <a:ext cx="0" cy="1758562"/>
          </a:xfrm>
          <a:prstGeom prst="line">
            <a:avLst/>
          </a:prstGeom>
          <a:ln w="76200">
            <a:solidFill>
              <a:schemeClr val="accent5">
                <a:lumMod val="50000"/>
              </a:schemeClr>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799593" y="1602202"/>
            <a:ext cx="0" cy="1801398"/>
          </a:xfrm>
          <a:prstGeom prst="line">
            <a:avLst/>
          </a:prstGeom>
          <a:ln w="76200">
            <a:solidFill>
              <a:schemeClr val="accent5">
                <a:lumMod val="50000"/>
              </a:schemeClr>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5387742" y="3327962"/>
            <a:ext cx="419000" cy="10160"/>
          </a:xfrm>
          <a:prstGeom prst="straightConnector1">
            <a:avLst/>
          </a:prstGeom>
          <a:ln w="76200">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6808439" y="3355677"/>
            <a:ext cx="439957" cy="10174"/>
          </a:xfrm>
          <a:prstGeom prst="straightConnector1">
            <a:avLst/>
          </a:prstGeom>
          <a:ln w="76200">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4879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159" y="2294365"/>
            <a:ext cx="5734921" cy="3093154"/>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algn="just" rtl="1">
              <a:lnSpc>
                <a:spcPct val="150000"/>
              </a:lnSpc>
            </a:pPr>
            <a:r>
              <a:rPr lang="ar-SA" sz="1600" b="1" dirty="0"/>
              <a:t> </a:t>
            </a:r>
            <a:r>
              <a:rPr lang="ar-SA" b="1" dirty="0">
                <a:effectLst>
                  <a:outerShdw blurRad="38100" dist="38100" dir="2700000" algn="tl">
                    <a:srgbClr val="000000">
                      <a:alpha val="43137"/>
                    </a:srgbClr>
                  </a:outerShdw>
                </a:effectLst>
              </a:rPr>
              <a:t>أولا</a:t>
            </a:r>
            <a:r>
              <a:rPr lang="ar-SA" sz="1600" b="1" dirty="0">
                <a:effectLst>
                  <a:outerShdw blurRad="38100" dist="38100" dir="2700000" algn="tl">
                    <a:srgbClr val="000000">
                      <a:alpha val="43137"/>
                    </a:srgbClr>
                  </a:outerShdw>
                </a:effectLst>
              </a:rPr>
              <a:t> : حظر تخزين بعض أنواع المعلومات الشخصية:</a:t>
            </a:r>
            <a:endParaRPr lang="en-US" sz="1600" dirty="0">
              <a:effectLst>
                <a:outerShdw blurRad="38100" dist="38100" dir="2700000" algn="tl">
                  <a:srgbClr val="000000">
                    <a:alpha val="43137"/>
                  </a:srgbClr>
                </a:outerShdw>
              </a:effectLst>
            </a:endParaRPr>
          </a:p>
          <a:p>
            <a:pPr lvl="0" algn="just" rtl="1">
              <a:lnSpc>
                <a:spcPct val="150000"/>
              </a:lnSpc>
            </a:pPr>
            <a:r>
              <a:rPr lang="ar-EG" sz="1600" dirty="0"/>
              <a:t>1. </a:t>
            </a:r>
            <a:r>
              <a:rPr lang="ar-SA" sz="1600" dirty="0"/>
              <a:t>المعلومات التي تدخل في إطار الخصوصية. (سوف نشرح هذا النوع من المعلومات فقط والباقي المحاضرة القادمة بمشيئة الله تعالي).</a:t>
            </a:r>
            <a:endParaRPr lang="ar-EG" sz="1600" dirty="0"/>
          </a:p>
          <a:p>
            <a:pPr lvl="0" algn="just" rtl="1">
              <a:lnSpc>
                <a:spcPct val="150000"/>
              </a:lnSpc>
            </a:pPr>
            <a:r>
              <a:rPr lang="ar-EG" sz="1600" b="1" dirty="0"/>
              <a:t>2</a:t>
            </a:r>
            <a:r>
              <a:rPr lang="ar-EG" sz="1600" dirty="0"/>
              <a:t>. </a:t>
            </a:r>
            <a:r>
              <a:rPr lang="ar-SA" sz="1600" dirty="0"/>
              <a:t>المعلومات المتصلة بمسلك الشخص في مجال الائتمان. </a:t>
            </a:r>
            <a:endParaRPr lang="en-US" sz="1600" dirty="0"/>
          </a:p>
          <a:p>
            <a:pPr lvl="0" algn="just" rtl="1">
              <a:lnSpc>
                <a:spcPct val="150000"/>
              </a:lnSpc>
            </a:pPr>
            <a:r>
              <a:rPr lang="ar-EG" sz="1600" dirty="0"/>
              <a:t>3. </a:t>
            </a:r>
            <a:r>
              <a:rPr lang="ar-SA" sz="1600" dirty="0"/>
              <a:t>المعلومات المتصلة بالجرائم والعقوبات.</a:t>
            </a:r>
            <a:endParaRPr lang="en-US" sz="1600" dirty="0"/>
          </a:p>
          <a:p>
            <a:pPr lvl="0" algn="just" rtl="1">
              <a:lnSpc>
                <a:spcPct val="150000"/>
              </a:lnSpc>
            </a:pPr>
            <a:r>
              <a:rPr lang="ar-EG" sz="1600" dirty="0"/>
              <a:t>4. </a:t>
            </a:r>
            <a:r>
              <a:rPr lang="ar-SA" sz="1600" dirty="0"/>
              <a:t>المعلومات التي تقادمت.</a:t>
            </a:r>
            <a:endParaRPr lang="en-US" sz="1600" dirty="0"/>
          </a:p>
          <a:p>
            <a:pPr algn="just" rtl="1">
              <a:lnSpc>
                <a:spcPct val="150000"/>
              </a:lnSpc>
            </a:pPr>
            <a:r>
              <a:rPr lang="ar-EG" sz="1600" dirty="0"/>
              <a:t>5. </a:t>
            </a:r>
            <a:r>
              <a:rPr lang="ar-SA" sz="1600" dirty="0"/>
              <a:t>المعلومات التي تستبعد بناء علي اعتراض صاحب الشأن.</a:t>
            </a:r>
            <a:endParaRPr lang="en-US" sz="1600" dirty="0">
              <a:latin typeface="Calibri" panose="020F0502020204030204" pitchFamily="34" charset="0"/>
              <a:ea typeface="Calibri" panose="020F0502020204030204" pitchFamily="34" charset="0"/>
            </a:endParaRPr>
          </a:p>
        </p:txBody>
      </p:sp>
      <p:sp>
        <p:nvSpPr>
          <p:cNvPr id="7" name="Rectangle 6"/>
          <p:cNvSpPr/>
          <p:nvPr/>
        </p:nvSpPr>
        <p:spPr>
          <a:xfrm>
            <a:off x="6200503" y="2294365"/>
            <a:ext cx="5775598" cy="2400657"/>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algn="just" rtl="1">
              <a:lnSpc>
                <a:spcPct val="150000"/>
              </a:lnSpc>
            </a:pPr>
            <a:r>
              <a:rPr lang="ar-SA" b="1" dirty="0">
                <a:solidFill>
                  <a:srgbClr val="C00000"/>
                </a:solidFill>
              </a:rPr>
              <a:t> </a:t>
            </a:r>
            <a:r>
              <a:rPr lang="ar-SA" b="1" dirty="0">
                <a:solidFill>
                  <a:srgbClr val="C00000"/>
                </a:solidFill>
                <a:effectLst>
                  <a:outerShdw blurRad="38100" dist="38100" dir="2700000" algn="tl">
                    <a:srgbClr val="000000">
                      <a:alpha val="43137"/>
                    </a:srgbClr>
                  </a:outerShdw>
                </a:effectLst>
              </a:rPr>
              <a:t>أولا</a:t>
            </a:r>
            <a:r>
              <a:rPr lang="ar-SA" b="1" dirty="0">
                <a:effectLst>
                  <a:outerShdw blurRad="38100" dist="38100" dir="2700000" algn="tl">
                    <a:srgbClr val="000000">
                      <a:alpha val="43137"/>
                    </a:srgbClr>
                  </a:outerShdw>
                </a:effectLst>
              </a:rPr>
              <a:t> </a:t>
            </a:r>
            <a:r>
              <a:rPr lang="ar-SA" b="1" dirty="0"/>
              <a:t>: حظر تخزين بعض أنواع المعلومات الشخصية</a:t>
            </a:r>
            <a:r>
              <a:rPr lang="ar-EG" b="1" dirty="0"/>
              <a:t>.</a:t>
            </a:r>
          </a:p>
          <a:p>
            <a:pPr algn="just" rtl="1">
              <a:lnSpc>
                <a:spcPct val="150000"/>
              </a:lnSpc>
            </a:pPr>
            <a:r>
              <a:rPr lang="ar-SA" b="1" dirty="0">
                <a:solidFill>
                  <a:srgbClr val="C00000"/>
                </a:solidFill>
                <a:effectLst>
                  <a:outerShdw blurRad="38100" dist="38100" dir="2700000" algn="tl">
                    <a:srgbClr val="000000">
                      <a:alpha val="43137"/>
                    </a:srgbClr>
                  </a:outerShdw>
                </a:effectLst>
              </a:rPr>
              <a:t>ثانيا</a:t>
            </a:r>
            <a:r>
              <a:rPr lang="ar-SA" b="1" dirty="0">
                <a:solidFill>
                  <a:srgbClr val="C00000"/>
                </a:solidFill>
              </a:rPr>
              <a:t> </a:t>
            </a:r>
            <a:r>
              <a:rPr lang="ar-SA" b="1" dirty="0"/>
              <a:t>: مبادئ تخزين و معالجة المعلومات الشخصية</a:t>
            </a:r>
            <a:r>
              <a:rPr lang="ar-EG" b="1" dirty="0"/>
              <a:t>.</a:t>
            </a:r>
            <a:r>
              <a:rPr lang="ar-SA" dirty="0">
                <a:solidFill>
                  <a:srgbClr val="000000"/>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r>
              <a:rPr lang="ar-EG" sz="1400" dirty="0">
                <a:solidFill>
                  <a:srgbClr val="000000"/>
                </a:solidFill>
                <a:latin typeface="Calibri" panose="020F0502020204030204" pitchFamily="34" charset="0"/>
                <a:ea typeface="Times New Roman" panose="02020603050405020304" pitchFamily="18" charset="0"/>
              </a:rPr>
              <a:t>.</a:t>
            </a:r>
            <a:endParaRPr lang="en-US" sz="1600" dirty="0"/>
          </a:p>
          <a:p>
            <a:pPr algn="just" rtl="1">
              <a:lnSpc>
                <a:spcPct val="150000"/>
              </a:lnSpc>
            </a:pPr>
            <a:r>
              <a:rPr lang="ar-SA" b="1" dirty="0">
                <a:solidFill>
                  <a:srgbClr val="C00000"/>
                </a:solidFill>
                <a:effectLst>
                  <a:outerShdw blurRad="38100" dist="38100" dir="2700000" algn="tl">
                    <a:srgbClr val="000000">
                      <a:alpha val="43137"/>
                    </a:srgbClr>
                  </a:outerShdw>
                </a:effectLst>
              </a:rPr>
              <a:t>ثالثا</a:t>
            </a:r>
            <a:r>
              <a:rPr lang="ar-SA" b="1" dirty="0"/>
              <a:t>: حقوق الشخص الذي سجلت المعلومات الشخصية المتعلقة به</a:t>
            </a:r>
            <a:r>
              <a:rPr lang="ar-EG" b="1" dirty="0"/>
              <a:t>.</a:t>
            </a:r>
            <a:r>
              <a:rPr lang="ar-SA" dirty="0">
                <a:solidFill>
                  <a:srgbClr val="000000"/>
                </a:solidFill>
                <a:ea typeface="Times New Roman" panose="02020603050405020304" pitchFamily="18" charset="0"/>
              </a:rPr>
              <a:t> </a:t>
            </a:r>
            <a:r>
              <a:rPr lang="ar-SA" sz="1400" dirty="0">
                <a:solidFill>
                  <a:srgbClr val="000000"/>
                </a:solidFill>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p:txBody>
      </p:sp>
      <p:sp>
        <p:nvSpPr>
          <p:cNvPr id="4" name="Left-Up Arrow 3"/>
          <p:cNvSpPr/>
          <p:nvPr/>
        </p:nvSpPr>
        <p:spPr>
          <a:xfrm rot="16200000">
            <a:off x="7778342" y="1547537"/>
            <a:ext cx="860232" cy="508002"/>
          </a:xfrm>
          <a:prstGeom prst="leftUpArrow">
            <a:avLst/>
          </a:prstGeom>
          <a:solidFill>
            <a:srgbClr val="A3A3A3"/>
          </a:solidFill>
          <a:ln>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Bent-Up Arrow 8"/>
          <p:cNvSpPr/>
          <p:nvPr/>
        </p:nvSpPr>
        <p:spPr>
          <a:xfrm rot="10800000">
            <a:off x="3991295" y="1325562"/>
            <a:ext cx="444345" cy="797746"/>
          </a:xfrm>
          <a:prstGeom prst="bentUpArrow">
            <a:avLst>
              <a:gd name="adj1" fmla="val 25000"/>
              <a:gd name="adj2" fmla="val 25000"/>
              <a:gd name="adj3" fmla="val 26905"/>
            </a:avLst>
          </a:prstGeom>
          <a:solidFill>
            <a:srgbClr val="A3A3A3"/>
          </a:solidFill>
          <a:ln>
            <a:solidFill>
              <a:schemeClr val="tx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 Same Side Corner Rectangle 4"/>
          <p:cNvSpPr/>
          <p:nvPr/>
        </p:nvSpPr>
        <p:spPr>
          <a:xfrm>
            <a:off x="4308641" y="541203"/>
            <a:ext cx="3762187" cy="1393037"/>
          </a:xfrm>
          <a:prstGeom prst="round2SameRect">
            <a:avLst/>
          </a:prstGeom>
          <a:ln w="28575"/>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 name="TextBox 2"/>
          <p:cNvSpPr txBox="1"/>
          <p:nvPr/>
        </p:nvSpPr>
        <p:spPr>
          <a:xfrm>
            <a:off x="4446270" y="936003"/>
            <a:ext cx="3486927" cy="590931"/>
          </a:xfrm>
          <a:prstGeom prst="rect">
            <a:avLst/>
          </a:prstGeom>
          <a:noFill/>
        </p:spPr>
        <p:txBody>
          <a:bodyPr wrap="square" rtlCol="0">
            <a:spAutoFit/>
          </a:bodyPr>
          <a:lstStyle/>
          <a:p>
            <a:pPr lvl="0" algn="ctr" defTabSz="1022350">
              <a:lnSpc>
                <a:spcPct val="90000"/>
              </a:lnSpc>
              <a:spcBef>
                <a:spcPct val="0"/>
              </a:spcBef>
              <a:spcAft>
                <a:spcPct val="35000"/>
              </a:spcAft>
            </a:pPr>
            <a:r>
              <a:rPr lang="ar-EG" b="1" dirty="0">
                <a:solidFill>
                  <a:srgbClr val="FF0000"/>
                </a:solidFill>
                <a:effectLst>
                  <a:outerShdw blurRad="38100" dist="38100" dir="2700000" algn="tl">
                    <a:srgbClr val="000000">
                      <a:alpha val="43137"/>
                    </a:srgbClr>
                  </a:outerShdw>
                </a:effectLst>
              </a:rPr>
              <a:t>مبادئ حماية الخصوصية المعلوماتية</a:t>
            </a:r>
          </a:p>
        </p:txBody>
      </p:sp>
    </p:spTree>
    <p:extLst>
      <p:ext uri="{BB962C8B-B14F-4D97-AF65-F5344CB8AC3E}">
        <p14:creationId xmlns:p14="http://schemas.microsoft.com/office/powerpoint/2010/main" val="612788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lowchart: Alternate Process 18">
            <a:extLst>
              <a:ext uri="{FF2B5EF4-FFF2-40B4-BE49-F238E27FC236}">
                <a16:creationId xmlns:a16="http://schemas.microsoft.com/office/drawing/2014/main" id="{815A625F-CC6E-4FC7-B7D4-5885C00FE9FA}"/>
              </a:ext>
            </a:extLst>
          </p:cNvPr>
          <p:cNvSpPr/>
          <p:nvPr/>
        </p:nvSpPr>
        <p:spPr>
          <a:xfrm>
            <a:off x="5521234" y="378147"/>
            <a:ext cx="6043749"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Rectangle 1"/>
          <p:cNvSpPr/>
          <p:nvPr/>
        </p:nvSpPr>
        <p:spPr>
          <a:xfrm>
            <a:off x="5678881" y="360856"/>
            <a:ext cx="5886548" cy="505331"/>
          </a:xfrm>
          <a:prstGeom prst="rect">
            <a:avLst/>
          </a:prstGeom>
        </p:spPr>
        <p:txBody>
          <a:bodyPr wrap="none">
            <a:spAutoFit/>
          </a:bodyPr>
          <a:lstStyle/>
          <a:p>
            <a:pPr lvl="0" algn="ctr" rtl="1">
              <a:lnSpc>
                <a:spcPct val="150000"/>
              </a:lnSpc>
              <a:defRPr/>
            </a:pPr>
            <a:r>
              <a:rPr lang="ar-EG" sz="2000" b="1" dirty="0">
                <a:solidFill>
                  <a:srgbClr val="C00000"/>
                </a:solidFill>
                <a:effectLst>
                  <a:outerShdw blurRad="38100" dist="38100" dir="2700000" algn="tl">
                    <a:srgbClr val="000000">
                      <a:alpha val="43137"/>
                    </a:srgbClr>
                  </a:outerShdw>
                </a:effectLst>
              </a:rPr>
              <a:t>أولا: </a:t>
            </a:r>
            <a:r>
              <a:rPr lang="ar-SA" sz="2000" b="1" dirty="0">
                <a:solidFill>
                  <a:srgbClr val="C00000"/>
                </a:solidFill>
                <a:effectLst>
                  <a:outerShdw blurRad="38100" dist="38100" dir="2700000" algn="tl">
                    <a:srgbClr val="000000">
                      <a:alpha val="43137"/>
                    </a:srgbClr>
                  </a:outerShdw>
                </a:effectLst>
              </a:rPr>
              <a:t>حظر تخزين بعض أنواع المعلومات الشخصية:</a:t>
            </a:r>
            <a:endParaRPr lang="en-US" sz="2000" b="1" dirty="0">
              <a:solidFill>
                <a:srgbClr val="C00000"/>
              </a:solidFill>
              <a:effectLst>
                <a:outerShdw blurRad="38100" dist="38100" dir="2700000" algn="tl">
                  <a:srgbClr val="000000">
                    <a:alpha val="43137"/>
                  </a:srgbClr>
                </a:outerShdw>
              </a:effectLst>
              <a:latin typeface="Calibri" panose="020F0502020204030204"/>
            </a:endParaRPr>
          </a:p>
        </p:txBody>
      </p:sp>
      <p:pic>
        <p:nvPicPr>
          <p:cNvPr id="1026" name="Picture 2" descr="Privacy GIFs - Get the best gif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273" y="2726574"/>
            <a:ext cx="3257840" cy="2350487"/>
          </a:xfrm>
          <a:prstGeom prst="rect">
            <a:avLst/>
          </a:prstGeom>
          <a:noFill/>
          <a:ln w="38100">
            <a:solidFill>
              <a:schemeClr val="tx1"/>
            </a:solidFill>
            <a:prstDash val="dash"/>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1060618" y="1288705"/>
            <a:ext cx="10469531" cy="4154984"/>
          </a:xfrm>
          <a:prstGeom prst="rect">
            <a:avLst/>
          </a:prstGeom>
        </p:spPr>
        <p:txBody>
          <a:bodyPr wrap="square">
            <a:spAutoFit/>
          </a:bodyPr>
          <a:lstStyle/>
          <a:p>
            <a:pPr lvl="0" algn="just" rtl="1">
              <a:lnSpc>
                <a:spcPct val="150000"/>
              </a:lnSpc>
            </a:pPr>
            <a:r>
              <a:rPr lang="ar-EG" b="1" dirty="0">
                <a:solidFill>
                  <a:srgbClr val="00B050"/>
                </a:solidFill>
                <a:effectLst>
                  <a:outerShdw blurRad="38100" dist="38100" dir="2700000" algn="tl">
                    <a:srgbClr val="000000">
                      <a:alpha val="43137"/>
                    </a:srgbClr>
                  </a:outerShdw>
                </a:effectLst>
              </a:rPr>
              <a:t>	1. </a:t>
            </a:r>
            <a:r>
              <a:rPr lang="ar-SA" b="1" dirty="0">
                <a:solidFill>
                  <a:srgbClr val="00B050"/>
                </a:solidFill>
                <a:effectLst>
                  <a:outerShdw blurRad="38100" dist="38100" dir="2700000" algn="tl">
                    <a:srgbClr val="000000">
                      <a:alpha val="43137"/>
                    </a:srgbClr>
                  </a:outerShdw>
                </a:effectLst>
              </a:rPr>
              <a:t>المعلومات التي تدخل في إطار الخصوصية. </a:t>
            </a:r>
            <a:r>
              <a:rPr lang="ar-SA" sz="1400" dirty="0"/>
              <a:t>(سوف نشرح هذا النوع من المعلومات فقط والباقي المحاضرة القادمة بمشيئة الله تعال</a:t>
            </a:r>
            <a:r>
              <a:rPr lang="ar-EG" sz="1400" dirty="0"/>
              <a:t>ى</a:t>
            </a:r>
            <a:r>
              <a:rPr lang="ar-SA" sz="1400" dirty="0"/>
              <a:t>).</a:t>
            </a:r>
            <a:endParaRPr lang="en-US" sz="1400" dirty="0"/>
          </a:p>
          <a:p>
            <a:pPr lvl="0" algn="just" rtl="1">
              <a:lnSpc>
                <a:spcPct val="150000"/>
              </a:lnSpc>
            </a:pPr>
            <a:r>
              <a:rPr lang="ar-EG" dirty="0"/>
              <a:t>أ. </a:t>
            </a:r>
            <a:r>
              <a:rPr lang="ar-SA" dirty="0"/>
              <a:t>رضاء صاحب الشأن بتخزين المعلومات.</a:t>
            </a:r>
            <a:endParaRPr lang="en-US" dirty="0"/>
          </a:p>
          <a:p>
            <a:pPr lvl="0" algn="just" rtl="1">
              <a:lnSpc>
                <a:spcPct val="150000"/>
              </a:lnSpc>
            </a:pPr>
            <a:r>
              <a:rPr lang="ar-EG" dirty="0"/>
              <a:t>ب. </a:t>
            </a:r>
            <a:r>
              <a:rPr lang="ar-SA" dirty="0"/>
              <a:t>الجهات الدينية والفلسفية و السياسية و النقابية. </a:t>
            </a:r>
            <a:endParaRPr lang="en-US" dirty="0"/>
          </a:p>
          <a:p>
            <a:pPr lvl="0" algn="just" rtl="1">
              <a:lnSpc>
                <a:spcPct val="150000"/>
              </a:lnSpc>
            </a:pPr>
            <a:r>
              <a:rPr lang="ar-EG" dirty="0"/>
              <a:t>ت. </a:t>
            </a:r>
            <a:r>
              <a:rPr lang="ar-SA" dirty="0"/>
              <a:t>الحق في الإعلام. </a:t>
            </a:r>
            <a:endParaRPr lang="en-US" dirty="0"/>
          </a:p>
          <a:p>
            <a:pPr lvl="0" algn="just" rtl="1">
              <a:lnSpc>
                <a:spcPct val="150000"/>
              </a:lnSpc>
            </a:pPr>
            <a:r>
              <a:rPr lang="ar-EG" dirty="0"/>
              <a:t>ث. </a:t>
            </a:r>
            <a:r>
              <a:rPr lang="ar-SA" dirty="0"/>
              <a:t>ضرورات المصلحة العامة.</a:t>
            </a:r>
            <a:endParaRPr lang="en-US" dirty="0"/>
          </a:p>
          <a:p>
            <a:pPr lvl="0" algn="just" rtl="1">
              <a:lnSpc>
                <a:spcPct val="150000"/>
              </a:lnSpc>
            </a:pPr>
            <a:r>
              <a:rPr lang="ar-EG" dirty="0"/>
              <a:t>ج. </a:t>
            </a:r>
            <a:r>
              <a:rPr lang="ar-SA" dirty="0"/>
              <a:t>المعالجة الآلية لإثبات أو الممارسة أو الدفاع عن حق في القضاء.</a:t>
            </a:r>
            <a:endParaRPr lang="en-US" dirty="0"/>
          </a:p>
          <a:p>
            <a:pPr lvl="0" algn="just" rtl="1">
              <a:lnSpc>
                <a:spcPct val="150000"/>
              </a:lnSpc>
            </a:pPr>
            <a:r>
              <a:rPr lang="ar-EG" dirty="0"/>
              <a:t>ج. </a:t>
            </a:r>
            <a:r>
              <a:rPr lang="ar-SA" dirty="0"/>
              <a:t>المعلومات الضرورية للطب الوقائي و للتشخيص الطبي. </a:t>
            </a:r>
            <a:endParaRPr lang="en-US" dirty="0"/>
          </a:p>
          <a:p>
            <a:pPr lvl="0" algn="just" rtl="1">
              <a:lnSpc>
                <a:spcPct val="150000"/>
              </a:lnSpc>
            </a:pPr>
            <a:r>
              <a:rPr lang="ar-EG" dirty="0"/>
              <a:t>خ. </a:t>
            </a:r>
            <a:r>
              <a:rPr lang="ar-SA" dirty="0"/>
              <a:t>المعالجة الآلية الإحصائية للبيانات الشخصية.</a:t>
            </a:r>
            <a:endParaRPr lang="en-US" dirty="0"/>
          </a:p>
          <a:p>
            <a:pPr algn="just" rtl="1">
              <a:lnSpc>
                <a:spcPct val="150000"/>
              </a:lnSpc>
            </a:pPr>
            <a:r>
              <a:rPr lang="ar-EG" dirty="0"/>
              <a:t>د. </a:t>
            </a:r>
            <a:r>
              <a:rPr lang="ar-SA" dirty="0"/>
              <a:t>المعالجة الآلية للبيانات الضرورية للبحث في مجال الصحة.</a:t>
            </a:r>
            <a:endParaRPr lang="ar-EG"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496645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791736" y="316500"/>
            <a:ext cx="4150481" cy="1503592"/>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3907548" y="359227"/>
            <a:ext cx="3918856" cy="1338187"/>
          </a:xfrm>
          <a:prstGeom prst="rect">
            <a:avLst/>
          </a:prstGeom>
        </p:spPr>
        <p:txBody>
          <a:bodyPr wrap="square">
            <a:spAutoFit/>
          </a:bodyPr>
          <a:lstStyle/>
          <a:p>
            <a:pPr lvl="0" algn="ctr" rtl="1">
              <a:lnSpc>
                <a:spcPct val="150000"/>
              </a:lnSpc>
            </a:pPr>
            <a:r>
              <a:rPr lang="ar-EG" sz="2000" b="1" dirty="0">
                <a:solidFill>
                  <a:srgbClr val="FF0000"/>
                </a:solidFill>
                <a:effectLst>
                  <a:outerShdw blurRad="38100" dist="38100" dir="2700000" algn="tl">
                    <a:srgbClr val="000000">
                      <a:alpha val="43137"/>
                    </a:srgbClr>
                  </a:outerShdw>
                </a:effectLst>
              </a:rPr>
              <a:t>المحور الأول</a:t>
            </a:r>
            <a:endParaRPr lang="en-US" sz="2000" b="1" dirty="0">
              <a:solidFill>
                <a:srgbClr val="FF0000"/>
              </a:solidFill>
              <a:effectLst>
                <a:outerShdw blurRad="38100" dist="38100" dir="2700000" algn="tl">
                  <a:srgbClr val="000000">
                    <a:alpha val="43137"/>
                  </a:srgbClr>
                </a:outerShdw>
              </a:effectLst>
            </a:endParaRPr>
          </a:p>
          <a:p>
            <a:pPr lvl="0" algn="ctr" rtl="1">
              <a:lnSpc>
                <a:spcPct val="150000"/>
              </a:lnSpc>
            </a:pPr>
            <a:r>
              <a:rPr lang="ar-EG" b="1" dirty="0">
                <a:solidFill>
                  <a:srgbClr val="FF0000"/>
                </a:solidFill>
                <a:effectLst>
                  <a:outerShdw blurRad="38100" dist="38100" dir="2700000" algn="tl">
                    <a:srgbClr val="000000">
                      <a:alpha val="43137"/>
                    </a:srgbClr>
                  </a:outerShdw>
                </a:effectLst>
              </a:rPr>
              <a:t>أثر بنوك المعلومات على </a:t>
            </a:r>
          </a:p>
          <a:p>
            <a:pPr lvl="0" algn="ctr" rtl="1">
              <a:lnSpc>
                <a:spcPct val="150000"/>
              </a:lnSpc>
            </a:pPr>
            <a:r>
              <a:rPr lang="ar-EG" b="1" dirty="0">
                <a:solidFill>
                  <a:srgbClr val="FF0000"/>
                </a:solidFill>
                <a:effectLst>
                  <a:outerShdw blurRad="38100" dist="38100" dir="2700000" algn="tl">
                    <a:srgbClr val="000000">
                      <a:alpha val="43137"/>
                    </a:srgbClr>
                  </a:outerShdw>
                </a:effectLst>
              </a:rPr>
              <a:t>الخصوصية المعلوماتية</a:t>
            </a:r>
          </a:p>
        </p:txBody>
      </p:sp>
      <p:sp>
        <p:nvSpPr>
          <p:cNvPr id="9" name="Rounded Rectangle 8"/>
          <p:cNvSpPr/>
          <p:nvPr/>
        </p:nvSpPr>
        <p:spPr>
          <a:xfrm>
            <a:off x="142841" y="2213443"/>
            <a:ext cx="11845358" cy="4125597"/>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296091" y="2287390"/>
            <a:ext cx="11538858" cy="3913892"/>
          </a:xfrm>
          <a:prstGeom prst="rect">
            <a:avLst/>
          </a:prstGeom>
        </p:spPr>
        <p:txBody>
          <a:bodyPr wrap="square">
            <a:spAutoFit/>
          </a:bodyPr>
          <a:lstStyle/>
          <a:p>
            <a:pPr algn="just" rtl="1">
              <a:lnSpc>
                <a:spcPct val="150000"/>
              </a:lnSpc>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SA" sz="1600" dirty="0">
                <a:solidFill>
                  <a:srgbClr val="000000"/>
                </a:solidFill>
                <a:highlight>
                  <a:srgbClr val="FFFF00"/>
                </a:highlight>
                <a:latin typeface="Calibri" panose="020F0502020204030204" pitchFamily="34" charset="0"/>
                <a:ea typeface="Times New Roman" panose="02020603050405020304" pitchFamily="18" charset="0"/>
              </a:rPr>
              <a:t>لا يخفي عل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ى</a:t>
            </a:r>
            <a:r>
              <a:rPr lang="ar-SA" sz="1600" dirty="0">
                <a:solidFill>
                  <a:srgbClr val="000000"/>
                </a:solidFill>
                <a:highlight>
                  <a:srgbClr val="FFFF00"/>
                </a:highlight>
                <a:latin typeface="Calibri" panose="020F0502020204030204" pitchFamily="34" charset="0"/>
                <a:ea typeface="Times New Roman" panose="02020603050405020304" pitchFamily="18" charset="0"/>
              </a:rPr>
              <a:t> أحد الآثار الإيجابية لبنوك المعلومات</a:t>
            </a:r>
            <a:r>
              <a:rPr lang="ar-SA" sz="1600" dirty="0">
                <a:solidFill>
                  <a:srgbClr val="000000"/>
                </a:solidFill>
                <a:latin typeface="Calibri" panose="020F0502020204030204" pitchFamily="34" charset="0"/>
                <a:ea typeface="Times New Roman" panose="02020603050405020304" pitchFamily="18" charset="0"/>
              </a:rPr>
              <a:t> "</a:t>
            </a:r>
            <a:r>
              <a:rPr lang="en-US" sz="1600" b="1" dirty="0">
                <a:solidFill>
                  <a:srgbClr val="000000"/>
                </a:solidFill>
                <a:latin typeface="Calibri" panose="020F0502020204030204" pitchFamily="34" charset="0"/>
                <a:ea typeface="Times New Roman" panose="02020603050405020304" pitchFamily="18" charset="0"/>
              </a:rPr>
              <a:t>Data Banks</a:t>
            </a:r>
            <a:r>
              <a:rPr lang="ar-SA" sz="1600" dirty="0">
                <a:solidFill>
                  <a:srgbClr val="000000"/>
                </a:solidFill>
                <a:latin typeface="Calibri" panose="020F0502020204030204" pitchFamily="34" charset="0"/>
                <a:ea typeface="Times New Roman" panose="02020603050405020304" pitchFamily="18" charset="0"/>
              </a:rPr>
              <a:t>"</a:t>
            </a:r>
            <a:r>
              <a:rPr lang="ar-SA" sz="1600" dirty="0">
                <a:latin typeface="Calibri" panose="020F0502020204030204" pitchFamily="34" charset="0"/>
                <a:ea typeface="Times New Roman" panose="02020603050405020304" pitchFamily="18" charset="0"/>
              </a:rPr>
              <a:t>، </a:t>
            </a:r>
            <a:r>
              <a:rPr lang="ar-SA" sz="1600" dirty="0">
                <a:solidFill>
                  <a:srgbClr val="000000"/>
                </a:solidFill>
                <a:latin typeface="Calibri" panose="020F0502020204030204" pitchFamily="34" charset="0"/>
                <a:ea typeface="Times New Roman" panose="02020603050405020304" pitchFamily="18" charset="0"/>
              </a:rPr>
              <a:t>بل يدركها الجميع نظرا للمزايا العديدة التي تقدمها سواء للأفراد أو الهيئات في مختلف ميادين الحياة - الاقتصادية والاجتماعية والعلمية والقانونية - لمواجهة التقدم العلمي والاقتصادي والاجتماعي السريع، وما يتبعه من زيادة في حجم البيانات والمعلومات المتدفقة وعدم قدرة الوسائل العادية والأساليب التقليدية عل</a:t>
            </a:r>
            <a:r>
              <a:rPr lang="ar-EG" sz="1600" dirty="0">
                <a:solidFill>
                  <a:srgbClr val="000000"/>
                </a:solidFill>
                <a:latin typeface="Calibri" panose="020F0502020204030204" pitchFamily="34" charset="0"/>
                <a:ea typeface="Times New Roman" panose="02020603050405020304" pitchFamily="18" charset="0"/>
              </a:rPr>
              <a:t>ى</a:t>
            </a:r>
            <a:r>
              <a:rPr lang="ar-SA" sz="1600" dirty="0">
                <a:solidFill>
                  <a:srgbClr val="000000"/>
                </a:solidFill>
                <a:latin typeface="Calibri" panose="020F0502020204030204" pitchFamily="34" charset="0"/>
                <a:ea typeface="Times New Roman" panose="02020603050405020304" pitchFamily="18" charset="0"/>
              </a:rPr>
              <a:t> مواجهتها </a:t>
            </a:r>
            <a:r>
              <a:rPr lang="fa-IR" sz="1600" dirty="0">
                <a:solidFill>
                  <a:srgbClr val="000000"/>
                </a:solidFill>
                <a:latin typeface="Calibri" panose="020F0502020204030204" pitchFamily="34" charset="0"/>
                <a:ea typeface="Times New Roman" panose="02020603050405020304" pitchFamily="18" charset="0"/>
              </a:rPr>
              <a:t>.</a:t>
            </a:r>
            <a:endParaRPr lang="en-US" sz="1600" dirty="0">
              <a:latin typeface="Calibri" panose="020F0502020204030204" pitchFamily="34" charset="0"/>
              <a:ea typeface="Calibri" panose="020F0502020204030204" pitchFamily="34" charset="0"/>
            </a:endParaRPr>
          </a:p>
          <a:p>
            <a:pPr algn="just" rtl="1">
              <a:lnSpc>
                <a:spcPct val="150000"/>
              </a:lnSpc>
              <a:spcAft>
                <a:spcPts val="500"/>
              </a:spcAft>
            </a:pPr>
            <a:r>
              <a:rPr lang="ar-SA" sz="16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1600" dirty="0">
                <a:solidFill>
                  <a:srgbClr val="000000"/>
                </a:solidFill>
                <a:ea typeface="Times New Roman" panose="02020603050405020304" pitchFamily="18" charset="0"/>
              </a:rPr>
              <a:t>	</a:t>
            </a:r>
            <a:r>
              <a:rPr lang="ar-SA" sz="1600" dirty="0">
                <a:solidFill>
                  <a:srgbClr val="000000"/>
                </a:solidFill>
                <a:ea typeface="Times New Roman" panose="02020603050405020304" pitchFamily="18" charset="0"/>
              </a:rPr>
              <a:t>وبفعل الكفاءة العالية لوسائل التقنية والإمكانات غير المحدودة في مجال تحليل واسترجاع المعلومات، اتجهت جميع دول العالم بمختلف هيئاتها ومؤسساتها إلى إنشاء قواعد البيانات لتنظيم عملها واتسع على نحو كبير استخدام الحاسوب لجمع وتخزين ومعالجة المعلومات الاسمية لأغراض متعددة فيما يعرف </a:t>
            </a:r>
            <a:r>
              <a:rPr lang="ar-SA" sz="1600" b="1" dirty="0">
                <a:solidFill>
                  <a:srgbClr val="000000"/>
                </a:solidFill>
                <a:ea typeface="Times New Roman" panose="02020603050405020304" pitchFamily="18" charset="0"/>
              </a:rPr>
              <a:t>ببنوك ومراكز المعلومات الوطنية أو القومية</a:t>
            </a:r>
            <a:r>
              <a:rPr lang="ar-SA" sz="1600" dirty="0">
                <a:solidFill>
                  <a:srgbClr val="0000FF"/>
                </a:solidFill>
                <a:ea typeface="Times New Roman" panose="02020603050405020304" pitchFamily="18" charset="0"/>
              </a:rPr>
              <a:t>، </a:t>
            </a:r>
            <a:r>
              <a:rPr lang="ar-SA" sz="1600" u="sng" dirty="0">
                <a:ea typeface="Times New Roman" panose="02020603050405020304" pitchFamily="18" charset="0"/>
              </a:rPr>
              <a:t>ومع تلمس المجتمعات لإيجابيات استخدام بنوك المعلومات الوطنية في هذا المضمار ظهرت - بشكل متسارع أيضا - بنوك المعلومات الدولية.</a:t>
            </a:r>
            <a:endParaRPr lang="en-US" sz="1600" dirty="0"/>
          </a:p>
        </p:txBody>
      </p:sp>
    </p:spTree>
    <p:extLst>
      <p:ext uri="{BB962C8B-B14F-4D97-AF65-F5344CB8AC3E}">
        <p14:creationId xmlns:p14="http://schemas.microsoft.com/office/powerpoint/2010/main" val="20082985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rivacy GIFs - Get the best gif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25582" y="4632008"/>
            <a:ext cx="4666462" cy="1809162"/>
          </a:xfrm>
          <a:prstGeom prst="rect">
            <a:avLst/>
          </a:prstGeom>
          <a:noFill/>
          <a:ln w="38100">
            <a:solidFill>
              <a:schemeClr val="tx1"/>
            </a:solidFill>
            <a:prstDash val="dash"/>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44" y="1004281"/>
            <a:ext cx="11210472" cy="3914159"/>
          </a:xfrm>
          <a:prstGeom prst="rect">
            <a:avLst/>
          </a:prstGeom>
        </p:spPr>
      </p:pic>
      <p:sp>
        <p:nvSpPr>
          <p:cNvPr id="3" name="TextBox 2"/>
          <p:cNvSpPr txBox="1"/>
          <p:nvPr/>
        </p:nvSpPr>
        <p:spPr>
          <a:xfrm>
            <a:off x="681645" y="960755"/>
            <a:ext cx="11210472" cy="3374706"/>
          </a:xfrm>
          <a:prstGeom prst="rect">
            <a:avLst/>
          </a:prstGeom>
          <a:noFill/>
        </p:spPr>
        <p:txBody>
          <a:bodyPr wrap="square" rtlCol="0">
            <a:spAutoFit/>
          </a:bodyPr>
          <a:lstStyle/>
          <a:p>
            <a:pPr algn="just" rtl="1">
              <a:lnSpc>
                <a:spcPct val="150000"/>
              </a:lnSpc>
            </a:pPr>
            <a:r>
              <a:rPr lang="ar-EG" sz="1600" dirty="0"/>
              <a:t>	</a:t>
            </a:r>
            <a:r>
              <a:rPr lang="ar-SA" sz="1600" dirty="0"/>
              <a:t>ويذهب جانب من علماء الاجتماع إل</a:t>
            </a:r>
            <a:r>
              <a:rPr lang="ar-EG" sz="1600" dirty="0"/>
              <a:t>ى</a:t>
            </a:r>
            <a:r>
              <a:rPr lang="ar-SA" sz="1600" dirty="0"/>
              <a:t> أن بنوك المعلومات الدولية في استطاعتها تخزين المعلومات عن كافة المجتمعات، بينما يري جانب آخر أن هذا الاستخدام ليس متاحا إلا في الدول التي تحظي بالمهارات الاقتصادية والفنية التي تمكنها من الاستفادة بهذه المعلومات بكفاءة.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وصاحب هذا التوجه ظهور الشعور </a:t>
            </a:r>
            <a:r>
              <a:rPr lang="ar-SA" sz="1600" dirty="0">
                <a:solidFill>
                  <a:schemeClr val="accent4">
                    <a:lumMod val="75000"/>
                  </a:schemeClr>
                </a:solidFill>
                <a:effectLst>
                  <a:outerShdw blurRad="38100" dist="38100" dir="2700000" algn="tl">
                    <a:srgbClr val="000000">
                      <a:alpha val="43137"/>
                    </a:srgbClr>
                  </a:outerShdw>
                </a:effectLst>
              </a:rPr>
              <a:t>بمخاطر تقنية المعلومات وتهديدها للخصوصية</a:t>
            </a:r>
            <a:r>
              <a:rPr lang="ar-SA" sz="1600" dirty="0">
                <a:solidFill>
                  <a:srgbClr val="FFFF00"/>
                </a:solidFill>
              </a:rPr>
              <a:t>.</a:t>
            </a:r>
            <a:r>
              <a:rPr lang="ar-SA" sz="1600" dirty="0"/>
              <a:t> وهذا الشعور نما وتطور بفعل الحالات الواقعية للاستخدام غيرالمشروع للبيانات الشخصية واتساع دائرة الاعتداء على حق الأفراد في الخصوصية المعلوماتية، مما حرك الجهود الدولية والإقليمية والوطنية </a:t>
            </a:r>
            <a:r>
              <a:rPr lang="ar-SA" sz="1600" dirty="0">
                <a:solidFill>
                  <a:schemeClr val="accent4">
                    <a:lumMod val="75000"/>
                  </a:schemeClr>
                </a:solidFill>
                <a:effectLst>
                  <a:outerShdw blurRad="38100" dist="38100" dir="2700000" algn="tl">
                    <a:srgbClr val="000000">
                      <a:alpha val="43137"/>
                    </a:srgbClr>
                  </a:outerShdw>
                </a:effectLst>
              </a:rPr>
              <a:t>لإيجاد مبادئ وقواعد من شأن مراعاتها حماية الخصوصية</a:t>
            </a:r>
            <a:r>
              <a:rPr lang="ar-SA" sz="1600" dirty="0">
                <a:solidFill>
                  <a:srgbClr val="FFFF00"/>
                </a:solidFill>
              </a:rPr>
              <a:t>،</a:t>
            </a:r>
            <a:r>
              <a:rPr lang="ar-SA" sz="1600" dirty="0"/>
              <a:t> وبالضرورة إيجاد التوازن بين حاجات المجتمع لجمع وتخزين ومعالجة البيانات الشخصية، وكفالة حماية هذه البيانات من مخاطر الاستخدام غير المشروع لتقنيات معالجتها. وسوف نوضح ذلك من خلال النقاط التالية :</a:t>
            </a:r>
            <a:endParaRPr lang="en-US" sz="1600" dirty="0"/>
          </a:p>
        </p:txBody>
      </p:sp>
    </p:spTree>
    <p:extLst>
      <p:ext uri="{BB962C8B-B14F-4D97-AF65-F5344CB8AC3E}">
        <p14:creationId xmlns:p14="http://schemas.microsoft.com/office/powerpoint/2010/main" val="3053015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30762" y="817724"/>
            <a:ext cx="2448477" cy="137142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067" y="1902995"/>
            <a:ext cx="11179545" cy="4739103"/>
          </a:xfrm>
          <a:prstGeom prst="rect">
            <a:avLst/>
          </a:prstGeom>
          <a:ln w="28575">
            <a:solidFill>
              <a:schemeClr val="tx1"/>
            </a:solidFill>
            <a:prstDash val="dash"/>
          </a:ln>
        </p:spPr>
      </p:pic>
      <p:sp>
        <p:nvSpPr>
          <p:cNvPr id="6" name="Rectangle 5"/>
          <p:cNvSpPr/>
          <p:nvPr/>
        </p:nvSpPr>
        <p:spPr>
          <a:xfrm>
            <a:off x="641147" y="2010390"/>
            <a:ext cx="11047465" cy="4524315"/>
          </a:xfrm>
          <a:prstGeom prst="rect">
            <a:avLst/>
          </a:prstGeom>
        </p:spPr>
        <p:txBody>
          <a:bodyPr wrap="square">
            <a:spAutoFit/>
          </a:bodyPr>
          <a:lstStyle/>
          <a:p>
            <a:pPr lvl="0" algn="just" rtl="1">
              <a:lnSpc>
                <a:spcPct val="150000"/>
              </a:lnSpc>
            </a:pPr>
            <a:r>
              <a:rPr lang="ar-EG" sz="1600" dirty="0"/>
              <a:t>	1. </a:t>
            </a:r>
            <a:r>
              <a:rPr lang="ar-SA" sz="1600" dirty="0"/>
              <a:t>إن الكثير من المؤسسات الحكومية والهيئات الخاصة، </a:t>
            </a:r>
            <a:r>
              <a:rPr lang="ar-SA" sz="1600" dirty="0">
                <a:solidFill>
                  <a:schemeClr val="accent4">
                    <a:lumMod val="75000"/>
                  </a:schemeClr>
                </a:solidFill>
                <a:effectLst>
                  <a:outerShdw blurRad="38100" dist="38100" dir="2700000" algn="tl">
                    <a:srgbClr val="000000">
                      <a:alpha val="43137"/>
                    </a:srgbClr>
                  </a:outerShdw>
                </a:effectLst>
              </a:rPr>
              <a:t>تجمع عن الأفراد بيانات عديدة ومفصلة </a:t>
            </a:r>
            <a:r>
              <a:rPr lang="ar-SA" sz="1600" dirty="0"/>
              <a:t>تتعلق بالوضع المادي، أو الصحي، أو التعليمي، أو العائلي، أو العادات الاجتماعية، أو العمل.. وخلينا نوضح بشكل تفصيلي أكثر مثل شهادات الميلاد، والزواج، والوفاة، والحالة الصحية، وفواتير التليفونات وحسابات البنوك، ودفاتر توفير البريد، وطلبات جميع أنواع الرخص وشهادات تسجيل السيارات، وطلبات الضرائب، وطلبات استخراج جوازات السفر، والخدمة العسكرية والشهادات العلمية..... إلخ.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وتعتمد هذه السجلات علي معلومات اختيارية مقدمة من الفرد أو من أقاربه. وهناك نوع من السجلات المدونة للأغراض التجارية، وتشمل حسابات البنوك، وحسابات الكارت المفتوح، وسجلات السفر، وهناك سجلات قد تتقدم بها أو تقوم بها بعض الهيئات الخاصة، تتضمن معلومات عن أشخاص تتعلق بقدرتهم المالية دون علمهم، وقد تستخدم هذه البيانات تجاريا لمن يطلبها أو مثل تقديم</a:t>
            </a:r>
            <a:r>
              <a:rPr lang="en-US" sz="1600" dirty="0"/>
              <a:t> (C.V) </a:t>
            </a:r>
            <a:r>
              <a:rPr lang="ar-SA" sz="1600" dirty="0"/>
              <a:t>للالتحاق بوظيفة معينة من خلال البريد الإلكتروني ، ويتم استخدام هذه المعلومات لغير الغرض الذي قدمت لأجله، سواء كان ذلك من خلال تلك الجهة الخاصة أو باقتحام البريد الإلكتروني من جهة أخري....... إلخ</a:t>
            </a:r>
            <a:r>
              <a:rPr lang="en-US" sz="1600" dirty="0"/>
              <a:t>.</a:t>
            </a:r>
            <a:endParaRPr lang="ar-EG" sz="1600" dirty="0"/>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4145280" y="782548"/>
            <a:ext cx="7460985" cy="685044"/>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4052047" y="925015"/>
            <a:ext cx="7554218" cy="400110"/>
          </a:xfrm>
          <a:prstGeom prst="rect">
            <a:avLst/>
          </a:prstGeom>
        </p:spPr>
        <p:txBody>
          <a:bodyPr wrap="square">
            <a:spAutoFit/>
          </a:bodyPr>
          <a:lstStyle/>
          <a:p>
            <a:pPr algn="r" rtl="1"/>
            <a:r>
              <a:rPr lang="ar-SA" sz="2000" b="1" dirty="0">
                <a:solidFill>
                  <a:srgbClr val="C00000"/>
                </a:solidFill>
                <a:effectLst>
                  <a:outerShdw blurRad="38100" dist="38100" dir="2700000" algn="tl">
                    <a:srgbClr val="000000">
                      <a:alpha val="43137"/>
                    </a:srgbClr>
                  </a:outerShdw>
                </a:effectLst>
              </a:rPr>
              <a:t>أولا</a:t>
            </a:r>
            <a:r>
              <a:rPr lang="ar-SA" sz="2000" b="1" dirty="0">
                <a:effectLst>
                  <a:outerShdw blurRad="38100" dist="38100" dir="2700000" algn="tl">
                    <a:srgbClr val="000000">
                      <a:alpha val="43137"/>
                    </a:srgbClr>
                  </a:outerShdw>
                </a:effectLst>
              </a:rPr>
              <a:t> : تكمن المعالم الرئيسة لمخاطر بنوك المعلومات فيما يلي:</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8681750"/>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40873" y="3425740"/>
            <a:ext cx="7491546" cy="1897379"/>
          </a:xfrm>
          <a:prstGeom prst="rect">
            <a:avLst/>
          </a:prstGeom>
          <a:solidFill>
            <a:srgbClr val="E1E2E5"/>
          </a:solidFill>
          <a:ln w="28575">
            <a:solidFill>
              <a:schemeClr val="tx1"/>
            </a:solidFill>
          </a:ln>
          <a:effectLst>
            <a:outerShdw blurRad="76200" dist="12700" dir="2700000" sy="-23000" kx="-800400" algn="bl" rotWithShape="0">
              <a:prstClr val="black">
                <a:alpha val="20000"/>
              </a:prstClr>
            </a:outerShdw>
          </a:effectLst>
        </p:spPr>
        <p:txBody>
          <a:bodyPr wrap="square">
            <a:spAutoFit/>
          </a:bodyPr>
          <a:lstStyle/>
          <a:p>
            <a:pPr algn="just" rtl="1">
              <a:lnSpc>
                <a:spcPct val="150000"/>
              </a:lnSpc>
            </a:pPr>
            <a:r>
              <a:rPr lang="ar-EG" sz="1600" dirty="0"/>
              <a:t>	</a:t>
            </a:r>
            <a:r>
              <a:rPr lang="ar-SA" sz="1600" dirty="0"/>
              <a:t> وبناء عل</a:t>
            </a:r>
            <a:r>
              <a:rPr lang="ar-EG" sz="1600" dirty="0"/>
              <a:t>ى</a:t>
            </a:r>
            <a:r>
              <a:rPr lang="ar-SA" sz="1600" dirty="0"/>
              <a:t> ما سبق </a:t>
            </a:r>
            <a:r>
              <a:rPr lang="ar-SA" sz="1600" dirty="0">
                <a:solidFill>
                  <a:schemeClr val="accent4">
                    <a:lumMod val="75000"/>
                  </a:schemeClr>
                </a:solidFill>
                <a:effectLst>
                  <a:outerShdw blurRad="38100" dist="38100" dir="2700000" algn="tl">
                    <a:srgbClr val="000000">
                      <a:alpha val="43137"/>
                    </a:srgbClr>
                  </a:outerShdw>
                </a:effectLst>
              </a:rPr>
              <a:t>قد يضطر الفرد إلي تغيير شخصيته الحقيقية </a:t>
            </a:r>
            <a:r>
              <a:rPr lang="ar-SA" sz="1600" dirty="0"/>
              <a:t>حتى يمكن ملاءمتها مع الموقف الجديد، فيتصرف لا كما يرغب فعلا، بل كما يعتقد أنه مطلوب منه. كما أن هناك خطورة أخرى هي إحساس الفرد بماضيه أكثر من إحساسه بمستقبله. وبمثل هذا التسلط عل</a:t>
            </a:r>
            <a:r>
              <a:rPr lang="ar-EG" sz="1600" dirty="0"/>
              <a:t>ى</a:t>
            </a:r>
            <a:r>
              <a:rPr lang="ar-SA" sz="1600" dirty="0"/>
              <a:t> الخصوصية للفرد قد يصل بنا الأمر إلي تلوث حقيق</a:t>
            </a:r>
            <a:r>
              <a:rPr lang="ar-EG" sz="1600" dirty="0"/>
              <a:t>ي</a:t>
            </a:r>
            <a:r>
              <a:rPr lang="ar-SA" sz="1600" dirty="0"/>
              <a:t> لشخصية الإنسان.</a:t>
            </a:r>
            <a:endParaRPr lang="en-US" sz="1600" dirty="0"/>
          </a:p>
        </p:txBody>
      </p:sp>
      <p:sp>
        <p:nvSpPr>
          <p:cNvPr id="3" name="Rectangle 2"/>
          <p:cNvSpPr/>
          <p:nvPr/>
        </p:nvSpPr>
        <p:spPr>
          <a:xfrm>
            <a:off x="377836" y="1066140"/>
            <a:ext cx="11436328" cy="1527982"/>
          </a:xfrm>
          <a:prstGeom prst="rect">
            <a:avLst/>
          </a:prstGeom>
          <a:solidFill>
            <a:srgbClr val="E1E2E5"/>
          </a:solidFill>
          <a:ln w="28575">
            <a:solidFill>
              <a:schemeClr val="tx1"/>
            </a:solidFill>
          </a:ln>
          <a:effectLst>
            <a:outerShdw blurRad="63500" sx="102000" sy="102000" algn="ctr" rotWithShape="0">
              <a:prstClr val="black">
                <a:alpha val="40000"/>
              </a:prstClr>
            </a:outerShdw>
          </a:effectLst>
        </p:spPr>
        <p:txBody>
          <a:bodyPr wrap="square">
            <a:spAutoFit/>
          </a:bodyPr>
          <a:lstStyle/>
          <a:p>
            <a:pPr lvl="0" algn="just" rtl="1">
              <a:lnSpc>
                <a:spcPct val="150000"/>
              </a:lnSpc>
            </a:pPr>
            <a:r>
              <a:rPr lang="ar-EG" sz="1600" dirty="0"/>
              <a:t>	</a:t>
            </a:r>
            <a:r>
              <a:rPr lang="ar-SA" sz="1600" dirty="0"/>
              <a:t> وتستخدم الحاسبات وشبكات الاتصال في تخزينها، ومعالجتها، وتحليلها والربط بينها، واسترجاعها ومقارنتها ونقلها، وهو ما يجعل فرص الوصول إلى هذه البيانات على نحو غير مأذون به أو بطريق التحايل أكثر من ذي قبل</a:t>
            </a:r>
            <a:r>
              <a:rPr lang="ar-SA" sz="1600" dirty="0">
                <a:solidFill>
                  <a:schemeClr val="accent4">
                    <a:lumMod val="75000"/>
                  </a:schemeClr>
                </a:solidFill>
                <a:effectLst>
                  <a:outerShdw blurRad="38100" dist="38100" dir="2700000" algn="tl">
                    <a:srgbClr val="000000">
                      <a:alpha val="43137"/>
                    </a:srgbClr>
                  </a:outerShdw>
                </a:effectLst>
              </a:rPr>
              <a:t>، ويفتح مجالا أوسع لإساءة استخدامها أو توجيهها توجيها منحرفا، أو خاطئا، أو مراقبة الأفراد وتعرية خصوصياتهم، أو الحكم عليهم حكما خفيا من واقع سجلات البيانات الشخصية المخزنة.</a:t>
            </a:r>
            <a:endParaRPr lang="ar-EG" sz="1600" dirty="0">
              <a:solidFill>
                <a:schemeClr val="accent4">
                  <a:lumMod val="75000"/>
                </a:schemeClr>
              </a:solidFill>
              <a:effectLst>
                <a:outerShdw blurRad="38100" dist="38100" dir="2700000" algn="tl">
                  <a:srgbClr val="000000">
                    <a:alpha val="43137"/>
                  </a:srgbClr>
                </a:outerShdw>
              </a:effectLst>
            </a:endParaRPr>
          </a:p>
        </p:txBody>
      </p:sp>
      <p:pic>
        <p:nvPicPr>
          <p:cNvPr id="6" name="Picture 2" descr="Data Protection Icon Animation by Motion Mela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36" y="3080819"/>
            <a:ext cx="3402346" cy="2366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2818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 Same Side Corner Rectangle 4"/>
          <p:cNvSpPr/>
          <p:nvPr/>
        </p:nvSpPr>
        <p:spPr>
          <a:xfrm>
            <a:off x="1227912" y="4468176"/>
            <a:ext cx="9344383" cy="210324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0960" tIns="20320" rIns="60960" bIns="20320" numCol="1" spcCol="1270" anchor="ctr" anchorCtr="0">
            <a:noAutofit/>
          </a:bodyPr>
          <a:lstStyle/>
          <a:p>
            <a:pPr lvl="0" algn="just" defTabSz="711200" rtl="1">
              <a:lnSpc>
                <a:spcPct val="150000"/>
              </a:lnSpc>
              <a:spcBef>
                <a:spcPct val="0"/>
              </a:spcBef>
              <a:spcAft>
                <a:spcPct val="35000"/>
              </a:spcAft>
            </a:pPr>
            <a:endParaRPr lang="en-US" sz="1400" kern="1200" dirty="0"/>
          </a:p>
        </p:txBody>
      </p:sp>
      <p:pic>
        <p:nvPicPr>
          <p:cNvPr id="9" name="Picture 2" descr="Comment tracer la voie à suivre en matière de confidentialité et de  portabilité des données | À propos de Met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3426" y="4944696"/>
            <a:ext cx="4364332" cy="1345598"/>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2615592" y="2355246"/>
            <a:ext cx="7687890" cy="2308324"/>
          </a:xfrm>
          <a:prstGeom prst="rect">
            <a:avLst/>
          </a:prstGeom>
        </p:spPr>
        <p:txBody>
          <a:bodyPr wrap="square">
            <a:spAutoFit/>
          </a:bodyPr>
          <a:lstStyle/>
          <a:p>
            <a:pPr lvl="0" algn="just" rtl="1">
              <a:lnSpc>
                <a:spcPct val="150000"/>
              </a:lnSpc>
            </a:pPr>
            <a:r>
              <a:rPr lang="ar-EG" sz="2400" dirty="0"/>
              <a:t>	2. </a:t>
            </a:r>
            <a:r>
              <a:rPr lang="ar-SA" sz="2400" dirty="0"/>
              <a:t>الكثير من بنوك المعلومات </a:t>
            </a:r>
            <a:r>
              <a:rPr lang="ar-SA" sz="2400" dirty="0">
                <a:solidFill>
                  <a:schemeClr val="accent4">
                    <a:lumMod val="75000"/>
                  </a:schemeClr>
                </a:solidFill>
                <a:effectLst>
                  <a:outerShdw blurRad="38100" dist="38100" dir="2700000" algn="tl">
                    <a:srgbClr val="000000">
                      <a:alpha val="43137"/>
                    </a:srgbClr>
                  </a:outerShdw>
                </a:effectLst>
              </a:rPr>
              <a:t>تحوي بيانات غير دقيقة</a:t>
            </a:r>
            <a:r>
              <a:rPr lang="ar-SA" sz="2400" dirty="0"/>
              <a:t>، أو </a:t>
            </a:r>
            <a:r>
              <a:rPr lang="ar-SA" sz="2400" dirty="0">
                <a:solidFill>
                  <a:schemeClr val="accent4">
                    <a:lumMod val="75000"/>
                  </a:schemeClr>
                </a:solidFill>
                <a:effectLst>
                  <a:outerShdw blurRad="38100" dist="38100" dir="2700000" algn="tl">
                    <a:srgbClr val="000000">
                      <a:alpha val="43137"/>
                    </a:srgbClr>
                  </a:outerShdw>
                </a:effectLst>
              </a:rPr>
              <a:t>معلومات غير كاملة </a:t>
            </a:r>
            <a:r>
              <a:rPr lang="ar-SA" sz="2400" dirty="0"/>
              <a:t>لم يجر تعديلها بما يكفل إكمالها وتصويبها، مما يشكل اعتداء على الخصوصية المعلوماتية المخزنة في بنوك المعلومات. </a:t>
            </a:r>
            <a:endParaRPr lang="en-US" sz="2400" dirty="0"/>
          </a:p>
        </p:txBody>
      </p:sp>
      <p:pic>
        <p:nvPicPr>
          <p:cNvPr id="12" name="Picture 2" descr="Data Protection Icon Animation by Motion Mela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3437" y="921778"/>
            <a:ext cx="2677716" cy="18621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3296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022705"/>
            <a:ext cx="3648892" cy="176626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482522" y="1553341"/>
            <a:ext cx="9381350" cy="3785652"/>
          </a:xfrm>
          <a:prstGeom prst="rect">
            <a:avLst/>
          </a:prstGeom>
        </p:spPr>
        <p:txBody>
          <a:bodyPr wrap="square">
            <a:spAutoFit/>
          </a:bodyPr>
          <a:lstStyle/>
          <a:p>
            <a:pPr lvl="0" algn="just" rtl="1">
              <a:lnSpc>
                <a:spcPct val="150000"/>
              </a:lnSpc>
            </a:pPr>
            <a:r>
              <a:rPr lang="ar-EG" sz="2000" dirty="0"/>
              <a:t>	3. </a:t>
            </a:r>
            <a:r>
              <a:rPr lang="ar-SA" sz="2000" dirty="0"/>
              <a:t>وإن المعلومات الشخصية التي </a:t>
            </a:r>
            <a:r>
              <a:rPr lang="ar-SA" sz="2000" dirty="0">
                <a:solidFill>
                  <a:schemeClr val="accent4">
                    <a:lumMod val="75000"/>
                  </a:schemeClr>
                </a:solidFill>
                <a:effectLst>
                  <a:outerShdw blurRad="38100" dist="38100" dir="2700000" algn="tl">
                    <a:srgbClr val="000000">
                      <a:alpha val="43137"/>
                    </a:srgbClr>
                  </a:outerShdw>
                </a:effectLst>
              </a:rPr>
              <a:t>كانت فيما قبل منعزلة متفرقة</a:t>
            </a:r>
            <a:r>
              <a:rPr lang="ar-SA" sz="2000" dirty="0"/>
              <a:t>، والتوصل إليها صعب متعذر ، أصبحت في بنوك المعلومات مجمعة متوافرة متكاملة سهلة المنال متاحة أكثر من ذي قبل استخدامها في أغراض الرقابة على الأفراد.</a:t>
            </a:r>
            <a:endParaRPr lang="en-US" sz="2000" dirty="0"/>
          </a:p>
          <a:p>
            <a:pPr algn="just" rtl="1">
              <a:lnSpc>
                <a:spcPct val="150000"/>
              </a:lnSpc>
            </a:pPr>
            <a:r>
              <a:rPr lang="ar-SA" sz="2000" dirty="0"/>
              <a:t>       </a:t>
            </a:r>
            <a:r>
              <a:rPr lang="ar-EG" sz="2000" dirty="0"/>
              <a:t>	</a:t>
            </a:r>
            <a:r>
              <a:rPr lang="ar-SA" sz="2000" dirty="0"/>
              <a:t>أي أن المعلومات التي تجمع عن الفرد يمكن أن تمثل نسبة ضئيلة من شريط ممغنط، والواقع أن مثل هذه المعلومات يمكن اختزالها في نظام محاسبي إلكتروني يمكن بموجبه ترجمة كل حياة الفرد وفي أقل ثانية، بعد أن كان من يكسوها ثوب من الظلال الكثيفة التي تحجمها عن رؤية الآخرين.</a:t>
            </a:r>
            <a:endParaRPr lang="en-US" sz="2000" dirty="0"/>
          </a:p>
        </p:txBody>
      </p:sp>
    </p:spTree>
    <p:extLst>
      <p:ext uri="{BB962C8B-B14F-4D97-AF65-F5344CB8AC3E}">
        <p14:creationId xmlns:p14="http://schemas.microsoft.com/office/powerpoint/2010/main" val="2774190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litique de confidentialité - Un but, une passion, un envol!"/>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425440"/>
            <a:ext cx="2695896" cy="13974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754" y="1367537"/>
            <a:ext cx="10772983" cy="4287741"/>
          </a:xfrm>
          <a:prstGeom prst="rect">
            <a:avLst/>
          </a:prstGeom>
          <a:ln w="28575">
            <a:solidFill>
              <a:schemeClr val="tx1"/>
            </a:solidFill>
            <a:prstDash val="dash"/>
          </a:ln>
        </p:spPr>
      </p:pic>
      <p:sp>
        <p:nvSpPr>
          <p:cNvPr id="2" name="Rectangle 1"/>
          <p:cNvSpPr/>
          <p:nvPr/>
        </p:nvSpPr>
        <p:spPr>
          <a:xfrm>
            <a:off x="710317" y="1483841"/>
            <a:ext cx="10671858" cy="3877985"/>
          </a:xfrm>
          <a:prstGeom prst="rect">
            <a:avLst/>
          </a:prstGeom>
        </p:spPr>
        <p:txBody>
          <a:bodyPr wrap="square">
            <a:spAutoFit/>
          </a:bodyPr>
          <a:lstStyle/>
          <a:p>
            <a:pPr lvl="0" algn="just" rtl="1">
              <a:lnSpc>
                <a:spcPct val="150000"/>
              </a:lnSpc>
            </a:pPr>
            <a:r>
              <a:rPr lang="ar-EG" dirty="0"/>
              <a:t>	4</a:t>
            </a:r>
            <a:r>
              <a:rPr lang="ar-EG" u="sng" dirty="0">
                <a:solidFill>
                  <a:schemeClr val="accent4">
                    <a:lumMod val="75000"/>
                  </a:schemeClr>
                </a:solidFill>
              </a:rPr>
              <a:t>. </a:t>
            </a:r>
            <a:r>
              <a:rPr lang="ar-SA" u="sng" dirty="0">
                <a:solidFill>
                  <a:schemeClr val="accent4">
                    <a:lumMod val="75000"/>
                  </a:schemeClr>
                </a:solidFill>
              </a:rPr>
              <a:t>ولذلك نجد عل</a:t>
            </a:r>
            <a:r>
              <a:rPr lang="ar-EG" u="sng" dirty="0">
                <a:solidFill>
                  <a:schemeClr val="accent4">
                    <a:lumMod val="75000"/>
                  </a:schemeClr>
                </a:solidFill>
              </a:rPr>
              <a:t>ى</a:t>
            </a:r>
            <a:r>
              <a:rPr lang="ar-SA" u="sng" dirty="0">
                <a:solidFill>
                  <a:schemeClr val="accent4">
                    <a:lumMod val="75000"/>
                  </a:schemeClr>
                </a:solidFill>
              </a:rPr>
              <a:t> أن من أهم هذه الأخطار عل</a:t>
            </a:r>
            <a:r>
              <a:rPr lang="ar-EG" u="sng" dirty="0">
                <a:solidFill>
                  <a:schemeClr val="accent4">
                    <a:lumMod val="75000"/>
                  </a:schemeClr>
                </a:solidFill>
              </a:rPr>
              <a:t>ى</a:t>
            </a:r>
            <a:r>
              <a:rPr lang="ar-SA" u="sng" dirty="0">
                <a:solidFill>
                  <a:schemeClr val="accent4">
                    <a:lumMod val="75000"/>
                  </a:schemeClr>
                </a:solidFill>
              </a:rPr>
              <a:t> الخصوصية المعلوماتية</a:t>
            </a:r>
            <a:r>
              <a:rPr lang="ar-SA" u="sng" dirty="0"/>
              <a:t>،</a:t>
            </a:r>
            <a:r>
              <a:rPr lang="ar-EG" u="sng" dirty="0"/>
              <a:t> </a:t>
            </a:r>
            <a:r>
              <a:rPr lang="ar-SA" u="sng" dirty="0">
                <a:solidFill>
                  <a:schemeClr val="accent4">
                    <a:lumMod val="75000"/>
                  </a:schemeClr>
                </a:solidFill>
              </a:rPr>
              <a:t>السماح بإنشاء بنوك معلومات خاصة للمعلومات، </a:t>
            </a:r>
            <a:r>
              <a:rPr lang="ar-SA" u="sng" dirty="0"/>
              <a:t>دون رقابة من الدولة</a:t>
            </a:r>
            <a:r>
              <a:rPr lang="ar-SA" dirty="0"/>
              <a:t>، أو دون تقرير حق الأفراد في الاطلاع عليها، وحقهم في تصحيحها وتعديلها، ومعرفة الغرض الذي من أجله جمعت.</a:t>
            </a:r>
            <a:endParaRPr lang="en-US" dirty="0"/>
          </a:p>
          <a:p>
            <a:pPr algn="just" rtl="1">
              <a:lnSpc>
                <a:spcPct val="150000"/>
              </a:lnSpc>
            </a:pPr>
            <a:r>
              <a:rPr lang="ar-SA" dirty="0"/>
              <a:t> </a:t>
            </a:r>
            <a:endParaRPr lang="en-US" dirty="0"/>
          </a:p>
          <a:p>
            <a:pPr algn="just" rtl="1">
              <a:lnSpc>
                <a:spcPct val="150000"/>
              </a:lnSpc>
            </a:pPr>
            <a:r>
              <a:rPr lang="ar-EG" dirty="0"/>
              <a:t>	</a:t>
            </a:r>
            <a:r>
              <a:rPr lang="ar-SA" dirty="0">
                <a:solidFill>
                  <a:schemeClr val="accent4">
                    <a:lumMod val="75000"/>
                  </a:schemeClr>
                </a:solidFill>
                <a:effectLst>
                  <a:outerShdw blurRad="38100" dist="38100" dir="2700000" algn="tl">
                    <a:srgbClr val="000000">
                      <a:alpha val="43137"/>
                    </a:srgbClr>
                  </a:outerShdw>
                </a:effectLst>
              </a:rPr>
              <a:t>وإذا كانت بنوك المعلومات التي تنشأ باستخدام الكمبيوتر تتشابه مع النظم التقليدية </a:t>
            </a:r>
            <a:r>
              <a:rPr lang="ar-SA" dirty="0"/>
              <a:t>في جمع المعلومات وتنظيمها والتي تتم باستخدام الملفات والبطاقات العادية، إلا الجوهري بينهما يتمثل في السهولة الفائقة التي يمكن للكمبيوتر أن يعالج بها مشاكل إدارة المعلومات، والحجم الضخم من المعلومات ونظم تخزينها، ومعالجاتها، واسترجاعها بسهولة ويسر، والدقة التي يقوم بها الكمبيوتر في وقت سريع للغاية، وإمكانية نقل هذه المعلومات إلى كافة بلدان العالم من خلال الإنترنت.</a:t>
            </a:r>
            <a:endParaRPr lang="ar-EG" b="1" dirty="0">
              <a:solidFill>
                <a:schemeClr val="bg1"/>
              </a:solidFill>
              <a:ea typeface="Times New Roman" panose="02020603050405020304" pitchFamily="18" charset="0"/>
            </a:endParaRPr>
          </a:p>
        </p:txBody>
      </p:sp>
    </p:spTree>
    <p:extLst>
      <p:ext uri="{BB962C8B-B14F-4D97-AF65-F5344CB8AC3E}">
        <p14:creationId xmlns:p14="http://schemas.microsoft.com/office/powerpoint/2010/main" val="3449684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2634" y="1847238"/>
            <a:ext cx="8669438" cy="4551181"/>
            <a:chOff x="1349826" y="1690210"/>
            <a:chExt cx="8847910" cy="5335815"/>
          </a:xfrm>
        </p:grpSpPr>
        <p:sp>
          <p:nvSpPr>
            <p:cNvPr id="9" name="Oval 8"/>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p:cNvSpPr txBox="1"/>
          <p:nvPr/>
        </p:nvSpPr>
        <p:spPr>
          <a:xfrm>
            <a:off x="2354078" y="2750373"/>
            <a:ext cx="7446550" cy="2400657"/>
          </a:xfrm>
          <a:prstGeom prst="rect">
            <a:avLst/>
          </a:prstGeom>
          <a:noFill/>
        </p:spPr>
        <p:txBody>
          <a:bodyPr wrap="square" rtlCol="0">
            <a:spAutoFit/>
          </a:bodyPr>
          <a:lstStyle/>
          <a:p>
            <a:pPr algn="just" rtl="1">
              <a:lnSpc>
                <a:spcPct val="150000"/>
              </a:lnSpc>
            </a:pPr>
            <a:r>
              <a:rPr lang="ar-SA" dirty="0"/>
              <a:t> </a:t>
            </a:r>
            <a:r>
              <a:rPr lang="ar-EG" dirty="0"/>
              <a:t>	</a:t>
            </a:r>
            <a:r>
              <a:rPr lang="ar-SA" sz="2000" b="1" u="sng" dirty="0">
                <a:solidFill>
                  <a:schemeClr val="accent4">
                    <a:lumMod val="75000"/>
                  </a:schemeClr>
                </a:solidFill>
              </a:rPr>
              <a:t>ومن حيث المبدأ، فإن إنشاء بنوك المعلومات الآلية، بواسطة جهات الدولة، أو القطاع الخاص ليس حرا متروكا لمطلق إرادة الأشخاص</a:t>
            </a:r>
            <a:r>
              <a:rPr lang="ar-SA" sz="2000" b="1" dirty="0">
                <a:solidFill>
                  <a:schemeClr val="accent4">
                    <a:lumMod val="75000"/>
                  </a:schemeClr>
                </a:solidFill>
              </a:rPr>
              <a:t>. </a:t>
            </a:r>
            <a:r>
              <a:rPr lang="ar-SA" sz="2000" b="1" dirty="0"/>
              <a:t>ولقد وضعت التشريعات المقارنة القيود العديدة التي تكفل الرقابة الفعالة عل</a:t>
            </a:r>
            <a:r>
              <a:rPr lang="ar-EG" sz="2000" b="1" dirty="0"/>
              <a:t>ى</a:t>
            </a:r>
            <a:r>
              <a:rPr lang="ar-SA" sz="2000" b="1" dirty="0"/>
              <a:t> إنشاء بنوك المعلومات وعل</a:t>
            </a:r>
            <a:r>
              <a:rPr lang="ar-EG" sz="2000" b="1" dirty="0"/>
              <a:t>ى</a:t>
            </a:r>
            <a:r>
              <a:rPr lang="ar-SA" sz="2000" b="1" dirty="0"/>
              <a:t> استخدامها لحماية الخصوصية. وذلك على النحو التالي :</a:t>
            </a:r>
            <a:endParaRPr lang="en-US" sz="2000"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2816" y="701965"/>
            <a:ext cx="2213284" cy="14755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848780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olitique de confidentialité - Un but, une passion, un envol!"/>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738949"/>
            <a:ext cx="2954132" cy="11759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86" y="887795"/>
            <a:ext cx="10772983" cy="4895697"/>
          </a:xfrm>
          <a:prstGeom prst="rect">
            <a:avLst/>
          </a:prstGeom>
          <a:ln w="28575">
            <a:solidFill>
              <a:schemeClr val="tx1"/>
            </a:solidFill>
            <a:prstDash val="dash"/>
          </a:ln>
        </p:spPr>
      </p:pic>
      <p:sp>
        <p:nvSpPr>
          <p:cNvPr id="4" name="Rectangle 3"/>
          <p:cNvSpPr/>
          <p:nvPr/>
        </p:nvSpPr>
        <p:spPr>
          <a:xfrm>
            <a:off x="729298" y="887795"/>
            <a:ext cx="10532961" cy="5078313"/>
          </a:xfrm>
          <a:prstGeom prst="rect">
            <a:avLst/>
          </a:prstGeom>
        </p:spPr>
        <p:txBody>
          <a:bodyPr wrap="square">
            <a:spAutoFit/>
          </a:bodyPr>
          <a:lstStyle/>
          <a:p>
            <a:pPr algn="just" rtl="1">
              <a:lnSpc>
                <a:spcPct val="150000"/>
              </a:lnSpc>
            </a:pPr>
            <a:r>
              <a:rPr lang="ar-EG" dirty="0"/>
              <a:t>	</a:t>
            </a:r>
            <a:r>
              <a:rPr lang="ar-SA" dirty="0"/>
              <a:t>ولضمان احترام تطبيق القانون ولحماية الخصوصية </a:t>
            </a:r>
            <a:r>
              <a:rPr lang="ar-SA" dirty="0">
                <a:solidFill>
                  <a:schemeClr val="accent4">
                    <a:lumMod val="75000"/>
                  </a:schemeClr>
                </a:solidFill>
              </a:rPr>
              <a:t>تستلزم التشريعات المقارنة وفي مقدمتها القانون الفرنسي اتباع إجراءات مسبقة لإنشاء أي نظام.</a:t>
            </a:r>
            <a:endParaRPr lang="en-US" dirty="0">
              <a:solidFill>
                <a:schemeClr val="accent4">
                  <a:lumMod val="75000"/>
                </a:schemeClr>
              </a:solidFill>
            </a:endParaRPr>
          </a:p>
          <a:p>
            <a:pPr algn="just" rtl="1">
              <a:lnSpc>
                <a:spcPct val="150000"/>
              </a:lnSpc>
            </a:pPr>
            <a:r>
              <a:rPr lang="ar-SA" dirty="0"/>
              <a:t> </a:t>
            </a:r>
            <a:endParaRPr lang="en-US" dirty="0"/>
          </a:p>
          <a:p>
            <a:pPr algn="just" rtl="1">
              <a:lnSpc>
                <a:spcPct val="150000"/>
              </a:lnSpc>
            </a:pPr>
            <a:r>
              <a:rPr lang="ar-EG" dirty="0"/>
              <a:t>	</a:t>
            </a:r>
            <a:r>
              <a:rPr lang="ar-SA" dirty="0"/>
              <a:t>وتطبيقا لذلك لقد اخضع تطبيق القانون رقم 801 لسنة 2004 المؤرخ في 6 أغسطس لسنة 2004 بشأن حماية الأفراد فيما يتعلق بمعالجة البيانات الشخصية - والمعدل للقانون رقم 17 – 78 المؤرخ في 6 يناير عام 1978بشأن تجهيز البيانات و البطاقات والحريات- المعالجة الآلية للبيانات الشخصية لاحترام شكليات خاصة، كما أنه نظم جمع، وتسجيل والمحافظة واستعمال هذه المعلومات، وكذلك الحق في الدخول لهذه الأجهزة والرقابة عن طريق الأشخاص المعنية.</a:t>
            </a:r>
            <a:endParaRPr lang="en-US" dirty="0"/>
          </a:p>
          <a:p>
            <a:pPr algn="just" rtl="1">
              <a:lnSpc>
                <a:spcPct val="150000"/>
              </a:lnSpc>
            </a:pPr>
            <a:r>
              <a:rPr lang="ar-SA" dirty="0"/>
              <a:t> </a:t>
            </a:r>
            <a:endParaRPr lang="en-US" dirty="0"/>
          </a:p>
          <a:p>
            <a:pPr algn="just" rtl="1">
              <a:lnSpc>
                <a:spcPct val="150000"/>
              </a:lnSpc>
            </a:pPr>
            <a:r>
              <a:rPr lang="ar-EG" dirty="0"/>
              <a:t>	</a:t>
            </a:r>
            <a:r>
              <a:rPr lang="ar-SA" dirty="0"/>
              <a:t>وتتراوح هذه الإجراءات بين الحصول عل</a:t>
            </a:r>
            <a:r>
              <a:rPr lang="ar-EG" dirty="0"/>
              <a:t>ى</a:t>
            </a:r>
            <a:r>
              <a:rPr lang="ar-SA" dirty="0"/>
              <a:t> إذن مسبق، وبين مجرد إخطار الجهة الإدارية القائمة عل</a:t>
            </a:r>
            <a:r>
              <a:rPr lang="ar-EG" dirty="0"/>
              <a:t>ى</a:t>
            </a:r>
            <a:r>
              <a:rPr lang="ar-SA" dirty="0"/>
              <a:t> رقابة الكمبيوتر ، ويختلف ذلك بحسب طبيعة الجهة القطاع العام أو القطاع الخاص التي يزمع إقامة بنوك للمعلومات لحسابها.</a:t>
            </a:r>
            <a:endParaRPr lang="en-US"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4687747" y="-60994"/>
            <a:ext cx="6895368" cy="685044"/>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6" name="Rectangle 5"/>
          <p:cNvSpPr/>
          <p:nvPr/>
        </p:nvSpPr>
        <p:spPr>
          <a:xfrm>
            <a:off x="4913831" y="-118739"/>
            <a:ext cx="6468438" cy="583108"/>
          </a:xfrm>
          <a:prstGeom prst="rect">
            <a:avLst/>
          </a:prstGeom>
        </p:spPr>
        <p:txBody>
          <a:bodyPr wrap="none">
            <a:spAutoFit/>
          </a:bodyPr>
          <a:lstStyle/>
          <a:p>
            <a:pPr algn="ctr" rtl="1">
              <a:lnSpc>
                <a:spcPct val="150000"/>
              </a:lnSpc>
            </a:pPr>
            <a:r>
              <a:rPr lang="ar-SA"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a:t>
            </a:r>
            <a:r>
              <a:rPr lang="ar-SA" sz="24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ar-SA"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t>
            </a:r>
            <a:r>
              <a:rPr lang="ar-SA" sz="24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ar-SA"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قيود إنشاء واستخدام بنوك المعلومات </a:t>
            </a:r>
            <a:r>
              <a:rPr lang="ar-SA"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t>
            </a:r>
            <a:endParaRPr lang="en-US" sz="20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446983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342664" y="2682945"/>
            <a:ext cx="9826908" cy="2708476"/>
          </a:xfrm>
          <a:prstGeom prst="roundRect">
            <a:avLst/>
          </a:prstGeom>
          <a:solidFill>
            <a:schemeClr val="accent3">
              <a:lumMod val="20000"/>
              <a:lumOff val="80000"/>
            </a:schemeClr>
          </a:solidFill>
          <a:ln w="38100">
            <a:solidFill>
              <a:schemeClr val="tx1"/>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459581" y="2523281"/>
            <a:ext cx="11516519" cy="3357565"/>
          </a:xfrm>
          <a:prstGeom prst="roundRect">
            <a:avLst/>
          </a:prstGeom>
          <a:solidFill>
            <a:schemeClr val="accent3">
              <a:lumMod val="20000"/>
              <a:lumOff val="80000"/>
            </a:schemeClr>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813408" y="2740828"/>
            <a:ext cx="10919011" cy="2810256"/>
          </a:xfrm>
          <a:prstGeom prst="rect">
            <a:avLst/>
          </a:prstGeom>
        </p:spPr>
        <p:txBody>
          <a:bodyPr wrap="square">
            <a:spAutoFit/>
          </a:bodyPr>
          <a:lstStyle/>
          <a:p>
            <a:pPr algn="just" rtl="1">
              <a:lnSpc>
                <a:spcPct val="150000"/>
              </a:lnSpc>
            </a:pPr>
            <a:r>
              <a:rPr lang="ar-EG" dirty="0"/>
              <a:t>	</a:t>
            </a:r>
            <a:r>
              <a:rPr lang="ar-SA" sz="2000" dirty="0"/>
              <a:t>وفي جميع الأحوال يجب أن تبين الجهة الراغبة في إقامة بنوك للمعلومات </a:t>
            </a:r>
            <a:r>
              <a:rPr lang="ar-SA" sz="2000" dirty="0">
                <a:solidFill>
                  <a:srgbClr val="FF0000"/>
                </a:solidFill>
              </a:rPr>
              <a:t>الهدف من إقامة البنك المطلوب وخصائصه، والجهة التي تمارس في مواجهتها حقوق الاستعلام والاطلاع والتصحيح، ونوعية المعلومات الشخصية التي تزمع تجميعها ومصادر التجميع، ومدة الاحتفاظ بالمعلومات والأشخاص والجهات التي تستفيد أو يحق لها استقبال المعلومات والاستفادة منها، وسبل تقريب المعلومات ومعالجتها وحماية الأسرار التي يحميها القانون ونظم الأمن التي توضع لتحديد من يحق لهم الدخول إل</a:t>
            </a:r>
            <a:r>
              <a:rPr lang="ar-EG" sz="2000" dirty="0">
                <a:solidFill>
                  <a:srgbClr val="FF0000"/>
                </a:solidFill>
              </a:rPr>
              <a:t>ى</a:t>
            </a:r>
            <a:r>
              <a:rPr lang="ar-SA" sz="2000" dirty="0">
                <a:solidFill>
                  <a:srgbClr val="FF0000"/>
                </a:solidFill>
              </a:rPr>
              <a:t> الكمبيوتر </a:t>
            </a:r>
            <a:r>
              <a:rPr lang="ar-SA" sz="2000" dirty="0"/>
              <a:t>.</a:t>
            </a:r>
            <a:endParaRPr lang="en-US" sz="2000" dirty="0">
              <a:latin typeface="Alexandria" pitchFamily="2" charset="-78"/>
              <a:cs typeface="Alexandria" pitchFamily="2" charset="-78"/>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7399" y="710997"/>
            <a:ext cx="4097438" cy="1511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946649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342664" y="2682945"/>
            <a:ext cx="9826908" cy="2569579"/>
          </a:xfrm>
          <a:prstGeom prst="roundRect">
            <a:avLst/>
          </a:prstGeom>
          <a:solidFill>
            <a:schemeClr val="accent3">
              <a:lumMod val="20000"/>
              <a:lumOff val="80000"/>
            </a:schemeClr>
          </a:solidFill>
          <a:ln w="38100">
            <a:solidFill>
              <a:schemeClr val="tx1"/>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1342664" y="2523282"/>
            <a:ext cx="9826908" cy="2569579"/>
          </a:xfrm>
          <a:prstGeom prst="roundRect">
            <a:avLst/>
          </a:prstGeom>
          <a:solidFill>
            <a:schemeClr val="accent3">
              <a:lumMod val="20000"/>
              <a:lumOff val="80000"/>
            </a:schemeClr>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1533647" y="2653909"/>
            <a:ext cx="9444942" cy="2308324"/>
          </a:xfrm>
          <a:prstGeom prst="rect">
            <a:avLst/>
          </a:prstGeom>
        </p:spPr>
        <p:txBody>
          <a:bodyPr wrap="square">
            <a:spAutoFit/>
          </a:bodyPr>
          <a:lstStyle/>
          <a:p>
            <a:pPr lvl="0" algn="just" rtl="1">
              <a:lnSpc>
                <a:spcPct val="150000"/>
              </a:lnSpc>
            </a:pPr>
            <a:r>
              <a:rPr lang="ar-EG" sz="2400" dirty="0"/>
              <a:t>	</a:t>
            </a:r>
            <a:r>
              <a:rPr lang="ar-SA" sz="2400" dirty="0"/>
              <a:t>وهذه الأمور تمثل في الواقع أهم الضمانات التي يقدمها القانون لحماية الخصوصية في مواجهة المعالجة الإلكترونية للبيانات الشخصية، وعل</a:t>
            </a:r>
            <a:r>
              <a:rPr lang="ar-EG" sz="2400" dirty="0"/>
              <a:t>ى</a:t>
            </a:r>
            <a:r>
              <a:rPr lang="ar-SA" sz="2400" dirty="0"/>
              <a:t> هذا فإن الجهة الإدارية تتحقق بالرقابة السابقة من استيفاء الجهة القائمة عل</a:t>
            </a:r>
            <a:r>
              <a:rPr lang="ar-EG" sz="2400" dirty="0"/>
              <a:t>ى</a:t>
            </a:r>
            <a:r>
              <a:rPr lang="ar-SA" sz="2400" dirty="0"/>
              <a:t> الكمبيوتر للضمانات التي رسمها القانون.</a:t>
            </a:r>
            <a:endParaRPr lang="en-US" sz="2400"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9485" y="1012119"/>
            <a:ext cx="3993266" cy="1511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75775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012" y="1207964"/>
            <a:ext cx="11485715" cy="4565307"/>
          </a:xfrm>
          <a:prstGeom prst="rect">
            <a:avLst/>
          </a:prstGeom>
          <a:ln w="28575">
            <a:solidFill>
              <a:schemeClr val="tx1"/>
            </a:solidFill>
            <a:prstDash val="dash"/>
          </a:ln>
        </p:spPr>
      </p:pic>
      <p:sp>
        <p:nvSpPr>
          <p:cNvPr id="2" name="Rectangle 1"/>
          <p:cNvSpPr/>
          <p:nvPr/>
        </p:nvSpPr>
        <p:spPr>
          <a:xfrm>
            <a:off x="455274" y="1431757"/>
            <a:ext cx="11119410" cy="4195251"/>
          </a:xfrm>
          <a:prstGeom prst="rect">
            <a:avLst/>
          </a:prstGeom>
        </p:spPr>
        <p:txBody>
          <a:bodyPr wrap="square">
            <a:spAutoFit/>
          </a:bodyPr>
          <a:lstStyle/>
          <a:p>
            <a:pPr marL="285750" lvl="0" indent="-285750" algn="just" rtl="1">
              <a:lnSpc>
                <a:spcPct val="150000"/>
              </a:lnSpc>
              <a:buFont typeface="Wingdings" panose="05000000000000000000" pitchFamily="2" charset="2"/>
              <a:buChar char="ü"/>
            </a:pPr>
            <a:r>
              <a:rPr lang="ar-EG" dirty="0"/>
              <a:t>	</a:t>
            </a:r>
            <a:r>
              <a:rPr lang="ar-SA" sz="2000" dirty="0">
                <a:solidFill>
                  <a:schemeClr val="accent4">
                    <a:lumMod val="75000"/>
                  </a:schemeClr>
                </a:solidFill>
              </a:rPr>
              <a:t>أنه ينبه من يزمع إقامة نظام للمعلومات بخطورة هذا العمل </a:t>
            </a:r>
            <a:r>
              <a:rPr lang="ar-SA" sz="2000" dirty="0"/>
              <a:t>عل</a:t>
            </a:r>
            <a:r>
              <a:rPr lang="ar-EG" sz="2000" dirty="0"/>
              <a:t>ى</a:t>
            </a:r>
            <a:r>
              <a:rPr lang="ar-SA" sz="2000" dirty="0"/>
              <a:t> الحريات، وخصوصا الحق في الخصوصية، مما يكون حافزا عل</a:t>
            </a:r>
            <a:r>
              <a:rPr lang="ar-EG" sz="2000" dirty="0"/>
              <a:t>ى</a:t>
            </a:r>
            <a:r>
              <a:rPr lang="ar-SA" sz="2000" dirty="0"/>
              <a:t> اتخاذ وسائل الحماية اللازمة ومراعاة الحذر والحيطة. </a:t>
            </a:r>
            <a:endParaRPr lang="en-US" sz="2000" dirty="0"/>
          </a:p>
          <a:p>
            <a:pPr algn="just" rtl="1">
              <a:lnSpc>
                <a:spcPct val="150000"/>
              </a:lnSpc>
            </a:pPr>
            <a:r>
              <a:rPr lang="en-US" sz="2000" dirty="0"/>
              <a:t> </a:t>
            </a:r>
          </a:p>
          <a:p>
            <a:pPr marL="285750" lvl="0" indent="-285750" algn="just" rtl="1">
              <a:lnSpc>
                <a:spcPct val="150000"/>
              </a:lnSpc>
              <a:buFont typeface="Wingdings" panose="05000000000000000000" pitchFamily="2" charset="2"/>
              <a:buChar char="ü"/>
            </a:pPr>
            <a:r>
              <a:rPr lang="ar-EG" sz="2000" dirty="0"/>
              <a:t>	</a:t>
            </a:r>
            <a:r>
              <a:rPr lang="ar-SA" sz="2000" dirty="0"/>
              <a:t>ومن جهة أخرى فإن الجهة الإدارية المختصة </a:t>
            </a:r>
            <a:r>
              <a:rPr lang="ar-SA" sz="2000" dirty="0">
                <a:solidFill>
                  <a:schemeClr val="accent4">
                    <a:lumMod val="75000"/>
                  </a:schemeClr>
                </a:solidFill>
              </a:rPr>
              <a:t>قد يتراءى لها عدم كفاية الضمانات</a:t>
            </a:r>
            <a:r>
              <a:rPr lang="ar-SA" sz="2000" dirty="0"/>
              <a:t>، ومن ثم لها أن تأمر باتخاذ الإجراءات اللازمة وطلب الضمانات التي تتلاءم مع طبيعة النظام وأهدافه.</a:t>
            </a:r>
            <a:endParaRPr lang="en-US" sz="2000" dirty="0"/>
          </a:p>
          <a:p>
            <a:pPr algn="just" rtl="1">
              <a:lnSpc>
                <a:spcPct val="150000"/>
              </a:lnSpc>
            </a:pPr>
            <a:r>
              <a:rPr lang="ar-SA" sz="2000" dirty="0"/>
              <a:t> </a:t>
            </a:r>
            <a:endParaRPr lang="en-US" sz="2000" dirty="0"/>
          </a:p>
          <a:p>
            <a:pPr marL="285750" lvl="0" indent="-285750" algn="just" rtl="1">
              <a:lnSpc>
                <a:spcPct val="150000"/>
              </a:lnSpc>
              <a:buFont typeface="Wingdings" panose="05000000000000000000" pitchFamily="2" charset="2"/>
              <a:buChar char="ü"/>
            </a:pPr>
            <a:r>
              <a:rPr lang="ar-EG" sz="2000" dirty="0"/>
              <a:t>	</a:t>
            </a:r>
            <a:r>
              <a:rPr lang="ar-SA" sz="2000" dirty="0">
                <a:solidFill>
                  <a:srgbClr val="0000FF"/>
                </a:solidFill>
              </a:rPr>
              <a:t>وأخيرا، </a:t>
            </a:r>
            <a:r>
              <a:rPr lang="ar-SA" sz="2000" u="sng" dirty="0">
                <a:solidFill>
                  <a:srgbClr val="0000FF"/>
                </a:solidFill>
              </a:rPr>
              <a:t>فإن الجهة الإدارية المختصة تكون على </a:t>
            </a:r>
            <a:r>
              <a:rPr lang="ar-SA" sz="2000" u="sng" dirty="0">
                <a:solidFill>
                  <a:schemeClr val="accent4">
                    <a:lumMod val="75000"/>
                  </a:schemeClr>
                </a:solidFill>
              </a:rPr>
              <a:t>علم بكافة نظم المعلومات القائمة </a:t>
            </a:r>
            <a:r>
              <a:rPr lang="ar-SA" sz="2000" u="sng" dirty="0">
                <a:solidFill>
                  <a:srgbClr val="0000FF"/>
                </a:solidFill>
              </a:rPr>
              <a:t>مما يمكنها من الرقابة اللاحقة</a:t>
            </a:r>
            <a:r>
              <a:rPr lang="ar-SA" sz="2000" dirty="0">
                <a:solidFill>
                  <a:srgbClr val="0000FF"/>
                </a:solidFill>
              </a:rPr>
              <a:t> </a:t>
            </a:r>
            <a:r>
              <a:rPr lang="ar-SA" sz="2000" dirty="0"/>
              <a:t>من ناحية، ومن إعلام الناس بوجود النظام حتى يمكنهم ممارسة حقوقهم بالإطلاع والتصحيح من ناحية أخرى.</a:t>
            </a:r>
            <a:endParaRPr lang="en-US" sz="2000"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2525486" y="391536"/>
            <a:ext cx="9415502" cy="1037426"/>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4" name="TextBox 3"/>
          <p:cNvSpPr txBox="1"/>
          <p:nvPr/>
        </p:nvSpPr>
        <p:spPr>
          <a:xfrm>
            <a:off x="2525486" y="465365"/>
            <a:ext cx="9344414" cy="963597"/>
          </a:xfrm>
          <a:prstGeom prst="rect">
            <a:avLst/>
          </a:prstGeom>
          <a:noFill/>
        </p:spPr>
        <p:txBody>
          <a:bodyPr wrap="square" rtlCol="0">
            <a:spAutoFit/>
          </a:bodyPr>
          <a:lstStyle/>
          <a:p>
            <a:pPr algn="ctr" rtl="1">
              <a:lnSpc>
                <a:spcPct val="150000"/>
              </a:lnSpc>
            </a:pPr>
            <a:r>
              <a:rPr lang="ar-SA" sz="2000" dirty="0">
                <a:solidFill>
                  <a:srgbClr val="C00000"/>
                </a:solidFill>
                <a:effectLst>
                  <a:outerShdw blurRad="38100" dist="38100" dir="2700000" algn="tl">
                    <a:srgbClr val="000000">
                      <a:alpha val="43137"/>
                    </a:srgbClr>
                  </a:outerShdw>
                </a:effectLst>
              </a:rPr>
              <a:t>والإجراءات المسبقة تلعب دورا وقائيا هاما في حماية الحق </a:t>
            </a:r>
            <a:r>
              <a:rPr lang="ar-EG" sz="2000" dirty="0">
                <a:solidFill>
                  <a:srgbClr val="C00000"/>
                </a:solidFill>
                <a:effectLst>
                  <a:outerShdw blurRad="38100" dist="38100" dir="2700000" algn="tl">
                    <a:srgbClr val="000000">
                      <a:alpha val="43137"/>
                    </a:srgbClr>
                  </a:outerShdw>
                </a:effectLst>
              </a:rPr>
              <a:t> </a:t>
            </a:r>
            <a:r>
              <a:rPr lang="ar-SA" sz="2000" dirty="0">
                <a:solidFill>
                  <a:srgbClr val="C00000"/>
                </a:solidFill>
                <a:effectLst>
                  <a:outerShdw blurRad="38100" dist="38100" dir="2700000" algn="tl">
                    <a:srgbClr val="000000">
                      <a:alpha val="43137"/>
                    </a:srgbClr>
                  </a:outerShdw>
                </a:effectLst>
              </a:rPr>
              <a:t>في الخصوصية المعلوماتية من عدة نواح :</a:t>
            </a:r>
            <a:endParaRPr lang="en-US" sz="2000" dirty="0">
              <a:solidFill>
                <a:srgbClr val="C00000"/>
              </a:solidFill>
              <a:effectLst>
                <a:outerShdw blurRad="38100" dist="38100" dir="2700000" algn="tl">
                  <a:srgbClr val="000000">
                    <a:alpha val="43137"/>
                  </a:srgbClr>
                </a:outerShdw>
              </a:effectLst>
            </a:endParaRPr>
          </a:p>
        </p:txBody>
      </p:sp>
      <p:pic>
        <p:nvPicPr>
          <p:cNvPr id="9218" name="Picture 2" descr="Is it safe? – Hi, I'm Tene!"/>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839" y="5419302"/>
            <a:ext cx="2407647" cy="1320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0884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s it safe? – Hi, I'm Ten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V="1">
            <a:off x="9301435" y="42612"/>
            <a:ext cx="2674666" cy="14667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378" y="1587056"/>
            <a:ext cx="10532962" cy="4142412"/>
          </a:xfrm>
          <a:prstGeom prst="rect">
            <a:avLst/>
          </a:prstGeom>
          <a:ln w="28575">
            <a:solidFill>
              <a:schemeClr val="tx1"/>
            </a:solidFill>
            <a:prstDash val="dash"/>
          </a:ln>
        </p:spPr>
      </p:pic>
      <p:sp>
        <p:nvSpPr>
          <p:cNvPr id="2" name="Rectangle 1"/>
          <p:cNvSpPr/>
          <p:nvPr/>
        </p:nvSpPr>
        <p:spPr>
          <a:xfrm>
            <a:off x="1201306" y="1742353"/>
            <a:ext cx="9896355" cy="3831818"/>
          </a:xfrm>
          <a:prstGeom prst="rect">
            <a:avLst/>
          </a:prstGeom>
        </p:spPr>
        <p:txBody>
          <a:bodyPr wrap="square">
            <a:spAutoFit/>
          </a:bodyPr>
          <a:lstStyle/>
          <a:p>
            <a:pPr marL="285750" lvl="0" indent="-285750" algn="just" rtl="1">
              <a:lnSpc>
                <a:spcPct val="150000"/>
              </a:lnSpc>
              <a:buFont typeface="Wingdings" panose="05000000000000000000" pitchFamily="2" charset="2"/>
              <a:buChar char="ü"/>
            </a:pPr>
            <a:r>
              <a:rPr lang="ar-EG" dirty="0"/>
              <a:t>	</a:t>
            </a:r>
            <a:r>
              <a:rPr lang="ar-SA" dirty="0"/>
              <a:t>وغني عن البيان</a:t>
            </a:r>
            <a:r>
              <a:rPr lang="ar-SA" dirty="0">
                <a:effectLst>
                  <a:outerShdw blurRad="38100" dist="38100" dir="2700000" algn="tl">
                    <a:srgbClr val="000000">
                      <a:alpha val="43137"/>
                    </a:srgbClr>
                  </a:outerShdw>
                </a:effectLst>
              </a:rPr>
              <a:t> </a:t>
            </a:r>
            <a:r>
              <a:rPr lang="ar-SA" dirty="0">
                <a:solidFill>
                  <a:schemeClr val="accent4">
                    <a:lumMod val="75000"/>
                  </a:schemeClr>
                </a:solidFill>
                <a:effectLst>
                  <a:outerShdw blurRad="38100" dist="38100" dir="2700000" algn="tl">
                    <a:srgbClr val="000000">
                      <a:alpha val="43137"/>
                    </a:srgbClr>
                  </a:outerShdw>
                </a:effectLst>
              </a:rPr>
              <a:t>أن إعلان أو إخطار الجهة المختصة بالرقابة بالبيانات التي يستلزمها القانون</a:t>
            </a:r>
            <a:r>
              <a:rPr lang="ar-SA" dirty="0">
                <a:effectLst>
                  <a:outerShdw blurRad="38100" dist="38100" dir="2700000" algn="tl">
                    <a:srgbClr val="000000">
                      <a:alpha val="43137"/>
                    </a:srgbClr>
                  </a:outerShdw>
                </a:effectLst>
              </a:rPr>
              <a:t> </a:t>
            </a:r>
            <a:r>
              <a:rPr lang="ar-SA" dirty="0"/>
              <a:t>لا يعفي الجهة القائمة عل</a:t>
            </a:r>
            <a:r>
              <a:rPr lang="ar-EG" dirty="0"/>
              <a:t>ى</a:t>
            </a:r>
            <a:r>
              <a:rPr lang="ar-SA" dirty="0"/>
              <a:t> الكمبيوتر من المسئولية طبقا للقواعد العامة في حالة الإخلال بنصوص القانون. </a:t>
            </a:r>
            <a:endParaRPr lang="en-US" dirty="0"/>
          </a:p>
          <a:p>
            <a:pPr algn="just" rtl="1">
              <a:lnSpc>
                <a:spcPct val="150000"/>
              </a:lnSpc>
            </a:pPr>
            <a:r>
              <a:rPr lang="ar-SA" dirty="0"/>
              <a:t> </a:t>
            </a:r>
            <a:endParaRPr lang="en-US" dirty="0"/>
          </a:p>
          <a:p>
            <a:pPr marL="285750" indent="-285750" algn="just" rtl="1">
              <a:lnSpc>
                <a:spcPct val="150000"/>
              </a:lnSpc>
              <a:buFont typeface="Wingdings" panose="05000000000000000000" pitchFamily="2" charset="2"/>
              <a:buChar char="ü"/>
            </a:pPr>
            <a:r>
              <a:rPr lang="ar-EG" dirty="0"/>
              <a:t>	</a:t>
            </a:r>
            <a:r>
              <a:rPr lang="ar-SA" u="sng" dirty="0">
                <a:solidFill>
                  <a:srgbClr val="0000FF"/>
                </a:solidFill>
              </a:rPr>
              <a:t>ولا تقتصر رقابة الدولة عل</a:t>
            </a:r>
            <a:r>
              <a:rPr lang="ar-EG" u="sng" dirty="0">
                <a:solidFill>
                  <a:srgbClr val="0000FF"/>
                </a:solidFill>
              </a:rPr>
              <a:t>ى</a:t>
            </a:r>
            <a:r>
              <a:rPr lang="ar-SA" u="sng" dirty="0">
                <a:solidFill>
                  <a:srgbClr val="0000FF"/>
                </a:solidFill>
              </a:rPr>
              <a:t> الرقابة المسبقة، وإنما تمتد إلى ما بعد إنشاء بنك المعلومات</a:t>
            </a:r>
            <a:r>
              <a:rPr lang="ar-SA" dirty="0"/>
              <a:t>؛ حيث تقوم الجهة المختصة بالرقابة بالتحقق من مدى احترام الجهة المسئولة عن الحاسوب للقانون ويجب أن يخولها القانون السلطات اللازمة للقيام بدورها بمنح أعضائها السلطات اللازمة لذلك، وتخويلها الحق في إصدار التعليمات والأوامر، والتوصيات اللازمة لحسن تطبيق القانون واحترامه.</a:t>
            </a:r>
            <a:endParaRPr lang="en-US" sz="2000" dirty="0"/>
          </a:p>
        </p:txBody>
      </p:sp>
    </p:spTree>
    <p:extLst>
      <p:ext uri="{BB962C8B-B14F-4D97-AF65-F5344CB8AC3E}">
        <p14:creationId xmlns:p14="http://schemas.microsoft.com/office/powerpoint/2010/main" val="356485692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516284" y="1226916"/>
            <a:ext cx="8930512" cy="4930169"/>
            <a:chOff x="1349826" y="1690210"/>
            <a:chExt cx="8847910" cy="5335815"/>
          </a:xfrm>
        </p:grpSpPr>
        <p:sp>
          <p:nvSpPr>
            <p:cNvPr id="10" name="Oval 9"/>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141316" y="2216767"/>
            <a:ext cx="7488821" cy="2862322"/>
          </a:xfrm>
          <a:prstGeom prst="rect">
            <a:avLst/>
          </a:prstGeom>
        </p:spPr>
        <p:txBody>
          <a:bodyPr wrap="square">
            <a:spAutoFit/>
          </a:bodyPr>
          <a:lstStyle/>
          <a:p>
            <a:pPr algn="just" rtl="1">
              <a:lnSpc>
                <a:spcPct val="150000"/>
              </a:lnSpc>
            </a:pPr>
            <a:r>
              <a:rPr lang="ar-EG" sz="2400" dirty="0"/>
              <a:t>	</a:t>
            </a:r>
            <a:r>
              <a:rPr lang="ar-SA" sz="2400" dirty="0"/>
              <a:t>وعل</a:t>
            </a:r>
            <a:r>
              <a:rPr lang="ar-EG" sz="2400" dirty="0"/>
              <a:t>ى</a:t>
            </a:r>
            <a:r>
              <a:rPr lang="ar-SA" sz="2400" dirty="0"/>
              <a:t> هذا </a:t>
            </a:r>
            <a:r>
              <a:rPr lang="ar-SA" sz="2400" dirty="0">
                <a:solidFill>
                  <a:srgbClr val="BF9000"/>
                </a:solidFill>
                <a:effectLst>
                  <a:outerShdw blurRad="38100" dist="38100" dir="2700000" algn="tl">
                    <a:srgbClr val="000000">
                      <a:alpha val="43137"/>
                    </a:srgbClr>
                  </a:outerShdw>
                </a:effectLst>
              </a:rPr>
              <a:t>فإن بنوك المعلومات تخضع لرقابة الدولة سواء في إنشائها أو نشاطها </a:t>
            </a:r>
            <a:r>
              <a:rPr lang="ar-SA" sz="2400" dirty="0"/>
              <a:t>؛ وذلك حتى تتطور المعلوماتية، والاستفادة منها في الحدود المرسومة قانونا والتي تكفل ضمان حقوق الشخصية وخصوصا الحق في الخصوصية.</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1014042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secure icon - PiF Technologi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917249" y="0"/>
            <a:ext cx="2274751" cy="13527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234" y="1259860"/>
            <a:ext cx="11139089" cy="5370653"/>
          </a:xfrm>
          <a:prstGeom prst="rect">
            <a:avLst/>
          </a:prstGeom>
          <a:ln w="28575">
            <a:solidFill>
              <a:schemeClr val="tx1"/>
            </a:solidFill>
            <a:prstDash val="dash"/>
          </a:ln>
        </p:spPr>
      </p:pic>
      <p:sp>
        <p:nvSpPr>
          <p:cNvPr id="2" name="Rectangle 1"/>
          <p:cNvSpPr/>
          <p:nvPr/>
        </p:nvSpPr>
        <p:spPr>
          <a:xfrm>
            <a:off x="240105" y="1198576"/>
            <a:ext cx="11139089" cy="5586145"/>
          </a:xfrm>
          <a:prstGeom prst="rect">
            <a:avLst/>
          </a:prstGeom>
        </p:spPr>
        <p:txBody>
          <a:bodyPr wrap="square">
            <a:spAutoFit/>
          </a:bodyPr>
          <a:lstStyle/>
          <a:p>
            <a:pPr algn="just" rtl="1">
              <a:lnSpc>
                <a:spcPct val="150000"/>
              </a:lnSpc>
            </a:pPr>
            <a:r>
              <a:rPr lang="ar-EG" sz="1700" dirty="0"/>
              <a:t>	</a:t>
            </a:r>
            <a:r>
              <a:rPr lang="ar-SA" sz="1700" dirty="0"/>
              <a:t>ومن المبادئ الأساسية لحماية المعلومات الشخصية أن </a:t>
            </a:r>
            <a:r>
              <a:rPr lang="ar-SA" sz="1700" dirty="0">
                <a:solidFill>
                  <a:srgbClr val="BF9000"/>
                </a:solidFill>
                <a:effectLst>
                  <a:outerShdw blurRad="38100" dist="38100" dir="2700000" algn="tl">
                    <a:srgbClr val="000000">
                      <a:alpha val="43137"/>
                    </a:srgbClr>
                  </a:outerShdw>
                </a:effectLst>
              </a:rPr>
              <a:t>كل المعلومات التي تختزن في الكمبيوتر لابد وأن يكون لها هدف واضح ومحدد. </a:t>
            </a:r>
            <a:r>
              <a:rPr lang="ar-SA" sz="1700" dirty="0"/>
              <a:t>وتستقل الجهة القائمة عل</a:t>
            </a:r>
            <a:r>
              <a:rPr lang="ar-EG" sz="1700" dirty="0"/>
              <a:t>ى</a:t>
            </a:r>
            <a:r>
              <a:rPr lang="ar-SA" sz="1700" dirty="0"/>
              <a:t> الكمبيوتر بتحديد هذا الهدف، شريطة ألا يكون محظورا أو متعارضا مع النظام العام والآداب.</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والتحديد المسبق لهدف البرنامج </a:t>
            </a:r>
            <a:r>
              <a:rPr lang="ar-SA" sz="1700" dirty="0">
                <a:solidFill>
                  <a:srgbClr val="BF9000"/>
                </a:solidFill>
                <a:effectLst>
                  <a:outerShdw blurRad="38100" dist="38100" dir="2700000" algn="tl">
                    <a:srgbClr val="000000">
                      <a:alpha val="43137"/>
                    </a:srgbClr>
                  </a:outerShdw>
                </a:effectLst>
              </a:rPr>
              <a:t>يمكن الجهة الإدارية المختصة من ممارسة رقابتها عل</a:t>
            </a:r>
            <a:r>
              <a:rPr lang="ar-EG" sz="1700" dirty="0">
                <a:solidFill>
                  <a:srgbClr val="BF9000"/>
                </a:solidFill>
                <a:effectLst>
                  <a:outerShdw blurRad="38100" dist="38100" dir="2700000" algn="tl">
                    <a:srgbClr val="000000">
                      <a:alpha val="43137"/>
                    </a:srgbClr>
                  </a:outerShdw>
                </a:effectLst>
              </a:rPr>
              <a:t>ى</a:t>
            </a:r>
            <a:r>
              <a:rPr lang="ar-SA" sz="1700" dirty="0">
                <a:solidFill>
                  <a:srgbClr val="BF9000"/>
                </a:solidFill>
                <a:effectLst>
                  <a:outerShdw blurRad="38100" dist="38100" dir="2700000" algn="tl">
                    <a:srgbClr val="000000">
                      <a:alpha val="43137"/>
                    </a:srgbClr>
                  </a:outerShdw>
                </a:effectLst>
              </a:rPr>
              <a:t> الهدف </a:t>
            </a:r>
            <a:r>
              <a:rPr lang="ar-SA" sz="1700" dirty="0"/>
              <a:t>من النشاط، ومدى التناسب بين المعلومات المطلوب تجميعها والهدف من البرنامج.</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فكل بنك للمعومات لابد وأن يحدد هدفه مسبقا، </a:t>
            </a:r>
            <a:r>
              <a:rPr lang="ar-SA" sz="1700" u="sng" dirty="0">
                <a:solidFill>
                  <a:srgbClr val="BF9000"/>
                </a:solidFill>
                <a:effectLst>
                  <a:outerShdw blurRad="38100" dist="38100" dir="2700000" algn="tl">
                    <a:srgbClr val="000000">
                      <a:alpha val="43137"/>
                    </a:srgbClr>
                  </a:outerShdw>
                </a:effectLst>
              </a:rPr>
              <a:t>فلا يجوز إنشاء بنك للمعلومات ذي أهداف غير محددة أو متغيرة</a:t>
            </a:r>
            <a:r>
              <a:rPr lang="ar-SA" sz="1700" dirty="0"/>
              <a:t>. وتمارس الجهة المختصة رقابة مدى احترام الجهة القائمة عل</a:t>
            </a:r>
            <a:r>
              <a:rPr lang="ar-EG" sz="1700" dirty="0"/>
              <a:t>ى</a:t>
            </a:r>
            <a:r>
              <a:rPr lang="ar-SA" sz="1700" dirty="0"/>
              <a:t> الكمبيوتر للهدف المحدد للنظام، والتحديد المسبق للهدف هو الذي يمكن من الرقابة اللاحقة.</a:t>
            </a:r>
            <a:endParaRPr lang="en-US" sz="1700" dirty="0"/>
          </a:p>
          <a:p>
            <a:pPr algn="just" rtl="1">
              <a:lnSpc>
                <a:spcPct val="150000"/>
              </a:lnSpc>
            </a:pPr>
            <a:r>
              <a:rPr lang="ar-SA" sz="1700" dirty="0"/>
              <a:t> </a:t>
            </a:r>
            <a:endParaRPr lang="en-US" sz="1700" dirty="0"/>
          </a:p>
          <a:p>
            <a:pPr algn="just" rtl="1">
              <a:lnSpc>
                <a:spcPct val="150000"/>
              </a:lnSpc>
            </a:pPr>
            <a:r>
              <a:rPr lang="ar-EG" sz="1700" dirty="0"/>
              <a:t>	</a:t>
            </a:r>
            <a:r>
              <a:rPr lang="ar-SA" sz="1700" dirty="0"/>
              <a:t>وتبدو أهمية التحديد في حماية الخصوصية المعلوماتية إذا ما علمنا أن للجهات القائمة علي الكمبيوتر </a:t>
            </a:r>
            <a:r>
              <a:rPr lang="ar-SA" sz="1700" dirty="0">
                <a:solidFill>
                  <a:srgbClr val="BF9000"/>
                </a:solidFill>
                <a:effectLst>
                  <a:outerShdw blurRad="38100" dist="38100" dir="2700000" algn="tl">
                    <a:srgbClr val="000000">
                      <a:alpha val="43137"/>
                    </a:srgbClr>
                  </a:outerShdw>
                </a:effectLst>
              </a:rPr>
              <a:t>مصلحة مادية كبيرة في تجميع أكبر قدر من المعلومات ونشرها بين أكبر عدد من العملاء </a:t>
            </a:r>
            <a:r>
              <a:rPr lang="ar-SA" sz="1700" dirty="0"/>
              <a:t>وتحديد الهدف يمنع من إساءة استخدام نظم المعلومات.</a:t>
            </a:r>
            <a:endParaRPr lang="en-US" sz="1700" dirty="0"/>
          </a:p>
        </p:txBody>
      </p:sp>
    </p:spTree>
    <p:extLst>
      <p:ext uri="{BB962C8B-B14F-4D97-AF65-F5344CB8AC3E}">
        <p14:creationId xmlns:p14="http://schemas.microsoft.com/office/powerpoint/2010/main" val="14271949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2290354" y="234196"/>
            <a:ext cx="9901646" cy="1189649"/>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2290354" y="313704"/>
            <a:ext cx="9901646" cy="875945"/>
          </a:xfrm>
          <a:prstGeom prst="rect">
            <a:avLst/>
          </a:prstGeom>
          <a:noFill/>
        </p:spPr>
        <p:txBody>
          <a:bodyPr wrap="square" rtlCol="0">
            <a:spAutoFit/>
          </a:bodyPr>
          <a:lstStyle/>
          <a:p>
            <a:pPr marR="0" lvl="0" algn="just" rtl="1">
              <a:lnSpc>
                <a:spcPct val="150000"/>
              </a:lnSpc>
              <a:spcBef>
                <a:spcPts val="0"/>
              </a:spcBef>
              <a:spcAft>
                <a:spcPts val="500"/>
              </a:spcAft>
            </a:pPr>
            <a:r>
              <a:rPr lang="ar-SA" b="1" dirty="0">
                <a:solidFill>
                  <a:srgbClr val="C00000"/>
                </a:solidFill>
                <a:effectLst>
                  <a:outerShdw blurRad="38100" dist="38100" dir="2700000" algn="tl">
                    <a:srgbClr val="000000">
                      <a:alpha val="43137"/>
                    </a:srgbClr>
                  </a:outerShdw>
                </a:effectLst>
              </a:rPr>
              <a:t>ثالثا</a:t>
            </a:r>
            <a:r>
              <a:rPr lang="ar-SA" b="1" dirty="0">
                <a:effectLst>
                  <a:outerShdw blurRad="38100" dist="38100" dir="2700000" algn="tl">
                    <a:srgbClr val="000000">
                      <a:alpha val="43137"/>
                    </a:srgbClr>
                  </a:outerShdw>
                </a:effectLst>
              </a:rPr>
              <a:t>: ويثور التساؤل عما إذا كانت قيود إنشاء المعلومات تقتصر عل</a:t>
            </a:r>
            <a:r>
              <a:rPr lang="ar-EG" b="1" dirty="0">
                <a:effectLst>
                  <a:outerShdw blurRad="38100" dist="38100" dir="2700000" algn="tl">
                    <a:srgbClr val="000000">
                      <a:alpha val="43137"/>
                    </a:srgbClr>
                  </a:outerShdw>
                </a:effectLst>
              </a:rPr>
              <a:t>ى</a:t>
            </a:r>
            <a:r>
              <a:rPr lang="ar-SA" b="1" dirty="0">
                <a:effectLst>
                  <a:outerShdw blurRad="38100" dist="38100" dir="2700000" algn="tl">
                    <a:srgbClr val="000000">
                      <a:alpha val="43137"/>
                    </a:srgbClr>
                  </a:outerShdw>
                </a:effectLst>
              </a:rPr>
              <a:t> بنوك المعلومات التي تنشئها الدولة أم تشمل كذلك بنوك المعلومات التي يقيمها القطاع الخاص؟</a:t>
            </a:r>
            <a:endParaRPr lang="en-US" sz="1600" dirty="0">
              <a:effectLst>
                <a:outerShdw blurRad="38100" dist="38100" dir="2700000" algn="tl">
                  <a:srgbClr val="000000">
                    <a:alpha val="43137"/>
                  </a:srgbClr>
                </a:outerShdw>
              </a:effectLst>
              <a:highlight>
                <a:srgbClr val="FFFF00"/>
              </a:highlight>
              <a:latin typeface="Times New Roman" panose="02020603050405020304" pitchFamily="18" charset="0"/>
              <a:ea typeface="Times New Roman" panose="02020603050405020304" pitchFamily="18" charset="0"/>
            </a:endParaRPr>
          </a:p>
        </p:txBody>
      </p:sp>
      <p:sp>
        <p:nvSpPr>
          <p:cNvPr id="8" name="TextBox 7"/>
          <p:cNvSpPr txBox="1"/>
          <p:nvPr/>
        </p:nvSpPr>
        <p:spPr>
          <a:xfrm>
            <a:off x="0" y="1630423"/>
            <a:ext cx="12096206" cy="4524315"/>
          </a:xfrm>
          <a:prstGeom prst="rect">
            <a:avLst/>
          </a:prstGeom>
          <a:solidFill>
            <a:schemeClr val="accent3">
              <a:lumMod val="20000"/>
              <a:lumOff val="80000"/>
            </a:schemeClr>
          </a:solidFill>
          <a:ln w="28575">
            <a:solidFill>
              <a:schemeClr val="tx1"/>
            </a:solidFill>
          </a:ln>
          <a:effectLst>
            <a:innerShdw blurRad="63500" dist="50800" dir="16200000">
              <a:prstClr val="black">
                <a:alpha val="50000"/>
              </a:prstClr>
            </a:innerShdw>
          </a:effectLst>
        </p:spPr>
        <p:txBody>
          <a:bodyPr wrap="square" rtlCol="0">
            <a:spAutoFit/>
          </a:bodyPr>
          <a:lstStyle/>
          <a:p>
            <a:pPr algn="just" rtl="1"/>
            <a:r>
              <a:rPr lang="ar-EG" sz="1600" dirty="0"/>
              <a:t>	</a:t>
            </a:r>
            <a:r>
              <a:rPr lang="ar-SA" sz="1600" dirty="0">
                <a:solidFill>
                  <a:srgbClr val="BF9000"/>
                </a:solidFill>
                <a:effectLst>
                  <a:outerShdw blurRad="38100" dist="38100" dir="2700000" algn="tl">
                    <a:srgbClr val="000000">
                      <a:alpha val="43137"/>
                    </a:srgbClr>
                  </a:outerShdw>
                </a:effectLst>
              </a:rPr>
              <a:t>التخوف من المساس بالخصوصية والحريات يكون عل</a:t>
            </a:r>
            <a:r>
              <a:rPr lang="ar-EG" sz="1600" dirty="0">
                <a:solidFill>
                  <a:srgbClr val="BF9000"/>
                </a:solidFill>
                <a:effectLst>
                  <a:outerShdw blurRad="38100" dist="38100" dir="2700000" algn="tl">
                    <a:srgbClr val="000000">
                      <a:alpha val="43137"/>
                    </a:srgbClr>
                  </a:outerShdw>
                </a:effectLst>
              </a:rPr>
              <a:t>ى</a:t>
            </a:r>
            <a:r>
              <a:rPr lang="ar-SA" sz="1600" dirty="0">
                <a:solidFill>
                  <a:srgbClr val="BF9000"/>
                </a:solidFill>
                <a:effectLst>
                  <a:outerShdw blurRad="38100" dist="38100" dir="2700000" algn="tl">
                    <a:srgbClr val="000000">
                      <a:alpha val="43137"/>
                    </a:srgbClr>
                  </a:outerShdw>
                </a:effectLst>
              </a:rPr>
              <a:t> أشده في مواجهة الدولة </a:t>
            </a:r>
            <a:r>
              <a:rPr lang="ar-SA" sz="1600" dirty="0"/>
              <a:t>وأجهزتها ومما يزيد من تلك الخشية سهولة الاتصال وتبادل المعلومات بين أجهزة الكمبيوتر باعتبارها جميعا تخضع لجهة واحدة وهي السلطة التنفيذية وأجهزتها.</a:t>
            </a:r>
            <a:endParaRPr lang="en-US" sz="1600" dirty="0"/>
          </a:p>
          <a:p>
            <a:pPr algn="just" rtl="1"/>
            <a:r>
              <a:rPr lang="ar-SA" sz="1600" dirty="0"/>
              <a:t> </a:t>
            </a:r>
            <a:endParaRPr lang="en-US" sz="1600" dirty="0"/>
          </a:p>
          <a:p>
            <a:pPr algn="just" rtl="1"/>
            <a:r>
              <a:rPr lang="ar-EG" sz="1600" dirty="0"/>
              <a:t>	</a:t>
            </a:r>
            <a:r>
              <a:rPr lang="ar-SA" sz="1600" dirty="0"/>
              <a:t>ولكن </a:t>
            </a:r>
            <a:r>
              <a:rPr lang="ar-SA" sz="1600" dirty="0">
                <a:solidFill>
                  <a:srgbClr val="BF9000"/>
                </a:solidFill>
                <a:effectLst>
                  <a:outerShdw blurRad="38100" dist="38100" dir="2700000" algn="tl">
                    <a:srgbClr val="000000">
                      <a:alpha val="43137"/>
                    </a:srgbClr>
                  </a:outerShdw>
                </a:effectLst>
              </a:rPr>
              <a:t>نظم المعلومات التي ينشئها القطاع الخاص تكون بدورها مصدرا يهدد الخصوصية</a:t>
            </a:r>
            <a:r>
              <a:rPr lang="ar-SA" sz="1600" dirty="0"/>
              <a:t>، ويتمثل ذلك أساسا في بنوك المعلومات التي تنشئها شركات التأمين والبنوك أو تلك التي تخدمها، وبنوك المعلومات التي تزودأصحاب الأعمال بمعلومات حول المتقدمين لشغل الوظائف الخالية. </a:t>
            </a:r>
            <a:endParaRPr lang="en-US" sz="1600" dirty="0"/>
          </a:p>
          <a:p>
            <a:pPr algn="just" rtl="1"/>
            <a:r>
              <a:rPr lang="ar-SA" sz="1600" dirty="0"/>
              <a:t> </a:t>
            </a:r>
            <a:endParaRPr lang="en-US" sz="1600" dirty="0"/>
          </a:p>
          <a:p>
            <a:pPr algn="just" rtl="1"/>
            <a:r>
              <a:rPr lang="ar-EG" sz="1600" dirty="0"/>
              <a:t>	</a:t>
            </a:r>
            <a:r>
              <a:rPr lang="ar-SA" sz="1600" dirty="0"/>
              <a:t>ويذهب اتجاه في القانون المقارن إلى قصر نطاق تطبيق القانون عل</a:t>
            </a:r>
            <a:r>
              <a:rPr lang="ar-EG" sz="1600" dirty="0"/>
              <a:t>ى</a:t>
            </a:r>
            <a:r>
              <a:rPr lang="ar-SA" sz="1600" dirty="0"/>
              <a:t> القطاع الحكومي وأجهزة الدولة مع استثناء أجهزة الأمن ، ولكن الإتجاه الغالب هو توفير الحماية لنظم المعلومات الشخصية بصرف النظر عن الجهة التي تقيم النظام.</a:t>
            </a:r>
            <a:endParaRPr lang="en-US" sz="1600" dirty="0"/>
          </a:p>
          <a:p>
            <a:pPr algn="just" rtl="1"/>
            <a:r>
              <a:rPr lang="ar-SA" sz="1600" dirty="0"/>
              <a:t> </a:t>
            </a:r>
            <a:endParaRPr lang="en-US" sz="1600" dirty="0"/>
          </a:p>
          <a:p>
            <a:pPr algn="just" rtl="1"/>
            <a:r>
              <a:rPr lang="ar-EG" sz="1600" dirty="0"/>
              <a:t>	</a:t>
            </a:r>
            <a:r>
              <a:rPr lang="ar-SA" sz="1600" dirty="0">
                <a:solidFill>
                  <a:srgbClr val="BF9000"/>
                </a:solidFill>
                <a:effectLst>
                  <a:outerShdw blurRad="38100" dist="38100" dir="2700000" algn="tl">
                    <a:srgbClr val="000000">
                      <a:alpha val="43137"/>
                    </a:srgbClr>
                  </a:outerShdw>
                </a:effectLst>
              </a:rPr>
              <a:t>أما القانون الفرنسي فقد فرق بينهما من حيث أداة إنشاء نظم المعلومات</a:t>
            </a:r>
            <a:r>
              <a:rPr lang="ar-SA" sz="1600" dirty="0"/>
              <a:t>، فنظم المعلومات التي تقيمها الدولة وأجهزتها لا يمكن أن تكون إلا بموجب قانون أو لائحة بعد الحصول عل</a:t>
            </a:r>
            <a:r>
              <a:rPr lang="ar-EG" sz="1600" dirty="0"/>
              <a:t>ى</a:t>
            </a:r>
            <a:r>
              <a:rPr lang="ar-SA" sz="1600" dirty="0"/>
              <a:t> رأي مسبب من اللجنة المختصة بالرقابة عل</a:t>
            </a:r>
            <a:r>
              <a:rPr lang="ar-EG" sz="1600" dirty="0"/>
              <a:t>ى</a:t>
            </a:r>
            <a:r>
              <a:rPr lang="ar-SA" sz="1600" dirty="0"/>
              <a:t> تطبيق القانون. أما إقامة القطاع الخاص لنظام المعلومات فلا يخضع إلا لمجرد الإخطار إلى اللجنة، ولقد بررت التفرقة أن القطاع الخاص تحكمه قاعدة حرية التجارة والصناعة ولا محل لإثقاله بالقيود التي تعوق تطور المعلوماتية.</a:t>
            </a:r>
            <a:endParaRPr lang="en-US" sz="1600" dirty="0"/>
          </a:p>
          <a:p>
            <a:pPr algn="just" rtl="1"/>
            <a:r>
              <a:rPr lang="en-US" sz="1600" dirty="0"/>
              <a:t> </a:t>
            </a:r>
          </a:p>
          <a:p>
            <a:pPr algn="just" rtl="1"/>
            <a:r>
              <a:rPr lang="ar-EG" sz="1600" dirty="0"/>
              <a:t>	</a:t>
            </a:r>
            <a:r>
              <a:rPr lang="ar-SA" sz="1600" dirty="0"/>
              <a:t>وأما من حيث حماية المعلومات الشخصية فإن بنوك المعلومات تخضع لنفس الضوابط، أي يتمتع الشخص في مواجهتها، من حيث المبدأ، بنفس الضمانات دون تفرقة بين الجهة التي أنشأت النظام. وتمارس اللجنة المختصة بالرقابة دورها دون تفرقة كذلك في أحكام الرقابة، فلا محل للتفرقة في الحماية بين روابط القانون الخاص وروابط القانون العام.</a:t>
            </a:r>
            <a:endParaRPr lang="en-US" sz="1600" dirty="0"/>
          </a:p>
        </p:txBody>
      </p:sp>
    </p:spTree>
    <p:extLst>
      <p:ext uri="{BB962C8B-B14F-4D97-AF65-F5344CB8AC3E}">
        <p14:creationId xmlns:p14="http://schemas.microsoft.com/office/powerpoint/2010/main" val="30442894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075" y="1709336"/>
            <a:ext cx="11224645" cy="4445401"/>
          </a:xfrm>
          <a:prstGeom prst="rect">
            <a:avLst/>
          </a:prstGeom>
        </p:spPr>
      </p:pic>
      <p:sp>
        <p:nvSpPr>
          <p:cNvPr id="2" name="Rectangle 1"/>
          <p:cNvSpPr/>
          <p:nvPr/>
        </p:nvSpPr>
        <p:spPr>
          <a:xfrm>
            <a:off x="445177" y="1135440"/>
            <a:ext cx="11303543" cy="5262979"/>
          </a:xfrm>
          <a:prstGeom prst="rect">
            <a:avLst/>
          </a:prstGeom>
          <a:ln w="28575">
            <a:solidFill>
              <a:schemeClr val="tx1"/>
            </a:solidFill>
            <a:prstDash val="dash"/>
          </a:ln>
        </p:spPr>
        <p:txBody>
          <a:bodyPr wrap="square">
            <a:spAutoFit/>
          </a:bodyPr>
          <a:lstStyle/>
          <a:p>
            <a:pPr algn="just" rtl="1">
              <a:lnSpc>
                <a:spcPct val="150000"/>
              </a:lnSpc>
            </a:pPr>
            <a:r>
              <a:rPr lang="ar-EG" sz="1600" b="1" dirty="0"/>
              <a:t>	</a:t>
            </a:r>
            <a:r>
              <a:rPr lang="ar-SA" sz="1600" b="1" dirty="0"/>
              <a:t>ذهب القانون الفرنسي في بداية الأمر إل</a:t>
            </a:r>
            <a:r>
              <a:rPr lang="ar-EG" sz="1600" b="1" dirty="0"/>
              <a:t>ى</a:t>
            </a:r>
            <a:r>
              <a:rPr lang="ar-SA" sz="1600" b="1" dirty="0"/>
              <a:t> قصر الرقابة، وبالتالي الحماية القانونية عل</a:t>
            </a:r>
            <a:r>
              <a:rPr lang="ar-EG" sz="1600" b="1" dirty="0"/>
              <a:t>ى</a:t>
            </a:r>
            <a:r>
              <a:rPr lang="ar-SA" sz="1600" b="1" dirty="0"/>
              <a:t> الأشخاص الطبيعيين فقط، فلا تتمتع المعلومات الشخصية للأشخاص المعنوية بالحماية، ويستند ذلك إل</a:t>
            </a:r>
            <a:r>
              <a:rPr lang="ar-EG" sz="1600" b="1" dirty="0"/>
              <a:t>ى</a:t>
            </a:r>
            <a:r>
              <a:rPr lang="ar-SA" sz="1600" b="1" dirty="0"/>
              <a:t> أن المقصود بالحماية هو حقوق الإنسان وحياته الخاصة.</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والواقع أن المشرع الفرنسي يوفر الحماية في إطار نظرية الحقوق الملازمة للشخصية، وتلك النظرية وجدت أساسا لحماية الإنسان، أما حماية حقوق الشخص المعنوي فتتم في حدود القواعد العامة للمسئولية المدنية، فيجب المحافظة عل</a:t>
            </a:r>
            <a:r>
              <a:rPr lang="ar-EG" sz="1600" b="1" dirty="0"/>
              <a:t>ى</a:t>
            </a:r>
            <a:r>
              <a:rPr lang="ar-SA" sz="1600" b="1" dirty="0"/>
              <a:t> سرية الأعمال، وأن تكون البيانات صحيحة وإلا انعقدت المسئولية المدنية للجهة القائمة عل</a:t>
            </a:r>
            <a:r>
              <a:rPr lang="ar-EG" sz="1600" b="1" dirty="0"/>
              <a:t>ى</a:t>
            </a:r>
            <a:r>
              <a:rPr lang="ar-SA" sz="1600" b="1" dirty="0"/>
              <a:t> الكمبيوتر .</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highlight>
                  <a:srgbClr val="FFFF00"/>
                </a:highlight>
              </a:rPr>
              <a:t>ولقد انتقد ذلك الاتجاه، فلا محل للتفرقة بين الشخص الطبيعي والشخص المعنوي</a:t>
            </a:r>
            <a:r>
              <a:rPr lang="ar-SA" sz="1600" b="1" dirty="0"/>
              <a:t>، فقد اتجه القضاء المقارن إل</a:t>
            </a:r>
            <a:r>
              <a:rPr lang="ar-EG" sz="1600" b="1" dirty="0"/>
              <a:t>ى</a:t>
            </a:r>
            <a:r>
              <a:rPr lang="ar-SA" sz="1600" b="1" dirty="0"/>
              <a:t> الاعتراف للشخص المعنوي بالحق في الخصوصية، كما أنه يمكن أن يعاني مما يعاني منه الشخص الطبيعي عند التمسك في مواجهته بنتائج المعالجة الإلكترونية للمعلومات الاسمية.</a:t>
            </a:r>
            <a:endParaRPr lang="en-US" sz="1600" b="1" dirty="0"/>
          </a:p>
          <a:p>
            <a:pPr algn="just" rtl="1">
              <a:lnSpc>
                <a:spcPct val="150000"/>
              </a:lnSpc>
            </a:pPr>
            <a:r>
              <a:rPr lang="en-US" sz="1600" b="1" dirty="0"/>
              <a:t> </a:t>
            </a:r>
          </a:p>
          <a:p>
            <a:pPr algn="just" rtl="1">
              <a:lnSpc>
                <a:spcPct val="150000"/>
              </a:lnSpc>
            </a:pPr>
            <a:r>
              <a:rPr lang="ar-EG" sz="1600" b="1" dirty="0"/>
              <a:t>	</a:t>
            </a:r>
            <a:r>
              <a:rPr lang="ar-SA" sz="1600" b="1" dirty="0"/>
              <a:t>ويذهب بعض الفقه إل</a:t>
            </a:r>
            <a:r>
              <a:rPr lang="ar-EG" sz="1600" b="1" dirty="0"/>
              <a:t>ى</a:t>
            </a:r>
            <a:r>
              <a:rPr lang="ar-SA" sz="1600" b="1" dirty="0"/>
              <a:t> أنه إذا كان الهدف من القانون حماية الشخصية، فإن الشخص المعنوي يمتع كذلك بالشخصية، ألا وهي الصلاحية لاكتساب الحق والتحمل بالالتزام.</a:t>
            </a:r>
            <a:endParaRPr lang="en-US" sz="1600" b="1" dirty="0"/>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2353517" y="228462"/>
            <a:ext cx="9796041" cy="795951"/>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2395958" y="153625"/>
            <a:ext cx="9796042" cy="811119"/>
          </a:xfrm>
          <a:prstGeom prst="rect">
            <a:avLst/>
          </a:prstGeom>
        </p:spPr>
        <p:txBody>
          <a:bodyPr wrap="square">
            <a:spAutoFit/>
          </a:bodyPr>
          <a:lstStyle/>
          <a:p>
            <a:pPr algn="just" rtl="1">
              <a:lnSpc>
                <a:spcPct val="150000"/>
              </a:lnSpc>
            </a:pPr>
            <a:r>
              <a:rPr lang="ar-SA" sz="1650" b="1" dirty="0">
                <a:solidFill>
                  <a:srgbClr val="C00000"/>
                </a:solidFill>
                <a:effectLst>
                  <a:outerShdw blurRad="38100" dist="38100" dir="2700000" algn="tl">
                    <a:srgbClr val="000000">
                      <a:alpha val="43137"/>
                    </a:srgbClr>
                  </a:outerShdw>
                </a:effectLst>
                <a:ea typeface="Times New Roman" panose="02020603050405020304" pitchFamily="18" charset="0"/>
              </a:rPr>
              <a:t>رابعا</a:t>
            </a:r>
            <a:r>
              <a:rPr lang="ar-SA" sz="1650" b="1" dirty="0">
                <a:solidFill>
                  <a:srgbClr val="FF0000"/>
                </a:solidFill>
                <a:effectLst>
                  <a:outerShdw blurRad="38100" dist="38100" dir="2700000" algn="tl">
                    <a:srgbClr val="000000">
                      <a:alpha val="43137"/>
                    </a:srgbClr>
                  </a:outerShdw>
                </a:effectLst>
                <a:ea typeface="Times New Roman" panose="02020603050405020304" pitchFamily="18" charset="0"/>
              </a:rPr>
              <a:t>: </a:t>
            </a:r>
            <a:r>
              <a:rPr lang="ar-SA" sz="1650" b="1" dirty="0">
                <a:effectLst>
                  <a:outerShdw blurRad="38100" dist="38100" dir="2700000" algn="tl">
                    <a:srgbClr val="000000">
                      <a:alpha val="43137"/>
                    </a:srgbClr>
                  </a:outerShdw>
                </a:effectLst>
                <a:ea typeface="Times New Roman" panose="02020603050405020304" pitchFamily="18" charset="0"/>
              </a:rPr>
              <a:t>ويثور التساؤل </a:t>
            </a:r>
            <a:r>
              <a:rPr lang="ar-EG" sz="1650" b="1" dirty="0">
                <a:effectLst>
                  <a:outerShdw blurRad="38100" dist="38100" dir="2700000" algn="tl">
                    <a:srgbClr val="000000">
                      <a:alpha val="43137"/>
                    </a:srgbClr>
                  </a:outerShdw>
                </a:effectLst>
                <a:ea typeface="Times New Roman" panose="02020603050405020304" pitchFamily="18" charset="0"/>
              </a:rPr>
              <a:t> أيضا</a:t>
            </a:r>
            <a:r>
              <a:rPr lang="ar-SA" sz="1650" b="1" dirty="0">
                <a:effectLst>
                  <a:outerShdw blurRad="38100" dist="38100" dir="2700000" algn="tl">
                    <a:srgbClr val="000000">
                      <a:alpha val="43137"/>
                    </a:srgbClr>
                  </a:outerShdw>
                </a:effectLst>
                <a:ea typeface="Times New Roman" panose="02020603050405020304" pitchFamily="18" charset="0"/>
              </a:rPr>
              <a:t>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5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3682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053296" y="1400537"/>
            <a:ext cx="10069975" cy="5150734"/>
            <a:chOff x="1349826" y="1690210"/>
            <a:chExt cx="8847910" cy="5335815"/>
          </a:xfrm>
        </p:grpSpPr>
        <p:sp>
          <p:nvSpPr>
            <p:cNvPr id="10" name="Oval 9"/>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064794" y="2098387"/>
            <a:ext cx="7833489" cy="3416320"/>
          </a:xfrm>
          <a:prstGeom prst="rect">
            <a:avLst/>
          </a:prstGeom>
        </p:spPr>
        <p:txBody>
          <a:bodyPr wrap="square">
            <a:spAutoFit/>
          </a:bodyPr>
          <a:lstStyle/>
          <a:p>
            <a:pPr lvl="0" algn="just" rtl="1">
              <a:lnSpc>
                <a:spcPct val="150000"/>
              </a:lnSpc>
            </a:pPr>
            <a:r>
              <a:rPr lang="ar-EG" sz="2400" dirty="0"/>
              <a:t>	</a:t>
            </a:r>
            <a:r>
              <a:rPr lang="ar-SA" sz="2400" dirty="0"/>
              <a:t>ويضاف لذلك أن الشخص المعنوي قد تتعرض مصالحه المالية لمخاطر جسيمة نتيجة تخزين معلومات شخصية في الكمبيوتر، فعدم الحماية يعني عدم حظر الاطلاع علي المعلومات، مما يهدد الأعمال، كما أن وجود معلومات خاطئة عن الشخص المعنوي قد يؤثر عل</a:t>
            </a:r>
            <a:r>
              <a:rPr lang="ar-EG" sz="2400" dirty="0"/>
              <a:t>ى</a:t>
            </a:r>
            <a:r>
              <a:rPr lang="ar-SA" sz="2400" dirty="0"/>
              <a:t> سمعته أو قدرته في الحصول عل</a:t>
            </a:r>
            <a:r>
              <a:rPr lang="ar-EG" sz="2400" dirty="0"/>
              <a:t>ى</a:t>
            </a:r>
            <a:r>
              <a:rPr lang="ar-SA" sz="2400" dirty="0"/>
              <a:t> الائتمان.</a:t>
            </a:r>
            <a:endParaRPr lang="en-US" sz="2400" dirty="0"/>
          </a:p>
        </p:txBody>
      </p:sp>
    </p:spTree>
    <p:extLst>
      <p:ext uri="{BB962C8B-B14F-4D97-AF65-F5344CB8AC3E}">
        <p14:creationId xmlns:p14="http://schemas.microsoft.com/office/powerpoint/2010/main" val="13947303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8" y="5869577"/>
            <a:ext cx="3554036" cy="1043402"/>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242048" y="1453092"/>
            <a:ext cx="11734052" cy="4524315"/>
          </a:xfrm>
          <a:prstGeom prst="rect">
            <a:avLst/>
          </a:prstGeom>
          <a:ln w="28575">
            <a:solidFill>
              <a:schemeClr val="tx1"/>
            </a:solidFill>
            <a:prstDash val="dash"/>
          </a:ln>
        </p:spPr>
        <p:txBody>
          <a:bodyPr wrap="square">
            <a:spAutoFit/>
          </a:bodyPr>
          <a:lstStyle/>
          <a:p>
            <a:pPr algn="just" rtl="1">
              <a:lnSpc>
                <a:spcPct val="150000"/>
              </a:lnSpc>
            </a:pPr>
            <a:r>
              <a:rPr lang="ar-EG" sz="1600" dirty="0"/>
              <a:t>	</a:t>
            </a:r>
            <a:r>
              <a:rPr lang="ar-SA" sz="1600" dirty="0"/>
              <a:t>وفقا للقواعد العامة في القانون الجنائي الفرنسي، لا يسأل الشخص المعنوي مسئولية جنائية وذلك بمقتضي المادة (۳۷۹) عقوبات فرنسي، ومادة ( ٤٠٥ ) عقوبات فرنسي.</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ولقد كانت نص المادة (٤٤) من قانون المعلوماتية والبطاقات والحريات سنة ١٩٧٨م، لا يتعلق إلا بالأشخاص الطبيعية، وذلك قبل التعديل الذي ورد عليه، </a:t>
            </a:r>
            <a:r>
              <a:rPr lang="ar-SA" sz="1600" dirty="0">
                <a:solidFill>
                  <a:srgbClr val="BF9000"/>
                </a:solidFill>
                <a:effectLst>
                  <a:outerShdw blurRad="38100" dist="38100" dir="2700000" algn="tl">
                    <a:srgbClr val="000000">
                      <a:alpha val="43137"/>
                    </a:srgbClr>
                  </a:outerShdw>
                </a:effectLst>
              </a:rPr>
              <a:t>والذي أصبح بمقتضاه مسألة الأشخاص المعنوية .</a:t>
            </a:r>
            <a:endParaRPr lang="en-US" sz="1600" dirty="0">
              <a:solidFill>
                <a:srgbClr val="BF9000"/>
              </a:solidFill>
              <a:effectLst>
                <a:outerShdw blurRad="38100" dist="38100" dir="2700000" algn="tl">
                  <a:srgbClr val="000000">
                    <a:alpha val="43137"/>
                  </a:srgbClr>
                </a:outerShdw>
              </a:effectLst>
            </a:endParaRPr>
          </a:p>
          <a:p>
            <a:pPr algn="just" rtl="1">
              <a:lnSpc>
                <a:spcPct val="150000"/>
              </a:lnSpc>
            </a:pPr>
            <a:r>
              <a:rPr lang="ar-SA" sz="1600" dirty="0">
                <a:solidFill>
                  <a:srgbClr val="BF9000"/>
                </a:solidFill>
                <a:effectLst>
                  <a:outerShdw blurRad="38100" dist="38100" dir="2700000" algn="tl">
                    <a:srgbClr val="000000">
                      <a:alpha val="43137"/>
                    </a:srgbClr>
                  </a:outerShdw>
                </a:effectLst>
              </a:rPr>
              <a:t> </a:t>
            </a:r>
            <a:endParaRPr lang="en-US" sz="1600" dirty="0">
              <a:solidFill>
                <a:srgbClr val="BF9000"/>
              </a:solidFill>
              <a:effectLst>
                <a:outerShdw blurRad="38100" dist="38100" dir="2700000" algn="tl">
                  <a:srgbClr val="000000">
                    <a:alpha val="43137"/>
                  </a:srgbClr>
                </a:outerShdw>
              </a:effectLst>
            </a:endParaRPr>
          </a:p>
          <a:p>
            <a:pPr algn="just" rtl="1">
              <a:lnSpc>
                <a:spcPct val="150000"/>
              </a:lnSpc>
            </a:pPr>
            <a:r>
              <a:rPr lang="ar-EG" sz="1600" dirty="0">
                <a:effectLst>
                  <a:outerShdw blurRad="38100" dist="38100" dir="2700000" algn="tl">
                    <a:srgbClr val="000000">
                      <a:alpha val="43137"/>
                    </a:srgbClr>
                  </a:outerShdw>
                </a:effectLst>
              </a:rPr>
              <a:t>	</a:t>
            </a:r>
            <a:r>
              <a:rPr lang="ar-SA" sz="1600" dirty="0">
                <a:solidFill>
                  <a:srgbClr val="BF9000"/>
                </a:solidFill>
                <a:effectLst>
                  <a:outerShdw blurRad="38100" dist="38100" dir="2700000" algn="tl">
                    <a:srgbClr val="000000">
                      <a:alpha val="43137"/>
                    </a:srgbClr>
                  </a:outerShdw>
                </a:effectLst>
              </a:rPr>
              <a:t>ولكن يمكن الآن تقرير مسئولية الأشخاص المعنوية جنائيا عن هذه الجرائم </a:t>
            </a:r>
            <a:r>
              <a:rPr lang="ar-SA" sz="1600" dirty="0"/>
              <a:t>وفقا لقانون العقوبات الفرنسي (المادة ٢٢٦ / ٢٤) وتتعرض للغرامة وفقا للمادة ۱۳۱ / ۳۸ من قانون العقوبات، وأيضا العقوبات التكميلية المشار إليها في المادة 131 / 39 الفقرات : </a:t>
            </a:r>
            <a:r>
              <a:rPr lang="ar-EG" sz="1600" dirty="0"/>
              <a:t>2 ، 3، 4، 5، 7، 8، 9</a:t>
            </a:r>
            <a:r>
              <a:rPr lang="ar-SA" sz="1600" dirty="0"/>
              <a:t>) وهي الخاصة بالتجريم المهني الخاص، ومن بين هذه العقوبات التكميلية يظهر بصفة خاصة الحرمان المؤقت أو النهائي لممارسة الأنشطة المهنية أو الاجتماعية (الفقرة (۲) والإغلاق المؤقت، أو النهائي للمنشأة (فقرة ۳) أو الحرمان لمدة ٥ سنوات من إصدار الشيكات (الفقرة ٧) وهذه العقوبات تتفق مع طبيعتها. ويعاقب على الشروع للجرائم المنصوص عليها في المواد: 323 / 1 ، 323 / 2 و 323 / 3.</a:t>
            </a:r>
            <a:endParaRPr lang="en-US" sz="1600"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2685327" y="473228"/>
            <a:ext cx="9139077" cy="902426"/>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2760561" y="581911"/>
            <a:ext cx="8988607" cy="685059"/>
          </a:xfrm>
          <a:prstGeom prst="rect">
            <a:avLst/>
          </a:prstGeom>
        </p:spPr>
        <p:txBody>
          <a:bodyPr wrap="square">
            <a:spAutoFit/>
          </a:bodyPr>
          <a:lstStyle/>
          <a:p>
            <a:pPr algn="just" rtl="1">
              <a:lnSpc>
                <a:spcPct val="107000"/>
              </a:lnSpc>
              <a:spcAft>
                <a:spcPts val="500"/>
              </a:spcAft>
            </a:pPr>
            <a:r>
              <a:rPr lang="ar-SA" b="1" dirty="0">
                <a:solidFill>
                  <a:srgbClr val="C00000"/>
                </a:solidFill>
                <a:effectLst>
                  <a:outerShdw blurRad="38100" dist="38100" dir="2700000" algn="tl">
                    <a:srgbClr val="000000">
                      <a:alpha val="43137"/>
                    </a:srgbClr>
                  </a:outerShdw>
                </a:effectLst>
              </a:rPr>
              <a:t> خامسا</a:t>
            </a:r>
            <a:r>
              <a:rPr lang="ar-SA" b="1" dirty="0">
                <a:effectLst>
                  <a:outerShdw blurRad="38100" dist="38100" dir="2700000" algn="tl">
                    <a:srgbClr val="000000">
                      <a:alpha val="43137"/>
                    </a:srgbClr>
                  </a:outerShdw>
                </a:effectLst>
              </a:rPr>
              <a:t>: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0482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620456" y="1560849"/>
            <a:ext cx="8942087" cy="4319092"/>
            <a:chOff x="1349826" y="1690210"/>
            <a:chExt cx="8847910" cy="5335815"/>
          </a:xfrm>
        </p:grpSpPr>
        <p:sp>
          <p:nvSpPr>
            <p:cNvPr id="12" name="Oval 11"/>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270793" y="2537838"/>
            <a:ext cx="7421494" cy="2308324"/>
          </a:xfrm>
          <a:prstGeom prst="rect">
            <a:avLst/>
          </a:prstGeom>
        </p:spPr>
        <p:txBody>
          <a:bodyPr wrap="square">
            <a:spAutoFit/>
          </a:bodyPr>
          <a:lstStyle/>
          <a:p>
            <a:pPr algn="just" rtl="1"/>
            <a:r>
              <a:rPr lang="ar-EG" sz="2400" dirty="0"/>
              <a:t>	</a:t>
            </a:r>
            <a:r>
              <a:rPr lang="ar-SA" sz="2400" dirty="0"/>
              <a:t>وهنا تجدر الإشارة إل</a:t>
            </a:r>
            <a:r>
              <a:rPr lang="ar-EG" sz="2400" dirty="0"/>
              <a:t>ى</a:t>
            </a:r>
            <a:r>
              <a:rPr lang="ar-SA" sz="2400" dirty="0"/>
              <a:t> </a:t>
            </a:r>
            <a:r>
              <a:rPr lang="ar-SA" sz="2400" dirty="0">
                <a:solidFill>
                  <a:srgbClr val="BF9000"/>
                </a:solidFill>
                <a:effectLst>
                  <a:outerShdw blurRad="38100" dist="38100" dir="2700000" algn="tl">
                    <a:srgbClr val="000000">
                      <a:alpha val="43137"/>
                    </a:srgbClr>
                  </a:outerShdw>
                </a:effectLst>
              </a:rPr>
              <a:t>أن القانون الفرنسي يُجرم وبكل وضوح البرمجة والاحتفاظ بالمعلومات الشخصية، ولكنه يعاقب أيضا على مجرد تجميع هذه المعلومات في بطاقة اليدوية</a:t>
            </a:r>
            <a:r>
              <a:rPr lang="ar-SA" sz="2400" dirty="0"/>
              <a:t>. إذ إن المادة 226 / 23 صراحة على أن نصوص المادة 226 / 19 من قانون العقوبات تنطبق على البطاقات غير المبرمجة.</a:t>
            </a:r>
            <a:endParaRPr lang="en-US" sz="2400" dirty="0"/>
          </a:p>
        </p:txBody>
      </p:sp>
    </p:spTree>
    <p:extLst>
      <p:ext uri="{BB962C8B-B14F-4D97-AF65-F5344CB8AC3E}">
        <p14:creationId xmlns:p14="http://schemas.microsoft.com/office/powerpoint/2010/main" val="168038642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4784" y="4332318"/>
            <a:ext cx="3319758" cy="1194021"/>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7414" y="985786"/>
            <a:ext cx="12192000" cy="5496376"/>
          </a:xfrm>
          <a:prstGeom prst="rect">
            <a:avLst/>
          </a:prstGeom>
        </p:spPr>
        <p:txBody>
          <a:bodyPr wrap="square">
            <a:spAutoFit/>
          </a:bodyPr>
          <a:lstStyle/>
          <a:p>
            <a:pPr algn="just" rtl="1"/>
            <a:r>
              <a:rPr lang="ar-EG" sz="1400" dirty="0"/>
              <a:t>	</a:t>
            </a:r>
            <a:r>
              <a:rPr lang="ar-SA" sz="1400" dirty="0"/>
              <a:t>لضمان حماية الخصوصية بصفة خاصة في مواجهة تطور نظم المعلومات الآلية </a:t>
            </a:r>
            <a:r>
              <a:rPr lang="ar-SA" sz="1400" dirty="0">
                <a:solidFill>
                  <a:srgbClr val="BF9000"/>
                </a:solidFill>
                <a:effectLst>
                  <a:outerShdw blurRad="38100" dist="38100" dir="2700000" algn="tl">
                    <a:srgbClr val="000000">
                      <a:alpha val="43137"/>
                    </a:srgbClr>
                  </a:outerShdw>
                </a:effectLst>
              </a:rPr>
              <a:t>هناك </a:t>
            </a:r>
            <a:r>
              <a:rPr lang="ar-EG" sz="1400" dirty="0">
                <a:solidFill>
                  <a:srgbClr val="BF9000"/>
                </a:solidFill>
                <a:effectLst>
                  <a:outerShdw blurRad="38100" dist="38100" dir="2700000" algn="tl">
                    <a:srgbClr val="000000">
                      <a:alpha val="43137"/>
                    </a:srgbClr>
                  </a:outerShdw>
                </a:effectLst>
              </a:rPr>
              <a:t>ا</a:t>
            </a:r>
            <a:r>
              <a:rPr lang="ar-SA" sz="1400" dirty="0">
                <a:solidFill>
                  <a:srgbClr val="BF9000"/>
                </a:solidFill>
                <a:effectLst>
                  <a:outerShdw blurRad="38100" dist="38100" dir="2700000" algn="tl">
                    <a:srgbClr val="000000">
                      <a:alpha val="43137"/>
                    </a:srgbClr>
                  </a:outerShdw>
                </a:effectLst>
              </a:rPr>
              <a:t>تفاق عام بالنسبة لضرورة وجود عدة مبادئ لحماية الخصوصية إزاء التهديدات الناشئة عن استخدام نظم وأساليب جمع المعلومات الشخصية عن طريق الكمبيوتر </a:t>
            </a:r>
            <a:r>
              <a:rPr lang="ar-SA" sz="1400" dirty="0"/>
              <a:t>، وكذلك لتحقيق نوع من التوازن الرشيد بين الفوائد التي تنتج عن استخدام هذه النظم وبين الحفاظ عل</a:t>
            </a:r>
            <a:r>
              <a:rPr lang="ar-EG" sz="1400" dirty="0"/>
              <a:t>ى</a:t>
            </a:r>
            <a:r>
              <a:rPr lang="ar-SA" sz="1400" dirty="0"/>
              <a:t> الحق في الخصوصية.</a:t>
            </a:r>
            <a:endParaRPr lang="en-US" sz="1400" dirty="0"/>
          </a:p>
          <a:p>
            <a:pPr algn="just" rtl="1"/>
            <a:r>
              <a:rPr lang="ar-SA" sz="1400" dirty="0"/>
              <a:t> </a:t>
            </a:r>
            <a:endParaRPr lang="en-US" sz="1400" dirty="0">
              <a:solidFill>
                <a:srgbClr val="BF9000"/>
              </a:solidFill>
              <a:effectLst>
                <a:outerShdw blurRad="38100" dist="38100" dir="2700000" algn="tl">
                  <a:srgbClr val="000000">
                    <a:alpha val="43137"/>
                  </a:srgbClr>
                </a:outerShdw>
              </a:effectLst>
            </a:endParaRPr>
          </a:p>
          <a:p>
            <a:pPr algn="just" rtl="1"/>
            <a:r>
              <a:rPr lang="ar-EG" sz="1400" dirty="0">
                <a:solidFill>
                  <a:srgbClr val="BF90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بل نستطيع القول بأن التشريعات المقارنة وضعت العديد من المبادئ</a:t>
            </a:r>
            <a:r>
              <a:rPr lang="ar-SA" sz="1400" dirty="0"/>
              <a:t>، وتتراوح هذه المبادئ بين الحظر والتنظيم، فيحظر القانون تخزين بعض أنواع المعلومات الشخصية من جهة، والمعلومات الشخصية التي يجوز تخزينها تخضع بدورها في هذا المجال لعدة لضوابط، فلا يترك التسجيل والتخزين</a:t>
            </a:r>
            <a:endParaRPr lang="en-US" sz="1400" dirty="0"/>
          </a:p>
          <a:p>
            <a:pPr algn="just" rtl="1"/>
            <a:r>
              <a:rPr lang="ar-SA" sz="1400" dirty="0"/>
              <a:t>حرا بلا قيد.</a:t>
            </a:r>
            <a:endParaRPr lang="en-US" sz="1400" dirty="0"/>
          </a:p>
          <a:p>
            <a:pPr algn="just" rtl="1"/>
            <a:r>
              <a:rPr lang="ar-SA" sz="1400" dirty="0"/>
              <a:t> </a:t>
            </a:r>
            <a:endParaRPr lang="en-US" sz="1400" dirty="0"/>
          </a:p>
          <a:p>
            <a:pPr algn="just" rtl="1"/>
            <a:r>
              <a:rPr lang="ar-EG" sz="1400" dirty="0"/>
              <a:t>	</a:t>
            </a:r>
            <a:r>
              <a:rPr lang="ar-SA" sz="1400" dirty="0"/>
              <a:t>وفيما يلي سوف نعرض - إن شاء الله - لمبادئ حظر تخزين بعض أنواع المعلومات الشخصية وضوابط تخزين ومعالجة هذه المعلومات، وكذلك لحقوق الشخص الذي سجلت المعلومات الشخصية المتعلقة به. وذلك على النحوالتالي:</a:t>
            </a:r>
            <a:endParaRPr lang="ar-EG" sz="1400" dirty="0"/>
          </a:p>
          <a:p>
            <a:pPr algn="just" rtl="1"/>
            <a:endParaRPr lang="ar-EG" sz="1400" dirty="0"/>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أولا : </a:t>
            </a:r>
            <a:r>
              <a:rPr lang="ar-SA" sz="1400" b="1" dirty="0">
                <a:solidFill>
                  <a:srgbClr val="0000FF"/>
                </a:solidFill>
                <a:latin typeface="Calibri" panose="020F0502020204030204" pitchFamily="34" charset="0"/>
                <a:ea typeface="Times New Roman" panose="02020603050405020304" pitchFamily="18" charset="0"/>
              </a:rPr>
              <a:t>حظر تخزين بعض أنواع المعلومات الشخصية:</a:t>
            </a:r>
            <a:endParaRPr lang="en-US" sz="1400" dirty="0">
              <a:solidFill>
                <a:srgbClr val="0000FF"/>
              </a:solidFill>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dirty="0">
                <a:solidFill>
                  <a:srgbClr val="70AD47"/>
                </a:solidFill>
                <a:latin typeface="Calibri" panose="020F0502020204030204" pitchFamily="34" charset="0"/>
                <a:ea typeface="Times New Roman" panose="02020603050405020304" pitchFamily="18" charset="0"/>
              </a:rPr>
              <a:t>المعلومات التي تدخل في إطار الخصوصية. (سوف نشرح هذا النوع من المعلومات فقط والباقي المحاضرة القادمة بمشيئة الله تعالي).</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بمسلك الشخص في مجال الائتمان. </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بالجرائم والعقوبات.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تقادمت.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تستبعد بناء عل</a:t>
            </a:r>
            <a:r>
              <a:rPr lang="ar-EG" sz="1400" b="1" dirty="0">
                <a:solidFill>
                  <a:srgbClr val="70AD47"/>
                </a:solidFill>
                <a:latin typeface="Calibri" panose="020F0502020204030204" pitchFamily="34" charset="0"/>
                <a:ea typeface="Times New Roman" panose="02020603050405020304" pitchFamily="18" charset="0"/>
              </a:rPr>
              <a:t>ى</a:t>
            </a:r>
            <a:r>
              <a:rPr lang="ar-SA" sz="1400" b="1" dirty="0">
                <a:solidFill>
                  <a:srgbClr val="70AD47"/>
                </a:solidFill>
                <a:latin typeface="Calibri" panose="020F0502020204030204" pitchFamily="34" charset="0"/>
                <a:ea typeface="Times New Roman" panose="02020603050405020304" pitchFamily="18" charset="0"/>
              </a:rPr>
              <a:t> اعتراض صاحب الشأن. </a:t>
            </a:r>
            <a:endParaRPr lang="en-US" sz="1400" dirty="0">
              <a:latin typeface="Calibri" panose="020F0502020204030204" pitchFamily="34" charset="0"/>
              <a:ea typeface="Calibri" panose="020F0502020204030204" pitchFamily="34" charset="0"/>
            </a:endParaRPr>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ثانيا : </a:t>
            </a:r>
            <a:r>
              <a:rPr lang="ar-SA" sz="1400" b="1" dirty="0">
                <a:solidFill>
                  <a:srgbClr val="0000FF"/>
                </a:solidFill>
                <a:latin typeface="Calibri" panose="020F0502020204030204" pitchFamily="34" charset="0"/>
                <a:ea typeface="Times New Roman" panose="02020603050405020304" pitchFamily="18" charset="0"/>
              </a:rPr>
              <a:t>مبادئ تخزين و معالجة المعلومات الشخصية:</a:t>
            </a:r>
            <a:r>
              <a:rPr lang="ar-SA" sz="1400" dirty="0">
                <a:solidFill>
                  <a:srgbClr val="0000FF"/>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a:p>
            <a:pPr algn="just" rtl="1">
              <a:lnSpc>
                <a:spcPct val="150000"/>
              </a:lnSpc>
            </a:pPr>
            <a:r>
              <a:rPr lang="ar-SA" sz="1400" b="1" dirty="0">
                <a:solidFill>
                  <a:srgbClr val="FF0000"/>
                </a:solidFill>
                <a:ea typeface="Times New Roman" panose="02020603050405020304" pitchFamily="18" charset="0"/>
              </a:rPr>
              <a:t>ثالثا:</a:t>
            </a:r>
            <a:r>
              <a:rPr lang="ar-EG" sz="1400" b="1" dirty="0">
                <a:solidFill>
                  <a:srgbClr val="FF0000"/>
                </a:solidFill>
                <a:ea typeface="Times New Roman" panose="02020603050405020304" pitchFamily="18" charset="0"/>
              </a:rPr>
              <a:t> </a:t>
            </a:r>
            <a:r>
              <a:rPr lang="ar-SA" sz="1400" b="1" dirty="0">
                <a:solidFill>
                  <a:srgbClr val="0000FF"/>
                </a:solidFill>
                <a:ea typeface="Times New Roman" panose="02020603050405020304" pitchFamily="18" charset="0"/>
              </a:rPr>
              <a:t>حقوق الشخص الذي سجلت المعلومات الشخصية المتعلقة به</a:t>
            </a:r>
            <a:r>
              <a:rPr lang="ar-SA" sz="1400" b="1" dirty="0">
                <a:solidFill>
                  <a:srgbClr val="000000"/>
                </a:solidFill>
                <a:ea typeface="Times New Roman" panose="02020603050405020304" pitchFamily="18" charset="0"/>
              </a:rPr>
              <a:t>:</a:t>
            </a:r>
            <a:r>
              <a:rPr lang="ar-SA" sz="1400" dirty="0">
                <a:solidFill>
                  <a:srgbClr val="000000"/>
                </a:solidFill>
                <a:ea typeface="Times New Roman" panose="02020603050405020304" pitchFamily="18" charset="0"/>
              </a:rPr>
              <a:t> (سوف يتم شرح هذا العنصر المحاضرة القادمة بمشيئة الله تعالي</a:t>
            </a:r>
            <a:r>
              <a:rPr lang="ar-EG" sz="1400" dirty="0">
                <a:solidFill>
                  <a:srgbClr val="000000"/>
                </a:solidFill>
                <a:ea typeface="Times New Roman" panose="02020603050405020304" pitchFamily="18" charset="0"/>
              </a:rPr>
              <a:t>)</a:t>
            </a:r>
            <a:endParaRPr lang="en-US" sz="1400" dirty="0"/>
          </a:p>
        </p:txBody>
      </p:sp>
      <p:sp>
        <p:nvSpPr>
          <p:cNvPr id="15" name="Flowchart: Alternate Process 14">
            <a:extLst>
              <a:ext uri="{FF2B5EF4-FFF2-40B4-BE49-F238E27FC236}">
                <a16:creationId xmlns:a16="http://schemas.microsoft.com/office/drawing/2014/main" id="{815A625F-CC6E-4FC7-B7D4-5885C00FE9FA}"/>
              </a:ext>
            </a:extLst>
          </p:cNvPr>
          <p:cNvSpPr/>
          <p:nvPr/>
        </p:nvSpPr>
        <p:spPr>
          <a:xfrm>
            <a:off x="4236335" y="124381"/>
            <a:ext cx="7252404" cy="803192"/>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97437" y="-377320"/>
            <a:ext cx="7534667" cy="1200329"/>
          </a:xfrm>
          <a:prstGeom prst="rect">
            <a:avLst/>
          </a:prstGeom>
          <a:noFill/>
        </p:spPr>
        <p:txBody>
          <a:bodyPr wrap="square" rtlCol="0">
            <a:spAutoFit/>
          </a:bodyPr>
          <a:lstStyle/>
          <a:p>
            <a:pPr lvl="0" algn="ctr" rtl="1">
              <a:lnSpc>
                <a:spcPct val="150000"/>
              </a:lnSpc>
              <a:defRPr/>
            </a:pPr>
            <a:r>
              <a:rPr lang="ar-EG" sz="2400" b="1" dirty="0">
                <a:solidFill>
                  <a:srgbClr val="FF0000"/>
                </a:solidFill>
                <a:latin typeface="Calibri"/>
              </a:rPr>
              <a:t> </a:t>
            </a:r>
          </a:p>
          <a:p>
            <a:pPr lvl="0" algn="ctr" rtl="1">
              <a:lnSpc>
                <a:spcPct val="150000"/>
              </a:lnSpc>
              <a:defRPr/>
            </a:pPr>
            <a:r>
              <a:rPr lang="ar-EG"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المحور الثاني مبادئ حماية الخصوصية المعلوماتية</a:t>
            </a:r>
            <a:endParaRPr lang="ar-EG" sz="2400" b="1" dirty="0">
              <a:solidFill>
                <a:srgbClr val="C0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9217070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349222"/>
            <a:ext cx="3319758" cy="1194021"/>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7414" y="985786"/>
            <a:ext cx="12192000" cy="5496376"/>
          </a:xfrm>
          <a:prstGeom prst="rect">
            <a:avLst/>
          </a:prstGeom>
        </p:spPr>
        <p:txBody>
          <a:bodyPr wrap="square">
            <a:spAutoFit/>
          </a:bodyPr>
          <a:lstStyle/>
          <a:p>
            <a:pPr algn="just" rtl="1"/>
            <a:r>
              <a:rPr lang="ar-EG" sz="1400" dirty="0"/>
              <a:t>	</a:t>
            </a:r>
            <a:r>
              <a:rPr lang="ar-SA" sz="1400" dirty="0"/>
              <a:t>لضمان حماية الخصوصية بصفة خاصة في مواجهة تطور نظم المعلومات الآلية </a:t>
            </a:r>
            <a:r>
              <a:rPr lang="ar-SA" sz="1400" dirty="0">
                <a:solidFill>
                  <a:srgbClr val="BF9000"/>
                </a:solidFill>
                <a:effectLst>
                  <a:outerShdw blurRad="38100" dist="38100" dir="2700000" algn="tl">
                    <a:srgbClr val="000000">
                      <a:alpha val="43137"/>
                    </a:srgbClr>
                  </a:outerShdw>
                </a:effectLst>
              </a:rPr>
              <a:t>هناك </a:t>
            </a:r>
            <a:r>
              <a:rPr lang="ar-EG" sz="1400" dirty="0">
                <a:solidFill>
                  <a:srgbClr val="BF9000"/>
                </a:solidFill>
                <a:effectLst>
                  <a:outerShdw blurRad="38100" dist="38100" dir="2700000" algn="tl">
                    <a:srgbClr val="000000">
                      <a:alpha val="43137"/>
                    </a:srgbClr>
                  </a:outerShdw>
                </a:effectLst>
              </a:rPr>
              <a:t>ا</a:t>
            </a:r>
            <a:r>
              <a:rPr lang="ar-SA" sz="1400" dirty="0">
                <a:solidFill>
                  <a:srgbClr val="BF9000"/>
                </a:solidFill>
                <a:effectLst>
                  <a:outerShdw blurRad="38100" dist="38100" dir="2700000" algn="tl">
                    <a:srgbClr val="000000">
                      <a:alpha val="43137"/>
                    </a:srgbClr>
                  </a:outerShdw>
                </a:effectLst>
              </a:rPr>
              <a:t>تفاق عام بالنسبة لضرورة وجود عدة مبادئ لحماية الخصوصية إزاء التهديدات الناشئة عن استخدام نظم وأساليب جمع المعلومات الشخصية عن طريق الكمبيوتر </a:t>
            </a:r>
            <a:r>
              <a:rPr lang="ar-SA" sz="1400" dirty="0"/>
              <a:t>، وكذلك لتحقيق نوع من التوازن الرشيد بين الفوائد التي تنتج عن استخدام هذه النظم وبين الحفاظ عل</a:t>
            </a:r>
            <a:r>
              <a:rPr lang="ar-EG" sz="1400" dirty="0"/>
              <a:t>ى</a:t>
            </a:r>
            <a:r>
              <a:rPr lang="ar-SA" sz="1400" dirty="0"/>
              <a:t> الحق في الخصوصية.</a:t>
            </a:r>
            <a:endParaRPr lang="en-US" sz="1400" dirty="0"/>
          </a:p>
          <a:p>
            <a:pPr algn="just" rtl="1"/>
            <a:r>
              <a:rPr lang="ar-SA" sz="1400" dirty="0"/>
              <a:t> </a:t>
            </a:r>
            <a:endParaRPr lang="en-US" sz="1400" dirty="0">
              <a:solidFill>
                <a:srgbClr val="BF9000"/>
              </a:solidFill>
              <a:effectLst>
                <a:outerShdw blurRad="38100" dist="38100" dir="2700000" algn="tl">
                  <a:srgbClr val="000000">
                    <a:alpha val="43137"/>
                  </a:srgbClr>
                </a:outerShdw>
              </a:effectLst>
            </a:endParaRPr>
          </a:p>
          <a:p>
            <a:pPr algn="just" rtl="1"/>
            <a:r>
              <a:rPr lang="ar-EG" sz="1400" dirty="0">
                <a:solidFill>
                  <a:srgbClr val="BF90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بل نستطيع القول بأن التشريعات المقارنة وضعت العديد من المبادئ</a:t>
            </a:r>
            <a:r>
              <a:rPr lang="ar-SA" sz="1400" dirty="0"/>
              <a:t>، وتتراوح هذه المبادئ بين الحظر والتنظيم، فيحظر القانون تخزين بعض أنواع المعلومات الشخصية من جهة، والمعلومات الشخصية التي يجوز تخزينها تخضع بدورها في هذا المجال لعدة لضوابط، فلا يترك التسجيل والتخزين</a:t>
            </a:r>
            <a:endParaRPr lang="en-US" sz="1400" dirty="0"/>
          </a:p>
          <a:p>
            <a:pPr algn="just" rtl="1"/>
            <a:r>
              <a:rPr lang="ar-SA" sz="1400" dirty="0"/>
              <a:t>حرا بلا قيد.</a:t>
            </a:r>
            <a:endParaRPr lang="en-US" sz="1400" dirty="0"/>
          </a:p>
          <a:p>
            <a:pPr algn="just" rtl="1"/>
            <a:r>
              <a:rPr lang="ar-SA" sz="1400" dirty="0"/>
              <a:t> </a:t>
            </a:r>
            <a:endParaRPr lang="en-US" sz="1400" dirty="0"/>
          </a:p>
          <a:p>
            <a:pPr algn="just" rtl="1"/>
            <a:r>
              <a:rPr lang="ar-EG" sz="1400" dirty="0"/>
              <a:t>	</a:t>
            </a:r>
            <a:r>
              <a:rPr lang="ar-SA" sz="1400" dirty="0"/>
              <a:t>وفيما يلي سوف نعرض - إن شاء الله - لمبادئ حظر تخزين بعض أنواع المعلومات الشخصية وضوابط تخزين ومعالجة هذه المعلومات، وكذلك لحقوق الشخص الذي سجلت المعلومات الشخصية المتعلقة به. وذلك على النحوالتالي:</a:t>
            </a:r>
            <a:endParaRPr lang="ar-EG" sz="1400" dirty="0"/>
          </a:p>
          <a:p>
            <a:pPr algn="just" rtl="1"/>
            <a:endParaRPr lang="ar-EG" sz="1400" dirty="0"/>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أولا : </a:t>
            </a:r>
            <a:r>
              <a:rPr lang="ar-SA" sz="1400" b="1" dirty="0">
                <a:solidFill>
                  <a:srgbClr val="0000FF"/>
                </a:solidFill>
                <a:latin typeface="Calibri" panose="020F0502020204030204" pitchFamily="34" charset="0"/>
                <a:ea typeface="Times New Roman" panose="02020603050405020304" pitchFamily="18" charset="0"/>
              </a:rPr>
              <a:t>حظر تخزين بعض أنواع المعلومات الشخصية:</a:t>
            </a:r>
            <a:endParaRPr lang="en-US" sz="1400" dirty="0">
              <a:solidFill>
                <a:srgbClr val="0000FF"/>
              </a:solidFill>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dirty="0">
                <a:solidFill>
                  <a:srgbClr val="70AD47"/>
                </a:solidFill>
                <a:latin typeface="Calibri" panose="020F0502020204030204" pitchFamily="34" charset="0"/>
                <a:ea typeface="Times New Roman" panose="02020603050405020304" pitchFamily="18" charset="0"/>
              </a:rPr>
              <a:t>المعلومات التي تدخل في إطار الخصوصية. (سوف نشرح هذا النوع من المعلومات فقط والباقي المحاضرة القادمة بمشيئة الله تعالي).</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بمسلك الشخص في مجال الائتمان. </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المتصلة بالجرائم والعقوبات.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تقادمت.</a:t>
            </a:r>
            <a:endParaRPr lang="en-US" sz="14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sz="1400" b="1" dirty="0">
                <a:solidFill>
                  <a:srgbClr val="70AD47"/>
                </a:solidFill>
                <a:latin typeface="Calibri" panose="020F0502020204030204" pitchFamily="34" charset="0"/>
                <a:ea typeface="Times New Roman" panose="02020603050405020304" pitchFamily="18" charset="0"/>
              </a:rPr>
              <a:t>المعلومات التي تستبعد بناء عل</a:t>
            </a:r>
            <a:r>
              <a:rPr lang="ar-EG" sz="1400" b="1" dirty="0">
                <a:solidFill>
                  <a:srgbClr val="70AD47"/>
                </a:solidFill>
                <a:latin typeface="Calibri" panose="020F0502020204030204" pitchFamily="34" charset="0"/>
                <a:ea typeface="Times New Roman" panose="02020603050405020304" pitchFamily="18" charset="0"/>
              </a:rPr>
              <a:t>ى</a:t>
            </a:r>
            <a:r>
              <a:rPr lang="ar-SA" sz="1400" b="1" dirty="0">
                <a:solidFill>
                  <a:srgbClr val="70AD47"/>
                </a:solidFill>
                <a:latin typeface="Calibri" panose="020F0502020204030204" pitchFamily="34" charset="0"/>
                <a:ea typeface="Times New Roman" panose="02020603050405020304" pitchFamily="18" charset="0"/>
              </a:rPr>
              <a:t> اعتراض صاحب الشأن. </a:t>
            </a:r>
            <a:endParaRPr lang="en-US" sz="1400" dirty="0">
              <a:latin typeface="Calibri" panose="020F0502020204030204" pitchFamily="34" charset="0"/>
              <a:ea typeface="Calibri" panose="020F0502020204030204" pitchFamily="34" charset="0"/>
            </a:endParaRPr>
          </a:p>
          <a:p>
            <a:pPr algn="just" rtl="1">
              <a:lnSpc>
                <a:spcPct val="150000"/>
              </a:lnSpc>
              <a:spcAft>
                <a:spcPts val="500"/>
              </a:spcAft>
            </a:pPr>
            <a:r>
              <a:rPr lang="ar-SA" sz="1400" b="1" dirty="0">
                <a:solidFill>
                  <a:srgbClr val="FF0000"/>
                </a:solidFill>
                <a:latin typeface="Calibri" panose="020F0502020204030204" pitchFamily="34" charset="0"/>
                <a:ea typeface="Times New Roman" panose="02020603050405020304" pitchFamily="18" charset="0"/>
              </a:rPr>
              <a:t>ثانيا : </a:t>
            </a:r>
            <a:r>
              <a:rPr lang="ar-SA" sz="1400" b="1" dirty="0">
                <a:solidFill>
                  <a:srgbClr val="0000FF"/>
                </a:solidFill>
                <a:latin typeface="Calibri" panose="020F0502020204030204" pitchFamily="34" charset="0"/>
                <a:ea typeface="Times New Roman" panose="02020603050405020304" pitchFamily="18" charset="0"/>
              </a:rPr>
              <a:t>مبادئ تخزين و معالجة المعلومات الشخصية:</a:t>
            </a:r>
            <a:r>
              <a:rPr lang="ar-SA" sz="1400" dirty="0">
                <a:solidFill>
                  <a:srgbClr val="0000FF"/>
                </a:solidFill>
                <a:latin typeface="Calibri" panose="020F0502020204030204" pitchFamily="34" charset="0"/>
                <a:ea typeface="Times New Roman" panose="02020603050405020304" pitchFamily="18" charset="0"/>
              </a:rPr>
              <a:t> </a:t>
            </a:r>
            <a:r>
              <a:rPr lang="ar-SA" sz="1400" dirty="0">
                <a:solidFill>
                  <a:srgbClr val="000000"/>
                </a:solidFill>
                <a:latin typeface="Calibri" panose="020F0502020204030204" pitchFamily="34" charset="0"/>
                <a:ea typeface="Times New Roman" panose="02020603050405020304" pitchFamily="18" charset="0"/>
              </a:rPr>
              <a:t>(سوف يتم شرح هذا العنصر المحاضرة القادمة بمشيئة الله تعالي)</a:t>
            </a:r>
            <a:endParaRPr lang="en-US" sz="1400" dirty="0">
              <a:latin typeface="Calibri" panose="020F0502020204030204" pitchFamily="34" charset="0"/>
              <a:ea typeface="Calibri" panose="020F0502020204030204" pitchFamily="34" charset="0"/>
            </a:endParaRPr>
          </a:p>
          <a:p>
            <a:pPr algn="just" rtl="1">
              <a:lnSpc>
                <a:spcPct val="150000"/>
              </a:lnSpc>
            </a:pPr>
            <a:r>
              <a:rPr lang="ar-SA" sz="1400" b="1" dirty="0">
                <a:solidFill>
                  <a:srgbClr val="FF0000"/>
                </a:solidFill>
                <a:ea typeface="Times New Roman" panose="02020603050405020304" pitchFamily="18" charset="0"/>
              </a:rPr>
              <a:t>ثالثا:</a:t>
            </a:r>
            <a:r>
              <a:rPr lang="ar-EG" sz="1400" b="1" dirty="0">
                <a:solidFill>
                  <a:srgbClr val="FF0000"/>
                </a:solidFill>
                <a:ea typeface="Times New Roman" panose="02020603050405020304" pitchFamily="18" charset="0"/>
              </a:rPr>
              <a:t> </a:t>
            </a:r>
            <a:r>
              <a:rPr lang="ar-SA" sz="1400" b="1" dirty="0">
                <a:solidFill>
                  <a:srgbClr val="0000FF"/>
                </a:solidFill>
                <a:ea typeface="Times New Roman" panose="02020603050405020304" pitchFamily="18" charset="0"/>
              </a:rPr>
              <a:t>حقوق الشخص الذي سجلت المعلومات الشخصية المتعلقة به</a:t>
            </a:r>
            <a:r>
              <a:rPr lang="ar-SA" sz="1400" b="1" dirty="0">
                <a:solidFill>
                  <a:srgbClr val="000000"/>
                </a:solidFill>
                <a:ea typeface="Times New Roman" panose="02020603050405020304" pitchFamily="18" charset="0"/>
              </a:rPr>
              <a:t>:</a:t>
            </a:r>
            <a:r>
              <a:rPr lang="ar-SA" sz="1400" dirty="0">
                <a:solidFill>
                  <a:srgbClr val="000000"/>
                </a:solidFill>
                <a:ea typeface="Times New Roman" panose="02020603050405020304" pitchFamily="18" charset="0"/>
              </a:rPr>
              <a:t> (سوف يتم شرح هذا العنصر المحاضرة القادمة بمشيئة الله تعالي</a:t>
            </a:r>
            <a:r>
              <a:rPr lang="ar-EG" sz="1400" dirty="0">
                <a:solidFill>
                  <a:srgbClr val="000000"/>
                </a:solidFill>
                <a:ea typeface="Times New Roman" panose="02020603050405020304" pitchFamily="18" charset="0"/>
              </a:rPr>
              <a:t>)</a:t>
            </a:r>
            <a:endParaRPr lang="en-US" sz="1400" dirty="0"/>
          </a:p>
        </p:txBody>
      </p:sp>
      <p:sp>
        <p:nvSpPr>
          <p:cNvPr id="15" name="Flowchart: Alternate Process 14">
            <a:extLst>
              <a:ext uri="{FF2B5EF4-FFF2-40B4-BE49-F238E27FC236}">
                <a16:creationId xmlns:a16="http://schemas.microsoft.com/office/drawing/2014/main" id="{815A625F-CC6E-4FC7-B7D4-5885C00FE9FA}"/>
              </a:ext>
            </a:extLst>
          </p:cNvPr>
          <p:cNvSpPr/>
          <p:nvPr/>
        </p:nvSpPr>
        <p:spPr>
          <a:xfrm>
            <a:off x="4236335" y="124381"/>
            <a:ext cx="7252404" cy="803192"/>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97437" y="-377320"/>
            <a:ext cx="7534667" cy="1200329"/>
          </a:xfrm>
          <a:prstGeom prst="rect">
            <a:avLst/>
          </a:prstGeom>
          <a:noFill/>
        </p:spPr>
        <p:txBody>
          <a:bodyPr wrap="square" rtlCol="0">
            <a:spAutoFit/>
          </a:bodyPr>
          <a:lstStyle/>
          <a:p>
            <a:pPr lvl="0" algn="ctr" rtl="1">
              <a:lnSpc>
                <a:spcPct val="150000"/>
              </a:lnSpc>
              <a:defRPr/>
            </a:pPr>
            <a:r>
              <a:rPr lang="ar-EG" sz="2400" b="1" dirty="0">
                <a:solidFill>
                  <a:srgbClr val="FF0000"/>
                </a:solidFill>
                <a:latin typeface="Calibri"/>
              </a:rPr>
              <a:t> </a:t>
            </a:r>
          </a:p>
          <a:p>
            <a:pPr lvl="0" algn="ctr" rtl="1">
              <a:lnSpc>
                <a:spcPct val="150000"/>
              </a:lnSpc>
              <a:defRPr/>
            </a:pPr>
            <a:r>
              <a:rPr lang="ar-EG"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المحور الثاني مبادئ حماية الخصوصية المعلوماتية</a:t>
            </a:r>
            <a:endParaRPr lang="ar-EG" sz="2400" b="1" dirty="0">
              <a:solidFill>
                <a:srgbClr val="C0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363019475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lowchart: Manual Input 8"/>
          <p:cNvSpPr/>
          <p:nvPr/>
        </p:nvSpPr>
        <p:spPr>
          <a:xfrm rot="10800000">
            <a:off x="708296" y="1647836"/>
            <a:ext cx="10802168" cy="3330096"/>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lowchart: Manual Input 7"/>
          <p:cNvSpPr/>
          <p:nvPr/>
        </p:nvSpPr>
        <p:spPr>
          <a:xfrm rot="15798626">
            <a:off x="6780748" y="-2452714"/>
            <a:ext cx="1638022" cy="7742225"/>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rot="21241498">
            <a:off x="4485112" y="723995"/>
            <a:ext cx="6841938" cy="562590"/>
          </a:xfrm>
          <a:prstGeom prst="rect">
            <a:avLst/>
          </a:prstGeom>
        </p:spPr>
        <p:txBody>
          <a:bodyPr wrap="none">
            <a:spAutoFit/>
          </a:bodyPr>
          <a:lstStyle/>
          <a:p>
            <a:pPr algn="ctr" rtl="1">
              <a:lnSpc>
                <a:spcPct val="150000"/>
              </a:lnSpc>
            </a:pPr>
            <a:r>
              <a:rPr lang="ar-SA" sz="2300" b="1" dirty="0">
                <a:ln>
                  <a:solidFill>
                    <a:schemeClr val="bg1"/>
                  </a:solidFill>
                </a:ln>
                <a:solidFill>
                  <a:srgbClr val="D9E6F1"/>
                </a:solidFill>
                <a:latin typeface="Times New Roman" panose="02020603050405020304" pitchFamily="18" charset="0"/>
              </a:rPr>
              <a:t>أولا : حظر </a:t>
            </a:r>
            <a:r>
              <a:rPr lang="ar-SA" sz="2300" b="1" dirty="0">
                <a:ln>
                  <a:solidFill>
                    <a:schemeClr val="bg1"/>
                  </a:solidFill>
                </a:ln>
                <a:solidFill>
                  <a:srgbClr val="D9E6F1"/>
                </a:solidFill>
                <a:latin typeface="Times New Roman" panose="02020603050405020304" pitchFamily="18" charset="0"/>
                <a:ea typeface="Times New Roman" panose="02020603050405020304" pitchFamily="18" charset="0"/>
              </a:rPr>
              <a:t>تخزين بعض أنواع المعلومات الشخصية:</a:t>
            </a:r>
            <a:endParaRPr lang="en-US" sz="2300" b="1" dirty="0">
              <a:ln>
                <a:solidFill>
                  <a:schemeClr val="bg1"/>
                </a:solidFill>
              </a:ln>
              <a:solidFill>
                <a:srgbClr val="D9E6F1"/>
              </a:solidFill>
              <a:latin typeface="Times New Roman" panose="02020603050405020304" pitchFamily="18" charset="0"/>
              <a:ea typeface="Times New Roman" panose="02020603050405020304" pitchFamily="18" charset="0"/>
            </a:endParaRPr>
          </a:p>
        </p:txBody>
      </p:sp>
      <p:sp>
        <p:nvSpPr>
          <p:cNvPr id="4" name="Flowchart: Manual Input 3"/>
          <p:cNvSpPr/>
          <p:nvPr/>
        </p:nvSpPr>
        <p:spPr>
          <a:xfrm>
            <a:off x="686570" y="1236675"/>
            <a:ext cx="10904538" cy="4026938"/>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08296" y="2179525"/>
            <a:ext cx="10861085" cy="3046988"/>
          </a:xfrm>
          <a:prstGeom prst="rect">
            <a:avLst/>
          </a:prstGeom>
        </p:spPr>
        <p:txBody>
          <a:bodyPr wrap="square">
            <a:spAutoFit/>
          </a:bodyPr>
          <a:lstStyle/>
          <a:p>
            <a:pPr algn="just" rtl="1">
              <a:lnSpc>
                <a:spcPct val="150000"/>
              </a:lnSpc>
            </a:pPr>
            <a:r>
              <a:rPr lang="ar-EG" sz="1600" dirty="0"/>
              <a:t>	</a:t>
            </a:r>
            <a:r>
              <a:rPr lang="ar-SA" sz="1600" dirty="0"/>
              <a:t>يخضع تجميع المعلومات من حيث المبدأ للحرية إلا بالنسبة لبعض المعلومات وذلك بالنظر إلى طبيعتها، وأول وأهم وسائل حماية الخصوصية المعلوماتية عل</a:t>
            </a:r>
            <a:r>
              <a:rPr lang="ar-EG" sz="1600" dirty="0"/>
              <a:t>ى</a:t>
            </a:r>
            <a:r>
              <a:rPr lang="ar-SA" sz="1600" dirty="0"/>
              <a:t> مستوى مرحلة تجميع المعلومات هو </a:t>
            </a:r>
            <a:r>
              <a:rPr lang="ar-SA" sz="1600" dirty="0">
                <a:solidFill>
                  <a:srgbClr val="BF9000"/>
                </a:solidFill>
                <a:effectLst>
                  <a:outerShdw blurRad="38100" dist="38100" dir="2700000" algn="tl">
                    <a:srgbClr val="000000">
                      <a:alpha val="43137"/>
                    </a:srgbClr>
                  </a:outerShdw>
                </a:effectLst>
              </a:rPr>
              <a:t>حظر تجميع البيانات التي تمس الخصوصية</a:t>
            </a:r>
            <a:r>
              <a:rPr lang="ar-SA" sz="1600" dirty="0"/>
              <a:t> وذلك في حدود القواعد العامة في الحق في الخصوصية.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solidFill>
                  <a:srgbClr val="BF9000"/>
                </a:solidFill>
                <a:effectLst>
                  <a:outerShdw blurRad="38100" dist="38100" dir="2700000" algn="tl">
                    <a:srgbClr val="000000">
                      <a:alpha val="43137"/>
                    </a:srgbClr>
                  </a:outerShdw>
                </a:effectLst>
              </a:rPr>
              <a:t>ويسود موضوع المعلومات تنازع بين ما هو خاص من جهة، وما هو عام من جهة أخرى </a:t>
            </a:r>
            <a:r>
              <a:rPr lang="ar-SA" sz="1600" dirty="0"/>
              <a:t>ففيما تحظر أخلاقيات المعلومات التعدي على أسرار الحياة الخاصة وخصوصيتها أو عدم كشفها، وهو ما يُعرف بمبدأ "عدم التدخل"، تملي هذه الأخلاقيات والقواعد ضرورة اطلاع المواطنين على المعلومات العامة وهو ما يُعرف بمبدأ "البلوغية"، بما يُشبه التناقضين .</a:t>
            </a:r>
            <a:endParaRPr lang="en-US" sz="1600"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023" y="5275878"/>
            <a:ext cx="2429780" cy="1518613"/>
          </a:xfrm>
          <a:prstGeom prst="rect">
            <a:avLst/>
          </a:prstGeom>
          <a:ln>
            <a:noFill/>
          </a:ln>
          <a:effectLst>
            <a:softEdge rad="112500"/>
          </a:effectLst>
        </p:spPr>
      </p:pic>
    </p:spTree>
    <p:extLst>
      <p:ext uri="{BB962C8B-B14F-4D97-AF65-F5344CB8AC3E}">
        <p14:creationId xmlns:p14="http://schemas.microsoft.com/office/powerpoint/2010/main" val="17161063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643605" y="1641871"/>
            <a:ext cx="9271321" cy="4319091"/>
            <a:chOff x="1349826" y="1690210"/>
            <a:chExt cx="8847910" cy="5335815"/>
          </a:xfrm>
        </p:grpSpPr>
        <p:sp>
          <p:nvSpPr>
            <p:cNvPr id="9" name="Oval 8"/>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Rectangle 1"/>
          <p:cNvSpPr/>
          <p:nvPr/>
        </p:nvSpPr>
        <p:spPr>
          <a:xfrm>
            <a:off x="2384384" y="2277658"/>
            <a:ext cx="7442521" cy="2862322"/>
          </a:xfrm>
          <a:prstGeom prst="rect">
            <a:avLst/>
          </a:prstGeom>
        </p:spPr>
        <p:txBody>
          <a:bodyPr wrap="square">
            <a:spAutoFit/>
          </a:bodyPr>
          <a:lstStyle/>
          <a:p>
            <a:pPr lvl="0" algn="just" rtl="1">
              <a:lnSpc>
                <a:spcPct val="150000"/>
              </a:lnSpc>
            </a:pPr>
            <a:r>
              <a:rPr lang="ar-EG" sz="2400" b="1" dirty="0"/>
              <a:t>	</a:t>
            </a:r>
            <a:r>
              <a:rPr lang="en-US" sz="2400" b="1" dirty="0"/>
              <a:t> </a:t>
            </a:r>
            <a:r>
              <a:rPr lang="ar-SA" sz="2400" b="1" dirty="0"/>
              <a:t>وفي ظل القواعد العامة في الحق في الخصوصية </a:t>
            </a:r>
            <a:r>
              <a:rPr lang="ar-SA" sz="2400" b="1" dirty="0">
                <a:solidFill>
                  <a:srgbClr val="BF9000"/>
                </a:solidFill>
                <a:effectLst>
                  <a:outerShdw blurRad="38100" dist="38100" dir="2700000" algn="tl">
                    <a:srgbClr val="000000">
                      <a:alpha val="43137"/>
                    </a:srgbClr>
                  </a:outerShdw>
                </a:effectLst>
              </a:rPr>
              <a:t>تلعب الإرادة دورا هاما في تحديد دائرة الخصوصية</a:t>
            </a:r>
            <a:r>
              <a:rPr lang="ar-SA" sz="2400" b="1" dirty="0"/>
              <a:t>، ولقد نص القانون الفرنسي عل</a:t>
            </a:r>
            <a:r>
              <a:rPr lang="ar-EG" sz="2400" b="1" dirty="0"/>
              <a:t>ى</a:t>
            </a:r>
            <a:r>
              <a:rPr lang="ar-SA" sz="2400" b="1" dirty="0"/>
              <a:t> ذلك: (إن المعالجة الآلية للبيانات الشخصية ينبغي أن تحصل على رضاء الشخص المعنى..... إلخ ).</a:t>
            </a:r>
            <a:endParaRPr lang="en-US" sz="2400" b="1" dirty="0"/>
          </a:p>
        </p:txBody>
      </p:sp>
    </p:spTree>
    <p:extLst>
      <p:ext uri="{BB962C8B-B14F-4D97-AF65-F5344CB8AC3E}">
        <p14:creationId xmlns:p14="http://schemas.microsoft.com/office/powerpoint/2010/main" val="207056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ecure icon - PiF Technologi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2958" y="4746171"/>
            <a:ext cx="3380471" cy="19656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129" y="668526"/>
            <a:ext cx="11129923" cy="4872371"/>
          </a:xfrm>
          <a:prstGeom prst="rect">
            <a:avLst/>
          </a:prstGeom>
          <a:ln w="28575">
            <a:solidFill>
              <a:schemeClr val="tx1"/>
            </a:solidFill>
            <a:prstDash val="dash"/>
          </a:ln>
        </p:spPr>
      </p:pic>
      <p:sp>
        <p:nvSpPr>
          <p:cNvPr id="3" name="Rectangle 2"/>
          <p:cNvSpPr/>
          <p:nvPr/>
        </p:nvSpPr>
        <p:spPr>
          <a:xfrm>
            <a:off x="725286" y="668526"/>
            <a:ext cx="10885607" cy="4708981"/>
          </a:xfrm>
          <a:prstGeom prst="rect">
            <a:avLst/>
          </a:prstGeom>
        </p:spPr>
        <p:txBody>
          <a:bodyPr wrap="square">
            <a:spAutoFit/>
          </a:bodyPr>
          <a:lstStyle/>
          <a:p>
            <a:pPr algn="just" rtl="1">
              <a:lnSpc>
                <a:spcPct val="150000"/>
              </a:lnSpc>
            </a:pPr>
            <a:r>
              <a:rPr lang="ar-SA" sz="2000" dirty="0"/>
              <a:t> </a:t>
            </a:r>
            <a:r>
              <a:rPr lang="ar-EG" sz="2000" dirty="0"/>
              <a:t>        </a:t>
            </a:r>
            <a:r>
              <a:rPr lang="ar-SA" sz="2000" dirty="0"/>
              <a:t>ومن ثم فإن الحماية تتمثل بادئ ذي بدء، في حظر تجميع أنواع معينة من البيانات. وينبع الحظر من فكرة أن المعلومات الشخصية تخص الشخص وحده، ومن ثم تكون له حرية الإدلاء بهذه المعلومات من عدمه. وسنعرض </a:t>
            </a:r>
            <a:r>
              <a:rPr lang="ar-SA" sz="2000" b="1" dirty="0">
                <a:solidFill>
                  <a:schemeClr val="accent1">
                    <a:lumMod val="50000"/>
                  </a:schemeClr>
                </a:solidFill>
              </a:rPr>
              <a:t>لأنواع المعلومات الشخصية التي يحظر تخزينها على الكمبيوتر من أجل حماية الخصوصية، وذلك عل</a:t>
            </a:r>
            <a:r>
              <a:rPr lang="ar-EG" sz="2000" b="1" dirty="0">
                <a:solidFill>
                  <a:schemeClr val="accent1">
                    <a:lumMod val="50000"/>
                  </a:schemeClr>
                </a:solidFill>
              </a:rPr>
              <a:t>ى</a:t>
            </a:r>
            <a:r>
              <a:rPr lang="ar-SA" sz="2000" b="1" dirty="0">
                <a:solidFill>
                  <a:schemeClr val="accent1">
                    <a:lumMod val="50000"/>
                  </a:schemeClr>
                </a:solidFill>
              </a:rPr>
              <a:t> النحو التالي</a:t>
            </a:r>
            <a:r>
              <a:rPr lang="ar-SA" sz="2000" b="1" dirty="0"/>
              <a:t>:</a:t>
            </a:r>
            <a:endParaRPr lang="ar-EG" sz="2000" b="1" dirty="0"/>
          </a:p>
          <a:p>
            <a:pPr algn="just" rtl="1">
              <a:lnSpc>
                <a:spcPct val="150000"/>
              </a:lnSpc>
            </a:pPr>
            <a:endParaRPr lang="en-US" sz="2000" dirty="0"/>
          </a:p>
          <a:p>
            <a:pPr lvl="0" algn="just" rtl="1">
              <a:lnSpc>
                <a:spcPct val="150000"/>
              </a:lnSpc>
            </a:pPr>
            <a:r>
              <a:rPr lang="ar-EG" sz="2000" dirty="0"/>
              <a:t>1. </a:t>
            </a:r>
            <a:r>
              <a:rPr lang="ar-SA" sz="2000" dirty="0"/>
              <a:t>المعلومات التي تدخل في إطار الخصوصية.</a:t>
            </a:r>
            <a:endParaRPr lang="en-US" sz="2000" dirty="0"/>
          </a:p>
          <a:p>
            <a:pPr lvl="0" algn="just" rtl="1">
              <a:lnSpc>
                <a:spcPct val="150000"/>
              </a:lnSpc>
            </a:pPr>
            <a:r>
              <a:rPr lang="ar-EG" sz="2000" dirty="0"/>
              <a:t>2. </a:t>
            </a:r>
            <a:r>
              <a:rPr lang="ar-SA" sz="2000" dirty="0"/>
              <a:t>المعلومات المتصلة بمسلك الشخص في مجال الائتمان. </a:t>
            </a:r>
            <a:endParaRPr lang="en-US" sz="2000" dirty="0"/>
          </a:p>
          <a:p>
            <a:pPr lvl="0" algn="just" rtl="1">
              <a:lnSpc>
                <a:spcPct val="150000"/>
              </a:lnSpc>
            </a:pPr>
            <a:r>
              <a:rPr lang="ar-EG" sz="2000" dirty="0"/>
              <a:t>3. </a:t>
            </a:r>
            <a:r>
              <a:rPr lang="ar-SA" sz="2000" dirty="0"/>
              <a:t>المعلومات المتصلة بالجرائم والعقوبات.</a:t>
            </a:r>
            <a:endParaRPr lang="en-US" sz="2000" dirty="0"/>
          </a:p>
          <a:p>
            <a:pPr lvl="0" algn="just" rtl="1">
              <a:lnSpc>
                <a:spcPct val="150000"/>
              </a:lnSpc>
            </a:pPr>
            <a:r>
              <a:rPr lang="ar-EG" sz="2000" dirty="0"/>
              <a:t>4. </a:t>
            </a:r>
            <a:r>
              <a:rPr lang="ar-SA" sz="2000" dirty="0"/>
              <a:t>المعلومات التي تقادمت.</a:t>
            </a:r>
            <a:endParaRPr lang="en-US" sz="2000" dirty="0"/>
          </a:p>
          <a:p>
            <a:pPr algn="just" rtl="1">
              <a:lnSpc>
                <a:spcPct val="150000"/>
              </a:lnSpc>
            </a:pPr>
            <a:r>
              <a:rPr lang="ar-EG" sz="2000" dirty="0"/>
              <a:t>5. </a:t>
            </a:r>
            <a:r>
              <a:rPr lang="ar-SA" sz="2000" dirty="0"/>
              <a:t>المعلومات التي تستبعد بناء عل</a:t>
            </a:r>
            <a:r>
              <a:rPr lang="ar-EG" sz="2000" dirty="0"/>
              <a:t>ى</a:t>
            </a:r>
            <a:r>
              <a:rPr lang="ar-SA" sz="2000" dirty="0"/>
              <a:t> اعتراض صاحب الشأن.</a:t>
            </a:r>
            <a:endParaRPr lang="en-US" sz="20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16838515"/>
      </p:ext>
    </p:extLst>
  </p:cSld>
  <p:clrMapOvr>
    <a:masterClrMapping/>
  </p:clrMapOvr>
  <p:transition spd="slow">
    <p:wheel spokes="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553" y="822033"/>
            <a:ext cx="11875625" cy="5755422"/>
          </a:xfrm>
          <a:prstGeom prst="rect">
            <a:avLst/>
          </a:prstGeom>
          <a:solidFill>
            <a:schemeClr val="bg2"/>
          </a:solidFill>
          <a:ln w="28575">
            <a:solidFill>
              <a:schemeClr val="tx1"/>
            </a:solidFill>
            <a:prstDash val="dash"/>
          </a:ln>
        </p:spPr>
        <p:txBody>
          <a:bodyPr wrap="square">
            <a:spAutoFit/>
          </a:bodyPr>
          <a:lstStyle/>
          <a:p>
            <a:pPr algn="just" rtl="1"/>
            <a:r>
              <a:rPr lang="en-US" sz="1600" dirty="0"/>
              <a:t>	</a:t>
            </a:r>
            <a:r>
              <a:rPr lang="ar-SA" sz="1600" dirty="0"/>
              <a:t>والواقع </a:t>
            </a:r>
            <a:r>
              <a:rPr lang="ar-SA" sz="1600" dirty="0">
                <a:solidFill>
                  <a:srgbClr val="BF9000"/>
                </a:solidFill>
                <a:effectLst>
                  <a:outerShdw blurRad="38100" dist="38100" dir="2700000" algn="tl">
                    <a:srgbClr val="000000">
                      <a:alpha val="43137"/>
                    </a:srgbClr>
                  </a:outerShdw>
                </a:effectLst>
              </a:rPr>
              <a:t>أن تجميع بعض المعلومات الشخصية يمكن أن يستبعد بسبب المخاطر التي تتضمنها للخصوصية </a:t>
            </a:r>
            <a:endParaRPr lang="en-US" sz="1600" dirty="0">
              <a:solidFill>
                <a:srgbClr val="BF9000"/>
              </a:solidFill>
              <a:effectLst>
                <a:outerShdw blurRad="38100" dist="38100" dir="2700000" algn="tl">
                  <a:srgbClr val="000000">
                    <a:alpha val="43137"/>
                  </a:srgbClr>
                </a:outerShdw>
              </a:effectLst>
            </a:endParaRPr>
          </a:p>
          <a:p>
            <a:pPr algn="just" rtl="1"/>
            <a:r>
              <a:rPr lang="ar-SA" sz="1600" dirty="0">
                <a:solidFill>
                  <a:srgbClr val="BF9000"/>
                </a:solidFill>
                <a:effectLst>
                  <a:outerShdw blurRad="38100" dist="38100" dir="2700000" algn="tl">
                    <a:srgbClr val="000000">
                      <a:alpha val="43137"/>
                    </a:srgbClr>
                  </a:outerShdw>
                </a:effectLst>
              </a:rPr>
              <a:t>أو الحريات</a:t>
            </a:r>
            <a:r>
              <a:rPr lang="ar-SA" sz="1600" dirty="0"/>
              <a:t> وعندما يبدو الخطر جديا فإن الاستبعاد يتضمنه القانون ذاته كحكم من حيث المبدأ، أما في الحالات الأخرى التي </a:t>
            </a:r>
            <a:r>
              <a:rPr lang="ar-EG" sz="1600" dirty="0"/>
              <a:t>لا</a:t>
            </a:r>
            <a:r>
              <a:rPr lang="ar-SA" sz="1600" dirty="0"/>
              <a:t> يكون الخطر فيها جديا فإن الاستبعاد لا يكون ذات نطاق عام، و إنما يتأسس فقط عل</a:t>
            </a:r>
            <a:r>
              <a:rPr lang="ar-EG" sz="1600" dirty="0"/>
              <a:t>ى</a:t>
            </a:r>
            <a:r>
              <a:rPr lang="ar-SA" sz="1600" dirty="0"/>
              <a:t> مبدأ الملاءمة للمعالجة مع الغاية لها. </a:t>
            </a:r>
            <a:endParaRPr lang="en-US" sz="1600" dirty="0"/>
          </a:p>
          <a:p>
            <a:pPr algn="just" rtl="1"/>
            <a:r>
              <a:rPr lang="ar-SA" sz="1600" dirty="0"/>
              <a:t> </a:t>
            </a:r>
            <a:endParaRPr lang="en-US" sz="1600" dirty="0"/>
          </a:p>
          <a:p>
            <a:pPr algn="just" rtl="1"/>
            <a:r>
              <a:rPr lang="en-US" sz="1600" dirty="0"/>
              <a:t>	</a:t>
            </a:r>
            <a:r>
              <a:rPr lang="ar-SA" sz="1600" dirty="0"/>
              <a:t>ويجدر في هذا الخصوص التأكيد عل</a:t>
            </a:r>
            <a:r>
              <a:rPr lang="ar-EG" sz="1600" dirty="0"/>
              <a:t>ى</a:t>
            </a:r>
            <a:r>
              <a:rPr lang="ar-SA" sz="1600" dirty="0"/>
              <a:t> </a:t>
            </a:r>
            <a:r>
              <a:rPr lang="ar-SA" sz="1600" b="1" dirty="0">
                <a:solidFill>
                  <a:srgbClr val="FF0000"/>
                </a:solidFill>
              </a:rPr>
              <a:t>أن المعلومات التي يحظر تخزينها ومعالجتها عن طريق الحاسوب، يجب أن تتعلق بخصوصية صاحب الشأن</a:t>
            </a:r>
            <a:r>
              <a:rPr lang="ar-SA" sz="1600" dirty="0"/>
              <a:t> .</a:t>
            </a:r>
            <a:endParaRPr lang="en-US" sz="1600" dirty="0"/>
          </a:p>
          <a:p>
            <a:pPr algn="just" rtl="1"/>
            <a:r>
              <a:rPr lang="ar-SA" sz="1600" dirty="0"/>
              <a:t> </a:t>
            </a:r>
            <a:endParaRPr lang="en-US" sz="1600" dirty="0"/>
          </a:p>
          <a:p>
            <a:pPr algn="just" rtl="1"/>
            <a:r>
              <a:rPr lang="en-US" sz="1600" dirty="0"/>
              <a:t>	</a:t>
            </a:r>
            <a:r>
              <a:rPr lang="ar-SA" sz="1600" dirty="0"/>
              <a:t>وتطبيقا لذلك تنص المادة ٨ بند ۱ في المبحث الثاني من الفصل الثاني - الخاص بشروط مشروعية المعالجة الآلية للبيانات الشخصية - من القانون الفرنسي الصادر في ٦ أغسطس لعام ٢٠٠٤م،  عل</a:t>
            </a:r>
            <a:r>
              <a:rPr lang="ar-EG" sz="1600" dirty="0"/>
              <a:t>ى</a:t>
            </a:r>
            <a:r>
              <a:rPr lang="ar-SA" sz="1600" dirty="0"/>
              <a:t> أنه : (يحظر تخزين المعلومات الاسمية التي من شأنها أن تظهر مباشرة، أو غير مباشرة: الأصل العرقي، أو الآراء السياسية، أو الفلسفية، أو الدينية، النقابي للشخص، </a:t>
            </a:r>
            <a:endParaRPr lang="ar-EG" sz="1600" dirty="0"/>
          </a:p>
          <a:p>
            <a:pPr algn="just" rtl="1"/>
            <a:r>
              <a:rPr lang="ar-SA" sz="1600" dirty="0"/>
              <a:t>أو تتعلق بصحته، أو علاقاته الجنسية ). </a:t>
            </a:r>
            <a:endParaRPr lang="en-US" sz="1600" dirty="0"/>
          </a:p>
          <a:p>
            <a:pPr algn="just" rtl="1"/>
            <a:r>
              <a:rPr lang="ar-SA" sz="1600" dirty="0"/>
              <a:t> </a:t>
            </a:r>
            <a:endParaRPr lang="en-US" sz="1600" dirty="0"/>
          </a:p>
          <a:p>
            <a:pPr algn="just" rtl="1"/>
            <a:r>
              <a:rPr lang="en-US" sz="1600" dirty="0"/>
              <a:t>	</a:t>
            </a:r>
            <a:r>
              <a:rPr lang="ar-SA" sz="1600" dirty="0"/>
              <a:t>ولقد تعلقت المادة السادسة من الأتفاقية الأوروبية لحماية الشخص تجاه المعالجة الإلكترونية للبيانات بالطوائف الخاصة للمعلومات، والتي تتعلق بالأصل العرقي، وبالآراء السياسية والمعتقدات الدينية، أو غيرها من المعتقدات، كذلك بالمعلومات الشخصية الخاصة بالصحة، وبالحياة الجنسية، وقضت بعدم معالجتها بصفة مبرمجة ما لم ينص القانون الداخلي على ضمانات مناسبة .</a:t>
            </a:r>
            <a:endParaRPr lang="en-US" sz="1600" dirty="0"/>
          </a:p>
          <a:p>
            <a:pPr algn="just" rtl="1"/>
            <a:r>
              <a:rPr lang="ar-SA" sz="1600" dirty="0"/>
              <a:t> </a:t>
            </a:r>
            <a:endParaRPr lang="en-US" sz="1600" dirty="0"/>
          </a:p>
          <a:p>
            <a:pPr algn="just" rtl="1"/>
            <a:r>
              <a:rPr lang="en-US" sz="1600" dirty="0"/>
              <a:t>	</a:t>
            </a:r>
            <a:r>
              <a:rPr lang="ar-SA" sz="1600" dirty="0"/>
              <a:t>وبناء عل</a:t>
            </a:r>
            <a:r>
              <a:rPr lang="ar-EG" sz="1600" dirty="0"/>
              <a:t>ى</a:t>
            </a:r>
            <a:r>
              <a:rPr lang="ar-SA" sz="1600" dirty="0"/>
              <a:t> ما سبق لا يجوز </a:t>
            </a:r>
            <a:r>
              <a:rPr lang="ar-SA" sz="1600" dirty="0">
                <a:solidFill>
                  <a:srgbClr val="BF9000"/>
                </a:solidFill>
                <a:effectLst>
                  <a:outerShdw blurRad="38100" dist="38100" dir="2700000" algn="tl">
                    <a:srgbClr val="000000">
                      <a:alpha val="43137"/>
                    </a:srgbClr>
                  </a:outerShdw>
                </a:effectLst>
              </a:rPr>
              <a:t>أن يتضمن الاستبيان أي سؤال يتضمن بيان هذه الأمور، سواء كان ذلك بطريق مباشر </a:t>
            </a:r>
            <a:endParaRPr lang="ar-EG" sz="1600" dirty="0">
              <a:solidFill>
                <a:srgbClr val="BF9000"/>
              </a:solidFill>
              <a:effectLst>
                <a:outerShdw blurRad="38100" dist="38100" dir="2700000" algn="tl">
                  <a:srgbClr val="000000">
                    <a:alpha val="43137"/>
                  </a:srgbClr>
                </a:outerShdw>
              </a:effectLst>
            </a:endParaRPr>
          </a:p>
          <a:p>
            <a:pPr algn="just" rtl="1"/>
            <a:r>
              <a:rPr lang="ar-SA" sz="1600" dirty="0">
                <a:solidFill>
                  <a:srgbClr val="BF9000"/>
                </a:solidFill>
                <a:effectLst>
                  <a:outerShdw blurRad="38100" dist="38100" dir="2700000" algn="tl">
                    <a:srgbClr val="000000">
                      <a:alpha val="43137"/>
                    </a:srgbClr>
                  </a:outerShdw>
                </a:effectLst>
              </a:rPr>
              <a:t>أو غير مباشر،</a:t>
            </a:r>
            <a:r>
              <a:rPr lang="ar-SA" sz="1600" dirty="0"/>
              <a:t> كما لا يجوز تخزينها في حالة الحصول عليها بطريق مشروع، ولا يجوز أن يتضمن طلب الاستخدام أسئلة عن الانتماء النقابي والآراء السياسية للمتقدم. </a:t>
            </a:r>
            <a:endParaRPr lang="en-US" sz="1600" dirty="0"/>
          </a:p>
          <a:p>
            <a:pPr algn="just" rtl="1"/>
            <a:r>
              <a:rPr lang="ar-SA" sz="1600" dirty="0"/>
              <a:t> </a:t>
            </a:r>
            <a:endParaRPr lang="en-US" sz="1600" dirty="0"/>
          </a:p>
          <a:p>
            <a:pPr algn="just" rtl="1"/>
            <a:r>
              <a:rPr lang="en-US" sz="1600" dirty="0"/>
              <a:t>	</a:t>
            </a:r>
            <a:r>
              <a:rPr lang="ar-SA" sz="1600" dirty="0"/>
              <a:t>والقصد من استبعاد هذه المسائل هو </a:t>
            </a:r>
            <a:r>
              <a:rPr lang="ar-SA" sz="1600" dirty="0">
                <a:solidFill>
                  <a:srgbClr val="BF9000"/>
                </a:solidFill>
                <a:effectLst>
                  <a:outerShdw blurRad="38100" dist="38100" dir="2700000" algn="tl">
                    <a:srgbClr val="000000">
                      <a:alpha val="43137"/>
                    </a:srgbClr>
                  </a:outerShdw>
                </a:effectLst>
              </a:rPr>
              <a:t>تفادي أي تمييز </a:t>
            </a:r>
            <a:r>
              <a:rPr lang="ar-SA" sz="1600" dirty="0"/>
              <a:t>يقوم علي الأصل لعنصري، أو الدين أو السياسية؛ وذلك حماية لحرية الفكر، والاعتقاد، والانتماء النقابي.</a:t>
            </a:r>
            <a:endParaRPr lang="en-US" sz="1600" dirty="0">
              <a:solidFill>
                <a:srgbClr val="000000"/>
              </a:solidFill>
              <a:latin typeface="Times New Roman" panose="02020603050405020304" pitchFamily="18" charset="0"/>
            </a:endParaRPr>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5497975" y="134889"/>
            <a:ext cx="6234445"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5497975" y="73095"/>
            <a:ext cx="6272872" cy="583878"/>
          </a:xfrm>
          <a:prstGeom prst="rect">
            <a:avLst/>
          </a:prstGeom>
        </p:spPr>
        <p:txBody>
          <a:bodyPr wrap="none">
            <a:spAutoFit/>
          </a:bodyPr>
          <a:lstStyle/>
          <a:p>
            <a:pPr lvl="0" algn="ctr" rtl="1">
              <a:lnSpc>
                <a:spcPct val="150000"/>
              </a:lnSpc>
            </a:pPr>
            <a:r>
              <a:rPr lang="ar-EG" sz="2400" b="1" dirty="0">
                <a:solidFill>
                  <a:srgbClr val="C00000"/>
                </a:solidFill>
              </a:rPr>
              <a:t>1. </a:t>
            </a:r>
            <a:r>
              <a:rPr lang="ar-SA" sz="2400" b="1" dirty="0">
                <a:solidFill>
                  <a:srgbClr val="C00000"/>
                </a:solidFill>
              </a:rPr>
              <a:t>المعلومات التي تدخل في إطار الخصوصية</a:t>
            </a:r>
            <a:endParaRPr lang="en-US" sz="2400" dirty="0">
              <a:solidFill>
                <a:srgbClr val="C00000"/>
              </a:solidFill>
            </a:endParaRPr>
          </a:p>
        </p:txBody>
      </p:sp>
    </p:spTree>
    <p:extLst>
      <p:ext uri="{BB962C8B-B14F-4D97-AF65-F5344CB8AC3E}">
        <p14:creationId xmlns:p14="http://schemas.microsoft.com/office/powerpoint/2010/main" val="13896982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91048"/>
            <a:ext cx="2930843" cy="1266952"/>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676140" y="958783"/>
            <a:ext cx="11056279" cy="4893647"/>
          </a:xfrm>
          <a:prstGeom prst="rect">
            <a:avLst/>
          </a:prstGeom>
        </p:spPr>
        <p:txBody>
          <a:bodyPr wrap="square">
            <a:spAutoFit/>
          </a:bodyPr>
          <a:lstStyle/>
          <a:p>
            <a:pPr algn="just" rtl="1">
              <a:lnSpc>
                <a:spcPct val="150000"/>
              </a:lnSpc>
            </a:pPr>
            <a:r>
              <a:rPr lang="ar-EG" sz="1600" dirty="0"/>
              <a:t>	</a:t>
            </a:r>
            <a:r>
              <a:rPr lang="ar-SA" sz="1600" dirty="0"/>
              <a:t>وكما أن هذه الأمور تدخل في أغلبها في نطاق الخصوصية بالمعني الواسع، ولكن التشريعات المقارنة تحرص عل</a:t>
            </a:r>
            <a:r>
              <a:rPr lang="ar-EG" sz="1600" dirty="0"/>
              <a:t>ى</a:t>
            </a:r>
            <a:r>
              <a:rPr lang="ar-SA" sz="1600" dirty="0"/>
              <a:t> حظرها حتى ولو لم تتصل مباشرة بالخصوصية؛ وذلك حماية للحريات بصفة عامة والخصوصية المعلوماتية بصفة خاصة حتى ولو لم تتعلق مباشرة بالخصوصية المعلوماتية.</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فالمعتقدات الدينية والحالة الصحية والجنسية تدخل في عموم الخصوصية، كما أن الآراء السياسية والتي يحميها القانون عن طريق سرية التصويت تدخل في نقاط الخصوصية، ولقد سبق وأن بينا ذلك.</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وعلى هدى نص المادة السابق الذي استخدم عبارة "مباشرة أو بصورة غير مباشرة" ، فإنه لا يلزم بالتالي أن تكون عملية البطاقات تدور أصالة حول تجميع معلومات حول انتماء الأشخاص إلى طائفة ما، حيث يكفي أن يرد في هذه البطاقات ولو بصورة غير مباشرة على هذا الانتماء؛ وذلك لتطبيق نصوص قانون العقوبات الفرنسي في هذا الشأن.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فعلى سبيل المثال إذا كان مضمون البطاقة يرد على مساهمة الشخص في تمويل الأحزاب السياسية، فإن هذا المضمون يعبر بصورة غير مباشرة عن الآراء السياسية للأشخاص.</a:t>
            </a:r>
            <a:endParaRPr lang="en-US" sz="1600" dirty="0"/>
          </a:p>
        </p:txBody>
      </p:sp>
    </p:spTree>
    <p:extLst>
      <p:ext uri="{BB962C8B-B14F-4D97-AF65-F5344CB8AC3E}">
        <p14:creationId xmlns:p14="http://schemas.microsoft.com/office/powerpoint/2010/main" val="44469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02876545"/>
              </p:ext>
            </p:extLst>
          </p:nvPr>
        </p:nvGraphicFramePr>
        <p:xfrm>
          <a:off x="-877061" y="940647"/>
          <a:ext cx="8471450" cy="5701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Flowchart: Alternate Process 9">
            <a:extLst>
              <a:ext uri="{FF2B5EF4-FFF2-40B4-BE49-F238E27FC236}">
                <a16:creationId xmlns:a16="http://schemas.microsoft.com/office/drawing/2014/main" id="{815A625F-CC6E-4FC7-B7D4-5885C00FE9FA}"/>
              </a:ext>
            </a:extLst>
          </p:cNvPr>
          <p:cNvSpPr/>
          <p:nvPr/>
        </p:nvSpPr>
        <p:spPr>
          <a:xfrm>
            <a:off x="7395610" y="1666754"/>
            <a:ext cx="4336809" cy="3854370"/>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1" name="Rectangle 10"/>
          <p:cNvSpPr/>
          <p:nvPr/>
        </p:nvSpPr>
        <p:spPr>
          <a:xfrm>
            <a:off x="7594389" y="1913574"/>
            <a:ext cx="3939250" cy="3323987"/>
          </a:xfrm>
          <a:prstGeom prst="rect">
            <a:avLst/>
          </a:prstGeom>
        </p:spPr>
        <p:txBody>
          <a:bodyPr wrap="square">
            <a:spAutoFit/>
          </a:bodyPr>
          <a:lstStyle/>
          <a:p>
            <a:pPr marR="0" lvl="0" algn="just" rtl="1">
              <a:lnSpc>
                <a:spcPct val="150000"/>
              </a:lnSpc>
              <a:spcBef>
                <a:spcPts val="0"/>
              </a:spcBef>
              <a:spcAft>
                <a:spcPts val="500"/>
              </a:spcAft>
            </a:pPr>
            <a:r>
              <a:rPr lang="ar-EG" sz="2000" dirty="0">
                <a:solidFill>
                  <a:srgbClr val="FF0000"/>
                </a:solidFill>
              </a:rPr>
              <a:t>	</a:t>
            </a:r>
            <a:r>
              <a:rPr lang="ar-SA" sz="2000" dirty="0">
                <a:solidFill>
                  <a:srgbClr val="FF0000"/>
                </a:solidFill>
              </a:rPr>
              <a:t> ويخضع هذا الحظر للقواعد العامة في شأن حماية الحق في الخصوصية، ولهذا يذهب الفقه المقارن إلى أن هذا الحظر ترد عليه عدة استثناءات، وسوف نوضحها من خلال التقسيم التالي :</a:t>
            </a:r>
            <a:endParaRPr lang="ar-EG" sz="2000" dirty="0">
              <a:solidFill>
                <a:srgbClr val="FF0000"/>
              </a:solidFill>
            </a:endParaRPr>
          </a:p>
        </p:txBody>
      </p:sp>
    </p:spTree>
    <p:extLst>
      <p:ext uri="{BB962C8B-B14F-4D97-AF65-F5344CB8AC3E}">
        <p14:creationId xmlns:p14="http://schemas.microsoft.com/office/powerpoint/2010/main" val="1686851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omment tracer la voie à suivre en matière de confidentialité et de  portabilité des données | À propos de Meta"/>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747656"/>
            <a:ext cx="3475613" cy="1118803"/>
          </a:xfrm>
          <a:prstGeom prst="rect">
            <a:avLst/>
          </a:prstGeom>
          <a:noFill/>
          <a:ln w="28575">
            <a:noFill/>
            <a:prstDash val="dash"/>
          </a:ln>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2720" y="1824625"/>
            <a:ext cx="9489440" cy="3610658"/>
          </a:xfrm>
          <a:prstGeom prst="rect">
            <a:avLst/>
          </a:prstGeom>
        </p:spPr>
      </p:pic>
      <p:sp>
        <p:nvSpPr>
          <p:cNvPr id="2" name="Rectangle 1"/>
          <p:cNvSpPr/>
          <p:nvPr/>
        </p:nvSpPr>
        <p:spPr>
          <a:xfrm>
            <a:off x="264197" y="1082579"/>
            <a:ext cx="11846486" cy="4903394"/>
          </a:xfrm>
          <a:prstGeom prst="rect">
            <a:avLst/>
          </a:prstGeom>
          <a:ln w="28575">
            <a:solidFill>
              <a:schemeClr val="tx1"/>
            </a:solidFill>
            <a:prstDash val="dash"/>
          </a:ln>
        </p:spPr>
        <p:txBody>
          <a:bodyPr wrap="square">
            <a:spAutoFit/>
          </a:bodyPr>
          <a:lstStyle/>
          <a:p>
            <a:pPr algn="just" rtl="1">
              <a:lnSpc>
                <a:spcPct val="150000"/>
              </a:lnSpc>
            </a:pPr>
            <a:r>
              <a:rPr lang="ar-SA" sz="1400" b="1" dirty="0"/>
              <a:t>فالإرادة تلعب دورا هاما في مجال الحقوق اللصيقة بالشخصية؛ حيث يمكنها إباحة بعض المحظورات لاعتبارات لا تقل في أهميتها عن اعتبارات حماية الشخصية.</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وفي مجال الحق في الخصوصية، </a:t>
            </a:r>
            <a:r>
              <a:rPr lang="ar-SA" sz="1400" b="1" dirty="0">
                <a:solidFill>
                  <a:srgbClr val="FF0000"/>
                </a:solidFill>
              </a:rPr>
              <a:t>فإن الإرادة تلعب دورا في تحديد ما يرغب الشخص في إبعاده عن حب استطلاع الناس</a:t>
            </a:r>
            <a:r>
              <a:rPr lang="ar-SA" sz="1400" b="1" dirty="0"/>
              <a:t>.</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وتأكيدا لذلك نصت المادة ٨ بند ۲ رقم ٤ في المبحث الثاني من الفصل الثاني - الخاص بشروط مشروعية المعالجة الآلية للبيانات الاسمية - من القانون الفرنسي الصادر في ٦ أغسطس لعام ۲۰۰٤م، والذي صدر تعديلا للقانون الخاص بالمعلوماتية والبطاقات والحريات الصادر في ٦ يناير لسنة ۱۹۷۸م علي أن : ( المعالجة الآلية التي ترد على البيانات الشخصية تصبح عامة عن طريق رضاء الشخص المعني).</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وفي نطاق حماية حقوق الشخصية في مواجهة المعالجة الآلية للبيانات، يحق للشخص أن يتمسك ويتفاخر بأصله العرقي، ومعتقداته الدينية، والفلسفية، وانتمائه النقابي، ولهذا فإن الشخص قد لا يمانع بل يرحب بتخزين هذه البيانات ولا يمسه إطلاقا ضرر بنشر هذه البيانات.</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effectLst>
                  <a:outerShdw blurRad="38100" dist="38100" dir="2700000" algn="tl">
                    <a:srgbClr val="000000">
                      <a:alpha val="43137"/>
                    </a:srgbClr>
                  </a:outerShdw>
                </a:effectLst>
              </a:rPr>
              <a:t>	</a:t>
            </a:r>
            <a:r>
              <a:rPr lang="ar-SA" sz="1400" b="1" dirty="0">
                <a:solidFill>
                  <a:srgbClr val="BF9000"/>
                </a:solidFill>
                <a:effectLst>
                  <a:outerShdw blurRad="38100" dist="38100" dir="2700000" algn="tl">
                    <a:srgbClr val="000000">
                      <a:alpha val="43137"/>
                    </a:srgbClr>
                  </a:outerShdw>
                </a:effectLst>
              </a:rPr>
              <a:t>ويجب أن يكون الرضاء حرا خاليا من العيوب</a:t>
            </a:r>
            <a:r>
              <a:rPr lang="ar-SA" sz="1400" b="1" dirty="0"/>
              <a:t>، وأن يكون عن بينة وتبصر كامل، ولهذا يتجه القانون المقارن إلي اشتراط أن يكون الرضاء صريحا وكتابيا، فلقد نصت المادة ٨ بند ۲ رقم ١ من القانون رقم ۱۰۸ - ٢٠٠٤ الفرنسي علي أنه </a:t>
            </a:r>
            <a:r>
              <a:rPr lang="ar-SA" sz="1400" b="1" dirty="0">
                <a:solidFill>
                  <a:srgbClr val="BF9000"/>
                </a:solidFill>
                <a:effectLst>
                  <a:outerShdw blurRad="38100" dist="38100" dir="2700000" algn="tl">
                    <a:srgbClr val="000000">
                      <a:alpha val="43137"/>
                    </a:srgbClr>
                  </a:outerShdw>
                </a:effectLst>
              </a:rPr>
              <a:t>يشترط أن يكون الرضاء صريحا</a:t>
            </a:r>
            <a:r>
              <a:rPr lang="ar-SA" sz="1400" b="1" dirty="0"/>
              <a:t>، وذلك فيما عدا الحالة التي ينص فيها القانون علي أن الحظر المشار إليه لا يمكن رفعه برضاء الشخص المعني </a:t>
            </a:r>
            <a:endParaRPr lang="en-US" sz="1400" b="1"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6509059" y="456777"/>
            <a:ext cx="4972191"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5396754" y="511482"/>
            <a:ext cx="5927146" cy="501932"/>
          </a:xfrm>
          <a:prstGeom prst="rect">
            <a:avLst/>
          </a:prstGeom>
        </p:spPr>
        <p:txBody>
          <a:bodyPr wrap="square">
            <a:spAutoFit/>
          </a:bodyPr>
          <a:lstStyle/>
          <a:p>
            <a:pPr lvl="0" algn="just" rtl="1">
              <a:lnSpc>
                <a:spcPct val="150000"/>
              </a:lnSpc>
            </a:pPr>
            <a:r>
              <a:rPr lang="ar-EG" sz="2000" b="1" dirty="0">
                <a:solidFill>
                  <a:srgbClr val="C00000"/>
                </a:solidFill>
                <a:effectLst>
                  <a:outerShdw blurRad="38100" dist="38100" dir="2700000" algn="tl">
                    <a:srgbClr val="000000">
                      <a:alpha val="43137"/>
                    </a:srgbClr>
                  </a:outerShdw>
                </a:effectLst>
              </a:rPr>
              <a:t>أ. </a:t>
            </a:r>
            <a:r>
              <a:rPr lang="ar-SA" sz="2000" b="1" dirty="0">
                <a:solidFill>
                  <a:srgbClr val="C00000"/>
                </a:solidFill>
                <a:effectLst>
                  <a:outerShdw blurRad="38100" dist="38100" dir="2700000" algn="tl">
                    <a:srgbClr val="000000">
                      <a:alpha val="43137"/>
                    </a:srgbClr>
                  </a:outerShdw>
                </a:effectLst>
              </a:rPr>
              <a:t>رضاء صاحب الشأن بتخزين المعلومات:</a:t>
            </a:r>
            <a:endParaRPr lang="en-US" sz="2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93758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mment tracer la voie à suivre en matière de confidentialité et de  portabilité des données | À propos de Met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66857" y="274796"/>
            <a:ext cx="4931022" cy="1693052"/>
          </a:xfrm>
          <a:prstGeom prst="rect">
            <a:avLst/>
          </a:prstGeom>
          <a:noFill/>
          <a:ln w="28575">
            <a:solidFill>
              <a:schemeClr val="tx1"/>
            </a:solidFill>
            <a:prstDash val="dash"/>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803159" y="2241772"/>
            <a:ext cx="11094720" cy="3416320"/>
          </a:xfrm>
          <a:prstGeom prst="rect">
            <a:avLst/>
          </a:prstGeom>
        </p:spPr>
        <p:txBody>
          <a:bodyPr wrap="square">
            <a:spAutoFit/>
          </a:bodyPr>
          <a:lstStyle/>
          <a:p>
            <a:pPr algn="just" rtl="1">
              <a:lnSpc>
                <a:spcPct val="150000"/>
              </a:lnSpc>
            </a:pPr>
            <a:r>
              <a:rPr lang="ar-EG" dirty="0">
                <a:solidFill>
                  <a:srgbClr val="FFFF00"/>
                </a:solidFill>
              </a:rPr>
              <a:t>	</a:t>
            </a:r>
            <a:r>
              <a:rPr lang="ar-SA" u="sng" dirty="0">
                <a:solidFill>
                  <a:srgbClr val="BF9000"/>
                </a:solidFill>
              </a:rPr>
              <a:t>ولا يعتبر رضاء مجرد قبول الإجابة علي الاستبيان</a:t>
            </a:r>
            <a:r>
              <a:rPr lang="ar-SA" u="sng" dirty="0"/>
              <a:t>، بل يجب أن يكون الرضاء متعلقا بقبول إدخال المعلومات إل</a:t>
            </a:r>
            <a:r>
              <a:rPr lang="ar-EG" u="sng" dirty="0"/>
              <a:t>ى</a:t>
            </a:r>
            <a:r>
              <a:rPr lang="ar-SA" u="sng" dirty="0"/>
              <a:t> الكمبيوتر ، ويعتبر هذا تطبيقا لمبدأ تخصيص الرضاء في مجال حقوق الشخصية.</a:t>
            </a:r>
            <a:endParaRPr lang="en-US" dirty="0"/>
          </a:p>
          <a:p>
            <a:pPr algn="just" rtl="1">
              <a:lnSpc>
                <a:spcPct val="150000"/>
              </a:lnSpc>
            </a:pPr>
            <a:r>
              <a:rPr lang="ar-SA" dirty="0"/>
              <a:t> </a:t>
            </a:r>
            <a:endParaRPr lang="en-US" dirty="0"/>
          </a:p>
          <a:p>
            <a:pPr algn="just" rtl="1">
              <a:lnSpc>
                <a:spcPct val="150000"/>
              </a:lnSpc>
            </a:pPr>
            <a:r>
              <a:rPr lang="ar-EG" dirty="0"/>
              <a:t>	</a:t>
            </a:r>
            <a:r>
              <a:rPr lang="ar-SA" dirty="0"/>
              <a:t>ونص قانون حماية البيانات الشخصية المصري رقم 151 لسنة 2020 في الفصل الثاني الخاص بحقوق الشخص المعني بالبيانات وشروط جمع ومعالجة البيانات في المادة رقم 2 : ( لا يجوز جمع البيانات الشخصية أو معالجتها </a:t>
            </a:r>
            <a:endParaRPr lang="ar-EG" dirty="0"/>
          </a:p>
          <a:p>
            <a:pPr algn="just" rtl="1">
              <a:lnSpc>
                <a:spcPct val="150000"/>
              </a:lnSpc>
            </a:pPr>
            <a:r>
              <a:rPr lang="ar-SA" dirty="0"/>
              <a:t>أو الإفصاح أو الإفشاء عنها بأية وسلية من الوسائل إلا بموافقة صريحة من الشخص المعني بالبيانات </a:t>
            </a:r>
            <a:endParaRPr lang="ar-EG" dirty="0"/>
          </a:p>
          <a:p>
            <a:pPr algn="just" rtl="1">
              <a:lnSpc>
                <a:spcPct val="150000"/>
              </a:lnSpc>
            </a:pPr>
            <a:r>
              <a:rPr lang="ar-SA" dirty="0"/>
              <a:t>أو في الإحوال المصرح بها قانونا .....).</a:t>
            </a:r>
            <a:endParaRPr lang="ar-EG" dirty="0"/>
          </a:p>
        </p:txBody>
      </p:sp>
    </p:spTree>
    <p:extLst>
      <p:ext uri="{BB962C8B-B14F-4D97-AF65-F5344CB8AC3E}">
        <p14:creationId xmlns:p14="http://schemas.microsoft.com/office/powerpoint/2010/main" val="1146857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597668" y="1444224"/>
            <a:ext cx="10802168" cy="4532190"/>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Manual Input 8"/>
          <p:cNvSpPr/>
          <p:nvPr/>
        </p:nvSpPr>
        <p:spPr>
          <a:xfrm rot="15798626">
            <a:off x="7360440" y="-2423248"/>
            <a:ext cx="1638022" cy="754816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owchart: Manual Input 3"/>
          <p:cNvSpPr/>
          <p:nvPr/>
        </p:nvSpPr>
        <p:spPr>
          <a:xfrm>
            <a:off x="199206" y="868102"/>
            <a:ext cx="11776894" cy="577634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39699" y="1991722"/>
            <a:ext cx="11695907" cy="4708981"/>
          </a:xfrm>
          <a:prstGeom prst="rect">
            <a:avLst/>
          </a:prstGeom>
        </p:spPr>
        <p:txBody>
          <a:bodyPr wrap="square">
            <a:spAutoFit/>
          </a:bodyPr>
          <a:lstStyle/>
          <a:p>
            <a:pPr algn="just" rtl="1"/>
            <a:r>
              <a:rPr lang="ar-EG" sz="1500" dirty="0">
                <a:solidFill>
                  <a:srgbClr val="FF0000"/>
                </a:solidFill>
              </a:rPr>
              <a:t>	</a:t>
            </a:r>
            <a:r>
              <a:rPr lang="ar-SA" sz="1500" dirty="0">
                <a:solidFill>
                  <a:srgbClr val="FF0000"/>
                </a:solidFill>
              </a:rPr>
              <a:t>يقتضي المنطق أن يسمح لهذه الجهات بتخزين وحفظ المعلومات المتعلقة بأعضائها، فيحق لحزب سياسي أن يخزن في الحاسوب أسماء الأعضاء المنتمين إليه، وأن تحتفظ بالسجل لأعضائها أو لرسائلهم في شكل مبرمج معلوماتيا ، وكذلك الأمر بالنسبة للجهات الدينية، أو النقابية، و أنه لا يمكن ممارسة أي رقابة في هذا الشأن</a:t>
            </a:r>
            <a:r>
              <a:rPr lang="ar-SA" sz="1500" dirty="0"/>
              <a:t> .</a:t>
            </a:r>
            <a:endParaRPr lang="en-US" sz="1500" dirty="0"/>
          </a:p>
          <a:p>
            <a:pPr algn="just" rtl="1"/>
            <a:r>
              <a:rPr lang="ar-SA" sz="1500" dirty="0"/>
              <a:t> </a:t>
            </a:r>
            <a:endParaRPr lang="en-US" sz="1500" dirty="0"/>
          </a:p>
          <a:p>
            <a:pPr algn="just" rtl="1"/>
            <a:r>
              <a:rPr lang="ar-EG" sz="1500" dirty="0">
                <a:solidFill>
                  <a:srgbClr val="FFFF00"/>
                </a:solidFill>
              </a:rPr>
              <a:t>	</a:t>
            </a:r>
            <a:r>
              <a:rPr lang="ar-SA" sz="1500" dirty="0">
                <a:solidFill>
                  <a:srgbClr val="BF9000"/>
                </a:solidFill>
              </a:rPr>
              <a:t>وتلتزم هذه الجهات بباقي الالتزامات التي تقع على عاتق الجهات القائمة علي الحاسوب، وخصوصا استخدام المعلومات في الغرض الذي أعطيت وخزنت من أجله .</a:t>
            </a:r>
            <a:endParaRPr lang="en-US" sz="1500" dirty="0">
              <a:solidFill>
                <a:srgbClr val="BF9000"/>
              </a:solidFill>
            </a:endParaRPr>
          </a:p>
          <a:p>
            <a:pPr algn="just" rtl="1"/>
            <a:r>
              <a:rPr lang="ar-SA" sz="1500" dirty="0"/>
              <a:t> </a:t>
            </a:r>
            <a:endParaRPr lang="en-US" sz="1500" dirty="0"/>
          </a:p>
          <a:p>
            <a:pPr algn="just" rtl="1"/>
            <a:r>
              <a:rPr lang="ar-EG" sz="1500" dirty="0"/>
              <a:t>	</a:t>
            </a:r>
            <a:r>
              <a:rPr lang="ar-SA" sz="1500" dirty="0"/>
              <a:t>ولقد نصت المادة ٨ بند ۲ رقم ٣ من المبحث الثاني من الفصل الثاني من القانون الفرنسي ٦ أغسطس لعام ٢٠٠٤م - الخاص بشروط مشروعية المعالجة الآلية للبيانات الاسمية - والذي صدر تعديلا لقانون المعلوماتية والحريات والبطاقات لسنة ۱۹۷۸م علي أن المعالجة الآلية للبيانات التي تتم من جانب جمعية أو أي هيئة منظمة أخرى لا تستهدف الربح وذات طابع ديني، </a:t>
            </a:r>
            <a:endParaRPr lang="ar-EG" sz="1500" dirty="0"/>
          </a:p>
          <a:p>
            <a:pPr algn="just" rtl="1"/>
            <a:r>
              <a:rPr lang="ar-SA" sz="1500" dirty="0"/>
              <a:t>أو فلسفي، أو سياسي أو نقابي فإن هذه المعالجة الآلية للبيانات يجب أن :</a:t>
            </a:r>
            <a:endParaRPr lang="ar-EG" sz="1500" dirty="0"/>
          </a:p>
          <a:p>
            <a:pPr algn="just" rtl="1"/>
            <a:endParaRPr lang="en-US" sz="1500" dirty="0"/>
          </a:p>
          <a:p>
            <a:pPr lvl="0" algn="just" rtl="1"/>
            <a:r>
              <a:rPr lang="ar-EG" sz="1500" dirty="0"/>
              <a:t>- </a:t>
            </a:r>
            <a:r>
              <a:rPr lang="ar-SA" sz="1500" dirty="0"/>
              <a:t>تتم في هذا الإطار الذي تقوم به الجمعية أو أي منظمة أخرى لا تستهدف الربح، وذلك بالنسبة للبيانات سالفة الذكر، والتي تتعلق بموضوع هذه الجمعية أو هذه المنظمة.</a:t>
            </a:r>
            <a:endParaRPr lang="en-US" sz="1500" dirty="0"/>
          </a:p>
          <a:p>
            <a:pPr lvl="0" algn="just" rtl="1"/>
            <a:endParaRPr lang="ar-EG" sz="1500" dirty="0"/>
          </a:p>
          <a:p>
            <a:pPr lvl="0" algn="just" rtl="1"/>
            <a:r>
              <a:rPr lang="ar-EG" sz="1500" dirty="0"/>
              <a:t>- </a:t>
            </a:r>
            <a:r>
              <a:rPr lang="ar-SA" sz="1500" dirty="0"/>
              <a:t>مع مراعاة إنها لا تتعلق إلا بأعضاء هذه الجمعية أو هذه المنظمة، وعند الضرورة من الممكن أن تكون للأشخاص التي تتعامل معها بصفة مشروعه في إطار نشاطها، وأن هذه البيانات لا يجوز أن يطلع الغير عليها إلا مع الرضاء الصريح من ذوي الشأن ) .</a:t>
            </a:r>
            <a:endParaRPr lang="en-US" sz="1500" dirty="0"/>
          </a:p>
          <a:p>
            <a:pPr algn="just" rtl="1"/>
            <a:r>
              <a:rPr lang="ar-SA" sz="1500" dirty="0"/>
              <a:t> </a:t>
            </a:r>
            <a:endParaRPr lang="en-US" sz="1500" dirty="0"/>
          </a:p>
          <a:p>
            <a:pPr algn="just" rtl="1"/>
            <a:r>
              <a:rPr lang="ar-EG" sz="1500" dirty="0"/>
              <a:t>	</a:t>
            </a:r>
            <a:r>
              <a:rPr lang="ar-SA" sz="1500" dirty="0"/>
              <a:t>ويمكن أيضا رد هذا الاستثناء إلي الرضاء الضمني للشخص، فقبول الانضمام إلي تلك الجهات ينطوي عل</a:t>
            </a:r>
            <a:r>
              <a:rPr lang="ar-EG" sz="1500" dirty="0"/>
              <a:t>ى</a:t>
            </a:r>
            <a:r>
              <a:rPr lang="ar-SA" sz="1500" dirty="0"/>
              <a:t> قبول قيد ذلك في السجلات المعدة، ويدخل فيها نظام المعلومات.</a:t>
            </a:r>
            <a:endParaRPr lang="en-US" sz="1500" dirty="0"/>
          </a:p>
        </p:txBody>
      </p:sp>
      <p:sp>
        <p:nvSpPr>
          <p:cNvPr id="3" name="Rectangle 2"/>
          <p:cNvSpPr/>
          <p:nvPr/>
        </p:nvSpPr>
        <p:spPr>
          <a:xfrm rot="21192360">
            <a:off x="5061884" y="586390"/>
            <a:ext cx="6766597" cy="563424"/>
          </a:xfrm>
          <a:prstGeom prst="rect">
            <a:avLst/>
          </a:prstGeom>
        </p:spPr>
        <p:txBody>
          <a:bodyPr wrap="none">
            <a:spAutoFit/>
          </a:bodyPr>
          <a:lstStyle/>
          <a:p>
            <a:pPr marR="0" lvl="0" algn="ctr" rtl="1">
              <a:lnSpc>
                <a:spcPct val="150000"/>
              </a:lnSpc>
              <a:spcBef>
                <a:spcPts val="0"/>
              </a:spcBef>
              <a:spcAft>
                <a:spcPts val="500"/>
              </a:spcAft>
            </a:pPr>
            <a:r>
              <a:rPr lang="ar-EG" sz="2300" b="1" dirty="0">
                <a:ln>
                  <a:solidFill>
                    <a:schemeClr val="bg1"/>
                  </a:solidFill>
                </a:ln>
                <a:solidFill>
                  <a:schemeClr val="bg1"/>
                </a:solidFill>
                <a:latin typeface="Times New Roman" panose="02020603050405020304" pitchFamily="18" charset="0"/>
                <a:ea typeface="Times New Roman" panose="02020603050405020304" pitchFamily="18" charset="0"/>
              </a:rPr>
              <a:t>ب. </a:t>
            </a:r>
            <a:r>
              <a:rPr lang="ar-SA" sz="2300" b="1" dirty="0">
                <a:ln>
                  <a:solidFill>
                    <a:schemeClr val="bg1"/>
                  </a:solidFill>
                </a:ln>
                <a:solidFill>
                  <a:schemeClr val="bg1"/>
                </a:solidFill>
                <a:latin typeface="Times New Roman" panose="02020603050405020304" pitchFamily="18" charset="0"/>
                <a:ea typeface="Times New Roman" panose="02020603050405020304" pitchFamily="18" charset="0"/>
              </a:rPr>
              <a:t>الجهات الدينية والفلسفية والسياسية والنقابية</a:t>
            </a:r>
            <a:r>
              <a:rPr lang="ar-SA" sz="2000" b="1" dirty="0">
                <a:solidFill>
                  <a:schemeClr val="bg1"/>
                </a:solidFill>
                <a:latin typeface="Calibri" panose="020F0502020204030204" pitchFamily="34" charset="0"/>
                <a:ea typeface="Times New Roman" panose="02020603050405020304" pitchFamily="18" charset="0"/>
              </a:rPr>
              <a:t>:</a:t>
            </a:r>
            <a:endParaRPr lang="en-US" sz="1600"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166577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815A625F-CC6E-4FC7-B7D4-5885C00FE9FA}"/>
              </a:ext>
            </a:extLst>
          </p:cNvPr>
          <p:cNvSpPr/>
          <p:nvPr/>
        </p:nvSpPr>
        <p:spPr>
          <a:xfrm>
            <a:off x="8565200" y="117408"/>
            <a:ext cx="2923538"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36" y="1296178"/>
            <a:ext cx="10854802" cy="4984002"/>
          </a:xfrm>
          <a:prstGeom prst="rect">
            <a:avLst/>
          </a:prstGeom>
        </p:spPr>
      </p:pic>
      <p:sp>
        <p:nvSpPr>
          <p:cNvPr id="3" name="Rectangle 2"/>
          <p:cNvSpPr/>
          <p:nvPr/>
        </p:nvSpPr>
        <p:spPr>
          <a:xfrm>
            <a:off x="162561" y="740176"/>
            <a:ext cx="11813539" cy="5909310"/>
          </a:xfrm>
          <a:prstGeom prst="rect">
            <a:avLst/>
          </a:prstGeom>
          <a:solidFill>
            <a:schemeClr val="bg2"/>
          </a:solidFill>
          <a:ln w="28575">
            <a:solidFill>
              <a:schemeClr val="tx1"/>
            </a:solidFill>
            <a:prstDash val="dash"/>
          </a:ln>
        </p:spPr>
        <p:txBody>
          <a:bodyPr wrap="square">
            <a:spAutoFit/>
          </a:bodyPr>
          <a:lstStyle/>
          <a:p>
            <a:pPr algn="just" rtl="1">
              <a:lnSpc>
                <a:spcPct val="150000"/>
              </a:lnSpc>
            </a:pPr>
            <a:r>
              <a:rPr lang="ar-EG" sz="1400" dirty="0"/>
              <a:t>	</a:t>
            </a:r>
            <a:r>
              <a:rPr lang="ar-SA" sz="1400" dirty="0">
                <a:solidFill>
                  <a:srgbClr val="FF0000"/>
                </a:solidFill>
              </a:rPr>
              <a:t>من المقرر أن الحق في الإعلام يبرر تقييد الحق في الخصوصية</a:t>
            </a:r>
            <a:r>
              <a:rPr lang="ar-SA" sz="1400" dirty="0"/>
              <a:t>، ففي مواجهة الحق في احترام الخصوصية يوجد للجمهور الحق في الإعلام الذي ينبع من حرية الصحافة ووسائل الإعلام في التعبير ونشر الآراء المختلفة.</a:t>
            </a:r>
            <a:endParaRPr lang="ar-EG" sz="1400" dirty="0"/>
          </a:p>
          <a:p>
            <a:pPr algn="just" rtl="1">
              <a:lnSpc>
                <a:spcPct val="150000"/>
              </a:lnSpc>
            </a:pPr>
            <a:endParaRPr lang="en-US" sz="1400" dirty="0"/>
          </a:p>
          <a:p>
            <a:pPr algn="just" rtl="1">
              <a:lnSpc>
                <a:spcPct val="150000"/>
              </a:lnSpc>
            </a:pPr>
            <a:r>
              <a:rPr lang="ar-EG" sz="1400" dirty="0"/>
              <a:t>	</a:t>
            </a:r>
            <a:r>
              <a:rPr lang="ar-SA" sz="1400" dirty="0"/>
              <a:t>وإن المحكمة الأوروبية لحقوق الإنسان والدائرة الجنائية لمحكمة النقض الفرنسية قد رجحتا للأشخاص والأنشطة احترام ا</a:t>
            </a:r>
            <a:r>
              <a:rPr lang="ar-EG" sz="1400" dirty="0"/>
              <a:t>لخصوصية</a:t>
            </a:r>
            <a:r>
              <a:rPr lang="ar-SA" sz="1400" dirty="0"/>
              <a:t> لكل ما لا يتعلق بطبيعة الحال بوظائف الإعلام .</a:t>
            </a:r>
            <a:endParaRPr lang="en-US" sz="1400" dirty="0"/>
          </a:p>
          <a:p>
            <a:pPr algn="just" rtl="1">
              <a:lnSpc>
                <a:spcPct val="150000"/>
              </a:lnSpc>
            </a:pPr>
            <a:r>
              <a:rPr lang="en-US" sz="1400" dirty="0"/>
              <a:t> </a:t>
            </a:r>
          </a:p>
          <a:p>
            <a:pPr algn="just" rtl="1">
              <a:lnSpc>
                <a:spcPct val="150000"/>
              </a:lnSpc>
            </a:pPr>
            <a:r>
              <a:rPr lang="ar-EG" sz="1400" dirty="0"/>
              <a:t>	</a:t>
            </a:r>
            <a:r>
              <a:rPr lang="ar-SA" sz="1400" dirty="0"/>
              <a:t>ولا توجد مشكلة بالنسبة للحق في الإعلام؛ ذلك أن حرية التعبيـر باعتبارها من الحريات التي يكفلها الدستور والقانون فإن أجهزة الصحافة والإعلام المختلفة يحق لها ممارسة هذه الحرية وبناء عليه فإن الخروج عن الحظر يكون في حدود ممارسة الحق في التعبير، وذلك في إطار التشريعات التي تنظم الصحافة والإعلام. فالقصد من هذا الاستثناء هو إتاحة ممارسة حرية التعبير مع التقييد بضوابط ممارسة تلك الحرية، فلا يطبق الاستثناء إلا في الأحوال التي يكون فيها الحظر قيدا عل</a:t>
            </a:r>
            <a:r>
              <a:rPr lang="ar-EG" sz="1400" dirty="0"/>
              <a:t>ى</a:t>
            </a:r>
            <a:r>
              <a:rPr lang="ar-SA" sz="1400" dirty="0"/>
              <a:t> حرية التعبير، فليس لرجل سياسي مشهور أن يتضرر من معرفة آرائه السياسية ومعالجتها في الحاسوب.</a:t>
            </a:r>
            <a:endParaRPr lang="en-US" sz="1400" dirty="0"/>
          </a:p>
          <a:p>
            <a:pPr algn="just" rtl="1">
              <a:lnSpc>
                <a:spcPct val="150000"/>
              </a:lnSpc>
            </a:pPr>
            <a:r>
              <a:rPr lang="en-US" sz="1400" dirty="0"/>
              <a:t> </a:t>
            </a:r>
            <a:endParaRPr lang="en-US" sz="1400" dirty="0">
              <a:solidFill>
                <a:srgbClr val="BF9000"/>
              </a:solidFill>
            </a:endParaRPr>
          </a:p>
          <a:p>
            <a:pPr algn="just" rtl="1">
              <a:lnSpc>
                <a:spcPct val="150000"/>
              </a:lnSpc>
            </a:pPr>
            <a:r>
              <a:rPr lang="ar-EG" sz="1400" dirty="0">
                <a:solidFill>
                  <a:srgbClr val="BF9000"/>
                </a:solidFill>
              </a:rPr>
              <a:t>	</a:t>
            </a:r>
            <a:r>
              <a:rPr lang="ar-SA" sz="1400" dirty="0">
                <a:solidFill>
                  <a:srgbClr val="BF9000"/>
                </a:solidFill>
                <a:effectLst>
                  <a:outerShdw blurRad="38100" dist="38100" dir="2700000" algn="tl">
                    <a:srgbClr val="000000">
                      <a:alpha val="43137"/>
                    </a:srgbClr>
                  </a:outerShdw>
                </a:effectLst>
              </a:rPr>
              <a:t>ويكون الاستثناء في حدود الهدف منه</a:t>
            </a:r>
            <a:r>
              <a:rPr lang="ar-SA" sz="1400" dirty="0"/>
              <a:t>، وهو إتاحة حرية التعبير، فلا يجوز لإحدى الصحف أن تخزن بيانات عن الانتماء السياسي، أو النقابي للمشتركين في الصحيفة.</a:t>
            </a:r>
            <a:endParaRPr lang="en-US" sz="1400" dirty="0"/>
          </a:p>
          <a:p>
            <a:pPr algn="just" rtl="1">
              <a:lnSpc>
                <a:spcPct val="150000"/>
              </a:lnSpc>
            </a:pPr>
            <a:r>
              <a:rPr lang="ar-SA" sz="1400" dirty="0"/>
              <a:t> </a:t>
            </a:r>
            <a:endParaRPr lang="en-US" sz="1400" dirty="0"/>
          </a:p>
          <a:p>
            <a:pPr algn="just" rtl="1">
              <a:lnSpc>
                <a:spcPct val="150000"/>
              </a:lnSpc>
            </a:pPr>
            <a:r>
              <a:rPr lang="ar-EG" sz="1400" dirty="0"/>
              <a:t>	</a:t>
            </a:r>
            <a:r>
              <a:rPr lang="ar-SA" sz="1400" dirty="0"/>
              <a:t>ونص قانون حماية البيانات الشخصية المصري رقم 151 لسنة 2020 المادة 3 لا تسري أحكام القانون المرافق عل</a:t>
            </a:r>
            <a:r>
              <a:rPr lang="ar-EG" sz="1400" dirty="0"/>
              <a:t>ى</a:t>
            </a:r>
            <a:r>
              <a:rPr lang="ar-SA" sz="1400" dirty="0"/>
              <a:t> ما يلي:...........</a:t>
            </a:r>
            <a:endParaRPr lang="en-US" sz="1400" dirty="0"/>
          </a:p>
          <a:p>
            <a:pPr algn="just" rtl="1">
              <a:lnSpc>
                <a:spcPct val="150000"/>
              </a:lnSpc>
            </a:pPr>
            <a:r>
              <a:rPr lang="ar-EG" sz="1400" dirty="0"/>
              <a:t>2. </a:t>
            </a:r>
            <a:r>
              <a:rPr lang="ar-SA" sz="1400" dirty="0"/>
              <a:t>البيانات الشخصية التي تتم معالجتها حصرا للإغراض الإعلامية، بشرط أن تكون صحيحة ودقيقة، وألا تستخدم في أغراض اخري، وذلك دون الإخلال بالتشريعات المنظمة للصحافة والإعلام.....).</a:t>
            </a:r>
            <a:endParaRPr lang="ar-EG" sz="1400" dirty="0"/>
          </a:p>
        </p:txBody>
      </p:sp>
      <p:sp>
        <p:nvSpPr>
          <p:cNvPr id="4" name="Rectangle 3"/>
          <p:cNvSpPr/>
          <p:nvPr/>
        </p:nvSpPr>
        <p:spPr>
          <a:xfrm>
            <a:off x="8593157" y="49295"/>
            <a:ext cx="2951449" cy="583878"/>
          </a:xfrm>
          <a:prstGeom prst="rect">
            <a:avLst/>
          </a:prstGeom>
        </p:spPr>
        <p:txBody>
          <a:bodyPr wrap="none">
            <a:spAutoFit/>
          </a:bodyPr>
          <a:lstStyle/>
          <a:p>
            <a:pPr lvl="0" algn="ctr" rtl="1">
              <a:lnSpc>
                <a:spcPct val="150000"/>
              </a:lnSpc>
            </a:pPr>
            <a:r>
              <a:rPr lang="ar-EG" sz="2400" b="1" dirty="0">
                <a:solidFill>
                  <a:srgbClr val="C00000"/>
                </a:solidFill>
                <a:effectLst>
                  <a:outerShdw blurRad="38100" dist="38100" dir="2700000" algn="tl">
                    <a:srgbClr val="000000">
                      <a:alpha val="43137"/>
                    </a:srgbClr>
                  </a:outerShdw>
                </a:effectLst>
              </a:rPr>
              <a:t>ت. </a:t>
            </a:r>
            <a:r>
              <a:rPr lang="ar-SA" sz="2400" b="1" dirty="0">
                <a:solidFill>
                  <a:srgbClr val="C00000"/>
                </a:solidFill>
                <a:effectLst>
                  <a:outerShdw blurRad="38100" dist="38100" dir="2700000" algn="tl">
                    <a:srgbClr val="000000">
                      <a:alpha val="43137"/>
                    </a:srgbClr>
                  </a:outerShdw>
                </a:effectLst>
              </a:rPr>
              <a:t>الحق في الإعلام:</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477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471" y="5685896"/>
            <a:ext cx="2551806" cy="1261003"/>
          </a:xfrm>
          <a:prstGeom prst="rect">
            <a:avLst/>
          </a:prstGeom>
          <a:ln w="38100" cap="sq">
            <a:solidFill>
              <a:srgbClr val="000000"/>
            </a:solidFill>
            <a:prstDash val="dash"/>
            <a:miter lim="800000"/>
          </a:ln>
          <a:effectLst>
            <a:outerShdw blurRad="50800" dist="38100" dir="2700000" algn="tl" rotWithShape="0">
              <a:srgbClr val="000000">
                <a:alpha val="43000"/>
              </a:srgbClr>
            </a:outerShdw>
          </a:effectLst>
        </p:spPr>
      </p:pic>
      <p:sp>
        <p:nvSpPr>
          <p:cNvPr id="2" name="Rectangle 1"/>
          <p:cNvSpPr/>
          <p:nvPr/>
        </p:nvSpPr>
        <p:spPr>
          <a:xfrm>
            <a:off x="213358" y="902957"/>
            <a:ext cx="11762740" cy="5262979"/>
          </a:xfrm>
          <a:prstGeom prst="rect">
            <a:avLst/>
          </a:prstGeom>
        </p:spPr>
        <p:txBody>
          <a:bodyPr wrap="square">
            <a:spAutoFit/>
          </a:bodyPr>
          <a:lstStyle/>
          <a:p>
            <a:pPr algn="just" rtl="1"/>
            <a:r>
              <a:rPr lang="ar-EG" sz="1400" dirty="0">
                <a:solidFill>
                  <a:srgbClr val="FFFF00"/>
                </a:solidFill>
                <a:effectLst>
                  <a:outerShdw blurRad="38100" dist="38100" dir="2700000" algn="tl">
                    <a:srgbClr val="000000">
                      <a:alpha val="43137"/>
                    </a:srgbClr>
                  </a:outerShdw>
                </a:effectLst>
              </a:rPr>
              <a:t>	</a:t>
            </a:r>
            <a:r>
              <a:rPr lang="ar-SA" sz="1400" dirty="0">
                <a:solidFill>
                  <a:srgbClr val="BF9000"/>
                </a:solidFill>
                <a:effectLst>
                  <a:outerShdw blurRad="38100" dist="38100" dir="2700000" algn="tl">
                    <a:srgbClr val="000000">
                      <a:alpha val="43137"/>
                    </a:srgbClr>
                  </a:outerShdw>
                </a:effectLst>
              </a:rPr>
              <a:t>إن المصلحة العامة قد تقضي في مجالات كثيرة بتخزين المعلومات المتعلقة بالخصوصية</a:t>
            </a:r>
            <a:r>
              <a:rPr lang="ar-SA" sz="1400" dirty="0"/>
              <a:t>، ومعالجتها عن طريق الحاسوب. ولذلك فقد أجيز في فرنسا علي سبيل المثال تخزين بيانات تتعلق بالأصل العرقي لرجال الأمن العام، وذلك في الكمبيوتر الخاص بوزارة الداخلية.</a:t>
            </a:r>
            <a:endParaRPr lang="en-US" sz="1400" dirty="0"/>
          </a:p>
          <a:p>
            <a:pPr algn="just" rtl="1"/>
            <a:r>
              <a:rPr lang="en-US" sz="1400" dirty="0"/>
              <a:t> </a:t>
            </a:r>
            <a:endParaRPr lang="ar-EG" sz="1400" dirty="0"/>
          </a:p>
          <a:p>
            <a:pPr algn="just" rtl="1"/>
            <a:r>
              <a:rPr lang="ar-SA" sz="1400" dirty="0"/>
              <a:t>  </a:t>
            </a:r>
            <a:r>
              <a:rPr lang="ar-EG" sz="1400" dirty="0"/>
              <a:t>             </a:t>
            </a:r>
            <a:r>
              <a:rPr lang="ar-SA" sz="1400" dirty="0">
                <a:highlight>
                  <a:srgbClr val="FFFF00"/>
                </a:highlight>
              </a:rPr>
              <a:t>ولكن يتعين أن يتم تقدير المصلحة في ضوء أهمية وطبيعية الأشخاص المراد تخزين بعض البيانات المحظورة عنهم ، وكذلك الهدف من معالجة المعلومات، وتخزينها، والمخاطر التي تهدد حرية هؤلاء الأشخاص من جراء معالجة تلك البيانات.</a:t>
            </a:r>
            <a:endParaRPr lang="ar-EG" sz="1400" dirty="0">
              <a:highlight>
                <a:srgbClr val="FFFF00"/>
              </a:highlight>
            </a:endParaRPr>
          </a:p>
          <a:p>
            <a:pPr algn="just" rtl="1"/>
            <a:endParaRPr lang="en-US" sz="1400" dirty="0">
              <a:highlight>
                <a:srgbClr val="FFFF00"/>
              </a:highlight>
            </a:endParaRPr>
          </a:p>
          <a:p>
            <a:pPr algn="just" rtl="1"/>
            <a:r>
              <a:rPr lang="ar-EG" sz="1400" dirty="0"/>
              <a:t>	</a:t>
            </a:r>
            <a:r>
              <a:rPr lang="ar-SA" sz="1400" dirty="0"/>
              <a:t>ليس ثمة صعوبة إذا كانت حالات استخدام المعلومات للمصلحة العامة منصوصاً عليه في القانون، أما فيما عدا ذلك من الحالات </a:t>
            </a:r>
            <a:endParaRPr lang="ar-EG" sz="1400" dirty="0"/>
          </a:p>
          <a:p>
            <a:pPr algn="just" rtl="1"/>
            <a:r>
              <a:rPr lang="ar-SA" sz="1400" dirty="0"/>
              <a:t>و التي تقبل التأويل فيجب أن يفصل فيها طرف ثالث وفقا لمبدأ الإشراف المستقل .</a:t>
            </a:r>
            <a:endParaRPr lang="en-US" sz="1400" dirty="0"/>
          </a:p>
          <a:p>
            <a:pPr algn="just" rtl="1"/>
            <a:r>
              <a:rPr lang="ar-SA" sz="1400" dirty="0"/>
              <a:t> </a:t>
            </a:r>
            <a:endParaRPr lang="en-US" sz="1400" dirty="0"/>
          </a:p>
          <a:p>
            <a:pPr algn="just" rtl="1"/>
            <a:r>
              <a:rPr lang="ar-EG" sz="1400" dirty="0"/>
              <a:t>	</a:t>
            </a:r>
            <a:r>
              <a:rPr lang="ar-SA" sz="1400" dirty="0"/>
              <a:t>ولكن هناك حالات يرغب فيها مشغل الكمبيوتر أن يستخدم المعلومات الشخصية في غرض دون رغبة صاحب المعلومات وفي حالة عدم وجود نص عقابي عل</a:t>
            </a:r>
            <a:r>
              <a:rPr lang="ar-EG" sz="1400" dirty="0"/>
              <a:t>ى</a:t>
            </a:r>
            <a:r>
              <a:rPr lang="ar-SA" sz="1400" dirty="0"/>
              <a:t> استخدام المعلومات لابد أن يكون الغرض الجديد مهما للغاية وهو استخدامها للمصلحة العامة.</a:t>
            </a:r>
            <a:endParaRPr lang="en-US" sz="1400" dirty="0"/>
          </a:p>
          <a:p>
            <a:pPr algn="just" rtl="1"/>
            <a:r>
              <a:rPr lang="ar-SA" sz="1400" dirty="0"/>
              <a:t> </a:t>
            </a:r>
            <a:endParaRPr lang="en-US" sz="1400" dirty="0"/>
          </a:p>
          <a:p>
            <a:pPr algn="just" rtl="1"/>
            <a:r>
              <a:rPr lang="ar-EG" sz="1400" dirty="0"/>
              <a:t>	</a:t>
            </a:r>
            <a:r>
              <a:rPr lang="ar-SA" sz="1400" dirty="0"/>
              <a:t>وفي حالات كثيرة يكون من </a:t>
            </a:r>
            <a:r>
              <a:rPr lang="ar-SA" sz="1400" dirty="0">
                <a:solidFill>
                  <a:srgbClr val="FF0000"/>
                </a:solidFill>
              </a:rPr>
              <a:t>الأفضل للمسئول عن نظام المعلومات أن يستطلع رأي صاحب المعلومات، ليحصل عل</a:t>
            </a:r>
            <a:r>
              <a:rPr lang="ar-EG" sz="1400" dirty="0">
                <a:solidFill>
                  <a:srgbClr val="FF0000"/>
                </a:solidFill>
              </a:rPr>
              <a:t>ى</a:t>
            </a:r>
            <a:r>
              <a:rPr lang="ar-SA" sz="1400" dirty="0">
                <a:solidFill>
                  <a:srgbClr val="FF0000"/>
                </a:solidFill>
              </a:rPr>
              <a:t> موافقته بشأن الغرض الجديد، وإذا كان المسئول عن الكمبيوتر قطاعا عاما يستطيع إقناع البرلمان بسن قانون جديد يجيز استخداما آخر للمعلومات</a:t>
            </a:r>
            <a:r>
              <a:rPr lang="ar-SA" sz="1400" dirty="0"/>
              <a:t> .</a:t>
            </a:r>
            <a:endParaRPr lang="en-US" sz="1400" dirty="0"/>
          </a:p>
          <a:p>
            <a:pPr algn="just" rtl="1"/>
            <a:r>
              <a:rPr lang="ar-SA" sz="1400" dirty="0"/>
              <a:t> </a:t>
            </a:r>
            <a:endParaRPr lang="en-US" sz="1400" dirty="0"/>
          </a:p>
          <a:p>
            <a:pPr algn="just" rtl="1"/>
            <a:r>
              <a:rPr lang="ar-EG" sz="1400" dirty="0"/>
              <a:t>	</a:t>
            </a:r>
            <a:r>
              <a:rPr lang="ar-SA" sz="1400" dirty="0"/>
              <a:t>ونص قانون حماية البيانات الشخصية المصري رقم 151 لسنة 2020 المادة 3 لا تسري أحكام القانون المرافق عل</a:t>
            </a:r>
            <a:r>
              <a:rPr lang="ar-EG" sz="1400" dirty="0"/>
              <a:t>ى</a:t>
            </a:r>
            <a:r>
              <a:rPr lang="ar-SA" sz="1400" dirty="0"/>
              <a:t> ما يلي:...........</a:t>
            </a:r>
            <a:endParaRPr lang="ar-EG" sz="1400" dirty="0"/>
          </a:p>
          <a:p>
            <a:pPr algn="just" rtl="1"/>
            <a:endParaRPr lang="en-US" sz="1400" dirty="0"/>
          </a:p>
          <a:p>
            <a:pPr algn="just" rtl="1"/>
            <a:r>
              <a:rPr lang="ar-SA" sz="1400" dirty="0"/>
              <a:t>5.</a:t>
            </a:r>
            <a:r>
              <a:rPr lang="ar-EG" sz="1400" dirty="0"/>
              <a:t> </a:t>
            </a:r>
            <a:r>
              <a:rPr lang="ar-SA" sz="1400" dirty="0"/>
              <a:t>البيانات الشخصية لد</a:t>
            </a:r>
            <a:r>
              <a:rPr lang="ar-EG" sz="1400" dirty="0"/>
              <a:t>ى</a:t>
            </a:r>
            <a:r>
              <a:rPr lang="ar-SA" sz="1400" dirty="0"/>
              <a:t> جهات الأمن القومي، وما تقدره لإعتبارات أخر</a:t>
            </a:r>
            <a:r>
              <a:rPr lang="ar-EG" sz="1400" dirty="0"/>
              <a:t>ى</a:t>
            </a:r>
            <a:r>
              <a:rPr lang="ar-SA" sz="1400" dirty="0"/>
              <a:t>.</a:t>
            </a:r>
            <a:endParaRPr lang="ar-EG" sz="1400" dirty="0"/>
          </a:p>
          <a:p>
            <a:pPr algn="just" rtl="1"/>
            <a:endParaRPr lang="en-US" sz="1400" dirty="0"/>
          </a:p>
          <a:p>
            <a:pPr algn="just" rtl="1"/>
            <a:r>
              <a:rPr lang="ar-SA" sz="1400" dirty="0"/>
              <a:t>     ويجب عل</a:t>
            </a:r>
            <a:r>
              <a:rPr lang="ar-EG" sz="1400" dirty="0"/>
              <a:t>ى</a:t>
            </a:r>
            <a:r>
              <a:rPr lang="ar-SA" sz="1400" dirty="0"/>
              <a:t> المركز، بناء عل</a:t>
            </a:r>
            <a:r>
              <a:rPr lang="ar-EG" sz="1400" dirty="0"/>
              <a:t>ى</a:t>
            </a:r>
            <a:r>
              <a:rPr lang="ar-SA" sz="1400" dirty="0"/>
              <a:t> طلب جهات الأمن القومي ، إخطار المتحكم أو المعالج بتعديل أو محو أو عدم إظهار أو إتاحة </a:t>
            </a:r>
            <a:endParaRPr lang="ar-EG" sz="1400" dirty="0"/>
          </a:p>
          <a:p>
            <a:pPr algn="just" rtl="1"/>
            <a:r>
              <a:rPr lang="ar-SA" sz="1400" dirty="0"/>
              <a:t>أو عدم تداول البيانات الشخصية، خلال مدة زمنية محددة، وفقا لإعتبارات الأمن القومي، ويلتزم المتحكم أو المعالج بتنفيذ ما ورد بالإخطار خلال المدة الزمنية المحددة به.....).     </a:t>
            </a:r>
            <a:endParaRPr lang="en-US" sz="1400" dirty="0"/>
          </a:p>
          <a:p>
            <a:pPr algn="just" rtl="1"/>
            <a:r>
              <a:rPr lang="ar-SA" sz="1400" dirty="0"/>
              <a:t> </a:t>
            </a:r>
            <a:endParaRPr lang="en-US" sz="1400" dirty="0"/>
          </a:p>
          <a:p>
            <a:pPr algn="just" rtl="1"/>
            <a:r>
              <a:rPr lang="ar-SA" sz="1400" dirty="0"/>
              <a:t>    والمقصود بالمركز هنا هو مركز حماية البيانات الشخصة كما ذكر في المادة 1 الخاصة بالتعريفات في ذات القانون</a:t>
            </a:r>
            <a:r>
              <a:rPr lang="ar-EG" sz="1400" dirty="0"/>
              <a:t>.</a:t>
            </a:r>
          </a:p>
        </p:txBody>
      </p:sp>
      <p:sp>
        <p:nvSpPr>
          <p:cNvPr id="12" name="Flowchart: Alternate Process 11">
            <a:extLst>
              <a:ext uri="{FF2B5EF4-FFF2-40B4-BE49-F238E27FC236}">
                <a16:creationId xmlns:a16="http://schemas.microsoft.com/office/drawing/2014/main" id="{815A625F-CC6E-4FC7-B7D4-5885C00FE9FA}"/>
              </a:ext>
            </a:extLst>
          </p:cNvPr>
          <p:cNvSpPr/>
          <p:nvPr/>
        </p:nvSpPr>
        <p:spPr>
          <a:xfrm>
            <a:off x="7782560" y="129904"/>
            <a:ext cx="4193538"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994086" y="45831"/>
            <a:ext cx="3903634" cy="583878"/>
          </a:xfrm>
          <a:prstGeom prst="rect">
            <a:avLst/>
          </a:prstGeom>
        </p:spPr>
        <p:txBody>
          <a:bodyPr wrap="none">
            <a:spAutoFit/>
          </a:bodyPr>
          <a:lstStyle/>
          <a:p>
            <a:pPr algn="ctr" rtl="1">
              <a:lnSpc>
                <a:spcPct val="150000"/>
              </a:lnSpc>
            </a:pPr>
            <a:r>
              <a:rPr lang="ar-SA" sz="2400" b="1" dirty="0">
                <a:solidFill>
                  <a:srgbClr val="C00000"/>
                </a:solidFill>
                <a:effectLst>
                  <a:outerShdw blurRad="38100" dist="38100" dir="2700000" algn="tl">
                    <a:srgbClr val="000000">
                      <a:alpha val="43137"/>
                    </a:srgbClr>
                  </a:outerShdw>
                </a:effectLst>
              </a:rPr>
              <a:t>ث.</a:t>
            </a:r>
            <a:r>
              <a:rPr lang="ar-EG" sz="2400" b="1" dirty="0">
                <a:solidFill>
                  <a:srgbClr val="C00000"/>
                </a:solidFill>
                <a:effectLst>
                  <a:outerShdw blurRad="38100" dist="38100" dir="2700000" algn="tl">
                    <a:srgbClr val="000000">
                      <a:alpha val="43137"/>
                    </a:srgbClr>
                  </a:outerShdw>
                </a:effectLst>
              </a:rPr>
              <a:t> </a:t>
            </a:r>
            <a:r>
              <a:rPr lang="ar-SA" sz="2400" b="1" dirty="0">
                <a:solidFill>
                  <a:srgbClr val="C00000"/>
                </a:solidFill>
                <a:effectLst>
                  <a:outerShdw blurRad="38100" dist="38100" dir="2700000" algn="tl">
                    <a:srgbClr val="000000">
                      <a:alpha val="43137"/>
                    </a:srgbClr>
                  </a:outerShdw>
                </a:effectLst>
              </a:rPr>
              <a:t>ضرورة المصلحة العامة:</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1004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07" y="5791200"/>
            <a:ext cx="2834475" cy="1160836"/>
          </a:xfrm>
          <a:prstGeom prst="rect">
            <a:avLst/>
          </a:prstGeom>
          <a:ln w="38100" cap="sq">
            <a:solidFill>
              <a:srgbClr val="000000"/>
            </a:solidFill>
            <a:prstDash val="dash"/>
            <a:miter lim="800000"/>
          </a:ln>
          <a:effectLst>
            <a:outerShdw blurRad="50800" dist="38100" dir="2700000" algn="tl" rotWithShape="0">
              <a:srgbClr val="000000">
                <a:alpha val="43000"/>
              </a:srgbClr>
            </a:outerShdw>
          </a:effectLst>
        </p:spPr>
      </p:pic>
      <p:sp>
        <p:nvSpPr>
          <p:cNvPr id="2" name="Rectangle 1"/>
          <p:cNvSpPr/>
          <p:nvPr/>
        </p:nvSpPr>
        <p:spPr>
          <a:xfrm>
            <a:off x="422283" y="848667"/>
            <a:ext cx="11582518" cy="5586145"/>
          </a:xfrm>
          <a:prstGeom prst="rect">
            <a:avLst/>
          </a:prstGeom>
        </p:spPr>
        <p:txBody>
          <a:bodyPr wrap="square">
            <a:spAutoFit/>
          </a:bodyPr>
          <a:lstStyle/>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قد تقتضي الضرورة معالجة البيانات الشخصية للشخص المعني، وذلك من أجل إثبات أو الممارسة، أو الدفاع عن حق في القضاء.</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 </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تنص المادة الثامنة بند ۲ رقم ٥ من المبحث الثاني من الفصل الثاني الخاص بشروط مشروعية المعالجة الآلية للمعلومات الشخصية - من القانون الفرنسي رقم ١۰۸ لسنة ٢٠٠٤م ، والذي صدر تعديلا لقانون المعلوماتية والبطاقات </a:t>
            </a:r>
            <a:endParaRPr lang="ar-EG"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و الحريات الصادر في 6 يناير لسنة ١٩٧٨م على أنه : (لا يخضع لهذا الحظر  بالقدر الذي تتطلبه غاية المعالجة الآلية لبعض طوائف البيانات وهي :..................</a:t>
            </a:r>
            <a:endParaRPr lang="ar-EG" sz="1700" b="1" dirty="0">
              <a:effectLst>
                <a:outerShdw blurRad="38100" dist="38100" dir="2700000" algn="tl">
                  <a:srgbClr val="000000">
                    <a:alpha val="43137"/>
                  </a:srgbClr>
                </a:outerShdw>
              </a:effectLst>
            </a:endParaRPr>
          </a:p>
          <a:p>
            <a:pPr algn="just" rtl="1">
              <a:lnSpc>
                <a:spcPct val="150000"/>
              </a:lnSpc>
            </a:pPr>
            <a:endParaRPr lang="en-US" sz="1700" b="1" dirty="0">
              <a:effectLst>
                <a:outerShdw blurRad="38100" dist="38100" dir="2700000" algn="tl">
                  <a:srgbClr val="000000">
                    <a:alpha val="43137"/>
                  </a:srgbClr>
                </a:outerShdw>
              </a:effectLst>
            </a:endParaRPr>
          </a:p>
          <a:p>
            <a:pPr lvl="0" algn="just" rtl="1">
              <a:lnSpc>
                <a:spcPct val="150000"/>
              </a:lnSpc>
            </a:pPr>
            <a:r>
              <a:rPr lang="ar-EG" sz="1700" b="1" dirty="0">
                <a:effectLst>
                  <a:outerShdw blurRad="38100" dist="38100" dir="2700000" algn="tl">
                    <a:srgbClr val="000000">
                      <a:alpha val="43137"/>
                    </a:srgbClr>
                  </a:outerShdw>
                </a:effectLst>
              </a:rPr>
              <a:t>7. </a:t>
            </a:r>
            <a:r>
              <a:rPr lang="ar-SA" sz="1700" b="1" dirty="0">
                <a:effectLst>
                  <a:outerShdw blurRad="38100" dist="38100" dir="2700000" algn="tl">
                    <a:srgbClr val="000000">
                      <a:alpha val="43137"/>
                    </a:srgbClr>
                  </a:outerShdw>
                </a:effectLst>
              </a:rPr>
              <a:t>المعالجة الآلية الضرورية لإثبات أو الممارسة ، أو الدفاع عن حق في القضاء</a:t>
            </a:r>
            <a:r>
              <a:rPr lang="en-US" sz="1700" b="1" dirty="0">
                <a:effectLst>
                  <a:outerShdw blurRad="38100" dist="38100" dir="2700000" algn="tl">
                    <a:srgbClr val="000000">
                      <a:alpha val="43137"/>
                    </a:srgbClr>
                  </a:outerShdw>
                </a:effectLst>
              </a:rPr>
              <a:t>(</a:t>
            </a:r>
            <a:r>
              <a:rPr lang="ar-EG" sz="1700" b="1" dirty="0">
                <a:effectLst>
                  <a:outerShdw blurRad="38100" dist="38100" dir="2700000" algn="tl">
                    <a:srgbClr val="000000">
                      <a:alpha val="43137"/>
                    </a:srgbClr>
                  </a:outerShdw>
                </a:effectLst>
              </a:rPr>
              <a:t>.</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 </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كما قصر المشرع الفرنسي حفظ البيانات الخاصة بالجرائم أو الأحكام القضائية على الجهات القضائية أو العامة.</a:t>
            </a:r>
            <a:endParaRPr lang="en-US" sz="1700" b="1" dirty="0">
              <a:effectLst>
                <a:outerShdw blurRad="38100" dist="38100" dir="2700000" algn="tl">
                  <a:srgbClr val="000000">
                    <a:alpha val="43137"/>
                  </a:srgbClr>
                </a:outerShdw>
              </a:effectLst>
            </a:endParaRPr>
          </a:p>
          <a:p>
            <a:pPr algn="just" rtl="1">
              <a:lnSpc>
                <a:spcPct val="150000"/>
              </a:lnSpc>
            </a:pP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ونص قانون حماية البيانات الشخصية المصري رقم 151 لسنة 2020 المادة 3 لا تسري أحكام القانون المرافق عل</a:t>
            </a:r>
            <a:r>
              <a:rPr lang="ar-EG" sz="1700" b="1" dirty="0">
                <a:effectLst>
                  <a:outerShdw blurRad="38100" dist="38100" dir="2700000" algn="tl">
                    <a:srgbClr val="000000">
                      <a:alpha val="43137"/>
                    </a:srgbClr>
                  </a:outerShdw>
                </a:effectLst>
              </a:rPr>
              <a:t>ى</a:t>
            </a:r>
            <a:r>
              <a:rPr lang="ar-SA" sz="1700" b="1" dirty="0">
                <a:effectLst>
                  <a:outerShdw blurRad="38100" dist="38100" dir="2700000" algn="tl">
                    <a:srgbClr val="000000">
                      <a:alpha val="43137"/>
                    </a:srgbClr>
                  </a:outerShdw>
                </a:effectLst>
              </a:rPr>
              <a:t> ما يلي:...........</a:t>
            </a:r>
            <a:endParaRPr lang="en-US" sz="1700" b="1" dirty="0">
              <a:effectLst>
                <a:outerShdw blurRad="38100" dist="38100" dir="2700000" algn="tl">
                  <a:srgbClr val="000000">
                    <a:alpha val="43137"/>
                  </a:srgbClr>
                </a:outerShdw>
              </a:effectLst>
            </a:endParaRPr>
          </a:p>
          <a:p>
            <a:pPr algn="just" rtl="1">
              <a:lnSpc>
                <a:spcPct val="150000"/>
              </a:lnSpc>
            </a:pPr>
            <a:r>
              <a:rPr lang="ar-SA" sz="1700" b="1" dirty="0">
                <a:effectLst>
                  <a:outerShdw blurRad="38100" dist="38100" dir="2700000" algn="tl">
                    <a:srgbClr val="000000">
                      <a:alpha val="43137"/>
                    </a:srgbClr>
                  </a:outerShdw>
                </a:effectLst>
              </a:rPr>
              <a:t>4.</a:t>
            </a:r>
            <a:r>
              <a:rPr lang="ar-EG" sz="1700" b="1" dirty="0">
                <a:effectLst>
                  <a:outerShdw blurRad="38100" dist="38100" dir="2700000" algn="tl">
                    <a:srgbClr val="000000">
                      <a:alpha val="43137"/>
                    </a:srgbClr>
                  </a:outerShdw>
                </a:effectLst>
              </a:rPr>
              <a:t> </a:t>
            </a:r>
            <a:r>
              <a:rPr lang="ar-SA" sz="1700" b="1" dirty="0">
                <a:effectLst>
                  <a:outerShdw blurRad="38100" dist="38100" dir="2700000" algn="tl">
                    <a:srgbClr val="000000">
                      <a:alpha val="43137"/>
                    </a:srgbClr>
                  </a:outerShdw>
                </a:effectLst>
              </a:rPr>
              <a:t>البيانات الشخصية المتعلقة بمحاضر الضبط القضائي و التحقيقات والدعاوي القضائية...).</a:t>
            </a:r>
            <a:endParaRPr lang="ar-EG" sz="1700" b="1" dirty="0">
              <a:effectLst>
                <a:outerShdw blurRad="38100" dist="38100" dir="2700000" algn="tl">
                  <a:srgbClr val="000000">
                    <a:alpha val="43137"/>
                  </a:srgbClr>
                </a:outerShdw>
              </a:effectLst>
            </a:endParaRPr>
          </a:p>
        </p:txBody>
      </p:sp>
      <p:sp>
        <p:nvSpPr>
          <p:cNvPr id="11" name="Flowchart: Alternate Process 10">
            <a:extLst>
              <a:ext uri="{FF2B5EF4-FFF2-40B4-BE49-F238E27FC236}">
                <a16:creationId xmlns:a16="http://schemas.microsoft.com/office/drawing/2014/main" id="{815A625F-CC6E-4FC7-B7D4-5885C00FE9FA}"/>
              </a:ext>
            </a:extLst>
          </p:cNvPr>
          <p:cNvSpPr/>
          <p:nvPr/>
        </p:nvSpPr>
        <p:spPr>
          <a:xfrm>
            <a:off x="2662179" y="29592"/>
            <a:ext cx="9342622" cy="797721"/>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4" name="Rectangle 3"/>
          <p:cNvSpPr/>
          <p:nvPr/>
        </p:nvSpPr>
        <p:spPr>
          <a:xfrm>
            <a:off x="2662179" y="50946"/>
            <a:ext cx="9342622" cy="583878"/>
          </a:xfrm>
          <a:prstGeom prst="rect">
            <a:avLst/>
          </a:prstGeom>
        </p:spPr>
        <p:txBody>
          <a:bodyPr wrap="none">
            <a:spAutoFit/>
          </a:bodyPr>
          <a:lstStyle/>
          <a:p>
            <a:pPr algn="just" rtl="1">
              <a:lnSpc>
                <a:spcPct val="150000"/>
              </a:lnSpc>
            </a:pPr>
            <a:r>
              <a:rPr lang="ar-EG" sz="2400" b="1" dirty="0">
                <a:solidFill>
                  <a:srgbClr val="C00000"/>
                </a:solidFill>
                <a:effectLst>
                  <a:outerShdw blurRad="38100" dist="38100" dir="2700000" algn="tl">
                    <a:srgbClr val="000000">
                      <a:alpha val="43137"/>
                    </a:srgbClr>
                  </a:outerShdw>
                </a:effectLst>
                <a:ea typeface="Times New Roman" panose="02020603050405020304" pitchFamily="18" charset="0"/>
              </a:rPr>
              <a:t>ج. </a:t>
            </a:r>
            <a:r>
              <a:rPr lang="ar-SA" sz="2400" b="1" dirty="0">
                <a:solidFill>
                  <a:srgbClr val="C00000"/>
                </a:solidFill>
                <a:effectLst>
                  <a:outerShdw blurRad="38100" dist="38100" dir="2700000" algn="tl">
                    <a:srgbClr val="000000">
                      <a:alpha val="43137"/>
                    </a:srgbClr>
                  </a:outerShdw>
                </a:effectLst>
                <a:ea typeface="Times New Roman" panose="02020603050405020304" pitchFamily="18" charset="0"/>
              </a:rPr>
              <a:t>المعالجة الآلية لإثبات أو الممارسة أو الدفاع عن حق في القضاء:</a:t>
            </a:r>
            <a:endParaRPr lang="en-US"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010083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3942403" y="95070"/>
            <a:ext cx="8240885" cy="554655"/>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4043680" y="112487"/>
            <a:ext cx="8148320" cy="830997"/>
          </a:xfrm>
          <a:prstGeom prst="rect">
            <a:avLst/>
          </a:prstGeom>
          <a:noFill/>
        </p:spPr>
        <p:txBody>
          <a:bodyPr wrap="square" rtlCol="0">
            <a:spAutoFit/>
          </a:bodyPr>
          <a:lstStyle/>
          <a:p>
            <a:r>
              <a:rPr lang="ar-EG" sz="2400" b="1" dirty="0">
                <a:solidFill>
                  <a:srgbClr val="C00000"/>
                </a:solidFill>
                <a:effectLst>
                  <a:outerShdw blurRad="38100" dist="38100" dir="2700000" algn="tl">
                    <a:srgbClr val="000000">
                      <a:alpha val="43137"/>
                    </a:srgbClr>
                  </a:outerShdw>
                </a:effectLst>
              </a:rPr>
              <a:t>ح. </a:t>
            </a:r>
            <a:r>
              <a:rPr lang="ar-SA" sz="2400" b="1" dirty="0">
                <a:solidFill>
                  <a:srgbClr val="C00000"/>
                </a:solidFill>
                <a:effectLst>
                  <a:outerShdw blurRad="38100" dist="38100" dir="2700000" algn="tl">
                    <a:srgbClr val="000000">
                      <a:alpha val="43137"/>
                    </a:srgbClr>
                  </a:outerShdw>
                </a:effectLst>
              </a:rPr>
              <a:t>المعلومات الضرورية للطب الوقائي وللتشخيص الطبي:</a:t>
            </a:r>
            <a:endParaRPr lang="en-US" sz="2400" b="1" dirty="0">
              <a:solidFill>
                <a:srgbClr val="C00000"/>
              </a:solidFill>
              <a:effectLst>
                <a:outerShdw blurRad="38100" dist="38100" dir="2700000" algn="tl">
                  <a:srgbClr val="000000">
                    <a:alpha val="43137"/>
                  </a:srgbClr>
                </a:outerShdw>
              </a:effectLst>
            </a:endParaRPr>
          </a:p>
          <a:p>
            <a:endParaRPr lang="en-US" sz="2400" dirty="0">
              <a:solidFill>
                <a:srgbClr val="C0000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32" y="824027"/>
            <a:ext cx="12050676" cy="5426302"/>
          </a:xfrm>
          <a:prstGeom prst="rect">
            <a:avLst/>
          </a:prstGeom>
        </p:spPr>
      </p:pic>
      <p:sp>
        <p:nvSpPr>
          <p:cNvPr id="10" name="Rectangle 9"/>
          <p:cNvSpPr/>
          <p:nvPr/>
        </p:nvSpPr>
        <p:spPr>
          <a:xfrm>
            <a:off x="0" y="752480"/>
            <a:ext cx="12157875" cy="5593262"/>
          </a:xfrm>
          <a:prstGeom prst="rect">
            <a:avLst/>
          </a:prstGeom>
          <a:noFill/>
          <a:ln w="28575">
            <a:solidFill>
              <a:schemeClr val="accent5">
                <a:lumMod val="50000"/>
              </a:schemeClr>
            </a:solidFill>
            <a:prstDash val="dash"/>
          </a:ln>
        </p:spPr>
        <p:txBody>
          <a:bodyPr wrap="square">
            <a:spAutoFit/>
          </a:bodyPr>
          <a:lstStyle/>
          <a:p>
            <a:pPr algn="just" rtl="1">
              <a:lnSpc>
                <a:spcPct val="150000"/>
              </a:lnSpc>
            </a:pPr>
            <a:r>
              <a:rPr lang="ar-EG" sz="1500" dirty="0"/>
              <a:t>	</a:t>
            </a:r>
            <a:r>
              <a:rPr lang="ar-SA" sz="1500" dirty="0"/>
              <a:t>إذا كانت الحالة الصحية للشخص تدخل في عموم الخصوصية، إلا أن</a:t>
            </a:r>
            <a:r>
              <a:rPr lang="ar-SA" sz="1500" dirty="0">
                <a:solidFill>
                  <a:srgbClr val="BF9000"/>
                </a:solidFill>
              </a:rPr>
              <a:t> </a:t>
            </a:r>
            <a:r>
              <a:rPr lang="ar-SA" sz="1500" dirty="0">
                <a:solidFill>
                  <a:srgbClr val="BF9000"/>
                </a:solidFill>
                <a:effectLst>
                  <a:outerShdw blurRad="38100" dist="38100" dir="2700000" algn="tl">
                    <a:srgbClr val="000000">
                      <a:alpha val="43137"/>
                    </a:srgbClr>
                  </a:outerShdw>
                </a:effectLst>
              </a:rPr>
              <a:t>إقامة نظام للمعلومات يشمل الحالة الصحية للأشخاص أصبح أمرا شائعا ومستحبا. </a:t>
            </a:r>
            <a:r>
              <a:rPr lang="ar-SA" sz="1500" dirty="0"/>
              <a:t>فوجود نظام للمعلومات يساعد في تشخيص الأمراض، كما أن الطب لم يعد عملا فرديا يقوم به طبيب واحد وإنما أصبح العلاج يتم من خلال فريق طبي مما يستلزم وجود نظام للمعلومات يستعين به أعضاء الفريق الطبي.</a:t>
            </a:r>
            <a:endParaRPr lang="en-US" sz="1500" dirty="0"/>
          </a:p>
          <a:p>
            <a:pPr algn="just" rtl="1">
              <a:lnSpc>
                <a:spcPct val="150000"/>
              </a:lnSpc>
            </a:pPr>
            <a:endParaRPr lang="en-US" sz="1500" dirty="0"/>
          </a:p>
          <a:p>
            <a:pPr algn="just" rtl="1">
              <a:lnSpc>
                <a:spcPct val="150000"/>
              </a:lnSpc>
            </a:pPr>
            <a:r>
              <a:rPr lang="ar-EG" sz="1500" dirty="0"/>
              <a:t>	</a:t>
            </a:r>
            <a:r>
              <a:rPr lang="ar-SA" sz="1500" dirty="0"/>
              <a:t>ويمكن تأصيل إدخال المعلومات الصحية إلي الحاسوب بأن ذلك يقوم </a:t>
            </a:r>
            <a:r>
              <a:rPr lang="ar-SA" sz="1500" dirty="0">
                <a:solidFill>
                  <a:srgbClr val="BF9000"/>
                </a:solidFill>
                <a:effectLst>
                  <a:outerShdw blurRad="38100" dist="38100" dir="2700000" algn="tl">
                    <a:srgbClr val="000000">
                      <a:alpha val="43137"/>
                    </a:srgbClr>
                  </a:outerShdw>
                </a:effectLst>
              </a:rPr>
              <a:t>بناء عل</a:t>
            </a:r>
            <a:r>
              <a:rPr lang="ar-EG" sz="1500" dirty="0">
                <a:solidFill>
                  <a:srgbClr val="BF9000"/>
                </a:solidFill>
                <a:effectLst>
                  <a:outerShdw blurRad="38100" dist="38100" dir="2700000" algn="tl">
                    <a:srgbClr val="000000">
                      <a:alpha val="43137"/>
                    </a:srgbClr>
                  </a:outerShdw>
                </a:effectLst>
              </a:rPr>
              <a:t>ى</a:t>
            </a:r>
            <a:r>
              <a:rPr lang="ar-SA" sz="1500" dirty="0">
                <a:solidFill>
                  <a:srgbClr val="BF9000"/>
                </a:solidFill>
                <a:effectLst>
                  <a:outerShdw blurRad="38100" dist="38100" dir="2700000" algn="tl">
                    <a:srgbClr val="000000">
                      <a:alpha val="43137"/>
                    </a:srgbClr>
                  </a:outerShdw>
                </a:effectLst>
              </a:rPr>
              <a:t> رضاء المريض </a:t>
            </a:r>
            <a:r>
              <a:rPr lang="ar-SA" sz="1500" dirty="0"/>
              <a:t>من أجل مصلحته وعلاجه، فالحاسوب أصبح من أعوان الطب أو من مساعدي الطبيب .</a:t>
            </a:r>
            <a:endParaRPr lang="en-US" sz="1500" dirty="0"/>
          </a:p>
          <a:p>
            <a:pPr algn="just" rtl="1">
              <a:lnSpc>
                <a:spcPct val="150000"/>
              </a:lnSpc>
            </a:pPr>
            <a:endParaRPr lang="en-US" sz="1500" dirty="0"/>
          </a:p>
          <a:p>
            <a:pPr algn="just" rtl="1">
              <a:lnSpc>
                <a:spcPct val="150000"/>
              </a:lnSpc>
            </a:pPr>
            <a:r>
              <a:rPr lang="ar-EG" sz="1500" dirty="0"/>
              <a:t>	</a:t>
            </a:r>
            <a:r>
              <a:rPr lang="ar-SA" sz="1500" dirty="0"/>
              <a:t>ولقد نصت المادة الثامنة بند ۲ رقم ٦ من المبحث الثاني من الفصل الثاني - الخاص بشروط مشروعية المعالجة الآلية للمعلومات الاسمية - من القانون الفرنسي رقم ١٠٨ لسنة ٢٠٠٤م ، والذي صدر تعديلا لقانون المعلوماتية و البطاقات و الحريات الصادر في ٦ يناير لسنة ١٩٧٨م عل</a:t>
            </a:r>
            <a:r>
              <a:rPr lang="ar-EG" sz="1500" dirty="0"/>
              <a:t>ى</a:t>
            </a:r>
            <a:r>
              <a:rPr lang="ar-SA" sz="1500" dirty="0"/>
              <a:t> أنه لا يخضع لهذا الحظر بالقدر الذي تتطلبه غاية المعالجة الآلية لبعض طوائف البيانات ومنها المعالجة الآلية الضرورية لإغراض الطب الوقائي و للتشخيص الطبي، ولإدارة العلاج أو المعالجة الآلية للبيانات لإدارة مرافق الصحة وذلك من جانب عضو من مهنة الصحة أو عن طريق شخص آخر يفرض عليه بسبب وظائفه التزام السر المهني المنصوص عليـه فـي المادة ١٣/٢٢٦ من قانون العقوبات).</a:t>
            </a:r>
            <a:r>
              <a:rPr lang="ar-EG" sz="1500" dirty="0"/>
              <a:t> </a:t>
            </a:r>
            <a:endParaRPr lang="en-US" sz="1500" dirty="0"/>
          </a:p>
          <a:p>
            <a:pPr algn="just" rtl="1">
              <a:lnSpc>
                <a:spcPct val="150000"/>
              </a:lnSpc>
            </a:pPr>
            <a:endParaRPr lang="en-US" sz="1500" dirty="0"/>
          </a:p>
          <a:p>
            <a:pPr algn="just" rtl="1">
              <a:lnSpc>
                <a:spcPct val="150000"/>
              </a:lnSpc>
            </a:pPr>
            <a:r>
              <a:rPr lang="ar-EG" sz="1500" dirty="0"/>
              <a:t>	</a:t>
            </a:r>
            <a:r>
              <a:rPr lang="ar-SA" sz="1500" dirty="0"/>
              <a:t>ونلاحظ أنه يجب الفصل بين المعلومات الطبية التي تدخل إلي الحاسوب والتي تكون بناء عل</a:t>
            </a:r>
            <a:r>
              <a:rPr lang="ar-EG" sz="1500" dirty="0"/>
              <a:t>ى</a:t>
            </a:r>
            <a:r>
              <a:rPr lang="ar-SA" sz="1500" dirty="0"/>
              <a:t> رضاء المريض ومن أجل مصلحته وعلاجه والمعلومات التي تظل في الملف أو ذاكرة الطبيب. فلا يصح إدخال كل المعلومات دون تمييز إلي الحاسوب؛ وذلك من أجل حماية هذه المعلومات من مخاطر الحاسوب وحماية للسر الطبي.</a:t>
            </a:r>
            <a:endParaRPr lang="en-US" sz="1500" dirty="0"/>
          </a:p>
        </p:txBody>
      </p:sp>
    </p:spTree>
    <p:extLst>
      <p:ext uri="{BB962C8B-B14F-4D97-AF65-F5344CB8AC3E}">
        <p14:creationId xmlns:p14="http://schemas.microsoft.com/office/powerpoint/2010/main" val="4122187990"/>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339634" y="1700169"/>
            <a:ext cx="10802168" cy="4271128"/>
          </a:xfrm>
          <a:prstGeom prst="flowChartManualInput">
            <a:avLst/>
          </a:prstGeom>
          <a:solidFill>
            <a:srgbClr val="5285A8"/>
          </a:solidFill>
          <a:ln w="28575">
            <a:solidFill>
              <a:schemeClr val="accent5">
                <a:lumMod val="20000"/>
                <a:lumOff val="80000"/>
              </a:schemeClr>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Manual Input 8"/>
          <p:cNvSpPr/>
          <p:nvPr/>
        </p:nvSpPr>
        <p:spPr>
          <a:xfrm rot="15798626">
            <a:off x="7726693" y="-1795330"/>
            <a:ext cx="1638022" cy="720640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lowchart: Manual Input 3"/>
          <p:cNvSpPr/>
          <p:nvPr/>
        </p:nvSpPr>
        <p:spPr>
          <a:xfrm>
            <a:off x="243840" y="1623708"/>
            <a:ext cx="11732261" cy="4531030"/>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43840" y="2709378"/>
            <a:ext cx="11732260" cy="3046988"/>
          </a:xfrm>
          <a:prstGeom prst="rect">
            <a:avLst/>
          </a:prstGeom>
        </p:spPr>
        <p:txBody>
          <a:bodyPr wrap="square">
            <a:spAutoFit/>
          </a:bodyPr>
          <a:lstStyle/>
          <a:p>
            <a:pPr algn="just" rtl="1">
              <a:lnSpc>
                <a:spcPct val="150000"/>
              </a:lnSpc>
            </a:pPr>
            <a:r>
              <a:rPr lang="ar-EG" sz="1600" dirty="0"/>
              <a:t>	</a:t>
            </a:r>
            <a:r>
              <a:rPr lang="ar-SA" sz="1600" dirty="0"/>
              <a:t>تنص المادة ٨ بند ۳ من القانون الفرنسي رقم ١٠٨ لسنة ٢٠٠٤م والذي صدر تعديلا لقانون المعلوماتية والبطاقات والحريات سنة ١٩٧٨م علي هذا الاستثناء، فنص عل</a:t>
            </a:r>
            <a:r>
              <a:rPr lang="ar-EG" sz="1600" dirty="0"/>
              <a:t>ى</a:t>
            </a:r>
            <a:r>
              <a:rPr lang="ar-SA" sz="1600" dirty="0"/>
              <a:t> أنه يخرج عن الحظر الوارد في المادة ٨ بند (۳) من القانون الفرنسي ٦ أغسطس ٢٠٠٤م : المعالجة الآلية الإحصائية للبيانات الاسمية التي يقوم بها المركز القومي للإحصاء والدراسات الاقتصادية، أو احد المرافق الوزارية في إطار احترام قانون ۷ یونیه ١٩٥١م بشأن الالتزام والتوافق والسرية في مجال الإحصاء بعد أخذ رأي المجلس القومي للإعلام والإحصاء وفي إطار الشروط المنصوص عليها في المادة ٢٥ من هذا القانون ..... ).</a:t>
            </a:r>
            <a:endParaRPr lang="en-US" sz="1600" dirty="0"/>
          </a:p>
          <a:p>
            <a:pPr algn="just" rtl="1">
              <a:lnSpc>
                <a:spcPct val="150000"/>
              </a:lnSpc>
            </a:pPr>
            <a:r>
              <a:rPr lang="ar-SA" sz="1600" dirty="0"/>
              <a:t> </a:t>
            </a:r>
            <a:endParaRPr lang="en-US" sz="1600" dirty="0"/>
          </a:p>
          <a:p>
            <a:pPr algn="just" rtl="1">
              <a:lnSpc>
                <a:spcPct val="150000"/>
              </a:lnSpc>
            </a:pPr>
            <a:r>
              <a:rPr lang="ar-EG" sz="1600" dirty="0"/>
              <a:t>           </a:t>
            </a:r>
            <a:r>
              <a:rPr lang="ar-SA" sz="1600" dirty="0"/>
              <a:t>ونص قانون حماية البيانات الشخصية المصري رقم 151 لسنة 2020 المادة 3 لا تسري أحكام القانون المرافق عل</a:t>
            </a:r>
            <a:r>
              <a:rPr lang="ar-EG" sz="1600" dirty="0"/>
              <a:t>ى</a:t>
            </a:r>
            <a:r>
              <a:rPr lang="ar-SA" sz="1600" dirty="0"/>
              <a:t> ما يلي:......</a:t>
            </a:r>
            <a:endParaRPr lang="en-US" sz="1600" dirty="0"/>
          </a:p>
          <a:p>
            <a:pPr algn="just" rtl="1">
              <a:lnSpc>
                <a:spcPct val="150000"/>
              </a:lnSpc>
            </a:pPr>
            <a:r>
              <a:rPr lang="ar-EG" sz="1600" dirty="0"/>
              <a:t>3. </a:t>
            </a:r>
            <a:r>
              <a:rPr lang="ar-SA" sz="1600" dirty="0"/>
              <a:t>البيانات الشخصية التي تتم معالجتها بغرض الحصول عل</a:t>
            </a:r>
            <a:r>
              <a:rPr lang="ar-EG" sz="1600" dirty="0"/>
              <a:t>ى</a:t>
            </a:r>
            <a:r>
              <a:rPr lang="ar-SA" sz="1600" dirty="0"/>
              <a:t> البيانات الإحصائية الرسمية، أو تطبيقا لنص قانوني.....).</a:t>
            </a:r>
            <a:endParaRPr lang="ar-EG" sz="1600" b="1" dirty="0"/>
          </a:p>
        </p:txBody>
      </p:sp>
      <p:sp>
        <p:nvSpPr>
          <p:cNvPr id="3" name="Rectangle 2"/>
          <p:cNvSpPr/>
          <p:nvPr/>
        </p:nvSpPr>
        <p:spPr>
          <a:xfrm rot="21308042">
            <a:off x="5580261" y="1126758"/>
            <a:ext cx="6383479" cy="562655"/>
          </a:xfrm>
          <a:prstGeom prst="rect">
            <a:avLst/>
          </a:prstGeom>
        </p:spPr>
        <p:txBody>
          <a:bodyPr wrap="none">
            <a:spAutoFit/>
          </a:bodyPr>
          <a:lstStyle/>
          <a:p>
            <a:pPr marR="0" lvl="0" algn="ctr" rtl="1">
              <a:lnSpc>
                <a:spcPct val="150000"/>
              </a:lnSpc>
              <a:spcBef>
                <a:spcPts val="0"/>
              </a:spcBef>
              <a:spcAft>
                <a:spcPts val="500"/>
              </a:spcAft>
            </a:pPr>
            <a:r>
              <a:rPr lang="ar-EG" sz="2300" b="1" dirty="0">
                <a:ln>
                  <a:solidFill>
                    <a:schemeClr val="bg1"/>
                  </a:solidFill>
                </a:ln>
                <a:solidFill>
                  <a:schemeClr val="bg1"/>
                </a:solidFill>
                <a:latin typeface="Times New Roman" panose="02020603050405020304" pitchFamily="18" charset="0"/>
                <a:ea typeface="Times New Roman" panose="02020603050405020304" pitchFamily="18" charset="0"/>
              </a:rPr>
              <a:t>خ. </a:t>
            </a:r>
            <a:r>
              <a:rPr lang="ar-SA" sz="2300" b="1" dirty="0">
                <a:ln>
                  <a:solidFill>
                    <a:schemeClr val="bg1"/>
                  </a:solidFill>
                </a:ln>
                <a:solidFill>
                  <a:schemeClr val="bg1"/>
                </a:solidFill>
                <a:latin typeface="Times New Roman" panose="02020603050405020304" pitchFamily="18" charset="0"/>
                <a:ea typeface="Times New Roman" panose="02020603050405020304" pitchFamily="18" charset="0"/>
              </a:rPr>
              <a:t>المعالجة الآلية الإحصائية للبيانات الشخصية:</a:t>
            </a:r>
            <a:endParaRPr lang="en-US" sz="2300" b="1" dirty="0">
              <a:ln>
                <a:solidFill>
                  <a:schemeClr val="bg1"/>
                </a:solidFill>
              </a:ln>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51145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815A625F-CC6E-4FC7-B7D4-5885C00FE9FA}"/>
              </a:ext>
            </a:extLst>
          </p:cNvPr>
          <p:cNvSpPr/>
          <p:nvPr/>
        </p:nvSpPr>
        <p:spPr>
          <a:xfrm>
            <a:off x="3634451" y="29592"/>
            <a:ext cx="8370349" cy="797721"/>
          </a:xfrm>
          <a:prstGeom prst="flowChartAlternateProcess">
            <a:avLst/>
          </a:prstGeom>
          <a:gradFill flip="none" rotWithShape="1">
            <a:gsLst>
              <a:gs pos="0">
                <a:srgbClr val="5285A8">
                  <a:tint val="66000"/>
                  <a:satMod val="160000"/>
                </a:srgbClr>
              </a:gs>
              <a:gs pos="50000">
                <a:srgbClr val="5285A8">
                  <a:tint val="44500"/>
                  <a:satMod val="160000"/>
                </a:srgbClr>
              </a:gs>
              <a:gs pos="100000">
                <a:srgbClr val="5285A8">
                  <a:tint val="23500"/>
                  <a:satMod val="160000"/>
                </a:srgbClr>
              </a:gs>
            </a:gsLst>
            <a:lin ang="16200000" scaled="1"/>
            <a:tileRect/>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3661282" y="46794"/>
            <a:ext cx="8316686" cy="583878"/>
          </a:xfrm>
          <a:prstGeom prst="rect">
            <a:avLst/>
          </a:prstGeom>
        </p:spPr>
        <p:txBody>
          <a:bodyPr wrap="square">
            <a:spAutoFit/>
          </a:bodyPr>
          <a:lstStyle/>
          <a:p>
            <a:pPr lvl="0" algn="ctr" rtl="1">
              <a:lnSpc>
                <a:spcPct val="150000"/>
              </a:lnSpc>
            </a:pPr>
            <a:r>
              <a:rPr lang="ar-EG" sz="2400" b="1" dirty="0">
                <a:solidFill>
                  <a:srgbClr val="C00000"/>
                </a:solidFill>
                <a:effectLst>
                  <a:outerShdw blurRad="38100" dist="38100" dir="2700000" algn="tl">
                    <a:srgbClr val="000000">
                      <a:alpha val="43137"/>
                    </a:srgbClr>
                  </a:outerShdw>
                </a:effectLst>
              </a:rPr>
              <a:t>د. </a:t>
            </a:r>
            <a:r>
              <a:rPr lang="ar-SA" sz="2400" b="1" dirty="0">
                <a:solidFill>
                  <a:srgbClr val="C00000"/>
                </a:solidFill>
                <a:effectLst>
                  <a:outerShdw blurRad="38100" dist="38100" dir="2700000" algn="tl">
                    <a:srgbClr val="000000">
                      <a:alpha val="43137"/>
                    </a:srgbClr>
                  </a:outerShdw>
                </a:effectLst>
              </a:rPr>
              <a:t>المعالجة الآلية للبيانات الضرورية للبحث في مجال الصحة:</a:t>
            </a:r>
            <a:endParaRPr lang="en-US" sz="2400"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263071" y="3569415"/>
            <a:ext cx="11713029" cy="2585323"/>
          </a:xfrm>
          <a:prstGeom prst="rect">
            <a:avLst/>
          </a:prstGeom>
          <a:solidFill>
            <a:schemeClr val="accent5">
              <a:lumMod val="20000"/>
              <a:lumOff val="80000"/>
            </a:schemeClr>
          </a:solidFill>
          <a:ln w="28575">
            <a:solidFill>
              <a:schemeClr val="accent5">
                <a:lumMod val="50000"/>
              </a:schemeClr>
            </a:solidFill>
            <a:prstDash val="dash"/>
          </a:ln>
        </p:spPr>
        <p:txBody>
          <a:bodyPr wrap="square">
            <a:spAutoFit/>
          </a:bodyPr>
          <a:lstStyle/>
          <a:p>
            <a:pPr algn="just" rtl="1">
              <a:lnSpc>
                <a:spcPct val="150000"/>
              </a:lnSpc>
            </a:pPr>
            <a:r>
              <a:rPr lang="ar-EG" dirty="0">
                <a:solidFill>
                  <a:srgbClr val="FFFF00"/>
                </a:solidFill>
              </a:rPr>
              <a:t>	</a:t>
            </a:r>
            <a:r>
              <a:rPr lang="ar-SA" dirty="0">
                <a:solidFill>
                  <a:srgbClr val="BF9000"/>
                </a:solidFill>
                <a:effectLst>
                  <a:outerShdw blurRad="38100" dist="38100" dir="2700000" algn="tl">
                    <a:srgbClr val="000000">
                      <a:alpha val="43137"/>
                    </a:srgbClr>
                  </a:outerShdw>
                </a:effectLst>
              </a:rPr>
              <a:t>ولكن ثار التساؤل حول مدى إمكان إدخال معلومـات عـن صـحة الشخص دون رضائه، وبهدف تحقيق مصلحة عامة</a:t>
            </a:r>
            <a:r>
              <a:rPr lang="ar-SA" dirty="0"/>
              <a:t>، فقد ثارت ضجة في فرنسا حول ما إذا كان يجوز إقامة نظام معلومات اسمي يشمل مرضى الإيدز؛ حتى يمكن حصرهم ووضع ضوابط للتعامل معهم. وواضح أن التعارض يقوم بين حماية الخصوصية، بل وإنسانية المريض، وضرورات مكافحة المرض، والوقاية من مخاطره. ويبدو أن الغلبة كانت للإنسانية وحماية الخصوصية باعتبار أنه يمكن اتخاذ وسائل أخرى للمكافحة والحماية بعيدة عن الحاسوب الذي يهدد بانتشار المعلومات مما يجعل من هؤلاء المرضى طائفة من المنبوذين في المجتمع.</a:t>
            </a:r>
            <a:endParaRPr lang="ar-EG" b="1" dirty="0"/>
          </a:p>
        </p:txBody>
      </p:sp>
      <p:sp>
        <p:nvSpPr>
          <p:cNvPr id="3" name="Rectangle 2"/>
          <p:cNvSpPr/>
          <p:nvPr/>
        </p:nvSpPr>
        <p:spPr>
          <a:xfrm>
            <a:off x="263071" y="1017908"/>
            <a:ext cx="11713029" cy="2169825"/>
          </a:xfrm>
          <a:prstGeom prst="rect">
            <a:avLst/>
          </a:prstGeom>
          <a:solidFill>
            <a:schemeClr val="accent5">
              <a:lumMod val="20000"/>
              <a:lumOff val="80000"/>
            </a:schemeClr>
          </a:solidFill>
          <a:ln w="28575">
            <a:solidFill>
              <a:schemeClr val="accent5">
                <a:lumMod val="50000"/>
              </a:schemeClr>
            </a:solidFill>
            <a:prstDash val="dash"/>
          </a:ln>
        </p:spPr>
        <p:txBody>
          <a:bodyPr wrap="square">
            <a:spAutoFit/>
          </a:bodyPr>
          <a:lstStyle/>
          <a:p>
            <a:pPr algn="just" rtl="1">
              <a:lnSpc>
                <a:spcPct val="150000"/>
              </a:lnSpc>
            </a:pPr>
            <a:r>
              <a:rPr lang="ar-EG" dirty="0"/>
              <a:t>	</a:t>
            </a:r>
            <a:r>
              <a:rPr lang="ar-SA" dirty="0"/>
              <a:t>يجوز المعالجة الآلية للبيانات الشخصية المعنية وذلك من أجل البحث في مجال الصحة</a:t>
            </a:r>
            <a:r>
              <a:rPr lang="ar-EG" dirty="0"/>
              <a:t>،</a:t>
            </a:r>
            <a:r>
              <a:rPr lang="ar-SA" dirty="0"/>
              <a:t> ولقد نصت المادة ٨ بند ٤ من القانون الفرنسي رقم ١٠٨ لسنة ٢٠٠٤م ، والذي صدر تعديلا لقانون المعلوماتية والبطاقات والحريات سنة ١٩٧٨م عل</a:t>
            </a:r>
            <a:r>
              <a:rPr lang="ar-EG" dirty="0"/>
              <a:t>ى</a:t>
            </a:r>
            <a:r>
              <a:rPr lang="ar-SA" dirty="0"/>
              <a:t> </a:t>
            </a:r>
            <a:r>
              <a:rPr lang="ar-SA" dirty="0">
                <a:solidFill>
                  <a:srgbClr val="BF9000"/>
                </a:solidFill>
                <a:effectLst>
                  <a:outerShdw blurRad="38100" dist="38100" dir="2700000" algn="tl">
                    <a:srgbClr val="000000">
                      <a:alpha val="43137"/>
                    </a:srgbClr>
                  </a:outerShdw>
                </a:effectLst>
              </a:rPr>
              <a:t>أن المعالجة الآلية للبيانات الضرورية للبحث في مجال الصحة وفقا للأحكام المنصوص عليها في الفصل التاسع لا تخضع للحظر المشار إليه </a:t>
            </a:r>
            <a:r>
              <a:rPr lang="ar-SA" dirty="0"/>
              <a:t>في المادة ٨ بند ۱ ، بمعني يستبعد الحظر المشار إليه والمصرح بها في إطار الشروط المنصوص عليها في المادة ۲٥ بند ۱ أو المادة ٢٦ بند (٢).</a:t>
            </a:r>
            <a:endParaRPr lang="en-US" dirty="0"/>
          </a:p>
        </p:txBody>
      </p:sp>
    </p:spTree>
    <p:extLst>
      <p:ext uri="{BB962C8B-B14F-4D97-AF65-F5344CB8AC3E}">
        <p14:creationId xmlns:p14="http://schemas.microsoft.com/office/powerpoint/2010/main" val="361049435"/>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FF0000"/>
                </a:solidFill>
                <a:effectLst/>
                <a:uLnTx/>
                <a:uFillTx/>
                <a:latin typeface="Calibri"/>
              </a:rPr>
              <a:t> </a:t>
            </a:r>
          </a:p>
          <a:p>
            <a:pPr marL="0" marR="0" lvl="0" indent="0" algn="ctr" defTabSz="914400" rtl="1" eaLnBrk="1" fontAlgn="auto" latinLnBrk="0" hangingPunct="1">
              <a:lnSpc>
                <a:spcPct val="150000"/>
              </a:lnSpc>
              <a:spcBef>
                <a:spcPts val="0"/>
              </a:spcBef>
              <a:spcAft>
                <a:spcPts val="0"/>
              </a:spcAft>
              <a:buClrTx/>
              <a:buSzTx/>
              <a:buFontTx/>
              <a:buNone/>
              <a:tabLst/>
              <a:defRPr/>
            </a:pPr>
            <a:r>
              <a:rPr lang="ar-EG" sz="7200" b="1" dirty="0">
                <a:solidFill>
                  <a:schemeClr val="tx1"/>
                </a:solidFill>
                <a:latin typeface="Times New Roman" panose="02020603050405020304" pitchFamily="18" charset="0"/>
                <a:ea typeface="Calibri" panose="020F0502020204030204" pitchFamily="34" charset="0"/>
              </a:rPr>
              <a:t>الخاتمة</a:t>
            </a:r>
            <a:endParaRPr kumimoji="0" lang="ar-EG" sz="7200" b="1" i="0" u="none" strike="noStrike" kern="1200" cap="none" spc="0" normalizeH="0" baseline="0" noProof="0" dirty="0">
              <a:ln>
                <a:noFill/>
              </a:ln>
              <a:solidFill>
                <a:schemeClr val="tx1"/>
              </a:solidFill>
              <a:effectLst/>
              <a:uLnTx/>
              <a:uFillTx/>
              <a:latin typeface="Calibri"/>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en-US" sz="4800" b="1" i="0" u="none" strike="noStrike" kern="1200" cap="none" spc="0" normalizeH="0" baseline="0" noProof="0" dirty="0">
              <a:ln>
                <a:noFill/>
              </a:ln>
              <a:solidFill>
                <a:srgbClr val="FF0000"/>
              </a:solidFill>
              <a:effectLst/>
              <a:uLnTx/>
              <a:uFillTx/>
              <a:latin typeface="Calibri"/>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29061829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7258083" y="1604599"/>
            <a:ext cx="2348753" cy="933893"/>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091339" y="1649917"/>
            <a:ext cx="2682240" cy="747705"/>
          </a:xfrm>
          <a:prstGeom prst="rect">
            <a:avLst/>
          </a:prstGeom>
        </p:spPr>
        <p:txBody>
          <a:bodyPr wrap="square">
            <a:spAutoFit/>
          </a:bodyPr>
          <a:lstStyle/>
          <a:p>
            <a:pPr lvl="0" algn="ctr" rtl="1">
              <a:lnSpc>
                <a:spcPct val="150000"/>
              </a:lnSpc>
            </a:pPr>
            <a:r>
              <a:rPr lang="ar-SA" sz="3200" b="1" dirty="0">
                <a:solidFill>
                  <a:srgbClr val="FF0000"/>
                </a:solidFill>
              </a:rPr>
              <a:t>المراجع </a:t>
            </a:r>
            <a:r>
              <a:rPr lang="ar-EG" sz="3200" b="1" dirty="0">
                <a:solidFill>
                  <a:srgbClr val="FF0000"/>
                </a:solidFill>
              </a:rPr>
              <a:t>:</a:t>
            </a:r>
            <a:endParaRPr lang="ar-EG" sz="3200" b="1" dirty="0">
              <a:solidFill>
                <a:srgbClr val="FF0000"/>
              </a:solidFill>
              <a:effectLst>
                <a:outerShdw blurRad="38100" dist="38100" dir="2700000" algn="tl">
                  <a:srgbClr val="000000">
                    <a:alpha val="43137"/>
                  </a:srgbClr>
                </a:outerShdw>
              </a:effectLst>
            </a:endParaRPr>
          </a:p>
        </p:txBody>
      </p:sp>
      <p:sp>
        <p:nvSpPr>
          <p:cNvPr id="9" name="Rounded Rectangle 8"/>
          <p:cNvSpPr/>
          <p:nvPr/>
        </p:nvSpPr>
        <p:spPr>
          <a:xfrm>
            <a:off x="4336869" y="3004457"/>
            <a:ext cx="7545763" cy="1750423"/>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562203" y="3303798"/>
            <a:ext cx="7193280" cy="963597"/>
          </a:xfrm>
          <a:prstGeom prst="rect">
            <a:avLst/>
          </a:prstGeom>
        </p:spPr>
        <p:txBody>
          <a:bodyPr wrap="square">
            <a:spAutoFit/>
          </a:bodyPr>
          <a:lstStyle/>
          <a:p>
            <a:pPr lvl="0" algn="just" rtl="1">
              <a:lnSpc>
                <a:spcPct val="150000"/>
              </a:lnSpc>
            </a:pPr>
            <a:r>
              <a:rPr lang="ar-EG" sz="2000" dirty="0"/>
              <a:t>د. </a:t>
            </a:r>
            <a:r>
              <a:rPr lang="ar-SA" sz="2000" dirty="0"/>
              <a:t>أسماء رويعي، الحق في حرمة الحياة الخاصة في مواجهة الجرائم المعلوماتية، رسالة دكتوراة، جامعة القاهرة، سنة 2013. </a:t>
            </a:r>
            <a:endParaRPr lang="ar-EG" sz="2000" b="1" dirty="0"/>
          </a:p>
        </p:txBody>
      </p:sp>
      <p:pic>
        <p:nvPicPr>
          <p:cNvPr id="13" name="Picture 12">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609599" y="1555632"/>
            <a:ext cx="3345181" cy="459910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849069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12">
            <a:extLst>
              <a:ext uri="{FF2B5EF4-FFF2-40B4-BE49-F238E27FC236}">
                <a16:creationId xmlns:a16="http://schemas.microsoft.com/office/drawing/2014/main" id="{B964F6DC-70EB-48E0-8842-B79B2B12FF82}"/>
              </a:ext>
            </a:extLst>
          </p:cNvPr>
          <p:cNvSpPr/>
          <p:nvPr/>
        </p:nvSpPr>
        <p:spPr>
          <a:xfrm>
            <a:off x="3083010" y="815786"/>
            <a:ext cx="6025980" cy="1172337"/>
          </a:xfrm>
          <a:prstGeom prst="roundRect">
            <a:avLst/>
          </a:prstGeom>
          <a:blipFill>
            <a:blip r:embed="rId4"/>
            <a:tile tx="0" ty="0" sx="100000" sy="100000" flip="none" algn="tl"/>
          </a:blipFill>
          <a:ln w="28575" cap="flat" cmpd="sng" algn="ctr">
            <a:solidFill>
              <a:schemeClr val="accent5">
                <a:lumMod val="50000"/>
              </a:scheme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b="1" dirty="0">
                <a:solidFill>
                  <a:srgbClr val="C00000"/>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1" i="0" u="none" strike="noStrike" kern="1200" cap="none" spc="0" normalizeH="0" baseline="0" noProof="0" dirty="0">
              <a:ln>
                <a:noFill/>
              </a:ln>
              <a:solidFill>
                <a:srgbClr val="C00000"/>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Oval Callout 2"/>
          <p:cNvSpPr/>
          <p:nvPr/>
        </p:nvSpPr>
        <p:spPr>
          <a:xfrm>
            <a:off x="698221" y="2241176"/>
            <a:ext cx="10131144" cy="3514165"/>
          </a:xfrm>
          <a:prstGeom prst="wedgeEllipseCallout">
            <a:avLst>
              <a:gd name="adj1" fmla="val -25621"/>
              <a:gd name="adj2" fmla="val 79286"/>
            </a:avLst>
          </a:prstGeom>
          <a:solidFill>
            <a:schemeClr val="accent1">
              <a:lumMod val="40000"/>
              <a:lumOff val="60000"/>
            </a:schemeClr>
          </a:solidFill>
          <a:ln w="28575">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Rectangle 4"/>
          <p:cNvSpPr/>
          <p:nvPr/>
        </p:nvSpPr>
        <p:spPr>
          <a:xfrm>
            <a:off x="2310612" y="2722506"/>
            <a:ext cx="7570776" cy="2585323"/>
          </a:xfrm>
          <a:prstGeom prst="rect">
            <a:avLst/>
          </a:prstGeom>
        </p:spPr>
        <p:txBody>
          <a:bodyPr wrap="square">
            <a:spAutoFit/>
          </a:bodyPr>
          <a:lstStyle/>
          <a:p>
            <a:pPr marL="228600" indent="-228600">
              <a:buAutoNum type="arabicParenBoth"/>
            </a:pPr>
            <a:r>
              <a:rPr lang="en-US" dirty="0">
                <a:solidFill>
                  <a:prstClr val="black"/>
                </a:solidFill>
                <a:latin typeface="Alexandria Medium" pitchFamily="2" charset="-78"/>
                <a:cs typeface="Alexandria Medium" pitchFamily="2" charset="-78"/>
                <a:hlinkClick r:id="rId5"/>
              </a:rPr>
              <a:t>https://encryptedtbn3.gstatic.com</a:t>
            </a:r>
            <a:endParaRPr lang="en-US" dirty="0">
              <a:solidFill>
                <a:prstClr val="black"/>
              </a:solidFill>
              <a:latin typeface="Alexandria Medium" pitchFamily="2" charset="-78"/>
              <a:cs typeface="Alexandria Medium" pitchFamily="2" charset="-78"/>
            </a:endParaRPr>
          </a:p>
          <a:p>
            <a:pPr marL="228600" indent="-228600">
              <a:buAutoNum type="arabicParenBoth"/>
            </a:pPr>
            <a:r>
              <a:rPr lang="en-US" dirty="0">
                <a:solidFill>
                  <a:prstClr val="black"/>
                </a:solidFill>
                <a:latin typeface="Alexandria Medium" pitchFamily="2" charset="-78"/>
                <a:cs typeface="Alexandria Medium" pitchFamily="2" charset="-78"/>
              </a:rPr>
              <a:t> </a:t>
            </a:r>
            <a:r>
              <a:rPr lang="en-US" dirty="0">
                <a:solidFill>
                  <a:prstClr val="black"/>
                </a:solidFill>
                <a:latin typeface="Alexandria Medium" pitchFamily="2" charset="-78"/>
                <a:cs typeface="Alexandria Medium" pitchFamily="2" charset="-78"/>
                <a:hlinkClick r:id="rId6"/>
              </a:rPr>
              <a:t>https://encrypted-tbn0.gstatic.com</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(3-10:13) </a:t>
            </a:r>
            <a:r>
              <a:rPr lang="en-US" dirty="0">
                <a:solidFill>
                  <a:prstClr val="black"/>
                </a:solidFill>
                <a:latin typeface="Alexandria Medium" pitchFamily="2" charset="-78"/>
                <a:cs typeface="Alexandria Medium" pitchFamily="2" charset="-78"/>
                <a:hlinkClick r:id="rId7"/>
              </a:rPr>
              <a:t>https://images.app.goo.gl/qTWpW2rAW9gTtGHu6</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(6-8) </a:t>
            </a:r>
            <a:r>
              <a:rPr lang="en-US" dirty="0">
                <a:solidFill>
                  <a:prstClr val="black"/>
                </a:solidFill>
                <a:latin typeface="Alexandria Medium" pitchFamily="2" charset="-78"/>
                <a:cs typeface="Alexandria Medium" pitchFamily="2" charset="-78"/>
                <a:hlinkClick r:id="rId8"/>
              </a:rPr>
              <a:t>https://images.app.goo.gl/H7SdB2oPCFahMjRJ8</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(25-27-28-34-36) </a:t>
            </a:r>
            <a:r>
              <a:rPr lang="en-US" dirty="0">
                <a:solidFill>
                  <a:prstClr val="black"/>
                </a:solidFill>
                <a:latin typeface="Alexandria Medium" pitchFamily="2" charset="-78"/>
                <a:cs typeface="Alexandria Medium" pitchFamily="2" charset="-78"/>
                <a:hlinkClick r:id="rId9"/>
              </a:rPr>
              <a:t>https://images.app.goo.gl/T2kBofejmf2vQDnx7</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(13-15) </a:t>
            </a:r>
            <a:r>
              <a:rPr lang="en-US" dirty="0">
                <a:solidFill>
                  <a:prstClr val="black"/>
                </a:solidFill>
                <a:latin typeface="Alexandria Medium" pitchFamily="2" charset="-78"/>
                <a:cs typeface="Alexandria Medium" pitchFamily="2" charset="-78"/>
                <a:hlinkClick r:id="rId10"/>
              </a:rPr>
              <a:t>https://images.app.goo.gl/xmp9BtwWzubJYfQ49</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(18-19) </a:t>
            </a:r>
            <a:r>
              <a:rPr lang="en-US" dirty="0">
                <a:solidFill>
                  <a:prstClr val="black"/>
                </a:solidFill>
                <a:latin typeface="Alexandria Medium" pitchFamily="2" charset="-78"/>
                <a:cs typeface="Alexandria Medium" pitchFamily="2" charset="-78"/>
                <a:hlinkClick r:id="rId11"/>
              </a:rPr>
              <a:t>https://images.app.goo.gl/x6Wduf9D2R4fVM8A9</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(47) </a:t>
            </a:r>
            <a:r>
              <a:rPr lang="en-US" dirty="0">
                <a:solidFill>
                  <a:prstClr val="black"/>
                </a:solidFill>
                <a:latin typeface="Alexandria Medium" pitchFamily="2" charset="-78"/>
                <a:cs typeface="Alexandria Medium" pitchFamily="2" charset="-78"/>
                <a:hlinkClick r:id="rId12"/>
              </a:rPr>
              <a:t>https://adhwaa.net/</a:t>
            </a:r>
            <a:endParaRPr lang="en-US" dirty="0">
              <a:solidFill>
                <a:prstClr val="black"/>
              </a:solidFill>
              <a:latin typeface="Alexandria Medium" pitchFamily="2" charset="-78"/>
              <a:cs typeface="Alexandria Medium" pitchFamily="2" charset="-78"/>
            </a:endParaRPr>
          </a:p>
          <a:p>
            <a:r>
              <a:rPr lang="en-US" dirty="0">
                <a:solidFill>
                  <a:prstClr val="black"/>
                </a:solidFill>
                <a:latin typeface="Alexandria Medium" pitchFamily="2" charset="-78"/>
                <a:cs typeface="Alexandria Medium" pitchFamily="2" charset="-78"/>
              </a:rPr>
              <a:t>(9-12-21-32) </a:t>
            </a:r>
            <a:r>
              <a:rPr lang="en-US" dirty="0">
                <a:solidFill>
                  <a:prstClr val="black"/>
                </a:solidFill>
                <a:latin typeface="Alexandria Medium" pitchFamily="2" charset="-78"/>
                <a:cs typeface="Alexandria Medium" pitchFamily="2" charset="-78"/>
                <a:hlinkClick r:id="rId13"/>
              </a:rPr>
              <a:t>https://images.app.goo.gl/7Y8VhV6NM2PfpzPo8</a:t>
            </a:r>
            <a:endParaRPr lang="en-US" dirty="0">
              <a:solidFill>
                <a:prstClr val="black"/>
              </a:solidFill>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335857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democraticac.de/wp-content/uploads/2015/07/%D8%A7%D9%84%D8%A3%D9%85%D9%86-%D9%88%D8%A5%D8%B3%D8%AA%D8%B1%D8%A7%D8%AA%D9%8A%D8%AC%D9%8A%D8%AA%D9%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4320" y="1988110"/>
            <a:ext cx="8934450" cy="5095876"/>
          </a:xfrm>
          <a:prstGeom prst="rect">
            <a:avLst/>
          </a:prstGeom>
          <a:noFill/>
          <a:effectLst>
            <a:outerShdw blurRad="63500" sx="102000" sy="102000" algn="ctr" rotWithShape="0">
              <a:prstClr val="black">
                <a:alpha val="40000"/>
              </a:prstClr>
            </a:outerShdw>
          </a:effectLst>
          <a:scene3d>
            <a:camera prst="perspectiveRelaxed"/>
            <a:lightRig rig="threePt" dir="t"/>
          </a:scene3d>
          <a:extLst>
            <a:ext uri="{909E8E84-426E-40DD-AFC4-6F175D3DCCD1}">
              <a14:hiddenFill xmlns:a14="http://schemas.microsoft.com/office/drawing/2010/main">
                <a:solidFill>
                  <a:srgbClr val="FFFFFF"/>
                </a:solidFill>
              </a14:hiddenFill>
            </a:ext>
          </a:extLst>
        </p:spPr>
      </p:pic>
      <p:sp>
        <p:nvSpPr>
          <p:cNvPr id="11" name="Up Ribbon 10"/>
          <p:cNvSpPr/>
          <p:nvPr/>
        </p:nvSpPr>
        <p:spPr>
          <a:xfrm>
            <a:off x="1019134" y="726838"/>
            <a:ext cx="10284822" cy="3474772"/>
          </a:xfrm>
          <a:prstGeom prst="ribbon2">
            <a:avLst/>
          </a:prstGeom>
          <a:solidFill>
            <a:schemeClr val="accent1">
              <a:lumMod val="40000"/>
              <a:lumOff val="60000"/>
            </a:schemeClr>
          </a:solidFill>
          <a:ln w="38100">
            <a:solidFill>
              <a:srgbClr val="002060"/>
            </a:solidFill>
          </a:ln>
          <a:effectLst>
            <a:outerShdw blurRad="76200" dist="12700" dir="2700000" sy="-23000" kx="-800400" algn="bl" rotWithShape="0">
              <a:prstClr val="black">
                <a:alpha val="2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9816" y="726838"/>
            <a:ext cx="7471954" cy="2805896"/>
          </a:xfrm>
          <a:prstGeom prst="rect">
            <a:avLst/>
          </a:prstGeom>
          <a:noFill/>
        </p:spPr>
        <p:txBody>
          <a:bodyPr wrap="square" rtlCol="0">
            <a:spAutoFit/>
          </a:bodyPr>
          <a:lstStyle/>
          <a:p>
            <a:pPr marL="457200" marR="0" algn="ctr" rtl="1">
              <a:lnSpc>
                <a:spcPct val="150000"/>
              </a:lnSpc>
              <a:spcBef>
                <a:spcPts val="0"/>
              </a:spcBef>
              <a:spcAft>
                <a:spcPts val="500"/>
              </a:spcAft>
            </a:pPr>
            <a:r>
              <a:rPr lang="ar-SA" sz="2800" b="1" dirty="0">
                <a:latin typeface="Calibri" panose="020F0502020204030204" pitchFamily="34" charset="0"/>
                <a:ea typeface="Calibri" panose="020F0502020204030204" pitchFamily="34" charset="0"/>
              </a:rPr>
              <a:t>تم بحمد الله ال</a:t>
            </a:r>
            <a:r>
              <a:rPr lang="ar-EG" sz="2800" b="1" dirty="0">
                <a:latin typeface="Calibri" panose="020F0502020204030204" pitchFamily="34" charset="0"/>
                <a:ea typeface="Calibri" panose="020F0502020204030204" pitchFamily="34" charset="0"/>
              </a:rPr>
              <a:t>ا</a:t>
            </a:r>
            <a:r>
              <a:rPr lang="ar-SA" sz="2800" b="1" dirty="0">
                <a:latin typeface="Calibri" panose="020F0502020204030204" pitchFamily="34" charset="0"/>
                <a:ea typeface="Calibri" panose="020F0502020204030204" pitchFamily="34" charset="0"/>
              </a:rPr>
              <a:t>نتهاء من</a:t>
            </a:r>
            <a:endParaRPr lang="en-US" sz="2800" b="1" dirty="0">
              <a:latin typeface="Calibri" panose="020F0502020204030204" pitchFamily="34" charset="0"/>
              <a:ea typeface="Calibri" panose="020F0502020204030204" pitchFamily="34" charset="0"/>
            </a:endParaRPr>
          </a:p>
          <a:p>
            <a:pPr marL="457200" marR="0" algn="ctr" rtl="1">
              <a:lnSpc>
                <a:spcPct val="150000"/>
              </a:lnSpc>
              <a:spcBef>
                <a:spcPts val="0"/>
              </a:spcBef>
              <a:spcAft>
                <a:spcPts val="500"/>
              </a:spcAft>
            </a:pPr>
            <a:r>
              <a:rPr lang="ar-SA" sz="2800" b="1" dirty="0">
                <a:latin typeface="Calibri" panose="020F0502020204030204" pitchFamily="34" charset="0"/>
                <a:ea typeface="Calibri" panose="020F0502020204030204" pitchFamily="34" charset="0"/>
              </a:rPr>
              <a:t> شرح المحاضرة ا</a:t>
            </a:r>
            <a:r>
              <a:rPr lang="ar-EG" sz="2800" b="1" dirty="0">
                <a:latin typeface="Calibri" panose="020F0502020204030204" pitchFamily="34" charset="0"/>
                <a:ea typeface="Calibri" panose="020F0502020204030204" pitchFamily="34" charset="0"/>
              </a:rPr>
              <a:t>لسابعة</a:t>
            </a:r>
            <a:endParaRPr lang="en-US" sz="2800" b="1" dirty="0">
              <a:latin typeface="Calibri" panose="020F0502020204030204" pitchFamily="34" charset="0"/>
              <a:ea typeface="Calibri" panose="020F0502020204030204" pitchFamily="34" charset="0"/>
            </a:endParaRPr>
          </a:p>
          <a:p>
            <a:pPr algn="ctr" rtl="1">
              <a:lnSpc>
                <a:spcPct val="150000"/>
              </a:lnSpc>
            </a:pPr>
            <a:r>
              <a:rPr lang="ar-SA" sz="2800" b="1" dirty="0">
                <a:latin typeface="Times New Roman" panose="02020603050405020304" pitchFamily="18" charset="0"/>
                <a:ea typeface="Times New Roman" panose="02020603050405020304" pitchFamily="18" charset="0"/>
              </a:rPr>
              <a:t>مع تمنياتي بالتوفيق</a:t>
            </a:r>
            <a:endParaRPr lang="en-US" sz="2800" b="1" dirty="0">
              <a:latin typeface="Times New Roman" panose="02020603050405020304" pitchFamily="18" charset="0"/>
              <a:ea typeface="Times New Roman" panose="02020603050405020304" pitchFamily="18" charset="0"/>
            </a:endParaRPr>
          </a:p>
          <a:p>
            <a:pPr algn="ctr" rtl="1">
              <a:lnSpc>
                <a:spcPct val="150000"/>
              </a:lnSpc>
            </a:pPr>
            <a:r>
              <a:rPr lang="ar-SA" sz="2800" b="1" dirty="0">
                <a:latin typeface="Times New Roman" panose="02020603050405020304" pitchFamily="18" charset="0"/>
                <a:ea typeface="Times New Roman" panose="02020603050405020304" pitchFamily="18" charset="0"/>
              </a:rPr>
              <a:t> د. أسماء رويعي</a:t>
            </a:r>
            <a:endParaRPr lang="en-US" sz="28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5470648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081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057131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201C3D5-C1A8-4763-9E89-74D554379136}"/>
</file>

<file path=customXml/itemProps2.xml><?xml version="1.0" encoding="utf-8"?>
<ds:datastoreItem xmlns:ds="http://schemas.openxmlformats.org/officeDocument/2006/customXml" ds:itemID="{E8089761-9B4C-4B5D-A9FB-6C7E9653B9B7}"/>
</file>

<file path=customXml/itemProps3.xml><?xml version="1.0" encoding="utf-8"?>
<ds:datastoreItem xmlns:ds="http://schemas.openxmlformats.org/officeDocument/2006/customXml" ds:itemID="{BB2C443B-5A72-4860-B787-B6BF0D3E9A36}"/>
</file>

<file path=docProps/app.xml><?xml version="1.0" encoding="utf-8"?>
<Properties xmlns="http://schemas.openxmlformats.org/officeDocument/2006/extended-properties" xmlns:vt="http://schemas.openxmlformats.org/officeDocument/2006/docPropsVTypes">
  <TotalTime>13948</TotalTime>
  <Words>6412</Words>
  <Application>Microsoft Office PowerPoint</Application>
  <PresentationFormat>Widescreen</PresentationFormat>
  <Paragraphs>354</Paragraphs>
  <Slides>48</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Alexandria</vt:lpstr>
      <vt:lpstr>Alexandria Medium</vt: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759</cp:revision>
  <dcterms:created xsi:type="dcterms:W3CDTF">2023-04-29T09:08:00Z</dcterms:created>
  <dcterms:modified xsi:type="dcterms:W3CDTF">2024-07-24T07:15:56Z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