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2"/>
  </p:sldMasterIdLst>
  <p:sldIdLst>
    <p:sldId id="256" r:id="rId3"/>
    <p:sldId id="259" r:id="rId4"/>
    <p:sldId id="257" r:id="rId5"/>
    <p:sldId id="260" r:id="rId6"/>
    <p:sldId id="279" r:id="rId7"/>
    <p:sldId id="258" r:id="rId8"/>
    <p:sldId id="264" r:id="rId9"/>
    <p:sldId id="275" r:id="rId10"/>
    <p:sldId id="276" r:id="rId11"/>
    <p:sldId id="277" r:id="rId12"/>
    <p:sldId id="278" r:id="rId13"/>
    <p:sldId id="263" r:id="rId14"/>
    <p:sldId id="265" r:id="rId15"/>
    <p:sldId id="266" r:id="rId16"/>
    <p:sldId id="269" r:id="rId17"/>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A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1985" autoAdjust="0"/>
    <p:restoredTop sz="94660"/>
  </p:normalViewPr>
  <p:slideViewPr>
    <p:cSldViewPr snapToGrid="0">
      <p:cViewPr varScale="1">
        <p:scale>
          <a:sx n="73" d="100"/>
          <a:sy n="73" d="100"/>
        </p:scale>
        <p:origin x="49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BD002C-2C17-47C7-9236-4512AA2D7BF0}" type="doc">
      <dgm:prSet loTypeId="urn:microsoft.com/office/officeart/2005/8/layout/chevron1" loCatId="process" qsTypeId="urn:microsoft.com/office/officeart/2005/8/quickstyle/simple5" qsCatId="simple" csTypeId="urn:microsoft.com/office/officeart/2005/8/colors/colorful5" csCatId="colorful" phldr="1"/>
      <dgm:spPr/>
    </dgm:pt>
    <dgm:pt modelId="{DB1F335F-BBD4-48DD-A70A-29807B21D847}">
      <dgm:prSet phldrT="[نص]"/>
      <dgm:spPr/>
      <dgm:t>
        <a:bodyPr/>
        <a:lstStyle/>
        <a:p>
          <a:pPr>
            <a:buNone/>
          </a:pPr>
          <a:r>
            <a:rPr lang="en-US" b="1">
              <a:latin typeface="Adobe Devanagari" panose="02040503050201020203" pitchFamily="18" charset="0"/>
              <a:cs typeface="Adobe Devanagari" panose="02040503050201020203" pitchFamily="18" charset="0"/>
            </a:rPr>
            <a:t>Data Collection</a:t>
          </a:r>
          <a:endParaRPr lang="en-US" dirty="0"/>
        </a:p>
      </dgm:t>
    </dgm:pt>
    <dgm:pt modelId="{AE579E35-06B4-4EC2-932A-7648AC63DDE3}" type="parTrans" cxnId="{4C91C3B7-6496-4EAF-988E-853FFBD0292E}">
      <dgm:prSet/>
      <dgm:spPr/>
      <dgm:t>
        <a:bodyPr/>
        <a:lstStyle/>
        <a:p>
          <a:endParaRPr lang="en-US"/>
        </a:p>
      </dgm:t>
    </dgm:pt>
    <dgm:pt modelId="{3CBE11DB-8BA1-4231-95EA-BFCA9AF6C0B6}" type="sibTrans" cxnId="{4C91C3B7-6496-4EAF-988E-853FFBD0292E}">
      <dgm:prSet/>
      <dgm:spPr/>
      <dgm:t>
        <a:bodyPr/>
        <a:lstStyle/>
        <a:p>
          <a:endParaRPr lang="en-US"/>
        </a:p>
      </dgm:t>
    </dgm:pt>
    <dgm:pt modelId="{B1C891C7-2BB8-4052-B727-89E0EED3E250}">
      <dgm:prSet phldrT="[نص]"/>
      <dgm:spPr/>
      <dgm:t>
        <a:bodyPr/>
        <a:lstStyle/>
        <a:p>
          <a:pPr>
            <a:buNone/>
          </a:pPr>
          <a:r>
            <a:rPr lang="en-US" b="1">
              <a:latin typeface="Adobe Devanagari" panose="02040503050201020203" pitchFamily="18" charset="0"/>
              <a:cs typeface="Adobe Devanagari" panose="02040503050201020203" pitchFamily="18" charset="0"/>
            </a:rPr>
            <a:t>Data Preprocessing</a:t>
          </a:r>
          <a:endParaRPr lang="en-US" dirty="0"/>
        </a:p>
      </dgm:t>
    </dgm:pt>
    <dgm:pt modelId="{6A9B6DE3-429E-43FF-88A8-8C4E64188225}" type="parTrans" cxnId="{8D562647-6FFF-4B94-A1AE-B4DE63E43080}">
      <dgm:prSet/>
      <dgm:spPr/>
      <dgm:t>
        <a:bodyPr/>
        <a:lstStyle/>
        <a:p>
          <a:endParaRPr lang="en-US"/>
        </a:p>
      </dgm:t>
    </dgm:pt>
    <dgm:pt modelId="{870E0983-7C59-4D37-8DE8-EFDCD6F74152}" type="sibTrans" cxnId="{8D562647-6FFF-4B94-A1AE-B4DE63E43080}">
      <dgm:prSet/>
      <dgm:spPr/>
      <dgm:t>
        <a:bodyPr/>
        <a:lstStyle/>
        <a:p>
          <a:endParaRPr lang="en-US"/>
        </a:p>
      </dgm:t>
    </dgm:pt>
    <dgm:pt modelId="{7B8B5068-CEB9-4CBB-93BE-6B61E3204C8A}">
      <dgm:prSet phldrT="[نص]"/>
      <dgm:spPr/>
      <dgm:t>
        <a:bodyPr/>
        <a:lstStyle/>
        <a:p>
          <a:pPr>
            <a:buNone/>
          </a:pPr>
          <a:r>
            <a:rPr lang="en-US" b="1">
              <a:latin typeface="Adobe Devanagari" panose="02040503050201020203" pitchFamily="18" charset="0"/>
              <a:cs typeface="Adobe Devanagari" panose="02040503050201020203" pitchFamily="18" charset="0"/>
            </a:rPr>
            <a:t>Feature Extraction</a:t>
          </a:r>
          <a:endParaRPr lang="en-US" dirty="0"/>
        </a:p>
      </dgm:t>
    </dgm:pt>
    <dgm:pt modelId="{2126FCE7-25EA-4067-BFC3-E55FAB5F735B}" type="parTrans" cxnId="{B7C61E2A-4EAE-4644-A99F-887F2055F9C1}">
      <dgm:prSet/>
      <dgm:spPr/>
      <dgm:t>
        <a:bodyPr/>
        <a:lstStyle/>
        <a:p>
          <a:endParaRPr lang="en-US"/>
        </a:p>
      </dgm:t>
    </dgm:pt>
    <dgm:pt modelId="{C3DB8C2C-267A-4D99-A465-5560250CDFDE}" type="sibTrans" cxnId="{B7C61E2A-4EAE-4644-A99F-887F2055F9C1}">
      <dgm:prSet/>
      <dgm:spPr/>
      <dgm:t>
        <a:bodyPr/>
        <a:lstStyle/>
        <a:p>
          <a:endParaRPr lang="en-US"/>
        </a:p>
      </dgm:t>
    </dgm:pt>
    <dgm:pt modelId="{0D68CBC8-0EAB-4341-8B69-0493A15ED877}">
      <dgm:prSet/>
      <dgm:spPr/>
      <dgm:t>
        <a:bodyPr/>
        <a:lstStyle/>
        <a:p>
          <a:r>
            <a:rPr lang="en-US" b="1">
              <a:latin typeface="Adobe Devanagari" panose="02040503050201020203" pitchFamily="18" charset="0"/>
              <a:cs typeface="Adobe Devanagari" panose="02040503050201020203" pitchFamily="18" charset="0"/>
            </a:rPr>
            <a:t>Validation and Testing</a:t>
          </a:r>
          <a:endParaRPr lang="en-US" b="1" dirty="0">
            <a:latin typeface="Adobe Devanagari" panose="02040503050201020203" pitchFamily="18" charset="0"/>
            <a:cs typeface="Adobe Devanagari" panose="02040503050201020203" pitchFamily="18" charset="0"/>
          </a:endParaRPr>
        </a:p>
      </dgm:t>
    </dgm:pt>
    <dgm:pt modelId="{E1248FDA-9111-4959-8C79-2DCBA2A5C691}" type="parTrans" cxnId="{27AE939B-3338-4AE4-BE5F-6FB6946D6FD3}">
      <dgm:prSet/>
      <dgm:spPr/>
      <dgm:t>
        <a:bodyPr/>
        <a:lstStyle/>
        <a:p>
          <a:endParaRPr lang="en-US"/>
        </a:p>
      </dgm:t>
    </dgm:pt>
    <dgm:pt modelId="{B6C3041B-E15B-46C7-9B81-7B3B4EFBA80D}" type="sibTrans" cxnId="{27AE939B-3338-4AE4-BE5F-6FB6946D6FD3}">
      <dgm:prSet/>
      <dgm:spPr/>
      <dgm:t>
        <a:bodyPr/>
        <a:lstStyle/>
        <a:p>
          <a:endParaRPr lang="en-US"/>
        </a:p>
      </dgm:t>
    </dgm:pt>
    <dgm:pt modelId="{126F29D8-634C-44E8-8728-9848DB440948}">
      <dgm:prSet/>
      <dgm:spPr/>
      <dgm:t>
        <a:bodyPr/>
        <a:lstStyle/>
        <a:p>
          <a:pPr>
            <a:buNone/>
          </a:pPr>
          <a:r>
            <a:rPr lang="en-US" b="1">
              <a:latin typeface="Adobe Devanagari" panose="02040503050201020203" pitchFamily="18" charset="0"/>
              <a:cs typeface="Adobe Devanagari" panose="02040503050201020203" pitchFamily="18" charset="0"/>
            </a:rPr>
            <a:t>Predictive Biomarkers</a:t>
          </a:r>
          <a:endParaRPr lang="en-US" dirty="0"/>
        </a:p>
      </dgm:t>
    </dgm:pt>
    <dgm:pt modelId="{B0A69D2B-333A-4E62-B6D7-A4B6E1ADA597}" type="parTrans" cxnId="{083A5042-7FE4-4882-9A15-45D3E2A190E5}">
      <dgm:prSet/>
      <dgm:spPr/>
      <dgm:t>
        <a:bodyPr/>
        <a:lstStyle/>
        <a:p>
          <a:endParaRPr lang="en-US"/>
        </a:p>
      </dgm:t>
    </dgm:pt>
    <dgm:pt modelId="{85931A1E-AA9E-4AE2-83F8-1B6766C8ED45}" type="sibTrans" cxnId="{083A5042-7FE4-4882-9A15-45D3E2A190E5}">
      <dgm:prSet/>
      <dgm:spPr/>
      <dgm:t>
        <a:bodyPr/>
        <a:lstStyle/>
        <a:p>
          <a:endParaRPr lang="en-US"/>
        </a:p>
      </dgm:t>
    </dgm:pt>
    <dgm:pt modelId="{E4D05425-D98D-4659-8736-72798C82BF08}">
      <dgm:prSet/>
      <dgm:spPr/>
      <dgm:t>
        <a:bodyPr/>
        <a:lstStyle/>
        <a:p>
          <a:pPr>
            <a:buNone/>
          </a:pPr>
          <a:r>
            <a:rPr lang="en-US" b="1">
              <a:latin typeface="Adobe Devanagari" panose="02040503050201020203" pitchFamily="18" charset="0"/>
              <a:cs typeface="Adobe Devanagari" panose="02040503050201020203" pitchFamily="18" charset="0"/>
            </a:rPr>
            <a:t>Continuous Monitoring</a:t>
          </a:r>
          <a:endParaRPr lang="en-US" dirty="0"/>
        </a:p>
      </dgm:t>
    </dgm:pt>
    <dgm:pt modelId="{F70D6265-1CD1-44FE-9F9D-88146D9966D8}" type="parTrans" cxnId="{E96D3F8C-68EB-49EF-8D15-36DF92A3D8E0}">
      <dgm:prSet/>
      <dgm:spPr/>
      <dgm:t>
        <a:bodyPr/>
        <a:lstStyle/>
        <a:p>
          <a:endParaRPr lang="en-US"/>
        </a:p>
      </dgm:t>
    </dgm:pt>
    <dgm:pt modelId="{C9345523-E5EF-43F1-B6EC-3D6F8716C5DB}" type="sibTrans" cxnId="{E96D3F8C-68EB-49EF-8D15-36DF92A3D8E0}">
      <dgm:prSet/>
      <dgm:spPr/>
      <dgm:t>
        <a:bodyPr/>
        <a:lstStyle/>
        <a:p>
          <a:endParaRPr lang="en-US"/>
        </a:p>
      </dgm:t>
    </dgm:pt>
    <dgm:pt modelId="{9E74D2CF-B102-4FFF-851A-E5CBB024E637}" type="pres">
      <dgm:prSet presAssocID="{94BD002C-2C17-47C7-9236-4512AA2D7BF0}" presName="Name0" presStyleCnt="0">
        <dgm:presLayoutVars>
          <dgm:dir/>
          <dgm:animLvl val="lvl"/>
          <dgm:resizeHandles val="exact"/>
        </dgm:presLayoutVars>
      </dgm:prSet>
      <dgm:spPr/>
    </dgm:pt>
    <dgm:pt modelId="{9EA28709-61F5-4D48-AFBF-C98DA708E16F}" type="pres">
      <dgm:prSet presAssocID="{DB1F335F-BBD4-48DD-A70A-29807B21D847}" presName="parTxOnly" presStyleLbl="node1" presStyleIdx="0" presStyleCnt="6">
        <dgm:presLayoutVars>
          <dgm:chMax val="0"/>
          <dgm:chPref val="0"/>
          <dgm:bulletEnabled val="1"/>
        </dgm:presLayoutVars>
      </dgm:prSet>
      <dgm:spPr/>
    </dgm:pt>
    <dgm:pt modelId="{9206FA26-26CF-4C1C-A5C6-9C4F78715508}" type="pres">
      <dgm:prSet presAssocID="{3CBE11DB-8BA1-4231-95EA-BFCA9AF6C0B6}" presName="parTxOnlySpace" presStyleCnt="0"/>
      <dgm:spPr/>
    </dgm:pt>
    <dgm:pt modelId="{54EBD142-A7C1-406F-8DE1-B78CD93ABF20}" type="pres">
      <dgm:prSet presAssocID="{B1C891C7-2BB8-4052-B727-89E0EED3E250}" presName="parTxOnly" presStyleLbl="node1" presStyleIdx="1" presStyleCnt="6">
        <dgm:presLayoutVars>
          <dgm:chMax val="0"/>
          <dgm:chPref val="0"/>
          <dgm:bulletEnabled val="1"/>
        </dgm:presLayoutVars>
      </dgm:prSet>
      <dgm:spPr/>
    </dgm:pt>
    <dgm:pt modelId="{D09EF2A6-D363-446B-B3D9-961278C45927}" type="pres">
      <dgm:prSet presAssocID="{870E0983-7C59-4D37-8DE8-EFDCD6F74152}" presName="parTxOnlySpace" presStyleCnt="0"/>
      <dgm:spPr/>
    </dgm:pt>
    <dgm:pt modelId="{B0B877A0-0415-4B96-8B62-FFED39A4FEA8}" type="pres">
      <dgm:prSet presAssocID="{7B8B5068-CEB9-4CBB-93BE-6B61E3204C8A}" presName="parTxOnly" presStyleLbl="node1" presStyleIdx="2" presStyleCnt="6">
        <dgm:presLayoutVars>
          <dgm:chMax val="0"/>
          <dgm:chPref val="0"/>
          <dgm:bulletEnabled val="1"/>
        </dgm:presLayoutVars>
      </dgm:prSet>
      <dgm:spPr/>
    </dgm:pt>
    <dgm:pt modelId="{FDBFD0AE-3565-4872-9B04-4201A0567FCC}" type="pres">
      <dgm:prSet presAssocID="{C3DB8C2C-267A-4D99-A465-5560250CDFDE}" presName="parTxOnlySpace" presStyleCnt="0"/>
      <dgm:spPr/>
    </dgm:pt>
    <dgm:pt modelId="{DE4A8292-F095-4123-B22E-88A299C613CD}" type="pres">
      <dgm:prSet presAssocID="{0D68CBC8-0EAB-4341-8B69-0493A15ED877}" presName="parTxOnly" presStyleLbl="node1" presStyleIdx="3" presStyleCnt="6">
        <dgm:presLayoutVars>
          <dgm:chMax val="0"/>
          <dgm:chPref val="0"/>
          <dgm:bulletEnabled val="1"/>
        </dgm:presLayoutVars>
      </dgm:prSet>
      <dgm:spPr/>
    </dgm:pt>
    <dgm:pt modelId="{6FB15B13-618C-41C6-8EBB-6541BD08DFA1}" type="pres">
      <dgm:prSet presAssocID="{B6C3041B-E15B-46C7-9B81-7B3B4EFBA80D}" presName="parTxOnlySpace" presStyleCnt="0"/>
      <dgm:spPr/>
    </dgm:pt>
    <dgm:pt modelId="{616B440B-49F2-4343-A41E-138539E0A37F}" type="pres">
      <dgm:prSet presAssocID="{126F29D8-634C-44E8-8728-9848DB440948}" presName="parTxOnly" presStyleLbl="node1" presStyleIdx="4" presStyleCnt="6">
        <dgm:presLayoutVars>
          <dgm:chMax val="0"/>
          <dgm:chPref val="0"/>
          <dgm:bulletEnabled val="1"/>
        </dgm:presLayoutVars>
      </dgm:prSet>
      <dgm:spPr/>
    </dgm:pt>
    <dgm:pt modelId="{095F0B81-38F7-4381-BAF9-41352D7AD97B}" type="pres">
      <dgm:prSet presAssocID="{85931A1E-AA9E-4AE2-83F8-1B6766C8ED45}" presName="parTxOnlySpace" presStyleCnt="0"/>
      <dgm:spPr/>
    </dgm:pt>
    <dgm:pt modelId="{C69002A7-16B8-405A-AC40-4667A52B651B}" type="pres">
      <dgm:prSet presAssocID="{E4D05425-D98D-4659-8736-72798C82BF08}" presName="parTxOnly" presStyleLbl="node1" presStyleIdx="5" presStyleCnt="6">
        <dgm:presLayoutVars>
          <dgm:chMax val="0"/>
          <dgm:chPref val="0"/>
          <dgm:bulletEnabled val="1"/>
        </dgm:presLayoutVars>
      </dgm:prSet>
      <dgm:spPr/>
    </dgm:pt>
  </dgm:ptLst>
  <dgm:cxnLst>
    <dgm:cxn modelId="{E7DD5C20-742D-4CA2-8B52-C49CE9BF01F0}" type="presOf" srcId="{DB1F335F-BBD4-48DD-A70A-29807B21D847}" destId="{9EA28709-61F5-4D48-AFBF-C98DA708E16F}" srcOrd="0" destOrd="0" presId="urn:microsoft.com/office/officeart/2005/8/layout/chevron1"/>
    <dgm:cxn modelId="{D31EFD25-EFC3-4C7D-9005-875C559166D7}" type="presOf" srcId="{0D68CBC8-0EAB-4341-8B69-0493A15ED877}" destId="{DE4A8292-F095-4123-B22E-88A299C613CD}" srcOrd="0" destOrd="0" presId="urn:microsoft.com/office/officeart/2005/8/layout/chevron1"/>
    <dgm:cxn modelId="{B7C61E2A-4EAE-4644-A99F-887F2055F9C1}" srcId="{94BD002C-2C17-47C7-9236-4512AA2D7BF0}" destId="{7B8B5068-CEB9-4CBB-93BE-6B61E3204C8A}" srcOrd="2" destOrd="0" parTransId="{2126FCE7-25EA-4067-BFC3-E55FAB5F735B}" sibTransId="{C3DB8C2C-267A-4D99-A465-5560250CDFDE}"/>
    <dgm:cxn modelId="{083A5042-7FE4-4882-9A15-45D3E2A190E5}" srcId="{94BD002C-2C17-47C7-9236-4512AA2D7BF0}" destId="{126F29D8-634C-44E8-8728-9848DB440948}" srcOrd="4" destOrd="0" parTransId="{B0A69D2B-333A-4E62-B6D7-A4B6E1ADA597}" sibTransId="{85931A1E-AA9E-4AE2-83F8-1B6766C8ED45}"/>
    <dgm:cxn modelId="{8D562647-6FFF-4B94-A1AE-B4DE63E43080}" srcId="{94BD002C-2C17-47C7-9236-4512AA2D7BF0}" destId="{B1C891C7-2BB8-4052-B727-89E0EED3E250}" srcOrd="1" destOrd="0" parTransId="{6A9B6DE3-429E-43FF-88A8-8C4E64188225}" sibTransId="{870E0983-7C59-4D37-8DE8-EFDCD6F74152}"/>
    <dgm:cxn modelId="{EF5D5370-012E-477F-BE29-CB5368346D7A}" type="presOf" srcId="{7B8B5068-CEB9-4CBB-93BE-6B61E3204C8A}" destId="{B0B877A0-0415-4B96-8B62-FFED39A4FEA8}" srcOrd="0" destOrd="0" presId="urn:microsoft.com/office/officeart/2005/8/layout/chevron1"/>
    <dgm:cxn modelId="{F86B587F-5C75-40BC-AFB1-4D83120E2EB8}" type="presOf" srcId="{B1C891C7-2BB8-4052-B727-89E0EED3E250}" destId="{54EBD142-A7C1-406F-8DE1-B78CD93ABF20}" srcOrd="0" destOrd="0" presId="urn:microsoft.com/office/officeart/2005/8/layout/chevron1"/>
    <dgm:cxn modelId="{E96D3F8C-68EB-49EF-8D15-36DF92A3D8E0}" srcId="{94BD002C-2C17-47C7-9236-4512AA2D7BF0}" destId="{E4D05425-D98D-4659-8736-72798C82BF08}" srcOrd="5" destOrd="0" parTransId="{F70D6265-1CD1-44FE-9F9D-88146D9966D8}" sibTransId="{C9345523-E5EF-43F1-B6EC-3D6F8716C5DB}"/>
    <dgm:cxn modelId="{535AD191-72D4-4B45-909A-2446197E6B4B}" type="presOf" srcId="{E4D05425-D98D-4659-8736-72798C82BF08}" destId="{C69002A7-16B8-405A-AC40-4667A52B651B}" srcOrd="0" destOrd="0" presId="urn:microsoft.com/office/officeart/2005/8/layout/chevron1"/>
    <dgm:cxn modelId="{323D2498-6031-4E77-B1B8-2C9F4AACCB22}" type="presOf" srcId="{94BD002C-2C17-47C7-9236-4512AA2D7BF0}" destId="{9E74D2CF-B102-4FFF-851A-E5CBB024E637}" srcOrd="0" destOrd="0" presId="urn:microsoft.com/office/officeart/2005/8/layout/chevron1"/>
    <dgm:cxn modelId="{27AE939B-3338-4AE4-BE5F-6FB6946D6FD3}" srcId="{94BD002C-2C17-47C7-9236-4512AA2D7BF0}" destId="{0D68CBC8-0EAB-4341-8B69-0493A15ED877}" srcOrd="3" destOrd="0" parTransId="{E1248FDA-9111-4959-8C79-2DCBA2A5C691}" sibTransId="{B6C3041B-E15B-46C7-9B81-7B3B4EFBA80D}"/>
    <dgm:cxn modelId="{E9D811B0-33ED-4010-B911-91BF3A90A14A}" type="presOf" srcId="{126F29D8-634C-44E8-8728-9848DB440948}" destId="{616B440B-49F2-4343-A41E-138539E0A37F}" srcOrd="0" destOrd="0" presId="urn:microsoft.com/office/officeart/2005/8/layout/chevron1"/>
    <dgm:cxn modelId="{4C91C3B7-6496-4EAF-988E-853FFBD0292E}" srcId="{94BD002C-2C17-47C7-9236-4512AA2D7BF0}" destId="{DB1F335F-BBD4-48DD-A70A-29807B21D847}" srcOrd="0" destOrd="0" parTransId="{AE579E35-06B4-4EC2-932A-7648AC63DDE3}" sibTransId="{3CBE11DB-8BA1-4231-95EA-BFCA9AF6C0B6}"/>
    <dgm:cxn modelId="{B79AC31E-5B96-47EB-9464-26DA886927C7}" type="presParOf" srcId="{9E74D2CF-B102-4FFF-851A-E5CBB024E637}" destId="{9EA28709-61F5-4D48-AFBF-C98DA708E16F}" srcOrd="0" destOrd="0" presId="urn:microsoft.com/office/officeart/2005/8/layout/chevron1"/>
    <dgm:cxn modelId="{688FBFE2-5E84-494A-A000-1D175D6227EA}" type="presParOf" srcId="{9E74D2CF-B102-4FFF-851A-E5CBB024E637}" destId="{9206FA26-26CF-4C1C-A5C6-9C4F78715508}" srcOrd="1" destOrd="0" presId="urn:microsoft.com/office/officeart/2005/8/layout/chevron1"/>
    <dgm:cxn modelId="{C6A068DE-66AA-4D37-B434-F37C08588491}" type="presParOf" srcId="{9E74D2CF-B102-4FFF-851A-E5CBB024E637}" destId="{54EBD142-A7C1-406F-8DE1-B78CD93ABF20}" srcOrd="2" destOrd="0" presId="urn:microsoft.com/office/officeart/2005/8/layout/chevron1"/>
    <dgm:cxn modelId="{E6D8C20D-9D06-4698-B824-EB81D5F45042}" type="presParOf" srcId="{9E74D2CF-B102-4FFF-851A-E5CBB024E637}" destId="{D09EF2A6-D363-446B-B3D9-961278C45927}" srcOrd="3" destOrd="0" presId="urn:microsoft.com/office/officeart/2005/8/layout/chevron1"/>
    <dgm:cxn modelId="{948B2AC5-205F-449C-9004-C2753EA737A8}" type="presParOf" srcId="{9E74D2CF-B102-4FFF-851A-E5CBB024E637}" destId="{B0B877A0-0415-4B96-8B62-FFED39A4FEA8}" srcOrd="4" destOrd="0" presId="urn:microsoft.com/office/officeart/2005/8/layout/chevron1"/>
    <dgm:cxn modelId="{A3C27E91-D44A-47EB-B202-96EECB960D08}" type="presParOf" srcId="{9E74D2CF-B102-4FFF-851A-E5CBB024E637}" destId="{FDBFD0AE-3565-4872-9B04-4201A0567FCC}" srcOrd="5" destOrd="0" presId="urn:microsoft.com/office/officeart/2005/8/layout/chevron1"/>
    <dgm:cxn modelId="{B5D41C4A-0777-430E-B210-2A0207305936}" type="presParOf" srcId="{9E74D2CF-B102-4FFF-851A-E5CBB024E637}" destId="{DE4A8292-F095-4123-B22E-88A299C613CD}" srcOrd="6" destOrd="0" presId="urn:microsoft.com/office/officeart/2005/8/layout/chevron1"/>
    <dgm:cxn modelId="{F2254219-03A2-4477-9027-D4193469A10B}" type="presParOf" srcId="{9E74D2CF-B102-4FFF-851A-E5CBB024E637}" destId="{6FB15B13-618C-41C6-8EBB-6541BD08DFA1}" srcOrd="7" destOrd="0" presId="urn:microsoft.com/office/officeart/2005/8/layout/chevron1"/>
    <dgm:cxn modelId="{30801B7A-3B1F-4050-A13D-A0C39C14BC9F}" type="presParOf" srcId="{9E74D2CF-B102-4FFF-851A-E5CBB024E637}" destId="{616B440B-49F2-4343-A41E-138539E0A37F}" srcOrd="8" destOrd="0" presId="urn:microsoft.com/office/officeart/2005/8/layout/chevron1"/>
    <dgm:cxn modelId="{282CA745-A874-45FB-BBEA-551048428C2D}" type="presParOf" srcId="{9E74D2CF-B102-4FFF-851A-E5CBB024E637}" destId="{095F0B81-38F7-4381-BAF9-41352D7AD97B}" srcOrd="9" destOrd="0" presId="urn:microsoft.com/office/officeart/2005/8/layout/chevron1"/>
    <dgm:cxn modelId="{6E99C1B9-259B-4084-A936-AC40B7485236}" type="presParOf" srcId="{9E74D2CF-B102-4FFF-851A-E5CBB024E637}" destId="{C69002A7-16B8-405A-AC40-4667A52B651B}" srcOrd="10" destOrd="0" presId="urn:microsoft.com/office/officeart/2005/8/layout/chevro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pPr algn="l"/>
          <a:r>
            <a:rPr lang="en-US" b="1" dirty="0"/>
            <a:t>Improving Model Performance with Advanced Techniques</a:t>
          </a:r>
          <a:endParaRPr lang="en-US" dirty="0"/>
        </a:p>
      </dgm:t>
    </dgm:pt>
    <dgm:pt modelId="{43BB4579-B3DA-45D4-B353-1ECC1905FB50}" type="parTrans" cxnId="{006794C9-2622-413A-A284-27DDE27B1B76}">
      <dgm:prSet/>
      <dgm:spPr/>
      <dgm:t>
        <a:bodyPr/>
        <a:lstStyle/>
        <a:p>
          <a:pPr algn="l"/>
          <a:endParaRPr lang="en-US"/>
        </a:p>
      </dgm:t>
    </dgm:pt>
    <dgm:pt modelId="{47583698-5640-4BF1-96EB-F70E95D30F8B}" type="sibTrans" cxnId="{006794C9-2622-413A-A284-27DDE27B1B76}">
      <dgm:prSet/>
      <dgm:spPr/>
      <dgm:t>
        <a:bodyPr/>
        <a:lstStyle/>
        <a:p>
          <a:pPr algn="l"/>
          <a:endParaRPr lang="en-US"/>
        </a:p>
      </dgm:t>
    </dgm:pt>
    <dgm:pt modelId="{30E08F01-9CCB-4CC6-8DD5-5763740BF246}">
      <dgm:prSet phldrT="[نص]"/>
      <dgm:spPr/>
      <dgm:t>
        <a:bodyPr/>
        <a:lstStyle/>
        <a:p>
          <a:pPr algn="l"/>
          <a:r>
            <a:rPr lang="en-US" b="1" dirty="0"/>
            <a:t>Creating Larger Databases Through Research Collaboration</a:t>
          </a:r>
          <a:endParaRPr lang="en-US" dirty="0"/>
        </a:p>
      </dgm:t>
    </dgm:pt>
    <dgm:pt modelId="{BC94E35C-1341-425C-B75C-C7C02E00C8EA}" type="parTrans" cxnId="{E9BB6EFE-8ABC-4385-B6CF-4D9D17EDBF29}">
      <dgm:prSet/>
      <dgm:spPr/>
      <dgm:t>
        <a:bodyPr/>
        <a:lstStyle/>
        <a:p>
          <a:pPr algn="l"/>
          <a:endParaRPr lang="en-US"/>
        </a:p>
      </dgm:t>
    </dgm:pt>
    <dgm:pt modelId="{C874BD02-9AE4-4CD4-B850-87DE75707FF2}" type="sibTrans" cxnId="{E9BB6EFE-8ABC-4385-B6CF-4D9D17EDBF29}">
      <dgm:prSet/>
      <dgm:spPr/>
      <dgm:t>
        <a:bodyPr/>
        <a:lstStyle/>
        <a:p>
          <a:pPr algn="l"/>
          <a:endParaRPr lang="en-US"/>
        </a:p>
      </dgm:t>
    </dgm:pt>
    <dgm:pt modelId="{8E65A57E-BB39-4D37-8325-952DFD5EA56F}">
      <dgm:prSet/>
      <dgm:spPr/>
      <dgm:t>
        <a:bodyPr/>
        <a:lstStyle/>
        <a:p>
          <a:pPr algn="l"/>
          <a:r>
            <a:rPr lang="en-US" b="1" dirty="0"/>
            <a:t>Integrating Deep Learning with IoT for Smart Farming</a:t>
          </a:r>
          <a:endParaRPr lang="en-US" dirty="0"/>
        </a:p>
      </dgm:t>
    </dgm:pt>
    <dgm:pt modelId="{6DF7CFA4-9A45-4099-824D-99CAE357F34A}" type="parTrans" cxnId="{1EAF6C03-6A34-4E10-819D-45E500832C6F}">
      <dgm:prSet/>
      <dgm:spPr/>
      <dgm:t>
        <a:bodyPr/>
        <a:lstStyle/>
        <a:p>
          <a:pPr algn="l"/>
          <a:endParaRPr lang="en-US"/>
        </a:p>
      </dgm:t>
    </dgm:pt>
    <dgm:pt modelId="{4A0E84F3-CBC8-49FD-9AE1-A48B2036CBEA}" type="sibTrans" cxnId="{1EAF6C03-6A34-4E10-819D-45E500832C6F}">
      <dgm:prSet/>
      <dgm:spPr/>
      <dgm:t>
        <a:bodyPr/>
        <a:lstStyle/>
        <a:p>
          <a:pPr algn="l"/>
          <a:endParaRPr lang="en-US"/>
        </a:p>
      </dgm:t>
    </dgm:pt>
    <dgm:pt modelId="{F86DB2E2-4EA2-4202-8ECA-0E20ADE18310}">
      <dgm:prSet/>
      <dgm:spPr/>
      <dgm:t>
        <a:bodyPr/>
        <a:lstStyle/>
        <a:p>
          <a:pPr algn="l"/>
          <a:r>
            <a:rPr lang="en-US" b="1" dirty="0"/>
            <a:t>Supporting Farmers with Smart and Accessible Systems</a:t>
          </a:r>
          <a:endParaRPr lang="en-US" dirty="0"/>
        </a:p>
      </dgm:t>
    </dgm:pt>
    <dgm:pt modelId="{FD1974D1-92BB-43CB-9585-D9F97646ED69}" type="parTrans" cxnId="{E3B83701-1C83-42D4-888C-B0CD10CD31AD}">
      <dgm:prSet/>
      <dgm:spPr/>
      <dgm:t>
        <a:bodyPr/>
        <a:lstStyle/>
        <a:p>
          <a:pPr algn="l"/>
          <a:endParaRPr lang="en-US"/>
        </a:p>
      </dgm:t>
    </dgm:pt>
    <dgm:pt modelId="{74DC4C05-3F0A-4CF0-82AB-7EA54FDD5A51}" type="sibTrans" cxnId="{E3B83701-1C83-42D4-888C-B0CD10CD31AD}">
      <dgm:prSet/>
      <dgm:spPr/>
      <dgm:t>
        <a:bodyPr/>
        <a:lstStyle/>
        <a:p>
          <a:pPr algn="l"/>
          <a:endParaRPr lang="en-US"/>
        </a:p>
      </dgm:t>
    </dgm:pt>
    <dgm:pt modelId="{5B593360-C936-4DCF-AC71-DFF20D843907}" type="pres">
      <dgm:prSet presAssocID="{8E9FAECF-603D-469A-8779-2A4A2A59C420}" presName="Name0" presStyleCnt="0">
        <dgm:presLayoutVars>
          <dgm:chMax val="7"/>
          <dgm:chPref val="7"/>
          <dgm:dir val="rev"/>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4"/>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4"/>
      <dgm:spPr/>
    </dgm:pt>
    <dgm:pt modelId="{627B1802-A44D-4B53-92D0-136A8AC68F85}" type="pres">
      <dgm:prSet presAssocID="{8E9FAECF-603D-469A-8779-2A4A2A59C420}" presName="dstNode" presStyleLbl="node1" presStyleIdx="0" presStyleCnt="4"/>
      <dgm:spPr/>
    </dgm:pt>
    <dgm:pt modelId="{69A604C8-7C57-4245-8872-4BB01D299129}" type="pres">
      <dgm:prSet presAssocID="{6A3E874F-A257-4AF0-AD08-37E3C1D7036B}" presName="text_1" presStyleLbl="node1" presStyleIdx="0" presStyleCnt="4">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4"/>
      <dgm:spPr/>
    </dgm:pt>
    <dgm:pt modelId="{CE554CD5-7D5E-4B9B-B179-D459338B5982}" type="pres">
      <dgm:prSet presAssocID="{30E08F01-9CCB-4CC6-8DD5-5763740BF246}" presName="text_2" presStyleLbl="node1" presStyleIdx="1" presStyleCnt="4">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4"/>
      <dgm:spPr/>
    </dgm:pt>
    <dgm:pt modelId="{F6382E7E-0945-4776-B10F-A520E5736272}" type="pres">
      <dgm:prSet presAssocID="{8E65A57E-BB39-4D37-8325-952DFD5EA56F}" presName="text_3" presStyleLbl="node1" presStyleIdx="2" presStyleCnt="4">
        <dgm:presLayoutVars>
          <dgm:bulletEnabled val="1"/>
        </dgm:presLayoutVars>
      </dgm:prSet>
      <dgm:spPr/>
    </dgm:pt>
    <dgm:pt modelId="{CC741CC7-3E57-447F-A823-2B45C54449A2}" type="pres">
      <dgm:prSet presAssocID="{8E65A57E-BB39-4D37-8325-952DFD5EA56F}" presName="accent_3" presStyleCnt="0"/>
      <dgm:spPr/>
    </dgm:pt>
    <dgm:pt modelId="{1AC18F12-35BD-4815-8F05-420BA1E344F5}" type="pres">
      <dgm:prSet presAssocID="{8E65A57E-BB39-4D37-8325-952DFD5EA56F}" presName="accentRepeatNode" presStyleLbl="solidFgAcc1" presStyleIdx="2" presStyleCnt="4"/>
      <dgm:spPr/>
    </dgm:pt>
    <dgm:pt modelId="{CD7607CA-12C2-4D49-957D-3E43E3BCF628}" type="pres">
      <dgm:prSet presAssocID="{F86DB2E2-4EA2-4202-8ECA-0E20ADE18310}" presName="text_4" presStyleLbl="node1" presStyleIdx="3" presStyleCnt="4">
        <dgm:presLayoutVars>
          <dgm:bulletEnabled val="1"/>
        </dgm:presLayoutVars>
      </dgm:prSet>
      <dgm:spPr/>
    </dgm:pt>
    <dgm:pt modelId="{0FE638BD-778F-4C25-8710-CBE6DE1D1ADE}" type="pres">
      <dgm:prSet presAssocID="{F86DB2E2-4EA2-4202-8ECA-0E20ADE18310}" presName="accent_4" presStyleCnt="0"/>
      <dgm:spPr/>
    </dgm:pt>
    <dgm:pt modelId="{7EDB615C-26C3-4023-86ED-05F12598ABA8}" type="pres">
      <dgm:prSet presAssocID="{F86DB2E2-4EA2-4202-8ECA-0E20ADE18310}" presName="accentRepeatNode" presStyleLbl="solidFgAcc1" presStyleIdx="3" presStyleCnt="4"/>
      <dgm:spPr/>
    </dgm:pt>
  </dgm:ptLst>
  <dgm:cxnLst>
    <dgm:cxn modelId="{E3B83701-1C83-42D4-888C-B0CD10CD31AD}" srcId="{8E9FAECF-603D-469A-8779-2A4A2A59C420}" destId="{F86DB2E2-4EA2-4202-8ECA-0E20ADE18310}" srcOrd="3" destOrd="0" parTransId="{FD1974D1-92BB-43CB-9585-D9F97646ED69}" sibTransId="{74DC4C05-3F0A-4CF0-82AB-7EA54FDD5A51}"/>
    <dgm:cxn modelId="{1EAF6C03-6A34-4E10-819D-45E500832C6F}" srcId="{8E9FAECF-603D-469A-8779-2A4A2A59C420}" destId="{8E65A57E-BB39-4D37-8325-952DFD5EA56F}" srcOrd="2" destOrd="0" parTransId="{6DF7CFA4-9A45-4099-824D-99CAE357F34A}" sibTransId="{4A0E84F3-CBC8-49FD-9AE1-A48B2036CBEA}"/>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D2FBE366-6BD8-49A5-A59F-A5293551DA38}" type="presOf" srcId="{F86DB2E2-4EA2-4202-8ECA-0E20ADE18310}" destId="{CD7607CA-12C2-4D49-957D-3E43E3BCF628}"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452F9191-F89B-432A-AD55-39D2F76F04E4}" type="presOf" srcId="{8E65A57E-BB39-4D37-8325-952DFD5EA56F}" destId="{F6382E7E-0945-4776-B10F-A520E5736272}"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2A0D8C5D-5EB4-4DAB-968B-5B96FE8A55F5}" type="presParOf" srcId="{98FE9135-3C6A-4800-B3D5-D6ED89BAC526}" destId="{F6382E7E-0945-4776-B10F-A520E5736272}" srcOrd="5" destOrd="0" presId="urn:microsoft.com/office/officeart/2008/layout/VerticalCurvedList"/>
    <dgm:cxn modelId="{D074EDE3-BCC7-4D4D-89E5-45DA57D33020}" type="presParOf" srcId="{98FE9135-3C6A-4800-B3D5-D6ED89BAC526}" destId="{CC741CC7-3E57-447F-A823-2B45C54449A2}" srcOrd="6" destOrd="0" presId="urn:microsoft.com/office/officeart/2008/layout/VerticalCurvedList"/>
    <dgm:cxn modelId="{A6C64140-CB52-46D1-8F01-DA4222F4FF35}" type="presParOf" srcId="{CC741CC7-3E57-447F-A823-2B45C54449A2}" destId="{1AC18F12-35BD-4815-8F05-420BA1E344F5}" srcOrd="0" destOrd="0" presId="urn:microsoft.com/office/officeart/2008/layout/VerticalCurvedList"/>
    <dgm:cxn modelId="{200736D1-DB90-4C77-85AA-9003FB48BC96}" type="presParOf" srcId="{98FE9135-3C6A-4800-B3D5-D6ED89BAC526}" destId="{CD7607CA-12C2-4D49-957D-3E43E3BCF628}" srcOrd="7" destOrd="0" presId="urn:microsoft.com/office/officeart/2008/layout/VerticalCurvedList"/>
    <dgm:cxn modelId="{BB074293-47A8-4399-9A24-52D0DD030A5D}" type="presParOf" srcId="{98FE9135-3C6A-4800-B3D5-D6ED89BAC526}" destId="{0FE638BD-778F-4C25-8710-CBE6DE1D1ADE}" srcOrd="8" destOrd="0" presId="urn:microsoft.com/office/officeart/2008/layout/VerticalCurvedList"/>
    <dgm:cxn modelId="{D70E34BC-DEF8-48B6-8C44-C0328212A38C}" type="presParOf" srcId="{0FE638BD-778F-4C25-8710-CBE6DE1D1ADE}"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9FAECF-603D-469A-8779-2A4A2A59C420}" type="doc">
      <dgm:prSet loTypeId="urn:microsoft.com/office/officeart/2008/layout/VerticalCurvedList" loCatId="list" qsTypeId="urn:microsoft.com/office/officeart/2005/8/quickstyle/3d3" qsCatId="3D" csTypeId="urn:microsoft.com/office/officeart/2005/8/colors/colorful5" csCatId="colorful" phldr="1"/>
      <dgm:spPr/>
      <dgm:t>
        <a:bodyPr/>
        <a:lstStyle/>
        <a:p>
          <a:endParaRPr lang="en-US"/>
        </a:p>
      </dgm:t>
    </dgm:pt>
    <dgm:pt modelId="{6A3E874F-A257-4AF0-AD08-37E3C1D7036B}">
      <dgm:prSet phldrT="[نص]"/>
      <dgm:spPr/>
      <dgm:t>
        <a:bodyPr/>
        <a:lstStyle/>
        <a:p>
          <a:r>
            <a:rPr lang="en-US" b="1" dirty="0"/>
            <a:t>Lack of Available Data</a:t>
          </a:r>
          <a:endParaRPr lang="en-US" dirty="0"/>
        </a:p>
      </dgm:t>
    </dgm:pt>
    <dgm:pt modelId="{43BB4579-B3DA-45D4-B353-1ECC1905FB50}" type="parTrans" cxnId="{006794C9-2622-413A-A284-27DDE27B1B76}">
      <dgm:prSet/>
      <dgm:spPr/>
      <dgm:t>
        <a:bodyPr/>
        <a:lstStyle/>
        <a:p>
          <a:endParaRPr lang="en-US"/>
        </a:p>
      </dgm:t>
    </dgm:pt>
    <dgm:pt modelId="{47583698-5640-4BF1-96EB-F70E95D30F8B}" type="sibTrans" cxnId="{006794C9-2622-413A-A284-27DDE27B1B76}">
      <dgm:prSet/>
      <dgm:spPr/>
      <dgm:t>
        <a:bodyPr/>
        <a:lstStyle/>
        <a:p>
          <a:endParaRPr lang="en-US"/>
        </a:p>
      </dgm:t>
    </dgm:pt>
    <dgm:pt modelId="{30E08F01-9CCB-4CC6-8DD5-5763740BF246}">
      <dgm:prSet phldrT="[نص]"/>
      <dgm:spPr/>
      <dgm:t>
        <a:bodyPr/>
        <a:lstStyle/>
        <a:p>
          <a:r>
            <a:rPr lang="en-US" b="1" dirty="0"/>
            <a:t>Variability in Agricultural Conditions</a:t>
          </a:r>
          <a:endParaRPr lang="en-US" dirty="0"/>
        </a:p>
      </dgm:t>
    </dgm:pt>
    <dgm:pt modelId="{BC94E35C-1341-425C-B75C-C7C02E00C8EA}" type="parTrans" cxnId="{E9BB6EFE-8ABC-4385-B6CF-4D9D17EDBF29}">
      <dgm:prSet/>
      <dgm:spPr/>
      <dgm:t>
        <a:bodyPr/>
        <a:lstStyle/>
        <a:p>
          <a:endParaRPr lang="en-US"/>
        </a:p>
      </dgm:t>
    </dgm:pt>
    <dgm:pt modelId="{C874BD02-9AE4-4CD4-B850-87DE75707FF2}" type="sibTrans" cxnId="{E9BB6EFE-8ABC-4385-B6CF-4D9D17EDBF29}">
      <dgm:prSet/>
      <dgm:spPr/>
      <dgm:t>
        <a:bodyPr/>
        <a:lstStyle/>
        <a:p>
          <a:endParaRPr lang="en-US"/>
        </a:p>
      </dgm:t>
    </dgm:pt>
    <dgm:pt modelId="{0FDC2B91-D6B8-4D71-A943-5C017CB51E38}">
      <dgm:prSet phldrT="[نص]"/>
      <dgm:spPr/>
      <dgm:t>
        <a:bodyPr/>
        <a:lstStyle/>
        <a:p>
          <a:r>
            <a:rPr lang="en-US" b="1" dirty="0"/>
            <a:t>Difficulty in Classifying Similar Symptoms</a:t>
          </a:r>
          <a:endParaRPr lang="en-US" dirty="0"/>
        </a:p>
      </dgm:t>
    </dgm:pt>
    <dgm:pt modelId="{C62483FF-7A74-4B13-8CB1-883A34EFE6EC}" type="parTrans" cxnId="{BDC0E0F0-640E-450F-8B21-569D64D7635F}">
      <dgm:prSet/>
      <dgm:spPr/>
      <dgm:t>
        <a:bodyPr/>
        <a:lstStyle/>
        <a:p>
          <a:endParaRPr lang="en-US"/>
        </a:p>
      </dgm:t>
    </dgm:pt>
    <dgm:pt modelId="{1E3C56E1-D394-4BD7-819F-39F096211E1B}" type="sibTrans" cxnId="{BDC0E0F0-640E-450F-8B21-569D64D7635F}">
      <dgm:prSet/>
      <dgm:spPr/>
      <dgm:t>
        <a:bodyPr/>
        <a:lstStyle/>
        <a:p>
          <a:endParaRPr lang="en-US"/>
        </a:p>
      </dgm:t>
    </dgm:pt>
    <dgm:pt modelId="{8E65A57E-BB39-4D37-8325-952DFD5EA56F}">
      <dgm:prSet/>
      <dgm:spPr/>
      <dgm:t>
        <a:bodyPr/>
        <a:lstStyle/>
        <a:p>
          <a:r>
            <a:rPr lang="en-US" b="1" dirty="0"/>
            <a:t>High Computational Requirements</a:t>
          </a:r>
          <a:endParaRPr lang="en-US" dirty="0"/>
        </a:p>
      </dgm:t>
    </dgm:pt>
    <dgm:pt modelId="{6DF7CFA4-9A45-4099-824D-99CAE357F34A}" type="parTrans" cxnId="{1EAF6C03-6A34-4E10-819D-45E500832C6F}">
      <dgm:prSet/>
      <dgm:spPr/>
      <dgm:t>
        <a:bodyPr/>
        <a:lstStyle/>
        <a:p>
          <a:endParaRPr lang="en-US"/>
        </a:p>
      </dgm:t>
    </dgm:pt>
    <dgm:pt modelId="{4A0E84F3-CBC8-49FD-9AE1-A48B2036CBEA}" type="sibTrans" cxnId="{1EAF6C03-6A34-4E10-819D-45E500832C6F}">
      <dgm:prSet/>
      <dgm:spPr/>
      <dgm:t>
        <a:bodyPr/>
        <a:lstStyle/>
        <a:p>
          <a:endParaRPr lang="en-US"/>
        </a:p>
      </dgm:t>
    </dgm:pt>
    <dgm:pt modelId="{F86DB2E2-4EA2-4202-8ECA-0E20ADE18310}">
      <dgm:prSet/>
      <dgm:spPr/>
      <dgm:t>
        <a:bodyPr/>
        <a:lstStyle/>
        <a:p>
          <a:r>
            <a:rPr lang="en-US" b="1" dirty="0"/>
            <a:t>Challenges in Practical Adoption</a:t>
          </a:r>
          <a:endParaRPr lang="en-US" dirty="0"/>
        </a:p>
      </dgm:t>
    </dgm:pt>
    <dgm:pt modelId="{FD1974D1-92BB-43CB-9585-D9F97646ED69}" type="parTrans" cxnId="{E3B83701-1C83-42D4-888C-B0CD10CD31AD}">
      <dgm:prSet/>
      <dgm:spPr/>
      <dgm:t>
        <a:bodyPr/>
        <a:lstStyle/>
        <a:p>
          <a:endParaRPr lang="en-US"/>
        </a:p>
      </dgm:t>
    </dgm:pt>
    <dgm:pt modelId="{74DC4C05-3F0A-4CF0-82AB-7EA54FDD5A51}" type="sibTrans" cxnId="{E3B83701-1C83-42D4-888C-B0CD10CD31AD}">
      <dgm:prSet/>
      <dgm:spPr/>
      <dgm:t>
        <a:bodyPr/>
        <a:lstStyle/>
        <a:p>
          <a:endParaRPr lang="en-US"/>
        </a:p>
      </dgm:t>
    </dgm:pt>
    <dgm:pt modelId="{5B593360-C936-4DCF-AC71-DFF20D843907}" type="pres">
      <dgm:prSet presAssocID="{8E9FAECF-603D-469A-8779-2A4A2A59C420}" presName="Name0" presStyleCnt="0">
        <dgm:presLayoutVars>
          <dgm:chMax val="7"/>
          <dgm:chPref val="7"/>
          <dgm:dir/>
        </dgm:presLayoutVars>
      </dgm:prSet>
      <dgm:spPr/>
    </dgm:pt>
    <dgm:pt modelId="{98FE9135-3C6A-4800-B3D5-D6ED89BAC526}" type="pres">
      <dgm:prSet presAssocID="{8E9FAECF-603D-469A-8779-2A4A2A59C420}" presName="Name1" presStyleCnt="0"/>
      <dgm:spPr/>
    </dgm:pt>
    <dgm:pt modelId="{CF34298A-B112-43A8-9088-B25B72959FDA}" type="pres">
      <dgm:prSet presAssocID="{8E9FAECF-603D-469A-8779-2A4A2A59C420}" presName="cycle" presStyleCnt="0"/>
      <dgm:spPr/>
    </dgm:pt>
    <dgm:pt modelId="{5011DE78-4458-43A7-8572-CC9A60031144}" type="pres">
      <dgm:prSet presAssocID="{8E9FAECF-603D-469A-8779-2A4A2A59C420}" presName="srcNode" presStyleLbl="node1" presStyleIdx="0" presStyleCnt="5"/>
      <dgm:spPr/>
    </dgm:pt>
    <dgm:pt modelId="{A5E71F7C-89D8-45A9-B21F-639CA4CA2D69}" type="pres">
      <dgm:prSet presAssocID="{8E9FAECF-603D-469A-8779-2A4A2A59C420}" presName="conn" presStyleLbl="parChTrans1D2" presStyleIdx="0" presStyleCnt="1"/>
      <dgm:spPr/>
    </dgm:pt>
    <dgm:pt modelId="{513BBDCB-6054-42CB-92BC-8F17A64399BA}" type="pres">
      <dgm:prSet presAssocID="{8E9FAECF-603D-469A-8779-2A4A2A59C420}" presName="extraNode" presStyleLbl="node1" presStyleIdx="0" presStyleCnt="5"/>
      <dgm:spPr/>
    </dgm:pt>
    <dgm:pt modelId="{627B1802-A44D-4B53-92D0-136A8AC68F85}" type="pres">
      <dgm:prSet presAssocID="{8E9FAECF-603D-469A-8779-2A4A2A59C420}" presName="dstNode" presStyleLbl="node1" presStyleIdx="0" presStyleCnt="5"/>
      <dgm:spPr/>
    </dgm:pt>
    <dgm:pt modelId="{69A604C8-7C57-4245-8872-4BB01D299129}" type="pres">
      <dgm:prSet presAssocID="{6A3E874F-A257-4AF0-AD08-37E3C1D7036B}" presName="text_1" presStyleLbl="node1" presStyleIdx="0" presStyleCnt="5">
        <dgm:presLayoutVars>
          <dgm:bulletEnabled val="1"/>
        </dgm:presLayoutVars>
      </dgm:prSet>
      <dgm:spPr/>
    </dgm:pt>
    <dgm:pt modelId="{7F65407C-FD8A-4689-8090-C190343BA4DA}" type="pres">
      <dgm:prSet presAssocID="{6A3E874F-A257-4AF0-AD08-37E3C1D7036B}" presName="accent_1" presStyleCnt="0"/>
      <dgm:spPr/>
    </dgm:pt>
    <dgm:pt modelId="{A7AE52A2-1F16-454A-B845-BED50DD963BB}" type="pres">
      <dgm:prSet presAssocID="{6A3E874F-A257-4AF0-AD08-37E3C1D7036B}" presName="accentRepeatNode" presStyleLbl="solidFgAcc1" presStyleIdx="0" presStyleCnt="5"/>
      <dgm:spPr/>
    </dgm:pt>
    <dgm:pt modelId="{CE554CD5-7D5E-4B9B-B179-D459338B5982}" type="pres">
      <dgm:prSet presAssocID="{30E08F01-9CCB-4CC6-8DD5-5763740BF246}" presName="text_2" presStyleLbl="node1" presStyleIdx="1" presStyleCnt="5">
        <dgm:presLayoutVars>
          <dgm:bulletEnabled val="1"/>
        </dgm:presLayoutVars>
      </dgm:prSet>
      <dgm:spPr/>
    </dgm:pt>
    <dgm:pt modelId="{7D07A9FF-DD40-4838-8710-021D01D04421}" type="pres">
      <dgm:prSet presAssocID="{30E08F01-9CCB-4CC6-8DD5-5763740BF246}" presName="accent_2" presStyleCnt="0"/>
      <dgm:spPr/>
    </dgm:pt>
    <dgm:pt modelId="{241556DC-A906-4476-A3CE-BA81573CFBF9}" type="pres">
      <dgm:prSet presAssocID="{30E08F01-9CCB-4CC6-8DD5-5763740BF246}" presName="accentRepeatNode" presStyleLbl="solidFgAcc1" presStyleIdx="1" presStyleCnt="5"/>
      <dgm:spPr/>
    </dgm:pt>
    <dgm:pt modelId="{9B305CCD-CFEA-4C55-8701-EFD1BC7F7A6D}" type="pres">
      <dgm:prSet presAssocID="{0FDC2B91-D6B8-4D71-A943-5C017CB51E38}" presName="text_3" presStyleLbl="node1" presStyleIdx="2" presStyleCnt="5">
        <dgm:presLayoutVars>
          <dgm:bulletEnabled val="1"/>
        </dgm:presLayoutVars>
      </dgm:prSet>
      <dgm:spPr/>
    </dgm:pt>
    <dgm:pt modelId="{1771EC48-D49A-4363-AB3D-350841DAC1C7}" type="pres">
      <dgm:prSet presAssocID="{0FDC2B91-D6B8-4D71-A943-5C017CB51E38}" presName="accent_3" presStyleCnt="0"/>
      <dgm:spPr/>
    </dgm:pt>
    <dgm:pt modelId="{0343532E-3B03-40FC-9250-DF9F5F890DE5}" type="pres">
      <dgm:prSet presAssocID="{0FDC2B91-D6B8-4D71-A943-5C017CB51E38}" presName="accentRepeatNode" presStyleLbl="solidFgAcc1" presStyleIdx="2" presStyleCnt="5"/>
      <dgm:spPr/>
    </dgm:pt>
    <dgm:pt modelId="{6EA2B4C1-36B1-4243-9ECA-B15C5C47750A}" type="pres">
      <dgm:prSet presAssocID="{8E65A57E-BB39-4D37-8325-952DFD5EA56F}" presName="text_4" presStyleLbl="node1" presStyleIdx="3" presStyleCnt="5">
        <dgm:presLayoutVars>
          <dgm:bulletEnabled val="1"/>
        </dgm:presLayoutVars>
      </dgm:prSet>
      <dgm:spPr/>
    </dgm:pt>
    <dgm:pt modelId="{C1AE7CA3-EAA9-493A-8A55-F4AB8C1D3377}" type="pres">
      <dgm:prSet presAssocID="{8E65A57E-BB39-4D37-8325-952DFD5EA56F}" presName="accent_4" presStyleCnt="0"/>
      <dgm:spPr/>
    </dgm:pt>
    <dgm:pt modelId="{1AC18F12-35BD-4815-8F05-420BA1E344F5}" type="pres">
      <dgm:prSet presAssocID="{8E65A57E-BB39-4D37-8325-952DFD5EA56F}" presName="accentRepeatNode" presStyleLbl="solidFgAcc1" presStyleIdx="3" presStyleCnt="5"/>
      <dgm:spPr/>
    </dgm:pt>
    <dgm:pt modelId="{BB5F3745-1D96-429D-907F-AF15F00ADCC2}" type="pres">
      <dgm:prSet presAssocID="{F86DB2E2-4EA2-4202-8ECA-0E20ADE18310}" presName="text_5" presStyleLbl="node1" presStyleIdx="4" presStyleCnt="5">
        <dgm:presLayoutVars>
          <dgm:bulletEnabled val="1"/>
        </dgm:presLayoutVars>
      </dgm:prSet>
      <dgm:spPr/>
    </dgm:pt>
    <dgm:pt modelId="{2DCAB31B-D002-4092-AAE0-D2336109DFB3}" type="pres">
      <dgm:prSet presAssocID="{F86DB2E2-4EA2-4202-8ECA-0E20ADE18310}" presName="accent_5" presStyleCnt="0"/>
      <dgm:spPr/>
    </dgm:pt>
    <dgm:pt modelId="{7EDB615C-26C3-4023-86ED-05F12598ABA8}" type="pres">
      <dgm:prSet presAssocID="{F86DB2E2-4EA2-4202-8ECA-0E20ADE18310}" presName="accentRepeatNode" presStyleLbl="solidFgAcc1" presStyleIdx="4" presStyleCnt="5"/>
      <dgm:spPr/>
    </dgm:pt>
  </dgm:ptLst>
  <dgm:cxnLst>
    <dgm:cxn modelId="{E3B83701-1C83-42D4-888C-B0CD10CD31AD}" srcId="{8E9FAECF-603D-469A-8779-2A4A2A59C420}" destId="{F86DB2E2-4EA2-4202-8ECA-0E20ADE18310}" srcOrd="4" destOrd="0" parTransId="{FD1974D1-92BB-43CB-9585-D9F97646ED69}" sibTransId="{74DC4C05-3F0A-4CF0-82AB-7EA54FDD5A51}"/>
    <dgm:cxn modelId="{1EAF6C03-6A34-4E10-819D-45E500832C6F}" srcId="{8E9FAECF-603D-469A-8779-2A4A2A59C420}" destId="{8E65A57E-BB39-4D37-8325-952DFD5EA56F}" srcOrd="3" destOrd="0" parTransId="{6DF7CFA4-9A45-4099-824D-99CAE357F34A}" sibTransId="{4A0E84F3-CBC8-49FD-9AE1-A48B2036CBEA}"/>
    <dgm:cxn modelId="{E904D921-B8C7-4F47-8F1B-3E0F51D107B2}" type="presOf" srcId="{0FDC2B91-D6B8-4D71-A943-5C017CB51E38}" destId="{9B305CCD-CFEA-4C55-8701-EFD1BC7F7A6D}" srcOrd="0" destOrd="0" presId="urn:microsoft.com/office/officeart/2008/layout/VerticalCurvedList"/>
    <dgm:cxn modelId="{485E462A-38DB-4197-AEBC-5C8F57708390}" type="presOf" srcId="{8E9FAECF-603D-469A-8779-2A4A2A59C420}" destId="{5B593360-C936-4DCF-AC71-DFF20D843907}" srcOrd="0" destOrd="0" presId="urn:microsoft.com/office/officeart/2008/layout/VerticalCurvedList"/>
    <dgm:cxn modelId="{F97E3532-C246-45E2-970D-14AC02337E25}" type="presOf" srcId="{47583698-5640-4BF1-96EB-F70E95D30F8B}" destId="{A5E71F7C-89D8-45A9-B21F-639CA4CA2D69}" srcOrd="0" destOrd="0" presId="urn:microsoft.com/office/officeart/2008/layout/VerticalCurvedList"/>
    <dgm:cxn modelId="{A99AB25E-2339-4424-AAA2-2CF51E8C9AEF}" type="presOf" srcId="{30E08F01-9CCB-4CC6-8DD5-5763740BF246}" destId="{CE554CD5-7D5E-4B9B-B179-D459338B5982}" srcOrd="0" destOrd="0" presId="urn:microsoft.com/office/officeart/2008/layout/VerticalCurvedList"/>
    <dgm:cxn modelId="{02D8FE55-33E3-473D-96B5-256077200980}" type="presOf" srcId="{6A3E874F-A257-4AF0-AD08-37E3C1D7036B}" destId="{69A604C8-7C57-4245-8872-4BB01D299129}" srcOrd="0" destOrd="0" presId="urn:microsoft.com/office/officeart/2008/layout/VerticalCurvedList"/>
    <dgm:cxn modelId="{006794C9-2622-413A-A284-27DDE27B1B76}" srcId="{8E9FAECF-603D-469A-8779-2A4A2A59C420}" destId="{6A3E874F-A257-4AF0-AD08-37E3C1D7036B}" srcOrd="0" destOrd="0" parTransId="{43BB4579-B3DA-45D4-B353-1ECC1905FB50}" sibTransId="{47583698-5640-4BF1-96EB-F70E95D30F8B}"/>
    <dgm:cxn modelId="{092371D7-14D4-4919-829E-98AFA5B8E576}" type="presOf" srcId="{8E65A57E-BB39-4D37-8325-952DFD5EA56F}" destId="{6EA2B4C1-36B1-4243-9ECA-B15C5C47750A}" srcOrd="0" destOrd="0" presId="urn:microsoft.com/office/officeart/2008/layout/VerticalCurvedList"/>
    <dgm:cxn modelId="{500A28D8-FC50-4846-847A-D24D87EB86F7}" type="presOf" srcId="{F86DB2E2-4EA2-4202-8ECA-0E20ADE18310}" destId="{BB5F3745-1D96-429D-907F-AF15F00ADCC2}" srcOrd="0" destOrd="0" presId="urn:microsoft.com/office/officeart/2008/layout/VerticalCurvedList"/>
    <dgm:cxn modelId="{BDC0E0F0-640E-450F-8B21-569D64D7635F}" srcId="{8E9FAECF-603D-469A-8779-2A4A2A59C420}" destId="{0FDC2B91-D6B8-4D71-A943-5C017CB51E38}" srcOrd="2" destOrd="0" parTransId="{C62483FF-7A74-4B13-8CB1-883A34EFE6EC}" sibTransId="{1E3C56E1-D394-4BD7-819F-39F096211E1B}"/>
    <dgm:cxn modelId="{E9BB6EFE-8ABC-4385-B6CF-4D9D17EDBF29}" srcId="{8E9FAECF-603D-469A-8779-2A4A2A59C420}" destId="{30E08F01-9CCB-4CC6-8DD5-5763740BF246}" srcOrd="1" destOrd="0" parTransId="{BC94E35C-1341-425C-B75C-C7C02E00C8EA}" sibTransId="{C874BD02-9AE4-4CD4-B850-87DE75707FF2}"/>
    <dgm:cxn modelId="{7FC57AF7-C4EF-4473-BB5A-003D72F4F8AC}" type="presParOf" srcId="{5B593360-C936-4DCF-AC71-DFF20D843907}" destId="{98FE9135-3C6A-4800-B3D5-D6ED89BAC526}" srcOrd="0" destOrd="0" presId="urn:microsoft.com/office/officeart/2008/layout/VerticalCurvedList"/>
    <dgm:cxn modelId="{4F88511C-C2F7-445D-8B1B-DEB581ACAC53}" type="presParOf" srcId="{98FE9135-3C6A-4800-B3D5-D6ED89BAC526}" destId="{CF34298A-B112-43A8-9088-B25B72959FDA}" srcOrd="0" destOrd="0" presId="urn:microsoft.com/office/officeart/2008/layout/VerticalCurvedList"/>
    <dgm:cxn modelId="{5CC9DEC2-CF0B-4324-9916-1EE27D0AFBEE}" type="presParOf" srcId="{CF34298A-B112-43A8-9088-B25B72959FDA}" destId="{5011DE78-4458-43A7-8572-CC9A60031144}" srcOrd="0" destOrd="0" presId="urn:microsoft.com/office/officeart/2008/layout/VerticalCurvedList"/>
    <dgm:cxn modelId="{AAE0BD63-A5FE-4EA4-A85B-1BD6734DC894}" type="presParOf" srcId="{CF34298A-B112-43A8-9088-B25B72959FDA}" destId="{A5E71F7C-89D8-45A9-B21F-639CA4CA2D69}" srcOrd="1" destOrd="0" presId="urn:microsoft.com/office/officeart/2008/layout/VerticalCurvedList"/>
    <dgm:cxn modelId="{0D36D0C9-FBED-4B91-891A-F30BE6BA5B28}" type="presParOf" srcId="{CF34298A-B112-43A8-9088-B25B72959FDA}" destId="{513BBDCB-6054-42CB-92BC-8F17A64399BA}" srcOrd="2" destOrd="0" presId="urn:microsoft.com/office/officeart/2008/layout/VerticalCurvedList"/>
    <dgm:cxn modelId="{276FA7F1-7193-4D11-B9B1-E4CD294DF014}" type="presParOf" srcId="{CF34298A-B112-43A8-9088-B25B72959FDA}" destId="{627B1802-A44D-4B53-92D0-136A8AC68F85}" srcOrd="3" destOrd="0" presId="urn:microsoft.com/office/officeart/2008/layout/VerticalCurvedList"/>
    <dgm:cxn modelId="{DA686CBD-06CF-428B-9419-4A746B00FC05}" type="presParOf" srcId="{98FE9135-3C6A-4800-B3D5-D6ED89BAC526}" destId="{69A604C8-7C57-4245-8872-4BB01D299129}" srcOrd="1" destOrd="0" presId="urn:microsoft.com/office/officeart/2008/layout/VerticalCurvedList"/>
    <dgm:cxn modelId="{C2CAAC0E-DCBE-4FF3-9BE7-BC4AF403AF33}" type="presParOf" srcId="{98FE9135-3C6A-4800-B3D5-D6ED89BAC526}" destId="{7F65407C-FD8A-4689-8090-C190343BA4DA}" srcOrd="2" destOrd="0" presId="urn:microsoft.com/office/officeart/2008/layout/VerticalCurvedList"/>
    <dgm:cxn modelId="{1C9EC3E9-68BB-4088-8ADB-623CF5A34CAE}" type="presParOf" srcId="{7F65407C-FD8A-4689-8090-C190343BA4DA}" destId="{A7AE52A2-1F16-454A-B845-BED50DD963BB}" srcOrd="0" destOrd="0" presId="urn:microsoft.com/office/officeart/2008/layout/VerticalCurvedList"/>
    <dgm:cxn modelId="{4FC41CC1-0CF5-41E5-B8D3-5B54958C5FFE}" type="presParOf" srcId="{98FE9135-3C6A-4800-B3D5-D6ED89BAC526}" destId="{CE554CD5-7D5E-4B9B-B179-D459338B5982}" srcOrd="3" destOrd="0" presId="urn:microsoft.com/office/officeart/2008/layout/VerticalCurvedList"/>
    <dgm:cxn modelId="{872E6B49-AD32-4AC4-8A10-D5B9B0373635}" type="presParOf" srcId="{98FE9135-3C6A-4800-B3D5-D6ED89BAC526}" destId="{7D07A9FF-DD40-4838-8710-021D01D04421}" srcOrd="4" destOrd="0" presId="urn:microsoft.com/office/officeart/2008/layout/VerticalCurvedList"/>
    <dgm:cxn modelId="{D706421C-937A-457B-88E8-323C29A28F41}" type="presParOf" srcId="{7D07A9FF-DD40-4838-8710-021D01D04421}" destId="{241556DC-A906-4476-A3CE-BA81573CFBF9}" srcOrd="0" destOrd="0" presId="urn:microsoft.com/office/officeart/2008/layout/VerticalCurvedList"/>
    <dgm:cxn modelId="{9B8A0E2C-6A12-4927-BC5F-68D4D5BC588B}" type="presParOf" srcId="{98FE9135-3C6A-4800-B3D5-D6ED89BAC526}" destId="{9B305CCD-CFEA-4C55-8701-EFD1BC7F7A6D}" srcOrd="5" destOrd="0" presId="urn:microsoft.com/office/officeart/2008/layout/VerticalCurvedList"/>
    <dgm:cxn modelId="{857F93A0-9CC5-4DCB-96A6-FE8BD7AB8511}" type="presParOf" srcId="{98FE9135-3C6A-4800-B3D5-D6ED89BAC526}" destId="{1771EC48-D49A-4363-AB3D-350841DAC1C7}" srcOrd="6" destOrd="0" presId="urn:microsoft.com/office/officeart/2008/layout/VerticalCurvedList"/>
    <dgm:cxn modelId="{7DCBF169-0F3C-4515-8B9F-ECF95810BA7E}" type="presParOf" srcId="{1771EC48-D49A-4363-AB3D-350841DAC1C7}" destId="{0343532E-3B03-40FC-9250-DF9F5F890DE5}" srcOrd="0" destOrd="0" presId="urn:microsoft.com/office/officeart/2008/layout/VerticalCurvedList"/>
    <dgm:cxn modelId="{84761AAF-7CC9-4383-A220-E7E41F4EE68A}" type="presParOf" srcId="{98FE9135-3C6A-4800-B3D5-D6ED89BAC526}" destId="{6EA2B4C1-36B1-4243-9ECA-B15C5C47750A}" srcOrd="7" destOrd="0" presId="urn:microsoft.com/office/officeart/2008/layout/VerticalCurvedList"/>
    <dgm:cxn modelId="{DE12975A-BE1D-4367-99BD-4FB36A8DB660}" type="presParOf" srcId="{98FE9135-3C6A-4800-B3D5-D6ED89BAC526}" destId="{C1AE7CA3-EAA9-493A-8A55-F4AB8C1D3377}" srcOrd="8" destOrd="0" presId="urn:microsoft.com/office/officeart/2008/layout/VerticalCurvedList"/>
    <dgm:cxn modelId="{4000F004-05B9-4531-9845-B936DC910160}" type="presParOf" srcId="{C1AE7CA3-EAA9-493A-8A55-F4AB8C1D3377}" destId="{1AC18F12-35BD-4815-8F05-420BA1E344F5}" srcOrd="0" destOrd="0" presId="urn:microsoft.com/office/officeart/2008/layout/VerticalCurvedList"/>
    <dgm:cxn modelId="{5B0DA98B-C928-400B-A54B-DB7C613B3F37}" type="presParOf" srcId="{98FE9135-3C6A-4800-B3D5-D6ED89BAC526}" destId="{BB5F3745-1D96-429D-907F-AF15F00ADCC2}" srcOrd="9" destOrd="0" presId="urn:microsoft.com/office/officeart/2008/layout/VerticalCurvedList"/>
    <dgm:cxn modelId="{557CA502-5582-469D-9376-AE9C4DF31654}" type="presParOf" srcId="{98FE9135-3C6A-4800-B3D5-D6ED89BAC526}" destId="{2DCAB31B-D002-4092-AAE0-D2336109DFB3}" srcOrd="10" destOrd="0" presId="urn:microsoft.com/office/officeart/2008/layout/VerticalCurvedList"/>
    <dgm:cxn modelId="{E65616D6-3159-40CA-9553-4DFABEA214D3}" type="presParOf" srcId="{2DCAB31B-D002-4092-AAE0-D2336109DFB3}" destId="{7EDB615C-26C3-4023-86ED-05F12598ABA8}" srcOrd="0" destOrd="0" presId="urn:microsoft.com/office/officeart/2008/layout/VerticalCurvedLis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A28709-61F5-4D48-AFBF-C98DA708E16F}">
      <dsp:nvSpPr>
        <dsp:cNvPr id="0" name=""/>
        <dsp:cNvSpPr/>
      </dsp:nvSpPr>
      <dsp:spPr>
        <a:xfrm>
          <a:off x="5245" y="73430"/>
          <a:ext cx="1951504" cy="780601"/>
        </a:xfrm>
        <a:prstGeom prst="chevron">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Collection</a:t>
          </a:r>
          <a:endParaRPr lang="en-US" sz="1500" kern="1200" dirty="0"/>
        </a:p>
      </dsp:txBody>
      <dsp:txXfrm>
        <a:off x="395546" y="73430"/>
        <a:ext cx="1170903" cy="780601"/>
      </dsp:txXfrm>
    </dsp:sp>
    <dsp:sp modelId="{54EBD142-A7C1-406F-8DE1-B78CD93ABF20}">
      <dsp:nvSpPr>
        <dsp:cNvPr id="0" name=""/>
        <dsp:cNvSpPr/>
      </dsp:nvSpPr>
      <dsp:spPr>
        <a:xfrm>
          <a:off x="1761600" y="73430"/>
          <a:ext cx="1951504" cy="780601"/>
        </a:xfrm>
        <a:prstGeom prst="chevron">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Data Preprocessing</a:t>
          </a:r>
          <a:endParaRPr lang="en-US" sz="1500" kern="1200" dirty="0"/>
        </a:p>
      </dsp:txBody>
      <dsp:txXfrm>
        <a:off x="2151901" y="73430"/>
        <a:ext cx="1170903" cy="780601"/>
      </dsp:txXfrm>
    </dsp:sp>
    <dsp:sp modelId="{B0B877A0-0415-4B96-8B62-FFED39A4FEA8}">
      <dsp:nvSpPr>
        <dsp:cNvPr id="0" name=""/>
        <dsp:cNvSpPr/>
      </dsp:nvSpPr>
      <dsp:spPr>
        <a:xfrm>
          <a:off x="3517954" y="73430"/>
          <a:ext cx="1951504" cy="780601"/>
        </a:xfrm>
        <a:prstGeom prst="chevron">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Feature Extraction</a:t>
          </a:r>
          <a:endParaRPr lang="en-US" sz="1500" kern="1200" dirty="0"/>
        </a:p>
      </dsp:txBody>
      <dsp:txXfrm>
        <a:off x="3908255" y="73430"/>
        <a:ext cx="1170903" cy="780601"/>
      </dsp:txXfrm>
    </dsp:sp>
    <dsp:sp modelId="{DE4A8292-F095-4123-B22E-88A299C613CD}">
      <dsp:nvSpPr>
        <dsp:cNvPr id="0" name=""/>
        <dsp:cNvSpPr/>
      </dsp:nvSpPr>
      <dsp:spPr>
        <a:xfrm>
          <a:off x="5274308" y="73430"/>
          <a:ext cx="1951504" cy="780601"/>
        </a:xfrm>
        <a:prstGeom prst="chevron">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Validation and Testing</a:t>
          </a:r>
          <a:endParaRPr lang="en-US" sz="1500" b="1" kern="1200" dirty="0">
            <a:latin typeface="Adobe Devanagari" panose="02040503050201020203" pitchFamily="18" charset="0"/>
            <a:cs typeface="Adobe Devanagari" panose="02040503050201020203" pitchFamily="18" charset="0"/>
          </a:endParaRPr>
        </a:p>
      </dsp:txBody>
      <dsp:txXfrm>
        <a:off x="5664609" y="73430"/>
        <a:ext cx="1170903" cy="780601"/>
      </dsp:txXfrm>
    </dsp:sp>
    <dsp:sp modelId="{616B440B-49F2-4343-A41E-138539E0A37F}">
      <dsp:nvSpPr>
        <dsp:cNvPr id="0" name=""/>
        <dsp:cNvSpPr/>
      </dsp:nvSpPr>
      <dsp:spPr>
        <a:xfrm>
          <a:off x="7030663" y="73430"/>
          <a:ext cx="1951504" cy="780601"/>
        </a:xfrm>
        <a:prstGeom prst="chevron">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Predictive Biomarkers</a:t>
          </a:r>
          <a:endParaRPr lang="en-US" sz="1500" kern="1200" dirty="0"/>
        </a:p>
      </dsp:txBody>
      <dsp:txXfrm>
        <a:off x="7420964" y="73430"/>
        <a:ext cx="1170903" cy="780601"/>
      </dsp:txXfrm>
    </dsp:sp>
    <dsp:sp modelId="{C69002A7-16B8-405A-AC40-4667A52B651B}">
      <dsp:nvSpPr>
        <dsp:cNvPr id="0" name=""/>
        <dsp:cNvSpPr/>
      </dsp:nvSpPr>
      <dsp:spPr>
        <a:xfrm>
          <a:off x="8787017" y="73430"/>
          <a:ext cx="1951504" cy="780601"/>
        </a:xfrm>
        <a:prstGeom prst="chevron">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0008" tIns="20003" rIns="20003" bIns="20003" numCol="1" spcCol="1270" anchor="ctr" anchorCtr="0">
          <a:noAutofit/>
        </a:bodyPr>
        <a:lstStyle/>
        <a:p>
          <a:pPr marL="0" lvl="0" indent="0" algn="ctr" defTabSz="666750">
            <a:lnSpc>
              <a:spcPct val="90000"/>
            </a:lnSpc>
            <a:spcBef>
              <a:spcPct val="0"/>
            </a:spcBef>
            <a:spcAft>
              <a:spcPct val="35000"/>
            </a:spcAft>
            <a:buNone/>
          </a:pPr>
          <a:r>
            <a:rPr lang="en-US" sz="1500" b="1" kern="1200">
              <a:latin typeface="Adobe Devanagari" panose="02040503050201020203" pitchFamily="18" charset="0"/>
              <a:cs typeface="Adobe Devanagari" panose="02040503050201020203" pitchFamily="18" charset="0"/>
            </a:rPr>
            <a:t>Continuous Monitoring</a:t>
          </a:r>
          <a:endParaRPr lang="en-US" sz="1500" kern="1200" dirty="0"/>
        </a:p>
      </dsp:txBody>
      <dsp:txXfrm>
        <a:off x="9177318" y="73430"/>
        <a:ext cx="1170903" cy="780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4162360" y="-798316"/>
          <a:ext cx="6206611" cy="6206611"/>
        </a:xfrm>
        <a:prstGeom prst="blockArc">
          <a:avLst>
            <a:gd name="adj1" fmla="val 8100000"/>
            <a:gd name="adj2" fmla="val 135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63809" y="354415"/>
          <a:ext cx="4572380" cy="709199"/>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Improving Model Performance with Advanced Techniques</a:t>
          </a:r>
          <a:endParaRPr lang="en-US" sz="2100" kern="1200" dirty="0"/>
        </a:p>
      </dsp:txBody>
      <dsp:txXfrm>
        <a:off x="63809" y="354415"/>
        <a:ext cx="4572380" cy="709199"/>
      </dsp:txXfrm>
    </dsp:sp>
    <dsp:sp modelId="{A7AE52A2-1F16-454A-B845-BED50DD963BB}">
      <dsp:nvSpPr>
        <dsp:cNvPr id="0" name=""/>
        <dsp:cNvSpPr/>
      </dsp:nvSpPr>
      <dsp:spPr>
        <a:xfrm>
          <a:off x="4192940" y="265765"/>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63809" y="1418398"/>
          <a:ext cx="4165780" cy="709199"/>
        </a:xfrm>
        <a:prstGeom prst="rect">
          <a:avLst/>
        </a:prstGeom>
        <a:solidFill>
          <a:schemeClr val="accent5">
            <a:hueOff val="-2252848"/>
            <a:satOff val="-5806"/>
            <a:lumOff val="-392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Creating Larger Databases Through Research Collaboration</a:t>
          </a:r>
          <a:endParaRPr lang="en-US" sz="2100" kern="1200" dirty="0"/>
        </a:p>
      </dsp:txBody>
      <dsp:txXfrm>
        <a:off x="63809" y="1418398"/>
        <a:ext cx="4165780" cy="709199"/>
      </dsp:txXfrm>
    </dsp:sp>
    <dsp:sp modelId="{241556DC-A906-4476-A3CE-BA81573CFBF9}">
      <dsp:nvSpPr>
        <dsp:cNvPr id="0" name=""/>
        <dsp:cNvSpPr/>
      </dsp:nvSpPr>
      <dsp:spPr>
        <a:xfrm>
          <a:off x="3786340" y="1329748"/>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6382E7E-0945-4776-B10F-A520E5736272}">
      <dsp:nvSpPr>
        <dsp:cNvPr id="0" name=""/>
        <dsp:cNvSpPr/>
      </dsp:nvSpPr>
      <dsp:spPr>
        <a:xfrm>
          <a:off x="63809" y="2482381"/>
          <a:ext cx="4165780" cy="709199"/>
        </a:xfrm>
        <a:prstGeom prst="rect">
          <a:avLst/>
        </a:prstGeom>
        <a:solidFill>
          <a:schemeClr val="accent5">
            <a:hueOff val="-4505695"/>
            <a:satOff val="-11613"/>
            <a:lumOff val="-784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Integrating Deep Learning with IoT for Smart Farming</a:t>
          </a:r>
          <a:endParaRPr lang="en-US" sz="2100" kern="1200" dirty="0"/>
        </a:p>
      </dsp:txBody>
      <dsp:txXfrm>
        <a:off x="63809" y="2482381"/>
        <a:ext cx="4165780" cy="709199"/>
      </dsp:txXfrm>
    </dsp:sp>
    <dsp:sp modelId="{1AC18F12-35BD-4815-8F05-420BA1E344F5}">
      <dsp:nvSpPr>
        <dsp:cNvPr id="0" name=""/>
        <dsp:cNvSpPr/>
      </dsp:nvSpPr>
      <dsp:spPr>
        <a:xfrm>
          <a:off x="3786340" y="2393731"/>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D7607CA-12C2-4D49-957D-3E43E3BCF628}">
      <dsp:nvSpPr>
        <dsp:cNvPr id="0" name=""/>
        <dsp:cNvSpPr/>
      </dsp:nvSpPr>
      <dsp:spPr>
        <a:xfrm>
          <a:off x="63809" y="3546364"/>
          <a:ext cx="4572380" cy="709199"/>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62927" bIns="53340" numCol="1" spcCol="1270" anchor="ctr" anchorCtr="0">
          <a:noAutofit/>
        </a:bodyPr>
        <a:lstStyle/>
        <a:p>
          <a:pPr marL="0" lvl="0" indent="0" algn="l" defTabSz="933450">
            <a:lnSpc>
              <a:spcPct val="90000"/>
            </a:lnSpc>
            <a:spcBef>
              <a:spcPct val="0"/>
            </a:spcBef>
            <a:spcAft>
              <a:spcPct val="35000"/>
            </a:spcAft>
            <a:buNone/>
          </a:pPr>
          <a:r>
            <a:rPr lang="en-US" sz="2100" b="1" kern="1200" dirty="0"/>
            <a:t>Supporting Farmers with Smart and Accessible Systems</a:t>
          </a:r>
          <a:endParaRPr lang="en-US" sz="2100" kern="1200" dirty="0"/>
        </a:p>
      </dsp:txBody>
      <dsp:txXfrm>
        <a:off x="63809" y="3546364"/>
        <a:ext cx="4572380" cy="709199"/>
      </dsp:txXfrm>
    </dsp:sp>
    <dsp:sp modelId="{7EDB615C-26C3-4023-86ED-05F12598ABA8}">
      <dsp:nvSpPr>
        <dsp:cNvPr id="0" name=""/>
        <dsp:cNvSpPr/>
      </dsp:nvSpPr>
      <dsp:spPr>
        <a:xfrm>
          <a:off x="4192940" y="3457714"/>
          <a:ext cx="886498" cy="886498"/>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E71F7C-89D8-45A9-B21F-639CA4CA2D69}">
      <dsp:nvSpPr>
        <dsp:cNvPr id="0" name=""/>
        <dsp:cNvSpPr/>
      </dsp:nvSpPr>
      <dsp:spPr>
        <a:xfrm>
          <a:off x="-5212046" y="-798316"/>
          <a:ext cx="6206611" cy="6206611"/>
        </a:xfrm>
        <a:prstGeom prst="blockArc">
          <a:avLst>
            <a:gd name="adj1" fmla="val 18900000"/>
            <a:gd name="adj2" fmla="val 2700000"/>
            <a:gd name="adj3" fmla="val 348"/>
          </a:avLst>
        </a:prstGeom>
        <a:noFill/>
        <a:ln w="12700" cap="flat" cmpd="sng" algn="ctr">
          <a:solidFill>
            <a:schemeClr val="accent6">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9A604C8-7C57-4245-8872-4BB01D299129}">
      <dsp:nvSpPr>
        <dsp:cNvPr id="0" name=""/>
        <dsp:cNvSpPr/>
      </dsp:nvSpPr>
      <dsp:spPr>
        <a:xfrm>
          <a:off x="434989" y="288031"/>
          <a:ext cx="4658126" cy="576431"/>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Lack of Available Data</a:t>
          </a:r>
          <a:endParaRPr lang="en-US" sz="1700" kern="1200" dirty="0"/>
        </a:p>
      </dsp:txBody>
      <dsp:txXfrm>
        <a:off x="434989" y="288031"/>
        <a:ext cx="4658126" cy="576431"/>
      </dsp:txXfrm>
    </dsp:sp>
    <dsp:sp modelId="{A7AE52A2-1F16-454A-B845-BED50DD963BB}">
      <dsp:nvSpPr>
        <dsp:cNvPr id="0" name=""/>
        <dsp:cNvSpPr/>
      </dsp:nvSpPr>
      <dsp:spPr>
        <a:xfrm>
          <a:off x="74720" y="215977"/>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E554CD5-7D5E-4B9B-B179-D459338B5982}">
      <dsp:nvSpPr>
        <dsp:cNvPr id="0" name=""/>
        <dsp:cNvSpPr/>
      </dsp:nvSpPr>
      <dsp:spPr>
        <a:xfrm>
          <a:off x="848044" y="1152402"/>
          <a:ext cx="4245072" cy="576431"/>
        </a:xfrm>
        <a:prstGeom prst="rect">
          <a:avLst/>
        </a:prstGeom>
        <a:solidFill>
          <a:schemeClr val="accent5">
            <a:hueOff val="-1689636"/>
            <a:satOff val="-4355"/>
            <a:lumOff val="-2941"/>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Variability in Agricultural Conditions</a:t>
          </a:r>
          <a:endParaRPr lang="en-US" sz="1700" kern="1200" dirty="0"/>
        </a:p>
      </dsp:txBody>
      <dsp:txXfrm>
        <a:off x="848044" y="1152402"/>
        <a:ext cx="4245072" cy="576431"/>
      </dsp:txXfrm>
    </dsp:sp>
    <dsp:sp modelId="{241556DC-A906-4476-A3CE-BA81573CFBF9}">
      <dsp:nvSpPr>
        <dsp:cNvPr id="0" name=""/>
        <dsp:cNvSpPr/>
      </dsp:nvSpPr>
      <dsp:spPr>
        <a:xfrm>
          <a:off x="487774" y="1080348"/>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9B305CCD-CFEA-4C55-8701-EFD1BC7F7A6D}">
      <dsp:nvSpPr>
        <dsp:cNvPr id="0" name=""/>
        <dsp:cNvSpPr/>
      </dsp:nvSpPr>
      <dsp:spPr>
        <a:xfrm>
          <a:off x="974818" y="2016773"/>
          <a:ext cx="4118297" cy="576431"/>
        </a:xfrm>
        <a:prstGeom prst="rect">
          <a:avLst/>
        </a:prstGeom>
        <a:solidFill>
          <a:schemeClr val="accent5">
            <a:hueOff val="-3379271"/>
            <a:satOff val="-8710"/>
            <a:lumOff val="-5883"/>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Difficulty in Classifying Similar Symptoms</a:t>
          </a:r>
          <a:endParaRPr lang="en-US" sz="1700" kern="1200" dirty="0"/>
        </a:p>
      </dsp:txBody>
      <dsp:txXfrm>
        <a:off x="974818" y="2016773"/>
        <a:ext cx="4118297" cy="576431"/>
      </dsp:txXfrm>
    </dsp:sp>
    <dsp:sp modelId="{0343532E-3B03-40FC-9250-DF9F5F890DE5}">
      <dsp:nvSpPr>
        <dsp:cNvPr id="0" name=""/>
        <dsp:cNvSpPr/>
      </dsp:nvSpPr>
      <dsp:spPr>
        <a:xfrm>
          <a:off x="614548" y="1944719"/>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EA2B4C1-36B1-4243-9ECA-B15C5C47750A}">
      <dsp:nvSpPr>
        <dsp:cNvPr id="0" name=""/>
        <dsp:cNvSpPr/>
      </dsp:nvSpPr>
      <dsp:spPr>
        <a:xfrm>
          <a:off x="848044" y="2881144"/>
          <a:ext cx="4245072" cy="576431"/>
        </a:xfrm>
        <a:prstGeom prst="rect">
          <a:avLst/>
        </a:prstGeom>
        <a:solidFill>
          <a:schemeClr val="accent5">
            <a:hueOff val="-5068907"/>
            <a:satOff val="-13064"/>
            <a:lumOff val="-882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High Computational Requirements</a:t>
          </a:r>
          <a:endParaRPr lang="en-US" sz="1700" kern="1200" dirty="0"/>
        </a:p>
      </dsp:txBody>
      <dsp:txXfrm>
        <a:off x="848044" y="2881144"/>
        <a:ext cx="4245072" cy="576431"/>
      </dsp:txXfrm>
    </dsp:sp>
    <dsp:sp modelId="{1AC18F12-35BD-4815-8F05-420BA1E344F5}">
      <dsp:nvSpPr>
        <dsp:cNvPr id="0" name=""/>
        <dsp:cNvSpPr/>
      </dsp:nvSpPr>
      <dsp:spPr>
        <a:xfrm>
          <a:off x="487774" y="2809090"/>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B5F3745-1D96-429D-907F-AF15F00ADCC2}">
      <dsp:nvSpPr>
        <dsp:cNvPr id="0" name=""/>
        <dsp:cNvSpPr/>
      </dsp:nvSpPr>
      <dsp:spPr>
        <a:xfrm>
          <a:off x="434989" y="3745515"/>
          <a:ext cx="4658126" cy="576431"/>
        </a:xfrm>
        <a:prstGeom prst="rect">
          <a:avLst/>
        </a:prstGeom>
        <a:solidFill>
          <a:schemeClr val="accent5">
            <a:hueOff val="-6758543"/>
            <a:satOff val="-17419"/>
            <a:lumOff val="-11765"/>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543" tIns="43180" rIns="43180" bIns="43180" numCol="1" spcCol="1270" anchor="ctr" anchorCtr="0">
          <a:noAutofit/>
        </a:bodyPr>
        <a:lstStyle/>
        <a:p>
          <a:pPr marL="0" lvl="0" indent="0" algn="l" defTabSz="755650">
            <a:lnSpc>
              <a:spcPct val="90000"/>
            </a:lnSpc>
            <a:spcBef>
              <a:spcPct val="0"/>
            </a:spcBef>
            <a:spcAft>
              <a:spcPct val="35000"/>
            </a:spcAft>
            <a:buNone/>
          </a:pPr>
          <a:r>
            <a:rPr lang="en-US" sz="1700" b="1" kern="1200" dirty="0"/>
            <a:t>Challenges in Practical Adoption</a:t>
          </a:r>
          <a:endParaRPr lang="en-US" sz="1700" kern="1200" dirty="0"/>
        </a:p>
      </dsp:txBody>
      <dsp:txXfrm>
        <a:off x="434989" y="3745515"/>
        <a:ext cx="4658126" cy="576431"/>
      </dsp:txXfrm>
    </dsp:sp>
    <dsp:sp modelId="{7EDB615C-26C3-4023-86ED-05F12598ABA8}">
      <dsp:nvSpPr>
        <dsp:cNvPr id="0" name=""/>
        <dsp:cNvSpPr/>
      </dsp:nvSpPr>
      <dsp:spPr>
        <a:xfrm>
          <a:off x="74720" y="3673461"/>
          <a:ext cx="720539" cy="720539"/>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75C5386-078A-4C14-9D1E-05B60698D2E3}"/>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عنوان فرعي 2">
            <a:extLst>
              <a:ext uri="{FF2B5EF4-FFF2-40B4-BE49-F238E27FC236}">
                <a16:creationId xmlns:a16="http://schemas.microsoft.com/office/drawing/2014/main" id="{946CAEE3-9AFF-4DA0-A8FC-7C4B86B92F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عنصر نائب للتاريخ 3">
            <a:extLst>
              <a:ext uri="{FF2B5EF4-FFF2-40B4-BE49-F238E27FC236}">
                <a16:creationId xmlns:a16="http://schemas.microsoft.com/office/drawing/2014/main" id="{BC496F07-CBE9-4396-92D5-79043FE3F9D4}"/>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F3987F4F-A3AB-4329-B74B-7685332A8B3A}"/>
              </a:ext>
            </a:extLst>
          </p:cNvPr>
          <p:cNvSpPr>
            <a:spLocks noGrp="1"/>
          </p:cNvSpPr>
          <p:nvPr>
            <p:ph type="ftr" sz="quarter" idx="11"/>
            <p:custDataLst>
              <p:tags r:id="rId1"/>
            </p:custDataLst>
          </p:nvPr>
        </p:nvSpPr>
        <p:spPr>
          <a:xfrm>
            <a:off x="0" y="6356350"/>
            <a:ext cx="12192000" cy="365125"/>
          </a:xfrm>
        </p:spPr>
        <p:txBody>
          <a:bodyPr/>
          <a:lstStyle>
            <a:lvl1pPr>
              <a:defRPr b="0" i="0" u="none">
                <a:solidFill>
                  <a:srgbClr val="000000"/>
                </a:solidFill>
                <a:latin typeface="Times New Roman" panose="02020603050405020304" pitchFamily="18" charset="0"/>
              </a:defRPr>
            </a:lvl1pPr>
          </a:lstStyle>
          <a:p>
            <a:r>
              <a:rPr lang="en-US"/>
              <a:t>Classification: </a:t>
            </a:r>
            <a:r>
              <a:rPr lang="en-US">
                <a:solidFill>
                  <a:srgbClr val="AEC90B"/>
                </a:solidFill>
              </a:rPr>
              <a:t>Public - </a:t>
            </a:r>
            <a:r>
              <a:rPr lang="ar-SA">
                <a:solidFill>
                  <a:srgbClr val="AEC90B"/>
                </a:solidFill>
              </a:rPr>
              <a:t>عام</a:t>
            </a:r>
            <a:r>
              <a:rPr lang="ar-SA"/>
              <a:t> </a:t>
            </a:r>
            <a:endParaRPr lang="en-US"/>
          </a:p>
        </p:txBody>
      </p:sp>
      <p:sp>
        <p:nvSpPr>
          <p:cNvPr id="6" name="عنصر نائب لرقم الشريحة 5">
            <a:extLst>
              <a:ext uri="{FF2B5EF4-FFF2-40B4-BE49-F238E27FC236}">
                <a16:creationId xmlns:a16="http://schemas.microsoft.com/office/drawing/2014/main" id="{9F662BFA-8DB4-4DF7-8101-0F38B3E62791}"/>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57293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AEFE941-5E68-44C1-9F2B-8A840C11561E}"/>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67C993E-8218-4849-9A44-609F0E56115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D8454D23-AE5E-443D-AB24-3EB2F073FB43}"/>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4B32CC1B-9EF4-466B-910A-FB7C97E02532}"/>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F13E4C17-C57C-4BF8-84FF-6C8C7465EDF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81527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ADCB9B-859D-40CE-9EC8-672AFD4C0587}"/>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17E13441-4EB9-419A-B302-DB1317572A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B1F9E418-D8BF-403A-A966-38C1ED3F020C}"/>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86B800C9-4089-4DE7-BB52-801CE7B9FA7E}"/>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A1E6B0DE-5FC0-4E72-A3F8-9CD2D920D1D2}"/>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122838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4016D8B-D6A9-4D70-9850-13006076FF1A}"/>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357A0E7F-1F08-4E17-8AE2-60F99C72C71C}"/>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محتوى 3">
            <a:extLst>
              <a:ext uri="{FF2B5EF4-FFF2-40B4-BE49-F238E27FC236}">
                <a16:creationId xmlns:a16="http://schemas.microsoft.com/office/drawing/2014/main" id="{405FDC68-CCF4-4D17-B45F-135306D41417}"/>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تاريخ 4">
            <a:extLst>
              <a:ext uri="{FF2B5EF4-FFF2-40B4-BE49-F238E27FC236}">
                <a16:creationId xmlns:a16="http://schemas.microsoft.com/office/drawing/2014/main" id="{A9183BEA-F598-4A1C-B572-3EA331EA4D02}"/>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6" name="عنصر نائب للتذييل 5">
            <a:extLst>
              <a:ext uri="{FF2B5EF4-FFF2-40B4-BE49-F238E27FC236}">
                <a16:creationId xmlns:a16="http://schemas.microsoft.com/office/drawing/2014/main" id="{B1A83940-4575-4FC1-AC30-A2AA4953D840}"/>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710D512-EE95-48E7-941D-2B105A97BD4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22287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50307FB-DC66-47FA-B0FB-22ED87D7F872}"/>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C1BBFC9C-7447-4498-8071-AA96A1DD77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34E514E7-FE75-4665-B584-C7344E73F611}"/>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عنصر نائب للنص 4">
            <a:extLst>
              <a:ext uri="{FF2B5EF4-FFF2-40B4-BE49-F238E27FC236}">
                <a16:creationId xmlns:a16="http://schemas.microsoft.com/office/drawing/2014/main" id="{59E61B72-F0CC-4FF6-A8AF-33FA06595B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6D3C5980-536A-4870-A1EF-7B0925202C7C}"/>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عنصر نائب للتاريخ 6">
            <a:extLst>
              <a:ext uri="{FF2B5EF4-FFF2-40B4-BE49-F238E27FC236}">
                <a16:creationId xmlns:a16="http://schemas.microsoft.com/office/drawing/2014/main" id="{023834CB-DE65-4C52-98F4-2DAE7F02C2CE}"/>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8" name="عنصر نائب للتذييل 7">
            <a:extLst>
              <a:ext uri="{FF2B5EF4-FFF2-40B4-BE49-F238E27FC236}">
                <a16:creationId xmlns:a16="http://schemas.microsoft.com/office/drawing/2014/main" id="{277362AB-DB6A-4367-8D79-C2E1149657FF}"/>
              </a:ext>
            </a:extLst>
          </p:cNvPr>
          <p:cNvSpPr>
            <a:spLocks noGrp="1"/>
          </p:cNvSpPr>
          <p:nvPr>
            <p:ph type="ftr" sz="quarter" idx="11"/>
          </p:nvPr>
        </p:nvSpPr>
        <p:spPr/>
        <p:txBody>
          <a:bodyPr/>
          <a:lstStyle/>
          <a:p>
            <a:endParaRPr lang="en-US"/>
          </a:p>
        </p:txBody>
      </p:sp>
      <p:sp>
        <p:nvSpPr>
          <p:cNvPr id="9" name="عنصر نائب لرقم الشريحة 8">
            <a:extLst>
              <a:ext uri="{FF2B5EF4-FFF2-40B4-BE49-F238E27FC236}">
                <a16:creationId xmlns:a16="http://schemas.microsoft.com/office/drawing/2014/main" id="{6B0E5C62-3DB8-4A06-9BA6-2C7198500C8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410464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4B21FDD-CDF6-4B6A-AB26-F9275DCF62BD}"/>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تاريخ 2">
            <a:extLst>
              <a:ext uri="{FF2B5EF4-FFF2-40B4-BE49-F238E27FC236}">
                <a16:creationId xmlns:a16="http://schemas.microsoft.com/office/drawing/2014/main" id="{9116B56A-DAAC-4843-A71E-2B1014444705}"/>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4" name="عنصر نائب للتذييل 3">
            <a:extLst>
              <a:ext uri="{FF2B5EF4-FFF2-40B4-BE49-F238E27FC236}">
                <a16:creationId xmlns:a16="http://schemas.microsoft.com/office/drawing/2014/main" id="{1A412A26-3A9A-40C0-BCC2-D9A5BD2A8EF3}"/>
              </a:ext>
            </a:extLst>
          </p:cNvPr>
          <p:cNvSpPr>
            <a:spLocks noGrp="1"/>
          </p:cNvSpPr>
          <p:nvPr>
            <p:ph type="ftr" sz="quarter" idx="11"/>
          </p:nvPr>
        </p:nvSpPr>
        <p:spPr/>
        <p:txBody>
          <a:bodyPr/>
          <a:lstStyle/>
          <a:p>
            <a:endParaRPr lang="en-US"/>
          </a:p>
        </p:txBody>
      </p:sp>
      <p:sp>
        <p:nvSpPr>
          <p:cNvPr id="5" name="عنصر نائب لرقم الشريحة 4">
            <a:extLst>
              <a:ext uri="{FF2B5EF4-FFF2-40B4-BE49-F238E27FC236}">
                <a16:creationId xmlns:a16="http://schemas.microsoft.com/office/drawing/2014/main" id="{01A0F57B-A26F-4458-96DB-5D28B745E0C3}"/>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16154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02D791D-8EB2-446F-B6C3-59088F1607C7}"/>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3" name="عنصر نائب للتذييل 2">
            <a:extLst>
              <a:ext uri="{FF2B5EF4-FFF2-40B4-BE49-F238E27FC236}">
                <a16:creationId xmlns:a16="http://schemas.microsoft.com/office/drawing/2014/main" id="{8F891045-4D74-45B5-89B7-5C2C7863AA5F}"/>
              </a:ext>
            </a:extLst>
          </p:cNvPr>
          <p:cNvSpPr>
            <a:spLocks noGrp="1"/>
          </p:cNvSpPr>
          <p:nvPr>
            <p:ph type="ftr" sz="quarter" idx="11"/>
          </p:nvPr>
        </p:nvSpPr>
        <p:spPr/>
        <p:txBody>
          <a:bodyPr/>
          <a:lstStyle/>
          <a:p>
            <a:endParaRPr lang="en-US"/>
          </a:p>
        </p:txBody>
      </p:sp>
      <p:sp>
        <p:nvSpPr>
          <p:cNvPr id="4" name="عنصر نائب لرقم الشريحة 3">
            <a:extLst>
              <a:ext uri="{FF2B5EF4-FFF2-40B4-BE49-F238E27FC236}">
                <a16:creationId xmlns:a16="http://schemas.microsoft.com/office/drawing/2014/main" id="{38726D1E-8B00-4C3B-861B-93728E39C9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3124170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D9CC43A-838B-4B91-A0AB-3D5CD1C1B54D}"/>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محتوى 2">
            <a:extLst>
              <a:ext uri="{FF2B5EF4-FFF2-40B4-BE49-F238E27FC236}">
                <a16:creationId xmlns:a16="http://schemas.microsoft.com/office/drawing/2014/main" id="{4BA06A86-F79B-4123-B347-50EC859DFE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نص 3">
            <a:extLst>
              <a:ext uri="{FF2B5EF4-FFF2-40B4-BE49-F238E27FC236}">
                <a16:creationId xmlns:a16="http://schemas.microsoft.com/office/drawing/2014/main" id="{8607BDDB-7DE2-4099-82A3-4EC7A7E47E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48AEFB00-940D-4D59-B475-0634CDF4F880}"/>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6" name="عنصر نائب للتذييل 5">
            <a:extLst>
              <a:ext uri="{FF2B5EF4-FFF2-40B4-BE49-F238E27FC236}">
                <a16:creationId xmlns:a16="http://schemas.microsoft.com/office/drawing/2014/main" id="{AADD85AE-C01A-4955-A386-8699561D0A3F}"/>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6EAC3FF7-17DC-4773-8635-44BA5C2FBB0D}"/>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423213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91D3D8-1E40-48AD-912B-C00C0B541878}"/>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عنصر نائب للصورة 2">
            <a:extLst>
              <a:ext uri="{FF2B5EF4-FFF2-40B4-BE49-F238E27FC236}">
                <a16:creationId xmlns:a16="http://schemas.microsoft.com/office/drawing/2014/main" id="{7990C44C-B4B5-4866-BA5B-18C4492DF5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عنصر نائب للنص 3">
            <a:extLst>
              <a:ext uri="{FF2B5EF4-FFF2-40B4-BE49-F238E27FC236}">
                <a16:creationId xmlns:a16="http://schemas.microsoft.com/office/drawing/2014/main" id="{42EA633D-4EA9-4656-811F-6C6587F451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A078943-D754-41A9-A8C0-5B29B8F89E87}"/>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6" name="عنصر نائب للتذييل 5">
            <a:extLst>
              <a:ext uri="{FF2B5EF4-FFF2-40B4-BE49-F238E27FC236}">
                <a16:creationId xmlns:a16="http://schemas.microsoft.com/office/drawing/2014/main" id="{D4C4C0DD-D92A-41DA-B4CA-1C5F8BFF4002}"/>
              </a:ext>
            </a:extLst>
          </p:cNvPr>
          <p:cNvSpPr>
            <a:spLocks noGrp="1"/>
          </p:cNvSpPr>
          <p:nvPr>
            <p:ph type="ftr" sz="quarter" idx="11"/>
          </p:nvPr>
        </p:nvSpPr>
        <p:spPr/>
        <p:txBody>
          <a:bodyPr/>
          <a:lstStyle/>
          <a:p>
            <a:endParaRPr lang="en-US"/>
          </a:p>
        </p:txBody>
      </p:sp>
      <p:sp>
        <p:nvSpPr>
          <p:cNvPr id="7" name="عنصر نائب لرقم الشريحة 6">
            <a:extLst>
              <a:ext uri="{FF2B5EF4-FFF2-40B4-BE49-F238E27FC236}">
                <a16:creationId xmlns:a16="http://schemas.microsoft.com/office/drawing/2014/main" id="{B4F0B9D4-8BC4-42E3-9EE7-9AECE6797C3B}"/>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236700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9049C1-4834-443C-A813-34BCA81B5E22}"/>
              </a:ext>
            </a:extLst>
          </p:cNvPr>
          <p:cNvSpPr>
            <a:spLocks noGrp="1"/>
          </p:cNvSpPr>
          <p:nvPr>
            <p:ph type="title"/>
          </p:nvPr>
        </p:nvSpPr>
        <p:spPr/>
        <p:txBody>
          <a:bodyPr/>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F1CEB35A-8DD3-482F-A901-3B8B214C7C0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C4617096-87DC-4CC8-BF9D-F47EC4C0ED7D}"/>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9A892591-5E2D-4CBA-888B-0B1108549ACA}"/>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E0629620-7176-49C6-857B-87E4C5319308}"/>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18445362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EA1118C3-6A48-492A-AE0D-64DA63C50C67}"/>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عنصر نائب للعنوان العمودي 2">
            <a:extLst>
              <a:ext uri="{FF2B5EF4-FFF2-40B4-BE49-F238E27FC236}">
                <a16:creationId xmlns:a16="http://schemas.microsoft.com/office/drawing/2014/main" id="{6D351C6B-2FD4-4D5C-B275-F4A73EF6C02D}"/>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182B9BB8-9B16-4310-B943-230E06170D0A}"/>
              </a:ext>
            </a:extLst>
          </p:cNvPr>
          <p:cNvSpPr>
            <a:spLocks noGrp="1"/>
          </p:cNvSpPr>
          <p:nvPr>
            <p:ph type="dt" sz="half" idx="10"/>
          </p:nvPr>
        </p:nvSpPr>
        <p:spPr/>
        <p:txBody>
          <a:body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476D2B97-212B-4CFA-9D6E-D1746B2B47A1}"/>
              </a:ext>
            </a:extLst>
          </p:cNvPr>
          <p:cNvSpPr>
            <a:spLocks noGrp="1"/>
          </p:cNvSpPr>
          <p:nvPr>
            <p:ph type="ftr" sz="quarter" idx="11"/>
          </p:nvPr>
        </p:nvSpPr>
        <p:spPr/>
        <p:txBody>
          <a:bodyPr/>
          <a:lstStyle/>
          <a:p>
            <a:endParaRPr lang="en-US"/>
          </a:p>
        </p:txBody>
      </p:sp>
      <p:sp>
        <p:nvSpPr>
          <p:cNvPr id="6" name="عنصر نائب لرقم الشريحة 5">
            <a:extLst>
              <a:ext uri="{FF2B5EF4-FFF2-40B4-BE49-F238E27FC236}">
                <a16:creationId xmlns:a16="http://schemas.microsoft.com/office/drawing/2014/main" id="{B58636D7-3B4B-4BF2-BF74-9F83BEBF6D59}"/>
              </a:ext>
            </a:extLst>
          </p:cNvPr>
          <p:cNvSpPr>
            <a:spLocks noGrp="1"/>
          </p:cNvSpPr>
          <p:nvPr>
            <p:ph type="sldNum" sz="quarter" idx="12"/>
          </p:nvPr>
        </p:nvSpPr>
        <p:spPr/>
        <p:txBody>
          <a:bodyPr/>
          <a:lstStyle/>
          <a:p>
            <a:fld id="{A8AFF586-E96B-4954-B10A-5E38CB37B856}" type="slidenum">
              <a:rPr lang="en-US" smtClean="0"/>
              <a:t>‹#›</a:t>
            </a:fld>
            <a:endParaRPr lang="en-US"/>
          </a:p>
        </p:txBody>
      </p:sp>
    </p:spTree>
    <p:extLst>
      <p:ext uri="{BB962C8B-B14F-4D97-AF65-F5344CB8AC3E}">
        <p14:creationId xmlns:p14="http://schemas.microsoft.com/office/powerpoint/2010/main" val="830645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2150E29-EBC3-4E58-BD3D-7D856C05AA75}"/>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endParaRPr lang="en-US"/>
          </a:p>
        </p:txBody>
      </p:sp>
      <p:sp>
        <p:nvSpPr>
          <p:cNvPr id="3" name="عنصر نائب للنص 2">
            <a:extLst>
              <a:ext uri="{FF2B5EF4-FFF2-40B4-BE49-F238E27FC236}">
                <a16:creationId xmlns:a16="http://schemas.microsoft.com/office/drawing/2014/main" id="{7CD7DAC8-B03D-49DA-B8CE-EFD6B7EAC43F}"/>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تاريخ 3">
            <a:extLst>
              <a:ext uri="{FF2B5EF4-FFF2-40B4-BE49-F238E27FC236}">
                <a16:creationId xmlns:a16="http://schemas.microsoft.com/office/drawing/2014/main" id="{99E36805-5415-4761-9C0B-11187837EA71}"/>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9BF958B-2922-4DC0-9154-76D57EDD9F12}" type="datetimeFigureOut">
              <a:rPr lang="en-US" smtClean="0"/>
              <a:t>2025-04-06</a:t>
            </a:fld>
            <a:endParaRPr lang="en-US"/>
          </a:p>
        </p:txBody>
      </p:sp>
      <p:sp>
        <p:nvSpPr>
          <p:cNvPr id="5" name="عنصر نائب للتذييل 4">
            <a:extLst>
              <a:ext uri="{FF2B5EF4-FFF2-40B4-BE49-F238E27FC236}">
                <a16:creationId xmlns:a16="http://schemas.microsoft.com/office/drawing/2014/main" id="{3E6E8281-0EFA-4210-8828-27A4E9114511}"/>
              </a:ext>
            </a:extLst>
          </p:cNvPr>
          <p:cNvSpPr>
            <a:spLocks noGrp="1"/>
          </p:cNvSpPr>
          <p:nvPr>
            <p:ph type="ftr" sz="quarter" idx="3"/>
            <p:custDataLst>
              <p:tags r:id="rId13"/>
            </p:custDataLst>
          </p:nvPr>
        </p:nvSpPr>
        <p:spPr>
          <a:xfrm>
            <a:off x="0" y="6356350"/>
            <a:ext cx="121920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r>
              <a:rPr lang="en-US">
                <a:solidFill>
                  <a:srgbClr val="000000"/>
                </a:solidFill>
                <a:latin typeface="Times New Roman" panose="02020603050405020304" pitchFamily="18" charset="0"/>
              </a:rPr>
              <a:t>Classification: </a:t>
            </a:r>
            <a:r>
              <a:rPr lang="en-US">
                <a:solidFill>
                  <a:srgbClr val="AEC90B"/>
                </a:solidFill>
                <a:latin typeface="Times New Roman" panose="02020603050405020304" pitchFamily="18" charset="0"/>
              </a:rPr>
              <a:t>Public - </a:t>
            </a:r>
            <a:r>
              <a:rPr lang="ar-SA">
                <a:solidFill>
                  <a:srgbClr val="AEC90B"/>
                </a:solidFill>
                <a:latin typeface="Times New Roman" panose="02020603050405020304" pitchFamily="18" charset="0"/>
              </a:rPr>
              <a:t>عام</a:t>
            </a:r>
            <a:r>
              <a:rPr lang="ar-SA">
                <a:solidFill>
                  <a:srgbClr val="000000"/>
                </a:solidFill>
                <a:latin typeface="Times New Roman" panose="02020603050405020304" pitchFamily="18" charset="0"/>
              </a:rPr>
              <a:t> </a:t>
            </a:r>
            <a:endParaRPr lang="en-US">
              <a:solidFill>
                <a:srgbClr val="000000"/>
              </a:solidFill>
              <a:latin typeface="Times New Roman" panose="02020603050405020304" pitchFamily="18" charset="0"/>
            </a:endParaRPr>
          </a:p>
        </p:txBody>
      </p:sp>
      <p:sp>
        <p:nvSpPr>
          <p:cNvPr id="6" name="عنصر نائب لرقم الشريحة 5">
            <a:extLst>
              <a:ext uri="{FF2B5EF4-FFF2-40B4-BE49-F238E27FC236}">
                <a16:creationId xmlns:a16="http://schemas.microsoft.com/office/drawing/2014/main" id="{2BB0C7B8-450F-41F7-A75B-03B62F1C48FA}"/>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A8AFF586-E96B-4954-B10A-5E38CB37B856}" type="slidenum">
              <a:rPr lang="en-US" smtClean="0"/>
              <a:t>‹#›</a:t>
            </a:fld>
            <a:endParaRPr lang="en-US"/>
          </a:p>
        </p:txBody>
      </p:sp>
    </p:spTree>
    <p:extLst>
      <p:ext uri="{BB962C8B-B14F-4D97-AF65-F5344CB8AC3E}">
        <p14:creationId xmlns:p14="http://schemas.microsoft.com/office/powerpoint/2010/main" val="2542855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 Target="slide6.xml"/><Relationship Id="rId5" Type="http://schemas.openxmlformats.org/officeDocument/2006/relationships/slide" Target="slide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png"/><Relationship Id="rId7" Type="http://schemas.openxmlformats.org/officeDocument/2006/relationships/diagramQuickStyle" Target="../diagrams/quickStyle1.xml"/><Relationship Id="rId2" Type="http://schemas.openxmlformats.org/officeDocument/2006/relationships/image" Target="../media/image3.bin"/><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2.xml"/><Relationship Id="rId13" Type="http://schemas.openxmlformats.org/officeDocument/2006/relationships/diagramColors" Target="../diagrams/colors3.xml"/><Relationship Id="rId3" Type="http://schemas.openxmlformats.org/officeDocument/2006/relationships/image" Target="../media/image2.png"/><Relationship Id="rId7" Type="http://schemas.openxmlformats.org/officeDocument/2006/relationships/diagramQuickStyle" Target="../diagrams/quickStyle2.xml"/><Relationship Id="rId12" Type="http://schemas.openxmlformats.org/officeDocument/2006/relationships/diagramQuickStyle" Target="../diagrams/quickStyle3.xml"/><Relationship Id="rId2" Type="http://schemas.openxmlformats.org/officeDocument/2006/relationships/image" Target="../media/image3.bin"/><Relationship Id="rId1" Type="http://schemas.openxmlformats.org/officeDocument/2006/relationships/slideLayout" Target="../slideLayouts/slideLayout1.xml"/><Relationship Id="rId6" Type="http://schemas.openxmlformats.org/officeDocument/2006/relationships/diagramLayout" Target="../diagrams/layout2.xml"/><Relationship Id="rId11" Type="http://schemas.openxmlformats.org/officeDocument/2006/relationships/diagramLayout" Target="../diagrams/layout3.xml"/><Relationship Id="rId5" Type="http://schemas.openxmlformats.org/officeDocument/2006/relationships/diagramData" Target="../diagrams/data2.xml"/><Relationship Id="rId10" Type="http://schemas.openxmlformats.org/officeDocument/2006/relationships/diagramData" Target="../diagrams/data3.xml"/><Relationship Id="rId4" Type="http://schemas.microsoft.com/office/2007/relationships/hdphoto" Target="../media/hdphoto1.wdp"/><Relationship Id="rId9" Type="http://schemas.microsoft.com/office/2007/relationships/diagramDrawing" Target="../diagrams/drawing2.xml"/><Relationship Id="rId14" Type="http://schemas.microsoft.com/office/2007/relationships/diagramDrawing" Target="../diagrams/drawing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bin"/><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19" name="مستطيل 18">
            <a:extLst>
              <a:ext uri="{FF2B5EF4-FFF2-40B4-BE49-F238E27FC236}">
                <a16:creationId xmlns:a16="http://schemas.microsoft.com/office/drawing/2014/main" id="{B71FC219-2984-423C-A7E6-46C4D8BBF851}"/>
              </a:ext>
            </a:extLst>
          </p:cNvPr>
          <p:cNvSpPr/>
          <p:nvPr/>
        </p:nvSpPr>
        <p:spPr>
          <a:xfrm>
            <a:off x="265883" y="4870996"/>
            <a:ext cx="11908295" cy="1015663"/>
          </a:xfrm>
          <a:prstGeom prst="rect">
            <a:avLst/>
          </a:prstGeom>
        </p:spPr>
        <p:txBody>
          <a:bodyPr wrap="square">
            <a:spAutoFit/>
          </a:bodyPr>
          <a:lstStyle/>
          <a:p>
            <a:pPr algn="ctr" rtl="0"/>
            <a:r>
              <a:rPr lang="en-US" sz="2000" b="1" dirty="0">
                <a:latin typeface="Times New Roman" panose="02020603050405020304" pitchFamily="18" charset="0"/>
                <a:cs typeface="Times New Roman" panose="02020603050405020304" pitchFamily="18" charset="0"/>
              </a:rPr>
              <a:t>Supervised by</a:t>
            </a:r>
          </a:p>
          <a:p>
            <a:pPr algn="ctr" rtl="0"/>
            <a:r>
              <a:rPr lang="en-US" sz="2000" b="1" dirty="0">
                <a:latin typeface="Times New Roman" panose="02020603050405020304" pitchFamily="18" charset="0"/>
                <a:cs typeface="Times New Roman" panose="02020603050405020304" pitchFamily="18" charset="0"/>
              </a:rPr>
              <a:t>PhD. Yasser Abdelhamid</a:t>
            </a:r>
          </a:p>
          <a:p>
            <a:pPr algn="ctr" rtl="0"/>
            <a:r>
              <a:rPr lang="en-US" sz="2000" b="1" dirty="0">
                <a:solidFill>
                  <a:srgbClr val="002060"/>
                </a:solidFill>
                <a:latin typeface="Times New Roman" panose="02020603050405020304" pitchFamily="18" charset="0"/>
                <a:cs typeface="Times New Roman" panose="02020603050405020304" pitchFamily="18" charset="0"/>
              </a:rPr>
              <a:t>Faculty Member in the Artificial Intelligence Program – </a:t>
            </a:r>
            <a:r>
              <a:rPr lang="en-US" sz="2000" b="1" dirty="0" err="1">
                <a:solidFill>
                  <a:srgbClr val="002060"/>
                </a:solidFill>
                <a:latin typeface="Times New Roman" panose="02020603050405020304" pitchFamily="18" charset="0"/>
                <a:cs typeface="Times New Roman" panose="02020603050405020304" pitchFamily="18" charset="0"/>
              </a:rPr>
              <a:t>MidOcean</a:t>
            </a:r>
            <a:r>
              <a:rPr lang="en-US" sz="2000" b="1" dirty="0">
                <a:solidFill>
                  <a:srgbClr val="002060"/>
                </a:solidFill>
                <a:latin typeface="Times New Roman" panose="02020603050405020304" pitchFamily="18" charset="0"/>
                <a:cs typeface="Times New Roman" panose="02020603050405020304" pitchFamily="18" charset="0"/>
              </a:rPr>
              <a:t> University</a:t>
            </a:r>
          </a:p>
        </p:txBody>
      </p:sp>
      <p:sp>
        <p:nvSpPr>
          <p:cNvPr id="26" name="مستطيل 25">
            <a:extLst>
              <a:ext uri="{FF2B5EF4-FFF2-40B4-BE49-F238E27FC236}">
                <a16:creationId xmlns:a16="http://schemas.microsoft.com/office/drawing/2014/main" id="{80B5E805-518A-4956-90DB-2728F6866DC1}"/>
              </a:ext>
            </a:extLst>
          </p:cNvPr>
          <p:cNvSpPr/>
          <p:nvPr/>
        </p:nvSpPr>
        <p:spPr>
          <a:xfrm>
            <a:off x="2418550" y="2304010"/>
            <a:ext cx="7354899" cy="523220"/>
          </a:xfrm>
          <a:prstGeom prst="rect">
            <a:avLst/>
          </a:prstGeom>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Cotton Disease Detection Using Deep Learning</a:t>
            </a:r>
          </a:p>
        </p:txBody>
      </p:sp>
      <p:sp>
        <p:nvSpPr>
          <p:cNvPr id="27" name="مستطيل 26">
            <a:extLst>
              <a:ext uri="{FF2B5EF4-FFF2-40B4-BE49-F238E27FC236}">
                <a16:creationId xmlns:a16="http://schemas.microsoft.com/office/drawing/2014/main" id="{274D27C8-0C5A-416B-AAA1-5823D2063FC5}"/>
              </a:ext>
            </a:extLst>
          </p:cNvPr>
          <p:cNvSpPr/>
          <p:nvPr/>
        </p:nvSpPr>
        <p:spPr>
          <a:xfrm>
            <a:off x="3172031" y="3290051"/>
            <a:ext cx="6096000" cy="1015663"/>
          </a:xfrm>
          <a:prstGeom prst="rect">
            <a:avLst/>
          </a:prstGeom>
        </p:spPr>
        <p:txBody>
          <a:bodyPr>
            <a:spAutoFit/>
          </a:bodyPr>
          <a:lstStyle/>
          <a:p>
            <a:pPr algn="ctr" rtl="0"/>
            <a:r>
              <a:rPr lang="en-US" sz="2000" b="1" dirty="0">
                <a:latin typeface="Times New Roman" panose="02020603050405020304" pitchFamily="18" charset="0"/>
                <a:cs typeface="Times New Roman" panose="02020603050405020304" pitchFamily="18" charset="0"/>
              </a:rPr>
              <a:t>Prepared by</a:t>
            </a:r>
          </a:p>
          <a:p>
            <a:pPr algn="ctr" rtl="0"/>
            <a:r>
              <a:rPr lang="ar-SA" sz="2000" b="1" dirty="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Youssif</a:t>
            </a:r>
            <a:r>
              <a:rPr lang="en-US" sz="2000" b="1" dirty="0">
                <a:latin typeface="Times New Roman" panose="02020603050405020304" pitchFamily="18" charset="0"/>
                <a:cs typeface="Times New Roman" panose="02020603050405020304" pitchFamily="18" charset="0"/>
              </a:rPr>
              <a:t> Ali </a:t>
            </a:r>
            <a:r>
              <a:rPr lang="en-US" sz="2000" b="1" dirty="0" err="1">
                <a:latin typeface="Times New Roman" panose="02020603050405020304" pitchFamily="18" charset="0"/>
                <a:cs typeface="Times New Roman" panose="02020603050405020304" pitchFamily="18" charset="0"/>
              </a:rPr>
              <a:t>Alshalakany</a:t>
            </a:r>
            <a:endParaRPr lang="en-US" sz="2000" b="1" dirty="0">
              <a:latin typeface="Times New Roman" panose="02020603050405020304" pitchFamily="18" charset="0"/>
              <a:cs typeface="Times New Roman" panose="02020603050405020304" pitchFamily="18" charset="0"/>
            </a:endParaRPr>
          </a:p>
          <a:p>
            <a:pPr algn="ctr" rtl="0"/>
            <a:r>
              <a:rPr lang="ar-SA"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Youssef </a:t>
            </a:r>
            <a:r>
              <a:rPr lang="en-US" sz="2000" b="1" dirty="0" err="1">
                <a:latin typeface="Times New Roman" panose="02020603050405020304" pitchFamily="18" charset="0"/>
                <a:cs typeface="Times New Roman" panose="02020603050405020304" pitchFamily="18" charset="0"/>
              </a:rPr>
              <a:t>Abdelmotaleb</a:t>
            </a:r>
            <a:r>
              <a:rPr lang="en-US" sz="2000" b="1" dirty="0">
                <a:latin typeface="Times New Roman" panose="02020603050405020304" pitchFamily="18" charset="0"/>
                <a:cs typeface="Times New Roman" panose="02020603050405020304" pitchFamily="18" charset="0"/>
              </a:rPr>
              <a:t> Saad</a:t>
            </a:r>
          </a:p>
        </p:txBody>
      </p:sp>
      <p:sp>
        <p:nvSpPr>
          <p:cNvPr id="28" name="مستطيل 27">
            <a:extLst>
              <a:ext uri="{FF2B5EF4-FFF2-40B4-BE49-F238E27FC236}">
                <a16:creationId xmlns:a16="http://schemas.microsoft.com/office/drawing/2014/main" id="{24BAF186-F544-4E6A-8B5E-F57FD1B56107}"/>
              </a:ext>
            </a:extLst>
          </p:cNvPr>
          <p:cNvSpPr/>
          <p:nvPr/>
        </p:nvSpPr>
        <p:spPr>
          <a:xfrm>
            <a:off x="5490705" y="6349480"/>
            <a:ext cx="1210588" cy="369332"/>
          </a:xfrm>
          <a:prstGeom prst="rect">
            <a:avLst/>
          </a:prstGeom>
        </p:spPr>
        <p:txBody>
          <a:bodyPr wrap="none">
            <a:spAutoFit/>
          </a:bodyPr>
          <a:lstStyle/>
          <a:p>
            <a:pPr algn="l" rtl="0"/>
            <a:r>
              <a:rPr lang="en-US" b="1" dirty="0">
                <a:latin typeface="Times New Roman" panose="02020603050405020304" pitchFamily="18" charset="0"/>
                <a:cs typeface="Times New Roman" panose="02020603050405020304" pitchFamily="18" charset="0"/>
              </a:rPr>
              <a:t>1446/2025</a:t>
            </a:r>
          </a:p>
        </p:txBody>
      </p:sp>
    </p:spTree>
    <p:extLst>
      <p:ext uri="{BB962C8B-B14F-4D97-AF65-F5344CB8AC3E}">
        <p14:creationId xmlns:p14="http://schemas.microsoft.com/office/powerpoint/2010/main" val="8057128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000" b="-1000"/>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8" name="مستطيل 7">
            <a:extLst>
              <a:ext uri="{FF2B5EF4-FFF2-40B4-BE49-F238E27FC236}">
                <a16:creationId xmlns:a16="http://schemas.microsoft.com/office/drawing/2014/main" id="{9A01D53E-BA0C-4499-8D72-7F24B7ACF4E9}"/>
              </a:ext>
            </a:extLst>
          </p:cNvPr>
          <p:cNvSpPr/>
          <p:nvPr/>
        </p:nvSpPr>
        <p:spPr>
          <a:xfrm>
            <a:off x="539125" y="1601397"/>
            <a:ext cx="11113749" cy="2925096"/>
          </a:xfrm>
          <a:prstGeom prst="rect">
            <a:avLst/>
          </a:prstGeom>
        </p:spPr>
        <p:txBody>
          <a:bodyPr wrap="square">
            <a:spAutoFit/>
          </a:bodyPr>
          <a:lstStyle/>
          <a:p>
            <a:pPr algn="just" rtl="0">
              <a:lnSpc>
                <a:spcPct val="150000"/>
              </a:lnSpc>
              <a:spcAft>
                <a:spcPts val="8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Abstract:-</a:t>
            </a:r>
          </a:p>
          <a:p>
            <a:pPr algn="just" rtl="0">
              <a:lnSpc>
                <a:spcPct val="150000"/>
              </a:lnSpc>
              <a:spcAft>
                <a:spcPts val="800"/>
              </a:spcAft>
            </a:pPr>
            <a:r>
              <a:rPr lang="en-US" sz="1600" dirty="0">
                <a:latin typeface="Arial" panose="020B0604020202020204" pitchFamily="34" charset="0"/>
                <a:cs typeface="Arial" panose="020B0604020202020204" pitchFamily="34" charset="0"/>
              </a:rPr>
              <a:t>The research aims to diagnose cotton diseases using deep learning-based image analysis, overcoming the limitations of manual inspection. Convolutional Neural Networks (CNNs) enable precise and rapid disease detection by analyzing cotton leaf images, highlighting affected areas based on disease type. Early detection helps reduce agricultural losses, improve productivity, and enhance sustainability. Since 80-90% of cotton diseases affect leaves, causing significant crop and budget losses, this study explores AI techniques for early detection and prevention.</a:t>
            </a:r>
            <a:endParaRPr lang="ar-SA" sz="1600" dirty="0">
              <a:latin typeface="Arial" panose="020B0604020202020204" pitchFamily="34" charset="0"/>
              <a:cs typeface="Arial" panose="020B0604020202020204" pitchFamily="34" charset="0"/>
            </a:endParaRPr>
          </a:p>
          <a:p>
            <a:pPr algn="just" rtl="0">
              <a:lnSpc>
                <a:spcPct val="150000"/>
              </a:lnSpc>
              <a:spcAft>
                <a:spcPts val="800"/>
              </a:spcAft>
            </a:pPr>
            <a:r>
              <a:rPr lang="en-US" b="1" dirty="0">
                <a:effectLst/>
                <a:latin typeface="Arial" panose="020B0604020202020204" pitchFamily="34" charset="0"/>
                <a:ea typeface="Calibri" panose="020F0502020204030204" pitchFamily="34" charset="0"/>
                <a:cs typeface="Arial" panose="020B0604020202020204" pitchFamily="34" charset="0"/>
              </a:rPr>
              <a:t>K</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ey words :</a:t>
            </a:r>
            <a:r>
              <a:rPr lang="en-US" b="1" dirty="0">
                <a:latin typeface="Times New Roman" panose="02020603050405020304" pitchFamily="18" charset="0"/>
                <a:ea typeface="Calibri" panose="020F0502020204030204" pitchFamily="34" charset="0"/>
                <a:cs typeface="Times New Roman" panose="02020603050405020304" pitchFamily="18" charset="0"/>
              </a:rPr>
              <a:t> </a:t>
            </a:r>
            <a:r>
              <a:rPr lang="en-US" sz="1600" dirty="0">
                <a:latin typeface="Arial" panose="020B0604020202020204" pitchFamily="34" charset="0"/>
                <a:ea typeface="Calibri" panose="020F0502020204030204" pitchFamily="34" charset="0"/>
                <a:cs typeface="Arial" panose="020B0604020202020204" pitchFamily="34" charset="0"/>
              </a:rPr>
              <a:t>Cotton Leaf Disease- Image Analysis - Deep learning plant</a:t>
            </a:r>
            <a:endParaRPr lang="en-US"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9" name="سهم: خماسي 8">
            <a:hlinkClick r:id="rId5" action="ppaction://hlinksldjump"/>
            <a:extLst>
              <a:ext uri="{FF2B5EF4-FFF2-40B4-BE49-F238E27FC236}">
                <a16:creationId xmlns:a16="http://schemas.microsoft.com/office/drawing/2014/main" id="{368BCA23-130E-4C13-B208-BEA41FBCC41C}"/>
              </a:ext>
            </a:extLst>
          </p:cNvPr>
          <p:cNvSpPr/>
          <p:nvPr/>
        </p:nvSpPr>
        <p:spPr>
          <a:xfrm>
            <a:off x="-3" y="4601546"/>
            <a:ext cx="268986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Introduction</a:t>
            </a:r>
          </a:p>
        </p:txBody>
      </p:sp>
      <p:sp>
        <p:nvSpPr>
          <p:cNvPr id="10" name="سهم: خماسي 9">
            <a:hlinkClick r:id="rId6" action="ppaction://hlinksldjump"/>
            <a:extLst>
              <a:ext uri="{FF2B5EF4-FFF2-40B4-BE49-F238E27FC236}">
                <a16:creationId xmlns:a16="http://schemas.microsoft.com/office/drawing/2014/main" id="{1F78BF01-32B0-487B-BF1F-53A60B503F2B}"/>
              </a:ext>
            </a:extLst>
          </p:cNvPr>
          <p:cNvSpPr/>
          <p:nvPr/>
        </p:nvSpPr>
        <p:spPr>
          <a:xfrm>
            <a:off x="-1" y="4914828"/>
            <a:ext cx="2964181"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background </a:t>
            </a:r>
            <a:endParaRPr lang="en-US" dirty="0">
              <a:solidFill>
                <a:schemeClr val="tx1"/>
              </a:solidFill>
            </a:endParaRPr>
          </a:p>
        </p:txBody>
      </p:sp>
      <p:sp>
        <p:nvSpPr>
          <p:cNvPr id="2" name="سهم: خماسي 1">
            <a:extLst>
              <a:ext uri="{FF2B5EF4-FFF2-40B4-BE49-F238E27FC236}">
                <a16:creationId xmlns:a16="http://schemas.microsoft.com/office/drawing/2014/main" id="{4C58827B-405A-21F4-F2A2-C6392A31A5AA}"/>
              </a:ext>
            </a:extLst>
          </p:cNvPr>
          <p:cNvSpPr/>
          <p:nvPr/>
        </p:nvSpPr>
        <p:spPr>
          <a:xfrm>
            <a:off x="-3" y="5237740"/>
            <a:ext cx="3208023"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Literature review</a:t>
            </a:r>
            <a:endParaRPr lang="en-US" dirty="0">
              <a:solidFill>
                <a:schemeClr val="tx1"/>
              </a:solidFill>
            </a:endParaRPr>
          </a:p>
        </p:txBody>
      </p:sp>
      <p:sp>
        <p:nvSpPr>
          <p:cNvPr id="6" name="سهم: خماسي 5">
            <a:extLst>
              <a:ext uri="{FF2B5EF4-FFF2-40B4-BE49-F238E27FC236}">
                <a16:creationId xmlns:a16="http://schemas.microsoft.com/office/drawing/2014/main" id="{DDC0548D-DC85-9D68-9851-27620CD868A1}"/>
              </a:ext>
            </a:extLst>
          </p:cNvPr>
          <p:cNvSpPr/>
          <p:nvPr/>
        </p:nvSpPr>
        <p:spPr>
          <a:xfrm>
            <a:off x="0" y="5567518"/>
            <a:ext cx="3448594" cy="264355"/>
          </a:xfrm>
          <a:prstGeom prst="homePlate">
            <a:avLst/>
          </a:prstGeom>
          <a:gradFill flip="none" rotWithShape="1">
            <a:gsLst>
              <a:gs pos="0">
                <a:schemeClr val="bg1">
                  <a:lumMod val="70000"/>
                </a:schemeClr>
              </a:gs>
              <a:gs pos="19000">
                <a:schemeClr val="accent5">
                  <a:lumMod val="45000"/>
                  <a:lumOff val="55000"/>
                </a:schemeClr>
              </a:gs>
              <a:gs pos="85000">
                <a:schemeClr val="bg1">
                  <a:lumMod val="75000"/>
                </a:schemeClr>
              </a:gs>
              <a:gs pos="100000">
                <a:schemeClr val="accent5">
                  <a:lumMod val="30000"/>
                  <a:lumOff val="70000"/>
                </a:schemeClr>
              </a:gs>
            </a:gsLst>
            <a:lin ang="5400000" scaled="1"/>
            <a:tileRect/>
          </a:gradFill>
          <a:ln cmpd="dbl">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2202193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057521"/>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Introduction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lvl="0" algn="l" rtl="0" eaLnBrk="0" fontAlgn="base" hangingPunct="0">
              <a:spcBef>
                <a:spcPct val="0"/>
              </a:spcBef>
              <a:spcAft>
                <a:spcPct val="0"/>
              </a:spcAft>
            </a:pPr>
            <a:r>
              <a:rPr lang="en-US" altLang="en-US" sz="1600" dirty="0">
                <a:latin typeface="Arial" panose="020B0604020202020204" pitchFamily="34" charset="0"/>
              </a:rPr>
              <a:t>Artificial intelligence plays a key role in agriculture by enabling large-scale crop data analysis, helping to identify patterns, predict epidemics, and optimize resource allocation during crises [1]. </a:t>
            </a:r>
            <a:r>
              <a:rPr lang="en-US" sz="1600" dirty="0">
                <a:latin typeface="Arial" panose="020B0604020202020204" pitchFamily="34" charset="0"/>
              </a:rPr>
              <a:t>AI provides advanced tools for agricultural workers to detect and prevent diseases, particularly in cotton farming, through data analysis, pattern recognition, and predictive modeling [2]. AI's ability to quickly and accurately analyze large datasets makes it essential in agriculture. Machine learning helps examine crop traits and genetic data to detect early disease patterns, improving agricultural diagnostics [3]. AI analyzes genetic data to detect mutations linked to agricultural diseases, assess risks, and develop treatments. It also monitors disease outbreaks using data from various sources [4]. New techniques have drawn researchers to cotton disease and pest detection. Traditionally, disease and pest identification in cotton relies on conventional methods, despite the availability of large farms for cotton planting [5]. Traditionally, experts detect plant diseases and pests visually, which has low accuracy. Advanced technologies have improved disease and pest recognition, increasing the accuracy of corrective actions and boosting crop performance and production [6].</a:t>
            </a:r>
          </a:p>
          <a:p>
            <a:pPr lvl="0" algn="l" rtl="0" eaLnBrk="0" fontAlgn="base" hangingPunct="0">
              <a:spcBef>
                <a:spcPct val="0"/>
              </a:spcBef>
              <a:spcAft>
                <a:spcPct val="0"/>
              </a:spcAft>
            </a:pPr>
            <a:endParaRPr lang="en-US" sz="1600" dirty="0">
              <a:latin typeface="Arial" panose="020B0604020202020204" pitchFamily="34" charset="0"/>
            </a:endParaRPr>
          </a:p>
          <a:p>
            <a:pPr algn="l" rtl="0"/>
            <a:r>
              <a:rPr lang="en-US" sz="1600" dirty="0">
                <a:latin typeface="Arial" panose="020B0604020202020204" pitchFamily="34" charset="0"/>
              </a:rPr>
              <a:t>Around 80-90% of cotton diseases affect leaves, potentially causing up to 16% budget loss. Without control, losses could range from 30-50%. This research focuses on using deep learning to detect crop diseases.</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05204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857740"/>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Problem Statement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t>
            </a:r>
          </a:p>
          <a:p>
            <a:pPr lvl="0" algn="l" rtl="0" eaLnBrk="0" fontAlgn="base" hangingPunct="0">
              <a:spcBef>
                <a:spcPct val="0"/>
              </a:spcBef>
              <a:spcAft>
                <a:spcPct val="0"/>
              </a:spcAft>
            </a:pPr>
            <a:r>
              <a:rPr lang="en-US" altLang="en-US" sz="1600" dirty="0">
                <a:latin typeface="Arial" panose="020B0604020202020204" pitchFamily="34" charset="0"/>
              </a:rPr>
              <a:t>The cotton plant is vulnerable to temperature fluctuations, diseases, and pests, leading to significant economic losses. Deep learning enhances performance in classifying agricultural tasks and shows great potential in analyzing crop data. The main challenge lies in the reliance on traditional visual inspection for diagnosing cotton diseases, leading to delays and increased crop losses. Therefore, there is a need for faster and more accurate diagnostic methods. This topic was chosen due to the importance of cotton in the global economy and the various diseases that affect it.</a:t>
            </a:r>
          </a:p>
          <a:p>
            <a:pPr lvl="0" algn="l" rtl="0" eaLnBrk="0" fontAlgn="base" hangingPunct="0">
              <a:spcBef>
                <a:spcPct val="0"/>
              </a:spcBef>
              <a:spcAft>
                <a:spcPct val="0"/>
              </a:spcAft>
            </a:pPr>
            <a:endParaRPr lang="en-US" sz="1600" dirty="0">
              <a:latin typeface="Arial" panose="020B0604020202020204" pitchFamily="34" charset="0"/>
            </a:endParaRPr>
          </a:p>
          <a:p>
            <a:pPr lvl="0" algn="l" rtl="0" eaLnBrk="0" fontAlgn="base" hangingPunct="0">
              <a:spcBef>
                <a:spcPct val="0"/>
              </a:spcBef>
              <a:spcAft>
                <a:spcPct val="0"/>
              </a:spcAft>
            </a:pPr>
            <a:r>
              <a:rPr lang="en-US" b="1" dirty="0">
                <a:latin typeface="Times New Roman" panose="02020603050405020304" pitchFamily="18" charset="0"/>
                <a:cs typeface="Times New Roman" panose="02020603050405020304" pitchFamily="18" charset="0"/>
              </a:rPr>
              <a:t>Research Gap :-</a:t>
            </a:r>
          </a:p>
          <a:p>
            <a:pPr algn="l" rtl="0"/>
            <a:r>
              <a:rPr lang="en-US" sz="1600" dirty="0">
                <a:latin typeface="Arial" panose="020B0604020202020204" pitchFamily="34" charset="0"/>
              </a:rPr>
              <a:t>There is a research gap owing to the lack of studies regarding Cotton Disease through Image Analysis Using Deep learning. Also, Deep learning method is one of the latest methods that can be used to identify the crops diseases.</a:t>
            </a:r>
          </a:p>
          <a:p>
            <a:pPr algn="l" rtl="0"/>
            <a:endParaRPr lang="en-US" sz="1600" dirty="0">
              <a:latin typeface="Arial" panose="020B0604020202020204" pitchFamily="34" charset="0"/>
            </a:endParaRPr>
          </a:p>
          <a:p>
            <a:pPr algn="l" rtl="0"/>
            <a:r>
              <a:rPr lang="en-US" b="1" dirty="0">
                <a:latin typeface="Times New Roman" panose="02020603050405020304" pitchFamily="18" charset="0"/>
                <a:cs typeface="Times New Roman" panose="02020603050405020304" pitchFamily="18" charset="0"/>
              </a:rPr>
              <a:t>Research Questions :-</a:t>
            </a:r>
          </a:p>
          <a:p>
            <a:pPr algn="l" rtl="0"/>
            <a:endParaRPr lang="en-US" sz="1600" dirty="0"/>
          </a:p>
          <a:p>
            <a:pPr marL="342900" indent="-342900" algn="l" rtl="0">
              <a:buFont typeface="+mj-lt"/>
              <a:buAutoNum type="arabicPeriod"/>
            </a:pPr>
            <a:r>
              <a:rPr lang="en-US" sz="1600" dirty="0">
                <a:latin typeface="Arial" panose="020B0604020202020204" pitchFamily="34" charset="0"/>
              </a:rPr>
              <a:t>What is the importance of Cotton Disease ?</a:t>
            </a:r>
          </a:p>
          <a:p>
            <a:pPr marL="342900" indent="-342900" algn="l" rtl="0">
              <a:buFont typeface="+mj-lt"/>
              <a:buAutoNum type="arabicPeriod"/>
            </a:pPr>
            <a:r>
              <a:rPr lang="en-US" sz="1600" dirty="0">
                <a:latin typeface="Arial" panose="020B0604020202020204" pitchFamily="34" charset="0"/>
              </a:rPr>
              <a:t>What are the most common diseases for the cotton Disease ?</a:t>
            </a:r>
          </a:p>
          <a:p>
            <a:pPr marL="342900" indent="-342900" algn="l" rtl="0">
              <a:buFont typeface="+mj-lt"/>
              <a:buAutoNum type="arabicPeriod"/>
            </a:pPr>
            <a:r>
              <a:rPr lang="en-US" sz="1600" dirty="0">
                <a:latin typeface="Arial" panose="020B0604020202020204" pitchFamily="34" charset="0"/>
              </a:rPr>
              <a:t>What are the features of deep learning method?</a:t>
            </a:r>
          </a:p>
          <a:p>
            <a:pPr marL="342900" indent="-342900" algn="l" rtl="0">
              <a:buFont typeface="+mj-lt"/>
              <a:buAutoNum type="arabicPeriod"/>
            </a:pPr>
            <a:r>
              <a:rPr lang="en-US" sz="1600" dirty="0">
                <a:latin typeface="Arial" panose="020B0604020202020204" pitchFamily="34" charset="0"/>
              </a:rPr>
              <a:t>What are the challenges for effective Cotton Disease through Image Analysis Using Deep learning?</a:t>
            </a:r>
          </a:p>
          <a:p>
            <a:pPr marL="342900" indent="-342900" algn="l" rtl="0">
              <a:buFont typeface="+mj-lt"/>
              <a:buAutoNum type="arabicPeriod"/>
            </a:pPr>
            <a:r>
              <a:rPr lang="en-US" sz="1600" dirty="0">
                <a:latin typeface="Arial" panose="020B0604020202020204" pitchFamily="34" charset="0"/>
              </a:rPr>
              <a:t>What are the requirements for effective Cotton Disease through Image Analysis Using Deep?</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68489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539125" y="1395944"/>
            <a:ext cx="11426452" cy="1508105"/>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objectives :-</a:t>
            </a:r>
          </a:p>
          <a:p>
            <a:pPr algn="l" rtl="0"/>
            <a:endParaRPr lang="en-US" sz="400" b="1" dirty="0">
              <a:latin typeface="Times New Roman" panose="02020603050405020304" pitchFamily="18" charset="0"/>
              <a:cs typeface="Times New Roman" panose="02020603050405020304" pitchFamily="18" charset="0"/>
            </a:endParaRPr>
          </a:p>
          <a:p>
            <a:pPr marL="342900" indent="-342900" algn="l" rtl="0">
              <a:buFont typeface="+mj-lt"/>
              <a:buAutoNum type="arabicPeriod"/>
            </a:pPr>
            <a:r>
              <a:rPr lang="en-US" sz="1400" b="1" dirty="0">
                <a:latin typeface="Arial" panose="020B0604020202020204" pitchFamily="34" charset="0"/>
              </a:rPr>
              <a:t>Clarifying the importance of Cotton Disease .</a:t>
            </a:r>
          </a:p>
          <a:p>
            <a:pPr marL="342900" indent="-342900" algn="l" rtl="0">
              <a:buFont typeface="+mj-lt"/>
              <a:buAutoNum type="arabicPeriod"/>
            </a:pPr>
            <a:r>
              <a:rPr lang="en-US" sz="1400" b="1" dirty="0">
                <a:latin typeface="Arial" panose="020B0604020202020204" pitchFamily="34" charset="0"/>
              </a:rPr>
              <a:t>Identifying the most common diseases for the cotton .</a:t>
            </a:r>
          </a:p>
          <a:p>
            <a:pPr marL="342900" indent="-342900" algn="l" rtl="0">
              <a:buFont typeface="+mj-lt"/>
              <a:buAutoNum type="arabicPeriod"/>
            </a:pPr>
            <a:r>
              <a:rPr lang="en-US" sz="1400" b="1" dirty="0">
                <a:latin typeface="Arial" panose="020B0604020202020204" pitchFamily="34" charset="0"/>
              </a:rPr>
              <a:t>Clarifying the features of deep learning method.</a:t>
            </a:r>
          </a:p>
          <a:p>
            <a:pPr marL="342900" indent="-342900" algn="l" rtl="0">
              <a:buFont typeface="+mj-lt"/>
              <a:buAutoNum type="arabicPeriod"/>
            </a:pPr>
            <a:r>
              <a:rPr lang="en-US" sz="1400" b="1" dirty="0">
                <a:latin typeface="Arial" panose="020B0604020202020204" pitchFamily="34" charset="0"/>
              </a:rPr>
              <a:t>Determining the challenges for effective Cotton Disease through Image Analysis Using Deep learning.</a:t>
            </a:r>
          </a:p>
          <a:p>
            <a:pPr marL="342900" indent="-342900" algn="l" rtl="0">
              <a:buFont typeface="+mj-lt"/>
              <a:buAutoNum type="arabicPeriod"/>
            </a:pPr>
            <a:r>
              <a:rPr lang="en-US" sz="1400" b="1" dirty="0">
                <a:latin typeface="Arial" panose="020B0604020202020204" pitchFamily="34" charset="0"/>
              </a:rPr>
              <a:t>Determining the requirements for effective Cotton Disease through Image Analysis Using Deep.</a:t>
            </a:r>
            <a:endParaRPr lang="en-US" sz="1600"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5" name="جدول 4">
            <a:extLst>
              <a:ext uri="{FF2B5EF4-FFF2-40B4-BE49-F238E27FC236}">
                <a16:creationId xmlns:a16="http://schemas.microsoft.com/office/drawing/2014/main" id="{3047C4D6-8398-4229-8C00-890C42222B32}"/>
              </a:ext>
            </a:extLst>
          </p:cNvPr>
          <p:cNvGraphicFramePr>
            <a:graphicFrameLocks noGrp="1"/>
          </p:cNvGraphicFramePr>
          <p:nvPr>
            <p:extLst>
              <p:ext uri="{D42A27DB-BD31-4B8C-83A1-F6EECF244321}">
                <p14:modId xmlns:p14="http://schemas.microsoft.com/office/powerpoint/2010/main" val="1410128024"/>
              </p:ext>
            </p:extLst>
          </p:nvPr>
        </p:nvGraphicFramePr>
        <p:xfrm>
          <a:off x="382774" y="2960563"/>
          <a:ext cx="11426452" cy="3494884"/>
        </p:xfrm>
        <a:graphic>
          <a:graphicData uri="http://schemas.openxmlformats.org/drawingml/2006/table">
            <a:tbl>
              <a:tblPr firstRow="1" firstCol="1" bandRow="1"/>
              <a:tblGrid>
                <a:gridCol w="2229976">
                  <a:extLst>
                    <a:ext uri="{9D8B030D-6E8A-4147-A177-3AD203B41FA5}">
                      <a16:colId xmlns:a16="http://schemas.microsoft.com/office/drawing/2014/main" val="477660401"/>
                    </a:ext>
                  </a:extLst>
                </a:gridCol>
                <a:gridCol w="3926275">
                  <a:extLst>
                    <a:ext uri="{9D8B030D-6E8A-4147-A177-3AD203B41FA5}">
                      <a16:colId xmlns:a16="http://schemas.microsoft.com/office/drawing/2014/main" val="4274392097"/>
                    </a:ext>
                  </a:extLst>
                </a:gridCol>
                <a:gridCol w="3564684">
                  <a:extLst>
                    <a:ext uri="{9D8B030D-6E8A-4147-A177-3AD203B41FA5}">
                      <a16:colId xmlns:a16="http://schemas.microsoft.com/office/drawing/2014/main" val="152685738"/>
                    </a:ext>
                  </a:extLst>
                </a:gridCol>
                <a:gridCol w="1705517">
                  <a:extLst>
                    <a:ext uri="{9D8B030D-6E8A-4147-A177-3AD203B41FA5}">
                      <a16:colId xmlns:a16="http://schemas.microsoft.com/office/drawing/2014/main" val="3642864662"/>
                    </a:ext>
                  </a:extLst>
                </a:gridCol>
              </a:tblGrid>
              <a:tr h="198966">
                <a:tc>
                  <a:txBody>
                    <a:bodyPr/>
                    <a:lstStyle/>
                    <a:p>
                      <a:pPr marL="133350" marR="0" algn="ctr" rtl="0">
                        <a:lnSpc>
                          <a:spcPct val="107000"/>
                        </a:lnSpc>
                        <a:spcBef>
                          <a:spcPts val="0"/>
                        </a:spcBef>
                        <a:spcAft>
                          <a:spcPts val="0"/>
                        </a:spcAft>
                      </a:pPr>
                      <a:r>
                        <a:rPr lang="en-US" sz="1800" b="1" kern="1200" dirty="0">
                          <a:solidFill>
                            <a:schemeClr val="tx1"/>
                          </a:solidFill>
                          <a:effectLst>
                            <a:outerShdw blurRad="38100" dist="38100" dir="2700000" algn="tl">
                              <a:srgbClr val="000000">
                                <a:alpha val="43137"/>
                              </a:srgbClr>
                            </a:outerShdw>
                          </a:effectLst>
                          <a:latin typeface="Cambria" panose="02040503050406030204" pitchFamily="18" charset="0"/>
                          <a:ea typeface="+mn-ea"/>
                          <a:cs typeface="+mn-cs"/>
                        </a:rPr>
                        <a:t>Criterion</a:t>
                      </a: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114300" marR="0" algn="ctr" rtl="0">
                        <a:lnSpc>
                          <a:spcPct val="107000"/>
                        </a:lnSpc>
                        <a:spcBef>
                          <a:spcPts val="0"/>
                        </a:spcBef>
                        <a:spcAft>
                          <a:spcPts val="0"/>
                        </a:spcAft>
                      </a:pPr>
                      <a:r>
                        <a:rPr lang="en-US" sz="1800" b="1" kern="1200" dirty="0">
                          <a:solidFill>
                            <a:schemeClr val="tx1"/>
                          </a:solidFill>
                          <a:effectLst>
                            <a:outerShdw blurRad="38100" dist="38100" dir="2700000" algn="tl">
                              <a:srgbClr val="000000">
                                <a:alpha val="43137"/>
                              </a:srgbClr>
                            </a:outerShdw>
                          </a:effectLst>
                          <a:latin typeface="Cambria" panose="02040503050406030204" pitchFamily="18" charset="0"/>
                          <a:ea typeface="+mn-ea"/>
                          <a:cs typeface="+mn-cs"/>
                        </a:rPr>
                        <a:t>Traditional Approach</a:t>
                      </a: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85725" marR="0" algn="ctr" rtl="0">
                        <a:lnSpc>
                          <a:spcPct val="107000"/>
                        </a:lnSpc>
                        <a:spcBef>
                          <a:spcPts val="0"/>
                        </a:spcBef>
                        <a:spcAft>
                          <a:spcPts val="0"/>
                        </a:spcAft>
                      </a:pPr>
                      <a:r>
                        <a:rPr lang="en-US" sz="1800" b="1" kern="1200" dirty="0">
                          <a:solidFill>
                            <a:schemeClr val="tx1"/>
                          </a:solidFill>
                          <a:effectLst>
                            <a:outerShdw blurRad="38100" dist="38100" dir="2700000" algn="tl">
                              <a:srgbClr val="000000">
                                <a:alpha val="43137"/>
                              </a:srgbClr>
                            </a:outerShdw>
                          </a:effectLst>
                          <a:latin typeface="Cambria" panose="02040503050406030204" pitchFamily="18" charset="0"/>
                          <a:ea typeface="+mn-ea"/>
                          <a:cs typeface="+mn-cs"/>
                        </a:rPr>
                        <a:t>Modern AI-Based Approach</a:t>
                      </a: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tc>
                  <a:txBody>
                    <a:bodyPr/>
                    <a:lstStyle/>
                    <a:p>
                      <a:pPr marL="161925" marR="0" algn="ctr" rtl="0">
                        <a:lnSpc>
                          <a:spcPct val="107000"/>
                        </a:lnSpc>
                        <a:spcBef>
                          <a:spcPts val="0"/>
                        </a:spcBef>
                        <a:spcAft>
                          <a:spcPts val="0"/>
                        </a:spcAft>
                      </a:pPr>
                      <a:r>
                        <a:rPr lang="en-US" sz="1800" b="1" kern="1200" dirty="0">
                          <a:solidFill>
                            <a:schemeClr val="tx1"/>
                          </a:solidFill>
                          <a:effectLst>
                            <a:outerShdw blurRad="38100" dist="38100" dir="2700000" algn="tl">
                              <a:srgbClr val="000000">
                                <a:alpha val="43137"/>
                              </a:srgbClr>
                            </a:outerShdw>
                          </a:effectLst>
                          <a:latin typeface="Cambria" panose="02040503050406030204" pitchFamily="18" charset="0"/>
                          <a:ea typeface="+mn-ea"/>
                          <a:cs typeface="+mn-cs"/>
                        </a:rPr>
                        <a:t>Reference</a:t>
                      </a: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369145338"/>
                  </a:ext>
                </a:extLst>
              </a:tr>
              <a:tr h="296101">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Diagnosis Method</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Visual inspection by experts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Digital imaging + Computer vision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[4], [6]</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6292345"/>
                  </a:ext>
                </a:extLst>
              </a:tr>
              <a:tr h="198966">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Accuracy</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Moderate, depends on expert skills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High, up to 96% using CNN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[3]</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6787827"/>
                  </a:ext>
                </a:extLst>
              </a:tr>
              <a:tr h="198966">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Speed</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Slow</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Fast diagnosis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[7]</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5306031"/>
                  </a:ext>
                </a:extLst>
              </a:tr>
              <a:tr h="215642">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Unman Effort</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High</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Minimal due to automation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[1], [4]</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7754393"/>
                  </a:ext>
                </a:extLst>
              </a:tr>
              <a:tr h="296101">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Tools Used</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Lens or manual inspection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Advanced cameras &amp; spectral analysis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[4]</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14062912"/>
                  </a:ext>
                </a:extLst>
              </a:tr>
              <a:tr h="296101">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Cost</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Low initially, but recurring</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Higher initially, more efficient later</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[7]</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8639071"/>
                  </a:ext>
                </a:extLst>
              </a:tr>
              <a:tr h="198966">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Scalability</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Limited for large-scale farms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High due to automation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[3], [5]</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2759549"/>
                  </a:ext>
                </a:extLst>
              </a:tr>
              <a:tr h="296101">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Early Detection</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After symptoms appear</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Pre-symptomatic via image analysis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[4], [6]</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2616338"/>
                  </a:ext>
                </a:extLst>
              </a:tr>
              <a:tr h="198966">
                <a:tc>
                  <a:txBody>
                    <a:bodyPr/>
                    <a:lstStyle/>
                    <a:p>
                      <a:pPr marL="13335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Decision Support</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381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14300"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Individual, potentially flawed</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857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Data-driven, intelligent analysis</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61925" marR="0" algn="l" rtl="0">
                        <a:lnSpc>
                          <a:spcPct val="107000"/>
                        </a:lnSpc>
                        <a:spcBef>
                          <a:spcPts val="0"/>
                        </a:spcBef>
                        <a:spcAft>
                          <a:spcPts val="0"/>
                        </a:spcAft>
                      </a:pPr>
                      <a:r>
                        <a:rPr lang="en-US" sz="1800" kern="1200" dirty="0">
                          <a:solidFill>
                            <a:schemeClr val="tx1"/>
                          </a:solidFill>
                          <a:latin typeface="Cambria" panose="02040503050406030204" pitchFamily="18" charset="0"/>
                          <a:ea typeface="Times New Roman" panose="02020603050405020304" pitchFamily="18" charset="0"/>
                          <a:cs typeface="+mn-cs"/>
                        </a:rPr>
                        <a:t>[7]</a:t>
                      </a:r>
                      <a:endParaRPr lang="en-US" sz="1800" kern="1200" dirty="0">
                        <a:solidFill>
                          <a:schemeClr val="tx1"/>
                        </a:solidFill>
                        <a:latin typeface="Cambria" panose="02040503050406030204" pitchFamily="18" charset="0"/>
                        <a:ea typeface="Calibri" panose="020F0502020204030204" pitchFamily="34" charset="0"/>
                        <a:cs typeface="+mn-cs"/>
                      </a:endParaRPr>
                    </a:p>
                  </a:txBody>
                  <a:tcPr marL="8650" marR="8650" marT="8650" marB="8650" anchor="ctr">
                    <a:lnL w="12700" cap="flat" cmpd="sng" algn="ctr">
                      <a:solidFill>
                        <a:srgbClr val="000000"/>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94103211"/>
                  </a:ext>
                </a:extLst>
              </a:tr>
            </a:tbl>
          </a:graphicData>
        </a:graphic>
      </p:graphicFrame>
    </p:spTree>
    <p:extLst>
      <p:ext uri="{BB962C8B-B14F-4D97-AF65-F5344CB8AC3E}">
        <p14:creationId xmlns:p14="http://schemas.microsoft.com/office/powerpoint/2010/main" val="2443613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2" name="مستطيل 1">
            <a:extLst>
              <a:ext uri="{FF2B5EF4-FFF2-40B4-BE49-F238E27FC236}">
                <a16:creationId xmlns:a16="http://schemas.microsoft.com/office/drawing/2014/main" id="{88051EE3-9338-4840-AD57-B9872B7D0ACC}"/>
              </a:ext>
            </a:extLst>
          </p:cNvPr>
          <p:cNvSpPr/>
          <p:nvPr/>
        </p:nvSpPr>
        <p:spPr>
          <a:xfrm>
            <a:off x="539126" y="1593888"/>
            <a:ext cx="11112944" cy="463075"/>
          </a:xfrm>
          <a:prstGeom prst="rect">
            <a:avLst/>
          </a:prstGeom>
        </p:spPr>
        <p:txBody>
          <a:bodyPr wrap="square">
            <a:spAutoFit/>
          </a:bodyPr>
          <a:lstStyle/>
          <a:p>
            <a:pPr algn="just" rtl="0">
              <a:lnSpc>
                <a:spcPct val="150000"/>
              </a:lnSpc>
              <a:spcAft>
                <a:spcPts val="800"/>
              </a:spcAft>
            </a:pPr>
            <a:r>
              <a:rPr lang="en-US" b="1" dirty="0">
                <a:latin typeface="Times New Roman" panose="02020603050405020304" pitchFamily="18" charset="0"/>
                <a:cs typeface="Times New Roman" panose="02020603050405020304" pitchFamily="18" charset="0"/>
              </a:rPr>
              <a:t>Dataset</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p:txBody>
      </p:sp>
      <p:graphicFrame>
        <p:nvGraphicFramePr>
          <p:cNvPr id="4" name="جدول 3">
            <a:extLst>
              <a:ext uri="{FF2B5EF4-FFF2-40B4-BE49-F238E27FC236}">
                <a16:creationId xmlns:a16="http://schemas.microsoft.com/office/drawing/2014/main" id="{AC160679-AB02-4E0B-8480-011581C26DAD}"/>
              </a:ext>
            </a:extLst>
          </p:cNvPr>
          <p:cNvGraphicFramePr>
            <a:graphicFrameLocks noGrp="1"/>
          </p:cNvGraphicFramePr>
          <p:nvPr>
            <p:extLst>
              <p:ext uri="{D42A27DB-BD31-4B8C-83A1-F6EECF244321}">
                <p14:modId xmlns:p14="http://schemas.microsoft.com/office/powerpoint/2010/main" val="3093148242"/>
              </p:ext>
            </p:extLst>
          </p:nvPr>
        </p:nvGraphicFramePr>
        <p:xfrm>
          <a:off x="539127" y="2124278"/>
          <a:ext cx="11112942" cy="4431015"/>
        </p:xfrm>
        <a:graphic>
          <a:graphicData uri="http://schemas.openxmlformats.org/drawingml/2006/table">
            <a:tbl>
              <a:tblPr firstRow="1" firstCol="1" bandRow="1"/>
              <a:tblGrid>
                <a:gridCol w="2182843">
                  <a:extLst>
                    <a:ext uri="{9D8B030D-6E8A-4147-A177-3AD203B41FA5}">
                      <a16:colId xmlns:a16="http://schemas.microsoft.com/office/drawing/2014/main" val="1596253542"/>
                    </a:ext>
                  </a:extLst>
                </a:gridCol>
                <a:gridCol w="1066259">
                  <a:extLst>
                    <a:ext uri="{9D8B030D-6E8A-4147-A177-3AD203B41FA5}">
                      <a16:colId xmlns:a16="http://schemas.microsoft.com/office/drawing/2014/main" val="1183040373"/>
                    </a:ext>
                  </a:extLst>
                </a:gridCol>
                <a:gridCol w="3299422">
                  <a:extLst>
                    <a:ext uri="{9D8B030D-6E8A-4147-A177-3AD203B41FA5}">
                      <a16:colId xmlns:a16="http://schemas.microsoft.com/office/drawing/2014/main" val="3433093786"/>
                    </a:ext>
                  </a:extLst>
                </a:gridCol>
                <a:gridCol w="2182843">
                  <a:extLst>
                    <a:ext uri="{9D8B030D-6E8A-4147-A177-3AD203B41FA5}">
                      <a16:colId xmlns:a16="http://schemas.microsoft.com/office/drawing/2014/main" val="2871366018"/>
                    </a:ext>
                  </a:extLst>
                </a:gridCol>
                <a:gridCol w="2381575">
                  <a:extLst>
                    <a:ext uri="{9D8B030D-6E8A-4147-A177-3AD203B41FA5}">
                      <a16:colId xmlns:a16="http://schemas.microsoft.com/office/drawing/2014/main" val="1331654232"/>
                    </a:ext>
                  </a:extLst>
                </a:gridCol>
              </a:tblGrid>
              <a:tr h="167176">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Limitations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Size &amp;Samples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Biomarker</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Link</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Dataset Name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45603"/>
                  </a:ext>
                </a:extLst>
              </a:tr>
              <a:tr h="938862">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Difficulty in image extraction, features extracted as scalograms more accurately detect each plant condition using DL models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2432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approach combines DL with feature extraction methods such as continuous wavelet transform (CWT) and fast Fourier transform (FFT).</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https://www.researchgate.net/publication/382251164_An_ensemble_deep_learning_models_approach_using_image_analysis_for_cotton_crop_classification_in_AI-enabled_smart_agriculture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An ensemble deep learning models approach using image analysis for cotton crop classification in AI-enabled smart agriculture [7]</a:t>
                      </a:r>
                      <a:endParaRPr lang="en-US" sz="1050" b="1">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07000"/>
                        </a:lnSpc>
                        <a:spcBef>
                          <a:spcPts val="0"/>
                        </a:spcBef>
                        <a:spcAft>
                          <a:spcPts val="800"/>
                        </a:spcAft>
                      </a:pPr>
                      <a:r>
                        <a:rPr lang="en-US" sz="1050" b="1">
                          <a:effectLst/>
                          <a:latin typeface="Cambria" panose="02040503050406030204" pitchFamily="18" charset="0"/>
                          <a:ea typeface="Calibri" panose="020F0502020204030204" pitchFamily="34" charset="0"/>
                          <a:cs typeface="Arial" panose="020B0604020202020204" pitchFamily="34" charset="0"/>
                        </a:rPr>
                        <a:t> </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2066167"/>
                  </a:ext>
                </a:extLst>
              </a:tr>
              <a:tr h="12818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2170 image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2170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Deep learning method is used to solve the issue because it will perform exceptionally well in image processing and classification problems. The network was built using a combination of the benefits of both the ResNet pre-trained on ImageNet and the Xception component, and this technique outperforms other state-of-the-art techniques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https://iarjset.com/papers/cotton-plant-disease-prediction-using-image-processing-and-transfer-learning/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Cotton plant disease-prediction using Image processing and Transfer learning</a:t>
                      </a:r>
                      <a:r>
                        <a:rPr lang="en-US" sz="1050" b="1">
                          <a:effectLst/>
                          <a:latin typeface="Cambria" panose="02040503050406030204" pitchFamily="18" charset="0"/>
                          <a:ea typeface="Calibri" panose="020F0502020204030204" pitchFamily="34" charset="0"/>
                          <a:cs typeface="Arial" panose="020B0604020202020204" pitchFamily="34" charset="0"/>
                        </a:rPr>
                        <a:t> [8]</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1144455"/>
                  </a:ext>
                </a:extLst>
              </a:tr>
              <a:tr h="12818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2170 image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2170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Deep learning method is used to solve the issue because it will perform exceptionally well in image processing and classification problems. The network was built using a combination of the benefits of both the ResNet pre-trained on ImageNet and the Xception component, and this technique outperforms other state-of-the-art techniques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https://iarjset.com/papers/cotton-plant-disease-prediction-using-image-processing-and-transfer-learning/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Cotton plant disease-prediction using Image processing and Transfer learning</a:t>
                      </a:r>
                      <a:r>
                        <a:rPr lang="en-US" sz="1050" b="1">
                          <a:effectLst/>
                          <a:latin typeface="Cambria" panose="02040503050406030204" pitchFamily="18" charset="0"/>
                          <a:ea typeface="Calibri" panose="020F0502020204030204" pitchFamily="34" charset="0"/>
                          <a:cs typeface="Arial" panose="020B0604020202020204" pitchFamily="34" charset="0"/>
                        </a:rPr>
                        <a:t> [8]</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9041808"/>
                  </a:ext>
                </a:extLst>
              </a:tr>
              <a:tr h="681633">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Large number of images, and the difficulty in image extraction  1124 mage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1124 images</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Using a digital camera, I took images of a cotton field for this assignment. In the preprocessing stage, the backdrop is removed from the image using a background removal technique</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a:effectLst/>
                          <a:latin typeface="Cambria" panose="02040503050406030204" pitchFamily="18" charset="0"/>
                          <a:ea typeface="Cambria" panose="02040503050406030204" pitchFamily="18" charset="0"/>
                          <a:cs typeface="Arial" panose="020B0604020202020204" pitchFamily="34" charset="0"/>
                        </a:rPr>
                        <a:t>https://www.researchgate.net/publication/378156934_Cotton_Leaf_Disease_Detection_Using_Image_Processing</a:t>
                      </a:r>
                      <a:endParaRPr lang="en-US" sz="1050" b="1">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rtl="0">
                        <a:lnSpc>
                          <a:spcPct val="107000"/>
                        </a:lnSpc>
                        <a:spcBef>
                          <a:spcPts val="0"/>
                        </a:spcBef>
                        <a:spcAft>
                          <a:spcPts val="800"/>
                        </a:spcAft>
                      </a:pPr>
                      <a:r>
                        <a:rPr lang="en-US" sz="1050" b="1" dirty="0">
                          <a:effectLst/>
                          <a:latin typeface="Cambria" panose="02040503050406030204" pitchFamily="18" charset="0"/>
                          <a:ea typeface="Calibri" panose="020F0502020204030204" pitchFamily="34" charset="0"/>
                          <a:cs typeface="Arial" panose="020B0604020202020204" pitchFamily="34" charset="0"/>
                        </a:rPr>
                        <a:t>Cotton Leaf Disease Detection Using Image Processing [10]</a:t>
                      </a:r>
                      <a:endParaRPr lang="en-US" sz="1050" b="1" dirty="0">
                        <a:effectLst/>
                        <a:latin typeface="Calibri" panose="020F0502020204030204" pitchFamily="34" charset="0"/>
                        <a:ea typeface="Calibri" panose="020F0502020204030204" pitchFamily="34" charset="0"/>
                        <a:cs typeface="Arial" panose="020B0604020202020204" pitchFamily="34" charset="0"/>
                      </a:endParaRPr>
                    </a:p>
                  </a:txBody>
                  <a:tcPr marL="32780" marR="32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150093"/>
                  </a:ext>
                </a:extLst>
              </a:tr>
            </a:tbl>
          </a:graphicData>
        </a:graphic>
      </p:graphicFrame>
    </p:spTree>
    <p:extLst>
      <p:ext uri="{BB962C8B-B14F-4D97-AF65-F5344CB8AC3E}">
        <p14:creationId xmlns:p14="http://schemas.microsoft.com/office/powerpoint/2010/main" val="2948059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716907"/>
            <a:ext cx="11426452" cy="4339650"/>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Literature review</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a:p>
            <a:pPr algn="l" rtl="0"/>
            <a:endParaRPr lang="en-US" b="1" dirty="0">
              <a:latin typeface="Times New Roman" panose="02020603050405020304" pitchFamily="18" charset="0"/>
              <a:cs typeface="Times New Roman" panose="02020603050405020304" pitchFamily="18" charset="0"/>
            </a:endParaRPr>
          </a:p>
          <a:p>
            <a:pPr algn="l" rtl="0"/>
            <a:r>
              <a:rPr lang="en-US" sz="1600" dirty="0">
                <a:latin typeface="Arial" panose="020B0604020202020204" pitchFamily="34" charset="0"/>
              </a:rPr>
              <a:t>The research conducted by Sharma et al. (2022) is significant for its thorough evaluation of machine learning and deep learning methods in different application areas. Their examination of common methods in these areas may offer important perspectives to enhance our own techniques. [10]  </a:t>
            </a:r>
          </a:p>
          <a:p>
            <a:pPr algn="l" rtl="0"/>
            <a:r>
              <a:rPr lang="en-US" sz="1600" dirty="0">
                <a:latin typeface="Arial" panose="020B0604020202020204" pitchFamily="34" charset="0"/>
              </a:rPr>
              <a:t>Similarly, Aggarwal et al. (2023) introduced an effective system employing various deep-learning methods to forecast diseases in rice leaves. Utilizing pre-trained models for feature extraction and implementing different machine learning classifiers, the suggested method exceeds existing techniques, reaching as high as 94% accuracy in identifying rice leaf diseases. [11]</a:t>
            </a:r>
          </a:p>
          <a:p>
            <a:pPr algn="l" rtl="0"/>
            <a:r>
              <a:rPr lang="en-US" sz="1600" dirty="0">
                <a:latin typeface="Arial" panose="020B0604020202020204" pitchFamily="34" charset="0"/>
              </a:rPr>
              <a:t>For instance, Kalpana et al. (2023) suggested utilizing deep learning for detecting cotton leaf diseases through various transfer learning models such as VGG-16 and Inception-V3, achieving an accuracy rate of 96%. [12]</a:t>
            </a:r>
          </a:p>
          <a:p>
            <a:pPr algn="l" rtl="0"/>
            <a:r>
              <a:rPr lang="en-US" sz="1600" dirty="0">
                <a:latin typeface="Arial" panose="020B0604020202020204" pitchFamily="34" charset="0"/>
              </a:rPr>
              <a:t>Reddy et al. (2023) created a deep-learning model based on CNN to identify cotton diseases. In their tests involving 720 images, the authors achieved an accuracy rate of 89%. [13]</a:t>
            </a:r>
          </a:p>
          <a:p>
            <a:pPr algn="l" rtl="0"/>
            <a:r>
              <a:rPr lang="en-US" sz="1600" dirty="0" err="1">
                <a:latin typeface="Arial" panose="020B0604020202020204" pitchFamily="34" charset="0"/>
              </a:rPr>
              <a:t>Chander</a:t>
            </a:r>
            <a:r>
              <a:rPr lang="en-US" sz="1600" dirty="0">
                <a:latin typeface="Arial" panose="020B0604020202020204" pitchFamily="34" charset="0"/>
              </a:rPr>
              <a:t> and Upendra Kumar (2022) employ various models. The dataset, made up of images of cotton plants and leaves, is gathered manually. These pictures are subsequently utilized for the training and evaluation of the models. The suggested approach shows an improved classification accuracy and decreases the processing time. The writers noted that the efficiency achieved was as high as 96%. [14]</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0399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جدول 14">
            <a:extLst>
              <a:ext uri="{FF2B5EF4-FFF2-40B4-BE49-F238E27FC236}">
                <a16:creationId xmlns:a16="http://schemas.microsoft.com/office/drawing/2014/main" id="{D75C7EC6-E124-403C-8F3B-584DD3CB83BB}"/>
              </a:ext>
            </a:extLst>
          </p:cNvPr>
          <p:cNvGraphicFramePr>
            <a:graphicFrameLocks noGrp="1"/>
          </p:cNvGraphicFramePr>
          <p:nvPr>
            <p:extLst>
              <p:ext uri="{D42A27DB-BD31-4B8C-83A1-F6EECF244321}">
                <p14:modId xmlns:p14="http://schemas.microsoft.com/office/powerpoint/2010/main" val="446999091"/>
              </p:ext>
            </p:extLst>
          </p:nvPr>
        </p:nvGraphicFramePr>
        <p:xfrm>
          <a:off x="335280" y="1875819"/>
          <a:ext cx="11521440" cy="3101786"/>
        </p:xfrm>
        <a:graphic>
          <a:graphicData uri="http://schemas.openxmlformats.org/drawingml/2006/table">
            <a:tbl>
              <a:tblPr firstRow="1" bandRow="1">
                <a:tableStyleId>{5C22544A-7EE6-4342-B048-85BDC9FD1C3A}</a:tableStyleId>
              </a:tblPr>
              <a:tblGrid>
                <a:gridCol w="3635829">
                  <a:extLst>
                    <a:ext uri="{9D8B030D-6E8A-4147-A177-3AD203B41FA5}">
                      <a16:colId xmlns:a16="http://schemas.microsoft.com/office/drawing/2014/main" val="3151061822"/>
                    </a:ext>
                  </a:extLst>
                </a:gridCol>
                <a:gridCol w="6152605">
                  <a:extLst>
                    <a:ext uri="{9D8B030D-6E8A-4147-A177-3AD203B41FA5}">
                      <a16:colId xmlns:a16="http://schemas.microsoft.com/office/drawing/2014/main" val="3503226005"/>
                    </a:ext>
                  </a:extLst>
                </a:gridCol>
                <a:gridCol w="1733006">
                  <a:extLst>
                    <a:ext uri="{9D8B030D-6E8A-4147-A177-3AD203B41FA5}">
                      <a16:colId xmlns:a16="http://schemas.microsoft.com/office/drawing/2014/main" val="2305899301"/>
                    </a:ext>
                  </a:extLst>
                </a:gridCol>
              </a:tblGrid>
              <a:tr h="370840">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Technique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Description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marL="0" marR="0" algn="ctr" rtl="0">
                        <a:spcAft>
                          <a:spcPts val="0"/>
                        </a:spcAft>
                      </a:pPr>
                      <a:r>
                        <a:rPr lang="en-US" sz="2000" b="1" kern="1200" dirty="0">
                          <a:solidFill>
                            <a:schemeClr val="tx1"/>
                          </a:solidFill>
                          <a:latin typeface="Times New Roman" panose="02020603050405020304" pitchFamily="18" charset="0"/>
                          <a:ea typeface="+mn-ea"/>
                          <a:cs typeface="Times New Roman" panose="02020603050405020304" pitchFamily="18" charset="0"/>
                        </a:rPr>
                        <a:t>References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747966865"/>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Deep Transfer Learning</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Deep transfer learning was applied for improved cotton plant disease detection</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[6]</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0877566"/>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Image Processing Techniques</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effectLst/>
                          <a:latin typeface="Times New Roman" panose="02020603050405020304" pitchFamily="18" charset="0"/>
                          <a:ea typeface="+mn-ea"/>
                          <a:cs typeface="Arial" panose="020B0604020202020204" pitchFamily="34" charset="0"/>
                        </a:rPr>
                        <a:t>Image processing techniques used to detect disease based on changes in color and texture</a:t>
                      </a:r>
                      <a:endParaRPr lang="en-US" sz="1400" b="1" kern="1200" dirty="0">
                        <a:solidFill>
                          <a:schemeClr val="dk1"/>
                        </a:solidFill>
                        <a:effectLst/>
                        <a:latin typeface="Times New Roman" panose="02020603050405020304" pitchFamily="18"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[7]</a:t>
                      </a:r>
                      <a:endParaRPr lang="en-US" sz="1400" b="1" kern="1200" dirty="0">
                        <a:solidFill>
                          <a:schemeClr val="dk1"/>
                        </a:solidFill>
                        <a:effectLst/>
                        <a:latin typeface="Times New Roman" panose="02020603050405020304" pitchFamily="18" charset="0"/>
                        <a:ea typeface="+mn-ea"/>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6496388"/>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VGG-16، Inception-V3 (Transfer Learning)</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Transfer learning models like VGG-16 and Inception-V3 were used to classify cotton leaf disease images with 96% accuracy</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[12]</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35934608"/>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Convolutional Neural Networks (CNN)</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CNN model for cotton disease classification using 720 images with 89% accuracy.</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[13]</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494019"/>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Manual Dataset + Deep Learning </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Times New Roman" panose="02020603050405020304" pitchFamily="18" charset="0"/>
                          <a:cs typeface="Arial" panose="020B0604020202020204" pitchFamily="34" charset="0"/>
                        </a:rPr>
                        <a:t>Manually collected images used to train deep learning models, improving classification accuracy and processing speed</a:t>
                      </a:r>
                      <a:endPar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[14]</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78113144"/>
                  </a:ext>
                </a:extLst>
              </a:tr>
              <a:tr h="370840">
                <a:tc>
                  <a:txBody>
                    <a:bodyPr/>
                    <a:lstStyle/>
                    <a:p>
                      <a:pPr marL="0" marR="0" algn="l"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Calibri" panose="020F0502020204030204" pitchFamily="34" charset="0"/>
                          <a:cs typeface="Arial" panose="020B0604020202020204" pitchFamily="34" charset="0"/>
                        </a:rPr>
                        <a:t>Fine-tuned Deep Learning Model + Web App</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kern="1200" dirty="0">
                          <a:solidFill>
                            <a:schemeClr val="dk1"/>
                          </a:solidFill>
                          <a:effectLst/>
                          <a:latin typeface="Times New Roman" panose="02020603050405020304" pitchFamily="18" charset="0"/>
                          <a:cs typeface="Arial" panose="020B0604020202020204" pitchFamily="34" charset="0"/>
                        </a:rPr>
                        <a:t>Fine-tuned deep learning model integrated with a smart web application for field-level diagnosis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0">
                        <a:lnSpc>
                          <a:spcPct val="107000"/>
                        </a:lnSpc>
                        <a:spcBef>
                          <a:spcPts val="0"/>
                        </a:spcBef>
                        <a:spcAft>
                          <a:spcPts val="0"/>
                        </a:spcAft>
                      </a:pPr>
                      <a:r>
                        <a:rPr lang="en-US" sz="1400" b="1" kern="1200" dirty="0">
                          <a:solidFill>
                            <a:schemeClr val="dk1"/>
                          </a:solidFill>
                          <a:effectLst/>
                          <a:latin typeface="Times New Roman" panose="02020603050405020304" pitchFamily="18" charset="0"/>
                          <a:ea typeface="+mn-ea"/>
                          <a:cs typeface="Arial" panose="020B0604020202020204" pitchFamily="34" charset="0"/>
                        </a:rPr>
                        <a:t>[15]</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09585576"/>
                  </a:ext>
                </a:extLst>
              </a:tr>
            </a:tbl>
          </a:graphicData>
        </a:graphic>
      </p:graphicFrame>
    </p:spTree>
    <p:extLst>
      <p:ext uri="{BB962C8B-B14F-4D97-AF65-F5344CB8AC3E}">
        <p14:creationId xmlns:p14="http://schemas.microsoft.com/office/powerpoint/2010/main" val="2220500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7CABD1B0-ABB0-486B-ABFF-B568FBB76ECF}"/>
              </a:ext>
            </a:extLst>
          </p:cNvPr>
          <p:cNvSpPr/>
          <p:nvPr/>
        </p:nvSpPr>
        <p:spPr>
          <a:xfrm>
            <a:off x="657496" y="1499103"/>
            <a:ext cx="11164390" cy="1773691"/>
          </a:xfrm>
          <a:prstGeom prst="rect">
            <a:avLst/>
          </a:prstGeom>
        </p:spPr>
        <p:txBody>
          <a:bodyPr wrap="square">
            <a:spAutoFit/>
          </a:bodyPr>
          <a:lstStyle/>
          <a:p>
            <a:pPr algn="l" rtl="0"/>
            <a:r>
              <a:rPr lang="en-US" b="1" dirty="0">
                <a:latin typeface="Times New Roman" panose="02020603050405020304" pitchFamily="18" charset="0"/>
                <a:cs typeface="Arial" panose="020B0604020202020204" pitchFamily="34" charset="0"/>
              </a:rPr>
              <a:t>[6] </a:t>
            </a:r>
            <a:r>
              <a:rPr lang="en-US" dirty="0">
                <a:latin typeface="Cambria" panose="02040503050406030204" pitchFamily="18" charset="0"/>
                <a:ea typeface="Calibri" panose="020F0502020204030204" pitchFamily="34" charset="0"/>
              </a:rPr>
              <a:t>Vani Rajasekar, Soumya Ranjan Jena .(2021). Detection of Cotton Plant Diseases Using Deep Transfer Learning </a:t>
            </a:r>
          </a:p>
          <a:p>
            <a:pPr algn="l" rtl="0">
              <a:lnSpc>
                <a:spcPct val="107000"/>
              </a:lnSpc>
            </a:pPr>
            <a:r>
              <a:rPr lang="en-US" b="1" dirty="0">
                <a:solidFill>
                  <a:schemeClr val="dk1"/>
                </a:solidFill>
                <a:latin typeface="Times New Roman" panose="02020603050405020304" pitchFamily="18" charset="0"/>
                <a:ea typeface="Times New Roman" panose="02020603050405020304" pitchFamily="18" charset="0"/>
                <a:cs typeface="Arial" panose="020B0604020202020204" pitchFamily="34" charset="0"/>
              </a:rPr>
              <a:t>Deep Transfer Learning</a:t>
            </a:r>
            <a:endParaRPr lang="en-US" b="1" dirty="0">
              <a:solidFill>
                <a:schemeClr val="dk1"/>
              </a:solidFill>
              <a:latin typeface="Times New Roman" panose="02020603050405020304" pitchFamily="18" charset="0"/>
              <a:ea typeface="Calibri" panose="020F0502020204030204" pitchFamily="34" charset="0"/>
              <a:cs typeface="Arial" panose="020B0604020202020204" pitchFamily="34" charset="0"/>
            </a:endParaRP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Deep transfer learning involves fine-tuning pre-trained deep models (e.g., </a:t>
            </a:r>
            <a:r>
              <a:rPr lang="en-US" dirty="0" err="1"/>
              <a:t>ResNet</a:t>
            </a:r>
            <a:r>
              <a:rPr lang="en-US" dirty="0"/>
              <a:t>) on cotton disease images. It’s efficient in scenarios with limited data and helps improve model performance significantly while reducing the need for extensive training from scratch.</a:t>
            </a:r>
            <a:endParaRPr lang="en-US" b="1" dirty="0">
              <a:effectLst>
                <a:outerShdw blurRad="38100" dist="38100" dir="2700000" algn="tl">
                  <a:srgbClr val="000000">
                    <a:alpha val="43137"/>
                  </a:srgbClr>
                </a:outerShdw>
              </a:effectLst>
              <a:latin typeface="Cambria" panose="02040503050406030204" pitchFamily="18" charset="0"/>
            </a:endParaRPr>
          </a:p>
        </p:txBody>
      </p:sp>
      <p:sp>
        <p:nvSpPr>
          <p:cNvPr id="6" name="مستطيل 5">
            <a:extLst>
              <a:ext uri="{FF2B5EF4-FFF2-40B4-BE49-F238E27FC236}">
                <a16:creationId xmlns:a16="http://schemas.microsoft.com/office/drawing/2014/main" id="{6A692260-582E-4778-87AF-9F4CA038CBFD}"/>
              </a:ext>
            </a:extLst>
          </p:cNvPr>
          <p:cNvSpPr/>
          <p:nvPr/>
        </p:nvSpPr>
        <p:spPr>
          <a:xfrm>
            <a:off x="657496" y="4195053"/>
            <a:ext cx="11164390" cy="2050690"/>
          </a:xfrm>
          <a:prstGeom prst="rect">
            <a:avLst/>
          </a:prstGeom>
        </p:spPr>
        <p:txBody>
          <a:bodyPr wrap="square">
            <a:spAutoFit/>
          </a:bodyPr>
          <a:lstStyle/>
          <a:p>
            <a:pPr algn="l" rtl="0"/>
            <a:r>
              <a:rPr lang="en-US" b="1" dirty="0">
                <a:solidFill>
                  <a:schemeClr val="dk1"/>
                </a:solidFill>
                <a:latin typeface="Times New Roman" panose="02020603050405020304" pitchFamily="18" charset="0"/>
                <a:cs typeface="Arial" panose="020B0604020202020204" pitchFamily="34" charset="0"/>
              </a:rPr>
              <a:t>[7] </a:t>
            </a:r>
            <a:r>
              <a:rPr lang="en-US" dirty="0" err="1">
                <a:latin typeface="Cambria" panose="02040503050406030204" pitchFamily="18" charset="0"/>
                <a:ea typeface="Calibri" panose="020F0502020204030204" pitchFamily="34" charset="0"/>
              </a:rPr>
              <a:t>Sushreeta</a:t>
            </a:r>
            <a:r>
              <a:rPr lang="en-US" dirty="0">
                <a:latin typeface="Cambria" panose="02040503050406030204" pitchFamily="18" charset="0"/>
                <a:ea typeface="Calibri" panose="020F0502020204030204" pitchFamily="34" charset="0"/>
              </a:rPr>
              <a:t> </a:t>
            </a:r>
            <a:r>
              <a:rPr lang="en-US" dirty="0" err="1">
                <a:latin typeface="Cambria" panose="02040503050406030204" pitchFamily="18" charset="0"/>
                <a:ea typeface="Calibri" panose="020F0502020204030204" pitchFamily="34" charset="0"/>
              </a:rPr>
              <a:t>Tripathy</a:t>
            </a:r>
            <a:r>
              <a:rPr lang="en-US" dirty="0">
                <a:latin typeface="Cambria" panose="02040503050406030204" pitchFamily="18" charset="0"/>
                <a:ea typeface="Calibri" panose="020F0502020204030204" pitchFamily="34" charset="0"/>
              </a:rPr>
              <a:t>. (2021). Detection of Cotton Leaf Disease Using Image Processing Techniques, CCIEA Journal of Physics</a:t>
            </a:r>
          </a:p>
          <a:p>
            <a:pPr algn="l" rtl="0">
              <a:lnSpc>
                <a:spcPct val="107000"/>
              </a:lnSpc>
            </a:pPr>
            <a:r>
              <a:rPr lang="en-US" b="1" dirty="0">
                <a:solidFill>
                  <a:schemeClr val="dk1"/>
                </a:solidFill>
                <a:latin typeface="Times New Roman" panose="02020603050405020304" pitchFamily="18" charset="0"/>
                <a:ea typeface="Times New Roman" panose="02020603050405020304" pitchFamily="18" charset="0"/>
                <a:cs typeface="Arial" panose="020B0604020202020204" pitchFamily="34" charset="0"/>
              </a:rPr>
              <a:t>Image Processing Techniques</a:t>
            </a:r>
            <a:endParaRPr lang="en-US" b="1" dirty="0">
              <a:solidFill>
                <a:schemeClr val="dk1"/>
              </a:solidFill>
              <a:latin typeface="Times New Roman" panose="02020603050405020304" pitchFamily="18" charset="0"/>
              <a:ea typeface="Calibri" panose="020F0502020204030204" pitchFamily="34" charset="0"/>
              <a:cs typeface="Arial" panose="020B0604020202020204" pitchFamily="34" charset="0"/>
            </a:endParaRP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Image processing includes analyzing color, contrast, and texture patterns in cotton leaves to identify symptoms like spotting or yellowing. Specialized cameras and spectral analysis tools enhance image quality and improve early detection, laying a solid foundation for deep learning classification.</a:t>
            </a:r>
            <a:endParaRPr lang="en-US" b="1" dirty="0">
              <a:effectLst>
                <a:outerShdw blurRad="38100" dist="38100" dir="2700000" algn="tl">
                  <a:srgbClr val="000000">
                    <a:alpha val="43137"/>
                  </a:srgbClr>
                </a:outerShdw>
              </a:effectLst>
              <a:latin typeface="Cambria" panose="02040503050406030204" pitchFamily="18" charset="0"/>
            </a:endParaRPr>
          </a:p>
        </p:txBody>
      </p:sp>
    </p:spTree>
    <p:extLst>
      <p:ext uri="{BB962C8B-B14F-4D97-AF65-F5344CB8AC3E}">
        <p14:creationId xmlns:p14="http://schemas.microsoft.com/office/powerpoint/2010/main" val="1648574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7CABD1B0-ABB0-486B-ABFF-B568FBB76ECF}"/>
              </a:ext>
            </a:extLst>
          </p:cNvPr>
          <p:cNvSpPr/>
          <p:nvPr/>
        </p:nvSpPr>
        <p:spPr>
          <a:xfrm>
            <a:off x="657496" y="1499103"/>
            <a:ext cx="11164390" cy="2031325"/>
          </a:xfrm>
          <a:prstGeom prst="rect">
            <a:avLst/>
          </a:prstGeom>
        </p:spPr>
        <p:txBody>
          <a:bodyPr wrap="square">
            <a:spAutoFit/>
          </a:bodyPr>
          <a:lstStyle/>
          <a:p>
            <a:pPr algn="l" rtl="0"/>
            <a:r>
              <a:rPr lang="en-US" b="1" dirty="0">
                <a:solidFill>
                  <a:schemeClr val="dk1"/>
                </a:solidFill>
                <a:latin typeface="Times New Roman" panose="02020603050405020304" pitchFamily="18" charset="0"/>
                <a:cs typeface="Arial" panose="020B0604020202020204" pitchFamily="34" charset="0"/>
              </a:rPr>
              <a:t>[12] </a:t>
            </a:r>
            <a:r>
              <a:rPr lang="en-US" dirty="0" err="1">
                <a:latin typeface="Cambria" panose="02040503050406030204" pitchFamily="18" charset="0"/>
                <a:ea typeface="Calibri" panose="020F0502020204030204" pitchFamily="34" charset="0"/>
              </a:rPr>
              <a:t>Chander</a:t>
            </a:r>
            <a:r>
              <a:rPr lang="en-US" dirty="0">
                <a:latin typeface="Cambria" panose="02040503050406030204" pitchFamily="18" charset="0"/>
                <a:ea typeface="Calibri" panose="020F0502020204030204" pitchFamily="34" charset="0"/>
              </a:rPr>
              <a:t>, M. Upendra Kumar.(2022). Comparative analysis on deep learning models for  detection of anomalies and leaf disease prediction in cotton plant data, Congress on intelligent systems</a:t>
            </a:r>
            <a:endParaRPr lang="en-US" b="1" dirty="0"/>
          </a:p>
          <a:p>
            <a:pPr algn="l" rtl="0"/>
            <a:r>
              <a:rPr lang="en-US" b="1" dirty="0">
                <a:effectLst>
                  <a:outerShdw blurRad="38100" dist="38100" dir="2700000" algn="tl">
                    <a:srgbClr val="000000">
                      <a:alpha val="43137"/>
                    </a:srgbClr>
                  </a:outerShdw>
                </a:effectLst>
                <a:latin typeface="Cambria" panose="02040503050406030204" pitchFamily="18" charset="0"/>
              </a:rPr>
              <a:t>VGG-16 &amp; Inception-V3 (Transfer Learning Models)</a:t>
            </a: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These are deep convolutional neural networks pre-trained on large datasets like ImageNet and fine-tuned for cotton disease datasets. Transfer learning greatly reduces training time and improves accuracy—up to 96% in the cited study. Both VGG-16 and Inception-V3 proved highly effective at recognizing subtle disease features in leaf images.</a:t>
            </a:r>
            <a:endParaRPr lang="en-US" b="1" dirty="0">
              <a:effectLst>
                <a:outerShdw blurRad="38100" dist="38100" dir="2700000" algn="tl">
                  <a:srgbClr val="000000">
                    <a:alpha val="43137"/>
                  </a:srgbClr>
                </a:outerShdw>
              </a:effectLst>
              <a:latin typeface="Cambria" panose="02040503050406030204" pitchFamily="18" charset="0"/>
            </a:endParaRPr>
          </a:p>
        </p:txBody>
      </p:sp>
      <p:sp>
        <p:nvSpPr>
          <p:cNvPr id="6" name="مستطيل 5">
            <a:extLst>
              <a:ext uri="{FF2B5EF4-FFF2-40B4-BE49-F238E27FC236}">
                <a16:creationId xmlns:a16="http://schemas.microsoft.com/office/drawing/2014/main" id="{6A692260-582E-4778-87AF-9F4CA038CBFD}"/>
              </a:ext>
            </a:extLst>
          </p:cNvPr>
          <p:cNvSpPr/>
          <p:nvPr/>
        </p:nvSpPr>
        <p:spPr>
          <a:xfrm>
            <a:off x="657496" y="4195053"/>
            <a:ext cx="11164390" cy="2327688"/>
          </a:xfrm>
          <a:prstGeom prst="rect">
            <a:avLst/>
          </a:prstGeom>
        </p:spPr>
        <p:txBody>
          <a:bodyPr wrap="square">
            <a:spAutoFit/>
          </a:bodyPr>
          <a:lstStyle/>
          <a:p>
            <a:pPr algn="l" rtl="0"/>
            <a:r>
              <a:rPr lang="en-US" b="1" dirty="0">
                <a:solidFill>
                  <a:schemeClr val="dk1"/>
                </a:solidFill>
                <a:latin typeface="Times New Roman" panose="02020603050405020304" pitchFamily="18" charset="0"/>
                <a:cs typeface="Arial" panose="020B0604020202020204" pitchFamily="34" charset="0"/>
              </a:rPr>
              <a:t>[13] </a:t>
            </a:r>
            <a:r>
              <a:rPr lang="en-US" dirty="0">
                <a:latin typeface="Cambria" panose="02040503050406030204" pitchFamily="18" charset="0"/>
                <a:ea typeface="Calibri" panose="020F0502020204030204" pitchFamily="34" charset="0"/>
              </a:rPr>
              <a:t>Kalpana, R. </a:t>
            </a:r>
            <a:r>
              <a:rPr lang="en-US" dirty="0" err="1">
                <a:latin typeface="Cambria" panose="02040503050406030204" pitchFamily="18" charset="0"/>
                <a:ea typeface="Calibri" panose="020F0502020204030204" pitchFamily="34" charset="0"/>
              </a:rPr>
              <a:t>Thamilselvan</a:t>
            </a:r>
            <a:r>
              <a:rPr lang="en-US" dirty="0">
                <a:latin typeface="Cambria" panose="02040503050406030204" pitchFamily="18" charset="0"/>
                <a:ea typeface="Calibri" panose="020F0502020204030204" pitchFamily="34" charset="0"/>
              </a:rPr>
              <a:t>, T. Saravanan, M. </a:t>
            </a:r>
            <a:r>
              <a:rPr lang="en-US" dirty="0" err="1">
                <a:latin typeface="Cambria" panose="02040503050406030204" pitchFamily="18" charset="0"/>
                <a:ea typeface="Calibri" panose="020F0502020204030204" pitchFamily="34" charset="0"/>
              </a:rPr>
              <a:t>Pyingkodi</a:t>
            </a:r>
            <a:r>
              <a:rPr lang="en-US" dirty="0">
                <a:latin typeface="Cambria" panose="02040503050406030204" pitchFamily="18" charset="0"/>
                <a:ea typeface="Calibri" panose="020F0502020204030204" pitchFamily="34" charset="0"/>
              </a:rPr>
              <a:t>, S. </a:t>
            </a:r>
            <a:r>
              <a:rPr lang="en-US" dirty="0" err="1">
                <a:latin typeface="Cambria" panose="02040503050406030204" pitchFamily="18" charset="0"/>
                <a:ea typeface="Calibri" panose="020F0502020204030204" pitchFamily="34" charset="0"/>
              </a:rPr>
              <a:t>Nandhakumar</a:t>
            </a:r>
            <a:r>
              <a:rPr lang="en-US" dirty="0">
                <a:latin typeface="Cambria" panose="02040503050406030204" pitchFamily="18" charset="0"/>
                <a:ea typeface="Calibri" panose="020F0502020204030204" pitchFamily="34" charset="0"/>
              </a:rPr>
              <a:t>, V. Priyanka, M. </a:t>
            </a:r>
            <a:r>
              <a:rPr lang="en-US" dirty="0" err="1">
                <a:latin typeface="Cambria" panose="02040503050406030204" pitchFamily="18" charset="0"/>
                <a:ea typeface="Calibri" panose="020F0502020204030204" pitchFamily="34" charset="0"/>
              </a:rPr>
              <a:t>Sowndharya</a:t>
            </a:r>
            <a:r>
              <a:rPr lang="en-US" dirty="0">
                <a:latin typeface="Cambria" panose="02040503050406030204" pitchFamily="18" charset="0"/>
                <a:ea typeface="Calibri" panose="020F0502020204030204" pitchFamily="34" charset="0"/>
              </a:rPr>
              <a:t>.(2023). An </a:t>
            </a:r>
            <a:r>
              <a:rPr lang="en-US" dirty="0" err="1">
                <a:latin typeface="Cambria" panose="02040503050406030204" pitchFamily="18" charset="0"/>
                <a:ea typeface="Calibri" panose="020F0502020204030204" pitchFamily="34" charset="0"/>
              </a:rPr>
              <a:t>imagebased</a:t>
            </a:r>
            <a:r>
              <a:rPr lang="en-US" dirty="0">
                <a:latin typeface="Cambria" panose="02040503050406030204" pitchFamily="18" charset="0"/>
                <a:ea typeface="Calibri" panose="020F0502020204030204" pitchFamily="34" charset="0"/>
              </a:rPr>
              <a:t> classification and prediction of diseases on cotton leaves using deep learning techniques, international conference on computer communication and informatics (ICCCI), IEEE </a:t>
            </a:r>
          </a:p>
          <a:p>
            <a:pPr algn="l" rtl="0">
              <a:lnSpc>
                <a:spcPct val="107000"/>
              </a:lnSpc>
            </a:pPr>
            <a:r>
              <a:rPr lang="en-US" b="1" dirty="0">
                <a:solidFill>
                  <a:schemeClr val="dk1"/>
                </a:solidFill>
                <a:latin typeface="Times New Roman" panose="02020603050405020304" pitchFamily="18" charset="0"/>
                <a:ea typeface="Times New Roman" panose="02020603050405020304" pitchFamily="18" charset="0"/>
                <a:cs typeface="Arial" panose="020B0604020202020204" pitchFamily="34" charset="0"/>
              </a:rPr>
              <a:t>Convolutional Neural Networks (CNN)</a:t>
            </a:r>
            <a:endParaRPr lang="en-US" b="1" dirty="0">
              <a:solidFill>
                <a:schemeClr val="dk1"/>
              </a:solidFill>
              <a:latin typeface="Times New Roman" panose="02020603050405020304" pitchFamily="18" charset="0"/>
              <a:ea typeface="Calibri" panose="020F0502020204030204" pitchFamily="34" charset="0"/>
              <a:cs typeface="Arial" panose="020B0604020202020204" pitchFamily="34" charset="0"/>
            </a:endParaRP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These are deep convolutional neural networks pre-trained on large datasets like ImageNet and fine-tuned for cotton disease datasets. Transfer learning greatly reduces training time and improves accuracy—up to 96% in the cited study. Both VGG-16 and Inception-V3 proved highly effective at recognizing subtle disease features in leaf images.</a:t>
            </a:r>
            <a:endParaRPr lang="en-US" b="1" dirty="0">
              <a:effectLst>
                <a:outerShdw blurRad="38100" dist="38100" dir="2700000" algn="tl">
                  <a:srgbClr val="000000">
                    <a:alpha val="43137"/>
                  </a:srgbClr>
                </a:outerShdw>
              </a:effectLst>
              <a:latin typeface="Cambria" panose="02040503050406030204" pitchFamily="18" charset="0"/>
            </a:endParaRPr>
          </a:p>
        </p:txBody>
      </p:sp>
    </p:spTree>
    <p:extLst>
      <p:ext uri="{BB962C8B-B14F-4D97-AF65-F5344CB8AC3E}">
        <p14:creationId xmlns:p14="http://schemas.microsoft.com/office/powerpoint/2010/main" val="1617058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7CABD1B0-ABB0-486B-ABFF-B568FBB76ECF}"/>
              </a:ext>
            </a:extLst>
          </p:cNvPr>
          <p:cNvSpPr/>
          <p:nvPr/>
        </p:nvSpPr>
        <p:spPr>
          <a:xfrm>
            <a:off x="657496" y="1499103"/>
            <a:ext cx="11164390" cy="2308324"/>
          </a:xfrm>
          <a:prstGeom prst="rect">
            <a:avLst/>
          </a:prstGeom>
        </p:spPr>
        <p:txBody>
          <a:bodyPr wrap="square">
            <a:spAutoFit/>
          </a:bodyPr>
          <a:lstStyle/>
          <a:p>
            <a:pPr algn="l" rtl="0"/>
            <a:r>
              <a:rPr lang="en-US" b="1" dirty="0">
                <a:solidFill>
                  <a:schemeClr val="dk1"/>
                </a:solidFill>
                <a:latin typeface="Times New Roman" panose="02020603050405020304" pitchFamily="18" charset="0"/>
                <a:cs typeface="Arial" panose="020B0604020202020204" pitchFamily="34" charset="0"/>
              </a:rPr>
              <a:t>[14] </a:t>
            </a:r>
            <a:r>
              <a:rPr lang="en-US" dirty="0">
                <a:latin typeface="Cambria" panose="02040503050406030204" pitchFamily="18" charset="0"/>
                <a:ea typeface="Calibri" panose="020F0502020204030204" pitchFamily="34" charset="0"/>
              </a:rPr>
              <a:t>Reddy, N.M.V.S. </a:t>
            </a:r>
            <a:r>
              <a:rPr lang="en-US" dirty="0" err="1">
                <a:latin typeface="Cambria" panose="02040503050406030204" pitchFamily="18" charset="0"/>
                <a:ea typeface="Calibri" panose="020F0502020204030204" pitchFamily="34" charset="0"/>
              </a:rPr>
              <a:t>Daswanth</a:t>
            </a:r>
            <a:r>
              <a:rPr lang="en-US" dirty="0">
                <a:latin typeface="Cambria" panose="02040503050406030204" pitchFamily="18" charset="0"/>
                <a:ea typeface="Calibri" panose="020F0502020204030204" pitchFamily="34" charset="0"/>
              </a:rPr>
              <a:t>, S.K. </a:t>
            </a:r>
            <a:r>
              <a:rPr lang="en-US" dirty="0" err="1">
                <a:latin typeface="Cambria" panose="02040503050406030204" pitchFamily="18" charset="0"/>
                <a:ea typeface="Calibri" panose="020F0502020204030204" pitchFamily="34" charset="0"/>
              </a:rPr>
              <a:t>Pusuluri</a:t>
            </a:r>
            <a:r>
              <a:rPr lang="en-US" dirty="0">
                <a:latin typeface="Cambria" panose="02040503050406030204" pitchFamily="18" charset="0"/>
                <a:ea typeface="Calibri" panose="020F0502020204030204" pitchFamily="34" charset="0"/>
              </a:rPr>
              <a:t>, D. </a:t>
            </a:r>
            <a:r>
              <a:rPr lang="en-US" dirty="0" err="1">
                <a:latin typeface="Cambria" panose="02040503050406030204" pitchFamily="18" charset="0"/>
                <a:ea typeface="Calibri" panose="020F0502020204030204" pitchFamily="34" charset="0"/>
              </a:rPr>
              <a:t>Komalchowdary</a:t>
            </a:r>
            <a:r>
              <a:rPr lang="en-US" dirty="0">
                <a:latin typeface="Cambria" panose="02040503050406030204" pitchFamily="18" charset="0"/>
                <a:ea typeface="Calibri" panose="020F0502020204030204" pitchFamily="34" charset="0"/>
              </a:rPr>
              <a:t>, P.S. Rambabu, A. Gopi .(2023). Predicting the cotton leaf disease using convolution neural networks, international conference on sustainable computing and data communication systems (ICSCDS), IEEE </a:t>
            </a:r>
          </a:p>
          <a:p>
            <a:pPr algn="l" rtl="0"/>
            <a:r>
              <a:rPr lang="en-US" b="1" dirty="0">
                <a:effectLst>
                  <a:outerShdw blurRad="38100" dist="38100" dir="2700000" algn="tl">
                    <a:srgbClr val="000000">
                      <a:alpha val="43137"/>
                    </a:srgbClr>
                  </a:outerShdw>
                </a:effectLst>
                <a:latin typeface="Cambria" panose="02040503050406030204" pitchFamily="18" charset="0"/>
              </a:rPr>
              <a:t>Manual Dataset + Deep Learning </a:t>
            </a: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This approach uses manually collected datasets to ensure high-quality, accurate images. A deep learning model is then trained on this data, resulting in improved accuracy and robustness in real-world scenarios. Manual data collection ensures disease-specific details are well represented.</a:t>
            </a:r>
            <a:endParaRPr lang="en-US" b="1" dirty="0">
              <a:effectLst>
                <a:outerShdw blurRad="38100" dist="38100" dir="2700000" algn="tl">
                  <a:srgbClr val="000000">
                    <a:alpha val="43137"/>
                  </a:srgbClr>
                </a:outerShdw>
              </a:effectLst>
              <a:latin typeface="Cambria" panose="02040503050406030204" pitchFamily="18" charset="0"/>
            </a:endParaRPr>
          </a:p>
        </p:txBody>
      </p:sp>
      <p:sp>
        <p:nvSpPr>
          <p:cNvPr id="6" name="مستطيل 5">
            <a:extLst>
              <a:ext uri="{FF2B5EF4-FFF2-40B4-BE49-F238E27FC236}">
                <a16:creationId xmlns:a16="http://schemas.microsoft.com/office/drawing/2014/main" id="{6A692260-582E-4778-87AF-9F4CA038CBFD}"/>
              </a:ext>
            </a:extLst>
          </p:cNvPr>
          <p:cNvSpPr/>
          <p:nvPr/>
        </p:nvSpPr>
        <p:spPr>
          <a:xfrm>
            <a:off x="657496" y="4195053"/>
            <a:ext cx="11164390" cy="2308324"/>
          </a:xfrm>
          <a:prstGeom prst="rect">
            <a:avLst/>
          </a:prstGeom>
        </p:spPr>
        <p:txBody>
          <a:bodyPr wrap="square">
            <a:spAutoFit/>
          </a:bodyPr>
          <a:lstStyle/>
          <a:p>
            <a:pPr algn="l" rtl="0"/>
            <a:r>
              <a:rPr lang="en-US" b="1" dirty="0">
                <a:solidFill>
                  <a:schemeClr val="dk1"/>
                </a:solidFill>
                <a:latin typeface="Times New Roman" panose="02020603050405020304" pitchFamily="18" charset="0"/>
                <a:cs typeface="Arial" panose="020B0604020202020204" pitchFamily="34" charset="0"/>
              </a:rPr>
              <a:t>[15] </a:t>
            </a:r>
            <a:r>
              <a:rPr lang="en-US" dirty="0">
                <a:latin typeface="Cambria" panose="02040503050406030204" pitchFamily="18" charset="0"/>
                <a:ea typeface="Calibri" panose="020F0502020204030204" pitchFamily="34" charset="0"/>
              </a:rPr>
              <a:t>Islam, M. M., </a:t>
            </a:r>
            <a:r>
              <a:rPr lang="en-US" dirty="0" err="1">
                <a:latin typeface="Cambria" panose="02040503050406030204" pitchFamily="18" charset="0"/>
                <a:ea typeface="Calibri" panose="020F0502020204030204" pitchFamily="34" charset="0"/>
              </a:rPr>
              <a:t>Talukder</a:t>
            </a:r>
            <a:r>
              <a:rPr lang="en-US" dirty="0">
                <a:latin typeface="Cambria" panose="02040503050406030204" pitchFamily="18" charset="0"/>
                <a:ea typeface="Calibri" panose="020F0502020204030204" pitchFamily="34" charset="0"/>
              </a:rPr>
              <a:t>, M. A., </a:t>
            </a:r>
            <a:r>
              <a:rPr lang="en-US" dirty="0" err="1">
                <a:latin typeface="Cambria" panose="02040503050406030204" pitchFamily="18" charset="0"/>
                <a:ea typeface="Calibri" panose="020F0502020204030204" pitchFamily="34" charset="0"/>
              </a:rPr>
              <a:t>Sarker</a:t>
            </a:r>
            <a:r>
              <a:rPr lang="en-US" dirty="0">
                <a:latin typeface="Cambria" panose="02040503050406030204" pitchFamily="18" charset="0"/>
                <a:ea typeface="Calibri" panose="020F0502020204030204" pitchFamily="34" charset="0"/>
              </a:rPr>
              <a:t>, M. R. A., Uddin, M. A., Akhter, A., </a:t>
            </a:r>
            <a:r>
              <a:rPr lang="en-US" dirty="0" err="1">
                <a:latin typeface="Cambria" panose="02040503050406030204" pitchFamily="18" charset="0"/>
                <a:ea typeface="Calibri" panose="020F0502020204030204" pitchFamily="34" charset="0"/>
              </a:rPr>
              <a:t>Sharmin</a:t>
            </a:r>
            <a:r>
              <a:rPr lang="en-US" dirty="0">
                <a:latin typeface="Cambria" panose="02040503050406030204" pitchFamily="18" charset="0"/>
                <a:ea typeface="Calibri" panose="020F0502020204030204" pitchFamily="34" charset="0"/>
              </a:rPr>
              <a:t>, S., Al Mamun, M. S., &amp; Debnath, S. K. (2023). A deep learning model for cotton disease prediction using fine-tuning with smart web application in agriculture. ScienceDirect. </a:t>
            </a:r>
          </a:p>
          <a:p>
            <a:pPr algn="l" rtl="0"/>
            <a:r>
              <a:rPr lang="en-US" b="1" dirty="0">
                <a:solidFill>
                  <a:schemeClr val="dk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Fine-tuned Deep Learning Model + Web App</a:t>
            </a:r>
          </a:p>
          <a:p>
            <a:pPr algn="l" rtl="0"/>
            <a:endParaRPr lang="en-US" b="1" dirty="0">
              <a:effectLst>
                <a:outerShdw blurRad="38100" dist="38100" dir="2700000" algn="tl">
                  <a:srgbClr val="000000">
                    <a:alpha val="43137"/>
                  </a:srgbClr>
                </a:outerShdw>
              </a:effectLst>
              <a:latin typeface="Cambria" panose="02040503050406030204" pitchFamily="18" charset="0"/>
            </a:endParaRPr>
          </a:p>
          <a:p>
            <a:pPr algn="l" rtl="0"/>
            <a:r>
              <a:rPr lang="en-US" dirty="0"/>
              <a:t>A fine-tuned deep learning model was embedded into a smart web application, enabling real-time diagnosis from smartphone images. Farmers can upload cotton leaf images and instantly receive a disease prediction, offering a practical and accessible AI-powered solution.</a:t>
            </a:r>
            <a:endParaRPr lang="en-US" b="1" dirty="0">
              <a:effectLst>
                <a:outerShdw blurRad="38100" dist="38100" dir="2700000" algn="tl">
                  <a:srgbClr val="000000">
                    <a:alpha val="43137"/>
                  </a:srgbClr>
                </a:outerShdw>
              </a:effectLst>
              <a:latin typeface="Cambria" panose="02040503050406030204" pitchFamily="18" charset="0"/>
            </a:endParaRPr>
          </a:p>
        </p:txBody>
      </p:sp>
    </p:spTree>
    <p:extLst>
      <p:ext uri="{BB962C8B-B14F-4D97-AF65-F5344CB8AC3E}">
        <p14:creationId xmlns:p14="http://schemas.microsoft.com/office/powerpoint/2010/main" val="389698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82774" y="56528"/>
            <a:ext cx="2569201" cy="994357"/>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261883"/>
            <a:ext cx="11426452" cy="3616375"/>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a:t>
            </a:r>
            <a:r>
              <a:rPr lang="ar-SA"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p>
          <a:p>
            <a:pPr algn="l" rtl="0"/>
            <a:r>
              <a:rPr lang="en-US" sz="1600" dirty="0">
                <a:latin typeface="Arial" panose="020B0604020202020204" pitchFamily="34" charset="0"/>
              </a:rPr>
              <a:t>According to [1], with advancements in AI technologies, it is now possible to develop effective systems for automatic detection and classification of plant diseases with high accuracy, reducing losses. These systems use sensors to capture plant images and analyze them with machine learning algorithms for early disease detection in crops like tomatoes, peppers, potatoes, and cucumbers. On the other hand, [4] stated that several AI-based techniques exist for early pest detection in plants, such as image processing and computer vision, which use advanced algorithms to analyze images and extract information about plant health. Specialized cameras enhance images to capture changes in color and texture, helping in pest detection. Computer vision detects diseases faster and more accurately than traditional methods, and machine learning distinguishes between diseased and healthy symptoms. This technique is also effective in detecting fungal diseases like Fusarium. Additionally, [7] explained that AI is known for its accuracy and speed in detecting plant diseases. Deep learning algorithms analyze agricultural images to quickly identify diseases, saving valuable time for farmers. It reduces costs by minimizing reliance on human experts and offers smart management solutions, enabling farmers to make quick, informed decisions. This enhances disease control strategies, ensures crop sustainability, and improves productivity, ultimately supporting food security.</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 name="مستطيل 1">
            <a:extLst>
              <a:ext uri="{FF2B5EF4-FFF2-40B4-BE49-F238E27FC236}">
                <a16:creationId xmlns:a16="http://schemas.microsoft.com/office/drawing/2014/main" id="{289B028D-88BB-4A7D-AA7B-C181D965CDB4}"/>
              </a:ext>
            </a:extLst>
          </p:cNvPr>
          <p:cNvSpPr/>
          <p:nvPr/>
        </p:nvSpPr>
        <p:spPr>
          <a:xfrm>
            <a:off x="382774" y="4783386"/>
            <a:ext cx="11426452" cy="1862048"/>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Related Work Summary :-</a:t>
            </a:r>
          </a:p>
          <a:p>
            <a:pPr algn="l" rtl="0"/>
            <a:endParaRPr lang="en-US" sz="500" b="1" dirty="0">
              <a:latin typeface="Times New Roman" panose="02020603050405020304" pitchFamily="18" charset="0"/>
              <a:cs typeface="Times New Roman" panose="02020603050405020304" pitchFamily="18" charset="0"/>
            </a:endParaRPr>
          </a:p>
          <a:p>
            <a:pPr algn="l" rtl="0"/>
            <a:r>
              <a:rPr lang="en-US" dirty="0"/>
              <a:t>Traditional cotton disease diagnosis is challenged by limitations in accuracy and time-efficiency. Deep Learning (DL), particularly Convolutional Neural Networks (CNNs), has emerged as a promising solution for efficient and rapid image-based plant disease detection, supported by recent studies and available datasets. However, these datasets remain limited, especially in covering the diversity of cotton and its local conditions. This research aims to develop an effective DL-based diagnostic system tailored to meet specific agricultural needs and address current research gaps in this domain.</a:t>
            </a:r>
          </a:p>
        </p:txBody>
      </p:sp>
    </p:spTree>
    <p:extLst>
      <p:ext uri="{BB962C8B-B14F-4D97-AF65-F5344CB8AC3E}">
        <p14:creationId xmlns:p14="http://schemas.microsoft.com/office/powerpoint/2010/main" val="1561893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34622" y="83297"/>
            <a:ext cx="2569201" cy="1006844"/>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39869" y="1090141"/>
            <a:ext cx="11741658" cy="535531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Research Plan :-</a:t>
            </a: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b="1" dirty="0">
              <a:latin typeface="Times New Roman" panose="02020603050405020304" pitchFamily="18" charset="0"/>
              <a:cs typeface="Times New Roman" panose="02020603050405020304" pitchFamily="18" charset="0"/>
            </a:endParaRPr>
          </a:p>
          <a:p>
            <a:pPr algn="l" rtl="0"/>
            <a:endParaRPr lang="en-US" dirty="0"/>
          </a:p>
          <a:p>
            <a:pPr marL="285750" indent="-285750" algn="l" rtl="0">
              <a:buFont typeface="Arial" panose="020B0604020202020204" pitchFamily="34" charset="0"/>
              <a:buChar char="•"/>
            </a:pPr>
            <a:r>
              <a:rPr lang="en-US" b="1" dirty="0"/>
              <a:t>Data Collection: </a:t>
            </a:r>
            <a:r>
              <a:rPr lang="en-US" dirty="0"/>
              <a:t>dataset for Cotton Disease through Image Analysis Using Deep learning, providing a range of data types and information to advance research in these neurodegenerative conditions. Those datasets are available online which makes it easy to use. The first step of our proposal is the collection of data that is necessary to train any deep learning model. In this research, we collect images from well-known data sources.</a:t>
            </a:r>
          </a:p>
          <a:p>
            <a:pPr marL="285750" indent="-285750" algn="l" rtl="0">
              <a:buFont typeface="Arial" panose="020B0604020202020204" pitchFamily="34" charset="0"/>
              <a:buChar char="•"/>
            </a:pPr>
            <a:r>
              <a:rPr lang="en-US" b="1" dirty="0"/>
              <a:t>Data Preprocessing: </a:t>
            </a:r>
            <a:r>
              <a:rPr lang="en-US" dirty="0"/>
              <a:t>normalization and dimensionality reduction, are used to prepare the data for classification algorithms, ensuring it is in a suitable format for analysis. This step includes many tasks like image rotating, sharpening, and augmentation. This is necessary to train any deep learning model for classification tasks.</a:t>
            </a:r>
          </a:p>
          <a:p>
            <a:pPr marL="285750" indent="-285750" algn="l" rtl="0">
              <a:buFont typeface="Arial" panose="020B0604020202020204" pitchFamily="34" charset="0"/>
              <a:buChar char="•"/>
            </a:pPr>
            <a:r>
              <a:rPr lang="en-US" b="1" dirty="0"/>
              <a:t>Feature Extraction: </a:t>
            </a:r>
            <a:r>
              <a:rPr lang="en-US" dirty="0"/>
              <a:t>extracting relevant features from data sources like AI imaging, and clinical records. </a:t>
            </a:r>
          </a:p>
          <a:p>
            <a:pPr marL="285750" indent="-285750" algn="l" rtl="0">
              <a:buFont typeface="Arial" panose="020B0604020202020204" pitchFamily="34" charset="0"/>
              <a:buChar char="•"/>
            </a:pPr>
            <a:r>
              <a:rPr lang="en-US" dirty="0"/>
              <a:t>Validation and Testing: The trained models are validated and tested using separate datasets to assess their accuracy and generalization capabilities. This step ensures the model's reliability in early detection.</a:t>
            </a:r>
          </a:p>
          <a:p>
            <a:pPr marL="285750" indent="-285750" algn="l" rtl="0">
              <a:buFont typeface="Arial" panose="020B0604020202020204" pitchFamily="34" charset="0"/>
              <a:buChar char="•"/>
            </a:pPr>
            <a:r>
              <a:rPr lang="en-US" b="1" dirty="0"/>
              <a:t>Predictive Biomarkers: </a:t>
            </a:r>
            <a:r>
              <a:rPr lang="en-US" dirty="0"/>
              <a:t>Classification models can identify predictive biomarkers or patterns in the data that are indicative of cotton diseases. These biomarkers aid in the early identification of plants at risk.</a:t>
            </a:r>
          </a:p>
          <a:p>
            <a:pPr marL="285750" indent="-285750" algn="l" rtl="0">
              <a:buFont typeface="Arial" panose="020B0604020202020204" pitchFamily="34" charset="0"/>
              <a:buChar char="•"/>
            </a:pPr>
            <a:r>
              <a:rPr lang="en-US" b="1" dirty="0"/>
              <a:t>Continuous Monitoring: </a:t>
            </a:r>
            <a:r>
              <a:rPr lang="en-US" dirty="0"/>
              <a:t>Classification techniques can be applied to monitor changes in cotton lants, allowing for continuous assessment and early intervention as necessary.</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4" name="رسم تخطيطي 13">
            <a:extLst>
              <a:ext uri="{FF2B5EF4-FFF2-40B4-BE49-F238E27FC236}">
                <a16:creationId xmlns:a16="http://schemas.microsoft.com/office/drawing/2014/main" id="{12F3672E-8DA5-4B3F-A48E-231EB0565C11}"/>
              </a:ext>
            </a:extLst>
          </p:cNvPr>
          <p:cNvGraphicFramePr/>
          <p:nvPr>
            <p:extLst>
              <p:ext uri="{D42A27DB-BD31-4B8C-83A1-F6EECF244321}">
                <p14:modId xmlns:p14="http://schemas.microsoft.com/office/powerpoint/2010/main" val="4005827471"/>
              </p:ext>
            </p:extLst>
          </p:nvPr>
        </p:nvGraphicFramePr>
        <p:xfrm>
          <a:off x="816861" y="1554480"/>
          <a:ext cx="10743768" cy="927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20058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pic>
        <p:nvPicPr>
          <p:cNvPr id="13" name="صورة 12">
            <a:extLst>
              <a:ext uri="{FF2B5EF4-FFF2-40B4-BE49-F238E27FC236}">
                <a16:creationId xmlns:a16="http://schemas.microsoft.com/office/drawing/2014/main" id="{F1480FA2-141F-4DA3-AF7F-3B62ECF4FE2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8719D619-F19D-41D1-843A-BA47A90A1891}"/>
              </a:ext>
            </a:extLst>
          </p:cNvPr>
          <p:cNvSpPr/>
          <p:nvPr/>
        </p:nvSpPr>
        <p:spPr>
          <a:xfrm>
            <a:off x="382774" y="1427742"/>
            <a:ext cx="4672552" cy="369332"/>
          </a:xfrm>
          <a:prstGeom prst="rect">
            <a:avLst/>
          </a:prstGeom>
        </p:spPr>
        <p:txBody>
          <a:bodyPr wrap="square">
            <a:spAutoFit/>
          </a:bodyPr>
          <a:lstStyle/>
          <a:p>
            <a:pPr algn="l" rtl="0"/>
            <a:r>
              <a:rPr lang="en-US" b="1" dirty="0">
                <a:latin typeface="Times New Roman" panose="02020603050405020304" pitchFamily="18" charset="0"/>
                <a:cs typeface="Times New Roman" panose="02020603050405020304" pitchFamily="18" charset="0"/>
              </a:rPr>
              <a:t>Challenges and Opportunities :-</a:t>
            </a:r>
          </a:p>
        </p:txBody>
      </p:sp>
      <p:sp>
        <p:nvSpPr>
          <p:cNvPr id="4" name="Rectangle 1">
            <a:extLst>
              <a:ext uri="{FF2B5EF4-FFF2-40B4-BE49-F238E27FC236}">
                <a16:creationId xmlns:a16="http://schemas.microsoft.com/office/drawing/2014/main" id="{96C25232-ACAF-4DCB-8A74-02EDC7B9467B}"/>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رسم تخطيطي 1">
            <a:extLst>
              <a:ext uri="{FF2B5EF4-FFF2-40B4-BE49-F238E27FC236}">
                <a16:creationId xmlns:a16="http://schemas.microsoft.com/office/drawing/2014/main" id="{62AB3C71-1376-4E48-BD8B-71EB51CE3367}"/>
              </a:ext>
            </a:extLst>
          </p:cNvPr>
          <p:cNvGraphicFramePr/>
          <p:nvPr>
            <p:extLst>
              <p:ext uri="{D42A27DB-BD31-4B8C-83A1-F6EECF244321}">
                <p14:modId xmlns:p14="http://schemas.microsoft.com/office/powerpoint/2010/main" val="3779466155"/>
              </p:ext>
            </p:extLst>
          </p:nvPr>
        </p:nvGraphicFramePr>
        <p:xfrm>
          <a:off x="6217920" y="1957711"/>
          <a:ext cx="5156926" cy="460997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8" name="مستطيل 17">
            <a:extLst>
              <a:ext uri="{FF2B5EF4-FFF2-40B4-BE49-F238E27FC236}">
                <a16:creationId xmlns:a16="http://schemas.microsoft.com/office/drawing/2014/main" id="{3D437F42-500D-4435-B66E-5597886FDCD2}"/>
              </a:ext>
            </a:extLst>
          </p:cNvPr>
          <p:cNvSpPr/>
          <p:nvPr/>
        </p:nvSpPr>
        <p:spPr>
          <a:xfrm rot="16200000">
            <a:off x="614718" y="3924145"/>
            <a:ext cx="1261884"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Challenges</a:t>
            </a:r>
            <a:endParaRPr lang="en-US" dirty="0"/>
          </a:p>
        </p:txBody>
      </p:sp>
      <p:sp>
        <p:nvSpPr>
          <p:cNvPr id="19" name="مستطيل 18">
            <a:extLst>
              <a:ext uri="{FF2B5EF4-FFF2-40B4-BE49-F238E27FC236}">
                <a16:creationId xmlns:a16="http://schemas.microsoft.com/office/drawing/2014/main" id="{400ACC70-4BB8-4B77-A55D-3AD8716A2F12}"/>
              </a:ext>
            </a:extLst>
          </p:cNvPr>
          <p:cNvSpPr/>
          <p:nvPr/>
        </p:nvSpPr>
        <p:spPr>
          <a:xfrm rot="16200000">
            <a:off x="10405350" y="4078033"/>
            <a:ext cx="1569660" cy="369332"/>
          </a:xfrm>
          <a:prstGeom prst="rect">
            <a:avLst/>
          </a:prstGeom>
        </p:spPr>
        <p:txBody>
          <a:bodyPr wrap="none">
            <a:spAutoFit/>
          </a:bodyPr>
          <a:lstStyle/>
          <a:p>
            <a:r>
              <a:rPr lang="en-US" b="1" dirty="0">
                <a:latin typeface="Times New Roman" panose="02020603050405020304" pitchFamily="18" charset="0"/>
                <a:cs typeface="Times New Roman" panose="02020603050405020304" pitchFamily="18" charset="0"/>
              </a:rPr>
              <a:t>Opportunities</a:t>
            </a:r>
            <a:endParaRPr lang="en-US" dirty="0"/>
          </a:p>
        </p:txBody>
      </p:sp>
      <p:graphicFrame>
        <p:nvGraphicFramePr>
          <p:cNvPr id="21" name="رسم تخطيطي 20">
            <a:extLst>
              <a:ext uri="{FF2B5EF4-FFF2-40B4-BE49-F238E27FC236}">
                <a16:creationId xmlns:a16="http://schemas.microsoft.com/office/drawing/2014/main" id="{0697739C-71F2-4058-B0EC-31FF41E271B2}"/>
              </a:ext>
            </a:extLst>
          </p:cNvPr>
          <p:cNvGraphicFramePr/>
          <p:nvPr>
            <p:extLst>
              <p:ext uri="{D42A27DB-BD31-4B8C-83A1-F6EECF244321}">
                <p14:modId xmlns:p14="http://schemas.microsoft.com/office/powerpoint/2010/main" val="871794564"/>
              </p:ext>
            </p:extLst>
          </p:nvPr>
        </p:nvGraphicFramePr>
        <p:xfrm>
          <a:off x="1060994" y="1957710"/>
          <a:ext cx="5156926" cy="4609979"/>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854209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a:stretch>
        </a:blipFill>
        <a:effectLst/>
      </p:bgPr>
    </p:bg>
    <p:spTree>
      <p:nvGrpSpPr>
        <p:cNvPr id="1" name="">
          <a:extLst>
            <a:ext uri="{FF2B5EF4-FFF2-40B4-BE49-F238E27FC236}">
              <a16:creationId xmlns:a16="http://schemas.microsoft.com/office/drawing/2014/main" id="{1FEBCDAE-BC58-9C67-170D-5356D0F45747}"/>
            </a:ext>
          </a:extLst>
        </p:cNvPr>
        <p:cNvGrpSpPr/>
        <p:nvPr/>
      </p:nvGrpSpPr>
      <p:grpSpPr>
        <a:xfrm>
          <a:off x="0" y="0"/>
          <a:ext cx="0" cy="0"/>
          <a:chOff x="0" y="0"/>
          <a:chExt cx="0" cy="0"/>
        </a:xfrm>
      </p:grpSpPr>
      <p:pic>
        <p:nvPicPr>
          <p:cNvPr id="13" name="صورة 12">
            <a:extLst>
              <a:ext uri="{FF2B5EF4-FFF2-40B4-BE49-F238E27FC236}">
                <a16:creationId xmlns:a16="http://schemas.microsoft.com/office/drawing/2014/main" id="{C27407F9-B158-5443-7E10-4C63509EE6A4}"/>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539125" y="267526"/>
            <a:ext cx="2569201" cy="1128418"/>
          </a:xfrm>
          <a:prstGeom prst="rect">
            <a:avLst/>
          </a:prstGeom>
        </p:spPr>
      </p:pic>
      <p:sp>
        <p:nvSpPr>
          <p:cNvPr id="3" name="مستطيل 2">
            <a:extLst>
              <a:ext uri="{FF2B5EF4-FFF2-40B4-BE49-F238E27FC236}">
                <a16:creationId xmlns:a16="http://schemas.microsoft.com/office/drawing/2014/main" id="{49B67E46-DCD2-6A2C-9374-010EA3FA5761}"/>
              </a:ext>
            </a:extLst>
          </p:cNvPr>
          <p:cNvSpPr/>
          <p:nvPr/>
        </p:nvSpPr>
        <p:spPr>
          <a:xfrm>
            <a:off x="658999" y="2084644"/>
            <a:ext cx="10972800" cy="4651402"/>
          </a:xfrm>
          <a:prstGeom prst="rect">
            <a:avLst/>
          </a:prstGeom>
        </p:spPr>
        <p:txBody>
          <a:bodyPr wrap="square" numCol="2" spcCol="91440">
            <a:spAutoFit/>
          </a:bodyPr>
          <a:lstStyle/>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 S. </a:t>
            </a:r>
            <a:r>
              <a:rPr lang="en-US" sz="1000" dirty="0" err="1">
                <a:solidFill>
                  <a:srgbClr val="002060"/>
                </a:solidFill>
                <a:effectLst/>
                <a:latin typeface="Cambria" panose="02040503050406030204" pitchFamily="18" charset="0"/>
                <a:ea typeface="Calibri" panose="020F0502020204030204" pitchFamily="34" charset="0"/>
              </a:rPr>
              <a:t>Satraj</a:t>
            </a:r>
            <a:r>
              <a:rPr lang="en-US" sz="1000" dirty="0">
                <a:solidFill>
                  <a:srgbClr val="002060"/>
                </a:solidFill>
                <a:effectLst/>
                <a:latin typeface="Cambria" panose="02040503050406030204" pitchFamily="18" charset="0"/>
                <a:ea typeface="Calibri" panose="020F0502020204030204" pitchFamily="34" charset="0"/>
              </a:rPr>
              <a:t> Sohrab, E. I. Azhar, M. A. Kamal, P. S. Bhattacharya, and D. Rana .(2024). Genetic variability of cotton leaf curl </a:t>
            </a:r>
            <a:r>
              <a:rPr lang="en-US" sz="1000" dirty="0" err="1">
                <a:solidFill>
                  <a:srgbClr val="002060"/>
                </a:solidFill>
                <a:effectLst/>
                <a:latin typeface="Cambria" panose="02040503050406030204" pitchFamily="18" charset="0"/>
                <a:ea typeface="Calibri" panose="020F0502020204030204" pitchFamily="34" charset="0"/>
              </a:rPr>
              <a:t>betasatellite</a:t>
            </a:r>
            <a:r>
              <a:rPr lang="en-US" sz="1000" dirty="0">
                <a:solidFill>
                  <a:srgbClr val="002060"/>
                </a:solidFill>
                <a:effectLst/>
                <a:latin typeface="Cambria" panose="02040503050406030204" pitchFamily="18" charset="0"/>
                <a:ea typeface="Calibri" panose="020F0502020204030204" pitchFamily="34" charset="0"/>
              </a:rPr>
              <a:t> in Northern India, Saudi Journal of Biological Sciences, vol. 21, no. 6, pp. 626–631.</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[2] S. Kumar, K. M. V. V. Prasad, A. Srilekha, T. Suman, B. Pranav Rao, and J. Naga Vamshi Krishna.(2020) Leaf disease detection and classification based on machine learning, in Proceedings of the 2020 International Conference on Smart Technologies in Computing, Electrical and Electronics</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[3] V. C. </a:t>
            </a:r>
            <a:r>
              <a:rPr lang="en-US" sz="1000" dirty="0" err="1">
                <a:solidFill>
                  <a:srgbClr val="002060"/>
                </a:solidFill>
                <a:effectLst/>
                <a:latin typeface="Cambria" panose="02040503050406030204" pitchFamily="18" charset="0"/>
                <a:ea typeface="Calibri" panose="020F0502020204030204" pitchFamily="34" charset="0"/>
              </a:rPr>
              <a:t>Delfosse</a:t>
            </a:r>
            <a:r>
              <a:rPr lang="en-US" sz="1000" dirty="0">
                <a:solidFill>
                  <a:srgbClr val="002060"/>
                </a:solidFill>
                <a:effectLst/>
                <a:latin typeface="Cambria" panose="02040503050406030204" pitchFamily="18" charset="0"/>
                <a:ea typeface="Calibri" panose="020F0502020204030204" pitchFamily="34" charset="0"/>
              </a:rPr>
              <a:t>, M. F. Casse, Y. C. </a:t>
            </a:r>
            <a:r>
              <a:rPr lang="en-US" sz="1000" dirty="0" err="1">
                <a:solidFill>
                  <a:srgbClr val="002060"/>
                </a:solidFill>
                <a:effectLst/>
                <a:latin typeface="Cambria" panose="02040503050406030204" pitchFamily="18" charset="0"/>
                <a:ea typeface="Calibri" panose="020F0502020204030204" pitchFamily="34" charset="0"/>
              </a:rPr>
              <a:t>Agrofoglio</a:t>
            </a:r>
            <a:r>
              <a:rPr lang="en-US" sz="1000" dirty="0">
                <a:solidFill>
                  <a:srgbClr val="002060"/>
                </a:solidFill>
                <a:effectLst/>
                <a:latin typeface="Cambria" panose="02040503050406030204" pitchFamily="18" charset="0"/>
                <a:ea typeface="Calibri" panose="020F0502020204030204" pitchFamily="34" charset="0"/>
              </a:rPr>
              <a:t> .(2023)</a:t>
            </a:r>
            <a:r>
              <a:rPr lang="en-US" sz="1000" dirty="0" err="1">
                <a:solidFill>
                  <a:srgbClr val="002060"/>
                </a:solidFill>
                <a:effectLst/>
                <a:latin typeface="Cambria" panose="02040503050406030204" pitchFamily="18" charset="0"/>
                <a:ea typeface="Calibri" panose="020F0502020204030204" pitchFamily="34" charset="0"/>
              </a:rPr>
              <a:t>Agroinoculation</a:t>
            </a:r>
            <a:r>
              <a:rPr lang="en-US" sz="1000" dirty="0">
                <a:solidFill>
                  <a:srgbClr val="002060"/>
                </a:solidFill>
                <a:effectLst/>
                <a:latin typeface="Cambria" panose="02040503050406030204" pitchFamily="18" charset="0"/>
                <a:ea typeface="Calibri" panose="020F0502020204030204" pitchFamily="34" charset="0"/>
              </a:rPr>
              <a:t> of a full-length cDNA clone of cotton leafroll dwarf virus (CLRDV) results in systematic infection in cotton and the model plant Nicotiana </a:t>
            </a:r>
            <a:r>
              <a:rPr lang="en-US" sz="1000" dirty="0" err="1">
                <a:solidFill>
                  <a:srgbClr val="002060"/>
                </a:solidFill>
                <a:effectLst/>
                <a:latin typeface="Cambria" panose="02040503050406030204" pitchFamily="18" charset="0"/>
                <a:ea typeface="Calibri" panose="020F0502020204030204" pitchFamily="34" charset="0"/>
              </a:rPr>
              <a:t>benthamiana</a:t>
            </a:r>
            <a:r>
              <a:rPr lang="en-US" sz="1000" dirty="0">
                <a:solidFill>
                  <a:srgbClr val="002060"/>
                </a:solidFill>
                <a:effectLst/>
                <a:latin typeface="Cambria" panose="02040503050406030204" pitchFamily="18" charset="0"/>
                <a:ea typeface="Calibri" panose="020F0502020204030204" pitchFamily="34" charset="0"/>
              </a:rPr>
              <a:t>, Virus Research, vol. 175, no. 1, pp. 64–70.</a:t>
            </a:r>
            <a:r>
              <a:rPr lang="en-US" sz="1000" dirty="0">
                <a:solidFill>
                  <a:srgbClr val="002060"/>
                </a:solidFill>
                <a:effectLst/>
                <a:latin typeface="Calibri" panose="020F0502020204030204" pitchFamily="34" charset="0"/>
                <a:ea typeface="Calibri" panose="020F0502020204030204" pitchFamily="34" charset="0"/>
                <a:cs typeface="Cambria" panose="02040503050406030204" pitchFamily="18" charset="0"/>
              </a:rPr>
              <a:t> </a:t>
            </a: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[4] L. </a:t>
            </a:r>
            <a:r>
              <a:rPr lang="en-US" sz="1000" dirty="0" err="1">
                <a:solidFill>
                  <a:srgbClr val="002060"/>
                </a:solidFill>
                <a:effectLst/>
                <a:latin typeface="Cambria" panose="02040503050406030204" pitchFamily="18" charset="0"/>
                <a:ea typeface="Calibri" panose="020F0502020204030204" pitchFamily="34" charset="0"/>
              </a:rPr>
              <a:t>Amrao</a:t>
            </a:r>
            <a:r>
              <a:rPr lang="en-US" sz="1000" dirty="0">
                <a:solidFill>
                  <a:srgbClr val="002060"/>
                </a:solidFill>
                <a:effectLst/>
                <a:latin typeface="Cambria" panose="02040503050406030204" pitchFamily="18" charset="0"/>
                <a:ea typeface="Calibri" panose="020F0502020204030204" pitchFamily="34" charset="0"/>
              </a:rPr>
              <a:t>, I. Amin, M. S. Shahid, R. W. </a:t>
            </a:r>
            <a:r>
              <a:rPr lang="en-US" sz="1000" dirty="0" err="1">
                <a:solidFill>
                  <a:srgbClr val="002060"/>
                </a:solidFill>
                <a:effectLst/>
                <a:latin typeface="Cambria" panose="02040503050406030204" pitchFamily="18" charset="0"/>
                <a:ea typeface="Calibri" panose="020F0502020204030204" pitchFamily="34" charset="0"/>
              </a:rPr>
              <a:t>Briddon</a:t>
            </a:r>
            <a:r>
              <a:rPr lang="en-US" sz="1000" dirty="0">
                <a:solidFill>
                  <a:srgbClr val="002060"/>
                </a:solidFill>
                <a:effectLst/>
                <a:latin typeface="Cambria" panose="02040503050406030204" pitchFamily="18" charset="0"/>
                <a:ea typeface="Calibri" panose="020F0502020204030204" pitchFamily="34" charset="0"/>
              </a:rPr>
              <a:t>, and S. Mansoor .(2020). Cotton leaf curl disease in resistant cotton is associated with a single </a:t>
            </a:r>
            <a:r>
              <a:rPr lang="en-US" sz="1000" dirty="0" err="1">
                <a:solidFill>
                  <a:srgbClr val="002060"/>
                </a:solidFill>
                <a:effectLst/>
                <a:latin typeface="Cambria" panose="02040503050406030204" pitchFamily="18" charset="0"/>
                <a:ea typeface="Calibri" panose="020F0502020204030204" pitchFamily="34" charset="0"/>
              </a:rPr>
              <a:t>begomovirus</a:t>
            </a:r>
            <a:r>
              <a:rPr lang="en-US" sz="1000" dirty="0">
                <a:solidFill>
                  <a:srgbClr val="002060"/>
                </a:solidFill>
                <a:effectLst/>
                <a:latin typeface="Cambria" panose="02040503050406030204" pitchFamily="18" charset="0"/>
                <a:ea typeface="Calibri" panose="020F0502020204030204" pitchFamily="34" charset="0"/>
              </a:rPr>
              <a:t> that lacks an intact transcriptional activator protein, Virus Research, vol. 152, no. 1-2, pp. 153–163</a:t>
            </a:r>
            <a:r>
              <a:rPr lang="ar-SA" sz="1000" dirty="0">
                <a:solidFill>
                  <a:srgbClr val="002060"/>
                </a:solidFill>
                <a:effectLst/>
                <a:latin typeface="Cambria" panose="02040503050406030204" pitchFamily="18" charset="0"/>
                <a:ea typeface="Calibri" panose="020F0502020204030204" pitchFamily="34" charset="0"/>
              </a:rPr>
              <a:t>. </a:t>
            </a:r>
            <a:endParaRPr lang="en-US" sz="1000" dirty="0">
              <a:solidFill>
                <a:srgbClr val="002060"/>
              </a:solidFill>
              <a:effectLst/>
              <a:latin typeface="Cambria" panose="02040503050406030204" pitchFamily="18" charset="0"/>
              <a:ea typeface="Calibri" panose="020F0502020204030204" pitchFamily="34" charset="0"/>
            </a:endParaRPr>
          </a:p>
          <a:p>
            <a:pPr marL="228600" marR="0" indent="-22860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 [5] Muhammad-Farrukh-Shahid, Tariq-Khanzada, Muhammad-Aslam .(2024). An ensemble deep learning models approach using image analysis for cotton crop classification in AI-enabled smart agriculture, DOI:10.1186/s13007-024-01228-w.</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6] Vani Rajasekar, Soumya Ranjan Jena .(2021). Detection of Cotton Plant Diseases Using Deep Transfer Learning, DOI:10.13052/jmm1550-4646.1828.</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[7] </a:t>
            </a:r>
            <a:r>
              <a:rPr lang="en-US" sz="1000" dirty="0" err="1">
                <a:solidFill>
                  <a:srgbClr val="002060"/>
                </a:solidFill>
                <a:effectLst/>
                <a:latin typeface="Cambria" panose="02040503050406030204" pitchFamily="18" charset="0"/>
                <a:ea typeface="Calibri" panose="020F0502020204030204" pitchFamily="34" charset="0"/>
              </a:rPr>
              <a:t>Sushreeta</a:t>
            </a:r>
            <a:r>
              <a:rPr lang="en-US" sz="1000" dirty="0">
                <a:solidFill>
                  <a:srgbClr val="002060"/>
                </a:solidFill>
                <a:effectLst/>
                <a:latin typeface="Cambria" panose="02040503050406030204" pitchFamily="18" charset="0"/>
                <a:ea typeface="Calibri" panose="020F0502020204030204" pitchFamily="34" charset="0"/>
              </a:rPr>
              <a:t> </a:t>
            </a:r>
            <a:r>
              <a:rPr lang="en-US" sz="1000" dirty="0" err="1">
                <a:solidFill>
                  <a:srgbClr val="002060"/>
                </a:solidFill>
                <a:effectLst/>
                <a:latin typeface="Cambria" panose="02040503050406030204" pitchFamily="18" charset="0"/>
                <a:ea typeface="Calibri" panose="020F0502020204030204" pitchFamily="34" charset="0"/>
              </a:rPr>
              <a:t>Tripathy</a:t>
            </a:r>
            <a:r>
              <a:rPr lang="en-US" sz="1000" dirty="0">
                <a:solidFill>
                  <a:srgbClr val="002060"/>
                </a:solidFill>
                <a:effectLst/>
                <a:latin typeface="Cambria" panose="02040503050406030204" pitchFamily="18" charset="0"/>
                <a:ea typeface="Calibri" panose="020F0502020204030204" pitchFamily="34" charset="0"/>
              </a:rPr>
              <a:t>. (2021). Detection of Cotton Leaf Disease Using Image Processing Techniques, CCIEA Journal of Physics: Conference Series 2062 (2021) 012009, doi:10.1088/1742-6596/2062/1/012009.</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[8] </a:t>
            </a:r>
            <a:r>
              <a:rPr lang="en-US" sz="1000" dirty="0" err="1">
                <a:solidFill>
                  <a:srgbClr val="002060"/>
                </a:solidFill>
                <a:effectLst/>
                <a:latin typeface="Cambria" panose="02040503050406030204" pitchFamily="18" charset="0"/>
                <a:ea typeface="Calibri" panose="020F0502020204030204" pitchFamily="34" charset="0"/>
              </a:rPr>
              <a:t>Sankarsan</a:t>
            </a:r>
            <a:r>
              <a:rPr lang="en-US" sz="1000" dirty="0">
                <a:solidFill>
                  <a:srgbClr val="002060"/>
                </a:solidFill>
                <a:effectLst/>
                <a:latin typeface="Cambria" panose="02040503050406030204" pitchFamily="18" charset="0"/>
                <a:ea typeface="Calibri" panose="020F0502020204030204" pitchFamily="34" charset="0"/>
              </a:rPr>
              <a:t> Panda &amp; Dr Vikas </a:t>
            </a:r>
            <a:r>
              <a:rPr lang="en-US" sz="1000" dirty="0" err="1">
                <a:solidFill>
                  <a:srgbClr val="002060"/>
                </a:solidFill>
                <a:effectLst/>
                <a:latin typeface="Cambria" panose="02040503050406030204" pitchFamily="18" charset="0"/>
                <a:ea typeface="Calibri" panose="020F0502020204030204" pitchFamily="34" charset="0"/>
              </a:rPr>
              <a:t>Somani</a:t>
            </a:r>
            <a:r>
              <a:rPr lang="en-US" sz="1000" dirty="0">
                <a:solidFill>
                  <a:srgbClr val="002060"/>
                </a:solidFill>
                <a:effectLst/>
                <a:latin typeface="Cambria" panose="02040503050406030204" pitchFamily="18" charset="0"/>
                <a:ea typeface="Calibri" panose="020F0502020204030204" pitchFamily="34" charset="0"/>
              </a:rPr>
              <a:t> .(2021). Cotton Leaf Disease Detection Using Image Processing, </a:t>
            </a:r>
            <a:r>
              <a:rPr lang="en-US" sz="1000" dirty="0" err="1">
                <a:solidFill>
                  <a:srgbClr val="002060"/>
                </a:solidFill>
                <a:effectLst/>
                <a:latin typeface="Cambria" panose="02040503050406030204" pitchFamily="18" charset="0"/>
                <a:ea typeface="Calibri" panose="020F0502020204030204" pitchFamily="34" charset="0"/>
              </a:rPr>
              <a:t>Webology</a:t>
            </a:r>
            <a:r>
              <a:rPr lang="en-US" sz="1000" dirty="0">
                <a:solidFill>
                  <a:srgbClr val="002060"/>
                </a:solidFill>
                <a:effectLst/>
                <a:latin typeface="Cambria" panose="02040503050406030204" pitchFamily="18" charset="0"/>
                <a:ea typeface="Calibri" panose="020F0502020204030204" pitchFamily="34" charset="0"/>
              </a:rPr>
              <a:t> 18(6):3786 </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[9] Ahmed M, Mukhtar M, Ahmad M, Adnan M, Afzal MN, Bilal M.(2022). Deep learning and machine vision for smart agriculture and food production: A review. J King Saud Univ - </a:t>
            </a:r>
            <a:r>
              <a:rPr lang="en-US" sz="1000" dirty="0" err="1">
                <a:solidFill>
                  <a:srgbClr val="002060"/>
                </a:solidFill>
                <a:effectLst/>
                <a:latin typeface="Cambria" panose="02040503050406030204" pitchFamily="18" charset="0"/>
                <a:ea typeface="Calibri" panose="020F0502020204030204" pitchFamily="34" charset="0"/>
              </a:rPr>
              <a:t>Comput</a:t>
            </a:r>
            <a:r>
              <a:rPr lang="en-US" sz="1000" dirty="0">
                <a:solidFill>
                  <a:srgbClr val="002060"/>
                </a:solidFill>
                <a:effectLst/>
                <a:latin typeface="Cambria" panose="02040503050406030204" pitchFamily="18" charset="0"/>
                <a:ea typeface="Calibri" panose="020F0502020204030204" pitchFamily="34" charset="0"/>
              </a:rPr>
              <a:t> Inf Sci. 2022; 34(7): 2729-2750.: https://doi.org/10.1016/j.atech.</a:t>
            </a:r>
          </a:p>
          <a:p>
            <a:pPr marL="228600" marR="0" indent="-228600" algn="l" rtl="0">
              <a:spcAft>
                <a:spcPts val="800"/>
              </a:spcAft>
              <a:tabLst>
                <a:tab pos="285750" algn="l"/>
              </a:tabLst>
            </a:pPr>
            <a:r>
              <a:rPr lang="en-US" sz="1000" dirty="0">
                <a:solidFill>
                  <a:srgbClr val="002060"/>
                </a:solidFill>
                <a:effectLst/>
                <a:latin typeface="Cambria" panose="02040503050406030204" pitchFamily="18" charset="0"/>
                <a:ea typeface="Calibri" panose="020F0502020204030204" pitchFamily="34" charset="0"/>
              </a:rPr>
              <a:t>[10] Sharma, R. Mittal, N. Goyal .(2022). An assessment of machine learning and deep learning techniques with applications, ECS Transactions, 107 (1), p. 8979.</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[11] Aggarwal, V. Khullar, N. Goyal, A. Singh, A. </a:t>
            </a:r>
            <a:r>
              <a:rPr lang="en-US" sz="1000" dirty="0" err="1">
                <a:solidFill>
                  <a:srgbClr val="002060"/>
                </a:solidFill>
                <a:effectLst/>
                <a:latin typeface="Cambria" panose="02040503050406030204" pitchFamily="18" charset="0"/>
                <a:ea typeface="Calibri" panose="020F0502020204030204" pitchFamily="34" charset="0"/>
              </a:rPr>
              <a:t>Tolba</a:t>
            </a:r>
            <a:r>
              <a:rPr lang="en-US" sz="1000" dirty="0">
                <a:solidFill>
                  <a:srgbClr val="002060"/>
                </a:solidFill>
                <a:effectLst/>
                <a:latin typeface="Cambria" panose="02040503050406030204" pitchFamily="18" charset="0"/>
                <a:ea typeface="Calibri" panose="020F0502020204030204" pitchFamily="34" charset="0"/>
              </a:rPr>
              <a:t>, E.B. Thompson, S. Kumar .(2023). Pre-trained deep neural network-based features selection supported machine learning for rice leaf disease classification Agriculture, 13 (5), p. 936.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[12] Chander, M. Upendra Kumar.(2022). Comparative analysis on deep learning models for detection of anomalies and leaf disease prediction in cotton plant data, Congress on intelligent systems, Springer, pp. 263-273.</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[13] Kalpana, R. </a:t>
            </a:r>
            <a:r>
              <a:rPr lang="en-US" sz="1000" dirty="0" err="1">
                <a:solidFill>
                  <a:srgbClr val="002060"/>
                </a:solidFill>
                <a:effectLst/>
                <a:latin typeface="Cambria" panose="02040503050406030204" pitchFamily="18" charset="0"/>
                <a:ea typeface="Calibri" panose="020F0502020204030204" pitchFamily="34" charset="0"/>
              </a:rPr>
              <a:t>Thamilselvan</a:t>
            </a:r>
            <a:r>
              <a:rPr lang="en-US" sz="1000" dirty="0">
                <a:solidFill>
                  <a:srgbClr val="002060"/>
                </a:solidFill>
                <a:effectLst/>
                <a:latin typeface="Cambria" panose="02040503050406030204" pitchFamily="18" charset="0"/>
                <a:ea typeface="Calibri" panose="020F0502020204030204" pitchFamily="34" charset="0"/>
              </a:rPr>
              <a:t>, T. Saravanan, M. </a:t>
            </a:r>
            <a:r>
              <a:rPr lang="en-US" sz="1000" dirty="0" err="1">
                <a:solidFill>
                  <a:srgbClr val="002060"/>
                </a:solidFill>
                <a:effectLst/>
                <a:latin typeface="Cambria" panose="02040503050406030204" pitchFamily="18" charset="0"/>
                <a:ea typeface="Calibri" panose="020F0502020204030204" pitchFamily="34" charset="0"/>
              </a:rPr>
              <a:t>Pyingkodi</a:t>
            </a:r>
            <a:r>
              <a:rPr lang="en-US" sz="1000" dirty="0">
                <a:solidFill>
                  <a:srgbClr val="002060"/>
                </a:solidFill>
                <a:effectLst/>
                <a:latin typeface="Cambria" panose="02040503050406030204" pitchFamily="18" charset="0"/>
                <a:ea typeface="Calibri" panose="020F0502020204030204" pitchFamily="34" charset="0"/>
              </a:rPr>
              <a:t>, S. </a:t>
            </a:r>
            <a:r>
              <a:rPr lang="en-US" sz="1000" dirty="0" err="1">
                <a:solidFill>
                  <a:srgbClr val="002060"/>
                </a:solidFill>
                <a:effectLst/>
                <a:latin typeface="Cambria" panose="02040503050406030204" pitchFamily="18" charset="0"/>
                <a:ea typeface="Calibri" panose="020F0502020204030204" pitchFamily="34" charset="0"/>
              </a:rPr>
              <a:t>Nandhakumar</a:t>
            </a:r>
            <a:r>
              <a:rPr lang="en-US" sz="1000" dirty="0">
                <a:solidFill>
                  <a:srgbClr val="002060"/>
                </a:solidFill>
                <a:effectLst/>
                <a:latin typeface="Cambria" panose="02040503050406030204" pitchFamily="18" charset="0"/>
                <a:ea typeface="Calibri" panose="020F0502020204030204" pitchFamily="34" charset="0"/>
              </a:rPr>
              <a:t>, V. Priyanka, M. </a:t>
            </a:r>
            <a:r>
              <a:rPr lang="en-US" sz="1000" dirty="0" err="1">
                <a:solidFill>
                  <a:srgbClr val="002060"/>
                </a:solidFill>
                <a:effectLst/>
                <a:latin typeface="Cambria" panose="02040503050406030204" pitchFamily="18" charset="0"/>
                <a:ea typeface="Calibri" panose="020F0502020204030204" pitchFamily="34" charset="0"/>
              </a:rPr>
              <a:t>Sowndharya</a:t>
            </a:r>
            <a:r>
              <a:rPr lang="en-US" sz="1000" dirty="0">
                <a:solidFill>
                  <a:srgbClr val="002060"/>
                </a:solidFill>
                <a:effectLst/>
                <a:latin typeface="Cambria" panose="02040503050406030204" pitchFamily="18" charset="0"/>
                <a:ea typeface="Calibri" panose="020F0502020204030204" pitchFamily="34" charset="0"/>
              </a:rPr>
              <a:t>.(2023). An </a:t>
            </a:r>
            <a:r>
              <a:rPr lang="en-US" sz="1000" dirty="0" err="1">
                <a:solidFill>
                  <a:srgbClr val="002060"/>
                </a:solidFill>
                <a:effectLst/>
                <a:latin typeface="Cambria" panose="02040503050406030204" pitchFamily="18" charset="0"/>
                <a:ea typeface="Calibri" panose="020F0502020204030204" pitchFamily="34" charset="0"/>
              </a:rPr>
              <a:t>imagebased</a:t>
            </a:r>
            <a:r>
              <a:rPr lang="en-US" sz="1000" dirty="0">
                <a:solidFill>
                  <a:srgbClr val="002060"/>
                </a:solidFill>
                <a:effectLst/>
                <a:latin typeface="Cambria" panose="02040503050406030204" pitchFamily="18" charset="0"/>
                <a:ea typeface="Calibri" panose="020F0502020204030204" pitchFamily="34" charset="0"/>
              </a:rPr>
              <a:t> classification and prediction of diseases on cotton leaves using deep learning techniques, international conference on computer communication and informatics (ICCCI), IEEE (2023), pp. 1-6.</a:t>
            </a:r>
          </a:p>
          <a:p>
            <a:pPr marL="285750" marR="0" indent="-285750" algn="just" rtl="0">
              <a:spcAft>
                <a:spcPts val="800"/>
              </a:spcAft>
            </a:pPr>
            <a:r>
              <a:rPr lang="en-US" sz="1000" dirty="0">
                <a:solidFill>
                  <a:srgbClr val="002060"/>
                </a:solidFill>
                <a:effectLst/>
                <a:latin typeface="Cambria" panose="02040503050406030204" pitchFamily="18" charset="0"/>
                <a:ea typeface="Calibri" panose="020F0502020204030204" pitchFamily="34" charset="0"/>
              </a:rPr>
              <a:t>[14] Reddy, N.M.V.S. </a:t>
            </a:r>
            <a:r>
              <a:rPr lang="en-US" sz="1000" dirty="0" err="1">
                <a:solidFill>
                  <a:srgbClr val="002060"/>
                </a:solidFill>
                <a:effectLst/>
                <a:latin typeface="Cambria" panose="02040503050406030204" pitchFamily="18" charset="0"/>
                <a:ea typeface="Calibri" panose="020F0502020204030204" pitchFamily="34" charset="0"/>
              </a:rPr>
              <a:t>Daswanth</a:t>
            </a:r>
            <a:r>
              <a:rPr lang="en-US" sz="1000" dirty="0">
                <a:solidFill>
                  <a:srgbClr val="002060"/>
                </a:solidFill>
                <a:effectLst/>
                <a:latin typeface="Cambria" panose="02040503050406030204" pitchFamily="18" charset="0"/>
                <a:ea typeface="Calibri" panose="020F0502020204030204" pitchFamily="34" charset="0"/>
              </a:rPr>
              <a:t>, S.K. </a:t>
            </a:r>
            <a:r>
              <a:rPr lang="en-US" sz="1000" dirty="0" err="1">
                <a:solidFill>
                  <a:srgbClr val="002060"/>
                </a:solidFill>
                <a:effectLst/>
                <a:latin typeface="Cambria" panose="02040503050406030204" pitchFamily="18" charset="0"/>
                <a:ea typeface="Calibri" panose="020F0502020204030204" pitchFamily="34" charset="0"/>
              </a:rPr>
              <a:t>Pusuluri</a:t>
            </a:r>
            <a:r>
              <a:rPr lang="en-US" sz="1000" dirty="0">
                <a:solidFill>
                  <a:srgbClr val="002060"/>
                </a:solidFill>
                <a:effectLst/>
                <a:latin typeface="Cambria" panose="02040503050406030204" pitchFamily="18" charset="0"/>
                <a:ea typeface="Calibri" panose="020F0502020204030204" pitchFamily="34" charset="0"/>
              </a:rPr>
              <a:t>, D. </a:t>
            </a:r>
            <a:r>
              <a:rPr lang="en-US" sz="1000" dirty="0" err="1">
                <a:solidFill>
                  <a:srgbClr val="002060"/>
                </a:solidFill>
                <a:effectLst/>
                <a:latin typeface="Cambria" panose="02040503050406030204" pitchFamily="18" charset="0"/>
                <a:ea typeface="Calibri" panose="020F0502020204030204" pitchFamily="34" charset="0"/>
              </a:rPr>
              <a:t>Komalchowdary</a:t>
            </a:r>
            <a:r>
              <a:rPr lang="en-US" sz="1000" dirty="0">
                <a:solidFill>
                  <a:srgbClr val="002060"/>
                </a:solidFill>
                <a:effectLst/>
                <a:latin typeface="Cambria" panose="02040503050406030204" pitchFamily="18" charset="0"/>
                <a:ea typeface="Calibri" panose="020F0502020204030204" pitchFamily="34" charset="0"/>
              </a:rPr>
              <a:t>, P.S. Rambabu, A. Gopi .(2023). Predicting the cotton leaf disease using convolution neural networks, international conference on sustainable computing and data communication systems (ICSCDS), IEEE (2023), pp. 452-455.</a:t>
            </a:r>
          </a:p>
          <a:p>
            <a:pPr marL="285750" indent="-285750" algn="just" rtl="0">
              <a:spcAft>
                <a:spcPts val="800"/>
              </a:spcAft>
            </a:pPr>
            <a:r>
              <a:rPr lang="en-US" sz="1000" dirty="0">
                <a:solidFill>
                  <a:srgbClr val="002060"/>
                </a:solidFill>
                <a:latin typeface="Cambria" panose="02040503050406030204" pitchFamily="18" charset="0"/>
                <a:ea typeface="Calibri" panose="020F0502020204030204" pitchFamily="34" charset="0"/>
              </a:rPr>
              <a:t>[15] Islam, M. M., </a:t>
            </a:r>
            <a:r>
              <a:rPr lang="en-US" sz="1000" dirty="0" err="1">
                <a:solidFill>
                  <a:srgbClr val="002060"/>
                </a:solidFill>
                <a:latin typeface="Cambria" panose="02040503050406030204" pitchFamily="18" charset="0"/>
                <a:ea typeface="Calibri" panose="020F0502020204030204" pitchFamily="34" charset="0"/>
              </a:rPr>
              <a:t>Talukder</a:t>
            </a:r>
            <a:r>
              <a:rPr lang="en-US" sz="1000" dirty="0">
                <a:solidFill>
                  <a:srgbClr val="002060"/>
                </a:solidFill>
                <a:latin typeface="Cambria" panose="02040503050406030204" pitchFamily="18" charset="0"/>
                <a:ea typeface="Calibri" panose="020F0502020204030204" pitchFamily="34" charset="0"/>
              </a:rPr>
              <a:t>, M. A., </a:t>
            </a:r>
            <a:r>
              <a:rPr lang="en-US" sz="1000" dirty="0" err="1">
                <a:solidFill>
                  <a:srgbClr val="002060"/>
                </a:solidFill>
                <a:latin typeface="Cambria" panose="02040503050406030204" pitchFamily="18" charset="0"/>
                <a:ea typeface="Calibri" panose="020F0502020204030204" pitchFamily="34" charset="0"/>
              </a:rPr>
              <a:t>Sarker</a:t>
            </a:r>
            <a:r>
              <a:rPr lang="en-US" sz="1000" dirty="0">
                <a:solidFill>
                  <a:srgbClr val="002060"/>
                </a:solidFill>
                <a:latin typeface="Cambria" panose="02040503050406030204" pitchFamily="18" charset="0"/>
                <a:ea typeface="Calibri" panose="020F0502020204030204" pitchFamily="34" charset="0"/>
              </a:rPr>
              <a:t>, M. R. A., Uddin, M. A., Akhter, A., </a:t>
            </a:r>
            <a:r>
              <a:rPr lang="en-US" sz="1000" dirty="0" err="1">
                <a:solidFill>
                  <a:srgbClr val="002060"/>
                </a:solidFill>
                <a:latin typeface="Cambria" panose="02040503050406030204" pitchFamily="18" charset="0"/>
                <a:ea typeface="Calibri" panose="020F0502020204030204" pitchFamily="34" charset="0"/>
              </a:rPr>
              <a:t>Sharmin</a:t>
            </a:r>
            <a:r>
              <a:rPr lang="en-US" sz="1000" dirty="0">
                <a:solidFill>
                  <a:srgbClr val="002060"/>
                </a:solidFill>
                <a:latin typeface="Cambria" panose="02040503050406030204" pitchFamily="18" charset="0"/>
                <a:ea typeface="Calibri" panose="020F0502020204030204" pitchFamily="34" charset="0"/>
              </a:rPr>
              <a:t>, S., Al Mamun, M. S., &amp; Debnath, S. K. (2023). A deep learning model for cotton disease prediction using fine-tuning with smart web application in agriculture. ScienceDirect. https://doi.org/10.1016/j.iswa.2023.200278</a:t>
            </a:r>
            <a:endParaRPr lang="en-US" sz="1000" dirty="0">
              <a:solidFill>
                <a:srgbClr val="002060"/>
              </a:solidFill>
              <a:effectLst/>
              <a:latin typeface="Calibri" panose="020F0502020204030204" pitchFamily="34" charset="0"/>
              <a:ea typeface="Calibri" panose="020F0502020204030204" pitchFamily="34" charset="0"/>
            </a:endParaRPr>
          </a:p>
          <a:p>
            <a:pPr marL="228600" marR="0" indent="-228600" algn="just" rtl="0">
              <a:spcAft>
                <a:spcPts val="800"/>
              </a:spcAft>
            </a:pPr>
            <a:endParaRPr lang="en-US" sz="1000" dirty="0">
              <a:solidFill>
                <a:srgbClr val="002060"/>
              </a:solidFill>
              <a:effectLst/>
              <a:latin typeface="Calibri" panose="020F0502020204030204" pitchFamily="34" charset="0"/>
              <a:ea typeface="Calibri" panose="020F0502020204030204" pitchFamily="34" charset="0"/>
            </a:endParaRPr>
          </a:p>
        </p:txBody>
      </p:sp>
      <p:sp>
        <p:nvSpPr>
          <p:cNvPr id="4" name="Rectangle 1">
            <a:extLst>
              <a:ext uri="{FF2B5EF4-FFF2-40B4-BE49-F238E27FC236}">
                <a16:creationId xmlns:a16="http://schemas.microsoft.com/office/drawing/2014/main" id="{2E332131-9277-5723-3F49-BF49BEB28606}"/>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مربع نص 8">
            <a:extLst>
              <a:ext uri="{FF2B5EF4-FFF2-40B4-BE49-F238E27FC236}">
                <a16:creationId xmlns:a16="http://schemas.microsoft.com/office/drawing/2014/main" id="{2AC211B5-2DD5-D896-3225-7FB2CACA83E4}"/>
              </a:ext>
            </a:extLst>
          </p:cNvPr>
          <p:cNvSpPr txBox="1"/>
          <p:nvPr/>
        </p:nvSpPr>
        <p:spPr>
          <a:xfrm>
            <a:off x="401824" y="1709591"/>
            <a:ext cx="6096000" cy="369332"/>
          </a:xfrm>
          <a:prstGeom prst="rect">
            <a:avLst/>
          </a:prstGeom>
          <a:noFill/>
        </p:spPr>
        <p:txBody>
          <a:bodyPr wrap="square">
            <a:spAutoFit/>
          </a:bodyPr>
          <a:lstStyle/>
          <a:p>
            <a:pPr algn="l" rtl="0"/>
            <a:r>
              <a:rPr lang="en-US" sz="1800" b="1" dirty="0">
                <a:solidFill>
                  <a:srgbClr val="002060"/>
                </a:solidFill>
                <a:effectLst/>
                <a:latin typeface="Cambria" panose="02040503050406030204" pitchFamily="18" charset="0"/>
                <a:ea typeface="Calibri" panose="020F0502020204030204" pitchFamily="34" charset="0"/>
              </a:rPr>
              <a:t>References</a:t>
            </a:r>
            <a:r>
              <a:rPr lang="en-US" sz="1800" b="1" dirty="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212365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ags/tag2.xml><?xml version="1.0" encoding="utf-8"?>
<p:tagLst xmlns:a="http://schemas.openxmlformats.org/drawingml/2006/main" xmlns:r="http://schemas.openxmlformats.org/officeDocument/2006/relationships" xmlns:p="http://schemas.openxmlformats.org/presentationml/2006/main">
  <p:tag name="BJHEADERFOOTERLABEL" val="TRUE"/>
  <p:tag name="BJHEADERFOOTERTEXTLABEL" val="Classification: Public - عام "/>
  <p:tag name="BJHEADERFOOTERTEXTMARKING" val="Classification: Public - عام "/>
</p:tagLst>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lef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F281022-11E8-4EF6-9E24-082CB275FC74}">
  <we:reference id="wa200006067" version="1.0.0.8" store="ar-SA" storeType="OMEX"/>
  <we:alternateReferences>
    <we:reference id="wa200006067" version="1.0.0.8" store="WA20000606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sisl xmlns:xsd="http://www.w3.org/2001/XMLSchema" xmlns:xsi="http://www.w3.org/2001/XMLSchema-instance" xmlns="http://www.boldonjames.com/2008/01/sie/internal/label" sislVersion="0" policy="b971009d-5b54-40b1-8df3-c6018c02f97a" origin="userSelected">
  <element uid="bcb9b9ad-90b8-4937-a625-ce8b1b2368c9" value=""/>
</sisl>
</file>

<file path=customXml/itemProps1.xml><?xml version="1.0" encoding="utf-8"?>
<ds:datastoreItem xmlns:ds="http://schemas.openxmlformats.org/officeDocument/2006/customXml" ds:itemID="{CECA39AE-71CC-4387-A7AC-9F721E9101D6}">
  <ds:schemaRefs>
    <ds:schemaRef ds:uri="http://www.w3.org/2001/XMLSchema"/>
    <ds:schemaRef ds:uri="http://www.boldonjames.com/2008/01/sie/internal/label"/>
  </ds:schemaRefs>
</ds:datastoreItem>
</file>

<file path=docProps/app.xml><?xml version="1.0" encoding="utf-8"?>
<Properties xmlns="http://schemas.openxmlformats.org/officeDocument/2006/extended-properties" xmlns:vt="http://schemas.openxmlformats.org/officeDocument/2006/docPropsVTypes">
  <TotalTime>4271</TotalTime>
  <Words>3045</Words>
  <Application>Microsoft Office PowerPoint</Application>
  <PresentationFormat>شاشة عريضة</PresentationFormat>
  <Paragraphs>208</Paragraphs>
  <Slides>15</Slides>
  <Notes>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15</vt:i4>
      </vt:variant>
    </vt:vector>
  </HeadingPairs>
  <TitlesOfParts>
    <vt:vector size="22" baseType="lpstr">
      <vt:lpstr>Adobe Devanagari</vt:lpstr>
      <vt:lpstr>Arial</vt:lpstr>
      <vt:lpstr>Calibri</vt:lpstr>
      <vt:lpstr>Calibri Light</vt:lpstr>
      <vt:lpstr>Cambria</vt:lpstr>
      <vt:lpstr>Times New Roman</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Youssef A. Alshalakany</dc:creator>
  <cp:lastModifiedBy>STCs</cp:lastModifiedBy>
  <cp:revision>68</cp:revision>
  <dcterms:created xsi:type="dcterms:W3CDTF">2025-03-16T22:59:42Z</dcterms:created>
  <dcterms:modified xsi:type="dcterms:W3CDTF">2025-04-06T17:06:16Z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IndexRef">
    <vt:lpwstr>54a8bd9b-3183-4717-9cac-131008d9d315</vt:lpwstr>
  </property>
  <property fmtid="{D5CDD505-2E9C-101B-9397-08002B2CF9AE}" pid="3" name="bjClsUserRVM">
    <vt:lpwstr>[]</vt:lpwstr>
  </property>
  <property fmtid="{D5CDD505-2E9C-101B-9397-08002B2CF9AE}" pid="4" name="bjSaver">
    <vt:lpwstr>2wf+JN59CKKEhr5oxCK340Mng4SWZntk</vt:lpwstr>
  </property>
  <property fmtid="{D5CDD505-2E9C-101B-9397-08002B2CF9AE}" pid="5" name="bjDocumentLabelXML">
    <vt:lpwstr>&lt;?xml version="1.0" encoding="us-ascii"?&gt;&lt;sisl xmlns:xsd="http://www.w3.org/2001/XMLSchema" xmlns:xsi="http://www.w3.org/2001/XMLSchema-instance" sislVersion="0" policy="b971009d-5b54-40b1-8df3-c6018c02f97a" origin="userSelected" xmlns="http://www.boldonj</vt:lpwstr>
  </property>
  <property fmtid="{D5CDD505-2E9C-101B-9397-08002B2CF9AE}" pid="6" name="bjDocumentLabelXML-0">
    <vt:lpwstr>ames.com/2008/01/sie/internal/label"&gt;&lt;element uid="bcb9b9ad-90b8-4937-a625-ce8b1b2368c9" value="" /&gt;&lt;/sisl&gt;</vt:lpwstr>
  </property>
  <property fmtid="{D5CDD505-2E9C-101B-9397-08002B2CF9AE}" pid="7" name="bjDocumentSecurityLabel">
    <vt:lpwstr>Public - عام </vt:lpwstr>
  </property>
  <property fmtid="{D5CDD505-2E9C-101B-9397-08002B2CF9AE}" pid="8" name="bjSlideMasterFooterText">
    <vt:lpwstr>Classification: Public - عام </vt:lpwstr>
  </property>
</Properties>
</file>