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2" name="Google Shape;12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2e7abf20407_0_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2" name="Google Shape;132;g2e7abf20407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2e7abf20407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2" name="Google Shape;142;g2e7abf20407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2" name="Google Shape;15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2" name="Google Shape;16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4" name="Google Shape;17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6" name="Google Shape;18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7" name="Google Shape;19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7" name="Google Shape;21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7" name="Google Shape;22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9" name="Google Shape;23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1" name="Google Shape;25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e7abf20407_0_1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5" name="Google Shape;275;g2e7abf20407_0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2e7abf20407_0_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5" name="Google Shape;285;g2e7abf20407_0_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e7abf20407_0_4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5" name="Google Shape;295;g2e7abf20407_0_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2e7abf20407_0_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5" name="Google Shape;305;g2e7abf20407_0_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2e7abf20407_0_6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5" name="Google Shape;315;g2e7abf20407_0_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2e7abf20407_0_7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5" name="Google Shape;325;g2e7abf20407_0_7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2e7abf20407_0_8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5" name="Google Shape;335;g2e7abf20407_0_8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2e7abf20407_0_3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5" name="Google Shape;345;g2e7abf20407_0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2e7abf20407_0_9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5" name="Google Shape;355;g2e7abf20407_0_9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2e7abf20407_0_10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5" name="Google Shape;365;g2e7abf20407_0_10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5" name="Google Shape;37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1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5" name="Google Shape;38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1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5" name="Google Shape;39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2e7abf20407_0_1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5" name="Google Shape;405;g2e7abf20407_0_1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1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5" name="Google Shape;41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7" name="Google Shape;42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9" name="Google Shape;43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2e7abf20407_0_20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1" name="Google Shape;451;g2e7abf20407_0_20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2e7abf20407_0_18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1" name="Google Shape;461;g2e7abf20407_0_18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1" name="Google Shape;47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5" name="Shape 25"/>
        <p:cNvGrpSpPr/>
        <p:nvPr/>
      </p:nvGrpSpPr>
      <p:grpSpPr>
        <a:xfrm>
          <a:off x="0" y="0"/>
          <a:ext cx="0" cy="0"/>
          <a:chOff x="0" y="0"/>
          <a:chExt cx="0" cy="0"/>
        </a:xfrm>
      </p:grpSpPr>
      <p:sp>
        <p:nvSpPr>
          <p:cNvPr id="26" name="Google Shape;26;p5"/>
          <p:cNvSpPr/>
          <p:nvPr>
            <p:ph idx="2" type="pic"/>
          </p:nvPr>
        </p:nvSpPr>
        <p:spPr>
          <a:xfrm>
            <a:off x="7088924" y="508820"/>
            <a:ext cx="3701847" cy="5184057"/>
          </a:xfrm>
          <a:prstGeom prst="rect">
            <a:avLst/>
          </a:prstGeom>
          <a:solidFill>
            <a:srgbClr val="D8D8D8">
              <a:alpha val="49411"/>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6"/>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 name="Shape 29"/>
        <p:cNvGrpSpPr/>
        <p:nvPr/>
      </p:nvGrpSpPr>
      <p:grpSpPr>
        <a:xfrm>
          <a:off x="0" y="0"/>
          <a:ext cx="0" cy="0"/>
          <a:chOff x="0" y="0"/>
          <a:chExt cx="0" cy="0"/>
        </a:xfrm>
      </p:grpSpPr>
      <p:sp>
        <p:nvSpPr>
          <p:cNvPr id="30" name="Google Shape;30;p7"/>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1" name="Shape 31"/>
        <p:cNvGrpSpPr/>
        <p:nvPr/>
      </p:nvGrpSpPr>
      <p:grpSpPr>
        <a:xfrm>
          <a:off x="0" y="0"/>
          <a:ext cx="0" cy="0"/>
          <a:chOff x="0" y="0"/>
          <a:chExt cx="0" cy="0"/>
        </a:xfrm>
      </p:grpSpPr>
      <p:sp>
        <p:nvSpPr>
          <p:cNvPr id="32" name="Google Shape;32;p8"/>
          <p:cNvSpPr/>
          <p:nvPr>
            <p:ph idx="2" type="pic"/>
          </p:nvPr>
        </p:nvSpPr>
        <p:spPr>
          <a:xfrm>
            <a:off x="0" y="1"/>
            <a:ext cx="6826172" cy="6857998"/>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9"/>
          <p:cNvSpPr/>
          <p:nvPr>
            <p:ph idx="2" type="pic"/>
          </p:nvPr>
        </p:nvSpPr>
        <p:spPr>
          <a:xfrm>
            <a:off x="6096000" y="933450"/>
            <a:ext cx="4962146" cy="24955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13.jpg"/><Relationship Id="rId5"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hyperlink" Target="https://www.esl-lab.com/academic-english/college-classes/" TargetMode="Externa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8.png"/><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8.png"/><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image" Target="../media/image2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8.png"/><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8.png"/><Relationship Id="rId4" Type="http://schemas.openxmlformats.org/officeDocument/2006/relationships/image" Target="../media/image2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8.png"/><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8.png"/><Relationship Id="rId4" Type="http://schemas.openxmlformats.org/officeDocument/2006/relationships/image" Target="../media/image1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1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1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 Id="rId3" Type="http://schemas.openxmlformats.org/officeDocument/2006/relationships/image" Target="../media/image14.jpg"/><Relationship Id="rId4" Type="http://schemas.openxmlformats.org/officeDocument/2006/relationships/image" Target="../media/image9.png"/><Relationship Id="rId5" Type="http://schemas.openxmlformats.org/officeDocument/2006/relationships/image" Target="../media/image23.png"/><Relationship Id="rId6"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4" name="Google Shape;104;p20"/>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sp>
        <p:nvSpPr>
          <p:cNvPr id="105" name="Google Shape;105;p20"/>
          <p:cNvSpPr/>
          <p:nvPr/>
        </p:nvSpPr>
        <p:spPr>
          <a:xfrm>
            <a:off x="505360" y="5028707"/>
            <a:ext cx="35166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Ahmed Soliman</a:t>
            </a:r>
            <a:endParaRPr b="1" i="0" sz="2800" u="none" cap="none" strike="noStrike">
              <a:solidFill>
                <a:schemeClr val="lt1"/>
              </a:solidFill>
              <a:latin typeface="Times New Roman"/>
              <a:ea typeface="Times New Roman"/>
              <a:cs typeface="Times New Roman"/>
              <a:sym typeface="Times New Roman"/>
            </a:endParaRPr>
          </a:p>
        </p:txBody>
      </p:sp>
      <p:sp>
        <p:nvSpPr>
          <p:cNvPr id="106" name="Google Shape;106;p20"/>
          <p:cNvSpPr/>
          <p:nvPr/>
        </p:nvSpPr>
        <p:spPr>
          <a:xfrm>
            <a:off x="6200343" y="-320675"/>
            <a:ext cx="7410450" cy="7410450"/>
          </a:xfrm>
          <a:prstGeom prst="ellipse">
            <a:avLst/>
          </a:prstGeom>
          <a:blipFill rotWithShape="1">
            <a:blip r:embed="rId3">
              <a:alphaModFix/>
            </a:blip>
            <a:stretch>
              <a:fillRect b="0" l="0" r="0" t="-998"/>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7" name="Google Shape;107;p20"/>
          <p:cNvPicPr preferRelativeResize="0"/>
          <p:nvPr/>
        </p:nvPicPr>
        <p:blipFill rotWithShape="1">
          <a:blip r:embed="rId4">
            <a:alphaModFix/>
          </a:blip>
          <a:srcRect b="25427" l="0" r="0" t="27877"/>
          <a:stretch/>
        </p:blipFill>
        <p:spPr>
          <a:xfrm>
            <a:off x="194617" y="269653"/>
            <a:ext cx="2954655" cy="1379622"/>
          </a:xfrm>
          <a:prstGeom prst="rect">
            <a:avLst/>
          </a:prstGeom>
          <a:noFill/>
          <a:ln>
            <a:noFill/>
          </a:ln>
        </p:spPr>
      </p:pic>
      <p:sp>
        <p:nvSpPr>
          <p:cNvPr id="108" name="Google Shape;108;p20"/>
          <p:cNvSpPr txBox="1"/>
          <p:nvPr/>
        </p:nvSpPr>
        <p:spPr>
          <a:xfrm>
            <a:off x="194625" y="2245000"/>
            <a:ext cx="53286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English Course- Advanced Level</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21"/>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115" name="Google Shape;115;p2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6" name="Google Shape;116;p21"/>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9411"/>
            </a:srgbClr>
          </a:solidFill>
          <a:ln>
            <a:noFill/>
          </a:ln>
        </p:spPr>
      </p:pic>
      <p:sp>
        <p:nvSpPr>
          <p:cNvPr id="117" name="Google Shape;117;p21"/>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2</a:t>
            </a:r>
            <a:endParaRPr b="1" i="0" sz="2800" u="none" cap="none" strike="noStrike">
              <a:solidFill>
                <a:schemeClr val="dk1"/>
              </a:solidFill>
              <a:latin typeface="Times New Roman"/>
              <a:ea typeface="Times New Roman"/>
              <a:cs typeface="Times New Roman"/>
              <a:sym typeface="Times New Roman"/>
            </a:endParaRPr>
          </a:p>
        </p:txBody>
      </p:sp>
      <p:sp>
        <p:nvSpPr>
          <p:cNvPr id="118" name="Google Shape;118;p2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19" name="Google Shape;119;p21"/>
          <p:cNvPicPr preferRelativeResize="0"/>
          <p:nvPr/>
        </p:nvPicPr>
        <p:blipFill rotWithShape="1">
          <a:blip r:embed="rId5">
            <a:alphaModFix/>
          </a:blip>
          <a:srcRect b="25427" l="0" r="0" t="27877"/>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2"/>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5" name="Google Shape;125;p22"/>
          <p:cNvSpPr/>
          <p:nvPr/>
        </p:nvSpPr>
        <p:spPr>
          <a:xfrm>
            <a:off x="8607914" y="952845"/>
            <a:ext cx="4128300" cy="49524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6" name="Google Shape;126;p22"/>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7" name="Google Shape;127;p22"/>
          <p:cNvSpPr txBox="1"/>
          <p:nvPr/>
        </p:nvSpPr>
        <p:spPr>
          <a:xfrm>
            <a:off x="1675976" y="1468531"/>
            <a:ext cx="8417400" cy="3632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Lecture Outline:</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8000"/>
              <a:buFont typeface="Arial"/>
              <a:buNone/>
            </a:pPr>
            <a:r>
              <a:rPr b="1" lang="en-US" sz="3200">
                <a:solidFill>
                  <a:srgbClr val="0000FF"/>
                </a:solidFill>
                <a:latin typeface="Times New Roman"/>
                <a:ea typeface="Times New Roman"/>
                <a:cs typeface="Times New Roman"/>
                <a:sym typeface="Times New Roman"/>
              </a:rPr>
              <a:t>Warm-up: 2 Truths and a Lie</a:t>
            </a:r>
            <a:endParaRPr b="1" sz="3200">
              <a:solidFill>
                <a:srgbClr val="0000FF"/>
              </a:solidFill>
              <a:latin typeface="Times New Roman"/>
              <a:ea typeface="Times New Roman"/>
              <a:cs typeface="Times New Roman"/>
              <a:sym typeface="Times New Roman"/>
            </a:endParaRPr>
          </a:p>
          <a:p>
            <a:pPr indent="0" lvl="0" marL="0" rtl="0" algn="l">
              <a:lnSpc>
                <a:spcPct val="100000"/>
              </a:lnSpc>
              <a:spcBef>
                <a:spcPts val="0"/>
              </a:spcBef>
              <a:spcAft>
                <a:spcPts val="0"/>
              </a:spcAft>
              <a:buClr>
                <a:schemeClr val="dk1"/>
              </a:buClr>
              <a:buSzPts val="8000"/>
              <a:buFont typeface="Arial"/>
              <a:buNone/>
            </a:pPr>
            <a:r>
              <a:rPr b="1" lang="en-US" sz="3200">
                <a:solidFill>
                  <a:srgbClr val="0000FF"/>
                </a:solidFill>
                <a:latin typeface="Times New Roman"/>
                <a:ea typeface="Times New Roman"/>
                <a:cs typeface="Times New Roman"/>
                <a:sym typeface="Times New Roman"/>
              </a:rPr>
              <a:t>Listening:  College Classes</a:t>
            </a:r>
            <a:endParaRPr b="1" sz="3200">
              <a:solidFill>
                <a:srgbClr val="0000FF"/>
              </a:solidFill>
              <a:latin typeface="Times New Roman"/>
              <a:ea typeface="Times New Roman"/>
              <a:cs typeface="Times New Roman"/>
              <a:sym typeface="Times New Roman"/>
            </a:endParaRPr>
          </a:p>
          <a:p>
            <a:pPr indent="0" lvl="0" marL="0" rtl="0" algn="l">
              <a:lnSpc>
                <a:spcPct val="100000"/>
              </a:lnSpc>
              <a:spcBef>
                <a:spcPts val="0"/>
              </a:spcBef>
              <a:spcAft>
                <a:spcPts val="0"/>
              </a:spcAft>
              <a:buClr>
                <a:srgbClr val="FF0000"/>
              </a:buClr>
              <a:buSzPts val="8000"/>
              <a:buFont typeface="Calibri"/>
              <a:buNone/>
            </a:pPr>
            <a:r>
              <a:rPr b="1" lang="en-US" sz="3200">
                <a:solidFill>
                  <a:srgbClr val="0000FF"/>
                </a:solidFill>
                <a:latin typeface="Times New Roman"/>
                <a:ea typeface="Times New Roman"/>
                <a:cs typeface="Times New Roman"/>
                <a:sym typeface="Times New Roman"/>
              </a:rPr>
              <a:t>Grammar: If Conditionals</a:t>
            </a:r>
            <a:endParaRPr b="1" sz="3200">
              <a:solidFill>
                <a:srgbClr val="0000FF"/>
              </a:solidFill>
              <a:latin typeface="Times New Roman"/>
              <a:ea typeface="Times New Roman"/>
              <a:cs typeface="Times New Roman"/>
              <a:sym typeface="Times New Roman"/>
            </a:endParaRPr>
          </a:p>
          <a:p>
            <a:pPr indent="0" lvl="0" marL="0" rtl="0" algn="l">
              <a:lnSpc>
                <a:spcPct val="100000"/>
              </a:lnSpc>
              <a:spcBef>
                <a:spcPts val="0"/>
              </a:spcBef>
              <a:spcAft>
                <a:spcPts val="0"/>
              </a:spcAft>
              <a:buClr>
                <a:srgbClr val="FF0000"/>
              </a:buClr>
              <a:buSzPts val="8000"/>
              <a:buFont typeface="Calibri"/>
              <a:buNone/>
            </a:pPr>
            <a:r>
              <a:rPr b="1" lang="en-US" sz="3200">
                <a:solidFill>
                  <a:srgbClr val="0000FF"/>
                </a:solidFill>
                <a:latin typeface="Times New Roman"/>
                <a:ea typeface="Times New Roman"/>
                <a:cs typeface="Times New Roman"/>
                <a:sym typeface="Times New Roman"/>
              </a:rPr>
              <a:t>Reading: The Bermuda Triangle</a:t>
            </a:r>
            <a:endParaRPr b="1" sz="3200">
              <a:solidFill>
                <a:srgbClr val="0000FF"/>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b="1" lang="en-US" sz="3200">
                <a:solidFill>
                  <a:srgbClr val="0000FF"/>
                </a:solidFill>
                <a:latin typeface="Times New Roman"/>
                <a:ea typeface="Times New Roman"/>
                <a:cs typeface="Times New Roman"/>
                <a:sym typeface="Times New Roman"/>
              </a:rPr>
              <a:t>Speaking: An event/occasion that made you happy</a:t>
            </a:r>
            <a:endParaRPr b="0" i="0" sz="3200" u="none" cap="none" strike="noStrike">
              <a:solidFill>
                <a:srgbClr val="0000FF"/>
              </a:solidFill>
              <a:latin typeface="Times New Roman"/>
              <a:ea typeface="Times New Roman"/>
              <a:cs typeface="Times New Roman"/>
              <a:sym typeface="Times New Roman"/>
            </a:endParaRPr>
          </a:p>
        </p:txBody>
      </p:sp>
      <p:sp>
        <p:nvSpPr>
          <p:cNvPr id="128" name="Google Shape;128;p2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29" name="Google Shape;129;p22"/>
          <p:cNvPicPr preferRelativeResize="0"/>
          <p:nvPr/>
        </p:nvPicPr>
        <p:blipFill rotWithShape="1">
          <a:blip r:embed="rId3">
            <a:alphaModFix/>
          </a:blip>
          <a:srcRect b="25428" l="0" r="0" t="27876"/>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3"/>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5" name="Google Shape;135;p23"/>
          <p:cNvSpPr/>
          <p:nvPr/>
        </p:nvSpPr>
        <p:spPr>
          <a:xfrm>
            <a:off x="8607914" y="952845"/>
            <a:ext cx="4128300" cy="4952400"/>
          </a:xfrm>
          <a:prstGeom prst="roundRect">
            <a:avLst>
              <a:gd fmla="val 6140" name="adj"/>
            </a:avLst>
          </a:prstGeom>
          <a:solidFill>
            <a:srgbClr val="00B0F0">
              <a:alpha val="61570"/>
            </a:srgbClr>
          </a:solidFill>
          <a:ln>
            <a:noFill/>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6" name="Google Shape;136;p23"/>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7" name="Google Shape;137;p23"/>
          <p:cNvSpPr txBox="1"/>
          <p:nvPr/>
        </p:nvSpPr>
        <p:spPr>
          <a:xfrm>
            <a:off x="1675976" y="1468531"/>
            <a:ext cx="8417400" cy="18918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Warm-up</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2 Truths and a Lie</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138" name="Google Shape;138;p2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39" name="Google Shape;139;p23"/>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4"/>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5" name="Google Shape;145;p24"/>
          <p:cNvSpPr/>
          <p:nvPr/>
        </p:nvSpPr>
        <p:spPr>
          <a:xfrm>
            <a:off x="8607914" y="952845"/>
            <a:ext cx="4128300" cy="4952400"/>
          </a:xfrm>
          <a:prstGeom prst="roundRect">
            <a:avLst>
              <a:gd fmla="val 6140" name="adj"/>
            </a:avLst>
          </a:prstGeom>
          <a:solidFill>
            <a:srgbClr val="00B0F0">
              <a:alpha val="61570"/>
            </a:srgbClr>
          </a:solidFill>
          <a:ln>
            <a:noFill/>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6" name="Google Shape;146;p24"/>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7" name="Google Shape;147;p24"/>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Listening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College Classes</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148" name="Google Shape;148;p2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49" name="Google Shape;149;p24"/>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5"/>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5" name="Google Shape;155;p25"/>
          <p:cNvSpPr txBox="1"/>
          <p:nvPr/>
        </p:nvSpPr>
        <p:spPr>
          <a:xfrm>
            <a:off x="889000" y="1019075"/>
            <a:ext cx="80169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900"/>
              <a:buFont typeface="Arial"/>
              <a:buNone/>
            </a:pPr>
            <a:r>
              <a:rPr b="1" i="0" lang="en-US" sz="2900" u="none" cap="none" strike="noStrike">
                <a:solidFill>
                  <a:srgbClr val="FF0000"/>
                </a:solidFill>
                <a:latin typeface="Times New Roman"/>
                <a:ea typeface="Times New Roman"/>
                <a:cs typeface="Times New Roman"/>
                <a:sym typeface="Times New Roman"/>
              </a:rPr>
              <a:t>Vocabulary and Sample Sentences</a:t>
            </a:r>
            <a:endParaRPr b="1" i="0" sz="1500" u="none" cap="none" strike="noStrike">
              <a:solidFill>
                <a:srgbClr val="FF0000"/>
              </a:solidFill>
              <a:latin typeface="Arial"/>
              <a:ea typeface="Arial"/>
              <a:cs typeface="Arial"/>
              <a:sym typeface="Arial"/>
            </a:endParaRPr>
          </a:p>
        </p:txBody>
      </p:sp>
      <p:sp>
        <p:nvSpPr>
          <p:cNvPr id="156" name="Google Shape;156;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57" name="Google Shape;157;p25"/>
          <p:cNvSpPr txBox="1"/>
          <p:nvPr/>
        </p:nvSpPr>
        <p:spPr>
          <a:xfrm>
            <a:off x="617375" y="1685500"/>
            <a:ext cx="10812600" cy="4756200"/>
          </a:xfrm>
          <a:prstGeom prst="rect">
            <a:avLst/>
          </a:prstGeom>
          <a:noFill/>
          <a:ln>
            <a:noFill/>
          </a:ln>
        </p:spPr>
        <p:txBody>
          <a:bodyPr anchorCtr="0" anchor="t" bIns="45700" lIns="91425" spcFirstLastPara="1" rIns="91425" wrap="square" tIns="45700">
            <a:spAutoFit/>
          </a:bodyPr>
          <a:lstStyle/>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intercultural</a:t>
            </a:r>
            <a:r>
              <a:rPr lang="en-US" sz="2000">
                <a:solidFill>
                  <a:srgbClr val="070707"/>
                </a:solidFill>
                <a:highlight>
                  <a:srgbClr val="FFFFFF"/>
                </a:highlight>
              </a:rPr>
              <a:t> </a:t>
            </a:r>
            <a:r>
              <a:rPr i="1" lang="en-US" sz="2000">
                <a:solidFill>
                  <a:srgbClr val="070707"/>
                </a:solidFill>
                <a:highlight>
                  <a:srgbClr val="FFFFFF"/>
                </a:highlight>
              </a:rPr>
              <a:t>(adjective)</a:t>
            </a:r>
            <a:r>
              <a:rPr lang="en-US" sz="2000">
                <a:solidFill>
                  <a:srgbClr val="070707"/>
                </a:solidFill>
                <a:highlight>
                  <a:srgbClr val="FFFFFF"/>
                </a:highlight>
              </a:rPr>
              <a:t>: occurring between two or more cultures </a:t>
            </a:r>
            <a:br>
              <a:rPr lang="en-US" sz="2000">
                <a:solidFill>
                  <a:srgbClr val="070707"/>
                </a:solidFill>
                <a:highlight>
                  <a:srgbClr val="FFFFFF"/>
                </a:highlight>
              </a:rPr>
            </a:br>
            <a:r>
              <a:rPr lang="en-US" sz="2000">
                <a:solidFill>
                  <a:srgbClr val="070707"/>
                </a:solidFill>
                <a:highlight>
                  <a:srgbClr val="FFFFFF"/>
                </a:highlight>
              </a:rPr>
              <a:t>– In this class, we will discuss </a:t>
            </a:r>
            <a:r>
              <a:rPr lang="en-US" sz="2000" u="sng">
                <a:solidFill>
                  <a:srgbClr val="070707"/>
                </a:solidFill>
                <a:highlight>
                  <a:srgbClr val="FFFFFF"/>
                </a:highlight>
              </a:rPr>
              <a:t>intercultural</a:t>
            </a:r>
            <a:r>
              <a:rPr lang="en-US" sz="2000">
                <a:solidFill>
                  <a:srgbClr val="070707"/>
                </a:solidFill>
                <a:highlight>
                  <a:srgbClr val="FFFFFF"/>
                </a:highlight>
              </a:rPr>
              <a:t> relationships and marriages.</a:t>
            </a:r>
            <a:endParaRPr sz="2000">
              <a:solidFill>
                <a:srgbClr val="070707"/>
              </a:solidFill>
              <a:highlight>
                <a:srgbClr val="FFFFFF"/>
              </a:highlight>
            </a:endParaRPr>
          </a:p>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syllabus</a:t>
            </a:r>
            <a:r>
              <a:rPr lang="en-US" sz="2000">
                <a:solidFill>
                  <a:srgbClr val="070707"/>
                </a:solidFill>
                <a:highlight>
                  <a:srgbClr val="FFFFFF"/>
                </a:highlight>
              </a:rPr>
              <a:t> </a:t>
            </a:r>
            <a:r>
              <a:rPr i="1" lang="en-US" sz="2000">
                <a:solidFill>
                  <a:srgbClr val="070707"/>
                </a:solidFill>
                <a:highlight>
                  <a:srgbClr val="FFFFFF"/>
                </a:highlight>
              </a:rPr>
              <a:t>(noun)</a:t>
            </a:r>
            <a:r>
              <a:rPr lang="en-US" sz="2000">
                <a:solidFill>
                  <a:srgbClr val="070707"/>
                </a:solidFill>
                <a:highlight>
                  <a:srgbClr val="FFFFFF"/>
                </a:highlight>
              </a:rPr>
              <a:t>: an outline of a course or class</a:t>
            </a:r>
            <a:br>
              <a:rPr lang="en-US" sz="2000">
                <a:solidFill>
                  <a:srgbClr val="070707"/>
                </a:solidFill>
                <a:highlight>
                  <a:srgbClr val="FFFFFF"/>
                </a:highlight>
              </a:rPr>
            </a:br>
            <a:r>
              <a:rPr lang="en-US" sz="2000">
                <a:solidFill>
                  <a:srgbClr val="070707"/>
                </a:solidFill>
                <a:highlight>
                  <a:srgbClr val="FFFFFF"/>
                </a:highlight>
              </a:rPr>
              <a:t>– Please review the </a:t>
            </a:r>
            <a:r>
              <a:rPr lang="en-US" sz="2000" u="sng">
                <a:solidFill>
                  <a:srgbClr val="070707"/>
                </a:solidFill>
                <a:highlight>
                  <a:srgbClr val="FFFFFF"/>
                </a:highlight>
              </a:rPr>
              <a:t>syllabus</a:t>
            </a:r>
            <a:r>
              <a:rPr lang="en-US" sz="2000">
                <a:solidFill>
                  <a:srgbClr val="070707"/>
                </a:solidFill>
                <a:highlight>
                  <a:srgbClr val="FFFFFF"/>
                </a:highlight>
              </a:rPr>
              <a:t> tonight, and we will review it tomorrow.</a:t>
            </a:r>
            <a:endParaRPr sz="2000">
              <a:solidFill>
                <a:srgbClr val="070707"/>
              </a:solidFill>
              <a:highlight>
                <a:srgbClr val="FFFFFF"/>
              </a:highlight>
            </a:endParaRPr>
          </a:p>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be determined</a:t>
            </a:r>
            <a:r>
              <a:rPr lang="en-US" sz="2000">
                <a:solidFill>
                  <a:srgbClr val="070707"/>
                </a:solidFill>
                <a:highlight>
                  <a:srgbClr val="FFFFFF"/>
                </a:highlight>
              </a:rPr>
              <a:t> </a:t>
            </a:r>
            <a:r>
              <a:rPr i="1" lang="en-US" sz="2000">
                <a:solidFill>
                  <a:srgbClr val="070707"/>
                </a:solidFill>
                <a:highlight>
                  <a:srgbClr val="FFFFFF"/>
                </a:highlight>
              </a:rPr>
              <a:t>(verb)</a:t>
            </a:r>
            <a:r>
              <a:rPr lang="en-US" sz="2000">
                <a:solidFill>
                  <a:srgbClr val="070707"/>
                </a:solidFill>
                <a:highlight>
                  <a:srgbClr val="FFFFFF"/>
                </a:highlight>
              </a:rPr>
              <a:t>: be the reason for a decision  </a:t>
            </a:r>
            <a:br>
              <a:rPr lang="en-US" sz="2000">
                <a:solidFill>
                  <a:srgbClr val="070707"/>
                </a:solidFill>
                <a:highlight>
                  <a:srgbClr val="FFFFFF"/>
                </a:highlight>
              </a:rPr>
            </a:br>
            <a:r>
              <a:rPr lang="en-US" sz="2000">
                <a:solidFill>
                  <a:srgbClr val="070707"/>
                </a:solidFill>
                <a:highlight>
                  <a:srgbClr val="FFFFFF"/>
                </a:highlight>
              </a:rPr>
              <a:t>– Your grades will </a:t>
            </a:r>
            <a:r>
              <a:rPr lang="en-US" sz="2000" u="sng">
                <a:solidFill>
                  <a:srgbClr val="070707"/>
                </a:solidFill>
                <a:highlight>
                  <a:srgbClr val="FFFFFF"/>
                </a:highlight>
              </a:rPr>
              <a:t>be determined</a:t>
            </a:r>
            <a:r>
              <a:rPr lang="en-US" sz="2000">
                <a:solidFill>
                  <a:srgbClr val="070707"/>
                </a:solidFill>
                <a:highlight>
                  <a:srgbClr val="FFFFFF"/>
                </a:highlight>
              </a:rPr>
              <a:t> by your performance on quizzes and tests.</a:t>
            </a:r>
            <a:endParaRPr sz="2000">
              <a:solidFill>
                <a:srgbClr val="070707"/>
              </a:solidFill>
              <a:highlight>
                <a:srgbClr val="FFFFFF"/>
              </a:highlight>
            </a:endParaRPr>
          </a:p>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midterm (test) </a:t>
            </a:r>
            <a:r>
              <a:rPr i="1" lang="en-US" sz="2000">
                <a:solidFill>
                  <a:srgbClr val="070707"/>
                </a:solidFill>
                <a:highlight>
                  <a:srgbClr val="FFFFFF"/>
                </a:highlight>
              </a:rPr>
              <a:t>(noun)</a:t>
            </a:r>
            <a:r>
              <a:rPr lang="en-US" sz="2000">
                <a:solidFill>
                  <a:srgbClr val="070707"/>
                </a:solidFill>
                <a:highlight>
                  <a:srgbClr val="FFFFFF"/>
                </a:highlight>
              </a:rPr>
              <a:t>: an exam given at the middle of a school year </a:t>
            </a:r>
            <a:br>
              <a:rPr lang="en-US" sz="2000">
                <a:solidFill>
                  <a:srgbClr val="070707"/>
                </a:solidFill>
                <a:highlight>
                  <a:srgbClr val="FFFFFF"/>
                </a:highlight>
              </a:rPr>
            </a:br>
            <a:r>
              <a:rPr lang="en-US" sz="2000">
                <a:solidFill>
                  <a:srgbClr val="070707"/>
                </a:solidFill>
                <a:highlight>
                  <a:srgbClr val="FFFFFF"/>
                </a:highlight>
              </a:rPr>
              <a:t>– The </a:t>
            </a:r>
            <a:r>
              <a:rPr lang="en-US" sz="2000" u="sng">
                <a:solidFill>
                  <a:srgbClr val="070707"/>
                </a:solidFill>
                <a:highlight>
                  <a:srgbClr val="FFFFFF"/>
                </a:highlight>
              </a:rPr>
              <a:t>midterm</a:t>
            </a:r>
            <a:r>
              <a:rPr lang="en-US" sz="2000">
                <a:solidFill>
                  <a:srgbClr val="070707"/>
                </a:solidFill>
                <a:highlight>
                  <a:srgbClr val="FFFFFF"/>
                </a:highlight>
              </a:rPr>
              <a:t> will be next Monday, so please prepare.</a:t>
            </a:r>
            <a:endParaRPr sz="2000">
              <a:solidFill>
                <a:srgbClr val="070707"/>
              </a:solidFill>
              <a:highlight>
                <a:srgbClr val="FFFFFF"/>
              </a:highlight>
            </a:endParaRPr>
          </a:p>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periodic</a:t>
            </a:r>
            <a:r>
              <a:rPr lang="en-US" sz="2000">
                <a:solidFill>
                  <a:srgbClr val="070707"/>
                </a:solidFill>
                <a:highlight>
                  <a:srgbClr val="FFFFFF"/>
                </a:highlight>
              </a:rPr>
              <a:t> </a:t>
            </a:r>
            <a:r>
              <a:rPr i="1" lang="en-US" sz="2000">
                <a:solidFill>
                  <a:srgbClr val="070707"/>
                </a:solidFill>
                <a:highlight>
                  <a:srgbClr val="FFFFFF"/>
                </a:highlight>
              </a:rPr>
              <a:t>(adjective)</a:t>
            </a:r>
            <a:r>
              <a:rPr lang="en-US" sz="2000">
                <a:solidFill>
                  <a:srgbClr val="070707"/>
                </a:solidFill>
                <a:highlight>
                  <a:srgbClr val="FFFFFF"/>
                </a:highlight>
              </a:rPr>
              <a:t>: happening regularly over a period of time </a:t>
            </a:r>
            <a:br>
              <a:rPr lang="en-US" sz="2000">
                <a:solidFill>
                  <a:srgbClr val="070707"/>
                </a:solidFill>
                <a:highlight>
                  <a:srgbClr val="FFFFFF"/>
                </a:highlight>
              </a:rPr>
            </a:br>
            <a:r>
              <a:rPr lang="en-US" sz="2000">
                <a:solidFill>
                  <a:srgbClr val="070707"/>
                </a:solidFill>
                <a:highlight>
                  <a:srgbClr val="FFFFFF"/>
                </a:highlight>
              </a:rPr>
              <a:t>– The teachers give </a:t>
            </a:r>
            <a:r>
              <a:rPr lang="en-US" sz="2000" u="sng">
                <a:solidFill>
                  <a:srgbClr val="070707"/>
                </a:solidFill>
                <a:highlight>
                  <a:srgbClr val="FFFFFF"/>
                </a:highlight>
              </a:rPr>
              <a:t>periodic</a:t>
            </a:r>
            <a:r>
              <a:rPr lang="en-US" sz="2000">
                <a:solidFill>
                  <a:srgbClr val="070707"/>
                </a:solidFill>
                <a:highlight>
                  <a:srgbClr val="FFFFFF"/>
                </a:highlight>
              </a:rPr>
              <a:t> quizzes to check your understanding.</a:t>
            </a:r>
            <a:endParaRPr sz="2000">
              <a:solidFill>
                <a:srgbClr val="070707"/>
              </a:solidFill>
              <a:highlight>
                <a:srgbClr val="FFFFFF"/>
              </a:highlight>
            </a:endParaRPr>
          </a:p>
          <a:p>
            <a:pPr indent="-355600" lvl="0" marL="457200" rtl="0" algn="l">
              <a:lnSpc>
                <a:spcPct val="115000"/>
              </a:lnSpc>
              <a:spcBef>
                <a:spcPts val="0"/>
              </a:spcBef>
              <a:spcAft>
                <a:spcPts val="0"/>
              </a:spcAft>
              <a:buClr>
                <a:srgbClr val="070707"/>
              </a:buClr>
              <a:buSzPts val="2000"/>
              <a:buChar char="●"/>
            </a:pPr>
            <a:r>
              <a:rPr b="1" lang="en-US" sz="2000">
                <a:solidFill>
                  <a:srgbClr val="070707"/>
                </a:solidFill>
                <a:highlight>
                  <a:srgbClr val="FFFFFF"/>
                </a:highlight>
              </a:rPr>
              <a:t>objective</a:t>
            </a:r>
            <a:r>
              <a:rPr lang="en-US" sz="2000">
                <a:solidFill>
                  <a:srgbClr val="070707"/>
                </a:solidFill>
                <a:highlight>
                  <a:srgbClr val="FFFFFF"/>
                </a:highlight>
              </a:rPr>
              <a:t> </a:t>
            </a:r>
            <a:r>
              <a:rPr i="1" lang="en-US" sz="2000">
                <a:solidFill>
                  <a:srgbClr val="070707"/>
                </a:solidFill>
                <a:highlight>
                  <a:srgbClr val="FFFFFF"/>
                </a:highlight>
              </a:rPr>
              <a:t>(noun)</a:t>
            </a:r>
            <a:r>
              <a:rPr lang="en-US" sz="2000">
                <a:solidFill>
                  <a:srgbClr val="070707"/>
                </a:solidFill>
                <a:highlight>
                  <a:srgbClr val="FFFFFF"/>
                </a:highlight>
              </a:rPr>
              <a:t>: a goal or purpose </a:t>
            </a:r>
            <a:br>
              <a:rPr lang="en-US" sz="2000">
                <a:solidFill>
                  <a:srgbClr val="070707"/>
                </a:solidFill>
                <a:highlight>
                  <a:srgbClr val="FFFFFF"/>
                </a:highlight>
              </a:rPr>
            </a:br>
            <a:r>
              <a:rPr lang="en-US" sz="2000">
                <a:solidFill>
                  <a:srgbClr val="070707"/>
                </a:solidFill>
                <a:highlight>
                  <a:srgbClr val="FFFFFF"/>
                </a:highlight>
              </a:rPr>
              <a:t>– What are the main </a:t>
            </a:r>
            <a:r>
              <a:rPr lang="en-US" sz="2000" u="sng">
                <a:solidFill>
                  <a:srgbClr val="070707"/>
                </a:solidFill>
                <a:highlight>
                  <a:srgbClr val="FFFFFF"/>
                </a:highlight>
              </a:rPr>
              <a:t>objectives</a:t>
            </a:r>
            <a:r>
              <a:rPr lang="en-US" sz="2000">
                <a:solidFill>
                  <a:srgbClr val="070707"/>
                </a:solidFill>
                <a:highlight>
                  <a:srgbClr val="FFFFFF"/>
                </a:highlight>
              </a:rPr>
              <a:t> of this class?</a:t>
            </a:r>
            <a:endParaRPr sz="2000">
              <a:solidFill>
                <a:srgbClr val="070707"/>
              </a:solidFill>
              <a:highlight>
                <a:srgbClr val="FFFFFF"/>
              </a:highlight>
            </a:endParaRPr>
          </a:p>
          <a:p>
            <a:pPr indent="0" lvl="0" marL="457200" marR="0" rtl="0" algn="l">
              <a:lnSpc>
                <a:spcPct val="115000"/>
              </a:lnSpc>
              <a:spcBef>
                <a:spcPts val="0"/>
              </a:spcBef>
              <a:spcAft>
                <a:spcPts val="0"/>
              </a:spcAft>
              <a:buNone/>
            </a:pPr>
            <a:r>
              <a:t/>
            </a:r>
            <a:endParaRPr b="1" sz="2700">
              <a:solidFill>
                <a:srgbClr val="070707"/>
              </a:solidFill>
              <a:highlight>
                <a:srgbClr val="FFFFFF"/>
              </a:highlight>
            </a:endParaRPr>
          </a:p>
        </p:txBody>
      </p:sp>
      <p:sp>
        <p:nvSpPr>
          <p:cNvPr id="158" name="Google Shape;158;p25"/>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59" name="Google Shape;159;p25"/>
          <p:cNvPicPr preferRelativeResize="0"/>
          <p:nvPr/>
        </p:nvPicPr>
        <p:blipFill rotWithShape="1">
          <a:blip r:embed="rId3">
            <a:alphaModFix/>
          </a:blip>
          <a:srcRect b="25427" l="0" r="0" t="27877"/>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6"/>
          <p:cNvSpPr/>
          <p:nvPr/>
        </p:nvSpPr>
        <p:spPr>
          <a:xfrm>
            <a:off x="617275" y="1499175"/>
            <a:ext cx="10812600" cy="4556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5" name="Google Shape;165;p26"/>
          <p:cNvSpPr txBox="1"/>
          <p:nvPr/>
        </p:nvSpPr>
        <p:spPr>
          <a:xfrm>
            <a:off x="725775" y="1019075"/>
            <a:ext cx="87801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Listen to the recording and answer the questions.</a:t>
            </a:r>
            <a:endParaRPr b="0" i="0" sz="1400" u="none" cap="none" strike="noStrike">
              <a:solidFill>
                <a:srgbClr val="000000"/>
              </a:solidFill>
              <a:latin typeface="Arial"/>
              <a:ea typeface="Arial"/>
              <a:cs typeface="Arial"/>
              <a:sym typeface="Arial"/>
            </a:endParaRPr>
          </a:p>
        </p:txBody>
      </p:sp>
      <p:sp>
        <p:nvSpPr>
          <p:cNvPr id="166" name="Google Shape;166;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67" name="Google Shape;167;p26"/>
          <p:cNvSpPr txBox="1"/>
          <p:nvPr/>
        </p:nvSpPr>
        <p:spPr>
          <a:xfrm>
            <a:off x="617500" y="1499175"/>
            <a:ext cx="10812600" cy="49188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700"/>
              <a:buFont typeface="Arial"/>
              <a:buNone/>
            </a:pPr>
            <a:r>
              <a:rPr lang="en-US" sz="2700" u="sng">
                <a:solidFill>
                  <a:schemeClr val="hlink"/>
                </a:solidFill>
                <a:latin typeface="Times New Roman"/>
                <a:ea typeface="Times New Roman"/>
                <a:cs typeface="Times New Roman"/>
                <a:sym typeface="Times New Roman"/>
                <a:hlinkClick r:id="rId3"/>
              </a:rPr>
              <a:t>https://www.esl-lab.com/academic-english/college-classes/</a:t>
            </a:r>
            <a:r>
              <a:rPr lang="en-US" sz="2700">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1- </a:t>
            </a:r>
            <a:r>
              <a:rPr b="1" lang="en-US" sz="2200">
                <a:solidFill>
                  <a:schemeClr val="dk1"/>
                </a:solidFill>
                <a:highlight>
                  <a:srgbClr val="FFFFFF"/>
                </a:highlight>
                <a:latin typeface="Times New Roman"/>
                <a:ea typeface="Times New Roman"/>
                <a:cs typeface="Times New Roman"/>
                <a:sym typeface="Times New Roman"/>
              </a:rPr>
              <a:t>The name of the class is ______.</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Intercultural Commerce</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Intercultural Communication</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International Cooperation</a:t>
            </a:r>
            <a:endParaRPr sz="22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2- </a:t>
            </a:r>
            <a:r>
              <a:rPr b="1" lang="en-US" sz="2200">
                <a:solidFill>
                  <a:schemeClr val="dk1"/>
                </a:solidFill>
                <a:highlight>
                  <a:srgbClr val="FFFFFF"/>
                </a:highlight>
                <a:latin typeface="Times New Roman"/>
                <a:ea typeface="Times New Roman"/>
                <a:cs typeface="Times New Roman"/>
                <a:sym typeface="Times New Roman"/>
              </a:rPr>
              <a:t>The class meets from ______.</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3:05 p.m. to 4:15 p.m.</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3:15 p.m. to 4:15 p.m.</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3:15 p.m. to 4:50 p.m.</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t/>
            </a:r>
            <a:endParaRPr sz="2200">
              <a:solidFill>
                <a:schemeClr val="dk1"/>
              </a:solidFill>
              <a:highlight>
                <a:srgbClr val="FFFFFF"/>
              </a:highlight>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Times New Roman"/>
              <a:ea typeface="Times New Roman"/>
              <a:cs typeface="Times New Roman"/>
              <a:sym typeface="Times New Roman"/>
            </a:endParaRPr>
          </a:p>
        </p:txBody>
      </p:sp>
      <p:sp>
        <p:nvSpPr>
          <p:cNvPr id="168" name="Google Shape;168;p2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69" name="Google Shape;169;p26"/>
          <p:cNvPicPr preferRelativeResize="0"/>
          <p:nvPr/>
        </p:nvPicPr>
        <p:blipFill rotWithShape="1">
          <a:blip r:embed="rId4">
            <a:alphaModFix/>
          </a:blip>
          <a:srcRect b="25428" l="0" r="0" t="27876"/>
          <a:stretch/>
        </p:blipFill>
        <p:spPr>
          <a:xfrm>
            <a:off x="9678850" y="268963"/>
            <a:ext cx="2305141" cy="1076343"/>
          </a:xfrm>
          <a:prstGeom prst="rect">
            <a:avLst/>
          </a:prstGeom>
          <a:noFill/>
          <a:ln>
            <a:noFill/>
          </a:ln>
        </p:spPr>
      </p:pic>
      <p:cxnSp>
        <p:nvCxnSpPr>
          <p:cNvPr id="170" name="Google Shape;170;p26"/>
          <p:cNvCxnSpPr/>
          <p:nvPr/>
        </p:nvCxnSpPr>
        <p:spPr>
          <a:xfrm flipH="1" rot="10800000">
            <a:off x="1048675" y="3421350"/>
            <a:ext cx="2906100" cy="15300"/>
          </a:xfrm>
          <a:prstGeom prst="straightConnector1">
            <a:avLst/>
          </a:prstGeom>
          <a:noFill/>
          <a:ln cap="flat" cmpd="sng" w="28575">
            <a:solidFill>
              <a:srgbClr val="0000FF"/>
            </a:solidFill>
            <a:prstDash val="solid"/>
            <a:round/>
            <a:headEnd len="sm" w="sm" type="none"/>
            <a:tailEnd len="sm" w="sm" type="none"/>
          </a:ln>
        </p:spPr>
      </p:cxnSp>
      <p:cxnSp>
        <p:nvCxnSpPr>
          <p:cNvPr id="171" name="Google Shape;171;p26"/>
          <p:cNvCxnSpPr/>
          <p:nvPr/>
        </p:nvCxnSpPr>
        <p:spPr>
          <a:xfrm flipH="1" rot="10800000">
            <a:off x="907125" y="5695425"/>
            <a:ext cx="2724900" cy="14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7" name="Google Shape;177;p27"/>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79" name="Google Shape;179;p27"/>
          <p:cNvSpPr txBox="1"/>
          <p:nvPr/>
        </p:nvSpPr>
        <p:spPr>
          <a:xfrm>
            <a:off x="617500" y="1835975"/>
            <a:ext cx="10812600" cy="4003500"/>
          </a:xfrm>
          <a:prstGeom prst="rect">
            <a:avLst/>
          </a:prstGeom>
          <a:noFill/>
          <a:ln>
            <a:noFill/>
          </a:ln>
        </p:spPr>
        <p:txBody>
          <a:bodyPr anchorCtr="0" anchor="t" bIns="45700" lIns="91425" spcFirstLastPara="1" rIns="91425" wrap="square" tIns="45700">
            <a:spAutoFit/>
          </a:bodyPr>
          <a:lstStyle/>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3- </a:t>
            </a:r>
            <a:r>
              <a:rPr b="1" lang="en-US" sz="2100">
                <a:solidFill>
                  <a:schemeClr val="dk1"/>
                </a:solidFill>
                <a:highlight>
                  <a:srgbClr val="FFFFFF"/>
                </a:highlight>
                <a:latin typeface="Times New Roman"/>
                <a:ea typeface="Times New Roman"/>
                <a:cs typeface="Times New Roman"/>
                <a:sym typeface="Times New Roman"/>
              </a:rPr>
              <a:t>On average, how often will the class meet in the research lab during the last part of the course?</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once a month</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twice a month</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three times a month</a:t>
            </a:r>
            <a:endParaRPr sz="21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4- </a:t>
            </a:r>
            <a:r>
              <a:rPr b="1" lang="en-US" sz="2100">
                <a:solidFill>
                  <a:schemeClr val="dk1"/>
                </a:solidFill>
                <a:highlight>
                  <a:srgbClr val="FFFFFF"/>
                </a:highlight>
                <a:latin typeface="Times New Roman"/>
                <a:ea typeface="Times New Roman"/>
                <a:cs typeface="Times New Roman"/>
                <a:sym typeface="Times New Roman"/>
              </a:rPr>
              <a:t>If today is Tuesday, when should the textbook be available in the bookstore?</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on Thursday</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today after class</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on Wednesday</a:t>
            </a:r>
            <a:endParaRPr b="0" i="0" sz="2100" u="none" cap="none" strike="noStrike">
              <a:solidFill>
                <a:schemeClr val="dk1"/>
              </a:solidFill>
              <a:latin typeface="Times New Roman"/>
              <a:ea typeface="Times New Roman"/>
              <a:cs typeface="Times New Roman"/>
              <a:sym typeface="Times New Roman"/>
            </a:endParaRPr>
          </a:p>
        </p:txBody>
      </p:sp>
      <p:sp>
        <p:nvSpPr>
          <p:cNvPr id="180" name="Google Shape;180;p2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81" name="Google Shape;181;p27"/>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182" name="Google Shape;182;p27"/>
          <p:cNvCxnSpPr/>
          <p:nvPr/>
        </p:nvCxnSpPr>
        <p:spPr>
          <a:xfrm flipH="1" rot="10800000">
            <a:off x="864175" y="3527475"/>
            <a:ext cx="1906800" cy="15300"/>
          </a:xfrm>
          <a:prstGeom prst="straightConnector1">
            <a:avLst/>
          </a:prstGeom>
          <a:noFill/>
          <a:ln cap="flat" cmpd="sng" w="28575">
            <a:solidFill>
              <a:srgbClr val="0000FF"/>
            </a:solidFill>
            <a:prstDash val="solid"/>
            <a:round/>
            <a:headEnd len="sm" w="sm" type="none"/>
            <a:tailEnd len="sm" w="sm" type="none"/>
          </a:ln>
        </p:spPr>
      </p:cxnSp>
      <p:cxnSp>
        <p:nvCxnSpPr>
          <p:cNvPr id="183" name="Google Shape;183;p27"/>
          <p:cNvCxnSpPr/>
          <p:nvPr/>
        </p:nvCxnSpPr>
        <p:spPr>
          <a:xfrm>
            <a:off x="979525" y="5063700"/>
            <a:ext cx="1676100" cy="15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9" name="Google Shape;189;p28"/>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91" name="Google Shape;191;p28"/>
          <p:cNvSpPr txBox="1"/>
          <p:nvPr/>
        </p:nvSpPr>
        <p:spPr>
          <a:xfrm>
            <a:off x="617500" y="1835975"/>
            <a:ext cx="10812600" cy="29322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5- </a:t>
            </a:r>
            <a:r>
              <a:rPr b="1" lang="en-US" sz="2100">
                <a:solidFill>
                  <a:schemeClr val="dk1"/>
                </a:solidFill>
                <a:highlight>
                  <a:srgbClr val="FFFFFF"/>
                </a:highlight>
                <a:latin typeface="Times New Roman"/>
                <a:ea typeface="Times New Roman"/>
                <a:cs typeface="Times New Roman"/>
                <a:sym typeface="Times New Roman"/>
              </a:rPr>
              <a:t>A student's grade is determined by a students' participation, quizzes, and ______.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a research project</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lab assignments</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attendance</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Times New Roman"/>
              <a:ea typeface="Times New Roman"/>
              <a:cs typeface="Times New Roman"/>
              <a:sym typeface="Times New Roman"/>
            </a:endParaRPr>
          </a:p>
        </p:txBody>
      </p:sp>
      <p:sp>
        <p:nvSpPr>
          <p:cNvPr id="192" name="Google Shape;192;p2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93" name="Google Shape;193;p28"/>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194" name="Google Shape;194;p28"/>
          <p:cNvCxnSpPr/>
          <p:nvPr/>
        </p:nvCxnSpPr>
        <p:spPr>
          <a:xfrm flipH="1" rot="10800000">
            <a:off x="833375" y="2727975"/>
            <a:ext cx="1953000" cy="306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0" name="Google Shape;200;p29"/>
          <p:cNvSpPr txBox="1"/>
          <p:nvPr/>
        </p:nvSpPr>
        <p:spPr>
          <a:xfrm>
            <a:off x="883225" y="1068369"/>
            <a:ext cx="3902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rgbClr val="FF0000"/>
                </a:solidFill>
                <a:latin typeface="Arial"/>
                <a:ea typeface="Arial"/>
                <a:cs typeface="Arial"/>
                <a:sym typeface="Arial"/>
              </a:rPr>
              <a:t>Listening Script</a:t>
            </a:r>
            <a:endParaRPr b="1" i="0" sz="2400" u="none" cap="none" strike="noStrike">
              <a:solidFill>
                <a:srgbClr val="FF0000"/>
              </a:solidFill>
              <a:latin typeface="Arial"/>
              <a:ea typeface="Arial"/>
              <a:cs typeface="Arial"/>
              <a:sym typeface="Arial"/>
            </a:endParaRPr>
          </a:p>
        </p:txBody>
      </p:sp>
      <p:sp>
        <p:nvSpPr>
          <p:cNvPr id="201" name="Google Shape;201;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02" name="Google Shape;202;p29"/>
          <p:cNvSpPr txBox="1"/>
          <p:nvPr/>
        </p:nvSpPr>
        <p:spPr>
          <a:xfrm>
            <a:off x="617500" y="1835975"/>
            <a:ext cx="10812600" cy="4456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2000">
                <a:solidFill>
                  <a:srgbClr val="070707"/>
                </a:solidFill>
                <a:highlight>
                  <a:srgbClr val="FFFFFF"/>
                </a:highlight>
              </a:rPr>
              <a:t>Teacher</a:t>
            </a:r>
            <a:r>
              <a:rPr lang="en-US" sz="2000">
                <a:solidFill>
                  <a:srgbClr val="070707"/>
                </a:solidFill>
                <a:highlight>
                  <a:srgbClr val="FFFFFF"/>
                </a:highlight>
              </a:rPr>
              <a:t>: Okay, Okay, let’s begin. Hello, everyone. My name’s Karl Roberts, and I’ll be your teacher for this class, </a:t>
            </a:r>
            <a:r>
              <a:rPr b="1" lang="en-US" sz="2000">
                <a:solidFill>
                  <a:srgbClr val="070707"/>
                </a:solidFill>
                <a:highlight>
                  <a:srgbClr val="FFFFFF"/>
                </a:highlight>
              </a:rPr>
              <a:t>Intercultural</a:t>
            </a:r>
            <a:r>
              <a:rPr lang="en-US" sz="2000">
                <a:solidFill>
                  <a:srgbClr val="070707"/>
                </a:solidFill>
                <a:highlight>
                  <a:srgbClr val="FFFFFF"/>
                </a:highlight>
              </a:rPr>
              <a:t> Communication 311.</a:t>
            </a:r>
            <a:endParaRPr sz="2000">
              <a:solidFill>
                <a:srgbClr val="070707"/>
              </a:solidFill>
              <a:highlight>
                <a:srgbClr val="FFFFFF"/>
              </a:highlight>
            </a:endParaRPr>
          </a:p>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rPr>
              <a:t>To begin with, uh, please look at the </a:t>
            </a:r>
            <a:r>
              <a:rPr b="1" lang="en-US" sz="2000">
                <a:solidFill>
                  <a:srgbClr val="070707"/>
                </a:solidFill>
                <a:highlight>
                  <a:srgbClr val="FFFFFF"/>
                </a:highlight>
              </a:rPr>
              <a:t>syllabus</a:t>
            </a:r>
            <a:r>
              <a:rPr lang="en-US" sz="2000">
                <a:solidFill>
                  <a:srgbClr val="070707"/>
                </a:solidFill>
                <a:highlight>
                  <a:srgbClr val="FFFFFF"/>
                </a:highlight>
              </a:rPr>
              <a:t> in front of you. You should all have one by now, I think. Um, this class meets on Tuesdays and Thursdays from 3:15 to 4:50. We will be meeting in this room for the first half of the course, but we will be using the research lab every other week on Thursday in room 405 during the last two months of the class.</a:t>
            </a:r>
            <a:endParaRPr sz="2000">
              <a:solidFill>
                <a:srgbClr val="070707"/>
              </a:solidFill>
              <a:highlight>
                <a:srgbClr val="FFFFFF"/>
              </a:highlight>
            </a:endParaRPr>
          </a:p>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rPr>
              <a:t>Uh, this is the text for the class, </a:t>
            </a:r>
            <a:r>
              <a:rPr i="1" lang="en-US" sz="2000">
                <a:solidFill>
                  <a:srgbClr val="2D2E33"/>
                </a:solidFill>
                <a:highlight>
                  <a:srgbClr val="FFFFFF"/>
                </a:highlight>
              </a:rPr>
              <a:t>Beyond Language</a:t>
            </a:r>
            <a:r>
              <a:rPr lang="en-US" sz="2000">
                <a:solidFill>
                  <a:srgbClr val="070707"/>
                </a:solidFill>
                <a:highlight>
                  <a:srgbClr val="FFFFFF"/>
                </a:highlight>
              </a:rPr>
              <a:t>. Unfortunately, the books haven’t come in yet, but I was told that you should be able buy them at the bookstore the day after tomorrow. Again, as you see on your course outline, grading </a:t>
            </a:r>
            <a:r>
              <a:rPr b="1" lang="en-US" sz="2000">
                <a:solidFill>
                  <a:srgbClr val="070707"/>
                </a:solidFill>
                <a:highlight>
                  <a:srgbClr val="FFFFFF"/>
                </a:highlight>
              </a:rPr>
              <a:t>is determined</a:t>
            </a:r>
            <a:r>
              <a:rPr lang="en-US" sz="2000">
                <a:solidFill>
                  <a:srgbClr val="070707"/>
                </a:solidFill>
                <a:highlight>
                  <a:srgbClr val="FFFFFF"/>
                </a:highlight>
              </a:rPr>
              <a:t> by your work on a </a:t>
            </a:r>
            <a:r>
              <a:rPr b="1" lang="en-US" sz="2000">
                <a:solidFill>
                  <a:srgbClr val="070707"/>
                </a:solidFill>
                <a:highlight>
                  <a:srgbClr val="FFFFFF"/>
                </a:highlight>
              </a:rPr>
              <a:t>midterm</a:t>
            </a:r>
            <a:r>
              <a:rPr lang="en-US" sz="2000">
                <a:solidFill>
                  <a:srgbClr val="070707"/>
                </a:solidFill>
                <a:highlight>
                  <a:srgbClr val="FFFFFF"/>
                </a:highlight>
              </a:rPr>
              <a:t> and final test, </a:t>
            </a:r>
            <a:r>
              <a:rPr b="1" lang="en-US" sz="2000">
                <a:solidFill>
                  <a:srgbClr val="070707"/>
                </a:solidFill>
                <a:highlight>
                  <a:srgbClr val="FFFFFF"/>
                </a:highlight>
              </a:rPr>
              <a:t>periodic</a:t>
            </a:r>
            <a:r>
              <a:rPr lang="en-US" sz="2000">
                <a:solidFill>
                  <a:srgbClr val="070707"/>
                </a:solidFill>
                <a:highlight>
                  <a:srgbClr val="FFFFFF"/>
                </a:highlight>
              </a:rPr>
              <a:t> quizzes, a research project, and classroom participation.</a:t>
            </a:r>
            <a:endParaRPr sz="2000">
              <a:solidFill>
                <a:srgbClr val="070707"/>
              </a:solidFill>
              <a:highlight>
                <a:srgbClr val="FFFFFF"/>
              </a:highlight>
            </a:endParaRPr>
          </a:p>
          <a:p>
            <a:pPr indent="0" lvl="0" marL="0" marR="0" rtl="0" algn="l">
              <a:lnSpc>
                <a:spcPct val="115000"/>
              </a:lnSpc>
              <a:spcBef>
                <a:spcPts val="1100"/>
              </a:spcBef>
              <a:spcAft>
                <a:spcPts val="1100"/>
              </a:spcAft>
              <a:buClr>
                <a:schemeClr val="dk1"/>
              </a:buClr>
              <a:buSzPts val="1100"/>
              <a:buFont typeface="Arial"/>
              <a:buNone/>
            </a:pPr>
            <a:r>
              <a:t/>
            </a:r>
            <a:endParaRPr b="1" sz="2600">
              <a:solidFill>
                <a:srgbClr val="070707"/>
              </a:solidFill>
              <a:highlight>
                <a:srgbClr val="FFFFFF"/>
              </a:highlight>
            </a:endParaRPr>
          </a:p>
        </p:txBody>
      </p:sp>
      <p:sp>
        <p:nvSpPr>
          <p:cNvPr id="203" name="Google Shape;203;p2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04" name="Google Shape;204;p29"/>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0" name="Google Shape;210;p30"/>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 name="Google Shape;211;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2" name="Google Shape;212;p30"/>
          <p:cNvSpPr txBox="1"/>
          <p:nvPr/>
        </p:nvSpPr>
        <p:spPr>
          <a:xfrm>
            <a:off x="617500" y="1835975"/>
            <a:ext cx="10812600" cy="11589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100"/>
              </a:spcBef>
              <a:spcAft>
                <a:spcPts val="0"/>
              </a:spcAft>
              <a:buClr>
                <a:schemeClr val="dk1"/>
              </a:buClr>
              <a:buSzPts val="1100"/>
              <a:buFont typeface="Arial"/>
              <a:buNone/>
            </a:pPr>
            <a:r>
              <a:rPr lang="en-US" sz="2100">
                <a:solidFill>
                  <a:srgbClr val="070707"/>
                </a:solidFill>
                <a:highlight>
                  <a:srgbClr val="FFFFFF"/>
                </a:highlight>
              </a:rPr>
              <a:t>My office hours are from 1:00 to 2:00 on Wednesdays, and you can set up an appointment to meet with me at other times as well. Okay, let me explain a little bit more about the class and its </a:t>
            </a:r>
            <a:r>
              <a:rPr b="1" lang="en-US" sz="2100">
                <a:solidFill>
                  <a:srgbClr val="070707"/>
                </a:solidFill>
                <a:highlight>
                  <a:srgbClr val="FFFFFF"/>
                </a:highlight>
              </a:rPr>
              <a:t>objectives</a:t>
            </a:r>
            <a:r>
              <a:rPr lang="en-US" sz="2100">
                <a:solidFill>
                  <a:srgbClr val="070707"/>
                </a:solidFill>
                <a:highlight>
                  <a:srgbClr val="FFFFFF"/>
                </a:highlight>
              </a:rPr>
              <a:t>.</a:t>
            </a:r>
            <a:endParaRPr b="0" i="0" sz="2700" u="none" cap="none" strike="noStrike">
              <a:solidFill>
                <a:srgbClr val="070707"/>
              </a:solidFill>
              <a:highlight>
                <a:srgbClr val="FFFFFF"/>
              </a:highlight>
              <a:latin typeface="Arial"/>
              <a:ea typeface="Arial"/>
              <a:cs typeface="Arial"/>
              <a:sym typeface="Arial"/>
            </a:endParaRPr>
          </a:p>
        </p:txBody>
      </p:sp>
      <p:sp>
        <p:nvSpPr>
          <p:cNvPr id="213" name="Google Shape;213;p3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14" name="Google Shape;214;p30"/>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1"/>
          <p:cNvSpPr/>
          <p:nvPr/>
        </p:nvSpPr>
        <p:spPr>
          <a:xfrm>
            <a:off x="2626178" y="500900"/>
            <a:ext cx="9922203"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0" name="Google Shape;220;p31"/>
          <p:cNvSpPr/>
          <p:nvPr/>
        </p:nvSpPr>
        <p:spPr>
          <a:xfrm>
            <a:off x="8607914" y="952845"/>
            <a:ext cx="4128422" cy="4952309"/>
          </a:xfrm>
          <a:prstGeom prst="roundRect">
            <a:avLst>
              <a:gd fmla="val 6140" name="adj"/>
            </a:avLst>
          </a:prstGeom>
          <a:solidFill>
            <a:srgbClr val="00B0F0">
              <a:alpha val="61568"/>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1" name="Google Shape;221;p31"/>
          <p:cNvSpPr/>
          <p:nvPr/>
        </p:nvSpPr>
        <p:spPr>
          <a:xfrm>
            <a:off x="1181062" y="1285192"/>
            <a:ext cx="9345750"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2" name="Google Shape;222;p31"/>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rPr b="1" i="0" lang="en-US" sz="3800" u="none" cap="none" strike="noStrike">
                <a:solidFill>
                  <a:srgbClr val="FF0000"/>
                </a:solidFill>
                <a:latin typeface="Times New Roman"/>
                <a:ea typeface="Times New Roman"/>
                <a:cs typeface="Times New Roman"/>
                <a:sym typeface="Times New Roman"/>
              </a:rPr>
              <a:t>Grammar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rPr b="1" i="0" lang="en-US" sz="3800" u="none" cap="none" strike="noStrike">
                <a:solidFill>
                  <a:srgbClr val="FF0000"/>
                </a:solidFill>
                <a:latin typeface="Times New Roman"/>
                <a:ea typeface="Times New Roman"/>
                <a:cs typeface="Times New Roman"/>
                <a:sym typeface="Times New Roman"/>
              </a:rPr>
              <a:t>(If Conditionals)</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223" name="Google Shape;223;p3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24" name="Google Shape;224;p31"/>
          <p:cNvPicPr preferRelativeResize="0"/>
          <p:nvPr/>
        </p:nvPicPr>
        <p:blipFill rotWithShape="1">
          <a:blip r:embed="rId3">
            <a:alphaModFix/>
          </a:blip>
          <a:srcRect b="25427" l="0" r="0" t="27877"/>
          <a:stretch/>
        </p:blipFill>
        <p:spPr>
          <a:xfrm>
            <a:off x="180431" y="79526"/>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3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0" name="Google Shape;230;p32"/>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32"/>
          <p:cNvSpPr txBox="1"/>
          <p:nvPr/>
        </p:nvSpPr>
        <p:spPr>
          <a:xfrm>
            <a:off x="1153149" y="975974"/>
            <a:ext cx="10347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Times New Roman"/>
                <a:ea typeface="Times New Roman"/>
                <a:cs typeface="Times New Roman"/>
                <a:sym typeface="Times New Roman"/>
              </a:rPr>
              <a:t>Chapter</a:t>
            </a:r>
            <a:endParaRPr b="0" i="0" sz="2800" u="none" cap="none" strike="noStrike">
              <a:solidFill>
                <a:schemeClr val="lt1"/>
              </a:solidFill>
              <a:latin typeface="Times New Roman"/>
              <a:ea typeface="Times New Roman"/>
              <a:cs typeface="Times New Roman"/>
              <a:sym typeface="Times New Roman"/>
            </a:endParaRPr>
          </a:p>
        </p:txBody>
      </p:sp>
      <p:sp>
        <p:nvSpPr>
          <p:cNvPr id="232" name="Google Shape;232;p32"/>
          <p:cNvSpPr txBox="1"/>
          <p:nvPr/>
        </p:nvSpPr>
        <p:spPr>
          <a:xfrm>
            <a:off x="1214179" y="1231789"/>
            <a:ext cx="9663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02</a:t>
            </a:r>
            <a:endParaRPr b="1" i="0" sz="1600" u="none" cap="none" strike="noStrike">
              <a:solidFill>
                <a:schemeClr val="lt1"/>
              </a:solidFill>
              <a:latin typeface="Times New Roman"/>
              <a:ea typeface="Times New Roman"/>
              <a:cs typeface="Times New Roman"/>
              <a:sym typeface="Times New Roman"/>
            </a:endParaRPr>
          </a:p>
        </p:txBody>
      </p:sp>
      <p:sp>
        <p:nvSpPr>
          <p:cNvPr id="233" name="Google Shape;233;p32"/>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34" name="Google Shape;234;p3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35" name="Google Shape;235;p32"/>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pic>
        <p:nvPicPr>
          <p:cNvPr id="236" name="Google Shape;236;p32"/>
          <p:cNvPicPr preferRelativeResize="0"/>
          <p:nvPr/>
        </p:nvPicPr>
        <p:blipFill rotWithShape="1">
          <a:blip r:embed="rId4">
            <a:alphaModFix/>
          </a:blip>
          <a:srcRect b="0" l="0" r="0" t="0"/>
          <a:stretch/>
        </p:blipFill>
        <p:spPr>
          <a:xfrm>
            <a:off x="617275" y="1231800"/>
            <a:ext cx="9171599" cy="49096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2" name="Google Shape;242;p33"/>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33"/>
          <p:cNvSpPr txBox="1"/>
          <p:nvPr/>
        </p:nvSpPr>
        <p:spPr>
          <a:xfrm>
            <a:off x="1153149" y="975974"/>
            <a:ext cx="10347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Times New Roman"/>
                <a:ea typeface="Times New Roman"/>
                <a:cs typeface="Times New Roman"/>
                <a:sym typeface="Times New Roman"/>
              </a:rPr>
              <a:t>Chapter</a:t>
            </a:r>
            <a:endParaRPr b="0" i="0" sz="2800" u="none" cap="none" strike="noStrike">
              <a:solidFill>
                <a:schemeClr val="lt1"/>
              </a:solidFill>
              <a:latin typeface="Times New Roman"/>
              <a:ea typeface="Times New Roman"/>
              <a:cs typeface="Times New Roman"/>
              <a:sym typeface="Times New Roman"/>
            </a:endParaRPr>
          </a:p>
        </p:txBody>
      </p:sp>
      <p:sp>
        <p:nvSpPr>
          <p:cNvPr id="244" name="Google Shape;244;p33"/>
          <p:cNvSpPr txBox="1"/>
          <p:nvPr/>
        </p:nvSpPr>
        <p:spPr>
          <a:xfrm>
            <a:off x="1214179" y="1231789"/>
            <a:ext cx="9663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02</a:t>
            </a:r>
            <a:endParaRPr b="1" i="0" sz="1600" u="none" cap="none" strike="noStrike">
              <a:solidFill>
                <a:schemeClr val="lt1"/>
              </a:solidFill>
              <a:latin typeface="Times New Roman"/>
              <a:ea typeface="Times New Roman"/>
              <a:cs typeface="Times New Roman"/>
              <a:sym typeface="Times New Roman"/>
            </a:endParaRPr>
          </a:p>
        </p:txBody>
      </p:sp>
      <p:sp>
        <p:nvSpPr>
          <p:cNvPr id="245" name="Google Shape;245;p33"/>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46" name="Google Shape;246;p3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47" name="Google Shape;247;p33"/>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pic>
        <p:nvPicPr>
          <p:cNvPr id="248" name="Google Shape;248;p33"/>
          <p:cNvPicPr preferRelativeResize="0"/>
          <p:nvPr/>
        </p:nvPicPr>
        <p:blipFill rotWithShape="1">
          <a:blip r:embed="rId4">
            <a:alphaModFix/>
          </a:blip>
          <a:srcRect b="0" l="0" r="0" t="0"/>
          <a:stretch/>
        </p:blipFill>
        <p:spPr>
          <a:xfrm>
            <a:off x="673025" y="1370800"/>
            <a:ext cx="10812599" cy="48779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4" name="Google Shape;254;p34"/>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34"/>
          <p:cNvSpPr txBox="1"/>
          <p:nvPr/>
        </p:nvSpPr>
        <p:spPr>
          <a:xfrm>
            <a:off x="1153149" y="975974"/>
            <a:ext cx="10347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Times New Roman"/>
                <a:ea typeface="Times New Roman"/>
                <a:cs typeface="Times New Roman"/>
                <a:sym typeface="Times New Roman"/>
              </a:rPr>
              <a:t>Chapter</a:t>
            </a:r>
            <a:endParaRPr b="0" i="0" sz="2800" u="none" cap="none" strike="noStrike">
              <a:solidFill>
                <a:schemeClr val="lt1"/>
              </a:solidFill>
              <a:latin typeface="Times New Roman"/>
              <a:ea typeface="Times New Roman"/>
              <a:cs typeface="Times New Roman"/>
              <a:sym typeface="Times New Roman"/>
            </a:endParaRPr>
          </a:p>
        </p:txBody>
      </p:sp>
      <p:sp>
        <p:nvSpPr>
          <p:cNvPr id="256" name="Google Shape;256;p34"/>
          <p:cNvSpPr txBox="1"/>
          <p:nvPr/>
        </p:nvSpPr>
        <p:spPr>
          <a:xfrm>
            <a:off x="1214179" y="1231789"/>
            <a:ext cx="9663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02</a:t>
            </a:r>
            <a:endParaRPr b="1" i="0" sz="1600" u="none" cap="none" strike="noStrike">
              <a:solidFill>
                <a:schemeClr val="lt1"/>
              </a:solidFill>
              <a:latin typeface="Times New Roman"/>
              <a:ea typeface="Times New Roman"/>
              <a:cs typeface="Times New Roman"/>
              <a:sym typeface="Times New Roman"/>
            </a:endParaRPr>
          </a:p>
        </p:txBody>
      </p:sp>
      <p:sp>
        <p:nvSpPr>
          <p:cNvPr id="257" name="Google Shape;257;p34"/>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58" name="Google Shape;258;p3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59" name="Google Shape;259;p34"/>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pic>
        <p:nvPicPr>
          <p:cNvPr id="260" name="Google Shape;260;p34"/>
          <p:cNvPicPr preferRelativeResize="0"/>
          <p:nvPr/>
        </p:nvPicPr>
        <p:blipFill rotWithShape="1">
          <a:blip r:embed="rId4">
            <a:alphaModFix/>
          </a:blip>
          <a:srcRect b="0" l="0" r="0" t="0"/>
          <a:stretch/>
        </p:blipFill>
        <p:spPr>
          <a:xfrm>
            <a:off x="617275" y="1231800"/>
            <a:ext cx="9288375" cy="48241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6" name="Google Shape;266;p35"/>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35"/>
          <p:cNvSpPr txBox="1"/>
          <p:nvPr/>
        </p:nvSpPr>
        <p:spPr>
          <a:xfrm>
            <a:off x="1153149" y="975974"/>
            <a:ext cx="10347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Times New Roman"/>
                <a:ea typeface="Times New Roman"/>
                <a:cs typeface="Times New Roman"/>
                <a:sym typeface="Times New Roman"/>
              </a:rPr>
              <a:t>Chapter</a:t>
            </a:r>
            <a:endParaRPr b="0" i="0" sz="2800" u="none" cap="none" strike="noStrike">
              <a:solidFill>
                <a:schemeClr val="lt1"/>
              </a:solidFill>
              <a:latin typeface="Times New Roman"/>
              <a:ea typeface="Times New Roman"/>
              <a:cs typeface="Times New Roman"/>
              <a:sym typeface="Times New Roman"/>
            </a:endParaRPr>
          </a:p>
        </p:txBody>
      </p:sp>
      <p:sp>
        <p:nvSpPr>
          <p:cNvPr id="268" name="Google Shape;268;p35"/>
          <p:cNvSpPr txBox="1"/>
          <p:nvPr/>
        </p:nvSpPr>
        <p:spPr>
          <a:xfrm>
            <a:off x="1214179" y="1231789"/>
            <a:ext cx="9663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02</a:t>
            </a:r>
            <a:endParaRPr b="1" i="0" sz="1600" u="none" cap="none" strike="noStrike">
              <a:solidFill>
                <a:schemeClr val="lt1"/>
              </a:solidFill>
              <a:latin typeface="Times New Roman"/>
              <a:ea typeface="Times New Roman"/>
              <a:cs typeface="Times New Roman"/>
              <a:sym typeface="Times New Roman"/>
            </a:endParaRPr>
          </a:p>
        </p:txBody>
      </p:sp>
      <p:sp>
        <p:nvSpPr>
          <p:cNvPr id="269" name="Google Shape;269;p35"/>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70" name="Google Shape;270;p3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71" name="Google Shape;271;p35"/>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pic>
        <p:nvPicPr>
          <p:cNvPr id="272" name="Google Shape;272;p35"/>
          <p:cNvPicPr preferRelativeResize="0"/>
          <p:nvPr/>
        </p:nvPicPr>
        <p:blipFill rotWithShape="1">
          <a:blip r:embed="rId4">
            <a:alphaModFix/>
          </a:blip>
          <a:srcRect b="0" l="0" r="0" t="0"/>
          <a:stretch/>
        </p:blipFill>
        <p:spPr>
          <a:xfrm>
            <a:off x="617275" y="1436175"/>
            <a:ext cx="10812600" cy="47339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8" name="Google Shape;278;p36"/>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36"/>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80" name="Google Shape;280;p3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81" name="Google Shape;281;p3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82" name="Google Shape;282;p36"/>
          <p:cNvPicPr preferRelativeResize="0"/>
          <p:nvPr/>
        </p:nvPicPr>
        <p:blipFill rotWithShape="1">
          <a:blip r:embed="rId4">
            <a:alphaModFix/>
          </a:blip>
          <a:srcRect b="0" l="0" r="0" t="0"/>
          <a:stretch/>
        </p:blipFill>
        <p:spPr>
          <a:xfrm>
            <a:off x="695025" y="1082525"/>
            <a:ext cx="8983825" cy="49733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8" name="Google Shape;288;p37"/>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p37"/>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290" name="Google Shape;290;p3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91" name="Google Shape;291;p37"/>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92" name="Google Shape;292;p37"/>
          <p:cNvPicPr preferRelativeResize="0"/>
          <p:nvPr/>
        </p:nvPicPr>
        <p:blipFill rotWithShape="1">
          <a:blip r:embed="rId4">
            <a:alphaModFix/>
          </a:blip>
          <a:srcRect b="0" l="0" r="0" t="0"/>
          <a:stretch/>
        </p:blipFill>
        <p:spPr>
          <a:xfrm>
            <a:off x="541250" y="1345300"/>
            <a:ext cx="9210650" cy="4710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8" name="Google Shape;298;p38"/>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38"/>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00" name="Google Shape;300;p3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01" name="Google Shape;301;p38"/>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02" name="Google Shape;302;p38"/>
          <p:cNvPicPr preferRelativeResize="0"/>
          <p:nvPr/>
        </p:nvPicPr>
        <p:blipFill rotWithShape="1">
          <a:blip r:embed="rId4">
            <a:alphaModFix/>
          </a:blip>
          <a:srcRect b="0" l="0" r="0" t="0"/>
          <a:stretch/>
        </p:blipFill>
        <p:spPr>
          <a:xfrm>
            <a:off x="617275" y="1345300"/>
            <a:ext cx="9469700" cy="4749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8" name="Google Shape;308;p39"/>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9" name="Google Shape;309;p39"/>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10" name="Google Shape;310;p3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11" name="Google Shape;311;p3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12" name="Google Shape;312;p39"/>
          <p:cNvPicPr preferRelativeResize="0"/>
          <p:nvPr/>
        </p:nvPicPr>
        <p:blipFill rotWithShape="1">
          <a:blip r:embed="rId4">
            <a:alphaModFix/>
          </a:blip>
          <a:srcRect b="0" l="0" r="0" t="0"/>
          <a:stretch/>
        </p:blipFill>
        <p:spPr>
          <a:xfrm>
            <a:off x="617275" y="1345300"/>
            <a:ext cx="10541100" cy="49473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8" name="Google Shape;318;p40"/>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p40"/>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20" name="Google Shape;320;p4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21" name="Google Shape;321;p40"/>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22" name="Google Shape;322;p40"/>
          <p:cNvPicPr preferRelativeResize="0"/>
          <p:nvPr/>
        </p:nvPicPr>
        <p:blipFill rotWithShape="1">
          <a:blip r:embed="rId4">
            <a:alphaModFix/>
          </a:blip>
          <a:srcRect b="0" l="0" r="0" t="0"/>
          <a:stretch/>
        </p:blipFill>
        <p:spPr>
          <a:xfrm>
            <a:off x="617275" y="1512462"/>
            <a:ext cx="10933699" cy="462898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8" name="Google Shape;328;p41"/>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41"/>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30" name="Google Shape;330;p4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31" name="Google Shape;331;p41"/>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32" name="Google Shape;332;p41"/>
          <p:cNvPicPr preferRelativeResize="0"/>
          <p:nvPr/>
        </p:nvPicPr>
        <p:blipFill rotWithShape="1">
          <a:blip r:embed="rId4">
            <a:alphaModFix/>
          </a:blip>
          <a:srcRect b="0" l="0" r="0" t="0"/>
          <a:stretch/>
        </p:blipFill>
        <p:spPr>
          <a:xfrm>
            <a:off x="679650" y="1345300"/>
            <a:ext cx="9149125" cy="47106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4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8" name="Google Shape;338;p42"/>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42"/>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40" name="Google Shape;340;p4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41" name="Google Shape;341;p42"/>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42" name="Google Shape;342;p42"/>
          <p:cNvPicPr preferRelativeResize="0"/>
          <p:nvPr/>
        </p:nvPicPr>
        <p:blipFill rotWithShape="1">
          <a:blip r:embed="rId4">
            <a:alphaModFix/>
          </a:blip>
          <a:srcRect b="0" l="0" r="0" t="0"/>
          <a:stretch/>
        </p:blipFill>
        <p:spPr>
          <a:xfrm>
            <a:off x="617275" y="1345300"/>
            <a:ext cx="9257626" cy="47106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8" name="Google Shape;348;p43"/>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43"/>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50" name="Google Shape;350;p4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51" name="Google Shape;351;p43"/>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52" name="Google Shape;352;p43"/>
          <p:cNvPicPr preferRelativeResize="0"/>
          <p:nvPr/>
        </p:nvPicPr>
        <p:blipFill rotWithShape="1">
          <a:blip r:embed="rId4">
            <a:alphaModFix/>
          </a:blip>
          <a:srcRect b="0" l="0" r="0" t="0"/>
          <a:stretch/>
        </p:blipFill>
        <p:spPr>
          <a:xfrm>
            <a:off x="679650" y="1345300"/>
            <a:ext cx="9469226" cy="47106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8" name="Google Shape;358;p44"/>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44"/>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60" name="Google Shape;360;p4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61" name="Google Shape;361;p4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62" name="Google Shape;362;p44"/>
          <p:cNvPicPr preferRelativeResize="0"/>
          <p:nvPr/>
        </p:nvPicPr>
        <p:blipFill rotWithShape="1">
          <a:blip r:embed="rId4">
            <a:alphaModFix/>
          </a:blip>
          <a:srcRect b="0" l="0" r="0" t="0"/>
          <a:stretch/>
        </p:blipFill>
        <p:spPr>
          <a:xfrm>
            <a:off x="541250" y="1605325"/>
            <a:ext cx="10812601" cy="43704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8" name="Google Shape;368;p45"/>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 name="Google Shape;369;p45"/>
          <p:cNvSpPr txBox="1"/>
          <p:nvPr/>
        </p:nvSpPr>
        <p:spPr>
          <a:xfrm>
            <a:off x="889000" y="2391844"/>
            <a:ext cx="105411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imes New Roman"/>
              <a:ea typeface="Times New Roman"/>
              <a:cs typeface="Times New Roman"/>
              <a:sym typeface="Times New Roman"/>
            </a:endParaRPr>
          </a:p>
        </p:txBody>
      </p:sp>
      <p:sp>
        <p:nvSpPr>
          <p:cNvPr id="370" name="Google Shape;370;p4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71" name="Google Shape;371;p45"/>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72" name="Google Shape;372;p45"/>
          <p:cNvPicPr preferRelativeResize="0"/>
          <p:nvPr/>
        </p:nvPicPr>
        <p:blipFill rotWithShape="1">
          <a:blip r:embed="rId4">
            <a:alphaModFix/>
          </a:blip>
          <a:srcRect b="0" l="0" r="0" t="0"/>
          <a:stretch/>
        </p:blipFill>
        <p:spPr>
          <a:xfrm>
            <a:off x="418250" y="1457100"/>
            <a:ext cx="11011625" cy="4668974"/>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6"/>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8" name="Google Shape;378;p46"/>
          <p:cNvSpPr/>
          <p:nvPr/>
        </p:nvSpPr>
        <p:spPr>
          <a:xfrm>
            <a:off x="8607914" y="952845"/>
            <a:ext cx="4128300" cy="49524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9" name="Google Shape;379;p46"/>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0" name="Google Shape;380;p46"/>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Reading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The Bermuda Triangle</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381" name="Google Shape;381;p4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82" name="Google Shape;382;p46"/>
          <p:cNvPicPr preferRelativeResize="0"/>
          <p:nvPr/>
        </p:nvPicPr>
        <p:blipFill rotWithShape="1">
          <a:blip r:embed="rId3">
            <a:alphaModFix/>
          </a:blip>
          <a:srcRect b="25428" l="0" r="0" t="27876"/>
          <a:stretch/>
        </p:blipFill>
        <p:spPr>
          <a:xfrm>
            <a:off x="180431" y="79526"/>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8" name="Google Shape;388;p47"/>
          <p:cNvSpPr txBox="1"/>
          <p:nvPr/>
        </p:nvSpPr>
        <p:spPr>
          <a:xfrm>
            <a:off x="617500" y="1077900"/>
            <a:ext cx="91806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700" u="none" cap="none" strike="noStrike">
                <a:solidFill>
                  <a:srgbClr val="FF0000"/>
                </a:solidFill>
                <a:latin typeface="Times New Roman"/>
                <a:ea typeface="Times New Roman"/>
                <a:cs typeface="Times New Roman"/>
                <a:sym typeface="Times New Roman"/>
              </a:rPr>
              <a:t>Read the following passage, and then choose the best answer</a:t>
            </a:r>
            <a:endParaRPr b="1" i="0" sz="2300" u="none" cap="none" strike="noStrike">
              <a:solidFill>
                <a:srgbClr val="FF0000"/>
              </a:solidFill>
              <a:latin typeface="Arial"/>
              <a:ea typeface="Arial"/>
              <a:cs typeface="Arial"/>
              <a:sym typeface="Arial"/>
            </a:endParaRPr>
          </a:p>
        </p:txBody>
      </p:sp>
      <p:sp>
        <p:nvSpPr>
          <p:cNvPr id="389" name="Google Shape;389;p4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90" name="Google Shape;390;p47"/>
          <p:cNvSpPr txBox="1"/>
          <p:nvPr/>
        </p:nvSpPr>
        <p:spPr>
          <a:xfrm>
            <a:off x="617500" y="1759100"/>
            <a:ext cx="10812600" cy="4155900"/>
          </a:xfrm>
          <a:prstGeom prst="rect">
            <a:avLst/>
          </a:prstGeom>
          <a:noFill/>
          <a:ln>
            <a:noFill/>
          </a:ln>
        </p:spPr>
        <p:txBody>
          <a:bodyPr anchorCtr="0" anchor="t" bIns="45700" lIns="91425" spcFirstLastPara="1" rIns="91425" wrap="square" tIns="45700">
            <a:spAutoFit/>
          </a:bodyPr>
          <a:lstStyle/>
          <a:p>
            <a:pPr indent="-381000" lvl="0" marL="457200" rtl="0" algn="just">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legend of the mysterious Bermuda Triangle is one of the strangest of all sea stories. The Bermuda Triangle is a section of the Atlantic Ocean off the southeastern coast of Florida. A line drawn from Florida to Bermuda, then to Puerto Rico and back to Florida, forms a rough triangle. Within this triangle, or very near it, more than fifty ships and airplanes have vanished or disappeared.</a:t>
            </a:r>
            <a:endParaRPr sz="2400">
              <a:solidFill>
                <a:schemeClr val="dk1"/>
              </a:solidFill>
              <a:latin typeface="Times New Roman"/>
              <a:ea typeface="Times New Roman"/>
              <a:cs typeface="Times New Roman"/>
              <a:sym typeface="Times New Roman"/>
            </a:endParaRPr>
          </a:p>
          <a:p>
            <a:pPr indent="0" lvl="0" marL="457200" rtl="0" algn="just">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381000" lvl="0" marL="457200" rtl="0" algn="just">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 The legend began in 1945, when five American Navy bombers vanished while flying over the area. They were flying during the day, under clear weather conditions. The commander of the five planes was talking to his base by radio. He announced that they seemed to be lost. After that, the planes were never</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400">
              <a:solidFill>
                <a:schemeClr val="dk1"/>
              </a:solidFill>
              <a:latin typeface="Times New Roman"/>
              <a:ea typeface="Times New Roman"/>
              <a:cs typeface="Times New Roman"/>
              <a:sym typeface="Times New Roman"/>
            </a:endParaRPr>
          </a:p>
        </p:txBody>
      </p:sp>
      <p:sp>
        <p:nvSpPr>
          <p:cNvPr id="391" name="Google Shape;391;p4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92" name="Google Shape;392;p47"/>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8" name="Google Shape;398;p48"/>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399" name="Google Shape;399;p4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00" name="Google Shape;400;p48"/>
          <p:cNvSpPr txBox="1"/>
          <p:nvPr/>
        </p:nvSpPr>
        <p:spPr>
          <a:xfrm>
            <a:off x="617500" y="1570500"/>
            <a:ext cx="10812600" cy="44946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rPr lang="en-US" sz="2600">
                <a:solidFill>
                  <a:schemeClr val="dk1"/>
                </a:solidFill>
                <a:latin typeface="Times New Roman"/>
                <a:ea typeface="Times New Roman"/>
                <a:cs typeface="Times New Roman"/>
                <a:sym typeface="Times New Roman"/>
              </a:rPr>
              <a:t>3. In 1948, an airliner flying toward Miami vanished over the Triangle. A few months later, another plane disappeared. In 1950, still another airplane flew into the Triangle, never to be seen again. A ship named The Sandra sailed into the triangle and vanished. In 1953, another ship, sailing north of the Triangle, sent out distress signals that were suddenly cut off. Ships and planes were sent to search for the ship, but they never found it.</a:t>
            </a:r>
            <a:endParaRPr sz="26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600">
                <a:solidFill>
                  <a:schemeClr val="dk1"/>
                </a:solidFill>
                <a:latin typeface="Times New Roman"/>
                <a:ea typeface="Times New Roman"/>
                <a:cs typeface="Times New Roman"/>
                <a:sym typeface="Times New Roman"/>
              </a:rPr>
              <a:t>4- There have been many explanations for these mysterious happenings.Some people believe that there is a strange force at work in this part of the ocean. Some suggest there may be some kinds of `hole' in the triangle that ships and planes go through into another world. Others think that UFO's steal the planes, ships, and their crews, and take them away.</a:t>
            </a:r>
            <a:endParaRPr b="0" i="0" sz="2600" u="none" cap="none" strike="noStrike">
              <a:solidFill>
                <a:schemeClr val="dk1"/>
              </a:solidFill>
              <a:latin typeface="Times New Roman"/>
              <a:ea typeface="Times New Roman"/>
              <a:cs typeface="Times New Roman"/>
              <a:sym typeface="Times New Roman"/>
            </a:endParaRPr>
          </a:p>
        </p:txBody>
      </p:sp>
      <p:sp>
        <p:nvSpPr>
          <p:cNvPr id="401" name="Google Shape;401;p4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02" name="Google Shape;402;p48"/>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8" name="Google Shape;408;p49"/>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409" name="Google Shape;409;p4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10" name="Google Shape;410;p49"/>
          <p:cNvSpPr txBox="1"/>
          <p:nvPr/>
        </p:nvSpPr>
        <p:spPr>
          <a:xfrm>
            <a:off x="617500" y="1759100"/>
            <a:ext cx="10812600" cy="4494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lang="en-US" sz="2600">
                <a:solidFill>
                  <a:schemeClr val="dk1"/>
                </a:solidFill>
                <a:latin typeface="Times New Roman"/>
                <a:ea typeface="Times New Roman"/>
                <a:cs typeface="Times New Roman"/>
                <a:sym typeface="Times New Roman"/>
              </a:rPr>
              <a:t>5. Some people don't believe that there is anything extraordinary about the Bermuda Triangle. Thousands of ships and airplanes have passed through the Triangle without encountering trouble. The Triangle isn't the only place where ships and planes have vanished. Many ships have vanished all over the world's oceans. Many reasons exist for such things happening, such as sudden storms or seaquakes. These are just some of the dangers of going to sea. The Bermuda Triangle just happens to be a part of the sea where </a:t>
            </a:r>
            <a:r>
              <a:rPr lang="en-US" sz="2600">
                <a:solidFill>
                  <a:schemeClr val="dk1"/>
                </a:solidFill>
                <a:latin typeface="Times New Roman"/>
                <a:ea typeface="Times New Roman"/>
                <a:cs typeface="Times New Roman"/>
                <a:sym typeface="Times New Roman"/>
              </a:rPr>
              <a:t>t</a:t>
            </a:r>
            <a:r>
              <a:rPr lang="en-US" sz="2600">
                <a:solidFill>
                  <a:schemeClr val="dk1"/>
                </a:solidFill>
                <a:latin typeface="Times New Roman"/>
                <a:ea typeface="Times New Roman"/>
                <a:cs typeface="Times New Roman"/>
                <a:sym typeface="Times New Roman"/>
              </a:rPr>
              <a:t>here have been many disasters. Whatever the reasons for these strange happenings, the legend of the Bermuda Triangle remains the strangest of all sea tales.</a:t>
            </a:r>
            <a:endParaRPr sz="26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6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411" name="Google Shape;411;p4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12" name="Google Shape;412;p4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5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8" name="Google Shape;418;p50"/>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419" name="Google Shape;419;p5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20" name="Google Shape;420;p50"/>
          <p:cNvSpPr txBox="1"/>
          <p:nvPr/>
        </p:nvSpPr>
        <p:spPr>
          <a:xfrm>
            <a:off x="617500" y="1685500"/>
            <a:ext cx="10812600" cy="4710000"/>
          </a:xfrm>
          <a:prstGeom prst="rect">
            <a:avLst/>
          </a:prstGeom>
          <a:noFill/>
          <a:ln cap="flat" cmpd="sng" w="9525">
            <a:solidFill>
              <a:srgbClr val="0000FF"/>
            </a:solidFill>
            <a:prstDash val="solid"/>
            <a:round/>
            <a:headEnd len="sm" w="sm" type="none"/>
            <a:tailEnd len="sm" w="sm" type="none"/>
          </a:ln>
        </p:spPr>
        <p:txBody>
          <a:bodyPr anchorCtr="0" anchor="t" bIns="45700" lIns="91425" spcFirstLastPara="1" rIns="91425" wrap="square" tIns="45700">
            <a:spAutoFit/>
          </a:bodyPr>
          <a:lstStyle/>
          <a:p>
            <a:pPr indent="-387350" lvl="0" marL="457200" marR="0" rtl="0" algn="just">
              <a:lnSpc>
                <a:spcPct val="100000"/>
              </a:lnSpc>
              <a:spcBef>
                <a:spcPts val="0"/>
              </a:spcBef>
              <a:spcAft>
                <a:spcPts val="0"/>
              </a:spcAft>
              <a:buClr>
                <a:schemeClr val="dk1"/>
              </a:buClr>
              <a:buSzPts val="2500"/>
              <a:buFont typeface="Times New Roman"/>
              <a:buAutoNum type="arabicPeriod"/>
            </a:pPr>
            <a:r>
              <a:rPr b="1" lang="en-US" sz="2500">
                <a:solidFill>
                  <a:schemeClr val="dk1"/>
                </a:solidFill>
                <a:latin typeface="Times New Roman"/>
                <a:ea typeface="Times New Roman"/>
                <a:cs typeface="Times New Roman"/>
                <a:sym typeface="Times New Roman"/>
              </a:rPr>
              <a:t>Paragraph 1 is mainly talking .............................</a:t>
            </a:r>
            <a:endParaRPr b="1" i="0" sz="25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500">
                <a:solidFill>
                  <a:schemeClr val="dk1"/>
                </a:solidFill>
                <a:latin typeface="Times New Roman"/>
                <a:ea typeface="Times New Roman"/>
                <a:cs typeface="Times New Roman"/>
                <a:sym typeface="Times New Roman"/>
              </a:rPr>
              <a:t>a. about the location of Bermuda Triangle</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500">
                <a:solidFill>
                  <a:schemeClr val="dk1"/>
                </a:solidFill>
                <a:latin typeface="Times New Roman"/>
                <a:ea typeface="Times New Roman"/>
                <a:cs typeface="Times New Roman"/>
                <a:sym typeface="Times New Roman"/>
              </a:rPr>
              <a:t>b. why Bermuda Triangle is mysterious</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500">
                <a:solidFill>
                  <a:schemeClr val="dk1"/>
                </a:solidFill>
                <a:latin typeface="Times New Roman"/>
                <a:ea typeface="Times New Roman"/>
                <a:cs typeface="Times New Roman"/>
                <a:sym typeface="Times New Roman"/>
              </a:rPr>
              <a:t>c. why Bermuda Triangle is a legend</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500">
                <a:solidFill>
                  <a:schemeClr val="dk1"/>
                </a:solidFill>
                <a:latin typeface="Times New Roman"/>
                <a:ea typeface="Times New Roman"/>
                <a:cs typeface="Times New Roman"/>
                <a:sym typeface="Times New Roman"/>
              </a:rPr>
              <a:t>d. about ships and airplanes</a:t>
            </a:r>
            <a:endParaRPr sz="25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500" u="none" cap="none" strike="noStrike">
                <a:solidFill>
                  <a:schemeClr val="dk1"/>
                </a:solidFill>
                <a:latin typeface="Times New Roman"/>
                <a:ea typeface="Times New Roman"/>
                <a:cs typeface="Times New Roman"/>
                <a:sym typeface="Times New Roman"/>
              </a:rPr>
              <a:t>2. </a:t>
            </a:r>
            <a:r>
              <a:rPr b="1" lang="en-US" sz="2500">
                <a:solidFill>
                  <a:schemeClr val="dk1"/>
                </a:solidFill>
                <a:latin typeface="Times New Roman"/>
                <a:ea typeface="Times New Roman"/>
                <a:cs typeface="Times New Roman"/>
                <a:sym typeface="Times New Roman"/>
              </a:rPr>
              <a:t>The underlined word "bombers" in paragraph 2 probably means............</a:t>
            </a:r>
            <a:endParaRPr b="1" i="0" sz="25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500">
                <a:solidFill>
                  <a:schemeClr val="dk1"/>
                </a:solidFill>
                <a:latin typeface="Times New Roman"/>
                <a:ea typeface="Times New Roman"/>
                <a:cs typeface="Times New Roman"/>
                <a:sym typeface="Times New Roman"/>
              </a:rPr>
              <a:t>a. ships</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500">
                <a:solidFill>
                  <a:schemeClr val="dk1"/>
                </a:solidFill>
                <a:latin typeface="Times New Roman"/>
                <a:ea typeface="Times New Roman"/>
                <a:cs typeface="Times New Roman"/>
                <a:sym typeface="Times New Roman"/>
              </a:rPr>
              <a:t>b. airplanes</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500">
                <a:solidFill>
                  <a:schemeClr val="dk1"/>
                </a:solidFill>
                <a:latin typeface="Times New Roman"/>
                <a:ea typeface="Times New Roman"/>
                <a:cs typeface="Times New Roman"/>
                <a:sym typeface="Times New Roman"/>
              </a:rPr>
              <a:t>c. conditions</a:t>
            </a:r>
            <a:endParaRPr sz="25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500">
                <a:solidFill>
                  <a:schemeClr val="dk1"/>
                </a:solidFill>
                <a:latin typeface="Times New Roman"/>
                <a:ea typeface="Times New Roman"/>
                <a:cs typeface="Times New Roman"/>
                <a:sym typeface="Times New Roman"/>
              </a:rPr>
              <a:t>d. stories3.</a:t>
            </a:r>
            <a:endParaRPr sz="25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500">
              <a:solidFill>
                <a:schemeClr val="dk1"/>
              </a:solidFill>
              <a:latin typeface="Times New Roman"/>
              <a:ea typeface="Times New Roman"/>
              <a:cs typeface="Times New Roman"/>
              <a:sym typeface="Times New Roman"/>
            </a:endParaRPr>
          </a:p>
        </p:txBody>
      </p:sp>
      <p:sp>
        <p:nvSpPr>
          <p:cNvPr id="421" name="Google Shape;421;p5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22" name="Google Shape;422;p50"/>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423" name="Google Shape;423;p50"/>
          <p:cNvCxnSpPr/>
          <p:nvPr/>
        </p:nvCxnSpPr>
        <p:spPr>
          <a:xfrm flipH="1" rot="10800000">
            <a:off x="848800" y="2512700"/>
            <a:ext cx="5089800" cy="30600"/>
          </a:xfrm>
          <a:prstGeom prst="straightConnector1">
            <a:avLst/>
          </a:prstGeom>
          <a:noFill/>
          <a:ln cap="flat" cmpd="sng" w="28575">
            <a:solidFill>
              <a:srgbClr val="0000FF"/>
            </a:solidFill>
            <a:prstDash val="solid"/>
            <a:round/>
            <a:headEnd len="sm" w="sm" type="none"/>
            <a:tailEnd len="sm" w="sm" type="none"/>
          </a:ln>
        </p:spPr>
      </p:cxnSp>
      <p:cxnSp>
        <p:nvCxnSpPr>
          <p:cNvPr id="424" name="Google Shape;424;p50"/>
          <p:cNvCxnSpPr/>
          <p:nvPr/>
        </p:nvCxnSpPr>
        <p:spPr>
          <a:xfrm>
            <a:off x="617275" y="5171325"/>
            <a:ext cx="1892100" cy="1500"/>
          </a:xfrm>
          <a:prstGeom prst="straightConnector1">
            <a:avLst/>
          </a:prstGeom>
          <a:noFill/>
          <a:ln cap="flat" cmpd="sng" w="28575">
            <a:solidFill>
              <a:srgbClr val="0058A9"/>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2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2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5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0" name="Google Shape;430;p51"/>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431" name="Google Shape;431;p5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32" name="Google Shape;432;p51"/>
          <p:cNvSpPr txBox="1"/>
          <p:nvPr/>
        </p:nvSpPr>
        <p:spPr>
          <a:xfrm>
            <a:off x="617500" y="1759100"/>
            <a:ext cx="10812600" cy="5094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3. </a:t>
            </a:r>
            <a:r>
              <a:rPr b="1" lang="en-US" sz="2300">
                <a:solidFill>
                  <a:schemeClr val="dk1"/>
                </a:solidFill>
                <a:latin typeface="Times New Roman"/>
                <a:ea typeface="Times New Roman"/>
                <a:cs typeface="Times New Roman"/>
                <a:sym typeface="Times New Roman"/>
              </a:rPr>
              <a:t>According to Paragraph 2, the total number of the American airplanes that disappeared in 1945 in Bermuda Triangle was................</a:t>
            </a:r>
            <a:endParaRPr b="1"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a. 5</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b. 4</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c. 6</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d. 7</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4. </a:t>
            </a:r>
            <a:r>
              <a:rPr b="1" lang="en-US" sz="2300">
                <a:solidFill>
                  <a:schemeClr val="dk1"/>
                </a:solidFill>
                <a:latin typeface="Times New Roman"/>
                <a:ea typeface="Times New Roman"/>
                <a:cs typeface="Times New Roman"/>
                <a:sym typeface="Times New Roman"/>
              </a:rPr>
              <a:t>The pronoun " it" in paragraph 2 refers to..................</a:t>
            </a:r>
            <a:endParaRPr b="1" i="0" sz="23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a. The search plane</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b. 1945</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c. The five bombers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d. Radio</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433" name="Google Shape;433;p5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34" name="Google Shape;434;p51"/>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435" name="Google Shape;435;p51"/>
          <p:cNvCxnSpPr/>
          <p:nvPr/>
        </p:nvCxnSpPr>
        <p:spPr>
          <a:xfrm flipH="1" rot="10800000">
            <a:off x="679650" y="3527500"/>
            <a:ext cx="630600" cy="15300"/>
          </a:xfrm>
          <a:prstGeom prst="straightConnector1">
            <a:avLst/>
          </a:prstGeom>
          <a:noFill/>
          <a:ln cap="flat" cmpd="sng" w="28575">
            <a:solidFill>
              <a:srgbClr val="0000FF"/>
            </a:solidFill>
            <a:prstDash val="solid"/>
            <a:round/>
            <a:headEnd len="sm" w="sm" type="none"/>
            <a:tailEnd len="sm" w="sm" type="none"/>
          </a:ln>
        </p:spPr>
      </p:cxnSp>
      <p:cxnSp>
        <p:nvCxnSpPr>
          <p:cNvPr id="436" name="Google Shape;436;p51"/>
          <p:cNvCxnSpPr/>
          <p:nvPr/>
        </p:nvCxnSpPr>
        <p:spPr>
          <a:xfrm>
            <a:off x="790125" y="4971450"/>
            <a:ext cx="2119200" cy="15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3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5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2" name="Google Shape;442;p52"/>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443" name="Google Shape;443;p5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44" name="Google Shape;444;p52"/>
          <p:cNvSpPr txBox="1"/>
          <p:nvPr/>
        </p:nvSpPr>
        <p:spPr>
          <a:xfrm>
            <a:off x="617500" y="1759100"/>
            <a:ext cx="10812600" cy="45252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5. </a:t>
            </a:r>
            <a:r>
              <a:rPr b="1" lang="en-US" sz="2400">
                <a:solidFill>
                  <a:schemeClr val="dk1"/>
                </a:solidFill>
                <a:latin typeface="Times New Roman"/>
                <a:ea typeface="Times New Roman"/>
                <a:cs typeface="Times New Roman"/>
                <a:sym typeface="Times New Roman"/>
              </a:rPr>
              <a:t>Paragraph 3 is mainly talking about the .........................</a:t>
            </a:r>
            <a:endParaRPr b="1" i="0" sz="24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a. why the ships and airplanes disappeared in Bermuda Triangle</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b. the number of the ships and airplanes which disappeared in Bermuda Triangle</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c. how ships and airplanes disappear in Bermuda Triangle</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d. the ships and planes which were sent to search for the lost ones</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6. </a:t>
            </a:r>
            <a:r>
              <a:rPr b="1" lang="en-US" sz="2400">
                <a:solidFill>
                  <a:schemeClr val="dk1"/>
                </a:solidFill>
                <a:latin typeface="Times New Roman"/>
                <a:ea typeface="Times New Roman"/>
                <a:cs typeface="Times New Roman"/>
                <a:sym typeface="Times New Roman"/>
              </a:rPr>
              <a:t>The main idea of Paragraph 4 is........................</a:t>
            </a:r>
            <a:endParaRPr b="1" i="0" sz="24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a. giving explanations why ships and airplanes disappear in Bermuda Triangle</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b. there is a strange force at work in this part of the ocean</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c. there may be some kinds of `hole' in the Triangle</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d. UFO's steal the planes, ships, and their crews, and take them away</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400">
              <a:solidFill>
                <a:schemeClr val="dk1"/>
              </a:solidFill>
              <a:latin typeface="Times New Roman"/>
              <a:ea typeface="Times New Roman"/>
              <a:cs typeface="Times New Roman"/>
              <a:sym typeface="Times New Roman"/>
            </a:endParaRPr>
          </a:p>
        </p:txBody>
      </p:sp>
      <p:sp>
        <p:nvSpPr>
          <p:cNvPr id="445" name="Google Shape;445;p5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46" name="Google Shape;446;p52"/>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cxnSp>
        <p:nvCxnSpPr>
          <p:cNvPr id="447" name="Google Shape;447;p52"/>
          <p:cNvCxnSpPr/>
          <p:nvPr/>
        </p:nvCxnSpPr>
        <p:spPr>
          <a:xfrm flipH="1" rot="10800000">
            <a:off x="771925" y="2897050"/>
            <a:ext cx="9518100" cy="15300"/>
          </a:xfrm>
          <a:prstGeom prst="straightConnector1">
            <a:avLst/>
          </a:prstGeom>
          <a:noFill/>
          <a:ln cap="flat" cmpd="sng" w="28575">
            <a:solidFill>
              <a:srgbClr val="0000FF"/>
            </a:solidFill>
            <a:prstDash val="solid"/>
            <a:round/>
            <a:headEnd len="sm" w="sm" type="none"/>
            <a:tailEnd len="sm" w="sm" type="none"/>
          </a:ln>
        </p:spPr>
      </p:cxnSp>
      <p:cxnSp>
        <p:nvCxnSpPr>
          <p:cNvPr id="448" name="Google Shape;448;p52"/>
          <p:cNvCxnSpPr/>
          <p:nvPr/>
        </p:nvCxnSpPr>
        <p:spPr>
          <a:xfrm flipH="1" rot="10800000">
            <a:off x="771925" y="4757625"/>
            <a:ext cx="7442400" cy="195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4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53"/>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4" name="Google Shape;454;p53"/>
          <p:cNvSpPr/>
          <p:nvPr/>
        </p:nvSpPr>
        <p:spPr>
          <a:xfrm>
            <a:off x="8607914" y="952845"/>
            <a:ext cx="4128300" cy="4952400"/>
          </a:xfrm>
          <a:prstGeom prst="roundRect">
            <a:avLst>
              <a:gd fmla="val 6140" name="adj"/>
            </a:avLst>
          </a:prstGeom>
          <a:solidFill>
            <a:srgbClr val="00B0F0">
              <a:alpha val="61570"/>
            </a:srgbClr>
          </a:solidFill>
          <a:ln>
            <a:noFill/>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5" name="Google Shape;455;p53"/>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6" name="Google Shape;456;p53"/>
          <p:cNvSpPr txBox="1"/>
          <p:nvPr/>
        </p:nvSpPr>
        <p:spPr>
          <a:xfrm>
            <a:off x="1675976" y="1468531"/>
            <a:ext cx="8417400" cy="28860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Speaking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An event/occasion that made you happy</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457" name="Google Shape;457;p5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58" name="Google Shape;458;p53"/>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5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4" name="Google Shape;464;p54"/>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465" name="Google Shape;465;p5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66" name="Google Shape;466;p54"/>
          <p:cNvSpPr txBox="1"/>
          <p:nvPr/>
        </p:nvSpPr>
        <p:spPr>
          <a:xfrm>
            <a:off x="617500" y="1759100"/>
            <a:ext cx="10812600" cy="2678100"/>
          </a:xfrm>
          <a:prstGeom prst="rect">
            <a:avLst/>
          </a:prstGeom>
          <a:noFill/>
          <a:ln>
            <a:noFill/>
          </a:ln>
        </p:spPr>
        <p:txBody>
          <a:bodyPr anchorCtr="0" anchor="t" bIns="45700" lIns="91425" spcFirstLastPara="1" rIns="91425" wrap="square" tIns="45700">
            <a:spAutoFit/>
          </a:bodyPr>
          <a:lstStyle/>
          <a:p>
            <a:pPr indent="0" lvl="0" marL="0" rtl="0" algn="just">
              <a:lnSpc>
                <a:spcPct val="150000"/>
              </a:lnSpc>
              <a:spcBef>
                <a:spcPts val="0"/>
              </a:spcBef>
              <a:spcAft>
                <a:spcPts val="0"/>
              </a:spcAft>
              <a:buClr>
                <a:schemeClr val="dk1"/>
              </a:buClr>
              <a:buSzPts val="1100"/>
              <a:buFont typeface="Arial"/>
              <a:buNone/>
            </a:pPr>
            <a:r>
              <a:rPr b="1" lang="en-US" sz="2400">
                <a:solidFill>
                  <a:schemeClr val="dk1"/>
                </a:solidFill>
                <a:latin typeface="Times New Roman"/>
                <a:ea typeface="Times New Roman"/>
                <a:cs typeface="Times New Roman"/>
                <a:sym typeface="Times New Roman"/>
              </a:rPr>
              <a:t>Talk about an event/occasion that made you happy.</a:t>
            </a:r>
            <a:endParaRPr b="1"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•What was it?</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•When did it happen?</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•Where did it happen?</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•Why did it make you overjoyed?</a:t>
            </a:r>
            <a:endParaRPr sz="2400">
              <a:solidFill>
                <a:schemeClr val="dk1"/>
              </a:solidFill>
              <a:latin typeface="Times New Roman"/>
              <a:ea typeface="Times New Roman"/>
              <a:cs typeface="Times New Roman"/>
              <a:sym typeface="Times New Roman"/>
            </a:endParaRPr>
          </a:p>
        </p:txBody>
      </p:sp>
      <p:sp>
        <p:nvSpPr>
          <p:cNvPr id="467" name="Google Shape;467;p5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68" name="Google Shape;468;p5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id="473" name="Google Shape;473;p55"/>
          <p:cNvPicPr preferRelativeResize="0"/>
          <p:nvPr/>
        </p:nvPicPr>
        <p:blipFill rotWithShape="1">
          <a:blip r:embed="rId3">
            <a:alphaModFix/>
          </a:blip>
          <a:srcRect b="0" l="0" r="0" t="0"/>
          <a:stretch/>
        </p:blipFill>
        <p:spPr>
          <a:xfrm>
            <a:off x="0" y="7112"/>
            <a:ext cx="12191997" cy="6843775"/>
          </a:xfrm>
          <a:prstGeom prst="rect">
            <a:avLst/>
          </a:prstGeom>
          <a:noFill/>
          <a:ln>
            <a:noFill/>
          </a:ln>
        </p:spPr>
      </p:pic>
      <p:sp>
        <p:nvSpPr>
          <p:cNvPr id="474" name="Google Shape;474;p55"/>
          <p:cNvSpPr/>
          <p:nvPr/>
        </p:nvSpPr>
        <p:spPr>
          <a:xfrm flipH="1">
            <a:off x="6512700" y="3153102"/>
            <a:ext cx="5679300" cy="3705000"/>
          </a:xfrm>
          <a:prstGeom prst="rtTriangle">
            <a:avLst/>
          </a:prstGeom>
          <a:solidFill>
            <a:srgbClr val="669BBC">
              <a:alpha val="7647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5" name="Google Shape;475;p55"/>
          <p:cNvSpPr txBox="1"/>
          <p:nvPr/>
        </p:nvSpPr>
        <p:spPr>
          <a:xfrm>
            <a:off x="582006" y="5707075"/>
            <a:ext cx="45246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pic>
        <p:nvPicPr>
          <p:cNvPr id="476" name="Google Shape;476;p55"/>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477" name="Google Shape;477;p55"/>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478" name="Google Shape;478;p55"/>
          <p:cNvPicPr preferRelativeResize="0"/>
          <p:nvPr/>
        </p:nvPicPr>
        <p:blipFill rotWithShape="1">
          <a:blip r:embed="rId5">
            <a:alphaModFix/>
          </a:blip>
          <a:srcRect b="25428" l="0" r="0" t="27876"/>
          <a:stretch/>
        </p:blipFill>
        <p:spPr>
          <a:xfrm>
            <a:off x="9425810" y="203200"/>
            <a:ext cx="2580006" cy="1204686"/>
          </a:xfrm>
          <a:prstGeom prst="rect">
            <a:avLst/>
          </a:prstGeom>
          <a:noFill/>
          <a:ln>
            <a:noFill/>
          </a:ln>
        </p:spPr>
      </p:pic>
      <p:pic>
        <p:nvPicPr>
          <p:cNvPr id="479" name="Google Shape;479;p55"/>
          <p:cNvPicPr preferRelativeResize="0"/>
          <p:nvPr/>
        </p:nvPicPr>
        <p:blipFill rotWithShape="1">
          <a:blip r:embed="rId6">
            <a:alphaModFix/>
          </a:blip>
          <a:srcRect b="0" l="0" r="0" t="0"/>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