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4"/>
  </p:notesMasterIdLst>
  <p:sldIdLst>
    <p:sldId id="480" r:id="rId5"/>
    <p:sldId id="493" r:id="rId6"/>
    <p:sldId id="494" r:id="rId7"/>
    <p:sldId id="496" r:id="rId8"/>
    <p:sldId id="498" r:id="rId9"/>
    <p:sldId id="499" r:id="rId10"/>
    <p:sldId id="531" r:id="rId11"/>
    <p:sldId id="500" r:id="rId12"/>
    <p:sldId id="532" r:id="rId13"/>
    <p:sldId id="268" r:id="rId14"/>
    <p:sldId id="258" r:id="rId15"/>
    <p:sldId id="259" r:id="rId16"/>
    <p:sldId id="260" r:id="rId17"/>
    <p:sldId id="270" r:id="rId18"/>
    <p:sldId id="263" r:id="rId19"/>
    <p:sldId id="271" r:id="rId20"/>
    <p:sldId id="267" r:id="rId21"/>
    <p:sldId id="275" r:id="rId22"/>
    <p:sldId id="279" r:id="rId23"/>
    <p:sldId id="280" r:id="rId24"/>
    <p:sldId id="281" r:id="rId25"/>
    <p:sldId id="284" r:id="rId26"/>
    <p:sldId id="533" r:id="rId27"/>
    <p:sldId id="534" r:id="rId28"/>
    <p:sldId id="535" r:id="rId29"/>
    <p:sldId id="304" r:id="rId30"/>
    <p:sldId id="538" r:id="rId31"/>
    <p:sldId id="537" r:id="rId32"/>
    <p:sldId id="536" r:id="rId33"/>
    <p:sldId id="256" r:id="rId34"/>
    <p:sldId id="257" r:id="rId35"/>
    <p:sldId id="540" r:id="rId36"/>
    <p:sldId id="289" r:id="rId37"/>
    <p:sldId id="541" r:id="rId38"/>
    <p:sldId id="542" r:id="rId39"/>
    <p:sldId id="290" r:id="rId40"/>
    <p:sldId id="287" r:id="rId41"/>
    <p:sldId id="272" r:id="rId42"/>
    <p:sldId id="282" r:id="rId43"/>
    <p:sldId id="291" r:id="rId44"/>
    <p:sldId id="283" r:id="rId45"/>
    <p:sldId id="292" r:id="rId46"/>
    <p:sldId id="288" r:id="rId47"/>
    <p:sldId id="273" r:id="rId48"/>
    <p:sldId id="543" r:id="rId49"/>
    <p:sldId id="274" r:id="rId50"/>
    <p:sldId id="294" r:id="rId51"/>
    <p:sldId id="545"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3"/>
            <p14:sldId id="494"/>
            <p14:sldId id="496"/>
            <p14:sldId id="498"/>
            <p14:sldId id="499"/>
            <p14:sldId id="531"/>
            <p14:sldId id="500"/>
            <p14:sldId id="532"/>
            <p14:sldId id="268"/>
            <p14:sldId id="258"/>
            <p14:sldId id="259"/>
            <p14:sldId id="260"/>
            <p14:sldId id="270"/>
            <p14:sldId id="263"/>
            <p14:sldId id="271"/>
            <p14:sldId id="267"/>
            <p14:sldId id="275"/>
            <p14:sldId id="279"/>
            <p14:sldId id="280"/>
            <p14:sldId id="281"/>
            <p14:sldId id="284"/>
            <p14:sldId id="533"/>
            <p14:sldId id="534"/>
            <p14:sldId id="535"/>
            <p14:sldId id="304"/>
            <p14:sldId id="538"/>
            <p14:sldId id="537"/>
            <p14:sldId id="536"/>
            <p14:sldId id="256"/>
            <p14:sldId id="257"/>
            <p14:sldId id="540"/>
            <p14:sldId id="289"/>
            <p14:sldId id="541"/>
            <p14:sldId id="542"/>
            <p14:sldId id="290"/>
            <p14:sldId id="287"/>
            <p14:sldId id="272"/>
            <p14:sldId id="282"/>
            <p14:sldId id="291"/>
            <p14:sldId id="283"/>
            <p14:sldId id="292"/>
            <p14:sldId id="288"/>
            <p14:sldId id="273"/>
            <p14:sldId id="543"/>
            <p14:sldId id="274"/>
            <p14:sldId id="294"/>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8E6EAA-1CDE-23D8-5AF2-05C660D6CE14}" v="1" dt="2024-07-06T19:07:00.247"/>
    <p1510:client id="{E54ECC42-751F-555A-AB2D-B4F1CB75B639}" v="1" dt="2024-07-06T18:33:56.6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7" d="100"/>
          <a:sy n="97" d="100"/>
        </p:scale>
        <p:origin x="7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ras Saad Eldeen" userId="S::firassaadeldeen@midocean.edu.km::6eae8f7c-f7dd-4388-b3b0-c7e8091d6f28" providerId="AD" clId="Web-{E54ECC42-751F-555A-AB2D-B4F1CB75B639}"/>
    <pc:docChg chg="sldOrd">
      <pc:chgData name="Firas Saad Eldeen" userId="S::firassaadeldeen@midocean.edu.km::6eae8f7c-f7dd-4388-b3b0-c7e8091d6f28" providerId="AD" clId="Web-{E54ECC42-751F-555A-AB2D-B4F1CB75B639}" dt="2024-07-06T18:33:56.646" v="0"/>
      <pc:docMkLst>
        <pc:docMk/>
      </pc:docMkLst>
      <pc:sldChg chg="ord">
        <pc:chgData name="Firas Saad Eldeen" userId="S::firassaadeldeen@midocean.edu.km::6eae8f7c-f7dd-4388-b3b0-c7e8091d6f28" providerId="AD" clId="Web-{E54ECC42-751F-555A-AB2D-B4F1CB75B639}" dt="2024-07-06T18:33:56.646" v="0"/>
        <pc:sldMkLst>
          <pc:docMk/>
          <pc:sldMk cId="1166178276" sldId="533"/>
        </pc:sldMkLst>
      </pc:sldChg>
    </pc:docChg>
  </pc:docChgLst>
  <pc:docChgLst>
    <pc:chgData name="Firas Saad Eldeen" userId="S::firassaadeldeen@midocean.edu.km::6eae8f7c-f7dd-4388-b3b0-c7e8091d6f28" providerId="AD" clId="Web-{688E6EAA-1CDE-23D8-5AF2-05C660D6CE14}"/>
    <pc:docChg chg="modSld">
      <pc:chgData name="Firas Saad Eldeen" userId="S::firassaadeldeen@midocean.edu.km::6eae8f7c-f7dd-4388-b3b0-c7e8091d6f28" providerId="AD" clId="Web-{688E6EAA-1CDE-23D8-5AF2-05C660D6CE14}" dt="2024-07-06T19:07:00.247" v="0" actId="1076"/>
      <pc:docMkLst>
        <pc:docMk/>
      </pc:docMkLst>
      <pc:sldChg chg="modSp">
        <pc:chgData name="Firas Saad Eldeen" userId="S::firassaadeldeen@midocean.edu.km::6eae8f7c-f7dd-4388-b3b0-c7e8091d6f28" providerId="AD" clId="Web-{688E6EAA-1CDE-23D8-5AF2-05C660D6CE14}" dt="2024-07-06T19:07:00.247" v="0" actId="1076"/>
        <pc:sldMkLst>
          <pc:docMk/>
          <pc:sldMk cId="1674255885" sldId="531"/>
        </pc:sldMkLst>
        <pc:picChg chg="mod">
          <ac:chgData name="Firas Saad Eldeen" userId="S::firassaadeldeen@midocean.edu.km::6eae8f7c-f7dd-4388-b3b0-c7e8091d6f28" providerId="AD" clId="Web-{688E6EAA-1CDE-23D8-5AF2-05C660D6CE14}" dt="2024-07-06T19:07:00.247" v="0" actId="1076"/>
          <ac:picMkLst>
            <pc:docMk/>
            <pc:sldMk cId="1674255885" sldId="531"/>
            <ac:picMk id="2" creationId="{5FE24556-200C-4CFC-9847-B2D2415F9FF9}"/>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F93EBF-D55A-4599-A9D8-93E4089FE92C}" type="doc">
      <dgm:prSet loTypeId="urn:microsoft.com/office/officeart/2005/8/layout/cycle1" loCatId="cycle" qsTypeId="urn:microsoft.com/office/officeart/2005/8/quickstyle/3d1" qsCatId="3D" csTypeId="urn:microsoft.com/office/officeart/2005/8/colors/accent1_2" csCatId="accent1" phldr="1"/>
      <dgm:spPr/>
      <dgm:t>
        <a:bodyPr/>
        <a:lstStyle/>
        <a:p>
          <a:endParaRPr lang="en-US"/>
        </a:p>
      </dgm:t>
    </dgm:pt>
    <dgm:pt modelId="{DC54FF4D-9B67-4EB9-9478-45C8F9AA959C}">
      <dgm:prSet phldrT="[Text]" custT="1"/>
      <dgm:spPr/>
      <dgm:t>
        <a:bodyPr/>
        <a:lstStyle/>
        <a:p>
          <a:r>
            <a:rPr lang="en-US" sz="2400" b="1" i="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political</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E88D01D-6309-47C0-85D0-2FAAC78EFC12}" type="parTrans" cxnId="{B3DFE797-114B-4B37-B462-F76EE0859D9B}">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3DCFC93-6CFC-4BB6-A28F-CD2B02D1536A}" type="sibTrans" cxnId="{B3DFE797-114B-4B37-B462-F76EE0859D9B}">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B7D83A5B-DA52-4563-B129-E33EF50D48AA}">
      <dgm:prSet custT="1"/>
      <dgm:spPr/>
      <dgm:t>
        <a:bodyPr/>
        <a:lstStyle/>
        <a:p>
          <a:r>
            <a:rPr lang="en-US" sz="24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a:t>
          </a:r>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1D943C63-76AB-45D0-A500-64311008CA25}" type="parTrans" cxnId="{FD483112-F6B0-4369-9294-38D3834CB4E6}">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4E161FA-7E52-43D1-88A4-35C954F4E5DB}" type="sibTrans" cxnId="{FD483112-F6B0-4369-9294-38D3834CB4E6}">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8435E82-64B4-42FE-9C43-D1CD8824C63C}">
      <dgm:prSet custT="1"/>
      <dgm:spPr/>
      <dgm:t>
        <a:bodyPr/>
        <a:lstStyle/>
        <a:p>
          <a:r>
            <a:rPr lang="en-US" sz="24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diplomatic,</a:t>
          </a:r>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96EAF769-13C6-4197-928A-1161BD9E00BB}" type="parTrans" cxnId="{9EC7CA3A-1BE7-4EC6-B208-C6CB2231F9C6}">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B4E4D0DD-F8A9-4E4E-8A15-B37C989247BF}" type="sibTrans" cxnId="{9EC7CA3A-1BE7-4EC6-B208-C6CB2231F9C6}">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B211BD5-2CC2-4CED-AE57-A8AF0E98FB04}">
      <dgm:prSet custT="1"/>
      <dgm:spPr/>
      <dgm:t>
        <a:bodyPr/>
        <a:lstStyle/>
        <a:p>
          <a:r>
            <a:rPr lang="en-US" sz="24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military</a:t>
          </a:r>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38247051-78D6-430D-8889-DE2FEF2E0C40}" type="parTrans" cxnId="{BD6E152A-689F-4F66-8994-8C6D93E28EF4}">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0913EE6-0A23-428E-8FD9-361959A8DA96}" type="sibTrans" cxnId="{BD6E152A-689F-4F66-8994-8C6D93E28EF4}">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9CE8DC9-EE3A-4E40-9D5A-A72211276984}">
      <dgm:prSet custT="1"/>
      <dgm:spPr/>
      <dgm:t>
        <a:bodyPr/>
        <a:lstStyle/>
        <a:p>
          <a:r>
            <a:rPr lang="en-US" sz="24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cultural</a:t>
          </a:r>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F2E823C-6C11-4426-BBA0-7D79C2022E96}" type="parTrans" cxnId="{404446AF-C58D-4963-9E35-5135D8E7F37B}">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B7FAF168-EC49-4BFC-9BB0-F230192340BC}" type="sibTrans" cxnId="{404446AF-C58D-4963-9E35-5135D8E7F37B}">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9BCFC009-C85C-40BF-BD82-0E2B3FC162F4}" type="pres">
      <dgm:prSet presAssocID="{53F93EBF-D55A-4599-A9D8-93E4089FE92C}" presName="cycle" presStyleCnt="0">
        <dgm:presLayoutVars>
          <dgm:dir/>
          <dgm:resizeHandles val="exact"/>
        </dgm:presLayoutVars>
      </dgm:prSet>
      <dgm:spPr/>
    </dgm:pt>
    <dgm:pt modelId="{0543BD2D-E9BB-49A4-9758-736168D87B7E}" type="pres">
      <dgm:prSet presAssocID="{DC54FF4D-9B67-4EB9-9478-45C8F9AA959C}" presName="dummy" presStyleCnt="0"/>
      <dgm:spPr/>
    </dgm:pt>
    <dgm:pt modelId="{5788C001-CED5-4259-9047-CF3320C9CEC2}" type="pres">
      <dgm:prSet presAssocID="{DC54FF4D-9B67-4EB9-9478-45C8F9AA959C}" presName="node" presStyleLbl="revTx" presStyleIdx="0" presStyleCnt="5">
        <dgm:presLayoutVars>
          <dgm:bulletEnabled val="1"/>
        </dgm:presLayoutVars>
      </dgm:prSet>
      <dgm:spPr/>
    </dgm:pt>
    <dgm:pt modelId="{1739BB8F-08E4-44E5-B101-80D25D3EF4B3}" type="pres">
      <dgm:prSet presAssocID="{C3DCFC93-6CFC-4BB6-A28F-CD2B02D1536A}" presName="sibTrans" presStyleLbl="node1" presStyleIdx="0" presStyleCnt="5"/>
      <dgm:spPr/>
    </dgm:pt>
    <dgm:pt modelId="{16FE64DC-76BB-47AC-8514-A87250EA50C2}" type="pres">
      <dgm:prSet presAssocID="{B7D83A5B-DA52-4563-B129-E33EF50D48AA}" presName="dummy" presStyleCnt="0"/>
      <dgm:spPr/>
    </dgm:pt>
    <dgm:pt modelId="{58D07FF4-FC6F-4857-83D3-3160FBB936BA}" type="pres">
      <dgm:prSet presAssocID="{B7D83A5B-DA52-4563-B129-E33EF50D48AA}" presName="node" presStyleLbl="revTx" presStyleIdx="1" presStyleCnt="5">
        <dgm:presLayoutVars>
          <dgm:bulletEnabled val="1"/>
        </dgm:presLayoutVars>
      </dgm:prSet>
      <dgm:spPr/>
    </dgm:pt>
    <dgm:pt modelId="{3BD7A711-841A-45EF-8947-42498D095295}" type="pres">
      <dgm:prSet presAssocID="{E4E161FA-7E52-43D1-88A4-35C954F4E5DB}" presName="sibTrans" presStyleLbl="node1" presStyleIdx="1" presStyleCnt="5"/>
      <dgm:spPr/>
    </dgm:pt>
    <dgm:pt modelId="{2CE988AA-29CC-445B-9989-1743FDB651A9}" type="pres">
      <dgm:prSet presAssocID="{F8435E82-64B4-42FE-9C43-D1CD8824C63C}" presName="dummy" presStyleCnt="0"/>
      <dgm:spPr/>
    </dgm:pt>
    <dgm:pt modelId="{A006EDD6-D55D-4978-96F4-6F55ED2C51E6}" type="pres">
      <dgm:prSet presAssocID="{F8435E82-64B4-42FE-9C43-D1CD8824C63C}" presName="node" presStyleLbl="revTx" presStyleIdx="2" presStyleCnt="5">
        <dgm:presLayoutVars>
          <dgm:bulletEnabled val="1"/>
        </dgm:presLayoutVars>
      </dgm:prSet>
      <dgm:spPr/>
    </dgm:pt>
    <dgm:pt modelId="{F7E707FE-0418-4A06-A777-62ED84E4DC34}" type="pres">
      <dgm:prSet presAssocID="{B4E4D0DD-F8A9-4E4E-8A15-B37C989247BF}" presName="sibTrans" presStyleLbl="node1" presStyleIdx="2" presStyleCnt="5"/>
      <dgm:spPr/>
    </dgm:pt>
    <dgm:pt modelId="{035CB09B-012A-45F6-B289-45AC8C5EA0CA}" type="pres">
      <dgm:prSet presAssocID="{DB211BD5-2CC2-4CED-AE57-A8AF0E98FB04}" presName="dummy" presStyleCnt="0"/>
      <dgm:spPr/>
    </dgm:pt>
    <dgm:pt modelId="{2A9106C1-630D-4D79-905C-5EE641E245D0}" type="pres">
      <dgm:prSet presAssocID="{DB211BD5-2CC2-4CED-AE57-A8AF0E98FB04}" presName="node" presStyleLbl="revTx" presStyleIdx="3" presStyleCnt="5">
        <dgm:presLayoutVars>
          <dgm:bulletEnabled val="1"/>
        </dgm:presLayoutVars>
      </dgm:prSet>
      <dgm:spPr/>
    </dgm:pt>
    <dgm:pt modelId="{1A910D3A-6959-44E2-B53C-C59B186822C1}" type="pres">
      <dgm:prSet presAssocID="{00913EE6-0A23-428E-8FD9-361959A8DA96}" presName="sibTrans" presStyleLbl="node1" presStyleIdx="3" presStyleCnt="5"/>
      <dgm:spPr/>
    </dgm:pt>
    <dgm:pt modelId="{3282E4EF-DEA9-4D4E-B13D-F0702BED7784}" type="pres">
      <dgm:prSet presAssocID="{E9CE8DC9-EE3A-4E40-9D5A-A72211276984}" presName="dummy" presStyleCnt="0"/>
      <dgm:spPr/>
    </dgm:pt>
    <dgm:pt modelId="{9285B676-62E1-49E9-AEB9-0F5F4EA5F4CD}" type="pres">
      <dgm:prSet presAssocID="{E9CE8DC9-EE3A-4E40-9D5A-A72211276984}" presName="node" presStyleLbl="revTx" presStyleIdx="4" presStyleCnt="5">
        <dgm:presLayoutVars>
          <dgm:bulletEnabled val="1"/>
        </dgm:presLayoutVars>
      </dgm:prSet>
      <dgm:spPr/>
    </dgm:pt>
    <dgm:pt modelId="{887F9297-77EB-4221-9681-97B53D6897E2}" type="pres">
      <dgm:prSet presAssocID="{B7FAF168-EC49-4BFC-9BB0-F230192340BC}" presName="sibTrans" presStyleLbl="node1" presStyleIdx="4" presStyleCnt="5"/>
      <dgm:spPr/>
    </dgm:pt>
  </dgm:ptLst>
  <dgm:cxnLst>
    <dgm:cxn modelId="{FD483112-F6B0-4369-9294-38D3834CB4E6}" srcId="{53F93EBF-D55A-4599-A9D8-93E4089FE92C}" destId="{B7D83A5B-DA52-4563-B129-E33EF50D48AA}" srcOrd="1" destOrd="0" parTransId="{1D943C63-76AB-45D0-A500-64311008CA25}" sibTransId="{E4E161FA-7E52-43D1-88A4-35C954F4E5DB}"/>
    <dgm:cxn modelId="{804FF025-1945-4FE9-B2F3-9634D15B65C6}" type="presOf" srcId="{DB211BD5-2CC2-4CED-AE57-A8AF0E98FB04}" destId="{2A9106C1-630D-4D79-905C-5EE641E245D0}" srcOrd="0" destOrd="0" presId="urn:microsoft.com/office/officeart/2005/8/layout/cycle1"/>
    <dgm:cxn modelId="{52BD5A26-92E7-4A12-8D40-999F6B640F42}" type="presOf" srcId="{E4E161FA-7E52-43D1-88A4-35C954F4E5DB}" destId="{3BD7A711-841A-45EF-8947-42498D095295}" srcOrd="0" destOrd="0" presId="urn:microsoft.com/office/officeart/2005/8/layout/cycle1"/>
    <dgm:cxn modelId="{B30EE228-C651-49AB-B279-258C30D5D4FC}" type="presOf" srcId="{DC54FF4D-9B67-4EB9-9478-45C8F9AA959C}" destId="{5788C001-CED5-4259-9047-CF3320C9CEC2}" srcOrd="0" destOrd="0" presId="urn:microsoft.com/office/officeart/2005/8/layout/cycle1"/>
    <dgm:cxn modelId="{BD6E152A-689F-4F66-8994-8C6D93E28EF4}" srcId="{53F93EBF-D55A-4599-A9D8-93E4089FE92C}" destId="{DB211BD5-2CC2-4CED-AE57-A8AF0E98FB04}" srcOrd="3" destOrd="0" parTransId="{38247051-78D6-430D-8889-DE2FEF2E0C40}" sibTransId="{00913EE6-0A23-428E-8FD9-361959A8DA96}"/>
    <dgm:cxn modelId="{9EC7CA3A-1BE7-4EC6-B208-C6CB2231F9C6}" srcId="{53F93EBF-D55A-4599-A9D8-93E4089FE92C}" destId="{F8435E82-64B4-42FE-9C43-D1CD8824C63C}" srcOrd="2" destOrd="0" parTransId="{96EAF769-13C6-4197-928A-1161BD9E00BB}" sibTransId="{B4E4D0DD-F8A9-4E4E-8A15-B37C989247BF}"/>
    <dgm:cxn modelId="{B4D6085F-3D9E-4227-89BF-C3CDD8BA7A05}" type="presOf" srcId="{B7FAF168-EC49-4BFC-9BB0-F230192340BC}" destId="{887F9297-77EB-4221-9681-97B53D6897E2}" srcOrd="0" destOrd="0" presId="urn:microsoft.com/office/officeart/2005/8/layout/cycle1"/>
    <dgm:cxn modelId="{D2064D64-5AEB-4B09-9C98-190FB6225442}" type="presOf" srcId="{E9CE8DC9-EE3A-4E40-9D5A-A72211276984}" destId="{9285B676-62E1-49E9-AEB9-0F5F4EA5F4CD}" srcOrd="0" destOrd="0" presId="urn:microsoft.com/office/officeart/2005/8/layout/cycle1"/>
    <dgm:cxn modelId="{49AE0D8A-71CC-4FB4-A06C-4BD89AF7333F}" type="presOf" srcId="{C3DCFC93-6CFC-4BB6-A28F-CD2B02D1536A}" destId="{1739BB8F-08E4-44E5-B101-80D25D3EF4B3}" srcOrd="0" destOrd="0" presId="urn:microsoft.com/office/officeart/2005/8/layout/cycle1"/>
    <dgm:cxn modelId="{B3DFE797-114B-4B37-B462-F76EE0859D9B}" srcId="{53F93EBF-D55A-4599-A9D8-93E4089FE92C}" destId="{DC54FF4D-9B67-4EB9-9478-45C8F9AA959C}" srcOrd="0" destOrd="0" parTransId="{FE88D01D-6309-47C0-85D0-2FAAC78EFC12}" sibTransId="{C3DCFC93-6CFC-4BB6-A28F-CD2B02D1536A}"/>
    <dgm:cxn modelId="{404446AF-C58D-4963-9E35-5135D8E7F37B}" srcId="{53F93EBF-D55A-4599-A9D8-93E4089FE92C}" destId="{E9CE8DC9-EE3A-4E40-9D5A-A72211276984}" srcOrd="4" destOrd="0" parTransId="{DF2E823C-6C11-4426-BBA0-7D79C2022E96}" sibTransId="{B7FAF168-EC49-4BFC-9BB0-F230192340BC}"/>
    <dgm:cxn modelId="{B9206ABA-5D2B-4E2C-91B2-4A46B7C2DB37}" type="presOf" srcId="{53F93EBF-D55A-4599-A9D8-93E4089FE92C}" destId="{9BCFC009-C85C-40BF-BD82-0E2B3FC162F4}" srcOrd="0" destOrd="0" presId="urn:microsoft.com/office/officeart/2005/8/layout/cycle1"/>
    <dgm:cxn modelId="{CC32C1C0-E193-4E50-BFD9-E06A916166A6}" type="presOf" srcId="{B7D83A5B-DA52-4563-B129-E33EF50D48AA}" destId="{58D07FF4-FC6F-4857-83D3-3160FBB936BA}" srcOrd="0" destOrd="0" presId="urn:microsoft.com/office/officeart/2005/8/layout/cycle1"/>
    <dgm:cxn modelId="{062B9CCB-5A6F-4677-826D-F9B4147C41E2}" type="presOf" srcId="{00913EE6-0A23-428E-8FD9-361959A8DA96}" destId="{1A910D3A-6959-44E2-B53C-C59B186822C1}" srcOrd="0" destOrd="0" presId="urn:microsoft.com/office/officeart/2005/8/layout/cycle1"/>
    <dgm:cxn modelId="{824317DE-F94D-4D91-B3CE-C44896E2E01B}" type="presOf" srcId="{B4E4D0DD-F8A9-4E4E-8A15-B37C989247BF}" destId="{F7E707FE-0418-4A06-A777-62ED84E4DC34}" srcOrd="0" destOrd="0" presId="urn:microsoft.com/office/officeart/2005/8/layout/cycle1"/>
    <dgm:cxn modelId="{F74090F6-982C-4810-98F3-6D479C92FB3A}" type="presOf" srcId="{F8435E82-64B4-42FE-9C43-D1CD8824C63C}" destId="{A006EDD6-D55D-4978-96F4-6F55ED2C51E6}" srcOrd="0" destOrd="0" presId="urn:microsoft.com/office/officeart/2005/8/layout/cycle1"/>
    <dgm:cxn modelId="{BB6C7911-89CA-40E9-AA62-EE104D1C9526}" type="presParOf" srcId="{9BCFC009-C85C-40BF-BD82-0E2B3FC162F4}" destId="{0543BD2D-E9BB-49A4-9758-736168D87B7E}" srcOrd="0" destOrd="0" presId="urn:microsoft.com/office/officeart/2005/8/layout/cycle1"/>
    <dgm:cxn modelId="{20BA0B4A-6D14-427E-9F7B-C6104323EE39}" type="presParOf" srcId="{9BCFC009-C85C-40BF-BD82-0E2B3FC162F4}" destId="{5788C001-CED5-4259-9047-CF3320C9CEC2}" srcOrd="1" destOrd="0" presId="urn:microsoft.com/office/officeart/2005/8/layout/cycle1"/>
    <dgm:cxn modelId="{6CD03261-AAD4-4487-A4FE-B3A768013B5B}" type="presParOf" srcId="{9BCFC009-C85C-40BF-BD82-0E2B3FC162F4}" destId="{1739BB8F-08E4-44E5-B101-80D25D3EF4B3}" srcOrd="2" destOrd="0" presId="urn:microsoft.com/office/officeart/2005/8/layout/cycle1"/>
    <dgm:cxn modelId="{D306BFAB-0FD3-4E75-8C2C-9DB0486EBA1A}" type="presParOf" srcId="{9BCFC009-C85C-40BF-BD82-0E2B3FC162F4}" destId="{16FE64DC-76BB-47AC-8514-A87250EA50C2}" srcOrd="3" destOrd="0" presId="urn:microsoft.com/office/officeart/2005/8/layout/cycle1"/>
    <dgm:cxn modelId="{4C3FB27D-B6AC-4624-8977-9936FD5F3B40}" type="presParOf" srcId="{9BCFC009-C85C-40BF-BD82-0E2B3FC162F4}" destId="{58D07FF4-FC6F-4857-83D3-3160FBB936BA}" srcOrd="4" destOrd="0" presId="urn:microsoft.com/office/officeart/2005/8/layout/cycle1"/>
    <dgm:cxn modelId="{86DDD5AC-1FBA-44FB-9621-328B72AAB1DC}" type="presParOf" srcId="{9BCFC009-C85C-40BF-BD82-0E2B3FC162F4}" destId="{3BD7A711-841A-45EF-8947-42498D095295}" srcOrd="5" destOrd="0" presId="urn:microsoft.com/office/officeart/2005/8/layout/cycle1"/>
    <dgm:cxn modelId="{F629FF51-83BB-42EF-B9D9-1421FC9E3704}" type="presParOf" srcId="{9BCFC009-C85C-40BF-BD82-0E2B3FC162F4}" destId="{2CE988AA-29CC-445B-9989-1743FDB651A9}" srcOrd="6" destOrd="0" presId="urn:microsoft.com/office/officeart/2005/8/layout/cycle1"/>
    <dgm:cxn modelId="{1FDDAF6F-A6EB-459F-85B3-ED5A8F0889FF}" type="presParOf" srcId="{9BCFC009-C85C-40BF-BD82-0E2B3FC162F4}" destId="{A006EDD6-D55D-4978-96F4-6F55ED2C51E6}" srcOrd="7" destOrd="0" presId="urn:microsoft.com/office/officeart/2005/8/layout/cycle1"/>
    <dgm:cxn modelId="{05FDFDF1-C5AE-4F74-BC86-9436DFE94069}" type="presParOf" srcId="{9BCFC009-C85C-40BF-BD82-0E2B3FC162F4}" destId="{F7E707FE-0418-4A06-A777-62ED84E4DC34}" srcOrd="8" destOrd="0" presId="urn:microsoft.com/office/officeart/2005/8/layout/cycle1"/>
    <dgm:cxn modelId="{4ED9A31D-107A-44D0-8B4C-B2C78C87E12B}" type="presParOf" srcId="{9BCFC009-C85C-40BF-BD82-0E2B3FC162F4}" destId="{035CB09B-012A-45F6-B289-45AC8C5EA0CA}" srcOrd="9" destOrd="0" presId="urn:microsoft.com/office/officeart/2005/8/layout/cycle1"/>
    <dgm:cxn modelId="{DF081CF9-E28F-4A42-8F14-8B6F40220FBD}" type="presParOf" srcId="{9BCFC009-C85C-40BF-BD82-0E2B3FC162F4}" destId="{2A9106C1-630D-4D79-905C-5EE641E245D0}" srcOrd="10" destOrd="0" presId="urn:microsoft.com/office/officeart/2005/8/layout/cycle1"/>
    <dgm:cxn modelId="{5F79D482-A29A-4FA7-AA33-4CF9D1628ECE}" type="presParOf" srcId="{9BCFC009-C85C-40BF-BD82-0E2B3FC162F4}" destId="{1A910D3A-6959-44E2-B53C-C59B186822C1}" srcOrd="11" destOrd="0" presId="urn:microsoft.com/office/officeart/2005/8/layout/cycle1"/>
    <dgm:cxn modelId="{37C62618-A267-4820-86ED-4221E9F63ED6}" type="presParOf" srcId="{9BCFC009-C85C-40BF-BD82-0E2B3FC162F4}" destId="{3282E4EF-DEA9-4D4E-B13D-F0702BED7784}" srcOrd="12" destOrd="0" presId="urn:microsoft.com/office/officeart/2005/8/layout/cycle1"/>
    <dgm:cxn modelId="{0F1CF3D7-B1C3-4408-9C12-7AF9FA89823F}" type="presParOf" srcId="{9BCFC009-C85C-40BF-BD82-0E2B3FC162F4}" destId="{9285B676-62E1-49E9-AEB9-0F5F4EA5F4CD}" srcOrd="13" destOrd="0" presId="urn:microsoft.com/office/officeart/2005/8/layout/cycle1"/>
    <dgm:cxn modelId="{63BDBE27-1DA2-4847-B03A-FB12BA225669}" type="presParOf" srcId="{9BCFC009-C85C-40BF-BD82-0E2B3FC162F4}" destId="{887F9297-77EB-4221-9681-97B53D6897E2}"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88C001-CED5-4259-9047-CF3320C9CEC2}">
      <dsp:nvSpPr>
        <dsp:cNvPr id="0" name=""/>
        <dsp:cNvSpPr/>
      </dsp:nvSpPr>
      <dsp:spPr>
        <a:xfrm>
          <a:off x="4651540" y="40724"/>
          <a:ext cx="1396675" cy="1396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i="0"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political</a:t>
          </a:r>
          <a:endParaRPr lang="en-US" sz="24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4651540" y="40724"/>
        <a:ext cx="1396675" cy="1396675"/>
      </dsp:txXfrm>
    </dsp:sp>
    <dsp:sp modelId="{1739BB8F-08E4-44E5-B101-80D25D3EF4B3}">
      <dsp:nvSpPr>
        <dsp:cNvPr id="0" name=""/>
        <dsp:cNvSpPr/>
      </dsp:nvSpPr>
      <dsp:spPr>
        <a:xfrm>
          <a:off x="1364727" y="159"/>
          <a:ext cx="5238208" cy="5238208"/>
        </a:xfrm>
        <a:prstGeom prst="circularArrow">
          <a:avLst>
            <a:gd name="adj1" fmla="val 5199"/>
            <a:gd name="adj2" fmla="val 335853"/>
            <a:gd name="adj3" fmla="val 21293488"/>
            <a:gd name="adj4" fmla="val 19766023"/>
            <a:gd name="adj5" fmla="val 606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58D07FF4-FC6F-4857-83D3-3160FBB936BA}">
      <dsp:nvSpPr>
        <dsp:cNvPr id="0" name=""/>
        <dsp:cNvSpPr/>
      </dsp:nvSpPr>
      <dsp:spPr>
        <a:xfrm>
          <a:off x="5495802" y="2639098"/>
          <a:ext cx="1396675" cy="1396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a:t>
          </a:r>
          <a:endParaRPr lang="en-US" sz="2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5495802" y="2639098"/>
        <a:ext cx="1396675" cy="1396675"/>
      </dsp:txXfrm>
    </dsp:sp>
    <dsp:sp modelId="{3BD7A711-841A-45EF-8947-42498D095295}">
      <dsp:nvSpPr>
        <dsp:cNvPr id="0" name=""/>
        <dsp:cNvSpPr/>
      </dsp:nvSpPr>
      <dsp:spPr>
        <a:xfrm>
          <a:off x="1364727" y="159"/>
          <a:ext cx="5238208" cy="5238208"/>
        </a:xfrm>
        <a:prstGeom prst="circularArrow">
          <a:avLst>
            <a:gd name="adj1" fmla="val 5199"/>
            <a:gd name="adj2" fmla="val 335853"/>
            <a:gd name="adj3" fmla="val 4014953"/>
            <a:gd name="adj4" fmla="val 2253198"/>
            <a:gd name="adj5" fmla="val 606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A006EDD6-D55D-4978-96F4-6F55ED2C51E6}">
      <dsp:nvSpPr>
        <dsp:cNvPr id="0" name=""/>
        <dsp:cNvSpPr/>
      </dsp:nvSpPr>
      <dsp:spPr>
        <a:xfrm>
          <a:off x="3285493" y="4244982"/>
          <a:ext cx="1396675" cy="1396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diplomatic,</a:t>
          </a:r>
          <a:endParaRPr lang="en-US" sz="2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285493" y="4244982"/>
        <a:ext cx="1396675" cy="1396675"/>
      </dsp:txXfrm>
    </dsp:sp>
    <dsp:sp modelId="{F7E707FE-0418-4A06-A777-62ED84E4DC34}">
      <dsp:nvSpPr>
        <dsp:cNvPr id="0" name=""/>
        <dsp:cNvSpPr/>
      </dsp:nvSpPr>
      <dsp:spPr>
        <a:xfrm>
          <a:off x="1364727" y="159"/>
          <a:ext cx="5238208" cy="5238208"/>
        </a:xfrm>
        <a:prstGeom prst="circularArrow">
          <a:avLst>
            <a:gd name="adj1" fmla="val 5199"/>
            <a:gd name="adj2" fmla="val 335853"/>
            <a:gd name="adj3" fmla="val 8210949"/>
            <a:gd name="adj4" fmla="val 6449194"/>
            <a:gd name="adj5" fmla="val 606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2A9106C1-630D-4D79-905C-5EE641E245D0}">
      <dsp:nvSpPr>
        <dsp:cNvPr id="0" name=""/>
        <dsp:cNvSpPr/>
      </dsp:nvSpPr>
      <dsp:spPr>
        <a:xfrm>
          <a:off x="1075184" y="2639098"/>
          <a:ext cx="1396675" cy="1396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military</a:t>
          </a:r>
          <a:endParaRPr lang="en-US" sz="2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1075184" y="2639098"/>
        <a:ext cx="1396675" cy="1396675"/>
      </dsp:txXfrm>
    </dsp:sp>
    <dsp:sp modelId="{1A910D3A-6959-44E2-B53C-C59B186822C1}">
      <dsp:nvSpPr>
        <dsp:cNvPr id="0" name=""/>
        <dsp:cNvSpPr/>
      </dsp:nvSpPr>
      <dsp:spPr>
        <a:xfrm>
          <a:off x="1364727" y="159"/>
          <a:ext cx="5238208" cy="5238208"/>
        </a:xfrm>
        <a:prstGeom prst="circularArrow">
          <a:avLst>
            <a:gd name="adj1" fmla="val 5199"/>
            <a:gd name="adj2" fmla="val 335853"/>
            <a:gd name="adj3" fmla="val 12298124"/>
            <a:gd name="adj4" fmla="val 10770659"/>
            <a:gd name="adj5" fmla="val 606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9285B676-62E1-49E9-AEB9-0F5F4EA5F4CD}">
      <dsp:nvSpPr>
        <dsp:cNvPr id="0" name=""/>
        <dsp:cNvSpPr/>
      </dsp:nvSpPr>
      <dsp:spPr>
        <a:xfrm>
          <a:off x="1919447" y="40724"/>
          <a:ext cx="1396675" cy="1396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cultural</a:t>
          </a:r>
          <a:endParaRPr lang="en-US" sz="2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1919447" y="40724"/>
        <a:ext cx="1396675" cy="1396675"/>
      </dsp:txXfrm>
    </dsp:sp>
    <dsp:sp modelId="{887F9297-77EB-4221-9681-97B53D6897E2}">
      <dsp:nvSpPr>
        <dsp:cNvPr id="0" name=""/>
        <dsp:cNvSpPr/>
      </dsp:nvSpPr>
      <dsp:spPr>
        <a:xfrm>
          <a:off x="1364727" y="159"/>
          <a:ext cx="5238208" cy="5238208"/>
        </a:xfrm>
        <a:prstGeom prst="circularArrow">
          <a:avLst>
            <a:gd name="adj1" fmla="val 5199"/>
            <a:gd name="adj2" fmla="val 335853"/>
            <a:gd name="adj3" fmla="val 16865941"/>
            <a:gd name="adj4" fmla="val 15198206"/>
            <a:gd name="adj5" fmla="val 606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4E4EFA14-8EE3-580C-0C59-D52963B8F03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DD9868A-7D5A-4CD1-A3F8-D1CA69C1FEC4}" type="slidenum">
              <a:rPr lang="en-IE" altLang="en-US"/>
              <a:pPr eaLnBrk="1" hangingPunct="1"/>
              <a:t>10</a:t>
            </a:fld>
            <a:endParaRPr lang="en-IE" altLang="en-US"/>
          </a:p>
        </p:txBody>
      </p:sp>
      <p:sp>
        <p:nvSpPr>
          <p:cNvPr id="22531" name="Rectangle 2">
            <a:extLst>
              <a:ext uri="{FF2B5EF4-FFF2-40B4-BE49-F238E27FC236}">
                <a16:creationId xmlns:a16="http://schemas.microsoft.com/office/drawing/2014/main" id="{C7C2B849-5E49-4589-002B-FE6214F2E284}"/>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2CACFE7C-ECC5-51CE-6DF1-F30EA004FD2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In 1988, a group of 46 experts came together to discuss what exactly critical thinking is. (click) They all agreed that critical thinking is in fact a set of skills we can all use to judge information  that is presented to us on a daily basis. These critical thinking skills are analysis, evaluation and inference. (click) Analysis is a skill we use when we strive to understand the structure of the argument. We do this when we read a piece of text or listen to an argument in which we try to gain understanding from what is being said.(click) Evaluation is the second skill of critical thinking, which we use to decide whether or not we want to accept a certain claim based on the strength of the support provided for the claim. (click) Finally, inference is the third skill of critical thinking , in which we gather the information we have previously evaluated as strong and come up with a conclusion to the argument. We will discuss these three skills more in depth over the duration of this course.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FF719744-04C7-748A-5B11-CE6F1A8EBC5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757BF93-2EFF-4962-BBD8-D7097ED4373D}" type="slidenum">
              <a:rPr lang="en-IE" altLang="en-US"/>
              <a:pPr eaLnBrk="1" hangingPunct="1"/>
              <a:t>11</a:t>
            </a:fld>
            <a:endParaRPr lang="en-IE" altLang="en-US"/>
          </a:p>
        </p:txBody>
      </p:sp>
      <p:sp>
        <p:nvSpPr>
          <p:cNvPr id="23555" name="Rectangle 2">
            <a:extLst>
              <a:ext uri="{FF2B5EF4-FFF2-40B4-BE49-F238E27FC236}">
                <a16:creationId xmlns:a16="http://schemas.microsoft.com/office/drawing/2014/main" id="{9A03E67D-8136-A0E3-7701-E53D9DA428BE}"/>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32E5E402-DFCF-736D-EF36-7CD4E0404C7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r>
              <a:rPr lang="en-IE" altLang="en-US" sz="1000">
                <a:latin typeface="Arial" panose="020B0604020202020204" pitchFamily="34" charset="0"/>
              </a:rPr>
              <a:t>But first, we must consider the question: why do we think?  Consider the following. I think (click)</a:t>
            </a:r>
          </a:p>
          <a:p>
            <a:pPr marL="228600" indent="-228600" eaLnBrk="1" hangingPunct="1">
              <a:buFontTx/>
              <a:buAutoNum type="arabicPeriod"/>
            </a:pPr>
            <a:r>
              <a:rPr lang="en-IE" altLang="en-US" sz="1000">
                <a:latin typeface="Arial" panose="020B0604020202020204" pitchFamily="34" charset="0"/>
              </a:rPr>
              <a:t>In order to decide what to do (click)</a:t>
            </a:r>
          </a:p>
          <a:p>
            <a:pPr marL="228600" indent="-228600" eaLnBrk="1" hangingPunct="1">
              <a:buFontTx/>
              <a:buAutoNum type="arabicPeriod"/>
            </a:pPr>
            <a:r>
              <a:rPr lang="en-IE" altLang="en-US" sz="1000">
                <a:latin typeface="Arial" panose="020B0604020202020204" pitchFamily="34" charset="0"/>
              </a:rPr>
              <a:t>I think In order to decide what to believe (click)</a:t>
            </a:r>
          </a:p>
          <a:p>
            <a:pPr marL="228600" indent="-228600" eaLnBrk="1" hangingPunct="1">
              <a:buFontTx/>
              <a:buAutoNum type="arabicPeriod"/>
            </a:pPr>
            <a:r>
              <a:rPr lang="en-IE" altLang="en-US" sz="1000">
                <a:latin typeface="Arial" panose="020B0604020202020204" pitchFamily="34" charset="0"/>
              </a:rPr>
              <a:t>I think For fun (such as in telling stories and jokes).</a:t>
            </a:r>
          </a:p>
          <a:p>
            <a:pPr marL="228600" indent="-228600" eaLnBrk="1" hangingPunct="1"/>
            <a:r>
              <a:rPr lang="en-IE" altLang="en-US" sz="1000">
                <a:latin typeface="Arial" panose="020B0604020202020204" pitchFamily="34" charset="0"/>
              </a:rPr>
              <a:t>The great thing about stories, jokes, and other types of creative thinking is that they generally allow for the free play of imagination.  Stories and jokes have a structure, naturally, but we don’t necessarily have to be very logical when telling a story or a joke (click) -- we’re not necessarily trying to convince people that what we are saying is true and reasonable. </a:t>
            </a:r>
          </a:p>
          <a:p>
            <a:pPr marL="228600" indent="-228600" eaLnBrk="1" hangingPunct="1"/>
            <a:r>
              <a:rPr lang="en-IE" altLang="en-US" sz="1000">
                <a:latin typeface="Arial" panose="020B0604020202020204" pitchFamily="34" charset="0"/>
              </a:rPr>
              <a:t>But if we’re trying to decide what do or what to believe, (click) and if we genuinely care about the outcome of our decision-making process, then a different side of our mind is activated: the careful, logical, reasonable part of our mind.  </a:t>
            </a:r>
          </a:p>
          <a:p>
            <a:pPr marL="228600" indent="-228600" eaLnBrk="1" hangingPunct="1"/>
            <a:r>
              <a:rPr lang="en-IE" altLang="en-US" sz="1000">
                <a:latin typeface="Arial" panose="020B0604020202020204" pitchFamily="34" charset="0"/>
              </a:rPr>
              <a:t>In educational settings, the core of learning is an emphasis on this careful, logical, reasonable type of thinking – the kind of thinking that we use in order to decide what to believe and in order to decide what to do.  </a:t>
            </a:r>
            <a:endParaRPr lang="en-US" altLang="en-US" sz="1000">
              <a:latin typeface="Arial" panose="020B0604020202020204" pitchFamily="34" charset="0"/>
            </a:endParaRPr>
          </a:p>
          <a:p>
            <a:pPr marL="228600" indent="-228600" eaLnBrk="1" hangingPunct="1"/>
            <a:endParaRPr lang="en-US" altLang="en-US" sz="100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6EB99FDD-F397-B108-DC48-20F1C3AC5F9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F1F4734-BD8F-42B8-BE84-4FF6AE625D21}" type="slidenum">
              <a:rPr lang="en-IE" altLang="en-US"/>
              <a:pPr eaLnBrk="1" hangingPunct="1"/>
              <a:t>12</a:t>
            </a:fld>
            <a:endParaRPr lang="en-IE" altLang="en-US"/>
          </a:p>
        </p:txBody>
      </p:sp>
      <p:sp>
        <p:nvSpPr>
          <p:cNvPr id="24579" name="Rectangle 2">
            <a:extLst>
              <a:ext uri="{FF2B5EF4-FFF2-40B4-BE49-F238E27FC236}">
                <a16:creationId xmlns:a16="http://schemas.microsoft.com/office/drawing/2014/main" id="{D3BE89E8-1ED6-5375-11B7-8F8A9F9B0AE1}"/>
              </a:ext>
            </a:extLst>
          </p:cNvPr>
          <p:cNvSpPr>
            <a:spLocks noGrp="1" noRot="1" noChangeAspect="1" noChangeArrowheads="1" noTextEdit="1"/>
          </p:cNvSpPr>
          <p:nvPr>
            <p:ph type="sldImg"/>
          </p:nvPr>
        </p:nvSpPr>
        <p:spPr>
          <a:ln/>
        </p:spPr>
      </p:sp>
      <p:sp>
        <p:nvSpPr>
          <p:cNvPr id="9219" name="Rectangle 3">
            <a:extLst>
              <a:ext uri="{FF2B5EF4-FFF2-40B4-BE49-F238E27FC236}">
                <a16:creationId xmlns:a16="http://schemas.microsoft.com/office/drawing/2014/main" id="{86A81590-D8A9-AA86-23AC-ECE6F81C7202}"/>
              </a:ext>
            </a:extLst>
          </p:cNvPr>
          <p:cNvSpPr>
            <a:spLocks noGrp="1" noChangeArrowheads="1"/>
          </p:cNvSpPr>
          <p:nvPr>
            <p:ph type="body" idx="1"/>
          </p:nvPr>
        </p:nvSpPr>
        <p:spPr/>
        <p:txBody>
          <a:bodyPr/>
          <a:lstStyle/>
          <a:p>
            <a:pPr marL="228600" indent="-228600" eaLnBrk="1" hangingPunct="1">
              <a:defRPr/>
            </a:pPr>
            <a:r>
              <a:rPr lang="en-IE" sz="1600" dirty="0"/>
              <a:t>Not only scientists think carefully and logically. </a:t>
            </a:r>
            <a:r>
              <a:rPr lang="en-IE" sz="1000" dirty="0"/>
              <a:t>We all tend to think carefully and logically (as best we can) when we care about our decisions (click). Consider the following example: you wish to buy a dog, (click) you like dogs, but you don’t want to leap to a decision too quickly.  You want to think about it for while.  You want to think carefully about your decision.  Three important questions for you to consider in this context: </a:t>
            </a:r>
          </a:p>
          <a:p>
            <a:pPr marL="228600" indent="-228600" eaLnBrk="1" hangingPunct="1">
              <a:buFontTx/>
              <a:buAutoNum type="arabicParenR"/>
              <a:defRPr/>
            </a:pPr>
            <a:r>
              <a:rPr lang="en-IE" sz="1000" dirty="0"/>
              <a:t>What kinds of things might you think about to persuade yourself that buying a dog is a good idea? For example (click), I should buy a dog b</a:t>
            </a:r>
            <a:r>
              <a:rPr lang="en-IE" sz="900" dirty="0">
                <a:solidFill>
                  <a:schemeClr val="accent2"/>
                </a:solidFill>
              </a:rPr>
              <a:t>ecause I’ve always had dogs and I love them (click) I should buy a dog because dogs are peoples’ best friend (click) I should buy a dog because I can go out walking every evening, keep fit and meet other people with dogs</a:t>
            </a:r>
            <a:r>
              <a:rPr lang="en-IE" sz="1000" dirty="0"/>
              <a:t>  </a:t>
            </a:r>
          </a:p>
          <a:p>
            <a:pPr marL="228600" indent="-228600" eaLnBrk="1" hangingPunct="1">
              <a:buFontTx/>
              <a:buAutoNum type="arabicParenR"/>
              <a:defRPr/>
            </a:pPr>
            <a:r>
              <a:rPr lang="en-IE" sz="1000" dirty="0"/>
              <a:t>Now, what kinds of things might you think about to dissuade yourself: buying a dog is not a good idea right now? (click) I should buy a dog, b</a:t>
            </a:r>
            <a:r>
              <a:rPr lang="en-IE" sz="900" dirty="0">
                <a:solidFill>
                  <a:srgbClr val="FF3300"/>
                </a:solidFill>
              </a:rPr>
              <a:t>ut walking my dog every evening will mean I cannot pursue my new hobby (click) </a:t>
            </a:r>
          </a:p>
          <a:p>
            <a:pPr marL="228600" indent="-228600" eaLnBrk="1" hangingPunct="1">
              <a:defRPr/>
            </a:pPr>
            <a:r>
              <a:rPr lang="en-IE" sz="900" dirty="0">
                <a:solidFill>
                  <a:srgbClr val="FF3300"/>
                </a:solidFill>
              </a:rPr>
              <a:t>   I should buy a dog but I’ll feel guilty if I’m forced to leave my dog alone in the house all day (click) I should buy a dog, but a new dog would be expensive and I’m really short of money right now. (Click)</a:t>
            </a:r>
          </a:p>
          <a:p>
            <a:pPr marL="228600" indent="-228600" eaLnBrk="1" hangingPunct="1">
              <a:defRPr/>
            </a:pPr>
            <a:r>
              <a:rPr lang="en-IE" sz="1000" b="1" dirty="0">
                <a:effectLst>
                  <a:outerShdw blurRad="38100" dist="38100" dir="2700000" algn="tl">
                    <a:srgbClr val="C0C0C0"/>
                  </a:outerShdw>
                </a:effectLst>
              </a:rPr>
              <a:t>3) How do we arrive at our final decision in this context? </a:t>
            </a:r>
            <a:r>
              <a:rPr lang="en-IE" sz="1000" dirty="0">
                <a:effectLst>
                  <a:outerShdw blurRad="38100" dist="38100" dir="2700000" algn="tl">
                    <a:srgbClr val="C0C0C0"/>
                  </a:outerShdw>
                </a:effectLst>
              </a:rPr>
              <a:t>The third and final question is critical.  We will return to it again later.  The simple answer for now is that we arrive at our final decision by reference to the way we weight each of the reasons and objections</a:t>
            </a:r>
            <a:r>
              <a:rPr lang="en-IE" sz="600" dirty="0">
                <a:solidFill>
                  <a:srgbClr val="FF3300"/>
                </a:solidFill>
              </a:rPr>
              <a:t>.  Which is more important to you: having your best friend by your side or money in your pocket?  We weigh up our own arguments and we make a decision one way or the other.  </a:t>
            </a:r>
            <a:r>
              <a:rPr lang="en-IE" sz="1000" dirty="0">
                <a:effectLst>
                  <a:outerShdw blurRad="38100" dist="38100" dir="2700000" algn="tl">
                    <a:srgbClr val="C0C0C0"/>
                  </a:outerShdw>
                </a:effectLst>
              </a:rPr>
              <a:t> </a:t>
            </a:r>
            <a:endParaRPr lang="en-US" sz="1000" dirty="0">
              <a:effectLst>
                <a:outerShdw blurRad="38100" dist="38100" dir="2700000" algn="tl">
                  <a:srgbClr val="C0C0C0"/>
                </a:outerShdw>
              </a:effectLst>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65C27246-90E5-67EE-8845-8B0584EF4B8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5B07CC4-A838-45CD-A34D-0C8FD88D2357}" type="slidenum">
              <a:rPr lang="en-IE" altLang="en-US"/>
              <a:pPr eaLnBrk="1" hangingPunct="1"/>
              <a:t>13</a:t>
            </a:fld>
            <a:endParaRPr lang="en-IE" altLang="en-US"/>
          </a:p>
        </p:txBody>
      </p:sp>
      <p:sp>
        <p:nvSpPr>
          <p:cNvPr id="25603" name="Rectangle 2">
            <a:extLst>
              <a:ext uri="{FF2B5EF4-FFF2-40B4-BE49-F238E27FC236}">
                <a16:creationId xmlns:a16="http://schemas.microsoft.com/office/drawing/2014/main" id="{7701D035-C568-B8D8-940F-49EB33BE10A1}"/>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58AD8D4B-9C0F-17C7-4A58-9D3A85028EB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We also think in order to decide what to believe. Our ultimate decision about what to do very often hinges upon our decision about </a:t>
            </a:r>
            <a:r>
              <a:rPr lang="en-IE" altLang="en-US" i="1">
                <a:latin typeface="Arial" panose="020B0604020202020204" pitchFamily="34" charset="0"/>
              </a:rPr>
              <a:t>what we believe</a:t>
            </a:r>
            <a:r>
              <a:rPr lang="en-IE" altLang="en-US">
                <a:latin typeface="Arial" panose="020B0604020202020204" pitchFamily="34" charset="0"/>
              </a:rPr>
              <a:t>.  For example, what would make you believe the statement: </a:t>
            </a:r>
            <a:r>
              <a:rPr lang="en-IE" altLang="en-US">
                <a:solidFill>
                  <a:schemeClr val="accent2"/>
                </a:solidFill>
                <a:latin typeface="Arial" panose="020B0604020202020204" pitchFamily="34" charset="0"/>
              </a:rPr>
              <a:t>Dogs are peoples’ best friend? (click) Please consider a short list of reasons for a moment. (PAUSE FOR 10 SECONDS).</a:t>
            </a:r>
            <a:endParaRPr lang="en-US" altLang="en-US">
              <a:solidFill>
                <a:schemeClr val="accent2"/>
              </a:solidFill>
              <a:latin typeface="Arial" panose="020B0604020202020204" pitchFamily="34" charset="0"/>
            </a:endParaRPr>
          </a:p>
          <a:p>
            <a:pPr lvl="1" eaLnBrk="1" hangingPunct="1"/>
            <a:r>
              <a:rPr lang="en-IE" altLang="en-US">
                <a:latin typeface="Arial" panose="020B0604020202020204" pitchFamily="34" charset="0"/>
              </a:rPr>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8E42B05F-D67A-5426-0C38-75466D125EFE}"/>
              </a:ext>
            </a:extLst>
          </p:cNvPr>
          <p:cNvSpPr>
            <a:spLocks noGrp="1" noRot="1" noChangeAspect="1" noTextEdit="1"/>
          </p:cNvSpPr>
          <p:nvPr>
            <p:ph type="sldImg"/>
          </p:nvPr>
        </p:nvSpPr>
        <p:spPr>
          <a:ln/>
        </p:spPr>
      </p:sp>
      <p:sp>
        <p:nvSpPr>
          <p:cNvPr id="3" name="Notes Placeholder 2">
            <a:extLst>
              <a:ext uri="{FF2B5EF4-FFF2-40B4-BE49-F238E27FC236}">
                <a16:creationId xmlns:a16="http://schemas.microsoft.com/office/drawing/2014/main" id="{DE81140C-A04D-817D-6CC8-46F5DDB64548}"/>
              </a:ext>
            </a:extLst>
          </p:cNvPr>
          <p:cNvSpPr>
            <a:spLocks noGrp="1"/>
          </p:cNvSpPr>
          <p:nvPr>
            <p:ph type="body" idx="1"/>
          </p:nvPr>
        </p:nvSpPr>
        <p:spPr/>
        <p:txBody>
          <a:bodyPr>
            <a:normAutofit/>
          </a:bodyPr>
          <a:lstStyle/>
          <a:p>
            <a:pPr eaLnBrk="1" hangingPunct="1">
              <a:spcBef>
                <a:spcPct val="0"/>
              </a:spcBef>
              <a:defRPr/>
            </a:pPr>
            <a:r>
              <a:rPr lang="en-IE" b="1" dirty="0">
                <a:effectLst>
                  <a:outerShdw blurRad="38100" dist="38100" dir="2700000" algn="tl">
                    <a:srgbClr val="C0C0C0"/>
                  </a:outerShdw>
                </a:effectLst>
              </a:rPr>
              <a:t>READ THE SLIDE . (CLICK)</a:t>
            </a:r>
          </a:p>
          <a:p>
            <a:pPr eaLnBrk="1" hangingPunct="1">
              <a:spcBef>
                <a:spcPct val="0"/>
              </a:spcBef>
              <a:defRPr/>
            </a:pPr>
            <a:endParaRPr lang="en-IE" b="1" dirty="0">
              <a:effectLst>
                <a:outerShdw blurRad="38100" dist="38100" dir="2700000" algn="tl">
                  <a:srgbClr val="C0C0C0"/>
                </a:outerShdw>
              </a:effectLst>
            </a:endParaRPr>
          </a:p>
          <a:p>
            <a:pPr eaLnBrk="1" hangingPunct="1">
              <a:spcBef>
                <a:spcPct val="0"/>
              </a:spcBef>
              <a:defRPr/>
            </a:pPr>
            <a:r>
              <a:rPr lang="en-IE" b="1" dirty="0">
                <a:effectLst>
                  <a:outerShdw blurRad="38100" dist="38100" dir="2700000" algn="tl">
                    <a:srgbClr val="C0C0C0"/>
                  </a:outerShdw>
                </a:effectLst>
              </a:rPr>
              <a:t>How do we ultimately decide what to believe in this context?  </a:t>
            </a:r>
            <a:r>
              <a:rPr lang="en-IE" dirty="0">
                <a:effectLst>
                  <a:outerShdw blurRad="38100" dist="38100" dir="2700000" algn="tl">
                    <a:srgbClr val="C0C0C0"/>
                  </a:outerShdw>
                </a:effectLst>
              </a:rPr>
              <a:t>This involves much the same process as before</a:t>
            </a:r>
            <a:r>
              <a:rPr lang="en-IE" b="1" dirty="0">
                <a:effectLst>
                  <a:outerShdw blurRad="38100" dist="38100" dir="2700000" algn="tl">
                    <a:srgbClr val="C0C0C0"/>
                  </a:outerShdw>
                </a:effectLst>
              </a:rPr>
              <a:t>: </a:t>
            </a:r>
            <a:r>
              <a:rPr lang="en-IE" dirty="0">
                <a:effectLst>
                  <a:outerShdw blurRad="38100" dist="38100" dir="2700000" algn="tl">
                    <a:srgbClr val="C0C0C0"/>
                  </a:outerShdw>
                </a:effectLst>
              </a:rPr>
              <a:t>we weigh up the arguments.  We consider each of the reasons and decide if they point to the core belief that </a:t>
            </a:r>
            <a:r>
              <a:rPr lang="en-IE" b="1" dirty="0">
                <a:solidFill>
                  <a:schemeClr val="accent2"/>
                </a:solidFill>
              </a:rPr>
              <a:t>Dogs are peoples’ best friend</a:t>
            </a:r>
            <a:r>
              <a:rPr lang="en-IE" dirty="0">
                <a:solidFill>
                  <a:schemeClr val="accent2"/>
                </a:solidFill>
              </a:rPr>
              <a:t>.  </a:t>
            </a:r>
            <a:r>
              <a:rPr lang="en-IE" sz="800" dirty="0">
                <a:solidFill>
                  <a:srgbClr val="FF3300"/>
                </a:solidFill>
              </a:rPr>
              <a:t>These are our own arguments, so we simply weigh up our own arguments and make a decision one way or the other.  However, what do you notice about the structure of our argument above? (PAUSE 5 seconds)  Yes, unlike our previous example where we were thinking through whether </a:t>
            </a:r>
            <a:r>
              <a:rPr lang="en-IE" sz="800" b="1" dirty="0">
                <a:solidFill>
                  <a:srgbClr val="FF3300"/>
                </a:solidFill>
              </a:rPr>
              <a:t>or not</a:t>
            </a:r>
            <a:r>
              <a:rPr lang="en-IE" sz="800" dirty="0">
                <a:solidFill>
                  <a:srgbClr val="FF3300"/>
                </a:solidFill>
              </a:rPr>
              <a:t> to buy a dog, in this example there are </a:t>
            </a:r>
            <a:r>
              <a:rPr lang="en-IE" sz="800" b="1" dirty="0">
                <a:solidFill>
                  <a:srgbClr val="FF3300"/>
                </a:solidFill>
              </a:rPr>
              <a:t>no buts, only </a:t>
            </a:r>
            <a:r>
              <a:rPr lang="en-IE" sz="800" b="1" dirty="0" err="1">
                <a:solidFill>
                  <a:srgbClr val="FF3300"/>
                </a:solidFill>
              </a:rPr>
              <a:t>becauses</a:t>
            </a:r>
            <a:r>
              <a:rPr lang="en-IE" sz="800" dirty="0">
                <a:solidFill>
                  <a:srgbClr val="FF3300"/>
                </a:solidFill>
              </a:rPr>
              <a:t>. (click)  No objections are raised in relation to the core belief (</a:t>
            </a:r>
            <a:r>
              <a:rPr lang="en-IE" dirty="0">
                <a:solidFill>
                  <a:schemeClr val="accent2"/>
                </a:solidFill>
              </a:rPr>
              <a:t>Dogs are peoples’ best friend) or in relation to any of the specific reasons provided (</a:t>
            </a:r>
            <a:r>
              <a:rPr lang="en-IE" dirty="0"/>
              <a:t>Dogs aid people's mental wellbeing).</a:t>
            </a:r>
          </a:p>
          <a:p>
            <a:pPr eaLnBrk="1" hangingPunct="1">
              <a:spcBef>
                <a:spcPct val="0"/>
              </a:spcBef>
              <a:defRPr/>
            </a:pPr>
            <a:r>
              <a:rPr lang="en-IE" dirty="0">
                <a:solidFill>
                  <a:schemeClr val="accent2"/>
                </a:solidFill>
              </a:rPr>
              <a:t> </a:t>
            </a:r>
          </a:p>
          <a:p>
            <a:pPr>
              <a:defRPr/>
            </a:pPr>
            <a:endParaRPr lang="en-IE" dirty="0"/>
          </a:p>
        </p:txBody>
      </p:sp>
      <p:sp>
        <p:nvSpPr>
          <p:cNvPr id="26628" name="Slide Number Placeholder 3">
            <a:extLst>
              <a:ext uri="{FF2B5EF4-FFF2-40B4-BE49-F238E27FC236}">
                <a16:creationId xmlns:a16="http://schemas.microsoft.com/office/drawing/2014/main" id="{A94F5842-2523-A3D0-A5D7-27A915E3E24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50BBCAA-CF0C-464F-96E0-C096B49AB91C}" type="slidenum">
              <a:rPr lang="en-IE" altLang="en-US"/>
              <a:pPr eaLnBrk="1" hangingPunct="1"/>
              <a:t>14</a:t>
            </a:fld>
            <a:endParaRPr lang="en-IE"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4EF4A327-4B38-6A0C-ABB6-EBD663D424C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828BAEC-71B4-4A6E-AAE7-2AFF0ED1438F}" type="slidenum">
              <a:rPr lang="en-IE" altLang="en-US"/>
              <a:pPr eaLnBrk="1" hangingPunct="1"/>
              <a:t>15</a:t>
            </a:fld>
            <a:endParaRPr lang="en-IE" altLang="en-US"/>
          </a:p>
        </p:txBody>
      </p:sp>
      <p:sp>
        <p:nvSpPr>
          <p:cNvPr id="27651" name="Rectangle 2">
            <a:extLst>
              <a:ext uri="{FF2B5EF4-FFF2-40B4-BE49-F238E27FC236}">
                <a16:creationId xmlns:a16="http://schemas.microsoft.com/office/drawing/2014/main" id="{49F17E8B-90F0-069B-489F-A2641EF0B91B}"/>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66593DCF-4DC7-CBCE-4A5C-3C6522DAFF3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When deciding what to believe, we need to be careful not to focus only on </a:t>
            </a:r>
            <a:r>
              <a:rPr lang="en-IE" altLang="en-US">
                <a:solidFill>
                  <a:srgbClr val="00CC66"/>
                </a:solidFill>
                <a:latin typeface="Arial" panose="020B0604020202020204" pitchFamily="34" charset="0"/>
              </a:rPr>
              <a:t>reasons</a:t>
            </a:r>
            <a:r>
              <a:rPr lang="en-IE" altLang="en-US">
                <a:latin typeface="Arial" panose="020B0604020202020204" pitchFamily="34" charset="0"/>
              </a:rPr>
              <a:t> for accepting our beliefs. (CLICK) We should avoid simply working to confirm our beliefs, which leads to what we call confirmation bias). (CLICK) We need to question our beliefs, for example, are d</a:t>
            </a:r>
            <a:r>
              <a:rPr lang="en-IE" altLang="en-US">
                <a:solidFill>
                  <a:schemeClr val="accent2"/>
                </a:solidFill>
                <a:latin typeface="Arial" panose="020B0604020202020204" pitchFamily="34" charset="0"/>
              </a:rPr>
              <a:t>ogs really people’s best friend? We also need to question</a:t>
            </a:r>
            <a:r>
              <a:rPr lang="en-IE" altLang="en-US">
                <a:latin typeface="Arial" panose="020B0604020202020204" pitchFamily="34" charset="0"/>
              </a:rPr>
              <a:t> the reasons we provide as a basis for our beliefs, such as do d</a:t>
            </a:r>
            <a:r>
              <a:rPr lang="en-IE" altLang="en-US">
                <a:solidFill>
                  <a:schemeClr val="accent2"/>
                </a:solidFill>
                <a:latin typeface="Arial" panose="020B0604020202020204" pitchFamily="34" charset="0"/>
              </a:rPr>
              <a:t>ogs really aid people's mental wellbeing</a:t>
            </a:r>
            <a:r>
              <a:rPr lang="en-IE" altLang="en-US">
                <a:latin typeface="Arial" panose="020B0604020202020204" pitchFamily="34" charset="0"/>
              </a:rPr>
              <a:t>? (click) We need to be sceptical. (click) Are dogs really peoples’ best friend. What would make you disbelieve? </a:t>
            </a:r>
            <a:endParaRPr lang="en-US" altLang="en-US">
              <a:latin typeface="Arial" panose="020B0604020202020204" pitchFamily="34" charset="0"/>
            </a:endParaRPr>
          </a:p>
          <a:p>
            <a:pPr eaLnBrk="1" hangingPunct="1"/>
            <a:endParaRPr lang="en-IE"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D131A7A4-338E-1986-7525-4E9AC5DA8EE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768957B-4E99-430D-83FC-782D5EC26C4A}" type="slidenum">
              <a:rPr lang="en-IE" altLang="en-US"/>
              <a:pPr eaLnBrk="1" hangingPunct="1"/>
              <a:t>16</a:t>
            </a:fld>
            <a:endParaRPr lang="en-IE" altLang="en-US"/>
          </a:p>
        </p:txBody>
      </p:sp>
      <p:sp>
        <p:nvSpPr>
          <p:cNvPr id="28675" name="Rectangle 2">
            <a:extLst>
              <a:ext uri="{FF2B5EF4-FFF2-40B4-BE49-F238E27FC236}">
                <a16:creationId xmlns:a16="http://schemas.microsoft.com/office/drawing/2014/main" id="{213FE25B-A215-0D5F-CF68-2CAF929C1F92}"/>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24550187-0229-89C4-3A82-72F87107E3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This is an argument map.  We will see more of them as we move forward. Please, note its structure. At the top of the argument there is a central claim. In this context, the claim is that Dogs are people’s best friend. Underneath are two reasons for this claim and one objection to this claim. Starting from the left, we can see that the green box denotes a support or reason for the central claim. This support states that dogs are loyal. This statement directly supports the claim that dogs are people’s best friend. However there is an objection to this support, as seen below it in the red box. This objection states...</a:t>
            </a:r>
          </a:p>
          <a:p>
            <a:pPr eaLnBrk="1" hangingPunct="1"/>
            <a:r>
              <a:rPr lang="en-IE" altLang="en-US">
                <a:latin typeface="Arial" panose="020B0604020202020204" pitchFamily="34" charset="0"/>
              </a:rPr>
              <a:t>From this argument map, we can see that any number of supports or objections can be added to an argument. </a:t>
            </a:r>
            <a:endParaRPr lang="en-US" altLang="en-US">
              <a:latin typeface="Arial" panose="020B0604020202020204" pitchFamily="34" charset="0"/>
            </a:endParaRPr>
          </a:p>
          <a:p>
            <a:pPr eaLnBrk="1" hangingPunct="1"/>
            <a:r>
              <a:rPr lang="en-IE" altLang="en-US">
                <a:latin typeface="Arial" panose="020B0604020202020204" pitchFamily="34" charset="0"/>
              </a:rPr>
              <a:t>In this example, the topic is presented via an argument map. In the argument map, a claim is presented at the top, such as “Dog’s are people’s best friend”. Directly underneath are either supportive reasons for this claim, or an objection for this claim. Each reason or objection also possesses ANOTHER reason or an objection below. We can see that this argument map organises the information for us so that we may structure our own thinking. To reiterate, we have (click) A core belief expressed in a simple proposition, (click) A set of propositions that either support or refute the core belief, and, as we saw in the previous class, </a:t>
            </a:r>
            <a:r>
              <a:rPr lang="en-IE" altLang="en-US">
                <a:latin typeface="Arial" panose="020B0604020202020204" pitchFamily="34" charset="0"/>
                <a:cs typeface="Arial" panose="020B0604020202020204" pitchFamily="34" charset="0"/>
              </a:rPr>
              <a:t>we can add additional levels if we like, meaning (click) we can add </a:t>
            </a:r>
            <a:r>
              <a:rPr lang="en-IE" altLang="en-US">
                <a:latin typeface="Arial" panose="020B0604020202020204" pitchFamily="34" charset="0"/>
              </a:rPr>
              <a:t>another set of propositions that either support or refute the first set of propositions above. </a:t>
            </a:r>
            <a:endParaRPr lang="en-US" altLang="en-US">
              <a:latin typeface="Arial" panose="020B0604020202020204" pitchFamily="34" charset="0"/>
            </a:endParaRPr>
          </a:p>
          <a:p>
            <a:pPr eaLnBrk="1" hangingPunct="1"/>
            <a:endParaRPr lang="en-IE" altLang="en-US">
              <a:latin typeface="Arial" panose="020B0604020202020204" pitchFamily="34" charset="0"/>
            </a:endParaRPr>
          </a:p>
          <a:p>
            <a:pPr eaLnBrk="1" hangingPunct="1"/>
            <a:r>
              <a:rPr lang="en-IE" altLang="en-US">
                <a:latin typeface="Arial" panose="020B0604020202020204" pitchFamily="34" charset="0"/>
              </a:rPr>
              <a:t>  </a:t>
            </a:r>
          </a:p>
          <a:p>
            <a:pPr eaLnBrk="1" hangingPunct="1"/>
            <a:endParaRPr lang="en-US" altLang="en-US">
              <a:latin typeface="Arial" panose="020B0604020202020204" pitchFamily="34" charset="0"/>
            </a:endParaRPr>
          </a:p>
          <a:p>
            <a:pPr eaLnBrk="1" hangingPunct="1"/>
            <a:endParaRPr lang="en-US" altLang="en-US">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4F99738D-D29B-EEB1-A649-483F5E50BE7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7F7FB25-3C4B-40D9-A28E-BE620CA6BA73}" type="slidenum">
              <a:rPr lang="en-IE" altLang="en-US"/>
              <a:pPr eaLnBrk="1" hangingPunct="1"/>
              <a:t>17</a:t>
            </a:fld>
            <a:endParaRPr lang="en-IE" altLang="en-US"/>
          </a:p>
        </p:txBody>
      </p:sp>
      <p:sp>
        <p:nvSpPr>
          <p:cNvPr id="29699" name="Rectangle 2">
            <a:extLst>
              <a:ext uri="{FF2B5EF4-FFF2-40B4-BE49-F238E27FC236}">
                <a16:creationId xmlns:a16="http://schemas.microsoft.com/office/drawing/2014/main" id="{9A0EC13D-8A8F-288E-2A1A-E53568CDCA66}"/>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50906211-A494-6EBE-BA2D-D17B335903E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Now consider a different belief, that people should only work a 35-hour week. Students, in today’s first exercise, you are asked to please add reasons for the claim above in the green boxes (marked because). Also, please add objections to the claims above in the red box. For example, in the red box all the way to the left, you will want to add an objection to the claim that working longer hours causes stress.  </a:t>
            </a:r>
          </a:p>
          <a:p>
            <a:pPr eaLnBrk="1" hangingPunct="1"/>
            <a:endParaRPr lang="en-US"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3930545A-AF6D-67B7-5D72-C432A744EAC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3E1EECE-2B37-400B-B438-6F9C79DE8D52}" type="slidenum">
              <a:rPr lang="en-IE" altLang="en-US"/>
              <a:pPr eaLnBrk="1" hangingPunct="1"/>
              <a:t>18</a:t>
            </a:fld>
            <a:endParaRPr lang="en-IE" altLang="en-US"/>
          </a:p>
        </p:txBody>
      </p:sp>
      <p:sp>
        <p:nvSpPr>
          <p:cNvPr id="34819" name="Rectangle 2">
            <a:extLst>
              <a:ext uri="{FF2B5EF4-FFF2-40B4-BE49-F238E27FC236}">
                <a16:creationId xmlns:a16="http://schemas.microsoft.com/office/drawing/2014/main" id="{09170C31-1291-5334-1D6D-9462FAB8ACA4}"/>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F67951EC-676C-1BB7-EDDC-7D59B81BDBA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In this exercise, a</a:t>
            </a:r>
            <a:r>
              <a:rPr lang="en-IE" altLang="en-US">
                <a:latin typeface="Arial" panose="020B0604020202020204" pitchFamily="34" charset="0"/>
              </a:rPr>
              <a:t>dd rebuttals (which are objections to objections) to complete this 4-level propositional structure.</a:t>
            </a:r>
            <a:r>
              <a:rPr lang="en-US" altLang="en-US">
                <a:latin typeface="Arial" panose="020B0604020202020204" pitchFamily="34" charset="0"/>
              </a:rPr>
              <a:t> That is, in this exercise, please add two objections to the buts presented above. </a:t>
            </a:r>
          </a:p>
          <a:p>
            <a:pPr eaLnBrk="1" hangingPunct="1"/>
            <a:endParaRPr lang="en-US" altLang="en-US">
              <a:latin typeface="Arial" panose="020B0604020202020204" pitchFamily="34" charset="0"/>
            </a:endParaRPr>
          </a:p>
          <a:p>
            <a:pPr eaLnBrk="1" hangingPunct="1"/>
            <a:r>
              <a:rPr lang="en-US" altLang="en-US">
                <a:latin typeface="Arial" panose="020B0604020202020204" pitchFamily="34" charset="0"/>
              </a:rPr>
              <a:t>Again, you</a:t>
            </a:r>
            <a:r>
              <a:rPr lang="en-IE" altLang="en-US">
                <a:latin typeface="Arial" panose="020B0604020202020204" pitchFamily="34" charset="0"/>
              </a:rPr>
              <a:t> can find these exercises in the link labelled ‘Exercise’ located next to the link for this lecture. Once you have finished these exercises, please email them to me so that I may correct them and provide you with feedback on your work. </a:t>
            </a:r>
          </a:p>
          <a:p>
            <a:pPr eaLnBrk="1" hangingPunct="1"/>
            <a:endParaRPr lang="en-IE" altLang="en-US">
              <a:latin typeface="Arial" panose="020B0604020202020204" pitchFamily="34" charset="0"/>
            </a:endParaRPr>
          </a:p>
          <a:p>
            <a:pPr eaLnBrk="1" hangingPunct="1"/>
            <a:r>
              <a:rPr lang="en-IE" altLang="en-US">
                <a:latin typeface="Arial" panose="020B0604020202020204" pitchFamily="34" charset="0"/>
              </a:rPr>
              <a:t>Thank you again for attending today’s lecture. I look forward to evaluating your work and will present feedback to you on all your exercises thus far in the next session. </a:t>
            </a:r>
          </a:p>
          <a:p>
            <a:pPr eaLnBrk="1" hangingPunct="1"/>
            <a:endParaRPr lang="en-US"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a:extLst>
              <a:ext uri="{FF2B5EF4-FFF2-40B4-BE49-F238E27FC236}">
                <a16:creationId xmlns:a16="http://schemas.microsoft.com/office/drawing/2014/main" id="{9892FF8B-9DEE-7328-CCA0-0E88DD13DF30}"/>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408AE4CF-4F9B-4A5D-A6EB-8C8BA86C1EC7}" type="slidenum">
              <a:rPr lang="en-IE" altLang="en-US" sz="1200"/>
              <a:pPr algn="r" eaLnBrk="1" hangingPunct="1"/>
              <a:t>19</a:t>
            </a:fld>
            <a:endParaRPr lang="en-IE" altLang="en-US" sz="1200"/>
          </a:p>
        </p:txBody>
      </p:sp>
      <p:sp>
        <p:nvSpPr>
          <p:cNvPr id="88067" name="Rectangle 2">
            <a:extLst>
              <a:ext uri="{FF2B5EF4-FFF2-40B4-BE49-F238E27FC236}">
                <a16:creationId xmlns:a16="http://schemas.microsoft.com/office/drawing/2014/main" id="{DE2A921C-B632-30FB-0292-6A386A13CD5F}"/>
              </a:ext>
            </a:extLst>
          </p:cNvPr>
          <p:cNvSpPr>
            <a:spLocks noGrp="1" noRot="1" noChangeAspect="1" noChangeArrowheads="1" noTextEdit="1"/>
          </p:cNvSpPr>
          <p:nvPr>
            <p:ph type="sldImg"/>
          </p:nvPr>
        </p:nvSpPr>
        <p:spPr>
          <a:ln/>
        </p:spPr>
      </p:sp>
      <p:sp>
        <p:nvSpPr>
          <p:cNvPr id="88068" name="Rectangle 3">
            <a:extLst>
              <a:ext uri="{FF2B5EF4-FFF2-40B4-BE49-F238E27FC236}">
                <a16:creationId xmlns:a16="http://schemas.microsoft.com/office/drawing/2014/main" id="{89A5B856-9B0B-6630-5492-5F2C1459186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You can see in this argument map, the dialogue from the previous slide forms a four-tiered argument structure, much like one of the arguments we considered last week. Please take a moment to analyses this argument map. Does it resemble the structure you had in your head? (Pause for 10 seconds)</a:t>
            </a:r>
            <a:endParaRPr lang="en-US" altLang="en-US">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A4B6F9A2-7609-F4FA-00E6-1532636D2C0D}"/>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4168F6ED-4CB1-4C6C-A023-B3F1B8731CD9}" type="slidenum">
              <a:rPr lang="en-IE" altLang="en-US" sz="1200"/>
              <a:pPr algn="r" eaLnBrk="1" hangingPunct="1"/>
              <a:t>20</a:t>
            </a:fld>
            <a:endParaRPr lang="en-IE" altLang="en-US" sz="1200"/>
          </a:p>
        </p:txBody>
      </p:sp>
      <p:sp>
        <p:nvSpPr>
          <p:cNvPr id="90115" name="Rectangle 2">
            <a:extLst>
              <a:ext uri="{FF2B5EF4-FFF2-40B4-BE49-F238E27FC236}">
                <a16:creationId xmlns:a16="http://schemas.microsoft.com/office/drawing/2014/main" id="{90CC919F-8C35-83C0-BA85-0CB7B304F3A2}"/>
              </a:ext>
            </a:extLst>
          </p:cNvPr>
          <p:cNvSpPr>
            <a:spLocks noGrp="1" noRot="1" noChangeAspect="1" noChangeArrowheads="1" noTextEdit="1"/>
          </p:cNvSpPr>
          <p:nvPr>
            <p:ph type="sldImg"/>
          </p:nvPr>
        </p:nvSpPr>
        <p:spPr>
          <a:ln/>
        </p:spPr>
      </p:sp>
      <p:sp>
        <p:nvSpPr>
          <p:cNvPr id="90116" name="Rectangle 3">
            <a:extLst>
              <a:ext uri="{FF2B5EF4-FFF2-40B4-BE49-F238E27FC236}">
                <a16:creationId xmlns:a16="http://schemas.microsoft.com/office/drawing/2014/main" id="{F5532F09-EDBE-B4C6-20F0-CBC625FED57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IE" altLang="en-US" sz="800">
                <a:latin typeface="Arial" panose="020B0604020202020204" pitchFamily="34" charset="0"/>
              </a:rPr>
              <a:t>To translate a prose argument into an argument map involves a similar process. Consider arguments that reject the claim that emotions make thinking irrational: (click)</a:t>
            </a:r>
          </a:p>
          <a:p>
            <a:pPr eaLnBrk="1" hangingPunct="1">
              <a:spcBef>
                <a:spcPct val="0"/>
              </a:spcBef>
            </a:pPr>
            <a:endParaRPr lang="en-IE" altLang="en-US" sz="800">
              <a:latin typeface="Arial" panose="020B0604020202020204" pitchFamily="34" charset="0"/>
            </a:endParaRPr>
          </a:p>
          <a:p>
            <a:pPr eaLnBrk="1" hangingPunct="1"/>
            <a:r>
              <a:rPr lang="en-IE" altLang="en-US">
                <a:latin typeface="Arial" panose="020B0604020202020204" pitchFamily="34" charset="0"/>
              </a:rPr>
              <a:t>A commonly held belief is that emotions make thinking irrational. However, some people argue that neither emotion nor mood necessarily interfere with rational thought. For example, it has been found that low levels of positive emotion often maintain behaviour, not disrupt it. Thus, if a behaviour, such as reasoning, is associated with a pleasant, positive feeling, the behaviour is likely to continue. (click)</a:t>
            </a:r>
          </a:p>
          <a:p>
            <a:pPr eaLnBrk="1" hangingPunct="1"/>
            <a:r>
              <a:rPr lang="en-IE" altLang="en-US">
                <a:latin typeface="Arial" panose="020B0604020202020204" pitchFamily="34" charset="0"/>
              </a:rPr>
              <a:t>Emotion can enhance forms of cognition other than reasoning.  For example, emotion can increase expressive communication. Also, a positive mood may actually help a person on creative kinds of tasks (Isen et al., 1985). However, these forms of cognition are not necessarily forms of rationality. (click)</a:t>
            </a:r>
            <a:endParaRPr lang="en-GB" altLang="en-US">
              <a:latin typeface="Arial" panose="020B0604020202020204" pitchFamily="34" charset="0"/>
            </a:endParaRPr>
          </a:p>
          <a:p>
            <a:pPr eaLnBrk="1" hangingPunct="1">
              <a:spcBef>
                <a:spcPct val="0"/>
              </a:spcBef>
            </a:pPr>
            <a:endParaRPr lang="en-IE" altLang="en-US">
              <a:latin typeface="Arial" panose="020B0604020202020204" pitchFamily="34" charset="0"/>
            </a:endParaRPr>
          </a:p>
          <a:p>
            <a:pPr eaLnBrk="1" hangingPunct="1">
              <a:spcBef>
                <a:spcPct val="0"/>
              </a:spcBef>
            </a:pPr>
            <a:r>
              <a:rPr lang="en-IE" altLang="en-US">
                <a:latin typeface="Arial" panose="020B0604020202020204" pitchFamily="34" charset="0"/>
              </a:rPr>
              <a:t>Please note how a good piece of prose puts related arguments into the one paragraph (Click).  This rule (one paragraph = one idea unit) often helps the reader to see and extract the structure of the argument (CLICK).  A paragraph can be long or short, and can contain many or few propositions.  The main thing is that it holds together as an idea unit.  </a:t>
            </a:r>
            <a:endParaRPr lang="en-US"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a:extLst>
              <a:ext uri="{FF2B5EF4-FFF2-40B4-BE49-F238E27FC236}">
                <a16:creationId xmlns:a16="http://schemas.microsoft.com/office/drawing/2014/main" id="{6C1103F5-E3B6-2885-EB92-B77F100092F1}"/>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4FF11F22-DB77-41CC-A62C-40D09D9C2021}" type="slidenum">
              <a:rPr lang="en-IE" altLang="en-US" sz="1200"/>
              <a:pPr algn="r" eaLnBrk="1" hangingPunct="1"/>
              <a:t>21</a:t>
            </a:fld>
            <a:endParaRPr lang="en-IE" altLang="en-US" sz="1200"/>
          </a:p>
        </p:txBody>
      </p:sp>
      <p:sp>
        <p:nvSpPr>
          <p:cNvPr id="92163" name="Rectangle 2">
            <a:extLst>
              <a:ext uri="{FF2B5EF4-FFF2-40B4-BE49-F238E27FC236}">
                <a16:creationId xmlns:a16="http://schemas.microsoft.com/office/drawing/2014/main" id="{AEF1751E-02F0-EA74-27FB-D638A42A500A}"/>
              </a:ext>
            </a:extLst>
          </p:cNvPr>
          <p:cNvSpPr>
            <a:spLocks noGrp="1" noRot="1" noChangeAspect="1" noChangeArrowheads="1" noTextEdit="1"/>
          </p:cNvSpPr>
          <p:nvPr>
            <p:ph type="sldImg"/>
          </p:nvPr>
        </p:nvSpPr>
        <p:spPr>
          <a:ln/>
        </p:spPr>
      </p:sp>
      <p:sp>
        <p:nvSpPr>
          <p:cNvPr id="92164" name="Rectangle 3">
            <a:extLst>
              <a:ext uri="{FF2B5EF4-FFF2-40B4-BE49-F238E27FC236}">
                <a16:creationId xmlns:a16="http://schemas.microsoft.com/office/drawing/2014/main" id="{9634F550-EE55-8B4C-839C-8B9E9EEE990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spcBef>
                <a:spcPct val="0"/>
              </a:spcBef>
            </a:pPr>
            <a:r>
              <a:rPr lang="en-IE" altLang="en-US">
                <a:latin typeface="Arial" panose="020B0604020202020204" pitchFamily="34" charset="0"/>
              </a:rPr>
              <a:t>Now consider the argument in argument map form. There are two major objections to the central claim, both of which have a </a:t>
            </a:r>
            <a:r>
              <a:rPr lang="en-IE" altLang="en-US">
                <a:solidFill>
                  <a:schemeClr val="accent2"/>
                </a:solidFill>
                <a:latin typeface="Arial" panose="020B0604020202020204" pitchFamily="34" charset="0"/>
              </a:rPr>
              <a:t>separate paragraph</a:t>
            </a:r>
            <a:r>
              <a:rPr lang="en-IE" altLang="en-US">
                <a:latin typeface="Arial" panose="020B0604020202020204" pitchFamily="34" charset="0"/>
              </a:rPr>
              <a:t>, both of which are supported by sub-claims, and one of which has a rebuttal.  (Click twice) A good piece of prose puts related arguments into the one paragraph.  We should keep this rule in mind -- one paragraph = one idea unit – not only when reading and analysing the structure of an argument, but also when it comes to planning out our own writing.</a:t>
            </a:r>
            <a:r>
              <a:rPr lang="en-IE" altLang="en-US" b="1">
                <a:latin typeface="Arial" panose="020B0604020202020204" pitchFamily="34" charset="0"/>
              </a:rPr>
              <a:t>  When writing we ask the following question of ourselves: What is the main idea/what is the central claim (The title of your essay might be “We are happy when we are good”). We might ourselves what set of arguments either support or refute the central claim/main idea? How are each of these arguments in turn supported and can any of them be refuted? Now I must write.  Now I must decide what infomration from this set of arguments I have laid out above will I include in my essay.  </a:t>
            </a:r>
            <a:endParaRPr lang="en-US" altLang="en-US">
              <a:latin typeface="Arial" panose="020B0604020202020204" pitchFamily="34" charset="0"/>
            </a:endParaRPr>
          </a:p>
          <a:p>
            <a:pPr marL="228600" indent="-228600" eaLnBrk="1" hangingPunct="1"/>
            <a:endParaRPr lang="en-US" altLang="en-US">
              <a:latin typeface="Arial" panose="020B0604020202020204" pitchFamily="34" charset="0"/>
            </a:endParaRPr>
          </a:p>
          <a:p>
            <a:pPr marL="228600" indent="-228600" eaLnBrk="1" hangingPunct="1"/>
            <a:endParaRPr lang="en-US" altLang="en-US">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a:extLst>
              <a:ext uri="{FF2B5EF4-FFF2-40B4-BE49-F238E27FC236}">
                <a16:creationId xmlns:a16="http://schemas.microsoft.com/office/drawing/2014/main" id="{1E65ADFB-D6A3-FFA8-D719-B2C80864BD61}"/>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13BF3E32-599B-4686-83D4-36C98FD92DCE}" type="slidenum">
              <a:rPr lang="en-IE" altLang="en-US" sz="1200"/>
              <a:pPr algn="r" eaLnBrk="1" hangingPunct="1"/>
              <a:t>22</a:t>
            </a:fld>
            <a:endParaRPr lang="en-IE" altLang="en-US" sz="1200"/>
          </a:p>
        </p:txBody>
      </p:sp>
      <p:sp>
        <p:nvSpPr>
          <p:cNvPr id="98307" name="Rectangle 2">
            <a:extLst>
              <a:ext uri="{FF2B5EF4-FFF2-40B4-BE49-F238E27FC236}">
                <a16:creationId xmlns:a16="http://schemas.microsoft.com/office/drawing/2014/main" id="{FE3CD976-C788-467C-B8B6-333803CE6377}"/>
              </a:ext>
            </a:extLst>
          </p:cNvPr>
          <p:cNvSpPr>
            <a:spLocks noGrp="1" noRot="1" noChangeAspect="1" noChangeArrowheads="1" noTextEdit="1"/>
          </p:cNvSpPr>
          <p:nvPr>
            <p:ph type="sldImg"/>
          </p:nvPr>
        </p:nvSpPr>
        <p:spPr>
          <a:ln/>
        </p:spPr>
      </p:sp>
      <p:sp>
        <p:nvSpPr>
          <p:cNvPr id="98308" name="Rectangle 3">
            <a:extLst>
              <a:ext uri="{FF2B5EF4-FFF2-40B4-BE49-F238E27FC236}">
                <a16:creationId xmlns:a16="http://schemas.microsoft.com/office/drawing/2014/main" id="{217C2A72-F004-E9F8-EEE6-27DA277A8B3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Much like people don’t always tell you the basis of their beliefs, (click) even if you get them to present an argument they won’t necessarily tell you what </a:t>
            </a:r>
            <a:r>
              <a:rPr lang="en-IE" altLang="en-US">
                <a:solidFill>
                  <a:schemeClr val="folHlink"/>
                </a:solidFill>
                <a:latin typeface="Arial" panose="020B0604020202020204" pitchFamily="34" charset="0"/>
              </a:rPr>
              <a:t>types of arguments</a:t>
            </a:r>
            <a:r>
              <a:rPr lang="en-IE" altLang="en-US">
                <a:latin typeface="Arial" panose="020B0604020202020204" pitchFamily="34" charset="0"/>
              </a:rPr>
              <a:t> they are using. (click) However, once you become familiar with the different types of arguments we </a:t>
            </a:r>
            <a:r>
              <a:rPr lang="en-IE" altLang="en-US" i="1">
                <a:latin typeface="Arial" panose="020B0604020202020204" pitchFamily="34" charset="0"/>
              </a:rPr>
              <a:t>can</a:t>
            </a:r>
            <a:r>
              <a:rPr lang="en-IE" altLang="en-US">
                <a:latin typeface="Arial" panose="020B0604020202020204" pitchFamily="34" charset="0"/>
              </a:rPr>
              <a:t> use to support our beliefs, you will come to know what types of arguments another person is using. (click) This helps you to </a:t>
            </a:r>
            <a:r>
              <a:rPr lang="en-IE" altLang="en-US">
                <a:solidFill>
                  <a:schemeClr val="folHlink"/>
                </a:solidFill>
                <a:latin typeface="Arial" panose="020B0604020202020204" pitchFamily="34" charset="0"/>
              </a:rPr>
              <a:t>evaluate </a:t>
            </a:r>
            <a:r>
              <a:rPr lang="en-IE" altLang="en-US">
                <a:latin typeface="Arial" panose="020B0604020202020204" pitchFamily="34" charset="0"/>
              </a:rPr>
              <a:t>their arguments, because not all argument types are equal – some are better than others. (click) Consider the example we used in the first session: </a:t>
            </a:r>
            <a:r>
              <a:rPr lang="en-IE" altLang="en-US" i="1">
                <a:latin typeface="Arial" panose="020B0604020202020204" pitchFamily="34" charset="0"/>
              </a:rPr>
              <a:t>Dogs are peoples’ best friend.</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a:extLst>
              <a:ext uri="{FF2B5EF4-FFF2-40B4-BE49-F238E27FC236}">
                <a16:creationId xmlns:a16="http://schemas.microsoft.com/office/drawing/2014/main" id="{D7097F84-C142-D40A-E6A3-8DC4D2183AB9}"/>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57291BE-3020-440F-85D6-0C94BDD30A17}" type="slidenum">
              <a:rPr lang="en-IE" altLang="en-US" sz="1200"/>
              <a:pPr algn="r" eaLnBrk="1" hangingPunct="1"/>
              <a:t>26</a:t>
            </a:fld>
            <a:endParaRPr lang="en-IE" altLang="en-US" sz="1200"/>
          </a:p>
        </p:txBody>
      </p:sp>
      <p:sp>
        <p:nvSpPr>
          <p:cNvPr id="138243" name="Rectangle 2">
            <a:extLst>
              <a:ext uri="{FF2B5EF4-FFF2-40B4-BE49-F238E27FC236}">
                <a16:creationId xmlns:a16="http://schemas.microsoft.com/office/drawing/2014/main" id="{27028513-8B4E-EED8-C99A-3DCB217657EF}"/>
              </a:ext>
            </a:extLst>
          </p:cNvPr>
          <p:cNvSpPr>
            <a:spLocks noGrp="1" noRot="1" noChangeAspect="1" noChangeArrowheads="1" noTextEdit="1"/>
          </p:cNvSpPr>
          <p:nvPr>
            <p:ph type="sldImg"/>
          </p:nvPr>
        </p:nvSpPr>
        <p:spPr>
          <a:ln/>
        </p:spPr>
      </p:sp>
      <p:sp>
        <p:nvSpPr>
          <p:cNvPr id="138244" name="Rectangle 3">
            <a:extLst>
              <a:ext uri="{FF2B5EF4-FFF2-40B4-BE49-F238E27FC236}">
                <a16:creationId xmlns:a16="http://schemas.microsoft.com/office/drawing/2014/main" id="{8010BCC5-CA9D-251E-B681-246E877ADF1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You’re very welcome back to our lecture series on critical thinking. In the last session we began </a:t>
            </a:r>
            <a:r>
              <a:rPr lang="en-IE" altLang="en-US" i="1">
                <a:latin typeface="Arial" panose="020B0604020202020204" pitchFamily="34" charset="0"/>
              </a:rPr>
              <a:t>evaluating </a:t>
            </a:r>
            <a:r>
              <a:rPr lang="en-IE" altLang="en-US">
                <a:latin typeface="Arial" panose="020B0604020202020204" pitchFamily="34" charset="0"/>
              </a:rPr>
              <a:t>the quality of arguments (click)</a:t>
            </a:r>
          </a:p>
          <a:p>
            <a:pPr eaLnBrk="1" hangingPunct="1"/>
            <a:r>
              <a:rPr lang="en-IE" altLang="en-US" i="1">
                <a:latin typeface="Arial" panose="020B0604020202020204" pitchFamily="34" charset="0"/>
              </a:rPr>
              <a:t>In this session we wiil complete more focused evaluation exercises, in which we will</a:t>
            </a:r>
            <a:r>
              <a:rPr lang="en-IE" altLang="en-US">
                <a:latin typeface="Arial" panose="020B0604020202020204" pitchFamily="34" charset="0"/>
              </a:rPr>
              <a:t>: (click)</a:t>
            </a:r>
          </a:p>
          <a:p>
            <a:pPr eaLnBrk="1" hangingPunct="1"/>
            <a:r>
              <a:rPr lang="en-IE" altLang="en-US">
                <a:latin typeface="Arial" panose="020B0604020202020204" pitchFamily="34" charset="0"/>
              </a:rPr>
              <a:t>    (1) assess the credibility of arguments (click)</a:t>
            </a:r>
          </a:p>
          <a:p>
            <a:pPr eaLnBrk="1" hangingPunct="1"/>
            <a:r>
              <a:rPr lang="en-IE" altLang="en-US">
                <a:latin typeface="Arial" panose="020B0604020202020204" pitchFamily="34" charset="0"/>
              </a:rPr>
              <a:t>    (2) assess the relevance of arguments (click)</a:t>
            </a:r>
          </a:p>
          <a:p>
            <a:pPr eaLnBrk="1" hangingPunct="1"/>
            <a:r>
              <a:rPr lang="en-IE" altLang="en-US">
                <a:latin typeface="Arial" panose="020B0604020202020204" pitchFamily="34" charset="0"/>
              </a:rPr>
              <a:t>    (3) assess the logical strength of an argument structure and (click) </a:t>
            </a:r>
          </a:p>
          <a:p>
            <a:pPr eaLnBrk="1" hangingPunct="1"/>
            <a:r>
              <a:rPr lang="en-IE" altLang="en-US">
                <a:latin typeface="Arial" panose="020B0604020202020204" pitchFamily="34" charset="0"/>
              </a:rPr>
              <a:t>    (4) assess the balance of evidence within the argument (click) </a:t>
            </a:r>
          </a:p>
          <a:p>
            <a:pPr eaLnBrk="1" hangingPunct="1"/>
            <a:r>
              <a:rPr lang="en-IE" altLang="en-US">
                <a:latin typeface="Arial" panose="020B0604020202020204" pitchFamily="34" charset="0"/>
              </a:rPr>
              <a:t>Our objective is to arrive at some conclusions about the overall strengths and weakness of an argument.</a:t>
            </a:r>
          </a:p>
          <a:p>
            <a:pPr eaLnBrk="1" hangingPunct="1"/>
            <a:endParaRPr lang="en-IE" altLang="en-US">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xfrm>
            <a:off x="914400" y="4343400"/>
            <a:ext cx="184150" cy="276225"/>
          </a:xfrm>
          <a:noFill/>
          <a:ln/>
        </p:spPr>
        <p:txBody>
          <a:bodyPr/>
          <a:lstStyle/>
          <a:p>
            <a:endParaRPr lang="en-US" altLang="en-US"/>
          </a:p>
        </p:txBody>
      </p:sp>
      <p:sp>
        <p:nvSpPr>
          <p:cNvPr id="45060" name="Slide Number Placeholder 3"/>
          <p:cNvSpPr>
            <a:spLocks noGrp="1"/>
          </p:cNvSpPr>
          <p:nvPr>
            <p:ph type="sldNum" sz="quarter" idx="5"/>
          </p:nvPr>
        </p:nvSpPr>
        <p:spPr>
          <a:xfrm>
            <a:off x="6596063" y="8867775"/>
            <a:ext cx="261937" cy="276225"/>
          </a:xfrm>
          <a:noFill/>
        </p:spPr>
        <p:txBody>
          <a:bodyPr/>
          <a:lstStyle/>
          <a:p>
            <a:fld id="{EDAFF661-A52D-4C11-8329-15D3996B0EAB}" type="slidenum">
              <a:rPr lang="en-US" altLang="en-US"/>
              <a:pPr/>
              <a:t>30</a:t>
            </a:fld>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xfrm>
            <a:off x="914400" y="4343400"/>
            <a:ext cx="184150" cy="276225"/>
          </a:xfrm>
          <a:noFill/>
          <a:ln/>
        </p:spPr>
        <p:txBody>
          <a:bodyPr/>
          <a:lstStyle/>
          <a:p>
            <a:endParaRPr lang="en-US" altLang="en-US"/>
          </a:p>
        </p:txBody>
      </p:sp>
      <p:sp>
        <p:nvSpPr>
          <p:cNvPr id="46084" name="Slide Number Placeholder 3"/>
          <p:cNvSpPr>
            <a:spLocks noGrp="1"/>
          </p:cNvSpPr>
          <p:nvPr>
            <p:ph type="sldNum" sz="quarter" idx="5"/>
          </p:nvPr>
        </p:nvSpPr>
        <p:spPr>
          <a:xfrm>
            <a:off x="6596063" y="8867775"/>
            <a:ext cx="261937" cy="276225"/>
          </a:xfrm>
          <a:noFill/>
        </p:spPr>
        <p:txBody>
          <a:bodyPr/>
          <a:lstStyle/>
          <a:p>
            <a:fld id="{365371F6-467D-48CC-89F3-1E0769D5E758}" type="slidenum">
              <a:rPr lang="en-US" altLang="en-US"/>
              <a:pPr/>
              <a:t>31</a:t>
            </a:fld>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xfrm>
            <a:off x="914400" y="4343400"/>
            <a:ext cx="184150" cy="276225"/>
          </a:xfrm>
          <a:noFill/>
          <a:ln/>
        </p:spPr>
        <p:txBody>
          <a:bodyPr/>
          <a:lstStyle/>
          <a:p>
            <a:endParaRPr lang="en-US" altLang="en-US"/>
          </a:p>
        </p:txBody>
      </p:sp>
      <p:sp>
        <p:nvSpPr>
          <p:cNvPr id="47108" name="Slide Number Placeholder 3"/>
          <p:cNvSpPr>
            <a:spLocks noGrp="1"/>
          </p:cNvSpPr>
          <p:nvPr>
            <p:ph type="sldNum" sz="quarter" idx="5"/>
          </p:nvPr>
        </p:nvSpPr>
        <p:spPr>
          <a:xfrm>
            <a:off x="6596063" y="8867775"/>
            <a:ext cx="261937" cy="276225"/>
          </a:xfrm>
          <a:noFill/>
        </p:spPr>
        <p:txBody>
          <a:bodyPr/>
          <a:lstStyle/>
          <a:p>
            <a:fld id="{42EAAEE2-23FF-41FF-B914-1D0F39C1955B}" type="slidenum">
              <a:rPr lang="en-US" altLang="en-US"/>
              <a:pPr/>
              <a:t>32</a:t>
            </a:fld>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endParaRPr lang="en-US" altLang="en-US"/>
          </a:p>
        </p:txBody>
      </p:sp>
      <p:sp>
        <p:nvSpPr>
          <p:cNvPr id="48132" name="Slide Number Placeholder 3"/>
          <p:cNvSpPr>
            <a:spLocks noGrp="1"/>
          </p:cNvSpPr>
          <p:nvPr>
            <p:ph type="sldNum" sz="quarter" idx="5"/>
          </p:nvPr>
        </p:nvSpPr>
        <p:spPr>
          <a:noFill/>
        </p:spPr>
        <p:txBody>
          <a:bodyPr/>
          <a:lstStyle/>
          <a:p>
            <a:fld id="{414BCF17-10F3-4354-8CEF-B7FC188D1798}" type="slidenum">
              <a:rPr lang="en-US" altLang="en-US"/>
              <a:pPr/>
              <a:t>33</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xfrm>
            <a:off x="914400" y="4343400"/>
            <a:ext cx="184150" cy="276225"/>
          </a:xfrm>
          <a:noFill/>
          <a:ln/>
        </p:spPr>
        <p:txBody>
          <a:bodyPr/>
          <a:lstStyle/>
          <a:p>
            <a:endParaRPr lang="en-US" altLang="en-US"/>
          </a:p>
        </p:txBody>
      </p:sp>
      <p:sp>
        <p:nvSpPr>
          <p:cNvPr id="49156" name="Slide Number Placeholder 3"/>
          <p:cNvSpPr>
            <a:spLocks noGrp="1"/>
          </p:cNvSpPr>
          <p:nvPr>
            <p:ph type="sldNum" sz="quarter" idx="5"/>
          </p:nvPr>
        </p:nvSpPr>
        <p:spPr>
          <a:xfrm>
            <a:off x="6596063" y="8867775"/>
            <a:ext cx="261937" cy="276225"/>
          </a:xfrm>
          <a:noFill/>
        </p:spPr>
        <p:txBody>
          <a:bodyPr/>
          <a:lstStyle/>
          <a:p>
            <a:fld id="{25DF15FF-21C7-4A3B-A761-DEDF8EA5BF5D}" type="slidenum">
              <a:rPr lang="en-US" altLang="en-US"/>
              <a:pPr/>
              <a:t>34</a:t>
            </a:fld>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xfrm>
            <a:off x="914400" y="4343400"/>
            <a:ext cx="184150" cy="276225"/>
          </a:xfrm>
          <a:noFill/>
          <a:ln/>
        </p:spPr>
        <p:txBody>
          <a:bodyPr/>
          <a:lstStyle/>
          <a:p>
            <a:endParaRPr lang="en-US" altLang="en-US"/>
          </a:p>
        </p:txBody>
      </p:sp>
      <p:sp>
        <p:nvSpPr>
          <p:cNvPr id="50180" name="Slide Number Placeholder 3"/>
          <p:cNvSpPr>
            <a:spLocks noGrp="1"/>
          </p:cNvSpPr>
          <p:nvPr>
            <p:ph type="sldNum" sz="quarter" idx="5"/>
          </p:nvPr>
        </p:nvSpPr>
        <p:spPr>
          <a:xfrm>
            <a:off x="6596063" y="8867775"/>
            <a:ext cx="261937" cy="276225"/>
          </a:xfrm>
          <a:noFill/>
        </p:spPr>
        <p:txBody>
          <a:bodyPr/>
          <a:lstStyle/>
          <a:p>
            <a:fld id="{16D46953-3679-4E8B-8C56-7608DC46B142}" type="slidenum">
              <a:rPr lang="en-US" altLang="en-US"/>
              <a:pPr/>
              <a:t>35</a:t>
            </a:fld>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p:spPr>
        <p:txBody>
          <a:bodyPr/>
          <a:lstStyle/>
          <a:p>
            <a:endParaRPr lang="en-US" altLang="en-US"/>
          </a:p>
        </p:txBody>
      </p:sp>
      <p:sp>
        <p:nvSpPr>
          <p:cNvPr id="51204" name="Slide Number Placeholder 3"/>
          <p:cNvSpPr>
            <a:spLocks noGrp="1"/>
          </p:cNvSpPr>
          <p:nvPr>
            <p:ph type="sldNum" sz="quarter" idx="5"/>
          </p:nvPr>
        </p:nvSpPr>
        <p:spPr>
          <a:noFill/>
        </p:spPr>
        <p:txBody>
          <a:bodyPr/>
          <a:lstStyle/>
          <a:p>
            <a:fld id="{71D92CF9-5741-4ED9-8D8E-ABFCFA0E57F8}" type="slidenum">
              <a:rPr lang="en-US" altLang="en-US"/>
              <a:pPr/>
              <a:t>36</a:t>
            </a:fld>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xfrm>
            <a:off x="914400" y="4343400"/>
            <a:ext cx="184150" cy="276225"/>
          </a:xfrm>
          <a:noFill/>
          <a:ln/>
        </p:spPr>
        <p:txBody>
          <a:bodyPr/>
          <a:lstStyle/>
          <a:p>
            <a:endParaRPr lang="en-US" altLang="en-US"/>
          </a:p>
        </p:txBody>
      </p:sp>
      <p:sp>
        <p:nvSpPr>
          <p:cNvPr id="52228" name="Slide Number Placeholder 3"/>
          <p:cNvSpPr>
            <a:spLocks noGrp="1"/>
          </p:cNvSpPr>
          <p:nvPr>
            <p:ph type="sldNum" sz="quarter" idx="5"/>
          </p:nvPr>
        </p:nvSpPr>
        <p:spPr>
          <a:xfrm>
            <a:off x="6596063" y="8867775"/>
            <a:ext cx="261937" cy="276225"/>
          </a:xfrm>
          <a:noFill/>
        </p:spPr>
        <p:txBody>
          <a:bodyPr/>
          <a:lstStyle/>
          <a:p>
            <a:fld id="{DFA704C4-9939-49F3-A8F0-49A72006DEF9}" type="slidenum">
              <a:rPr lang="en-US" altLang="en-US"/>
              <a:pPr/>
              <a:t>37</a:t>
            </a:fld>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xfrm>
            <a:off x="914400" y="4343400"/>
            <a:ext cx="184150" cy="276225"/>
          </a:xfrm>
          <a:noFill/>
          <a:ln/>
        </p:spPr>
        <p:txBody>
          <a:bodyPr/>
          <a:lstStyle/>
          <a:p>
            <a:endParaRPr lang="en-US" altLang="en-US"/>
          </a:p>
        </p:txBody>
      </p:sp>
      <p:sp>
        <p:nvSpPr>
          <p:cNvPr id="53252" name="Slide Number Placeholder 3"/>
          <p:cNvSpPr>
            <a:spLocks noGrp="1"/>
          </p:cNvSpPr>
          <p:nvPr>
            <p:ph type="sldNum" sz="quarter" idx="5"/>
          </p:nvPr>
        </p:nvSpPr>
        <p:spPr>
          <a:xfrm>
            <a:off x="6596063" y="8867775"/>
            <a:ext cx="261937" cy="276225"/>
          </a:xfrm>
          <a:noFill/>
        </p:spPr>
        <p:txBody>
          <a:bodyPr/>
          <a:lstStyle/>
          <a:p>
            <a:fld id="{EDD56955-EE86-46C4-8577-795978345F28}" type="slidenum">
              <a:rPr lang="en-US" altLang="en-US"/>
              <a:pPr/>
              <a:t>38</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xfrm>
            <a:off x="914400" y="4343400"/>
            <a:ext cx="184150" cy="276225"/>
          </a:xfrm>
          <a:noFill/>
          <a:ln/>
        </p:spPr>
        <p:txBody>
          <a:bodyPr/>
          <a:lstStyle/>
          <a:p>
            <a:endParaRPr lang="en-US" altLang="en-US"/>
          </a:p>
        </p:txBody>
      </p:sp>
      <p:sp>
        <p:nvSpPr>
          <p:cNvPr id="54276" name="Slide Number Placeholder 3"/>
          <p:cNvSpPr>
            <a:spLocks noGrp="1"/>
          </p:cNvSpPr>
          <p:nvPr>
            <p:ph type="sldNum" sz="quarter" idx="5"/>
          </p:nvPr>
        </p:nvSpPr>
        <p:spPr>
          <a:xfrm>
            <a:off x="6596063" y="8867775"/>
            <a:ext cx="261937" cy="276225"/>
          </a:xfrm>
          <a:noFill/>
        </p:spPr>
        <p:txBody>
          <a:bodyPr/>
          <a:lstStyle/>
          <a:p>
            <a:fld id="{8BE05B2E-C7E9-41AF-9589-9C00EFB84C56}" type="slidenum">
              <a:rPr lang="en-US" altLang="en-US"/>
              <a:pPr/>
              <a:t>39</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p:spPr>
        <p:txBody>
          <a:bodyPr/>
          <a:lstStyle/>
          <a:p>
            <a:endParaRPr lang="en-US" altLang="en-US"/>
          </a:p>
        </p:txBody>
      </p:sp>
      <p:sp>
        <p:nvSpPr>
          <p:cNvPr id="55300" name="Slide Number Placeholder 3"/>
          <p:cNvSpPr>
            <a:spLocks noGrp="1"/>
          </p:cNvSpPr>
          <p:nvPr>
            <p:ph type="sldNum" sz="quarter" idx="5"/>
          </p:nvPr>
        </p:nvSpPr>
        <p:spPr>
          <a:noFill/>
        </p:spPr>
        <p:txBody>
          <a:bodyPr/>
          <a:lstStyle/>
          <a:p>
            <a:fld id="{1AA51B42-58A7-473D-9D67-32470E01F443}" type="slidenum">
              <a:rPr lang="en-US" altLang="en-US"/>
              <a:pPr/>
              <a:t>40</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xfrm>
            <a:off x="914400" y="4343400"/>
            <a:ext cx="184150" cy="276225"/>
          </a:xfrm>
          <a:noFill/>
          <a:ln/>
        </p:spPr>
        <p:txBody>
          <a:bodyPr/>
          <a:lstStyle/>
          <a:p>
            <a:endParaRPr lang="en-US" altLang="en-US"/>
          </a:p>
        </p:txBody>
      </p:sp>
      <p:sp>
        <p:nvSpPr>
          <p:cNvPr id="56324" name="Slide Number Placeholder 3"/>
          <p:cNvSpPr>
            <a:spLocks noGrp="1"/>
          </p:cNvSpPr>
          <p:nvPr>
            <p:ph type="sldNum" sz="quarter" idx="5"/>
          </p:nvPr>
        </p:nvSpPr>
        <p:spPr>
          <a:xfrm>
            <a:off x="6519863" y="8867775"/>
            <a:ext cx="338137" cy="276225"/>
          </a:xfrm>
          <a:noFill/>
        </p:spPr>
        <p:txBody>
          <a:bodyPr/>
          <a:lstStyle/>
          <a:p>
            <a:fld id="{E538F86A-DD07-4030-93A9-FF041AA1985D}" type="slidenum">
              <a:rPr lang="en-US" altLang="en-US"/>
              <a:pPr/>
              <a:t>41</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p:spPr>
        <p:txBody>
          <a:bodyPr/>
          <a:lstStyle/>
          <a:p>
            <a:endParaRPr lang="en-US" altLang="en-US"/>
          </a:p>
        </p:txBody>
      </p:sp>
      <p:sp>
        <p:nvSpPr>
          <p:cNvPr id="57348" name="Slide Number Placeholder 3"/>
          <p:cNvSpPr>
            <a:spLocks noGrp="1"/>
          </p:cNvSpPr>
          <p:nvPr>
            <p:ph type="sldNum" sz="quarter" idx="5"/>
          </p:nvPr>
        </p:nvSpPr>
        <p:spPr>
          <a:noFill/>
        </p:spPr>
        <p:txBody>
          <a:bodyPr/>
          <a:lstStyle/>
          <a:p>
            <a:fld id="{2031AD1B-3E34-47BF-93ED-E61DD91CB7A9}" type="slidenum">
              <a:rPr lang="en-US" altLang="en-US"/>
              <a:pPr/>
              <a:t>42</a:t>
            </a:fld>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p:spPr>
        <p:txBody>
          <a:bodyPr/>
          <a:lstStyle/>
          <a:p>
            <a:endParaRPr lang="en-US" altLang="en-US"/>
          </a:p>
        </p:txBody>
      </p:sp>
      <p:sp>
        <p:nvSpPr>
          <p:cNvPr id="58372" name="Slide Number Placeholder 3"/>
          <p:cNvSpPr>
            <a:spLocks noGrp="1"/>
          </p:cNvSpPr>
          <p:nvPr>
            <p:ph type="sldNum" sz="quarter" idx="5"/>
          </p:nvPr>
        </p:nvSpPr>
        <p:spPr>
          <a:noFill/>
        </p:spPr>
        <p:txBody>
          <a:bodyPr/>
          <a:lstStyle/>
          <a:p>
            <a:fld id="{767D097B-04D0-4359-9FD7-B76609BB815B}" type="slidenum">
              <a:rPr lang="en-US" altLang="en-US"/>
              <a:pPr/>
              <a:t>43</a:t>
            </a:fld>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xfrm>
            <a:off x="914400" y="4343400"/>
            <a:ext cx="184150" cy="276225"/>
          </a:xfrm>
          <a:noFill/>
          <a:ln/>
        </p:spPr>
        <p:txBody>
          <a:bodyPr/>
          <a:lstStyle/>
          <a:p>
            <a:endParaRPr lang="en-US" altLang="en-US"/>
          </a:p>
        </p:txBody>
      </p:sp>
      <p:sp>
        <p:nvSpPr>
          <p:cNvPr id="59396" name="Slide Number Placeholder 3"/>
          <p:cNvSpPr>
            <a:spLocks noGrp="1"/>
          </p:cNvSpPr>
          <p:nvPr>
            <p:ph type="sldNum" sz="quarter" idx="5"/>
          </p:nvPr>
        </p:nvSpPr>
        <p:spPr>
          <a:xfrm>
            <a:off x="6519863" y="8867775"/>
            <a:ext cx="338137" cy="276225"/>
          </a:xfrm>
          <a:noFill/>
        </p:spPr>
        <p:txBody>
          <a:bodyPr/>
          <a:lstStyle/>
          <a:p>
            <a:fld id="{B16835F7-AD4D-458E-8CF0-46A6B4957835}" type="slidenum">
              <a:rPr lang="en-US" altLang="en-US"/>
              <a:pPr/>
              <a:t>44</a:t>
            </a:fld>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xfrm>
            <a:off x="914400" y="4343400"/>
            <a:ext cx="184150" cy="276225"/>
          </a:xfrm>
          <a:noFill/>
          <a:ln/>
        </p:spPr>
        <p:txBody>
          <a:bodyPr/>
          <a:lstStyle/>
          <a:p>
            <a:endParaRPr lang="en-US" altLang="en-US"/>
          </a:p>
        </p:txBody>
      </p:sp>
      <p:sp>
        <p:nvSpPr>
          <p:cNvPr id="60420" name="Slide Number Placeholder 3"/>
          <p:cNvSpPr>
            <a:spLocks noGrp="1"/>
          </p:cNvSpPr>
          <p:nvPr>
            <p:ph type="sldNum" sz="quarter" idx="5"/>
          </p:nvPr>
        </p:nvSpPr>
        <p:spPr>
          <a:xfrm>
            <a:off x="6519863" y="8867775"/>
            <a:ext cx="338137" cy="276225"/>
          </a:xfrm>
          <a:noFill/>
        </p:spPr>
        <p:txBody>
          <a:bodyPr/>
          <a:lstStyle/>
          <a:p>
            <a:fld id="{5408D981-AB61-464D-8C79-15F29D2F2A42}" type="slidenum">
              <a:rPr lang="en-US" altLang="en-US"/>
              <a:pPr/>
              <a:t>45</a:t>
            </a:fld>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xfrm>
            <a:off x="914400" y="4343400"/>
            <a:ext cx="184150" cy="276225"/>
          </a:xfrm>
          <a:noFill/>
          <a:ln/>
        </p:spPr>
        <p:txBody>
          <a:bodyPr/>
          <a:lstStyle/>
          <a:p>
            <a:endParaRPr lang="en-US" altLang="en-US"/>
          </a:p>
        </p:txBody>
      </p:sp>
      <p:sp>
        <p:nvSpPr>
          <p:cNvPr id="62468" name="Slide Number Placeholder 3"/>
          <p:cNvSpPr>
            <a:spLocks noGrp="1"/>
          </p:cNvSpPr>
          <p:nvPr>
            <p:ph type="sldNum" sz="quarter" idx="5"/>
          </p:nvPr>
        </p:nvSpPr>
        <p:spPr>
          <a:xfrm>
            <a:off x="6519863" y="8867775"/>
            <a:ext cx="338137" cy="276225"/>
          </a:xfrm>
          <a:noFill/>
        </p:spPr>
        <p:txBody>
          <a:bodyPr/>
          <a:lstStyle/>
          <a:p>
            <a:fld id="{BB8919C3-F779-491D-8122-1D92B3FFB005}" type="slidenum">
              <a:rPr lang="en-US" altLang="en-US"/>
              <a:pPr/>
              <a:t>46</a:t>
            </a:fld>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p:spPr>
        <p:txBody>
          <a:bodyPr/>
          <a:lstStyle/>
          <a:p>
            <a:endParaRPr lang="en-US" altLang="en-US"/>
          </a:p>
        </p:txBody>
      </p:sp>
      <p:sp>
        <p:nvSpPr>
          <p:cNvPr id="63492" name="Slide Number Placeholder 3"/>
          <p:cNvSpPr>
            <a:spLocks noGrp="1"/>
          </p:cNvSpPr>
          <p:nvPr>
            <p:ph type="sldNum" sz="quarter" idx="5"/>
          </p:nvPr>
        </p:nvSpPr>
        <p:spPr>
          <a:noFill/>
        </p:spPr>
        <p:txBody>
          <a:bodyPr/>
          <a:lstStyle/>
          <a:p>
            <a:fld id="{A9C518E5-FAA2-4451-B0CD-E0AC1AA9B25A}" type="slidenum">
              <a:rPr lang="en-US" altLang="en-US"/>
              <a:pPr/>
              <a:t>47</a:t>
            </a:fld>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xfrm>
            <a:off x="6519863" y="8867775"/>
            <a:ext cx="338137" cy="276225"/>
          </a:xfrm>
          <a:noFill/>
        </p:spPr>
        <p:txBody>
          <a:bodyPr/>
          <a:lstStyle/>
          <a:p>
            <a:fld id="{6EBB5660-8F9D-4518-816E-DA6C3BCB1424}" type="slidenum">
              <a:rPr lang="en-US" altLang="en-US"/>
              <a:pPr/>
              <a:t>48</a:t>
            </a:fld>
            <a:endParaRPr lang="en-US" altLang="en-US"/>
          </a:p>
        </p:txBody>
      </p:sp>
      <p:sp>
        <p:nvSpPr>
          <p:cNvPr id="66563" name="Rectangle 2"/>
          <p:cNvSpPr>
            <a:spLocks noGrp="1" noRot="1" noChangeAspect="1" noChangeArrowheads="1" noTextEdit="1"/>
          </p:cNvSpPr>
          <p:nvPr>
            <p:ph type="sldImg"/>
          </p:nvPr>
        </p:nvSpPr>
        <p:spPr>
          <a:xfrm>
            <a:off x="3429000" y="2400300"/>
            <a:ext cx="0" cy="0"/>
          </a:xfrm>
          <a:ln/>
        </p:spPr>
      </p:sp>
      <p:sp>
        <p:nvSpPr>
          <p:cNvPr id="66564" name="Rectangle 3"/>
          <p:cNvSpPr>
            <a:spLocks noGrp="1" noChangeArrowheads="1"/>
          </p:cNvSpPr>
          <p:nvPr>
            <p:ph type="body" idx="1"/>
          </p:nvPr>
        </p:nvSpPr>
        <p:spPr>
          <a:xfrm>
            <a:off x="914400" y="4192588"/>
            <a:ext cx="184150" cy="276225"/>
          </a:xfrm>
          <a:noFill/>
          <a:ln/>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Name Card">
    <p:spTree>
      <p:nvGrpSpPr>
        <p:cNvPr id="1" name=""/>
        <p:cNvGrpSpPr/>
        <p:nvPr/>
      </p:nvGrpSpPr>
      <p:grpSpPr>
        <a:xfrm>
          <a:off x="0" y="0"/>
          <a:ext cx="0" cy="0"/>
          <a:chOff x="0" y="0"/>
          <a:chExt cx="0" cy="0"/>
        </a:xfrm>
      </p:grpSpPr>
      <p:pic>
        <p:nvPicPr>
          <p:cNvPr id="5" name="Picture 7" descr="decorative background"/>
          <p:cNvPicPr>
            <a:picLocks noChangeAspect="1"/>
          </p:cNvPicPr>
          <p:nvPr/>
        </p:nvPicPr>
        <p:blipFill>
          <a:blip r:embed="rId2" cstate="print"/>
          <a:srcRect/>
          <a:stretch>
            <a:fillRect/>
          </a:stretch>
        </p:blipFill>
        <p:spPr bwMode="auto">
          <a:xfrm>
            <a:off x="0" y="4995864"/>
            <a:ext cx="12192000" cy="1862137"/>
          </a:xfrm>
          <a:prstGeom prst="rect">
            <a:avLst/>
          </a:prstGeom>
          <a:noFill/>
          <a:ln w="9525">
            <a:noFill/>
            <a:miter lim="800000"/>
            <a:headEnd/>
            <a:tailEnd/>
          </a:ln>
        </p:spPr>
      </p:pic>
      <p:sp>
        <p:nvSpPr>
          <p:cNvPr id="2" name="Title 1"/>
          <p:cNvSpPr>
            <a:spLocks noGrp="1"/>
          </p:cNvSpPr>
          <p:nvPr>
            <p:ph type="title"/>
          </p:nvPr>
        </p:nvSpPr>
        <p:spPr>
          <a:xfrm>
            <a:off x="914400" y="1124703"/>
            <a:ext cx="1036637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4389" y="3648317"/>
            <a:ext cx="10364811" cy="9998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Date Placeholder 4"/>
          <p:cNvSpPr>
            <a:spLocks noGrp="1"/>
          </p:cNvSpPr>
          <p:nvPr>
            <p:ph type="dt" sz="half" idx="10"/>
          </p:nvPr>
        </p:nvSpPr>
        <p:spPr>
          <a:xfrm>
            <a:off x="7416801" y="379414"/>
            <a:ext cx="2910417" cy="365125"/>
          </a:xfrm>
        </p:spPr>
        <p:txBody>
          <a:bodyPr/>
          <a:lstStyle>
            <a:lvl1pPr>
              <a:defRPr smtClean="0"/>
            </a:lvl1pPr>
          </a:lstStyle>
          <a:p>
            <a:pPr>
              <a:defRPr/>
            </a:pPr>
            <a:endParaRPr lang="en-US"/>
          </a:p>
        </p:txBody>
      </p:sp>
      <p:sp>
        <p:nvSpPr>
          <p:cNvPr id="7" name="Footer Placeholder 5"/>
          <p:cNvSpPr>
            <a:spLocks noGrp="1"/>
          </p:cNvSpPr>
          <p:nvPr>
            <p:ph type="ftr" sz="quarter" idx="11"/>
          </p:nvPr>
        </p:nvSpPr>
        <p:spPr>
          <a:xfrm>
            <a:off x="791634" y="379414"/>
            <a:ext cx="6441017" cy="365125"/>
          </a:xfrm>
        </p:spPr>
        <p:txBody>
          <a:bodyPr/>
          <a:lstStyle>
            <a:lvl1pPr>
              <a:defRPr smtClean="0"/>
            </a:lvl1pPr>
          </a:lstStyle>
          <a:p>
            <a:pPr>
              <a:defRPr/>
            </a:pPr>
            <a:endParaRPr lang="en-US"/>
          </a:p>
        </p:txBody>
      </p:sp>
      <p:sp>
        <p:nvSpPr>
          <p:cNvPr id="8" name="Slide Number Placeholder 6"/>
          <p:cNvSpPr>
            <a:spLocks noGrp="1"/>
          </p:cNvSpPr>
          <p:nvPr>
            <p:ph type="sldNum" sz="quarter" idx="12"/>
          </p:nvPr>
        </p:nvSpPr>
        <p:spPr>
          <a:xfrm>
            <a:off x="10509251" y="381001"/>
            <a:ext cx="891116" cy="365125"/>
          </a:xfrm>
        </p:spPr>
        <p:txBody>
          <a:bodyPr/>
          <a:lstStyle>
            <a:lvl1pPr>
              <a:defRPr smtClean="0"/>
            </a:lvl1pPr>
          </a:lstStyle>
          <a:p>
            <a:pPr>
              <a:defRPr/>
            </a:pPr>
            <a:fld id="{7185D17C-10CA-4D6F-A14C-65A94563E3FE}" type="slidenum">
              <a:rPr lang="en-US" altLang="en-US"/>
              <a:pPr>
                <a:defRPr/>
              </a:pPr>
              <a:t>‹#›</a:t>
            </a:fld>
            <a:endParaRPr lang="en-US" altLang="en-US"/>
          </a:p>
        </p:txBody>
      </p:sp>
    </p:spTree>
    <p:extLst>
      <p:ext uri="{BB962C8B-B14F-4D97-AF65-F5344CB8AC3E}">
        <p14:creationId xmlns:p14="http://schemas.microsoft.com/office/powerpoint/2010/main" val="36266950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lvl1pPr>
              <a:defRPr b="1">
                <a:solidFill>
                  <a:srgbClr val="FFFF00"/>
                </a:solidFill>
              </a:defRPr>
            </a:lvl1pPr>
          </a:lstStyle>
          <a:p>
            <a:r>
              <a:rPr lang="en-US" dirty="0"/>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2759A0B-F852-44D6-9D6B-64E89A623539}" type="slidenum">
              <a:rPr lang="en-US" altLang="en-US"/>
              <a:pPr>
                <a:defRPr/>
              </a:pPr>
              <a:t>‹#›</a:t>
            </a:fld>
            <a:endParaRPr lang="en-US" altLang="en-US"/>
          </a:p>
        </p:txBody>
      </p:sp>
    </p:spTree>
    <p:extLst>
      <p:ext uri="{BB962C8B-B14F-4D97-AF65-F5344CB8AC3E}">
        <p14:creationId xmlns:p14="http://schemas.microsoft.com/office/powerpoint/2010/main" val="3738910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20.sv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wmf"/><Relationship Id="rId7"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3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53.png"/></Relationships>
</file>

<file path=ppt/slides/_rels/slide3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3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3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4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5.png"/></Relationships>
</file>

<file path=ppt/slides/_rels/slide4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4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33.xml"/><Relationship Id="rId1" Type="http://schemas.openxmlformats.org/officeDocument/2006/relationships/slideLayout" Target="../slideLayouts/slideLayout4.xml"/><Relationship Id="rId5" Type="http://schemas.openxmlformats.org/officeDocument/2006/relationships/image" Target="../media/image74.png"/><Relationship Id="rId4" Type="http://schemas.openxmlformats.org/officeDocument/2006/relationships/image" Target="../media/image73.png"/></Relationships>
</file>

<file path=ppt/slides/_rels/slide48.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notesSlide" Target="../notesSlides/notesSlide34.xml"/><Relationship Id="rId1" Type="http://schemas.openxmlformats.org/officeDocument/2006/relationships/slideLayout" Target="../slideLayouts/slideLayout15.xml"/><Relationship Id="rId5" Type="http://schemas.openxmlformats.org/officeDocument/2006/relationships/image" Target="../media/image75.png"/><Relationship Id="rId4" Type="http://schemas.openxmlformats.org/officeDocument/2006/relationships/slide" Target="slide33.xml"/></Relationships>
</file>

<file path=ppt/slides/_rels/slide49.xml.rels><?xml version="1.0" encoding="UTF-8" standalone="yes"?>
<Relationships xmlns="http://schemas.openxmlformats.org/package/2006/relationships"><Relationship Id="rId3" Type="http://schemas.openxmlformats.org/officeDocument/2006/relationships/image" Target="../media/image77.png"/><Relationship Id="rId7" Type="http://schemas.openxmlformats.org/officeDocument/2006/relationships/image" Target="../media/image80.svg"/><Relationship Id="rId2" Type="http://schemas.openxmlformats.org/officeDocument/2006/relationships/image" Target="../media/image76.jpeg"/><Relationship Id="rId1" Type="http://schemas.openxmlformats.org/officeDocument/2006/relationships/slideLayout" Target="../slideLayouts/slideLayout13.xml"/><Relationship Id="rId6" Type="http://schemas.openxmlformats.org/officeDocument/2006/relationships/image" Target="../media/image79.png"/><Relationship Id="rId5" Type="http://schemas.openxmlformats.org/officeDocument/2006/relationships/image" Target="../media/image4.png"/><Relationship Id="rId4" Type="http://schemas.openxmlformats.org/officeDocument/2006/relationships/image" Target="../media/image7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GB" sz="2400" dirty="0">
                <a:latin typeface="Times New Roman" panose="02020603050405020304" pitchFamily="18" charset="0"/>
                <a:cs typeface="Times New Roman" panose="02020603050405020304" pitchFamily="18" charset="0"/>
              </a:rPr>
              <a:t>Ahmad AL-Naimi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2854" y="1998560"/>
            <a:ext cx="4079835" cy="1323439"/>
          </a:xfrm>
          <a:prstGeom prst="rect">
            <a:avLst/>
          </a:prstGeom>
          <a:noFill/>
        </p:spPr>
        <p:txBody>
          <a:bodyPr wrap="none" rtlCol="0">
            <a:spAutoFit/>
          </a:bodyPr>
          <a:lstStyle/>
          <a:p>
            <a:pPr algn="l"/>
            <a:r>
              <a:rPr lang="en-US" sz="4000" b="1" i="0" dirty="0">
                <a:solidFill>
                  <a:srgbClr val="444444"/>
                </a:solidFill>
                <a:effectLst>
                  <a:outerShdw blurRad="38100" dist="38100" dir="2700000" algn="tl">
                    <a:srgbClr val="000000">
                      <a:alpha val="43137"/>
                    </a:srgbClr>
                  </a:outerShdw>
                </a:effectLst>
                <a:latin typeface="Open Sans" panose="020B0606030504020204" pitchFamily="34" charset="0"/>
              </a:rPr>
              <a:t>Decision-Making </a:t>
            </a:r>
          </a:p>
          <a:p>
            <a:pPr algn="l"/>
            <a:r>
              <a:rPr lang="en-US" sz="4000" b="1" i="0" dirty="0">
                <a:solidFill>
                  <a:srgbClr val="444444"/>
                </a:solidFill>
                <a:effectLst>
                  <a:outerShdw blurRad="38100" dist="38100" dir="2700000" algn="tl">
                    <a:srgbClr val="000000">
                      <a:alpha val="43137"/>
                    </a:srgbClr>
                  </a:outerShdw>
                </a:effectLst>
                <a:latin typeface="Open Sans" panose="020B0606030504020204" pitchFamily="34" charset="0"/>
              </a:rPr>
              <a:t>under Uncertainty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7A426-2ADE-4495-C0FF-762835EBF8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BFA9EA9-2D46-394B-28D4-0F2C10A9C98C}"/>
              </a:ext>
            </a:extLst>
          </p:cNvPr>
          <p:cNvSpPr txBox="1"/>
          <p:nvPr/>
        </p:nvSpPr>
        <p:spPr>
          <a:xfrm>
            <a:off x="175617" y="907459"/>
            <a:ext cx="4797029" cy="2246769"/>
          </a:xfrm>
          <a:prstGeom prst="rect">
            <a:avLst/>
          </a:prstGeom>
          <a:noFill/>
        </p:spPr>
        <p:txBody>
          <a:bodyPr wrap="square">
            <a:spAutoFit/>
          </a:bodyPr>
          <a:lstStyle/>
          <a:p>
            <a:pPr algn="ct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C00000"/>
                </a:solidFill>
                <a:effectLst/>
                <a:latin typeface="Times New Roman" panose="02020603050405020304" pitchFamily="18" charset="0"/>
                <a:cs typeface="Times New Roman" panose="02020603050405020304" pitchFamily="18" charset="0"/>
              </a:rPr>
              <a:t>Decision-Making under Uncertainty</a:t>
            </a:r>
            <a:br>
              <a:rPr lang="en-US" sz="2800" dirty="0">
                <a:latin typeface="Times New Roman" panose="02020603050405020304" pitchFamily="18" charset="0"/>
                <a:cs typeface="Times New Roman" panose="02020603050405020304" pitchFamily="18" charset="0"/>
              </a:rPr>
            </a:br>
            <a:r>
              <a:rPr lang="en-US" sz="2800" b="0" i="0" dirty="0">
                <a:solidFill>
                  <a:srgbClr val="444444"/>
                </a:solidFill>
                <a:effectLst/>
                <a:latin typeface="Times New Roman" panose="02020603050405020304" pitchFamily="18" charset="0"/>
                <a:cs typeface="Times New Roman" panose="02020603050405020304" pitchFamily="18" charset="0"/>
              </a:rPr>
              <a:t>We must use what has been called ‘smart power’: the full range of tools at our disposal</a:t>
            </a:r>
            <a:endParaRPr lang="en-US" sz="2800" dirty="0">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66FE3198-1B8B-0416-F44D-108EE763D129}"/>
              </a:ext>
            </a:extLst>
          </p:cNvPr>
          <p:cNvGraphicFramePr/>
          <p:nvPr>
            <p:extLst>
              <p:ext uri="{D42A27DB-BD31-4B8C-83A1-F6EECF244321}">
                <p14:modId xmlns:p14="http://schemas.microsoft.com/office/powerpoint/2010/main" val="4222756348"/>
              </p:ext>
            </p:extLst>
          </p:nvPr>
        </p:nvGraphicFramePr>
        <p:xfrm>
          <a:off x="4224337" y="749891"/>
          <a:ext cx="7967663" cy="5643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7A194C6F-00B6-FC6D-CCBC-B9C71E118720}"/>
              </a:ext>
            </a:extLst>
          </p:cNvPr>
          <p:cNvPicPr>
            <a:picLocks noChangeAspect="1"/>
          </p:cNvPicPr>
          <p:nvPr/>
        </p:nvPicPr>
        <p:blipFill>
          <a:blip r:embed="rId7"/>
          <a:stretch>
            <a:fillRect/>
          </a:stretch>
        </p:blipFill>
        <p:spPr>
          <a:xfrm>
            <a:off x="319088" y="4145439"/>
            <a:ext cx="4510088" cy="2550635"/>
          </a:xfrm>
          <a:prstGeom prst="rect">
            <a:avLst/>
          </a:prstGeom>
        </p:spPr>
      </p:pic>
    </p:spTree>
    <p:extLst>
      <p:ext uri="{BB962C8B-B14F-4D97-AF65-F5344CB8AC3E}">
        <p14:creationId xmlns:p14="http://schemas.microsoft.com/office/powerpoint/2010/main" val="622452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28E8AE-81FB-DD31-BFF7-FCCAD6EB83D9}"/>
              </a:ext>
            </a:extLst>
          </p:cNvPr>
          <p:cNvSpPr txBox="1"/>
          <p:nvPr/>
        </p:nvSpPr>
        <p:spPr>
          <a:xfrm>
            <a:off x="232173" y="736164"/>
            <a:ext cx="6093618" cy="5693866"/>
          </a:xfrm>
          <a:prstGeom prst="rect">
            <a:avLst/>
          </a:prstGeom>
          <a:noFill/>
        </p:spPr>
        <p:txBody>
          <a:bodyPr wrap="square">
            <a:spAutoFit/>
          </a:bodyPr>
          <a:lstStyle/>
          <a:p>
            <a:pPr algn="just"/>
            <a:r>
              <a:rPr lang="en-US" sz="2800" b="0" i="0" dirty="0">
                <a:solidFill>
                  <a:srgbClr val="444444"/>
                </a:solidFill>
                <a:effectLst/>
                <a:latin typeface="Times New Roman" panose="02020603050405020304" pitchFamily="18" charset="0"/>
                <a:cs typeface="Times New Roman" panose="02020603050405020304" pitchFamily="18" charset="0"/>
              </a:rPr>
              <a:t>Today’s strategic environment is increasingly characterized by threats that ‚are both diffuse and uncertain, where conflict is inherently unpredictable, and where our capability to defend and promote our personal, corporate and national interests may be restricted by political, diplomatic, informational and economic constraints.ie it has</a:t>
            </a:r>
          </a:p>
          <a:p>
            <a:pPr algn="just"/>
            <a:endParaRPr lang="en-US" sz="2800" b="0" i="0" dirty="0">
              <a:solidFill>
                <a:srgbClr val="444444"/>
              </a:solidFill>
              <a:effectLst/>
              <a:latin typeface="Times New Roman" panose="02020603050405020304" pitchFamily="18" charset="0"/>
              <a:cs typeface="Times New Roman" panose="02020603050405020304" pitchFamily="18" charset="0"/>
            </a:endParaRPr>
          </a:p>
          <a:p>
            <a:pPr algn="ct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u="sng" dirty="0">
                <a:solidFill>
                  <a:srgbClr val="44444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volatility, uncertainty, complexity, and ambiguity (VUCA)</a:t>
            </a:r>
            <a:b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9016A8EB-3873-B300-D559-C140CEB31028}"/>
              </a:ext>
            </a:extLst>
          </p:cNvPr>
          <p:cNvPicPr>
            <a:picLocks noChangeAspect="1"/>
          </p:cNvPicPr>
          <p:nvPr/>
        </p:nvPicPr>
        <p:blipFill>
          <a:blip r:embed="rId2"/>
          <a:stretch>
            <a:fillRect/>
          </a:stretch>
        </p:blipFill>
        <p:spPr>
          <a:xfrm>
            <a:off x="6325790" y="129182"/>
            <a:ext cx="5866209" cy="6599636"/>
          </a:xfrm>
          <a:prstGeom prst="rect">
            <a:avLst/>
          </a:prstGeom>
        </p:spPr>
      </p:pic>
    </p:spTree>
    <p:extLst>
      <p:ext uri="{BB962C8B-B14F-4D97-AF65-F5344CB8AC3E}">
        <p14:creationId xmlns:p14="http://schemas.microsoft.com/office/powerpoint/2010/main" val="4234663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207930-18DE-B7B2-78A4-321F03BBEABE}"/>
              </a:ext>
            </a:extLst>
          </p:cNvPr>
          <p:cNvSpPr txBox="1"/>
          <p:nvPr/>
        </p:nvSpPr>
        <p:spPr>
          <a:xfrm>
            <a:off x="366712" y="382012"/>
            <a:ext cx="11458575" cy="3046988"/>
          </a:xfrm>
          <a:prstGeom prst="rect">
            <a:avLst/>
          </a:prstGeom>
          <a:noFill/>
        </p:spPr>
        <p:txBody>
          <a:bodyPr wrap="square">
            <a:spAutoFit/>
          </a:bodyPr>
          <a:lstStyle/>
          <a:p>
            <a:pPr algn="just"/>
            <a:r>
              <a:rPr lang="en-US" sz="2400" b="0" i="0" dirty="0">
                <a:solidFill>
                  <a:srgbClr val="444444"/>
                </a:solidFill>
                <a:effectLst/>
                <a:latin typeface="Times New Roman" panose="02020603050405020304" pitchFamily="18" charset="0"/>
                <a:cs typeface="Times New Roman" panose="02020603050405020304" pitchFamily="18" charset="0"/>
              </a:rPr>
              <a:t>Instead of the hierarchically focused, linear strategic thinking that has dominated traditional decision-making, the turbulent VUCA environment requires non-linear cognitive competencies characterized by the ‚ability to recognize changes in the environment; to determine what is new and what must be learned to be effective. In this environment, effective strategic leaders must recognize which decision factors are most important in relation to the big picture, must be able to identify and prioritize alternatives, integrate information from a variety of sources, and detect trends, associations and cause-effect relationships.</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CB7A102-2BF7-1B7F-7B26-E40F1E5EAB11}"/>
              </a:ext>
            </a:extLst>
          </p:cNvPr>
          <p:cNvPicPr>
            <a:picLocks noChangeAspect="1"/>
          </p:cNvPicPr>
          <p:nvPr/>
        </p:nvPicPr>
        <p:blipFill>
          <a:blip r:embed="rId2"/>
          <a:stretch>
            <a:fillRect/>
          </a:stretch>
        </p:blipFill>
        <p:spPr>
          <a:xfrm>
            <a:off x="366712" y="3628013"/>
            <a:ext cx="11458575" cy="3114632"/>
          </a:xfrm>
          <a:prstGeom prst="rect">
            <a:avLst/>
          </a:prstGeom>
        </p:spPr>
      </p:pic>
    </p:spTree>
    <p:extLst>
      <p:ext uri="{BB962C8B-B14F-4D97-AF65-F5344CB8AC3E}">
        <p14:creationId xmlns:p14="http://schemas.microsoft.com/office/powerpoint/2010/main" val="2513389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F267A-C005-609F-303E-063B87D430D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B34BECE-22B3-2BAE-B141-A959BD92D222}"/>
              </a:ext>
            </a:extLst>
          </p:cNvPr>
          <p:cNvSpPr txBox="1"/>
          <p:nvPr/>
        </p:nvSpPr>
        <p:spPr>
          <a:xfrm>
            <a:off x="975123" y="652760"/>
            <a:ext cx="10840640" cy="1384995"/>
          </a:xfrm>
          <a:prstGeom prst="rect">
            <a:avLst/>
          </a:prstGeom>
          <a:noFill/>
        </p:spPr>
        <p:txBody>
          <a:bodyPr wrap="square">
            <a:spAutoFit/>
          </a:bodyPr>
          <a:lstStyle/>
          <a:p>
            <a:pPr algn="ct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the organization develop strategic thinkers who can operate effectively in the complex and uncertain contemporary security environment?</a:t>
            </a:r>
            <a:endPar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E32BA4A-1D27-61E3-B7A6-8BBB3E2B1CC3}"/>
              </a:ext>
            </a:extLst>
          </p:cNvPr>
          <p:cNvSpPr txBox="1"/>
          <p:nvPr/>
        </p:nvSpPr>
        <p:spPr>
          <a:xfrm>
            <a:off x="657225" y="2243137"/>
            <a:ext cx="5029200" cy="3416320"/>
          </a:xfrm>
          <a:prstGeom prst="rect">
            <a:avLst/>
          </a:prstGeom>
          <a:noFill/>
        </p:spPr>
        <p:txBody>
          <a:bodyPr wrap="square" rtlCol="0">
            <a:spAutoFit/>
          </a:bodyPr>
          <a:lstStyle/>
          <a:p>
            <a:pPr algn="just"/>
            <a:r>
              <a:rPr lang="en-US" sz="2400" b="0" i="0" dirty="0">
                <a:solidFill>
                  <a:srgbClr val="4D5156"/>
                </a:solidFill>
                <a:effectLst/>
                <a:latin typeface="Times New Roman" panose="02020603050405020304" pitchFamily="18" charset="0"/>
                <a:cs typeface="Times New Roman" panose="02020603050405020304" pitchFamily="18" charset="0"/>
              </a:rPr>
              <a:t>Strategic thinking </a:t>
            </a:r>
            <a:r>
              <a:rPr lang="en-US" sz="2400" b="0" i="0" dirty="0">
                <a:solidFill>
                  <a:srgbClr val="040C28"/>
                </a:solidFill>
                <a:effectLst/>
                <a:latin typeface="Times New Roman" panose="02020603050405020304" pitchFamily="18" charset="0"/>
                <a:cs typeface="Times New Roman" panose="02020603050405020304" pitchFamily="18" charset="0"/>
              </a:rPr>
              <a:t>improves decision-making</a:t>
            </a:r>
            <a:r>
              <a:rPr lang="en-US" sz="2400" b="0" i="0" dirty="0">
                <a:solidFill>
                  <a:srgbClr val="4D5156"/>
                </a:solidFill>
                <a:effectLst/>
                <a:latin typeface="Times New Roman" panose="02020603050405020304" pitchFamily="18" charset="0"/>
                <a:cs typeface="Times New Roman" panose="02020603050405020304" pitchFamily="18" charset="0"/>
              </a:rPr>
              <a:t>. Leaders can evaluate options in the context of overall goals and objectives, leading to more effective and coherent decisions. By thinking strategically, leaders can encourage creative solutions and adapt to changing environments, keeping the organization competitive.</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4917B49-7FB5-06F0-8F06-1073CFAE63A5}"/>
              </a:ext>
            </a:extLst>
          </p:cNvPr>
          <p:cNvPicPr>
            <a:picLocks noChangeAspect="1"/>
          </p:cNvPicPr>
          <p:nvPr/>
        </p:nvPicPr>
        <p:blipFill>
          <a:blip r:embed="rId2"/>
          <a:stretch>
            <a:fillRect/>
          </a:stretch>
        </p:blipFill>
        <p:spPr>
          <a:xfrm>
            <a:off x="5857875" y="2191584"/>
            <a:ext cx="6349893" cy="4666416"/>
          </a:xfrm>
          <a:prstGeom prst="rect">
            <a:avLst/>
          </a:prstGeom>
        </p:spPr>
      </p:pic>
    </p:spTree>
    <p:extLst>
      <p:ext uri="{BB962C8B-B14F-4D97-AF65-F5344CB8AC3E}">
        <p14:creationId xmlns:p14="http://schemas.microsoft.com/office/powerpoint/2010/main" val="1168335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612B0-7960-6E65-0BDD-188204C767C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1C0194C-2B9C-927F-4BDD-CAC99E67971A}"/>
              </a:ext>
            </a:extLst>
          </p:cNvPr>
          <p:cNvSpPr txBox="1"/>
          <p:nvPr/>
        </p:nvSpPr>
        <p:spPr>
          <a:xfrm>
            <a:off x="689372" y="250822"/>
            <a:ext cx="11097816" cy="3555589"/>
          </a:xfrm>
          <a:prstGeom prst="rect">
            <a:avLst/>
          </a:prstGeom>
          <a:noFill/>
        </p:spPr>
        <p:txBody>
          <a:bodyPr wrap="square">
            <a:spAutoFit/>
          </a:bodyPr>
          <a:lstStyle/>
          <a:p>
            <a:pPr algn="ctr">
              <a:lnSpc>
                <a:spcPct val="200000"/>
              </a:lnSpc>
            </a:pPr>
            <a:r>
              <a:rPr lang="en-US" sz="32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Thinking Strategy</a:t>
            </a:r>
          </a:p>
          <a:p>
            <a:pPr algn="just">
              <a:lnSpc>
                <a:spcPct val="150000"/>
              </a:lnSpc>
            </a:pPr>
            <a:r>
              <a:rPr lang="en-US" sz="2200" b="0" i="0" dirty="0">
                <a:solidFill>
                  <a:srgbClr val="444444"/>
                </a:solidFill>
                <a:effectLst/>
                <a:latin typeface="Times New Roman" panose="02020603050405020304" pitchFamily="18" charset="0"/>
                <a:cs typeface="Times New Roman" panose="02020603050405020304" pitchFamily="18" charset="0"/>
              </a:rPr>
              <a:t>It is the disciplined calculation of overarching objectives, concepts, and resources within acceptable bounds of risk to create more favorable future outcomes than might otherwise exist if left to chance or the hands of others. Strategy emerges over time as intentions are adjusted to accommodate changing realities. Strategy also provides rational direction for courses of action intended to maximize desired and minimize undesired outcomes in each context.</a:t>
            </a:r>
            <a:endParaRPr lang="en-US" sz="2200" dirty="0">
              <a:latin typeface="Times New Roman" panose="02020603050405020304" pitchFamily="18" charset="0"/>
              <a:cs typeface="Times New Roman" panose="02020603050405020304" pitchFamily="18" charset="0"/>
            </a:endParaRPr>
          </a:p>
        </p:txBody>
      </p:sp>
      <p:pic>
        <p:nvPicPr>
          <p:cNvPr id="6" name="Picture 5" descr="Sphere on plank">
            <a:extLst>
              <a:ext uri="{FF2B5EF4-FFF2-40B4-BE49-F238E27FC236}">
                <a16:creationId xmlns:a16="http://schemas.microsoft.com/office/drawing/2014/main" id="{DADD6EBB-A78A-E15A-26E8-CDCE8FBDEF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812" y="3806411"/>
            <a:ext cx="5691188" cy="2854165"/>
          </a:xfrm>
          <a:prstGeom prst="rect">
            <a:avLst/>
          </a:prstGeom>
        </p:spPr>
      </p:pic>
      <p:pic>
        <p:nvPicPr>
          <p:cNvPr id="8" name="Picture 7" descr="Instant film photo collage of landscapes">
            <a:extLst>
              <a:ext uri="{FF2B5EF4-FFF2-40B4-BE49-F238E27FC236}">
                <a16:creationId xmlns:a16="http://schemas.microsoft.com/office/drawing/2014/main" id="{5CCD7129-8C9D-B441-DE54-33AFA1CE03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7975" y="3806411"/>
            <a:ext cx="5129215" cy="2854165"/>
          </a:xfrm>
          <a:prstGeom prst="rect">
            <a:avLst/>
          </a:prstGeom>
        </p:spPr>
      </p:pic>
    </p:spTree>
    <p:extLst>
      <p:ext uri="{BB962C8B-B14F-4D97-AF65-F5344CB8AC3E}">
        <p14:creationId xmlns:p14="http://schemas.microsoft.com/office/powerpoint/2010/main" val="579514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E24556-200C-4CFC-9847-B2D2415F9FF9}"/>
              </a:ext>
            </a:extLst>
          </p:cNvPr>
          <p:cNvPicPr>
            <a:picLocks noChangeAspect="1"/>
          </p:cNvPicPr>
          <p:nvPr/>
        </p:nvPicPr>
        <p:blipFill>
          <a:blip r:embed="rId2"/>
          <a:stretch>
            <a:fillRect/>
          </a:stretch>
        </p:blipFill>
        <p:spPr>
          <a:xfrm>
            <a:off x="997627" y="593804"/>
            <a:ext cx="11967882" cy="6267635"/>
          </a:xfrm>
          <a:prstGeom prst="rect">
            <a:avLst/>
          </a:prstGeom>
        </p:spPr>
      </p:pic>
    </p:spTree>
    <p:extLst>
      <p:ext uri="{BB962C8B-B14F-4D97-AF65-F5344CB8AC3E}">
        <p14:creationId xmlns:p14="http://schemas.microsoft.com/office/powerpoint/2010/main" val="1674255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F8B49-DAE8-1F5B-9936-1B032FFAC50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637123B-96AF-30D1-6A03-85C85CB1AEF1}"/>
              </a:ext>
            </a:extLst>
          </p:cNvPr>
          <p:cNvSpPr txBox="1"/>
          <p:nvPr/>
        </p:nvSpPr>
        <p:spPr>
          <a:xfrm>
            <a:off x="371475" y="484443"/>
            <a:ext cx="4929187" cy="5889113"/>
          </a:xfrm>
          <a:prstGeom prst="rect">
            <a:avLst/>
          </a:prstGeom>
          <a:noFill/>
        </p:spPr>
        <p:txBody>
          <a:bodyPr wrap="square">
            <a:spAutoFit/>
          </a:bodyPr>
          <a:lstStyle/>
          <a:p>
            <a:pPr algn="ctr">
              <a:lnSpc>
                <a:spcPct val="200000"/>
              </a:lnSpc>
            </a:pPr>
            <a:r>
              <a:rPr lang="en-US" sz="2400" i="0" dirty="0">
                <a:solidFill>
                  <a:srgbClr val="44444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Nickols defines strategy along four dimensions: perspective, position, plan and pattern. It is,</a:t>
            </a:r>
            <a:b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2400" b="0" i="0" dirty="0">
                <a:solidFill>
                  <a:srgbClr val="444444"/>
                </a:solidFill>
                <a:effectLst/>
                <a:latin typeface="Times New Roman" panose="02020603050405020304" pitchFamily="18" charset="0"/>
                <a:cs typeface="Times New Roman" panose="02020603050405020304" pitchFamily="18" charset="0"/>
              </a:rPr>
              <a:t>the bridge between policy or high-order goals on the one hand and tactics or concrete actions on the other. Strategy and tactics together straddle the gap between ends and means. </a:t>
            </a:r>
            <a:endParaRPr lang="en-US" sz="24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88358810-9B93-D3FE-AB61-027CAF99E8DD}"/>
              </a:ext>
            </a:extLst>
          </p:cNvPr>
          <p:cNvPicPr>
            <a:picLocks noChangeAspect="1"/>
          </p:cNvPicPr>
          <p:nvPr/>
        </p:nvPicPr>
        <p:blipFill>
          <a:blip r:embed="rId2"/>
          <a:stretch>
            <a:fillRect/>
          </a:stretch>
        </p:blipFill>
        <p:spPr>
          <a:xfrm>
            <a:off x="5514974" y="228600"/>
            <a:ext cx="6500813" cy="6386513"/>
          </a:xfrm>
          <a:prstGeom prst="rect">
            <a:avLst/>
          </a:prstGeom>
        </p:spPr>
      </p:pic>
    </p:spTree>
    <p:extLst>
      <p:ext uri="{BB962C8B-B14F-4D97-AF65-F5344CB8AC3E}">
        <p14:creationId xmlns:p14="http://schemas.microsoft.com/office/powerpoint/2010/main" val="429750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2D19A4-0749-E0DA-2ADB-2D02D788CAC3}"/>
              </a:ext>
            </a:extLst>
          </p:cNvPr>
          <p:cNvSpPr txBox="1"/>
          <p:nvPr/>
        </p:nvSpPr>
        <p:spPr>
          <a:xfrm>
            <a:off x="2522751" y="316818"/>
            <a:ext cx="6535524" cy="6555641"/>
          </a:xfrm>
          <a:prstGeom prst="rect">
            <a:avLst/>
          </a:prstGeom>
          <a:noFill/>
        </p:spPr>
        <p:txBody>
          <a:bodyPr wrap="square">
            <a:spAutoFit/>
          </a:bodyPr>
          <a:lstStyle/>
          <a:p>
            <a:pPr marL="457200" indent="-457200">
              <a:buFont typeface="Wingdings" panose="05000000000000000000" pitchFamily="2" charset="2"/>
              <a:buChar char="ü"/>
            </a:pPr>
            <a:r>
              <a:rPr lang="en-US" sz="2800" b="0" i="0" dirty="0">
                <a:solidFill>
                  <a:srgbClr val="444444"/>
                </a:solidFill>
                <a:effectLst/>
                <a:latin typeface="Times New Roman" panose="02020603050405020304" pitchFamily="18" charset="0"/>
                <a:cs typeface="Times New Roman" panose="02020603050405020304" pitchFamily="18" charset="0"/>
              </a:rPr>
              <a:t>In short, strategy is a term that refers to a complex web of thoughts, </a:t>
            </a:r>
            <a:r>
              <a:rPr lang="en-US" sz="2800" b="1" i="0" dirty="0">
                <a:solidFill>
                  <a:srgbClr val="444444"/>
                </a:solidFill>
                <a:effectLst/>
                <a:latin typeface="Times New Roman" panose="02020603050405020304" pitchFamily="18" charset="0"/>
                <a:cs typeface="Times New Roman" panose="02020603050405020304" pitchFamily="18" charset="0"/>
              </a:rPr>
              <a:t>ideas</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insights</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experiences</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goals</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expertise</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memories</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perceptions</a:t>
            </a:r>
            <a:r>
              <a:rPr lang="en-US" sz="2800" b="0" i="0" dirty="0">
                <a:solidFill>
                  <a:srgbClr val="444444"/>
                </a:solidFill>
                <a:effectLst/>
                <a:latin typeface="Times New Roman" panose="02020603050405020304" pitchFamily="18" charset="0"/>
                <a:cs typeface="Times New Roman" panose="02020603050405020304" pitchFamily="18" charset="0"/>
              </a:rPr>
              <a:t>, and </a:t>
            </a:r>
            <a:r>
              <a:rPr lang="en-US" sz="2800" b="1" i="0" dirty="0">
                <a:solidFill>
                  <a:srgbClr val="444444"/>
                </a:solidFill>
                <a:effectLst/>
                <a:latin typeface="Times New Roman" panose="02020603050405020304" pitchFamily="18" charset="0"/>
                <a:cs typeface="Times New Roman" panose="02020603050405020304" pitchFamily="18" charset="0"/>
              </a:rPr>
              <a:t>expectations</a:t>
            </a:r>
            <a:r>
              <a:rPr lang="en-US" sz="2800" b="0" i="0" dirty="0">
                <a:solidFill>
                  <a:srgbClr val="444444"/>
                </a:solidFill>
                <a:effectLst/>
                <a:latin typeface="Times New Roman" panose="02020603050405020304" pitchFamily="18" charset="0"/>
                <a:cs typeface="Times New Roman" panose="02020603050405020304" pitchFamily="18" charset="0"/>
              </a:rPr>
              <a:t> that provides general guidance for specific actions in pursuit of ends. </a:t>
            </a:r>
          </a:p>
          <a:p>
            <a:pPr marL="457200" indent="-457200">
              <a:buFont typeface="Wingdings" panose="05000000000000000000" pitchFamily="2" charset="2"/>
              <a:buChar char="ü"/>
            </a:pPr>
            <a:endParaRPr lang="en-US" sz="2800" dirty="0">
              <a:solidFill>
                <a:srgbClr val="444444"/>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ü"/>
            </a:pPr>
            <a:r>
              <a:rPr lang="en-US" sz="2800" b="0" i="0" dirty="0">
                <a:solidFill>
                  <a:srgbClr val="444444"/>
                </a:solidFill>
                <a:effectLst/>
                <a:latin typeface="Times New Roman" panose="02020603050405020304" pitchFamily="18" charset="0"/>
                <a:cs typeface="Times New Roman" panose="02020603050405020304" pitchFamily="18" charset="0"/>
              </a:rPr>
              <a:t>Strategy is at once the course we chart, the journey we imagine, and, at the same time, it is the course we steer, the trip we make. Even when we are embarking on a voyage of discovery, with no destination in mind, the voyage has a purpose, an outcome, an end to be kept in view</a:t>
            </a:r>
            <a:endParaRPr lang="en-US" sz="2800" dirty="0">
              <a:latin typeface="Times New Roman" panose="02020603050405020304" pitchFamily="18" charset="0"/>
              <a:cs typeface="Times New Roman" panose="02020603050405020304" pitchFamily="18" charset="0"/>
            </a:endParaRPr>
          </a:p>
        </p:txBody>
      </p:sp>
      <p:pic>
        <p:nvPicPr>
          <p:cNvPr id="9" name="Graphic 8" descr="Man wearing hat and suit">
            <a:extLst>
              <a:ext uri="{FF2B5EF4-FFF2-40B4-BE49-F238E27FC236}">
                <a16:creationId xmlns:a16="http://schemas.microsoft.com/office/drawing/2014/main" id="{4CFC8CA7-94E3-E1E1-A2A0-21E8DE4A350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1844" y="585959"/>
            <a:ext cx="1533525" cy="4457700"/>
          </a:xfrm>
          <a:prstGeom prst="rect">
            <a:avLst/>
          </a:prstGeom>
        </p:spPr>
      </p:pic>
      <p:pic>
        <p:nvPicPr>
          <p:cNvPr id="11" name="Graphic 10" descr="Man wearing a tunic">
            <a:extLst>
              <a:ext uri="{FF2B5EF4-FFF2-40B4-BE49-F238E27FC236}">
                <a16:creationId xmlns:a16="http://schemas.microsoft.com/office/drawing/2014/main" id="{4385DED0-E8D8-549F-E859-9C5422A7BF5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879755" y="500234"/>
            <a:ext cx="2514600" cy="4543425"/>
          </a:xfrm>
          <a:prstGeom prst="rect">
            <a:avLst/>
          </a:prstGeom>
        </p:spPr>
      </p:pic>
      <p:pic>
        <p:nvPicPr>
          <p:cNvPr id="13" name="Graphic 12" descr="Woman with hands on hip">
            <a:extLst>
              <a:ext uri="{FF2B5EF4-FFF2-40B4-BE49-F238E27FC236}">
                <a16:creationId xmlns:a16="http://schemas.microsoft.com/office/drawing/2014/main" id="{2C479270-E433-BAC1-D0CB-24C68A6865D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58348" y="1494375"/>
            <a:ext cx="1714500" cy="4200525"/>
          </a:xfrm>
          <a:prstGeom prst="rect">
            <a:avLst/>
          </a:prstGeom>
        </p:spPr>
      </p:pic>
      <p:pic>
        <p:nvPicPr>
          <p:cNvPr id="15" name="Graphic 14" descr="Woman with ponytail hair">
            <a:extLst>
              <a:ext uri="{FF2B5EF4-FFF2-40B4-BE49-F238E27FC236}">
                <a16:creationId xmlns:a16="http://schemas.microsoft.com/office/drawing/2014/main" id="{9DC87D2D-3AA1-4184-B169-D9FFBB9BDF8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137055" y="1857425"/>
            <a:ext cx="2352675" cy="4476750"/>
          </a:xfrm>
          <a:prstGeom prst="rect">
            <a:avLst/>
          </a:prstGeom>
        </p:spPr>
      </p:pic>
    </p:spTree>
    <p:extLst>
      <p:ext uri="{BB962C8B-B14F-4D97-AF65-F5344CB8AC3E}">
        <p14:creationId xmlns:p14="http://schemas.microsoft.com/office/powerpoint/2010/main" val="626364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DB1BE74C-434A-2465-3ABA-BBB4147F933F}"/>
              </a:ext>
            </a:extLst>
          </p:cNvPr>
          <p:cNvSpPr>
            <a:spLocks noGrp="1" noChangeArrowheads="1"/>
          </p:cNvSpPr>
          <p:nvPr>
            <p:ph type="title"/>
          </p:nvPr>
        </p:nvSpPr>
        <p:spPr/>
        <p:txBody>
          <a:bodyPr/>
          <a:lstStyle/>
          <a:p>
            <a:pPr algn="ctr" eaLnBrk="1" hangingPunct="1">
              <a:defRPr/>
            </a:pPr>
            <a:r>
              <a:rPr lang="en-IE"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Thinking</a:t>
            </a:r>
          </a:p>
        </p:txBody>
      </p:sp>
      <p:sp>
        <p:nvSpPr>
          <p:cNvPr id="32771" name="Rectangle 3">
            <a:extLst>
              <a:ext uri="{FF2B5EF4-FFF2-40B4-BE49-F238E27FC236}">
                <a16:creationId xmlns:a16="http://schemas.microsoft.com/office/drawing/2014/main" id="{8FB627E4-E2CC-6688-11CC-D929A721692E}"/>
              </a:ext>
            </a:extLst>
          </p:cNvPr>
          <p:cNvSpPr>
            <a:spLocks noGrp="1" noChangeArrowheads="1"/>
          </p:cNvSpPr>
          <p:nvPr>
            <p:ph type="body" idx="1"/>
          </p:nvPr>
        </p:nvSpPr>
        <p:spPr>
          <a:xfrm>
            <a:off x="838200" y="1825625"/>
            <a:ext cx="4248150" cy="4351338"/>
          </a:xfrm>
        </p:spPr>
        <p:txBody>
          <a:bodyPr/>
          <a:lstStyle/>
          <a:p>
            <a:pPr eaLnBrk="1" hangingPunct="1">
              <a:lnSpc>
                <a:spcPct val="200000"/>
              </a:lnSpc>
              <a:buFont typeface="Wingdings" panose="05000000000000000000" pitchFamily="2" charset="2"/>
              <a:buChar char="ü"/>
              <a:defRPr/>
            </a:pPr>
            <a:r>
              <a:rPr lang="en-IE"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t>
            </a:r>
          </a:p>
          <a:p>
            <a:pPr eaLnBrk="1" hangingPunct="1">
              <a:lnSpc>
                <a:spcPct val="200000"/>
              </a:lnSpc>
              <a:buFont typeface="Wingdings" panose="05000000000000000000" pitchFamily="2" charset="2"/>
              <a:buChar char="ü"/>
              <a:defRPr/>
            </a:pPr>
            <a:r>
              <a:rPr lang="en-IE"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a:t>
            </a:r>
          </a:p>
          <a:p>
            <a:pPr eaLnBrk="1" hangingPunct="1">
              <a:lnSpc>
                <a:spcPct val="200000"/>
              </a:lnSpc>
              <a:buFont typeface="Wingdings" panose="05000000000000000000" pitchFamily="2" charset="2"/>
              <a:buChar char="ü"/>
              <a:defRPr/>
            </a:pPr>
            <a:r>
              <a:rPr lang="en-IE"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Implication</a:t>
            </a:r>
          </a:p>
        </p:txBody>
      </p:sp>
      <p:pic>
        <p:nvPicPr>
          <p:cNvPr id="2" name="Picture 1">
            <a:extLst>
              <a:ext uri="{FF2B5EF4-FFF2-40B4-BE49-F238E27FC236}">
                <a16:creationId xmlns:a16="http://schemas.microsoft.com/office/drawing/2014/main" id="{9C722E96-94AD-A5EF-4AC1-51970AAFEFD7}"/>
              </a:ext>
            </a:extLst>
          </p:cNvPr>
          <p:cNvPicPr>
            <a:picLocks noChangeAspect="1"/>
          </p:cNvPicPr>
          <p:nvPr/>
        </p:nvPicPr>
        <p:blipFill>
          <a:blip r:embed="rId3"/>
          <a:stretch>
            <a:fillRect/>
          </a:stretch>
        </p:blipFill>
        <p:spPr>
          <a:xfrm>
            <a:off x="5378450" y="1690688"/>
            <a:ext cx="6718300" cy="50387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F3D2BABD-4BA1-B981-4A73-93E48DE60729}"/>
              </a:ext>
            </a:extLst>
          </p:cNvPr>
          <p:cNvSpPr>
            <a:spLocks noGrp="1" noChangeArrowheads="1"/>
          </p:cNvSpPr>
          <p:nvPr>
            <p:ph type="title"/>
          </p:nvPr>
        </p:nvSpPr>
        <p:spPr/>
        <p:txBody>
          <a:bodyPr/>
          <a:lstStyle/>
          <a:p>
            <a:pPr algn="ctr" eaLnBrk="1" hangingPunct="1">
              <a:defRPr/>
            </a:pPr>
            <a:r>
              <a:rPr lang="en-IE"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we think?</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47" name="Rectangle 3">
            <a:extLst>
              <a:ext uri="{FF2B5EF4-FFF2-40B4-BE49-F238E27FC236}">
                <a16:creationId xmlns:a16="http://schemas.microsoft.com/office/drawing/2014/main" id="{C062F56D-2F35-B4BA-F711-80B3D3E18EA0}"/>
              </a:ext>
            </a:extLst>
          </p:cNvPr>
          <p:cNvSpPr>
            <a:spLocks noGrp="1" noChangeArrowheads="1"/>
          </p:cNvSpPr>
          <p:nvPr>
            <p:ph type="body" idx="1"/>
          </p:nvPr>
        </p:nvSpPr>
        <p:spPr/>
        <p:txBody>
          <a:bodyPr>
            <a:normAutofit/>
          </a:bodyPr>
          <a:lstStyle/>
          <a:p>
            <a:pPr marL="609600" indent="-609600">
              <a:buFontTx/>
              <a:buAutoNum type="arabicPeriod"/>
              <a:defRPr/>
            </a:pPr>
            <a:r>
              <a:rPr lang="en-IE" sz="3200" dirty="0">
                <a:latin typeface="Times New Roman" panose="02020603050405020304" pitchFamily="18" charset="0"/>
                <a:cs typeface="Times New Roman" panose="02020603050405020304" pitchFamily="18" charset="0"/>
              </a:rPr>
              <a:t>To decide what to do</a:t>
            </a:r>
          </a:p>
          <a:p>
            <a:pPr marL="609600" indent="-609600">
              <a:buFontTx/>
              <a:buAutoNum type="arabicPeriod"/>
              <a:defRPr/>
            </a:pPr>
            <a:r>
              <a:rPr lang="en-IE" sz="3200" dirty="0">
                <a:latin typeface="Times New Roman" panose="02020603050405020304" pitchFamily="18" charset="0"/>
                <a:cs typeface="Times New Roman" panose="02020603050405020304" pitchFamily="18" charset="0"/>
              </a:rPr>
              <a:t>To decide what to believe</a:t>
            </a:r>
          </a:p>
          <a:p>
            <a:pPr marL="609600" indent="-609600">
              <a:buFontTx/>
              <a:buAutoNum type="arabicPeriod"/>
              <a:defRPr/>
            </a:pPr>
            <a:r>
              <a:rPr lang="en-IE" sz="3200" strike="sngStrike" dirty="0">
                <a:latin typeface="Times New Roman" panose="02020603050405020304" pitchFamily="18" charset="0"/>
                <a:cs typeface="Times New Roman" panose="02020603050405020304" pitchFamily="18" charset="0"/>
              </a:rPr>
              <a:t>For fun (stories and jokes).</a:t>
            </a:r>
            <a:endParaRPr lang="en-US" sz="3200" strike="sngStrike" dirty="0">
              <a:latin typeface="Times New Roman" panose="02020603050405020304" pitchFamily="18" charset="0"/>
              <a:cs typeface="Times New Roman" panose="02020603050405020304" pitchFamily="18" charset="0"/>
            </a:endParaRPr>
          </a:p>
        </p:txBody>
      </p:sp>
      <p:sp>
        <p:nvSpPr>
          <p:cNvPr id="6149" name="Text Box 5">
            <a:extLst>
              <a:ext uri="{FF2B5EF4-FFF2-40B4-BE49-F238E27FC236}">
                <a16:creationId xmlns:a16="http://schemas.microsoft.com/office/drawing/2014/main" id="{B9419877-5DD8-D0CA-1773-AACFF3779584}"/>
              </a:ext>
            </a:extLst>
          </p:cNvPr>
          <p:cNvSpPr txBox="1">
            <a:spLocks noChangeArrowheads="1"/>
          </p:cNvSpPr>
          <p:nvPr/>
        </p:nvSpPr>
        <p:spPr bwMode="auto">
          <a:xfrm>
            <a:off x="2171700" y="4237971"/>
            <a:ext cx="78486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IE" altLang="en-US" sz="2400" dirty="0">
                <a:latin typeface="Times New Roman" panose="02020603050405020304" pitchFamily="18" charset="0"/>
                <a:cs typeface="Times New Roman" panose="02020603050405020304" pitchFamily="18" charset="0"/>
              </a:rPr>
              <a:t>If we genuinely care about our decisions, 1 and 2 tend to activate the careful, logical, reasonable part of our mind – a part of our mind that is important for quality critical thinking in psychological science. Quality critical thinking is not a prerequisite for 3.  </a:t>
            </a:r>
            <a:endParaRPr lang="en-US" altLang="en-US" sz="2400" dirty="0">
              <a:latin typeface="Times New Roman" panose="02020603050405020304" pitchFamily="18" charset="0"/>
              <a:cs typeface="Times New Roman" panose="02020603050405020304" pitchFamily="18" charset="0"/>
            </a:endParaRPr>
          </a:p>
        </p:txBody>
      </p:sp>
      <p:pic>
        <p:nvPicPr>
          <p:cNvPr id="3" name="Graphic 2" descr="Face with thick eyebrows">
            <a:extLst>
              <a:ext uri="{FF2B5EF4-FFF2-40B4-BE49-F238E27FC236}">
                <a16:creationId xmlns:a16="http://schemas.microsoft.com/office/drawing/2014/main" id="{A37ED0B5-3654-807F-F06A-6B12CE73204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053262" y="1495017"/>
            <a:ext cx="2175731" cy="1933983"/>
          </a:xfrm>
          <a:prstGeom prst="rect">
            <a:avLst/>
          </a:prstGeom>
        </p:spPr>
      </p:pic>
      <p:pic>
        <p:nvPicPr>
          <p:cNvPr id="5" name="Graphic 4" descr="A confused face">
            <a:extLst>
              <a:ext uri="{FF2B5EF4-FFF2-40B4-BE49-F238E27FC236}">
                <a16:creationId xmlns:a16="http://schemas.microsoft.com/office/drawing/2014/main" id="{4CDDD046-683E-82A4-38E6-B23F2D9238C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665475" y="1027906"/>
            <a:ext cx="1933983" cy="241747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box(in)">
                                      <p:cBhvr>
                                        <p:cTn id="7" dur="500"/>
                                        <p:tgtEl>
                                          <p:spTgt spid="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box(in)">
                                      <p:cBhvr>
                                        <p:cTn id="12" dur="500"/>
                                        <p:tgtEl>
                                          <p:spTgt spid="614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6147">
                                            <p:txEl>
                                              <p:pRg st="2" end="2"/>
                                            </p:txEl>
                                          </p:spTgt>
                                        </p:tgtEl>
                                        <p:attrNameLst>
                                          <p:attrName>style.visibility</p:attrName>
                                        </p:attrNameLst>
                                      </p:cBhvr>
                                      <p:to>
                                        <p:strVal val="visible"/>
                                      </p:to>
                                    </p:set>
                                    <p:animEffect transition="in" filter="box(in)">
                                      <p:cBhvr>
                                        <p:cTn id="17" dur="500"/>
                                        <p:tgtEl>
                                          <p:spTgt spid="614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5" presetClass="entr" presetSubtype="0" fill="hold" nodeType="clickEffect">
                                  <p:stCondLst>
                                    <p:cond delay="0"/>
                                  </p:stCondLst>
                                  <p:childTnLst>
                                    <p:set>
                                      <p:cBhvr>
                                        <p:cTn id="21" dur="1" fill="hold">
                                          <p:stCondLst>
                                            <p:cond delay="0"/>
                                          </p:stCondLst>
                                        </p:cTn>
                                        <p:tgtEl>
                                          <p:spTgt spid="6149"/>
                                        </p:tgtEl>
                                        <p:attrNameLst>
                                          <p:attrName>style.visibility</p:attrName>
                                        </p:attrNameLst>
                                      </p:cBhvr>
                                      <p:to>
                                        <p:strVal val="visible"/>
                                      </p:to>
                                    </p:set>
                                    <p:anim calcmode="lin" valueType="num">
                                      <p:cBhvr>
                                        <p:cTn id="22" dur="1000" fill="hold"/>
                                        <p:tgtEl>
                                          <p:spTgt spid="6149"/>
                                        </p:tgtEl>
                                        <p:attrNameLst>
                                          <p:attrName>ppt_w</p:attrName>
                                        </p:attrNameLst>
                                      </p:cBhvr>
                                      <p:tavLst>
                                        <p:tav tm="0">
                                          <p:val>
                                            <p:strVal val="#ppt_w*0.70"/>
                                          </p:val>
                                        </p:tav>
                                        <p:tav tm="100000">
                                          <p:val>
                                            <p:strVal val="#ppt_w"/>
                                          </p:val>
                                        </p:tav>
                                      </p:tavLst>
                                    </p:anim>
                                    <p:anim calcmode="lin" valueType="num">
                                      <p:cBhvr>
                                        <p:cTn id="23" dur="1000" fill="hold"/>
                                        <p:tgtEl>
                                          <p:spTgt spid="6149"/>
                                        </p:tgtEl>
                                        <p:attrNameLst>
                                          <p:attrName>ppt_h</p:attrName>
                                        </p:attrNameLst>
                                      </p:cBhvr>
                                      <p:tavLst>
                                        <p:tav tm="0">
                                          <p:val>
                                            <p:strVal val="#ppt_h"/>
                                          </p:val>
                                        </p:tav>
                                        <p:tav tm="100000">
                                          <p:val>
                                            <p:strVal val="#ppt_h"/>
                                          </p:val>
                                        </p:tav>
                                      </p:tavLst>
                                    </p:anim>
                                    <p:animEffect transition="in" filter="fade">
                                      <p:cBhvr>
                                        <p:cTn id="24" dur="10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P spid="61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3D5F43D-E055-1C95-5836-5EA88C82BA4D}"/>
              </a:ext>
            </a:extLst>
          </p:cNvPr>
          <p:cNvSpPr>
            <a:spLocks noGrp="1" noChangeArrowheads="1"/>
          </p:cNvSpPr>
          <p:nvPr>
            <p:ph type="title"/>
          </p:nvPr>
        </p:nvSpPr>
        <p:spPr/>
        <p:txBody>
          <a:bodyPr>
            <a:normAutofit/>
          </a:bodyPr>
          <a:lstStyle/>
          <a:p>
            <a:pPr algn="ctr" eaLnBrk="1" hangingPunct="1">
              <a:defRPr/>
            </a:pPr>
            <a:r>
              <a:rPr lang="en-IE"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 think to decide what to do</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196" name="Text Box 4">
            <a:extLst>
              <a:ext uri="{FF2B5EF4-FFF2-40B4-BE49-F238E27FC236}">
                <a16:creationId xmlns:a16="http://schemas.microsoft.com/office/drawing/2014/main" id="{291CD5E8-B8BE-882F-1A6A-EEA7FA437ACD}"/>
              </a:ext>
            </a:extLst>
          </p:cNvPr>
          <p:cNvSpPr txBox="1">
            <a:spLocks noChangeArrowheads="1"/>
          </p:cNvSpPr>
          <p:nvPr/>
        </p:nvSpPr>
        <p:spPr bwMode="auto">
          <a:xfrm>
            <a:off x="641158" y="4636294"/>
            <a:ext cx="4794839" cy="954107"/>
          </a:xfrm>
          <a:prstGeom prst="rect">
            <a:avLst/>
          </a:prstGeom>
          <a:noFill/>
          <a:ln w="9525">
            <a:noFill/>
            <a:miter lim="800000"/>
            <a:headEnd/>
            <a:tailEnd/>
          </a:ln>
          <a:effectLst/>
        </p:spPr>
        <p:txBody>
          <a:bodyPr wrap="none">
            <a:spAutoFit/>
          </a:bodyPr>
          <a:lstStyle/>
          <a:p>
            <a:pPr>
              <a:defRPr/>
            </a:pPr>
            <a:r>
              <a:rPr lang="en-IE" sz="2800" b="1" dirty="0">
                <a:effectLst>
                  <a:outerShdw blurRad="38100" dist="38100" dir="2700000" algn="tl">
                    <a:srgbClr val="000000"/>
                  </a:outerShdw>
                </a:effectLst>
                <a:latin typeface="Times New Roman" panose="02020603050405020304" pitchFamily="18" charset="0"/>
                <a:cs typeface="Times New Roman" panose="02020603050405020304" pitchFamily="18" charset="0"/>
              </a:rPr>
              <a:t>How do we arrive at our final </a:t>
            </a:r>
          </a:p>
          <a:p>
            <a:pPr>
              <a:defRPr/>
            </a:pPr>
            <a:r>
              <a:rPr lang="en-IE" sz="2800" b="1" dirty="0">
                <a:effectLst>
                  <a:outerShdw blurRad="38100" dist="38100" dir="2700000" algn="tl">
                    <a:srgbClr val="000000"/>
                  </a:outerShdw>
                </a:effectLst>
                <a:latin typeface="Times New Roman" panose="02020603050405020304" pitchFamily="18" charset="0"/>
                <a:cs typeface="Times New Roman" panose="02020603050405020304" pitchFamily="18" charset="0"/>
              </a:rPr>
              <a:t>decision in this context?</a:t>
            </a:r>
            <a:endParaRPr lang="en-US" sz="2800" b="1" dirty="0">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733AAF-6C98-FA4F-794E-B120129D2501}"/>
              </a:ext>
            </a:extLst>
          </p:cNvPr>
          <p:cNvSpPr txBox="1"/>
          <p:nvPr/>
        </p:nvSpPr>
        <p:spPr>
          <a:xfrm>
            <a:off x="314325" y="1484313"/>
            <a:ext cx="6386513" cy="2769989"/>
          </a:xfrm>
          <a:prstGeom prst="rect">
            <a:avLst/>
          </a:prstGeom>
          <a:noFill/>
        </p:spPr>
        <p:txBody>
          <a:bodyPr wrap="square">
            <a:spAutoFit/>
          </a:bodyPr>
          <a:lstStyle/>
          <a:p>
            <a:pPr marL="457200" indent="-457200">
              <a:buFont typeface="Courier New" panose="02070309020205020404" pitchFamily="49" charset="0"/>
              <a:buChar char="o"/>
              <a:defRPr/>
            </a:pPr>
            <a:r>
              <a:rPr lang="en-IE" sz="2800" dirty="0">
                <a:solidFill>
                  <a:schemeClr val="accent6"/>
                </a:solidFill>
                <a:latin typeface="Times New Roman" panose="02020603050405020304" pitchFamily="18" charset="0"/>
                <a:cs typeface="Times New Roman" panose="02020603050405020304" pitchFamily="18" charset="0"/>
              </a:rPr>
              <a:t>scientists think carefully and logically.</a:t>
            </a:r>
          </a:p>
          <a:p>
            <a:pPr marL="457200" indent="-457200">
              <a:buFont typeface="Courier New" panose="02070309020205020404" pitchFamily="49" charset="0"/>
              <a:buChar char="o"/>
              <a:defRPr/>
            </a:pPr>
            <a:r>
              <a:rPr lang="en-IE" sz="2800" dirty="0">
                <a:solidFill>
                  <a:schemeClr val="accent6"/>
                </a:solidFill>
                <a:latin typeface="Times New Roman" panose="02020603050405020304" pitchFamily="18" charset="0"/>
                <a:cs typeface="Times New Roman" panose="02020603050405020304" pitchFamily="18" charset="0"/>
              </a:rPr>
              <a:t>We all do this whenever we care about your decisions. </a:t>
            </a:r>
          </a:p>
          <a:p>
            <a:pPr marL="457200" indent="-457200">
              <a:buFont typeface="Courier New" panose="02070309020205020404" pitchFamily="49" charset="0"/>
              <a:buChar char="o"/>
              <a:defRPr/>
            </a:pPr>
            <a:r>
              <a:rPr lang="en-IE" sz="2800" dirty="0">
                <a:solidFill>
                  <a:schemeClr val="accent6"/>
                </a:solidFill>
                <a:latin typeface="Times New Roman" panose="02020603050405020304" pitchFamily="18" charset="0"/>
                <a:cs typeface="Times New Roman" panose="02020603050405020304" pitchFamily="18" charset="0"/>
              </a:rPr>
              <a:t>Consider an important decision:</a:t>
            </a:r>
          </a:p>
          <a:p>
            <a:pPr marL="914400" lvl="1" indent="-457200">
              <a:buFont typeface="Arial" panose="020B0604020202020204" pitchFamily="34" charset="0"/>
              <a:buChar char="•"/>
              <a:defRPr/>
            </a:pPr>
            <a:r>
              <a:rPr lang="en-IE" sz="2800" dirty="0">
                <a:solidFill>
                  <a:schemeClr val="accent6"/>
                </a:solidFill>
                <a:latin typeface="Times New Roman" panose="02020603050405020304" pitchFamily="18" charset="0"/>
                <a:cs typeface="Times New Roman" panose="02020603050405020304" pitchFamily="18" charset="0"/>
              </a:rPr>
              <a:t>“I should buy a dog”</a:t>
            </a:r>
          </a:p>
          <a:p>
            <a:pPr lvl="1">
              <a:defRPr/>
            </a:pPr>
            <a:endParaRPr lang="en-IE" sz="1600" dirty="0">
              <a:solidFill>
                <a:srgbClr val="33CC33"/>
              </a:solidFill>
              <a:latin typeface="Times New Roman" panose="02020603050405020304" pitchFamily="18" charset="0"/>
              <a:cs typeface="Times New Roman" panose="02020603050405020304" pitchFamily="18" charset="0"/>
            </a:endParaRPr>
          </a:p>
          <a:p>
            <a:pPr>
              <a:defRPr/>
            </a:pPr>
            <a:endParaRPr lang="en-IE"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3FE54B9-FAE4-3F5E-A2F4-54B72A41A282}"/>
              </a:ext>
            </a:extLst>
          </p:cNvPr>
          <p:cNvPicPr>
            <a:picLocks noChangeAspect="1"/>
          </p:cNvPicPr>
          <p:nvPr/>
        </p:nvPicPr>
        <p:blipFill>
          <a:blip r:embed="rId3"/>
          <a:stretch>
            <a:fillRect/>
          </a:stretch>
        </p:blipFill>
        <p:spPr>
          <a:xfrm>
            <a:off x="6553152" y="2414588"/>
            <a:ext cx="5638847" cy="444341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nodeType="clickEffect">
                                  <p:stCondLst>
                                    <p:cond delay="0"/>
                                  </p:stCondLst>
                                  <p:childTnLst>
                                    <p:set>
                                      <p:cBhvr>
                                        <p:cTn id="10" dur="1" fill="hold">
                                          <p:stCondLst>
                                            <p:cond delay="0"/>
                                          </p:stCondLst>
                                        </p:cTn>
                                        <p:tgtEl>
                                          <p:spTgt spid="8196"/>
                                        </p:tgtEl>
                                        <p:attrNameLst>
                                          <p:attrName>style.visibility</p:attrName>
                                        </p:attrNameLst>
                                      </p:cBhvr>
                                      <p:to>
                                        <p:strVal val="visible"/>
                                      </p:to>
                                    </p:set>
                                    <p:animEffect transition="in" filter="dissolve">
                                      <p:cBhvr>
                                        <p:cTn id="11"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BD0E2F80-60DB-0797-93E0-F088218BFD52}"/>
              </a:ext>
            </a:extLst>
          </p:cNvPr>
          <p:cNvSpPr>
            <a:spLocks noGrp="1" noChangeArrowheads="1"/>
          </p:cNvSpPr>
          <p:nvPr>
            <p:ph type="title"/>
          </p:nvPr>
        </p:nvSpPr>
        <p:spPr>
          <a:xfrm>
            <a:off x="1828800" y="274638"/>
            <a:ext cx="8382000" cy="1143000"/>
          </a:xfrm>
        </p:spPr>
        <p:txBody>
          <a:bodyPr>
            <a:normAutofit/>
          </a:bodyPr>
          <a:lstStyle/>
          <a:p>
            <a:pPr algn="ctr" eaLnBrk="1" hangingPunct="1">
              <a:defRPr/>
            </a:pPr>
            <a:r>
              <a:rPr lang="en-IE"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 think to decide what to believe</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FB03D1F-103F-7BDF-5A8B-6B00B5847105}"/>
              </a:ext>
            </a:extLst>
          </p:cNvPr>
          <p:cNvSpPr txBox="1"/>
          <p:nvPr/>
        </p:nvSpPr>
        <p:spPr>
          <a:xfrm>
            <a:off x="0" y="1643063"/>
            <a:ext cx="6194424" cy="4982390"/>
          </a:xfrm>
          <a:prstGeom prst="rect">
            <a:avLst/>
          </a:prstGeom>
          <a:noFill/>
        </p:spPr>
        <p:txBody>
          <a:bodyPr wrap="square">
            <a:spAutoFit/>
          </a:bodyPr>
          <a:lstStyle/>
          <a:p>
            <a:pPr marL="457200" indent="-457200" algn="just">
              <a:lnSpc>
                <a:spcPct val="150000"/>
              </a:lnSpc>
              <a:buFont typeface="Wingdings" panose="05000000000000000000" pitchFamily="2" charset="2"/>
              <a:buChar char="q"/>
              <a:defRPr/>
            </a:pPr>
            <a:r>
              <a:rPr lang="en-IE" sz="2800" dirty="0">
                <a:latin typeface="Times New Roman" panose="02020603050405020304" pitchFamily="18" charset="0"/>
                <a:cs typeface="Times New Roman" panose="02020603050405020304" pitchFamily="18" charset="0"/>
              </a:rPr>
              <a:t>But our ultimate decision about what to do very often hinges upon our decision about </a:t>
            </a:r>
            <a:r>
              <a:rPr lang="en-IE" sz="2800" i="1" dirty="0">
                <a:latin typeface="Times New Roman" panose="02020603050405020304" pitchFamily="18" charset="0"/>
                <a:cs typeface="Times New Roman" panose="02020603050405020304" pitchFamily="18" charset="0"/>
              </a:rPr>
              <a:t>what we believe</a:t>
            </a:r>
            <a:r>
              <a:rPr lang="en-IE" sz="2800" dirty="0">
                <a:latin typeface="Times New Roman" panose="02020603050405020304" pitchFamily="18" charset="0"/>
                <a:cs typeface="Times New Roman" panose="02020603050405020304" pitchFamily="18" charset="0"/>
              </a:rPr>
              <a:t>.  For example, what would make you believe the statement: Dogs are peoples’ best friend?</a:t>
            </a:r>
          </a:p>
          <a:p>
            <a:pPr marL="457200" indent="-457200" algn="just">
              <a:lnSpc>
                <a:spcPct val="150000"/>
              </a:lnSpc>
              <a:buFont typeface="Wingdings" panose="05000000000000000000" pitchFamily="2" charset="2"/>
              <a:buChar char="q"/>
              <a:defRPr/>
            </a:pPr>
            <a:r>
              <a:rPr lang="en-IE" sz="2800" dirty="0">
                <a:latin typeface="Times New Roman" panose="02020603050405020304" pitchFamily="18" charset="0"/>
                <a:cs typeface="Times New Roman" panose="02020603050405020304" pitchFamily="18" charset="0"/>
              </a:rPr>
              <a:t> Consider a list of reasons </a:t>
            </a:r>
          </a:p>
          <a:p>
            <a:pPr>
              <a:lnSpc>
                <a:spcPct val="150000"/>
              </a:lnSpc>
              <a:defRPr/>
            </a:pPr>
            <a:endParaRPr lang="en-IE" dirty="0">
              <a:latin typeface="Times New Roman" panose="02020603050405020304" pitchFamily="18" charset="0"/>
              <a:cs typeface="Times New Roman" panose="02020603050405020304" pitchFamily="18" charset="0"/>
            </a:endParaRPr>
          </a:p>
        </p:txBody>
      </p:sp>
      <p:pic>
        <p:nvPicPr>
          <p:cNvPr id="5" name="Picture 4" descr="Child hanging decorations">
            <a:extLst>
              <a:ext uri="{FF2B5EF4-FFF2-40B4-BE49-F238E27FC236}">
                <a16:creationId xmlns:a16="http://schemas.microsoft.com/office/drawing/2014/main" id="{2BD1A15F-FA43-0B06-EA0F-3F14B5BE07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4424" y="1914525"/>
            <a:ext cx="5997576" cy="494347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4">
            <a:extLst>
              <a:ext uri="{FF2B5EF4-FFF2-40B4-BE49-F238E27FC236}">
                <a16:creationId xmlns:a16="http://schemas.microsoft.com/office/drawing/2014/main" id="{99EF7967-DE39-F9B1-C5CA-7667A3F5B76B}"/>
              </a:ext>
            </a:extLst>
          </p:cNvPr>
          <p:cNvSpPr txBox="1">
            <a:spLocks noChangeArrowheads="1"/>
          </p:cNvSpPr>
          <p:nvPr/>
        </p:nvSpPr>
        <p:spPr bwMode="auto">
          <a:xfrm>
            <a:off x="1504950" y="5837238"/>
            <a:ext cx="940193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we ultimately decide what to believe in this context?</a:t>
            </a:r>
            <a:endParaRPr lang="en-US" alt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2CC9BAD-7376-A128-5AC6-DC38B07666C8}"/>
              </a:ext>
            </a:extLst>
          </p:cNvPr>
          <p:cNvPicPr>
            <a:picLocks noChangeAspect="1"/>
          </p:cNvPicPr>
          <p:nvPr/>
        </p:nvPicPr>
        <p:blipFill>
          <a:blip r:embed="rId3"/>
          <a:stretch>
            <a:fillRect/>
          </a:stretch>
        </p:blipFill>
        <p:spPr>
          <a:xfrm>
            <a:off x="-114300" y="0"/>
            <a:ext cx="12306300" cy="55721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4B197668-EB1D-A3F7-1CA3-A09F0D3760A9}"/>
              </a:ext>
            </a:extLst>
          </p:cNvPr>
          <p:cNvSpPr>
            <a:spLocks noGrp="1" noChangeArrowheads="1"/>
          </p:cNvSpPr>
          <p:nvPr>
            <p:ph type="title"/>
          </p:nvPr>
        </p:nvSpPr>
        <p:spPr>
          <a:xfrm>
            <a:off x="1081087" y="365125"/>
            <a:ext cx="10515600" cy="1325563"/>
          </a:xfrm>
        </p:spPr>
        <p:txBody>
          <a:bodyPr>
            <a:normAutofit/>
          </a:bodyPr>
          <a:lstStyle/>
          <a:p>
            <a:pPr algn="ctr" eaLnBrk="1" hangingPunct="1">
              <a:defRPr/>
            </a:pPr>
            <a:r>
              <a:rPr lang="en-IE" sz="3200" b="1" dirty="0">
                <a:latin typeface="Times New Roman" panose="02020603050405020304" pitchFamily="18" charset="0"/>
                <a:cs typeface="Times New Roman" panose="02020603050405020304" pitchFamily="18" charset="0"/>
              </a:rPr>
              <a:t>Questioning our beliefs: adding </a:t>
            </a:r>
            <a:r>
              <a:rPr lang="en-IE" sz="3200" b="1" dirty="0">
                <a:solidFill>
                  <a:srgbClr val="FF3300"/>
                </a:solidFill>
                <a:latin typeface="Times New Roman" panose="02020603050405020304" pitchFamily="18" charset="0"/>
                <a:cs typeface="Times New Roman" panose="02020603050405020304" pitchFamily="18" charset="0"/>
              </a:rPr>
              <a:t>but</a:t>
            </a:r>
            <a:r>
              <a:rPr lang="en-IE" sz="3200" b="1" dirty="0">
                <a:latin typeface="Times New Roman" panose="02020603050405020304" pitchFamily="18" charset="0"/>
                <a:cs typeface="Times New Roman" panose="02020603050405020304" pitchFamily="18" charset="0"/>
              </a:rPr>
              <a:t> to </a:t>
            </a:r>
            <a:r>
              <a:rPr lang="en-IE" sz="3200" b="1" dirty="0">
                <a:solidFill>
                  <a:srgbClr val="00CC66"/>
                </a:solidFill>
                <a:latin typeface="Times New Roman" panose="02020603050405020304" pitchFamily="18" charset="0"/>
                <a:cs typeface="Times New Roman" panose="02020603050405020304" pitchFamily="18" charset="0"/>
              </a:rPr>
              <a:t>because</a:t>
            </a:r>
            <a:r>
              <a:rPr lang="en-IE" sz="3200" b="1" dirty="0">
                <a:latin typeface="Times New Roman" panose="02020603050405020304" pitchFamily="18" charset="0"/>
                <a:cs typeface="Times New Roman" panose="02020603050405020304" pitchFamily="18" charset="0"/>
              </a:rPr>
              <a:t>.</a:t>
            </a:r>
            <a:endParaRPr lang="en-US" sz="3200" b="1" dirty="0">
              <a:latin typeface="Times New Roman" panose="02020603050405020304" pitchFamily="18" charset="0"/>
              <a:cs typeface="Times New Roman" panose="02020603050405020304" pitchFamily="18" charset="0"/>
            </a:endParaRPr>
          </a:p>
        </p:txBody>
      </p:sp>
      <p:sp>
        <p:nvSpPr>
          <p:cNvPr id="16387" name="Rectangle 3">
            <a:extLst>
              <a:ext uri="{FF2B5EF4-FFF2-40B4-BE49-F238E27FC236}">
                <a16:creationId xmlns:a16="http://schemas.microsoft.com/office/drawing/2014/main" id="{751EE2B0-4D14-D0DE-97A4-C7F9590628E2}"/>
              </a:ext>
            </a:extLst>
          </p:cNvPr>
          <p:cNvSpPr>
            <a:spLocks noGrp="1" noChangeArrowheads="1"/>
          </p:cNvSpPr>
          <p:nvPr>
            <p:ph type="body" idx="1"/>
          </p:nvPr>
        </p:nvSpPr>
        <p:spPr>
          <a:xfrm>
            <a:off x="595313" y="1519237"/>
            <a:ext cx="7077075" cy="4906963"/>
          </a:xfrm>
        </p:spPr>
        <p:txBody>
          <a:bodyPr>
            <a:normAutofit fontScale="92500" lnSpcReduction="10000"/>
          </a:bodyPr>
          <a:lstStyle/>
          <a:p>
            <a:pPr algn="just" eaLnBrk="1" hangingPunct="1">
              <a:lnSpc>
                <a:spcPct val="150000"/>
              </a:lnSpc>
              <a:defRPr/>
            </a:pPr>
            <a:r>
              <a:rPr lang="en-IE" dirty="0">
                <a:latin typeface="Times New Roman" panose="02020603050405020304" pitchFamily="18" charset="0"/>
                <a:cs typeface="Times New Roman" panose="02020603050405020304" pitchFamily="18" charset="0"/>
              </a:rPr>
              <a:t>When deciding what to believe, we need to be careful not to focus only on reasons for accepting our beliefs.  </a:t>
            </a:r>
          </a:p>
          <a:p>
            <a:pPr algn="just" eaLnBrk="1" hangingPunct="1">
              <a:lnSpc>
                <a:spcPct val="150000"/>
              </a:lnSpc>
              <a:defRPr/>
            </a:pPr>
            <a:r>
              <a:rPr lang="en-IE" dirty="0">
                <a:latin typeface="Times New Roman" panose="02020603050405020304" pitchFamily="18" charset="0"/>
                <a:cs typeface="Times New Roman" panose="02020603050405020304" pitchFamily="18" charset="0"/>
              </a:rPr>
              <a:t>We should avoid simply working to confirm our beliefs (confirmation bias).</a:t>
            </a:r>
            <a:endParaRPr lang="en-IE" i="1" dirty="0">
              <a:latin typeface="Times New Roman" panose="02020603050405020304" pitchFamily="18" charset="0"/>
              <a:cs typeface="Times New Roman" panose="02020603050405020304" pitchFamily="18" charset="0"/>
            </a:endParaRPr>
          </a:p>
          <a:p>
            <a:pPr algn="just" eaLnBrk="1" hangingPunct="1">
              <a:lnSpc>
                <a:spcPct val="150000"/>
              </a:lnSpc>
              <a:defRPr/>
            </a:pPr>
            <a:r>
              <a:rPr lang="en-IE" dirty="0">
                <a:latin typeface="Times New Roman" panose="02020603050405020304" pitchFamily="18" charset="0"/>
                <a:cs typeface="Times New Roman" panose="02020603050405020304" pitchFamily="18" charset="0"/>
              </a:rPr>
              <a:t>We need to question our beliefs and the reasons we provide as a basis for our beliefs.</a:t>
            </a:r>
          </a:p>
          <a:p>
            <a:pPr algn="just" eaLnBrk="1" hangingPunct="1">
              <a:lnSpc>
                <a:spcPct val="150000"/>
              </a:lnSpc>
              <a:defRPr/>
            </a:pPr>
            <a:r>
              <a:rPr lang="en-IE" dirty="0">
                <a:latin typeface="Times New Roman" panose="02020603050405020304" pitchFamily="18" charset="0"/>
                <a:cs typeface="Times New Roman" panose="02020603050405020304" pitchFamily="18" charset="0"/>
              </a:rPr>
              <a:t> We need to be sceptical.  </a:t>
            </a:r>
          </a:p>
        </p:txBody>
      </p:sp>
      <p:pic>
        <p:nvPicPr>
          <p:cNvPr id="2" name="Picture 1">
            <a:extLst>
              <a:ext uri="{FF2B5EF4-FFF2-40B4-BE49-F238E27FC236}">
                <a16:creationId xmlns:a16="http://schemas.microsoft.com/office/drawing/2014/main" id="{8861129B-C356-FCB8-CC9C-71D9CE49AF97}"/>
              </a:ext>
            </a:extLst>
          </p:cNvPr>
          <p:cNvPicPr>
            <a:picLocks noChangeAspect="1"/>
          </p:cNvPicPr>
          <p:nvPr/>
        </p:nvPicPr>
        <p:blipFill>
          <a:blip r:embed="rId3"/>
          <a:stretch>
            <a:fillRect/>
          </a:stretch>
        </p:blipFill>
        <p:spPr>
          <a:xfrm>
            <a:off x="8006955" y="3972718"/>
            <a:ext cx="4185045" cy="28193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3314" name="Picture 2">
            <a:extLst>
              <a:ext uri="{FF2B5EF4-FFF2-40B4-BE49-F238E27FC236}">
                <a16:creationId xmlns:a16="http://schemas.microsoft.com/office/drawing/2014/main" id="{D2BE14DF-B4AC-AAF2-25AC-7DB579A847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417638"/>
            <a:ext cx="7962900" cy="562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3">
            <a:extLst>
              <a:ext uri="{FF2B5EF4-FFF2-40B4-BE49-F238E27FC236}">
                <a16:creationId xmlns:a16="http://schemas.microsoft.com/office/drawing/2014/main" id="{40C1B1B8-D1B4-19F1-3B12-6608D32C8E3A}"/>
              </a:ext>
            </a:extLst>
          </p:cNvPr>
          <p:cNvSpPr>
            <a:spLocks noGrp="1" noChangeArrowheads="1"/>
          </p:cNvSpPr>
          <p:nvPr>
            <p:ph type="title" idx="4294967295"/>
          </p:nvPr>
        </p:nvSpPr>
        <p:spPr>
          <a:xfrm>
            <a:off x="1981200" y="274638"/>
            <a:ext cx="8458200" cy="1143000"/>
          </a:xfrm>
          <a:noFill/>
          <a:extLst>
            <a:ext uri="{909E8E84-426E-40DD-AFC4-6F175D3DCCD1}">
              <a14:hiddenFill xmlns:a14="http://schemas.microsoft.com/office/drawing/2010/main">
                <a:solidFill>
                  <a:srgbClr val="FFFFFF"/>
                </a:solidFill>
              </a14:hiddenFill>
            </a:ext>
          </a:extLst>
        </p:spPr>
        <p:txBody>
          <a:bodyPr anchorCtr="0">
            <a:normAutofit/>
          </a:bodyPr>
          <a:lstStyle/>
          <a:p>
            <a:r>
              <a:rPr lang="en-IE" altLang="en-US" sz="3200" b="1" dirty="0">
                <a:latin typeface="Times New Roman" panose="02020603050405020304" pitchFamily="18" charset="0"/>
                <a:cs typeface="Times New Roman" panose="02020603050405020304" pitchFamily="18" charset="0"/>
              </a:rPr>
              <a:t>Questioning our beliefs: adding </a:t>
            </a:r>
            <a:r>
              <a:rPr lang="en-IE" altLang="en-US" sz="3200" b="1" dirty="0">
                <a:solidFill>
                  <a:srgbClr val="FF3300"/>
                </a:solidFill>
                <a:latin typeface="Times New Roman" panose="02020603050405020304" pitchFamily="18" charset="0"/>
                <a:cs typeface="Times New Roman" panose="02020603050405020304" pitchFamily="18" charset="0"/>
              </a:rPr>
              <a:t>but</a:t>
            </a:r>
            <a:r>
              <a:rPr lang="en-IE" altLang="en-US" sz="3200" b="1" dirty="0">
                <a:latin typeface="Times New Roman" panose="02020603050405020304" pitchFamily="18" charset="0"/>
                <a:cs typeface="Times New Roman" panose="02020603050405020304" pitchFamily="18" charset="0"/>
              </a:rPr>
              <a:t> to </a:t>
            </a:r>
            <a:r>
              <a:rPr lang="en-IE" altLang="en-US" sz="3200" b="1" dirty="0">
                <a:solidFill>
                  <a:srgbClr val="00CC66"/>
                </a:solidFill>
                <a:latin typeface="Times New Roman" panose="02020603050405020304" pitchFamily="18" charset="0"/>
                <a:cs typeface="Times New Roman" panose="02020603050405020304" pitchFamily="18" charset="0"/>
              </a:rPr>
              <a:t>because</a:t>
            </a:r>
            <a:r>
              <a:rPr lang="en-IE" altLang="en-US" sz="3200" b="1" dirty="0">
                <a:latin typeface="Times New Roman" panose="02020603050405020304" pitchFamily="18" charset="0"/>
                <a:cs typeface="Times New Roman" panose="02020603050405020304" pitchFamily="18" charset="0"/>
              </a:rPr>
              <a:t>.</a:t>
            </a:r>
            <a:endParaRPr lang="en-US" altLang="en-US" sz="3200" b="1" dirty="0">
              <a:latin typeface="Times New Roman" panose="02020603050405020304" pitchFamily="18" charset="0"/>
              <a:cs typeface="Times New Roman" panose="02020603050405020304" pitchFamily="18" charset="0"/>
            </a:endParaRPr>
          </a:p>
        </p:txBody>
      </p:sp>
      <p:sp>
        <p:nvSpPr>
          <p:cNvPr id="19460" name="Line 4">
            <a:extLst>
              <a:ext uri="{FF2B5EF4-FFF2-40B4-BE49-F238E27FC236}">
                <a16:creationId xmlns:a16="http://schemas.microsoft.com/office/drawing/2014/main" id="{BBAAF001-9B71-0C81-482B-2A7CC621AB15}"/>
              </a:ext>
            </a:extLst>
          </p:cNvPr>
          <p:cNvSpPr>
            <a:spLocks noChangeShapeType="1"/>
          </p:cNvSpPr>
          <p:nvPr/>
        </p:nvSpPr>
        <p:spPr bwMode="auto">
          <a:xfrm>
            <a:off x="3449638" y="1201738"/>
            <a:ext cx="1223963" cy="431800"/>
          </a:xfrm>
          <a:prstGeom prst="line">
            <a:avLst/>
          </a:prstGeom>
          <a:noFill/>
          <a:ln w="762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461" name="Line 5">
            <a:extLst>
              <a:ext uri="{FF2B5EF4-FFF2-40B4-BE49-F238E27FC236}">
                <a16:creationId xmlns:a16="http://schemas.microsoft.com/office/drawing/2014/main" id="{73E0E568-945A-9FAB-F6C6-C48BDE886AC3}"/>
              </a:ext>
            </a:extLst>
          </p:cNvPr>
          <p:cNvSpPr>
            <a:spLocks noChangeShapeType="1"/>
          </p:cNvSpPr>
          <p:nvPr/>
        </p:nvSpPr>
        <p:spPr bwMode="auto">
          <a:xfrm>
            <a:off x="2567781" y="4489450"/>
            <a:ext cx="7056437" cy="0"/>
          </a:xfrm>
          <a:prstGeom prst="line">
            <a:avLst/>
          </a:prstGeom>
          <a:noFill/>
          <a:ln w="76200">
            <a:solidFill>
              <a:schemeClr val="accent2"/>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46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4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FABD5A57-DFFF-A7B3-D0E6-3120033BB59A}"/>
              </a:ext>
            </a:extLst>
          </p:cNvPr>
          <p:cNvSpPr>
            <a:spLocks noGrp="1" noChangeArrowheads="1"/>
          </p:cNvSpPr>
          <p:nvPr>
            <p:ph type="title" idx="4294967295"/>
          </p:nvPr>
        </p:nvSpPr>
        <p:spPr>
          <a:xfrm>
            <a:off x="1981200" y="274638"/>
            <a:ext cx="8458200" cy="1143000"/>
          </a:xfrm>
          <a:noFill/>
          <a:extLst>
            <a:ext uri="{909E8E84-426E-40DD-AFC4-6F175D3DCCD1}">
              <a14:hiddenFill xmlns:a14="http://schemas.microsoft.com/office/drawing/2010/main">
                <a:solidFill>
                  <a:srgbClr val="FFFFFF"/>
                </a:solidFill>
              </a14:hiddenFill>
            </a:ext>
          </a:extLst>
        </p:spPr>
        <p:txBody>
          <a:bodyPr anchorCtr="0">
            <a:normAutofit/>
          </a:bodyPr>
          <a:lstStyle/>
          <a:p>
            <a:pPr algn="ctr"/>
            <a:r>
              <a:rPr lang="en-IE" altLang="en-US" sz="2400" b="1" dirty="0">
                <a:latin typeface="Times New Roman" panose="02020603050405020304" pitchFamily="18" charset="0"/>
                <a:cs typeface="Times New Roman" panose="02020603050405020304" pitchFamily="18" charset="0"/>
              </a:rPr>
              <a:t>Consider a different belief </a:t>
            </a:r>
            <a:br>
              <a:rPr lang="en-IE" altLang="en-US" sz="2400" b="1" dirty="0">
                <a:latin typeface="Times New Roman" panose="02020603050405020304" pitchFamily="18" charset="0"/>
                <a:cs typeface="Times New Roman" panose="02020603050405020304" pitchFamily="18" charset="0"/>
              </a:rPr>
            </a:br>
            <a:r>
              <a:rPr lang="en-IE" altLang="en-US" sz="2400" b="1" dirty="0">
                <a:latin typeface="Times New Roman" panose="02020603050405020304" pitchFamily="18" charset="0"/>
                <a:cs typeface="Times New Roman" panose="02020603050405020304" pitchFamily="18" charset="0"/>
              </a:rPr>
              <a:t>(with the same argument structure as previous slide).  Try adding </a:t>
            </a:r>
            <a:r>
              <a:rPr lang="en-IE" altLang="en-US" sz="2400" b="1" dirty="0">
                <a:solidFill>
                  <a:srgbClr val="FF3300"/>
                </a:solidFill>
                <a:latin typeface="Times New Roman" panose="02020603050405020304" pitchFamily="18" charset="0"/>
                <a:cs typeface="Times New Roman" panose="02020603050405020304" pitchFamily="18" charset="0"/>
              </a:rPr>
              <a:t>but</a:t>
            </a:r>
            <a:r>
              <a:rPr lang="en-IE" altLang="en-US" sz="2400" b="1" dirty="0">
                <a:latin typeface="Times New Roman" panose="02020603050405020304" pitchFamily="18" charset="0"/>
                <a:cs typeface="Times New Roman" panose="02020603050405020304" pitchFamily="18" charset="0"/>
              </a:rPr>
              <a:t> to </a:t>
            </a:r>
            <a:r>
              <a:rPr lang="en-IE" altLang="en-US" sz="2400" b="1" dirty="0">
                <a:solidFill>
                  <a:srgbClr val="00CC66"/>
                </a:solidFill>
                <a:latin typeface="Times New Roman" panose="02020603050405020304" pitchFamily="18" charset="0"/>
                <a:cs typeface="Times New Roman" panose="02020603050405020304" pitchFamily="18" charset="0"/>
              </a:rPr>
              <a:t>because</a:t>
            </a:r>
            <a:r>
              <a:rPr lang="en-IE" altLang="en-US" sz="2400" b="1" dirty="0">
                <a:latin typeface="Times New Roman" panose="02020603050405020304" pitchFamily="18" charset="0"/>
                <a:cs typeface="Times New Roman" panose="02020603050405020304" pitchFamily="18" charset="0"/>
              </a:rPr>
              <a:t>.</a:t>
            </a:r>
            <a:endParaRPr lang="en-US" altLang="en-US" sz="2400" b="1" dirty="0">
              <a:latin typeface="Times New Roman" panose="02020603050405020304" pitchFamily="18" charset="0"/>
              <a:cs typeface="Times New Roman" panose="02020603050405020304" pitchFamily="18" charset="0"/>
            </a:endParaRPr>
          </a:p>
        </p:txBody>
      </p:sp>
      <p:pic>
        <p:nvPicPr>
          <p:cNvPr id="14339" name="Picture 3">
            <a:extLst>
              <a:ext uri="{FF2B5EF4-FFF2-40B4-BE49-F238E27FC236}">
                <a16:creationId xmlns:a16="http://schemas.microsoft.com/office/drawing/2014/main" id="{99307821-B1C6-5470-1673-7FE2F8553A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1156" y="1676409"/>
            <a:ext cx="6389687" cy="4881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7D9E2D2-E09F-835C-280F-C6B4A1335A61}"/>
              </a:ext>
            </a:extLst>
          </p:cNvPr>
          <p:cNvPicPr>
            <a:picLocks noChangeAspect="1"/>
          </p:cNvPicPr>
          <p:nvPr/>
        </p:nvPicPr>
        <p:blipFill>
          <a:blip r:embed="rId3"/>
          <a:stretch>
            <a:fillRect/>
          </a:stretch>
        </p:blipFill>
        <p:spPr>
          <a:xfrm>
            <a:off x="128588" y="102093"/>
            <a:ext cx="6282297" cy="6755907"/>
          </a:xfrm>
          <a:prstGeom prst="rect">
            <a:avLst/>
          </a:prstGeom>
        </p:spPr>
      </p:pic>
      <p:sp>
        <p:nvSpPr>
          <p:cNvPr id="3075" name="Rectangle 3">
            <a:extLst>
              <a:ext uri="{FF2B5EF4-FFF2-40B4-BE49-F238E27FC236}">
                <a16:creationId xmlns:a16="http://schemas.microsoft.com/office/drawing/2014/main" id="{470E2796-DD7E-5E03-9C92-A44956AE619D}"/>
              </a:ext>
            </a:extLst>
          </p:cNvPr>
          <p:cNvSpPr txBox="1">
            <a:spLocks noRot="1" noChangeArrowheads="1"/>
          </p:cNvSpPr>
          <p:nvPr/>
        </p:nvSpPr>
        <p:spPr>
          <a:xfrm>
            <a:off x="6543675" y="428625"/>
            <a:ext cx="5519737" cy="5870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IE" altLang="en-US">
                <a:latin typeface="Times New Roman" panose="02020603050405020304" pitchFamily="18" charset="0"/>
                <a:cs typeface="Times New Roman" panose="02020603050405020304" pitchFamily="18" charset="0"/>
              </a:rPr>
              <a:t>People don’t always tell you the basis of their beliefs. You often must ask people why they believe what they believe.  </a:t>
            </a:r>
          </a:p>
          <a:p>
            <a:pPr algn="just"/>
            <a:endParaRPr lang="en-IE" altLang="en-US">
              <a:latin typeface="Times New Roman" panose="02020603050405020304" pitchFamily="18" charset="0"/>
              <a:cs typeface="Times New Roman" panose="02020603050405020304" pitchFamily="18" charset="0"/>
            </a:endParaRPr>
          </a:p>
          <a:p>
            <a:pPr algn="just"/>
            <a:r>
              <a:rPr lang="en-IE" altLang="en-US">
                <a:latin typeface="Times New Roman" panose="02020603050405020304" pitchFamily="18" charset="0"/>
                <a:cs typeface="Times New Roman" panose="02020603050405020304" pitchFamily="18" charset="0"/>
              </a:rPr>
              <a:t>But whenever they do provide an explanation, you can unpack (analyse and evaluate) the basis of their belief.  </a:t>
            </a:r>
          </a:p>
          <a:p>
            <a:pPr algn="just"/>
            <a:endParaRPr lang="en-IE" altLang="en-US">
              <a:latin typeface="Times New Roman" panose="02020603050405020304" pitchFamily="18" charset="0"/>
              <a:cs typeface="Times New Roman" panose="02020603050405020304" pitchFamily="18" charset="0"/>
            </a:endParaRPr>
          </a:p>
          <a:p>
            <a:pPr algn="just"/>
            <a:r>
              <a:rPr lang="en-IE" altLang="en-US">
                <a:latin typeface="Times New Roman" panose="02020603050405020304" pitchFamily="18" charset="0"/>
                <a:cs typeface="Times New Roman" panose="02020603050405020304" pitchFamily="18" charset="0"/>
              </a:rPr>
              <a:t>How?</a:t>
            </a:r>
            <a:r>
              <a:rPr lang="en-IE" altLang="en-US" sz="3600">
                <a:latin typeface="Times New Roman" panose="02020603050405020304" pitchFamily="18" charset="0"/>
                <a:cs typeface="Times New Roman" panose="02020603050405020304" pitchFamily="18" charset="0"/>
              </a:rPr>
              <a:t>  </a:t>
            </a:r>
          </a:p>
          <a:p>
            <a:pPr algn="just">
              <a:buFont typeface="Wingdings" panose="05000000000000000000" pitchFamily="2" charset="2"/>
              <a:buNone/>
            </a:pPr>
            <a:endParaRPr lang="en-US" altLang="en-US" sz="36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a:extLst>
              <a:ext uri="{FF2B5EF4-FFF2-40B4-BE49-F238E27FC236}">
                <a16:creationId xmlns:a16="http://schemas.microsoft.com/office/drawing/2014/main" id="{E81252BF-C2A6-C402-0C87-AEB60F1A2E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0778" y="0"/>
            <a:ext cx="4106862" cy="690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3" name="Text Box 3">
            <a:extLst>
              <a:ext uri="{FF2B5EF4-FFF2-40B4-BE49-F238E27FC236}">
                <a16:creationId xmlns:a16="http://schemas.microsoft.com/office/drawing/2014/main" id="{E5C3D1C0-FD72-F0CE-EECF-DE0407490560}"/>
              </a:ext>
            </a:extLst>
          </p:cNvPr>
          <p:cNvSpPr txBox="1">
            <a:spLocks noChangeArrowheads="1"/>
          </p:cNvSpPr>
          <p:nvPr/>
        </p:nvSpPr>
        <p:spPr bwMode="auto">
          <a:xfrm>
            <a:off x="514351" y="814387"/>
            <a:ext cx="3997326"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IE" altLang="en-US" sz="3200" b="1"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Now think back to the last example and consider the structure of this argument.</a:t>
            </a:r>
            <a:endParaRPr lang="en-US" altLang="en-US" sz="3200" b="1"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descr="Businessman thinking">
            <a:extLst>
              <a:ext uri="{FF2B5EF4-FFF2-40B4-BE49-F238E27FC236}">
                <a16:creationId xmlns:a16="http://schemas.microsoft.com/office/drawing/2014/main" id="{F9527187-7510-E065-440A-4BEB5B6E3F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76742" y="0"/>
            <a:ext cx="2296816" cy="6858000"/>
          </a:xfrm>
          <a:prstGeom prst="rect">
            <a:avLst/>
          </a:prstGeom>
        </p:spPr>
      </p:pic>
      <p:pic>
        <p:nvPicPr>
          <p:cNvPr id="5" name="Graphic 4" descr="Angry man face">
            <a:extLst>
              <a:ext uri="{FF2B5EF4-FFF2-40B4-BE49-F238E27FC236}">
                <a16:creationId xmlns:a16="http://schemas.microsoft.com/office/drawing/2014/main" id="{8C3618AD-7113-2C30-F3ED-58D9DD81193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14351" y="3825935"/>
            <a:ext cx="1653231" cy="1653231"/>
          </a:xfrm>
          <a:prstGeom prst="rect">
            <a:avLst/>
          </a:prstGeom>
        </p:spPr>
      </p:pic>
      <p:pic>
        <p:nvPicPr>
          <p:cNvPr id="7" name="Graphic 6" descr="A face with closed eyes">
            <a:extLst>
              <a:ext uri="{FF2B5EF4-FFF2-40B4-BE49-F238E27FC236}">
                <a16:creationId xmlns:a16="http://schemas.microsoft.com/office/drawing/2014/main" id="{7C7EC139-302F-3FFB-49B6-E0D8F672F6A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771775" y="3903722"/>
            <a:ext cx="1533525" cy="153352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545666B8-815D-A6AA-8BB9-3FBC27CF38D2}"/>
              </a:ext>
            </a:extLst>
          </p:cNvPr>
          <p:cNvSpPr>
            <a:spLocks noGrp="1" noRot="1" noChangeArrowheads="1"/>
          </p:cNvSpPr>
          <p:nvPr>
            <p:ph type="title" idx="4294967295"/>
          </p:nvPr>
        </p:nvSpPr>
        <p:spPr>
          <a:xfrm>
            <a:off x="1981200" y="325439"/>
            <a:ext cx="8077200" cy="909637"/>
          </a:xfrm>
        </p:spPr>
        <p:txBody>
          <a:bodyPr anchorCtr="0">
            <a:normAutofit/>
          </a:bodyPr>
          <a:lstStyle/>
          <a:p>
            <a:pPr algn="ctr" eaLnBrk="1" hangingPunct="1"/>
            <a:r>
              <a:rPr lang="en-IE"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Consider arguments that reject the claim that emotions make thinking irrational: </a:t>
            </a:r>
            <a:endParaRPr lang="en-US"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nvGrpSpPr>
          <p:cNvPr id="2" name="Group 14">
            <a:extLst>
              <a:ext uri="{FF2B5EF4-FFF2-40B4-BE49-F238E27FC236}">
                <a16:creationId xmlns:a16="http://schemas.microsoft.com/office/drawing/2014/main" id="{1D234718-B8B1-362C-5F3B-56462F1ED22B}"/>
              </a:ext>
            </a:extLst>
          </p:cNvPr>
          <p:cNvGrpSpPr>
            <a:grpSpLocks/>
          </p:cNvGrpSpPr>
          <p:nvPr/>
        </p:nvGrpSpPr>
        <p:grpSpPr bwMode="auto">
          <a:xfrm>
            <a:off x="852487" y="1695767"/>
            <a:ext cx="10167940" cy="2133600"/>
            <a:chOff x="-39" y="960"/>
            <a:chExt cx="5799" cy="1680"/>
          </a:xfrm>
        </p:grpSpPr>
        <p:sp>
          <p:nvSpPr>
            <p:cNvPr id="89094" name="Oval 15">
              <a:extLst>
                <a:ext uri="{FF2B5EF4-FFF2-40B4-BE49-F238E27FC236}">
                  <a16:creationId xmlns:a16="http://schemas.microsoft.com/office/drawing/2014/main" id="{A543D981-7B4F-DC82-2BB3-7D0756341638}"/>
                </a:ext>
              </a:extLst>
            </p:cNvPr>
            <p:cNvSpPr>
              <a:spLocks noChangeArrowheads="1"/>
            </p:cNvSpPr>
            <p:nvPr/>
          </p:nvSpPr>
          <p:spPr bwMode="auto">
            <a:xfrm>
              <a:off x="144" y="960"/>
              <a:ext cx="5616" cy="168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89095" name="Text Box 16">
              <a:extLst>
                <a:ext uri="{FF2B5EF4-FFF2-40B4-BE49-F238E27FC236}">
                  <a16:creationId xmlns:a16="http://schemas.microsoft.com/office/drawing/2014/main" id="{93B3BCED-EC04-155D-5CDC-9DF9C9C84F88}"/>
                </a:ext>
              </a:extLst>
            </p:cNvPr>
            <p:cNvSpPr txBox="1">
              <a:spLocks noChangeArrowheads="1"/>
            </p:cNvSpPr>
            <p:nvPr/>
          </p:nvSpPr>
          <p:spPr bwMode="auto">
            <a:xfrm>
              <a:off x="-39" y="1656"/>
              <a:ext cx="855"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1600" b="1">
                  <a:solidFill>
                    <a:srgbClr val="FF3300"/>
                  </a:solidFill>
                  <a:cs typeface="Arial" panose="020B0604020202020204" pitchFamily="34" charset="0"/>
                </a:rPr>
                <a:t>Paragraph 1</a:t>
              </a:r>
              <a:endParaRPr lang="en-US" altLang="en-US" sz="1600" b="1">
                <a:solidFill>
                  <a:srgbClr val="FF3300"/>
                </a:solidFill>
                <a:cs typeface="Arial" panose="020B0604020202020204" pitchFamily="34" charset="0"/>
              </a:endParaRPr>
            </a:p>
          </p:txBody>
        </p:sp>
      </p:grpSp>
      <p:grpSp>
        <p:nvGrpSpPr>
          <p:cNvPr id="3" name="Group 17">
            <a:extLst>
              <a:ext uri="{FF2B5EF4-FFF2-40B4-BE49-F238E27FC236}">
                <a16:creationId xmlns:a16="http://schemas.microsoft.com/office/drawing/2014/main" id="{07347DE9-9F99-4260-3BA2-03AB3B957371}"/>
              </a:ext>
            </a:extLst>
          </p:cNvPr>
          <p:cNvGrpSpPr>
            <a:grpSpLocks/>
          </p:cNvGrpSpPr>
          <p:nvPr/>
        </p:nvGrpSpPr>
        <p:grpSpPr bwMode="auto">
          <a:xfrm>
            <a:off x="822325" y="4086224"/>
            <a:ext cx="10079038" cy="1600200"/>
            <a:chOff x="-58" y="2496"/>
            <a:chExt cx="5818" cy="1680"/>
          </a:xfrm>
        </p:grpSpPr>
        <p:sp>
          <p:nvSpPr>
            <p:cNvPr id="89097" name="Oval 18">
              <a:extLst>
                <a:ext uri="{FF2B5EF4-FFF2-40B4-BE49-F238E27FC236}">
                  <a16:creationId xmlns:a16="http://schemas.microsoft.com/office/drawing/2014/main" id="{CB6B2729-A516-B29A-A27C-C0A826F8A4F6}"/>
                </a:ext>
              </a:extLst>
            </p:cNvPr>
            <p:cNvSpPr>
              <a:spLocks noChangeArrowheads="1"/>
            </p:cNvSpPr>
            <p:nvPr/>
          </p:nvSpPr>
          <p:spPr bwMode="auto">
            <a:xfrm>
              <a:off x="144" y="2496"/>
              <a:ext cx="5616" cy="168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89098" name="Text Box 19">
              <a:extLst>
                <a:ext uri="{FF2B5EF4-FFF2-40B4-BE49-F238E27FC236}">
                  <a16:creationId xmlns:a16="http://schemas.microsoft.com/office/drawing/2014/main" id="{E4CD60A5-6386-1FA7-F863-7A7E1286F654}"/>
                </a:ext>
              </a:extLst>
            </p:cNvPr>
            <p:cNvSpPr txBox="1">
              <a:spLocks noChangeArrowheads="1"/>
            </p:cNvSpPr>
            <p:nvPr/>
          </p:nvSpPr>
          <p:spPr bwMode="auto">
            <a:xfrm>
              <a:off x="-58" y="3206"/>
              <a:ext cx="855"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1600" b="1">
                  <a:solidFill>
                    <a:srgbClr val="FF3300"/>
                  </a:solidFill>
                  <a:cs typeface="Arial" panose="020B0604020202020204" pitchFamily="34" charset="0"/>
                </a:rPr>
                <a:t>Paragraph 2</a:t>
              </a:r>
              <a:endParaRPr lang="en-US" altLang="en-US" sz="1600" b="1">
                <a:solidFill>
                  <a:srgbClr val="FF3300"/>
                </a:solidFill>
                <a:cs typeface="Arial" panose="020B0604020202020204" pitchFamily="34" charset="0"/>
              </a:endParaRPr>
            </a:p>
          </p:txBody>
        </p:sp>
      </p:grpSp>
      <p:sp>
        <p:nvSpPr>
          <p:cNvPr id="12310" name="Text Box 22">
            <a:extLst>
              <a:ext uri="{FF2B5EF4-FFF2-40B4-BE49-F238E27FC236}">
                <a16:creationId xmlns:a16="http://schemas.microsoft.com/office/drawing/2014/main" id="{E2B8467C-4EA5-FAAF-8AA3-EC415F934DA4}"/>
              </a:ext>
            </a:extLst>
          </p:cNvPr>
          <p:cNvSpPr txBox="1">
            <a:spLocks noChangeArrowheads="1"/>
          </p:cNvSpPr>
          <p:nvPr/>
        </p:nvSpPr>
        <p:spPr bwMode="auto">
          <a:xfrm>
            <a:off x="2424114" y="1989138"/>
            <a:ext cx="7920037" cy="424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2000" dirty="0">
                <a:solidFill>
                  <a:srgbClr val="0070C0"/>
                </a:solidFill>
              </a:rPr>
              <a:t>A commonly held belief is that emotions make thinking irrational. However, some people argue that neither emotion nor mood necessarily interfere with rational thought. For example, </a:t>
            </a:r>
            <a:r>
              <a:rPr lang="en-US" altLang="en-US" sz="2000" dirty="0">
                <a:solidFill>
                  <a:srgbClr val="0070C0"/>
                </a:solidFill>
              </a:rPr>
              <a:t>researchers have found that positive emotion often maintains behavior, not disrupts it</a:t>
            </a:r>
            <a:r>
              <a:rPr lang="en-IE" altLang="en-US" sz="2000" dirty="0">
                <a:solidFill>
                  <a:srgbClr val="0070C0"/>
                </a:solidFill>
              </a:rPr>
              <a:t>. Thus, if a behaviour, such as reasoning, is associated with a pleasant, positive feeling, the behaviour is likely to continue</a:t>
            </a:r>
            <a:r>
              <a:rPr lang="en-IE" altLang="en-US" sz="2000" dirty="0">
                <a:solidFill>
                  <a:schemeClr val="bg1"/>
                </a:solidFill>
              </a:rPr>
              <a:t>. </a:t>
            </a:r>
          </a:p>
          <a:p>
            <a:pPr eaLnBrk="1" hangingPunct="1"/>
            <a:endParaRPr lang="en-IE" altLang="en-US" sz="2000" dirty="0">
              <a:solidFill>
                <a:srgbClr val="000000"/>
              </a:solidFill>
            </a:endParaRPr>
          </a:p>
          <a:p>
            <a:pPr eaLnBrk="1" hangingPunct="1"/>
            <a:r>
              <a:rPr lang="en-US" altLang="en-US" sz="2000" dirty="0">
                <a:solidFill>
                  <a:srgbClr val="0070C0"/>
                </a:solidFill>
              </a:rPr>
              <a:t>Also, emotion can enhance cognitive skills other than reasoning</a:t>
            </a:r>
            <a:r>
              <a:rPr lang="en-IE" altLang="en-US" sz="2000" dirty="0">
                <a:solidFill>
                  <a:srgbClr val="0070C0"/>
                </a:solidFill>
              </a:rPr>
              <a:t>.  For example, emotion can increase expressive communication. Also, a positive mood may help a person on creative kinds of tasks. However, these forms of cognition are not necessarily forms of rationality.</a:t>
            </a:r>
            <a:endParaRPr lang="en-GB" altLang="en-US" sz="2000" dirty="0">
              <a:solidFill>
                <a:srgbClr val="0070C0"/>
              </a:solidFill>
            </a:endParaRPr>
          </a:p>
          <a:p>
            <a:pPr eaLnBrk="1" hangingPunct="1">
              <a:spcBef>
                <a:spcPct val="50000"/>
              </a:spcBef>
            </a:pPr>
            <a:endParaRPr lang="en-IE" altLang="en-US" sz="2000" dirty="0">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31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310">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5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strVal val="#ppt_w*0.70"/>
                                          </p:val>
                                        </p:tav>
                                        <p:tav tm="100000">
                                          <p:val>
                                            <p:strVal val="#ppt_w"/>
                                          </p:val>
                                        </p:tav>
                                      </p:tavLst>
                                    </p:anim>
                                    <p:anim calcmode="lin" valueType="num">
                                      <p:cBhvr>
                                        <p:cTn id="16" dur="1000" fill="hold"/>
                                        <p:tgtEl>
                                          <p:spTgt spid="2"/>
                                        </p:tgtEl>
                                        <p:attrNameLst>
                                          <p:attrName>ppt_h</p:attrName>
                                        </p:attrNameLst>
                                      </p:cBhvr>
                                      <p:tavLst>
                                        <p:tav tm="0">
                                          <p:val>
                                            <p:strVal val="#ppt_h"/>
                                          </p:val>
                                        </p:tav>
                                        <p:tav tm="100000">
                                          <p:val>
                                            <p:strVal val="#ppt_h"/>
                                          </p:val>
                                        </p:tav>
                                      </p:tavLst>
                                    </p:anim>
                                    <p:animEffect transition="in" filter="fade">
                                      <p:cBhvr>
                                        <p:cTn id="17" dur="1000"/>
                                        <p:tgtEl>
                                          <p:spTgt spid="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5"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1000" fill="hold"/>
                                        <p:tgtEl>
                                          <p:spTgt spid="3"/>
                                        </p:tgtEl>
                                        <p:attrNameLst>
                                          <p:attrName>ppt_w</p:attrName>
                                        </p:attrNameLst>
                                      </p:cBhvr>
                                      <p:tavLst>
                                        <p:tav tm="0">
                                          <p:val>
                                            <p:strVal val="#ppt_w*0.70"/>
                                          </p:val>
                                        </p:tav>
                                        <p:tav tm="100000">
                                          <p:val>
                                            <p:strVal val="#ppt_w"/>
                                          </p:val>
                                        </p:tav>
                                      </p:tavLst>
                                    </p:anim>
                                    <p:anim calcmode="lin" valueType="num">
                                      <p:cBhvr>
                                        <p:cTn id="23" dur="1000" fill="hold"/>
                                        <p:tgtEl>
                                          <p:spTgt spid="3"/>
                                        </p:tgtEl>
                                        <p:attrNameLst>
                                          <p:attrName>ppt_h</p:attrName>
                                        </p:attrNameLst>
                                      </p:cBhvr>
                                      <p:tavLst>
                                        <p:tav tm="0">
                                          <p:val>
                                            <p:strVal val="#ppt_h"/>
                                          </p:val>
                                        </p:tav>
                                        <p:tav tm="100000">
                                          <p:val>
                                            <p:strVal val="#ppt_h"/>
                                          </p:val>
                                        </p:tav>
                                      </p:tavLst>
                                    </p:anim>
                                    <p:animEffect transition="in" filter="fade">
                                      <p:cBhvr>
                                        <p:cTn id="2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a:extLst>
              <a:ext uri="{FF2B5EF4-FFF2-40B4-BE49-F238E27FC236}">
                <a16:creationId xmlns:a16="http://schemas.microsoft.com/office/drawing/2014/main" id="{61F9468C-1BEC-DB06-2E49-29DF70A0CD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433514"/>
            <a:ext cx="9448800" cy="511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39" name="Text Box 3">
            <a:extLst>
              <a:ext uri="{FF2B5EF4-FFF2-40B4-BE49-F238E27FC236}">
                <a16:creationId xmlns:a16="http://schemas.microsoft.com/office/drawing/2014/main" id="{0A7FA498-F7A8-14F5-86A0-DF5223819FE5}"/>
              </a:ext>
            </a:extLst>
          </p:cNvPr>
          <p:cNvSpPr txBox="1">
            <a:spLocks noChangeArrowheads="1"/>
          </p:cNvSpPr>
          <p:nvPr/>
        </p:nvSpPr>
        <p:spPr bwMode="auto">
          <a:xfrm>
            <a:off x="1889126" y="188914"/>
            <a:ext cx="87788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IE" altLang="en-US" sz="2400" b="1" dirty="0">
                <a:latin typeface="Times New Roman" panose="02020603050405020304" pitchFamily="18" charset="0"/>
                <a:cs typeface="Times New Roman" panose="02020603050405020304" pitchFamily="18" charset="0"/>
              </a:rPr>
              <a:t>There are two major objections to the central claim, both of which have a </a:t>
            </a:r>
            <a:r>
              <a:rPr lang="en-IE" altLang="en-US" sz="2400" b="1" dirty="0">
                <a:solidFill>
                  <a:schemeClr val="accent2"/>
                </a:solidFill>
                <a:latin typeface="Times New Roman" panose="02020603050405020304" pitchFamily="18" charset="0"/>
                <a:cs typeface="Times New Roman" panose="02020603050405020304" pitchFamily="18" charset="0"/>
              </a:rPr>
              <a:t>separate paragraph</a:t>
            </a:r>
            <a:r>
              <a:rPr lang="en-IE" altLang="en-US" sz="2400" b="1" dirty="0">
                <a:latin typeface="Times New Roman" panose="02020603050405020304" pitchFamily="18" charset="0"/>
                <a:cs typeface="Times New Roman" panose="02020603050405020304" pitchFamily="18" charset="0"/>
              </a:rPr>
              <a:t>, both of which are supported by sub-claims, and one of which has a rebuttal.</a:t>
            </a:r>
            <a:r>
              <a:rPr lang="en-IE" altLang="en-US" b="1" dirty="0">
                <a:latin typeface="Times New Roman" panose="02020603050405020304" pitchFamily="18" charset="0"/>
                <a:cs typeface="Times New Roman" panose="02020603050405020304" pitchFamily="18" charset="0"/>
              </a:rPr>
              <a:t>  </a:t>
            </a:r>
            <a:endParaRPr lang="en-US" altLang="en-US" b="1" dirty="0">
              <a:latin typeface="Times New Roman" panose="02020603050405020304" pitchFamily="18" charset="0"/>
              <a:cs typeface="Times New Roman" panose="02020603050405020304" pitchFamily="18" charset="0"/>
            </a:endParaRPr>
          </a:p>
        </p:txBody>
      </p:sp>
      <p:grpSp>
        <p:nvGrpSpPr>
          <p:cNvPr id="2" name="Group 4">
            <a:extLst>
              <a:ext uri="{FF2B5EF4-FFF2-40B4-BE49-F238E27FC236}">
                <a16:creationId xmlns:a16="http://schemas.microsoft.com/office/drawing/2014/main" id="{27ED7DBC-ACDD-DB85-32EB-9CE2B3674CCD}"/>
              </a:ext>
            </a:extLst>
          </p:cNvPr>
          <p:cNvGrpSpPr>
            <a:grpSpLocks/>
          </p:cNvGrpSpPr>
          <p:nvPr/>
        </p:nvGrpSpPr>
        <p:grpSpPr bwMode="auto">
          <a:xfrm>
            <a:off x="1477963" y="2438400"/>
            <a:ext cx="4222751" cy="4419600"/>
            <a:chOff x="-29" y="1536"/>
            <a:chExt cx="2660" cy="2784"/>
          </a:xfrm>
        </p:grpSpPr>
        <p:sp>
          <p:nvSpPr>
            <p:cNvPr id="91141" name="Oval 5">
              <a:extLst>
                <a:ext uri="{FF2B5EF4-FFF2-40B4-BE49-F238E27FC236}">
                  <a16:creationId xmlns:a16="http://schemas.microsoft.com/office/drawing/2014/main" id="{3E018321-29C4-6264-F03C-30A84CC82C54}"/>
                </a:ext>
              </a:extLst>
            </p:cNvPr>
            <p:cNvSpPr>
              <a:spLocks noChangeArrowheads="1"/>
            </p:cNvSpPr>
            <p:nvPr/>
          </p:nvSpPr>
          <p:spPr bwMode="auto">
            <a:xfrm>
              <a:off x="-29" y="1536"/>
              <a:ext cx="2256" cy="2784"/>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91142" name="Text Box 6">
              <a:extLst>
                <a:ext uri="{FF2B5EF4-FFF2-40B4-BE49-F238E27FC236}">
                  <a16:creationId xmlns:a16="http://schemas.microsoft.com/office/drawing/2014/main" id="{C7FE62CC-5D56-33FE-A5BD-73A3527BF13D}"/>
                </a:ext>
              </a:extLst>
            </p:cNvPr>
            <p:cNvSpPr txBox="1">
              <a:spLocks noChangeArrowheads="1"/>
            </p:cNvSpPr>
            <p:nvPr/>
          </p:nvSpPr>
          <p:spPr bwMode="auto">
            <a:xfrm>
              <a:off x="1776" y="2044"/>
              <a:ext cx="855"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1600" b="1">
                  <a:solidFill>
                    <a:srgbClr val="FF3300"/>
                  </a:solidFill>
                  <a:cs typeface="Arial" panose="020B0604020202020204" pitchFamily="34" charset="0"/>
                </a:rPr>
                <a:t>Paragraph 1</a:t>
              </a:r>
              <a:endParaRPr lang="en-US" altLang="en-US" sz="1600" b="1">
                <a:solidFill>
                  <a:srgbClr val="FF3300"/>
                </a:solidFill>
                <a:cs typeface="Arial" panose="020B0604020202020204" pitchFamily="34" charset="0"/>
              </a:endParaRPr>
            </a:p>
          </p:txBody>
        </p:sp>
      </p:grpSp>
      <p:grpSp>
        <p:nvGrpSpPr>
          <p:cNvPr id="3" name="Group 7">
            <a:extLst>
              <a:ext uri="{FF2B5EF4-FFF2-40B4-BE49-F238E27FC236}">
                <a16:creationId xmlns:a16="http://schemas.microsoft.com/office/drawing/2014/main" id="{2866E0FD-4B63-C38A-3A05-F3D272C33A57}"/>
              </a:ext>
            </a:extLst>
          </p:cNvPr>
          <p:cNvGrpSpPr>
            <a:grpSpLocks/>
          </p:cNvGrpSpPr>
          <p:nvPr/>
        </p:nvGrpSpPr>
        <p:grpSpPr bwMode="auto">
          <a:xfrm>
            <a:off x="5029200" y="2819400"/>
            <a:ext cx="5638800" cy="3810000"/>
            <a:chOff x="2208" y="1776"/>
            <a:chExt cx="3552" cy="2400"/>
          </a:xfrm>
        </p:grpSpPr>
        <p:sp>
          <p:nvSpPr>
            <p:cNvPr id="91144" name="Oval 8">
              <a:extLst>
                <a:ext uri="{FF2B5EF4-FFF2-40B4-BE49-F238E27FC236}">
                  <a16:creationId xmlns:a16="http://schemas.microsoft.com/office/drawing/2014/main" id="{D0E02890-AC96-4AFF-34F1-E389BE5261D7}"/>
                </a:ext>
              </a:extLst>
            </p:cNvPr>
            <p:cNvSpPr>
              <a:spLocks noChangeArrowheads="1"/>
            </p:cNvSpPr>
            <p:nvPr/>
          </p:nvSpPr>
          <p:spPr bwMode="auto">
            <a:xfrm>
              <a:off x="2208" y="1776"/>
              <a:ext cx="3552" cy="240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91145" name="Text Box 9">
              <a:extLst>
                <a:ext uri="{FF2B5EF4-FFF2-40B4-BE49-F238E27FC236}">
                  <a16:creationId xmlns:a16="http://schemas.microsoft.com/office/drawing/2014/main" id="{64718CB8-DB73-4B86-E464-83E8A013B2B8}"/>
                </a:ext>
              </a:extLst>
            </p:cNvPr>
            <p:cNvSpPr txBox="1">
              <a:spLocks noChangeArrowheads="1"/>
            </p:cNvSpPr>
            <p:nvPr/>
          </p:nvSpPr>
          <p:spPr bwMode="auto">
            <a:xfrm>
              <a:off x="4752" y="1992"/>
              <a:ext cx="855"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1600" b="1">
                  <a:solidFill>
                    <a:srgbClr val="FF3300"/>
                  </a:solidFill>
                  <a:cs typeface="Arial" panose="020B0604020202020204" pitchFamily="34" charset="0"/>
                </a:rPr>
                <a:t>Paragraph 2</a:t>
              </a:r>
              <a:endParaRPr lang="en-US" altLang="en-US" sz="1600" b="1">
                <a:solidFill>
                  <a:srgbClr val="FF3300"/>
                </a:solidFill>
                <a:cs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64B0FCC-420B-C6E1-14D5-C5E1795A4A51}"/>
              </a:ext>
            </a:extLst>
          </p:cNvPr>
          <p:cNvSpPr>
            <a:spLocks noGrp="1" noRot="1" noChangeArrowheads="1"/>
          </p:cNvSpPr>
          <p:nvPr>
            <p:ph type="title" idx="4294967295"/>
          </p:nvPr>
        </p:nvSpPr>
        <p:spPr/>
        <p:txBody>
          <a:bodyPr anchorCtr="0"/>
          <a:lstStyle/>
          <a:p>
            <a:pPr algn="ctr" eaLnBrk="1" hangingPunct="1"/>
            <a:r>
              <a:rPr lang="en-IE" alt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Identifying types of arguments and considering the strength of each type</a:t>
            </a:r>
            <a:endParaRPr lang="en-US" alt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195" name="Rectangle 3">
            <a:extLst>
              <a:ext uri="{FF2B5EF4-FFF2-40B4-BE49-F238E27FC236}">
                <a16:creationId xmlns:a16="http://schemas.microsoft.com/office/drawing/2014/main" id="{A577BCE1-25C6-FD90-1FA7-B2AD34691F4D}"/>
              </a:ext>
            </a:extLst>
          </p:cNvPr>
          <p:cNvSpPr>
            <a:spLocks noGrp="1" noRot="1" noChangeArrowheads="1"/>
          </p:cNvSpPr>
          <p:nvPr>
            <p:ph idx="4294967295"/>
          </p:nvPr>
        </p:nvSpPr>
        <p:spPr>
          <a:xfrm>
            <a:off x="334963" y="2047876"/>
            <a:ext cx="5761037" cy="4953000"/>
          </a:xfrm>
        </p:spPr>
        <p:txBody>
          <a:bodyPr/>
          <a:lstStyle/>
          <a:p>
            <a:pPr algn="just" eaLnBrk="1" hangingPunct="1"/>
            <a:r>
              <a:rPr lang="en-IE" altLang="en-US" sz="2400" b="1" dirty="0"/>
              <a:t>People don’t always tell you the sources or </a:t>
            </a:r>
            <a:r>
              <a:rPr lang="en-IE" altLang="en-US" sz="2400" b="1" dirty="0">
                <a:solidFill>
                  <a:schemeClr val="folHlink"/>
                </a:solidFill>
              </a:rPr>
              <a:t>types of arguments</a:t>
            </a:r>
            <a:r>
              <a:rPr lang="en-IE" altLang="en-US" sz="2400" b="1" dirty="0"/>
              <a:t> they are using.</a:t>
            </a:r>
          </a:p>
          <a:p>
            <a:pPr algn="just" eaLnBrk="1" hangingPunct="1"/>
            <a:r>
              <a:rPr lang="en-IE" altLang="en-US" sz="2400" b="1" dirty="0"/>
              <a:t>However, once you become familiar with the different types of arguments, we </a:t>
            </a:r>
            <a:r>
              <a:rPr lang="en-IE" altLang="en-US" sz="2400" b="1" i="1" dirty="0"/>
              <a:t>can</a:t>
            </a:r>
            <a:r>
              <a:rPr lang="en-IE" altLang="en-US" sz="2400" b="1" dirty="0"/>
              <a:t> use to support our beliefs, you will come to know what types of arguments another person is using.</a:t>
            </a:r>
          </a:p>
          <a:p>
            <a:pPr algn="just" eaLnBrk="1" hangingPunct="1"/>
            <a:r>
              <a:rPr lang="en-IE" altLang="en-US" sz="2400" b="1" dirty="0"/>
              <a:t>This helps you to </a:t>
            </a:r>
            <a:r>
              <a:rPr lang="en-IE" altLang="en-US" sz="2400" b="1" dirty="0">
                <a:solidFill>
                  <a:schemeClr val="folHlink"/>
                </a:solidFill>
              </a:rPr>
              <a:t>evaluate </a:t>
            </a:r>
            <a:r>
              <a:rPr lang="en-IE" altLang="en-US" sz="2400" b="1" dirty="0"/>
              <a:t>their arguments, because not all argument types are equal – some are better than others.</a:t>
            </a:r>
          </a:p>
        </p:txBody>
      </p:sp>
      <p:pic>
        <p:nvPicPr>
          <p:cNvPr id="4" name="Picture 3">
            <a:extLst>
              <a:ext uri="{FF2B5EF4-FFF2-40B4-BE49-F238E27FC236}">
                <a16:creationId xmlns:a16="http://schemas.microsoft.com/office/drawing/2014/main" id="{E38A282A-EC88-B165-A329-EB7AD293454C}"/>
              </a:ext>
            </a:extLst>
          </p:cNvPr>
          <p:cNvPicPr>
            <a:picLocks noChangeAspect="1"/>
          </p:cNvPicPr>
          <p:nvPr/>
        </p:nvPicPr>
        <p:blipFill>
          <a:blip r:embed="rId3"/>
          <a:stretch>
            <a:fillRect/>
          </a:stretch>
        </p:blipFill>
        <p:spPr>
          <a:xfrm>
            <a:off x="6142143" y="2447927"/>
            <a:ext cx="5714894" cy="338137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3E8F1E4-A5D7-1025-81AC-344E53E2123C}"/>
              </a:ext>
            </a:extLst>
          </p:cNvPr>
          <p:cNvPicPr>
            <a:picLocks noChangeAspect="1"/>
          </p:cNvPicPr>
          <p:nvPr/>
        </p:nvPicPr>
        <p:blipFill>
          <a:blip r:embed="rId2"/>
          <a:stretch>
            <a:fillRect/>
          </a:stretch>
        </p:blipFill>
        <p:spPr>
          <a:xfrm>
            <a:off x="714375" y="0"/>
            <a:ext cx="10601325" cy="6858000"/>
          </a:xfrm>
          <a:prstGeom prst="rect">
            <a:avLst/>
          </a:prstGeom>
        </p:spPr>
      </p:pic>
    </p:spTree>
    <p:extLst>
      <p:ext uri="{BB962C8B-B14F-4D97-AF65-F5344CB8AC3E}">
        <p14:creationId xmlns:p14="http://schemas.microsoft.com/office/powerpoint/2010/main" val="1166178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9F43126-D253-4BC5-D81D-2E845B0FD4A7}"/>
              </a:ext>
            </a:extLst>
          </p:cNvPr>
          <p:cNvPicPr>
            <a:picLocks noChangeAspect="1"/>
          </p:cNvPicPr>
          <p:nvPr/>
        </p:nvPicPr>
        <p:blipFill>
          <a:blip r:embed="rId2"/>
          <a:stretch>
            <a:fillRect/>
          </a:stretch>
        </p:blipFill>
        <p:spPr>
          <a:xfrm>
            <a:off x="385763" y="0"/>
            <a:ext cx="11244262" cy="6858000"/>
          </a:xfrm>
          <a:prstGeom prst="rect">
            <a:avLst/>
          </a:prstGeom>
        </p:spPr>
      </p:pic>
    </p:spTree>
    <p:extLst>
      <p:ext uri="{BB962C8B-B14F-4D97-AF65-F5344CB8AC3E}">
        <p14:creationId xmlns:p14="http://schemas.microsoft.com/office/powerpoint/2010/main" val="13346924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A445E21-C3E7-F192-F908-12C57F09CD3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46869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551FD562-3C5D-A512-212A-F16D772AD8B5}"/>
              </a:ext>
            </a:extLst>
          </p:cNvPr>
          <p:cNvSpPr>
            <a:spLocks noGrp="1" noChangeArrowheads="1"/>
          </p:cNvSpPr>
          <p:nvPr>
            <p:ph type="body" idx="4294967295"/>
          </p:nvPr>
        </p:nvSpPr>
        <p:spPr>
          <a:xfrm>
            <a:off x="1397793" y="1609726"/>
            <a:ext cx="9396413" cy="5084762"/>
          </a:xfrm>
        </p:spPr>
        <p:txBody>
          <a:bodyPr/>
          <a:lstStyle/>
          <a:p>
            <a:pPr eaLnBrk="1" hangingPunct="1">
              <a:lnSpc>
                <a:spcPct val="80000"/>
              </a:lnSpc>
            </a:pPr>
            <a:r>
              <a:rPr lang="en-IE" altLang="en-US" dirty="0">
                <a:latin typeface="Times New Roman" panose="02020603050405020304" pitchFamily="18" charset="0"/>
                <a:cs typeface="Times New Roman" panose="02020603050405020304" pitchFamily="18" charset="0"/>
              </a:rPr>
              <a:t>When we evaluate:</a:t>
            </a:r>
          </a:p>
          <a:p>
            <a:pPr eaLnBrk="1" hangingPunct="1">
              <a:lnSpc>
                <a:spcPct val="80000"/>
              </a:lnSpc>
            </a:pPr>
            <a:endParaRPr lang="en-IE" altLang="en-US" dirty="0">
              <a:latin typeface="Times New Roman" panose="02020603050405020304" pitchFamily="18" charset="0"/>
              <a:cs typeface="Times New Roman" panose="02020603050405020304" pitchFamily="18" charset="0"/>
            </a:endParaRPr>
          </a:p>
          <a:p>
            <a:pPr eaLnBrk="1" hangingPunct="1">
              <a:lnSpc>
                <a:spcPct val="80000"/>
              </a:lnSpc>
              <a:buFont typeface="Wingdings" panose="05000000000000000000" pitchFamily="2" charset="2"/>
              <a:buNone/>
            </a:pPr>
            <a:r>
              <a:rPr lang="en-IE" altLang="en-US" dirty="0">
                <a:latin typeface="Times New Roman" panose="02020603050405020304" pitchFamily="18" charset="0"/>
                <a:cs typeface="Times New Roman" panose="02020603050405020304" pitchFamily="18" charset="0"/>
              </a:rPr>
              <a:t>(1) We assess the </a:t>
            </a:r>
            <a:r>
              <a:rPr lang="en-IE" altLang="en-US" b="1" dirty="0">
                <a:latin typeface="Times New Roman" panose="02020603050405020304" pitchFamily="18" charset="0"/>
                <a:cs typeface="Times New Roman" panose="02020603050405020304" pitchFamily="18" charset="0"/>
              </a:rPr>
              <a:t>credibility</a:t>
            </a:r>
            <a:r>
              <a:rPr lang="en-IE" altLang="en-US" dirty="0">
                <a:latin typeface="Times New Roman" panose="02020603050405020304" pitchFamily="18" charset="0"/>
                <a:cs typeface="Times New Roman" panose="02020603050405020304" pitchFamily="18" charset="0"/>
              </a:rPr>
              <a:t> of arguments </a:t>
            </a:r>
          </a:p>
          <a:p>
            <a:pPr eaLnBrk="1" hangingPunct="1">
              <a:lnSpc>
                <a:spcPct val="80000"/>
              </a:lnSpc>
              <a:buFont typeface="Wingdings" panose="05000000000000000000" pitchFamily="2" charset="2"/>
              <a:buNone/>
            </a:pPr>
            <a:r>
              <a:rPr lang="en-IE" altLang="en-US" dirty="0">
                <a:latin typeface="Times New Roman" panose="02020603050405020304" pitchFamily="18" charset="0"/>
                <a:cs typeface="Times New Roman" panose="02020603050405020304" pitchFamily="18" charset="0"/>
              </a:rPr>
              <a:t>(2) We assess the </a:t>
            </a:r>
            <a:r>
              <a:rPr lang="en-IE" altLang="en-US" b="1" dirty="0">
                <a:latin typeface="Times New Roman" panose="02020603050405020304" pitchFamily="18" charset="0"/>
                <a:cs typeface="Times New Roman" panose="02020603050405020304" pitchFamily="18" charset="0"/>
              </a:rPr>
              <a:t>relevance</a:t>
            </a:r>
            <a:r>
              <a:rPr lang="en-IE" altLang="en-US" dirty="0">
                <a:latin typeface="Times New Roman" panose="02020603050405020304" pitchFamily="18" charset="0"/>
                <a:cs typeface="Times New Roman" panose="02020603050405020304" pitchFamily="18" charset="0"/>
              </a:rPr>
              <a:t> of arguments</a:t>
            </a:r>
          </a:p>
          <a:p>
            <a:pPr eaLnBrk="1" hangingPunct="1">
              <a:lnSpc>
                <a:spcPct val="80000"/>
              </a:lnSpc>
              <a:buFont typeface="Wingdings" panose="05000000000000000000" pitchFamily="2" charset="2"/>
              <a:buNone/>
            </a:pPr>
            <a:r>
              <a:rPr lang="en-IE" altLang="en-US" dirty="0">
                <a:latin typeface="Times New Roman" panose="02020603050405020304" pitchFamily="18" charset="0"/>
                <a:cs typeface="Times New Roman" panose="02020603050405020304" pitchFamily="18" charset="0"/>
              </a:rPr>
              <a:t>(3) We assess the </a:t>
            </a:r>
            <a:r>
              <a:rPr lang="en-IE" altLang="en-US" b="1" dirty="0">
                <a:latin typeface="Times New Roman" panose="02020603050405020304" pitchFamily="18" charset="0"/>
                <a:cs typeface="Times New Roman" panose="02020603050405020304" pitchFamily="18" charset="0"/>
              </a:rPr>
              <a:t>logical strength</a:t>
            </a:r>
            <a:r>
              <a:rPr lang="en-IE" altLang="en-US" dirty="0">
                <a:latin typeface="Times New Roman" panose="02020603050405020304" pitchFamily="18" charset="0"/>
                <a:cs typeface="Times New Roman" panose="02020603050405020304" pitchFamily="18" charset="0"/>
              </a:rPr>
              <a:t> of an argument  structure</a:t>
            </a:r>
          </a:p>
          <a:p>
            <a:pPr eaLnBrk="1" hangingPunct="1">
              <a:lnSpc>
                <a:spcPct val="80000"/>
              </a:lnSpc>
              <a:buFont typeface="Wingdings" panose="05000000000000000000" pitchFamily="2" charset="2"/>
              <a:buNone/>
            </a:pPr>
            <a:r>
              <a:rPr lang="en-IE" altLang="en-US" dirty="0">
                <a:latin typeface="Times New Roman" panose="02020603050405020304" pitchFamily="18" charset="0"/>
                <a:cs typeface="Times New Roman" panose="02020603050405020304" pitchFamily="18" charset="0"/>
              </a:rPr>
              <a:t>(4) We assess the </a:t>
            </a:r>
            <a:r>
              <a:rPr lang="en-IE" altLang="en-US" b="1" dirty="0">
                <a:latin typeface="Times New Roman" panose="02020603050405020304" pitchFamily="18" charset="0"/>
                <a:cs typeface="Times New Roman" panose="02020603050405020304" pitchFamily="18" charset="0"/>
              </a:rPr>
              <a:t>balance of evidence</a:t>
            </a:r>
            <a:r>
              <a:rPr lang="en-IE" altLang="en-US" dirty="0">
                <a:latin typeface="Times New Roman" panose="02020603050405020304" pitchFamily="18" charset="0"/>
                <a:cs typeface="Times New Roman" panose="02020603050405020304" pitchFamily="18" charset="0"/>
              </a:rPr>
              <a:t> in the argument</a:t>
            </a:r>
          </a:p>
          <a:p>
            <a:pPr eaLnBrk="1" hangingPunct="1">
              <a:lnSpc>
                <a:spcPct val="80000"/>
              </a:lnSpc>
              <a:buFont typeface="Wingdings" panose="05000000000000000000" pitchFamily="2" charset="2"/>
              <a:buNone/>
            </a:pPr>
            <a:r>
              <a:rPr lang="en-IE" altLang="en-US" sz="2400" dirty="0">
                <a:latin typeface="Times New Roman" panose="02020603050405020304" pitchFamily="18" charset="0"/>
                <a:cs typeface="Times New Roman" panose="02020603050405020304" pitchFamily="18" charset="0"/>
              </a:rPr>
              <a:t>          </a:t>
            </a:r>
          </a:p>
          <a:p>
            <a:pPr eaLnBrk="1" hangingPunct="1">
              <a:lnSpc>
                <a:spcPct val="80000"/>
              </a:lnSpc>
              <a:buFont typeface="Wingdings" panose="05000000000000000000" pitchFamily="2" charset="2"/>
              <a:buNone/>
            </a:pPr>
            <a:r>
              <a:rPr lang="en-IE" altLang="en-US" sz="2400" dirty="0">
                <a:latin typeface="Times New Roman" panose="02020603050405020304" pitchFamily="18" charset="0"/>
                <a:cs typeface="Times New Roman" panose="02020603050405020304" pitchFamily="18" charset="0"/>
              </a:rPr>
              <a:t>	</a:t>
            </a:r>
          </a:p>
          <a:p>
            <a:pPr algn="ctr" eaLnBrk="1" hangingPunct="1">
              <a:lnSpc>
                <a:spcPct val="80000"/>
              </a:lnSpc>
              <a:buFont typeface="Wingdings" panose="05000000000000000000" pitchFamily="2" charset="2"/>
              <a:buNone/>
            </a:pPr>
            <a:r>
              <a:rPr lang="en-IE" altLang="en-US" sz="2400" dirty="0">
                <a:latin typeface="Times New Roman" panose="02020603050405020304" pitchFamily="18" charset="0"/>
                <a:cs typeface="Times New Roman" panose="02020603050405020304" pitchFamily="18" charset="0"/>
              </a:rPr>
              <a:t>	</a:t>
            </a:r>
            <a:r>
              <a:rPr lang="en-IE" altLang="en-US" dirty="0">
                <a:latin typeface="Times New Roman" panose="02020603050405020304" pitchFamily="18" charset="0"/>
                <a:cs typeface="Times New Roman" panose="02020603050405020304" pitchFamily="18" charset="0"/>
              </a:rPr>
              <a:t>Our objective is to arrive at some conclusions about the overall strengths and weakness of an argument.</a:t>
            </a:r>
            <a:r>
              <a:rPr lang="en-IE" altLang="en-US" sz="2400" dirty="0">
                <a:latin typeface="Times New Roman" panose="02020603050405020304" pitchFamily="18" charset="0"/>
                <a:cs typeface="Times New Roman" panose="02020603050405020304" pitchFamily="18" charset="0"/>
              </a:rPr>
              <a:t> </a:t>
            </a:r>
          </a:p>
          <a:p>
            <a:pPr eaLnBrk="1" hangingPunct="1">
              <a:lnSpc>
                <a:spcPct val="80000"/>
              </a:lnSpc>
              <a:buFont typeface="Wingdings" panose="05000000000000000000" pitchFamily="2" charset="2"/>
              <a:buNone/>
            </a:pPr>
            <a:endParaRPr lang="en-IE" altLang="en-US" sz="2400" dirty="0">
              <a:latin typeface="Times New Roman" panose="02020603050405020304" pitchFamily="18" charset="0"/>
              <a:cs typeface="Times New Roman" panose="02020603050405020304" pitchFamily="18" charset="0"/>
            </a:endParaRPr>
          </a:p>
          <a:p>
            <a:pPr eaLnBrk="1" hangingPunct="1">
              <a:lnSpc>
                <a:spcPct val="80000"/>
              </a:lnSpc>
            </a:pPr>
            <a:endParaRPr lang="en-IE" altLang="en-US" sz="2000" dirty="0">
              <a:latin typeface="Times New Roman" panose="02020603050405020304" pitchFamily="18" charset="0"/>
              <a:cs typeface="Times New Roman" panose="02020603050405020304" pitchFamily="18" charset="0"/>
            </a:endParaRPr>
          </a:p>
          <a:p>
            <a:pPr eaLnBrk="1" hangingPunct="1">
              <a:lnSpc>
                <a:spcPct val="80000"/>
              </a:lnSpc>
            </a:pPr>
            <a:endParaRPr lang="en-IE" altLang="en-US" sz="2000" dirty="0">
              <a:latin typeface="Times New Roman" panose="02020603050405020304" pitchFamily="18" charset="0"/>
              <a:cs typeface="Times New Roman" panose="02020603050405020304" pitchFamily="18" charset="0"/>
            </a:endParaRPr>
          </a:p>
        </p:txBody>
      </p:sp>
      <p:sp>
        <p:nvSpPr>
          <p:cNvPr id="3075" name="Rectangle 3">
            <a:extLst>
              <a:ext uri="{FF2B5EF4-FFF2-40B4-BE49-F238E27FC236}">
                <a16:creationId xmlns:a16="http://schemas.microsoft.com/office/drawing/2014/main" id="{64F1AD2D-907A-743D-9543-2057D5D2617A}"/>
              </a:ext>
            </a:extLst>
          </p:cNvPr>
          <p:cNvSpPr>
            <a:spLocks noGrp="1" noChangeArrowheads="1"/>
          </p:cNvSpPr>
          <p:nvPr>
            <p:ph type="title" idx="4294967295"/>
          </p:nvPr>
        </p:nvSpPr>
        <p:spPr/>
        <p:txBody>
          <a:bodyPr anchorCtr="0"/>
          <a:lstStyle/>
          <a:p>
            <a:pPr eaLnBrk="1" hangingPunct="1"/>
            <a:r>
              <a:rPr lang="en-IE" altLang="en-US" sz="3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a:t>
            </a:r>
            <a:br>
              <a:rPr lang="en-IE" altLang="en-US" sz="3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IE" altLang="en-US" sz="25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05D4BF70-26C6-E671-E723-39F961051A38}"/>
              </a:ext>
            </a:extLst>
          </p:cNvPr>
          <p:cNvPicPr>
            <a:picLocks noChangeAspect="1"/>
          </p:cNvPicPr>
          <p:nvPr/>
        </p:nvPicPr>
        <p:blipFill>
          <a:blip r:embed="rId3"/>
          <a:stretch>
            <a:fillRect/>
          </a:stretch>
        </p:blipFill>
        <p:spPr>
          <a:xfrm>
            <a:off x="8072437" y="163512"/>
            <a:ext cx="4119563" cy="308967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074">
                                            <p:txEl>
                                              <p:pRg st="2" end="2"/>
                                            </p:txEl>
                                          </p:spTgt>
                                        </p:tgtEl>
                                        <p:attrNameLst>
                                          <p:attrName>style.visibility</p:attrName>
                                        </p:attrNameLst>
                                      </p:cBhvr>
                                      <p:to>
                                        <p:strVal val="visible"/>
                                      </p:to>
                                    </p:set>
                                    <p:anim calcmode="lin" valueType="num">
                                      <p:cBhvr additive="base">
                                        <p:cTn id="7" dur="500" fill="hold"/>
                                        <p:tgtEl>
                                          <p:spTgt spid="307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7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074">
                                            <p:txEl>
                                              <p:pRg st="0" end="0"/>
                                            </p:txEl>
                                          </p:spTgt>
                                        </p:tgtEl>
                                        <p:attrNameLst>
                                          <p:attrName>style.visibility</p:attrName>
                                        </p:attrNameLst>
                                      </p:cBhvr>
                                      <p:to>
                                        <p:strVal val="visible"/>
                                      </p:to>
                                    </p:set>
                                    <p:anim calcmode="lin" valueType="num">
                                      <p:cBhvr additive="base">
                                        <p:cTn id="13" dur="500" fill="hold"/>
                                        <p:tgtEl>
                                          <p:spTgt spid="307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074">
                                            <p:txEl>
                                              <p:pRg st="3" end="3"/>
                                            </p:txEl>
                                          </p:spTgt>
                                        </p:tgtEl>
                                        <p:attrNameLst>
                                          <p:attrName>style.visibility</p:attrName>
                                        </p:attrNameLst>
                                      </p:cBhvr>
                                      <p:to>
                                        <p:strVal val="visible"/>
                                      </p:to>
                                    </p:set>
                                    <p:anim calcmode="lin" valueType="num">
                                      <p:cBhvr additive="base">
                                        <p:cTn id="19" dur="500" fill="hold"/>
                                        <p:tgtEl>
                                          <p:spTgt spid="307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7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074">
                                            <p:txEl>
                                              <p:pRg st="4" end="4"/>
                                            </p:txEl>
                                          </p:spTgt>
                                        </p:tgtEl>
                                        <p:attrNameLst>
                                          <p:attrName>style.visibility</p:attrName>
                                        </p:attrNameLst>
                                      </p:cBhvr>
                                      <p:to>
                                        <p:strVal val="visible"/>
                                      </p:to>
                                    </p:set>
                                    <p:anim calcmode="lin" valueType="num">
                                      <p:cBhvr additive="base">
                                        <p:cTn id="25" dur="500" fill="hold"/>
                                        <p:tgtEl>
                                          <p:spTgt spid="307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07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074">
                                            <p:txEl>
                                              <p:pRg st="5" end="5"/>
                                            </p:txEl>
                                          </p:spTgt>
                                        </p:tgtEl>
                                        <p:attrNameLst>
                                          <p:attrName>style.visibility</p:attrName>
                                        </p:attrNameLst>
                                      </p:cBhvr>
                                      <p:to>
                                        <p:strVal val="visible"/>
                                      </p:to>
                                    </p:set>
                                    <p:anim calcmode="lin" valueType="num">
                                      <p:cBhvr additive="base">
                                        <p:cTn id="31" dur="500" fill="hold"/>
                                        <p:tgtEl>
                                          <p:spTgt spid="307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07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3074">
                                            <p:txEl>
                                              <p:pRg st="8" end="8"/>
                                            </p:txEl>
                                          </p:spTgt>
                                        </p:tgtEl>
                                        <p:attrNameLst>
                                          <p:attrName>style.visibility</p:attrName>
                                        </p:attrNameLst>
                                      </p:cBhvr>
                                      <p:to>
                                        <p:strVal val="visible"/>
                                      </p:to>
                                    </p:set>
                                    <p:animEffect transition="in" filter="checkerboard(across)">
                                      <p:cBhvr>
                                        <p:cTn id="37" dur="500"/>
                                        <p:tgtEl>
                                          <p:spTgt spid="307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CC79CD0-204F-8B9E-E653-B56345BFBC53}"/>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883859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2948863-3DEF-8C0D-BDC1-348E3FC1638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6044248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6B90C92-4F69-D41A-AA41-1DB654BCA539}"/>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281835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1995489" y="747713"/>
            <a:ext cx="7775575" cy="4648200"/>
          </a:xfrm>
        </p:spPr>
        <p:txBody>
          <a:bodyPr wrap="square" numCol="1" anchorCtr="0" compatLnSpc="1">
            <a:prstTxWarp prst="textNoShape">
              <a:avLst/>
            </a:prstTxWarp>
            <a:normAutofit fontScale="90000"/>
          </a:bodyPr>
          <a:lstStyle/>
          <a:p>
            <a:pPr algn="ctr" eaLnBrk="1" hangingPunct="1"/>
            <a:r>
              <a:rPr lang="en-US" sz="5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FACTS/EVIDENCE</a:t>
            </a:r>
            <a:br>
              <a:rPr lang="en-US" sz="40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5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AND </a:t>
            </a:r>
            <a:b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US" sz="5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5400" b="1" dirty="0">
                <a:solidFill>
                  <a:srgbClr val="92C3E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OPINIONS/CLAIMS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idx="1"/>
          </p:nvPr>
        </p:nvSpPr>
        <p:spPr>
          <a:xfrm>
            <a:off x="1905000" y="533400"/>
            <a:ext cx="7772400" cy="5791200"/>
          </a:xfrm>
        </p:spPr>
        <p:txBody>
          <a:bodyPr/>
          <a:lstStyle/>
          <a:p>
            <a:pPr eaLnBrk="1" hangingPunct="1">
              <a:buFontTx/>
              <a:buNone/>
            </a:pPr>
            <a:endParaRPr lang="en-US" sz="4000" dirty="0">
              <a:latin typeface="Times New Roman" panose="02020603050405020304" pitchFamily="18" charset="0"/>
              <a:cs typeface="Times New Roman" panose="02020603050405020304" pitchFamily="18" charset="0"/>
            </a:endParaRPr>
          </a:p>
          <a:p>
            <a:pPr>
              <a:spcAft>
                <a:spcPts val="600"/>
              </a:spcAft>
              <a:buNone/>
            </a:pPr>
            <a:r>
              <a:rPr lang="en-US" sz="3600" b="1" dirty="0">
                <a:solidFill>
                  <a:srgbClr val="C00000"/>
                </a:solidFill>
                <a:latin typeface="Times New Roman" panose="02020603050405020304" pitchFamily="18" charset="0"/>
                <a:cs typeface="Times New Roman" panose="02020603050405020304" pitchFamily="18" charset="0"/>
              </a:rPr>
              <a:t>DEFINE</a:t>
            </a:r>
            <a:r>
              <a:rPr lang="en-US" sz="3600" dirty="0">
                <a:solidFill>
                  <a:srgbClr val="C00000"/>
                </a:solidFill>
                <a:latin typeface="Times New Roman" panose="02020603050405020304" pitchFamily="18" charset="0"/>
                <a:cs typeface="Times New Roman" panose="02020603050405020304" pitchFamily="18" charset="0"/>
              </a:rPr>
              <a:t> </a:t>
            </a:r>
            <a:r>
              <a:rPr lang="en-US" sz="3600" b="1" dirty="0">
                <a:solidFill>
                  <a:srgbClr val="C00000"/>
                </a:solidFill>
                <a:latin typeface="Times New Roman" panose="02020603050405020304" pitchFamily="18" charset="0"/>
                <a:cs typeface="Times New Roman" panose="02020603050405020304" pitchFamily="18" charset="0"/>
              </a:rPr>
              <a:t>A</a:t>
            </a:r>
            <a:r>
              <a:rPr lang="en-US" sz="3600" dirty="0">
                <a:solidFill>
                  <a:srgbClr val="C00000"/>
                </a:solidFill>
                <a:latin typeface="Times New Roman" panose="02020603050405020304" pitchFamily="18" charset="0"/>
                <a:cs typeface="Times New Roman" panose="02020603050405020304" pitchFamily="18" charset="0"/>
              </a:rPr>
              <a:t> </a:t>
            </a:r>
            <a:r>
              <a:rPr lang="en-US" sz="3600" b="1" dirty="0">
                <a:solidFill>
                  <a:srgbClr val="C00000"/>
                </a:solidFill>
                <a:latin typeface="Times New Roman" panose="02020603050405020304" pitchFamily="18" charset="0"/>
                <a:cs typeface="Times New Roman" panose="02020603050405020304" pitchFamily="18" charset="0"/>
              </a:rPr>
              <a:t>FACT</a:t>
            </a:r>
            <a:r>
              <a:rPr lang="en-US" sz="3600" dirty="0">
                <a:solidFill>
                  <a:srgbClr val="C00000"/>
                </a:solidFill>
                <a:latin typeface="Times New Roman" panose="02020603050405020304" pitchFamily="18" charset="0"/>
                <a:cs typeface="Times New Roman" panose="02020603050405020304" pitchFamily="18" charset="0"/>
              </a:rPr>
              <a:t>? </a:t>
            </a:r>
          </a:p>
          <a:p>
            <a:pPr lvl="1">
              <a:spcAft>
                <a:spcPts val="600"/>
              </a:spcAft>
            </a:pPr>
            <a:r>
              <a:rPr lang="en-US" sz="4000" dirty="0">
                <a:latin typeface="Times New Roman" panose="02020603050405020304" pitchFamily="18" charset="0"/>
                <a:cs typeface="Times New Roman" panose="02020603050405020304" pitchFamily="18" charset="0"/>
              </a:rPr>
              <a:t>A </a:t>
            </a:r>
            <a:r>
              <a:rPr lang="en-US" sz="4000" b="1" dirty="0">
                <a:solidFill>
                  <a:schemeClr val="accent6">
                    <a:lumMod val="50000"/>
                  </a:schemeClr>
                </a:solidFill>
                <a:latin typeface="Times New Roman" panose="02020603050405020304" pitchFamily="18" charset="0"/>
                <a:cs typeface="Times New Roman" panose="02020603050405020304" pitchFamily="18" charset="0"/>
              </a:rPr>
              <a:t>fact</a:t>
            </a:r>
            <a:r>
              <a:rPr lang="en-US" sz="4000" dirty="0">
                <a:latin typeface="Times New Roman" panose="02020603050405020304" pitchFamily="18" charset="0"/>
                <a:cs typeface="Times New Roman" panose="02020603050405020304" pitchFamily="18" charset="0"/>
              </a:rPr>
              <a:t> is a true statement.</a:t>
            </a:r>
          </a:p>
          <a:p>
            <a:pPr lvl="1" eaLnBrk="1" hangingPunct="1">
              <a:buFont typeface="Arial" charset="0"/>
              <a:buNone/>
            </a:pPr>
            <a:endParaRPr lang="en-US" sz="4000" dirty="0">
              <a:latin typeface="Times New Roman" panose="02020603050405020304" pitchFamily="18" charset="0"/>
              <a:cs typeface="Times New Roman" panose="02020603050405020304" pitchFamily="18" charset="0"/>
            </a:endParaRPr>
          </a:p>
          <a:p>
            <a:pPr eaLnBrk="1" hangingPunct="1"/>
            <a:endParaRPr lang="en-US" sz="4000" dirty="0">
              <a:latin typeface="Times New Roman" panose="02020603050405020304" pitchFamily="18" charset="0"/>
              <a:cs typeface="Times New Roman" panose="02020603050405020304" pitchFamily="18" charset="0"/>
            </a:endParaRPr>
          </a:p>
        </p:txBody>
      </p:sp>
      <p:pic>
        <p:nvPicPr>
          <p:cNvPr id="10243" name="Picture 3" descr="FACT"/>
          <p:cNvPicPr>
            <a:picLocks noChangeAspect="1" noChangeArrowheads="1"/>
          </p:cNvPicPr>
          <p:nvPr/>
        </p:nvPicPr>
        <p:blipFill>
          <a:blip r:embed="rId3" cstate="print"/>
          <a:srcRect/>
          <a:stretch>
            <a:fillRect/>
          </a:stretch>
        </p:blipFill>
        <p:spPr bwMode="auto">
          <a:xfrm>
            <a:off x="6400800" y="2808289"/>
            <a:ext cx="2954338" cy="2403475"/>
          </a:xfrm>
          <a:prstGeom prst="rect">
            <a:avLst/>
          </a:prstGeom>
          <a:noFill/>
          <a:ln w="9525">
            <a:noFill/>
            <a:miter lim="800000"/>
            <a:headEnd/>
            <a:tailEnd/>
          </a:ln>
        </p:spPr>
      </p:pic>
      <p:pic>
        <p:nvPicPr>
          <p:cNvPr id="10244" name="Picture 8" descr="Blackboard with True/False written on it"/>
          <p:cNvPicPr>
            <a:picLocks noChangeAspect="1" noChangeArrowheads="1"/>
          </p:cNvPicPr>
          <p:nvPr/>
        </p:nvPicPr>
        <p:blipFill>
          <a:blip r:embed="rId4" cstate="print"/>
          <a:srcRect/>
          <a:stretch>
            <a:fillRect/>
          </a:stretch>
        </p:blipFill>
        <p:spPr bwMode="auto">
          <a:xfrm>
            <a:off x="2336801" y="2808289"/>
            <a:ext cx="3648075" cy="24034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524000" y="763588"/>
            <a:ext cx="9144000" cy="1293812"/>
          </a:xfrm>
        </p:spPr>
        <p:txBody>
          <a:bodyPr/>
          <a:lstStyle/>
          <a:p>
            <a:pPr algn="ctr">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TWO Qualities of Facts</a:t>
            </a:r>
          </a:p>
        </p:txBody>
      </p:sp>
      <p:sp>
        <p:nvSpPr>
          <p:cNvPr id="11267" name="Rectangle 3"/>
          <p:cNvSpPr>
            <a:spLocks noGrp="1" noChangeArrowheads="1"/>
          </p:cNvSpPr>
          <p:nvPr>
            <p:ph idx="1"/>
          </p:nvPr>
        </p:nvSpPr>
        <p:spPr>
          <a:xfrm>
            <a:off x="2117725" y="2057400"/>
            <a:ext cx="7956550" cy="4495800"/>
          </a:xfrm>
        </p:spPr>
        <p:txBody>
          <a:bodyPr/>
          <a:lstStyle/>
          <a:p>
            <a:pPr eaLnBrk="1" hangingPunct="1"/>
            <a:r>
              <a:rPr lang="en-US" sz="4000" dirty="0">
                <a:latin typeface="Times New Roman" panose="02020603050405020304" pitchFamily="18" charset="0"/>
                <a:cs typeface="Times New Roman" panose="02020603050405020304" pitchFamily="18" charset="0"/>
              </a:rPr>
              <a:t>A</a:t>
            </a:r>
            <a:r>
              <a:rPr lang="en-US" sz="4000" b="1" dirty="0">
                <a:solidFill>
                  <a:srgbClr val="FFFF00"/>
                </a:solidFill>
                <a:latin typeface="Times New Roman" panose="02020603050405020304" pitchFamily="18" charset="0"/>
                <a:cs typeface="Times New Roman" panose="02020603050405020304" pitchFamily="18" charset="0"/>
              </a:rPr>
              <a:t> </a:t>
            </a:r>
            <a:r>
              <a:rPr lang="en-US" sz="4000" b="1" dirty="0">
                <a:solidFill>
                  <a:schemeClr val="accent1">
                    <a:lumMod val="75000"/>
                  </a:schemeClr>
                </a:solidFill>
                <a:latin typeface="Times New Roman" panose="02020603050405020304" pitchFamily="18" charset="0"/>
                <a:cs typeface="Times New Roman" panose="02020603050405020304" pitchFamily="18" charset="0"/>
              </a:rPr>
              <a:t>fact</a:t>
            </a:r>
            <a:r>
              <a:rPr lang="en-US" sz="4000" dirty="0">
                <a:latin typeface="Times New Roman" panose="02020603050405020304" pitchFamily="18" charset="0"/>
                <a:cs typeface="Times New Roman" panose="02020603050405020304" pitchFamily="18" charset="0"/>
              </a:rPr>
              <a:t> has evidence, or proof.</a:t>
            </a:r>
          </a:p>
          <a:p>
            <a:pPr eaLnBrk="1" hangingPunct="1"/>
            <a:r>
              <a:rPr lang="en-US" sz="4000" dirty="0">
                <a:latin typeface="Times New Roman" panose="02020603050405020304" pitchFamily="18" charset="0"/>
                <a:cs typeface="Times New Roman" panose="02020603050405020304" pitchFamily="18" charset="0"/>
              </a:rPr>
              <a:t>A</a:t>
            </a:r>
            <a:r>
              <a:rPr lang="en-US" sz="4000" b="1" dirty="0">
                <a:solidFill>
                  <a:srgbClr val="FFFF00"/>
                </a:solidFill>
                <a:latin typeface="Times New Roman" panose="02020603050405020304" pitchFamily="18" charset="0"/>
                <a:cs typeface="Times New Roman" panose="02020603050405020304" pitchFamily="18" charset="0"/>
              </a:rPr>
              <a:t> </a:t>
            </a:r>
            <a:r>
              <a:rPr lang="en-US" sz="4000" b="1" dirty="0">
                <a:solidFill>
                  <a:schemeClr val="accent1">
                    <a:lumMod val="75000"/>
                  </a:schemeClr>
                </a:solidFill>
                <a:latin typeface="Times New Roman" panose="02020603050405020304" pitchFamily="18" charset="0"/>
                <a:cs typeface="Times New Roman" panose="02020603050405020304" pitchFamily="18" charset="0"/>
              </a:rPr>
              <a:t>fact</a:t>
            </a:r>
            <a:r>
              <a:rPr lang="en-US" sz="4000" dirty="0">
                <a:latin typeface="Times New Roman" panose="02020603050405020304" pitchFamily="18" charset="0"/>
                <a:cs typeface="Times New Roman" panose="02020603050405020304" pitchFamily="18" charset="0"/>
              </a:rPr>
              <a:t> can be observed.</a:t>
            </a:r>
          </a:p>
          <a:p>
            <a:pPr eaLnBrk="1" hangingPunct="1"/>
            <a:endParaRPr lang="en-US" sz="4400" dirty="0">
              <a:latin typeface="Times New Roman" panose="02020603050405020304" pitchFamily="18" charset="0"/>
              <a:cs typeface="Times New Roman" panose="02020603050405020304" pitchFamily="18" charset="0"/>
            </a:endParaRPr>
          </a:p>
          <a:p>
            <a:pPr eaLnBrk="1" hangingPunct="1">
              <a:buFont typeface="Arial" charset="0"/>
              <a:buNone/>
            </a:pPr>
            <a:endParaRPr lang="en-US" dirty="0">
              <a:latin typeface="Times New Roman" panose="02020603050405020304" pitchFamily="18" charset="0"/>
              <a:cs typeface="Times New Roman" panose="02020603050405020304" pitchFamily="18" charset="0"/>
            </a:endParaRPr>
          </a:p>
          <a:p>
            <a:pPr eaLnBrk="1" hangingPunct="1"/>
            <a:endParaRPr lang="en-US" sz="4000" dirty="0">
              <a:latin typeface="Times New Roman" panose="02020603050405020304" pitchFamily="18" charset="0"/>
              <a:cs typeface="Times New Roman" panose="02020603050405020304" pitchFamily="18" charset="0"/>
            </a:endParaRPr>
          </a:p>
        </p:txBody>
      </p:sp>
      <p:pic>
        <p:nvPicPr>
          <p:cNvPr id="11268" name="Picture 6" descr="Girl with magnifying glass"/>
          <p:cNvPicPr>
            <a:picLocks noChangeAspect="1" noChangeArrowheads="1"/>
          </p:cNvPicPr>
          <p:nvPr/>
        </p:nvPicPr>
        <p:blipFill>
          <a:blip r:embed="rId3" cstate="print"/>
          <a:srcRect/>
          <a:stretch>
            <a:fillRect/>
          </a:stretch>
        </p:blipFill>
        <p:spPr bwMode="auto">
          <a:xfrm>
            <a:off x="6858000" y="3733800"/>
            <a:ext cx="2743200" cy="2444750"/>
          </a:xfrm>
          <a:prstGeom prst="rect">
            <a:avLst/>
          </a:prstGeom>
          <a:noFill/>
          <a:ln w="9525">
            <a:noFill/>
            <a:miter lim="800000"/>
            <a:headEnd/>
            <a:tailEnd/>
          </a:ln>
        </p:spPr>
      </p:pic>
      <p:pic>
        <p:nvPicPr>
          <p:cNvPr id="11269" name="Picture 7" descr="Box marked &quot;Material Evidence&quot;"/>
          <p:cNvPicPr>
            <a:picLocks noChangeAspect="1" noChangeArrowheads="1"/>
          </p:cNvPicPr>
          <p:nvPr/>
        </p:nvPicPr>
        <p:blipFill>
          <a:blip r:embed="rId4" cstate="print"/>
          <a:srcRect/>
          <a:stretch>
            <a:fillRect/>
          </a:stretch>
        </p:blipFill>
        <p:spPr bwMode="auto">
          <a:xfrm>
            <a:off x="2355850" y="3733800"/>
            <a:ext cx="3130550" cy="236220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bwMode="auto">
          <a:xfrm>
            <a:off x="855664" y="400844"/>
            <a:ext cx="7331075" cy="1293812"/>
          </a:xfrm>
        </p:spPr>
        <p:txBody>
          <a:bodyPr wrap="square" numCol="1" anchorCtr="0" compatLnSpc="1">
            <a:prstTxWarp prst="textNoShape">
              <a:avLst/>
            </a:prstTxWarp>
          </a:bodyPr>
          <a:lstStyle/>
          <a:p>
            <a:r>
              <a:rPr lang="en-US" b="1" cap="none"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FACTS…</a:t>
            </a:r>
          </a:p>
        </p:txBody>
      </p:sp>
      <p:sp>
        <p:nvSpPr>
          <p:cNvPr id="12291" name="Content Placeholder 2"/>
          <p:cNvSpPr>
            <a:spLocks noGrp="1"/>
          </p:cNvSpPr>
          <p:nvPr>
            <p:ph idx="1"/>
          </p:nvPr>
        </p:nvSpPr>
        <p:spPr>
          <a:xfrm>
            <a:off x="1752600" y="1981200"/>
            <a:ext cx="8458200" cy="4495800"/>
          </a:xfrm>
        </p:spPr>
        <p:txBody>
          <a:bodyPr/>
          <a:lstStyle/>
          <a:p>
            <a:pPr marL="0" indent="0">
              <a:buNone/>
            </a:pPr>
            <a:r>
              <a:rPr lang="en-US" dirty="0">
                <a:latin typeface="Times New Roman" panose="02020603050405020304" pitchFamily="18" charset="0"/>
                <a:cs typeface="Times New Roman" panose="02020603050405020304" pitchFamily="18" charset="0"/>
              </a:rPr>
              <a:t>1. Contain data and research.</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2. Include numbers, dates, and ages.</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3. Can be proved through experiment or observation.</a:t>
            </a:r>
          </a:p>
          <a:p>
            <a:pPr marL="0" indent="0">
              <a:buNone/>
            </a:pPr>
            <a:endParaRPr lang="en-US" dirty="0">
              <a:latin typeface="Times New Roman" panose="02020603050405020304" pitchFamily="18" charset="0"/>
              <a:cs typeface="Times New Roman" panose="02020603050405020304" pitchFamily="18" charset="0"/>
            </a:endParaRPr>
          </a:p>
          <a:p>
            <a:pPr marL="0" indent="0"/>
            <a:endParaRPr lang="en-US" dirty="0">
              <a:latin typeface="Times New Roman" panose="02020603050405020304" pitchFamily="18" charset="0"/>
              <a:cs typeface="Times New Roman" panose="02020603050405020304" pitchFamily="18" charset="0"/>
            </a:endParaRPr>
          </a:p>
        </p:txBody>
      </p:sp>
      <p:pic>
        <p:nvPicPr>
          <p:cNvPr id="12292" name="Picture 2" descr="Charts"/>
          <p:cNvPicPr>
            <a:picLocks noChangeAspect="1" noChangeArrowheads="1"/>
          </p:cNvPicPr>
          <p:nvPr/>
        </p:nvPicPr>
        <p:blipFill>
          <a:blip r:embed="rId3" cstate="print"/>
          <a:srcRect/>
          <a:stretch>
            <a:fillRect/>
          </a:stretch>
        </p:blipFill>
        <p:spPr bwMode="auto">
          <a:xfrm>
            <a:off x="6130925" y="2057400"/>
            <a:ext cx="990600" cy="838200"/>
          </a:xfrm>
          <a:prstGeom prst="rect">
            <a:avLst/>
          </a:prstGeom>
          <a:noFill/>
          <a:ln w="9525">
            <a:noFill/>
            <a:miter lim="800000"/>
            <a:headEnd/>
            <a:tailEnd/>
          </a:ln>
        </p:spPr>
      </p:pic>
      <p:pic>
        <p:nvPicPr>
          <p:cNvPr id="12293" name="Picture 4" descr="Calendar date"/>
          <p:cNvPicPr>
            <a:picLocks noChangeAspect="1" noChangeArrowheads="1"/>
          </p:cNvPicPr>
          <p:nvPr/>
        </p:nvPicPr>
        <p:blipFill>
          <a:blip r:embed="rId4" cstate="print"/>
          <a:srcRect/>
          <a:stretch>
            <a:fillRect/>
          </a:stretch>
        </p:blipFill>
        <p:spPr bwMode="auto">
          <a:xfrm>
            <a:off x="7443788" y="3790950"/>
            <a:ext cx="1828800" cy="876300"/>
          </a:xfrm>
          <a:prstGeom prst="rect">
            <a:avLst/>
          </a:prstGeom>
          <a:noFill/>
          <a:ln w="9525">
            <a:noFill/>
            <a:miter lim="800000"/>
            <a:headEnd/>
            <a:tailEnd/>
          </a:ln>
        </p:spPr>
      </p:pic>
      <p:pic>
        <p:nvPicPr>
          <p:cNvPr id="12294" name="Picture 5" descr="Experiment"/>
          <p:cNvPicPr>
            <a:picLocks noChangeAspect="1" noChangeArrowheads="1"/>
          </p:cNvPicPr>
          <p:nvPr/>
        </p:nvPicPr>
        <p:blipFill>
          <a:blip r:embed="rId5" cstate="print"/>
          <a:srcRect/>
          <a:stretch>
            <a:fillRect/>
          </a:stretch>
        </p:blipFill>
        <p:spPr bwMode="auto">
          <a:xfrm>
            <a:off x="9639300" y="5262562"/>
            <a:ext cx="1600200" cy="1214438"/>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defRPr/>
            </a:pPr>
            <a:r>
              <a:rPr lang="en-US" sz="5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LOCATE a Fact</a:t>
            </a:r>
          </a:p>
        </p:txBody>
      </p:sp>
      <p:sp>
        <p:nvSpPr>
          <p:cNvPr id="13315" name="Content Placeholder 5"/>
          <p:cNvSpPr>
            <a:spLocks noGrp="1"/>
          </p:cNvSpPr>
          <p:nvPr>
            <p:ph idx="1"/>
          </p:nvPr>
        </p:nvSpPr>
        <p:spPr/>
        <p:txBody>
          <a:bodyPr/>
          <a:lstStyle/>
          <a:p>
            <a:r>
              <a:rPr lang="en-US" altLang="en-US" sz="4000" dirty="0">
                <a:latin typeface="Times New Roman" panose="02020603050405020304" pitchFamily="18" charset="0"/>
                <a:cs typeface="Times New Roman" panose="02020603050405020304" pitchFamily="18" charset="0"/>
              </a:rPr>
              <a:t>Dictionary</a:t>
            </a:r>
          </a:p>
          <a:p>
            <a:r>
              <a:rPr lang="en-US" altLang="en-US" sz="4000" dirty="0">
                <a:latin typeface="Times New Roman" panose="02020603050405020304" pitchFamily="18" charset="0"/>
                <a:cs typeface="Times New Roman" panose="02020603050405020304" pitchFamily="18" charset="0"/>
              </a:rPr>
              <a:t>Map</a:t>
            </a:r>
          </a:p>
          <a:p>
            <a:r>
              <a:rPr lang="en-US" altLang="en-US" sz="4000" dirty="0">
                <a:latin typeface="Times New Roman" panose="02020603050405020304" pitchFamily="18" charset="0"/>
                <a:cs typeface="Times New Roman" panose="02020603050405020304" pitchFamily="18" charset="0"/>
              </a:rPr>
              <a:t>Encyclopedia  </a:t>
            </a:r>
          </a:p>
          <a:p>
            <a:r>
              <a:rPr lang="en-US" altLang="en-US" sz="4000" dirty="0">
                <a:latin typeface="Times New Roman" panose="02020603050405020304" pitchFamily="18" charset="0"/>
                <a:cs typeface="Times New Roman" panose="02020603050405020304" pitchFamily="18" charset="0"/>
              </a:rPr>
              <a:t>Website </a:t>
            </a:r>
          </a:p>
          <a:p>
            <a:r>
              <a:rPr lang="en-US" altLang="en-US" sz="4000" dirty="0">
                <a:latin typeface="Times New Roman" panose="02020603050405020304" pitchFamily="18" charset="0"/>
                <a:cs typeface="Times New Roman" panose="02020603050405020304" pitchFamily="18" charset="0"/>
              </a:rPr>
              <a:t>Book</a:t>
            </a:r>
          </a:p>
          <a:p>
            <a:endParaRPr lang="en-US" altLang="en-US" sz="4000" dirty="0">
              <a:latin typeface="Times New Roman" panose="02020603050405020304" pitchFamily="18" charset="0"/>
              <a:cs typeface="Times New Roman" panose="02020603050405020304" pitchFamily="18" charset="0"/>
            </a:endParaRPr>
          </a:p>
        </p:txBody>
      </p:sp>
      <p:pic>
        <p:nvPicPr>
          <p:cNvPr id="13316" name="Picture 5" descr="Man reading"/>
          <p:cNvPicPr>
            <a:picLocks noChangeAspect="1" noChangeArrowheads="1"/>
          </p:cNvPicPr>
          <p:nvPr/>
        </p:nvPicPr>
        <p:blipFill>
          <a:blip r:embed="rId3" cstate="print"/>
          <a:srcRect/>
          <a:stretch>
            <a:fillRect/>
          </a:stretch>
        </p:blipFill>
        <p:spPr bwMode="auto">
          <a:xfrm>
            <a:off x="6477001" y="2590800"/>
            <a:ext cx="3114675" cy="342900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bwMode="auto">
          <a:xfrm>
            <a:off x="1857376" y="454820"/>
            <a:ext cx="8169275" cy="1293812"/>
          </a:xfrm>
        </p:spPr>
        <p:txBody>
          <a:bodyPr wrap="square" numCol="1" anchorCtr="0" compatLnSpc="1">
            <a:prstTxWarp prst="textNoShape">
              <a:avLst/>
            </a:prstTxWarp>
          </a:bodyPr>
          <a:lstStyle/>
          <a:p>
            <a:pPr algn="ctr"/>
            <a:r>
              <a:rPr lang="en-US" b="1" cap="none"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TURN AND TALK…</a:t>
            </a:r>
          </a:p>
        </p:txBody>
      </p:sp>
      <p:sp>
        <p:nvSpPr>
          <p:cNvPr id="14339" name="Content Placeholder 2"/>
          <p:cNvSpPr>
            <a:spLocks noGrp="1"/>
          </p:cNvSpPr>
          <p:nvPr>
            <p:ph idx="1"/>
          </p:nvPr>
        </p:nvSpPr>
        <p:spPr>
          <a:xfrm>
            <a:off x="1600200" y="1981200"/>
            <a:ext cx="9067800" cy="4648200"/>
          </a:xfrm>
        </p:spPr>
        <p:txBody>
          <a:bodyPr/>
          <a:lstStyle/>
          <a:p>
            <a:pPr marL="0" indent="0">
              <a:buNone/>
            </a:pPr>
            <a:r>
              <a:rPr lang="en-US" sz="3200" b="1" dirty="0">
                <a:latin typeface="Times New Roman" panose="02020603050405020304" pitchFamily="18" charset="0"/>
                <a:cs typeface="Times New Roman" panose="02020603050405020304" pitchFamily="18" charset="0"/>
              </a:rPr>
              <a:t>DEFINE</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fact/evidence</a:t>
            </a:r>
            <a:r>
              <a:rPr lang="en-US" sz="3200" dirty="0">
                <a:latin typeface="Times New Roman" panose="02020603050405020304" pitchFamily="18" charset="0"/>
                <a:cs typeface="Times New Roman" panose="02020603050405020304" pitchFamily="18" charset="0"/>
              </a:rPr>
              <a:t>. </a:t>
            </a:r>
          </a:p>
          <a:p>
            <a:pPr marL="0" indent="0">
              <a:buNone/>
            </a:pPr>
            <a:endParaRPr lang="en-US" sz="3200" dirty="0"/>
          </a:p>
          <a:p>
            <a:pPr marL="0" indent="0">
              <a:buNone/>
            </a:pPr>
            <a:endParaRPr lang="en-US" sz="3200" dirty="0"/>
          </a:p>
          <a:p>
            <a:pPr marL="0" indent="0">
              <a:buNone/>
            </a:pPr>
            <a:endParaRPr lang="en-US" sz="3200" dirty="0"/>
          </a:p>
          <a:p>
            <a:pPr marL="0" indent="0">
              <a:buNone/>
            </a:pPr>
            <a:endParaRPr lang="en-US" sz="3200" dirty="0"/>
          </a:p>
          <a:p>
            <a:pPr marL="0" indent="0">
              <a:buNone/>
            </a:pPr>
            <a:endParaRPr lang="en-US" sz="3200" dirty="0"/>
          </a:p>
          <a:p>
            <a:pPr marL="0" indent="0">
              <a:buNone/>
            </a:pPr>
            <a:endParaRPr lang="en-US" sz="3200" dirty="0"/>
          </a:p>
          <a:p>
            <a:pPr marL="0" indent="0"/>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Where can you find facts/evidence? </a:t>
            </a:r>
          </a:p>
          <a:p>
            <a:pPr marL="0" indent="0"/>
            <a:endParaRPr lang="en-US" sz="3200" dirty="0"/>
          </a:p>
          <a:p>
            <a:pPr marL="0" indent="0">
              <a:buNone/>
            </a:pPr>
            <a:endParaRPr lang="en-US" sz="3200" dirty="0"/>
          </a:p>
          <a:p>
            <a:pPr marL="0" indent="0"/>
            <a:endParaRPr lang="en-US" sz="3200" dirty="0"/>
          </a:p>
          <a:p>
            <a:pPr marL="0" indent="0"/>
            <a:endParaRPr lang="en-US" sz="3200" dirty="0"/>
          </a:p>
          <a:p>
            <a:pPr marL="0" indent="0"/>
            <a:endParaRPr lang="en-US" sz="3200" dirty="0"/>
          </a:p>
        </p:txBody>
      </p:sp>
      <p:pic>
        <p:nvPicPr>
          <p:cNvPr id="14340" name="Picture 4" descr="Dictionary"/>
          <p:cNvPicPr>
            <a:picLocks noChangeAspect="1" noChangeArrowheads="1"/>
          </p:cNvPicPr>
          <p:nvPr/>
        </p:nvPicPr>
        <p:blipFill>
          <a:blip r:embed="rId3" cstate="print"/>
          <a:srcRect/>
          <a:stretch>
            <a:fillRect/>
          </a:stretch>
        </p:blipFill>
        <p:spPr bwMode="auto">
          <a:xfrm>
            <a:off x="2819401" y="3124201"/>
            <a:ext cx="3122613" cy="2625725"/>
          </a:xfrm>
          <a:prstGeom prst="rect">
            <a:avLst/>
          </a:prstGeom>
          <a:noFill/>
          <a:ln w="9525">
            <a:noFill/>
            <a:miter lim="800000"/>
            <a:headEnd/>
            <a:tailEnd/>
          </a:ln>
        </p:spPr>
      </p:pic>
      <p:pic>
        <p:nvPicPr>
          <p:cNvPr id="14341" name="Picture 6" descr="Figures talking"/>
          <p:cNvPicPr>
            <a:picLocks noChangeAspect="1" noChangeArrowheads="1"/>
          </p:cNvPicPr>
          <p:nvPr/>
        </p:nvPicPr>
        <p:blipFill>
          <a:blip r:embed="rId4" cstate="print"/>
          <a:srcRect/>
          <a:stretch>
            <a:fillRect/>
          </a:stretch>
        </p:blipFill>
        <p:spPr bwMode="auto">
          <a:xfrm>
            <a:off x="7431089" y="1905000"/>
            <a:ext cx="2719387" cy="18288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Show WHAT YOU KNOW</a:t>
            </a:r>
          </a:p>
        </p:txBody>
      </p:sp>
      <p:sp>
        <p:nvSpPr>
          <p:cNvPr id="15363" name="Content Placeholder 2"/>
          <p:cNvSpPr>
            <a:spLocks noGrp="1"/>
          </p:cNvSpPr>
          <p:nvPr>
            <p:ph idx="1"/>
          </p:nvPr>
        </p:nvSpPr>
        <p:spPr>
          <a:xfrm>
            <a:off x="1214438" y="2193925"/>
            <a:ext cx="9301162" cy="4070350"/>
          </a:xfrm>
        </p:spPr>
        <p:txBody>
          <a:bodyPr/>
          <a:lstStyle/>
          <a:p>
            <a:pPr marL="0" indent="0">
              <a:buNone/>
            </a:pPr>
            <a:endParaRPr lang="en-US" altLang="en-US" dirty="0"/>
          </a:p>
          <a:p>
            <a:pPr marL="0" indent="0"/>
            <a:r>
              <a:rPr lang="en-US" altLang="en-US" dirty="0"/>
              <a:t>IDENTIFY </a:t>
            </a:r>
            <a:r>
              <a:rPr lang="en-US" altLang="en-US" b="1" dirty="0"/>
              <a:t>one</a:t>
            </a:r>
            <a:r>
              <a:rPr lang="en-US" altLang="en-US" dirty="0"/>
              <a:t> location where you can find a </a:t>
            </a:r>
            <a:r>
              <a:rPr lang="en-US" altLang="en-US" b="1" dirty="0"/>
              <a:t>fact/evidence</a:t>
            </a:r>
            <a:r>
              <a:rPr lang="en-US" altLang="en-US" dirty="0"/>
              <a:t>? </a:t>
            </a:r>
          </a:p>
          <a:p>
            <a:pPr marL="0" indent="0"/>
            <a:endParaRPr lang="en-US" altLang="en-US" dirty="0"/>
          </a:p>
        </p:txBody>
      </p:sp>
      <p:pic>
        <p:nvPicPr>
          <p:cNvPr id="15364" name="Picture 4" descr="Number one"/>
          <p:cNvPicPr>
            <a:picLocks noChangeAspect="1" noChangeArrowheads="1"/>
          </p:cNvPicPr>
          <p:nvPr/>
        </p:nvPicPr>
        <p:blipFill>
          <a:blip r:embed="rId3" cstate="print"/>
          <a:srcRect/>
          <a:stretch>
            <a:fillRect/>
          </a:stretch>
        </p:blipFill>
        <p:spPr bwMode="auto">
          <a:xfrm>
            <a:off x="5029201" y="4191000"/>
            <a:ext cx="2524125" cy="2478088"/>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Let’s Practice</a:t>
            </a:r>
          </a:p>
        </p:txBody>
      </p:sp>
      <p:sp>
        <p:nvSpPr>
          <p:cNvPr id="16387" name="Content Placeholder 2"/>
          <p:cNvSpPr>
            <a:spLocks noGrp="1"/>
          </p:cNvSpPr>
          <p:nvPr>
            <p:ph idx="1"/>
          </p:nvPr>
        </p:nvSpPr>
        <p:spPr/>
        <p:txBody>
          <a:bodyPr/>
          <a:lstStyle/>
          <a:p>
            <a:pPr marL="0" indent="0">
              <a:buNone/>
            </a:pPr>
            <a:r>
              <a:rPr lang="en-US" altLang="en-US" sz="3600" dirty="0"/>
              <a:t>Write</a:t>
            </a:r>
            <a:r>
              <a:rPr lang="en-US" altLang="en-US" sz="4400" dirty="0"/>
              <a:t> </a:t>
            </a:r>
            <a:r>
              <a:rPr lang="en-US" altLang="en-US" sz="3600" b="1" dirty="0">
                <a:solidFill>
                  <a:schemeClr val="accent1">
                    <a:lumMod val="75000"/>
                  </a:schemeClr>
                </a:solidFill>
                <a:latin typeface="Times New Roman" panose="02020603050405020304" pitchFamily="18" charset="0"/>
                <a:cs typeface="Times New Roman" panose="02020603050405020304" pitchFamily="18" charset="0"/>
              </a:rPr>
              <a:t>facts</a:t>
            </a:r>
            <a:r>
              <a:rPr lang="en-US" altLang="en-US" sz="3600" dirty="0">
                <a:solidFill>
                  <a:srgbClr val="FFFF00"/>
                </a:solidFill>
              </a:rPr>
              <a:t> </a:t>
            </a:r>
            <a:r>
              <a:rPr lang="en-US" altLang="en-US" sz="3600" dirty="0"/>
              <a:t>about </a:t>
            </a:r>
            <a:r>
              <a:rPr lang="en-US" altLang="en-US" sz="3600" b="1" dirty="0"/>
              <a:t>YOU! </a:t>
            </a:r>
          </a:p>
        </p:txBody>
      </p:sp>
      <p:pic>
        <p:nvPicPr>
          <p:cNvPr id="16388" name="Picture 4" descr="FACT"/>
          <p:cNvPicPr>
            <a:picLocks noChangeAspect="1" noChangeArrowheads="1"/>
          </p:cNvPicPr>
          <p:nvPr/>
        </p:nvPicPr>
        <p:blipFill>
          <a:blip r:embed="rId3" cstate="print"/>
          <a:srcRect/>
          <a:stretch>
            <a:fillRect/>
          </a:stretch>
        </p:blipFill>
        <p:spPr bwMode="auto">
          <a:xfrm>
            <a:off x="2438400" y="3657600"/>
            <a:ext cx="3429000" cy="1981200"/>
          </a:xfrm>
          <a:prstGeom prst="rect">
            <a:avLst/>
          </a:prstGeom>
          <a:noFill/>
          <a:ln w="9525">
            <a:noFill/>
            <a:miter lim="800000"/>
            <a:headEnd/>
            <a:tailEnd/>
          </a:ln>
        </p:spPr>
      </p:pic>
      <p:pic>
        <p:nvPicPr>
          <p:cNvPr id="16389" name="Picture 5" descr="Girl pointing at viewer"/>
          <p:cNvPicPr>
            <a:picLocks noChangeAspect="1" noChangeArrowheads="1"/>
          </p:cNvPicPr>
          <p:nvPr/>
        </p:nvPicPr>
        <p:blipFill>
          <a:blip r:embed="rId4" cstate="print"/>
          <a:srcRect/>
          <a:stretch>
            <a:fillRect/>
          </a:stretch>
        </p:blipFill>
        <p:spPr bwMode="auto">
          <a:xfrm>
            <a:off x="7477125" y="2438400"/>
            <a:ext cx="2870200" cy="3429000"/>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524000" y="763588"/>
            <a:ext cx="9144000" cy="1293812"/>
          </a:xfrm>
        </p:spPr>
        <p:txBody>
          <a:bodyPr/>
          <a:lstStyle/>
          <a:p>
            <a:pPr algn="ctr">
              <a:defRPr/>
            </a:pPr>
            <a:r>
              <a:rPr lang="en-US" sz="5400" dirty="0">
                <a:solidFill>
                  <a:schemeClr val="accent6">
                    <a:lumMod val="60000"/>
                    <a:lumOff val="40000"/>
                  </a:schemeClr>
                </a:solidFill>
              </a:rPr>
              <a:t>Define an Opinion</a:t>
            </a:r>
          </a:p>
        </p:txBody>
      </p:sp>
      <p:sp>
        <p:nvSpPr>
          <p:cNvPr id="17411" name="Rectangle 3"/>
          <p:cNvSpPr>
            <a:spLocks noGrp="1" noChangeArrowheads="1"/>
          </p:cNvSpPr>
          <p:nvPr>
            <p:ph idx="1"/>
          </p:nvPr>
        </p:nvSpPr>
        <p:spPr>
          <a:xfrm>
            <a:off x="2117726" y="2193925"/>
            <a:ext cx="8016875" cy="4070350"/>
          </a:xfrm>
        </p:spPr>
        <p:txBody>
          <a:bodyPr/>
          <a:lstStyle/>
          <a:p>
            <a:pPr eaLnBrk="1" hangingPunct="1"/>
            <a:r>
              <a:rPr lang="en-US" sz="3000"/>
              <a:t>An </a:t>
            </a:r>
            <a:r>
              <a:rPr lang="en-US" sz="3000" b="1">
                <a:solidFill>
                  <a:srgbClr val="92C3EA"/>
                </a:solidFill>
              </a:rPr>
              <a:t>opinion</a:t>
            </a:r>
            <a:r>
              <a:rPr lang="en-US" sz="3000"/>
              <a:t> is a statement that shows what a person </a:t>
            </a:r>
            <a:r>
              <a:rPr lang="en-US" sz="3000" b="1"/>
              <a:t>thinks, feels, or believes.</a:t>
            </a:r>
          </a:p>
          <a:p>
            <a:pPr lvl="1" eaLnBrk="1" hangingPunct="1"/>
            <a:endParaRPr lang="en-US" sz="3000"/>
          </a:p>
          <a:p>
            <a:pPr eaLnBrk="1" hangingPunct="1"/>
            <a:endParaRPr lang="en-US"/>
          </a:p>
        </p:txBody>
      </p:sp>
      <p:pic>
        <p:nvPicPr>
          <p:cNvPr id="17412" name="Picture 4" descr="Figures speaking"/>
          <p:cNvPicPr>
            <a:picLocks noChangeAspect="1" noChangeArrowheads="1"/>
          </p:cNvPicPr>
          <p:nvPr/>
        </p:nvPicPr>
        <p:blipFill>
          <a:blip r:embed="rId3" cstate="print"/>
          <a:srcRect/>
          <a:stretch>
            <a:fillRect/>
          </a:stretch>
        </p:blipFill>
        <p:spPr bwMode="auto">
          <a:xfrm>
            <a:off x="2895600" y="3733800"/>
            <a:ext cx="6477000" cy="227965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2613" y="593724"/>
            <a:ext cx="7924800" cy="1293812"/>
          </a:xfrm>
        </p:spPr>
        <p:txBody>
          <a:bodyPr/>
          <a:lstStyle/>
          <a:p>
            <a:pPr>
              <a:defRPr/>
            </a:pPr>
            <a:r>
              <a:rPr lang="en-US" b="1" dirty="0">
                <a:solidFill>
                  <a:schemeClr val="accent6">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TWO Qualities of An Opinion</a:t>
            </a:r>
          </a:p>
        </p:txBody>
      </p:sp>
      <p:sp>
        <p:nvSpPr>
          <p:cNvPr id="18435" name="Content Placeholder 2"/>
          <p:cNvSpPr>
            <a:spLocks noGrp="1"/>
          </p:cNvSpPr>
          <p:nvPr>
            <p:ph idx="1"/>
          </p:nvPr>
        </p:nvSpPr>
        <p:spPr>
          <a:xfrm>
            <a:off x="1524000" y="2209801"/>
            <a:ext cx="8991600" cy="4054475"/>
          </a:xfrm>
        </p:spPr>
        <p:txBody>
          <a:bodyPr/>
          <a:lstStyle/>
          <a:p>
            <a:pPr lvl="1" eaLnBrk="1" hangingPunct="1"/>
            <a:r>
              <a:rPr lang="en-US" sz="3000"/>
              <a:t>An </a:t>
            </a:r>
            <a:r>
              <a:rPr lang="en-US" sz="3000" b="1">
                <a:solidFill>
                  <a:srgbClr val="92C3EA"/>
                </a:solidFill>
              </a:rPr>
              <a:t>opinion</a:t>
            </a:r>
            <a:r>
              <a:rPr lang="en-US" sz="3000">
                <a:solidFill>
                  <a:srgbClr val="92C3EA"/>
                </a:solidFill>
              </a:rPr>
              <a:t> </a:t>
            </a:r>
            <a:r>
              <a:rPr lang="en-US" sz="3000"/>
              <a:t>has a personal belief, or a </a:t>
            </a:r>
            <a:r>
              <a:rPr lang="en-US" sz="3000" b="1"/>
              <a:t>claim</a:t>
            </a:r>
            <a:r>
              <a:rPr lang="en-US" sz="3000"/>
              <a:t>.</a:t>
            </a:r>
          </a:p>
          <a:p>
            <a:pPr lvl="1" eaLnBrk="1" hangingPunct="1"/>
            <a:r>
              <a:rPr lang="en-US" sz="3000"/>
              <a:t>An </a:t>
            </a:r>
            <a:r>
              <a:rPr lang="en-US" sz="3000" b="1">
                <a:solidFill>
                  <a:srgbClr val="92C3EA"/>
                </a:solidFill>
              </a:rPr>
              <a:t>opinion</a:t>
            </a:r>
            <a:r>
              <a:rPr lang="en-US" sz="3000"/>
              <a:t> can’t be proved. </a:t>
            </a:r>
          </a:p>
          <a:p>
            <a:pPr lvl="1" eaLnBrk="1" hangingPunct="1">
              <a:buFont typeface="Arial" charset="0"/>
              <a:buNone/>
            </a:pPr>
            <a:endParaRPr lang="en-US"/>
          </a:p>
          <a:p>
            <a:pPr lvl="1" eaLnBrk="1" hangingPunct="1">
              <a:buFont typeface="Arial" charset="0"/>
              <a:buNone/>
            </a:pPr>
            <a:endParaRPr lang="en-US"/>
          </a:p>
        </p:txBody>
      </p:sp>
      <p:pic>
        <p:nvPicPr>
          <p:cNvPr id="18436" name="Picture 2" descr="Happy, neutral, and sad faces"/>
          <p:cNvPicPr>
            <a:picLocks noChangeAspect="1" noChangeArrowheads="1"/>
          </p:cNvPicPr>
          <p:nvPr/>
        </p:nvPicPr>
        <p:blipFill>
          <a:blip r:embed="rId3" cstate="print"/>
          <a:srcRect/>
          <a:stretch>
            <a:fillRect/>
          </a:stretch>
        </p:blipFill>
        <p:spPr bwMode="auto">
          <a:xfrm>
            <a:off x="2209800" y="3505200"/>
            <a:ext cx="4038600" cy="2286000"/>
          </a:xfrm>
          <a:prstGeom prst="rect">
            <a:avLst/>
          </a:prstGeom>
          <a:noFill/>
          <a:ln w="9525">
            <a:noFill/>
            <a:miter lim="800000"/>
            <a:headEnd/>
            <a:tailEnd/>
          </a:ln>
        </p:spPr>
      </p:pic>
      <p:pic>
        <p:nvPicPr>
          <p:cNvPr id="18437" name="Picture 3" descr="Check yes, no, or maybe"/>
          <p:cNvPicPr>
            <a:picLocks noChangeAspect="1" noChangeArrowheads="1"/>
          </p:cNvPicPr>
          <p:nvPr/>
        </p:nvPicPr>
        <p:blipFill>
          <a:blip r:embed="rId4" cstate="print"/>
          <a:srcRect/>
          <a:stretch>
            <a:fillRect/>
          </a:stretch>
        </p:blipFill>
        <p:spPr bwMode="auto">
          <a:xfrm>
            <a:off x="6858001" y="3657601"/>
            <a:ext cx="3160713" cy="2105025"/>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bwMode="auto">
          <a:xfrm>
            <a:off x="1524000" y="763588"/>
            <a:ext cx="9144000" cy="1293812"/>
          </a:xfrm>
        </p:spPr>
        <p:txBody>
          <a:bodyPr wrap="square" numCol="1" anchorCtr="0" compatLnSpc="1">
            <a:prstTxWarp prst="textNoShape">
              <a:avLst/>
            </a:prstTxWarp>
          </a:bodyPr>
          <a:lstStyle/>
          <a:p>
            <a:r>
              <a:rPr lang="en-US" sz="3400" b="1" dirty="0">
                <a:solidFill>
                  <a:srgbClr val="92C3E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OPINIONS/CLAIMS…</a:t>
            </a:r>
          </a:p>
        </p:txBody>
      </p:sp>
      <p:sp>
        <p:nvSpPr>
          <p:cNvPr id="19459"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Contain</a:t>
            </a:r>
            <a:r>
              <a:rPr lang="en-US" dirty="0"/>
              <a:t> </a:t>
            </a:r>
            <a:r>
              <a:rPr lang="en-US" b="1" dirty="0"/>
              <a:t>beliefs</a:t>
            </a:r>
            <a:r>
              <a:rPr lang="en-US" dirty="0"/>
              <a:t> and </a:t>
            </a:r>
            <a:r>
              <a:rPr lang="en-US" b="1" dirty="0"/>
              <a:t>thoughts.</a:t>
            </a:r>
          </a:p>
          <a:p>
            <a:endParaRPr lang="en-US" dirty="0"/>
          </a:p>
          <a:p>
            <a:pPr>
              <a:buFont typeface="Arial" charset="0"/>
              <a:buNone/>
            </a:pPr>
            <a:endParaRPr lang="en-US" dirty="0"/>
          </a:p>
          <a:p>
            <a:r>
              <a:rPr lang="en-US" dirty="0"/>
              <a:t>Have emotional language (</a:t>
            </a:r>
            <a:r>
              <a:rPr lang="en-US" b="1" dirty="0"/>
              <a:t>should, best, </a:t>
            </a:r>
            <a:r>
              <a:rPr lang="en-US" dirty="0"/>
              <a:t>and</a:t>
            </a:r>
            <a:r>
              <a:rPr lang="en-US" b="1" dirty="0"/>
              <a:t> worst</a:t>
            </a:r>
            <a:r>
              <a:rPr lang="en-US" dirty="0"/>
              <a:t>).</a:t>
            </a:r>
          </a:p>
          <a:p>
            <a:endParaRPr lang="en-US" dirty="0"/>
          </a:p>
          <a:p>
            <a:endParaRPr lang="en-US" dirty="0"/>
          </a:p>
          <a:p>
            <a:r>
              <a:rPr lang="en-US" dirty="0"/>
              <a:t>Cannot be proved.</a:t>
            </a:r>
          </a:p>
          <a:p>
            <a:endParaRPr lang="en-US" dirty="0"/>
          </a:p>
        </p:txBody>
      </p:sp>
      <p:pic>
        <p:nvPicPr>
          <p:cNvPr id="19460" name="Picture 2" descr="Thought cloud and heart"/>
          <p:cNvPicPr>
            <a:picLocks noChangeAspect="1" noChangeArrowheads="1"/>
          </p:cNvPicPr>
          <p:nvPr/>
        </p:nvPicPr>
        <p:blipFill>
          <a:blip r:embed="rId3" cstate="print"/>
          <a:srcRect/>
          <a:stretch>
            <a:fillRect/>
          </a:stretch>
        </p:blipFill>
        <p:spPr bwMode="auto">
          <a:xfrm>
            <a:off x="6781801" y="2133600"/>
            <a:ext cx="1724025" cy="1066800"/>
          </a:xfrm>
          <a:prstGeom prst="rect">
            <a:avLst/>
          </a:prstGeom>
          <a:noFill/>
          <a:ln w="9525">
            <a:noFill/>
            <a:miter lim="800000"/>
            <a:headEnd/>
            <a:tailEnd/>
          </a:ln>
        </p:spPr>
      </p:pic>
      <p:pic>
        <p:nvPicPr>
          <p:cNvPr id="19461" name="Picture 3" descr="Happy and sad faces"/>
          <p:cNvPicPr>
            <a:picLocks noChangeAspect="1" noChangeArrowheads="1"/>
          </p:cNvPicPr>
          <p:nvPr/>
        </p:nvPicPr>
        <p:blipFill>
          <a:blip r:embed="rId4" cstate="print"/>
          <a:srcRect/>
          <a:stretch>
            <a:fillRect/>
          </a:stretch>
        </p:blipFill>
        <p:spPr bwMode="auto">
          <a:xfrm>
            <a:off x="9448800" y="3886200"/>
            <a:ext cx="1073150" cy="1143000"/>
          </a:xfrm>
          <a:prstGeom prst="rect">
            <a:avLst/>
          </a:prstGeom>
          <a:noFill/>
          <a:ln w="9525">
            <a:noFill/>
            <a:miter lim="800000"/>
            <a:headEnd/>
            <a:tailEnd/>
          </a:ln>
        </p:spPr>
      </p:pic>
      <p:pic>
        <p:nvPicPr>
          <p:cNvPr id="19462" name="Picture 6" descr="No evidence"/>
          <p:cNvPicPr>
            <a:picLocks noChangeAspect="1" noChangeArrowheads="1"/>
          </p:cNvPicPr>
          <p:nvPr/>
        </p:nvPicPr>
        <p:blipFill>
          <a:blip r:embed="rId5" cstate="print"/>
          <a:srcRect/>
          <a:stretch>
            <a:fillRect/>
          </a:stretch>
        </p:blipFill>
        <p:spPr bwMode="auto">
          <a:xfrm>
            <a:off x="5257800" y="5105401"/>
            <a:ext cx="1371600" cy="1122363"/>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bwMode="auto"/>
        <p:txBody>
          <a:bodyPr wrap="square" numCol="1" anchorCtr="0" compatLnSpc="1">
            <a:prstTxWarp prst="textNoShape">
              <a:avLst/>
            </a:prstTxWarp>
          </a:bodyPr>
          <a:lstStyle/>
          <a:p>
            <a:pPr algn="ctr"/>
            <a:r>
              <a:rPr lang="en-US" sz="5400">
                <a:solidFill>
                  <a:srgbClr val="92C3EA"/>
                </a:solidFill>
              </a:rPr>
              <a:t>TURN AND TALK…</a:t>
            </a:r>
          </a:p>
        </p:txBody>
      </p:sp>
      <p:sp>
        <p:nvSpPr>
          <p:cNvPr id="20483" name="Content Placeholder 2"/>
          <p:cNvSpPr>
            <a:spLocks noGrp="1"/>
          </p:cNvSpPr>
          <p:nvPr>
            <p:ph idx="1"/>
          </p:nvPr>
        </p:nvSpPr>
        <p:spPr>
          <a:xfrm>
            <a:off x="2286000" y="2133600"/>
            <a:ext cx="8040688" cy="4070350"/>
          </a:xfrm>
        </p:spPr>
        <p:txBody>
          <a:bodyPr/>
          <a:lstStyle/>
          <a:p>
            <a:endParaRPr lang="en-US" b="1">
              <a:solidFill>
                <a:srgbClr val="92C3EA"/>
              </a:solidFill>
            </a:endParaRPr>
          </a:p>
          <a:p>
            <a:r>
              <a:rPr lang="en-US" b="1"/>
              <a:t>DEFINE</a:t>
            </a:r>
            <a:r>
              <a:rPr lang="en-US">
                <a:solidFill>
                  <a:srgbClr val="92C3EA"/>
                </a:solidFill>
              </a:rPr>
              <a:t> </a:t>
            </a:r>
            <a:r>
              <a:rPr lang="en-US"/>
              <a:t>an </a:t>
            </a:r>
            <a:r>
              <a:rPr lang="en-US" b="1">
                <a:solidFill>
                  <a:srgbClr val="92C3EA"/>
                </a:solidFill>
              </a:rPr>
              <a:t>opinion/claim</a:t>
            </a:r>
            <a:r>
              <a:rPr lang="en-US"/>
              <a:t>. </a:t>
            </a:r>
          </a:p>
          <a:p>
            <a:endParaRPr lang="en-US"/>
          </a:p>
          <a:p>
            <a:endParaRPr lang="en-US"/>
          </a:p>
          <a:p>
            <a:pPr>
              <a:buFont typeface="Arial" charset="0"/>
              <a:buNone/>
            </a:pPr>
            <a:endParaRPr lang="en-US"/>
          </a:p>
          <a:p>
            <a:endParaRPr lang="en-US">
              <a:solidFill>
                <a:srgbClr val="92C3EA"/>
              </a:solidFill>
            </a:endParaRPr>
          </a:p>
          <a:p>
            <a:pPr>
              <a:buFont typeface="Arial" charset="0"/>
              <a:buNone/>
            </a:pPr>
            <a:endParaRPr lang="en-US">
              <a:solidFill>
                <a:srgbClr val="92C3EA"/>
              </a:solidFill>
            </a:endParaRPr>
          </a:p>
        </p:txBody>
      </p:sp>
      <p:pic>
        <p:nvPicPr>
          <p:cNvPr id="20484" name="Picture 4" descr="Dictionary"/>
          <p:cNvPicPr>
            <a:picLocks noChangeAspect="1" noChangeArrowheads="1"/>
          </p:cNvPicPr>
          <p:nvPr/>
        </p:nvPicPr>
        <p:blipFill>
          <a:blip r:embed="rId3" cstate="print"/>
          <a:srcRect/>
          <a:stretch>
            <a:fillRect/>
          </a:stretch>
        </p:blipFill>
        <p:spPr bwMode="auto">
          <a:xfrm>
            <a:off x="3200400" y="3581400"/>
            <a:ext cx="2717800" cy="2286000"/>
          </a:xfrm>
          <a:prstGeom prst="rect">
            <a:avLst/>
          </a:prstGeom>
          <a:noFill/>
          <a:ln w="9525">
            <a:noFill/>
            <a:miter lim="800000"/>
            <a:headEnd/>
            <a:tailEnd/>
          </a:ln>
        </p:spPr>
      </p:pic>
      <p:pic>
        <p:nvPicPr>
          <p:cNvPr id="20485" name="Picture 5" descr="Figures talking"/>
          <p:cNvPicPr>
            <a:picLocks noChangeAspect="1" noChangeArrowheads="1"/>
          </p:cNvPicPr>
          <p:nvPr/>
        </p:nvPicPr>
        <p:blipFill>
          <a:blip r:embed="rId4" cstate="print"/>
          <a:srcRect/>
          <a:stretch>
            <a:fillRect/>
          </a:stretch>
        </p:blipFill>
        <p:spPr bwMode="auto">
          <a:xfrm>
            <a:off x="7315200" y="2286000"/>
            <a:ext cx="2717800" cy="1828800"/>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solidFill>
                  <a:schemeClr val="accent6">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Show what you know</a:t>
            </a:r>
          </a:p>
        </p:txBody>
      </p:sp>
      <p:sp>
        <p:nvSpPr>
          <p:cNvPr id="21507" name="Content Placeholder 2"/>
          <p:cNvSpPr>
            <a:spLocks noGrp="1"/>
          </p:cNvSpPr>
          <p:nvPr>
            <p:ph idx="1"/>
          </p:nvPr>
        </p:nvSpPr>
        <p:spPr/>
        <p:txBody>
          <a:bodyPr/>
          <a:lstStyle/>
          <a:p>
            <a:r>
              <a:rPr lang="en-US" sz="3200" b="1" dirty="0">
                <a:latin typeface="Times New Roman" panose="02020603050405020304" pitchFamily="18" charset="0"/>
                <a:cs typeface="Times New Roman" panose="02020603050405020304" pitchFamily="18" charset="0"/>
              </a:rPr>
              <a:t>LIST</a:t>
            </a:r>
            <a:r>
              <a:rPr lang="en-US" sz="3200" dirty="0">
                <a:latin typeface="Times New Roman" panose="02020603050405020304" pitchFamily="18" charset="0"/>
                <a:cs typeface="Times New Roman" panose="02020603050405020304" pitchFamily="18" charset="0"/>
              </a:rPr>
              <a:t> one quality of an </a:t>
            </a:r>
            <a:r>
              <a:rPr lang="en-US" sz="3200" b="1" dirty="0">
                <a:solidFill>
                  <a:srgbClr val="92C3EA"/>
                </a:solidFill>
                <a:latin typeface="Times New Roman" panose="02020603050405020304" pitchFamily="18" charset="0"/>
                <a:cs typeface="Times New Roman" panose="02020603050405020304" pitchFamily="18" charset="0"/>
              </a:rPr>
              <a:t>opinion/claim</a:t>
            </a:r>
            <a:r>
              <a:rPr lang="en-US" sz="3200" b="1" dirty="0">
                <a:latin typeface="Times New Roman" panose="02020603050405020304" pitchFamily="18" charset="0"/>
                <a:cs typeface="Times New Roman" panose="02020603050405020304" pitchFamily="18" charset="0"/>
              </a:rPr>
              <a:t>.</a:t>
            </a:r>
          </a:p>
          <a:p>
            <a:pPr>
              <a:buFont typeface="Arial" charset="0"/>
              <a:buNone/>
            </a:pPr>
            <a:endParaRPr lang="en-US" dirty="0">
              <a:latin typeface="Times New Roman" panose="02020603050405020304" pitchFamily="18" charset="0"/>
              <a:cs typeface="Times New Roman" panose="02020603050405020304" pitchFamily="18" charset="0"/>
            </a:endParaRPr>
          </a:p>
        </p:txBody>
      </p:sp>
      <p:pic>
        <p:nvPicPr>
          <p:cNvPr id="21508" name="Picture 2" descr="Number one"/>
          <p:cNvPicPr>
            <a:picLocks noChangeAspect="1" noChangeArrowheads="1"/>
          </p:cNvPicPr>
          <p:nvPr/>
        </p:nvPicPr>
        <p:blipFill>
          <a:blip r:embed="rId3" cstate="print"/>
          <a:srcRect/>
          <a:stretch>
            <a:fillRect/>
          </a:stretch>
        </p:blipFill>
        <p:spPr bwMode="auto">
          <a:xfrm>
            <a:off x="5029201" y="3352800"/>
            <a:ext cx="2524125" cy="28575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solidFill>
                  <a:schemeClr val="accent6">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Let’s Practice </a:t>
            </a:r>
          </a:p>
        </p:txBody>
      </p:sp>
      <p:sp>
        <p:nvSpPr>
          <p:cNvPr id="22531" name="Content Placeholder 2"/>
          <p:cNvSpPr>
            <a:spLocks noGrp="1"/>
          </p:cNvSpPr>
          <p:nvPr>
            <p:ph idx="1"/>
          </p:nvPr>
        </p:nvSpPr>
        <p:spPr/>
        <p:txBody>
          <a:bodyPr/>
          <a:lstStyle/>
          <a:p>
            <a:r>
              <a:rPr lang="en-US" sz="3600" dirty="0">
                <a:latin typeface="Times New Roman" panose="02020603050405020304" pitchFamily="18" charset="0"/>
                <a:cs typeface="Times New Roman" panose="02020603050405020304" pitchFamily="18" charset="0"/>
              </a:rPr>
              <a:t>Write your </a:t>
            </a:r>
            <a:r>
              <a:rPr lang="en-US" sz="3600" b="1" dirty="0">
                <a:solidFill>
                  <a:srgbClr val="92C3EA"/>
                </a:solidFill>
                <a:latin typeface="Times New Roman" panose="02020603050405020304" pitchFamily="18" charset="0"/>
                <a:cs typeface="Times New Roman" panose="02020603050405020304" pitchFamily="18" charset="0"/>
              </a:rPr>
              <a:t>opinions</a:t>
            </a:r>
            <a:r>
              <a:rPr lang="en-US" sz="3600" dirty="0">
                <a:latin typeface="Times New Roman" panose="02020603050405020304" pitchFamily="18" charset="0"/>
                <a:cs typeface="Times New Roman" panose="02020603050405020304" pitchFamily="18" charset="0"/>
              </a:rPr>
              <a:t>! </a:t>
            </a:r>
          </a:p>
          <a:p>
            <a:endParaRPr lang="en-US" sz="3600" dirty="0">
              <a:latin typeface="Times New Roman" panose="02020603050405020304" pitchFamily="18" charset="0"/>
              <a:cs typeface="Times New Roman" panose="02020603050405020304" pitchFamily="18" charset="0"/>
            </a:endParaRPr>
          </a:p>
        </p:txBody>
      </p:sp>
      <p:pic>
        <p:nvPicPr>
          <p:cNvPr id="22532" name="Picture 2" descr="Cartoon people with thought bubbles"/>
          <p:cNvPicPr>
            <a:picLocks noChangeAspect="1" noChangeArrowheads="1"/>
          </p:cNvPicPr>
          <p:nvPr/>
        </p:nvPicPr>
        <p:blipFill>
          <a:blip r:embed="rId3" cstate="print"/>
          <a:srcRect/>
          <a:stretch>
            <a:fillRect/>
          </a:stretch>
        </p:blipFill>
        <p:spPr bwMode="auto">
          <a:xfrm>
            <a:off x="3048000" y="3124201"/>
            <a:ext cx="5867400" cy="2314575"/>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bwMode="auto"/>
        <p:txBody>
          <a:bodyPr wrap="square" numCol="1" anchorCtr="0" compatLnSpc="1">
            <a:prstTxWarp prst="textNoShape">
              <a:avLst/>
            </a:prstTxWarp>
          </a:bodyPr>
          <a:lstStyle/>
          <a:p>
            <a:pPr eaLnBrk="1" hangingPunct="1"/>
            <a:r>
              <a:rPr lang="en-US" cap="none"/>
              <a:t>SO…</a:t>
            </a:r>
          </a:p>
        </p:txBody>
      </p:sp>
      <p:sp>
        <p:nvSpPr>
          <p:cNvPr id="3" name="Content Placeholder 2"/>
          <p:cNvSpPr>
            <a:spLocks noGrp="1"/>
          </p:cNvSpPr>
          <p:nvPr>
            <p:ph idx="1"/>
          </p:nvPr>
        </p:nvSpPr>
        <p:spPr/>
        <p:txBody>
          <a:bodyPr/>
          <a:lstStyle/>
          <a:p>
            <a:pPr marL="0" indent="0" algn="ctr">
              <a:buNone/>
            </a:pPr>
            <a:endParaRPr lang="en-US" altLang="en-US" sz="5400" b="1" dirty="0">
              <a:solidFill>
                <a:srgbClr val="C00000"/>
              </a:solidFill>
              <a:latin typeface="Times New Roman" panose="02020603050405020304" pitchFamily="18" charset="0"/>
              <a:cs typeface="Times New Roman" panose="02020603050405020304" pitchFamily="18" charset="0"/>
            </a:endParaRPr>
          </a:p>
          <a:p>
            <a:pPr marL="0" indent="0" algn="ctr">
              <a:buNone/>
            </a:pPr>
            <a:r>
              <a:rPr lang="en-US" altLang="en-US" sz="5400" b="1" dirty="0">
                <a:solidFill>
                  <a:srgbClr val="C00000"/>
                </a:solidFill>
                <a:latin typeface="Times New Roman" panose="02020603050405020304" pitchFamily="18" charset="0"/>
                <a:cs typeface="Times New Roman" panose="02020603050405020304" pitchFamily="18" charset="0"/>
              </a:rPr>
              <a:t>How do you tell the difference?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bwMode="auto"/>
        <p:txBody>
          <a:bodyPr wrap="square" numCol="1" anchorCtr="0" compatLnSpc="1">
            <a:prstTxWarp prst="textNoShape">
              <a:avLst/>
            </a:prstTxWarp>
          </a:bodyPr>
          <a:lstStyle/>
          <a:p>
            <a:r>
              <a:rPr lang="en-US" cap="none"/>
              <a:t>ASK QUESTIONS…</a:t>
            </a:r>
          </a:p>
        </p:txBody>
      </p:sp>
      <p:sp>
        <p:nvSpPr>
          <p:cNvPr id="24579" name="Content Placeholder 2"/>
          <p:cNvSpPr>
            <a:spLocks noGrp="1"/>
          </p:cNvSpPr>
          <p:nvPr>
            <p:ph idx="1"/>
          </p:nvPr>
        </p:nvSpPr>
        <p:spPr>
          <a:xfrm>
            <a:off x="1743075" y="1971675"/>
            <a:ext cx="8347075" cy="4308475"/>
          </a:xfrm>
        </p:spPr>
        <p:txBody>
          <a:bodyPr>
            <a:normAutofit/>
          </a:bodyPr>
          <a:lstStyle/>
          <a:p>
            <a:pPr marL="0" indent="0">
              <a:buNone/>
            </a:pPr>
            <a:r>
              <a:rPr lang="en-US" dirty="0">
                <a:latin typeface="Times New Roman" panose="02020603050405020304" pitchFamily="18" charset="0"/>
                <a:cs typeface="Times New Roman" panose="02020603050405020304" pitchFamily="18" charset="0"/>
              </a:rPr>
              <a:t>A statement is a </a:t>
            </a:r>
            <a:r>
              <a:rPr lang="en-US" b="1" dirty="0">
                <a:solidFill>
                  <a:srgbClr val="C00000"/>
                </a:solidFill>
                <a:latin typeface="Times New Roman" panose="02020603050405020304" pitchFamily="18" charset="0"/>
                <a:cs typeface="Times New Roman" panose="02020603050405020304" pitchFamily="18" charset="0"/>
              </a:rPr>
              <a:t>FACT</a:t>
            </a:r>
            <a:r>
              <a:rPr lang="en-US" dirty="0">
                <a:latin typeface="Times New Roman" panose="02020603050405020304" pitchFamily="18" charset="0"/>
                <a:cs typeface="Times New Roman" panose="02020603050405020304" pitchFamily="18" charset="0"/>
              </a:rPr>
              <a:t> when you answer YES to: </a:t>
            </a:r>
          </a:p>
          <a:p>
            <a:pPr marL="0" indent="0">
              <a:buNone/>
            </a:pPr>
            <a:endParaRPr lang="en-US" dirty="0">
              <a:latin typeface="Times New Roman" panose="02020603050405020304" pitchFamily="18" charset="0"/>
              <a:cs typeface="Times New Roman" panose="02020603050405020304" pitchFamily="18" charset="0"/>
            </a:endParaRPr>
          </a:p>
          <a:p>
            <a:pPr marL="0" indent="0"/>
            <a:r>
              <a:rPr lang="en-US" sz="3600" dirty="0">
                <a:latin typeface="Times New Roman" panose="02020603050405020304" pitchFamily="18" charset="0"/>
                <a:cs typeface="Times New Roman" panose="02020603050405020304" pitchFamily="18" charset="0"/>
              </a:rPr>
              <a:t> Is the statement </a:t>
            </a:r>
            <a:r>
              <a:rPr lang="en-US" sz="3600" b="1" dirty="0">
                <a:latin typeface="Times New Roman" panose="02020603050405020304" pitchFamily="18" charset="0"/>
                <a:cs typeface="Times New Roman" panose="02020603050405020304" pitchFamily="18" charset="0"/>
              </a:rPr>
              <a:t>true</a:t>
            </a:r>
            <a:r>
              <a:rPr lang="en-US" sz="3600" dirty="0">
                <a:latin typeface="Times New Roman" panose="02020603050405020304" pitchFamily="18" charset="0"/>
                <a:cs typeface="Times New Roman" panose="02020603050405020304" pitchFamily="18" charset="0"/>
              </a:rPr>
              <a:t>? </a:t>
            </a:r>
          </a:p>
          <a:p>
            <a:pPr marL="0" indent="0"/>
            <a:endParaRPr lang="en-US" sz="3600" dirty="0">
              <a:latin typeface="Times New Roman" panose="02020603050405020304" pitchFamily="18" charset="0"/>
              <a:cs typeface="Times New Roman" panose="02020603050405020304" pitchFamily="18" charset="0"/>
            </a:endParaRPr>
          </a:p>
          <a:p>
            <a:pPr marL="0" indent="0"/>
            <a:r>
              <a:rPr lang="en-US" sz="3600" dirty="0">
                <a:latin typeface="Times New Roman" panose="02020603050405020304" pitchFamily="18" charset="0"/>
                <a:cs typeface="Times New Roman" panose="02020603050405020304" pitchFamily="18" charset="0"/>
              </a:rPr>
              <a:t> Can the statement be </a:t>
            </a:r>
            <a:r>
              <a:rPr lang="en-US" sz="3600" b="1" dirty="0">
                <a:latin typeface="Times New Roman" panose="02020603050405020304" pitchFamily="18" charset="0"/>
                <a:cs typeface="Times New Roman" panose="02020603050405020304" pitchFamily="18" charset="0"/>
              </a:rPr>
              <a:t>proved</a:t>
            </a:r>
            <a:r>
              <a:rPr lang="en-US" sz="3600" dirty="0">
                <a:latin typeface="Times New Roman" panose="02020603050405020304" pitchFamily="18" charset="0"/>
                <a:cs typeface="Times New Roman" panose="02020603050405020304" pitchFamily="18" charset="0"/>
              </a:rPr>
              <a:t>?</a:t>
            </a:r>
          </a:p>
          <a:p>
            <a:pPr marL="0" indent="0"/>
            <a:endParaRPr lang="en-US" sz="3600" dirty="0">
              <a:latin typeface="Times New Roman" panose="02020603050405020304" pitchFamily="18" charset="0"/>
              <a:cs typeface="Times New Roman" panose="02020603050405020304" pitchFamily="18" charset="0"/>
            </a:endParaRPr>
          </a:p>
          <a:p>
            <a:pPr marL="0" indent="0">
              <a:buNone/>
            </a:pPr>
            <a:r>
              <a:rPr lang="en-US" sz="3200" dirty="0">
                <a:latin typeface="Times New Roman" panose="02020603050405020304" pitchFamily="18" charset="0"/>
                <a:cs typeface="Times New Roman" panose="02020603050405020304" pitchFamily="18" charset="0"/>
              </a:rPr>
              <a:t>“Water boils at 212 degrees.”</a:t>
            </a:r>
          </a:p>
          <a:p>
            <a:pPr marL="0" indent="0"/>
            <a:endParaRPr lang="en-US" sz="3600" dirty="0">
              <a:latin typeface="Times New Roman" panose="02020603050405020304" pitchFamily="18" charset="0"/>
              <a:cs typeface="Times New Roman" panose="02020603050405020304" pitchFamily="18" charset="0"/>
            </a:endParaRPr>
          </a:p>
          <a:p>
            <a:pPr marL="0" indent="0">
              <a:buNone/>
            </a:pPr>
            <a:endParaRPr lang="en-US" sz="3600" dirty="0">
              <a:latin typeface="Times New Roman" panose="02020603050405020304" pitchFamily="18" charset="0"/>
              <a:cs typeface="Times New Roman" panose="02020603050405020304" pitchFamily="18" charset="0"/>
            </a:endParaRPr>
          </a:p>
          <a:p>
            <a:pPr marL="0" indent="0"/>
            <a:endParaRPr lang="en-US" sz="3600" dirty="0">
              <a:latin typeface="Times New Roman" panose="02020603050405020304" pitchFamily="18" charset="0"/>
              <a:cs typeface="Times New Roman" panose="02020603050405020304" pitchFamily="18" charset="0"/>
            </a:endParaRPr>
          </a:p>
          <a:p>
            <a:pPr marL="0" indent="0"/>
            <a:endParaRPr lang="en-US" sz="3600" dirty="0">
              <a:latin typeface="Times New Roman" panose="02020603050405020304" pitchFamily="18" charset="0"/>
              <a:cs typeface="Times New Roman" panose="02020603050405020304" pitchFamily="18" charset="0"/>
            </a:endParaRPr>
          </a:p>
          <a:p>
            <a:pPr marL="0" indent="0"/>
            <a:endParaRPr lang="en-US" dirty="0">
              <a:latin typeface="Times New Roman" panose="02020603050405020304" pitchFamily="18" charset="0"/>
              <a:cs typeface="Times New Roman" panose="02020603050405020304" pitchFamily="18" charset="0"/>
            </a:endParaRPr>
          </a:p>
          <a:p>
            <a:pPr marL="0" indent="0"/>
            <a:endParaRPr lang="en-US" dirty="0">
              <a:latin typeface="Times New Roman" panose="02020603050405020304" pitchFamily="18" charset="0"/>
              <a:cs typeface="Times New Roman" panose="02020603050405020304" pitchFamily="18" charset="0"/>
            </a:endParaRPr>
          </a:p>
          <a:p>
            <a:pPr marL="0" indent="0"/>
            <a:endParaRPr lang="en-US" dirty="0">
              <a:latin typeface="Times New Roman" panose="02020603050405020304" pitchFamily="18" charset="0"/>
              <a:cs typeface="Times New Roman" panose="02020603050405020304" pitchFamily="18" charset="0"/>
            </a:endParaRPr>
          </a:p>
          <a:p>
            <a:pPr marL="0" indent="0"/>
            <a:endParaRPr lang="en-US" dirty="0">
              <a:latin typeface="Times New Roman" panose="02020603050405020304" pitchFamily="18" charset="0"/>
              <a:cs typeface="Times New Roman" panose="02020603050405020304" pitchFamily="18" charset="0"/>
            </a:endParaRPr>
          </a:p>
        </p:txBody>
      </p:sp>
      <p:pic>
        <p:nvPicPr>
          <p:cNvPr id="24580" name="Picture 4" descr="Kettle"/>
          <p:cNvPicPr>
            <a:picLocks noChangeAspect="1" noChangeArrowheads="1"/>
          </p:cNvPicPr>
          <p:nvPr/>
        </p:nvPicPr>
        <p:blipFill>
          <a:blip r:embed="rId3" cstate="print"/>
          <a:srcRect/>
          <a:stretch>
            <a:fillRect/>
          </a:stretch>
        </p:blipFill>
        <p:spPr bwMode="auto">
          <a:xfrm>
            <a:off x="8686800" y="5105400"/>
            <a:ext cx="1600200" cy="1155700"/>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057400" y="306388"/>
            <a:ext cx="7712075" cy="1293812"/>
          </a:xfrm>
        </p:spPr>
        <p:txBody>
          <a:bodyPr/>
          <a:lstStyle/>
          <a:p>
            <a:pPr>
              <a:defRPr/>
            </a:pPr>
            <a:r>
              <a:rPr lang="en-US" b="1" dirty="0">
                <a:latin typeface="Times New Roman" panose="02020603050405020304" pitchFamily="18" charset="0"/>
                <a:cs typeface="Times New Roman" panose="02020603050405020304" pitchFamily="18" charset="0"/>
              </a:rPr>
              <a:t>Look for SIGNAL WORDS!</a:t>
            </a:r>
          </a:p>
        </p:txBody>
      </p:sp>
      <p:sp>
        <p:nvSpPr>
          <p:cNvPr id="26627" name="Content Placeholder 2"/>
          <p:cNvSpPr>
            <a:spLocks noGrp="1"/>
          </p:cNvSpPr>
          <p:nvPr>
            <p:ph sz="half" idx="1"/>
          </p:nvPr>
        </p:nvSpPr>
        <p:spPr>
          <a:xfrm>
            <a:off x="2057400" y="1981200"/>
            <a:ext cx="3962400" cy="4876800"/>
          </a:xfrm>
        </p:spPr>
        <p:txBody>
          <a:bodyPr/>
          <a:lstStyle/>
          <a:p>
            <a:pPr marL="0" indent="0">
              <a:buNone/>
            </a:pPr>
            <a:r>
              <a:rPr lang="en-US" b="1" u="sng" dirty="0">
                <a:solidFill>
                  <a:schemeClr val="accent6">
                    <a:lumMod val="50000"/>
                  </a:schemeClr>
                </a:solidFill>
                <a:latin typeface="Times New Roman" panose="02020603050405020304" pitchFamily="18" charset="0"/>
                <a:cs typeface="Times New Roman" panose="02020603050405020304" pitchFamily="18" charset="0"/>
              </a:rPr>
              <a:t>Facts/Evidence</a:t>
            </a:r>
          </a:p>
          <a:p>
            <a:pPr marL="0" indent="0">
              <a:buNone/>
            </a:pPr>
            <a:endParaRPr lang="en-US" u="sng" dirty="0">
              <a:solidFill>
                <a:srgbClr val="FFFF00"/>
              </a:solidFill>
              <a:latin typeface="Times New Roman" panose="02020603050405020304" pitchFamily="18" charset="0"/>
              <a:cs typeface="Times New Roman" panose="02020603050405020304" pitchFamily="18" charset="0"/>
            </a:endParaRPr>
          </a:p>
          <a:p>
            <a:pPr marL="0" indent="0"/>
            <a:r>
              <a:rPr lang="en-US" b="1" dirty="0">
                <a:latin typeface="Times New Roman" panose="02020603050405020304" pitchFamily="18" charset="0"/>
                <a:cs typeface="Times New Roman" panose="02020603050405020304" pitchFamily="18" charset="0"/>
              </a:rPr>
              <a:t>On</a:t>
            </a:r>
            <a:r>
              <a:rPr lang="en-US" dirty="0">
                <a:latin typeface="Times New Roman" panose="02020603050405020304" pitchFamily="18" charset="0"/>
                <a:cs typeface="Times New Roman" panose="02020603050405020304" pitchFamily="18" charset="0"/>
              </a:rPr>
              <a:t> June 2 (specific date),</a:t>
            </a:r>
          </a:p>
          <a:p>
            <a:pPr marL="0" indent="0"/>
            <a:r>
              <a:rPr lang="en-US" b="1" dirty="0">
                <a:latin typeface="Times New Roman" panose="02020603050405020304" pitchFamily="18" charset="0"/>
                <a:cs typeface="Times New Roman" panose="02020603050405020304" pitchFamily="18" charset="0"/>
              </a:rPr>
              <a:t>In the year</a:t>
            </a:r>
            <a:r>
              <a:rPr lang="en-US" dirty="0">
                <a:latin typeface="Times New Roman" panose="02020603050405020304" pitchFamily="18" charset="0"/>
                <a:cs typeface="Times New Roman" panose="02020603050405020304" pitchFamily="18" charset="0"/>
              </a:rPr>
              <a:t>…</a:t>
            </a:r>
          </a:p>
          <a:p>
            <a:pPr marL="0" indent="0"/>
            <a:r>
              <a:rPr lang="en-US" b="1" dirty="0">
                <a:latin typeface="Times New Roman" panose="02020603050405020304" pitchFamily="18" charset="0"/>
                <a:cs typeface="Times New Roman" panose="02020603050405020304" pitchFamily="18" charset="0"/>
              </a:rPr>
              <a:t>According to…</a:t>
            </a:r>
          </a:p>
          <a:p>
            <a:pPr marL="0" indent="0"/>
            <a:r>
              <a:rPr lang="en-US" b="1" dirty="0">
                <a:latin typeface="Times New Roman" panose="02020603050405020304" pitchFamily="18" charset="0"/>
                <a:cs typeface="Times New Roman" panose="02020603050405020304" pitchFamily="18" charset="0"/>
              </a:rPr>
              <a:t>In the article,</a:t>
            </a:r>
          </a:p>
          <a:p>
            <a:pPr marL="0" indent="0"/>
            <a:r>
              <a:rPr lang="en-US" b="1" dirty="0">
                <a:latin typeface="Times New Roman" panose="02020603050405020304" pitchFamily="18" charset="0"/>
                <a:cs typeface="Times New Roman" panose="02020603050405020304" pitchFamily="18" charset="0"/>
              </a:rPr>
              <a:t>The author states,</a:t>
            </a:r>
          </a:p>
          <a:p>
            <a:pPr marL="0" indent="0"/>
            <a:r>
              <a:rPr lang="en-US" b="1" dirty="0">
                <a:latin typeface="Times New Roman" panose="02020603050405020304" pitchFamily="18" charset="0"/>
                <a:cs typeface="Times New Roman" panose="02020603050405020304" pitchFamily="18" charset="0"/>
              </a:rPr>
              <a:t>In the text, </a:t>
            </a:r>
          </a:p>
          <a:p>
            <a:pPr marL="0" indent="0"/>
            <a:endParaRPr lang="en-US" dirty="0">
              <a:latin typeface="Times New Roman" panose="02020603050405020304" pitchFamily="18" charset="0"/>
              <a:cs typeface="Times New Roman" panose="02020603050405020304" pitchFamily="18" charset="0"/>
            </a:endParaRPr>
          </a:p>
        </p:txBody>
      </p:sp>
      <p:sp>
        <p:nvSpPr>
          <p:cNvPr id="26628" name="Content Placeholder 3"/>
          <p:cNvSpPr>
            <a:spLocks noGrp="1"/>
          </p:cNvSpPr>
          <p:nvPr>
            <p:ph sz="half" idx="2"/>
          </p:nvPr>
        </p:nvSpPr>
        <p:spPr>
          <a:xfrm>
            <a:off x="6165851" y="1981201"/>
            <a:ext cx="3908425" cy="4206875"/>
          </a:xfrm>
        </p:spPr>
        <p:txBody>
          <a:bodyPr/>
          <a:lstStyle/>
          <a:p>
            <a:pPr marL="0" indent="0">
              <a:buNone/>
            </a:pPr>
            <a:r>
              <a:rPr lang="en-US" b="1" u="sng">
                <a:solidFill>
                  <a:srgbClr val="92C3EA"/>
                </a:solidFill>
                <a:latin typeface="Times New Roman" panose="02020603050405020304" pitchFamily="18" charset="0"/>
                <a:cs typeface="Times New Roman" panose="02020603050405020304" pitchFamily="18" charset="0"/>
              </a:rPr>
              <a:t>Opinions/Claims</a:t>
            </a:r>
          </a:p>
          <a:p>
            <a:pPr marL="0" indent="0">
              <a:buNone/>
            </a:pPr>
            <a:endParaRPr lang="en-US" b="1" u="sng">
              <a:solidFill>
                <a:srgbClr val="92C3EA"/>
              </a:solidFill>
              <a:latin typeface="Times New Roman" panose="02020603050405020304" pitchFamily="18" charset="0"/>
              <a:cs typeface="Times New Roman" panose="02020603050405020304" pitchFamily="18" charset="0"/>
            </a:endParaRPr>
          </a:p>
          <a:p>
            <a:pPr marL="0" indent="0"/>
            <a:r>
              <a:rPr lang="en-US">
                <a:latin typeface="Times New Roman" panose="02020603050405020304" pitchFamily="18" charset="0"/>
                <a:cs typeface="Times New Roman" panose="02020603050405020304" pitchFamily="18" charset="0"/>
              </a:rPr>
              <a:t>I </a:t>
            </a:r>
            <a:r>
              <a:rPr lang="en-US" b="1">
                <a:latin typeface="Times New Roman" panose="02020603050405020304" pitchFamily="18" charset="0"/>
                <a:cs typeface="Times New Roman" panose="02020603050405020304" pitchFamily="18" charset="0"/>
              </a:rPr>
              <a:t>think</a:t>
            </a:r>
            <a:r>
              <a:rPr lang="en-US">
                <a:latin typeface="Times New Roman" panose="02020603050405020304" pitchFamily="18" charset="0"/>
                <a:cs typeface="Times New Roman" panose="02020603050405020304" pitchFamily="18" charset="0"/>
              </a:rPr>
              <a:t>…</a:t>
            </a:r>
          </a:p>
          <a:p>
            <a:pPr marL="0" indent="0"/>
            <a:r>
              <a:rPr lang="en-US">
                <a:latin typeface="Times New Roman" panose="02020603050405020304" pitchFamily="18" charset="0"/>
                <a:cs typeface="Times New Roman" panose="02020603050405020304" pitchFamily="18" charset="0"/>
              </a:rPr>
              <a:t>I </a:t>
            </a:r>
            <a:r>
              <a:rPr lang="en-US" b="1">
                <a:latin typeface="Times New Roman" panose="02020603050405020304" pitchFamily="18" charset="0"/>
                <a:cs typeface="Times New Roman" panose="02020603050405020304" pitchFamily="18" charset="0"/>
              </a:rPr>
              <a:t>believe</a:t>
            </a:r>
            <a:r>
              <a:rPr lang="en-US">
                <a:latin typeface="Times New Roman" panose="02020603050405020304" pitchFamily="18" charset="0"/>
                <a:cs typeface="Times New Roman" panose="02020603050405020304" pitchFamily="18" charset="0"/>
              </a:rPr>
              <a:t>…</a:t>
            </a:r>
          </a:p>
          <a:p>
            <a:pPr marL="0" indent="0"/>
            <a:r>
              <a:rPr lang="en-US">
                <a:latin typeface="Times New Roman" panose="02020603050405020304" pitchFamily="18" charset="0"/>
                <a:cs typeface="Times New Roman" panose="02020603050405020304" pitchFamily="18" charset="0"/>
              </a:rPr>
              <a:t>I</a:t>
            </a:r>
            <a:r>
              <a:rPr lang="en-US" b="1">
                <a:latin typeface="Times New Roman" panose="02020603050405020304" pitchFamily="18" charset="0"/>
                <a:cs typeface="Times New Roman" panose="02020603050405020304" pitchFamily="18" charset="0"/>
              </a:rPr>
              <a:t> feel</a:t>
            </a:r>
            <a:r>
              <a:rPr lang="en-US">
                <a:latin typeface="Times New Roman" panose="02020603050405020304" pitchFamily="18" charset="0"/>
                <a:cs typeface="Times New Roman" panose="02020603050405020304" pitchFamily="18" charset="0"/>
              </a:rPr>
              <a:t>…</a:t>
            </a:r>
          </a:p>
          <a:p>
            <a:pPr marL="0" indent="0"/>
            <a:r>
              <a:rPr lang="en-US" b="1">
                <a:latin typeface="Times New Roman" panose="02020603050405020304" pitchFamily="18" charset="0"/>
                <a:cs typeface="Times New Roman" panose="02020603050405020304" pitchFamily="18" charset="0"/>
              </a:rPr>
              <a:t>In my opinion</a:t>
            </a:r>
            <a:r>
              <a:rPr lang="en-US">
                <a:latin typeface="Times New Roman" panose="02020603050405020304" pitchFamily="18" charset="0"/>
                <a:cs typeface="Times New Roman" panose="02020603050405020304" pitchFamily="18" charset="0"/>
              </a:rPr>
              <a:t>…</a:t>
            </a:r>
          </a:p>
          <a:p>
            <a:pPr marL="0" indent="0"/>
            <a:r>
              <a:rPr lang="en-US" b="1">
                <a:latin typeface="Times New Roman" panose="02020603050405020304" pitchFamily="18" charset="0"/>
                <a:cs typeface="Times New Roman" panose="02020603050405020304" pitchFamily="18" charset="0"/>
              </a:rPr>
              <a:t>In</a:t>
            </a:r>
            <a:r>
              <a:rPr lang="en-US">
                <a:latin typeface="Times New Roman" panose="02020603050405020304" pitchFamily="18" charset="0"/>
                <a:cs typeface="Times New Roman" panose="02020603050405020304" pitchFamily="18" charset="0"/>
              </a:rPr>
              <a:t> </a:t>
            </a:r>
            <a:r>
              <a:rPr lang="en-US" b="1">
                <a:latin typeface="Times New Roman" panose="02020603050405020304" pitchFamily="18" charset="0"/>
                <a:cs typeface="Times New Roman" panose="02020603050405020304" pitchFamily="18" charset="0"/>
              </a:rPr>
              <a:t>my point of view</a:t>
            </a:r>
            <a:r>
              <a:rPr lang="en-US">
                <a:latin typeface="Times New Roman" panose="02020603050405020304" pitchFamily="18" charset="0"/>
                <a:cs typeface="Times New Roman" panose="02020603050405020304" pitchFamily="18" charset="0"/>
              </a:rPr>
              <a:t>…</a:t>
            </a:r>
          </a:p>
          <a:p>
            <a:pPr marL="0" indent="0"/>
            <a:r>
              <a:rPr lang="en-US">
                <a:latin typeface="Times New Roman" panose="02020603050405020304" pitchFamily="18" charset="0"/>
                <a:cs typeface="Times New Roman" panose="02020603050405020304" pitchFamily="18" charset="0"/>
              </a:rPr>
              <a:t>People </a:t>
            </a:r>
            <a:r>
              <a:rPr lang="en-US" b="1">
                <a:latin typeface="Times New Roman" panose="02020603050405020304" pitchFamily="18" charset="0"/>
                <a:cs typeface="Times New Roman" panose="02020603050405020304" pitchFamily="18" charset="0"/>
              </a:rPr>
              <a:t>should</a:t>
            </a:r>
            <a:r>
              <a:rPr lang="en-US">
                <a:latin typeface="Times New Roman" panose="02020603050405020304" pitchFamily="18" charset="0"/>
                <a:cs typeface="Times New Roman" panose="02020603050405020304" pitchFamily="18" charset="0"/>
              </a:rPr>
              <a:t>…</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Let’s Practice</a:t>
            </a:r>
          </a:p>
        </p:txBody>
      </p:sp>
      <p:sp>
        <p:nvSpPr>
          <p:cNvPr id="27651" name="Content Placeholder 2"/>
          <p:cNvSpPr>
            <a:spLocks noGrp="1"/>
          </p:cNvSpPr>
          <p:nvPr>
            <p:ph sz="half" idx="1"/>
          </p:nvPr>
        </p:nvSpPr>
        <p:spPr>
          <a:xfrm>
            <a:off x="1752600" y="2193925"/>
            <a:ext cx="8458200" cy="4070350"/>
          </a:xfrm>
        </p:spPr>
        <p:txBody>
          <a:bodyPr/>
          <a:lstStyle/>
          <a:p>
            <a:pPr marL="0" indent="0">
              <a:buNone/>
            </a:pPr>
            <a:endParaRPr lang="en-US" altLang="en-US" dirty="0">
              <a:latin typeface="Times New Roman" panose="02020603050405020304" pitchFamily="18" charset="0"/>
              <a:cs typeface="Times New Roman" panose="02020603050405020304" pitchFamily="18" charset="0"/>
            </a:endParaRPr>
          </a:p>
          <a:p>
            <a:pPr marL="0" indent="0"/>
            <a:r>
              <a:rPr lang="en-US" altLang="en-US" b="1" dirty="0">
                <a:latin typeface="Times New Roman" panose="02020603050405020304" pitchFamily="18" charset="0"/>
                <a:cs typeface="Times New Roman" panose="02020603050405020304" pitchFamily="18" charset="0"/>
              </a:rPr>
              <a:t>   Paste your signal words to the </a:t>
            </a:r>
            <a:r>
              <a:rPr lang="en-US" altLang="en-US" b="1" dirty="0">
                <a:solidFill>
                  <a:srgbClr val="C00000"/>
                </a:solidFill>
                <a:latin typeface="Times New Roman" panose="02020603050405020304" pitchFamily="18" charset="0"/>
                <a:cs typeface="Times New Roman" panose="02020603050405020304" pitchFamily="18" charset="0"/>
              </a:rPr>
              <a:t>fact/evidence </a:t>
            </a:r>
            <a:r>
              <a:rPr lang="en-US" altLang="en-US" b="1" dirty="0">
                <a:latin typeface="Times New Roman" panose="02020603050405020304" pitchFamily="18" charset="0"/>
                <a:cs typeface="Times New Roman" panose="02020603050405020304" pitchFamily="18" charset="0"/>
              </a:rPr>
              <a:t>OR </a:t>
            </a:r>
          </a:p>
          <a:p>
            <a:pPr marL="0" indent="0">
              <a:buNone/>
            </a:pPr>
            <a:r>
              <a:rPr lang="en-US" altLang="en-US" b="1" dirty="0">
                <a:solidFill>
                  <a:srgbClr val="B7D7F1"/>
                </a:solidFill>
                <a:latin typeface="Times New Roman" panose="02020603050405020304" pitchFamily="18" charset="0"/>
                <a:cs typeface="Times New Roman" panose="02020603050405020304" pitchFamily="18" charset="0"/>
              </a:rPr>
              <a:t>      </a:t>
            </a:r>
            <a:r>
              <a:rPr lang="en-US" altLang="en-US" b="1" dirty="0">
                <a:solidFill>
                  <a:schemeClr val="accent5">
                    <a:lumMod val="50000"/>
                  </a:schemeClr>
                </a:solidFill>
                <a:latin typeface="Times New Roman" panose="02020603050405020304" pitchFamily="18" charset="0"/>
                <a:cs typeface="Times New Roman" panose="02020603050405020304" pitchFamily="18" charset="0"/>
              </a:rPr>
              <a:t>opinion/claim </a:t>
            </a:r>
            <a:r>
              <a:rPr lang="en-US" altLang="en-US" b="1" dirty="0">
                <a:latin typeface="Times New Roman" panose="02020603050405020304" pitchFamily="18" charset="0"/>
                <a:cs typeface="Times New Roman" panose="02020603050405020304" pitchFamily="18" charset="0"/>
              </a:rPr>
              <a:t>poster in the front of the room. </a:t>
            </a:r>
          </a:p>
          <a:p>
            <a:pPr marL="0" indent="0"/>
            <a:endParaRPr lang="en-US" altLang="en-US" b="1" dirty="0">
              <a:latin typeface="Times New Roman" panose="02020603050405020304" pitchFamily="18" charset="0"/>
              <a:cs typeface="Times New Roman" panose="02020603050405020304" pitchFamily="18" charset="0"/>
            </a:endParaRPr>
          </a:p>
        </p:txBody>
      </p:sp>
      <p:sp>
        <p:nvSpPr>
          <p:cNvPr id="27652" name="Content Placeholder 3"/>
          <p:cNvSpPr>
            <a:spLocks noGrp="1"/>
          </p:cNvSpPr>
          <p:nvPr>
            <p:ph sz="half" idx="2"/>
          </p:nvPr>
        </p:nvSpPr>
        <p:spPr>
          <a:xfrm>
            <a:off x="6165851" y="2193925"/>
            <a:ext cx="3908425" cy="4070350"/>
          </a:xfrm>
        </p:spPr>
        <p:txBody>
          <a:bodyPr/>
          <a:lstStyle/>
          <a:p>
            <a:pPr marL="0" indent="0">
              <a:buNone/>
            </a:pPr>
            <a:r>
              <a:rPr lang="en-US" altLang="en-US"/>
              <a:t> </a:t>
            </a:r>
          </a:p>
          <a:p>
            <a:pPr marL="0" indent="0">
              <a:buNone/>
            </a:pPr>
            <a:endParaRPr lang="en-US" altLang="en-US"/>
          </a:p>
        </p:txBody>
      </p:sp>
      <p:pic>
        <p:nvPicPr>
          <p:cNvPr id="27653" name="Picture 6" descr="Pad of post-it notes"/>
          <p:cNvPicPr>
            <a:picLocks noChangeAspect="1" noChangeArrowheads="1"/>
          </p:cNvPicPr>
          <p:nvPr/>
        </p:nvPicPr>
        <p:blipFill>
          <a:blip r:embed="rId3" cstate="print"/>
          <a:srcRect/>
          <a:stretch>
            <a:fillRect/>
          </a:stretch>
        </p:blipFill>
        <p:spPr bwMode="auto">
          <a:xfrm>
            <a:off x="2743200" y="4114801"/>
            <a:ext cx="2438400" cy="1628775"/>
          </a:xfrm>
          <a:prstGeom prst="rect">
            <a:avLst/>
          </a:prstGeom>
          <a:noFill/>
          <a:ln w="9525">
            <a:noFill/>
            <a:miter lim="800000"/>
            <a:headEnd/>
            <a:tailEnd/>
          </a:ln>
        </p:spPr>
      </p:pic>
      <p:pic>
        <p:nvPicPr>
          <p:cNvPr id="27654" name="Picture 7" descr="Posterboard"/>
          <p:cNvPicPr>
            <a:picLocks noChangeAspect="1" noChangeArrowheads="1"/>
          </p:cNvPicPr>
          <p:nvPr/>
        </p:nvPicPr>
        <p:blipFill>
          <a:blip r:embed="rId4" cstate="print"/>
          <a:srcRect/>
          <a:stretch>
            <a:fillRect/>
          </a:stretch>
        </p:blipFill>
        <p:spPr bwMode="auto">
          <a:xfrm>
            <a:off x="1828800" y="-5486400"/>
            <a:ext cx="2743200" cy="2933700"/>
          </a:xfrm>
          <a:prstGeom prst="rect">
            <a:avLst/>
          </a:prstGeom>
          <a:noFill/>
          <a:ln w="9525">
            <a:noFill/>
            <a:miter lim="800000"/>
            <a:headEnd/>
            <a:tailEnd/>
          </a:ln>
        </p:spPr>
      </p:pic>
      <p:pic>
        <p:nvPicPr>
          <p:cNvPr id="27655" name="Picture 8"/>
          <p:cNvPicPr>
            <a:picLocks noChangeAspect="1" noChangeArrowheads="1"/>
          </p:cNvPicPr>
          <p:nvPr/>
        </p:nvPicPr>
        <p:blipFill>
          <a:blip r:embed="rId5" cstate="print"/>
          <a:srcRect/>
          <a:stretch>
            <a:fillRect/>
          </a:stretch>
        </p:blipFill>
        <p:spPr bwMode="auto">
          <a:xfrm>
            <a:off x="5943600" y="3738563"/>
            <a:ext cx="3048000" cy="2590800"/>
          </a:xfrm>
          <a:prstGeom prst="rect">
            <a:avLst/>
          </a:prstGeom>
          <a:noFill/>
          <a:ln w="9525">
            <a:noFill/>
            <a:miter lim="800000"/>
            <a:headEnd/>
            <a:tailEnd/>
          </a:ln>
        </p:spPr>
      </p:pic>
      <p:sp>
        <p:nvSpPr>
          <p:cNvPr id="27656" name="TextBox 2" descr="Posterboard that says FACT"/>
          <p:cNvSpPr txBox="1">
            <a:spLocks noChangeArrowheads="1"/>
          </p:cNvSpPr>
          <p:nvPr/>
        </p:nvSpPr>
        <p:spPr bwMode="auto">
          <a:xfrm>
            <a:off x="6781800" y="4419600"/>
            <a:ext cx="1219200" cy="369332"/>
          </a:xfrm>
          <a:prstGeom prst="rect">
            <a:avLst/>
          </a:prstGeom>
          <a:noFill/>
          <a:ln w="9525">
            <a:noFill/>
            <a:miter lim="800000"/>
            <a:headEnd/>
            <a:tailEnd/>
          </a:ln>
        </p:spPr>
        <p:txBody>
          <a:bodyPr>
            <a:spAutoFit/>
          </a:bodyPr>
          <a:lstStyle/>
          <a:p>
            <a:r>
              <a:rPr lang="en-US" altLang="en-US" b="1">
                <a:solidFill>
                  <a:schemeClr val="bg1"/>
                </a:solidFill>
              </a:rPr>
              <a:t>FACT</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524000" y="609600"/>
            <a:ext cx="9144000" cy="1143000"/>
          </a:xfrm>
        </p:spPr>
        <p:txBody>
          <a:bodyPr/>
          <a:lstStyle/>
          <a:p>
            <a:pPr algn="ctr">
              <a:defRPr/>
            </a:pPr>
            <a:r>
              <a:rPr lang="en-US"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decide—</a:t>
            </a: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dirty="0">
                <a:solidFill>
                  <a:schemeClr val="accent6">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Opinion</a:t>
            </a:r>
          </a:p>
        </p:txBody>
      </p:sp>
      <p:sp>
        <p:nvSpPr>
          <p:cNvPr id="30723" name="Rectangle 3"/>
          <p:cNvSpPr>
            <a:spLocks noGrp="1" noChangeArrowheads="1"/>
          </p:cNvSpPr>
          <p:nvPr>
            <p:ph type="body" sz="half" idx="1"/>
          </p:nvPr>
        </p:nvSpPr>
        <p:spPr>
          <a:xfrm>
            <a:off x="1524000" y="1981200"/>
            <a:ext cx="9144000" cy="685800"/>
          </a:xfrm>
        </p:spPr>
        <p:txBody>
          <a:bodyPr/>
          <a:lstStyle/>
          <a:p>
            <a:pPr marL="0" indent="0" algn="ctr">
              <a:buNone/>
            </a:pPr>
            <a:r>
              <a:rPr lang="en-US" altLang="en-US" dirty="0"/>
              <a:t>1% of the world’s water is drinkable. </a:t>
            </a:r>
          </a:p>
        </p:txBody>
      </p:sp>
      <p:sp>
        <p:nvSpPr>
          <p:cNvPr id="30724" name="AutoShape 5" descr="Fact">
            <a:hlinkClick r:id="rId3" action="ppaction://hlinksldjump" highlightClick="1"/>
          </p:cNvPr>
          <p:cNvSpPr>
            <a:spLocks noChangeArrowheads="1"/>
          </p:cNvSpPr>
          <p:nvPr/>
        </p:nvSpPr>
        <p:spPr bwMode="auto">
          <a:xfrm>
            <a:off x="3738564" y="6090721"/>
            <a:ext cx="1062037" cy="369332"/>
          </a:xfrm>
          <a:prstGeom prst="actionButtonBlank">
            <a:avLst/>
          </a:prstGeom>
          <a:solidFill>
            <a:schemeClr val="bg1"/>
          </a:solidFill>
          <a:ln w="9525">
            <a:solidFill>
              <a:schemeClr val="tx1"/>
            </a:solidFill>
            <a:miter lim="800000"/>
            <a:headEnd/>
            <a:tailEnd/>
          </a:ln>
        </p:spPr>
        <p:txBody>
          <a:bodyPr anchor="ctr">
            <a:spAutoFit/>
          </a:bodyPr>
          <a:lstStyle/>
          <a:p>
            <a:pPr algn="ctr"/>
            <a:r>
              <a:rPr lang="en-US" altLang="en-US" u="sng">
                <a:solidFill>
                  <a:srgbClr val="FFFF00"/>
                </a:solidFill>
                <a:latin typeface="Century Gothic" pitchFamily="34" charset="0"/>
                <a:hlinkClick r:id="rId3" action="ppaction://hlinksldjump"/>
              </a:rPr>
              <a:t>Fact</a:t>
            </a:r>
            <a:endParaRPr lang="en-US" altLang="en-US" u="sng">
              <a:solidFill>
                <a:srgbClr val="FFFF00"/>
              </a:solidFill>
              <a:latin typeface="Century Gothic" pitchFamily="34" charset="0"/>
            </a:endParaRPr>
          </a:p>
        </p:txBody>
      </p:sp>
      <p:sp>
        <p:nvSpPr>
          <p:cNvPr id="30725" name="AutoShape 7" descr="Opinion">
            <a:hlinkClick r:id="" action="ppaction://noaction" highlightClick="1"/>
          </p:cNvPr>
          <p:cNvSpPr>
            <a:spLocks noChangeArrowheads="1"/>
          </p:cNvSpPr>
          <p:nvPr/>
        </p:nvSpPr>
        <p:spPr bwMode="auto">
          <a:xfrm>
            <a:off x="7286859" y="6090721"/>
            <a:ext cx="1067920" cy="369332"/>
          </a:xfrm>
          <a:prstGeom prst="actionButtonBlank">
            <a:avLst/>
          </a:prstGeom>
          <a:solidFill>
            <a:schemeClr val="bg1"/>
          </a:solidFill>
          <a:ln w="9525">
            <a:solidFill>
              <a:schemeClr val="tx1"/>
            </a:solidFill>
            <a:miter lim="800000"/>
            <a:headEnd/>
            <a:tailEnd/>
          </a:ln>
        </p:spPr>
        <p:txBody>
          <a:bodyPr wrap="none" anchor="ctr">
            <a:spAutoFit/>
          </a:bodyPr>
          <a:lstStyle/>
          <a:p>
            <a:pPr algn="ctr"/>
            <a:r>
              <a:rPr lang="en-US" altLang="en-US">
                <a:solidFill>
                  <a:srgbClr val="92C3EA"/>
                </a:solidFill>
                <a:latin typeface="Century Gothic" pitchFamily="34" charset="0"/>
                <a:hlinkClick r:id="rId4" action="ppaction://hlinksldjump"/>
              </a:rPr>
              <a:t>Opinion</a:t>
            </a:r>
            <a:endParaRPr lang="en-US" altLang="en-US">
              <a:solidFill>
                <a:srgbClr val="92C3EA"/>
              </a:solidFill>
              <a:latin typeface="Century Gothic" pitchFamily="34" charset="0"/>
            </a:endParaRPr>
          </a:p>
        </p:txBody>
      </p:sp>
      <p:sp>
        <p:nvSpPr>
          <p:cNvPr id="30727" name="AutoShape 2" descr="Image result for birds with wings and feet"/>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endParaRPr lang="en-US" altLang="en-US">
              <a:latin typeface="Century Gothic" pitchFamily="34" charset="0"/>
            </a:endParaRPr>
          </a:p>
        </p:txBody>
      </p:sp>
      <p:pic>
        <p:nvPicPr>
          <p:cNvPr id="30728" name="Picture 9" descr="Water faucet"/>
          <p:cNvPicPr>
            <a:picLocks noChangeAspect="1" noChangeArrowheads="1"/>
          </p:cNvPicPr>
          <p:nvPr/>
        </p:nvPicPr>
        <p:blipFill>
          <a:blip r:embed="rId5" cstate="print"/>
          <a:srcRect/>
          <a:stretch>
            <a:fillRect/>
          </a:stretch>
        </p:blipFill>
        <p:spPr bwMode="auto">
          <a:xfrm>
            <a:off x="3738563" y="2743201"/>
            <a:ext cx="4762500" cy="2676525"/>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38899EB-8BD9-4F33-820A-0713F8A153CA}">
  <ds:schemaRefs>
    <ds:schemaRef ds:uri="http://schemas.microsoft.com/sharepoint/v3/contenttype/forms"/>
  </ds:schemaRefs>
</ds:datastoreItem>
</file>

<file path=customXml/itemProps2.xml><?xml version="1.0" encoding="utf-8"?>
<ds:datastoreItem xmlns:ds="http://schemas.openxmlformats.org/officeDocument/2006/customXml" ds:itemID="{1A4851C8-E07E-44EC-8DF5-E6BA8B36F86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59CCEDA3-8FB7-443D-B936-5EFCAB9582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2828</TotalTime>
  <Words>3970</Words>
  <Application>Microsoft Office PowerPoint</Application>
  <PresentationFormat>Widescreen</PresentationFormat>
  <Paragraphs>268</Paragraphs>
  <Slides>49</Slides>
  <Notes>34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Arial</vt:lpstr>
      <vt:lpstr>Calibri</vt:lpstr>
      <vt:lpstr>Calibri Light</vt:lpstr>
      <vt:lpstr>Century Gothic</vt:lpstr>
      <vt:lpstr>Courier New</vt:lpstr>
      <vt:lpstr>Open Sans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Critical Thinking</vt:lpstr>
      <vt:lpstr>Why do we think?</vt:lpstr>
      <vt:lpstr>We think to decide what to do</vt:lpstr>
      <vt:lpstr>We think to decide what to believe</vt:lpstr>
      <vt:lpstr>PowerPoint Presentation</vt:lpstr>
      <vt:lpstr>Questioning our beliefs: adding but to because.</vt:lpstr>
      <vt:lpstr>Questioning our beliefs: adding but to because.</vt:lpstr>
      <vt:lpstr>Consider a different belief  (with the same argument structure as previous slide).  Try adding but to because.</vt:lpstr>
      <vt:lpstr>PowerPoint Presentation</vt:lpstr>
      <vt:lpstr>PowerPoint Presentation</vt:lpstr>
      <vt:lpstr>Consider arguments that reject the claim that emotions make thinking irrational: </vt:lpstr>
      <vt:lpstr>PowerPoint Presentation</vt:lpstr>
      <vt:lpstr>Identifying types of arguments and considering the strength of each type</vt:lpstr>
      <vt:lpstr>PowerPoint Presentation</vt:lpstr>
      <vt:lpstr>PowerPoint Presentation</vt:lpstr>
      <vt:lpstr>PowerPoint Presentation</vt:lpstr>
      <vt:lpstr>Evaluation </vt:lpstr>
      <vt:lpstr>PowerPoint Presentation</vt:lpstr>
      <vt:lpstr>PowerPoint Presentation</vt:lpstr>
      <vt:lpstr>PowerPoint Presentation</vt:lpstr>
      <vt:lpstr>FACTS/EVIDENCE   AND    OPINIONS/CLAIMS</vt:lpstr>
      <vt:lpstr>PowerPoint Presentation</vt:lpstr>
      <vt:lpstr>TWO Qualities of Facts</vt:lpstr>
      <vt:lpstr>FACTS…</vt:lpstr>
      <vt:lpstr>LOCATE a Fact</vt:lpstr>
      <vt:lpstr>TURN AND TALK…</vt:lpstr>
      <vt:lpstr>Show WHAT YOU KNOW</vt:lpstr>
      <vt:lpstr>Let’s Practice</vt:lpstr>
      <vt:lpstr>Define an Opinion</vt:lpstr>
      <vt:lpstr>TWO Qualities of An Opinion</vt:lpstr>
      <vt:lpstr>OPINIONS/CLAIMS…</vt:lpstr>
      <vt:lpstr>TURN AND TALK…</vt:lpstr>
      <vt:lpstr>Show what you know</vt:lpstr>
      <vt:lpstr>Let’s Practice </vt:lpstr>
      <vt:lpstr>SO…</vt:lpstr>
      <vt:lpstr>ASK QUESTIONS…</vt:lpstr>
      <vt:lpstr>Look for SIGNAL WORDS!</vt:lpstr>
      <vt:lpstr>Let’s Practice</vt:lpstr>
      <vt:lpstr>You decide—Fact OR Opinion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28</cp:revision>
  <dcterms:created xsi:type="dcterms:W3CDTF">2023-04-29T09:08:23Z</dcterms:created>
  <dcterms:modified xsi:type="dcterms:W3CDTF">2025-01-16T06:50:22Z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