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4" r:id="rId18"/>
    <p:sldId id="495" r:id="rId19"/>
    <p:sldId id="496" r:id="rId20"/>
    <p:sldId id="497" r:id="rId21"/>
    <p:sldId id="498" r:id="rId22"/>
    <p:sldId id="499" r:id="rId23"/>
    <p:sldId id="501" r:id="rId24"/>
    <p:sldId id="502" r:id="rId25"/>
    <p:sldId id="503" r:id="rId26"/>
    <p:sldId id="504" r:id="rId27"/>
    <p:sldId id="505" r:id="rId28"/>
    <p:sldId id="506" r:id="rId29"/>
    <p:sldId id="507" r:id="rId30"/>
    <p:sldId id="508"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4"/>
            <p14:sldId id="495"/>
            <p14:sldId id="496"/>
            <p14:sldId id="497"/>
            <p14:sldId id="498"/>
            <p14:sldId id="499"/>
            <p14:sldId id="501"/>
            <p14:sldId id="502"/>
            <p14:sldId id="503"/>
            <p14:sldId id="504"/>
            <p14:sldId id="505"/>
            <p14:sldId id="506"/>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63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1446550"/>
          </a:xfrm>
          <a:prstGeom prst="rect">
            <a:avLst/>
          </a:prstGeom>
          <a:noFill/>
        </p:spPr>
        <p:txBody>
          <a:bodyPr wrap="square" rtlCol="0">
            <a:spAutoFit/>
          </a:bodyPr>
          <a:lstStyle/>
          <a:p>
            <a:pPr algn="ctr"/>
            <a:r>
              <a:rPr lang="en-US" sz="4400" b="1" dirty="0"/>
              <a:t>Content of Research Proposal</a:t>
            </a:r>
          </a:p>
        </p:txBody>
      </p:sp>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90CDB711-A71F-E329-9BC7-DA7B686119DC}"/>
              </a:ext>
            </a:extLst>
          </p:cNvPr>
          <p:cNvSpPr txBox="1"/>
          <p:nvPr/>
        </p:nvSpPr>
        <p:spPr>
          <a:xfrm>
            <a:off x="2116214" y="1560027"/>
            <a:ext cx="5638258" cy="4247317"/>
          </a:xfrm>
          <a:prstGeom prst="rect">
            <a:avLst/>
          </a:prstGeom>
          <a:noFill/>
        </p:spPr>
        <p:txBody>
          <a:bodyPr wrap="square">
            <a:spAutoFit/>
          </a:bodyPr>
          <a:lstStyle/>
          <a:p>
            <a:pPr marL="342900" indent="-342900">
              <a:lnSpc>
                <a:spcPct val="150000"/>
              </a:lnSpc>
              <a:buFontTx/>
              <a:buChar char="-"/>
            </a:pPr>
            <a:r>
              <a:rPr lang="en-US" sz="2000" b="1" dirty="0"/>
              <a:t>The concept and objectives of the Research Proposal</a:t>
            </a:r>
          </a:p>
          <a:p>
            <a:pPr marL="342900" indent="-342900">
              <a:lnSpc>
                <a:spcPct val="150000"/>
              </a:lnSpc>
              <a:buFontTx/>
              <a:buChar char="-"/>
            </a:pPr>
            <a:r>
              <a:rPr lang="en-US" sz="2000" b="1" dirty="0"/>
              <a:t>The stages of the research process</a:t>
            </a:r>
          </a:p>
          <a:p>
            <a:pPr marL="342900" indent="-342900">
              <a:lnSpc>
                <a:spcPct val="150000"/>
              </a:lnSpc>
              <a:buFontTx/>
              <a:buChar char="-"/>
            </a:pPr>
            <a:r>
              <a:rPr lang="en-US" sz="2000" b="1" dirty="0"/>
              <a:t>Research Proposal components:</a:t>
            </a:r>
          </a:p>
          <a:p>
            <a:pPr marL="457200" indent="-457200">
              <a:lnSpc>
                <a:spcPct val="150000"/>
              </a:lnSpc>
              <a:buFont typeface="+mj-lt"/>
              <a:buAutoNum type="arabicPeriod"/>
            </a:pPr>
            <a:r>
              <a:rPr lang="en-US" sz="2000" b="1" dirty="0"/>
              <a:t>Research Title</a:t>
            </a:r>
          </a:p>
          <a:p>
            <a:pPr marL="457200" indent="-457200">
              <a:lnSpc>
                <a:spcPct val="150000"/>
              </a:lnSpc>
              <a:buFont typeface="+mj-lt"/>
              <a:buAutoNum type="arabicPeriod"/>
            </a:pPr>
            <a:r>
              <a:rPr lang="en-US" sz="2000" b="1" dirty="0"/>
              <a:t>Introduction</a:t>
            </a:r>
          </a:p>
          <a:p>
            <a:pPr marL="457200" indent="-457200">
              <a:lnSpc>
                <a:spcPct val="150000"/>
              </a:lnSpc>
              <a:buFont typeface="+mj-lt"/>
              <a:buAutoNum type="arabicPeriod"/>
            </a:pPr>
            <a:r>
              <a:rPr lang="en-US" sz="2000" b="1" dirty="0"/>
              <a:t>Research problem</a:t>
            </a:r>
          </a:p>
          <a:p>
            <a:pPr marL="457200" indent="-457200">
              <a:lnSpc>
                <a:spcPct val="150000"/>
              </a:lnSpc>
              <a:buFont typeface="+mj-lt"/>
              <a:buAutoNum type="arabicPeriod"/>
            </a:pPr>
            <a:r>
              <a:rPr lang="en-US" sz="2000" b="1" dirty="0"/>
              <a:t>The importance of the research</a:t>
            </a:r>
          </a:p>
          <a:p>
            <a:pPr marL="457200" indent="-457200">
              <a:lnSpc>
                <a:spcPct val="150000"/>
              </a:lnSpc>
              <a:buFont typeface="+mj-lt"/>
              <a:buAutoNum type="arabicPeriod"/>
            </a:pPr>
            <a:r>
              <a:rPr lang="en-US" sz="2000" b="1" dirty="0"/>
              <a:t>Research Hypotheses</a:t>
            </a:r>
          </a:p>
        </p:txBody>
      </p:sp>
      <p:sp>
        <p:nvSpPr>
          <p:cNvPr id="12" name="TextBox 11">
            <a:extLst>
              <a:ext uri="{FF2B5EF4-FFF2-40B4-BE49-F238E27FC236}">
                <a16:creationId xmlns:a16="http://schemas.microsoft.com/office/drawing/2014/main" id="{0312F7BD-C2EC-C81B-0EFB-63BF448B42B1}"/>
              </a:ext>
            </a:extLst>
          </p:cNvPr>
          <p:cNvSpPr txBox="1"/>
          <p:nvPr/>
        </p:nvSpPr>
        <p:spPr>
          <a:xfrm>
            <a:off x="8057220" y="2425058"/>
            <a:ext cx="3365704" cy="3170099"/>
          </a:xfrm>
          <a:prstGeom prst="rect">
            <a:avLst/>
          </a:prstGeom>
          <a:noFill/>
        </p:spPr>
        <p:txBody>
          <a:bodyPr wrap="square" rtlCol="0">
            <a:spAutoFit/>
          </a:bodyPr>
          <a:lstStyle/>
          <a:p>
            <a:pPr marL="342900" indent="-342900">
              <a:lnSpc>
                <a:spcPct val="200000"/>
              </a:lnSpc>
              <a:buFont typeface="+mj-lt"/>
              <a:buAutoNum type="arabicPeriod" startAt="6"/>
            </a:pPr>
            <a:r>
              <a:rPr lang="en-US" sz="2000" b="1" dirty="0"/>
              <a:t>Literature Review</a:t>
            </a:r>
          </a:p>
          <a:p>
            <a:pPr marL="457200" indent="-457200">
              <a:lnSpc>
                <a:spcPct val="200000"/>
              </a:lnSpc>
              <a:buFont typeface="+mj-lt"/>
              <a:buAutoNum type="arabicPeriod" startAt="6"/>
            </a:pPr>
            <a:r>
              <a:rPr lang="en-US" sz="2000" b="1" dirty="0"/>
              <a:t>Research Methodology</a:t>
            </a:r>
          </a:p>
          <a:p>
            <a:pPr marL="457200" indent="-457200">
              <a:lnSpc>
                <a:spcPct val="200000"/>
              </a:lnSpc>
              <a:buFont typeface="+mj-lt"/>
              <a:buAutoNum type="arabicPeriod" startAt="6"/>
            </a:pPr>
            <a:r>
              <a:rPr lang="en-US" sz="2000" b="1" dirty="0"/>
              <a:t>Research Structure</a:t>
            </a:r>
          </a:p>
          <a:p>
            <a:pPr marL="457200" indent="-457200">
              <a:lnSpc>
                <a:spcPct val="200000"/>
              </a:lnSpc>
              <a:buFont typeface="+mj-lt"/>
              <a:buAutoNum type="arabicPeriod" startAt="6"/>
            </a:pPr>
            <a:r>
              <a:rPr lang="en-US" sz="2000" b="1" dirty="0"/>
              <a:t>Research limits</a:t>
            </a:r>
          </a:p>
          <a:p>
            <a:pPr marL="457200" indent="-457200">
              <a:lnSpc>
                <a:spcPct val="200000"/>
              </a:lnSpc>
              <a:buFont typeface="+mj-lt"/>
              <a:buAutoNum type="arabicPeriod" startAt="6"/>
            </a:pPr>
            <a:r>
              <a:rPr lang="en-US" sz="2000" b="1" dirty="0"/>
              <a:t>Initial reference list</a:t>
            </a:r>
          </a:p>
        </p:txBody>
      </p:sp>
    </p:spTree>
    <p:extLst>
      <p:ext uri="{BB962C8B-B14F-4D97-AF65-F5344CB8AC3E}">
        <p14:creationId xmlns:p14="http://schemas.microsoft.com/office/powerpoint/2010/main" val="381303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 calcmode="lin" valueType="num">
                                      <p:cBhvr additive="base">
                                        <p:cTn id="43"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1">
                                            <p:txEl>
                                              <p:pRg st="7" end="7"/>
                                            </p:txEl>
                                          </p:spTgt>
                                        </p:tgtEl>
                                        <p:attrNameLst>
                                          <p:attrName>style.visibility</p:attrName>
                                        </p:attrNameLst>
                                      </p:cBhvr>
                                      <p:to>
                                        <p:strVal val="visible"/>
                                      </p:to>
                                    </p:set>
                                    <p:anim calcmode="lin" valueType="num">
                                      <p:cBhvr additive="base">
                                        <p:cTn id="49"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866899" y="1662113"/>
            <a:ext cx="9220201" cy="4204356"/>
          </a:xfrm>
          <a:prstGeom prst="rect">
            <a:avLst/>
          </a:prstGeom>
          <a:noFill/>
        </p:spPr>
        <p:txBody>
          <a:bodyPr wrap="square" rtlCol="0">
            <a:spAutoFit/>
          </a:bodyPr>
          <a:lstStyle/>
          <a:p>
            <a:pPr>
              <a:lnSpc>
                <a:spcPct val="150000"/>
              </a:lnSpc>
            </a:pPr>
            <a:r>
              <a:rPr lang="en-US" sz="1800" b="1" u="sng" dirty="0"/>
              <a:t>By the end of this chapter, you will be able to understand the following knowledge:</a:t>
            </a:r>
          </a:p>
          <a:p>
            <a:pPr marL="342900" indent="-342900">
              <a:lnSpc>
                <a:spcPct val="150000"/>
              </a:lnSpc>
              <a:buFontTx/>
              <a:buChar char="-"/>
            </a:pPr>
            <a:r>
              <a:rPr lang="en-US" sz="1800" dirty="0"/>
              <a:t>Research plan concept and objectives</a:t>
            </a:r>
          </a:p>
          <a:p>
            <a:pPr marL="342900" indent="-342900">
              <a:lnSpc>
                <a:spcPct val="150000"/>
              </a:lnSpc>
              <a:buFontTx/>
              <a:buChar char="-"/>
            </a:pPr>
            <a:r>
              <a:rPr lang="en-US" sz="1800" dirty="0"/>
              <a:t>Formulating Research Objectives and their importance</a:t>
            </a:r>
          </a:p>
          <a:p>
            <a:pPr marL="342900" indent="-342900">
              <a:lnSpc>
                <a:spcPct val="150000"/>
              </a:lnSpc>
              <a:buFontTx/>
              <a:buChar char="-"/>
            </a:pPr>
            <a:r>
              <a:rPr lang="en-US" sz="1800" dirty="0"/>
              <a:t>Concept and types of </a:t>
            </a:r>
            <a:r>
              <a:rPr lang="en-US" dirty="0"/>
              <a:t>Research Hypotheses</a:t>
            </a:r>
            <a:endParaRPr lang="en-US" sz="1800" dirty="0"/>
          </a:p>
          <a:p>
            <a:pPr marL="342900" indent="-342900">
              <a:lnSpc>
                <a:spcPct val="150000"/>
              </a:lnSpc>
              <a:buFontTx/>
              <a:buChar char="-"/>
            </a:pPr>
            <a:r>
              <a:rPr lang="en-US" sz="1800" dirty="0"/>
              <a:t>The stages of the Research Process</a:t>
            </a:r>
          </a:p>
          <a:p>
            <a:pPr marL="342900" indent="-342900">
              <a:lnSpc>
                <a:spcPct val="150000"/>
              </a:lnSpc>
              <a:buFontTx/>
              <a:buChar char="-"/>
            </a:pPr>
            <a:r>
              <a:rPr lang="en-US" sz="1800" dirty="0"/>
              <a:t>Drafting the title of the search</a:t>
            </a:r>
          </a:p>
          <a:p>
            <a:pPr marL="342900" indent="-342900">
              <a:lnSpc>
                <a:spcPct val="150000"/>
              </a:lnSpc>
              <a:buFontTx/>
              <a:buChar char="-"/>
            </a:pPr>
            <a:r>
              <a:rPr lang="en-US" sz="1800" dirty="0"/>
              <a:t>Writing and summarizing Previous Studies</a:t>
            </a:r>
          </a:p>
          <a:p>
            <a:pPr marL="342900" indent="-342900">
              <a:lnSpc>
                <a:spcPct val="150000"/>
              </a:lnSpc>
              <a:buFontTx/>
              <a:buChar char="-"/>
            </a:pPr>
            <a:r>
              <a:rPr lang="en-US" sz="1800" dirty="0"/>
              <a:t>Formulation of the Problem Statement and Research Questions </a:t>
            </a:r>
          </a:p>
          <a:p>
            <a:pPr marL="342900" indent="-342900">
              <a:lnSpc>
                <a:spcPct val="150000"/>
              </a:lnSpc>
              <a:buFontTx/>
              <a:buChar char="-"/>
            </a:pPr>
            <a:r>
              <a:rPr lang="en-US" sz="1800" dirty="0"/>
              <a:t>The importance of defining the research method</a:t>
            </a:r>
          </a:p>
          <a:p>
            <a:pPr>
              <a:lnSpc>
                <a:spcPct val="150000"/>
              </a:lnSpc>
            </a:pPr>
            <a:endParaRPr lang="en-US" sz="1800" dirty="0"/>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016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866899" y="1662113"/>
            <a:ext cx="9220201" cy="3835024"/>
          </a:xfrm>
          <a:prstGeom prst="rect">
            <a:avLst/>
          </a:prstGeom>
          <a:noFill/>
        </p:spPr>
        <p:txBody>
          <a:bodyPr wrap="square" rtlCol="0">
            <a:spAutoFit/>
          </a:bodyPr>
          <a:lstStyle/>
          <a:p>
            <a:pPr>
              <a:lnSpc>
                <a:spcPct val="150000"/>
              </a:lnSpc>
            </a:pPr>
            <a:r>
              <a:rPr lang="en-US" sz="2000" b="1" u="sng" dirty="0"/>
              <a:t>By the end of this chapter, you will possess the following Skills:</a:t>
            </a:r>
            <a:endParaRPr lang="en-US" sz="2000" dirty="0"/>
          </a:p>
          <a:p>
            <a:pPr marL="285750" indent="-285750">
              <a:lnSpc>
                <a:spcPct val="150000"/>
              </a:lnSpc>
              <a:buFont typeface="Wingdings" panose="05000000000000000000" pitchFamily="2" charset="2"/>
              <a:buChar char="§"/>
            </a:pPr>
            <a:r>
              <a:rPr lang="en-US" sz="2000" dirty="0"/>
              <a:t>The ability to acquire the skills necessary to formulate the research title.</a:t>
            </a:r>
          </a:p>
          <a:p>
            <a:pPr marL="285750" indent="-285750">
              <a:lnSpc>
                <a:spcPct val="150000"/>
              </a:lnSpc>
              <a:buFont typeface="Wingdings" panose="05000000000000000000" pitchFamily="2" charset="2"/>
              <a:buChar char="§"/>
            </a:pPr>
            <a:r>
              <a:rPr lang="en-US" sz="2000" dirty="0"/>
              <a:t>The ability to define the Problem Statement.</a:t>
            </a:r>
          </a:p>
          <a:p>
            <a:pPr marL="285750" indent="-285750">
              <a:lnSpc>
                <a:spcPct val="150000"/>
              </a:lnSpc>
              <a:buFont typeface="Wingdings" panose="05000000000000000000" pitchFamily="2" charset="2"/>
              <a:buChar char="§"/>
            </a:pPr>
            <a:r>
              <a:rPr lang="en-US" sz="2000" dirty="0"/>
              <a:t>The ability to formulate The Research Questions and Hypotheses.</a:t>
            </a:r>
          </a:p>
          <a:p>
            <a:pPr marL="285750" indent="-285750">
              <a:lnSpc>
                <a:spcPct val="150000"/>
              </a:lnSpc>
              <a:buFont typeface="Wingdings" panose="05000000000000000000" pitchFamily="2" charset="2"/>
              <a:buChar char="§"/>
            </a:pPr>
            <a:r>
              <a:rPr lang="en-US" sz="2000" dirty="0"/>
              <a:t>The ability to formulate the Research Objectives and the Importance of the Study.</a:t>
            </a:r>
          </a:p>
          <a:p>
            <a:pPr marL="285750" indent="-285750">
              <a:lnSpc>
                <a:spcPct val="150000"/>
              </a:lnSpc>
              <a:buFont typeface="Wingdings" panose="05000000000000000000" pitchFamily="2" charset="2"/>
              <a:buChar char="§"/>
            </a:pPr>
            <a:r>
              <a:rPr lang="en-US" sz="2000" dirty="0"/>
              <a:t>The ability to write the Literature review of the study.</a:t>
            </a:r>
          </a:p>
          <a:p>
            <a:pPr marL="285750" indent="-285750">
              <a:lnSpc>
                <a:spcPct val="150000"/>
              </a:lnSpc>
              <a:buFont typeface="Wingdings" panose="05000000000000000000" pitchFamily="2" charset="2"/>
              <a:buChar char="§"/>
            </a:pPr>
            <a:r>
              <a:rPr lang="en-US" sz="2000" dirty="0"/>
              <a:t> The ability to formulate the limits of the study.</a:t>
            </a:r>
          </a:p>
          <a:p>
            <a:pPr marL="285750" indent="-285750">
              <a:lnSpc>
                <a:spcPct val="150000"/>
              </a:lnSpc>
              <a:buFont typeface="Wingdings" panose="05000000000000000000" pitchFamily="2" charset="2"/>
              <a:buChar char="§"/>
            </a:pPr>
            <a:r>
              <a:rPr lang="en-US" sz="2000" dirty="0"/>
              <a:t>The ability to create the General Structure of the Research Framework.</a:t>
            </a: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3285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468381" y="1165225"/>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The </a:t>
            </a:r>
            <a:r>
              <a:rPr lang="en-US"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Objectives of the </a:t>
            </a:r>
            <a:r>
              <a:rPr lang="en-US"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R</a:t>
            </a:r>
            <a:r>
              <a:rPr lang="en-US"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esearch Proposal</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br>
              <a:rPr lang="en-US" sz="3600" b="1" dirty="0">
                <a:solidFill>
                  <a:srgbClr val="00B0F0"/>
                </a:solidFill>
                <a:latin typeface="Arial" panose="020B0604020202020204" pitchFamily="34" charset="0"/>
                <a:cs typeface="Arial" panose="020B0604020202020204" pitchFamily="34" charset="0"/>
              </a:rPr>
            </a:b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600" b="1"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291166" y="2836976"/>
            <a:ext cx="9220201" cy="2230739"/>
          </a:xfrm>
          <a:prstGeom prst="rect">
            <a:avLst/>
          </a:prstGeom>
          <a:noFill/>
        </p:spPr>
        <p:txBody>
          <a:bodyPr wrap="square" rtlCol="0">
            <a:spAutoFit/>
          </a:bodyPr>
          <a:lstStyle/>
          <a:p>
            <a:pPr algn="just">
              <a:lnSpc>
                <a:spcPct val="200000"/>
              </a:lnSpc>
            </a:pPr>
            <a:r>
              <a:rPr lang="en-US" sz="1800" b="1" dirty="0"/>
              <a:t>The research plan is the broad line guiding the researcher when conducting his study. It is a written proposal prepared by the researcher, which reflects the researcher’s perceptions about the Research Problem and how to Address and Solve it.</a:t>
            </a:r>
          </a:p>
          <a:p>
            <a:pPr algn="just">
              <a:lnSpc>
                <a:spcPct val="200000"/>
              </a:lnSpc>
            </a:pPr>
            <a:r>
              <a:rPr lang="en-US" sz="1800" b="1" dirty="0"/>
              <a:t>  </a:t>
            </a:r>
          </a:p>
        </p:txBody>
      </p:sp>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16617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384854" y="1110343"/>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The </a:t>
            </a:r>
            <a:r>
              <a:rPr lang="en-US"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Objectives of the </a:t>
            </a:r>
            <a:r>
              <a:rPr lang="en-US"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R</a:t>
            </a:r>
            <a:r>
              <a:rPr lang="en-US"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esearch Proposal</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br>
              <a:rPr lang="en-US" sz="3600" b="1" dirty="0">
                <a:solidFill>
                  <a:srgbClr val="00B0F0"/>
                </a:solidFill>
                <a:latin typeface="Arial" panose="020B0604020202020204" pitchFamily="34" charset="0"/>
                <a:cs typeface="Arial" panose="020B0604020202020204" pitchFamily="34" charset="0"/>
              </a:rPr>
            </a:b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3083921"/>
          </a:xfrm>
          <a:prstGeom prst="rect">
            <a:avLst/>
          </a:prstGeom>
          <a:noFill/>
        </p:spPr>
        <p:txBody>
          <a:bodyPr wrap="square" rtlCol="0">
            <a:spAutoFit/>
          </a:bodyPr>
          <a:lstStyle/>
          <a:p>
            <a:pPr algn="just">
              <a:lnSpc>
                <a:spcPct val="200000"/>
              </a:lnSpc>
            </a:pPr>
            <a:r>
              <a:rPr lang="en-US" sz="2000" b="1" dirty="0"/>
              <a:t>- The research plan represents the future preconceived notion of the Methodology to implement the research in terms of the data collection method, the scientific method used, how to address and analyze the problem, and how to present the results.</a:t>
            </a:r>
          </a:p>
          <a:p>
            <a:pPr algn="just">
              <a:lnSpc>
                <a:spcPct val="200000"/>
              </a:lnSpc>
            </a:pPr>
            <a:r>
              <a:rPr lang="en-US" sz="2000" b="1" dirty="0"/>
              <a:t>Accordingly, the research plan represents steps and rules the researcher adheres to during the research process.</a:t>
            </a:r>
          </a:p>
        </p:txBody>
      </p:sp>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7622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94518" y="805543"/>
            <a:ext cx="10515600" cy="1325563"/>
          </a:xfrm>
        </p:spPr>
        <p:txBody>
          <a:bodyPr>
            <a:normAutofit/>
          </a:bodyPr>
          <a:lstStyle/>
          <a:p>
            <a:pPr algn="ctr"/>
            <a:r>
              <a:rPr lang="en-US"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The </a:t>
            </a:r>
            <a:r>
              <a:rPr lang="en-US"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Objectives of the </a:t>
            </a:r>
            <a:r>
              <a:rPr lang="en-US"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a:t>
            </a:r>
            <a:r>
              <a:rPr lang="en-US"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esearch Proposal</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2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3083921"/>
          </a:xfrm>
          <a:prstGeom prst="rect">
            <a:avLst/>
          </a:prstGeom>
          <a:noFill/>
        </p:spPr>
        <p:txBody>
          <a:bodyPr wrap="square" rtlCol="0">
            <a:spAutoFit/>
          </a:bodyPr>
          <a:lstStyle/>
          <a:p>
            <a:pPr algn="just">
              <a:lnSpc>
                <a:spcPct val="200000"/>
              </a:lnSpc>
            </a:pPr>
            <a:r>
              <a:rPr lang="en-US" sz="2000" dirty="0"/>
              <a:t>- Every scientific research must be preceded by a clear research plan prepared by the researcher with the guidance of his academic supervisor.</a:t>
            </a:r>
          </a:p>
          <a:p>
            <a:pPr algn="just">
              <a:lnSpc>
                <a:spcPct val="200000"/>
              </a:lnSpc>
            </a:pPr>
            <a:r>
              <a:rPr lang="en-US" sz="2000" dirty="0"/>
              <a:t> - Many researchers face difficulties in preparing their research plans, and this chapter deals with the steps for preparing the research in detail with examples from some research carried out in the field of administrative sciences.</a:t>
            </a:r>
          </a:p>
        </p:txBody>
      </p:sp>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12800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07477" y="805543"/>
            <a:ext cx="10515600" cy="1325563"/>
          </a:xfrm>
        </p:spPr>
        <p:txBody>
          <a:bodyPr>
            <a:normAutofit/>
          </a:bodyPr>
          <a:lstStyle/>
          <a:p>
            <a:pPr algn="ctr"/>
            <a:r>
              <a:rPr lang="en-US"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The Topic and </a:t>
            </a:r>
            <a:r>
              <a:rPr lang="en-US"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Objectives of the </a:t>
            </a:r>
            <a:r>
              <a:rPr lang="en-US"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a:t>
            </a:r>
            <a:r>
              <a:rPr lang="en-US"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esearch Proposal</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2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3593291"/>
          </a:xfrm>
          <a:prstGeom prst="rect">
            <a:avLst/>
          </a:prstGeom>
          <a:noFill/>
        </p:spPr>
        <p:txBody>
          <a:bodyPr wrap="square" rtlCol="0">
            <a:spAutoFit/>
          </a:bodyPr>
          <a:lstStyle/>
          <a:p>
            <a:pPr algn="just">
              <a:lnSpc>
                <a:spcPct val="200000"/>
              </a:lnSpc>
            </a:pPr>
            <a:r>
              <a:rPr lang="en-US" sz="2000" dirty="0"/>
              <a:t>- The topic has to be essential and contemporary and has yet to be addressed by previous researchers.</a:t>
            </a:r>
          </a:p>
          <a:p>
            <a:pPr algn="just">
              <a:lnSpc>
                <a:spcPct val="200000"/>
              </a:lnSpc>
            </a:pPr>
            <a:r>
              <a:rPr lang="en-US" sz="2000" dirty="0"/>
              <a:t>- The research topic is realistic and convincing.</a:t>
            </a:r>
          </a:p>
          <a:p>
            <a:pPr algn="just">
              <a:lnSpc>
                <a:spcPct val="200000"/>
              </a:lnSpc>
            </a:pPr>
            <a:r>
              <a:rPr lang="en-US" sz="2000" dirty="0"/>
              <a:t>- The researcher must be able to use the tools of scientific research</a:t>
            </a:r>
          </a:p>
          <a:p>
            <a:pPr algn="just">
              <a:lnSpc>
                <a:spcPct val="200000"/>
              </a:lnSpc>
            </a:pPr>
            <a:r>
              <a:rPr lang="en-US" sz="2000" dirty="0"/>
              <a:t>- The researcher's familiarity with the necessary knowledge about the research field.</a:t>
            </a:r>
          </a:p>
          <a:p>
            <a:pPr algn="just" rtl="1">
              <a:lnSpc>
                <a:spcPct val="150000"/>
              </a:lnSpc>
              <a:defRPr/>
            </a:pPr>
            <a:endParaRPr lang="ar-SA" sz="2000" dirty="0">
              <a:latin typeface="Andalus" pitchFamily="18" charset="-78"/>
              <a:cs typeface="Andalus" pitchFamily="18" charset="-78"/>
            </a:endParaRPr>
          </a:p>
        </p:txBody>
      </p:sp>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25130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07477" y="805543"/>
            <a:ext cx="10515600" cy="1325563"/>
          </a:xfrm>
        </p:spPr>
        <p:txBody>
          <a:bodyPr>
            <a:normAutofit/>
          </a:bodyPr>
          <a:lstStyle/>
          <a:p>
            <a:pPr algn="ctr"/>
            <a:r>
              <a:rPr lang="en-US"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The Components'</a:t>
            </a:r>
            <a:r>
              <a:rPr lang="en-US"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of the </a:t>
            </a:r>
            <a:r>
              <a:rPr lang="en-US"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a:t>
            </a:r>
            <a:r>
              <a:rPr lang="en-US"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esearch Proposal</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2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010229"/>
            <a:ext cx="9854154" cy="4661276"/>
          </a:xfrm>
          <a:prstGeom prst="rect">
            <a:avLst/>
          </a:prstGeom>
          <a:noFill/>
        </p:spPr>
        <p:txBody>
          <a:bodyPr wrap="square" rtlCol="0">
            <a:spAutoFit/>
          </a:bodyPr>
          <a:lstStyle/>
          <a:p>
            <a:pPr marL="457200" indent="-457200">
              <a:lnSpc>
                <a:spcPct val="150000"/>
              </a:lnSpc>
              <a:buFont typeface="+mj-lt"/>
              <a:buAutoNum type="arabicPeriod"/>
            </a:pPr>
            <a:r>
              <a:rPr lang="en-US" sz="2000" dirty="0"/>
              <a:t>Research Title.</a:t>
            </a:r>
          </a:p>
          <a:p>
            <a:pPr marL="457200" indent="-457200">
              <a:lnSpc>
                <a:spcPct val="150000"/>
              </a:lnSpc>
              <a:buFont typeface="+mj-lt"/>
              <a:buAutoNum type="arabicPeriod"/>
            </a:pPr>
            <a:r>
              <a:rPr lang="en-US" sz="2000" dirty="0"/>
              <a:t>Introduction.</a:t>
            </a:r>
          </a:p>
          <a:p>
            <a:pPr marL="457200" indent="-457200">
              <a:lnSpc>
                <a:spcPct val="150000"/>
              </a:lnSpc>
              <a:buFont typeface="+mj-lt"/>
              <a:buAutoNum type="arabicPeriod"/>
            </a:pPr>
            <a:r>
              <a:rPr lang="en-US" sz="2000" dirty="0"/>
              <a:t>Research problem.</a:t>
            </a:r>
          </a:p>
          <a:p>
            <a:pPr marL="457200" indent="-457200">
              <a:lnSpc>
                <a:spcPct val="150000"/>
              </a:lnSpc>
              <a:buFont typeface="+mj-lt"/>
              <a:buAutoNum type="arabicPeriod"/>
            </a:pPr>
            <a:r>
              <a:rPr lang="en-US" sz="2000" dirty="0"/>
              <a:t>The importance and objectives of the research.</a:t>
            </a:r>
          </a:p>
          <a:p>
            <a:pPr marL="457200" indent="-457200">
              <a:lnSpc>
                <a:spcPct val="150000"/>
              </a:lnSpc>
              <a:buFont typeface="+mj-lt"/>
              <a:buAutoNum type="arabicPeriod"/>
            </a:pPr>
            <a:r>
              <a:rPr lang="en-US" sz="2000" dirty="0"/>
              <a:t>Research Hypotheses.</a:t>
            </a:r>
          </a:p>
          <a:p>
            <a:pPr marL="457200" indent="-457200">
              <a:lnSpc>
                <a:spcPct val="150000"/>
              </a:lnSpc>
              <a:buFont typeface="+mj-lt"/>
              <a:buAutoNum type="arabicPeriod"/>
            </a:pPr>
            <a:r>
              <a:rPr lang="en-US" sz="2000" dirty="0"/>
              <a:t>Literature review.</a:t>
            </a:r>
          </a:p>
          <a:p>
            <a:pPr marL="457200" indent="-457200">
              <a:lnSpc>
                <a:spcPct val="150000"/>
              </a:lnSpc>
              <a:buFont typeface="+mj-lt"/>
              <a:buAutoNum type="arabicPeriod"/>
            </a:pPr>
            <a:r>
              <a:rPr lang="en-US" sz="2000" dirty="0"/>
              <a:t>Research Methodology.</a:t>
            </a:r>
          </a:p>
          <a:p>
            <a:pPr marL="457200" indent="-457200">
              <a:lnSpc>
                <a:spcPct val="150000"/>
              </a:lnSpc>
              <a:buFont typeface="+mj-lt"/>
              <a:buAutoNum type="arabicPeriod"/>
            </a:pPr>
            <a:r>
              <a:rPr lang="en-US" sz="2000" dirty="0"/>
              <a:t>Research limits.</a:t>
            </a:r>
          </a:p>
          <a:p>
            <a:pPr marL="457200" indent="-457200">
              <a:lnSpc>
                <a:spcPct val="150000"/>
              </a:lnSpc>
              <a:buFont typeface="+mj-lt"/>
              <a:buAutoNum type="arabicPeriod"/>
            </a:pPr>
            <a:r>
              <a:rPr lang="en-US" sz="2000" dirty="0"/>
              <a:t>The General Perception of the Research Structure.</a:t>
            </a:r>
          </a:p>
          <a:p>
            <a:pPr marL="457200" indent="-457200">
              <a:lnSpc>
                <a:spcPct val="150000"/>
              </a:lnSpc>
              <a:buFont typeface="+mj-lt"/>
              <a:buAutoNum type="arabicPeriod"/>
            </a:pPr>
            <a:r>
              <a:rPr lang="en-US" sz="2000" dirty="0"/>
              <a:t>Initial reference list.</a:t>
            </a:r>
          </a:p>
        </p:txBody>
      </p:sp>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29621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390525" y="866945"/>
            <a:ext cx="10515600" cy="1325563"/>
          </a:xfrm>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1. Research Title </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2406813"/>
          </a:xfrm>
          <a:prstGeom prst="rect">
            <a:avLst/>
          </a:prstGeom>
          <a:noFill/>
        </p:spPr>
        <p:txBody>
          <a:bodyPr wrap="square" rtlCol="0">
            <a:spAutoFit/>
          </a:bodyPr>
          <a:lstStyle/>
          <a:p>
            <a:pPr>
              <a:lnSpc>
                <a:spcPct val="150000"/>
              </a:lnSpc>
              <a:defRPr/>
            </a:pPr>
            <a:r>
              <a:rPr lang="en-US" sz="2400" b="1" u="sng" dirty="0"/>
              <a:t>A good research title should reflect three points:</a:t>
            </a:r>
          </a:p>
          <a:p>
            <a:pPr>
              <a:lnSpc>
                <a:spcPct val="200000"/>
              </a:lnSpc>
              <a:defRPr/>
            </a:pPr>
            <a:r>
              <a:rPr lang="en-US" sz="2000" dirty="0"/>
              <a:t>1. Research content in a few expressive words.</a:t>
            </a:r>
          </a:p>
          <a:p>
            <a:pPr>
              <a:lnSpc>
                <a:spcPct val="200000"/>
              </a:lnSpc>
              <a:defRPr/>
            </a:pPr>
            <a:r>
              <a:rPr lang="en-US" sz="2000" dirty="0"/>
              <a:t>2. Ability to attract the reader's attention.</a:t>
            </a:r>
          </a:p>
          <a:p>
            <a:pPr>
              <a:lnSpc>
                <a:spcPct val="200000"/>
              </a:lnSpc>
              <a:defRPr/>
            </a:pPr>
            <a:r>
              <a:rPr lang="en-US" sz="2000" dirty="0"/>
              <a:t>3. Distinguish the research topic.</a:t>
            </a:r>
          </a:p>
        </p:txBody>
      </p:sp>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82828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1. Research Title </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46402" y="1569811"/>
            <a:ext cx="9854154" cy="4438138"/>
          </a:xfrm>
          <a:prstGeom prst="rect">
            <a:avLst/>
          </a:prstGeom>
          <a:noFill/>
        </p:spPr>
        <p:txBody>
          <a:bodyPr wrap="square" rtlCol="0">
            <a:spAutoFit/>
          </a:bodyPr>
          <a:lstStyle/>
          <a:p>
            <a:pPr algn="just">
              <a:lnSpc>
                <a:spcPct val="200000"/>
              </a:lnSpc>
              <a:defRPr/>
            </a:pPr>
            <a:r>
              <a:rPr lang="en-US" sz="2400" b="1" u="sng" dirty="0"/>
              <a:t>Research title tips:</a:t>
            </a:r>
            <a:endParaRPr lang="ar-SA" sz="2400" b="1" u="sng" dirty="0"/>
          </a:p>
          <a:p>
            <a:pPr marL="457200" indent="-457200" algn="just">
              <a:lnSpc>
                <a:spcPct val="200000"/>
              </a:lnSpc>
              <a:buFont typeface="+mj-lt"/>
              <a:buAutoNum type="arabicPeriod"/>
              <a:defRPr/>
            </a:pPr>
            <a:r>
              <a:rPr lang="en-US" sz="2000" dirty="0"/>
              <a:t>Simple, concise and attractive.</a:t>
            </a:r>
          </a:p>
          <a:p>
            <a:pPr marL="457200" indent="-457200" algn="just">
              <a:lnSpc>
                <a:spcPct val="200000"/>
              </a:lnSpc>
              <a:buFont typeface="+mj-lt"/>
              <a:buAutoNum type="arabicPeriod"/>
              <a:defRPr/>
            </a:pPr>
            <a:r>
              <a:rPr lang="en-US" sz="2000" dirty="0"/>
              <a:t>Using Expressive words and keywords.</a:t>
            </a:r>
          </a:p>
          <a:p>
            <a:pPr marL="457200" indent="-457200" algn="just">
              <a:lnSpc>
                <a:spcPct val="200000"/>
              </a:lnSpc>
              <a:buFont typeface="+mj-lt"/>
              <a:buAutoNum type="arabicPeriod"/>
              <a:defRPr/>
            </a:pPr>
            <a:r>
              <a:rPr lang="en-US" sz="2000" dirty="0"/>
              <a:t>Avoid unnecessary excitement or exaggeration.</a:t>
            </a:r>
          </a:p>
          <a:p>
            <a:pPr marL="457200" indent="-457200" algn="just">
              <a:lnSpc>
                <a:spcPct val="200000"/>
              </a:lnSpc>
              <a:buFont typeface="+mj-lt"/>
              <a:buAutoNum type="arabicPeriod"/>
              <a:defRPr/>
            </a:pPr>
            <a:r>
              <a:rPr lang="en-US" sz="2000" dirty="0"/>
              <a:t>Avoid using abbreviations.</a:t>
            </a:r>
          </a:p>
          <a:p>
            <a:pPr marL="457200" indent="-457200" algn="just">
              <a:lnSpc>
                <a:spcPct val="200000"/>
              </a:lnSpc>
              <a:buFont typeface="+mj-lt"/>
              <a:buAutoNum type="arabicPeriod"/>
              <a:defRPr/>
            </a:pPr>
            <a:r>
              <a:rPr lang="en-US" sz="2000" dirty="0"/>
              <a:t>Take your time to specify the full title of the research after you have identified the problem. ,</a:t>
            </a:r>
          </a:p>
        </p:txBody>
      </p:sp>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6211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434028" y="377903"/>
            <a:ext cx="10515600" cy="1325563"/>
          </a:xfrm>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Title</a:t>
            </a:r>
            <a:endParaRPr lang="en-US" sz="3600" b="1" dirty="0">
              <a:solidFill>
                <a:srgbClr val="00B0F0"/>
              </a:solidFill>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2514BEA9-8459-4CE5-CBA3-49FC418D0E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4C9C3E93-CE3E-F570-C770-0DF798B0643E}"/>
              </a:ext>
            </a:extLst>
          </p:cNvPr>
          <p:cNvSpPr txBox="1"/>
          <p:nvPr/>
        </p:nvSpPr>
        <p:spPr>
          <a:xfrm>
            <a:off x="1866236" y="3196118"/>
            <a:ext cx="6288740" cy="369332"/>
          </a:xfrm>
          <a:prstGeom prst="rect">
            <a:avLst/>
          </a:prstGeom>
          <a:noFill/>
        </p:spPr>
        <p:txBody>
          <a:bodyPr wrap="square">
            <a:spAutoFit/>
          </a:bodyPr>
          <a:lstStyle/>
          <a:p>
            <a:r>
              <a:rPr lang="en-GB" sz="1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1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1800" b="1" dirty="0">
              <a:solidFill>
                <a:schemeClr val="bg1"/>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2668A206-D1D6-4DAA-6C33-DBA9666A65BD}"/>
              </a:ext>
            </a:extLst>
          </p:cNvPr>
          <p:cNvSpPr/>
          <p:nvPr/>
        </p:nvSpPr>
        <p:spPr bwMode="auto">
          <a:xfrm>
            <a:off x="6829205" y="1831968"/>
            <a:ext cx="3165718"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a:spcBef>
                <a:spcPct val="0"/>
              </a:spcBef>
              <a:defRPr/>
            </a:pPr>
            <a:r>
              <a:rPr lang="fr-FR" sz="2800" b="1" dirty="0">
                <a:solidFill>
                  <a:srgbClr val="C00000"/>
                </a:solidFill>
                <a:latin typeface="Times New Roman" panose="02020603050405020304" pitchFamily="18" charset="0"/>
                <a:cs typeface="Times New Roman" panose="02020603050405020304" pitchFamily="18" charset="0"/>
              </a:rPr>
              <a:t> </a:t>
            </a:r>
          </a:p>
        </p:txBody>
      </p:sp>
      <p:sp>
        <p:nvSpPr>
          <p:cNvPr id="9" name="Rectangle 8">
            <a:extLst>
              <a:ext uri="{FF2B5EF4-FFF2-40B4-BE49-F238E27FC236}">
                <a16:creationId xmlns:a16="http://schemas.microsoft.com/office/drawing/2014/main" id="{FDD294AE-1BCF-FDDF-A699-EA02BC912E9A}"/>
              </a:ext>
            </a:extLst>
          </p:cNvPr>
          <p:cNvSpPr/>
          <p:nvPr/>
        </p:nvSpPr>
        <p:spPr bwMode="auto">
          <a:xfrm>
            <a:off x="1567547" y="2949593"/>
            <a:ext cx="3517806" cy="1500198"/>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b="1" dirty="0">
              <a:solidFill>
                <a:schemeClr val="tx1"/>
              </a:solidFill>
              <a:latin typeface="Times New Roman" pitchFamily="18" charset="0"/>
              <a:cs typeface="Times New Roman" pitchFamily="18" charset="0"/>
            </a:endParaRPr>
          </a:p>
          <a:p>
            <a:pPr algn="just" rtl="1">
              <a:defRPr/>
            </a:pPr>
            <a:r>
              <a:rPr lang="ar-SA" sz="2000" b="1" dirty="0">
                <a:solidFill>
                  <a:schemeClr val="tx1"/>
                </a:solidFill>
                <a:latin typeface="Times New Roman" pitchFamily="18" charset="0"/>
                <a:cs typeface="Times New Roman" pitchFamily="18" charset="0"/>
              </a:rPr>
              <a:t>أثر التدريب في رفع مستوى أداء العاملين: دراسة تطبيقية على مطاعم الوجبات السريعة</a:t>
            </a:r>
          </a:p>
        </p:txBody>
      </p:sp>
      <p:sp>
        <p:nvSpPr>
          <p:cNvPr id="10" name="Flèche gauche 23">
            <a:extLst>
              <a:ext uri="{FF2B5EF4-FFF2-40B4-BE49-F238E27FC236}">
                <a16:creationId xmlns:a16="http://schemas.microsoft.com/office/drawing/2014/main" id="{174D8ED7-5033-B79C-D27E-012938E910D7}"/>
              </a:ext>
            </a:extLst>
          </p:cNvPr>
          <p:cNvSpPr/>
          <p:nvPr/>
        </p:nvSpPr>
        <p:spPr bwMode="auto">
          <a:xfrm>
            <a:off x="5340474" y="3454393"/>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11" name="Rectangle 10">
            <a:extLst>
              <a:ext uri="{FF2B5EF4-FFF2-40B4-BE49-F238E27FC236}">
                <a16:creationId xmlns:a16="http://schemas.microsoft.com/office/drawing/2014/main" id="{C1472499-204C-3404-706E-2D62FFD07C3B}"/>
              </a:ext>
            </a:extLst>
          </p:cNvPr>
          <p:cNvSpPr/>
          <p:nvPr/>
        </p:nvSpPr>
        <p:spPr bwMode="auto">
          <a:xfrm>
            <a:off x="1567546" y="4701059"/>
            <a:ext cx="3570768" cy="1428760"/>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just" rtl="1">
              <a:defRPr/>
            </a:pPr>
            <a:r>
              <a:rPr lang="ar-SA" sz="2000" b="1" dirty="0">
                <a:solidFill>
                  <a:schemeClr val="tx1"/>
                </a:solidFill>
                <a:latin typeface="Times New Roman" pitchFamily="18" charset="0"/>
                <a:cs typeface="Times New Roman" pitchFamily="18" charset="0"/>
              </a:rPr>
              <a:t>أثر اتخاذ القرارات الإدارية على رضا العاملين والعملاء: دراسة تطبيقية على قطاع المصارف بالمملكة العربية السعودية</a:t>
            </a:r>
          </a:p>
        </p:txBody>
      </p:sp>
      <p:sp>
        <p:nvSpPr>
          <p:cNvPr id="12" name="Rectangle 11">
            <a:extLst>
              <a:ext uri="{FF2B5EF4-FFF2-40B4-BE49-F238E27FC236}">
                <a16:creationId xmlns:a16="http://schemas.microsoft.com/office/drawing/2014/main" id="{8FAE1927-48A3-5D7F-CCFA-D55E86753FF9}"/>
              </a:ext>
            </a:extLst>
          </p:cNvPr>
          <p:cNvSpPr/>
          <p:nvPr/>
        </p:nvSpPr>
        <p:spPr bwMode="auto">
          <a:xfrm>
            <a:off x="7077408" y="3109950"/>
            <a:ext cx="2643206"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التدريب وأداء العاملين</a:t>
            </a:r>
          </a:p>
        </p:txBody>
      </p:sp>
      <p:sp>
        <p:nvSpPr>
          <p:cNvPr id="13" name="Rectangle 12">
            <a:extLst>
              <a:ext uri="{FF2B5EF4-FFF2-40B4-BE49-F238E27FC236}">
                <a16:creationId xmlns:a16="http://schemas.microsoft.com/office/drawing/2014/main" id="{AD8224DB-609C-8667-0000-D3D12E28DA7D}"/>
              </a:ext>
            </a:extLst>
          </p:cNvPr>
          <p:cNvSpPr/>
          <p:nvPr/>
        </p:nvSpPr>
        <p:spPr bwMode="auto">
          <a:xfrm>
            <a:off x="7077408" y="4951092"/>
            <a:ext cx="2714644"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رضا العاملين والعملاء</a:t>
            </a:r>
          </a:p>
        </p:txBody>
      </p:sp>
      <p:sp>
        <p:nvSpPr>
          <p:cNvPr id="14" name="Rectangle 13">
            <a:extLst>
              <a:ext uri="{FF2B5EF4-FFF2-40B4-BE49-F238E27FC236}">
                <a16:creationId xmlns:a16="http://schemas.microsoft.com/office/drawing/2014/main" id="{FC39FEBD-0DEE-8A9F-C501-15E8D39898F2}"/>
              </a:ext>
            </a:extLst>
          </p:cNvPr>
          <p:cNvSpPr/>
          <p:nvPr/>
        </p:nvSpPr>
        <p:spPr bwMode="auto">
          <a:xfrm>
            <a:off x="1789774" y="1809089"/>
            <a:ext cx="3071834"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eaLnBrk="1" hangingPunct="1">
              <a:defRPr/>
            </a:pPr>
            <a:endParaRPr lang="fr-FR">
              <a:ln>
                <a:solidFill>
                  <a:srgbClr val="C00000"/>
                </a:solidFill>
              </a:ln>
              <a:solidFill>
                <a:schemeClr val="tx1"/>
              </a:solidFill>
              <a:latin typeface="Times New Roman" pitchFamily="18" charset="0"/>
              <a:cs typeface="Times New Roman" pitchFamily="18" charset="0"/>
            </a:endParaRPr>
          </a:p>
        </p:txBody>
      </p:sp>
      <p:sp>
        <p:nvSpPr>
          <p:cNvPr id="15" name="Rectangle 10">
            <a:extLst>
              <a:ext uri="{FF2B5EF4-FFF2-40B4-BE49-F238E27FC236}">
                <a16:creationId xmlns:a16="http://schemas.microsoft.com/office/drawing/2014/main" id="{BB93B1C2-B54D-F824-6A6D-FEEACE2A2FC4}"/>
              </a:ext>
            </a:extLst>
          </p:cNvPr>
          <p:cNvSpPr>
            <a:spLocks noChangeArrowheads="1"/>
          </p:cNvSpPr>
          <p:nvPr/>
        </p:nvSpPr>
        <p:spPr bwMode="auto">
          <a:xfrm>
            <a:off x="1897060" y="1978545"/>
            <a:ext cx="27860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b="1" dirty="0">
                <a:solidFill>
                  <a:srgbClr val="C00000"/>
                </a:solidFill>
                <a:latin typeface="Times New Roman" panose="02020603050405020304" pitchFamily="18" charset="0"/>
                <a:cs typeface="Times New Roman" panose="02020603050405020304" pitchFamily="18" charset="0"/>
              </a:rPr>
              <a:t>Recommended</a:t>
            </a:r>
            <a:endParaRPr lang="ar-SA" altLang="en-US" b="1" dirty="0">
              <a:solidFill>
                <a:srgbClr val="C00000"/>
              </a:solidFill>
              <a:latin typeface="Times New Roman" panose="02020603050405020304" pitchFamily="18" charset="0"/>
              <a:cs typeface="Times New Roman" panose="02020603050405020304" pitchFamily="18" charset="0"/>
            </a:endParaRPr>
          </a:p>
        </p:txBody>
      </p:sp>
      <p:sp>
        <p:nvSpPr>
          <p:cNvPr id="16" name="Flèche gauche 19">
            <a:extLst>
              <a:ext uri="{FF2B5EF4-FFF2-40B4-BE49-F238E27FC236}">
                <a16:creationId xmlns:a16="http://schemas.microsoft.com/office/drawing/2014/main" id="{A1210775-A357-787E-C05E-84276F1FD20F}"/>
              </a:ext>
            </a:extLst>
          </p:cNvPr>
          <p:cNvSpPr/>
          <p:nvPr/>
        </p:nvSpPr>
        <p:spPr bwMode="auto">
          <a:xfrm>
            <a:off x="5471883" y="5225192"/>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17" name="TextBox 16">
            <a:extLst>
              <a:ext uri="{FF2B5EF4-FFF2-40B4-BE49-F238E27FC236}">
                <a16:creationId xmlns:a16="http://schemas.microsoft.com/office/drawing/2014/main" id="{39AF4964-B559-A6C9-124B-01612A4BA639}"/>
              </a:ext>
            </a:extLst>
          </p:cNvPr>
          <p:cNvSpPr txBox="1"/>
          <p:nvPr/>
        </p:nvSpPr>
        <p:spPr>
          <a:xfrm>
            <a:off x="7228090" y="1983899"/>
            <a:ext cx="2250141" cy="646331"/>
          </a:xfrm>
          <a:prstGeom prst="rect">
            <a:avLst/>
          </a:prstGeom>
          <a:noFill/>
        </p:spPr>
        <p:txBody>
          <a:bodyPr wrap="square" rtlCol="0">
            <a:spAutoFit/>
          </a:bodyPr>
          <a:lstStyle/>
          <a:p>
            <a:pPr algn="ctr"/>
            <a:r>
              <a:rPr lang="fr-FR" sz="3600" b="1" dirty="0">
                <a:solidFill>
                  <a:srgbClr val="C00000"/>
                </a:solidFill>
                <a:latin typeface="Times New Roman" panose="02020603050405020304" pitchFamily="18" charset="0"/>
                <a:cs typeface="Times New Roman" panose="02020603050405020304" pitchFamily="18" charset="0"/>
              </a:rPr>
              <a:t>Field</a:t>
            </a:r>
            <a:endParaRPr lang="en-US" sz="2800" dirty="0">
              <a:solidFill>
                <a:srgbClr val="C00000"/>
              </a:solidFill>
            </a:endParaRPr>
          </a:p>
        </p:txBody>
      </p:sp>
    </p:spTree>
    <p:extLst>
      <p:ext uri="{BB962C8B-B14F-4D97-AF65-F5344CB8AC3E}">
        <p14:creationId xmlns:p14="http://schemas.microsoft.com/office/powerpoint/2010/main" val="3688657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D885D89B-712D-B76B-9E7F-80204B9052C0}"/>
              </a:ext>
            </a:extLst>
          </p:cNvPr>
          <p:cNvSpPr txBox="1"/>
          <p:nvPr/>
        </p:nvSpPr>
        <p:spPr>
          <a:xfrm>
            <a:off x="2974500" y="1084720"/>
            <a:ext cx="5741956" cy="646331"/>
          </a:xfrm>
          <a:prstGeom prst="rect">
            <a:avLst/>
          </a:prstGeom>
          <a:noFill/>
        </p:spPr>
        <p:txBody>
          <a:bodyPr wrap="none" rtlCol="0">
            <a:spAutoFit/>
          </a:bodyPr>
          <a:lstStyle/>
          <a:p>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Title Examples</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endParaRPr lang="en-US" sz="3600" b="1"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8E8AEDB7-7B99-EA74-6ABC-F6A2511116D8}"/>
              </a:ext>
            </a:extLst>
          </p:cNvPr>
          <p:cNvSpPr txBox="1"/>
          <p:nvPr/>
        </p:nvSpPr>
        <p:spPr>
          <a:xfrm>
            <a:off x="306989" y="2294111"/>
            <a:ext cx="11578021" cy="3728649"/>
          </a:xfrm>
          <a:prstGeom prst="rect">
            <a:avLst/>
          </a:prstGeom>
          <a:noFill/>
        </p:spPr>
        <p:txBody>
          <a:bodyPr wrap="square" rtlCol="0">
            <a:spAutoFit/>
          </a:bodyPr>
          <a:lstStyle/>
          <a:p>
            <a:pPr marL="457200" indent="-457200" algn="just" rtl="1">
              <a:lnSpc>
                <a:spcPct val="150000"/>
              </a:lnSpc>
              <a:buFont typeface="+mj-lt"/>
              <a:buAutoNum type="arabicPeriod"/>
              <a:defRPr/>
            </a:pPr>
            <a:r>
              <a:rPr lang="ar-SA" sz="2000" b="1" dirty="0"/>
              <a:t>كفاءة الاسواق المالية وإمكانية التكامل بين دول مجلس التعاون لدول الخليج العربي.</a:t>
            </a:r>
          </a:p>
          <a:p>
            <a:pPr marL="457200" indent="-457200" algn="just" rtl="1">
              <a:lnSpc>
                <a:spcPct val="150000"/>
              </a:lnSpc>
              <a:buFont typeface="+mj-lt"/>
              <a:buAutoNum type="arabicPeriod"/>
              <a:defRPr/>
            </a:pPr>
            <a:r>
              <a:rPr lang="ar-SA" sz="2000" b="1" dirty="0"/>
              <a:t>أثر خصائص الوظيفة على الالتزام التنظيمي للعاملين في القطاع الحكومي للمملكة العربية السعودية.</a:t>
            </a:r>
          </a:p>
          <a:p>
            <a:pPr marL="457200" indent="-457200" algn="just" rtl="1">
              <a:lnSpc>
                <a:spcPct val="150000"/>
              </a:lnSpc>
              <a:buFont typeface="+mj-lt"/>
              <a:buAutoNum type="arabicPeriod"/>
              <a:defRPr/>
            </a:pPr>
            <a:r>
              <a:rPr lang="ar-SA" sz="2000" b="1" dirty="0"/>
              <a:t>أثر جودة لجان المراجعة على مستوى الافصاح الاختياري بشركات المساهمة السعودية.</a:t>
            </a:r>
            <a:endParaRPr lang="en-US" sz="2000" b="1" dirty="0"/>
          </a:p>
          <a:p>
            <a:pPr marL="457200" indent="-457200" algn="just">
              <a:lnSpc>
                <a:spcPct val="150000"/>
              </a:lnSpc>
              <a:buFont typeface="+mj-lt"/>
              <a:buAutoNum type="arabicPeriod"/>
              <a:defRPr/>
            </a:pPr>
            <a:r>
              <a:rPr lang="en-US" sz="2000" b="1" dirty="0"/>
              <a:t>The Effect Of Brande-Marketing On The Brand’s Equity By Application On The Egyptian Business Faculties.</a:t>
            </a:r>
          </a:p>
          <a:p>
            <a:pPr marL="457200" indent="-457200" algn="just">
              <a:lnSpc>
                <a:spcPct val="150000"/>
              </a:lnSpc>
              <a:buFont typeface="+mj-lt"/>
              <a:buAutoNum type="arabicPeriod"/>
              <a:defRPr/>
            </a:pPr>
            <a:r>
              <a:rPr lang="en-US" sz="2000" b="1" dirty="0"/>
              <a:t>Investigating Performance Outcomes under Institutional Pressures and Environmental Orientation Motivated Green Supply Chain Management Practices.</a:t>
            </a:r>
            <a:endParaRPr lang="ar-SA" sz="2000" b="1" dirty="0"/>
          </a:p>
          <a:p>
            <a:pPr marL="457200" indent="-457200" algn="just" rtl="1">
              <a:lnSpc>
                <a:spcPct val="150000"/>
              </a:lnSpc>
              <a:buFont typeface="+mj-lt"/>
              <a:buAutoNum type="arabicPeriod"/>
              <a:defRPr/>
            </a:pPr>
            <a:endParaRPr lang="ar-SA" sz="2000" b="1" dirty="0"/>
          </a:p>
        </p:txBody>
      </p:sp>
    </p:spTree>
    <p:extLst>
      <p:ext uri="{BB962C8B-B14F-4D97-AF65-F5344CB8AC3E}">
        <p14:creationId xmlns:p14="http://schemas.microsoft.com/office/powerpoint/2010/main" val="386743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E61C8DBE-00F5-D006-86A6-245A71416952}"/>
              </a:ext>
            </a:extLst>
          </p:cNvPr>
          <p:cNvSpPr txBox="1"/>
          <p:nvPr/>
        </p:nvSpPr>
        <p:spPr>
          <a:xfrm>
            <a:off x="3279299" y="557432"/>
            <a:ext cx="4467890" cy="646331"/>
          </a:xfrm>
          <a:prstGeom prst="rect">
            <a:avLst/>
          </a:prstGeom>
          <a:noFill/>
        </p:spPr>
        <p:txBody>
          <a:bodyPr wrap="none" rtlCol="0">
            <a:spAutoFit/>
          </a:bodyPr>
          <a:lstStyle/>
          <a:p>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2. The Introduction </a:t>
            </a:r>
            <a:endParaRPr lang="en-US" sz="3600" b="1" dirty="0">
              <a:solidFill>
                <a:srgbClr val="00B0F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6EAE5425-6916-A944-5698-F570224A5061}"/>
              </a:ext>
            </a:extLst>
          </p:cNvPr>
          <p:cNvSpPr txBox="1"/>
          <p:nvPr/>
        </p:nvSpPr>
        <p:spPr>
          <a:xfrm>
            <a:off x="254832" y="1537807"/>
            <a:ext cx="11602387" cy="4464684"/>
          </a:xfrm>
          <a:prstGeom prst="rect">
            <a:avLst/>
          </a:prstGeom>
          <a:noFill/>
        </p:spPr>
        <p:txBody>
          <a:bodyPr wrap="square" rtlCol="0">
            <a:spAutoFit/>
          </a:bodyPr>
          <a:lstStyle/>
          <a:p>
            <a:pPr algn="just">
              <a:lnSpc>
                <a:spcPct val="150000"/>
              </a:lnSpc>
              <a:defRPr/>
            </a:pPr>
            <a:r>
              <a:rPr lang="en-US" sz="2400" b="1" dirty="0"/>
              <a:t>The primary purpose of the introduction in the research proposal is to give a general background about the research problem.</a:t>
            </a:r>
            <a:endParaRPr lang="ar-SA" sz="2400" b="1" dirty="0"/>
          </a:p>
          <a:p>
            <a:pPr algn="just">
              <a:lnSpc>
                <a:spcPct val="150000"/>
              </a:lnSpc>
              <a:defRPr/>
            </a:pPr>
            <a:r>
              <a:rPr lang="en-US" sz="2400" b="1" u="sng" dirty="0"/>
              <a:t>The introduction includes:</a:t>
            </a:r>
          </a:p>
          <a:p>
            <a:pPr marL="457200" indent="-457200" algn="just">
              <a:lnSpc>
                <a:spcPct val="150000"/>
              </a:lnSpc>
              <a:buFont typeface="+mj-lt"/>
              <a:buAutoNum type="arabicPeriod"/>
              <a:defRPr/>
            </a:pPr>
            <a:r>
              <a:rPr lang="en-US" sz="2400" dirty="0"/>
              <a:t>A general introduction to the phenomenon to be studied.</a:t>
            </a:r>
          </a:p>
          <a:p>
            <a:pPr marL="457200" indent="-457200" algn="just">
              <a:lnSpc>
                <a:spcPct val="150000"/>
              </a:lnSpc>
              <a:buFont typeface="+mj-lt"/>
              <a:buAutoNum type="arabicPeriod"/>
              <a:defRPr/>
            </a:pPr>
            <a:r>
              <a:rPr lang="en-US" sz="2400" dirty="0"/>
              <a:t>Highlighting the researcher's motives for taking up the research topic.</a:t>
            </a:r>
          </a:p>
          <a:p>
            <a:pPr marL="457200" indent="-457200" algn="just">
              <a:lnSpc>
                <a:spcPct val="150000"/>
              </a:lnSpc>
              <a:buFont typeface="+mj-lt"/>
              <a:buAutoNum type="arabicPeriod"/>
              <a:defRPr/>
            </a:pPr>
            <a:r>
              <a:rPr lang="en-US" sz="2400" dirty="0"/>
              <a:t>Briefly describe the main issues and sub-problems to be addressed in the research.</a:t>
            </a:r>
          </a:p>
          <a:p>
            <a:pPr marL="457200" indent="-457200" algn="just">
              <a:lnSpc>
                <a:spcPct val="150000"/>
              </a:lnSpc>
              <a:buFont typeface="+mj-lt"/>
              <a:buAutoNum type="arabicPeriod"/>
              <a:defRPr/>
            </a:pPr>
            <a:r>
              <a:rPr lang="en-US" sz="2400" dirty="0"/>
              <a:t>Statement of the relevance of the topic and the research problem to the general topic of the intended field of science</a:t>
            </a:r>
            <a:endParaRPr lang="ar-SA" sz="2400" dirty="0"/>
          </a:p>
        </p:txBody>
      </p:sp>
    </p:spTree>
    <p:extLst>
      <p:ext uri="{BB962C8B-B14F-4D97-AF65-F5344CB8AC3E}">
        <p14:creationId xmlns:p14="http://schemas.microsoft.com/office/powerpoint/2010/main" val="1219752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AAC8E57F-990D-B1B7-8BDA-096C227AD50D}"/>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0ED049CB-2B52-086C-D340-469851C2A7F5}"/>
              </a:ext>
            </a:extLst>
          </p:cNvPr>
          <p:cNvSpPr txBox="1"/>
          <p:nvPr/>
        </p:nvSpPr>
        <p:spPr>
          <a:xfrm>
            <a:off x="209862" y="1778804"/>
            <a:ext cx="11272604" cy="3735959"/>
          </a:xfrm>
          <a:prstGeom prst="rect">
            <a:avLst/>
          </a:prstGeom>
          <a:noFill/>
        </p:spPr>
        <p:txBody>
          <a:bodyPr wrap="square" rtlCol="0">
            <a:spAutoFit/>
          </a:bodyPr>
          <a:lstStyle/>
          <a:p>
            <a:pPr>
              <a:lnSpc>
                <a:spcPct val="150000"/>
              </a:lnSpc>
              <a:defRPr/>
            </a:pPr>
            <a:r>
              <a:rPr lang="en-US" sz="2000" b="1" dirty="0"/>
              <a:t>It’s a general question followed by a set of sub-questions that clarify the different aspects of the study problem.</a:t>
            </a:r>
          </a:p>
          <a:p>
            <a:pPr>
              <a:lnSpc>
                <a:spcPct val="150000"/>
              </a:lnSpc>
              <a:defRPr/>
            </a:pPr>
            <a:r>
              <a:rPr lang="en-US" sz="2000" b="1" u="sng" dirty="0"/>
              <a:t>Unrecommended when defining the Research problem:</a:t>
            </a:r>
          </a:p>
          <a:p>
            <a:pPr marL="342900" indent="-342900">
              <a:lnSpc>
                <a:spcPct val="150000"/>
              </a:lnSpc>
              <a:buFont typeface="Arial" panose="020B0604020202020204" pitchFamily="34" charset="0"/>
              <a:buChar char="•"/>
              <a:defRPr/>
            </a:pPr>
            <a:r>
              <a:rPr lang="en-US" sz="2000" dirty="0"/>
              <a:t>Choosing a broad, general problem.</a:t>
            </a:r>
          </a:p>
          <a:p>
            <a:pPr marL="342900" indent="-342900">
              <a:lnSpc>
                <a:spcPct val="150000"/>
              </a:lnSpc>
              <a:buFont typeface="Arial" panose="020B0604020202020204" pitchFamily="34" charset="0"/>
              <a:buChar char="•"/>
              <a:defRPr/>
            </a:pPr>
            <a:r>
              <a:rPr lang="en-US" sz="2000" dirty="0"/>
              <a:t>Choosing the first problem that comes to the researcher’s mind.</a:t>
            </a:r>
          </a:p>
          <a:p>
            <a:pPr marL="342900" indent="-342900">
              <a:lnSpc>
                <a:spcPct val="150000"/>
              </a:lnSpc>
              <a:buFont typeface="Arial" panose="020B0604020202020204" pitchFamily="34" charset="0"/>
              <a:buChar char="•"/>
              <a:defRPr/>
            </a:pPr>
            <a:r>
              <a:rPr lang="en-US" sz="2000" dirty="0"/>
              <a:t>To Stick to a limited problem.</a:t>
            </a:r>
          </a:p>
          <a:p>
            <a:pPr marL="342900" indent="-342900">
              <a:lnSpc>
                <a:spcPct val="150000"/>
              </a:lnSpc>
              <a:buFont typeface="Arial" panose="020B0604020202020204" pitchFamily="34" charset="0"/>
              <a:buChar char="•"/>
              <a:defRPr/>
            </a:pPr>
            <a:r>
              <a:rPr lang="en-US" sz="2000" dirty="0"/>
              <a:t>Hesitation and wasting time without settling on a specific research problem.</a:t>
            </a:r>
          </a:p>
          <a:p>
            <a:pPr marL="342900" indent="-342900">
              <a:lnSpc>
                <a:spcPct val="150000"/>
              </a:lnSpc>
              <a:buFont typeface="Arial" panose="020B0604020202020204" pitchFamily="34" charset="0"/>
              <a:buChar char="•"/>
              <a:defRPr/>
            </a:pPr>
            <a:r>
              <a:rPr lang="en-US" sz="2000" dirty="0"/>
              <a:t>Lack of clarity in the formulation of the research problem.</a:t>
            </a:r>
            <a:endParaRPr lang="ar-SA" sz="2000" dirty="0"/>
          </a:p>
        </p:txBody>
      </p:sp>
    </p:spTree>
    <p:extLst>
      <p:ext uri="{BB962C8B-B14F-4D97-AF65-F5344CB8AC3E}">
        <p14:creationId xmlns:p14="http://schemas.microsoft.com/office/powerpoint/2010/main" val="2614926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487C067-B5E8-0563-A1E9-52ECED714EFB}"/>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ADDE094-AFB3-75E2-B4CD-4B10D93A97EA}"/>
              </a:ext>
            </a:extLst>
          </p:cNvPr>
          <p:cNvSpPr txBox="1"/>
          <p:nvPr/>
        </p:nvSpPr>
        <p:spPr>
          <a:xfrm>
            <a:off x="779766" y="2298314"/>
            <a:ext cx="11032760" cy="2928046"/>
          </a:xfrm>
          <a:prstGeom prst="rect">
            <a:avLst/>
          </a:prstGeom>
          <a:noFill/>
        </p:spPr>
        <p:txBody>
          <a:bodyPr wrap="square" rtlCol="0">
            <a:spAutoFit/>
          </a:bodyPr>
          <a:lstStyle/>
          <a:p>
            <a:pPr>
              <a:lnSpc>
                <a:spcPct val="150000"/>
              </a:lnSpc>
              <a:defRPr/>
            </a:pPr>
            <a:r>
              <a:rPr lang="en-US" sz="2000" b="1" u="sng" dirty="0"/>
              <a:t>Why should the research problem be identified?</a:t>
            </a:r>
          </a:p>
          <a:p>
            <a:pPr marL="342900" indent="-342900">
              <a:lnSpc>
                <a:spcPct val="200000"/>
              </a:lnSpc>
              <a:buFont typeface="Wingdings" panose="05000000000000000000" pitchFamily="2" charset="2"/>
              <a:buChar char="§"/>
              <a:defRPr/>
            </a:pPr>
            <a:r>
              <a:rPr lang="en-US" sz="2000" b="1" dirty="0"/>
              <a:t>  </a:t>
            </a:r>
            <a:r>
              <a:rPr lang="en-US" sz="2000" dirty="0"/>
              <a:t>To guide the search path and not deviate from its objectives.</a:t>
            </a:r>
          </a:p>
          <a:p>
            <a:pPr marL="342900" indent="-342900">
              <a:lnSpc>
                <a:spcPct val="200000"/>
              </a:lnSpc>
              <a:buFont typeface="Wingdings" panose="05000000000000000000" pitchFamily="2" charset="2"/>
              <a:buChar char="§"/>
              <a:defRPr/>
            </a:pPr>
            <a:r>
              <a:rPr lang="en-US" sz="2000" dirty="0"/>
              <a:t>  To Clarify the scientific and practical importance of the topic under study.</a:t>
            </a:r>
          </a:p>
          <a:p>
            <a:pPr marL="342900" indent="-342900">
              <a:lnSpc>
                <a:spcPct val="200000"/>
              </a:lnSpc>
              <a:buFont typeface="Wingdings" panose="05000000000000000000" pitchFamily="2" charset="2"/>
              <a:buChar char="§"/>
              <a:defRPr/>
            </a:pPr>
            <a:r>
              <a:rPr lang="en-US" sz="2000" dirty="0"/>
              <a:t>  It helps the researcher in formulating the study hypotheses.</a:t>
            </a:r>
          </a:p>
          <a:p>
            <a:pPr marL="342900" indent="-342900">
              <a:lnSpc>
                <a:spcPct val="200000"/>
              </a:lnSpc>
              <a:buFont typeface="Wingdings" panose="05000000000000000000" pitchFamily="2" charset="2"/>
              <a:buChar char="§"/>
              <a:defRPr/>
            </a:pPr>
            <a:r>
              <a:rPr lang="en-US" sz="2000" dirty="0"/>
              <a:t>  It helps the researcher to identify the Research Limitations.</a:t>
            </a:r>
            <a:endParaRPr lang="ar-SA" sz="2000" dirty="0"/>
          </a:p>
        </p:txBody>
      </p:sp>
    </p:spTree>
    <p:extLst>
      <p:ext uri="{BB962C8B-B14F-4D97-AF65-F5344CB8AC3E}">
        <p14:creationId xmlns:p14="http://schemas.microsoft.com/office/powerpoint/2010/main" val="377852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8F147171-9B34-6005-0B49-5166A59BFDCA}"/>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CB8CA7E1-49F6-F1F4-98C7-47D794141CAC}"/>
              </a:ext>
            </a:extLst>
          </p:cNvPr>
          <p:cNvSpPr txBox="1"/>
          <p:nvPr/>
        </p:nvSpPr>
        <p:spPr>
          <a:xfrm>
            <a:off x="810626" y="1887538"/>
            <a:ext cx="10912840" cy="3697487"/>
          </a:xfrm>
          <a:prstGeom prst="rect">
            <a:avLst/>
          </a:prstGeom>
          <a:noFill/>
        </p:spPr>
        <p:txBody>
          <a:bodyPr wrap="square" rtlCol="0">
            <a:spAutoFit/>
          </a:bodyPr>
          <a:lstStyle/>
          <a:p>
            <a:pPr>
              <a:lnSpc>
                <a:spcPct val="200000"/>
              </a:lnSpc>
              <a:defRPr/>
            </a:pPr>
            <a:r>
              <a:rPr lang="en-US" sz="2000" b="1" u="sng" dirty="0"/>
              <a:t>How is the research topic chosen?</a:t>
            </a:r>
          </a:p>
          <a:p>
            <a:pPr>
              <a:lnSpc>
                <a:spcPct val="200000"/>
              </a:lnSpc>
              <a:defRPr/>
            </a:pPr>
            <a:r>
              <a:rPr lang="en-US" sz="2000" b="1" dirty="0"/>
              <a:t>Sources for selecting the research point</a:t>
            </a:r>
            <a:r>
              <a:rPr lang="ar-SA" sz="2000" b="1" dirty="0"/>
              <a:t>:</a:t>
            </a:r>
            <a:endParaRPr lang="en-US" sz="2000" b="1" dirty="0"/>
          </a:p>
          <a:p>
            <a:pPr marL="342900" indent="-342900">
              <a:lnSpc>
                <a:spcPct val="200000"/>
              </a:lnSpc>
              <a:buFont typeface="Wingdings" panose="05000000000000000000" pitchFamily="2" charset="2"/>
              <a:buChar char="§"/>
              <a:defRPr/>
            </a:pPr>
            <a:r>
              <a:rPr lang="en-US" sz="2000" dirty="0"/>
              <a:t>  Work environment and work experience</a:t>
            </a:r>
          </a:p>
          <a:p>
            <a:pPr marL="342900" indent="-342900">
              <a:lnSpc>
                <a:spcPct val="200000"/>
              </a:lnSpc>
              <a:buFont typeface="Wingdings" panose="05000000000000000000" pitchFamily="2" charset="2"/>
              <a:buChar char="§"/>
              <a:defRPr/>
            </a:pPr>
            <a:r>
              <a:rPr lang="en-US" sz="2000" dirty="0"/>
              <a:t>  wide readings</a:t>
            </a:r>
          </a:p>
          <a:p>
            <a:pPr marL="342900" indent="-342900">
              <a:lnSpc>
                <a:spcPct val="200000"/>
              </a:lnSpc>
              <a:buFont typeface="Wingdings" panose="05000000000000000000" pitchFamily="2" charset="2"/>
              <a:buChar char="§"/>
              <a:defRPr/>
            </a:pPr>
            <a:r>
              <a:rPr lang="en-US" sz="2000" dirty="0"/>
              <a:t>  Literature Review</a:t>
            </a:r>
          </a:p>
          <a:p>
            <a:pPr marL="342900" indent="-342900">
              <a:lnSpc>
                <a:spcPct val="200000"/>
              </a:lnSpc>
              <a:buFont typeface="Wingdings" panose="05000000000000000000" pitchFamily="2" charset="2"/>
              <a:buChar char="§"/>
              <a:defRPr/>
            </a:pPr>
            <a:r>
              <a:rPr lang="en-US" sz="2000" dirty="0"/>
              <a:t>  Assigned by someone</a:t>
            </a:r>
            <a:endParaRPr lang="ar-SA" sz="2000" dirty="0"/>
          </a:p>
        </p:txBody>
      </p:sp>
    </p:spTree>
    <p:extLst>
      <p:ext uri="{BB962C8B-B14F-4D97-AF65-F5344CB8AC3E}">
        <p14:creationId xmlns:p14="http://schemas.microsoft.com/office/powerpoint/2010/main" val="40202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0A6AC3B-13AC-FDBB-2B92-307D86608754}"/>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754C5E2B-5BC3-9937-FFD2-5D3E140CF9D9}"/>
              </a:ext>
            </a:extLst>
          </p:cNvPr>
          <p:cNvSpPr txBox="1"/>
          <p:nvPr/>
        </p:nvSpPr>
        <p:spPr>
          <a:xfrm>
            <a:off x="254833" y="1450235"/>
            <a:ext cx="9866320" cy="4247317"/>
          </a:xfrm>
          <a:prstGeom prst="rect">
            <a:avLst/>
          </a:prstGeom>
          <a:noFill/>
        </p:spPr>
        <p:txBody>
          <a:bodyPr wrap="square" rtlCol="0">
            <a:spAutoFit/>
          </a:bodyPr>
          <a:lstStyle/>
          <a:p>
            <a:pPr>
              <a:lnSpc>
                <a:spcPct val="150000"/>
              </a:lnSpc>
              <a:defRPr/>
            </a:pPr>
            <a:r>
              <a:rPr lang="en-US" sz="2000" b="1" dirty="0"/>
              <a:t>Criteria for choosing a Research Topic</a:t>
            </a:r>
            <a:r>
              <a:rPr lang="ar-SA" sz="2000" b="1" dirty="0"/>
              <a:t>:</a:t>
            </a:r>
            <a:endParaRPr lang="en-US" sz="2000" b="1" dirty="0"/>
          </a:p>
          <a:p>
            <a:pPr marL="342900" indent="-342900">
              <a:lnSpc>
                <a:spcPct val="150000"/>
              </a:lnSpc>
              <a:buFont typeface="Arial" panose="020B0604020202020204" pitchFamily="34" charset="0"/>
              <a:buChar char="•"/>
              <a:defRPr/>
            </a:pPr>
            <a:r>
              <a:rPr lang="en-US" sz="2000" dirty="0"/>
              <a:t>Researcher's interest</a:t>
            </a:r>
          </a:p>
          <a:p>
            <a:pPr marL="342900" indent="-342900">
              <a:lnSpc>
                <a:spcPct val="150000"/>
              </a:lnSpc>
              <a:buFont typeface="Arial" panose="020B0604020202020204" pitchFamily="34" charset="0"/>
              <a:buChar char="•"/>
              <a:defRPr/>
            </a:pPr>
            <a:r>
              <a:rPr lang="en-US" sz="2000" dirty="0"/>
              <a:t>Scientific value</a:t>
            </a:r>
          </a:p>
          <a:p>
            <a:pPr marL="342900" indent="-342900">
              <a:lnSpc>
                <a:spcPct val="150000"/>
              </a:lnSpc>
              <a:buFont typeface="Arial" panose="020B0604020202020204" pitchFamily="34" charset="0"/>
              <a:buChar char="•"/>
              <a:defRPr/>
            </a:pPr>
            <a:r>
              <a:rPr lang="en-US" sz="2000" dirty="0"/>
              <a:t>Innovative</a:t>
            </a:r>
            <a:r>
              <a:rPr lang="ar-SA" sz="2000" dirty="0"/>
              <a:t> </a:t>
            </a:r>
            <a:r>
              <a:rPr lang="en-US" sz="2000" dirty="0"/>
              <a:t>research</a:t>
            </a:r>
          </a:p>
          <a:p>
            <a:pPr marL="342900" indent="-342900">
              <a:lnSpc>
                <a:spcPct val="150000"/>
              </a:lnSpc>
              <a:buFont typeface="Arial" panose="020B0604020202020204" pitchFamily="34" charset="0"/>
              <a:buChar char="•"/>
              <a:defRPr/>
            </a:pPr>
            <a:r>
              <a:rPr lang="en-US" sz="2000" dirty="0"/>
              <a:t> Possibility to complete the research (time and funding)</a:t>
            </a:r>
          </a:p>
          <a:p>
            <a:pPr marL="342900" indent="-342900">
              <a:lnSpc>
                <a:spcPct val="150000"/>
              </a:lnSpc>
              <a:buFont typeface="Arial" panose="020B0604020202020204" pitchFamily="34" charset="0"/>
              <a:buChar char="•"/>
              <a:defRPr/>
            </a:pPr>
            <a:r>
              <a:rPr lang="en-US" sz="2000" dirty="0"/>
              <a:t>Compatibility with the degree awarding body</a:t>
            </a:r>
          </a:p>
          <a:p>
            <a:pPr marL="342900" indent="-342900">
              <a:lnSpc>
                <a:spcPct val="150000"/>
              </a:lnSpc>
              <a:buFont typeface="Arial" panose="020B0604020202020204" pitchFamily="34" charset="0"/>
              <a:buChar char="•"/>
              <a:defRPr/>
            </a:pPr>
            <a:r>
              <a:rPr lang="en-US" sz="2000" dirty="0"/>
              <a:t>Availability of data</a:t>
            </a:r>
          </a:p>
          <a:p>
            <a:pPr marL="342900" indent="-342900">
              <a:lnSpc>
                <a:spcPct val="150000"/>
              </a:lnSpc>
              <a:buFont typeface="Arial" panose="020B0604020202020204" pitchFamily="34" charset="0"/>
              <a:buChar char="•"/>
              <a:defRPr/>
            </a:pPr>
            <a:r>
              <a:rPr lang="en-US" sz="2000" dirty="0"/>
              <a:t>It does not conflict with security and the country’s national interest.</a:t>
            </a:r>
          </a:p>
          <a:p>
            <a:pPr marL="342900" indent="-342900">
              <a:lnSpc>
                <a:spcPct val="150000"/>
              </a:lnSpc>
              <a:buFont typeface="Arial" panose="020B0604020202020204" pitchFamily="34" charset="0"/>
              <a:buChar char="•"/>
              <a:defRPr/>
            </a:pPr>
            <a:r>
              <a:rPr lang="en-US" sz="2000" dirty="0"/>
              <a:t>Not inconsistent with ethical standards.</a:t>
            </a:r>
            <a:endParaRPr lang="ar-SA" sz="2000" dirty="0"/>
          </a:p>
        </p:txBody>
      </p:sp>
    </p:spTree>
    <p:extLst>
      <p:ext uri="{BB962C8B-B14F-4D97-AF65-F5344CB8AC3E}">
        <p14:creationId xmlns:p14="http://schemas.microsoft.com/office/powerpoint/2010/main" val="1373969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DFEF4E9E-77CF-0E8B-0B56-57E38BDFD080}"/>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64CF6FB-E97C-4416-FBB1-98392F4A3CC0}"/>
              </a:ext>
            </a:extLst>
          </p:cNvPr>
          <p:cNvSpPr txBox="1"/>
          <p:nvPr/>
        </p:nvSpPr>
        <p:spPr>
          <a:xfrm>
            <a:off x="207918" y="1969950"/>
            <a:ext cx="11032761" cy="3737946"/>
          </a:xfrm>
          <a:prstGeom prst="rect">
            <a:avLst/>
          </a:prstGeom>
          <a:noFill/>
        </p:spPr>
        <p:txBody>
          <a:bodyPr wrap="square" rtlCol="0">
            <a:spAutoFit/>
          </a:bodyPr>
          <a:lstStyle/>
          <a:p>
            <a:pPr>
              <a:lnSpc>
                <a:spcPct val="150000"/>
              </a:lnSpc>
              <a:defRPr/>
            </a:pPr>
            <a:r>
              <a:rPr lang="en-US" sz="2000" b="1" u="sng" dirty="0"/>
              <a:t>Formulating the Research Problem</a:t>
            </a:r>
            <a:r>
              <a:rPr lang="ar-SA" sz="2000" b="1" u="sng" dirty="0"/>
              <a:t>:</a:t>
            </a:r>
            <a:endParaRPr lang="en-US" sz="2000" b="1" u="sng" dirty="0"/>
          </a:p>
          <a:p>
            <a:pPr marL="342900" indent="-342900">
              <a:lnSpc>
                <a:spcPct val="150000"/>
              </a:lnSpc>
              <a:buFont typeface="Wingdings" panose="05000000000000000000" pitchFamily="2" charset="2"/>
              <a:buChar char="ü"/>
              <a:defRPr/>
            </a:pPr>
            <a:r>
              <a:rPr lang="en-US" sz="2000" b="1" dirty="0"/>
              <a:t>Declarative form: a declarative sentence</a:t>
            </a:r>
          </a:p>
          <a:p>
            <a:pPr>
              <a:lnSpc>
                <a:spcPct val="150000"/>
              </a:lnSpc>
              <a:defRPr/>
            </a:pPr>
            <a:endParaRPr lang="en-US" sz="2000" b="1" dirty="0"/>
          </a:p>
          <a:p>
            <a:pPr>
              <a:lnSpc>
                <a:spcPct val="150000"/>
              </a:lnSpc>
              <a:defRPr/>
            </a:pPr>
            <a:r>
              <a:rPr lang="en-US" sz="2000" dirty="0"/>
              <a:t>Example: "The research problem is that there are shortcomings in the field of manpower planning in the government sector in the Arab Republic of Egypt.“</a:t>
            </a:r>
          </a:p>
          <a:p>
            <a:pPr>
              <a:lnSpc>
                <a:spcPct val="150000"/>
              </a:lnSpc>
              <a:defRPr/>
            </a:pPr>
            <a:endParaRPr lang="en-US" sz="2000" dirty="0"/>
          </a:p>
          <a:p>
            <a:pPr algn="r" rtl="1">
              <a:lnSpc>
                <a:spcPct val="150000"/>
              </a:lnSpc>
              <a:defRPr/>
            </a:pPr>
            <a:r>
              <a:rPr lang="ar-SA" altLang="en-US" sz="2000" b="1" dirty="0">
                <a:latin typeface="Times New Roman" panose="02020603050405020304" pitchFamily="18" charset="0"/>
                <a:cs typeface="Times New Roman" panose="02020603050405020304" pitchFamily="18" charset="0"/>
              </a:rPr>
              <a:t>مثال: "تتمثل المشكلة البحثية في وجود قصور في مجال تخطيط القوى العاملة بالقطاع الحكومي في جمهورية مصر العربية".</a:t>
            </a:r>
          </a:p>
          <a:p>
            <a:pPr algn="r" rtl="1">
              <a:lnSpc>
                <a:spcPct val="150000"/>
              </a:lnSpc>
              <a:defRPr/>
            </a:pPr>
            <a:endParaRPr lang="en-US" sz="2000" dirty="0"/>
          </a:p>
        </p:txBody>
      </p:sp>
    </p:spTree>
    <p:extLst>
      <p:ext uri="{BB962C8B-B14F-4D97-AF65-F5344CB8AC3E}">
        <p14:creationId xmlns:p14="http://schemas.microsoft.com/office/powerpoint/2010/main" val="119681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6" name="TextBox 5">
            <a:extLst>
              <a:ext uri="{FF2B5EF4-FFF2-40B4-BE49-F238E27FC236}">
                <a16:creationId xmlns:a16="http://schemas.microsoft.com/office/drawing/2014/main" id="{32EA32AC-7DB0-6BD5-2F95-6BFD4D954DFC}"/>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779B73FB-412E-6327-F754-5AEDA8B9BCE8}"/>
              </a:ext>
            </a:extLst>
          </p:cNvPr>
          <p:cNvSpPr txBox="1"/>
          <p:nvPr/>
        </p:nvSpPr>
        <p:spPr>
          <a:xfrm>
            <a:off x="438461" y="2020749"/>
            <a:ext cx="10687987" cy="2806987"/>
          </a:xfrm>
          <a:prstGeom prst="rect">
            <a:avLst/>
          </a:prstGeom>
          <a:noFill/>
        </p:spPr>
        <p:txBody>
          <a:bodyPr wrap="square" rtlCol="0">
            <a:spAutoFit/>
          </a:bodyPr>
          <a:lstStyle/>
          <a:p>
            <a:pPr>
              <a:lnSpc>
                <a:spcPct val="150000"/>
              </a:lnSpc>
              <a:defRPr/>
            </a:pPr>
            <a:r>
              <a:rPr lang="en-US" sz="2000" b="1" u="sng" dirty="0"/>
              <a:t>Formulating Research Problem &amp; Questions</a:t>
            </a:r>
            <a:r>
              <a:rPr lang="ar-SA" sz="2000" b="1" u="sng" dirty="0"/>
              <a:t>:</a:t>
            </a:r>
            <a:endParaRPr lang="en-US" sz="2000" b="1" u="sng" dirty="0"/>
          </a:p>
          <a:p>
            <a:pPr marL="342900" indent="-342900">
              <a:lnSpc>
                <a:spcPct val="150000"/>
              </a:lnSpc>
              <a:buFont typeface="Wingdings" panose="05000000000000000000" pitchFamily="2" charset="2"/>
              <a:buChar char="ü"/>
              <a:defRPr/>
            </a:pPr>
            <a:r>
              <a:rPr lang="en-US" sz="2000" b="1" dirty="0"/>
              <a:t> The problem is formulated in a set of questions or in the form of a general question from which several sub-questions fall.</a:t>
            </a:r>
          </a:p>
          <a:p>
            <a:pPr>
              <a:lnSpc>
                <a:spcPct val="150000"/>
              </a:lnSpc>
              <a:defRPr/>
            </a:pPr>
            <a:r>
              <a:rPr lang="en-US" sz="2000" dirty="0"/>
              <a:t>Example: To what extent do material and moral incentives contribute to improving the performance of employees of the Ministry of Education in the Sultanate of Oman?</a:t>
            </a:r>
            <a:endParaRPr lang="ar-SA" sz="2000" dirty="0"/>
          </a:p>
          <a:p>
            <a:pPr algn="r" rtl="1">
              <a:lnSpc>
                <a:spcPct val="150000"/>
              </a:lnSpc>
              <a:defRPr/>
            </a:pPr>
            <a:r>
              <a:rPr lang="ar-SA" altLang="en-US" sz="2000" b="1" dirty="0">
                <a:latin typeface="Times New Roman" panose="02020603050405020304" pitchFamily="18" charset="0"/>
                <a:cs typeface="Times New Roman" panose="02020603050405020304" pitchFamily="18" charset="0"/>
              </a:rPr>
              <a:t>مثال: السؤال المحوري: إلى أي مدى تسهم الحوافز المادية والمعنوية في تحسين أداء موظفي وزارة التربية والتعليم</a:t>
            </a:r>
          </a:p>
        </p:txBody>
      </p:sp>
    </p:spTree>
    <p:extLst>
      <p:ext uri="{BB962C8B-B14F-4D97-AF65-F5344CB8AC3E}">
        <p14:creationId xmlns:p14="http://schemas.microsoft.com/office/powerpoint/2010/main" val="271734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0" name="TextBox 9">
            <a:extLst>
              <a:ext uri="{FF2B5EF4-FFF2-40B4-BE49-F238E27FC236}">
                <a16:creationId xmlns:a16="http://schemas.microsoft.com/office/drawing/2014/main" id="{E660F62F-EA30-9D73-43EC-08868498D995}"/>
              </a:ext>
            </a:extLst>
          </p:cNvPr>
          <p:cNvSpPr txBox="1"/>
          <p:nvPr/>
        </p:nvSpPr>
        <p:spPr>
          <a:xfrm>
            <a:off x="3279299" y="557432"/>
            <a:ext cx="4240263" cy="584775"/>
          </a:xfrm>
          <a:prstGeom prst="rect">
            <a:avLst/>
          </a:prstGeom>
          <a:noFill/>
        </p:spPr>
        <p:txBody>
          <a:bodyPr wrap="none" rtlCol="0">
            <a:spAutoFit/>
          </a:bodyPr>
          <a:lstStyle/>
          <a:p>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3</a:t>
            </a:r>
            <a:r>
              <a:rPr lang="en-GB" sz="32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 </a:t>
            </a:r>
            <a:r>
              <a:rPr lang="en-GB" sz="32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 Problem</a:t>
            </a:r>
            <a:endParaRPr lang="en-US" sz="3200" b="1" dirty="0">
              <a:solidFill>
                <a:srgbClr val="00B0F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4FA099D-5CEB-39C5-6B2F-1E87D5D38F8E}"/>
              </a:ext>
            </a:extLst>
          </p:cNvPr>
          <p:cNvSpPr txBox="1"/>
          <p:nvPr/>
        </p:nvSpPr>
        <p:spPr>
          <a:xfrm>
            <a:off x="359764" y="1661264"/>
            <a:ext cx="11002780" cy="4247317"/>
          </a:xfrm>
          <a:prstGeom prst="rect">
            <a:avLst/>
          </a:prstGeom>
          <a:noFill/>
        </p:spPr>
        <p:txBody>
          <a:bodyPr wrap="square" rtlCol="0">
            <a:spAutoFit/>
          </a:bodyPr>
          <a:lstStyle/>
          <a:p>
            <a:pPr>
              <a:lnSpc>
                <a:spcPct val="150000"/>
              </a:lnSpc>
              <a:defRPr/>
            </a:pPr>
            <a:r>
              <a:rPr lang="en-US" sz="2000" b="1" u="sng" dirty="0"/>
              <a:t>Sub-questions</a:t>
            </a:r>
            <a:r>
              <a:rPr lang="en-US" sz="2000" dirty="0"/>
              <a:t>:</a:t>
            </a:r>
          </a:p>
          <a:p>
            <a:pPr marL="342900" indent="-342900">
              <a:lnSpc>
                <a:spcPct val="150000"/>
              </a:lnSpc>
              <a:buFont typeface="Arial" panose="020B0604020202020204" pitchFamily="34" charset="0"/>
              <a:buChar char="•"/>
              <a:defRPr/>
            </a:pPr>
            <a:r>
              <a:rPr lang="en-US" sz="2000" dirty="0"/>
              <a:t>What are the most important material incentives offered to employees of the Ministry of Education in the Sultanate of Oman?</a:t>
            </a:r>
          </a:p>
          <a:p>
            <a:pPr marL="342900" indent="-342900">
              <a:lnSpc>
                <a:spcPct val="150000"/>
              </a:lnSpc>
              <a:buFont typeface="Arial" panose="020B0604020202020204" pitchFamily="34" charset="0"/>
              <a:buChar char="•"/>
              <a:defRPr/>
            </a:pPr>
            <a:r>
              <a:rPr lang="en-US" sz="2000" dirty="0"/>
              <a:t>What is the effect of material incentives on improving the performance of employees of the Ministry of Education in the Sultanate of Oman?</a:t>
            </a:r>
          </a:p>
          <a:p>
            <a:pPr marL="342900" indent="-342900">
              <a:lnSpc>
                <a:spcPct val="150000"/>
              </a:lnSpc>
              <a:buFont typeface="Arial" panose="020B0604020202020204" pitchFamily="34" charset="0"/>
              <a:buChar char="•"/>
              <a:defRPr/>
            </a:pPr>
            <a:r>
              <a:rPr lang="en-US" sz="2000" dirty="0"/>
              <a:t>What are the moral incentives offered to employees of the Ministry of Education in the Sultanate of Oman?</a:t>
            </a:r>
          </a:p>
          <a:p>
            <a:pPr marL="342900" indent="-342900">
              <a:lnSpc>
                <a:spcPct val="150000"/>
              </a:lnSpc>
              <a:buFont typeface="Arial" panose="020B0604020202020204" pitchFamily="34" charset="0"/>
              <a:buChar char="•"/>
              <a:defRPr/>
            </a:pPr>
            <a:r>
              <a:rPr lang="en-US" sz="2000" dirty="0"/>
              <a:t>What is the effect of moral incentives on improving the performance of employees of the Ministry of Education in the Sultanate of Oman?</a:t>
            </a:r>
            <a:endParaRPr lang="ar-SA"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1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0817CF11-9B89-85D5-E30E-52A57DE7383B}"/>
              </a:ext>
            </a:extLst>
          </p:cNvPr>
          <p:cNvSpPr txBox="1"/>
          <p:nvPr/>
        </p:nvSpPr>
        <p:spPr>
          <a:xfrm>
            <a:off x="3279299" y="557432"/>
            <a:ext cx="4950394" cy="584775"/>
          </a:xfrm>
          <a:prstGeom prst="rect">
            <a:avLst/>
          </a:prstGeom>
          <a:noFill/>
        </p:spPr>
        <p:txBody>
          <a:bodyPr wrap="none" rtlCol="0">
            <a:spAutoFit/>
          </a:bodyPr>
          <a:lstStyle/>
          <a:p>
            <a:r>
              <a:rPr lang="en-GB" sz="3200" b="1" dirty="0">
                <a:solidFill>
                  <a:srgbClr val="00B0F0"/>
                </a:solidFill>
                <a:latin typeface="Verdana" panose="020B0604030504040204" pitchFamily="34" charset="0"/>
                <a:ea typeface="Times New Roman" panose="02020603050405020304" pitchFamily="18" charset="0"/>
                <a:cs typeface="Times New Roman" panose="02020603050405020304" pitchFamily="18" charset="0"/>
              </a:rPr>
              <a:t>3</a:t>
            </a:r>
            <a:r>
              <a:rPr lang="en-GB" sz="3200" b="1" dirty="0">
                <a:solidFill>
                  <a:srgbClr val="00B0F0"/>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3200" b="1" dirty="0">
                <a:solidFill>
                  <a:srgbClr val="00B0F0"/>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3200" b="1" dirty="0">
              <a:solidFill>
                <a:srgbClr val="00B0F0"/>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D737C7B-2A26-FD6D-DE97-85C2D229D5FA}"/>
              </a:ext>
            </a:extLst>
          </p:cNvPr>
          <p:cNvSpPr txBox="1"/>
          <p:nvPr/>
        </p:nvSpPr>
        <p:spPr>
          <a:xfrm>
            <a:off x="519953" y="1631283"/>
            <a:ext cx="11472178" cy="4401205"/>
          </a:xfrm>
          <a:prstGeom prst="rect">
            <a:avLst/>
          </a:prstGeom>
          <a:noFill/>
        </p:spPr>
        <p:txBody>
          <a:bodyPr wrap="square" rtlCol="0">
            <a:spAutoFit/>
          </a:bodyPr>
          <a:lstStyle/>
          <a:p>
            <a:pPr algn="just" rtl="1">
              <a:lnSpc>
                <a:spcPct val="200000"/>
              </a:lnSpc>
              <a:spcBef>
                <a:spcPct val="0"/>
              </a:spcBef>
            </a:pPr>
            <a:r>
              <a:rPr lang="ar-SA" altLang="en-US" sz="2000" b="1" dirty="0">
                <a:latin typeface="Times New Roman" panose="02020603050405020304" pitchFamily="18" charset="0"/>
                <a:cs typeface="Times New Roman" panose="02020603050405020304" pitchFamily="18" charset="0"/>
              </a:rPr>
              <a:t>السؤال المحوري:</a:t>
            </a:r>
            <a:endParaRPr lang="en-US" altLang="en-US" sz="2000" b="1" dirty="0">
              <a:latin typeface="Times New Roman" panose="02020603050405020304" pitchFamily="18" charset="0"/>
              <a:cs typeface="Times New Roman" panose="02020603050405020304" pitchFamily="18" charset="0"/>
            </a:endParaRPr>
          </a:p>
          <a:p>
            <a:pPr algn="just" rtl="1">
              <a:lnSpc>
                <a:spcPct val="200000"/>
              </a:lnSpc>
              <a:spcBef>
                <a:spcPct val="0"/>
              </a:spcBef>
            </a:pPr>
            <a:r>
              <a:rPr lang="ar-SA" altLang="en-US" sz="2000" b="1" dirty="0">
                <a:latin typeface="Times New Roman" panose="02020603050405020304" pitchFamily="18" charset="0"/>
                <a:cs typeface="Times New Roman" panose="02020603050405020304" pitchFamily="18" charset="0"/>
              </a:rPr>
              <a:t> </a:t>
            </a:r>
            <a:r>
              <a:rPr lang="ar-SA" altLang="en-US" sz="2000" dirty="0">
                <a:latin typeface="Times New Roman" panose="02020603050405020304" pitchFamily="18" charset="0"/>
                <a:cs typeface="Times New Roman" panose="02020603050405020304" pitchFamily="18" charset="0"/>
              </a:rPr>
              <a:t>إلى أي مدى تسهم الحوافز المادية والمعنوية في تحسين أداء موظفي وزارة التربية والتعليم في سلطنة عمان؟</a:t>
            </a:r>
            <a:endParaRPr lang="en-US" altLang="en-US" sz="2000" b="1" dirty="0">
              <a:latin typeface="Times New Roman" panose="02020603050405020304" pitchFamily="18" charset="0"/>
              <a:cs typeface="Times New Roman" panose="02020603050405020304" pitchFamily="18" charset="0"/>
            </a:endParaRPr>
          </a:p>
          <a:p>
            <a:pPr algn="just" rtl="1">
              <a:lnSpc>
                <a:spcPct val="200000"/>
              </a:lnSpc>
              <a:spcBef>
                <a:spcPct val="0"/>
              </a:spcBef>
              <a:buFontTx/>
              <a:buNone/>
            </a:pPr>
            <a:r>
              <a:rPr lang="ar-SA" altLang="en-US" sz="2000" b="1" dirty="0">
                <a:latin typeface="Times New Roman" panose="02020603050405020304" pitchFamily="18" charset="0"/>
                <a:cs typeface="Times New Roman" panose="02020603050405020304" pitchFamily="18" charset="0"/>
              </a:rPr>
              <a:t>التساؤلات الفرعية:</a:t>
            </a:r>
          </a:p>
          <a:p>
            <a:pPr lvl="1" algn="just" rtl="1">
              <a:lnSpc>
                <a:spcPct val="200000"/>
              </a:lnSpc>
              <a:spcBef>
                <a:spcPct val="0"/>
              </a:spcBef>
              <a:buFontTx/>
              <a:buNone/>
            </a:pPr>
            <a:r>
              <a:rPr lang="ar-SA" altLang="en-US" sz="2000" dirty="0">
                <a:latin typeface="Times New Roman" panose="02020603050405020304" pitchFamily="18" charset="0"/>
                <a:cs typeface="Times New Roman" panose="02020603050405020304" pitchFamily="18" charset="0"/>
              </a:rPr>
              <a:t>ما هي أهم الحوافز المادية التي تقدم للعاملين بوزارة التربية والتعليم بسلطنة عمان؟</a:t>
            </a:r>
          </a:p>
          <a:p>
            <a:pPr lvl="1" algn="just" rtl="1">
              <a:lnSpc>
                <a:spcPct val="200000"/>
              </a:lnSpc>
              <a:spcBef>
                <a:spcPct val="0"/>
              </a:spcBef>
              <a:buFontTx/>
              <a:buNone/>
            </a:pPr>
            <a:r>
              <a:rPr lang="ar-SA" altLang="en-US" sz="2000" dirty="0">
                <a:latin typeface="Times New Roman" panose="02020603050405020304" pitchFamily="18" charset="0"/>
                <a:cs typeface="Times New Roman" panose="02020603050405020304" pitchFamily="18" charset="0"/>
              </a:rPr>
              <a:t>ما هو اثر الحوافز المادية في تحسين أداء العاملين بوزارة التربية والتعليم بسلطنة عمان؟</a:t>
            </a:r>
          </a:p>
          <a:p>
            <a:pPr lvl="1" algn="just" rtl="1">
              <a:lnSpc>
                <a:spcPct val="200000"/>
              </a:lnSpc>
              <a:spcBef>
                <a:spcPct val="0"/>
              </a:spcBef>
              <a:buFontTx/>
              <a:buNone/>
            </a:pPr>
            <a:r>
              <a:rPr lang="ar-SA" altLang="en-US" sz="2000" dirty="0">
                <a:latin typeface="Times New Roman" panose="02020603050405020304" pitchFamily="18" charset="0"/>
                <a:cs typeface="Times New Roman" panose="02020603050405020304" pitchFamily="18" charset="0"/>
              </a:rPr>
              <a:t>ما هي الحوافز المعنوية التي تقدم للعاملين في وزارة التربية والتعليم بسلطنة عمان؟</a:t>
            </a:r>
          </a:p>
          <a:p>
            <a:pPr lvl="1" algn="just" rtl="1">
              <a:lnSpc>
                <a:spcPct val="200000"/>
              </a:lnSpc>
              <a:spcBef>
                <a:spcPct val="0"/>
              </a:spcBef>
              <a:buFontTx/>
              <a:buNone/>
            </a:pPr>
            <a:r>
              <a:rPr lang="ar-SA" altLang="en-US" sz="2000" dirty="0">
                <a:latin typeface="Times New Roman" panose="02020603050405020304" pitchFamily="18" charset="0"/>
                <a:cs typeface="Times New Roman" panose="02020603050405020304" pitchFamily="18" charset="0"/>
              </a:rPr>
              <a:t>ما هو اثر الحوافز المعنوية في تحسين أداء العاملين بوزارة التربية والتعليم بسلطنة عمان؟</a:t>
            </a:r>
          </a:p>
        </p:txBody>
      </p:sp>
    </p:spTree>
    <p:extLst>
      <p:ext uri="{BB962C8B-B14F-4D97-AF65-F5344CB8AC3E}">
        <p14:creationId xmlns:p14="http://schemas.microsoft.com/office/powerpoint/2010/main" val="227421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1655048" y="832269"/>
            <a:ext cx="6958956" cy="523220"/>
          </a:xfrm>
          <a:prstGeom prst="rect">
            <a:avLst/>
          </a:prstGeom>
          <a:noFill/>
        </p:spPr>
        <p:txBody>
          <a:bodyPr wrap="none" rtlCol="0">
            <a:spAutoFit/>
          </a:bodyPr>
          <a:lstStyle/>
          <a:p>
            <a:r>
              <a:rPr lang="en-GB" sz="28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4. Importance &amp; Objectives of </a:t>
            </a:r>
            <a:r>
              <a:rPr lang="en-GB" sz="28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a:t>
            </a:r>
            <a:endParaRPr lang="en-US" sz="28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D0FC04D-CB6C-2F73-E6E6-524B986C8DA3}"/>
              </a:ext>
            </a:extLst>
          </p:cNvPr>
          <p:cNvSpPr txBox="1"/>
          <p:nvPr/>
        </p:nvSpPr>
        <p:spPr>
          <a:xfrm>
            <a:off x="991031" y="1384967"/>
            <a:ext cx="9631805" cy="1121846"/>
          </a:xfrm>
          <a:prstGeom prst="rect">
            <a:avLst/>
          </a:prstGeom>
          <a:noFill/>
        </p:spPr>
        <p:txBody>
          <a:bodyPr wrap="square" rtlCol="0">
            <a:spAutoFit/>
          </a:bodyPr>
          <a:lstStyle/>
          <a:p>
            <a:pPr>
              <a:lnSpc>
                <a:spcPct val="200000"/>
              </a:lnSpc>
              <a:defRPr/>
            </a:pPr>
            <a:r>
              <a:rPr lang="en-US" sz="2000" b="1" u="sng" dirty="0"/>
              <a:t>Research Objectives</a:t>
            </a:r>
          </a:p>
          <a:p>
            <a:pPr marL="342900" indent="-342900">
              <a:lnSpc>
                <a:spcPct val="150000"/>
              </a:lnSpc>
              <a:defRPr/>
            </a:pPr>
            <a:r>
              <a:rPr lang="en-US" altLang="ar-SA" sz="2000" b="1" dirty="0">
                <a:ea typeface="Yu Gothic UI Semibold" pitchFamily="34" charset="-128"/>
                <a:cs typeface="Times New Roman" pitchFamily="18" charset="0"/>
              </a:rPr>
              <a:t>The objectives answer the researcher's question to himself: Why is this study conducted?</a:t>
            </a:r>
            <a:endParaRPr lang="en-US" sz="2000" b="1" dirty="0">
              <a:ea typeface="Yu Gothic UI Semibold" pitchFamily="34" charset="-128"/>
              <a:cs typeface="Times New Roman" pitchFamily="18" charset="0"/>
            </a:endParaRPr>
          </a:p>
        </p:txBody>
      </p:sp>
      <p:grpSp>
        <p:nvGrpSpPr>
          <p:cNvPr id="10" name="Group 9">
            <a:extLst>
              <a:ext uri="{FF2B5EF4-FFF2-40B4-BE49-F238E27FC236}">
                <a16:creationId xmlns:a16="http://schemas.microsoft.com/office/drawing/2014/main" id="{B92BDF1A-F76B-CA7E-64E3-2D96DFCD16A5}"/>
              </a:ext>
            </a:extLst>
          </p:cNvPr>
          <p:cNvGrpSpPr/>
          <p:nvPr/>
        </p:nvGrpSpPr>
        <p:grpSpPr>
          <a:xfrm>
            <a:off x="1655048" y="2831619"/>
            <a:ext cx="8231820" cy="3336727"/>
            <a:chOff x="1719932" y="2055889"/>
            <a:chExt cx="8231820" cy="3336727"/>
          </a:xfrm>
          <a:scene3d>
            <a:camera prst="orthographicFront">
              <a:rot lat="0" lon="0" rev="0"/>
            </a:camera>
            <a:lightRig rig="contrasting" dir="t">
              <a:rot lat="0" lon="0" rev="1500000"/>
            </a:lightRig>
          </a:scene3d>
        </p:grpSpPr>
        <p:grpSp>
          <p:nvGrpSpPr>
            <p:cNvPr id="11" name="Google Shape;9032;p70">
              <a:extLst>
                <a:ext uri="{FF2B5EF4-FFF2-40B4-BE49-F238E27FC236}">
                  <a16:creationId xmlns:a16="http://schemas.microsoft.com/office/drawing/2014/main" id="{87DB2BFC-84E8-5244-FB0F-55CDDE0978CD}"/>
                </a:ext>
              </a:extLst>
            </p:cNvPr>
            <p:cNvGrpSpPr/>
            <p:nvPr/>
          </p:nvGrpSpPr>
          <p:grpSpPr>
            <a:xfrm>
              <a:off x="1719932" y="2055889"/>
              <a:ext cx="8231820" cy="3336727"/>
              <a:chOff x="2559249" y="2069323"/>
              <a:chExt cx="685566" cy="685634"/>
            </a:xfrm>
          </p:grpSpPr>
          <p:sp>
            <p:nvSpPr>
              <p:cNvPr id="18" name="Google Shape;9033;p70">
                <a:extLst>
                  <a:ext uri="{FF2B5EF4-FFF2-40B4-BE49-F238E27FC236}">
                    <a16:creationId xmlns:a16="http://schemas.microsoft.com/office/drawing/2014/main" id="{29A85313-E199-D67E-53FB-E62E7C1227CB}"/>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34;p70">
                <a:extLst>
                  <a:ext uri="{FF2B5EF4-FFF2-40B4-BE49-F238E27FC236}">
                    <a16:creationId xmlns:a16="http://schemas.microsoft.com/office/drawing/2014/main" id="{EF0B7429-5A68-DE69-32D7-D655FED2595F}"/>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5;p70">
                <a:extLst>
                  <a:ext uri="{FF2B5EF4-FFF2-40B4-BE49-F238E27FC236}">
                    <a16:creationId xmlns:a16="http://schemas.microsoft.com/office/drawing/2014/main" id="{1C33FE5B-02F8-DD54-F6CA-CE8FB6E43AA8}"/>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6;p70">
                <a:extLst>
                  <a:ext uri="{FF2B5EF4-FFF2-40B4-BE49-F238E27FC236}">
                    <a16:creationId xmlns:a16="http://schemas.microsoft.com/office/drawing/2014/main" id="{85BDCD1F-C539-D166-E687-0EB6E68634BD}"/>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9037;p70">
                <a:extLst>
                  <a:ext uri="{FF2B5EF4-FFF2-40B4-BE49-F238E27FC236}">
                    <a16:creationId xmlns:a16="http://schemas.microsoft.com/office/drawing/2014/main" id="{6659A5F6-CD4C-8C3D-6056-5896F706BC92}"/>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38;p70">
                <a:extLst>
                  <a:ext uri="{FF2B5EF4-FFF2-40B4-BE49-F238E27FC236}">
                    <a16:creationId xmlns:a16="http://schemas.microsoft.com/office/drawing/2014/main" id="{43481F37-F507-EEF1-2A7B-EF21FB0E771B}"/>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39;p70">
                <a:extLst>
                  <a:ext uri="{FF2B5EF4-FFF2-40B4-BE49-F238E27FC236}">
                    <a16:creationId xmlns:a16="http://schemas.microsoft.com/office/drawing/2014/main" id="{F1B6DAD1-E07E-EE7F-E642-FEA11131898D}"/>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40;p70">
                <a:extLst>
                  <a:ext uri="{FF2B5EF4-FFF2-40B4-BE49-F238E27FC236}">
                    <a16:creationId xmlns:a16="http://schemas.microsoft.com/office/drawing/2014/main" id="{ADD2A66D-47A0-044E-98F1-B76731B5191F}"/>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41;p70">
                <a:extLst>
                  <a:ext uri="{FF2B5EF4-FFF2-40B4-BE49-F238E27FC236}">
                    <a16:creationId xmlns:a16="http://schemas.microsoft.com/office/drawing/2014/main" id="{1FDB887E-9511-AED2-1086-3B6836CC15C7}"/>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9042;p70">
                <a:extLst>
                  <a:ext uri="{FF2B5EF4-FFF2-40B4-BE49-F238E27FC236}">
                    <a16:creationId xmlns:a16="http://schemas.microsoft.com/office/drawing/2014/main" id="{4D575E50-53E4-1237-C435-F7FB5C27887F}"/>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043;p70">
                <a:extLst>
                  <a:ext uri="{FF2B5EF4-FFF2-40B4-BE49-F238E27FC236}">
                    <a16:creationId xmlns:a16="http://schemas.microsoft.com/office/drawing/2014/main" id="{45ABD750-CB17-D91F-BDF8-E75C83EBC100}"/>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044;p70">
                <a:extLst>
                  <a:ext uri="{FF2B5EF4-FFF2-40B4-BE49-F238E27FC236}">
                    <a16:creationId xmlns:a16="http://schemas.microsoft.com/office/drawing/2014/main" id="{4AEE8FAA-FC3C-F6B3-A3AB-57419F58480F}"/>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5;p70">
                <a:extLst>
                  <a:ext uri="{FF2B5EF4-FFF2-40B4-BE49-F238E27FC236}">
                    <a16:creationId xmlns:a16="http://schemas.microsoft.com/office/drawing/2014/main" id="{FB6285BF-BD43-B76D-B5CE-90E1BC55E494}"/>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 name="TextBox 11">
              <a:extLst>
                <a:ext uri="{FF2B5EF4-FFF2-40B4-BE49-F238E27FC236}">
                  <a16:creationId xmlns:a16="http://schemas.microsoft.com/office/drawing/2014/main" id="{7676D5A4-AFD6-21B9-0EC0-4CE1225CD170}"/>
                </a:ext>
              </a:extLst>
            </p:cNvPr>
            <p:cNvSpPr txBox="1"/>
            <p:nvPr/>
          </p:nvSpPr>
          <p:spPr>
            <a:xfrm>
              <a:off x="6145794" y="2300434"/>
              <a:ext cx="1982002" cy="461665"/>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a:defRPr/>
              </a:pPr>
              <a:r>
                <a:rPr lang="en-US" sz="2400" b="1" dirty="0">
                  <a:ea typeface="Yu Gothic UI Semibold" pitchFamily="34" charset="-128"/>
                  <a:cs typeface="Times New Roman" pitchFamily="18" charset="0"/>
                </a:rPr>
                <a:t>Specific</a:t>
              </a:r>
              <a:endParaRPr lang="en-US" sz="1800" b="1" dirty="0">
                <a:ea typeface="Yu Gothic UI Semibold" pitchFamily="34" charset="-128"/>
                <a:cs typeface="Times New Roman" pitchFamily="18" charset="0"/>
              </a:endParaRPr>
            </a:p>
          </p:txBody>
        </p:sp>
        <p:sp>
          <p:nvSpPr>
            <p:cNvPr id="13" name="TextBox 12">
              <a:extLst>
                <a:ext uri="{FF2B5EF4-FFF2-40B4-BE49-F238E27FC236}">
                  <a16:creationId xmlns:a16="http://schemas.microsoft.com/office/drawing/2014/main" id="{638C9C2E-EDED-68FE-26DD-835A452FA1FB}"/>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endParaRPr lang="ar-SA" sz="2000" b="1" dirty="0">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id="{48ED877F-3C6D-FAA1-FB5E-79A53C4D2E38}"/>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Timely</a:t>
              </a:r>
              <a:endParaRPr lang="fr-FR" sz="2000" b="1" dirty="0">
                <a:latin typeface="ArialMT"/>
              </a:endParaRPr>
            </a:p>
          </p:txBody>
        </p:sp>
        <p:sp>
          <p:nvSpPr>
            <p:cNvPr id="15" name="TextBox 14">
              <a:extLst>
                <a:ext uri="{FF2B5EF4-FFF2-40B4-BE49-F238E27FC236}">
                  <a16:creationId xmlns:a16="http://schemas.microsoft.com/office/drawing/2014/main" id="{7393992F-6210-8F40-964F-AB81A3B4D606}"/>
                </a:ext>
              </a:extLst>
            </p:cNvPr>
            <p:cNvSpPr txBox="1"/>
            <p:nvPr/>
          </p:nvSpPr>
          <p:spPr>
            <a:xfrm>
              <a:off x="3227215" y="2496835"/>
              <a:ext cx="1637179" cy="506292"/>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just">
                <a:lnSpc>
                  <a:spcPct val="150000"/>
                </a:lnSpc>
                <a:defRPr/>
              </a:pPr>
              <a:r>
                <a:rPr lang="en-US" sz="2000" b="1" dirty="0">
                  <a:ea typeface="Yu Gothic UI Semibold" pitchFamily="34" charset="-128"/>
                  <a:cs typeface="Times New Roman" pitchFamily="18" charset="0"/>
                </a:rPr>
                <a:t>Measurable</a:t>
              </a:r>
            </a:p>
          </p:txBody>
        </p:sp>
        <p:sp>
          <p:nvSpPr>
            <p:cNvPr id="16" name="TextBox 15">
              <a:extLst>
                <a:ext uri="{FF2B5EF4-FFF2-40B4-BE49-F238E27FC236}">
                  <a16:creationId xmlns:a16="http://schemas.microsoft.com/office/drawing/2014/main" id="{565D3FB7-9701-9AC0-C47C-9A598DFC1D48}"/>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a:defRPr/>
              </a:pPr>
              <a:r>
                <a:rPr lang="en-US" sz="2000" b="1" dirty="0">
                  <a:ea typeface="Yu Gothic UI Semibold" pitchFamily="34" charset="-128"/>
                  <a:cs typeface="Times New Roman" pitchFamily="18" charset="0"/>
                </a:rPr>
                <a:t>Achievable</a:t>
              </a:r>
              <a:endParaRPr lang="en-US" sz="1800" b="1" dirty="0">
                <a:ea typeface="Yu Gothic UI Semibold" pitchFamily="34" charset="-128"/>
                <a:cs typeface="Times New Roman" pitchFamily="18" charset="0"/>
              </a:endParaRPr>
            </a:p>
          </p:txBody>
        </p:sp>
        <p:sp>
          <p:nvSpPr>
            <p:cNvPr id="17" name="TextBox 16">
              <a:extLst>
                <a:ext uri="{FF2B5EF4-FFF2-40B4-BE49-F238E27FC236}">
                  <a16:creationId xmlns:a16="http://schemas.microsoft.com/office/drawing/2014/main" id="{323BEEC0-3A80-1185-F287-2B34DF68C674}"/>
                </a:ext>
              </a:extLst>
            </p:cNvPr>
            <p:cNvSpPr txBox="1"/>
            <p:nvPr/>
          </p:nvSpPr>
          <p:spPr>
            <a:xfrm>
              <a:off x="3469032" y="4667776"/>
              <a:ext cx="2257717" cy="589072"/>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ctr">
                <a:lnSpc>
                  <a:spcPct val="150000"/>
                </a:lnSpc>
                <a:defRPr/>
              </a:pPr>
              <a:r>
                <a:rPr lang="en-US" sz="2400" b="1" dirty="0">
                  <a:ea typeface="Yu Gothic UI Semibold" pitchFamily="34" charset="-128"/>
                  <a:cs typeface="Times New Roman" pitchFamily="18" charset="0"/>
                </a:rPr>
                <a:t>Realistic</a:t>
              </a:r>
              <a:endParaRPr lang="en-US" sz="2000" b="1" dirty="0">
                <a:ea typeface="Yu Gothic UI Semibold" pitchFamily="34" charset="-128"/>
                <a:cs typeface="Times New Roman" pitchFamily="18" charset="0"/>
              </a:endParaRPr>
            </a:p>
          </p:txBody>
        </p:sp>
      </p:grpSp>
      <p:sp>
        <p:nvSpPr>
          <p:cNvPr id="31" name="TextBox 30">
            <a:extLst>
              <a:ext uri="{FF2B5EF4-FFF2-40B4-BE49-F238E27FC236}">
                <a16:creationId xmlns:a16="http://schemas.microsoft.com/office/drawing/2014/main" id="{4709EB01-FA4E-0492-1CDF-77B5E999255F}"/>
              </a:ext>
            </a:extLst>
          </p:cNvPr>
          <p:cNvSpPr txBox="1"/>
          <p:nvPr/>
        </p:nvSpPr>
        <p:spPr>
          <a:xfrm>
            <a:off x="4262809" y="4159624"/>
            <a:ext cx="3088250" cy="523220"/>
          </a:xfrm>
          <a:prstGeom prst="rect">
            <a:avLst/>
          </a:prstGeom>
          <a:noFill/>
        </p:spPr>
        <p:txBody>
          <a:bodyPr wrap="square" rtlCol="0">
            <a:spAutoFit/>
          </a:bodyPr>
          <a:lstStyle/>
          <a:p>
            <a:pPr algn="ctr"/>
            <a:r>
              <a:rPr lang="en-US" sz="2800" b="1" dirty="0"/>
              <a:t>SMART </a:t>
            </a:r>
            <a:endParaRPr lang="en-US" sz="2400" b="1" dirty="0"/>
          </a:p>
        </p:txBody>
      </p:sp>
    </p:spTree>
    <p:extLst>
      <p:ext uri="{BB962C8B-B14F-4D97-AF65-F5344CB8AC3E}">
        <p14:creationId xmlns:p14="http://schemas.microsoft.com/office/powerpoint/2010/main" val="360384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9C9C89C5-C0AD-102B-2148-A165066FEF11}"/>
              </a:ext>
            </a:extLst>
          </p:cNvPr>
          <p:cNvSpPr txBox="1"/>
          <p:nvPr/>
        </p:nvSpPr>
        <p:spPr>
          <a:xfrm>
            <a:off x="2025120" y="742799"/>
            <a:ext cx="6958956" cy="523220"/>
          </a:xfrm>
          <a:prstGeom prst="rect">
            <a:avLst/>
          </a:prstGeom>
          <a:noFill/>
        </p:spPr>
        <p:txBody>
          <a:bodyPr wrap="none" rtlCol="0">
            <a:spAutoFit/>
          </a:bodyPr>
          <a:lstStyle/>
          <a:p>
            <a:r>
              <a:rPr lang="en-GB" sz="28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4. Importance &amp; Objectives of </a:t>
            </a:r>
            <a:r>
              <a:rPr lang="en-GB" sz="28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a:t>
            </a:r>
            <a:endParaRPr lang="en-US" sz="28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133FC64-C3E8-E76A-0C15-8B9411C2B601}"/>
              </a:ext>
            </a:extLst>
          </p:cNvPr>
          <p:cNvSpPr txBox="1"/>
          <p:nvPr/>
        </p:nvSpPr>
        <p:spPr>
          <a:xfrm>
            <a:off x="284813" y="1452016"/>
            <a:ext cx="11512446" cy="4199611"/>
          </a:xfrm>
          <a:prstGeom prst="rect">
            <a:avLst/>
          </a:prstGeom>
          <a:noFill/>
        </p:spPr>
        <p:txBody>
          <a:bodyPr wrap="square" rtlCol="0">
            <a:spAutoFit/>
          </a:bodyPr>
          <a:lstStyle/>
          <a:p>
            <a:pPr indent="-342900">
              <a:lnSpc>
                <a:spcPct val="200000"/>
              </a:lnSpc>
              <a:defRPr/>
            </a:pPr>
            <a:r>
              <a:rPr lang="en-US" sz="2000" b="1" u="sng" dirty="0"/>
              <a:t>An example of writing the objectives and importance of the study:</a:t>
            </a:r>
          </a:p>
          <a:p>
            <a:pPr marL="342900" indent="-342900">
              <a:lnSpc>
                <a:spcPct val="200000"/>
              </a:lnSpc>
              <a:defRPr/>
            </a:pPr>
            <a:r>
              <a:rPr lang="en-US" sz="2000" b="1" dirty="0">
                <a:ea typeface="Yu Gothic UI Semibold" pitchFamily="34" charset="-128"/>
                <a:cs typeface="Times New Roman" pitchFamily="18" charset="0"/>
              </a:rPr>
              <a:t>The objectives of the study are as follows:</a:t>
            </a:r>
          </a:p>
          <a:p>
            <a:pPr marL="457200" indent="-457200">
              <a:lnSpc>
                <a:spcPct val="200000"/>
              </a:lnSpc>
              <a:buFont typeface="+mj-lt"/>
              <a:buAutoNum type="arabicPeriod"/>
              <a:defRPr/>
            </a:pPr>
            <a:r>
              <a:rPr lang="en-US" sz="2000" dirty="0">
                <a:ea typeface="Yu Gothic UI Semibold" pitchFamily="34" charset="-128"/>
                <a:cs typeface="Times New Roman" pitchFamily="18" charset="0"/>
              </a:rPr>
              <a:t>To Identify the most important material incentives offered to employees of the Ministry of Education in the Sultanate of Oman.</a:t>
            </a:r>
          </a:p>
          <a:p>
            <a:pPr marL="457200" indent="-457200">
              <a:lnSpc>
                <a:spcPct val="200000"/>
              </a:lnSpc>
              <a:buFont typeface="+mj-lt"/>
              <a:buAutoNum type="arabicPeriod"/>
              <a:defRPr/>
            </a:pPr>
            <a:r>
              <a:rPr lang="en-US" sz="2000" dirty="0">
                <a:ea typeface="Yu Gothic UI Semibold" pitchFamily="34" charset="-128"/>
                <a:cs typeface="Times New Roman" pitchFamily="18" charset="0"/>
              </a:rPr>
              <a:t>To Identify the impact of the material incentives offered to the employees of the Ministry of Education in the Sultanate of Oman.</a:t>
            </a:r>
          </a:p>
          <a:p>
            <a:pPr marL="342900" indent="-342900">
              <a:lnSpc>
                <a:spcPct val="150000"/>
              </a:lnSpc>
              <a:defRPr/>
            </a:pP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218593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A8248F09-C427-0EF5-ACC2-B3A4E11FEEC0}"/>
              </a:ext>
            </a:extLst>
          </p:cNvPr>
          <p:cNvSpPr txBox="1"/>
          <p:nvPr/>
        </p:nvSpPr>
        <p:spPr>
          <a:xfrm>
            <a:off x="1618861" y="674509"/>
            <a:ext cx="6958956" cy="523220"/>
          </a:xfrm>
          <a:prstGeom prst="rect">
            <a:avLst/>
          </a:prstGeom>
          <a:noFill/>
        </p:spPr>
        <p:txBody>
          <a:bodyPr wrap="none" rtlCol="0">
            <a:spAutoFit/>
          </a:bodyPr>
          <a:lstStyle/>
          <a:p>
            <a:r>
              <a:rPr lang="en-GB" sz="28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4. Importance &amp; Objectives of </a:t>
            </a:r>
            <a:r>
              <a:rPr lang="en-GB" sz="28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a:t>
            </a:r>
            <a:endParaRPr lang="en-US" sz="28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C57FC86F-B467-9C01-7043-554C625A8DDB}"/>
              </a:ext>
            </a:extLst>
          </p:cNvPr>
          <p:cNvSpPr txBox="1"/>
          <p:nvPr/>
        </p:nvSpPr>
        <p:spPr>
          <a:xfrm>
            <a:off x="946338" y="1392052"/>
            <a:ext cx="9631805" cy="727571"/>
          </a:xfrm>
          <a:prstGeom prst="rect">
            <a:avLst/>
          </a:prstGeom>
          <a:noFill/>
        </p:spPr>
        <p:txBody>
          <a:bodyPr wrap="square" rtlCol="0">
            <a:spAutoFit/>
          </a:bodyPr>
          <a:lstStyle/>
          <a:p>
            <a:pPr indent="-342900">
              <a:lnSpc>
                <a:spcPct val="200000"/>
              </a:lnSpc>
              <a:defRPr/>
            </a:pPr>
            <a:r>
              <a:rPr lang="en-US" sz="2400" b="1" u="sng" dirty="0"/>
              <a:t>An example of writing the objectives of study:</a:t>
            </a:r>
          </a:p>
        </p:txBody>
      </p:sp>
      <p:sp>
        <p:nvSpPr>
          <p:cNvPr id="10" name="Sous-titre 8">
            <a:extLst>
              <a:ext uri="{FF2B5EF4-FFF2-40B4-BE49-F238E27FC236}">
                <a16:creationId xmlns:a16="http://schemas.microsoft.com/office/drawing/2014/main" id="{FA0EF43E-5A66-FDF3-EF6E-27DE00F6D292}"/>
              </a:ext>
            </a:extLst>
          </p:cNvPr>
          <p:cNvSpPr txBox="1">
            <a:spLocks/>
          </p:cNvSpPr>
          <p:nvPr/>
        </p:nvSpPr>
        <p:spPr>
          <a:xfrm>
            <a:off x="642634" y="2214562"/>
            <a:ext cx="11152682" cy="46434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rtl="1">
              <a:lnSpc>
                <a:spcPct val="200000"/>
              </a:lnSpc>
              <a:spcBef>
                <a:spcPct val="0"/>
              </a:spcBef>
              <a:buFontTx/>
              <a:buNone/>
            </a:pPr>
            <a:r>
              <a:rPr lang="ar-SA" altLang="en-US" sz="2000" b="1" dirty="0">
                <a:latin typeface="Times New Roman" panose="02020603050405020304" pitchFamily="18" charset="0"/>
                <a:cs typeface="Times New Roman" panose="02020603050405020304" pitchFamily="18" charset="0"/>
              </a:rPr>
              <a:t>ما هي أهم الحوافز المادية التي تقدم للعاملين بوزارة التربية والتعليم بسلطنة عمان؟</a:t>
            </a:r>
          </a:p>
          <a:p>
            <a:pPr lvl="1" algn="just" rtl="1">
              <a:lnSpc>
                <a:spcPct val="200000"/>
              </a:lnSpc>
              <a:spcBef>
                <a:spcPct val="0"/>
              </a:spcBef>
              <a:buFontTx/>
              <a:buNone/>
            </a:pPr>
            <a:r>
              <a:rPr lang="ar-SA" altLang="en-US" sz="2000" b="1" dirty="0">
                <a:latin typeface="Times New Roman" panose="02020603050405020304" pitchFamily="18" charset="0"/>
                <a:cs typeface="Times New Roman" panose="02020603050405020304" pitchFamily="18" charset="0"/>
              </a:rPr>
              <a:t>ما هو اثر الحوافز المادية في تحسين أداء العاملين بوزارة التربية والتعليم بسلطنة عمان؟</a:t>
            </a:r>
            <a:endParaRPr lang="en-US" sz="2000" b="1" dirty="0"/>
          </a:p>
          <a:p>
            <a:pPr lvl="1" algn="just" rtl="1">
              <a:lnSpc>
                <a:spcPct val="150000"/>
              </a:lnSpc>
              <a:defRPr/>
            </a:pPr>
            <a:r>
              <a:rPr lang="ar-SA" sz="2000" b="1" dirty="0"/>
              <a:t>مثال على كتابة أهداف وأهمية الدراسة:</a:t>
            </a:r>
            <a:endParaRPr lang="en-US" sz="2000" b="1" dirty="0"/>
          </a:p>
          <a:p>
            <a:pPr lvl="1" algn="just" rtl="1">
              <a:lnSpc>
                <a:spcPct val="150000"/>
              </a:lnSpc>
              <a:defRPr/>
            </a:pPr>
            <a:r>
              <a:rPr lang="ar-SA" sz="2000" dirty="0"/>
              <a:t>تتمثل أهداف الدراسة فيما يلي:</a:t>
            </a:r>
          </a:p>
          <a:p>
            <a:pPr marL="800100" lvl="1" indent="-342900" algn="just" rtl="1">
              <a:lnSpc>
                <a:spcPct val="150000"/>
              </a:lnSpc>
              <a:buFontTx/>
              <a:buChar char="-"/>
              <a:defRPr/>
            </a:pPr>
            <a:r>
              <a:rPr lang="ar-SA" sz="2000" dirty="0"/>
              <a:t>التعرف على أهم الحوافز المادية التي تقدم للعاملين بوزارة التربية والتعليم بسلطنة عمان.</a:t>
            </a:r>
          </a:p>
          <a:p>
            <a:pPr marL="800100" lvl="1" indent="-342900" algn="just" rtl="1">
              <a:lnSpc>
                <a:spcPct val="150000"/>
              </a:lnSpc>
              <a:buFontTx/>
              <a:buChar char="-"/>
              <a:defRPr/>
            </a:pPr>
            <a:r>
              <a:rPr lang="ar-SA" sz="2000" dirty="0"/>
              <a:t>التعرف على مدى تأثير الحوافز المادية التي تقدم للعاملين بوزارة التربية والتعليم بسلطنة عمان</a:t>
            </a:r>
            <a:r>
              <a:rPr lang="en-US" sz="2000" dirty="0"/>
              <a:t>.</a:t>
            </a:r>
            <a:endParaRPr lang="ar-SA" sz="2000" b="1" dirty="0"/>
          </a:p>
          <a:p>
            <a:pPr marL="342900" indent="-342900" algn="just" rtl="1">
              <a:lnSpc>
                <a:spcPct val="150000"/>
              </a:lnSpc>
              <a:defRPr/>
            </a:pPr>
            <a:endParaRPr lang="fr-FR" altLang="ar-SA" sz="2000" dirty="0">
              <a:ea typeface="Yu Gothic UI Semibold" pitchFamily="34" charset="-128"/>
              <a:cs typeface="Times New Roman" pitchFamily="18" charset="0"/>
            </a:endParaRPr>
          </a:p>
        </p:txBody>
      </p:sp>
    </p:spTree>
    <p:extLst>
      <p:ext uri="{BB962C8B-B14F-4D97-AF65-F5344CB8AC3E}">
        <p14:creationId xmlns:p14="http://schemas.microsoft.com/office/powerpoint/2010/main" val="235268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17E4033-ED76-152B-7A67-6B5EDC6A2350}"/>
              </a:ext>
            </a:extLst>
          </p:cNvPr>
          <p:cNvSpPr txBox="1"/>
          <p:nvPr/>
        </p:nvSpPr>
        <p:spPr>
          <a:xfrm>
            <a:off x="2033587" y="649666"/>
            <a:ext cx="6958956" cy="523220"/>
          </a:xfrm>
          <a:prstGeom prst="rect">
            <a:avLst/>
          </a:prstGeom>
          <a:noFill/>
        </p:spPr>
        <p:txBody>
          <a:bodyPr wrap="none" rtlCol="0">
            <a:spAutoFit/>
          </a:bodyPr>
          <a:lstStyle/>
          <a:p>
            <a:r>
              <a:rPr lang="en-GB" sz="28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4. Importance &amp; Objectives of </a:t>
            </a:r>
            <a:r>
              <a:rPr lang="en-GB" sz="28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a:t>
            </a:r>
            <a:endParaRPr lang="en-US" sz="28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E0FCBE4-01F2-FDFB-5FCA-2358CA8B2CB7}"/>
              </a:ext>
            </a:extLst>
          </p:cNvPr>
          <p:cNvSpPr txBox="1"/>
          <p:nvPr/>
        </p:nvSpPr>
        <p:spPr>
          <a:xfrm>
            <a:off x="164893" y="1719339"/>
            <a:ext cx="11452484" cy="3083921"/>
          </a:xfrm>
          <a:prstGeom prst="rect">
            <a:avLst/>
          </a:prstGeom>
          <a:noFill/>
        </p:spPr>
        <p:txBody>
          <a:bodyPr wrap="square" rtlCol="0">
            <a:spAutoFit/>
          </a:bodyPr>
          <a:lstStyle/>
          <a:p>
            <a:pPr indent="-342900">
              <a:lnSpc>
                <a:spcPct val="200000"/>
              </a:lnSpc>
              <a:defRPr/>
            </a:pPr>
            <a:r>
              <a:rPr lang="en-US" sz="2000" b="1" u="sng" dirty="0"/>
              <a:t>The Importance of the Study:</a:t>
            </a:r>
          </a:p>
          <a:p>
            <a:pPr indent="-342900">
              <a:lnSpc>
                <a:spcPct val="200000"/>
              </a:lnSpc>
              <a:defRPr/>
            </a:pPr>
            <a:r>
              <a:rPr lang="en-US" sz="2000" dirty="0">
                <a:ea typeface="Yu Gothic UI Semibold" pitchFamily="34" charset="-128"/>
                <a:cs typeface="Times New Roman" pitchFamily="18" charset="0"/>
              </a:rPr>
              <a:t>- The importance of the topic compared to other topics.</a:t>
            </a:r>
          </a:p>
          <a:p>
            <a:pPr marL="342900" indent="-342900">
              <a:lnSpc>
                <a:spcPct val="200000"/>
              </a:lnSpc>
              <a:defRPr/>
            </a:pPr>
            <a:r>
              <a:rPr lang="en-US" sz="2000" dirty="0">
                <a:ea typeface="Yu Gothic UI Semibold" pitchFamily="34" charset="-128"/>
                <a:cs typeface="Times New Roman" pitchFamily="18" charset="0"/>
              </a:rPr>
              <a:t>- The importance of research for different segments of society.</a:t>
            </a:r>
          </a:p>
          <a:p>
            <a:pPr marL="342900" indent="-342900">
              <a:lnSpc>
                <a:spcPct val="200000"/>
              </a:lnSpc>
              <a:defRPr/>
            </a:pPr>
            <a:r>
              <a:rPr lang="en-US" sz="2000" dirty="0">
                <a:ea typeface="Yu Gothic UI Semibold" pitchFamily="34" charset="-128"/>
                <a:cs typeface="Times New Roman" pitchFamily="18" charset="0"/>
              </a:rPr>
              <a:t>- Theoretical significance.</a:t>
            </a:r>
          </a:p>
          <a:p>
            <a:pPr marL="342900" indent="-342900">
              <a:lnSpc>
                <a:spcPct val="200000"/>
              </a:lnSpc>
              <a:defRPr/>
            </a:pPr>
            <a:r>
              <a:rPr lang="en-US" sz="2000" dirty="0">
                <a:ea typeface="Yu Gothic UI Semibold" pitchFamily="34" charset="-128"/>
                <a:cs typeface="Times New Roman" pitchFamily="18" charset="0"/>
              </a:rPr>
              <a:t>- Practical importance.</a:t>
            </a:r>
          </a:p>
        </p:txBody>
      </p:sp>
    </p:spTree>
    <p:extLst>
      <p:ext uri="{BB962C8B-B14F-4D97-AF65-F5344CB8AC3E}">
        <p14:creationId xmlns:p14="http://schemas.microsoft.com/office/powerpoint/2010/main" val="314150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C7BA9AF-8FA4-6300-BC32-E2DDF8814128}"/>
              </a:ext>
            </a:extLst>
          </p:cNvPr>
          <p:cNvSpPr txBox="1"/>
          <p:nvPr/>
        </p:nvSpPr>
        <p:spPr>
          <a:xfrm>
            <a:off x="1394009" y="659519"/>
            <a:ext cx="6958956" cy="523220"/>
          </a:xfrm>
          <a:prstGeom prst="rect">
            <a:avLst/>
          </a:prstGeom>
          <a:noFill/>
        </p:spPr>
        <p:txBody>
          <a:bodyPr wrap="none" rtlCol="0">
            <a:spAutoFit/>
          </a:bodyPr>
          <a:lstStyle/>
          <a:p>
            <a:r>
              <a:rPr lang="en-GB" sz="28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4. Objectives &amp; Importance of </a:t>
            </a:r>
            <a:r>
              <a:rPr lang="en-GB" sz="2800" b="1" dirty="0">
                <a:solidFill>
                  <a:srgbClr val="00B0F0"/>
                </a:solidFill>
                <a:latin typeface="Arial" panose="020B0604020202020204" pitchFamily="34" charset="0"/>
                <a:ea typeface="Times New Roman" panose="02020603050405020304" pitchFamily="18" charset="0"/>
                <a:cs typeface="Arial" panose="020B0604020202020204" pitchFamily="34" charset="0"/>
              </a:rPr>
              <a:t>Research</a:t>
            </a:r>
            <a:endParaRPr lang="en-US" sz="2800" b="1" dirty="0">
              <a:solidFill>
                <a:srgbClr val="00B0F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EEC56BE5-DDDE-0E1D-ED27-6357B0C5A563}"/>
              </a:ext>
            </a:extLst>
          </p:cNvPr>
          <p:cNvSpPr txBox="1"/>
          <p:nvPr/>
        </p:nvSpPr>
        <p:spPr>
          <a:xfrm>
            <a:off x="284814" y="1719339"/>
            <a:ext cx="11392524" cy="3122393"/>
          </a:xfrm>
          <a:prstGeom prst="rect">
            <a:avLst/>
          </a:prstGeom>
          <a:noFill/>
        </p:spPr>
        <p:txBody>
          <a:bodyPr wrap="square" rtlCol="0">
            <a:spAutoFit/>
          </a:bodyPr>
          <a:lstStyle/>
          <a:p>
            <a:pPr indent="-342900">
              <a:lnSpc>
                <a:spcPct val="200000"/>
              </a:lnSpc>
              <a:defRPr/>
            </a:pPr>
            <a:r>
              <a:rPr lang="en-US" sz="2000" b="1" dirty="0">
                <a:ea typeface="Yu Gothic UI Semibold" pitchFamily="34" charset="-128"/>
                <a:cs typeface="Times New Roman" pitchFamily="18" charset="0"/>
              </a:rPr>
              <a:t>The researcher must take into consideration, when writing the objectives and importance of the research, some points, including:</a:t>
            </a:r>
          </a:p>
          <a:p>
            <a:pPr marL="114300" indent="-457200">
              <a:lnSpc>
                <a:spcPct val="150000"/>
              </a:lnSpc>
              <a:buFont typeface="+mj-lt"/>
              <a:buAutoNum type="arabicPeriod"/>
              <a:defRPr/>
            </a:pPr>
            <a:r>
              <a:rPr lang="en-US" sz="2000" dirty="0">
                <a:ea typeface="Yu Gothic UI Semibold" pitchFamily="34" charset="-128"/>
                <a:cs typeface="Times New Roman" pitchFamily="18" charset="0"/>
              </a:rPr>
              <a:t>Both of them should be related to the research topic.</a:t>
            </a:r>
          </a:p>
          <a:p>
            <a:pPr marL="457200" indent="-457200">
              <a:lnSpc>
                <a:spcPct val="150000"/>
              </a:lnSpc>
              <a:buFont typeface="+mj-lt"/>
              <a:buAutoNum type="arabicPeriod"/>
              <a:defRPr/>
            </a:pPr>
            <a:r>
              <a:rPr lang="en-US" sz="2000" dirty="0">
                <a:ea typeface="Yu Gothic UI Semibold" pitchFamily="34" charset="-128"/>
                <a:cs typeface="Times New Roman" pitchFamily="18" charset="0"/>
              </a:rPr>
              <a:t>To write the objectives of his study first and then its importance.</a:t>
            </a:r>
          </a:p>
          <a:p>
            <a:pPr marL="114300" indent="-457200">
              <a:lnSpc>
                <a:spcPct val="150000"/>
              </a:lnSpc>
              <a:buFont typeface="+mj-lt"/>
              <a:buAutoNum type="arabicPeriod"/>
              <a:defRPr/>
            </a:pPr>
            <a:r>
              <a:rPr lang="en-US" sz="2000" dirty="0">
                <a:ea typeface="Yu Gothic UI Semibold" pitchFamily="34" charset="-128"/>
                <a:cs typeface="Times New Roman" pitchFamily="18" charset="0"/>
              </a:rPr>
              <a:t> Choose expressions that suggest humility when expressing the importance of the study, such as “the current study may be useful in ………” or “the study may be useful in ……….”</a:t>
            </a:r>
          </a:p>
        </p:txBody>
      </p:sp>
    </p:spTree>
    <p:extLst>
      <p:ext uri="{BB962C8B-B14F-4D97-AF65-F5344CB8AC3E}">
        <p14:creationId xmlns:p14="http://schemas.microsoft.com/office/powerpoint/2010/main" val="63796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1466</TotalTime>
  <Words>1684</Words>
  <Application>Microsoft Office PowerPoint</Application>
  <PresentationFormat>Widescreen</PresentationFormat>
  <Paragraphs>191</Paragraphs>
  <Slides>28</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28</vt:i4>
      </vt:variant>
    </vt:vector>
  </HeadingPairs>
  <TitlesOfParts>
    <vt:vector size="39" baseType="lpstr">
      <vt:lpstr>Yu Gothic UI Semibold</vt:lpstr>
      <vt:lpstr>Andalus</vt:lpstr>
      <vt:lpstr>Arial</vt:lpstr>
      <vt:lpstr>ArialMT</vt:lpstr>
      <vt:lpstr>Calibri</vt:lpstr>
      <vt:lpstr>Calibri Light</vt:lpstr>
      <vt:lpstr>Tajawal Medium</vt:lpstr>
      <vt:lpstr>Times New Roman</vt:lpstr>
      <vt:lpstr>Verdana</vt:lpstr>
      <vt:lpstr>Wingdings</vt:lpstr>
      <vt:lpstr>Office Theme</vt:lpstr>
      <vt:lpstr>PowerPoint Presentation</vt:lpstr>
      <vt:lpstr>Contents</vt:lpstr>
      <vt:lpstr>Contents</vt:lpstr>
      <vt:lpstr>Contents</vt:lpstr>
      <vt:lpstr> The Objectives of the Research Proposal   </vt:lpstr>
      <vt:lpstr> The Objectives of the Research Proposal   </vt:lpstr>
      <vt:lpstr>The Objectives of the Research Proposal </vt:lpstr>
      <vt:lpstr>The Topic and Objectives of the Research Proposal </vt:lpstr>
      <vt:lpstr>The Components' of the Research Proposal </vt:lpstr>
      <vt:lpstr>1. Research Title  </vt:lpstr>
      <vt:lpstr>1. Research Title  </vt:lpstr>
      <vt:lpstr>Research Title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29</cp:revision>
  <dcterms:created xsi:type="dcterms:W3CDTF">2023-04-29T09:08:00Z</dcterms:created>
  <dcterms:modified xsi:type="dcterms:W3CDTF">2024-02-03T07:49:40Z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