
<file path=[Content_Types].xml><?xml version="1.0" encoding="utf-8"?>
<Types xmlns="http://schemas.openxmlformats.org/package/2006/content-types">
  <Default Extension="jpeg" ContentType="image/jpeg"/>
  <Default Extension="png" ContentType="image/png"/>
  <Default Extension="ppm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2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58" r:id="rId18"/>
    <p:sldId id="259" r:id="rId19"/>
    <p:sldId id="260" r:id="rId20"/>
    <p:sldId id="261" r:id="rId21"/>
    <p:sldId id="262" r:id="rId22"/>
    <p:sldId id="257" r:id="rId23"/>
    <p:sldId id="327" r:id="rId24"/>
    <p:sldId id="36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C1858A-1D9D-43DD-BB7C-2E52294023D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94762B-5B8C-4E92-944B-A1449788723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/>
            <a:t>Reinforcement Learning (RL)</a:t>
          </a:r>
          <a:r>
            <a:rPr lang="en-US" b="0" i="0"/>
            <a:t> is a machine learning paradigm where an agent learns to make decisions by interacting with an environment to maximize cumulative rewards.</a:t>
          </a:r>
          <a:endParaRPr lang="en-US"/>
        </a:p>
      </dgm:t>
    </dgm:pt>
    <dgm:pt modelId="{60F24A19-3267-4751-843F-DB8223A6360E}" type="parTrans" cxnId="{6105F5BC-D0F4-4EC9-94E1-527972190625}">
      <dgm:prSet/>
      <dgm:spPr/>
      <dgm:t>
        <a:bodyPr/>
        <a:lstStyle/>
        <a:p>
          <a:endParaRPr lang="en-US"/>
        </a:p>
      </dgm:t>
    </dgm:pt>
    <dgm:pt modelId="{0EF799EB-8ECC-4D24-A169-2B708AC8C03C}" type="sibTrans" cxnId="{6105F5BC-D0F4-4EC9-94E1-527972190625}">
      <dgm:prSet/>
      <dgm:spPr/>
      <dgm:t>
        <a:bodyPr/>
        <a:lstStyle/>
        <a:p>
          <a:endParaRPr lang="en-US"/>
        </a:p>
      </dgm:t>
    </dgm:pt>
    <dgm:pt modelId="{9C59C283-2A6F-44A6-B417-B546EE066EC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/>
            <a:t>RL is inspired by how humans learn through trial and error and is widely applicable in various fields.</a:t>
          </a:r>
        </a:p>
      </dgm:t>
    </dgm:pt>
    <dgm:pt modelId="{A65B1EDA-2150-44D4-9F30-6188FEA45059}" type="parTrans" cxnId="{2ED441D2-9654-4EF5-A074-FD445869D882}">
      <dgm:prSet/>
      <dgm:spPr/>
      <dgm:t>
        <a:bodyPr/>
        <a:lstStyle/>
        <a:p>
          <a:endParaRPr lang="en-US"/>
        </a:p>
      </dgm:t>
    </dgm:pt>
    <dgm:pt modelId="{C8867B79-52D7-4F42-86E3-40789D7DE725}" type="sibTrans" cxnId="{2ED441D2-9654-4EF5-A074-FD445869D882}">
      <dgm:prSet/>
      <dgm:spPr/>
      <dgm:t>
        <a:bodyPr/>
        <a:lstStyle/>
        <a:p>
          <a:endParaRPr lang="en-US"/>
        </a:p>
      </dgm:t>
    </dgm:pt>
    <dgm:pt modelId="{0B68AAB6-89E3-4DC8-ACA7-CBCD61DB1960}" type="pres">
      <dgm:prSet presAssocID="{B7C1858A-1D9D-43DD-BB7C-2E52294023D5}" presName="vert0" presStyleCnt="0">
        <dgm:presLayoutVars>
          <dgm:dir/>
          <dgm:animOne val="branch"/>
          <dgm:animLvl val="lvl"/>
        </dgm:presLayoutVars>
      </dgm:prSet>
      <dgm:spPr/>
    </dgm:pt>
    <dgm:pt modelId="{A1D98F55-97B0-4191-92CC-F7849679B750}" type="pres">
      <dgm:prSet presAssocID="{9094762B-5B8C-4E92-944B-A14497887237}" presName="thickLine" presStyleLbl="alignNode1" presStyleIdx="0" presStyleCnt="2"/>
      <dgm:spPr/>
    </dgm:pt>
    <dgm:pt modelId="{4256FB91-DD97-4EBE-BF58-4C3BBF7E2383}" type="pres">
      <dgm:prSet presAssocID="{9094762B-5B8C-4E92-944B-A14497887237}" presName="horz1" presStyleCnt="0"/>
      <dgm:spPr/>
    </dgm:pt>
    <dgm:pt modelId="{1C1E40A5-1DB2-43D6-8149-413BAFDF51C9}" type="pres">
      <dgm:prSet presAssocID="{9094762B-5B8C-4E92-944B-A14497887237}" presName="tx1" presStyleLbl="revTx" presStyleIdx="0" presStyleCnt="2"/>
      <dgm:spPr/>
    </dgm:pt>
    <dgm:pt modelId="{1B4537DE-2926-47DF-89F6-3122166A8F04}" type="pres">
      <dgm:prSet presAssocID="{9094762B-5B8C-4E92-944B-A14497887237}" presName="vert1" presStyleCnt="0"/>
      <dgm:spPr/>
    </dgm:pt>
    <dgm:pt modelId="{38CDD1A3-A4CD-40F0-833D-40F5063CE53E}" type="pres">
      <dgm:prSet presAssocID="{9C59C283-2A6F-44A6-B417-B546EE066ECD}" presName="thickLine" presStyleLbl="alignNode1" presStyleIdx="1" presStyleCnt="2"/>
      <dgm:spPr/>
    </dgm:pt>
    <dgm:pt modelId="{FC95ACD4-009A-4DB1-BC99-0CE95D3D12BC}" type="pres">
      <dgm:prSet presAssocID="{9C59C283-2A6F-44A6-B417-B546EE066ECD}" presName="horz1" presStyleCnt="0"/>
      <dgm:spPr/>
    </dgm:pt>
    <dgm:pt modelId="{62221AD8-AE40-4923-93DB-580EBCBE98AF}" type="pres">
      <dgm:prSet presAssocID="{9C59C283-2A6F-44A6-B417-B546EE066ECD}" presName="tx1" presStyleLbl="revTx" presStyleIdx="1" presStyleCnt="2"/>
      <dgm:spPr/>
    </dgm:pt>
    <dgm:pt modelId="{03EC3BA2-3823-4916-9E77-5B05C267E385}" type="pres">
      <dgm:prSet presAssocID="{9C59C283-2A6F-44A6-B417-B546EE066ECD}" presName="vert1" presStyleCnt="0"/>
      <dgm:spPr/>
    </dgm:pt>
  </dgm:ptLst>
  <dgm:cxnLst>
    <dgm:cxn modelId="{80573F64-ACE6-4FE1-B6CA-84C06F96F1BA}" type="presOf" srcId="{9C59C283-2A6F-44A6-B417-B546EE066ECD}" destId="{62221AD8-AE40-4923-93DB-580EBCBE98AF}" srcOrd="0" destOrd="0" presId="urn:microsoft.com/office/officeart/2008/layout/LinedList"/>
    <dgm:cxn modelId="{AF791EB7-03C5-4240-92FF-9C9E60BD50CF}" type="presOf" srcId="{B7C1858A-1D9D-43DD-BB7C-2E52294023D5}" destId="{0B68AAB6-89E3-4DC8-ACA7-CBCD61DB1960}" srcOrd="0" destOrd="0" presId="urn:microsoft.com/office/officeart/2008/layout/LinedList"/>
    <dgm:cxn modelId="{6105F5BC-D0F4-4EC9-94E1-527972190625}" srcId="{B7C1858A-1D9D-43DD-BB7C-2E52294023D5}" destId="{9094762B-5B8C-4E92-944B-A14497887237}" srcOrd="0" destOrd="0" parTransId="{60F24A19-3267-4751-843F-DB8223A6360E}" sibTransId="{0EF799EB-8ECC-4D24-A169-2B708AC8C03C}"/>
    <dgm:cxn modelId="{2ED441D2-9654-4EF5-A074-FD445869D882}" srcId="{B7C1858A-1D9D-43DD-BB7C-2E52294023D5}" destId="{9C59C283-2A6F-44A6-B417-B546EE066ECD}" srcOrd="1" destOrd="0" parTransId="{A65B1EDA-2150-44D4-9F30-6188FEA45059}" sibTransId="{C8867B79-52D7-4F42-86E3-40789D7DE725}"/>
    <dgm:cxn modelId="{98FB1DF5-73C6-47AB-BC50-A09D00A5A906}" type="presOf" srcId="{9094762B-5B8C-4E92-944B-A14497887237}" destId="{1C1E40A5-1DB2-43D6-8149-413BAFDF51C9}" srcOrd="0" destOrd="0" presId="urn:microsoft.com/office/officeart/2008/layout/LinedList"/>
    <dgm:cxn modelId="{6F6B5FE8-F927-4E25-8F83-E5ED6FA17922}" type="presParOf" srcId="{0B68AAB6-89E3-4DC8-ACA7-CBCD61DB1960}" destId="{A1D98F55-97B0-4191-92CC-F7849679B750}" srcOrd="0" destOrd="0" presId="urn:microsoft.com/office/officeart/2008/layout/LinedList"/>
    <dgm:cxn modelId="{C9EFBF53-96EE-46A5-982F-C378745C5D00}" type="presParOf" srcId="{0B68AAB6-89E3-4DC8-ACA7-CBCD61DB1960}" destId="{4256FB91-DD97-4EBE-BF58-4C3BBF7E2383}" srcOrd="1" destOrd="0" presId="urn:microsoft.com/office/officeart/2008/layout/LinedList"/>
    <dgm:cxn modelId="{ACC23FC3-5E90-41B0-8EAA-CE29C7F003A0}" type="presParOf" srcId="{4256FB91-DD97-4EBE-BF58-4C3BBF7E2383}" destId="{1C1E40A5-1DB2-43D6-8149-413BAFDF51C9}" srcOrd="0" destOrd="0" presId="urn:microsoft.com/office/officeart/2008/layout/LinedList"/>
    <dgm:cxn modelId="{D017EF71-2249-4166-BB25-D697E10482FF}" type="presParOf" srcId="{4256FB91-DD97-4EBE-BF58-4C3BBF7E2383}" destId="{1B4537DE-2926-47DF-89F6-3122166A8F04}" srcOrd="1" destOrd="0" presId="urn:microsoft.com/office/officeart/2008/layout/LinedList"/>
    <dgm:cxn modelId="{669B2A01-25AA-4071-8D0E-656C0F7A8764}" type="presParOf" srcId="{0B68AAB6-89E3-4DC8-ACA7-CBCD61DB1960}" destId="{38CDD1A3-A4CD-40F0-833D-40F5063CE53E}" srcOrd="2" destOrd="0" presId="urn:microsoft.com/office/officeart/2008/layout/LinedList"/>
    <dgm:cxn modelId="{54FCB0F5-5AB8-4FC7-8257-C80ECD2DC043}" type="presParOf" srcId="{0B68AAB6-89E3-4DC8-ACA7-CBCD61DB1960}" destId="{FC95ACD4-009A-4DB1-BC99-0CE95D3D12BC}" srcOrd="3" destOrd="0" presId="urn:microsoft.com/office/officeart/2008/layout/LinedList"/>
    <dgm:cxn modelId="{1F1409E5-32D7-45FA-8280-8EA243ACEFEA}" type="presParOf" srcId="{FC95ACD4-009A-4DB1-BC99-0CE95D3D12BC}" destId="{62221AD8-AE40-4923-93DB-580EBCBE98AF}" srcOrd="0" destOrd="0" presId="urn:microsoft.com/office/officeart/2008/layout/LinedList"/>
    <dgm:cxn modelId="{1AC5915A-7209-45CB-AE23-CF9C6649FC7A}" type="presParOf" srcId="{FC95ACD4-009A-4DB1-BC99-0CE95D3D12BC}" destId="{03EC3BA2-3823-4916-9E77-5B05C267E38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D98F55-97B0-4191-92CC-F7849679B750}">
      <dsp:nvSpPr>
        <dsp:cNvPr id="0" name=""/>
        <dsp:cNvSpPr/>
      </dsp:nvSpPr>
      <dsp:spPr>
        <a:xfrm>
          <a:off x="0" y="0"/>
          <a:ext cx="48998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1E40A5-1DB2-43D6-8149-413BAFDF51C9}">
      <dsp:nvSpPr>
        <dsp:cNvPr id="0" name=""/>
        <dsp:cNvSpPr/>
      </dsp:nvSpPr>
      <dsp:spPr>
        <a:xfrm>
          <a:off x="0" y="0"/>
          <a:ext cx="4899869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b="1" i="0" kern="1200"/>
            <a:t>Reinforcement Learning (RL)</a:t>
          </a:r>
          <a:r>
            <a:rPr lang="en-US" sz="2500" b="0" i="0" kern="1200"/>
            <a:t> is a machine learning paradigm where an agent learns to make decisions by interacting with an environment to maximize cumulative rewards.</a:t>
          </a:r>
          <a:endParaRPr lang="en-US" sz="2500" kern="1200"/>
        </a:p>
      </dsp:txBody>
      <dsp:txXfrm>
        <a:off x="0" y="0"/>
        <a:ext cx="4899869" cy="2175669"/>
      </dsp:txXfrm>
    </dsp:sp>
    <dsp:sp modelId="{38CDD1A3-A4CD-40F0-833D-40F5063CE53E}">
      <dsp:nvSpPr>
        <dsp:cNvPr id="0" name=""/>
        <dsp:cNvSpPr/>
      </dsp:nvSpPr>
      <dsp:spPr>
        <a:xfrm>
          <a:off x="0" y="2175669"/>
          <a:ext cx="48998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221AD8-AE40-4923-93DB-580EBCBE98AF}">
      <dsp:nvSpPr>
        <dsp:cNvPr id="0" name=""/>
        <dsp:cNvSpPr/>
      </dsp:nvSpPr>
      <dsp:spPr>
        <a:xfrm>
          <a:off x="0" y="2175669"/>
          <a:ext cx="4899869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b="0" i="0" kern="1200"/>
            <a:t>RL is inspired by how humans learn through trial and error and is widely applicable in various fields.</a:t>
          </a:r>
        </a:p>
      </dsp:txBody>
      <dsp:txXfrm>
        <a:off x="0" y="2175669"/>
        <a:ext cx="4899869" cy="21756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6FBC7-E463-4BE2-A7C9-07871C6F6E48}" type="datetimeFigureOut">
              <a:rPr lang="en-US" smtClean="0"/>
              <a:t>8/24/23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8D5AE-BAF3-4021-B03D-CE91D902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39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EFE87-25C7-7CC3-D688-246303AEE4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95D8BE-7CD0-2019-4156-889DBBEE16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76DC2-52F6-B782-A762-D03396FD4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5FFEA-87AC-C4F6-D959-92AAF253F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74ED1E-8305-D9A8-F648-31BF21ADB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5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2CBAD-2DEF-97CF-A055-4E3F5BA61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71AFB-BB9B-415E-2FD3-3BD324D42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22133-6AF2-08A9-DE9D-C1CB5BB0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F5C4D-ED7B-D544-62BE-3E7D834B1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CA564-0F9E-DBC6-E0BA-434C8B2C7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381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3E0D7-73B6-3DE2-18BC-CE964F392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26848D-2DA8-5D44-DA76-FEFD327D45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3A1B5-473A-8101-F5AB-4D7614B2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C2CE0-B2B1-F7F5-A596-01573D48A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B74DA-1123-E976-FD7E-4718BDA4D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257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A07E8-6901-B51F-32EB-84F0817A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D9DA2-8006-1B0E-527A-851AE41598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A32A51-4F91-C5BD-22B8-99308E1A9C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CDE9B2-732B-BDB9-A9EE-C981217B4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8C45F-E0F6-8704-B7E5-8EB6B938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F6737C-6F36-280C-66D8-FD781AD22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863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B04E9-BA7D-A95B-7C41-5369D0E16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D7F04F-B202-7238-D8BE-84B473D23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329679-9032-D924-3D81-53D1DBC4D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7DC845-EED1-E126-6059-6B4CEDE40D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322C32-4A8F-C22E-85B2-214E53A7A5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DDDE76-DE14-EB45-C2C5-D1EF4F0DE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B99DC-8D41-A231-0E02-CFB448A47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B3F664-BDB7-66BE-0BC6-584FBD995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5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D8E59-28B6-1211-A9C0-39E9CB4A6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6C73E-44D3-45AF-5CE4-549DA4AC0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67579C-D575-95F6-ED41-FA9EBB1B8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1FD3-3896-941A-5AEA-377FC9BFE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943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466640-7ECC-61E1-A385-4B0C013CB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9BF9F3-0BD1-C59F-89BA-AB87240FF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79F599-44D0-467A-A3AF-DA6896111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244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DD9D6-6E4C-3778-39F7-F58179424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EC0B2-480B-4276-CDD6-29BBF840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1E22DF-58F3-A5AF-4054-32E876528C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477DA-9686-0B3D-3E1F-C86CAA3B7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72CCA-FC32-59BE-8864-0706C1909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5E5EF-A331-0E6B-47BC-529FD10F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74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3424D-FEBF-C023-1CBF-19FF31C78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BE3D18-23C4-115D-F1DB-11EADE3C55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1E3B22-2C8D-3CF7-61E4-28574A70AA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0F9DB-8162-53CB-5EDE-462F38B30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5B628-9451-5A48-D5BF-B07CEB0D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0AD4-65C6-453B-5E4E-35C4D0249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488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98A6B-76EA-BDE3-FCB5-3A69360A9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476A1B-D310-9C04-8565-36BA065B30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B281-3A8C-B9A6-A331-E8360BDEF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E0DFF-7225-6903-BF46-A0C959695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D68A3-9D00-1E8E-C2FE-3F0854DAB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94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684CCF-5404-FCDC-BF95-314AFB7C8F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B07A2B-1979-8A08-28F9-C7E3292FFC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3F285-17A3-ADF8-85D4-CB1A3FBC8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8F29C-16B7-094B-919F-8A11C75E8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B96F7-F9A5-1144-8443-7C0C70C4C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014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266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4BCC36-7834-52A3-8188-01A502571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7A7EA-42C0-ADF2-A856-F67B5AD04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B1321-E819-91E2-4EC4-0CD622D772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539E7-043C-47F6-943A-7DD3B2E8D646}" type="datetimeFigureOut">
              <a:rPr lang="en-US" smtClean="0"/>
              <a:t>8/24/23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3084D-4802-6812-762E-3DBE8B205F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87D6A-6BAD-995E-22DD-6156D6F9F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4535D-766A-4864-98F0-CF6E3687A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0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pm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64489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551772" y="2742493"/>
            <a:ext cx="6071544" cy="56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HCIA-AI Huawei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0" y="4648981"/>
            <a:ext cx="7951304" cy="677368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6 - Reinforcement Learning &amp; Lab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992458" y="3417205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Eng.Eman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Elgallad</a:t>
            </a:r>
            <a:endParaRPr lang="en-US" sz="28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69544A-0D2C-4698-DB9C-6B98717C4D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619" y="5249738"/>
            <a:ext cx="2136250" cy="188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517DB-BF6A-78DF-41D5-8BFA648CD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72220"/>
            <a:ext cx="10515600" cy="13255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>
                <a:solidFill>
                  <a:schemeClr val="accent1"/>
                </a:solidFill>
              </a:rPr>
              <a:t>Reinforcement Learning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09895FE-27CB-48D4-DE73-B9322E15EAE3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098A6C9-2F7B-E3EE-0A65-A2B4217DB40B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1CAC1680-B316-5E15-C92A-A1AB0444EAE8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04BC2C9-55CD-3C7E-B96F-5F1F4C92C23A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50994E2-AA53-CDB3-394D-79972429F9DD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90F019FF-C932-DEE3-92B6-8A178BEB5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79" y="5361487"/>
            <a:ext cx="1751937" cy="1549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95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676F9-BD39-4A70-B116-4316DA2C6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0908"/>
            <a:ext cx="10515600" cy="1325563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AE02EB4-CA1E-444B-B1C0-F65B137AC0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9775819"/>
              </p:ext>
            </p:extLst>
          </p:nvPr>
        </p:nvGraphicFramePr>
        <p:xfrm>
          <a:off x="838200" y="1825625"/>
          <a:ext cx="489987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A20C15D-9F4D-4D9B-BA81-6BC3532FC8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807" y="2036471"/>
            <a:ext cx="4050993" cy="27850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3A06E6B2-58DA-EC8E-8E37-4B1E4554EE0D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6E12349-A9A3-CBFE-57A3-12838ABCB0EC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F97A764-CC74-B613-B90D-D4D30D4052DA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7E7AC85-5082-DA8E-56C2-5BCAD9F74C0D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2A1D4C0-798F-EEBF-B888-B7C3A298AA72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B0F5EEB-B53D-6B6C-E3E6-6A7D1F2325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98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B4160-2D35-4C8F-8F4B-971FE731F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6497" y="648082"/>
            <a:ext cx="10515600" cy="1325563"/>
          </a:xfrm>
        </p:spPr>
        <p:txBody>
          <a:bodyPr/>
          <a:lstStyle/>
          <a:p>
            <a:r>
              <a:rPr lang="en-US" dirty="0"/>
              <a:t>Applications of RL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EC643-2063-402A-8911-02973FC5F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36097" cy="4351338"/>
          </a:xfrm>
        </p:spPr>
        <p:txBody>
          <a:bodyPr>
            <a:normAutofit lnSpcReduction="10000"/>
          </a:bodyPr>
          <a:lstStyle/>
          <a:p>
            <a:r>
              <a:rPr lang="en-US" sz="2400" b="1" dirty="0"/>
              <a:t>Robotics:</a:t>
            </a:r>
            <a:r>
              <a:rPr lang="en-US" sz="2400" dirty="0"/>
              <a:t> RL is used to train robots to perform complex tasks like picking and placing objects.</a:t>
            </a:r>
          </a:p>
          <a:p>
            <a:r>
              <a:rPr lang="en-US" sz="2400" b="1" dirty="0"/>
              <a:t>Gaming:</a:t>
            </a:r>
            <a:r>
              <a:rPr lang="en-US" sz="2400" dirty="0"/>
              <a:t> RL powers game-playing agents like AlphaGo and enables NPCs to adapt and learn from player interactions.</a:t>
            </a:r>
          </a:p>
          <a:p>
            <a:r>
              <a:rPr lang="en-US" sz="2400" b="1" dirty="0"/>
              <a:t>Finance:</a:t>
            </a:r>
            <a:r>
              <a:rPr lang="en-US" sz="2400" dirty="0"/>
              <a:t> RL models optimize trading strategies and portfolio management.</a:t>
            </a:r>
          </a:p>
          <a:p>
            <a:r>
              <a:rPr lang="en-US" sz="2400" b="1" dirty="0"/>
              <a:t>Healthcare:</a:t>
            </a:r>
            <a:r>
              <a:rPr lang="en-US" sz="2400" dirty="0"/>
              <a:t> RL assists in personalized treatment plans and medical resource allocation.</a:t>
            </a:r>
          </a:p>
          <a:p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372BEC-2690-4B9E-8A57-6812C38CF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407" y="1047750"/>
            <a:ext cx="4838700" cy="47625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4C0531-F117-F7CF-53C2-163A79DE2C93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52EA847-AE5E-AE10-4229-5413FFE992B0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3CF67C7-046F-C55E-725E-EF87FCA16B49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9BC0546-6F80-E075-7D62-A84CD1F2A72E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FDD0882-E0BC-81F5-C823-46C058821F6F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BB4C4771-64D0-8506-24BA-026D37AFB5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3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D369C-BF78-47C7-80F1-920157E89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235" y="500062"/>
            <a:ext cx="10515600" cy="1325563"/>
          </a:xfrm>
        </p:spPr>
        <p:txBody>
          <a:bodyPr/>
          <a:lstStyle/>
          <a:p>
            <a:r>
              <a:rPr lang="en-US" b="1" dirty="0"/>
              <a:t>Basic Concepts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3F0A8-EABC-49FE-AFEF-EC6D9008C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Agent:</a:t>
            </a:r>
            <a:r>
              <a:rPr lang="en-US" dirty="0"/>
              <a:t> The decision-maker that interacts with the environment.</a:t>
            </a:r>
          </a:p>
          <a:p>
            <a:r>
              <a:rPr lang="en-US" b="1" dirty="0"/>
              <a:t>Environment:</a:t>
            </a:r>
            <a:r>
              <a:rPr lang="en-US" dirty="0"/>
              <a:t> The external system the agent interacts with.</a:t>
            </a:r>
          </a:p>
          <a:p>
            <a:r>
              <a:rPr lang="en-US" b="1" dirty="0"/>
              <a:t>Actions:</a:t>
            </a:r>
            <a:r>
              <a:rPr lang="en-US" dirty="0"/>
              <a:t> Choices made by the agent that affect the environment.</a:t>
            </a:r>
          </a:p>
          <a:p>
            <a:r>
              <a:rPr lang="en-US" b="1" dirty="0"/>
              <a:t>Rewards:</a:t>
            </a:r>
            <a:r>
              <a:rPr lang="en-US" dirty="0"/>
              <a:t> Feedback from the environment to evaluate agent's actions.</a:t>
            </a:r>
          </a:p>
          <a:p>
            <a:r>
              <a:rPr lang="en-US" b="1" dirty="0"/>
              <a:t>States:</a:t>
            </a:r>
            <a:r>
              <a:rPr lang="en-US" dirty="0"/>
              <a:t> Representations of the environment's current condition.</a:t>
            </a:r>
          </a:p>
          <a:p>
            <a:r>
              <a:rPr lang="en-US" b="1" dirty="0"/>
              <a:t>Markov Decision Process (MDP):</a:t>
            </a:r>
            <a:r>
              <a:rPr lang="en-US" dirty="0"/>
              <a:t> A mathematical framework to model RL problems with Markov property (future depends only on the present state).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7CB10-92DE-473A-82FD-43591B9378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16" r="25620"/>
          <a:stretch/>
        </p:blipFill>
        <p:spPr>
          <a:xfrm>
            <a:off x="6096000" y="633793"/>
            <a:ext cx="5738070" cy="554317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02263BA-24D7-7629-0D82-A7ED15FFEFDA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1CBAEFD-47A8-96C7-8F4A-5D4AB572741F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0F004C5-D768-FFE7-F648-A32B3C2D7A97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1C3723A-E2E1-69DD-7243-71F3A328ADE9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F3C4ACB-54A6-0452-30B0-A17C32F43655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5691E09-0C5F-A6D8-5015-5317A760B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883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AB92C-6DC0-4A46-B8DC-62F487787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81037"/>
            <a:ext cx="10515600" cy="1325563"/>
          </a:xfrm>
        </p:spPr>
        <p:txBody>
          <a:bodyPr/>
          <a:lstStyle/>
          <a:p>
            <a:r>
              <a:rPr lang="en-US" b="1" dirty="0"/>
              <a:t>Agent-Environment Interaction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D052E-2AD2-4C23-BD53-C93002B688A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Agents interact with environments by taking actions and receiving rewards.</a:t>
            </a:r>
          </a:p>
          <a:p>
            <a:r>
              <a:rPr lang="en-US" dirty="0"/>
              <a:t>RL is an iterative process where the agent learns from interactions over time to improve decision-making.</a:t>
            </a:r>
          </a:p>
          <a:p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165DBE3-73B5-4CFC-AA9B-404EA23548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306606"/>
            <a:ext cx="5181600" cy="3389376"/>
          </a:xfr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00F09DA-BDA4-A0AC-47E5-ED0E304E5E61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EF314C-80F2-F0C4-F3A6-24D16164C89E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FCE8E8F-7EE4-27D2-8865-2A3D585C96A2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EDC7F69-DC87-4635-6C11-70617385E895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2240FCE-8802-EA03-77E9-35E0D91431E6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F3F6F042-0EF5-F82D-50E3-8187DEB4ED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72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BD992-5FE2-4254-970A-40D80D8C5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991" y="681037"/>
            <a:ext cx="10515600" cy="1325563"/>
          </a:xfrm>
        </p:spPr>
        <p:txBody>
          <a:bodyPr/>
          <a:lstStyle/>
          <a:p>
            <a:r>
              <a:rPr lang="en-US" b="1" dirty="0"/>
              <a:t>Elements of Reinforcement Learning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309DB-D167-4E08-A481-EA31D2F799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9404758" cy="4351338"/>
          </a:xfrm>
        </p:spPr>
        <p:txBody>
          <a:bodyPr/>
          <a:lstStyle/>
          <a:p>
            <a:r>
              <a:rPr lang="en-US" b="1" dirty="0"/>
              <a:t>Policy:</a:t>
            </a:r>
            <a:r>
              <a:rPr lang="en-US" dirty="0"/>
              <a:t> Strategy determining agent's actions.</a:t>
            </a:r>
          </a:p>
          <a:p>
            <a:r>
              <a:rPr lang="en-US" b="1" dirty="0"/>
              <a:t>Value Functions:</a:t>
            </a:r>
            <a:r>
              <a:rPr lang="en-US" dirty="0"/>
              <a:t> Assess desirability of states or state-action pairs.</a:t>
            </a:r>
          </a:p>
          <a:p>
            <a:r>
              <a:rPr lang="en-US" b="1" dirty="0"/>
              <a:t>Q-Learning:</a:t>
            </a:r>
            <a:r>
              <a:rPr lang="en-US" dirty="0"/>
              <a:t> Algorithm to learn optimal actions using Q-values.</a:t>
            </a:r>
          </a:p>
          <a:p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D587133-A70D-4A4A-A717-8C03ADD8198D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B7FA2A5-3DD6-512E-0514-CF172C2F8AC6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EAC75E8-BC88-6284-4481-53E6AED1BD83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3C367E-CAC7-4A92-A93E-91C86E9651AD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8B5666C-C812-7EFB-38AD-6FF337FB5386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4BA389DF-29A4-6225-8F3D-6E7AA7977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56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DF37A-B88B-451F-BD71-799DC0C15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478" y="681037"/>
            <a:ext cx="10515600" cy="1325563"/>
          </a:xfrm>
        </p:spPr>
        <p:txBody>
          <a:bodyPr/>
          <a:lstStyle/>
          <a:p>
            <a:r>
              <a:rPr lang="en-US" b="1" dirty="0"/>
              <a:t>Exploration and Exploitation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4E77C-4D29-4428-B673-EF892E23A09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/>
              <a:t>Exploration:</a:t>
            </a:r>
            <a:r>
              <a:rPr lang="en-US" dirty="0"/>
              <a:t> Trying new actions to discover their rewards.</a:t>
            </a:r>
          </a:p>
          <a:p>
            <a:r>
              <a:rPr lang="en-US" b="1" dirty="0"/>
              <a:t>Exploitation:</a:t>
            </a:r>
            <a:r>
              <a:rPr lang="en-US" dirty="0"/>
              <a:t> Choosing known actions for higher rewards.</a:t>
            </a:r>
          </a:p>
          <a:p>
            <a:r>
              <a:rPr lang="en-US" dirty="0"/>
              <a:t>Balancing exploration and exploitation is crucial for effective learning.</a:t>
            </a:r>
          </a:p>
          <a:p>
            <a:r>
              <a:rPr lang="en-US" dirty="0"/>
              <a:t>Strategies: ε-greedy, </a:t>
            </a:r>
            <a:r>
              <a:rPr lang="en-US" dirty="0" err="1"/>
              <a:t>softmax</a:t>
            </a:r>
            <a:r>
              <a:rPr lang="en-US" dirty="0"/>
              <a:t>, upper-confidence bound (UCB).</a:t>
            </a:r>
          </a:p>
          <a:p>
            <a:endParaRPr lang="en-US" dirty="0"/>
          </a:p>
        </p:txBody>
      </p:sp>
      <p:pic>
        <p:nvPicPr>
          <p:cNvPr id="1026" name="Picture 2" descr="The Exploration/Exploitation trade-off - Hugging Face Deep RL Course">
            <a:extLst>
              <a:ext uri="{FF2B5EF4-FFF2-40B4-BE49-F238E27FC236}">
                <a16:creationId xmlns:a16="http://schemas.microsoft.com/office/drawing/2014/main" id="{1705575B-33E5-44BB-92AE-346B3CD3A55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431701"/>
            <a:ext cx="5181600" cy="313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DC916D3-7065-297A-A6C3-5F10356CAE99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A45F88-ADC9-6068-C27C-19E79C73CBA0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C1A8A5D-5F2A-0037-7ED6-75390B8AC9C8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3069CC6-9DA6-1D1D-26F7-A8E8CF1575F7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BDE4738-2805-025D-F21D-FA8D6A269A2A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01111BC1-C970-2E9C-4C5F-F4EE0CE9CF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39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6A3C2-1407-4F9F-B365-F4251BF0F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783" y="53161"/>
            <a:ext cx="10515600" cy="1325563"/>
          </a:xfrm>
        </p:spPr>
        <p:txBody>
          <a:bodyPr/>
          <a:lstStyle/>
          <a:p>
            <a:r>
              <a:rPr lang="en-US" b="1" dirty="0"/>
              <a:t>Reward Maximization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FBE56-4681-4B8F-9DEE-39AA475BC7B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RL aims to maximize cumulative rewards over time.</a:t>
            </a:r>
          </a:p>
          <a:p>
            <a:r>
              <a:rPr lang="en-US" b="1" dirty="0"/>
              <a:t>Discount Factor:</a:t>
            </a:r>
            <a:r>
              <a:rPr lang="en-US" dirty="0"/>
              <a:t> Balances immediate and future rewards, enabling long-term planning.</a:t>
            </a:r>
          </a:p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BAEFDEE-FAE8-0957-C231-C9BEB704394C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2264C8C-53BA-E6EA-008C-823C58B7769A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D50C165-1F4B-AD8C-8485-E5DD76431D85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FBA7EF0-EFC1-026C-4870-6A3A5E670D1A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65B004B-37D8-EAF3-E0E4-31B84C39AFB3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712C2381-B2DA-D4CD-EAF8-1E2F70270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236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B5890-3D40-436D-81E7-225CE9EF3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026" y="-133405"/>
            <a:ext cx="10515600" cy="1325563"/>
          </a:xfrm>
        </p:spPr>
        <p:txBody>
          <a:bodyPr/>
          <a:lstStyle/>
          <a:p>
            <a:r>
              <a:rPr lang="en-US" b="1" dirty="0"/>
              <a:t>Types of RL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D8042-172C-46C9-A454-94A4B0757E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6178" y="1078304"/>
            <a:ext cx="10399643" cy="4351338"/>
          </a:xfrm>
        </p:spPr>
        <p:txBody>
          <a:bodyPr/>
          <a:lstStyle/>
          <a:p>
            <a:r>
              <a:rPr lang="en-US" b="1" dirty="0"/>
              <a:t>Model-Free vs. Model-Based:</a:t>
            </a:r>
            <a:r>
              <a:rPr lang="en-US" dirty="0"/>
              <a:t> Learning directly from interactions vs. learning a model of the environment.</a:t>
            </a:r>
          </a:p>
          <a:p>
            <a:r>
              <a:rPr lang="en-US" b="1" dirty="0"/>
              <a:t>On-Policy vs. Off-Policy:</a:t>
            </a:r>
            <a:r>
              <a:rPr lang="en-US" dirty="0"/>
              <a:t> Updating based on current policy vs. using separate policies for learning and acting.</a:t>
            </a:r>
          </a:p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0A1E15E-78A2-E8A2-8A22-D4AAA4BC333D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B453FB9-EAFA-4799-D80F-DEA50CD2E7F3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4FD69A6-5BE0-0DFD-C13F-9B07071CFE34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5F77CBA-3C9E-28AD-73B1-D9773CCB2389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E7F1D3-0EA4-3355-2A9E-4A211E30E72E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7F3D2173-708B-5D83-DDB1-DEB3CB7ED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688" y="2716992"/>
            <a:ext cx="6670164" cy="34544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F2E084-327B-113B-8913-0286CB8D1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97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7380D-BBFC-4567-BE40-A81F44BD63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9261" y="830440"/>
            <a:ext cx="11353800" cy="4351338"/>
          </a:xfrm>
        </p:spPr>
        <p:txBody>
          <a:bodyPr>
            <a:normAutofit/>
          </a:bodyPr>
          <a:lstStyle/>
          <a:p>
            <a:r>
              <a:rPr lang="en-US" sz="2000" b="1" dirty="0"/>
              <a:t>Q-Learning:</a:t>
            </a:r>
            <a:r>
              <a:rPr lang="en-US" sz="2000" dirty="0"/>
              <a:t> Off-policy algorithm to learn optimal Q-values.</a:t>
            </a:r>
          </a:p>
          <a:p>
            <a:r>
              <a:rPr lang="en-US" sz="2000" b="1" dirty="0"/>
              <a:t>SARSA:</a:t>
            </a:r>
            <a:r>
              <a:rPr lang="en-US" sz="2000" dirty="0"/>
              <a:t> On-policy algorithm for estimating Q-values.</a:t>
            </a:r>
          </a:p>
          <a:p>
            <a:r>
              <a:rPr lang="en-US" sz="2000" b="1" dirty="0"/>
              <a:t>Deep Q-Networks (DQN):</a:t>
            </a:r>
            <a:r>
              <a:rPr lang="en-US" sz="2000" dirty="0"/>
              <a:t> Combines Q-learning with deep neural networks for complex environments.</a:t>
            </a:r>
          </a:p>
          <a:p>
            <a:r>
              <a:rPr lang="en-US" sz="2000" b="1" dirty="0"/>
              <a:t>Policy Gradient Methods:</a:t>
            </a:r>
            <a:r>
              <a:rPr lang="en-US" sz="2000" dirty="0"/>
              <a:t> Directly optimize policies using gradient ascent.</a:t>
            </a:r>
          </a:p>
          <a:p>
            <a:r>
              <a:rPr lang="en-US" sz="2000" b="1" dirty="0"/>
              <a:t>Actor-Critic:</a:t>
            </a:r>
            <a:r>
              <a:rPr lang="en-US" sz="2000" dirty="0"/>
              <a:t> Combines value-based and policy-based approaches.</a:t>
            </a:r>
          </a:p>
          <a:p>
            <a:endParaRPr lang="en-US" sz="2000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6E6DBD45-C68D-4993-8585-9266F846F2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67684" y="3006108"/>
            <a:ext cx="7126889" cy="364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19BF86C-ADB1-4077-09E6-1B79817F5F9F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6B699B2-4EA5-3441-7407-8233799F35D5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9500D403-58A6-F983-E052-3EA12A863B4E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5140D1E-1BE6-0F6C-5144-A759E60FDF0A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C449D15-1AE1-8E2B-CBE6-531DB7B6ED63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7286042C-3EE8-A655-2894-0C7B38102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41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BBF94-12A8-44BA-86BE-8C147888038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Integration of neural networks with RL enables handling high-dimensional inputs and complex tasks.</a:t>
            </a:r>
          </a:p>
          <a:p>
            <a:r>
              <a:rPr lang="en-US" b="1" dirty="0"/>
              <a:t>Deep Q-Networks (DQN):</a:t>
            </a:r>
            <a:r>
              <a:rPr lang="en-US" dirty="0"/>
              <a:t> Uses deep networks to approximate Q-values, enabling learning from raw sensory data.</a:t>
            </a:r>
          </a:p>
          <a:p>
            <a:endParaRPr lang="en-US" dirty="0"/>
          </a:p>
        </p:txBody>
      </p:sp>
      <p:pic>
        <p:nvPicPr>
          <p:cNvPr id="3074" name="Picture 2" descr="Value based RL">
            <a:extLst>
              <a:ext uri="{FF2B5EF4-FFF2-40B4-BE49-F238E27FC236}">
                <a16:creationId xmlns:a16="http://schemas.microsoft.com/office/drawing/2014/main" id="{E97510CF-E57E-4409-B8A8-2B46D3F504D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544894"/>
            <a:ext cx="5181600" cy="291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92B1C18-4176-B1BA-097B-2458F0388542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661FFE-530A-0AB6-C857-9838BCBD7129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1466EC9-ECA2-50BD-0572-3016163B37E8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45B72A1-52AE-3049-E551-A5A957976424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5DDF27A-CF53-DDD8-031B-409A9788E972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AB3DD38C-5FB3-1C37-E058-E98ED5920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770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E11D3-3C92-4ACE-B3D1-15E6EDAA7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235" y="500062"/>
            <a:ext cx="10515600" cy="1325563"/>
          </a:xfrm>
        </p:spPr>
        <p:txBody>
          <a:bodyPr/>
          <a:lstStyle/>
          <a:p>
            <a:r>
              <a:rPr lang="en-US" b="1" dirty="0"/>
              <a:t>Challenges and Future Directions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530E0-48C6-4DDF-B60A-5E9918B2149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Challenges: Exploration in large state spaces, sample efficiency, safety concerns.</a:t>
            </a:r>
          </a:p>
          <a:p>
            <a:r>
              <a:rPr lang="en-US" dirty="0"/>
              <a:t>Future Trends: Transfer learning, meta-learning, multi-agent RL, human-AI collaboration.</a:t>
            </a:r>
          </a:p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A0A895E-1DF1-733E-86E0-9686DF953565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74D7BB5-DCAD-0D2C-4564-D4FF3872F45C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A760038B-3B17-2093-0359-1A79B2B2B44D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E1720C8-B8DB-8872-7617-8F2068588D08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27E5661-9FFE-4C36-ACC4-500D584F114F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5E98138-8C93-84B6-F5C3-BBA7B5FD7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26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F72D9-92DE-4C72-A053-449274293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670" y="500062"/>
            <a:ext cx="10515600" cy="1325563"/>
          </a:xfrm>
        </p:spPr>
        <p:txBody>
          <a:bodyPr/>
          <a:lstStyle/>
          <a:p>
            <a:r>
              <a:rPr lang="en-US" b="1" dirty="0"/>
              <a:t>Real-world Applications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E1628-6173-48E7-83D1-5DA5547675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320130" cy="4351338"/>
          </a:xfrm>
        </p:spPr>
        <p:txBody>
          <a:bodyPr>
            <a:normAutofit/>
          </a:bodyPr>
          <a:lstStyle/>
          <a:p>
            <a:r>
              <a:rPr lang="en-US" b="1" dirty="0"/>
              <a:t>Game Playing:</a:t>
            </a:r>
            <a:r>
              <a:rPr lang="en-US" dirty="0"/>
              <a:t> AlphaGo's mastery of Go, </a:t>
            </a:r>
            <a:r>
              <a:rPr lang="en-US" dirty="0" err="1"/>
              <a:t>Dota</a:t>
            </a:r>
            <a:r>
              <a:rPr lang="en-US" dirty="0"/>
              <a:t> 2 AI.</a:t>
            </a:r>
          </a:p>
          <a:p>
            <a:r>
              <a:rPr lang="en-US" b="1" dirty="0"/>
              <a:t>Robotics:</a:t>
            </a:r>
            <a:r>
              <a:rPr lang="en-US" dirty="0"/>
              <a:t> Robotic arms, drones, autonomous vehicles.</a:t>
            </a:r>
          </a:p>
          <a:p>
            <a:r>
              <a:rPr lang="en-US" b="1" dirty="0"/>
              <a:t>Autonomous Driving:</a:t>
            </a:r>
            <a:r>
              <a:rPr lang="en-US" dirty="0"/>
              <a:t> Training vehicles to navigate complex environments.</a:t>
            </a:r>
          </a:p>
          <a:p>
            <a:r>
              <a:rPr lang="en-US" b="1" dirty="0"/>
              <a:t>Recommendation Systems:</a:t>
            </a:r>
            <a:r>
              <a:rPr lang="en-US" dirty="0"/>
              <a:t> Personalized content recommendations.</a:t>
            </a:r>
          </a:p>
          <a:p>
            <a:r>
              <a:rPr lang="en-US" b="1" dirty="0"/>
              <a:t>Healthcare:</a:t>
            </a:r>
            <a:r>
              <a:rPr lang="en-US" dirty="0"/>
              <a:t> Personalized treatment plans, drug discovery.</a:t>
            </a:r>
          </a:p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B11A849-ED39-6B24-74B9-0100F9D5E5DC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5A730CD-216B-4BCA-BECB-94BB8CCD50CF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24852CDF-1A98-D037-B2E1-9FE0D73D154C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49914A6-FFED-8384-E5B1-16EE1CC2C856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6FC94B0-97CD-27E5-E63F-881CFDCAAB3E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AE939587-DF7A-401C-498B-5B53D81FE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81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BE0F9-9967-4F20-91CB-F27FE836F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5582" y="53161"/>
            <a:ext cx="10515600" cy="1325563"/>
          </a:xfrm>
        </p:spPr>
        <p:txBody>
          <a:bodyPr/>
          <a:lstStyle/>
          <a:p>
            <a:r>
              <a:rPr lang="en-US" b="1" dirty="0"/>
              <a:t>Ethical Considerations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EEE95-7863-4FF7-A236-8AF6806629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10942983" cy="4351338"/>
          </a:xfrm>
        </p:spPr>
        <p:txBody>
          <a:bodyPr/>
          <a:lstStyle/>
          <a:p>
            <a:r>
              <a:rPr lang="en-US" b="1" dirty="0"/>
              <a:t>Bias:</a:t>
            </a:r>
            <a:r>
              <a:rPr lang="en-US" dirty="0"/>
              <a:t> RL models can perpetuate biases present in data.</a:t>
            </a:r>
          </a:p>
          <a:p>
            <a:r>
              <a:rPr lang="en-US" b="1" dirty="0"/>
              <a:t>Fairness:</a:t>
            </a:r>
            <a:r>
              <a:rPr lang="en-US" dirty="0"/>
              <a:t> Ensuring equitable decisions and outcomes.</a:t>
            </a:r>
          </a:p>
          <a:p>
            <a:r>
              <a:rPr lang="en-US" b="1" dirty="0"/>
              <a:t>Unintended Consequences:</a:t>
            </a:r>
            <a:r>
              <a:rPr lang="en-US" dirty="0"/>
              <a:t> RL agents might exploit loopholes to achieve high rewards.</a:t>
            </a:r>
          </a:p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6250077-D77A-22E7-8286-E531E09ECA4A}"/>
              </a:ext>
            </a:extLst>
          </p:cNvPr>
          <p:cNvGrpSpPr/>
          <p:nvPr/>
        </p:nvGrpSpPr>
        <p:grpSpPr>
          <a:xfrm>
            <a:off x="156376" y="261748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10B844C-4D29-88F4-F6CC-D360B508C1DC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5253E59-2689-3BB3-66EF-15DAD534B5A5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13DF62C-CB1C-151C-3E22-16D0144C7A39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19EECF6-0C59-73BE-8A90-7EC8D868F00F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70AB14C-B306-ACB1-81C5-16088870E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71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02949-1CBA-4A15-94B2-F3E9A6B38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0858" y="0"/>
            <a:ext cx="10515600" cy="1325563"/>
          </a:xfrm>
        </p:spPr>
        <p:txBody>
          <a:bodyPr/>
          <a:lstStyle/>
          <a:p>
            <a:r>
              <a:rPr lang="en-US" b="1" dirty="0"/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E0FE1-859C-4D5C-824D-C9D5AAF82D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Reinforcement Learning is a powerful paradigm for decision-making in various domains.</a:t>
            </a:r>
          </a:p>
          <a:p>
            <a:r>
              <a:rPr lang="en-US" dirty="0"/>
              <a:t>It involves agent-environment interaction, policy learning, and value estimation.</a:t>
            </a:r>
          </a:p>
          <a:p>
            <a:r>
              <a:rPr lang="en-US" dirty="0"/>
              <a:t>RL has led to groundbreaking applications and continues to drive AI research.</a:t>
            </a:r>
          </a:p>
          <a:p>
            <a:r>
              <a:rPr lang="en-US" dirty="0"/>
              <a:t>Encourage students to explore RL further and contribute to its exciting advancements.</a:t>
            </a:r>
          </a:p>
          <a:p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91DE17D-0702-5668-EA08-2AFC1FB704E3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7BD7C68-C463-DA04-B616-E20FEA32FA95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C7800BFA-EEBA-1B10-6520-FA8C50E149AF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A218BC8-2FC2-F721-F19F-84363A18736C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9097560-2B39-1B4C-A4BF-59A2C18CC4B3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2B102F35-872D-8749-F877-B18215956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480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CC26C-3DB4-9D6B-9FF4-19B97FC7B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2513" y="0"/>
            <a:ext cx="5867400" cy="1401556"/>
          </a:xfrm>
        </p:spPr>
        <p:txBody>
          <a:bodyPr/>
          <a:lstStyle/>
          <a:p>
            <a:r>
              <a:rPr lang="en-US" dirty="0"/>
              <a:t>Working Environment: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D5E2F-6211-18F5-0E5A-93249C4DE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8145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Colab?</a:t>
            </a:r>
          </a:p>
          <a:p>
            <a:r>
              <a:rPr lang="en-US" sz="2000" dirty="0"/>
              <a:t>Google Colab, short for Collaboratory, is a free, cloud-based platform provided by Google that allows you to write and execute Python code in a web-based environment. It's designed to make it easier for individuals, especially students, researchers, and developers, to work with code, particularly machine learning and data science projects.</a:t>
            </a:r>
          </a:p>
          <a:p>
            <a:r>
              <a:rPr lang="en-US" sz="2000" dirty="0"/>
              <a:t>Cloud-Based Environment:  Colab provides a virtual workspace where you can write and run Python code without needing to install anything on your own computer. All the computation happens on Google's servers.</a:t>
            </a:r>
          </a:p>
          <a:p>
            <a:r>
              <a:rPr lang="en-US" sz="2000" dirty="0"/>
              <a:t>Notebooks: In Colab, you work with documents called "notebooks." These notebooks are like interactive documents that can contain both code and explanatory text. It's a great way to combine code, comments, and visualizations.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7809D2-8976-FCDA-CA0D-92937D273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3533" y="5279465"/>
            <a:ext cx="3800212" cy="147204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32FE9C-FEF3-B594-70A0-56E7FCA6F70C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5D95214-55B9-669D-9518-9B15741179E2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CB0CEBB8-FDD4-C2AB-DF26-69582B19905F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924F247-355A-B45F-BFF9-F3F88B216EE8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FCA75D7-9815-F4F3-EA3A-BBF2B62E62D4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319DC241-3906-0973-609B-354AFCE2E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4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7DDF0-D52D-6691-B475-6BD774685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00081"/>
            <a:ext cx="7815470" cy="1208709"/>
          </a:xfrm>
        </p:spPr>
        <p:txBody>
          <a:bodyPr/>
          <a:lstStyle/>
          <a:p>
            <a:r>
              <a:rPr lang="en-US" dirty="0"/>
              <a:t>Colab Features: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E8688-2B57-F2FD-9325-E049A70F5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149764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sz="3400" dirty="0">
                <a:solidFill>
                  <a:srgbClr val="00B0F0"/>
                </a:solidFill>
              </a:rPr>
              <a:t>Python Environment: </a:t>
            </a:r>
            <a:r>
              <a:rPr lang="en-US" sz="3400" dirty="0"/>
              <a:t>Colab supports Python, one of the most popular programming languages for data analysis and machine learning.</a:t>
            </a:r>
          </a:p>
          <a:p>
            <a:r>
              <a:rPr lang="en-US" sz="3400" dirty="0">
                <a:solidFill>
                  <a:srgbClr val="00B0F0"/>
                </a:solidFill>
              </a:rPr>
              <a:t>Pre-installed Libraries: </a:t>
            </a:r>
            <a:r>
              <a:rPr lang="en-US" sz="3400" dirty="0"/>
              <a:t>It comes with many common libraries like TensorFlow, </a:t>
            </a:r>
            <a:r>
              <a:rPr lang="en-US" sz="3400" dirty="0" err="1"/>
              <a:t>PyTorch</a:t>
            </a:r>
            <a:r>
              <a:rPr lang="en-US" sz="3400" dirty="0"/>
              <a:t>, and NumPy, making it convenient for machine learning projects.</a:t>
            </a:r>
          </a:p>
          <a:p>
            <a:r>
              <a:rPr lang="en-US" sz="3400" dirty="0">
                <a:solidFill>
                  <a:srgbClr val="00B0F0"/>
                </a:solidFill>
              </a:rPr>
              <a:t>Interactive Code: </a:t>
            </a:r>
            <a:r>
              <a:rPr lang="en-US" sz="3400" dirty="0"/>
              <a:t>You can write and run code cells individually, which allows for quick testing and debugging.</a:t>
            </a:r>
          </a:p>
          <a:p>
            <a:r>
              <a:rPr lang="en-US" sz="3400" dirty="0">
                <a:solidFill>
                  <a:srgbClr val="00B0F0"/>
                </a:solidFill>
              </a:rPr>
              <a:t>Rich Text</a:t>
            </a:r>
            <a:r>
              <a:rPr lang="en-US" sz="3400" dirty="0"/>
              <a:t>: You can add formatted text, images, and even equations to your notebook to provide context and explanations.</a:t>
            </a:r>
          </a:p>
          <a:p>
            <a:r>
              <a:rPr lang="en-US" sz="3400" dirty="0">
                <a:solidFill>
                  <a:srgbClr val="00B0F0"/>
                </a:solidFill>
              </a:rPr>
              <a:t>Visualizations: </a:t>
            </a:r>
            <a:r>
              <a:rPr lang="en-US" sz="3400" dirty="0"/>
              <a:t>Colab supports inline plotting, so you can see graphs and charts right within your notebook.</a:t>
            </a:r>
          </a:p>
          <a:p>
            <a:r>
              <a:rPr lang="en-US" sz="3400" dirty="0">
                <a:solidFill>
                  <a:srgbClr val="00B0F0"/>
                </a:solidFill>
              </a:rPr>
              <a:t>Data Storage: </a:t>
            </a:r>
            <a:r>
              <a:rPr lang="en-US" sz="3400" dirty="0"/>
              <a:t>You can upload and store datasets in your Google Drive, which can be easily accessed from your Colab notebooks.</a:t>
            </a:r>
          </a:p>
          <a:p>
            <a:r>
              <a:rPr lang="en-US" sz="3400" dirty="0">
                <a:solidFill>
                  <a:srgbClr val="00B0F0"/>
                </a:solidFill>
              </a:rPr>
              <a:t>Collaboration: </a:t>
            </a:r>
            <a:r>
              <a:rPr lang="en-US" sz="3400" dirty="0"/>
              <a:t>Since it's on the cloud, you can easily share your Colab notebooks with others for collaboration.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B82F49B-DE14-ABE2-F050-7A0686240FD4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4FB7699-C83A-D1A8-79F3-0B8FC47FE739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C41C5C23-9FA7-5684-C224-3726AAC9E357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6E8A26A-EE05-ECA9-13DB-5AB233FE17E9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ABED63B-A3B8-A273-E14F-0E7EAA935147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F09AAFC-87BB-ECD0-E060-7A7877FA4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9125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7DDF0-D52D-6691-B475-6BD774685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00081"/>
            <a:ext cx="8915400" cy="1208709"/>
          </a:xfrm>
        </p:spPr>
        <p:txBody>
          <a:bodyPr>
            <a:normAutofit/>
          </a:bodyPr>
          <a:lstStyle/>
          <a:p>
            <a:r>
              <a:rPr lang="en-US" sz="3600" dirty="0"/>
              <a:t>Getting Started with Colab: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E8688-2B57-F2FD-9325-E049A70F5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2207" y="1189521"/>
            <a:ext cx="10041835" cy="3544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/>
              <a:t>To start using Colab, </a:t>
            </a:r>
            <a:r>
              <a:rPr lang="en-US" sz="2000" dirty="0"/>
              <a:t>you need a Google account. (Gmail).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4DC16C-5736-DC95-EF4F-1FB9B107D62E}"/>
              </a:ext>
            </a:extLst>
          </p:cNvPr>
          <p:cNvSpPr txBox="1"/>
          <p:nvPr/>
        </p:nvSpPr>
        <p:spPr>
          <a:xfrm>
            <a:off x="1272206" y="1530764"/>
            <a:ext cx="109197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333333"/>
                </a:solidFill>
                <a:effectLst/>
                <a:latin typeface="Helvetica Neue"/>
              </a:rPr>
              <a:t>Creating Folder on Google Drive</a:t>
            </a:r>
            <a:endParaRPr lang="en-US" b="0" i="0" dirty="0">
              <a:solidFill>
                <a:srgbClr val="333333"/>
              </a:solidFill>
              <a:effectLst/>
              <a:latin typeface="Helvetica Neue"/>
            </a:endParaRPr>
          </a:p>
          <a:p>
            <a:pPr algn="l"/>
            <a:r>
              <a:rPr lang="en-US" b="0" i="0" dirty="0">
                <a:solidFill>
                  <a:srgbClr val="333333"/>
                </a:solidFill>
                <a:effectLst/>
                <a:latin typeface="Helvetica Neue"/>
              </a:rPr>
              <a:t>Since Colab is working on your own Google Drive, you first need to specify the folder you’ll work in. Give the folder a name on your Google Drive. You can use a name or choose the default Colab Notebooks folder instead of the named folder.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0C675B-44CA-A25B-E35C-D39F5248A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952" y="2532309"/>
            <a:ext cx="3997839" cy="378566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26EEEEE2-7CC8-C27E-BF37-AEFE9CBDEA6D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AE6326B-CE21-D063-F3B2-25B00A2ED267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83467A1-7479-66F1-390B-D16B9130013E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9C555D-7B72-4EDA-2EA6-C795F4550595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34576AF-D96D-8FC9-013F-298B34F3A8C1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E1E4BBC8-5ECE-A2B7-2441-C8B7F2F7E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762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7DDF0-D52D-6691-B475-6BD774685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00081"/>
            <a:ext cx="8915400" cy="1208709"/>
          </a:xfrm>
        </p:spPr>
        <p:txBody>
          <a:bodyPr>
            <a:normAutofit/>
          </a:bodyPr>
          <a:lstStyle/>
          <a:p>
            <a:r>
              <a:rPr lang="en-US" sz="3600" dirty="0"/>
              <a:t>Getting Started with Colab: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4DC16C-5736-DC95-EF4F-1FB9B107D62E}"/>
              </a:ext>
            </a:extLst>
          </p:cNvPr>
          <p:cNvSpPr txBox="1"/>
          <p:nvPr/>
        </p:nvSpPr>
        <p:spPr>
          <a:xfrm>
            <a:off x="1088592" y="4925729"/>
            <a:ext cx="1091979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/>
              <a:t>Another way :</a:t>
            </a:r>
          </a:p>
          <a:p>
            <a:pPr marL="0" indent="0">
              <a:buNone/>
            </a:pPr>
            <a:r>
              <a:rPr lang="en-US" sz="1800" dirty="0"/>
              <a:t>go to the Google Colab website. And create a new notebook from scratch or upload existing notebooks.</a:t>
            </a:r>
          </a:p>
          <a:p>
            <a:pPr marL="0" indent="0">
              <a:buNone/>
            </a:pPr>
            <a:r>
              <a:rPr lang="en-US" sz="1800" dirty="0"/>
              <a:t>Write your Python code in the code cells and use text cells to explain your code or provide documentation.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676BA8-27B9-3695-2E63-7648CFC65954}"/>
              </a:ext>
            </a:extLst>
          </p:cNvPr>
          <p:cNvSpPr txBox="1"/>
          <p:nvPr/>
        </p:nvSpPr>
        <p:spPr>
          <a:xfrm>
            <a:off x="1143000" y="1088839"/>
            <a:ext cx="86702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333333"/>
                </a:solidFill>
                <a:effectLst/>
                <a:latin typeface="Helvetica Neue"/>
              </a:rPr>
              <a:t>Creating New Colab Notebook</a:t>
            </a:r>
            <a:endParaRPr lang="en-US" b="0" i="0" dirty="0">
              <a:solidFill>
                <a:srgbClr val="333333"/>
              </a:solidFill>
              <a:effectLst/>
              <a:latin typeface="Helvetica Neue"/>
            </a:endParaRPr>
          </a:p>
          <a:p>
            <a:pPr algn="l"/>
            <a:r>
              <a:rPr lang="en-US" b="0" i="0" dirty="0">
                <a:solidFill>
                  <a:srgbClr val="333333"/>
                </a:solidFill>
                <a:effectLst/>
                <a:latin typeface="Helvetica Neue"/>
              </a:rPr>
              <a:t>Create a new notebook by </a:t>
            </a:r>
            <a:r>
              <a:rPr lang="en-US" b="1" i="0" dirty="0">
                <a:solidFill>
                  <a:srgbClr val="333333"/>
                </a:solidFill>
                <a:effectLst/>
                <a:latin typeface="Helvetica Neue"/>
              </a:rPr>
              <a:t>Right click</a:t>
            </a:r>
            <a:r>
              <a:rPr lang="en-US" b="0" i="0" dirty="0">
                <a:solidFill>
                  <a:srgbClr val="333333"/>
                </a:solidFill>
                <a:effectLst/>
                <a:latin typeface="Helvetica Neue"/>
              </a:rPr>
              <a:t> &gt; </a:t>
            </a:r>
            <a:r>
              <a:rPr lang="en-US" b="1" i="0" dirty="0">
                <a:solidFill>
                  <a:srgbClr val="333333"/>
                </a:solidFill>
                <a:effectLst/>
                <a:latin typeface="Helvetica Neue"/>
              </a:rPr>
              <a:t>More</a:t>
            </a:r>
            <a:r>
              <a:rPr lang="en-US" b="0" i="0" dirty="0">
                <a:solidFill>
                  <a:srgbClr val="333333"/>
                </a:solidFill>
                <a:effectLst/>
                <a:latin typeface="Helvetica Neue"/>
              </a:rPr>
              <a:t> &gt; </a:t>
            </a:r>
            <a:r>
              <a:rPr lang="en-US" b="1" i="0" dirty="0" err="1">
                <a:solidFill>
                  <a:srgbClr val="333333"/>
                </a:solidFill>
                <a:effectLst/>
                <a:latin typeface="Helvetica Neue"/>
              </a:rPr>
              <a:t>Colaboratory</a:t>
            </a:r>
            <a:endParaRPr lang="en-US" b="0" i="0" dirty="0">
              <a:solidFill>
                <a:srgbClr val="333333"/>
              </a:solidFill>
              <a:effectLst/>
              <a:latin typeface="Helvetica Neue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EE75AAF-BE3B-1016-F21B-AD8CB0CF7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943" y="1904787"/>
            <a:ext cx="6192114" cy="3048425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27B3754-1A8B-F21C-624C-261D60C07A97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2FABE1F-32B7-6752-4213-1CFD1FCCB34A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B7C351E-5AF1-530A-A920-8B39E7AA2EC9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126930A-6B22-910A-B9CB-A4F9D5CCC586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C0A2BC-5F7A-5ACC-F519-21CA8C6D07E7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80BE8840-0430-8DC0-12C5-288929384F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54" y="558369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3662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47CFE-48AB-75E8-739B-475BE37F1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1400" y="7461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Running Code:</a:t>
            </a:r>
          </a:p>
          <a:p>
            <a:r>
              <a:rPr lang="en-US" dirty="0"/>
              <a:t>Click on a code cell to select it.</a:t>
            </a:r>
          </a:p>
          <a:p>
            <a:r>
              <a:rPr lang="en-US" dirty="0"/>
              <a:t>Press Shift + Enter or click the Play button to run the code in the cell.</a:t>
            </a:r>
          </a:p>
          <a:p>
            <a:r>
              <a:rPr lang="en-US" dirty="0"/>
              <a:t>The output of your code will be displayed below the cell.</a:t>
            </a:r>
            <a:endParaRPr lang="ar-EG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Saving and Sharing:</a:t>
            </a:r>
          </a:p>
          <a:p>
            <a:r>
              <a:rPr lang="en-US" dirty="0"/>
              <a:t>Colab notebooks are automatically saved to your Google Drive.</a:t>
            </a:r>
          </a:p>
          <a:p>
            <a:r>
              <a:rPr lang="en-US" dirty="0"/>
              <a:t>You can also download a copy of your notebook in different formats (e.g., .</a:t>
            </a:r>
            <a:r>
              <a:rPr lang="en-US" dirty="0" err="1"/>
              <a:t>ipynb</a:t>
            </a:r>
            <a:r>
              <a:rPr lang="en-US" dirty="0"/>
              <a:t>, .</a:t>
            </a:r>
            <a:r>
              <a:rPr lang="en-US" dirty="0" err="1"/>
              <a:t>py</a:t>
            </a:r>
            <a:r>
              <a:rPr lang="en-US" dirty="0"/>
              <a:t>) to share or save locally.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B6AC97F-6584-DDD9-49E0-7B7383C6983F}"/>
              </a:ext>
            </a:extLst>
          </p:cNvPr>
          <p:cNvGrpSpPr/>
          <p:nvPr/>
        </p:nvGrpSpPr>
        <p:grpSpPr>
          <a:xfrm>
            <a:off x="70254" y="119422"/>
            <a:ext cx="971146" cy="838577"/>
            <a:chOff x="292675" y="222425"/>
            <a:chExt cx="917148" cy="88926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CBBDD8D-A8D5-E9E7-3E2E-D7E362726BCB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BFC7B45-5D83-ECCF-BACA-62718A5E78CF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1DC276D-DD8E-AF62-C5FD-4F300C12B6B9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A2391D6-5C6D-607D-AC6C-206FBA51D52A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91FED2F3-4335-8617-825A-ACCDA3740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5782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32B88-236D-DF48-564A-978EFAA36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0858" y="1758949"/>
            <a:ext cx="10515600" cy="1325563"/>
          </a:xfrm>
        </p:spPr>
        <p:txBody>
          <a:bodyPr/>
          <a:lstStyle/>
          <a:p>
            <a:r>
              <a:rPr lang="en-US" dirty="0"/>
              <a:t>Unsupervised Learning Lab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ECC4F-4B99-FE5F-4536-F52E5F545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836" y="2923830"/>
            <a:ext cx="10399643" cy="1010340"/>
          </a:xfrm>
        </p:spPr>
        <p:txBody>
          <a:bodyPr/>
          <a:lstStyle/>
          <a:p>
            <a:r>
              <a:rPr lang="en-US" dirty="0"/>
              <a:t>https://drive.google.com/file/d/1NDggKsT08xsmr08XNwBMFrB4JacCzneL/view?usp=sharing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8B473E9-DA4A-F992-0DC9-2DF9745C4F59}"/>
              </a:ext>
            </a:extLst>
          </p:cNvPr>
          <p:cNvSpPr txBox="1">
            <a:spLocks/>
          </p:cNvSpPr>
          <p:nvPr/>
        </p:nvSpPr>
        <p:spPr>
          <a:xfrm>
            <a:off x="1180858" y="-13668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/>
              <a:t>Let’s Practice On Colab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CC79271-BF84-0D20-A05A-4CAC47D582C5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FD1F63F-CF73-B482-FDC3-36DFB3F0D5DE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6E4AE0F-179A-DB26-E72D-85A616E6A056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06F84F1-8F81-DB6D-B488-1680163BE012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86CD0A9-FA06-42E8-525C-F52AC0A898CA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E3210EE-28D2-97B9-AF7F-23B35DA9D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2132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32B88-236D-DF48-564A-978EFAA36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3924" y="1619048"/>
            <a:ext cx="10515600" cy="1325563"/>
          </a:xfrm>
        </p:spPr>
        <p:txBody>
          <a:bodyPr/>
          <a:lstStyle/>
          <a:p>
            <a:r>
              <a:rPr lang="en-US" dirty="0"/>
              <a:t>Supervised Learning Lab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ECC4F-4B99-FE5F-4536-F52E5F545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3924" y="2801104"/>
            <a:ext cx="10399643" cy="1010340"/>
          </a:xfrm>
        </p:spPr>
        <p:txBody>
          <a:bodyPr/>
          <a:lstStyle/>
          <a:p>
            <a:r>
              <a:rPr lang="en-US" dirty="0"/>
              <a:t>https://colab.research.google.com/drive/1mxADwMZldHi1e8aINCalILKXT333ZXC5?usp=sharing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8B473E9-DA4A-F992-0DC9-2DF9745C4F59}"/>
              </a:ext>
            </a:extLst>
          </p:cNvPr>
          <p:cNvSpPr txBox="1">
            <a:spLocks/>
          </p:cNvSpPr>
          <p:nvPr/>
        </p:nvSpPr>
        <p:spPr>
          <a:xfrm>
            <a:off x="1205945" y="-11536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/>
              <a:t>Let’s Practice On Colab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CC79271-BF84-0D20-A05A-4CAC47D582C5}"/>
              </a:ext>
            </a:extLst>
          </p:cNvPr>
          <p:cNvGrpSpPr/>
          <p:nvPr/>
        </p:nvGrpSpPr>
        <p:grpSpPr>
          <a:xfrm>
            <a:off x="182880" y="53161"/>
            <a:ext cx="971146" cy="838577"/>
            <a:chOff x="292675" y="222425"/>
            <a:chExt cx="917148" cy="8892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FD1F63F-CF73-B482-FDC3-36DFB3F0D5DE}"/>
                </a:ext>
              </a:extLst>
            </p:cNvPr>
            <p:cNvSpPr/>
            <p:nvPr/>
          </p:nvSpPr>
          <p:spPr>
            <a:xfrm>
              <a:off x="310903" y="222425"/>
              <a:ext cx="898920" cy="889262"/>
            </a:xfrm>
            <a:prstGeom prst="rect">
              <a:avLst/>
            </a:prstGeom>
            <a:solidFill>
              <a:srgbClr val="FAC7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ea typeface="Roboto Light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6E4AE0F-179A-DB26-E72D-85A616E6A056}"/>
                </a:ext>
              </a:extLst>
            </p:cNvPr>
            <p:cNvGrpSpPr/>
            <p:nvPr/>
          </p:nvGrpSpPr>
          <p:grpSpPr>
            <a:xfrm>
              <a:off x="292675" y="222425"/>
              <a:ext cx="917148" cy="847698"/>
              <a:chOff x="310903" y="206504"/>
              <a:chExt cx="917148" cy="95517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06F84F1-8F81-DB6D-B488-1680163BE012}"/>
                  </a:ext>
                </a:extLst>
              </p:cNvPr>
              <p:cNvSpPr txBox="1"/>
              <p:nvPr/>
            </p:nvSpPr>
            <p:spPr>
              <a:xfrm>
                <a:off x="354471" y="389384"/>
                <a:ext cx="811784" cy="77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8E5A6D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06</a:t>
                </a:r>
                <a:endParaRPr lang="en-US" sz="1050" b="1" dirty="0">
                  <a:solidFill>
                    <a:srgbClr val="8E5A6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86CD0A9-FA06-42E8-525C-F52AC0A898CA}"/>
                  </a:ext>
                </a:extLst>
              </p:cNvPr>
              <p:cNvSpPr txBox="1"/>
              <p:nvPr/>
            </p:nvSpPr>
            <p:spPr>
              <a:xfrm>
                <a:off x="310903" y="206504"/>
                <a:ext cx="9171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Lecture</a:t>
                </a: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CDF2D48C-E3A6-60FF-E867-3C4BCEE67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" y="5552727"/>
            <a:ext cx="1505748" cy="1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807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artoon robot with a thank you sign&#10;&#10;Description automatically generated">
            <a:extLst>
              <a:ext uri="{FF2B5EF4-FFF2-40B4-BE49-F238E27FC236}">
                <a16:creationId xmlns:a16="http://schemas.microsoft.com/office/drawing/2014/main" id="{37ECE040-708A-7E5B-F8AA-3FACDF8B4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181" y="457200"/>
            <a:ext cx="600363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40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1237</Words>
  <Application>Microsoft Office PowerPoint</Application>
  <PresentationFormat>Widescreen</PresentationFormat>
  <Paragraphs>145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Helvetica Neue</vt:lpstr>
      <vt:lpstr>Times New Roman</vt:lpstr>
      <vt:lpstr>Office Theme</vt:lpstr>
      <vt:lpstr>PowerPoint Presentation</vt:lpstr>
      <vt:lpstr>Reinforcement Learning </vt:lpstr>
      <vt:lpstr>Introduction</vt:lpstr>
      <vt:lpstr>Applications of RL</vt:lpstr>
      <vt:lpstr>Basic Concepts</vt:lpstr>
      <vt:lpstr>Agent-Environment Interaction</vt:lpstr>
      <vt:lpstr>Elements of Reinforcement Learning</vt:lpstr>
      <vt:lpstr>Exploration and Exploitation</vt:lpstr>
      <vt:lpstr>Reward Maximization</vt:lpstr>
      <vt:lpstr>Types of RL</vt:lpstr>
      <vt:lpstr>PowerPoint Presentation</vt:lpstr>
      <vt:lpstr>PowerPoint Presentation</vt:lpstr>
      <vt:lpstr>Challenges and Future Directions</vt:lpstr>
      <vt:lpstr>Real-world Applications</vt:lpstr>
      <vt:lpstr>Ethical Considerations</vt:lpstr>
      <vt:lpstr>Conclusion</vt:lpstr>
      <vt:lpstr>Working Environment: </vt:lpstr>
      <vt:lpstr>Colab Features: </vt:lpstr>
      <vt:lpstr>Getting Started with Colab: </vt:lpstr>
      <vt:lpstr>Getting Started with Colab: </vt:lpstr>
      <vt:lpstr>PowerPoint Presentation</vt:lpstr>
      <vt:lpstr>Unsupervised Learning Lab </vt:lpstr>
      <vt:lpstr>Supervised Learning Lab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Eman Mohamed</dc:creator>
  <cp:lastModifiedBy>Eman Mohamed</cp:lastModifiedBy>
  <cp:revision>7</cp:revision>
  <dcterms:created xsi:type="dcterms:W3CDTF">2023-08-23T23:09:41Z</dcterms:created>
  <dcterms:modified xsi:type="dcterms:W3CDTF">2023-08-24T11:40:19Z</dcterms:modified>
</cp:coreProperties>
</file>