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58"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04515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47095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accent1"/>
                </a:solidFill>
                <a:latin typeface="Alexandria" pitchFamily="2" charset="-78"/>
                <a:cs typeface="Alexandria" pitchFamily="2" charset="-78"/>
              </a:rPr>
              <a:t>أ.د/ محمد محمدي مخلص </a:t>
            </a:r>
          </a:p>
          <a:p>
            <a:pPr algn="ctr"/>
            <a:r>
              <a:rPr lang="ar-EG" sz="2000" dirty="0">
                <a:solidFill>
                  <a:schemeClr val="accent1"/>
                </a:solidFill>
                <a:latin typeface="Alexandria" pitchFamily="2" charset="-78"/>
                <a:cs typeface="Alexandria" pitchFamily="2" charset="-78"/>
              </a:rPr>
              <a:t>أستاذ القيادة التربوية المشارك بجامعة ميد اوشن </a:t>
            </a:r>
            <a:endParaRPr lang="en-US" sz="2000" dirty="0">
              <a:solidFill>
                <a:schemeClr val="accent1"/>
              </a:solidFill>
              <a:latin typeface="Alexandria" pitchFamily="2" charset="-78"/>
              <a:cs typeface="Alexandria" pitchFamily="2" charset="-78"/>
            </a:endParaRPr>
          </a:p>
        </p:txBody>
      </p:sp>
      <p:sp>
        <p:nvSpPr>
          <p:cNvPr id="11" name="TextBox 10"/>
          <p:cNvSpPr txBox="1"/>
          <p:nvPr/>
        </p:nvSpPr>
        <p:spPr>
          <a:xfrm>
            <a:off x="2697017" y="4802552"/>
            <a:ext cx="513313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السابعة – </a:t>
            </a:r>
            <a:r>
              <a:rPr lang="ar-EG" sz="2400" b="1" dirty="0">
                <a:effectLst/>
                <a:latin typeface="Alexandria" pitchFamily="2" charset="-78"/>
                <a:ea typeface="Times New Roman" panose="02020603050405020304" pitchFamily="18" charset="0"/>
                <a:cs typeface="Alexandria" pitchFamily="2" charset="-78"/>
              </a:rPr>
              <a:t>تطبيقات القيادة الأخلاقية </a:t>
            </a:r>
            <a:endParaRPr lang="en-US" sz="24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2444140" y="2268745"/>
            <a:ext cx="8702666" cy="3046988"/>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000" dirty="0">
                <a:latin typeface="Alexandria" pitchFamily="2" charset="-78"/>
                <a:ea typeface="Times New Roman" panose="02020603050405020304" pitchFamily="18" charset="0"/>
                <a:cs typeface="Alexandria" pitchFamily="2" charset="-78"/>
              </a:rPr>
              <a:t>3-</a:t>
            </a:r>
            <a:r>
              <a:rPr lang="ar-EG" sz="20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0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000" dirty="0">
                <a:effectLst/>
                <a:latin typeface="Alexandria" pitchFamily="2" charset="-78"/>
                <a:ea typeface="Times New Roman" panose="02020603050405020304" pitchFamily="18" charset="0"/>
                <a:cs typeface="Alexandria" pitchFamily="2" charset="-78"/>
              </a:rPr>
              <a:t>5- </a:t>
            </a:r>
            <a:r>
              <a:rPr lang="ar-EG" sz="2000" dirty="0">
                <a:latin typeface="Alexandria" pitchFamily="2" charset="-78"/>
                <a:ea typeface="Times New Roman" panose="02020603050405020304" pitchFamily="18" charset="0"/>
                <a:cs typeface="Alexandria" pitchFamily="2" charset="-78"/>
              </a:rPr>
              <a:t>اخلاقيات العمل </a:t>
            </a:r>
          </a:p>
          <a:p>
            <a:pPr algn="r"/>
            <a:r>
              <a:rPr lang="ar-EG" sz="2000" dirty="0">
                <a:effectLst/>
                <a:latin typeface="Alexandria" pitchFamily="2" charset="-78"/>
                <a:ea typeface="Times New Roman" panose="02020603050405020304" pitchFamily="18" charset="0"/>
                <a:cs typeface="Alexandria" pitchFamily="2" charset="-78"/>
              </a:rPr>
              <a:t>6- </a:t>
            </a:r>
            <a:r>
              <a:rPr lang="ar-EG" sz="2000" dirty="0">
                <a:latin typeface="Alexandria" pitchFamily="2" charset="-78"/>
                <a:ea typeface="Times New Roman" panose="02020603050405020304" pitchFamily="18" charset="0"/>
                <a:cs typeface="Alexandria" pitchFamily="2" charset="-78"/>
              </a:rPr>
              <a:t>تنظيمات العمل الأخلاقية</a:t>
            </a:r>
          </a:p>
          <a:p>
            <a:pPr algn="r"/>
            <a:r>
              <a:rPr lang="ar-EG" sz="2000" dirty="0">
                <a:effectLst/>
                <a:latin typeface="Alexandria" pitchFamily="2" charset="-78"/>
                <a:ea typeface="Times New Roman" panose="02020603050405020304" pitchFamily="18" charset="0"/>
                <a:cs typeface="Alexandria" pitchFamily="2" charset="-78"/>
              </a:rPr>
              <a:t>7-  </a:t>
            </a:r>
            <a:r>
              <a:rPr lang="ar-EG" sz="20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0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44666" y="1670459"/>
            <a:ext cx="8702667" cy="3046988"/>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تمهيد</a:t>
            </a:r>
          </a:p>
          <a:p>
            <a:pPr algn="r"/>
            <a:r>
              <a:rPr lang="ar-EG" sz="2400" dirty="0">
                <a:effectLst/>
                <a:latin typeface="Alexandria" pitchFamily="2" charset="-78"/>
                <a:ea typeface="Times New Roman" panose="02020603050405020304" pitchFamily="18" charset="0"/>
                <a:cs typeface="Alexandria" pitchFamily="2" charset="-78"/>
              </a:rPr>
              <a:t>2- الهياكل الأخلاقية</a:t>
            </a:r>
          </a:p>
          <a:p>
            <a:pPr algn="r"/>
            <a:r>
              <a:rPr lang="ar-EG" sz="2400" dirty="0">
                <a:latin typeface="Alexandria" pitchFamily="2" charset="-78"/>
                <a:ea typeface="Times New Roman" panose="02020603050405020304" pitchFamily="18" charset="0"/>
                <a:cs typeface="Alexandria" pitchFamily="2" charset="-78"/>
              </a:rPr>
              <a:t>3- مقومات بناء المنظمة الأخلاقية</a:t>
            </a:r>
          </a:p>
          <a:p>
            <a:pPr algn="r"/>
            <a:r>
              <a:rPr lang="ar-EG" sz="2400" dirty="0">
                <a:effectLst/>
                <a:latin typeface="Alexandria" pitchFamily="2" charset="-78"/>
                <a:ea typeface="Times New Roman" panose="02020603050405020304" pitchFamily="18" charset="0"/>
                <a:cs typeface="Alexandria" pitchFamily="2" charset="-78"/>
              </a:rPr>
              <a:t>4- مداخل اخلاقيات العمل </a:t>
            </a:r>
          </a:p>
          <a:p>
            <a:pPr algn="r"/>
            <a:r>
              <a:rPr lang="ar-EG" sz="2400" dirty="0">
                <a:latin typeface="Alexandria" pitchFamily="2" charset="-78"/>
                <a:ea typeface="Times New Roman" panose="02020603050405020304" pitchFamily="18" charset="0"/>
                <a:cs typeface="Alexandria" pitchFamily="2" charset="-78"/>
              </a:rPr>
              <a:t>5- مداخل تفسير الاخلاقيات وتطبيقها بالقيادة</a:t>
            </a:r>
            <a:r>
              <a:rPr lang="ar-EG" sz="2400" dirty="0">
                <a:effectLst/>
                <a:latin typeface="Alexandria" pitchFamily="2" charset="-78"/>
                <a:ea typeface="Times New Roman" panose="02020603050405020304" pitchFamily="18" charset="0"/>
                <a:cs typeface="Alexandria" pitchFamily="2" charset="-78"/>
              </a:rPr>
              <a:t> </a:t>
            </a:r>
          </a:p>
          <a:p>
            <a:pPr algn="r"/>
            <a:endParaRPr lang="ar-EG" sz="1600" dirty="0">
              <a:effectLst/>
              <a:latin typeface="Alexandria" pitchFamily="2" charset="-78"/>
              <a:ea typeface="Times New Roman" panose="02020603050405020304" pitchFamily="18"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53333" y="1457886"/>
            <a:ext cx="10732655" cy="4893584"/>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indent="457200" algn="justLow" rtl="1">
              <a:lnSpc>
                <a:spcPct val="107000"/>
              </a:lnSpc>
              <a:spcAft>
                <a:spcPts val="800"/>
              </a:spcAft>
            </a:pPr>
            <a:r>
              <a:rPr lang="ar-EG" sz="1600" b="1" kern="0" dirty="0">
                <a:solidFill>
                  <a:srgbClr val="FF0000"/>
                </a:solidFill>
                <a:latin typeface="Alexandria" pitchFamily="2" charset="-78"/>
                <a:ea typeface="Times New Roman" panose="02020603050405020304" pitchFamily="18" charset="0"/>
                <a:cs typeface="Alexandria" pitchFamily="2" charset="-78"/>
              </a:rPr>
              <a:t>تمهيد:</a:t>
            </a:r>
            <a:r>
              <a:rPr lang="ar-SA" sz="16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نتيجة لأهمية الرموز الأخلاقية في المنظمات ، نجد أن الإدارات في المنظمات التي توصف بأنها أخلاقية </a:t>
            </a:r>
            <a:r>
              <a:rPr lang="ar-EG" sz="1600" kern="0" dirty="0">
                <a:effectLst/>
                <a:latin typeface="Alexandria" pitchFamily="2" charset="-78"/>
                <a:ea typeface="Times New Roman" panose="02020603050405020304" pitchFamily="18" charset="0"/>
                <a:cs typeface="Alexandria" pitchFamily="2" charset="-78"/>
              </a:rPr>
              <a:t>لذا </a:t>
            </a:r>
            <a:r>
              <a:rPr lang="ar-SA" sz="1600" kern="0" dirty="0">
                <a:effectLst/>
                <a:latin typeface="Alexandria" pitchFamily="2" charset="-78"/>
                <a:ea typeface="Times New Roman" panose="02020603050405020304" pitchFamily="18" charset="0"/>
                <a:cs typeface="Alexandria" pitchFamily="2" charset="-78"/>
              </a:rPr>
              <a:t>تلجأ إلى تقوية ودعم تلك الرموز الأخلاقية من خلال مكافأة الأفراد الطائعين ومعاقبة الأفراد المنتهكين ، عند ذلك يمكن استخدام الرموز الأخلاقية في ترقية المناخ الأخلاقي في المنظمة ، ومن شأن ذلك أن يتحقق من خلال استخدام السلوك السوّي وسيلة لتحسين المناخ الأخلاقي ، وذلك عند التأكيد على </a:t>
            </a:r>
            <a:r>
              <a:rPr lang="ar-EG" sz="1600" kern="0" dirty="0">
                <a:effectLst/>
                <a:latin typeface="Alexandria" pitchFamily="2" charset="-78"/>
                <a:ea typeface="Times New Roman" panose="02020603050405020304" pitchFamily="18" charset="0"/>
                <a:cs typeface="Alexandria" pitchFamily="2" charset="-78"/>
              </a:rPr>
              <a:t> تطبيق </a:t>
            </a:r>
            <a:r>
              <a:rPr lang="ar-SA" sz="1600" kern="0" dirty="0">
                <a:effectLst/>
                <a:latin typeface="Alexandria" pitchFamily="2" charset="-78"/>
                <a:ea typeface="Times New Roman" panose="02020603050405020304" pitchFamily="18" charset="0"/>
                <a:cs typeface="Alexandria" pitchFamily="2" charset="-78"/>
              </a:rPr>
              <a:t>متضمنات ذلك السلوك والمتمثلة بالآتي</a:t>
            </a:r>
            <a:r>
              <a:rPr lang="ar-EG"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الصدق </a:t>
            </a:r>
            <a:r>
              <a:rPr lang="ar-SA" sz="1600" kern="0" dirty="0">
                <a:effectLst/>
                <a:latin typeface="Alexandria" pitchFamily="2" charset="-78"/>
                <a:ea typeface="Times New Roman" panose="02020603050405020304" pitchFamily="18" charset="0"/>
                <a:cs typeface="Alexandria" pitchFamily="2" charset="-78"/>
              </a:rPr>
              <a:t>: بين أعضاء المنظمة ومع زبائنها ، ومجتمعاتها ، ومجهزيها ، والمشاركون بعامة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الاستقامة</a:t>
            </a:r>
            <a:r>
              <a:rPr lang="ar-SA" sz="1600" kern="0" dirty="0">
                <a:effectLst/>
                <a:latin typeface="Alexandria" pitchFamily="2" charset="-78"/>
                <a:ea typeface="Times New Roman" panose="02020603050405020304" pitchFamily="18" charset="0"/>
                <a:cs typeface="Alexandria" pitchFamily="2" charset="-78"/>
              </a:rPr>
              <a:t> : في القول والمعاني والوعود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الاحترام </a:t>
            </a:r>
            <a:r>
              <a:rPr lang="ar-SA" sz="1600" kern="0" dirty="0">
                <a:effectLst/>
                <a:latin typeface="Alexandria" pitchFamily="2" charset="-78"/>
                <a:ea typeface="Times New Roman" panose="02020603050405020304" pitchFamily="18" charset="0"/>
                <a:cs typeface="Alexandria" pitchFamily="2" charset="-78"/>
              </a:rPr>
              <a:t>: في التفاوض والاتصالات والعلاقات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الثقة / الأمانة </a:t>
            </a:r>
            <a:r>
              <a:rPr lang="ar-SA" sz="1600" kern="0" dirty="0">
                <a:effectLst/>
                <a:latin typeface="Alexandria" pitchFamily="2" charset="-78"/>
                <a:ea typeface="Times New Roman" panose="02020603050405020304" pitchFamily="18" charset="0"/>
                <a:cs typeface="Alexandria" pitchFamily="2" charset="-78"/>
              </a:rPr>
              <a:t>: على المستوى الفردي وعلى مستوى فرق العمل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المسؤولية </a:t>
            </a:r>
            <a:r>
              <a:rPr lang="ar-SA" sz="1600" kern="0" dirty="0">
                <a:effectLst/>
                <a:latin typeface="Alexandria" pitchFamily="2" charset="-78"/>
                <a:ea typeface="Times New Roman" panose="02020603050405020304" pitchFamily="18" charset="0"/>
                <a:cs typeface="Alexandria" pitchFamily="2" charset="-78"/>
              </a:rPr>
              <a:t>: عن الأفعال الصحيحة والخاطئة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المواطنة </a:t>
            </a:r>
            <a:r>
              <a:rPr lang="ar-SA" sz="1600" kern="0" dirty="0">
                <a:effectLst/>
                <a:latin typeface="Alexandria" pitchFamily="2" charset="-78"/>
                <a:ea typeface="Times New Roman" panose="02020603050405020304" pitchFamily="18" charset="0"/>
                <a:cs typeface="Alexandria" pitchFamily="2" charset="-78"/>
              </a:rPr>
              <a:t>: وهي مسألة لا بد من تحقيقها لأغراض الامتثال للقوانين الوطنية والتي يتم بموجبها ممارسة الأعمال .  </a:t>
            </a:r>
            <a:endParaRPr lang="en-GB" sz="1600" kern="100" dirty="0">
              <a:effectLst/>
              <a:latin typeface="Alexandria" pitchFamily="2" charset="-78"/>
              <a:ea typeface="Calibri" panose="020F0502020204030204" pitchFamily="34" charset="0"/>
              <a:cs typeface="Alexandria" pitchFamily="2" charset="-78"/>
            </a:endParaRP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1" y="2101396"/>
            <a:ext cx="10360691" cy="4799391"/>
          </a:xfrm>
          <a:prstGeom prst="rect">
            <a:avLst/>
          </a:prstGeom>
          <a:noFill/>
        </p:spPr>
        <p:txBody>
          <a:bodyPr wrap="square" rtlCol="0">
            <a:spAutoFit/>
          </a:bodyPr>
          <a:lstStyle/>
          <a:p>
            <a:pPr algn="justLow" rtl="1">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dirty="0">
                <a:effectLst/>
                <a:latin typeface="Alexandria" pitchFamily="2" charset="-78"/>
                <a:ea typeface="Times New Roman" panose="02020603050405020304" pitchFamily="18" charset="0"/>
                <a:cs typeface="Alexandria" pitchFamily="2" charset="-78"/>
              </a:rPr>
              <a:t>وفي المنظمات الدولية يتجه الأمر إلى التعامل مع قضايا تشغيل الأطفال ، والأجور المنخفضة ، وبيئات العمل غير المأمونة بحساسية كبيرة ، لذلك نشأت بعض المقاييس العالمية المتعلقة بالمحاسبة الاجتماعية </a:t>
            </a:r>
            <a:r>
              <a:rPr lang="en-US" sz="1800" kern="0" dirty="0">
                <a:effectLst/>
                <a:latin typeface="Alexandria" pitchFamily="2" charset="-78"/>
                <a:ea typeface="Times New Roman" panose="02020603050405020304" pitchFamily="18" charset="0"/>
                <a:cs typeface="Alexandria" pitchFamily="2" charset="-78"/>
              </a:rPr>
              <a:t>Social Accountability (SA 8000)</a:t>
            </a:r>
            <a:r>
              <a:rPr lang="ar-SA" sz="1800" kern="0" dirty="0">
                <a:effectLst/>
                <a:latin typeface="Alexandria" pitchFamily="2" charset="-78"/>
                <a:ea typeface="Times New Roman" panose="02020603050405020304" pitchFamily="18" charset="0"/>
                <a:cs typeface="Alexandria" pitchFamily="2" charset="-78"/>
              </a:rPr>
              <a:t> والتي تتشابه إلى حدٍ بعيد مع المعايير المتعلقة بالمواصفات الدولية مثل </a:t>
            </a:r>
            <a:r>
              <a:rPr lang="en-US" sz="1800" kern="0" dirty="0">
                <a:effectLst/>
                <a:latin typeface="Alexandria" pitchFamily="2" charset="-78"/>
                <a:ea typeface="Times New Roman" panose="02020603050405020304" pitchFamily="18" charset="0"/>
                <a:cs typeface="Alexandria" pitchFamily="2" charset="-78"/>
              </a:rPr>
              <a:t>ISO 9001</a:t>
            </a:r>
            <a:r>
              <a:rPr lang="ar-SA" sz="1800" kern="0" dirty="0">
                <a:effectLst/>
                <a:latin typeface="Alexandria" pitchFamily="2" charset="-78"/>
                <a:ea typeface="Times New Roman" panose="02020603050405020304" pitchFamily="18" charset="0"/>
                <a:cs typeface="Alexandria" pitchFamily="2" charset="-78"/>
              </a:rPr>
              <a:t> أو </a:t>
            </a:r>
            <a:r>
              <a:rPr lang="en-US" sz="1800" kern="0" dirty="0">
                <a:effectLst/>
                <a:latin typeface="Alexandria" pitchFamily="2" charset="-78"/>
                <a:ea typeface="Times New Roman" panose="02020603050405020304" pitchFamily="18" charset="0"/>
                <a:cs typeface="Alexandria" pitchFamily="2" charset="-78"/>
              </a:rPr>
              <a:t>ISO 14001</a:t>
            </a:r>
            <a:r>
              <a:rPr lang="ar-SA" sz="1800" kern="0" dirty="0">
                <a:effectLst/>
                <a:latin typeface="Alexandria" pitchFamily="2" charset="-78"/>
                <a:ea typeface="Times New Roman" panose="02020603050405020304" pitchFamily="18" charset="0"/>
                <a:cs typeface="Alexandria" pitchFamily="2" charset="-78"/>
              </a:rPr>
              <a:t> أو </a:t>
            </a:r>
            <a:r>
              <a:rPr lang="en-US" sz="1800" kern="0" dirty="0">
                <a:effectLst/>
                <a:latin typeface="Alexandria" pitchFamily="2" charset="-78"/>
                <a:ea typeface="Times New Roman" panose="02020603050405020304" pitchFamily="18" charset="0"/>
                <a:cs typeface="Alexandria" pitchFamily="2" charset="-78"/>
              </a:rPr>
              <a:t>ISO 18001</a:t>
            </a:r>
            <a:r>
              <a:rPr lang="ar-SA" sz="1800" kern="0" dirty="0">
                <a:effectLst/>
                <a:latin typeface="Alexandria" pitchFamily="2" charset="-78"/>
                <a:ea typeface="Times New Roman" panose="02020603050405020304" pitchFamily="18" charset="0"/>
                <a:cs typeface="Alexandria" pitchFamily="2" charset="-78"/>
              </a:rPr>
              <a:t> ، ويمكن أن يعدّ معيار </a:t>
            </a:r>
            <a:r>
              <a:rPr lang="en-US" sz="1800" kern="0" dirty="0">
                <a:effectLst/>
                <a:latin typeface="Alexandria" pitchFamily="2" charset="-78"/>
                <a:ea typeface="Times New Roman" panose="02020603050405020304" pitchFamily="18" charset="0"/>
                <a:cs typeface="Alexandria" pitchFamily="2" charset="-78"/>
              </a:rPr>
              <a:t>(SA 8000)</a:t>
            </a:r>
            <a:r>
              <a:rPr lang="ar-SA" sz="1800" kern="0" dirty="0">
                <a:effectLst/>
                <a:latin typeface="Alexandria" pitchFamily="2" charset="-78"/>
                <a:ea typeface="Times New Roman" panose="02020603050405020304" pitchFamily="18" charset="0"/>
                <a:cs typeface="Alexandria" pitchFamily="2" charset="-78"/>
              </a:rPr>
              <a:t> أول معيار للتدقيق الاجتماعي في العالم والذي بدأت بعض المنظمات في الدول المتقدمة بتطبيقه لغرض التأكد من مدى توافر المواصفات التي يحددها هذا المعيار في مصانعها ومجهزي موادها الأولية لها من أجل مقابلة متطلبات هذا المعيار الدولي . </a:t>
            </a:r>
            <a:endParaRPr lang="en-GB" sz="18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	الأمر الذي قاد إلى ما يعرف بعولمة الرموز الأخلاقية المستندةً إلى القيم الجوهرية التي تشكل تلك الرموز الأخلاقية بوصفها أساساً قوياً لتطبيق برامج الأخلاق </a:t>
            </a:r>
            <a:r>
              <a:rPr lang="ar-SA" sz="1800" kern="0" dirty="0" err="1">
                <a:effectLst/>
                <a:latin typeface="Alexandria" pitchFamily="2" charset="-78"/>
                <a:ea typeface="Times New Roman" panose="02020603050405020304" pitchFamily="18" charset="0"/>
                <a:cs typeface="Alexandria" pitchFamily="2" charset="-78"/>
              </a:rPr>
              <a:t>المنظمية</a:t>
            </a:r>
            <a:r>
              <a:rPr lang="ar-SA" sz="1800" kern="0" dirty="0">
                <a:effectLst/>
                <a:latin typeface="Alexandria" pitchFamily="2" charset="-78"/>
                <a:ea typeface="Times New Roman" panose="02020603050405020304" pitchFamily="18" charset="0"/>
                <a:cs typeface="Alexandria" pitchFamily="2" charset="-78"/>
              </a:rPr>
              <a:t> في إطار العولمة، وهو ما يتطلب اللجوء إلى ترجمة رموزها الأخلاقية لتكون صالحة للاستخدام في الإطار العالمي بسبب التنوع والاختلاف الشديدين فيما بين القيم السائدة في المجتمعات المختلفة . </a:t>
            </a:r>
            <a:endParaRPr lang="en-GB" sz="1800"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Symbol" panose="05050102010706020507" pitchFamily="18" charset="2"/>
              <a:buChar char=""/>
              <a:tabLst>
                <a:tab pos="233680" algn="l"/>
                <a:tab pos="411480" algn="l"/>
              </a:tabLst>
            </a:pPr>
            <a:r>
              <a:rPr lang="ar-SA" sz="1800" b="1" kern="0" dirty="0">
                <a:solidFill>
                  <a:schemeClr val="tx1"/>
                </a:solidFill>
                <a:effectLst/>
                <a:latin typeface="Alexandria" pitchFamily="2" charset="-78"/>
                <a:ea typeface="Times New Roman" panose="02020603050405020304" pitchFamily="18" charset="0"/>
                <a:cs typeface="Alexandria" pitchFamily="2" charset="-78"/>
              </a:rPr>
              <a:t>الهياكل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	و</a:t>
            </a:r>
            <a:r>
              <a:rPr lang="ar-SA" sz="1800" kern="0" dirty="0">
                <a:solidFill>
                  <a:schemeClr val="tx1"/>
                </a:solidFill>
                <a:effectLst/>
                <a:latin typeface="Alexandria" pitchFamily="2" charset="-78"/>
                <a:ea typeface="Times New Roman" panose="02020603050405020304" pitchFamily="18" charset="0"/>
                <a:cs typeface="Alexandria" pitchFamily="2" charset="-78"/>
              </a:rPr>
              <a:t>تتمثل بالأنظمة المختلفة ، والمواقف أو الافتراضات ، والبرامج التي تتعهد المنظمة بتطبيق السلوك الأخلاقي من خلالها . وتتضمن هذه الهياكل مجموعة من الفقرات التنظيمية المتمثلة بالآتي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آ.  اللجان الأخلاقية </a:t>
            </a:r>
            <a:r>
              <a:rPr lang="ar-SA" sz="1800" kern="0" dirty="0">
                <a:solidFill>
                  <a:schemeClr val="tx1"/>
                </a:solidFill>
                <a:effectLst/>
                <a:latin typeface="Alexandria" pitchFamily="2" charset="-78"/>
                <a:ea typeface="Times New Roman" panose="02020603050405020304" pitchFamily="18" charset="0"/>
                <a:cs typeface="Alexandria" pitchFamily="2" charset="-78"/>
              </a:rPr>
              <a:t>: وهي عبارة عن مجموعة من مدراء الأقسام المعنيين بتفحص الأخلاقيات في المنظمة ، ومن المهام الرئيسة لهذه اللجان أنها تقوم بتحديد الأحكام الملائمة للتساؤلات التي تثار حول الموضوعات الأخلاقية في المنظمة ، كما تقوم هذه اللجان بتقدير مسؤولية المخالفات المرتكبة ومسؤولية الجهة المُحاسبة عنها ، ويعدّ وجود هذه اللجان ضرورياً لاسيما للمنظمات التي ترغب بإجراء التعديل الفوري لسلوكيات الأفراد فيها.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800" kern="0" dirty="0">
                <a:solidFill>
                  <a:schemeClr val="tx1"/>
                </a:solidFill>
                <a:effectLst/>
                <a:latin typeface="Alexandria" pitchFamily="2" charset="-78"/>
                <a:ea typeface="Times New Roman" panose="02020603050405020304" pitchFamily="18" charset="0"/>
                <a:cs typeface="Alexandria" pitchFamily="2" charset="-78"/>
              </a:rPr>
              <a:t>وفي هذا المجال يشير البعض إلى أن تحديد الرموز الأخلاقية لا يعدّ مسألة كافية ، لذلك يصار إلى تشكيل اللجان الأخلاقية في المنظمات والتي تتضمن في عضويتها موجهين داخليين وخارجيين ، وتهدف هذه اللجان إلى ما يعرف بمأسسة السلوك الأخلاقي في المنظمة، وتشمل الوظائف الأساسية لهذه اللجان ما يأتي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7" y="2235200"/>
            <a:ext cx="9772071" cy="3516732"/>
          </a:xfrm>
          <a:prstGeom prst="rect">
            <a:avLst/>
          </a:prstGeom>
          <a:noFill/>
        </p:spPr>
        <p:txBody>
          <a:bodyPr wrap="square" rtlCol="0">
            <a:spAutoFit/>
          </a:bodyPr>
          <a:lstStyle/>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تنظيم اللقاءات لأغراض مناقشة الموضوعات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التعامل مع المساحات الرمادية اللون التي تشهد تجاوزاً على المعايير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إبلاغ الرموز الأخلاقية لكل فرد من أفراد المنظمة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تأشير الانتهاكات المحتملة للرموز الأخلاقية في المنظمة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تقوية الرموز الأخلاقية أو وضعها موضع التنفيذ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مكافأة السلوك الأخلاقي ومعاقبة الانتهاكات الأخلاقية الحاصلة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مراجعة وتحديث الرموز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كتابة التقرير عن توصيات اللجنة وتقديمه إلى الإدارة العليا . </a:t>
            </a:r>
            <a:endParaRPr lang="en-GB" sz="1800" kern="100" dirty="0">
              <a:effectLst/>
              <a:latin typeface="Alexandria" pitchFamily="2" charset="-78"/>
              <a:ea typeface="Calibri" panose="020F0502020204030204" pitchFamily="34"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1" y="1674544"/>
            <a:ext cx="10360691" cy="3352969"/>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73685" indent="-273685" algn="justLow" rtl="1">
              <a:lnSpc>
                <a:spcPct val="150000"/>
              </a:lnSpc>
              <a:spcAft>
                <a:spcPts val="800"/>
              </a:spcAft>
            </a:pPr>
            <a:r>
              <a:rPr lang="ar-SA" b="1" kern="0" dirty="0">
                <a:latin typeface="Alexandria" pitchFamily="2" charset="-78"/>
                <a:cs typeface="Alexandria" pitchFamily="2" charset="-78"/>
              </a:rPr>
              <a:t>ب</a:t>
            </a:r>
            <a:r>
              <a:rPr lang="ar-SA" sz="1800" b="1" kern="0" dirty="0">
                <a:effectLst/>
                <a:latin typeface="Alexandria" pitchFamily="2" charset="-78"/>
                <a:ea typeface="Times New Roman" panose="02020603050405020304" pitchFamily="18" charset="0"/>
                <a:cs typeface="Alexandria" pitchFamily="2" charset="-78"/>
              </a:rPr>
              <a:t>. المكاتب الأخلاقية </a:t>
            </a:r>
            <a:r>
              <a:rPr lang="ar-SA" sz="1800" kern="0" dirty="0">
                <a:effectLst/>
                <a:latin typeface="Alexandria" pitchFamily="2" charset="-78"/>
                <a:ea typeface="Times New Roman" panose="02020603050405020304" pitchFamily="18" charset="0"/>
                <a:cs typeface="Alexandria" pitchFamily="2" charset="-78"/>
              </a:rPr>
              <a:t>: وهو إجراء تقوم به بعض المنظمات ويتمثل بتخصيص مكاتب أخلاقية في إطار الهيكل التنظيمي ومستوياته وتخصيص كوادر تعمل بوقت كامل في هذه المكاتب ، وتتلخص مهمة هذه المكاتب في التأكد من مدى تكامل المعايير الأخلاقية مع عمليات المنظمة المختلفة. ويرأس المكتب رئيس مكتب الأخلاق ليتابع عمليات الفحص والإشراف على الأبعاد الأخلاقية وحالات الإذعان للقوانين والتعليمات والتي تتضمن إقامة معايير الاتصالات الشفافة ، وإجراء التدريبات الأخلاقية التي تتعامل مع التوقعات أو المشكلات ومن ثمّ تقديم النصح للإدارة العليا في آلية التعامل مع المشكلات الأخلاقية عند اتخاذ القرارات</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757184" y="2050176"/>
            <a:ext cx="10585070" cy="3341364"/>
          </a:xfrm>
          <a:prstGeom prst="rect">
            <a:avLst/>
          </a:prstGeom>
          <a:noFill/>
        </p:spPr>
        <p:txBody>
          <a:bodyPr wrap="square" rtlCol="0">
            <a:spAutoFit/>
          </a:bodyPr>
          <a:lstStyle/>
          <a:p>
            <a:pPr marL="233680" indent="-23368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جـ. التدريب الأخلاقي </a:t>
            </a:r>
            <a:r>
              <a:rPr lang="ar-SA" sz="1600" kern="0" dirty="0">
                <a:effectLst/>
                <a:latin typeface="Alexandria" pitchFamily="2" charset="-78"/>
                <a:ea typeface="Times New Roman" panose="02020603050405020304" pitchFamily="18" charset="0"/>
                <a:cs typeface="Alexandria" pitchFamily="2" charset="-78"/>
              </a:rPr>
              <a:t>: إذ تساعد برامج التدريب الأخلاقي القوية والمتماسكة العاملين في التعامل مع التساؤلات الأخلاقية وترجمة القيم المعلنة في الرموز الأخلاقية في سلوكياتهم اليومية. وفي هذا المجال تؤكد المنظمات على ضرورة مرور أفرادها العاملين في ساعة من ساعات التدريب الأخلاقي في السنة على الأقل ويتأتى ذلك أصلاً من الدور التأثيري الذي تحققه تلك الساعات التدريبية في تعريف العاملين</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br>
              <a:rPr lang="ar-SA"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بالرموز الأخلاقية بصيغة مكتوبة ، فضلاً عن دورها في صياغة الحلول للمشكلات الأخلاقية التي تطرح أثناء المناقشات المستفيضة لها ، ومن شأن ساعات التدريب الأخلاقي كذلك أن ترشد الأفراد العاملين إلى الكيفية التي يتمكنون من خلالها من وضع الحلول الممكنة لحالات الصراع الناشئة بين القيم</a:t>
            </a:r>
            <a:endParaRPr lang="en-GB" sz="1600" kern="100" dirty="0">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ولكي تصبح عملية التدريب الأخلاقي مفيدة ، لا بد من التأكيد على ضرورة تحديد الاحتياجات التدريبية الأخلاقية بشكلٍ يتلاءم ويرتبط بالمضامين المحلية في البلد الذي يتم فيه التدريب الأخلاقي </a:t>
            </a:r>
            <a:r>
              <a:rPr lang="en-US"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في حالات المنظمات العالمية - ، مع التأكيد على ضرورة تطوير البرامج التدريبية بشكل يتناسب مع البلد أو الإقليم بالتعاون مع المكاتب المركزية التابعة للمنظمة ، ويتطلب الوصول إلى فاعلية البرامج التدريبية الأخلاقية الاستعانة بالخبراء المحليين (لحالات التدريب الداخلي) والخبرات التدريبية الأخلاقية الخارجية المتاحة في أي مكان في العالم.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89638" y="2355272"/>
            <a:ext cx="10486362" cy="2217787"/>
          </a:xfrm>
          <a:prstGeom prst="rect">
            <a:avLst/>
          </a:prstGeom>
          <a:noFill/>
        </p:spPr>
        <p:txBody>
          <a:bodyPr wrap="square" rtlCol="0">
            <a:spAutoFit/>
          </a:bodyPr>
          <a:lstStyle/>
          <a:p>
            <a:pPr marL="342900" lvl="0" indent="-342900" algn="justLow" rtl="1">
              <a:lnSpc>
                <a:spcPct val="107000"/>
              </a:lnSpc>
              <a:spcAft>
                <a:spcPts val="800"/>
              </a:spcAft>
              <a:buFont typeface="+mj-cs"/>
              <a:buAutoNum type="arabic1Minus" startAt="8"/>
              <a:tabLst>
                <a:tab pos="233680" algn="l"/>
                <a:tab pos="320040" algn="l"/>
              </a:tabLst>
            </a:pPr>
            <a:r>
              <a:rPr lang="ar-SA" sz="1800" kern="0" dirty="0">
                <a:effectLst/>
                <a:latin typeface="Alexandria" pitchFamily="2" charset="-78"/>
                <a:ea typeface="Times New Roman" panose="02020603050405020304" pitchFamily="18" charset="0"/>
                <a:cs typeface="Alexandria" pitchFamily="2" charset="-78"/>
              </a:rPr>
              <a:t>آليات الإبلاغ : </a:t>
            </a:r>
            <a:r>
              <a:rPr lang="ar-SA" sz="1600" kern="0" dirty="0">
                <a:effectLst/>
                <a:latin typeface="Alexandria" pitchFamily="2" charset="-78"/>
                <a:ea typeface="Times New Roman" panose="02020603050405020304" pitchFamily="18" charset="0"/>
                <a:cs typeface="Alexandria" pitchFamily="2" charset="-78"/>
              </a:rPr>
              <a:t>وهي الوسيلة التي يمكن من خلالها حمل الأفراد للإفصاح عن كل الممارسات غير القانونية وغير الأخلاقية وغير المنطقية في تصرفاتهم وسلوكياتهم. وفي هذه الحالة يؤكد البعض على أن المنظمة ستعاني من حالة عدم الثقة بالرموز السلوكية وبالهياكل الأخلاقية فيها للحد من تلك السلوكيات غير المرغوبة. وفي إطار اعتماد آليات الإبلاغ يتوجب على المنظمة تحديد الأفراد الذين يكشفون الجوانب غير القانونية الخطرة والأنشطة غير الأخلاقية وتقوم بإخضاعهم لآليات الإبلاغ التي ينتج عنها تقارير الإبلاغ لتحديد الأعمال والتصرفات الخاطئة وعرضها أمام الجهات الخارجية ومنها الوكالات المهتمة ،ومجالس النواب والمحررين الصحفيين . وبموجب ذلك لجأت العديد من المنظمات إلى إنشاء برامج مبتكرة وافتتاح خطوط ساخنة موثوق بها لتشجع وتدعم عمليات الإبلاغ داخل المنظمة لتكون المنظمة بذلك قد سعت إلى تحديد العوامل الوقائية ضد التصرفات غير الأخلاقية.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24034" y="1995055"/>
            <a:ext cx="10325658" cy="3868303"/>
          </a:xfrm>
          <a:prstGeom prst="rect">
            <a:avLst/>
          </a:prstGeom>
          <a:noFill/>
        </p:spPr>
        <p:txBody>
          <a:bodyPr wrap="square" rtlCol="0">
            <a:spAutoFit/>
          </a:bodyPr>
          <a:lstStyle/>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وفي عصر الإنترنت يصبح للأمر أبعاداً أخرى ، فشبكة الإنترنت لا تعدّ مرفأً دقيقاً ومضبوطاً لأخلاقيات الأعمال الجيدة ، فهي مكان غير خاضع للقانون تتم فيه الكثير من العمليات المجردة من المبادئ الأخلاقية ، ووجود حالات سوء الاستعمال لمضامين المناخ الأخلاقي مثل الاستقامة والآداب واللياقة السليمة . الأمر الذي تطرقت إليه بعض الدراسات فأشارت بصراحة إلى عدم أهمية الموضوعات القانونية بعامة والأخلاقية بخاصة في إطار شبكة الإنترنت وسوغت ذلك بفقدان حالة التقييس في تكنولوجيا الإنترنت . </a:t>
            </a:r>
            <a:endParaRPr lang="en-GB" sz="16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	لقد أفرز عصر الإنترنت فوائد وتحديات أخلاقية لمنظمات الأعمال ، فهو وفرّ إمكانية السرعة في الحركة بعد أن أتاح للمدراء والعاملين معلومات مرتدة تمكنهم من اختصار الزمن في عمليات الاتصال والاستجابة لطلبات الزبائن ، وهذا ما أدركه بعض المدراء وبموجبه فكروا باستبدال نماذج أو موديلات الاستقامة التقليدية بأخرى جديدة تمكنهم من الإيفاء بالوعود الأخلاقية ، فاستعداد المنظمة لتحمل الكلف العالية مقابل الحصول على مواد أولية تمكنها من إنتاج منتجات بمواصفات مقبولة يستحقها الزبائن مسألة مهمة في هذا الاتجاه . فضلاً عما أتاحته شبكة الإنترنت في بيئة العمل من موضوعات أخلاقية جديدة للمدراء والخيارات المتاحة في هذا المجال متعددة ومنها استبدال الاتصالات ، والأعمال الافتراضية ، والساعات المرنة ، وسياسات الباب المفتوح ، كما أتاحت تكنولوجيا المعلومات الجديدة الأدوات اللازمة للاحتفاظ بوسائل الكبح الملائمة للعاملين في حالات سوء الاستخدام أو الخروج عن المرونة الممنوحة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1089890" y="2101395"/>
            <a:ext cx="9993746" cy="4013150"/>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ولأجل تقليص الآثار السلبية لحالات قرصنة المعلومات في إطار شبكة الإنترنت أضحت كل أنواع المنظمات التي تهدف إلى الربح والتي لا تهدف إليه أمام تحدي جديد فرض عليها إنفاق الكثير من الأموال والجهد والأوقات لتقلص من حالات القرصنة الواقعة على المعلومات التي تتعلق بمجالات أو مقومات بقائها ، وتتمثل تلك التصرفات بالآتي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تقليل درجة الوضوح في أسماء مواقع المنظمات ، إذ نجد أن تلك الأسماء أقل وضوحاً في إطار الشبكة مما هي عليه في الحالة الاعتيادية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التعاون مع منظمات أخرى من أجل تطوير البرامج الأخلاقية الممكنة الاستخدام في إطار شبكة الإنترنت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إقامة الرموز الأخلاقية المنسجمة مع العمل في إطار شبكة الإنترنت ، وزيادة عدد المواقع التي تحمل مثل هذه الرموز الأخلاقية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تبني أو الاستفادة من اللمحات الأولية عن أخلاقيات الأعمال من وجهة النظر الإسلامية على اعتبار أن قواعد التدريب الإسلامي يمكن أن تقود إلى انتقاله بعيدة عن ما يدور في  مواقع أخلاقيات الأعمال في إطار شبكة الإنترنت . </a:t>
            </a:r>
            <a:endParaRPr lang="en-GB" sz="1600" kern="100" dirty="0">
              <a:effectLst/>
              <a:latin typeface="Alexandria" pitchFamily="2" charset="-78"/>
              <a:ea typeface="Calibri" panose="020F0502020204030204" pitchFamily="34"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0167"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6" y="2084454"/>
            <a:ext cx="10399946" cy="822854"/>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xmlns="" id="{125E3C8C-90C0-FC29-8FE9-743BED62FABA}"/>
              </a:ext>
            </a:extLst>
          </p:cNvPr>
          <p:cNvGrpSpPr>
            <a:grpSpLocks/>
          </p:cNvGrpSpPr>
          <p:nvPr/>
        </p:nvGrpSpPr>
        <p:grpSpPr bwMode="auto">
          <a:xfrm>
            <a:off x="2651211" y="2239435"/>
            <a:ext cx="6465919" cy="2867429"/>
            <a:chOff x="3386" y="2040"/>
            <a:chExt cx="5140" cy="4008"/>
          </a:xfrm>
        </p:grpSpPr>
        <p:sp>
          <p:nvSpPr>
            <p:cNvPr id="3" name="Text Box 40">
              <a:extLst>
                <a:ext uri="{FF2B5EF4-FFF2-40B4-BE49-F238E27FC236}">
                  <a16:creationId xmlns:a16="http://schemas.microsoft.com/office/drawing/2014/main" xmlns="" id="{2A638B9F-38DA-BAD2-E3F5-2DCAA1A2BFF4}"/>
                </a:ext>
              </a:extLst>
            </p:cNvPr>
            <p:cNvSpPr txBox="1">
              <a:spLocks noChangeArrowheads="1"/>
            </p:cNvSpPr>
            <p:nvPr/>
          </p:nvSpPr>
          <p:spPr bwMode="auto">
            <a:xfrm>
              <a:off x="4371" y="2040"/>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600" b="1" kern="100" dirty="0">
                  <a:effectLst/>
                  <a:latin typeface="Alexandria" pitchFamily="2" charset="-78"/>
                  <a:ea typeface="Calibri" panose="020F0502020204030204" pitchFamily="34" charset="0"/>
                  <a:cs typeface="Alexandria" pitchFamily="2" charset="-78"/>
                </a:rPr>
                <a:t>مقومات بناء المنظمة الأخلاقية</a:t>
              </a:r>
              <a:endParaRPr lang="en-GB" sz="1600" kern="100" dirty="0">
                <a:effectLst/>
                <a:latin typeface="Alexandria" pitchFamily="2" charset="-78"/>
                <a:ea typeface="Calibri" panose="020F0502020204030204" pitchFamily="34" charset="0"/>
                <a:cs typeface="Alexandria" pitchFamily="2" charset="-78"/>
              </a:endParaRPr>
            </a:p>
          </p:txBody>
        </p:sp>
        <p:cxnSp>
          <p:nvCxnSpPr>
            <p:cNvPr id="6" name="Line 41">
              <a:extLst>
                <a:ext uri="{FF2B5EF4-FFF2-40B4-BE49-F238E27FC236}">
                  <a16:creationId xmlns:a16="http://schemas.microsoft.com/office/drawing/2014/main" xmlns="" id="{1E89F4D4-ABA3-2C8D-A610-BC04DD866A57}"/>
                </a:ext>
              </a:extLst>
            </p:cNvPr>
            <p:cNvCxnSpPr>
              <a:cxnSpLocks noChangeShapeType="1"/>
            </p:cNvCxnSpPr>
            <p:nvPr/>
          </p:nvCxnSpPr>
          <p:spPr bwMode="auto">
            <a:xfrm>
              <a:off x="5955" y="4320"/>
              <a:ext cx="0"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42">
              <a:extLst>
                <a:ext uri="{FF2B5EF4-FFF2-40B4-BE49-F238E27FC236}">
                  <a16:creationId xmlns:a16="http://schemas.microsoft.com/office/drawing/2014/main" xmlns="" id="{4D8B297C-AFC0-9318-62F1-E460D27CA40C}"/>
                </a:ext>
              </a:extLst>
            </p:cNvPr>
            <p:cNvCxnSpPr>
              <a:cxnSpLocks noChangeShapeType="1"/>
            </p:cNvCxnSpPr>
            <p:nvPr/>
          </p:nvCxnSpPr>
          <p:spPr bwMode="auto">
            <a:xfrm>
              <a:off x="5955" y="2616"/>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 name="Line 43">
              <a:extLst>
                <a:ext uri="{FF2B5EF4-FFF2-40B4-BE49-F238E27FC236}">
                  <a16:creationId xmlns:a16="http://schemas.microsoft.com/office/drawing/2014/main" xmlns="" id="{98A90B07-DEE1-4D75-848B-1CC284E171DA}"/>
                </a:ext>
              </a:extLst>
            </p:cNvPr>
            <p:cNvCxnSpPr>
              <a:cxnSpLocks noChangeShapeType="1"/>
            </p:cNvCxnSpPr>
            <p:nvPr/>
          </p:nvCxnSpPr>
          <p:spPr bwMode="auto">
            <a:xfrm>
              <a:off x="3939" y="2904"/>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44">
              <a:extLst>
                <a:ext uri="{FF2B5EF4-FFF2-40B4-BE49-F238E27FC236}">
                  <a16:creationId xmlns:a16="http://schemas.microsoft.com/office/drawing/2014/main" xmlns="" id="{8B425692-BDF3-C2F7-476C-1EDC88554162}"/>
                </a:ext>
              </a:extLst>
            </p:cNvPr>
            <p:cNvCxnSpPr>
              <a:cxnSpLocks noChangeShapeType="1"/>
            </p:cNvCxnSpPr>
            <p:nvPr/>
          </p:nvCxnSpPr>
          <p:spPr bwMode="auto">
            <a:xfrm>
              <a:off x="5955"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45">
              <a:extLst>
                <a:ext uri="{FF2B5EF4-FFF2-40B4-BE49-F238E27FC236}">
                  <a16:creationId xmlns:a16="http://schemas.microsoft.com/office/drawing/2014/main" xmlns="" id="{98CD8855-26D7-1350-21DC-945F591D5D6E}"/>
                </a:ext>
              </a:extLst>
            </p:cNvPr>
            <p:cNvCxnSpPr>
              <a:cxnSpLocks noChangeShapeType="1"/>
            </p:cNvCxnSpPr>
            <p:nvPr/>
          </p:nvCxnSpPr>
          <p:spPr bwMode="auto">
            <a:xfrm>
              <a:off x="7950"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46">
              <a:extLst>
                <a:ext uri="{FF2B5EF4-FFF2-40B4-BE49-F238E27FC236}">
                  <a16:creationId xmlns:a16="http://schemas.microsoft.com/office/drawing/2014/main" xmlns="" id="{6ED75726-5626-8C4A-C22C-73DC1D2F54BD}"/>
                </a:ext>
              </a:extLst>
            </p:cNvPr>
            <p:cNvCxnSpPr>
              <a:cxnSpLocks noChangeShapeType="1"/>
            </p:cNvCxnSpPr>
            <p:nvPr/>
          </p:nvCxnSpPr>
          <p:spPr bwMode="auto">
            <a:xfrm>
              <a:off x="3933"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4" name="Text Box 47">
              <a:extLst>
                <a:ext uri="{FF2B5EF4-FFF2-40B4-BE49-F238E27FC236}">
                  <a16:creationId xmlns:a16="http://schemas.microsoft.com/office/drawing/2014/main" xmlns="" id="{E129DACB-76B8-F80A-53A9-426C73DD5474}"/>
                </a:ext>
              </a:extLst>
            </p:cNvPr>
            <p:cNvSpPr txBox="1">
              <a:spLocks noChangeArrowheads="1"/>
            </p:cNvSpPr>
            <p:nvPr/>
          </p:nvSpPr>
          <p:spPr bwMode="auto">
            <a:xfrm>
              <a:off x="7374" y="3143"/>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Alexandria" pitchFamily="2" charset="-78"/>
                  <a:ea typeface="Calibri" panose="020F0502020204030204" pitchFamily="34" charset="0"/>
                  <a:cs typeface="Alexandria" pitchFamily="2" charset="-78"/>
                </a:rPr>
                <a:t>أخلاقيات الأفراد</a:t>
              </a:r>
              <a:endParaRPr lang="en-GB" sz="1400" kern="100" dirty="0">
                <a:effectLst/>
                <a:latin typeface="Alexandria" pitchFamily="2" charset="-78"/>
                <a:ea typeface="Calibri" panose="020F0502020204030204" pitchFamily="34" charset="0"/>
                <a:cs typeface="Alexandria" pitchFamily="2" charset="-78"/>
              </a:endParaRPr>
            </a:p>
          </p:txBody>
        </p:sp>
        <p:sp>
          <p:nvSpPr>
            <p:cNvPr id="15" name="Text Box 48">
              <a:extLst>
                <a:ext uri="{FF2B5EF4-FFF2-40B4-BE49-F238E27FC236}">
                  <a16:creationId xmlns:a16="http://schemas.microsoft.com/office/drawing/2014/main" xmlns="" id="{06A67591-743C-A491-91AD-DF568ED9992B}"/>
                </a:ext>
              </a:extLst>
            </p:cNvPr>
            <p:cNvSpPr txBox="1">
              <a:spLocks noChangeArrowheads="1"/>
            </p:cNvSpPr>
            <p:nvPr/>
          </p:nvSpPr>
          <p:spPr bwMode="auto">
            <a:xfrm>
              <a:off x="5430" y="3198"/>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latin typeface="Alexandria" pitchFamily="2" charset="-78"/>
                  <a:ea typeface="Calibri" panose="020F0502020204030204" pitchFamily="34" charset="0"/>
                  <a:cs typeface="Alexandria" pitchFamily="2" charset="-78"/>
                </a:rPr>
                <a:t>أخلاقيات</a:t>
              </a:r>
              <a:endParaRPr lang="en-GB" sz="1400" kern="100" dirty="0">
                <a:latin typeface="Alexandria" pitchFamily="2" charset="-78"/>
                <a:ea typeface="Calibri" panose="020F0502020204030204" pitchFamily="34" charset="0"/>
                <a:cs typeface="Alexandria" pitchFamily="2" charset="-78"/>
              </a:endParaRPr>
            </a:p>
            <a:p>
              <a:pPr>
                <a:lnSpc>
                  <a:spcPct val="107000"/>
                </a:lnSpc>
                <a:spcAft>
                  <a:spcPts val="600"/>
                </a:spcAft>
              </a:pPr>
              <a:r>
                <a:rPr lang="ar-SA" sz="1400" kern="100" dirty="0">
                  <a:latin typeface="Alexandria" pitchFamily="2" charset="-78"/>
                  <a:ea typeface="Calibri" panose="020F0502020204030204" pitchFamily="34" charset="0"/>
                  <a:cs typeface="Alexandria" pitchFamily="2" charset="-78"/>
                </a:rPr>
                <a:t>القادة</a:t>
              </a:r>
              <a:endParaRPr lang="en-GB" sz="1400" kern="100" dirty="0">
                <a:latin typeface="Alexandria" pitchFamily="2" charset="-78"/>
                <a:ea typeface="Calibri" panose="020F0502020204030204" pitchFamily="34" charset="0"/>
                <a:cs typeface="Alexandria" pitchFamily="2" charset="-78"/>
              </a:endParaRPr>
            </a:p>
          </p:txBody>
        </p:sp>
        <p:sp>
          <p:nvSpPr>
            <p:cNvPr id="16" name="Text Box 49">
              <a:extLst>
                <a:ext uri="{FF2B5EF4-FFF2-40B4-BE49-F238E27FC236}">
                  <a16:creationId xmlns:a16="http://schemas.microsoft.com/office/drawing/2014/main" xmlns="" id="{CBD15802-6B26-1ACC-2C66-3C9FEAA963AB}"/>
                </a:ext>
              </a:extLst>
            </p:cNvPr>
            <p:cNvSpPr txBox="1">
              <a:spLocks noChangeArrowheads="1"/>
            </p:cNvSpPr>
            <p:nvPr/>
          </p:nvSpPr>
          <p:spPr bwMode="auto">
            <a:xfrm>
              <a:off x="3386" y="3161"/>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Alexandria" pitchFamily="2" charset="-78"/>
                  <a:ea typeface="Calibri" panose="020F0502020204030204" pitchFamily="34" charset="0"/>
                  <a:cs typeface="Alexandria" pitchFamily="2" charset="-78"/>
                </a:rPr>
                <a:t>الأنظمة والهياكل</a:t>
              </a:r>
              <a:endParaRPr lang="en-GB" sz="1400" kern="100" dirty="0">
                <a:latin typeface="Alexandria" pitchFamily="2" charset="-78"/>
                <a:ea typeface="Calibri" panose="020F0502020204030204" pitchFamily="34" charset="0"/>
                <a:cs typeface="Alexandria" pitchFamily="2" charset="-78"/>
              </a:endParaRPr>
            </a:p>
          </p:txBody>
        </p:sp>
        <p:cxnSp>
          <p:nvCxnSpPr>
            <p:cNvPr id="17" name="Line 50">
              <a:extLst>
                <a:ext uri="{FF2B5EF4-FFF2-40B4-BE49-F238E27FC236}">
                  <a16:creationId xmlns:a16="http://schemas.microsoft.com/office/drawing/2014/main" xmlns="" id="{F09FE919-C8CE-E7AB-B1A7-43A153FBBE71}"/>
                </a:ext>
              </a:extLst>
            </p:cNvPr>
            <p:cNvCxnSpPr>
              <a:cxnSpLocks noChangeShapeType="1"/>
            </p:cNvCxnSpPr>
            <p:nvPr/>
          </p:nvCxnSpPr>
          <p:spPr bwMode="auto">
            <a:xfrm>
              <a:off x="3933" y="4320"/>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51">
              <a:extLst>
                <a:ext uri="{FF2B5EF4-FFF2-40B4-BE49-F238E27FC236}">
                  <a16:creationId xmlns:a16="http://schemas.microsoft.com/office/drawing/2014/main" xmlns="" id="{182EBE51-3182-8044-32D3-B0DF20F1AA7D}"/>
                </a:ext>
              </a:extLst>
            </p:cNvPr>
            <p:cNvCxnSpPr>
              <a:cxnSpLocks noChangeShapeType="1"/>
            </p:cNvCxnSpPr>
            <p:nvPr/>
          </p:nvCxnSpPr>
          <p:spPr bwMode="auto">
            <a:xfrm>
              <a:off x="7950"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 name="Line 52">
              <a:extLst>
                <a:ext uri="{FF2B5EF4-FFF2-40B4-BE49-F238E27FC236}">
                  <a16:creationId xmlns:a16="http://schemas.microsoft.com/office/drawing/2014/main" xmlns="" id="{B8C23806-ED14-B242-E187-F5AAD7CA6007}"/>
                </a:ext>
              </a:extLst>
            </p:cNvPr>
            <p:cNvCxnSpPr>
              <a:cxnSpLocks noChangeShapeType="1"/>
            </p:cNvCxnSpPr>
            <p:nvPr/>
          </p:nvCxnSpPr>
          <p:spPr bwMode="auto">
            <a:xfrm>
              <a:off x="3933"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Line 53">
              <a:extLst>
                <a:ext uri="{FF2B5EF4-FFF2-40B4-BE49-F238E27FC236}">
                  <a16:creationId xmlns:a16="http://schemas.microsoft.com/office/drawing/2014/main" xmlns="" id="{14E422F4-4421-00D2-7B7B-9F162540F28F}"/>
                </a:ext>
              </a:extLst>
            </p:cNvPr>
            <p:cNvCxnSpPr>
              <a:cxnSpLocks noChangeShapeType="1"/>
            </p:cNvCxnSpPr>
            <p:nvPr/>
          </p:nvCxnSpPr>
          <p:spPr bwMode="auto">
            <a:xfrm>
              <a:off x="5955"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1" name="Text Box 54">
              <a:extLst>
                <a:ext uri="{FF2B5EF4-FFF2-40B4-BE49-F238E27FC236}">
                  <a16:creationId xmlns:a16="http://schemas.microsoft.com/office/drawing/2014/main" xmlns="" id="{F73A8C8E-D729-4333-4ECC-F09589D5DB4D}"/>
                </a:ext>
              </a:extLst>
            </p:cNvPr>
            <p:cNvSpPr txBox="1">
              <a:spLocks noChangeArrowheads="1"/>
            </p:cNvSpPr>
            <p:nvPr/>
          </p:nvSpPr>
          <p:spPr bwMode="auto">
            <a:xfrm>
              <a:off x="4464" y="4752"/>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المزايا التنافسية الأخلاقية</a:t>
              </a:r>
              <a:endParaRPr lang="en-GB" sz="1400" kern="100" dirty="0">
                <a:latin typeface="Alexandria" pitchFamily="2" charset="-78"/>
                <a:ea typeface="Calibri" panose="020F0502020204030204" pitchFamily="34" charset="0"/>
                <a:cs typeface="Alexandria" pitchFamily="2" charset="-78"/>
              </a:endParaRPr>
            </a:p>
          </p:txBody>
        </p:sp>
        <p:sp>
          <p:nvSpPr>
            <p:cNvPr id="22" name="Text Box 55">
              <a:extLst>
                <a:ext uri="{FF2B5EF4-FFF2-40B4-BE49-F238E27FC236}">
                  <a16:creationId xmlns:a16="http://schemas.microsoft.com/office/drawing/2014/main" xmlns="" id="{BA62FF00-2E53-68F9-840E-02519DCCC63A}"/>
                </a:ext>
              </a:extLst>
            </p:cNvPr>
            <p:cNvSpPr txBox="1">
              <a:spLocks noChangeArrowheads="1"/>
            </p:cNvSpPr>
            <p:nvPr/>
          </p:nvSpPr>
          <p:spPr bwMode="auto">
            <a:xfrm>
              <a:off x="6741" y="5308"/>
              <a:ext cx="1209"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الحاجات المستحقة</a:t>
              </a:r>
              <a:endParaRPr lang="en-GB" sz="1400" kern="100" dirty="0">
                <a:latin typeface="Alexandria" pitchFamily="2" charset="-78"/>
                <a:ea typeface="Calibri" panose="020F0502020204030204" pitchFamily="34" charset="0"/>
                <a:cs typeface="Alexandria" pitchFamily="2" charset="-78"/>
              </a:endParaRPr>
            </a:p>
          </p:txBody>
        </p:sp>
        <p:sp>
          <p:nvSpPr>
            <p:cNvPr id="23" name="Text Box 56">
              <a:extLst>
                <a:ext uri="{FF2B5EF4-FFF2-40B4-BE49-F238E27FC236}">
                  <a16:creationId xmlns:a16="http://schemas.microsoft.com/office/drawing/2014/main" xmlns="" id="{C34E2804-0C74-F87A-866B-865788CB6722}"/>
                </a:ext>
              </a:extLst>
            </p:cNvPr>
            <p:cNvSpPr txBox="1">
              <a:spLocks noChangeArrowheads="1"/>
            </p:cNvSpPr>
            <p:nvPr/>
          </p:nvSpPr>
          <p:spPr bwMode="auto">
            <a:xfrm>
              <a:off x="5358"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المنتجات المأمونة</a:t>
              </a:r>
              <a:endParaRPr lang="en-GB" sz="1400" kern="100" dirty="0">
                <a:latin typeface="Alexandria" pitchFamily="2" charset="-78"/>
                <a:ea typeface="Calibri" panose="020F0502020204030204" pitchFamily="34" charset="0"/>
                <a:cs typeface="Alexandria" pitchFamily="2" charset="-78"/>
              </a:endParaRPr>
            </a:p>
          </p:txBody>
        </p:sp>
        <p:sp>
          <p:nvSpPr>
            <p:cNvPr id="24" name="Text Box 57">
              <a:extLst>
                <a:ext uri="{FF2B5EF4-FFF2-40B4-BE49-F238E27FC236}">
                  <a16:creationId xmlns:a16="http://schemas.microsoft.com/office/drawing/2014/main" xmlns="" id="{E56AB0AE-04F8-8F12-6BFC-CCEC290A0BF4}"/>
                </a:ext>
              </a:extLst>
            </p:cNvPr>
            <p:cNvSpPr txBox="1">
              <a:spLocks noChangeArrowheads="1"/>
            </p:cNvSpPr>
            <p:nvPr/>
          </p:nvSpPr>
          <p:spPr bwMode="auto">
            <a:xfrm>
              <a:off x="3904"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المعلومات الوفيرة</a:t>
              </a:r>
              <a:endParaRPr lang="en-GB" sz="1400" kern="100" dirty="0">
                <a:latin typeface="Alexandria" pitchFamily="2" charset="-78"/>
                <a:ea typeface="Calibri" panose="020F0502020204030204" pitchFamily="34" charset="0"/>
                <a:cs typeface="Alexandria" pitchFamily="2" charset="-78"/>
              </a:endParaRPr>
            </a:p>
          </p:txBody>
        </p:sp>
      </p:gr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90278" y="1782618"/>
            <a:ext cx="10759414" cy="3344634"/>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لسنا هنا بصدد إعادة ما ذكرناه من تفاصيل تخص المنظمات الأخلاقية ومقومات بنائها وآليات اكتساب المنظمات للمزايا التنافسية الأخلاقية ، ولكننا بشكلٍ عام نرى أن على المنظمات العربية أن تختط لنفسها مساراً أخلاقياً يتناسب وطبيعة المجتمعات العربية من جهة، ويبرز الموروث الحضاري والديني والقيّمي في صياغة توجهاتها الأخلاقية في إطار البيئة العالمية من أجل تجنب الأخطاء المحتملة وتجنيب المنظمة عواقب مواجهة الدعاوى القضائية الموجهة لها . وهنا نشير إلى ضرورة امتلاك المنظمات العربية لرموز وبرامج أخلاقية رسمية تسعى الإدارات العربية إلى إنشائها ودعمها وتطويرها باستمرار ، وأن تسعى تلك الإدارات إلى أن تكون تلك الرموز والبرامج الأخلاقية هي السائدة في منظماتها ، وأن يتم النظر إلى تلك الرموز بوصفها أدوات تقود إلى إحداث السلوكيات المتوقعة من قبل جميع أفراد المنظمة قادة وأفراد عاملين وفي كافة مستوياتها ، كما يتوجب أن تكون تلك الرموز قادرة على جعل الأفراد قادرين على فهم ما يتوقع منهم من سلوكيات أخلاقية في بيئة العمل من جهة ، وفي حالات الاتصال التي تحدث فيما بين الأفراد في المنظمة والأطراف المتعددة من المشاركون من جهةٍ أخرى . كما أن وجود مثل تلك الرموز والبرامج الأخلاقية بصيغها الرسمية يمكن أن يوفر وسائل للتعامل مع الأزمات والضغوط المختلفة التي تتعرض لها المنظمات العربية في إطار ممارستها لأعمالها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6" y="2084454"/>
            <a:ext cx="10317607" cy="3751733"/>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إن إدارة العملية الأخلاقية في إطار المنظمات العربية سيمكن تلك المنظمات من جني ثمار القيام بإدارتها للعملية الأخلاقية والتي قد تتمثل في واحد أو أكثر من الجوانب الآتية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البناء الصحيح لولاء العاملين وبالتالي الوصول إلى ميزة تقليص الكلف التي تتكبدها المنظمات العربية ولاسيما كلف التشغيل (الأجور) والتدريب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تقليل أو الحد من حالات الفساد الإداري والتجاوز على المال وتقليص حجم الممارسات الفردية المضادة (المناقضة) لتوجهات ومصالح المنظمة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قيادة المنظمة ككل للعملية البيعية ، إذ من شأن ذلك أن يقود إلى الوصول إلى درجات قصوى من حالات ولاء الزبون والمحافظة عليه وديمومة شرائه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قد تتمكن المنظمة العربية من خلال قيامها بإدارة العملية الأخلاقية من خلق مجتمع أفضل يوفر لها الدعم في توجهاتها الاستراتيجية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تقليص حالات الاختلاف مع الجهات المساندة لأنشطتها ومنها المجهزين ، وبذلك تتمكن المنظمة من تقليص الكلف غير المتوقعة وغير المنظورة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90278" y="2101396"/>
            <a:ext cx="10538691" cy="3327386"/>
          </a:xfrm>
          <a:prstGeom prst="rect">
            <a:avLst/>
          </a:prstGeom>
          <a:noFill/>
        </p:spPr>
        <p:txBody>
          <a:bodyPr wrap="square" rtlCol="0">
            <a:spAutoFit/>
          </a:bodyPr>
          <a:lstStyle/>
          <a:p>
            <a:pPr indent="45720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وبجانب ذلك ، فإن الإدارة السليمة لمنظومة القيم والسلوكيات الأخلاقية في المنظمات العربية يمكن أن يسهم في تحقيق مجموعة مزايا تمكّن هذه المنظمات من الولوج في الميدان التنافسي نتيجة إدراكها للآتي : </a:t>
            </a:r>
            <a:endParaRPr lang="en-GB" sz="1600" b="1"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أن الاهتمام بأخلاقيات الأعمال يمكن أن يقود إلى تطوير المجتمع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أن التركيز على البرامج والرموز الأخلاقية يمكن يساعد في بناء مسلمات وثوابت يتم الاستناد إليها في أوقات الأزمات والاضطرابات . </a:t>
            </a:r>
            <a:endParaRPr lang="en-GB" sz="16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تمثل البرامج الأخلاقية وسائل للتأكد من قانونية وشرعية الأعمال والسياسات </a:t>
            </a:r>
            <a:r>
              <a:rPr lang="ar-SA" sz="1600" kern="0" dirty="0" err="1">
                <a:effectLst/>
                <a:latin typeface="Alexandria" pitchFamily="2" charset="-78"/>
                <a:ea typeface="Times New Roman" panose="02020603050405020304" pitchFamily="18" charset="0"/>
                <a:cs typeface="Alexandria" pitchFamily="2" charset="-78"/>
              </a:rPr>
              <a:t>المنظمية</a:t>
            </a:r>
            <a:r>
              <a:rPr lang="ar-SA" sz="1600" kern="0" dirty="0">
                <a:effectLst/>
                <a:latin typeface="Alexandria" pitchFamily="2" charset="-78"/>
                <a:ea typeface="Times New Roman" panose="02020603050405020304" pitchFamily="18" charset="0"/>
                <a:cs typeface="Alexandria" pitchFamily="2" charset="-78"/>
              </a:rPr>
              <a:t>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وجود المعايير الأخلاقية سيساعد في تجنب كل ما من شأنه أن يتناقض وتلك المعايير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تعدّ البرامج الأخلاقية بمثابة موجهات يتم الاعتماد عليها لإدارة المنظومة القيمية في المنظمة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95411" y="2430634"/>
            <a:ext cx="10303498" cy="1864934"/>
          </a:xfrm>
          <a:prstGeom prst="rect">
            <a:avLst/>
          </a:prstGeom>
          <a:noFill/>
        </p:spPr>
        <p:txBody>
          <a:bodyPr wrap="square" rtlCol="0">
            <a:spAutoFit/>
          </a:bodyP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مفهوم أخلاقيات العمل</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مجموعة المبادئ والمعايير التي تحكم سلوك الفرد أو الجماعة،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وترتبط هذه المبادئ بتحديد ما هو خطأ أو ما هو صواب في موقف معين.</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الأخلاقيات : تطبيق الفرد لما يؤمن به من قيم من خلال القيام بسلوك معين في موقف محدد.</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أهمية أخلاقيات الإدارة </a:t>
            </a:r>
            <a:r>
              <a:rPr lang="ar-EG" sz="18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احداث التنمية الشاملة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الموظف الحكومي وكيل عن </a:t>
            </a:r>
            <a:r>
              <a:rPr lang="ar-EG" sz="1800" kern="0" spc="35" dirty="0">
                <a:solidFill>
                  <a:srgbClr val="000000"/>
                </a:solidFill>
                <a:effectLst/>
                <a:latin typeface="Alexandria" pitchFamily="2" charset="-78"/>
                <a:ea typeface="Times New Roman" panose="02020603050405020304" pitchFamily="18" charset="0"/>
                <a:cs typeface="Alexandria" pitchFamily="2" charset="-78"/>
              </a:rPr>
              <a:t>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رفع ثقة المواطنين والمقيمين في الموظف الحكومي</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التقليل من التكاليف العامة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مواجهة فجوة الاداء</a:t>
            </a:r>
            <a:endParaRPr lang="en-GB" sz="1800"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أن </a:t>
            </a:r>
            <a:r>
              <a:rPr lang="ar-SA" sz="1800" kern="0" dirty="0">
                <a:effectLst/>
                <a:ea typeface="Times New Roman" panose="02020603050405020304" pitchFamily="18" charset="0"/>
                <a:cs typeface="Simplified Arabic" panose="02020603050405020304" pitchFamily="18" charset="-78"/>
              </a:rPr>
              <a:t>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العمل تتكون من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tabLst>
                <a:tab pos="457200" algn="l"/>
              </a:tabLst>
            </a:pPr>
            <a:r>
              <a:rPr lang="ar-SA" sz="1800" kern="0" dirty="0">
                <a:solidFill>
                  <a:srgbClr val="000000"/>
                </a:solidFill>
                <a:effectLst/>
                <a:latin typeface="Alexandria" pitchFamily="2" charset="-78"/>
                <a:ea typeface="Times New Roman" panose="02020603050405020304" pitchFamily="18" charset="0"/>
                <a:cs typeface="Alexandria" pitchFamily="2" charset="-78"/>
              </a:rPr>
              <a:t>نظام القيم في 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الثقافة السائدة في 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الجماعة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العائلة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العمل</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Font typeface="+mj-lt"/>
              <a:buAutoNum type="arabicPeriod" startAt="2"/>
              <a:tabLst>
                <a:tab pos="457200" algn="l"/>
              </a:tabLst>
            </a:pPr>
            <a:r>
              <a:rPr lang="ar-SA" sz="1800" kern="0" dirty="0">
                <a:solidFill>
                  <a:srgbClr val="000000"/>
                </a:solidFill>
                <a:effectLst/>
                <a:latin typeface="Alexandria" pitchFamily="2" charset="-78"/>
                <a:ea typeface="Times New Roman" panose="02020603050405020304" pitchFamily="18" charset="0"/>
                <a:cs typeface="Alexandria" pitchFamily="2" charset="-78"/>
              </a:rPr>
              <a:t>نظام القيم والمعتقدات الشخصية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القيم الشخصية الذاتية الفطرية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المعتقدات الدينية والمذهبية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الخبرة والمستوى التعليمي</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الحالة الصحية النفسية والجسمانية</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83490" y="1674545"/>
            <a:ext cx="10566202" cy="376686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مصادر أخلاقيات الادارة: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العائلة والتربية البيئية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ثقافة المجتمع وقيمه وعاداته</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التأثر بالجماعات المرجعية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المدرسة ونظام التعليم في المجتمع</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إعلام الدولة والصحافة ومؤسسات الرأي</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مجتمع العمل</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القوانين واللوائح الحكومية والتشريعات</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الخبرة المتراكمة والضمير الإنساني الصالح</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345307"/>
            <a:ext cx="11455952" cy="4969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الذات:</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وهي أول مصادر الأخلاقيات فالإنسان لا يسعى إلى تحقيق غاية ما إلا إذا كان لها صدى في نفسه</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المصدر الديني:</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عرفت الشريعة الإسلامية أخلاقيات الوظيفة العامة: « بأنها مجموعة من المبادئ والقواعد النابعة من القران الكريم والسنة النبوية والتي تشكل معياراً للسلوك الفردي لما هو واجب اتباعه، أو حرام أو مكروه واجب الابتعاد عنه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الأسرة: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ينقل الإنسان سلوكه الذي ورثه من أسرته إلى المنظمة وهذا السلوك يعبر عن واقع بيئته المعيشية وظروف حياته المادية.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المؤسسات التعليمية: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تستطيع هذه المؤسسات إن تلعب دوراً مهما في إعداد الطلبة  لدخول المجال الوظيفي، حيث تستطيع توجيههم وتوعيتهم  وتدريسهم بعض المسائل في الدين والأخلاق والعلاقات العامة.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المجتمع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إن المجتمع الذي تسوده قيم سياسية أو اجتماعية  أو عقائدية  متناسقة لابد وان ينقل أفراده هذه القيم إلى التنظيم.</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القيادة القدوة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إن القيادة الإدارية الناجحة هي التي تستطيع أن تبث  في الهياكل الجامدة روح الحياة عن طريق إشعار كل موظف في الإدارة بأنه عضو في جماعة تعمل متساندة ومجتمعة لتحقيق هدف معين في التنظيم.</a:t>
            </a:r>
            <a:endParaRPr lang="en-GB" sz="1400" kern="100" dirty="0">
              <a:effectLst/>
              <a:latin typeface="Alexandria" pitchFamily="2" charset="-78"/>
              <a:ea typeface="Calibri" panose="020F0502020204030204" pitchFamily="34" charset="0"/>
              <a:cs typeface="Alexandria" pitchFamily="2" charset="-78"/>
            </a:endParaRPr>
          </a:p>
          <a:p>
            <a:pPr algn="just"/>
            <a:r>
              <a:rPr lang="ar-EG" sz="18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xmlns=""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xmlns=""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xmlns=""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xmlns=""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xmlns=""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xmlns=""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xmlns=""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xmlns=""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xmlns=""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xmlns=""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xmlns=""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xmlns=""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العوامل التي تؤثر على أخلاقيات العمل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الإدارية: تعكس البيئة الإدارية( المناخ التنظيمي) الفلسفة الإدارية في توفير بيئة إدارية وأخلاقية ذات سمات أو صفات محددة تساعد القيم والاخلاقيات السائدة.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a:t>
            </a:r>
            <a:r>
              <a:rPr lang="ar-SA" sz="1800" kern="0" spc="35" dirty="0" err="1">
                <a:solidFill>
                  <a:srgbClr val="000000"/>
                </a:solidFill>
                <a:effectLst/>
                <a:latin typeface="Alexandria" pitchFamily="2" charset="-78"/>
                <a:ea typeface="Times New Roman" panose="02020603050405020304" pitchFamily="18" charset="0"/>
                <a:cs typeface="Alexandria" pitchFamily="2" charset="-78"/>
              </a:rPr>
              <a:t>الأقتصادية</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 تدني الأجور مثلاً يعتبر من أحد العوامل الرئيسية التي تساهم مباشرة في تفشي الفساد.</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السياسية: يقوم الموظف في الجهاز الإداري للدولة بأداء وظيفته في ظل البيئة والأوضاع السياسية القائمة.</a:t>
            </a:r>
            <a:endParaRPr lang="en-GB" sz="1800" kern="100" dirty="0">
              <a:effectLst/>
              <a:latin typeface="Alexandria" pitchFamily="2" charset="-78"/>
              <a:ea typeface="Calibri" panose="020F0502020204030204" pitchFamily="34" charset="0"/>
              <a:cs typeface="Alexandria" pitchFamily="2" charset="-78"/>
            </a:endParaRPr>
          </a:p>
          <a:p>
            <a:r>
              <a:rPr lang="ar-SA" sz="1800" kern="0" spc="35" dirty="0">
                <a:effectLst/>
                <a:ea typeface="Times New Roman" panose="02020603050405020304" pitchFamily="18" charset="0"/>
                <a:cs typeface="Simplified Arabic" panose="02020603050405020304" pitchFamily="18" charset="-78"/>
              </a:rPr>
              <a:t>البيئة الاجتماعية: هي البيئة التي تجمع بين المنزل والحي والعمل والمجتمع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مجالات اخلاقيات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معايير الأداء المثالي في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 مزاولة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 التعامل مع المستفيدين من المهنة</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معايير الأداء المثالي في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الشروط التأهيلية اللازمة لمزاولة المهنة, وهي شروط أساسية يعتبر وجودها ضرورياً للقدرة على مزاولة المهنة أو أداء الوظيفة.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مواصفات ومعايير الأداء المثالي للمهنة التي ينبغي الحرص عليها ومراعاتها من الناحية الفنية والتخصصية التي ترفع مستوى المنتج أو الخدمة بحيث تحافظ على سمعة حسنة وصورة ذهنية ممتازة عن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الممارسات والسلوكيات الخاطئة التي يجب الابتعاد عنها, وبيان خطورتها وضرورتها على المجتمع وعلى المهنة والمنتسبين إليها.</a:t>
            </a:r>
            <a:endParaRPr lang="en-GB" sz="16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9655" y="5816846"/>
            <a:ext cx="4507347" cy="72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أخلاقيات مزاولة المهنة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الخاصة بطبيعة المهنة أو الوظيفة, مع الربط والتوضيح لصلة الخلق بها, وإظهار أهمية الخلق والحاجة إليه عند الممارسة العملية.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الإنسانية العامة المتعلقة بطبيعة المهنة والوظيفة, وما تقدمه للآخرين من المنتجات والخدمات.</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والضوابط الخاصة بمنع تقديم المصلحة الخاصة على مصلحة العمل, ومنع الانتفاع من الوظيفة والمنصب.</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التعامل الخاصة بالمهنة أو الوظيفة.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التعامل الإنساني </a:t>
            </a:r>
            <a:r>
              <a:rPr lang="ar-SA" sz="1800" kern="0" spc="35" dirty="0" err="1">
                <a:solidFill>
                  <a:srgbClr val="000000"/>
                </a:solidFill>
                <a:effectLst/>
                <a:latin typeface="Alexandria" pitchFamily="2" charset="-78"/>
                <a:ea typeface="Times New Roman" panose="02020603050405020304" pitchFamily="18" charset="0"/>
                <a:cs typeface="Alexandria" pitchFamily="2" charset="-78"/>
              </a:rPr>
              <a:t>والذوقي</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 العام ذات الصلة بعموم المجتمع.</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558795"/>
          </a:xfrm>
          <a:prstGeom prst="rect">
            <a:avLst/>
          </a:prstGeom>
          <a:noFill/>
        </p:spPr>
        <p:txBody>
          <a:bodyPr wrap="square" rtlCol="0">
            <a:spAutoFit/>
          </a:bodyPr>
          <a:lstStyle/>
          <a:p>
            <a:pPr algn="r" rtl="1">
              <a:lnSpc>
                <a:spcPct val="107000"/>
              </a:lnSpc>
              <a:spcAft>
                <a:spcPts val="800"/>
              </a:spcAft>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b="1" kern="0" spc="35" dirty="0">
                <a:solidFill>
                  <a:srgbClr val="000000"/>
                </a:solidFill>
                <a:effectLst/>
                <a:latin typeface="Alexandria" pitchFamily="2" charset="-78"/>
                <a:ea typeface="Times New Roman" panose="02020603050405020304" pitchFamily="18" charset="0"/>
                <a:cs typeface="Alexandria" pitchFamily="2" charset="-78"/>
              </a:rPr>
              <a:t>وسائل ترسيخ أخلاقيات المهنة: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تنمية الرقابة الذاتية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وضع الأنظمة الدقيقة والواضحة وإيصالها للموظفين</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القدوة الحسنة المتمثلة في المدراء ورؤساء المجموعات</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تصحيح الفهم الديني ثم الوطني</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معايير للمحاسبة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التقييم المستمر للموظفين</a:t>
            </a:r>
            <a:endParaRPr lang="en-GB" kern="100" dirty="0">
              <a:effectLst/>
              <a:latin typeface="Alexandria" pitchFamily="2" charset="-78"/>
              <a:ea typeface="Calibri" panose="020F0502020204030204" pitchFamily="34" charset="0"/>
              <a:cs typeface="Alexandria" pitchFamily="2" charset="-78"/>
            </a:endParaRPr>
          </a:p>
          <a:p>
            <a:pPr algn="r">
              <a:lnSpc>
                <a:spcPct val="90000"/>
              </a:lnSpc>
            </a:pPr>
            <a:endParaRPr lang="ar-SA" sz="3200" b="1" dirty="0">
              <a:cs typeface="AL-Mohanad Bold"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935395"/>
            <a:ext cx="1433193" cy="12670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7</a:t>
            </a:r>
            <a:endParaRPr lang="en-US" sz="6000" b="1" dirty="0">
              <a:ea typeface="Roboto Light" panose="02000000000000000000" pitchFamily="2" charset="0"/>
            </a:endParaRPr>
          </a:p>
        </p:txBody>
      </p:sp>
      <p:sp>
        <p:nvSpPr>
          <p:cNvPr id="48" name="TextBox 47"/>
          <p:cNvSpPr txBox="1"/>
          <p:nvPr/>
        </p:nvSpPr>
        <p:spPr>
          <a:xfrm>
            <a:off x="942308" y="2202424"/>
            <a:ext cx="10316819" cy="2769284"/>
          </a:xfrm>
          <a:prstGeom prst="rect">
            <a:avLst/>
          </a:prstGeom>
          <a:noFill/>
        </p:spPr>
        <p:txBody>
          <a:bodyPr wrap="square" rtlCol="0">
            <a:spAutoFit/>
          </a:bodyPr>
          <a:lstStyle/>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تطبيق أخلاقيات الإدارة</a:t>
            </a:r>
            <a:endParaRPr lang="en-GB" sz="1100" kern="100" dirty="0">
              <a:effectLst/>
              <a:latin typeface="Alexandria" pitchFamily="2" charset="-78"/>
              <a:ea typeface="Calibri" panose="020F0502020204030204" pitchFamily="34" charset="0"/>
              <a:cs typeface="Alexandria" pitchFamily="2" charset="-78"/>
            </a:endParaRPr>
          </a:p>
          <a:p>
            <a:pPr lvl="0" algn="just">
              <a:lnSpc>
                <a:spcPct val="107000"/>
              </a:lnSpc>
              <a:spcAft>
                <a:spcPts val="800"/>
              </a:spcAft>
              <a:buSzPts val="1000"/>
              <a:tabLst>
                <a:tab pos="457200" algn="l"/>
              </a:tabLst>
            </a:pPr>
            <a:r>
              <a:rPr lang="ar-SA" sz="1400" kern="0" spc="35" dirty="0">
                <a:effectLst/>
                <a:latin typeface="Alexandria" pitchFamily="2" charset="-78"/>
                <a:ea typeface="Times New Roman" panose="02020603050405020304" pitchFamily="18" charset="0"/>
                <a:cs typeface="Alexandria" pitchFamily="2" charset="-78"/>
              </a:rPr>
              <a:t>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لا يشك أحد في أن هناك خللاً ما في تطبيق أخلاقيات الإدارة ، ويدل لذلك الإحصائيات العالمية والمحلية ، ومن ذلك على سبيل المثال:</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بعض الدراسات أثبتت أن ثلاث </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أرباع المنظمات لا تخصص موظفاً لأخلاقيات العمل ، وثلاثة أرباع المنظمات ليس لديها برنامج أخلاقيات ، ولا تخدم الموظفين في تعليم الأخلاقيات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و</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أن 61 % من الموظفين لا يثقون برؤسائهم في العمل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و</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 أن 45 % من الموظفين يأخذون معدات مكتبية تتبع الشركة كالأقلام والكتب معهم ، </a:t>
            </a:r>
            <a:endParaRPr lang="ar-EG" sz="1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وأن 65 % من الموظفين يستخدمون الحاسب الآلي لأغراضهم الشخصية</a:t>
            </a:r>
            <a:endParaRPr lang="en-GB" sz="11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0" y="5172505"/>
            <a:ext cx="3769993" cy="9099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مداخل تفسيــر الأخلاق</a:t>
            </a:r>
            <a:r>
              <a:rPr lang="ar-EG" sz="1800" b="1" kern="0" spc="35" dirty="0">
                <a:solidFill>
                  <a:srgbClr val="000000"/>
                </a:solidFill>
                <a:effectLst/>
                <a:latin typeface="Alexandria" pitchFamily="2" charset="-78"/>
                <a:ea typeface="Times New Roman" panose="02020603050405020304" pitchFamily="18" charset="0"/>
                <a:cs typeface="Alexandria" pitchFamily="2" charset="-78"/>
              </a:rPr>
              <a:t> وتطبيقها بالقيادة: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تم تطوير هذه المداخل بواسطة العلماء والباحثين والفلاسفة وحاولوا من خلالها تقديم تفسير للأخلاق كل حسب قناعاته.</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مثال: عند البعض تخفيض العمالة في المنظمة مفيد لأنه يفسح المجال للالتحاق بشركة أفضل مكانة. بينما عند البعض الاخر يرى ان تخفيض العمالة أمر سيء و غير أخلاقي لأن الموظفين يعتقدون أن طردهم من العمل يعني تجريدهم من فرصة اقتصادية كانوا يعولون عليها.</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الفردية: القرار أو السلوك الذي يعظم المصلحة أو الشخصية على المدى البعيد</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المنفعية: القرار أو السلوك الذي يقدم منفعة لأكبر عدد من الناس.</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العدالة: القرار أو السلوك الذي يشمل العدالة أو الحيادية</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الحقوقية: القرار أو السلوك الذي يحفظ الحقوق الأساسية لكل الناس</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617279" y="802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1" y="5172505"/>
            <a:ext cx="3409774" cy="8834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362331"/>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المدرسة المنفعية: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ذهب الفيلسوف اليوناني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أرستبس</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(ومن بعده أبيقور) إلى أن اللذة هي صوت الطبيعة، وأن الغريزة هي المحرك الأول لأفعال الإنسان مثله في ذلك كمثل الحيوان والطفل، وجعل معيار اللذة والألم لقياس الأفعال من خير وشر.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مذهب المنفعة نظرية أخلاقية تربط بين صحة السلوك ونتائجه. تطورت هذه النظرية على يد الفلاسفة البريطانيين جيرمي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 وجيمس ميل، وجون ستيوارت ميل، في القرنين 18 و19م.</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المنفعة تقيس صواب العمل بمقدار ما يحققه من منفعة وسعادة بصرف النظر عن توافقه مع الأخلاق.</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يحول المجتمعات إلى غابة تتصارع فيها المنافع بلا ضابط أو رابط.</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17280" y="1847273"/>
            <a:ext cx="10632412" cy="3590855"/>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مبادئ المدرسة المنفعية: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يعتقد مؤيدو هذه المدرسة بأن الفعل يكون أخلاقيًا، إذا قاد إلى تحقيق نتائج حسنة. يتناقض هذا الاعتقاد مع المبادئ الإسلامية التي تقول بأن السلوك الأخلاقي يتبع مبادئ معينة حتى وإن أدى إلى نتائج غير مرضية.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أراد مؤيدو المنفعة مبادئ أكثر مرونة تسمح للناس باتباع أي سلوك يؤدي إلى أفضل النتائج.</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يعتقد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بأن السرور والسعادة هما الأفضل بذاتهما، بينما الألم والشقاء هما قاعدة الشر. وأن السلوك الصحيح، هو الذي يؤدي لأكبر قدر من السعادة لأكبر عدد من الناس.</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يرى مؤيدون آخرون، أن هناك أشياء أخرى جميلة بجانب السرور، وهي المعرفة، والحب، والحرية.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حاول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إيجاد طريقة لقياس قيمة السلوك. وحاول تطبيق نظريته في السياسة، مطالبًا الحكومات بأن تعمل لرفاهية شعوبها.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شملت مواقفه الحجج المؤيدة للفرد، و الحرية الاقتصادية، الفائدة، و الفصل بين الكنيسة والدولة، حرية التعبير، والمساواة في الحقوق للمرأة، الحق في الطلاق...</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87928" y="1957812"/>
            <a:ext cx="10594108" cy="2697854"/>
          </a:xfrm>
          <a:prstGeom prst="rect">
            <a:avLst/>
          </a:prstGeom>
          <a:noFill/>
        </p:spPr>
        <p:txBody>
          <a:bodyPr wrap="square" rtlCol="0">
            <a:spAutoFit/>
          </a:bodyPr>
          <a:lstStyle/>
          <a:p>
            <a:pPr marL="228600" algn="r" rtl="1">
              <a:lnSpc>
                <a:spcPct val="107000"/>
              </a:lnSpc>
              <a:spcAft>
                <a:spcPts val="800"/>
              </a:spcAft>
            </a:pPr>
            <a:r>
              <a:rPr lang="ar-EG" sz="1600" b="1" dirty="0">
                <a:solidFill>
                  <a:srgbClr val="3C4859"/>
                </a:solidFill>
                <a:latin typeface="Alexandria" pitchFamily="2" charset="-78"/>
                <a:cs typeface="Alexandria" pitchFamily="2" charset="-78"/>
              </a:rPr>
              <a:t> </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نظرية العدالة</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في كتاب "نظرية في العدالة" يرى جون رولز أن العامل في حاجة إلى مكافأة عن العمل الذي يقوم به، ولكنه يرى أن يطبق ذلك فقط لمصلحة الطبقات الأكثر فقرا وأقل ميزة في المجتمع.</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الثروة في المجتمع العادل يجب أن يعاد توزيعها من خلال النظم الاجتماعية وذلك لمصلحة الأكثر فقرا.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تهدف هذه النظرية إلى بيان أن العدالة هي الفضيلة الأولى التي يجب أن تسعى إليها المجتمعات والمنظمات ولقد بنيت هذه المدرسة الاخلاقية ضد نظرية النفعية.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وهي تُعنى بعدالة التوزيع، وعدالة التعويض، والعدالة التأديبية</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 هو الذي يستند إلى معاملة الآخرين بحيادية وعدالة.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1957812"/>
            <a:ext cx="10812720" cy="4231671"/>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مداخل العدالة</a:t>
            </a:r>
            <a:r>
              <a:rPr lang="en-GB" sz="1600" b="1" kern="0" spc="35" dirty="0">
                <a:solidFill>
                  <a:srgbClr val="000000"/>
                </a:solidFill>
                <a:effectLst/>
                <a:latin typeface="Alexandria" pitchFamily="2" charset="-78"/>
                <a:ea typeface="Times New Roman" panose="02020603050405020304" pitchFamily="18" charset="0"/>
                <a:cs typeface="Alexandria" pitchFamily="2" charset="-78"/>
              </a:rPr>
              <a:t>:</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الإجرائية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المجتمع الذي يحترم فيه كل فرد نفس مبادئ العدالة التي يعرف أن كل فرد آخر يحترمها بالقدر نفسه، كما أن المؤسسات الاجتماعية القائمة تحترم هذه المبادئ وتجسدها</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درجة وضوح صياغة سياسات وقواعد العمل واستقرار وحيادية تطبيقها.</a:t>
            </a:r>
            <a:endParaRPr lang="en-GB" sz="14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التوزيعية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الطريقة التي توزع بها المؤسسات الحقوق والواجبات الرئيسية وتحدد توزيع المنافع المستمدة من التعاون الاجتماعي</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درجة توزيع وتخصيص الموارد والمخرجات دون تمييز بسبب العمر أو الجنس أو القومية إذا تساوت الكفاءة والمهارات.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التفاعلية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الإجماع الذي يحصل في مثل هذه المجتمعات التي يختلف فيها الناس من حيث الانتماء والفكر  هو إجماع ناتج عن التفاعل أي النقاش والحوار الذي يفضي إلى وفاق تتجاوز تضارب المواقف.</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مدى معاملة الآخرين بكرامة ونزاهة واحترام ومدى تقبل الاختلاف</a:t>
            </a: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14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1174" y="5691999"/>
            <a:ext cx="4648753" cy="636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3956917"/>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نظرية الصراع النفسي</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أراد فرويد أن يظهر تأثير اضطرابات الجهاز النفسي للإنسان على السلوك الأخلاقي البشري.</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الصراع النفسي في الأخلاق يشير إلى "موقف يكون لدى الفرد فيه دافع للتورط أو الدخول في نشاطين أو أكثر، لهما طبيعة متضادة تماما"</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تقوم هذه النظرية على تفسير ما قد يقع من صراع لدى متخذ القرار بين ما يجب أن يتخذه من قرارات لتحقيق أهداف المنظمة وبين الجانب الأخلاقي لديه والتي قد تخالفها.</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الهو أو الذات الدنيا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يقصد بها مجموعة الغرائز والنزعات والميول الفطرية لدي الفرد التي لا يتقبلها المجتمع بحالها وهي تنساق وراء اللذة وإشباع الشهوات دون أن تقيم وزناً للقيود الاجتماعية والقيم والمثل المتعارف عليها.</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إذا أراد الشخص أن يحيا حياه اجتماعية متوافقة مع المجتمع فإما أن يكبت شهواته ، وإما أن يعبر عنها بالأسلوب المقبول اجتماعياً وأخلاقيا.</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5051576"/>
          </a:xfrm>
          <a:prstGeom prst="rect">
            <a:avLst/>
          </a:prstGeom>
          <a:noFill/>
        </p:spPr>
        <p:txBody>
          <a:bodyPr wrap="square" rtlCol="0">
            <a:spAutoFit/>
          </a:bodyPr>
          <a:lstStyle/>
          <a:p>
            <a:pPr marL="228600" algn="r" rtl="1">
              <a:lnSpc>
                <a:spcPct val="107000"/>
              </a:lnSpc>
              <a:spcAft>
                <a:spcPts val="800"/>
              </a:spcAft>
            </a:pPr>
            <a:r>
              <a:rPr lang="ar-EG" sz="2400" b="0" i="0" dirty="0">
                <a:solidFill>
                  <a:srgbClr val="212529"/>
                </a:solidFill>
                <a:effectLst/>
                <a:latin typeface="TheSans"/>
              </a:rPr>
              <a:t> </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الذات الشعورية (الأنا)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القسم الذي يشمل مجموعة الملكات الفطرية أو الفكرية المستمدة من رغبات النفس بعد تهذيبها بما يتفق ومقتضيات الحياة الاجتماعية والقيم الأخلاقية. ووظيفة "الأنا" عند فرويد هي محاولة التوفيق بين المتطلبات المثالية من جانب وبين النزعات الفطرية الغريزية التي تصعد من الذات الدنيا.</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الذات المثالية أو الضمير (الأنا الأعلى)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تمثل الجانب المثالي والمظهر الروحاني للنفس البشرية. فهي تضم المبادئ الأخلاقية والمثالية المستقاة من القيم الدينية والقواعد الأخلاقية والمبادئ الاجتماعية.</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وتعتبر "الأنا الأعلى" أو ما يعرف بالضمير القوة الرادعة للنزوات والشهوات. كما أنه يقوم بمراقبة "الأنا" في إدانتها لوظائفها وانتقاده أو تأنيبه إذا ما استجاب لنزوات الذات الدنيا. فهذه النفس هي النفس اللوامة.</a:t>
            </a:r>
            <a:endParaRPr lang="en-GB" sz="1800" kern="100" dirty="0">
              <a:effectLst/>
              <a:latin typeface="Alexandria" pitchFamily="2" charset="-78"/>
              <a:ea typeface="Calibri" panose="020F0502020204030204" pitchFamily="34" charset="0"/>
              <a:cs typeface="Alexandria" pitchFamily="2" charset="-78"/>
            </a:endParaRPr>
          </a:p>
          <a:p>
            <a:pPr algn="just"/>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300370" y="1455343"/>
            <a:ext cx="10812721" cy="4009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28600"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المدرسة الفردية</a:t>
            </a:r>
            <a:endParaRPr lang="en-GB" sz="14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اعتمد المدرسة الفردية على عدد من الفلسفات وهي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a:t>
            </a:r>
            <a:r>
              <a:rPr lang="ar-SA" sz="1400" kern="0" spc="35" dirty="0" err="1">
                <a:solidFill>
                  <a:srgbClr val="000000"/>
                </a:solidFill>
                <a:effectLst/>
                <a:latin typeface="Alexandria" pitchFamily="2" charset="-78"/>
                <a:ea typeface="Times New Roman" panose="02020603050405020304" pitchFamily="18" charset="0"/>
                <a:cs typeface="Alexandria" pitchFamily="2" charset="-78"/>
              </a:rPr>
              <a:t>البراجماتية</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 العملية : ويعتبر (ديوي) هو صاحب هذه الفلسفة وهي تؤكد بشكل عام على كل ما هو عملي ويهتم بالخبرات الواقعية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الوجودية : تمنح الحرية والاختيار والتعلم والنمو الذاتي لدرجة اتهامها بالتسيب. وترى أن الإنسان يمتلك الإرادة الذاتية لاختيار الأخلاق تتفق مع أهوائه وأهدافه الخاصة دون أدنى تدخل من المجتمع.</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الرومانسية الطبيعية : وصاحبها (جاك جان رسو) وهي تتركز على أخلاق الفرد وأهوائه ونزعاته وميوله وحاجاته الفطرية. وترى أن الإنسان يولد خيراً صالحاً وأن التغير فيه يكون مرده إلى المجتمع والواقع به وتربيته.</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تظهر الأنماط الأخلاقية الفردية على نحو ملحوظ فيميل بعض الأفراد إلى أن يكون لهم ذواتهم الأخلاقية الخاصة.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يميل بعض الأفراد لظروف خاصة بتنشئتهم إلى التحلل من الأخلاق ، فينحرفون عن المبادئ الأخلاقية التي ارتضتها الجماعة.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لا شك أن قوة الأخلاق أو ضعفها في الأفراد يرتبط بقوة أو ضعف المصادر التي تشتق منها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 يستند إلى تحقيق المنفعة الشخصية الذاتية على المدى الطويل</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المصالح الشخصية أولاً ومن ثم مصالح الآخرين</a:t>
            </a:r>
            <a:endParaRPr lang="en-GB" sz="1400" kern="1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6281" y="1390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1542473" y="2231540"/>
            <a:ext cx="9144000" cy="25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a:latin typeface="Alexandria" pitchFamily="2" charset="-78"/>
                <a:ea typeface="Times New Roman" panose="02020603050405020304" pitchFamily="18" charset="0"/>
                <a:cs typeface="Alexandria" pitchFamily="2" charset="-78"/>
              </a:rPr>
              <a:t>1- </a:t>
            </a:r>
            <a:r>
              <a:rPr lang="ar-EG" sz="1800" dirty="0">
                <a:latin typeface="Alexandria" pitchFamily="2" charset="-78"/>
                <a:ea typeface="Times New Roman" panose="02020603050405020304" pitchFamily="18" charset="0"/>
                <a:cs typeface="Alexandria" pitchFamily="2" charset="-78"/>
              </a:rPr>
              <a:t>تمهيد</a:t>
            </a:r>
          </a:p>
          <a:p>
            <a:pPr algn="r"/>
            <a:r>
              <a:rPr lang="ar-EG" sz="1800" dirty="0">
                <a:effectLst/>
                <a:latin typeface="Alexandria" pitchFamily="2" charset="-78"/>
                <a:ea typeface="Times New Roman" panose="02020603050405020304" pitchFamily="18" charset="0"/>
                <a:cs typeface="Alexandria" pitchFamily="2" charset="-78"/>
              </a:rPr>
              <a:t>2- الهياكل الأخلاقية</a:t>
            </a:r>
          </a:p>
          <a:p>
            <a:pPr algn="r"/>
            <a:r>
              <a:rPr lang="ar-EG" sz="1800" dirty="0">
                <a:latin typeface="Alexandria" pitchFamily="2" charset="-78"/>
                <a:ea typeface="Times New Roman" panose="02020603050405020304" pitchFamily="18" charset="0"/>
                <a:cs typeface="Alexandria" pitchFamily="2" charset="-78"/>
              </a:rPr>
              <a:t>3- مقومات بناء المنظمة الأخلاقية</a:t>
            </a:r>
          </a:p>
          <a:p>
            <a:pPr algn="r"/>
            <a:r>
              <a:rPr lang="ar-EG" sz="1800" dirty="0">
                <a:effectLst/>
                <a:latin typeface="Alexandria" pitchFamily="2" charset="-78"/>
                <a:ea typeface="Times New Roman" panose="02020603050405020304" pitchFamily="18" charset="0"/>
                <a:cs typeface="Alexandria" pitchFamily="2" charset="-78"/>
              </a:rPr>
              <a:t>4- مداخل اخلاقيات العمل </a:t>
            </a:r>
          </a:p>
          <a:p>
            <a:pPr algn="r"/>
            <a:r>
              <a:rPr lang="ar-EG" sz="1800" dirty="0">
                <a:latin typeface="Alexandria" pitchFamily="2" charset="-78"/>
                <a:ea typeface="Times New Roman" panose="02020603050405020304" pitchFamily="18" charset="0"/>
                <a:cs typeface="Alexandria" pitchFamily="2" charset="-78"/>
              </a:rPr>
              <a:t>5- مداخل تفسير الاخلاقيات وتطبيقها بالقيادة</a:t>
            </a:r>
            <a:r>
              <a:rPr lang="ar-EG" sz="1800" dirty="0">
                <a:effectLst/>
                <a:latin typeface="Alexandria" pitchFamily="2" charset="-78"/>
                <a:ea typeface="Times New Roman" panose="02020603050405020304" pitchFamily="18" charset="0"/>
                <a:cs typeface="Alexandria" pitchFamily="2" charset="-78"/>
              </a:rPr>
              <a:t> </a:t>
            </a: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19F3D90-7796-4922-9951-BA93D85CB51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B26AB86D-7921-4674-9ECE-4B8377E9AE0B}">
  <ds:schemaRefs>
    <ds:schemaRef ds:uri="http://schemas.microsoft.com/sharepoint/v3/contenttype/forms"/>
  </ds:schemaRefs>
</ds:datastoreItem>
</file>

<file path=customXml/itemProps3.xml><?xml version="1.0" encoding="utf-8"?>
<ds:datastoreItem xmlns:ds="http://schemas.openxmlformats.org/officeDocument/2006/customXml" ds:itemID="{48179471-69E3-4724-8498-693E5BBAF4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1507</TotalTime>
  <Words>1754</Words>
  <Application>Microsoft Office PowerPoint</Application>
  <PresentationFormat>Widescreen</PresentationFormat>
  <Paragraphs>371</Paragraphs>
  <Slides>37</Slides>
  <Notes>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37</vt:i4>
      </vt:variant>
    </vt:vector>
  </HeadingPairs>
  <TitlesOfParts>
    <vt:vector size="53" baseType="lpstr">
      <vt:lpstr>Alexandria</vt:lpstr>
      <vt:lpstr>AL-Mohanad Bold</vt:lpstr>
      <vt:lpstr>Arabic Transparent</vt:lpstr>
      <vt:lpstr>Arial</vt:lpstr>
      <vt:lpstr>Cairo</vt:lpstr>
      <vt:lpstr>Calibri</vt:lpstr>
      <vt:lpstr>Calibri Light</vt:lpstr>
      <vt:lpstr>Courier New</vt:lpstr>
      <vt:lpstr>Roboto Light</vt:lpstr>
      <vt:lpstr>Simplified Arabic</vt:lpstr>
      <vt:lpstr>Symbol</vt:lpstr>
      <vt:lpstr>TheSans</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98</cp:revision>
  <dcterms:created xsi:type="dcterms:W3CDTF">2023-04-29T09:08:00Z</dcterms:created>
  <dcterms:modified xsi:type="dcterms:W3CDTF">2025-02-24T11:58:53Z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