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4"/>
  </p:notesMasterIdLst>
  <p:sldIdLst>
    <p:sldId id="480" r:id="rId5"/>
    <p:sldId id="303" r:id="rId6"/>
    <p:sldId id="313" r:id="rId7"/>
    <p:sldId id="743" r:id="rId8"/>
    <p:sldId id="276" r:id="rId9"/>
    <p:sldId id="511" r:id="rId10"/>
    <p:sldId id="760" r:id="rId11"/>
    <p:sldId id="761" r:id="rId12"/>
    <p:sldId id="762" r:id="rId13"/>
    <p:sldId id="763" r:id="rId14"/>
    <p:sldId id="764" r:id="rId15"/>
    <p:sldId id="765" r:id="rId16"/>
    <p:sldId id="766" r:id="rId17"/>
    <p:sldId id="767" r:id="rId18"/>
    <p:sldId id="768" r:id="rId19"/>
    <p:sldId id="769" r:id="rId20"/>
    <p:sldId id="770" r:id="rId21"/>
    <p:sldId id="771" r:id="rId22"/>
    <p:sldId id="772" r:id="rId23"/>
    <p:sldId id="773" r:id="rId24"/>
    <p:sldId id="545" r:id="rId25"/>
    <p:sldId id="600" r:id="rId26"/>
    <p:sldId id="774" r:id="rId27"/>
    <p:sldId id="775" r:id="rId28"/>
    <p:sldId id="776" r:id="rId29"/>
    <p:sldId id="777" r:id="rId30"/>
    <p:sldId id="778" r:id="rId31"/>
    <p:sldId id="779" r:id="rId32"/>
    <p:sldId id="745" r:id="rId33"/>
    <p:sldId id="652" r:id="rId34"/>
    <p:sldId id="780" r:id="rId35"/>
    <p:sldId id="781" r:id="rId36"/>
    <p:sldId id="788" r:id="rId37"/>
    <p:sldId id="782" r:id="rId38"/>
    <p:sldId id="783" r:id="rId39"/>
    <p:sldId id="784" r:id="rId40"/>
    <p:sldId id="785" r:id="rId41"/>
    <p:sldId id="786" r:id="rId42"/>
    <p:sldId id="787" r:id="rId43"/>
    <p:sldId id="789" r:id="rId44"/>
    <p:sldId id="790" r:id="rId45"/>
    <p:sldId id="634" r:id="rId46"/>
    <p:sldId id="759" r:id="rId47"/>
    <p:sldId id="791" r:id="rId48"/>
    <p:sldId id="793" r:id="rId49"/>
    <p:sldId id="792" r:id="rId50"/>
    <p:sldId id="794" r:id="rId51"/>
    <p:sldId id="795" r:id="rId52"/>
    <p:sldId id="796" r:id="rId53"/>
    <p:sldId id="798" r:id="rId54"/>
    <p:sldId id="797" r:id="rId55"/>
    <p:sldId id="800" r:id="rId56"/>
    <p:sldId id="801" r:id="rId57"/>
    <p:sldId id="802" r:id="rId58"/>
    <p:sldId id="803" r:id="rId59"/>
    <p:sldId id="804" r:id="rId60"/>
    <p:sldId id="805" r:id="rId61"/>
    <p:sldId id="757" r:id="rId62"/>
    <p:sldId id="758"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743"/>
            <p14:sldId id="276"/>
            <p14:sldId id="511"/>
            <p14:sldId id="760"/>
            <p14:sldId id="761"/>
            <p14:sldId id="762"/>
            <p14:sldId id="763"/>
            <p14:sldId id="764"/>
            <p14:sldId id="765"/>
            <p14:sldId id="766"/>
            <p14:sldId id="767"/>
            <p14:sldId id="768"/>
            <p14:sldId id="769"/>
            <p14:sldId id="770"/>
            <p14:sldId id="771"/>
            <p14:sldId id="772"/>
            <p14:sldId id="773"/>
            <p14:sldId id="545"/>
            <p14:sldId id="600"/>
            <p14:sldId id="774"/>
            <p14:sldId id="775"/>
            <p14:sldId id="776"/>
            <p14:sldId id="777"/>
            <p14:sldId id="778"/>
            <p14:sldId id="779"/>
            <p14:sldId id="745"/>
            <p14:sldId id="652"/>
            <p14:sldId id="780"/>
            <p14:sldId id="781"/>
            <p14:sldId id="788"/>
            <p14:sldId id="782"/>
            <p14:sldId id="783"/>
            <p14:sldId id="784"/>
            <p14:sldId id="785"/>
            <p14:sldId id="786"/>
            <p14:sldId id="787"/>
            <p14:sldId id="789"/>
            <p14:sldId id="790"/>
            <p14:sldId id="634"/>
            <p14:sldId id="759"/>
            <p14:sldId id="791"/>
            <p14:sldId id="793"/>
            <p14:sldId id="792"/>
            <p14:sldId id="794"/>
            <p14:sldId id="795"/>
            <p14:sldId id="796"/>
            <p14:sldId id="798"/>
            <p14:sldId id="797"/>
            <p14:sldId id="800"/>
            <p14:sldId id="801"/>
            <p14:sldId id="802"/>
            <p14:sldId id="803"/>
            <p14:sldId id="804"/>
            <p14:sldId id="805"/>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06" autoAdjust="0"/>
    <p:restoredTop sz="93759" autoAdjust="0"/>
  </p:normalViewPr>
  <p:slideViewPr>
    <p:cSldViewPr snapToGrid="0">
      <p:cViewPr varScale="1">
        <p:scale>
          <a:sx n="66" d="100"/>
          <a:sy n="66" d="100"/>
        </p:scale>
        <p:origin x="100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221252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53622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122248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31400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2599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847498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55516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212116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518114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7651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771470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1091611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761107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148028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286405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1490884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81576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990478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4451777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029980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884655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8772010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233711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3355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156335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9794600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8624668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3544356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156921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175586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591362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68569754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0105997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81990808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27340876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6625503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63009804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12724903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427679134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29347189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36999714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20424305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55954024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78874127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94556833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5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jpeg"/><Relationship Id="rId1" Type="http://schemas.openxmlformats.org/officeDocument/2006/relationships/slideLayout" Target="../slideLayouts/slideLayout16.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الثامنة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الثامنة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233073"/>
            <a:ext cx="9509327" cy="3559372"/>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الثامنة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السابعة موضوع مشاركة أصحاب المصلحة وبناء العلاقات، من تحديد وتحليل أصحاب المصلحة، واستراتيجيات مشاركة أصحاب المصلحة وبناء العلاقات القوية، إلى دور التكنولوجيا في إدارة العلاقات مع أصحاب المصلحة ، وأمثلة تطبيقية ودراسات حالة.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الثامنة موضوع التقييم والقياس في العلاقات العامة، بدءًا من أهمية التقييم والقياس في العلاقات العامة، وآليات تحديد مؤشرات الأداء الرئيسية</a:t>
            </a:r>
            <a:r>
              <a:rPr lang="en-GB" sz="1600" dirty="0">
                <a:latin typeface="Alexandria" charset="0"/>
                <a:cs typeface="Alexandria" charset="0"/>
              </a:rPr>
              <a:t>KPIs </a:t>
            </a:r>
            <a:r>
              <a:rPr lang="ar-EG" sz="1600" dirty="0">
                <a:latin typeface="Alexandria" charset="0"/>
                <a:cs typeface="Alexandria" charset="0"/>
              </a:rPr>
              <a:t> لحملات العلاقات العامة، وطرق تقييم فعالية العلاقات العامة، إلى استخدام البيانات والتحليلات لتوجيه استراتيجيات العلاقات العامة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650603" y="1396107"/>
            <a:ext cx="723770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التقييم والقياس في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أهمية التقييم والقياس في العلاقات العامة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051032" y="3108186"/>
            <a:ext cx="8113398"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تحديد مؤشرات الأداء الرئيسية</a:t>
            </a:r>
            <a:r>
              <a:rPr lang="en-GB" sz="2000" b="1" dirty="0">
                <a:latin typeface="Alexandria" charset="0"/>
                <a:cs typeface="Alexandria" charset="0"/>
              </a:rPr>
              <a:t>KPIs </a:t>
            </a:r>
            <a:r>
              <a:rPr lang="ar-EG" sz="2000" b="1" dirty="0">
                <a:latin typeface="Alexandria" charset="0"/>
                <a:cs typeface="Alexandria" charset="0"/>
              </a:rPr>
              <a:t> لحملات العلاقات العامة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84664" y="3905147"/>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طرق تقييم فعالية العلاقات العامة</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4709761"/>
            <a:ext cx="7897691"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استخدام البيانات والتحليلات لتوجيه استراتيجيات العلاقات العامة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117813"/>
          </a:xfrm>
          <a:prstGeom prst="rect">
            <a:avLst/>
          </a:prstGeom>
        </p:spPr>
      </p:pic>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latin typeface="Alexandria" charset="0"/>
                <a:cs typeface="Alexandria" charset="0"/>
              </a:rPr>
              <a:t>أولًا</a:t>
            </a:r>
            <a:r>
              <a:rPr lang="ar-EG" sz="2800" b="1" dirty="0">
                <a:solidFill>
                  <a:srgbClr val="00AEEF"/>
                </a:solidFill>
                <a:latin typeface="Alexandria" charset="0"/>
                <a:cs typeface="Alexandria" charset="0"/>
              </a:rPr>
              <a:t>: أهمية التقييم والقياس في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2" descr="52,612 Public Relations Images, Stock Photos, 3D objects ...">
            <a:extLst>
              <a:ext uri="{FF2B5EF4-FFF2-40B4-BE49-F238E27FC236}">
                <a16:creationId xmlns:a16="http://schemas.microsoft.com/office/drawing/2014/main" id="{3BDD94FE-C3B2-7276-5F82-1322000E78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11361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7725" y="1872383"/>
            <a:ext cx="9316550" cy="3864969"/>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توجيه الأنشطة نحو الأهداف</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التوافق مع الأهداف الاستراتيجية</a:t>
            </a:r>
            <a:r>
              <a:rPr lang="en-GB" b="1" kern="100" dirty="0">
                <a:effectLst/>
                <a:latin typeface="Alexandria" pitchFamily="2" charset="-78"/>
                <a:ea typeface="Calibri" panose="020F0502020204030204" pitchFamily="34" charset="0"/>
                <a:cs typeface="Arial" panose="020B0604020202020204" pitchFamily="34" charset="0"/>
              </a:rPr>
              <a:t>:</a:t>
            </a:r>
            <a:r>
              <a:rPr lang="en-GB" kern="100" dirty="0">
                <a:effectLst/>
                <a:latin typeface="Alexandria" pitchFamily="2" charset="-78"/>
                <a:ea typeface="Calibri" panose="020F0502020204030204" pitchFamily="34" charset="0"/>
                <a:cs typeface="Arial" panose="020B0604020202020204" pitchFamily="34" charset="0"/>
              </a:rPr>
              <a:t> </a:t>
            </a:r>
            <a:r>
              <a:rPr lang="ar-SA" kern="100" dirty="0">
                <a:effectLst/>
                <a:latin typeface="Calibri" panose="020F0502020204030204" pitchFamily="34" charset="0"/>
                <a:ea typeface="Calibri" panose="020F0502020204030204" pitchFamily="34" charset="0"/>
                <a:cs typeface="Alexandria" pitchFamily="2" charset="-78"/>
              </a:rPr>
              <a:t>يتمثل أحد أهم أدوار التقييم في التأكد من أن جميع أنشطة العلاقات العامة تدعم الأهداف الاستراتيجية للمؤسسة. يُعد هذا التوافق ضروريًا لضمان أن الجهود المبذولة تسهم بشكل مباشر في تحقيق رؤية ورسالة المؤسسة</a:t>
            </a:r>
            <a:r>
              <a:rPr lang="en-GB"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التركيز على الأولويات</a:t>
            </a:r>
            <a:r>
              <a:rPr lang="en-GB" b="1" kern="100" dirty="0">
                <a:effectLst/>
                <a:latin typeface="Alexandria" pitchFamily="2" charset="-78"/>
                <a:ea typeface="Calibri" panose="020F0502020204030204" pitchFamily="34" charset="0"/>
                <a:cs typeface="Arial" panose="020B0604020202020204" pitchFamily="34" charset="0"/>
              </a:rPr>
              <a:t>:</a:t>
            </a:r>
            <a:r>
              <a:rPr lang="en-GB" kern="100" dirty="0">
                <a:effectLst/>
                <a:latin typeface="Alexandria" pitchFamily="2" charset="-78"/>
                <a:ea typeface="Calibri" panose="020F0502020204030204" pitchFamily="34" charset="0"/>
                <a:cs typeface="Arial" panose="020B0604020202020204" pitchFamily="34" charset="0"/>
              </a:rPr>
              <a:t> </a:t>
            </a:r>
            <a:r>
              <a:rPr lang="ar-SA" kern="100" dirty="0">
                <a:effectLst/>
                <a:latin typeface="Calibri" panose="020F0502020204030204" pitchFamily="34" charset="0"/>
                <a:ea typeface="Calibri" panose="020F0502020204030204" pitchFamily="34" charset="0"/>
                <a:cs typeface="Alexandria" pitchFamily="2" charset="-78"/>
              </a:rPr>
              <a:t>يساعد التقييم في توجيه الأنشطة نحو الأولويات الاستراتيجية الأكثر أهمية، مما يعزز من فعالية الأنشطة ويسهم في تحقيق النتائج المطلوبة</a:t>
            </a:r>
            <a:r>
              <a:rPr lang="en-GB"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740721"/>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توجيه الأنشطة نحو الأهداف</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قياس التقدم</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التقييم المستمر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يتطلب النجاح في تحقيق الأهداف الاستراتيجية مراقبة مستمرة وتقييم دوري لمدى التقدم المحرز. من خلال التقييم المستمر، يمكن للمؤسسة متابعة الأداء بشكل منتظم وتحديد أي انحرافات عن المسار المخطط له</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فعالية الاستراتيجيات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يتيح قياس التقدم للمؤسسة تحليل فعالية الاستراتيجيات المتبعة. إذا أظهرت التقييمات أن التقدم نحو الأهداف بطيء أو غير موجود، يمكن إجراء تعديلات سريعة على الاستراتيجيات لتحسين الأداء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إعادة توجيه الجهود</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حال اكتشاف أي مشكلات أو عوائق تؤثر على تحقيق الأهداف، يمكن استخدام نتائج التقييم لإعادة توجيه الجهود والموارد نحو الأساليب الأكثر فعالية والأكثر ملاءمة لتحقيق الأهداف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057199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536138"/>
            <a:ext cx="9316550" cy="3755323"/>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أمثلة تطبيقية</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مثال من الواقع</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شركة عالمية تعمل في مجال التكنولوجيا، قد تكون إحدى الأهداف الاستراتيجية هي زيادة الوعي بالعلامة التجارية في الأسواق الجديدة. من خلال التقييم المستمر للأنشطة الإعلامية وحملات العلاقات العامة، يمكن قياس مدى تحقيق هذا الهدف من خلال مؤشرات مثل التغطية الإعلامية، التفاعل على وسائل التواصل الاجتماعي، والاستطلاعات التي تقيس وعي الجمهور بالعلامة التجارية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نقاط التحسين</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 التقييم أن الوعي لم يزد بالقدر المطلوب، يمكن تعديل الاستراتيجية من خلال استهداف قنوات إعلامية مختلفة أو تحسين الرسائل التسويقية لجذب اهتمام أكبر من الجمهور المستهدف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81533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495013"/>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تحديد نقاط القوة والضعف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التقييم في إجراء تحليل دقيق لأداء الحملات والأنشطة الحالية. من خلال جمع البيانات حول كيفية استجابة الجمهور المستهدف للحملات، يمكن تحديد العناصر التي تحقق نجاحًا وتلك التي تحتاج إلى تحسين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التركيز على النجاحات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تحديد نقاط القوة في الحملة، يمكن تعزيز هذه العناصر واستخدامها كأصول رئيسية في الحملات المستقبلية. على سبيل المثال، إذا كانت الرسائل المرئية تجذب اهتمام الجمهور بشكل كبير، يمكن زيادة التركيز عليها في الاستراتيجيات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معالجة الضعف</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التقييم أيضًا في كشف نقاط الضعف، مثل انخفاض مستوى التفاعل أو ردود الفعل السلبية. هذه المعلومات تسمح بإجراء تعديلات سريعة للتغلب على التحديات وضمان تحقيق الأهداف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524532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8745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الكفاءة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تخصيص الموارد بذكاء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يسمح التقييم بتحديد الأنشطة والاستراتيجيات الأكثر فعالية من حيث التكلفة والنتائج، مما يمكن المؤسسة من تخصيص مواردها بشكل أكثر كفاءة. هذا يمكن أن يشمل تقليل الإنفاق على القنوات أو الأنشطة ذات الأداء الضعيف وزيادة الاستثمار في تلك التي تحقق أفضل النتائج</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زيادة العائد على الاستثمار</a:t>
            </a:r>
            <a:r>
              <a:rPr lang="en-GB" sz="1800" b="1" kern="100" dirty="0">
                <a:effectLst/>
                <a:latin typeface="Alexandria" pitchFamily="2" charset="-78"/>
                <a:ea typeface="Calibri" panose="020F0502020204030204" pitchFamily="34" charset="0"/>
                <a:cs typeface="Arial" panose="020B0604020202020204" pitchFamily="34" charset="0"/>
              </a:rPr>
              <a:t> (ROI):</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تحسين الكفاءة، يمكن تحقيق نتائج أفضل بموارد أقل، مما يزيد من العائد على الاستثمار ويعزز من فعالية الحملات بشكل عام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العمليات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للتقييم المستمر أن يكشف عن طرق لتبسيط العمليات وتحسين الأداء التشغيلي، مثل تقليل وقت إعداد الحملات أو تحسين التنسيق بين الفرق المختلفة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506830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8745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706225"/>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تعديل الاستراتيجيات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التكيف مع التغيرات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يتيح التقييم المستمر للمؤسسة الاستجابة بسرعة للتغيرات في البيئة الخارجية، مثل التحولات في سلوك الجمهور أو التغيرات في المنافسة. يمكن تعديل الاستراتيجيات فورًا بناءً على نتائج التقييم لضمان بقاء الحملات ذات صلة وفعالة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الرسائل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التقييمات أن بعض الرسائل لا تحقق الأثر المطلوب، يمكن تعديلها لتكون أكثر تأثيرًا وجاذبية للجمهور المستهدف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إعادة استهداف الجمهور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كانت الحملة لا تحقق النتائج المرجوة مع فئة معينة من الجمهور، يمكن استخدام بيانات التقييم لإعادة استهداف الجمهور أو توسيع نطاق الحملة لتشمل فئات جديدة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620341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9713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71176" y="1689593"/>
            <a:ext cx="9316550" cy="3436775"/>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مثال من الواقع</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حملة للترويج لمنتج جديد، يمكن استخدام التقييم لتحديد أن الجمهور يتفاعل بشكل إيجابي مع الفيديوهات الترويجية أكثر من المقالات المكتوبة. بناءً على هذه النتيجة، يمكن تعديل الاستراتيجية للتركيز بشكل أكبر على إنتاج ومشاركة المزيد من المحتوى المرئي، مع تحسين جودة المقالات المكتوبة لجذب الجمهور الأقل تفاعلًا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تطبيق التحسينات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البيانات أن حملة ما تحقق نتائج ضعيفة في منطقة جغرافية معينة، يمكن تعديل الرسائل لتكون أكثر توافقًا مع الثقافة المحلية أو استخدام قنوات توزيع مختلفة تصل إلى الجمهور بشكل أفضل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779598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458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483961"/>
            <a:ext cx="9316550" cy="4813562"/>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استناد القرارات إلى بيانات موثوقة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البيانات الكمية والنوعية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التقييم والقياس في العلاقات العامة يوفران بيانات دقيقة يمكن استخدامها لاتخاذ قرارات مستنيرة. البيانات الكمية، مثل نسب التفاعل والتحويلات، تقدم صورة واضحة عن الأداء الرقمي للحملات. البيانات النوعية، مثل ردود فعل الجمهور من خلال المقابلات أو الاستطلاعات، تساعد في فهم المشاعر والسلوكيات وراء الأرقام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أدوات التحليل المتقدمة، يمكن استخراج رؤى مهمة من البيانات المجمعة. على سبيل المثال، يمكن تحديد الأنماط والتوجهات التي تشير إلى فعالية حملات معينة أو جوانب من الرسائل تحتاج إلى تعديل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اتخاذ قرارات مستنيرة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استنادًا إلى البيانات، يمكن اتخاذ قرارات دقيقة حول تعديل الاستراتيجيات، تخصيص الموارد، أو تغيير الجمهور المستهدف. على سبيل المثال، إذا أظهرت البيانات أن الجمهور المستهدف يتفاعل بشكل أكبر مع محتوى معين، يمكن زيادة التركيز على هذا النوع من المحتوى في الحملات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339878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458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483961"/>
            <a:ext cx="9316550" cy="4495013"/>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إدارة المخاطر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تقييم المخاطر المحتملة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الفهم الدقيق لأداء الحملات، يمكن التعرف على المخاطر المحتملة مثل انخفاض التفاعل أو التغطية الإعلامية السلبية. هذا يساعد في وضع استراتيجيات استباقية للتعامل مع هذه المخاطر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الحد من المخاطر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القرارات غير المستندة إلى بيانات قد تؤدي إلى نتائج غير متوقعة أو غير مرغوبة. باستخدام البيانات الموثوقة، يمكن تقليل هذه المخاطر وضمان أن الاستراتيجيات المتبعة ستؤدي إلى النتائج المرجوة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التكيف مع الظروف المتغيرة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البيانات المستمرة تتيح للمؤسسات الاستجابة بسرعة لأي تغييرات غير متوقعة في السوق أو في استجابة الجمهور. على سبيل المثال، إذا تبين أن حملة ما تفقد فعاليتها بمرور الوقت، يمكن تعديل الاستراتيجية بسرعة لتجنب التأثير السلبي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4643442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107374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767903"/>
            <a:ext cx="9316550" cy="4176464"/>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تحسين التخطيط المستقبلي</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 السابق</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البيانات المستخلصة من الحملات السابقة توفر رؤية قيمة حول ما نجح وما لم ينجح. هذا يمكن أن يشمل فهم أفضل للوقت الأمثل لإطلاق الحملات، والقنوات الأكثر فاعلية، والرسائل التي تثير أكبر قدر من الاستجابة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وضع خطط قائمة على البيانات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البيانات، يمكن وضع خطط مستقبلية قائمة على المعرفة المكتسبة من الأداء السابق. هذا يتضمن تحديد أهداف واقعية، وتخصيص الميزانيات بناءً على تقديرات الأداء، وتصميم استراتيجيات تواصل مخصصة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قياس التقدم</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وضع معايير وأهداف واضحة باستخدام البيانات، يمكن قياس التقدم بمرور الوقت وتعديل الخطط حسب الحاجة لضمان تحقيق الأهداف بأعلى كفاءة ممكنة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470590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8891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بيانات حملة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البيانات أن حملة معينة حققت نتائج جيدة في قناة تسويقية معينة (مثل وسائل التواصل الاجتماعي)، يمكن التخطيط لزيادة الاستثمار في هذه القناة في المستقبل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تجنب القرارات العشوائية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بدلاً من الاعتماد على الحدس أو التخمين، يمكن للمؤسسة استخدام البيانات لتجنب القرارات غير المستندة إلى دليل، مما يقلل من المخاطر المالية والاستراتيجية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الاستراتيجيات المستقبلية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تحليل الأداء السابق، يمكن تصميم حملات جديدة تستفيد من النجاحات السابقة وتتجنب الأخطاء، مما يضمن تحسين مستمر في فعالية العلاقات العامة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92059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3616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073872"/>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تقييم قيمة الحملات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التكاليف مقابل النتائج</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قياس العائد على الاستثمار</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في تحديد ما إذا كانت الحملات التي تقوم بها العلاقات العامة تحقق العوائد المطلوبة مقابل التكاليف المستثمرة فيها. يتم ذلك من خلال مقارنة تكاليف الحملات (مثل التكاليف الإعلانية، تكاليف الإنتاج، والموارد البشرية) مع العوائد المالية أو القيمة المحققة من هذه الحملات (مثل زيادة المبيعات، تحسين السمعة، أو زيادة الوعي بالعلامة التجارية)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العائد غير المالي</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كثير من الأحيان، قد لا تكون نتائج العلاقات العامة مالية بشكل مباشر، ولكن يمكن قياس العائد من خلال تحسين العلاقات مع أصحاب المصلحة، تعزيز السمعة، أو تحسين صورة العلامة التجارية. يمكن استخدام مقاييس مثل "القيمة الإعلامية المكافئة</a:t>
            </a:r>
            <a:r>
              <a:rPr lang="en-GB" sz="1800" kern="100" dirty="0">
                <a:effectLst/>
                <a:latin typeface="Alexandria" pitchFamily="2" charset="-78"/>
                <a:ea typeface="Calibri" panose="020F0502020204030204" pitchFamily="34" charset="0"/>
                <a:cs typeface="Arial" panose="020B0604020202020204" pitchFamily="34" charset="0"/>
              </a:rPr>
              <a:t>" (AVE) </a:t>
            </a:r>
            <a:r>
              <a:rPr lang="ar-SA" sz="1800" kern="100" dirty="0">
                <a:effectLst/>
                <a:latin typeface="Calibri" panose="020F0502020204030204" pitchFamily="34" charset="0"/>
                <a:ea typeface="Calibri" panose="020F0502020204030204" pitchFamily="34" charset="0"/>
                <a:cs typeface="Alexandria" pitchFamily="2" charset="-78"/>
              </a:rPr>
              <a:t>أو التغطية الإعلامية لحساب العوائد غير المباشرة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22894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3050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3755323"/>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الميزانية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تبرير الاستثمار في العلاقات العامة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إظهار العائد الإيجابي على الاستثمار، يمكن للمؤسسات تقديم حجة قوية لزيادة ميزانية العلاقات العامة. يعزز ذلك الثقة من الإدارة العليا وأصحاب المصلحة في فعالية العلاقات العامة كجزء من الاستراتيجية الشاملة للمؤسسة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توجيه الموارد بكفاءة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فهم العائد على الاستثمار، يمكن توجيه الموارد نحو الأنشطة والقنوات الأكثر فعالية، مما يساهم في تحسين الأداء العام للحملات وتقليل الهدر في الميزانية. على سبيل المثال، إذا أظهر التحليل أن قناة معينة تحقق</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أعلى من غيرها، يمكن زيادة الاستثمار في تلك القناة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866840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291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تحقيق المزيد من الاستدامة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اتخاذ قرارات مستدامة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فهم العائد على الاستثمار في اتخاذ قرارات تدعم الاستدامة المالية والاستراتيجية للمؤسسة. يساهم ذلك في تقليل المخاطر المالية وضمان أن العلاقات العامة تساهم في النمو طويل الأجل للمؤسسة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تعزيز القدرة على التكيف</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استخدام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كأداة لتقييم الأداء المستمر وتحسين الاستراتيجيات. هذا يمكن أن يشمل تعديل أو إيقاف الحملات التي لا تحقق العوائد المتوقعة والتركيز على الاستراتيجيات الأكثر نجاحًا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في التخطيط يساعد المؤسسات في تحديد الأولويات ووضع استراتيجيات تعزز من قدرتها على مواجهة التحديات المستقبلية وتحقيق الأهداف بكفاءة أعلى</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606632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291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حملة توعية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قامت مؤسسة بحملة توعية لتحسين صورتها العامة وكانت التكاليف الإجمالية للحملة 50,000 دولار، بينما قُدّرت القيمة الإعلامية المكافئة</a:t>
            </a:r>
            <a:r>
              <a:rPr lang="en-GB" sz="1800" kern="100" dirty="0">
                <a:effectLst/>
                <a:latin typeface="Alexandria" pitchFamily="2" charset="-78"/>
                <a:ea typeface="Calibri" panose="020F0502020204030204" pitchFamily="34" charset="0"/>
                <a:cs typeface="Arial" panose="020B0604020202020204" pitchFamily="34" charset="0"/>
              </a:rPr>
              <a:t> (AVE) </a:t>
            </a:r>
            <a:r>
              <a:rPr lang="ar-SA" sz="1800" kern="100" dirty="0">
                <a:effectLst/>
                <a:latin typeface="Calibri" panose="020F0502020204030204" pitchFamily="34" charset="0"/>
                <a:ea typeface="Calibri" panose="020F0502020204030204" pitchFamily="34" charset="0"/>
                <a:cs typeface="Alexandria" pitchFamily="2" charset="-78"/>
              </a:rPr>
              <a:t>بـ 200,000 دولار، فإن العائد على الاستثمار يظهر أن الحملة كانت ناجحة وذات قيمة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تعزيز الاستثمار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أثبتت العلاقات العامة من خلال البيانات أن حملة معينة ساهمت بشكل كبير في زيادة المبيعات أو جذب استثمارات جديدة، يمكن استخدامها كدليل لدعم طلب زيادة الميزانية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تحقيق استدامة أكبر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تحديد الحملات أو الأنشطة التي تحقق عائدًا أعلى، يمكن للمؤسسة الاستثمار بشكل أكبر في تلك المجالات، مما يدعم الاستدامة والنمو المستقبلي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867534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76819" y="2471424"/>
            <a:ext cx="11293642"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تحديد مؤشرات الأداء الرئيسية</a:t>
            </a:r>
            <a:r>
              <a:rPr lang="en-GB" sz="2800" b="1" dirty="0">
                <a:latin typeface="Alexandria" charset="0"/>
                <a:cs typeface="Alexandria" charset="0"/>
              </a:rPr>
              <a:t>KPIs </a:t>
            </a:r>
            <a:r>
              <a:rPr lang="ar-EG" sz="2800" b="1" dirty="0">
                <a:latin typeface="Alexandria" charset="0"/>
                <a:cs typeface="Alexandria" charset="0"/>
              </a:rPr>
              <a:t> لحملات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793975"/>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86109" y="1605972"/>
            <a:ext cx="10652760" cy="4474110"/>
          </a:xfrm>
          <a:prstGeom prst="rect">
            <a:avLst/>
          </a:prstGeom>
          <a:noFill/>
        </p:spPr>
        <p:txBody>
          <a:bodyPr wrap="square" rtlCol="0">
            <a:spAutoFit/>
          </a:bodyPr>
          <a:lstStyle/>
          <a:p>
            <a:pPr marL="342900" lvl="0" indent="-342900" algn="r" rtl="1">
              <a:lnSpc>
                <a:spcPct val="115000"/>
              </a:lnSpc>
              <a:spcAft>
                <a:spcPts val="800"/>
              </a:spcAft>
              <a:buFont typeface="+mj-lt"/>
              <a:buAutoNum type="arabicPeriod"/>
            </a:pPr>
            <a:r>
              <a:rPr lang="ar-SA" sz="1600" b="1" kern="100" dirty="0">
                <a:solidFill>
                  <a:srgbClr val="00AEEF"/>
                </a:solidFill>
                <a:effectLst/>
                <a:latin typeface="Calibri" panose="020F0502020204030204" pitchFamily="34" charset="0"/>
                <a:ea typeface="Calibri" panose="020F0502020204030204" pitchFamily="34" charset="0"/>
                <a:cs typeface="Alexandria" pitchFamily="2" charset="-78"/>
              </a:rPr>
              <a:t>تعريف مؤشرات الأداء الرئيسية </a:t>
            </a:r>
            <a:r>
              <a:rPr lang="en-GB" sz="1600" b="1" kern="100" dirty="0">
                <a:solidFill>
                  <a:srgbClr val="00AEEF"/>
                </a:solidFill>
                <a:effectLst/>
                <a:latin typeface="Alexandria" pitchFamily="2" charset="-78"/>
                <a:ea typeface="Calibri" panose="020F0502020204030204" pitchFamily="34" charset="0"/>
                <a:cs typeface="Arial" panose="020B0604020202020204" pitchFamily="34" charset="0"/>
              </a:rPr>
              <a:t>(KPIs)</a:t>
            </a:r>
            <a:endParaRPr lang="en-GB" sz="1600" b="1" kern="100" dirty="0">
              <a:solidFill>
                <a:srgbClr val="00AEEF"/>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ما هي </a:t>
            </a:r>
            <a:r>
              <a:rPr lang="en-GB" sz="1600" b="1" kern="0" dirty="0">
                <a:effectLst/>
                <a:latin typeface="Alexandria" pitchFamily="2" charset="-78"/>
                <a:ea typeface="Times New Roman" panose="02020603050405020304" pitchFamily="18" charset="0"/>
                <a:cs typeface="Arial" panose="020B0604020202020204" pitchFamily="34" charset="0"/>
              </a:rPr>
              <a:t>KPIs</a:t>
            </a:r>
            <a:r>
              <a:rPr lang="ar-SA" sz="1600" b="1" kern="0" dirty="0">
                <a:effectLst/>
                <a:latin typeface="Calibri" panose="020F0502020204030204" pitchFamily="34" charset="0"/>
                <a:ea typeface="Times New Roman" panose="02020603050405020304" pitchFamily="18" charset="0"/>
                <a:cs typeface="Alexandria" pitchFamily="2" charset="-78"/>
              </a:rPr>
              <a:t>؟</a:t>
            </a:r>
            <a:endParaRPr lang="ar-EG" sz="1600" kern="1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15000"/>
              </a:lnSpc>
              <a:spcAft>
                <a:spcPts val="8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التعريف</a:t>
            </a:r>
            <a:r>
              <a:rPr lang="en-GB" sz="1600" b="1" kern="0" dirty="0">
                <a:effectLst/>
                <a:latin typeface="Alexandria" pitchFamily="2" charset="-78"/>
                <a:ea typeface="Times New Roman" panose="02020603050405020304" pitchFamily="18" charset="0"/>
                <a:cs typeface="Arial" panose="020B0604020202020204" pitchFamily="34" charset="0"/>
              </a:rPr>
              <a:t>:</a:t>
            </a:r>
            <a:br>
              <a:rPr lang="en-GB" sz="1600" kern="0" dirty="0">
                <a:effectLst/>
                <a:latin typeface="Alexandria" pitchFamily="2" charset="-78"/>
                <a:ea typeface="Times New Roman" panose="02020603050405020304" pitchFamily="18" charset="0"/>
                <a:cs typeface="Arial" panose="020B0604020202020204" pitchFamily="34" charset="0"/>
              </a:rPr>
            </a:br>
            <a:r>
              <a:rPr lang="ar-SA" sz="1600" kern="0" dirty="0">
                <a:effectLst/>
                <a:latin typeface="Calibri" panose="020F0502020204030204" pitchFamily="34" charset="0"/>
                <a:ea typeface="Times New Roman" panose="02020603050405020304" pitchFamily="18" charset="0"/>
                <a:cs typeface="Alexandria" pitchFamily="2" charset="-78"/>
              </a:rPr>
              <a:t>مؤشرات الأداء الرئيسية</a:t>
            </a:r>
            <a:r>
              <a:rPr lang="en-GB" sz="1600" kern="0" dirty="0">
                <a:effectLst/>
                <a:latin typeface="Alexandria" pitchFamily="2" charset="-78"/>
                <a:ea typeface="Times New Roman" panose="02020603050405020304" pitchFamily="18" charset="0"/>
                <a:cs typeface="Arial" panose="020B0604020202020204" pitchFamily="34" charset="0"/>
              </a:rPr>
              <a:t> (KPIs) </a:t>
            </a:r>
            <a:r>
              <a:rPr lang="ar-SA" sz="1600" kern="0" dirty="0">
                <a:effectLst/>
                <a:latin typeface="Calibri" panose="020F0502020204030204" pitchFamily="34" charset="0"/>
                <a:ea typeface="Times New Roman" panose="02020603050405020304" pitchFamily="18" charset="0"/>
                <a:cs typeface="Alexandria" pitchFamily="2" charset="-78"/>
              </a:rPr>
              <a:t>هي مقاييس محددة تُستخدم لتقييم مدى نجاح حملة العلاقات العامة في تحقيق أهدافها. تُعتبر</a:t>
            </a:r>
            <a:r>
              <a:rPr lang="en-GB" sz="1600" kern="0" dirty="0">
                <a:effectLst/>
                <a:latin typeface="Alexandria" pitchFamily="2" charset="-78"/>
                <a:ea typeface="Times New Roman" panose="02020603050405020304" pitchFamily="18" charset="0"/>
                <a:cs typeface="Arial" panose="020B0604020202020204" pitchFamily="34" charset="0"/>
              </a:rPr>
              <a:t> KPIs </a:t>
            </a:r>
            <a:r>
              <a:rPr lang="ar-SA" sz="1600" kern="0" dirty="0">
                <a:effectLst/>
                <a:latin typeface="Calibri" panose="020F0502020204030204" pitchFamily="34" charset="0"/>
                <a:ea typeface="Times New Roman" panose="02020603050405020304" pitchFamily="18" charset="0"/>
                <a:cs typeface="Alexandria" pitchFamily="2" charset="-78"/>
              </a:rPr>
              <a:t>أدوات قياس تعكس أداء الحملة وتوفر بيانات كمية ونوعية حول نتائج الأنشطة المختلفة، مما يساعد في تقييم فعالية الاستراتيجيات المستخدمة وتحديد المجالات التي تحتاج إلى تحسين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لماذا تعد</a:t>
            </a:r>
            <a:r>
              <a:rPr lang="en-GB" sz="1600" b="1" kern="0" dirty="0">
                <a:effectLst/>
                <a:latin typeface="Alexandria" pitchFamily="2" charset="-78"/>
                <a:ea typeface="Times New Roman" panose="02020603050405020304" pitchFamily="18" charset="0"/>
                <a:cs typeface="Arial" panose="020B0604020202020204" pitchFamily="34" charset="0"/>
              </a:rPr>
              <a:t> KPIs </a:t>
            </a:r>
            <a:r>
              <a:rPr lang="ar-SA" sz="1600" b="1" kern="0" dirty="0">
                <a:effectLst/>
                <a:latin typeface="Calibri" panose="020F0502020204030204" pitchFamily="34" charset="0"/>
                <a:ea typeface="Times New Roman" panose="02020603050405020304" pitchFamily="18" charset="0"/>
                <a:cs typeface="Alexandria" pitchFamily="2" charset="-78"/>
              </a:rPr>
              <a:t>مهمة؟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قياس النجاح</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600" kern="0" dirty="0">
                <a:effectLst/>
                <a:latin typeface="Calibri" panose="020F0502020204030204" pitchFamily="34" charset="0"/>
                <a:ea typeface="Times New Roman" panose="02020603050405020304" pitchFamily="18" charset="0"/>
                <a:cs typeface="Alexandria" pitchFamily="2" charset="-78"/>
              </a:rPr>
              <a:t>تساعد</a:t>
            </a:r>
            <a:r>
              <a:rPr lang="en-GB" sz="1600" kern="0" dirty="0">
                <a:effectLst/>
                <a:latin typeface="Alexandria" pitchFamily="2" charset="-78"/>
                <a:ea typeface="Times New Roman" panose="02020603050405020304" pitchFamily="18" charset="0"/>
                <a:cs typeface="Arial" panose="020B0604020202020204" pitchFamily="34" charset="0"/>
              </a:rPr>
              <a:t> KPIs </a:t>
            </a:r>
            <a:r>
              <a:rPr lang="ar-SA" sz="1600" kern="0" dirty="0">
                <a:effectLst/>
                <a:latin typeface="Calibri" panose="020F0502020204030204" pitchFamily="34" charset="0"/>
                <a:ea typeface="Times New Roman" panose="02020603050405020304" pitchFamily="18" charset="0"/>
                <a:cs typeface="Alexandria" pitchFamily="2" charset="-78"/>
              </a:rPr>
              <a:t>في قياس مدى التقدم نحو تحقيق الأهداف الاستراتيجية للحملة. من خلال تحليل هذه المؤشرات، يمكن للمؤسسات تحديد ما إذا كانت الحملة تسير في الاتجاه الصحيح أم تحتاج إلى تعديل مسارها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الأداء</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800"/>
              </a:spcAft>
            </a:pPr>
            <a:r>
              <a:rPr lang="ar-SA" sz="1600" kern="0" dirty="0">
                <a:effectLst/>
                <a:latin typeface="Calibri" panose="020F0502020204030204" pitchFamily="34" charset="0"/>
                <a:ea typeface="Times New Roman" panose="02020603050405020304" pitchFamily="18" charset="0"/>
                <a:cs typeface="Alexandria" pitchFamily="2" charset="-78"/>
              </a:rPr>
              <a:t>توفر</a:t>
            </a:r>
            <a:r>
              <a:rPr lang="en-GB" sz="1600" kern="0" dirty="0">
                <a:effectLst/>
                <a:latin typeface="Alexandria" pitchFamily="2" charset="-78"/>
                <a:ea typeface="Times New Roman" panose="02020603050405020304" pitchFamily="18" charset="0"/>
                <a:cs typeface="Arial" panose="020B0604020202020204" pitchFamily="34" charset="0"/>
              </a:rPr>
              <a:t> KPIs </a:t>
            </a:r>
            <a:r>
              <a:rPr lang="ar-SA" sz="1600" kern="0" dirty="0">
                <a:effectLst/>
                <a:latin typeface="Calibri" panose="020F0502020204030204" pitchFamily="34" charset="0"/>
                <a:ea typeface="Times New Roman" panose="02020603050405020304" pitchFamily="18" charset="0"/>
                <a:cs typeface="Alexandria" pitchFamily="2" charset="-78"/>
              </a:rPr>
              <a:t>بيانات قيّمة تساعد في تحسين الاستراتيجيات الحالية وضبطها لضمان تحقيق نتائج أفضل. كما تسهم في تحديد نقاط القوة والضعف في الحملات، مما يمكن الفرق من تحسين الكفاءة وزيادة التأثير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8551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150203"/>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05428" y="1952506"/>
            <a:ext cx="9407703" cy="3864969"/>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الأهداف الاستراتيجية</a:t>
            </a:r>
            <a:r>
              <a:rPr lang="en-GB" sz="2000" b="1" kern="100" dirty="0">
                <a:effectLst/>
                <a:latin typeface="Alexandria" pitchFamily="2" charset="-78"/>
                <a:ea typeface="Calibri" panose="020F0502020204030204" pitchFamily="34"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مواءمة</a:t>
            </a:r>
            <a:r>
              <a:rPr lang="en-GB" b="1" kern="100" dirty="0">
                <a:effectLst/>
                <a:latin typeface="Alexandria" pitchFamily="2" charset="-78"/>
                <a:ea typeface="Calibri" panose="020F0502020204030204" pitchFamily="34" charset="0"/>
                <a:cs typeface="Arial" panose="020B0604020202020204" pitchFamily="34" charset="0"/>
              </a:rPr>
              <a:t> KPIs </a:t>
            </a:r>
            <a:r>
              <a:rPr lang="ar-SA" b="1" kern="100" dirty="0">
                <a:effectLst/>
                <a:latin typeface="Calibri" panose="020F0502020204030204" pitchFamily="34" charset="0"/>
                <a:ea typeface="Calibri" panose="020F0502020204030204" pitchFamily="34" charset="0"/>
                <a:cs typeface="Alexandria" pitchFamily="2" charset="-78"/>
              </a:rPr>
              <a:t>مع أهداف الحملة العامة</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100" dirty="0">
                <a:effectLst/>
                <a:latin typeface="Calibri" panose="020F0502020204030204" pitchFamily="34" charset="0"/>
                <a:ea typeface="Calibri" panose="020F0502020204030204" pitchFamily="34" charset="0"/>
                <a:cs typeface="Alexandria" pitchFamily="2" charset="-78"/>
              </a:rPr>
              <a:t>لتكون مؤشرات الأداء الرئيسية فعّالة، يجب أن تكون مرتبطة بشكل وثيق بالأهداف الاستراتيجية للحملة. على سبيل المثال، إذا كان الهدف من الحملة هو زيادة الوعي بالعلامة التجارية، فيجب أن تتضمن</a:t>
            </a:r>
            <a:r>
              <a:rPr lang="en-GB" kern="100" dirty="0">
                <a:effectLst/>
                <a:latin typeface="Alexandria" pitchFamily="2" charset="-78"/>
                <a:ea typeface="Calibri" panose="020F0502020204030204" pitchFamily="34" charset="0"/>
                <a:cs typeface="Times New Roman" panose="02020603050405020304" pitchFamily="18" charset="0"/>
              </a:rPr>
              <a:t> KPIs </a:t>
            </a:r>
            <a:r>
              <a:rPr lang="ar-SA" kern="100" dirty="0">
                <a:effectLst/>
                <a:latin typeface="Calibri" panose="020F0502020204030204" pitchFamily="34" charset="0"/>
                <a:ea typeface="Calibri" panose="020F0502020204030204" pitchFamily="34" charset="0"/>
                <a:cs typeface="Alexandria" pitchFamily="2" charset="-78"/>
              </a:rPr>
              <a:t>مقاييس مثل نسبة الوصول والظهور الإعلامي. إذا كان الهدف تحسين سمعة المؤسسة، يمكن أن تشمل</a:t>
            </a:r>
            <a:r>
              <a:rPr lang="en-GB" kern="100" dirty="0">
                <a:effectLst/>
                <a:latin typeface="Alexandria" pitchFamily="2" charset="-78"/>
                <a:ea typeface="Calibri" panose="020F0502020204030204" pitchFamily="34" charset="0"/>
                <a:cs typeface="Times New Roman" panose="02020603050405020304" pitchFamily="18" charset="0"/>
              </a:rPr>
              <a:t> KPIs </a:t>
            </a:r>
            <a:r>
              <a:rPr lang="ar-SA" kern="100" dirty="0">
                <a:effectLst/>
                <a:latin typeface="Calibri" panose="020F0502020204030204" pitchFamily="34" charset="0"/>
                <a:ea typeface="Calibri" panose="020F0502020204030204" pitchFamily="34" charset="0"/>
                <a:cs typeface="Alexandria" pitchFamily="2" charset="-78"/>
              </a:rPr>
              <a:t>مقاييس مثل التفاعل الإيجابي عبر وسائل التواصل الاجتماعي أو نتائج استطلاعات رضا العملاء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4463248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4" y="854836"/>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21469" y="1489794"/>
            <a:ext cx="10149059" cy="4475136"/>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أنواع </a:t>
            </a:r>
            <a:r>
              <a:rPr lang="en-GB" sz="2000" b="1" kern="100" dirty="0">
                <a:effectLst/>
                <a:latin typeface="Alexandria" pitchFamily="2" charset="-78"/>
                <a:ea typeface="Calibri" panose="020F0502020204030204" pitchFamily="34" charset="0"/>
                <a:cs typeface="Alexandria" pitchFamily="2" charset="-78"/>
              </a:rPr>
              <a:t>KPIs</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b="1" kern="100" dirty="0">
                <a:effectLst/>
                <a:latin typeface="Alexandria" pitchFamily="2" charset="-78"/>
                <a:ea typeface="Calibri" panose="020F0502020204030204" pitchFamily="34" charset="0"/>
                <a:cs typeface="Alexandria" pitchFamily="2" charset="-78"/>
              </a:rPr>
              <a:t>KPIs </a:t>
            </a:r>
            <a:r>
              <a:rPr lang="ar-EG" b="1"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الكمية</a:t>
            </a:r>
            <a:r>
              <a:rPr lang="en-GB" b="1"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التغطيات الإعلامية:</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المقالات، التقارير، أو المقابلات الإعلامية التي تناولت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نسبة الوصول:</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الأشخاص الذين تم الوصول إليهم من خلال وسائل الإعلام المختلفة، سواء كانت تقليدية أو رقمية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الزوار للموقع:</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الزوار الذين تم جذبهم إلى الموقع الإلكتروني للمؤسسة أو الحملة من خلال جهود العلاقات العامة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805501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79864" y="1680973"/>
            <a:ext cx="9547216" cy="3899722"/>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أنواع </a:t>
            </a:r>
            <a:r>
              <a:rPr lang="en-GB" sz="2000" b="1" kern="100" dirty="0">
                <a:effectLst/>
                <a:latin typeface="Alexandria" pitchFamily="2" charset="-78"/>
                <a:ea typeface="Calibri" panose="020F0502020204030204" pitchFamily="34" charset="0"/>
                <a:cs typeface="Alexandria" pitchFamily="2" charset="-78"/>
              </a:rPr>
              <a:t>KPIs</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b="1" kern="100" dirty="0">
                <a:effectLst/>
                <a:latin typeface="Alexandria" pitchFamily="2" charset="-78"/>
                <a:ea typeface="Calibri" panose="020F0502020204030204" pitchFamily="34" charset="0"/>
                <a:cs typeface="Alexandria" pitchFamily="2" charset="-78"/>
              </a:rPr>
              <a:t>KPIs </a:t>
            </a:r>
            <a:r>
              <a:rPr lang="ar-EG" b="1"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النوعية</a:t>
            </a:r>
            <a:r>
              <a:rPr lang="en-GB" b="1"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الصورة العامة:</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تقييم التغيير في تصورات الجمهور تجاه العلامة التجارية أو المؤسسة، والذي يمكن قياسه من خلال استطلاعات الرأي أو تحليل المشاعر في وسائل الإعلام الاجتماعية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مستوى رضا العملاء:</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قياس مدى رضا العملاء عن المؤسسة أو منتجاتها، والذي يمكن تحقيقه من خلال استطلاعات الرضا أو مراجعات العملاء</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49238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3040" y="1680973"/>
            <a:ext cx="9521190" cy="3704797"/>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endParaRPr lang="ar-EG" sz="2200" b="1" kern="100" dirty="0">
              <a:solidFill>
                <a:srgbClr val="00AEEF"/>
              </a:solidFill>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التغطية الإعلامية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المقالات أو التقارير الإخبارية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هذا المؤشر يقيس كمية التغطية الإعلامية التي تلقتها الحملة. يمكن استخدامه لتقييم مدى انتشار الرسالة الإعلامية وتأثيرها في وسائل الإعلام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جودة التغطية (إيجابية، سلبية، محايدة)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تقييم نوعية التغطية الإعلامية، حيث يمكن تحليل محتوى المقالات أو التقارير لتحديد ما إذا كانت التغطية قد نقلت الرسائل بشكل إيجابي، سلبي، أو محايد. يساعد هذا في فهم تأثير الحملة على صورة المؤسسة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2425379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3040" y="1759214"/>
            <a:ext cx="9441180" cy="3704797"/>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endParaRPr lang="ar-EG" sz="2200" b="1" kern="100" dirty="0">
              <a:solidFill>
                <a:srgbClr val="00AEEF"/>
              </a:solidFill>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التفاعل عبر وسائل التواصل الاجتماعي</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عدد </a:t>
            </a:r>
            <a:r>
              <a:rPr lang="ar-SA" sz="1600" b="1" kern="100" dirty="0" err="1">
                <a:effectLst/>
                <a:latin typeface="Calibri" panose="020F0502020204030204" pitchFamily="34" charset="0"/>
                <a:ea typeface="Calibri" panose="020F0502020204030204" pitchFamily="34" charset="0"/>
                <a:cs typeface="Alexandria" pitchFamily="2" charset="-78"/>
              </a:rPr>
              <a:t>الإعجابات</a:t>
            </a:r>
            <a:r>
              <a:rPr lang="ar-SA" sz="1600" b="1" kern="100" dirty="0">
                <a:effectLst/>
                <a:latin typeface="Calibri" panose="020F0502020204030204" pitchFamily="34" charset="0"/>
                <a:ea typeface="Calibri" panose="020F0502020204030204" pitchFamily="34" charset="0"/>
                <a:cs typeface="Alexandria" pitchFamily="2" charset="-78"/>
              </a:rPr>
              <a:t>، المشاركات، والتعليقات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قياس مستوى التفاعل الذي تولده الحملة عبر وسائل التواصل الاجتماعي. يمكن أن تشير الأرقام المرتفعة إلى نجاح الحملة في جذب انتباه الجمهور المستهدف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مستوى التفاعل والنقاش</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تحليل نوعية التفاعل عبر وسائل التواصل الاجتماعي، مثل عمق النقاشات وجودة التفاعل مع المحتوى. يمكن أن يشير هذا المؤشر إلى مدى تأثير الحملة على الجمهور ومدى تفاعلهم مع الرسائل المقدمة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830155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218064"/>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48711" y="2136075"/>
            <a:ext cx="9152678" cy="2761846"/>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endParaRPr lang="ar-EG" sz="2200" b="1" kern="100" dirty="0">
              <a:solidFill>
                <a:srgbClr val="00AEEF"/>
              </a:solidFill>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الوعي والاتجاهات لدى الجمهور المستهدف</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استخدام استطلاعات الرأي لقياس مدى معرفة الجمهور بالحملة وتأثيرها على آرائهم وتوجهاتهم. يمكن أن تساعد هذه الاستطلاعات في تقييم نجاح الحملة في تغيير الوعي أو الاتجاهات تجاه موضوع معين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089034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طرق تقييم فعالية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2319" y="1755057"/>
            <a:ext cx="9823801" cy="4300665"/>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جمع البيانات</a:t>
            </a:r>
            <a:r>
              <a:rPr lang="ar-EG" sz="1600" b="1" kern="100" dirty="0">
                <a:effectLst/>
                <a:latin typeface="Calibri" panose="020F0502020204030204" pitchFamily="34" charset="0"/>
                <a:ea typeface="Calibri" panose="020F0502020204030204" pitchFamily="34" charset="0"/>
                <a:cs typeface="Alexandria" pitchFamily="2" charset="-78"/>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البيانات من الوسائط المختلفة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الإعلام</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التغطية الإعلامية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عدد المقالات والتقارير الإخبارية التي تتناول الحملة. تقييم نوعية التغطية بناءً على تصنيفات إيجابية، سلبية، أو محايدة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الانتشار الجغرافي</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مدى انتشار التغطية عبر المناطق الجغرافية المختلفة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العام</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التفاعل على منصات مثل فيسبوك، تويتر، </a:t>
            </a:r>
            <a:r>
              <a:rPr lang="ar-SA" sz="1600" kern="0" dirty="0" err="1">
                <a:effectLst/>
                <a:latin typeface="Calibri" panose="020F0502020204030204" pitchFamily="34" charset="0"/>
                <a:ea typeface="Times New Roman" panose="02020603050405020304" pitchFamily="18" charset="0"/>
                <a:cs typeface="Alexandria" pitchFamily="2" charset="-78"/>
              </a:rPr>
              <a:t>إنستجرام</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ولينكدإن</a:t>
            </a:r>
            <a:r>
              <a:rPr lang="ar-SA" sz="1600" kern="0" dirty="0">
                <a:effectLst/>
                <a:latin typeface="Calibri" panose="020F0502020204030204" pitchFamily="34" charset="0"/>
                <a:ea typeface="Times New Roman" panose="02020603050405020304" pitchFamily="18" charset="0"/>
                <a:cs typeface="Alexandria" pitchFamily="2" charset="-78"/>
              </a:rPr>
              <a:t>. يشمل ذلك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التعليقات، وعدد المتابعين الجدد</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مستوى النقاش</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مدى عمق النقاش حول الحملة واستجابة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2319" y="1627778"/>
            <a:ext cx="9823801" cy="4300665"/>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جمع البيانات</a:t>
            </a:r>
            <a:r>
              <a:rPr lang="ar-EG" sz="1600" b="1" kern="100" dirty="0">
                <a:effectLst/>
                <a:latin typeface="Calibri" panose="020F0502020204030204" pitchFamily="34" charset="0"/>
                <a:ea typeface="Calibri" panose="020F0502020204030204" pitchFamily="34" charset="0"/>
                <a:cs typeface="Alexandria" pitchFamily="2" charset="-78"/>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البيانات من الوسائط المختلفة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الإعلام</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التغطية الإعلامية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عدد المقالات والتقارير الإخبارية التي تتناول الحملة. تقييم نوعية التغطية بناءً على تصنيفات إيجابية، سلبية، أو محايدة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الانتشار الجغرافي</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مدى انتشار التغطية عبر المناطق الجغرافية المختلفة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العام</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التفاعل على منصات مثل فيسبوك، تويتر، </a:t>
            </a:r>
            <a:r>
              <a:rPr lang="ar-SA" sz="1600" kern="0" dirty="0" err="1">
                <a:effectLst/>
                <a:latin typeface="Calibri" panose="020F0502020204030204" pitchFamily="34" charset="0"/>
                <a:ea typeface="Times New Roman" panose="02020603050405020304" pitchFamily="18" charset="0"/>
                <a:cs typeface="Alexandria" pitchFamily="2" charset="-78"/>
              </a:rPr>
              <a:t>إنستجرام</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ولينكدإن</a:t>
            </a:r>
            <a:r>
              <a:rPr lang="ar-SA" sz="1600" kern="0" dirty="0">
                <a:effectLst/>
                <a:latin typeface="Calibri" panose="020F0502020204030204" pitchFamily="34" charset="0"/>
                <a:ea typeface="Times New Roman" panose="02020603050405020304" pitchFamily="18" charset="0"/>
                <a:cs typeface="Alexandria" pitchFamily="2" charset="-78"/>
              </a:rPr>
              <a:t>. يشمل ذلك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التعليقات، وعدد المتابعين الجدد</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مستوى النقاش</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مدى عمق النقاش حول الحملة واستجابة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049236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1040084"/>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82522" y="1955257"/>
            <a:ext cx="9053515" cy="3654398"/>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أدوات التحليل</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sz="1600" b="1" kern="0" dirty="0">
                <a:effectLst/>
                <a:latin typeface="Alexandria" pitchFamily="2" charset="-78"/>
                <a:ea typeface="Times New Roman" panose="02020603050405020304" pitchFamily="18" charset="0"/>
                <a:cs typeface="Arial" panose="020B0604020202020204" pitchFamily="34" charset="0"/>
              </a:rPr>
              <a:t>Google Analytics:</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حركة المرور على الموقع</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عدد الزوار، مصادر الزيارات (مثل محركات البحث، الإعلانات، الروابط الواردة)، مدة الإقامة على الصفحات، ومعدلات التحويل (مثل التسجيلات أو عمليات الشراء)</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قياس فعالية الحملات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التأثير المباشر للحملات الإعلانية على حركة المرور والتفاعل عبر الإنترنت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60555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53362"/>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53000" y="1599956"/>
            <a:ext cx="8970006" cy="4228850"/>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أدوات مراقبة وسائل التواصل الاجتماعي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Times New Roman" panose="02020603050405020304" pitchFamily="18" charset="0"/>
              </a:rPr>
              <a:t>Hootsuite</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a:effectLst/>
                <a:latin typeface="Alexandria" pitchFamily="2" charset="-78"/>
                <a:ea typeface="Times New Roman" panose="02020603050405020304" pitchFamily="18" charset="0"/>
                <a:cs typeface="Times New Roman" panose="02020603050405020304" pitchFamily="18" charset="0"/>
              </a:rPr>
              <a:t>Sprout Social</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a:effectLst/>
                <a:latin typeface="Alexandria" pitchFamily="2" charset="-78"/>
                <a:ea typeface="Times New Roman" panose="02020603050405020304" pitchFamily="18" charset="0"/>
                <a:cs typeface="Times New Roman" panose="02020603050405020304" pitchFamily="18" charset="0"/>
              </a:rPr>
              <a:t>Buffer:</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مراقبة التفاعل</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بيانات التفاعل، مثل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والتعليقات. تقييم فعالية الحملات الدعائية والتسويقية على هذه المنصات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Times New Roman" panose="02020603050405020304" pitchFamily="18" charset="0"/>
              </a:rPr>
              <a:t>Social Mention</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err="1">
                <a:effectLst/>
                <a:latin typeface="Alexandria" pitchFamily="2" charset="-78"/>
                <a:ea typeface="Times New Roman" panose="02020603050405020304" pitchFamily="18" charset="0"/>
                <a:cs typeface="Times New Roman" panose="02020603050405020304" pitchFamily="18" charset="0"/>
              </a:rPr>
              <a:t>Brandwatch</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المشاعر والاتجاهات</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المشاعر المرتبطة بالعلامة التجارية وتحليل الاتجاهات والموضوعات التي يثيرها الجمهور حول الحملة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مراقبة العلامة التجارية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العلامة التجارية وتقييم تأثير الحملات على سمعتها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93862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15730"/>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45914" y="1507947"/>
            <a:ext cx="9714826" cy="4615687"/>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نقاط إضافية لتحليل كمي فعّال</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تحديد مؤشرات الأداء الرئيسية</a:t>
            </a:r>
            <a:r>
              <a:rPr lang="en-GB" sz="1600" b="1" kern="0" dirty="0">
                <a:effectLst/>
                <a:latin typeface="Alexandria" pitchFamily="2" charset="-78"/>
                <a:ea typeface="Times New Roman" panose="02020603050405020304" pitchFamily="18" charset="0"/>
                <a:cs typeface="Arial" panose="020B0604020202020204" pitchFamily="34" charset="0"/>
              </a:rPr>
              <a:t> (KPIs):</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a:t>
            </a:r>
            <a:r>
              <a:rPr lang="en-GB" sz="1600" kern="0" dirty="0">
                <a:effectLst/>
                <a:latin typeface="Alexandria" pitchFamily="2" charset="-78"/>
                <a:ea typeface="Times New Roman" panose="02020603050405020304" pitchFamily="18" charset="0"/>
                <a:cs typeface="Arial" panose="020B0604020202020204" pitchFamily="34" charset="0"/>
              </a:rPr>
              <a:t> KPIs </a:t>
            </a:r>
            <a:r>
              <a:rPr lang="ar-SA" sz="1600" kern="0" dirty="0">
                <a:effectLst/>
                <a:latin typeface="Calibri" panose="020F0502020204030204" pitchFamily="34" charset="0"/>
                <a:ea typeface="Times New Roman" panose="02020603050405020304" pitchFamily="18" charset="0"/>
                <a:cs typeface="Alexandria" pitchFamily="2" charset="-78"/>
              </a:rPr>
              <a:t>واضحة ومحددة تتعلق بعدد التغطيات الإعلامية، نسبة الوصول،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والمشاركات، وغيرها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مقارنة الأداء</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مع الحملات السابقة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مقارنة نتائج الحملة الحالية مع الحملات السابقة لتحديد التحسن أو التراجع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مع معايير الصناعة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مقارنة الأداء بمعايير الصناعة أو المنافسين لتحديد موقع الحملة في السوق</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تفسير النتائج</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الأنماط والاتجاهات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تفسير البيانات للعثور على الأنماط والاتجاهات التي تشير إلى نجاح الحملة أو الحاجة إلى تحسينات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تقييم فعالية الاستراتيجيات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التحليل لتحديد استراتيجيات فعالة أو تحتاج إلى تعديل لضمان تحقيق أهداف الحملة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79563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26727"/>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26081" y="1281888"/>
            <a:ext cx="8987252" cy="4864986"/>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تقييم جودة التغطية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مضمون التغطيات الإعلامية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محتوى التغطية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تحليل النصوص والمحتوى الذي تم نشره أو بثه حول الحملة. من المهم تقييم الرسائل الرئيسية وسرد الحملة ونبرة التغطية (إيجابية، سلبية، محايدة). هذا يساعد في فهم كيف تمت معالجة الحملة في وسائل الإعلام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مصداقية المصادر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تقييم مصداقية وسائل الإعلام التي قامت بنشر أو بث التغطية. يتم التحقق من مدى موثوقية هذه المصادر وتأثيرها على الجمهور المستهدف. المصادر الموثوقة تعزز من مصداقية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الرسائل الرئيسية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يتم تقييم مدى تطابق التغطية الإعلامية مع الرسائل الرئيسية للحملة وأهدافها. من الضروري فهم كيفية تقديم الرسائل ومدى وضوحها في التغطية الإعلامية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670147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1033555"/>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4092" y="1951458"/>
            <a:ext cx="9036795" cy="3551806"/>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تأثير الحملة على صورة المنظمة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المشاعر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تقييم المشاعر التي أثارتها التغطية الإعلامية حول الحملة. يتم تحديد ما إذا كانت التغطية قد حسنت أو ساءت صورة المنظمة. يتم استخدام أدوات تحليل المشاعر لقياس ردود الفعل العاطفية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تأثير على السمعة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يتضمن قياس كيف أثرت الحملة على سمعة المنظمة بين الجمهور ووسائل الإعلام. يتم تحديد ما إذا كانت الحملة قد ساهمت في تحسين تصورات الجمهور حول المنظمة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360628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393254"/>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79545" y="32561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5370" y="756305"/>
            <a:ext cx="10081260" cy="5438605"/>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 والمقابلات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إجراء استطلاعات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الوعي</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يتم استخدام الاستطلاعات لقياس مدى وعي الجمهور بالحملة ومدى انتشار الرسائل الرئيسية. يمكن أن تشمل الأسئلة تقييم الوعي العام ودرجة التعرف على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التأثير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يتضمن تقييم كيف تلقى الجمهور الرسائل وكيف أثرت الحملة على تصوراتهم ومواقفهم. يمكن استخدام أسئلة مفتوحة للحصول على تعليقات تفصيلية حول تجربة الجمهور مع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إجراء مقابلات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مقابلات فردية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تشمل إجراء مقابلات مع مجموعة من الأفراد الرئيسيين مثل العملاء، وسائل الإعلام، والشركاء. الهدف هو فهم كيفية تلقيهم للرسائل ومدى تأثيرها عليهم. قد توفر هذه المقابلات رؤى عميقة حول تجربة الفرد</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مجموعات بؤرية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تشمل تنظيم مجموعات بؤرية لجمع معلومات نوعية حول كيفية استجابة مختلف فئات الجمهور للحملة. يمكن أن تساعد هذه الجلسات في فهم التوجهات والاتجاهات بشكل أعمق</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1"/>
            <a:ext cx="2305141" cy="67437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656328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679360"/>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79314"/>
            <a:ext cx="10628877" cy="4803687"/>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للتحليل النوعي الفعّال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تعليقات الجمهور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يشمل جمع وتحليل التعليقات والآراء التي يقدمها الجمهور عبر استطلاعات الرأي، وسائل التواصل الاجتماعي، والمقابلات. يمكن أن توفر هذه التعليقات رؤى قيمة حول كيفية تحسين الحملة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تحسينات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يتضمن استخدام البيانات النوعية لتحديد المجالات التي يمكن تحسينها في الحملات المستقبلية. يتم تحليل ملاحظات الجمهور لتحسين الاستراتيجيات وتطوير حملات أكثر فعالية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تطوير الرسائل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يشمل تعديل الرسائل والاستراتيجيات بناءً على ردود الفعل والنصائح المستخلصة من التحليل النوعي. هذا يساعد في تحسين فعالية الحملات المستقبلية وضمان تحقيق أهداف الحملة بشكل أفضل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207568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8008" y="606306"/>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40309" y="1018739"/>
            <a:ext cx="10111382" cy="5542030"/>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a:t>
            </a:r>
            <a:r>
              <a:rPr lang="en-GB" sz="1600" b="1" kern="100" dirty="0">
                <a:effectLst/>
                <a:latin typeface="Alexandria" pitchFamily="2" charset="-78"/>
                <a:ea typeface="Calibri" panose="020F0502020204030204" pitchFamily="34" charset="0"/>
                <a:cs typeface="Arial" panose="020B0604020202020204" pitchFamily="34" charset="0"/>
              </a:rPr>
              <a:t>ROI</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مقارنة التكاليف الإجمالية للحملة بالعائدات المحققة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التكاليف</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جمع كل التكاليف المرتبطة بالحملة، بما في ذلك تكاليف الإعلانات، الإنتاج، التوزيع، والموارد البشرية. يجب تحديد التكاليف بدقة للحصول على صورة واضحة عن الاستثمارات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العائدات</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قياس العائدات التي تحققها الحملة، مثل زيادة المبيعات، تحسين صورة العلامة التجارية، أو زيادة الوعي بالعلامة التجارية. يتم تقدير العائدات بناءً على البيانات المتاحة مثل الزيادة في الطلب أو تحسين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صيغة حساب</a:t>
            </a:r>
            <a:r>
              <a:rPr lang="en-GB" sz="1600" b="1" kern="100" dirty="0">
                <a:effectLst/>
                <a:latin typeface="Alexandria" pitchFamily="2" charset="-78"/>
                <a:ea typeface="Calibri" panose="020F0502020204030204" pitchFamily="34" charset="0"/>
                <a:cs typeface="Times New Roman" panose="02020603050405020304" pitchFamily="18" charset="0"/>
              </a:rPr>
              <a:t> ROI: </a:t>
            </a:r>
            <a:r>
              <a:rPr lang="ar-SA" sz="1600" kern="100" dirty="0">
                <a:effectLst/>
                <a:latin typeface="Calibri" panose="020F0502020204030204" pitchFamily="34" charset="0"/>
                <a:ea typeface="Calibri" panose="020F0502020204030204" pitchFamily="34" charset="0"/>
                <a:cs typeface="Alexandria" pitchFamily="2" charset="-78"/>
              </a:rPr>
              <a:t>يتم حساب العائد على الاستثمار باستخدام الصيغة التالية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ar-EG" sz="1100" kern="100" dirty="0">
              <a:latin typeface="Calibri" panose="020F0502020204030204" pitchFamily="34" charset="0"/>
              <a:ea typeface="Calibri" panose="020F0502020204030204" pitchFamily="34" charset="0"/>
              <a:cs typeface="Times New Roman" panose="02020603050405020304" pitchFamily="18" charset="0"/>
            </a:endParaRPr>
          </a:p>
          <a:p>
            <a:pPr lvl="1" algn="just" rtl="1">
              <a:lnSpc>
                <a:spcPct val="150000"/>
              </a:lnSpc>
              <a:spcAft>
                <a:spcPts val="800"/>
              </a:spcAft>
              <a:buSzPts val="1000"/>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حيث</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العائدات المحققة</a:t>
            </a:r>
            <a:r>
              <a:rPr lang="en-GB" sz="1600" b="1"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الفوائد أو الأرباح الناتجة عن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التكاليف الإجمالية</a:t>
            </a:r>
            <a:r>
              <a:rPr lang="en-GB" sz="1600" b="1"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النفقات المرتبطة بتنفيذ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3547" y="4527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3">
            <a:extLst>
              <a:ext uri="{FF2B5EF4-FFF2-40B4-BE49-F238E27FC236}">
                <a16:creationId xmlns:a16="http://schemas.microsoft.com/office/drawing/2014/main" id="{6097D04B-F841-6CC0-23E6-D6C9BA1F642C}"/>
              </a:ext>
            </a:extLst>
          </p:cNvPr>
          <p:cNvPicPr>
            <a:picLocks noChangeAspect="1"/>
          </p:cNvPicPr>
          <p:nvPr/>
        </p:nvPicPr>
        <p:blipFill>
          <a:blip r:embed="rId4"/>
          <a:stretch>
            <a:fillRect/>
          </a:stretch>
        </p:blipFill>
        <p:spPr>
          <a:xfrm>
            <a:off x="1594361" y="4698764"/>
            <a:ext cx="1695235" cy="639279"/>
          </a:xfrm>
          <a:prstGeom prst="rect">
            <a:avLst/>
          </a:prstGeom>
        </p:spPr>
      </p:pic>
    </p:spTree>
    <p:extLst>
      <p:ext uri="{BB962C8B-B14F-4D97-AF65-F5344CB8AC3E}">
        <p14:creationId xmlns:p14="http://schemas.microsoft.com/office/powerpoint/2010/main" val="24715492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23521" y="392688"/>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89819" y="42206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0938" y="838125"/>
            <a:ext cx="10232695" cy="6051978"/>
          </a:xfrm>
          <a:prstGeom prst="rect">
            <a:avLst/>
          </a:prstGeom>
          <a:noFill/>
        </p:spPr>
        <p:txBody>
          <a:bodyPr wrap="square" rtlCol="0">
            <a:spAutoFit/>
          </a:bodyPr>
          <a:lstStyle/>
          <a:p>
            <a:pPr algn="just" rtl="1">
              <a:lnSpc>
                <a:spcPct val="150000"/>
              </a:lnSpc>
              <a:spcBef>
                <a:spcPts val="600"/>
              </a:spcBef>
              <a:spcAft>
                <a:spcPts val="1200"/>
              </a:spcAft>
            </a:pPr>
            <a:r>
              <a:rPr lang="ar-EG" sz="1600" b="1" kern="0" dirty="0">
                <a:solidFill>
                  <a:srgbClr val="00AEEF"/>
                </a:solidFill>
                <a:effectLst/>
                <a:latin typeface="Alexandria" pitchFamily="2" charset="-78"/>
                <a:ea typeface="Times New Roman" panose="02020603050405020304" pitchFamily="18" charset="0"/>
                <a:cs typeface="Alexandria" pitchFamily="2" charset="-78"/>
              </a:rPr>
              <a:t>3. </a:t>
            </a:r>
            <a:r>
              <a:rPr lang="ar-SA" sz="16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1600" b="1" kern="0" dirty="0">
                <a:solidFill>
                  <a:srgbClr val="00AEEF"/>
                </a:solidFill>
                <a:effectLst/>
                <a:latin typeface="Alexandria" pitchFamily="2" charset="-78"/>
                <a:ea typeface="Times New Roman" panose="02020603050405020304" pitchFamily="18" charset="0"/>
                <a:cs typeface="Alexandria" pitchFamily="2" charset="-78"/>
              </a:rPr>
              <a:t>ROI</a:t>
            </a: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أمثلة على قياس</a:t>
            </a:r>
            <a:r>
              <a:rPr lang="en-GB" sz="1600" b="1" kern="100" dirty="0">
                <a:effectLst/>
                <a:latin typeface="Alexandria" pitchFamily="2" charset="-78"/>
                <a:ea typeface="Calibri" panose="020F0502020204030204" pitchFamily="34" charset="0"/>
                <a:cs typeface="Arial" panose="020B0604020202020204" pitchFamily="34" charset="0"/>
              </a:rPr>
              <a:t> ROI:</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زيادة المبيعات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المبيعات قبل وبعد الحملة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مقارنة أرقام المبيعات قبل تنفيذ الحملة وبعدها لتحديد تأثير الحملة على زيادة المبيعات. يشمل ذلك تحديد نسبة الزيادة في المبيعات ونسبة التغيير في الإيرادات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العوامل المؤثرة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تقييم كيف ساهمت الحملة في تحقيق هذه الزيادة، مقارنة مع العوامل الأخرى التي قد تؤثر على المبيعات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العلامة التجارية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التغطية الإعلامية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مدى تحسين صورة العلامة التجارية من خلال تحليل التغطية الإعلامية وتقييم مشاعر الجمهور والنتائج النوعية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استطلاعات لقياس مدى تحسين تصورات الجمهور حول العلامة التجارية بعد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زيادة الوعي بالعلامة التجارية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بيانات التفاعل</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الزيادة في الوعي بالعلامة التجارية من خلال تحليل التفاعل عبر وسائل التواصل الاجتماعي، والبحث على الإنترنت، وحركة المرور على الموقع الإلكتروني</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الوعي</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استطلاعات لقياس مدى الوعي بالعلامة التجارية قبل وبعد الحملة، وتحديد أي زيادة في التعرف على العلامة التجارية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3547" y="45276"/>
            <a:ext cx="2305141" cy="813518"/>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129744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900737"/>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29757" y="1525149"/>
            <a:ext cx="10253876" cy="3972691"/>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لقياس</a:t>
            </a:r>
            <a:r>
              <a:rPr lang="en-GB" sz="1800" b="1" kern="100" dirty="0">
                <a:effectLst/>
                <a:latin typeface="Alexandria" pitchFamily="2" charset="-78"/>
                <a:ea typeface="Calibri" panose="020F0502020204030204" pitchFamily="34" charset="0"/>
                <a:cs typeface="Arial" panose="020B0604020202020204" pitchFamily="34" charset="0"/>
              </a:rPr>
              <a:t> ROI </a:t>
            </a:r>
            <a:r>
              <a:rPr lang="ar-SA" sz="1800" b="1" kern="100" dirty="0">
                <a:effectLst/>
                <a:latin typeface="Calibri" panose="020F0502020204030204" pitchFamily="34" charset="0"/>
                <a:ea typeface="Calibri" panose="020F0502020204030204" pitchFamily="34" charset="0"/>
                <a:cs typeface="Alexandria" pitchFamily="2" charset="-78"/>
              </a:rPr>
              <a:t>الفعّال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تقدير الفوائد غير المالية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بعض الحالات، قد تكون الفوائد غير المالية مثل تحسين العلاقات العامة أو تعزيز الثقة ذات قيمة كبيرة، وقد تحتاج إلى تقدير إضافي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الاتجاهات على المدى الطويل</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أن تكون بعض فوائد الحملات واضحة فقط على المدى الطويل، لذا من المهم متابعة نتائج الحملة وتقييم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على مدى فترة أطول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التعديل والتخطيط المستقبلي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استخدم نتائج قياس</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لتحديد ما إذا كانت هناك حاجة لتعديلات في استراتيجيات الحملات المستقبلية، وللتخطيط بشكل أفضل لتحقيق نتائج أعلى</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535336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a:t>
            </a:r>
            <a:r>
              <a:rPr lang="ar-EG" sz="2800" b="1" dirty="0">
                <a:latin typeface="Alexandria" charset="0"/>
                <a:cs typeface="Alexandria" charset="0"/>
              </a:rPr>
              <a:t>استخدام البيانات والتحليلات لتوجيه استراتيجيات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680" y="1644939"/>
            <a:ext cx="9860889" cy="4485652"/>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جمع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أدوات التحليل الإلكتروني</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b="1" kern="100" dirty="0">
                <a:effectLst/>
                <a:latin typeface="Alexandria" pitchFamily="2" charset="-78"/>
                <a:ea typeface="Calibri" panose="020F0502020204030204" pitchFamily="34" charset="0"/>
                <a:cs typeface="Times New Roman" panose="02020603050405020304" pitchFamily="18" charset="0"/>
              </a:rPr>
              <a:t>Google Analytics:</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يوفر بيانات شاملة حول حركة المرور على الموقع الإلكتروني، سلوك الزوار، مصادر الزيارات، وتحليل الأداء العام</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أدوات مراقبة وسائل التواصل الاجتماعي</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Times New Roman" panose="02020603050405020304" pitchFamily="18" charset="0"/>
              </a:rPr>
              <a:t> Hootsuite</a:t>
            </a:r>
            <a:r>
              <a:rPr lang="ar-SA" kern="100" dirty="0">
                <a:effectLst/>
                <a:latin typeface="Calibri" panose="020F0502020204030204" pitchFamily="34" charset="0"/>
                <a:ea typeface="Calibri" panose="020F0502020204030204" pitchFamily="34" charset="0"/>
                <a:cs typeface="Alexandria" pitchFamily="2" charset="-78"/>
              </a:rPr>
              <a:t>، </a:t>
            </a:r>
            <a:r>
              <a:rPr lang="en-GB" kern="100" dirty="0">
                <a:effectLst/>
                <a:latin typeface="Alexandria" pitchFamily="2" charset="-78"/>
                <a:ea typeface="Calibri" panose="020F0502020204030204" pitchFamily="34" charset="0"/>
                <a:cs typeface="Times New Roman" panose="02020603050405020304" pitchFamily="18" charset="0"/>
              </a:rPr>
              <a:t>Sprout Social</a:t>
            </a:r>
            <a:r>
              <a:rPr lang="ar-SA" kern="100" dirty="0">
                <a:effectLst/>
                <a:latin typeface="Calibri" panose="020F0502020204030204" pitchFamily="34" charset="0"/>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Times New Roman" panose="02020603050405020304" pitchFamily="18" charset="0"/>
              </a:rPr>
              <a:t>Buffer</a:t>
            </a:r>
            <a:r>
              <a:rPr lang="ar-SA" kern="100" dirty="0">
                <a:effectLst/>
                <a:latin typeface="Calibri" panose="020F0502020204030204" pitchFamily="34" charset="0"/>
                <a:ea typeface="Calibri" panose="020F0502020204030204" pitchFamily="34" charset="0"/>
                <a:cs typeface="Alexandria" pitchFamily="2" charset="-78"/>
              </a:rPr>
              <a:t>، التي تساعد في جمع بيانات التفاعل على منصات التواصل الاجتماعي وتحليل الأداء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أنظمة إدارة علاقات العملاء</a:t>
            </a:r>
            <a:r>
              <a:rPr lang="en-GB" b="1" kern="100" dirty="0">
                <a:effectLst/>
                <a:latin typeface="Alexandria" pitchFamily="2" charset="-78"/>
                <a:ea typeface="Calibri" panose="020F0502020204030204" pitchFamily="34" charset="0"/>
                <a:cs typeface="Times New Roman" panose="02020603050405020304" pitchFamily="18" charset="0"/>
              </a:rPr>
              <a:t> (CRM):</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Times New Roman" panose="02020603050405020304" pitchFamily="18" charset="0"/>
              </a:rPr>
              <a:t> Salesforce </a:t>
            </a:r>
            <a:r>
              <a:rPr lang="ar-SA" kern="100" dirty="0">
                <a:effectLst/>
                <a:latin typeface="Calibri" panose="020F0502020204030204" pitchFamily="34" charset="0"/>
                <a:ea typeface="Calibri" panose="020F0502020204030204" pitchFamily="34" charset="0"/>
                <a:cs typeface="Alexandria" pitchFamily="2" charset="-78"/>
              </a:rPr>
              <a:t>أو</a:t>
            </a:r>
            <a:r>
              <a:rPr lang="en-GB" kern="100" dirty="0">
                <a:effectLst/>
                <a:latin typeface="Alexandria" pitchFamily="2" charset="-78"/>
                <a:ea typeface="Calibri" panose="020F0502020204030204" pitchFamily="34" charset="0"/>
                <a:cs typeface="Times New Roman" panose="02020603050405020304" pitchFamily="18" charset="0"/>
              </a:rPr>
              <a:t> HubSpot</a:t>
            </a:r>
            <a:r>
              <a:rPr lang="ar-SA" kern="100" dirty="0">
                <a:effectLst/>
                <a:latin typeface="Calibri" panose="020F0502020204030204" pitchFamily="34" charset="0"/>
                <a:ea typeface="Calibri" panose="020F0502020204030204" pitchFamily="34" charset="0"/>
                <a:cs typeface="Alexandria" pitchFamily="2" charset="-78"/>
              </a:rPr>
              <a:t>، التي تجمع بيانات العملاء وتوفر رؤى حول التفاعل مع الحملة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2221888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75114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821" y="1298377"/>
            <a:ext cx="10208812" cy="5106334"/>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جمع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قواعد البيانات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قواعد بيانات وسائل الإعلام</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تتبع التغطية الإعلامية وتحليل المقالات والتقارير حول الحملة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قواعد بيانات الاستطلاعات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تخزين بيانات الاستطلاعات والنتائج من الاستبيانات التي تقيس الوعي، التصورات، ورضا العملاء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الاستطلاعات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استطلاعات الرأي</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جمع معلومات حول كيفية تلقي الجمهور للرسائل، تأثير الحملة على التصورات، وتحديد مجالات التحسين</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استطلاعات الرضا</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قياس مدى رضا العملاء والمتابعين عن الحملات والأداء العام</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6712406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27880" y="80383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78709" y="1327059"/>
            <a:ext cx="9492681" cy="4947316"/>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تحليل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استخراج الرؤى من البيانات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الاتجاهات والأنماط</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تحليل البيانات لاكتشاف الاتجاهات الشائعة والأنماط في تفاعل الجمهور، أداء الحملات، والتغطية الإعلامية. على سبيل المثال، يمكن أن تكشف بيانات التفاعل عن زيادة في الاهتمام أو مشكلات معينة تحتاج إلى معالجة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الأداء</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مقارنة نتائج الحملات مع الأهداف المحددة لتقييم مدى تحقيق الأهداف وتحديد نقاط القوة والضعف. يشمل ذلك مراجعة</a:t>
            </a:r>
            <a:r>
              <a:rPr lang="en-GB" sz="1600" kern="100" dirty="0">
                <a:effectLst/>
                <a:latin typeface="Alexandria" pitchFamily="2" charset="-78"/>
                <a:ea typeface="Calibri" panose="020F0502020204030204" pitchFamily="34" charset="0"/>
                <a:cs typeface="Times New Roman" panose="02020603050405020304" pitchFamily="18" charset="0"/>
              </a:rPr>
              <a:t> KPIs </a:t>
            </a:r>
            <a:r>
              <a:rPr lang="ar-SA" sz="1600" kern="100" dirty="0">
                <a:effectLst/>
                <a:latin typeface="Calibri" panose="020F0502020204030204" pitchFamily="34" charset="0"/>
                <a:ea typeface="Calibri" panose="020F0502020204030204" pitchFamily="34" charset="0"/>
                <a:cs typeface="Alexandria" pitchFamily="2" charset="-78"/>
              </a:rPr>
              <a:t>وتقييم فعالية الاستراتيجيات المستخدمة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استخلاص الدروس من البيانات لتحديد المجالات التي يمكن تحسينها في الحملات المستقبلية. يشمل ذلك تحليل الفجوات بين الأداء الفعلي والأهداف المحددة وتعديل الاستراتيجيات بناءً على النتائج</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135386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3475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42888" y="2053959"/>
            <a:ext cx="9492681" cy="3552063"/>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تحليل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تقديم تقارير التحليل</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تفسير النتائج</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إعداد تقارير تحليلية توضح النتائج الرئيسية والتوصيات لتحسين الأداء. يتضمن ذلك تقديم بيانات واضحة ورؤى قيمة لصانعي القرار</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عرض الرؤى</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الرسوم البيانية والتقارير التوضيحية لتقديم النتائج بشكل بصري يسهل فهمه وتفسيره</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497414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3475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42888" y="1860353"/>
            <a:ext cx="9492681" cy="3967561"/>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نقاط إضافية لتحليل البيانات الفعّال</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التأكد من دقة البيانات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ضمان أن البيانات المجمعة دقيقة وشاملة لتقديم رؤى موثوقة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البيانات بشكل دوري</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إجراء تحليلات دورية لقياس التقدم المستمر والتأكد من التعديلات السريعة حسب الحاجة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تطبيق التحليل على استراتيجيات جديدة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النتائج المستخلصة من التحليل لتطوير استراتيجيات جديدة وتحسين الحملات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8687246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7278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31034" y="1622183"/>
            <a:ext cx="9588032" cy="4480265"/>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تعديل الاستراتيجيات</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الرؤى لتعديل الحملات الحالية</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بناءً على البيانات والتحليل، يمكن تحديد جوانب الحملات التي لا تحقق الأهداف المتوقعة أو تحتاج إلى تعزيز. على سبيل المثال، إذا كانت الحملة تحقق تفاعلًا محدودًا على وسائل التواصل الاجتماعي، قد تكون هناك حاجة لتعديل الرسائل أو تحسين التفاعل مع الجمهور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استراتيجيات التفاعل</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تعديل الأساليب والتكتيكات المستخدمة للتفاعل مع الجمهور. يشمل ذلك تغيير نوعية المحتوى، استخدام قنوات تواصل جديدة، أو تحسين توقيت الحملات. يمكن استخدام الرؤى لتطوير استراتيجيات أكثر فعالية للوصول إلى الجمهور المستهدف وزيادة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115461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3475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701844"/>
            <a:ext cx="9492681" cy="4695966"/>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2000" b="1" kern="100" dirty="0">
                <a:effectLst/>
                <a:latin typeface="Calibri" panose="020F0502020204030204" pitchFamily="34" charset="0"/>
                <a:ea typeface="Calibri" panose="020F0502020204030204" pitchFamily="34" charset="0"/>
                <a:cs typeface="Alexandria" pitchFamily="2" charset="-78"/>
              </a:rPr>
              <a:t>تعديل الرسائل والاستراتيجيات</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تطوير رسائل مخصصة</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التحليلات لفهم تفضيلات واهتمامات الجمهور وتعديل الرسائل لتكون أكثر جاذبية وملاءمة لاحتياجاتهم. على سبيل المثال، إذا أظهرت التحليلات أن الجمهور يستجيب بشكل إيجابي لمحتوى مرئي، يمكن زيادة استخدام الصور والفيديوهات في الحملات</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تحديد القنوات الأكثر فعالية</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بيانات الأداء لتحديد القنوات التي تحقق أفضل نتائج وتخصيص الموارد بشكل أكثر فعالية. إذا أظهرت البيانات أن بعض القنوات أكثر نجاحًا في تحقيق أهداف الحملة، يمكن التركيز على تلك القنوات في الاستراتيجيات المستقبلية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7739166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9043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622487"/>
            <a:ext cx="9492681" cy="4064767"/>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التحليلات للتخطيط للحملات المستقبلية</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تطوير استراتيجيات جديدة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الاستفادة من الرؤى المستخلصة من تحليل الأداء لتصميم استراتيجيات جديدة تتماشى مع الاتجاهات والأنماط التي تم تحديدها. يشمل ذلك ابتكار حملات تتعامل مع نقاط القوة والضعف المكتشفة في الحملات السابقة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التخطيط بناءً على نتائج الأداء</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إعداد خطط حملات مستقبلية تعتمد على نتائج الأداء الحالية. يتضمن ذلك تحديد أهداف واضحة، وضع استراتيجيات محددة لتحقيق تلك الأهداف، وتحديد مؤشرات الأداء الرئيسية</a:t>
            </a:r>
            <a:r>
              <a:rPr lang="en-GB" sz="1600" kern="100" dirty="0">
                <a:effectLst/>
                <a:latin typeface="Alexandria" pitchFamily="2" charset="-78"/>
                <a:ea typeface="Calibri" panose="020F0502020204030204" pitchFamily="34" charset="0"/>
                <a:cs typeface="Times New Roman" panose="02020603050405020304" pitchFamily="18" charset="0"/>
              </a:rPr>
              <a:t> (KPIs) </a:t>
            </a:r>
            <a:r>
              <a:rPr lang="ar-SA" sz="1600" kern="100" dirty="0">
                <a:effectLst/>
                <a:latin typeface="Calibri" panose="020F0502020204030204" pitchFamily="34" charset="0"/>
                <a:ea typeface="Calibri" panose="020F0502020204030204" pitchFamily="34" charset="0"/>
                <a:cs typeface="Alexandria" pitchFamily="2" charset="-78"/>
              </a:rPr>
              <a:t>المناسبة لقياس النجاح</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2860658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3475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701844"/>
            <a:ext cx="9492681" cy="4064767"/>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تحديث استراتيجيات التفاعل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الاستجابة للتغيرات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تعديل استراتيجيات التفاعل بناءً على التغيرات في اهتمامات الجمهور وتفضيلاتهم. إذا أظهرت التحليلات تغييرات في كيفية استجابة الجمهور، يجب تحديث الاستراتيجيات لضمان استمرارية التفاعل والنجاح</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الابتكار والتحسين المستمر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دمج الابتكارات والطرق الجديدة التي أثبتت فعاليتها في الحملات السابقة. استخدام التجارب السابقة كقاعدة لتحسين الأداء وتقديم حملات أكثر فعالية في المستقبل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0776284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9043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586743"/>
            <a:ext cx="9492681" cy="3921395"/>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لتطبيق الرؤى بشكل 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مراجعة دورية للاستراتيجيات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إجراء مراجعات دورية للاستراتيجيات بناءً على التحليلات المستمرة لضمان التكيف مع التغيرات في البيئة الإعلامية والجمهور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تدريب الفريق</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تدريب فريق العلاقات العامة على استخدام البيانات والرؤى بشكل فعال لتحسين الأداء واتخاذ قرارات مستنيرة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تقييم تأثير التعديلات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متابعة تأثير التعديلات على الأداء باستخدام</a:t>
            </a:r>
            <a:r>
              <a:rPr lang="en-GB" sz="1800" kern="100" dirty="0">
                <a:effectLst/>
                <a:latin typeface="Alexandria" pitchFamily="2" charset="-78"/>
                <a:ea typeface="Calibri" panose="020F0502020204030204" pitchFamily="34" charset="0"/>
                <a:cs typeface="Arial" panose="020B0604020202020204" pitchFamily="34" charset="0"/>
              </a:rPr>
              <a:t> KPIs </a:t>
            </a:r>
            <a:r>
              <a:rPr lang="ar-SA" sz="1800" kern="100" dirty="0">
                <a:effectLst/>
                <a:latin typeface="Calibri" panose="020F0502020204030204" pitchFamily="34" charset="0"/>
                <a:ea typeface="Calibri" panose="020F0502020204030204" pitchFamily="34" charset="0"/>
                <a:cs typeface="Alexandria" pitchFamily="2" charset="-78"/>
              </a:rPr>
              <a:t>وتحليل النتائج لضمان تحقيق الأهداف وتحسين فعالية الحملات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6557629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526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297665"/>
            <a:ext cx="11004885" cy="4901150"/>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إعداد تقارير الأداء</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تقديم تقارير مفصلة عن نتائج الحملات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تلخيص النتائج</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إعداد تقارير شاملة تتضمن ملخصًا للنتائج الرئيسية من الحملات، مع التركيز على تحقيق الأهداف المرسومة وتقييم الأداء بناءً على مؤشرات الأداء الرئيسية</a:t>
            </a:r>
            <a:r>
              <a:rPr lang="en-GB" kern="100" dirty="0">
                <a:effectLst/>
                <a:latin typeface="Alexandria" pitchFamily="2" charset="-78"/>
                <a:ea typeface="Calibri" panose="020F0502020204030204" pitchFamily="34" charset="0"/>
                <a:cs typeface="Times New Roman" panose="02020603050405020304" pitchFamily="18" charset="0"/>
              </a:rPr>
              <a:t> (KPIs).</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تفصيل</a:t>
            </a:r>
            <a:r>
              <a:rPr lang="en-GB" b="1" kern="100" dirty="0">
                <a:effectLst/>
                <a:latin typeface="Alexandria" pitchFamily="2" charset="-78"/>
                <a:ea typeface="Calibri" panose="020F0502020204030204" pitchFamily="34" charset="0"/>
                <a:cs typeface="Times New Roman" panose="02020603050405020304" pitchFamily="18" charset="0"/>
              </a:rPr>
              <a:t> KPIs:</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عرض الأداء وفقًا لمؤشرات الأداء الرئيسية، مثل عدد التغطيات الإعلامية، نسبة التفاعل عبر وسائل التواصل الاجتماعي، ونتائج استطلاعات الرأي. يجب أن تتضمن التقارير بيانات كمية ونوعية مع الرسوم البيانية والمخططات لتوضيح الأداء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تحليل العائد على الاستثمار</a:t>
            </a:r>
            <a:r>
              <a:rPr lang="en-GB" b="1" kern="100" dirty="0">
                <a:effectLst/>
                <a:latin typeface="Alexandria" pitchFamily="2" charset="-78"/>
                <a:ea typeface="Calibri" panose="020F0502020204030204" pitchFamily="34" charset="0"/>
                <a:cs typeface="Times New Roman" panose="02020603050405020304" pitchFamily="18" charset="0"/>
              </a:rPr>
              <a:t> (ROI):</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توضيح كيفية قياس العائد على الاستثمار، مقارنة التكاليف الإجمالية للحملة بالعائدات المحققة، مثل زيادة المبيعات أو تحسين الصورة العامة للعلامة التجارية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8672293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5" y="9379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6605" y="1674932"/>
            <a:ext cx="9318788" cy="3967561"/>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إعداد تقارير الأداء</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مشاركة التحليلات والرؤى</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الرسوم البيانية والمرئيات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تقديم المعلومات بطريقة بصرية تسهم في تسهيل فهم النتائج. الرسوم البيانية والمخططات تساعد في عرض البيانات بشكل واضح وفعّال</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توضيح تأثير الحملات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شرح كيف أثرت الحملات على الجمهور المستهدف وصورة المنظمة، مع تقديم أدلة واضحة على تأثير الحملات</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6589523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5" y="9379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26425" y="1911878"/>
            <a:ext cx="9139145" cy="3279937"/>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مراجعة وتحسين الاستراتيجيات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مراجعة الأداء</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النتائج</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مراجعة شاملة لنتائج الأداء مقارنة بالأهداف الموضوعة. تقييم مدى تحقيق الأهداف الاستراتيجية للحملة والوقوف على نقاط القوة والضعف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الفجوات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تحديد الفجوات بين الأداء الفعلي والأهداف المرجوة. فهم الأسباب التي أدت إلى تحقيق نتائج دون المستوى المطلوب</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3085188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3" y="100088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3261" y="1739301"/>
            <a:ext cx="9705473" cy="4121193"/>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مراجعة وتحسين الاستراتيجيات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تقديم توصيات لتحسين الاستراتيجيات المستقبلية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بناءً على نتائج الأداء، تقديم توصيات لتحسين استراتيجيات الحملات. يشمل ذلك تحسين الرسائل، تعديل قنوات التوزيع، أو تغيير تكتيكات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تطوير استراتيجيات جديدة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اقتراح استراتيجيات جديدة مبنية على البيانات والرؤى المستخلصة لتحسين الأداء في الحملات المستقبلية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تنفيذ التغييرات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وضع خطة عمل لتنفيذ التعديلات والتوصيات المستخلصة من مراجعة الأداء. يتضمن ذلك تحديث استراتيجيات التفاعل والتواصل، وتحسين عملية جمع وتحليل البيانات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722358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3" y="100088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94793" y="1935097"/>
            <a:ext cx="9440776" cy="3033972"/>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نقاط إضافية لتقديم التقارير والمراجعة بشكل فعّال</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التواصل مع المعنيين</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التأكد من أن التقارير والمراجعات يتم مشاركتها مع جميع المعنيين في المؤسسة لضمان شفافية الأداء وإشراك الجميع في عملية تحسين الأداء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تحديث العمليات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نتائج المراجعة لتحديث وتطوير العمليات الخاصة بتقييم الحملات وتحليل الأداء لضمان الاستمرارية في تحسين فعالية العلاقات العامة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5801588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502567" y="899652"/>
            <a:ext cx="7280431"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التقييم والقياس في العلاقات العامة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598422" y="2400464"/>
            <a:ext cx="2206943" cy="1015663"/>
          </a:xfrm>
          <a:prstGeom prst="rect">
            <a:avLst/>
          </a:prstGeom>
          <a:noFill/>
        </p:spPr>
        <p:txBody>
          <a:bodyPr wrap="square" rtlCol="0">
            <a:spAutoFit/>
          </a:bodyPr>
          <a:lstStyle/>
          <a:p>
            <a:pPr algn="ctr" rtl="1"/>
            <a:r>
              <a:rPr lang="ar-EG" sz="2000" b="1" dirty="0">
                <a:latin typeface="Alexandria" charset="0"/>
                <a:cs typeface="Alexandria" charset="0"/>
              </a:rPr>
              <a:t>أهمية التقييم والقياس في العلاقات العامة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209833"/>
            <a:ext cx="2543623" cy="707886"/>
          </a:xfrm>
          <a:prstGeom prst="rect">
            <a:avLst/>
          </a:prstGeom>
          <a:noFill/>
        </p:spPr>
        <p:txBody>
          <a:bodyPr wrap="square" rtlCol="0">
            <a:spAutoFit/>
          </a:bodyPr>
          <a:lstStyle/>
          <a:p>
            <a:pPr algn="ctr" rtl="1"/>
            <a:r>
              <a:rPr lang="ar-EG" sz="2000" b="1" dirty="0">
                <a:latin typeface="Alexandria" charset="0"/>
                <a:cs typeface="Alexandria" charset="0"/>
              </a:rPr>
              <a:t>طرق تقييم فعالية العلاقات العامة</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1631216"/>
          </a:xfrm>
          <a:prstGeom prst="rect">
            <a:avLst/>
          </a:prstGeom>
          <a:noFill/>
        </p:spPr>
        <p:txBody>
          <a:bodyPr wrap="square" rtlCol="0">
            <a:spAutoFit/>
          </a:bodyPr>
          <a:lstStyle/>
          <a:p>
            <a:pPr algn="ctr" rtl="1"/>
            <a:r>
              <a:rPr lang="ar-EG" sz="2000" b="1" dirty="0">
                <a:latin typeface="Alexandria" charset="0"/>
                <a:cs typeface="Alexandria" charset="0"/>
              </a:rPr>
              <a:t>تحديد مؤشرات الأداء الرئيسية</a:t>
            </a:r>
            <a:r>
              <a:rPr lang="en-GB" sz="2000" b="1" dirty="0">
                <a:latin typeface="Alexandria" charset="0"/>
                <a:cs typeface="Alexandria" charset="0"/>
              </a:rPr>
              <a:t>KPIs  </a:t>
            </a:r>
            <a:r>
              <a:rPr lang="ar-EG" sz="2000" b="1" dirty="0">
                <a:latin typeface="Alexandria" charset="0"/>
                <a:cs typeface="Alexandria" charset="0"/>
              </a:rPr>
              <a:t>لحملات العلاقات العامة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360340"/>
            <a:ext cx="2477107" cy="1323439"/>
          </a:xfrm>
          <a:prstGeom prst="rect">
            <a:avLst/>
          </a:prstGeom>
          <a:noFill/>
        </p:spPr>
        <p:txBody>
          <a:bodyPr wrap="square" rtlCol="0">
            <a:spAutoFit/>
          </a:bodyPr>
          <a:lstStyle/>
          <a:p>
            <a:pPr algn="ctr" rtl="1"/>
            <a:r>
              <a:rPr lang="ar-EG" sz="2000" b="1" dirty="0">
                <a:latin typeface="Alexandria" charset="0"/>
                <a:cs typeface="Alexandria" charset="0"/>
              </a:rPr>
              <a:t>استخدام البيانات والتحليلات لتوجيه استراتيجيات العلاقات العامة</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aca13214-df29-4e3c-a050-857c0bf7bd8e"/>
    <ds:schemaRef ds:uri="http://purl.org/dc/dcmitype/"/>
    <ds:schemaRef ds:uri="http://schemas.microsoft.com/office/2006/documentManagement/types"/>
    <ds:schemaRef ds:uri="http://purl.org/dc/elements/1.1/"/>
    <ds:schemaRef ds:uri="http://schemas.microsoft.com/office/2006/metadata/properties"/>
    <ds:schemaRef ds:uri="688354b5-287c-4cda-825e-1d7935aea40e"/>
    <ds:schemaRef ds:uri="http://schemas.microsoft.com/office/infopath/2007/PartnerControls"/>
    <ds:schemaRef ds:uri="http://schemas.openxmlformats.org/package/2006/metadata/core-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00318CEA-12D8-4EA9-857F-B5B0A70505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8927</TotalTime>
  <Words>5369</Words>
  <Application>Microsoft Office PowerPoint</Application>
  <PresentationFormat>Widescreen</PresentationFormat>
  <Paragraphs>418</Paragraphs>
  <Slides>59</Slides>
  <Notes>53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59</vt:i4>
      </vt:variant>
    </vt:vector>
  </HeadingPairs>
  <TitlesOfParts>
    <vt:vector size="68" baseType="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821</cp:revision>
  <dcterms:created xsi:type="dcterms:W3CDTF">2023-04-29T09:08:00Z</dcterms:created>
  <dcterms:modified xsi:type="dcterms:W3CDTF">2026-07-27T01:16:36Z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