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271" r:id="rId7"/>
    <p:sldId id="541" r:id="rId8"/>
    <p:sldId id="313" r:id="rId9"/>
    <p:sldId id="544" r:id="rId10"/>
    <p:sldId id="546" r:id="rId11"/>
    <p:sldId id="547" r:id="rId12"/>
    <p:sldId id="543" r:id="rId13"/>
    <p:sldId id="549" r:id="rId14"/>
    <p:sldId id="551" r:id="rId15"/>
    <p:sldId id="276" r:id="rId16"/>
    <p:sldId id="256" r:id="rId17"/>
    <p:sldId id="553" r:id="rId18"/>
    <p:sldId id="555" r:id="rId19"/>
    <p:sldId id="306" r:id="rId20"/>
    <p:sldId id="499" r:id="rId21"/>
    <p:sldId id="557" r:id="rId22"/>
    <p:sldId id="560" r:id="rId23"/>
    <p:sldId id="558" r:id="rId24"/>
    <p:sldId id="562" r:id="rId25"/>
    <p:sldId id="501" r:id="rId26"/>
    <p:sldId id="568" r:id="rId27"/>
    <p:sldId id="569" r:id="rId28"/>
    <p:sldId id="503" r:id="rId29"/>
    <p:sldId id="567" r:id="rId30"/>
    <p:sldId id="571" r:id="rId31"/>
    <p:sldId id="504" r:id="rId32"/>
    <p:sldId id="505" r:id="rId33"/>
    <p:sldId id="573" r:id="rId34"/>
    <p:sldId id="575" r:id="rId35"/>
    <p:sldId id="577" r:id="rId36"/>
    <p:sldId id="579" r:id="rId37"/>
    <p:sldId id="514" r:id="rId38"/>
    <p:sldId id="581" r:id="rId39"/>
    <p:sldId id="582" r:id="rId40"/>
    <p:sldId id="516" r:id="rId41"/>
    <p:sldId id="584" r:id="rId42"/>
    <p:sldId id="518" r:id="rId43"/>
    <p:sldId id="586" r:id="rId44"/>
    <p:sldId id="587" r:id="rId45"/>
    <p:sldId id="589" r:id="rId46"/>
    <p:sldId id="591" r:id="rId47"/>
    <p:sldId id="525" r:id="rId48"/>
    <p:sldId id="527" r:id="rId49"/>
    <p:sldId id="593" r:id="rId50"/>
    <p:sldId id="595" r:id="rId51"/>
    <p:sldId id="597" r:id="rId52"/>
    <p:sldId id="533" r:id="rId53"/>
    <p:sldId id="599" r:id="rId54"/>
    <p:sldId id="601" r:id="rId55"/>
    <p:sldId id="537" r:id="rId56"/>
    <p:sldId id="603" r:id="rId57"/>
    <p:sldId id="605" r:id="rId58"/>
    <p:sldId id="607" r:id="rId59"/>
    <p:sldId id="609" r:id="rId60"/>
    <p:sldId id="610"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544"/>
            <p14:sldId id="546"/>
            <p14:sldId id="547"/>
            <p14:sldId id="543"/>
            <p14:sldId id="549"/>
            <p14:sldId id="551"/>
            <p14:sldId id="276"/>
            <p14:sldId id="256"/>
            <p14:sldId id="553"/>
            <p14:sldId id="555"/>
            <p14:sldId id="306"/>
            <p14:sldId id="499"/>
            <p14:sldId id="557"/>
            <p14:sldId id="560"/>
            <p14:sldId id="558"/>
            <p14:sldId id="562"/>
            <p14:sldId id="501"/>
            <p14:sldId id="568"/>
            <p14:sldId id="569"/>
            <p14:sldId id="503"/>
            <p14:sldId id="567"/>
            <p14:sldId id="571"/>
            <p14:sldId id="504"/>
            <p14:sldId id="505"/>
            <p14:sldId id="573"/>
            <p14:sldId id="575"/>
            <p14:sldId id="577"/>
            <p14:sldId id="579"/>
            <p14:sldId id="514"/>
            <p14:sldId id="581"/>
            <p14:sldId id="582"/>
            <p14:sldId id="516"/>
            <p14:sldId id="584"/>
            <p14:sldId id="518"/>
            <p14:sldId id="586"/>
            <p14:sldId id="587"/>
            <p14:sldId id="589"/>
            <p14:sldId id="591"/>
            <p14:sldId id="525"/>
            <p14:sldId id="527"/>
            <p14:sldId id="593"/>
            <p14:sldId id="595"/>
            <p14:sldId id="597"/>
            <p14:sldId id="533"/>
            <p14:sldId id="599"/>
            <p14:sldId id="601"/>
            <p14:sldId id="537"/>
            <p14:sldId id="603"/>
            <p14:sldId id="605"/>
            <p14:sldId id="607"/>
            <p14:sldId id="609"/>
            <p14:sldId id="6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782"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pChg chg="mod">
          <ac:chgData name="Malek Alkholy" userId="b8ea5062cb0c2681" providerId="LiveId" clId="{39B721C5-BE7E-4507-A218-2113073DCED9}" dt="2024-09-21T17:43:29.297" v="15" actId="20577"/>
          <ac:spMkLst>
            <pc:docMk/>
            <pc:sldMk cId="0" sldId="480"/>
            <ac:spMk id="34" creationId="{00000000-0000-0000-0000-000000000000}"/>
          </ac:spMkLst>
        </pc:spChg>
      </pc:sldChg>
    </pc:docChg>
  </pc:docChgLst>
</pc:chgInfo>
</file>

<file path=ppt/diagrams/_rels/data18.xml.rels><?xml version="1.0" encoding="UTF-8" standalone="yes"?>
<Relationships xmlns="http://schemas.openxmlformats.org/package/2006/relationships"><Relationship Id="rId1" Type="http://schemas.openxmlformats.org/officeDocument/2006/relationships/image" Target="../media/image11.jpg"/></Relationships>
</file>

<file path=ppt/diagrams/_rels/data19.xml.rels><?xml version="1.0" encoding="UTF-8" standalone="yes"?>
<Relationships xmlns="http://schemas.openxmlformats.org/package/2006/relationships"><Relationship Id="rId1" Type="http://schemas.openxmlformats.org/officeDocument/2006/relationships/image" Target="../media/image11.jpg"/></Relationships>
</file>

<file path=ppt/diagrams/_rels/data20.xml.rels><?xml version="1.0" encoding="UTF-8" standalone="yes"?>
<Relationships xmlns="http://schemas.openxmlformats.org/package/2006/relationships"><Relationship Id="rId1" Type="http://schemas.openxmlformats.org/officeDocument/2006/relationships/image" Target="../media/image11.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ar-EG" sz="2000" b="1" dirty="0">
              <a:latin typeface="Alexandria" pitchFamily="2" charset="-78"/>
              <a:cs typeface="Alexandria" pitchFamily="2" charset="-78"/>
            </a:rPr>
            <a:t>- الحاسب الآلي .</a:t>
          </a:r>
          <a:endParaRPr lang="en-US" sz="20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ar-EG" sz="2000" b="1" kern="1200" dirty="0">
              <a:solidFill>
                <a:prstClr val="white"/>
              </a:solidFill>
              <a:latin typeface="Alexandria" pitchFamily="2" charset="-78"/>
              <a:ea typeface="+mn-ea"/>
              <a:cs typeface="Alexandria" pitchFamily="2" charset="-78"/>
            </a:rPr>
            <a:t>- الشبكة المعلوماتية </a:t>
          </a:r>
          <a:r>
            <a:rPr lang="ar-EG" sz="2000" b="1" kern="1200" dirty="0"/>
            <a:t>.</a:t>
          </a:r>
          <a:endParaRPr lang="en-US" sz="2000" b="1" kern="1200" dirty="0"/>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5E824B03-873A-4225-BA8D-779EA9A14F58}">
      <dgm:prSet custT="1"/>
      <dgm:spPr/>
      <dgm:t>
        <a:bodyPr/>
        <a:lstStyle/>
        <a:p>
          <a:pPr rtl="0"/>
          <a:r>
            <a:rPr lang="ar-EG" sz="2000" b="1" kern="1200" dirty="0">
              <a:solidFill>
                <a:prstClr val="white"/>
              </a:solidFill>
              <a:latin typeface="Alexandria" pitchFamily="2" charset="-78"/>
              <a:ea typeface="+mn-ea"/>
              <a:cs typeface="Alexandria" pitchFamily="2" charset="-78"/>
            </a:rPr>
            <a:t>-برامج الحاسب الألي. </a:t>
          </a:r>
          <a:endParaRPr lang="en-US" sz="2000" b="1" kern="1200" dirty="0">
            <a:solidFill>
              <a:prstClr val="white"/>
            </a:solidFill>
            <a:latin typeface="Alexandria" pitchFamily="2" charset="-78"/>
            <a:ea typeface="+mn-ea"/>
            <a:cs typeface="Alexandria" pitchFamily="2" charset="-78"/>
          </a:endParaRPr>
        </a:p>
      </dgm:t>
    </dgm:pt>
    <dgm:pt modelId="{AD33B784-8F7B-4BB6-9C7C-C2D02D53586B}" type="parTrans" cxnId="{C4365C90-09E2-48E4-AB73-9D6171D72282}">
      <dgm:prSet/>
      <dgm:spPr/>
      <dgm:t>
        <a:bodyPr/>
        <a:lstStyle/>
        <a:p>
          <a:endParaRPr lang="en-US"/>
        </a:p>
      </dgm:t>
    </dgm:pt>
    <dgm:pt modelId="{1D6D18A1-DDE0-4B0D-A12D-E9BAF4E7AE95}" type="sibTrans" cxnId="{C4365C90-09E2-48E4-AB73-9D6171D72282}">
      <dgm:prSet/>
      <dgm:spPr/>
      <dgm:t>
        <a:bodyPr/>
        <a:lstStyle/>
        <a:p>
          <a:endParaRPr lang="en-US"/>
        </a:p>
      </dgm:t>
    </dgm:pt>
    <dgm:pt modelId="{EC0F244F-8B42-4CB0-A1C0-29C169268AC0}">
      <dgm:prSet custT="1"/>
      <dgm:spPr/>
      <dgm:t>
        <a:bodyPr/>
        <a:lstStyle/>
        <a:p>
          <a:pPr rtl="0"/>
          <a:r>
            <a:rPr lang="ar-EG" sz="2000" b="1" kern="1200" dirty="0">
              <a:solidFill>
                <a:prstClr val="white"/>
              </a:solidFill>
              <a:latin typeface="Alexandria" pitchFamily="2" charset="-78"/>
              <a:ea typeface="+mn-ea"/>
              <a:cs typeface="Alexandria" pitchFamily="2" charset="-78"/>
            </a:rPr>
            <a:t>- الموقع الالكتروني </a:t>
          </a:r>
          <a:r>
            <a:rPr lang="ar-EG" sz="2000" b="1" kern="1200" dirty="0"/>
            <a:t>.</a:t>
          </a:r>
          <a:endParaRPr lang="en-US" sz="2000" b="1" kern="1200" dirty="0"/>
        </a:p>
      </dgm:t>
    </dgm:pt>
    <dgm:pt modelId="{254D2E26-080A-4E5D-9DF6-B1302671B9FC}" type="parTrans" cxnId="{5CD6DC1A-69F0-4D38-9E0B-4810C42776BC}">
      <dgm:prSet/>
      <dgm:spPr/>
      <dgm:t>
        <a:bodyPr/>
        <a:lstStyle/>
        <a:p>
          <a:endParaRPr lang="en-US"/>
        </a:p>
      </dgm:t>
    </dgm:pt>
    <dgm:pt modelId="{FCAFFCD1-71DF-4C1E-8B56-4D2B807E8532}" type="sibTrans" cxnId="{5CD6DC1A-69F0-4D38-9E0B-4810C42776BC}">
      <dgm:prSet/>
      <dgm:spPr/>
      <dgm:t>
        <a:bodyPr/>
        <a:lstStyle/>
        <a:p>
          <a:endParaRPr lang="en-US"/>
        </a:p>
      </dgm:t>
    </dgm:pt>
    <dgm:pt modelId="{6358B3A7-16F8-4E8B-8AC4-52249D305039}">
      <dgm:prSet custT="1"/>
      <dgm:spPr/>
      <dgm:t>
        <a:bodyPr/>
        <a:lstStyle/>
        <a:p>
          <a:pPr rtl="0"/>
          <a:r>
            <a:rPr lang="ar-EG" sz="2000" b="1" kern="1200" dirty="0"/>
            <a:t>-</a:t>
          </a:r>
          <a:r>
            <a:rPr lang="ar-EG" sz="2000" b="1" kern="1200" dirty="0">
              <a:solidFill>
                <a:prstClr val="white"/>
              </a:solidFill>
              <a:latin typeface="Alexandria" pitchFamily="2" charset="-78"/>
              <a:ea typeface="+mn-ea"/>
              <a:cs typeface="Alexandria" pitchFamily="2" charset="-78"/>
            </a:rPr>
            <a:t>الجريمة المعلوماتية </a:t>
          </a:r>
          <a:r>
            <a:rPr lang="ar-EG" sz="2000" b="1" kern="1200" dirty="0"/>
            <a:t>.</a:t>
          </a:r>
          <a:endParaRPr lang="en-US" sz="2000" b="1" kern="1200" dirty="0"/>
        </a:p>
      </dgm:t>
    </dgm:pt>
    <dgm:pt modelId="{A966BF8F-C3BA-497F-A6C3-DF1E8C29CB6E}" type="parTrans" cxnId="{845C3B3C-DF7B-41BF-977A-5DEC95043EAA}">
      <dgm:prSet/>
      <dgm:spPr/>
      <dgm:t>
        <a:bodyPr/>
        <a:lstStyle/>
        <a:p>
          <a:endParaRPr lang="en-US"/>
        </a:p>
      </dgm:t>
    </dgm:pt>
    <dgm:pt modelId="{D7524F60-502F-4E49-8A25-5D9632A02448}" type="sibTrans" cxnId="{845C3B3C-DF7B-41BF-977A-5DEC95043EAA}">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5"/>
      <dgm:spPr/>
    </dgm:pt>
    <dgm:pt modelId="{FA464CE1-01E5-437B-BF12-0A6322818267}" type="pres">
      <dgm:prSet presAssocID="{A8DDCB6E-5E75-4903-8788-F3B86BF3EB2C}" presName="txShp" presStyleLbl="node1" presStyleIdx="0" presStyleCnt="5">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5"/>
      <dgm:spPr/>
    </dgm:pt>
    <dgm:pt modelId="{8997EFBF-B84D-4138-B4C8-147105013312}" type="pres">
      <dgm:prSet presAssocID="{89C16F24-3A02-46CC-916C-D02AD00B30C8}" presName="txShp" presStyleLbl="node1" presStyleIdx="1" presStyleCnt="5">
        <dgm:presLayoutVars>
          <dgm:bulletEnabled val="1"/>
        </dgm:presLayoutVars>
      </dgm:prSet>
      <dgm:spPr/>
    </dgm:pt>
    <dgm:pt modelId="{38076782-8E0C-4D04-960E-BEE12228CF0C}" type="pres">
      <dgm:prSet presAssocID="{82E92625-98BE-4171-881A-8B3270D7F06F}" presName="spacing" presStyleCnt="0"/>
      <dgm:spPr/>
    </dgm:pt>
    <dgm:pt modelId="{B6EB6CF5-83A6-4F58-B351-FE743F03771A}" type="pres">
      <dgm:prSet presAssocID="{5E824B03-873A-4225-BA8D-779EA9A14F58}" presName="composite" presStyleCnt="0"/>
      <dgm:spPr/>
    </dgm:pt>
    <dgm:pt modelId="{FE97E57A-13E0-4D42-91F3-49728E5F5D41}" type="pres">
      <dgm:prSet presAssocID="{5E824B03-873A-4225-BA8D-779EA9A14F58}" presName="imgShp" presStyleLbl="fgImgPlace1" presStyleIdx="2" presStyleCnt="5"/>
      <dgm:spPr/>
    </dgm:pt>
    <dgm:pt modelId="{48845775-0FA0-468B-8E01-FB5C0846B461}" type="pres">
      <dgm:prSet presAssocID="{5E824B03-873A-4225-BA8D-779EA9A14F58}" presName="txShp" presStyleLbl="node1" presStyleIdx="2" presStyleCnt="5">
        <dgm:presLayoutVars>
          <dgm:bulletEnabled val="1"/>
        </dgm:presLayoutVars>
      </dgm:prSet>
      <dgm:spPr/>
    </dgm:pt>
    <dgm:pt modelId="{D16ADBFE-D1CC-49A3-AF99-5F69648B737A}" type="pres">
      <dgm:prSet presAssocID="{1D6D18A1-DDE0-4B0D-A12D-E9BAF4E7AE95}" presName="spacing" presStyleCnt="0"/>
      <dgm:spPr/>
    </dgm:pt>
    <dgm:pt modelId="{7F32E7D0-C517-42C4-A35F-61A1AE2E5575}" type="pres">
      <dgm:prSet presAssocID="{EC0F244F-8B42-4CB0-A1C0-29C169268AC0}" presName="composite" presStyleCnt="0"/>
      <dgm:spPr/>
    </dgm:pt>
    <dgm:pt modelId="{1930457E-048D-45E0-A8B4-F82B13AA01A5}" type="pres">
      <dgm:prSet presAssocID="{EC0F244F-8B42-4CB0-A1C0-29C169268AC0}" presName="imgShp" presStyleLbl="fgImgPlace1" presStyleIdx="3" presStyleCnt="5"/>
      <dgm:spPr/>
    </dgm:pt>
    <dgm:pt modelId="{8280F866-9DF3-4C4D-B13B-F02DF2CD7CD1}" type="pres">
      <dgm:prSet presAssocID="{EC0F244F-8B42-4CB0-A1C0-29C169268AC0}" presName="txShp" presStyleLbl="node1" presStyleIdx="3" presStyleCnt="5">
        <dgm:presLayoutVars>
          <dgm:bulletEnabled val="1"/>
        </dgm:presLayoutVars>
      </dgm:prSet>
      <dgm:spPr/>
    </dgm:pt>
    <dgm:pt modelId="{ED84570F-5724-4901-B0C4-9F40E31F78B0}" type="pres">
      <dgm:prSet presAssocID="{FCAFFCD1-71DF-4C1E-8B56-4D2B807E8532}" presName="spacing" presStyleCnt="0"/>
      <dgm:spPr/>
    </dgm:pt>
    <dgm:pt modelId="{E74473ED-6944-44BA-9818-46F0427E52BB}" type="pres">
      <dgm:prSet presAssocID="{6358B3A7-16F8-4E8B-8AC4-52249D305039}" presName="composite" presStyleCnt="0"/>
      <dgm:spPr/>
    </dgm:pt>
    <dgm:pt modelId="{39BE7B37-72D1-4A18-9310-B6FF3F0BBFF4}" type="pres">
      <dgm:prSet presAssocID="{6358B3A7-16F8-4E8B-8AC4-52249D305039}" presName="imgShp" presStyleLbl="fgImgPlace1" presStyleIdx="4" presStyleCnt="5"/>
      <dgm:spPr/>
    </dgm:pt>
    <dgm:pt modelId="{B123C0FB-674C-424D-ACCC-606CC8BC0356}" type="pres">
      <dgm:prSet presAssocID="{6358B3A7-16F8-4E8B-8AC4-52249D305039}" presName="txShp" presStyleLbl="node1" presStyleIdx="4" presStyleCnt="5">
        <dgm:presLayoutVars>
          <dgm:bulletEnabled val="1"/>
        </dgm:presLayoutVars>
      </dgm:prSet>
      <dgm:spPr/>
    </dgm:pt>
  </dgm:ptLst>
  <dgm:cxnLst>
    <dgm:cxn modelId="{5CD6DC1A-69F0-4D38-9E0B-4810C42776BC}" srcId="{87FF5013-66BD-4652-AB65-382D09FB8FD2}" destId="{EC0F244F-8B42-4CB0-A1C0-29C169268AC0}" srcOrd="3" destOrd="0" parTransId="{254D2E26-080A-4E5D-9DF6-B1302671B9FC}" sibTransId="{FCAFFCD1-71DF-4C1E-8B56-4D2B807E8532}"/>
    <dgm:cxn modelId="{18E90235-670E-4D82-BF6C-027DC7353872}" srcId="{87FF5013-66BD-4652-AB65-382D09FB8FD2}" destId="{A8DDCB6E-5E75-4903-8788-F3B86BF3EB2C}" srcOrd="0" destOrd="0" parTransId="{9DD23F84-A601-4B97-B7A3-58C233D78D61}" sibTransId="{EDF595BC-75E7-4F1F-B1BA-0D367241F0FC}"/>
    <dgm:cxn modelId="{845C3B3C-DF7B-41BF-977A-5DEC95043EAA}" srcId="{87FF5013-66BD-4652-AB65-382D09FB8FD2}" destId="{6358B3A7-16F8-4E8B-8AC4-52249D305039}" srcOrd="4" destOrd="0" parTransId="{A966BF8F-C3BA-497F-A6C3-DF1E8C29CB6E}" sibTransId="{D7524F60-502F-4E49-8A25-5D9632A02448}"/>
    <dgm:cxn modelId="{99F2CC3D-F93C-4549-83A8-DC5A87516121}" type="presOf" srcId="{89C16F24-3A02-46CC-916C-D02AD00B30C8}" destId="{8997EFBF-B84D-4138-B4C8-147105013312}" srcOrd="0" destOrd="0" presId="urn:microsoft.com/office/officeart/2005/8/layout/vList3"/>
    <dgm:cxn modelId="{C184796B-C901-49DC-8C04-A6CE6AA572B7}" type="presOf" srcId="{A8DDCB6E-5E75-4903-8788-F3B86BF3EB2C}" destId="{FA464CE1-01E5-437B-BF12-0A6322818267}" srcOrd="0" destOrd="0" presId="urn:microsoft.com/office/officeart/2005/8/layout/vList3"/>
    <dgm:cxn modelId="{A97ACA6D-1B3F-4664-984F-58D63463C23B}" type="presOf" srcId="{5E824B03-873A-4225-BA8D-779EA9A14F58}" destId="{48845775-0FA0-468B-8E01-FB5C0846B461}" srcOrd="0" destOrd="0" presId="urn:microsoft.com/office/officeart/2005/8/layout/vList3"/>
    <dgm:cxn modelId="{DA0EF553-3487-4A56-A414-33CE140536F3}" srcId="{87FF5013-66BD-4652-AB65-382D09FB8FD2}" destId="{89C16F24-3A02-46CC-916C-D02AD00B30C8}" srcOrd="1" destOrd="0" parTransId="{C5185DFF-51E1-4D7E-AF88-E7190EB15C15}" sibTransId="{82E92625-98BE-4171-881A-8B3270D7F06F}"/>
    <dgm:cxn modelId="{39CD3A5A-F078-488E-86F9-D25DD5E948D4}" type="presOf" srcId="{EC0F244F-8B42-4CB0-A1C0-29C169268AC0}" destId="{8280F866-9DF3-4C4D-B13B-F02DF2CD7CD1}" srcOrd="0" destOrd="0" presId="urn:microsoft.com/office/officeart/2005/8/layout/vList3"/>
    <dgm:cxn modelId="{C4365C90-09E2-48E4-AB73-9D6171D72282}" srcId="{87FF5013-66BD-4652-AB65-382D09FB8FD2}" destId="{5E824B03-873A-4225-BA8D-779EA9A14F58}" srcOrd="2" destOrd="0" parTransId="{AD33B784-8F7B-4BB6-9C7C-C2D02D53586B}" sibTransId="{1D6D18A1-DDE0-4B0D-A12D-E9BAF4E7AE95}"/>
    <dgm:cxn modelId="{1ECF7994-5D23-4E45-B868-C2DAD2D2E804}" type="presOf" srcId="{6358B3A7-16F8-4E8B-8AC4-52249D305039}" destId="{B123C0FB-674C-424D-ACCC-606CC8BC0356}" srcOrd="0" destOrd="0" presId="urn:microsoft.com/office/officeart/2005/8/layout/vList3"/>
    <dgm:cxn modelId="{C33353CF-93ED-4CBC-9172-6EF73063A5D6}" type="presOf" srcId="{87FF5013-66BD-4652-AB65-382D09FB8FD2}" destId="{C8B56DD2-8520-4BF2-9985-4BF690B141E0}" srcOrd="0" destOrd="0" presId="urn:microsoft.com/office/officeart/2005/8/layout/vList3"/>
    <dgm:cxn modelId="{F1538863-7B65-4FB8-883A-D7B1230F31FE}" type="presParOf" srcId="{C8B56DD2-8520-4BF2-9985-4BF690B141E0}" destId="{68A4B258-880E-4E27-A71A-3CFA1D40DBC7}" srcOrd="0" destOrd="0" presId="urn:microsoft.com/office/officeart/2005/8/layout/vList3"/>
    <dgm:cxn modelId="{859DE7C3-0A2F-4C65-8768-8EAF7326DAB1}" type="presParOf" srcId="{68A4B258-880E-4E27-A71A-3CFA1D40DBC7}" destId="{BFF1FAA1-8BDB-4A0D-AE9D-6ED22080BCCA}" srcOrd="0" destOrd="0" presId="urn:microsoft.com/office/officeart/2005/8/layout/vList3"/>
    <dgm:cxn modelId="{64DF60F1-BD03-4BC4-8386-3501C472AD85}" type="presParOf" srcId="{68A4B258-880E-4E27-A71A-3CFA1D40DBC7}" destId="{FA464CE1-01E5-437B-BF12-0A6322818267}" srcOrd="1" destOrd="0" presId="urn:microsoft.com/office/officeart/2005/8/layout/vList3"/>
    <dgm:cxn modelId="{17FBBC00-3ED5-4BF5-88A7-25B65D87B8DC}" type="presParOf" srcId="{C8B56DD2-8520-4BF2-9985-4BF690B141E0}" destId="{540B5C16-4D9B-4C36-AE83-17B4C414F798}" srcOrd="1" destOrd="0" presId="urn:microsoft.com/office/officeart/2005/8/layout/vList3"/>
    <dgm:cxn modelId="{954D7E62-2DEB-4925-9F30-D4EFF55569BD}" type="presParOf" srcId="{C8B56DD2-8520-4BF2-9985-4BF690B141E0}" destId="{A74A92D7-989B-4F8F-B04D-075F719E2C68}" srcOrd="2" destOrd="0" presId="urn:microsoft.com/office/officeart/2005/8/layout/vList3"/>
    <dgm:cxn modelId="{1A56BB0F-6297-45CF-BC36-5A514839A108}" type="presParOf" srcId="{A74A92D7-989B-4F8F-B04D-075F719E2C68}" destId="{4C2A7047-7997-4345-8A06-F98461E7E308}" srcOrd="0" destOrd="0" presId="urn:microsoft.com/office/officeart/2005/8/layout/vList3"/>
    <dgm:cxn modelId="{F3AE96DB-FCDF-4D62-8BF4-A56879A14752}" type="presParOf" srcId="{A74A92D7-989B-4F8F-B04D-075F719E2C68}" destId="{8997EFBF-B84D-4138-B4C8-147105013312}" srcOrd="1" destOrd="0" presId="urn:microsoft.com/office/officeart/2005/8/layout/vList3"/>
    <dgm:cxn modelId="{2B679AFA-57BD-400B-9C00-B0FB8072E9B5}" type="presParOf" srcId="{C8B56DD2-8520-4BF2-9985-4BF690B141E0}" destId="{38076782-8E0C-4D04-960E-BEE12228CF0C}" srcOrd="3" destOrd="0" presId="urn:microsoft.com/office/officeart/2005/8/layout/vList3"/>
    <dgm:cxn modelId="{CF0C55D3-21A5-4570-9BBC-9232A91EDC5F}" type="presParOf" srcId="{C8B56DD2-8520-4BF2-9985-4BF690B141E0}" destId="{B6EB6CF5-83A6-4F58-B351-FE743F03771A}" srcOrd="4" destOrd="0" presId="urn:microsoft.com/office/officeart/2005/8/layout/vList3"/>
    <dgm:cxn modelId="{21632FC2-6DA3-4E3D-B1F1-26B155221974}" type="presParOf" srcId="{B6EB6CF5-83A6-4F58-B351-FE743F03771A}" destId="{FE97E57A-13E0-4D42-91F3-49728E5F5D41}" srcOrd="0" destOrd="0" presId="urn:microsoft.com/office/officeart/2005/8/layout/vList3"/>
    <dgm:cxn modelId="{1780B938-C5BE-4D0E-A0A6-28F7AC23EA97}" type="presParOf" srcId="{B6EB6CF5-83A6-4F58-B351-FE743F03771A}" destId="{48845775-0FA0-468B-8E01-FB5C0846B461}" srcOrd="1" destOrd="0" presId="urn:microsoft.com/office/officeart/2005/8/layout/vList3"/>
    <dgm:cxn modelId="{B597BAFF-3231-45F9-A4F0-73B3D36FDE66}" type="presParOf" srcId="{C8B56DD2-8520-4BF2-9985-4BF690B141E0}" destId="{D16ADBFE-D1CC-49A3-AF99-5F69648B737A}" srcOrd="5" destOrd="0" presId="urn:microsoft.com/office/officeart/2005/8/layout/vList3"/>
    <dgm:cxn modelId="{49248930-76C4-4517-84A8-0A6E1DA6F1D2}" type="presParOf" srcId="{C8B56DD2-8520-4BF2-9985-4BF690B141E0}" destId="{7F32E7D0-C517-42C4-A35F-61A1AE2E5575}" srcOrd="6" destOrd="0" presId="urn:microsoft.com/office/officeart/2005/8/layout/vList3"/>
    <dgm:cxn modelId="{F5E02E73-7DB3-4048-9FD6-6437E97604AA}" type="presParOf" srcId="{7F32E7D0-C517-42C4-A35F-61A1AE2E5575}" destId="{1930457E-048D-45E0-A8B4-F82B13AA01A5}" srcOrd="0" destOrd="0" presId="urn:microsoft.com/office/officeart/2005/8/layout/vList3"/>
    <dgm:cxn modelId="{97F29A59-3D8C-4E8A-9905-68674EF4E595}" type="presParOf" srcId="{7F32E7D0-C517-42C4-A35F-61A1AE2E5575}" destId="{8280F866-9DF3-4C4D-B13B-F02DF2CD7CD1}" srcOrd="1" destOrd="0" presId="urn:microsoft.com/office/officeart/2005/8/layout/vList3"/>
    <dgm:cxn modelId="{C61A9705-AECC-4DB3-BC2E-A086B8998373}" type="presParOf" srcId="{C8B56DD2-8520-4BF2-9985-4BF690B141E0}" destId="{ED84570F-5724-4901-B0C4-9F40E31F78B0}" srcOrd="7" destOrd="0" presId="urn:microsoft.com/office/officeart/2005/8/layout/vList3"/>
    <dgm:cxn modelId="{FB8D3EC5-5516-4F1D-A8F1-2AF2C84AFD6E}" type="presParOf" srcId="{C8B56DD2-8520-4BF2-9985-4BF690B141E0}" destId="{E74473ED-6944-44BA-9818-46F0427E52BB}" srcOrd="8" destOrd="0" presId="urn:microsoft.com/office/officeart/2005/8/layout/vList3"/>
    <dgm:cxn modelId="{49D0EE41-7048-406D-A8A9-3ADD9BE2DBE7}" type="presParOf" srcId="{E74473ED-6944-44BA-9818-46F0427E52BB}" destId="{39BE7B37-72D1-4A18-9310-B6FF3F0BBFF4}" srcOrd="0" destOrd="0" presId="urn:microsoft.com/office/officeart/2005/8/layout/vList3"/>
    <dgm:cxn modelId="{E453FB5A-941F-46A2-8B95-566159D668AD}" type="presParOf" srcId="{E74473ED-6944-44BA-9818-46F0427E52BB}" destId="{B123C0FB-674C-424D-ACCC-606CC8BC0356}" srcOrd="1" destOrd="0" presId="urn:microsoft.com/office/officeart/2005/8/layout/v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29A5FBE7-C878-46B4-846A-96029D024914}">
      <dgm:prSet/>
      <dgm:spPr/>
      <dgm:t>
        <a:bodyPr/>
        <a:lstStyle/>
        <a:p>
          <a:pPr rtl="0"/>
          <a:r>
            <a:rPr lang="ar-EG" b="1" dirty="0">
              <a:latin typeface="Alexandria" pitchFamily="2" charset="-78"/>
              <a:cs typeface="Alexandria" pitchFamily="2" charset="-78"/>
            </a:rPr>
            <a:t>1-اختراع الحاسب </a:t>
          </a:r>
          <a:endParaRPr lang="en-US" dirty="0">
            <a:latin typeface="Alexandria" pitchFamily="2" charset="-78"/>
            <a:cs typeface="Alexandria" pitchFamily="2" charset="-78"/>
          </a:endParaRPr>
        </a:p>
      </dgm:t>
    </dgm:pt>
    <dgm:pt modelId="{FC15B82E-3F23-42A9-BA91-55C6B26A9767}" type="parTrans" cxnId="{7225F0CA-3A40-43F5-B68C-AB597A3E70DB}">
      <dgm:prSet/>
      <dgm:spPr/>
      <dgm:t>
        <a:bodyPr/>
        <a:lstStyle/>
        <a:p>
          <a:endParaRPr lang="en-US"/>
        </a:p>
      </dgm:t>
    </dgm:pt>
    <dgm:pt modelId="{67D14AAF-A199-447D-A2D9-DEC05EE03789}" type="sibTrans" cxnId="{7225F0CA-3A40-43F5-B68C-AB597A3E70DB}">
      <dgm:prSet/>
      <dgm:spPr/>
      <dgm:t>
        <a:bodyPr/>
        <a:lstStyle/>
        <a:p>
          <a:endParaRPr lang="en-US"/>
        </a:p>
      </dgm:t>
    </dgm:pt>
    <dgm:pt modelId="{B0266123-AB56-45C8-B5E1-075DD7449688}">
      <dgm:prSet/>
      <dgm:spPr/>
      <dgm:t>
        <a:bodyPr/>
        <a:lstStyle/>
        <a:p>
          <a:pPr rtl="0"/>
          <a:r>
            <a:rPr lang="ar-EG" b="1" dirty="0">
              <a:latin typeface="Alexandria" pitchFamily="2" charset="-78"/>
              <a:cs typeface="Alexandria" pitchFamily="2" charset="-78"/>
            </a:rPr>
            <a:t>2-تعريف الحاسب </a:t>
          </a:r>
          <a:endParaRPr lang="en-US" dirty="0">
            <a:latin typeface="Alexandria" pitchFamily="2" charset="-78"/>
            <a:cs typeface="Alexandria" pitchFamily="2" charset="-78"/>
          </a:endParaRPr>
        </a:p>
      </dgm:t>
    </dgm:pt>
    <dgm:pt modelId="{BFF7F468-1FAF-4EE4-91CB-A8210A141002}" type="parTrans" cxnId="{D352FD44-C835-4B5F-9A07-77B21AAE0757}">
      <dgm:prSet/>
      <dgm:spPr/>
      <dgm:t>
        <a:bodyPr/>
        <a:lstStyle/>
        <a:p>
          <a:endParaRPr lang="en-US"/>
        </a:p>
      </dgm:t>
    </dgm:pt>
    <dgm:pt modelId="{D099F1B5-34FA-41A9-9591-6E13F71936E7}" type="sibTrans" cxnId="{D352FD44-C835-4B5F-9A07-77B21AAE0757}">
      <dgm:prSet/>
      <dgm:spPr/>
      <dgm:t>
        <a:bodyPr/>
        <a:lstStyle/>
        <a:p>
          <a:endParaRPr lang="en-US"/>
        </a:p>
      </dgm:t>
    </dgm:pt>
    <dgm:pt modelId="{54D783BC-61B5-4EB3-9FCB-F973DAA2F162}">
      <dgm:prSet/>
      <dgm:spPr/>
      <dgm:t>
        <a:bodyPr/>
        <a:lstStyle/>
        <a:p>
          <a:pPr rtl="0"/>
          <a:r>
            <a:rPr lang="ar-EG" b="1" dirty="0">
              <a:latin typeface="Alexandria" pitchFamily="2" charset="-78"/>
              <a:cs typeface="Alexandria" pitchFamily="2" charset="-78"/>
            </a:rPr>
            <a:t>3-مكونات الحاسب </a:t>
          </a:r>
          <a:endParaRPr lang="en-US" dirty="0">
            <a:latin typeface="Alexandria" pitchFamily="2" charset="-78"/>
            <a:cs typeface="Alexandria" pitchFamily="2" charset="-78"/>
          </a:endParaRPr>
        </a:p>
      </dgm:t>
    </dgm:pt>
    <dgm:pt modelId="{BDBCE3EA-4CA0-4C04-9F3F-6AB01CF87CEE}" type="parTrans" cxnId="{D0D3FB16-D296-4A85-B64F-59865903A70D}">
      <dgm:prSet/>
      <dgm:spPr/>
      <dgm:t>
        <a:bodyPr/>
        <a:lstStyle/>
        <a:p>
          <a:endParaRPr lang="en-US"/>
        </a:p>
      </dgm:t>
    </dgm:pt>
    <dgm:pt modelId="{2679E39A-2F66-491E-8F86-CBFF99C370AF}" type="sibTrans" cxnId="{D0D3FB16-D296-4A85-B64F-59865903A70D}">
      <dgm:prSet/>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pt>
    <dgm:pt modelId="{59437185-0D80-4FA3-99BF-F1A9B9B30A5D}" type="pres">
      <dgm:prSet presAssocID="{C0E71189-7A27-4A7E-9448-D6F77B12BE36}" presName="pyramid" presStyleLbl="node1" presStyleIdx="0" presStyleCnt="1"/>
      <dgm:spPr/>
    </dgm:pt>
    <dgm:pt modelId="{F00D5213-7437-4671-B570-C5ED2F95EB50}" type="pres">
      <dgm:prSet presAssocID="{C0E71189-7A27-4A7E-9448-D6F77B12BE36}" presName="theList" presStyleCnt="0"/>
      <dgm:spPr/>
    </dgm:pt>
    <dgm:pt modelId="{75459985-9206-4175-BBC7-321DA404BCCB}" type="pres">
      <dgm:prSet presAssocID="{29A5FBE7-C878-46B4-846A-96029D024914}" presName="aNode" presStyleLbl="fgAcc1" presStyleIdx="0" presStyleCnt="3">
        <dgm:presLayoutVars>
          <dgm:bulletEnabled val="1"/>
        </dgm:presLayoutVars>
      </dgm:prSet>
      <dgm:spPr/>
    </dgm:pt>
    <dgm:pt modelId="{5402C5E4-5A85-41C3-AA8D-80F373C17549}" type="pres">
      <dgm:prSet presAssocID="{29A5FBE7-C878-46B4-846A-96029D024914}" presName="aSpace" presStyleCnt="0"/>
      <dgm:spPr/>
    </dgm:pt>
    <dgm:pt modelId="{3B19425F-172F-493F-A0C8-E82B308E573E}" type="pres">
      <dgm:prSet presAssocID="{B0266123-AB56-45C8-B5E1-075DD7449688}" presName="aNode" presStyleLbl="fgAcc1" presStyleIdx="1" presStyleCnt="3">
        <dgm:presLayoutVars>
          <dgm:bulletEnabled val="1"/>
        </dgm:presLayoutVars>
      </dgm:prSet>
      <dgm:spPr/>
    </dgm:pt>
    <dgm:pt modelId="{5079C5BB-F3A5-4125-A013-373386A08D21}" type="pres">
      <dgm:prSet presAssocID="{B0266123-AB56-45C8-B5E1-075DD7449688}" presName="aSpace" presStyleCnt="0"/>
      <dgm:spPr/>
    </dgm:pt>
    <dgm:pt modelId="{111E365C-AA87-4F78-9930-A36202E130CB}" type="pres">
      <dgm:prSet presAssocID="{54D783BC-61B5-4EB3-9FCB-F973DAA2F162}" presName="aNode" presStyleLbl="fgAcc1" presStyleIdx="2" presStyleCnt="3">
        <dgm:presLayoutVars>
          <dgm:bulletEnabled val="1"/>
        </dgm:presLayoutVars>
      </dgm:prSet>
      <dgm:spPr/>
    </dgm:pt>
    <dgm:pt modelId="{C1DF21C6-7215-46D8-967C-941D51093819}" type="pres">
      <dgm:prSet presAssocID="{54D783BC-61B5-4EB3-9FCB-F973DAA2F162}" presName="aSpace" presStyleCnt="0"/>
      <dgm:spPr/>
    </dgm:pt>
  </dgm:ptLst>
  <dgm:cxnLst>
    <dgm:cxn modelId="{9DBD1902-0E55-4F74-B45D-2B570E1F6513}" type="presOf" srcId="{54D783BC-61B5-4EB3-9FCB-F973DAA2F162}" destId="{111E365C-AA87-4F78-9930-A36202E130CB}" srcOrd="0" destOrd="0" presId="urn:microsoft.com/office/officeart/2005/8/layout/pyramid2"/>
    <dgm:cxn modelId="{D0D3FB16-D296-4A85-B64F-59865903A70D}" srcId="{C0E71189-7A27-4A7E-9448-D6F77B12BE36}" destId="{54D783BC-61B5-4EB3-9FCB-F973DAA2F162}" srcOrd="2" destOrd="0" parTransId="{BDBCE3EA-4CA0-4C04-9F3F-6AB01CF87CEE}" sibTransId="{2679E39A-2F66-491E-8F86-CBFF99C370AF}"/>
    <dgm:cxn modelId="{86130922-273A-4AF8-8F79-251DABD1B2C3}" type="presOf" srcId="{29A5FBE7-C878-46B4-846A-96029D024914}" destId="{75459985-9206-4175-BBC7-321DA404BCCB}" srcOrd="0" destOrd="0" presId="urn:microsoft.com/office/officeart/2005/8/layout/pyramid2"/>
    <dgm:cxn modelId="{2894A437-2657-43A7-876C-3E7C78DDF92A}" type="presOf" srcId="{C0E71189-7A27-4A7E-9448-D6F77B12BE36}" destId="{EE23EB31-054C-4CA6-91D3-20D5537DFDAB}" srcOrd="0" destOrd="0" presId="urn:microsoft.com/office/officeart/2005/8/layout/pyramid2"/>
    <dgm:cxn modelId="{D352FD44-C835-4B5F-9A07-77B21AAE0757}" srcId="{C0E71189-7A27-4A7E-9448-D6F77B12BE36}" destId="{B0266123-AB56-45C8-B5E1-075DD7449688}" srcOrd="1" destOrd="0" parTransId="{BFF7F468-1FAF-4EE4-91CB-A8210A141002}" sibTransId="{D099F1B5-34FA-41A9-9591-6E13F71936E7}"/>
    <dgm:cxn modelId="{269E0A8E-344C-4129-A6F5-B36DFB545AFF}" type="presOf" srcId="{B0266123-AB56-45C8-B5E1-075DD7449688}" destId="{3B19425F-172F-493F-A0C8-E82B308E573E}" srcOrd="0" destOrd="0" presId="urn:microsoft.com/office/officeart/2005/8/layout/pyramid2"/>
    <dgm:cxn modelId="{7225F0CA-3A40-43F5-B68C-AB597A3E70DB}" srcId="{C0E71189-7A27-4A7E-9448-D6F77B12BE36}" destId="{29A5FBE7-C878-46B4-846A-96029D024914}" srcOrd="0" destOrd="0" parTransId="{FC15B82E-3F23-42A9-BA91-55C6B26A9767}" sibTransId="{67D14AAF-A199-447D-A2D9-DEC05EE03789}"/>
    <dgm:cxn modelId="{1431F93A-8F42-45BE-A9A8-959175130307}" type="presParOf" srcId="{EE23EB31-054C-4CA6-91D3-20D5537DFDAB}" destId="{59437185-0D80-4FA3-99BF-F1A9B9B30A5D}" srcOrd="0" destOrd="0" presId="urn:microsoft.com/office/officeart/2005/8/layout/pyramid2"/>
    <dgm:cxn modelId="{5CA30BA8-59F0-47C5-850C-1846CDFA25F2}" type="presParOf" srcId="{EE23EB31-054C-4CA6-91D3-20D5537DFDAB}" destId="{F00D5213-7437-4671-B570-C5ED2F95EB50}" srcOrd="1" destOrd="0" presId="urn:microsoft.com/office/officeart/2005/8/layout/pyramid2"/>
    <dgm:cxn modelId="{0A8F31DA-63A2-464B-AB42-73108D1329DC}" type="presParOf" srcId="{F00D5213-7437-4671-B570-C5ED2F95EB50}" destId="{75459985-9206-4175-BBC7-321DA404BCCB}" srcOrd="0" destOrd="0" presId="urn:microsoft.com/office/officeart/2005/8/layout/pyramid2"/>
    <dgm:cxn modelId="{CEC15ADF-D10F-4E0B-B8DC-798D15F48B63}" type="presParOf" srcId="{F00D5213-7437-4671-B570-C5ED2F95EB50}" destId="{5402C5E4-5A85-41C3-AA8D-80F373C17549}" srcOrd="1" destOrd="0" presId="urn:microsoft.com/office/officeart/2005/8/layout/pyramid2"/>
    <dgm:cxn modelId="{8B8E132F-7CF3-4071-9C01-14577CF27B31}" type="presParOf" srcId="{F00D5213-7437-4671-B570-C5ED2F95EB50}" destId="{3B19425F-172F-493F-A0C8-E82B308E573E}" srcOrd="2" destOrd="0" presId="urn:microsoft.com/office/officeart/2005/8/layout/pyramid2"/>
    <dgm:cxn modelId="{B2051692-16BA-4C38-B7D2-04A1477AB980}" type="presParOf" srcId="{F00D5213-7437-4671-B570-C5ED2F95EB50}" destId="{5079C5BB-F3A5-4125-A013-373386A08D21}" srcOrd="3" destOrd="0" presId="urn:microsoft.com/office/officeart/2005/8/layout/pyramid2"/>
    <dgm:cxn modelId="{FED2A7EF-17CB-4B60-BFB7-1C381DB6C519}" type="presParOf" srcId="{F00D5213-7437-4671-B570-C5ED2F95EB50}" destId="{111E365C-AA87-4F78-9930-A36202E130CB}" srcOrd="4" destOrd="0" presId="urn:microsoft.com/office/officeart/2005/8/layout/pyramid2"/>
    <dgm:cxn modelId="{676B5241-523F-4E49-9582-3C604B67CAD2}" type="presParOf" srcId="{F00D5213-7437-4671-B570-C5ED2F95EB50}" destId="{C1DF21C6-7215-46D8-967C-941D51093819}"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en-US" sz="2000" b="1" dirty="0">
              <a:latin typeface="Alexandria" pitchFamily="2" charset="-78"/>
              <a:cs typeface="Alexandria" pitchFamily="2" charset="-78"/>
            </a:rPr>
            <a:t>ABC</a:t>
          </a: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en-US" sz="2000" b="1" dirty="0">
              <a:latin typeface="Alexandria" pitchFamily="2" charset="-78"/>
              <a:cs typeface="Alexandria" pitchFamily="2" charset="-78"/>
            </a:rPr>
            <a:t>ENIAC</a:t>
          </a: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2"/>
      <dgm:spPr/>
    </dgm:pt>
    <dgm:pt modelId="{FA464CE1-01E5-437B-BF12-0A6322818267}" type="pres">
      <dgm:prSet presAssocID="{A8DDCB6E-5E75-4903-8788-F3B86BF3EB2C}" presName="txShp" presStyleLbl="node1" presStyleIdx="0" presStyleCnt="2">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2"/>
      <dgm:spPr/>
    </dgm:pt>
    <dgm:pt modelId="{8997EFBF-B84D-4138-B4C8-147105013312}" type="pres">
      <dgm:prSet presAssocID="{89C16F24-3A02-46CC-916C-D02AD00B30C8}" presName="txShp" presStyleLbl="node1" presStyleIdx="1" presStyleCnt="2">
        <dgm:presLayoutVars>
          <dgm:bulletEnabled val="1"/>
        </dgm:presLayoutVars>
      </dgm:prSet>
      <dgm:spPr/>
    </dgm:pt>
  </dgm:ptLst>
  <dgm:cxnLst>
    <dgm:cxn modelId="{18E90235-670E-4D82-BF6C-027DC7353872}" srcId="{87FF5013-66BD-4652-AB65-382D09FB8FD2}" destId="{A8DDCB6E-5E75-4903-8788-F3B86BF3EB2C}" srcOrd="0" destOrd="0" parTransId="{9DD23F84-A601-4B97-B7A3-58C233D78D61}" sibTransId="{EDF595BC-75E7-4F1F-B1BA-0D367241F0FC}"/>
    <dgm:cxn modelId="{DA0EF553-3487-4A56-A414-33CE140536F3}" srcId="{87FF5013-66BD-4652-AB65-382D09FB8FD2}" destId="{89C16F24-3A02-46CC-916C-D02AD00B30C8}" srcOrd="1" destOrd="0" parTransId="{C5185DFF-51E1-4D7E-AF88-E7190EB15C15}" sibTransId="{82E92625-98BE-4171-881A-8B3270D7F06F}"/>
    <dgm:cxn modelId="{13242889-28F0-470F-8023-A3BCA89488C7}" type="presOf" srcId="{87FF5013-66BD-4652-AB65-382D09FB8FD2}" destId="{C8B56DD2-8520-4BF2-9985-4BF690B141E0}" srcOrd="0" destOrd="0" presId="urn:microsoft.com/office/officeart/2005/8/layout/vList3"/>
    <dgm:cxn modelId="{C22B08C5-A7E0-4868-957A-061DB816CC9B}" type="presOf" srcId="{A8DDCB6E-5E75-4903-8788-F3B86BF3EB2C}" destId="{FA464CE1-01E5-437B-BF12-0A6322818267}" srcOrd="0" destOrd="0" presId="urn:microsoft.com/office/officeart/2005/8/layout/vList3"/>
    <dgm:cxn modelId="{A455AAEE-E616-4AB7-B00B-47141C12EFB8}" type="presOf" srcId="{89C16F24-3A02-46CC-916C-D02AD00B30C8}" destId="{8997EFBF-B84D-4138-B4C8-147105013312}" srcOrd="0" destOrd="0" presId="urn:microsoft.com/office/officeart/2005/8/layout/vList3"/>
    <dgm:cxn modelId="{15E4FCCF-4247-4C91-A59F-7E9E05FC4ECE}" type="presParOf" srcId="{C8B56DD2-8520-4BF2-9985-4BF690B141E0}" destId="{68A4B258-880E-4E27-A71A-3CFA1D40DBC7}" srcOrd="0" destOrd="0" presId="urn:microsoft.com/office/officeart/2005/8/layout/vList3"/>
    <dgm:cxn modelId="{D4D926BF-B555-4396-AB11-67E150209E07}" type="presParOf" srcId="{68A4B258-880E-4E27-A71A-3CFA1D40DBC7}" destId="{BFF1FAA1-8BDB-4A0D-AE9D-6ED22080BCCA}" srcOrd="0" destOrd="0" presId="urn:microsoft.com/office/officeart/2005/8/layout/vList3"/>
    <dgm:cxn modelId="{0483FAFB-8C24-482A-A28F-29151E8B498E}" type="presParOf" srcId="{68A4B258-880E-4E27-A71A-3CFA1D40DBC7}" destId="{FA464CE1-01E5-437B-BF12-0A6322818267}" srcOrd="1" destOrd="0" presId="urn:microsoft.com/office/officeart/2005/8/layout/vList3"/>
    <dgm:cxn modelId="{FD915AAB-A56C-46C6-B848-497FFFB041FB}" type="presParOf" srcId="{C8B56DD2-8520-4BF2-9985-4BF690B141E0}" destId="{540B5C16-4D9B-4C36-AE83-17B4C414F798}" srcOrd="1" destOrd="0" presId="urn:microsoft.com/office/officeart/2005/8/layout/vList3"/>
    <dgm:cxn modelId="{782ACA8D-9E0B-42E1-B0B0-9B75ECC4AE86}" type="presParOf" srcId="{C8B56DD2-8520-4BF2-9985-4BF690B141E0}" destId="{A74A92D7-989B-4F8F-B04D-075F719E2C68}" srcOrd="2" destOrd="0" presId="urn:microsoft.com/office/officeart/2005/8/layout/vList3"/>
    <dgm:cxn modelId="{C23C7BB6-9F62-479C-B43B-145475228EA5}" type="presParOf" srcId="{A74A92D7-989B-4F8F-B04D-075F719E2C68}" destId="{4C2A7047-7997-4345-8A06-F98461E7E308}" srcOrd="0" destOrd="0" presId="urn:microsoft.com/office/officeart/2005/8/layout/vList3"/>
    <dgm:cxn modelId="{D1DB87A2-DC49-4B41-A289-5FFBE0EC7B0C}"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ar-EG" sz="2800" b="1" dirty="0">
              <a:latin typeface="Alexandria" pitchFamily="2" charset="-78"/>
              <a:cs typeface="Alexandria" pitchFamily="2" charset="-78"/>
            </a:rPr>
            <a:t>المكونات المادية </a:t>
          </a:r>
          <a:endParaRPr lang="en-US" sz="28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ar-EG" sz="2800" b="1" dirty="0">
              <a:latin typeface="Alexandria" pitchFamily="2" charset="-78"/>
              <a:cs typeface="Alexandria" pitchFamily="2" charset="-78"/>
            </a:rPr>
            <a:t>المكونات المعنوية </a:t>
          </a:r>
          <a:endParaRPr lang="en-US" sz="2800" b="1" dirty="0">
            <a:latin typeface="Alexandria" pitchFamily="2" charset="-78"/>
            <a:cs typeface="Alexandria" pitchFamily="2" charset="-78"/>
          </a:endParaRP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2"/>
      <dgm:spPr/>
    </dgm:pt>
    <dgm:pt modelId="{FA464CE1-01E5-437B-BF12-0A6322818267}" type="pres">
      <dgm:prSet presAssocID="{A8DDCB6E-5E75-4903-8788-F3B86BF3EB2C}" presName="txShp" presStyleLbl="node1" presStyleIdx="0" presStyleCnt="2">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2"/>
      <dgm:spPr/>
    </dgm:pt>
    <dgm:pt modelId="{8997EFBF-B84D-4138-B4C8-147105013312}" type="pres">
      <dgm:prSet presAssocID="{89C16F24-3A02-46CC-916C-D02AD00B30C8}" presName="txShp" presStyleLbl="node1" presStyleIdx="1" presStyleCnt="2">
        <dgm:presLayoutVars>
          <dgm:bulletEnabled val="1"/>
        </dgm:presLayoutVars>
      </dgm:prSet>
      <dgm:spPr/>
    </dgm:pt>
  </dgm:ptLst>
  <dgm:cxnLst>
    <dgm:cxn modelId="{6FBA4F25-720B-488A-A283-720F7AEC9C2B}" type="presOf" srcId="{A8DDCB6E-5E75-4903-8788-F3B86BF3EB2C}" destId="{FA464CE1-01E5-437B-BF12-0A6322818267}" srcOrd="0" destOrd="0" presId="urn:microsoft.com/office/officeart/2005/8/layout/vList3"/>
    <dgm:cxn modelId="{18E90235-670E-4D82-BF6C-027DC7353872}" srcId="{87FF5013-66BD-4652-AB65-382D09FB8FD2}" destId="{A8DDCB6E-5E75-4903-8788-F3B86BF3EB2C}" srcOrd="0" destOrd="0" parTransId="{9DD23F84-A601-4B97-B7A3-58C233D78D61}" sibTransId="{EDF595BC-75E7-4F1F-B1BA-0D367241F0FC}"/>
    <dgm:cxn modelId="{DA0EF553-3487-4A56-A414-33CE140536F3}" srcId="{87FF5013-66BD-4652-AB65-382D09FB8FD2}" destId="{89C16F24-3A02-46CC-916C-D02AD00B30C8}" srcOrd="1" destOrd="0" parTransId="{C5185DFF-51E1-4D7E-AF88-E7190EB15C15}" sibTransId="{82E92625-98BE-4171-881A-8B3270D7F06F}"/>
    <dgm:cxn modelId="{E69679F4-E588-4DB9-9FF8-516007DE3A0B}" type="presOf" srcId="{87FF5013-66BD-4652-AB65-382D09FB8FD2}" destId="{C8B56DD2-8520-4BF2-9985-4BF690B141E0}" srcOrd="0" destOrd="0" presId="urn:microsoft.com/office/officeart/2005/8/layout/vList3"/>
    <dgm:cxn modelId="{28E7DEFE-2AD3-47A5-BDD6-57705AA5010B}" type="presOf" srcId="{89C16F24-3A02-46CC-916C-D02AD00B30C8}" destId="{8997EFBF-B84D-4138-B4C8-147105013312}" srcOrd="0" destOrd="0" presId="urn:microsoft.com/office/officeart/2005/8/layout/vList3"/>
    <dgm:cxn modelId="{45A74009-C751-4CF8-B7E1-F2921BFA0EF8}" type="presParOf" srcId="{C8B56DD2-8520-4BF2-9985-4BF690B141E0}" destId="{68A4B258-880E-4E27-A71A-3CFA1D40DBC7}" srcOrd="0" destOrd="0" presId="urn:microsoft.com/office/officeart/2005/8/layout/vList3"/>
    <dgm:cxn modelId="{85F966F8-0903-4285-8D6A-E46053D4BADE}" type="presParOf" srcId="{68A4B258-880E-4E27-A71A-3CFA1D40DBC7}" destId="{BFF1FAA1-8BDB-4A0D-AE9D-6ED22080BCCA}" srcOrd="0" destOrd="0" presId="urn:microsoft.com/office/officeart/2005/8/layout/vList3"/>
    <dgm:cxn modelId="{1C0471C4-7922-45DC-BD4B-DC99F5B6B3BA}" type="presParOf" srcId="{68A4B258-880E-4E27-A71A-3CFA1D40DBC7}" destId="{FA464CE1-01E5-437B-BF12-0A6322818267}" srcOrd="1" destOrd="0" presId="urn:microsoft.com/office/officeart/2005/8/layout/vList3"/>
    <dgm:cxn modelId="{211FC208-06F3-4093-B06B-0A15DF5E7FC5}" type="presParOf" srcId="{C8B56DD2-8520-4BF2-9985-4BF690B141E0}" destId="{540B5C16-4D9B-4C36-AE83-17B4C414F798}" srcOrd="1" destOrd="0" presId="urn:microsoft.com/office/officeart/2005/8/layout/vList3"/>
    <dgm:cxn modelId="{73F316CB-B5EA-475E-9BAF-4F26083AC83B}" type="presParOf" srcId="{C8B56DD2-8520-4BF2-9985-4BF690B141E0}" destId="{A74A92D7-989B-4F8F-B04D-075F719E2C68}" srcOrd="2" destOrd="0" presId="urn:microsoft.com/office/officeart/2005/8/layout/vList3"/>
    <dgm:cxn modelId="{21D79E10-BFD2-433B-AC97-F49A58550467}" type="presParOf" srcId="{A74A92D7-989B-4F8F-B04D-075F719E2C68}" destId="{4C2A7047-7997-4345-8A06-F98461E7E308}" srcOrd="0" destOrd="0" presId="urn:microsoft.com/office/officeart/2005/8/layout/vList3"/>
    <dgm:cxn modelId="{F1373909-4475-422D-AE7F-A3FE59E2C7E3}"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3DF6F93-76AE-488F-BB93-710DA1F28482}">
      <dgm:prSet custT="1"/>
      <dgm:spPr/>
      <dgm:t>
        <a:bodyPr/>
        <a:lstStyle/>
        <a:p>
          <a:pPr rtl="0"/>
          <a:r>
            <a:rPr lang="ar-EG" sz="2800" b="1" dirty="0">
              <a:latin typeface="Alexandria" pitchFamily="2" charset="-78"/>
              <a:cs typeface="Alexandria" pitchFamily="2" charset="-78"/>
            </a:rPr>
            <a:t>برامج الحاسب </a:t>
          </a:r>
          <a:endParaRPr lang="en-US" sz="2800" b="1" dirty="0">
            <a:latin typeface="Alexandria" pitchFamily="2" charset="-78"/>
            <a:cs typeface="Alexandria" pitchFamily="2" charset="-78"/>
          </a:endParaRPr>
        </a:p>
      </dgm:t>
    </dgm:pt>
    <dgm:pt modelId="{C767C4DA-1D1B-4AD0-9CEC-EDAE652C603D}" type="parTrans" cxnId="{F482FB8E-2831-4467-A4DB-FD9A5E172BB8}">
      <dgm:prSet/>
      <dgm:spPr/>
      <dgm:t>
        <a:bodyPr/>
        <a:lstStyle/>
        <a:p>
          <a:endParaRPr lang="en-US"/>
        </a:p>
      </dgm:t>
    </dgm:pt>
    <dgm:pt modelId="{EA351ECD-850C-4FB7-9109-FD97FB665389}" type="sibTrans" cxnId="{F482FB8E-2831-4467-A4DB-FD9A5E172BB8}">
      <dgm:prSet/>
      <dgm:spPr/>
      <dgm:t>
        <a:bodyPr/>
        <a:lstStyle/>
        <a:p>
          <a:endParaRPr lang="en-US"/>
        </a:p>
      </dgm:t>
    </dgm:pt>
    <dgm:pt modelId="{5DFE2EF5-4A24-462D-8FDE-9F03732DEBCA}">
      <dgm:prSet custT="1"/>
      <dgm:spPr/>
      <dgm:t>
        <a:bodyPr/>
        <a:lstStyle/>
        <a:p>
          <a:pPr rtl="0"/>
          <a:r>
            <a:rPr lang="ar-EG" sz="2000" b="1" dirty="0">
              <a:latin typeface="Alexandria" pitchFamily="2" charset="-78"/>
              <a:cs typeface="Alexandria" pitchFamily="2" charset="-78"/>
            </a:rPr>
            <a:t>-حماية برامج الحاسب </a:t>
          </a:r>
          <a:endParaRPr lang="en-US" sz="2800" dirty="0">
            <a:latin typeface="Alexandria" pitchFamily="2" charset="-78"/>
            <a:cs typeface="Alexandria" pitchFamily="2" charset="-78"/>
          </a:endParaRPr>
        </a:p>
      </dgm:t>
    </dgm:pt>
    <dgm:pt modelId="{EB3806B8-55CA-46FE-898C-A18707B1F4CC}" type="parTrans" cxnId="{BB4F8669-41A6-4704-9F70-318A86626AB1}">
      <dgm:prSet/>
      <dgm:spPr/>
      <dgm:t>
        <a:bodyPr/>
        <a:lstStyle/>
        <a:p>
          <a:endParaRPr lang="en-US"/>
        </a:p>
      </dgm:t>
    </dgm:pt>
    <dgm:pt modelId="{15D3E95F-C58F-46A9-93A1-FAAFFAE1843C}" type="sibTrans" cxnId="{BB4F8669-41A6-4704-9F70-318A86626AB1}">
      <dgm:prSet/>
      <dgm:spPr/>
      <dgm:t>
        <a:bodyPr/>
        <a:lstStyle/>
        <a:p>
          <a:endParaRPr lang="en-US" dirty="0"/>
        </a:p>
      </dgm:t>
    </dgm:pt>
    <dgm:pt modelId="{07F3525A-1133-478A-AF2D-557B231D207A}">
      <dgm:prSet custT="1"/>
      <dgm:spPr/>
      <dgm:t>
        <a:bodyPr/>
        <a:lstStyle/>
        <a:p>
          <a:pPr rtl="0"/>
          <a:r>
            <a:rPr lang="ar-EG" sz="2000" b="1" dirty="0">
              <a:latin typeface="Alexandria" pitchFamily="2" charset="-78"/>
              <a:cs typeface="Alexandria" pitchFamily="2" charset="-78"/>
            </a:rPr>
            <a:t>- الطبيعة القانونية لعقود إعداد البرامج الالكترونية </a:t>
          </a:r>
          <a:endParaRPr lang="en-US" sz="2000" dirty="0">
            <a:latin typeface="Alexandria" pitchFamily="2" charset="-78"/>
            <a:cs typeface="Alexandria" pitchFamily="2" charset="-78"/>
          </a:endParaRPr>
        </a:p>
      </dgm:t>
    </dgm:pt>
    <dgm:pt modelId="{1A5A611D-7E76-4F8D-8FF8-C2488E14ED13}" type="parTrans" cxnId="{B8879731-BA4F-4BA4-B74C-CB8A3DB532AE}">
      <dgm:prSet/>
      <dgm:spPr/>
      <dgm:t>
        <a:bodyPr/>
        <a:lstStyle/>
        <a:p>
          <a:endParaRPr lang="en-US"/>
        </a:p>
      </dgm:t>
    </dgm:pt>
    <dgm:pt modelId="{9EFC3AE3-45BA-4C93-8560-D794F163535D}" type="sibTrans" cxnId="{B8879731-BA4F-4BA4-B74C-CB8A3DB532AE}">
      <dgm:prSet/>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pt>
    <dgm:pt modelId="{48B7C459-AB51-430C-BA12-12E59CF58752}" type="pres">
      <dgm:prSet presAssocID="{93DF6F93-76AE-488F-BB93-710DA1F28482}" presName="hierRoot1" presStyleCnt="0">
        <dgm:presLayoutVars>
          <dgm:hierBranch val="init"/>
        </dgm:presLayoutVars>
      </dgm:prSet>
      <dgm:spPr/>
    </dgm:pt>
    <dgm:pt modelId="{3985BE03-3E3D-414F-A0FB-2C8D9225B061}" type="pres">
      <dgm:prSet presAssocID="{93DF6F93-76AE-488F-BB93-710DA1F28482}" presName="rootComposite1" presStyleCnt="0"/>
      <dgm:spPr/>
    </dgm:pt>
    <dgm:pt modelId="{A3B66498-20D0-4D14-BC20-CFDC16EB59E3}" type="pres">
      <dgm:prSet presAssocID="{93DF6F93-76AE-488F-BB93-710DA1F28482}" presName="rootText1" presStyleLbl="node0" presStyleIdx="0" presStyleCnt="3" custLinFactX="12665" custLinFactY="-16464" custLinFactNeighborX="100000" custLinFactNeighborY="-100000">
        <dgm:presLayoutVars>
          <dgm:chPref val="3"/>
        </dgm:presLayoutVars>
      </dgm:prSet>
      <dgm:spPr/>
    </dgm:pt>
    <dgm:pt modelId="{354FC58D-7FBD-4CFD-9378-D7DF65017604}" type="pres">
      <dgm:prSet presAssocID="{93DF6F93-76AE-488F-BB93-710DA1F28482}" presName="rootConnector1" presStyleLbl="node1" presStyleIdx="0" presStyleCnt="0"/>
      <dgm:spPr/>
    </dgm:pt>
    <dgm:pt modelId="{9124041B-9360-4AA5-B408-E5CECD2659D5}" type="pres">
      <dgm:prSet presAssocID="{93DF6F93-76AE-488F-BB93-710DA1F28482}" presName="hierChild2" presStyleCnt="0"/>
      <dgm:spPr/>
    </dgm:pt>
    <dgm:pt modelId="{078F629F-7BE5-4102-921A-013C8C797773}" type="pres">
      <dgm:prSet presAssocID="{93DF6F93-76AE-488F-BB93-710DA1F28482}" presName="hierChild3" presStyleCnt="0"/>
      <dgm:spPr/>
    </dgm:pt>
    <dgm:pt modelId="{19A13AD6-D848-4980-8AEC-164FE7679ADD}" type="pres">
      <dgm:prSet presAssocID="{5DFE2EF5-4A24-462D-8FDE-9F03732DEBCA}" presName="hierRoot1" presStyleCnt="0">
        <dgm:presLayoutVars>
          <dgm:hierBranch val="init"/>
        </dgm:presLayoutVars>
      </dgm:prSet>
      <dgm:spPr/>
    </dgm:pt>
    <dgm:pt modelId="{661B364E-46CD-495D-9FBD-AD44011B658D}" type="pres">
      <dgm:prSet presAssocID="{5DFE2EF5-4A24-462D-8FDE-9F03732DEBCA}" presName="rootComposite1" presStyleCnt="0"/>
      <dgm:spPr/>
    </dgm:pt>
    <dgm:pt modelId="{4CD2C87E-E255-447C-9B28-5B208A589942}" type="pres">
      <dgm:prSet presAssocID="{5DFE2EF5-4A24-462D-8FDE-9F03732DEBCA}" presName="rootText1" presStyleLbl="node0" presStyleIdx="1" presStyleCnt="3" custLinFactX="1435" custLinFactNeighborX="100000" custLinFactNeighborY="12014">
        <dgm:presLayoutVars>
          <dgm:chPref val="3"/>
        </dgm:presLayoutVars>
      </dgm:prSet>
      <dgm:spPr/>
    </dgm:pt>
    <dgm:pt modelId="{9A413ABD-77F9-4A4D-AA66-35FD0055F94A}" type="pres">
      <dgm:prSet presAssocID="{5DFE2EF5-4A24-462D-8FDE-9F03732DEBCA}" presName="rootConnector1" presStyleLbl="node1" presStyleIdx="0" presStyleCnt="0"/>
      <dgm:spPr/>
    </dgm:pt>
    <dgm:pt modelId="{0B1578A1-D19A-427A-AC84-ED813A34A826}" type="pres">
      <dgm:prSet presAssocID="{5DFE2EF5-4A24-462D-8FDE-9F03732DEBCA}" presName="hierChild2" presStyleCnt="0"/>
      <dgm:spPr/>
    </dgm:pt>
    <dgm:pt modelId="{8C62B8DC-55FF-4C9B-A548-1818C661763A}" type="pres">
      <dgm:prSet presAssocID="{5DFE2EF5-4A24-462D-8FDE-9F03732DEBCA}" presName="hierChild3" presStyleCnt="0"/>
      <dgm:spPr/>
    </dgm:pt>
    <dgm:pt modelId="{3CEA670B-5C68-4974-AFB4-F5A50422786D}" type="pres">
      <dgm:prSet presAssocID="{07F3525A-1133-478A-AF2D-557B231D207A}" presName="hierRoot1" presStyleCnt="0">
        <dgm:presLayoutVars>
          <dgm:hierBranch val="init"/>
        </dgm:presLayoutVars>
      </dgm:prSet>
      <dgm:spPr/>
    </dgm:pt>
    <dgm:pt modelId="{97B939F1-5733-4226-9D3D-B048271E42E4}" type="pres">
      <dgm:prSet presAssocID="{07F3525A-1133-478A-AF2D-557B231D207A}" presName="rootComposite1" presStyleCnt="0"/>
      <dgm:spPr/>
    </dgm:pt>
    <dgm:pt modelId="{52D1A23A-D370-4B46-968E-5F38CFDF80BA}" type="pres">
      <dgm:prSet presAssocID="{07F3525A-1133-478A-AF2D-557B231D207A}" presName="rootText1" presStyleLbl="node0" presStyleIdx="2" presStyleCnt="3" custLinFactX="-100000" custLinFactNeighborX="-129046" custLinFactNeighborY="12014">
        <dgm:presLayoutVars>
          <dgm:chPref val="3"/>
        </dgm:presLayoutVars>
      </dgm:prSet>
      <dgm:spPr/>
    </dgm:pt>
    <dgm:pt modelId="{8D5EEF73-E831-4E78-A1EA-270C1C615F6D}" type="pres">
      <dgm:prSet presAssocID="{07F3525A-1133-478A-AF2D-557B231D207A}" presName="rootConnector1" presStyleLbl="node1" presStyleIdx="0" presStyleCnt="0"/>
      <dgm:spPr/>
    </dgm:pt>
    <dgm:pt modelId="{C38BFEC6-DFB8-4039-8523-CBD639B15EA7}" type="pres">
      <dgm:prSet presAssocID="{07F3525A-1133-478A-AF2D-557B231D207A}" presName="hierChild2" presStyleCnt="0"/>
      <dgm:spPr/>
    </dgm:pt>
    <dgm:pt modelId="{2CA9A5F3-3155-43E2-8D54-3A953ACC054D}" type="pres">
      <dgm:prSet presAssocID="{07F3525A-1133-478A-AF2D-557B231D207A}" presName="hierChild3" presStyleCnt="0"/>
      <dgm:spPr/>
    </dgm:pt>
  </dgm:ptLst>
  <dgm:cxnLst>
    <dgm:cxn modelId="{08045926-7A21-497B-A013-134AF2477E76}" type="presOf" srcId="{93DF6F93-76AE-488F-BB93-710DA1F28482}" destId="{A3B66498-20D0-4D14-BC20-CFDC16EB59E3}" srcOrd="0" destOrd="0" presId="urn:microsoft.com/office/officeart/2005/8/layout/orgChart1"/>
    <dgm:cxn modelId="{9ADCB629-020F-4E6D-88C3-9BCCF5894692}" type="presOf" srcId="{2DFBA995-5EFC-482F-A6D7-AEEC31B3F200}" destId="{29526E62-9802-4F51-B11D-AD57E18CB412}" srcOrd="0" destOrd="0" presId="urn:microsoft.com/office/officeart/2005/8/layout/orgChart1"/>
    <dgm:cxn modelId="{4162B92A-7F73-4EEB-BCF4-76EA1C74C940}" type="presOf" srcId="{5DFE2EF5-4A24-462D-8FDE-9F03732DEBCA}" destId="{4CD2C87E-E255-447C-9B28-5B208A589942}" srcOrd="0" destOrd="0" presId="urn:microsoft.com/office/officeart/2005/8/layout/orgChart1"/>
    <dgm:cxn modelId="{B8879731-BA4F-4BA4-B74C-CB8A3DB532AE}" srcId="{2DFBA995-5EFC-482F-A6D7-AEEC31B3F200}" destId="{07F3525A-1133-478A-AF2D-557B231D207A}" srcOrd="2" destOrd="0" parTransId="{1A5A611D-7E76-4F8D-8FF8-C2488E14ED13}" sibTransId="{9EFC3AE3-45BA-4C93-8560-D794F163535D}"/>
    <dgm:cxn modelId="{BB4F8669-41A6-4704-9F70-318A86626AB1}" srcId="{2DFBA995-5EFC-482F-A6D7-AEEC31B3F200}" destId="{5DFE2EF5-4A24-462D-8FDE-9F03732DEBCA}" srcOrd="1" destOrd="0" parTransId="{EB3806B8-55CA-46FE-898C-A18707B1F4CC}" sibTransId="{15D3E95F-C58F-46A9-93A1-FAAFFAE1843C}"/>
    <dgm:cxn modelId="{F482FB8E-2831-4467-A4DB-FD9A5E172BB8}" srcId="{2DFBA995-5EFC-482F-A6D7-AEEC31B3F200}" destId="{93DF6F93-76AE-488F-BB93-710DA1F28482}" srcOrd="0" destOrd="0" parTransId="{C767C4DA-1D1B-4AD0-9CEC-EDAE652C603D}" sibTransId="{EA351ECD-850C-4FB7-9109-FD97FB665389}"/>
    <dgm:cxn modelId="{689EF5AE-FF85-4793-A8BA-698EAFC6C298}" type="presOf" srcId="{07F3525A-1133-478A-AF2D-557B231D207A}" destId="{52D1A23A-D370-4B46-968E-5F38CFDF80BA}" srcOrd="0" destOrd="0" presId="urn:microsoft.com/office/officeart/2005/8/layout/orgChart1"/>
    <dgm:cxn modelId="{CD79BEC2-F1B8-4DF8-99DE-E93C90BBB798}" type="presOf" srcId="{07F3525A-1133-478A-AF2D-557B231D207A}" destId="{8D5EEF73-E831-4E78-A1EA-270C1C615F6D}" srcOrd="1" destOrd="0" presId="urn:microsoft.com/office/officeart/2005/8/layout/orgChart1"/>
    <dgm:cxn modelId="{BB32C1C4-6116-44AF-8863-150A1BD80CBC}" type="presOf" srcId="{93DF6F93-76AE-488F-BB93-710DA1F28482}" destId="{354FC58D-7FBD-4CFD-9378-D7DF65017604}" srcOrd="1" destOrd="0" presId="urn:microsoft.com/office/officeart/2005/8/layout/orgChart1"/>
    <dgm:cxn modelId="{1A6223FC-679B-4700-8FFC-A63EEF43B54E}" type="presOf" srcId="{5DFE2EF5-4A24-462D-8FDE-9F03732DEBCA}" destId="{9A413ABD-77F9-4A4D-AA66-35FD0055F94A}" srcOrd="1" destOrd="0" presId="urn:microsoft.com/office/officeart/2005/8/layout/orgChart1"/>
    <dgm:cxn modelId="{6A323991-78B4-4561-BE50-7E277BD3D975}" type="presParOf" srcId="{29526E62-9802-4F51-B11D-AD57E18CB412}" destId="{48B7C459-AB51-430C-BA12-12E59CF58752}" srcOrd="0" destOrd="0" presId="urn:microsoft.com/office/officeart/2005/8/layout/orgChart1"/>
    <dgm:cxn modelId="{96DE1286-FCD5-4F69-AA5B-BD9F7F3FC905}" type="presParOf" srcId="{48B7C459-AB51-430C-BA12-12E59CF58752}" destId="{3985BE03-3E3D-414F-A0FB-2C8D9225B061}" srcOrd="0" destOrd="0" presId="urn:microsoft.com/office/officeart/2005/8/layout/orgChart1"/>
    <dgm:cxn modelId="{5B51AF94-6630-4B6B-9916-EE83F484B051}" type="presParOf" srcId="{3985BE03-3E3D-414F-A0FB-2C8D9225B061}" destId="{A3B66498-20D0-4D14-BC20-CFDC16EB59E3}" srcOrd="0" destOrd="0" presId="urn:microsoft.com/office/officeart/2005/8/layout/orgChart1"/>
    <dgm:cxn modelId="{804646D4-8EC7-4DEB-957E-05B4B7037B4D}" type="presParOf" srcId="{3985BE03-3E3D-414F-A0FB-2C8D9225B061}" destId="{354FC58D-7FBD-4CFD-9378-D7DF65017604}" srcOrd="1" destOrd="0" presId="urn:microsoft.com/office/officeart/2005/8/layout/orgChart1"/>
    <dgm:cxn modelId="{E89A2E45-A466-4E8F-A3DB-466CC8A9D7CC}" type="presParOf" srcId="{48B7C459-AB51-430C-BA12-12E59CF58752}" destId="{9124041B-9360-4AA5-B408-E5CECD2659D5}" srcOrd="1" destOrd="0" presId="urn:microsoft.com/office/officeart/2005/8/layout/orgChart1"/>
    <dgm:cxn modelId="{E7234F99-AEA1-4B98-A0D0-179C29C198B6}" type="presParOf" srcId="{48B7C459-AB51-430C-BA12-12E59CF58752}" destId="{078F629F-7BE5-4102-921A-013C8C797773}" srcOrd="2" destOrd="0" presId="urn:microsoft.com/office/officeart/2005/8/layout/orgChart1"/>
    <dgm:cxn modelId="{E01956BC-FE21-4951-965B-94AD525A93D3}" type="presParOf" srcId="{29526E62-9802-4F51-B11D-AD57E18CB412}" destId="{19A13AD6-D848-4980-8AEC-164FE7679ADD}" srcOrd="1" destOrd="0" presId="urn:microsoft.com/office/officeart/2005/8/layout/orgChart1"/>
    <dgm:cxn modelId="{E6BDF493-CDC0-4EB2-842D-E56219E91389}" type="presParOf" srcId="{19A13AD6-D848-4980-8AEC-164FE7679ADD}" destId="{661B364E-46CD-495D-9FBD-AD44011B658D}" srcOrd="0" destOrd="0" presId="urn:microsoft.com/office/officeart/2005/8/layout/orgChart1"/>
    <dgm:cxn modelId="{97DA0D1E-40F5-4D11-9CCD-92F14327A5E1}" type="presParOf" srcId="{661B364E-46CD-495D-9FBD-AD44011B658D}" destId="{4CD2C87E-E255-447C-9B28-5B208A589942}" srcOrd="0" destOrd="0" presId="urn:microsoft.com/office/officeart/2005/8/layout/orgChart1"/>
    <dgm:cxn modelId="{CF0782E3-0A92-4BE6-8E89-C3936A5F92EF}" type="presParOf" srcId="{661B364E-46CD-495D-9FBD-AD44011B658D}" destId="{9A413ABD-77F9-4A4D-AA66-35FD0055F94A}" srcOrd="1" destOrd="0" presId="urn:microsoft.com/office/officeart/2005/8/layout/orgChart1"/>
    <dgm:cxn modelId="{6806AA93-DBAC-4D91-8EFD-31C1B3916BC0}" type="presParOf" srcId="{19A13AD6-D848-4980-8AEC-164FE7679ADD}" destId="{0B1578A1-D19A-427A-AC84-ED813A34A826}" srcOrd="1" destOrd="0" presId="urn:microsoft.com/office/officeart/2005/8/layout/orgChart1"/>
    <dgm:cxn modelId="{0B425EA5-84FD-404A-8CE0-610425EBFB87}" type="presParOf" srcId="{19A13AD6-D848-4980-8AEC-164FE7679ADD}" destId="{8C62B8DC-55FF-4C9B-A548-1818C661763A}" srcOrd="2" destOrd="0" presId="urn:microsoft.com/office/officeart/2005/8/layout/orgChart1"/>
    <dgm:cxn modelId="{64B225AD-0479-40CD-8B50-CE7CF0D40236}" type="presParOf" srcId="{29526E62-9802-4F51-B11D-AD57E18CB412}" destId="{3CEA670B-5C68-4974-AFB4-F5A50422786D}" srcOrd="2" destOrd="0" presId="urn:microsoft.com/office/officeart/2005/8/layout/orgChart1"/>
    <dgm:cxn modelId="{2AC2FA9D-0E88-441B-86CE-E622D673B848}" type="presParOf" srcId="{3CEA670B-5C68-4974-AFB4-F5A50422786D}" destId="{97B939F1-5733-4226-9D3D-B048271E42E4}" srcOrd="0" destOrd="0" presId="urn:microsoft.com/office/officeart/2005/8/layout/orgChart1"/>
    <dgm:cxn modelId="{3E32F97F-4849-4CCC-A1EB-FE2A70E25DE0}" type="presParOf" srcId="{97B939F1-5733-4226-9D3D-B048271E42E4}" destId="{52D1A23A-D370-4B46-968E-5F38CFDF80BA}" srcOrd="0" destOrd="0" presId="urn:microsoft.com/office/officeart/2005/8/layout/orgChart1"/>
    <dgm:cxn modelId="{CAF1A66C-2691-4203-962A-B95BBC08B62A}" type="presParOf" srcId="{97B939F1-5733-4226-9D3D-B048271E42E4}" destId="{8D5EEF73-E831-4E78-A1EA-270C1C615F6D}" srcOrd="1" destOrd="0" presId="urn:microsoft.com/office/officeart/2005/8/layout/orgChart1"/>
    <dgm:cxn modelId="{C81778C4-CFFE-4D30-947B-22DAFAC1BC5B}" type="presParOf" srcId="{3CEA670B-5C68-4974-AFB4-F5A50422786D}" destId="{C38BFEC6-DFB8-4039-8523-CBD639B15EA7}" srcOrd="1" destOrd="0" presId="urn:microsoft.com/office/officeart/2005/8/layout/orgChart1"/>
    <dgm:cxn modelId="{993322D1-9E49-4BE1-AA36-099671C35053}" type="presParOf" srcId="{3CEA670B-5C68-4974-AFB4-F5A50422786D}" destId="{2CA9A5F3-3155-43E2-8D54-3A953ACC054D}"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ar-EG" sz="2000" b="1" dirty="0">
              <a:latin typeface="Alexandria" pitchFamily="2" charset="-78"/>
              <a:cs typeface="Alexandria" pitchFamily="2" charset="-78"/>
            </a:rPr>
            <a:t>التوجه الأوروبي المتعق بالحماية القانونية لبرامج الكمبيروتر </a:t>
          </a:r>
          <a:endParaRPr lang="en-US" sz="20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ar-EG" sz="2000" b="1" dirty="0">
              <a:latin typeface="Alexandria" pitchFamily="2" charset="-78"/>
              <a:cs typeface="Alexandria" pitchFamily="2" charset="-78"/>
            </a:rPr>
            <a:t>موقف بعض التشريعات </a:t>
          </a:r>
          <a:endParaRPr lang="en-US" sz="2000" b="1" dirty="0">
            <a:latin typeface="Alexandria" pitchFamily="2" charset="-78"/>
            <a:cs typeface="Alexandria" pitchFamily="2" charset="-78"/>
          </a:endParaRP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2"/>
      <dgm:spPr/>
    </dgm:pt>
    <dgm:pt modelId="{FA464CE1-01E5-437B-BF12-0A6322818267}" type="pres">
      <dgm:prSet presAssocID="{A8DDCB6E-5E75-4903-8788-F3B86BF3EB2C}" presName="txShp" presStyleLbl="node1" presStyleIdx="0" presStyleCnt="2">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2"/>
      <dgm:spPr/>
    </dgm:pt>
    <dgm:pt modelId="{8997EFBF-B84D-4138-B4C8-147105013312}" type="pres">
      <dgm:prSet presAssocID="{89C16F24-3A02-46CC-916C-D02AD00B30C8}" presName="txShp" presStyleLbl="node1" presStyleIdx="1" presStyleCnt="2">
        <dgm:presLayoutVars>
          <dgm:bulletEnabled val="1"/>
        </dgm:presLayoutVars>
      </dgm:prSet>
      <dgm:spPr/>
    </dgm:pt>
  </dgm:ptLst>
  <dgm:cxnLst>
    <dgm:cxn modelId="{B747D921-69FE-4EC8-A8C3-6BE68A7382E8}" type="presOf" srcId="{89C16F24-3A02-46CC-916C-D02AD00B30C8}" destId="{8997EFBF-B84D-4138-B4C8-147105013312}" srcOrd="0" destOrd="0" presId="urn:microsoft.com/office/officeart/2005/8/layout/vList3"/>
    <dgm:cxn modelId="{18E90235-670E-4D82-BF6C-027DC7353872}" srcId="{87FF5013-66BD-4652-AB65-382D09FB8FD2}" destId="{A8DDCB6E-5E75-4903-8788-F3B86BF3EB2C}" srcOrd="0" destOrd="0" parTransId="{9DD23F84-A601-4B97-B7A3-58C233D78D61}" sibTransId="{EDF595BC-75E7-4F1F-B1BA-0D367241F0FC}"/>
    <dgm:cxn modelId="{DA0EF553-3487-4A56-A414-33CE140536F3}" srcId="{87FF5013-66BD-4652-AB65-382D09FB8FD2}" destId="{89C16F24-3A02-46CC-916C-D02AD00B30C8}" srcOrd="1" destOrd="0" parTransId="{C5185DFF-51E1-4D7E-AF88-E7190EB15C15}" sibTransId="{82E92625-98BE-4171-881A-8B3270D7F06F}"/>
    <dgm:cxn modelId="{68F0BFA5-586D-4104-BED2-0F3407EA8474}" type="presOf" srcId="{87FF5013-66BD-4652-AB65-382D09FB8FD2}" destId="{C8B56DD2-8520-4BF2-9985-4BF690B141E0}" srcOrd="0" destOrd="0" presId="urn:microsoft.com/office/officeart/2005/8/layout/vList3"/>
    <dgm:cxn modelId="{F5E9EEA7-0E7B-43B3-8403-3897FB511F4C}" type="presOf" srcId="{A8DDCB6E-5E75-4903-8788-F3B86BF3EB2C}" destId="{FA464CE1-01E5-437B-BF12-0A6322818267}" srcOrd="0" destOrd="0" presId="urn:microsoft.com/office/officeart/2005/8/layout/vList3"/>
    <dgm:cxn modelId="{CA842D0D-155A-4ED4-A314-2D24A592BE96}" type="presParOf" srcId="{C8B56DD2-8520-4BF2-9985-4BF690B141E0}" destId="{68A4B258-880E-4E27-A71A-3CFA1D40DBC7}" srcOrd="0" destOrd="0" presId="urn:microsoft.com/office/officeart/2005/8/layout/vList3"/>
    <dgm:cxn modelId="{DA038B49-3072-42FE-8661-AD4D564F4C59}" type="presParOf" srcId="{68A4B258-880E-4E27-A71A-3CFA1D40DBC7}" destId="{BFF1FAA1-8BDB-4A0D-AE9D-6ED22080BCCA}" srcOrd="0" destOrd="0" presId="urn:microsoft.com/office/officeart/2005/8/layout/vList3"/>
    <dgm:cxn modelId="{E5F12937-6BD1-42F0-9A88-3709FC0E9C0C}" type="presParOf" srcId="{68A4B258-880E-4E27-A71A-3CFA1D40DBC7}" destId="{FA464CE1-01E5-437B-BF12-0A6322818267}" srcOrd="1" destOrd="0" presId="urn:microsoft.com/office/officeart/2005/8/layout/vList3"/>
    <dgm:cxn modelId="{E75E3B44-EC9D-4423-ABA8-0D6104326EBA}" type="presParOf" srcId="{C8B56DD2-8520-4BF2-9985-4BF690B141E0}" destId="{540B5C16-4D9B-4C36-AE83-17B4C414F798}" srcOrd="1" destOrd="0" presId="urn:microsoft.com/office/officeart/2005/8/layout/vList3"/>
    <dgm:cxn modelId="{914DB76C-95BC-47D3-AE10-EDDB50DE95EA}" type="presParOf" srcId="{C8B56DD2-8520-4BF2-9985-4BF690B141E0}" destId="{A74A92D7-989B-4F8F-B04D-075F719E2C68}" srcOrd="2" destOrd="0" presId="urn:microsoft.com/office/officeart/2005/8/layout/vList3"/>
    <dgm:cxn modelId="{5031F3DC-5409-49F4-88A1-3B9F72A6520F}" type="presParOf" srcId="{A74A92D7-989B-4F8F-B04D-075F719E2C68}" destId="{4C2A7047-7997-4345-8A06-F98461E7E308}" srcOrd="0" destOrd="0" presId="urn:microsoft.com/office/officeart/2005/8/layout/vList3"/>
    <dgm:cxn modelId="{90F2EC33-C4C3-45BB-9C2E-9257F22FE701}"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ar-EG" sz="2000" b="1" dirty="0">
              <a:latin typeface="Alexandria" pitchFamily="2" charset="-78"/>
              <a:cs typeface="Alexandria" pitchFamily="2" charset="-78"/>
            </a:rPr>
            <a:t>برامج التشغيل </a:t>
          </a:r>
          <a:endParaRPr lang="en-US" sz="20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ar-EG" sz="2000" b="1" dirty="0">
              <a:latin typeface="Alexandria" pitchFamily="2" charset="-78"/>
              <a:cs typeface="Alexandria" pitchFamily="2" charset="-78"/>
            </a:rPr>
            <a:t>برامج التطبيق </a:t>
          </a:r>
          <a:endParaRPr lang="en-US" sz="2000" b="1" dirty="0">
            <a:latin typeface="Alexandria" pitchFamily="2" charset="-78"/>
            <a:cs typeface="Alexandria" pitchFamily="2" charset="-78"/>
          </a:endParaRP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2"/>
      <dgm:spPr/>
    </dgm:pt>
    <dgm:pt modelId="{FA464CE1-01E5-437B-BF12-0A6322818267}" type="pres">
      <dgm:prSet presAssocID="{A8DDCB6E-5E75-4903-8788-F3B86BF3EB2C}" presName="txShp" presStyleLbl="node1" presStyleIdx="0" presStyleCnt="2">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2"/>
      <dgm:spPr/>
    </dgm:pt>
    <dgm:pt modelId="{8997EFBF-B84D-4138-B4C8-147105013312}" type="pres">
      <dgm:prSet presAssocID="{89C16F24-3A02-46CC-916C-D02AD00B30C8}" presName="txShp" presStyleLbl="node1" presStyleIdx="1" presStyleCnt="2">
        <dgm:presLayoutVars>
          <dgm:bulletEnabled val="1"/>
        </dgm:presLayoutVars>
      </dgm:prSet>
      <dgm:spPr/>
    </dgm:pt>
  </dgm:ptLst>
  <dgm:cxnLst>
    <dgm:cxn modelId="{7FE1C20A-B765-4D20-B346-F91DA0C8628E}" type="presOf" srcId="{87FF5013-66BD-4652-AB65-382D09FB8FD2}" destId="{C8B56DD2-8520-4BF2-9985-4BF690B141E0}" srcOrd="0" destOrd="0" presId="urn:microsoft.com/office/officeart/2005/8/layout/vList3"/>
    <dgm:cxn modelId="{58B7B113-A3D4-475A-98FB-E3B07F9E4D3C}" type="presOf" srcId="{A8DDCB6E-5E75-4903-8788-F3B86BF3EB2C}" destId="{FA464CE1-01E5-437B-BF12-0A6322818267}" srcOrd="0" destOrd="0" presId="urn:microsoft.com/office/officeart/2005/8/layout/vList3"/>
    <dgm:cxn modelId="{D937EA29-404D-4716-8E5E-72B9DD8D3653}" type="presOf" srcId="{89C16F24-3A02-46CC-916C-D02AD00B30C8}" destId="{8997EFBF-B84D-4138-B4C8-147105013312}" srcOrd="0" destOrd="0" presId="urn:microsoft.com/office/officeart/2005/8/layout/vList3"/>
    <dgm:cxn modelId="{18E90235-670E-4D82-BF6C-027DC7353872}" srcId="{87FF5013-66BD-4652-AB65-382D09FB8FD2}" destId="{A8DDCB6E-5E75-4903-8788-F3B86BF3EB2C}" srcOrd="0" destOrd="0" parTransId="{9DD23F84-A601-4B97-B7A3-58C233D78D61}" sibTransId="{EDF595BC-75E7-4F1F-B1BA-0D367241F0FC}"/>
    <dgm:cxn modelId="{DA0EF553-3487-4A56-A414-33CE140536F3}" srcId="{87FF5013-66BD-4652-AB65-382D09FB8FD2}" destId="{89C16F24-3A02-46CC-916C-D02AD00B30C8}" srcOrd="1" destOrd="0" parTransId="{C5185DFF-51E1-4D7E-AF88-E7190EB15C15}" sibTransId="{82E92625-98BE-4171-881A-8B3270D7F06F}"/>
    <dgm:cxn modelId="{643E83B9-B8CD-4F3D-AA08-2CA88BD89D7D}" type="presParOf" srcId="{C8B56DD2-8520-4BF2-9985-4BF690B141E0}" destId="{68A4B258-880E-4E27-A71A-3CFA1D40DBC7}" srcOrd="0" destOrd="0" presId="urn:microsoft.com/office/officeart/2005/8/layout/vList3"/>
    <dgm:cxn modelId="{DA8BA9C5-61BC-4202-8B12-2EAFAD7E270E}" type="presParOf" srcId="{68A4B258-880E-4E27-A71A-3CFA1D40DBC7}" destId="{BFF1FAA1-8BDB-4A0D-AE9D-6ED22080BCCA}" srcOrd="0" destOrd="0" presId="urn:microsoft.com/office/officeart/2005/8/layout/vList3"/>
    <dgm:cxn modelId="{B2CA55C9-FC8B-4F4B-A320-11F01B77D5F7}" type="presParOf" srcId="{68A4B258-880E-4E27-A71A-3CFA1D40DBC7}" destId="{FA464CE1-01E5-437B-BF12-0A6322818267}" srcOrd="1" destOrd="0" presId="urn:microsoft.com/office/officeart/2005/8/layout/vList3"/>
    <dgm:cxn modelId="{9C63651C-ED03-4C30-981F-209D604E8D4A}" type="presParOf" srcId="{C8B56DD2-8520-4BF2-9985-4BF690B141E0}" destId="{540B5C16-4D9B-4C36-AE83-17B4C414F798}" srcOrd="1" destOrd="0" presId="urn:microsoft.com/office/officeart/2005/8/layout/vList3"/>
    <dgm:cxn modelId="{39B747F9-7F1D-44CD-9E69-0FB7047DCF04}" type="presParOf" srcId="{C8B56DD2-8520-4BF2-9985-4BF690B141E0}" destId="{A74A92D7-989B-4F8F-B04D-075F719E2C68}" srcOrd="2" destOrd="0" presId="urn:microsoft.com/office/officeart/2005/8/layout/vList3"/>
    <dgm:cxn modelId="{BD7E341C-18F0-4F58-A1A8-9CC32CEA956E}" type="presParOf" srcId="{A74A92D7-989B-4F8F-B04D-075F719E2C68}" destId="{4C2A7047-7997-4345-8A06-F98461E7E308}" srcOrd="0" destOrd="0" presId="urn:microsoft.com/office/officeart/2005/8/layout/vList3"/>
    <dgm:cxn modelId="{3C0C01D6-8C19-482A-91A0-B37F199B5B06}"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r>
            <a:rPr lang="ar-EG" sz="2000" b="1" dirty="0">
              <a:latin typeface="Alexandria" pitchFamily="2" charset="-78"/>
              <a:cs typeface="Alexandria" pitchFamily="2" charset="-78"/>
            </a:rPr>
            <a:t>موقف التشريعات العربية لا يفرق بين أنواع البرامج</a:t>
          </a:r>
          <a:endParaRPr lang="en-US" sz="20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89C16F24-3A02-46CC-916C-D02AD00B30C8}">
      <dgm:prSet custT="1"/>
      <dgm:spPr/>
      <dgm:t>
        <a:bodyPr/>
        <a:lstStyle/>
        <a:p>
          <a:pPr rtl="0"/>
          <a:r>
            <a:rPr lang="ar-EG" sz="2000" b="1" dirty="0">
              <a:latin typeface="Alexandria" pitchFamily="2" charset="-78"/>
              <a:cs typeface="Alexandria" pitchFamily="2" charset="-78"/>
            </a:rPr>
            <a:t>موقف التشريع الفرنسي لم يفرق أيضاً </a:t>
          </a:r>
          <a:endParaRPr lang="en-US" sz="2000" b="1" dirty="0">
            <a:latin typeface="Alexandria" pitchFamily="2" charset="-78"/>
            <a:cs typeface="Alexandria" pitchFamily="2" charset="-78"/>
          </a:endParaRP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2"/>
      <dgm:spPr/>
    </dgm:pt>
    <dgm:pt modelId="{FA464CE1-01E5-437B-BF12-0A6322818267}" type="pres">
      <dgm:prSet presAssocID="{A8DDCB6E-5E75-4903-8788-F3B86BF3EB2C}" presName="txShp" presStyleLbl="node1" presStyleIdx="0" presStyleCnt="2">
        <dgm:presLayoutVars>
          <dgm:bulletEnabled val="1"/>
        </dgm:presLayoutVars>
      </dgm:prSet>
      <dgm:spPr/>
    </dgm:pt>
    <dgm:pt modelId="{540B5C16-4D9B-4C36-AE83-17B4C414F798}" type="pres">
      <dgm:prSet presAssocID="{EDF595BC-75E7-4F1F-B1BA-0D367241F0FC}" presName="spacing" presStyleCnt="0"/>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1" presStyleCnt="2"/>
      <dgm:spPr/>
    </dgm:pt>
    <dgm:pt modelId="{8997EFBF-B84D-4138-B4C8-147105013312}" type="pres">
      <dgm:prSet presAssocID="{89C16F24-3A02-46CC-916C-D02AD00B30C8}" presName="txShp" presStyleLbl="node1" presStyleIdx="1" presStyleCnt="2">
        <dgm:presLayoutVars>
          <dgm:bulletEnabled val="1"/>
        </dgm:presLayoutVars>
      </dgm:prSet>
      <dgm:spPr/>
    </dgm:pt>
  </dgm:ptLst>
  <dgm:cxnLst>
    <dgm:cxn modelId="{18E90235-670E-4D82-BF6C-027DC7353872}" srcId="{87FF5013-66BD-4652-AB65-382D09FB8FD2}" destId="{A8DDCB6E-5E75-4903-8788-F3B86BF3EB2C}" srcOrd="0" destOrd="0" parTransId="{9DD23F84-A601-4B97-B7A3-58C233D78D61}" sibTransId="{EDF595BC-75E7-4F1F-B1BA-0D367241F0FC}"/>
    <dgm:cxn modelId="{DA0EF553-3487-4A56-A414-33CE140536F3}" srcId="{87FF5013-66BD-4652-AB65-382D09FB8FD2}" destId="{89C16F24-3A02-46CC-916C-D02AD00B30C8}" srcOrd="1" destOrd="0" parTransId="{C5185DFF-51E1-4D7E-AF88-E7190EB15C15}" sibTransId="{82E92625-98BE-4171-881A-8B3270D7F06F}"/>
    <dgm:cxn modelId="{AB9D6759-2D59-433C-93AD-FF65D1605AEB}" type="presOf" srcId="{89C16F24-3A02-46CC-916C-D02AD00B30C8}" destId="{8997EFBF-B84D-4138-B4C8-147105013312}" srcOrd="0" destOrd="0" presId="urn:microsoft.com/office/officeart/2005/8/layout/vList3"/>
    <dgm:cxn modelId="{DC70EEE2-CC9E-496A-B498-2236B0CDFE65}" type="presOf" srcId="{87FF5013-66BD-4652-AB65-382D09FB8FD2}" destId="{C8B56DD2-8520-4BF2-9985-4BF690B141E0}" srcOrd="0" destOrd="0" presId="urn:microsoft.com/office/officeart/2005/8/layout/vList3"/>
    <dgm:cxn modelId="{ACD0E8F6-89AB-4D61-80B8-7BBD85E7389A}" type="presOf" srcId="{A8DDCB6E-5E75-4903-8788-F3B86BF3EB2C}" destId="{FA464CE1-01E5-437B-BF12-0A6322818267}" srcOrd="0" destOrd="0" presId="urn:microsoft.com/office/officeart/2005/8/layout/vList3"/>
    <dgm:cxn modelId="{A5777B07-10F4-44E9-92C1-82E201D748A7}" type="presParOf" srcId="{C8B56DD2-8520-4BF2-9985-4BF690B141E0}" destId="{68A4B258-880E-4E27-A71A-3CFA1D40DBC7}" srcOrd="0" destOrd="0" presId="urn:microsoft.com/office/officeart/2005/8/layout/vList3"/>
    <dgm:cxn modelId="{9DD27C5A-265B-4037-92A6-FFF3DA456F29}" type="presParOf" srcId="{68A4B258-880E-4E27-A71A-3CFA1D40DBC7}" destId="{BFF1FAA1-8BDB-4A0D-AE9D-6ED22080BCCA}" srcOrd="0" destOrd="0" presId="urn:microsoft.com/office/officeart/2005/8/layout/vList3"/>
    <dgm:cxn modelId="{7D12FCA0-D398-430D-9324-C1BE41535266}" type="presParOf" srcId="{68A4B258-880E-4E27-A71A-3CFA1D40DBC7}" destId="{FA464CE1-01E5-437B-BF12-0A6322818267}" srcOrd="1" destOrd="0" presId="urn:microsoft.com/office/officeart/2005/8/layout/vList3"/>
    <dgm:cxn modelId="{0B1F5456-2DC2-4C4B-87A2-8E87492CD1E1}" type="presParOf" srcId="{C8B56DD2-8520-4BF2-9985-4BF690B141E0}" destId="{540B5C16-4D9B-4C36-AE83-17B4C414F798}" srcOrd="1" destOrd="0" presId="urn:microsoft.com/office/officeart/2005/8/layout/vList3"/>
    <dgm:cxn modelId="{C39E6BC8-6A41-4EC2-85D8-BFF7ECAB1912}" type="presParOf" srcId="{C8B56DD2-8520-4BF2-9985-4BF690B141E0}" destId="{A74A92D7-989B-4F8F-B04D-075F719E2C68}" srcOrd="2" destOrd="0" presId="urn:microsoft.com/office/officeart/2005/8/layout/vList3"/>
    <dgm:cxn modelId="{6A868CD1-04BB-4E1C-BA10-67AE1009609B}" type="presParOf" srcId="{A74A92D7-989B-4F8F-B04D-075F719E2C68}" destId="{4C2A7047-7997-4345-8A06-F98461E7E308}" srcOrd="0" destOrd="0" presId="urn:microsoft.com/office/officeart/2005/8/layout/vList3"/>
    <dgm:cxn modelId="{EEA350CD-B064-47A8-A7D9-210A5C837746}"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89C16F24-3A02-46CC-916C-D02AD00B30C8}">
      <dgm:prSet custT="1"/>
      <dgm:spPr/>
      <dgm:t>
        <a:bodyPr/>
        <a:lstStyle/>
        <a:p>
          <a:pPr rtl="0">
            <a:lnSpc>
              <a:spcPct val="150000"/>
            </a:lnSpc>
          </a:pPr>
          <a:r>
            <a:rPr lang="ar-EG" sz="2000" b="1" dirty="0">
              <a:latin typeface="Alexandria" pitchFamily="2" charset="-78"/>
              <a:cs typeface="Alexandria" pitchFamily="2" charset="-78"/>
            </a:rPr>
            <a:t>محكمة في باريس أكدت أن القانون لا يفرق بين أنواع البرامج التي تصلح محلاً للعقد </a:t>
          </a:r>
          <a:endParaRPr lang="en-US" sz="2000" b="1" dirty="0">
            <a:latin typeface="Alexandria" pitchFamily="2" charset="-78"/>
            <a:cs typeface="Alexandria" pitchFamily="2" charset="-78"/>
          </a:endParaRPr>
        </a:p>
      </dgm:t>
    </dgm:pt>
    <dgm:pt modelId="{C5185DFF-51E1-4D7E-AF88-E7190EB15C15}" type="parTrans" cxnId="{DA0EF553-3487-4A56-A414-33CE140536F3}">
      <dgm:prSet/>
      <dgm:spPr/>
      <dgm:t>
        <a:bodyPr/>
        <a:lstStyle/>
        <a:p>
          <a:endParaRPr lang="en-US"/>
        </a:p>
      </dgm:t>
    </dgm:pt>
    <dgm:pt modelId="{82E92625-98BE-4171-881A-8B3270D7F06F}" type="sibTrans" cxnId="{DA0EF553-3487-4A56-A414-33CE140536F3}">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A74A92D7-989B-4F8F-B04D-075F719E2C68}" type="pres">
      <dgm:prSet presAssocID="{89C16F24-3A02-46CC-916C-D02AD00B30C8}" presName="composite" presStyleCnt="0"/>
      <dgm:spPr/>
    </dgm:pt>
    <dgm:pt modelId="{4C2A7047-7997-4345-8A06-F98461E7E308}" type="pres">
      <dgm:prSet presAssocID="{89C16F24-3A02-46CC-916C-D02AD00B30C8}" presName="imgShp" presStyleLbl="fgImgPlace1" presStyleIdx="0" presStyleCnt="1"/>
      <dgm:spPr/>
    </dgm:pt>
    <dgm:pt modelId="{8997EFBF-B84D-4138-B4C8-147105013312}" type="pres">
      <dgm:prSet presAssocID="{89C16F24-3A02-46CC-916C-D02AD00B30C8}" presName="txShp" presStyleLbl="node1" presStyleIdx="0" presStyleCnt="1">
        <dgm:presLayoutVars>
          <dgm:bulletEnabled val="1"/>
        </dgm:presLayoutVars>
      </dgm:prSet>
      <dgm:spPr/>
    </dgm:pt>
  </dgm:ptLst>
  <dgm:cxnLst>
    <dgm:cxn modelId="{DA0EF553-3487-4A56-A414-33CE140536F3}" srcId="{87FF5013-66BD-4652-AB65-382D09FB8FD2}" destId="{89C16F24-3A02-46CC-916C-D02AD00B30C8}" srcOrd="0" destOrd="0" parTransId="{C5185DFF-51E1-4D7E-AF88-E7190EB15C15}" sibTransId="{82E92625-98BE-4171-881A-8B3270D7F06F}"/>
    <dgm:cxn modelId="{CCF9D459-17CB-41F6-8D48-4D5F38BB07B9}" type="presOf" srcId="{89C16F24-3A02-46CC-916C-D02AD00B30C8}" destId="{8997EFBF-B84D-4138-B4C8-147105013312}" srcOrd="0" destOrd="0" presId="urn:microsoft.com/office/officeart/2005/8/layout/vList3"/>
    <dgm:cxn modelId="{16406CE0-5218-44DE-BCA2-F0C2A44F1932}" type="presOf" srcId="{87FF5013-66BD-4652-AB65-382D09FB8FD2}" destId="{C8B56DD2-8520-4BF2-9985-4BF690B141E0}" srcOrd="0" destOrd="0" presId="urn:microsoft.com/office/officeart/2005/8/layout/vList3"/>
    <dgm:cxn modelId="{608FFD78-D635-4349-8D0B-0F2B2F2AA6D7}" type="presParOf" srcId="{C8B56DD2-8520-4BF2-9985-4BF690B141E0}" destId="{A74A92D7-989B-4F8F-B04D-075F719E2C68}" srcOrd="0" destOrd="0" presId="urn:microsoft.com/office/officeart/2005/8/layout/vList3"/>
    <dgm:cxn modelId="{39539402-1B46-48BD-8F80-FC62D4A620E1}" type="presParOf" srcId="{A74A92D7-989B-4F8F-B04D-075F719E2C68}" destId="{4C2A7047-7997-4345-8A06-F98461E7E308}" srcOrd="0" destOrd="0" presId="urn:microsoft.com/office/officeart/2005/8/layout/vList3"/>
    <dgm:cxn modelId="{E5F855D0-68FE-43CA-AF35-11145C0F7B81}" type="presParOf" srcId="{A74A92D7-989B-4F8F-B04D-075F719E2C68}" destId="{8997EFBF-B84D-4138-B4C8-147105013312}"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8DDCB6E-5E75-4903-8788-F3B86BF3EB2C}">
      <dgm:prSet custT="1"/>
      <dgm:spPr/>
      <dgm:t>
        <a:bodyPr/>
        <a:lstStyle/>
        <a:p>
          <a:pPr rtl="0">
            <a:lnSpc>
              <a:spcPct val="150000"/>
            </a:lnSpc>
          </a:pPr>
          <a:r>
            <a:rPr lang="ar-EG" sz="2000" b="1" dirty="0">
              <a:latin typeface="Alexandria" pitchFamily="2" charset="-78"/>
              <a:cs typeface="Alexandria" pitchFamily="2" charset="-78"/>
            </a:rPr>
            <a:t>1-عقود بيع </a:t>
          </a:r>
        </a:p>
        <a:p>
          <a:pPr rtl="0">
            <a:lnSpc>
              <a:spcPct val="150000"/>
            </a:lnSpc>
          </a:pPr>
          <a:r>
            <a:rPr lang="ar-EG" sz="2000" b="1" dirty="0">
              <a:latin typeface="Alexandria" pitchFamily="2" charset="-78"/>
              <a:cs typeface="Alexandria" pitchFamily="2" charset="-78"/>
            </a:rPr>
            <a:t>2-عقود مقاولة</a:t>
          </a:r>
        </a:p>
        <a:p>
          <a:pPr rtl="0">
            <a:lnSpc>
              <a:spcPct val="150000"/>
            </a:lnSpc>
          </a:pPr>
          <a:r>
            <a:rPr lang="ar-EG" sz="2000" b="1" dirty="0">
              <a:latin typeface="Alexandria" pitchFamily="2" charset="-78"/>
              <a:cs typeface="Alexandria" pitchFamily="2" charset="-78"/>
            </a:rPr>
            <a:t>3-عقود إيجار </a:t>
          </a:r>
        </a:p>
        <a:p>
          <a:pPr rtl="0">
            <a:lnSpc>
              <a:spcPct val="150000"/>
            </a:lnSpc>
          </a:pPr>
          <a:r>
            <a:rPr lang="ar-EG" sz="2000" b="1" dirty="0">
              <a:latin typeface="Alexandria" pitchFamily="2" charset="-78"/>
              <a:cs typeface="Alexandria" pitchFamily="2" charset="-78"/>
            </a:rPr>
            <a:t>4-عقود ترخيص بالاستعمال</a:t>
          </a:r>
          <a:endParaRPr lang="en-US" sz="2000" b="1" dirty="0">
            <a:latin typeface="Alexandria" pitchFamily="2" charset="-78"/>
            <a:cs typeface="Alexandria" pitchFamily="2" charset="-78"/>
          </a:endParaRPr>
        </a:p>
      </dgm:t>
    </dgm:pt>
    <dgm:pt modelId="{9DD23F84-A601-4B97-B7A3-58C233D78D61}" type="parTrans" cxnId="{18E90235-670E-4D82-BF6C-027DC7353872}">
      <dgm:prSet/>
      <dgm:spPr/>
      <dgm:t>
        <a:bodyPr/>
        <a:lstStyle/>
        <a:p>
          <a:endParaRPr lang="en-US"/>
        </a:p>
      </dgm:t>
    </dgm:pt>
    <dgm:pt modelId="{EDF595BC-75E7-4F1F-B1BA-0D367241F0FC}" type="sibTrans" cxnId="{18E90235-670E-4D82-BF6C-027DC7353872}">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68A4B258-880E-4E27-A71A-3CFA1D40DBC7}" type="pres">
      <dgm:prSet presAssocID="{A8DDCB6E-5E75-4903-8788-F3B86BF3EB2C}" presName="composite" presStyleCnt="0"/>
      <dgm:spPr/>
    </dgm:pt>
    <dgm:pt modelId="{BFF1FAA1-8BDB-4A0D-AE9D-6ED22080BCCA}" type="pres">
      <dgm:prSet presAssocID="{A8DDCB6E-5E75-4903-8788-F3B86BF3EB2C}" presName="imgShp" presStyleLbl="fgImgPlace1" presStyleIdx="0" presStyleCnt="1"/>
      <dgm:spPr/>
    </dgm:pt>
    <dgm:pt modelId="{FA464CE1-01E5-437B-BF12-0A6322818267}" type="pres">
      <dgm:prSet presAssocID="{A8DDCB6E-5E75-4903-8788-F3B86BF3EB2C}" presName="txShp" presStyleLbl="node1" presStyleIdx="0" presStyleCnt="1">
        <dgm:presLayoutVars>
          <dgm:bulletEnabled val="1"/>
        </dgm:presLayoutVars>
      </dgm:prSet>
      <dgm:spPr/>
    </dgm:pt>
  </dgm:ptLst>
  <dgm:cxnLst>
    <dgm:cxn modelId="{18E90235-670E-4D82-BF6C-027DC7353872}" srcId="{87FF5013-66BD-4652-AB65-382D09FB8FD2}" destId="{A8DDCB6E-5E75-4903-8788-F3B86BF3EB2C}" srcOrd="0" destOrd="0" parTransId="{9DD23F84-A601-4B97-B7A3-58C233D78D61}" sibTransId="{EDF595BC-75E7-4F1F-B1BA-0D367241F0FC}"/>
    <dgm:cxn modelId="{BD929147-BE65-47A3-9762-6A6AF46701A5}" type="presOf" srcId="{87FF5013-66BD-4652-AB65-382D09FB8FD2}" destId="{C8B56DD2-8520-4BF2-9985-4BF690B141E0}" srcOrd="0" destOrd="0" presId="urn:microsoft.com/office/officeart/2005/8/layout/vList3"/>
    <dgm:cxn modelId="{ADE489C6-5EF7-476A-B76C-2421A1D255C9}" type="presOf" srcId="{A8DDCB6E-5E75-4903-8788-F3B86BF3EB2C}" destId="{FA464CE1-01E5-437B-BF12-0A6322818267}" srcOrd="0" destOrd="0" presId="urn:microsoft.com/office/officeart/2005/8/layout/vList3"/>
    <dgm:cxn modelId="{E1AD5A1A-BE1F-456F-B71A-9A8CCF4533E7}" type="presParOf" srcId="{C8B56DD2-8520-4BF2-9985-4BF690B141E0}" destId="{68A4B258-880E-4E27-A71A-3CFA1D40DBC7}" srcOrd="0" destOrd="0" presId="urn:microsoft.com/office/officeart/2005/8/layout/vList3"/>
    <dgm:cxn modelId="{92B26280-D767-4A40-AAFE-9B96D095152F}" type="presParOf" srcId="{68A4B258-880E-4E27-A71A-3CFA1D40DBC7}" destId="{BFF1FAA1-8BDB-4A0D-AE9D-6ED22080BCCA}" srcOrd="0" destOrd="0" presId="urn:microsoft.com/office/officeart/2005/8/layout/vList3"/>
    <dgm:cxn modelId="{48E6EA06-BB16-48F8-80F1-274895B2B771}" type="presParOf" srcId="{68A4B258-880E-4E27-A71A-3CFA1D40DBC7}" destId="{FA464CE1-01E5-437B-BF12-0A6322818267}"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29A5FBE7-C878-46B4-846A-96029D024914}">
      <dgm:prSet/>
      <dgm:spPr/>
      <dgm:t>
        <a:bodyPr/>
        <a:lstStyle/>
        <a:p>
          <a:pPr rtl="0"/>
          <a:r>
            <a:rPr lang="ar-EG" b="1" dirty="0"/>
            <a:t>البيانات </a:t>
          </a:r>
          <a:endParaRPr lang="en-US" dirty="0"/>
        </a:p>
      </dgm:t>
    </dgm:pt>
    <dgm:pt modelId="{FC15B82E-3F23-42A9-BA91-55C6B26A9767}" type="parTrans" cxnId="{7225F0CA-3A40-43F5-B68C-AB597A3E70DB}">
      <dgm:prSet/>
      <dgm:spPr/>
      <dgm:t>
        <a:bodyPr/>
        <a:lstStyle/>
        <a:p>
          <a:endParaRPr lang="en-US"/>
        </a:p>
      </dgm:t>
    </dgm:pt>
    <dgm:pt modelId="{67D14AAF-A199-447D-A2D9-DEC05EE03789}" type="sibTrans" cxnId="{7225F0CA-3A40-43F5-B68C-AB597A3E70DB}">
      <dgm:prSet/>
      <dgm:spPr/>
      <dgm:t>
        <a:bodyPr/>
        <a:lstStyle/>
        <a:p>
          <a:endParaRPr lang="en-US"/>
        </a:p>
      </dgm:t>
    </dgm:pt>
    <dgm:pt modelId="{B0266123-AB56-45C8-B5E1-075DD7449688}">
      <dgm:prSet/>
      <dgm:spPr/>
      <dgm:t>
        <a:bodyPr/>
        <a:lstStyle/>
        <a:p>
          <a:pPr rtl="0"/>
          <a:r>
            <a:rPr lang="ar-EG" b="1" dirty="0"/>
            <a:t>المعالجة الآلية</a:t>
          </a:r>
          <a:endParaRPr lang="en-US" dirty="0"/>
        </a:p>
      </dgm:t>
    </dgm:pt>
    <dgm:pt modelId="{BFF7F468-1FAF-4EE4-91CB-A8210A141002}" type="parTrans" cxnId="{D352FD44-C835-4B5F-9A07-77B21AAE0757}">
      <dgm:prSet/>
      <dgm:spPr/>
      <dgm:t>
        <a:bodyPr/>
        <a:lstStyle/>
        <a:p>
          <a:endParaRPr lang="en-US"/>
        </a:p>
      </dgm:t>
    </dgm:pt>
    <dgm:pt modelId="{D099F1B5-34FA-41A9-9591-6E13F71936E7}" type="sibTrans" cxnId="{D352FD44-C835-4B5F-9A07-77B21AAE0757}">
      <dgm:prSet/>
      <dgm:spPr/>
      <dgm:t>
        <a:bodyPr/>
        <a:lstStyle/>
        <a:p>
          <a:endParaRPr lang="en-US"/>
        </a:p>
      </dgm:t>
    </dgm:pt>
    <dgm:pt modelId="{54D783BC-61B5-4EB3-9FCB-F973DAA2F162}">
      <dgm:prSet/>
      <dgm:spPr/>
      <dgm:t>
        <a:bodyPr/>
        <a:lstStyle/>
        <a:p>
          <a:pPr rtl="0"/>
          <a:r>
            <a:rPr lang="ar-EG" b="1" dirty="0"/>
            <a:t>المعلومات</a:t>
          </a:r>
          <a:endParaRPr lang="en-US" dirty="0"/>
        </a:p>
      </dgm:t>
    </dgm:pt>
    <dgm:pt modelId="{BDBCE3EA-4CA0-4C04-9F3F-6AB01CF87CEE}" type="parTrans" cxnId="{D0D3FB16-D296-4A85-B64F-59865903A70D}">
      <dgm:prSet/>
      <dgm:spPr/>
      <dgm:t>
        <a:bodyPr/>
        <a:lstStyle/>
        <a:p>
          <a:endParaRPr lang="en-US"/>
        </a:p>
      </dgm:t>
    </dgm:pt>
    <dgm:pt modelId="{2679E39A-2F66-491E-8F86-CBFF99C370AF}" type="sibTrans" cxnId="{D0D3FB16-D296-4A85-B64F-59865903A70D}">
      <dgm:prSet/>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pt>
    <dgm:pt modelId="{59437185-0D80-4FA3-99BF-F1A9B9B30A5D}" type="pres">
      <dgm:prSet presAssocID="{C0E71189-7A27-4A7E-9448-D6F77B12BE36}" presName="pyramid" presStyleLbl="node1" presStyleIdx="0" presStyleCnt="1"/>
      <dgm:spPr/>
    </dgm:pt>
    <dgm:pt modelId="{F00D5213-7437-4671-B570-C5ED2F95EB50}" type="pres">
      <dgm:prSet presAssocID="{C0E71189-7A27-4A7E-9448-D6F77B12BE36}" presName="theList" presStyleCnt="0"/>
      <dgm:spPr/>
    </dgm:pt>
    <dgm:pt modelId="{75459985-9206-4175-BBC7-321DA404BCCB}" type="pres">
      <dgm:prSet presAssocID="{29A5FBE7-C878-46B4-846A-96029D024914}" presName="aNode" presStyleLbl="fgAcc1" presStyleIdx="0" presStyleCnt="3">
        <dgm:presLayoutVars>
          <dgm:bulletEnabled val="1"/>
        </dgm:presLayoutVars>
      </dgm:prSet>
      <dgm:spPr/>
    </dgm:pt>
    <dgm:pt modelId="{5402C5E4-5A85-41C3-AA8D-80F373C17549}" type="pres">
      <dgm:prSet presAssocID="{29A5FBE7-C878-46B4-846A-96029D024914}" presName="aSpace" presStyleCnt="0"/>
      <dgm:spPr/>
    </dgm:pt>
    <dgm:pt modelId="{3B19425F-172F-493F-A0C8-E82B308E573E}" type="pres">
      <dgm:prSet presAssocID="{B0266123-AB56-45C8-B5E1-075DD7449688}" presName="aNode" presStyleLbl="fgAcc1" presStyleIdx="1" presStyleCnt="3">
        <dgm:presLayoutVars>
          <dgm:bulletEnabled val="1"/>
        </dgm:presLayoutVars>
      </dgm:prSet>
      <dgm:spPr/>
    </dgm:pt>
    <dgm:pt modelId="{5079C5BB-F3A5-4125-A013-373386A08D21}" type="pres">
      <dgm:prSet presAssocID="{B0266123-AB56-45C8-B5E1-075DD7449688}" presName="aSpace" presStyleCnt="0"/>
      <dgm:spPr/>
    </dgm:pt>
    <dgm:pt modelId="{111E365C-AA87-4F78-9930-A36202E130CB}" type="pres">
      <dgm:prSet presAssocID="{54D783BC-61B5-4EB3-9FCB-F973DAA2F162}" presName="aNode" presStyleLbl="fgAcc1" presStyleIdx="2" presStyleCnt="3">
        <dgm:presLayoutVars>
          <dgm:bulletEnabled val="1"/>
        </dgm:presLayoutVars>
      </dgm:prSet>
      <dgm:spPr/>
    </dgm:pt>
    <dgm:pt modelId="{C1DF21C6-7215-46D8-967C-941D51093819}" type="pres">
      <dgm:prSet presAssocID="{54D783BC-61B5-4EB3-9FCB-F973DAA2F162}" presName="aSpace" presStyleCnt="0"/>
      <dgm:spPr/>
    </dgm:pt>
  </dgm:ptLst>
  <dgm:cxnLst>
    <dgm:cxn modelId="{D0D3FB16-D296-4A85-B64F-59865903A70D}" srcId="{C0E71189-7A27-4A7E-9448-D6F77B12BE36}" destId="{54D783BC-61B5-4EB3-9FCB-F973DAA2F162}" srcOrd="2" destOrd="0" parTransId="{BDBCE3EA-4CA0-4C04-9F3F-6AB01CF87CEE}" sibTransId="{2679E39A-2F66-491E-8F86-CBFF99C370AF}"/>
    <dgm:cxn modelId="{D352FD44-C835-4B5F-9A07-77B21AAE0757}" srcId="{C0E71189-7A27-4A7E-9448-D6F77B12BE36}" destId="{B0266123-AB56-45C8-B5E1-075DD7449688}" srcOrd="1" destOrd="0" parTransId="{BFF7F468-1FAF-4EE4-91CB-A8210A141002}" sibTransId="{D099F1B5-34FA-41A9-9591-6E13F71936E7}"/>
    <dgm:cxn modelId="{D25C2365-8C76-4A63-AA7F-47D683A8FE2B}" type="presOf" srcId="{B0266123-AB56-45C8-B5E1-075DD7449688}" destId="{3B19425F-172F-493F-A0C8-E82B308E573E}" srcOrd="0" destOrd="0" presId="urn:microsoft.com/office/officeart/2005/8/layout/pyramid2"/>
    <dgm:cxn modelId="{3019C076-C07A-4040-A820-F10A8D826A7E}" type="presOf" srcId="{29A5FBE7-C878-46B4-846A-96029D024914}" destId="{75459985-9206-4175-BBC7-321DA404BCCB}" srcOrd="0" destOrd="0" presId="urn:microsoft.com/office/officeart/2005/8/layout/pyramid2"/>
    <dgm:cxn modelId="{A8A6F159-3672-44C9-98B6-1DE033F68BF8}" type="presOf" srcId="{54D783BC-61B5-4EB3-9FCB-F973DAA2F162}" destId="{111E365C-AA87-4F78-9930-A36202E130CB}" srcOrd="0" destOrd="0" presId="urn:microsoft.com/office/officeart/2005/8/layout/pyramid2"/>
    <dgm:cxn modelId="{7225F0CA-3A40-43F5-B68C-AB597A3E70DB}" srcId="{C0E71189-7A27-4A7E-9448-D6F77B12BE36}" destId="{29A5FBE7-C878-46B4-846A-96029D024914}" srcOrd="0" destOrd="0" parTransId="{FC15B82E-3F23-42A9-BA91-55C6B26A9767}" sibTransId="{67D14AAF-A199-447D-A2D9-DEC05EE03789}"/>
    <dgm:cxn modelId="{5CF655F6-6B6D-4A2C-8B81-9FCBC5CBC1E5}" type="presOf" srcId="{C0E71189-7A27-4A7E-9448-D6F77B12BE36}" destId="{EE23EB31-054C-4CA6-91D3-20D5537DFDAB}" srcOrd="0" destOrd="0" presId="urn:microsoft.com/office/officeart/2005/8/layout/pyramid2"/>
    <dgm:cxn modelId="{3639C362-E6BD-47E3-A523-30EFBB79CF4F}" type="presParOf" srcId="{EE23EB31-054C-4CA6-91D3-20D5537DFDAB}" destId="{59437185-0D80-4FA3-99BF-F1A9B9B30A5D}" srcOrd="0" destOrd="0" presId="urn:microsoft.com/office/officeart/2005/8/layout/pyramid2"/>
    <dgm:cxn modelId="{419F712A-4F49-40E5-8120-710003E5FDCD}" type="presParOf" srcId="{EE23EB31-054C-4CA6-91D3-20D5537DFDAB}" destId="{F00D5213-7437-4671-B570-C5ED2F95EB50}" srcOrd="1" destOrd="0" presId="urn:microsoft.com/office/officeart/2005/8/layout/pyramid2"/>
    <dgm:cxn modelId="{C4D153B3-5840-4EAC-BFA0-E0C1B88BDC13}" type="presParOf" srcId="{F00D5213-7437-4671-B570-C5ED2F95EB50}" destId="{75459985-9206-4175-BBC7-321DA404BCCB}" srcOrd="0" destOrd="0" presId="urn:microsoft.com/office/officeart/2005/8/layout/pyramid2"/>
    <dgm:cxn modelId="{A1A0C3E9-72A8-4445-86D3-A7CFA473DF58}" type="presParOf" srcId="{F00D5213-7437-4671-B570-C5ED2F95EB50}" destId="{5402C5E4-5A85-41C3-AA8D-80F373C17549}" srcOrd="1" destOrd="0" presId="urn:microsoft.com/office/officeart/2005/8/layout/pyramid2"/>
    <dgm:cxn modelId="{0763586F-820E-4B8E-9F95-71EB4E1C359D}" type="presParOf" srcId="{F00D5213-7437-4671-B570-C5ED2F95EB50}" destId="{3B19425F-172F-493F-A0C8-E82B308E573E}" srcOrd="2" destOrd="0" presId="urn:microsoft.com/office/officeart/2005/8/layout/pyramid2"/>
    <dgm:cxn modelId="{49EE14F3-036B-42CA-B255-1A0CB8760376}" type="presParOf" srcId="{F00D5213-7437-4671-B570-C5ED2F95EB50}" destId="{5079C5BB-F3A5-4125-A013-373386A08D21}" srcOrd="3" destOrd="0" presId="urn:microsoft.com/office/officeart/2005/8/layout/pyramid2"/>
    <dgm:cxn modelId="{0C67DA0B-95A4-4342-B70B-E38FD51A6E7E}" type="presParOf" srcId="{F00D5213-7437-4671-B570-C5ED2F95EB50}" destId="{111E365C-AA87-4F78-9930-A36202E130CB}" srcOrd="4" destOrd="0" presId="urn:microsoft.com/office/officeart/2005/8/layout/pyramid2"/>
    <dgm:cxn modelId="{45118FCA-2868-491C-90FD-FA98833EC6B3}" type="presParOf" srcId="{F00D5213-7437-4671-B570-C5ED2F95EB50}" destId="{C1DF21C6-7215-46D8-967C-941D51093819}" srcOrd="5"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514841" y="1177"/>
          <a:ext cx="5456021" cy="56231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967"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 الحاسب الآلي .</a:t>
          </a:r>
          <a:endParaRPr lang="en-US" sz="2000" b="1" kern="1200" dirty="0">
            <a:latin typeface="Alexandria" pitchFamily="2" charset="-78"/>
            <a:cs typeface="Alexandria" pitchFamily="2" charset="-78"/>
          </a:endParaRPr>
        </a:p>
      </dsp:txBody>
      <dsp:txXfrm rot="10800000">
        <a:off x="1655421" y="1177"/>
        <a:ext cx="5315441" cy="562319"/>
      </dsp:txXfrm>
    </dsp:sp>
    <dsp:sp modelId="{BFF1FAA1-8BDB-4A0D-AE9D-6ED22080BCCA}">
      <dsp:nvSpPr>
        <dsp:cNvPr id="0" name=""/>
        <dsp:cNvSpPr/>
      </dsp:nvSpPr>
      <dsp:spPr>
        <a:xfrm>
          <a:off x="1233681" y="1177"/>
          <a:ext cx="562319" cy="56231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514841" y="731353"/>
          <a:ext cx="5456021" cy="56231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967"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solidFill>
                <a:prstClr val="white"/>
              </a:solidFill>
              <a:latin typeface="Alexandria" pitchFamily="2" charset="-78"/>
              <a:ea typeface="+mn-ea"/>
              <a:cs typeface="Alexandria" pitchFamily="2" charset="-78"/>
            </a:rPr>
            <a:t>- الشبكة المعلوماتية </a:t>
          </a:r>
          <a:r>
            <a:rPr lang="ar-EG" sz="2000" b="1" kern="1200" dirty="0"/>
            <a:t>.</a:t>
          </a:r>
          <a:endParaRPr lang="en-US" sz="2000" b="1" kern="1200" dirty="0"/>
        </a:p>
      </dsp:txBody>
      <dsp:txXfrm rot="10800000">
        <a:off x="1655421" y="731353"/>
        <a:ext cx="5315441" cy="562319"/>
      </dsp:txXfrm>
    </dsp:sp>
    <dsp:sp modelId="{4C2A7047-7997-4345-8A06-F98461E7E308}">
      <dsp:nvSpPr>
        <dsp:cNvPr id="0" name=""/>
        <dsp:cNvSpPr/>
      </dsp:nvSpPr>
      <dsp:spPr>
        <a:xfrm>
          <a:off x="1233681" y="731353"/>
          <a:ext cx="562319" cy="56231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845775-0FA0-468B-8E01-FB5C0846B461}">
      <dsp:nvSpPr>
        <dsp:cNvPr id="0" name=""/>
        <dsp:cNvSpPr/>
      </dsp:nvSpPr>
      <dsp:spPr>
        <a:xfrm rot="10800000">
          <a:off x="1514841" y="1461530"/>
          <a:ext cx="5456021" cy="56231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967"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solidFill>
                <a:prstClr val="white"/>
              </a:solidFill>
              <a:latin typeface="Alexandria" pitchFamily="2" charset="-78"/>
              <a:ea typeface="+mn-ea"/>
              <a:cs typeface="Alexandria" pitchFamily="2" charset="-78"/>
            </a:rPr>
            <a:t>-برامج الحاسب الألي. </a:t>
          </a:r>
          <a:endParaRPr lang="en-US" sz="2000" b="1" kern="1200" dirty="0">
            <a:solidFill>
              <a:prstClr val="white"/>
            </a:solidFill>
            <a:latin typeface="Alexandria" pitchFamily="2" charset="-78"/>
            <a:ea typeface="+mn-ea"/>
            <a:cs typeface="Alexandria" pitchFamily="2" charset="-78"/>
          </a:endParaRPr>
        </a:p>
      </dsp:txBody>
      <dsp:txXfrm rot="10800000">
        <a:off x="1655421" y="1461530"/>
        <a:ext cx="5315441" cy="562319"/>
      </dsp:txXfrm>
    </dsp:sp>
    <dsp:sp modelId="{FE97E57A-13E0-4D42-91F3-49728E5F5D41}">
      <dsp:nvSpPr>
        <dsp:cNvPr id="0" name=""/>
        <dsp:cNvSpPr/>
      </dsp:nvSpPr>
      <dsp:spPr>
        <a:xfrm>
          <a:off x="1233681" y="1461530"/>
          <a:ext cx="562319" cy="56231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80F866-9DF3-4C4D-B13B-F02DF2CD7CD1}">
      <dsp:nvSpPr>
        <dsp:cNvPr id="0" name=""/>
        <dsp:cNvSpPr/>
      </dsp:nvSpPr>
      <dsp:spPr>
        <a:xfrm rot="10800000">
          <a:off x="1514841" y="2191706"/>
          <a:ext cx="5456021" cy="56231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967"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solidFill>
                <a:prstClr val="white"/>
              </a:solidFill>
              <a:latin typeface="Alexandria" pitchFamily="2" charset="-78"/>
              <a:ea typeface="+mn-ea"/>
              <a:cs typeface="Alexandria" pitchFamily="2" charset="-78"/>
            </a:rPr>
            <a:t>- الموقع الالكتروني </a:t>
          </a:r>
          <a:r>
            <a:rPr lang="ar-EG" sz="2000" b="1" kern="1200" dirty="0"/>
            <a:t>.</a:t>
          </a:r>
          <a:endParaRPr lang="en-US" sz="2000" b="1" kern="1200" dirty="0"/>
        </a:p>
      </dsp:txBody>
      <dsp:txXfrm rot="10800000">
        <a:off x="1655421" y="2191706"/>
        <a:ext cx="5315441" cy="562319"/>
      </dsp:txXfrm>
    </dsp:sp>
    <dsp:sp modelId="{1930457E-048D-45E0-A8B4-F82B13AA01A5}">
      <dsp:nvSpPr>
        <dsp:cNvPr id="0" name=""/>
        <dsp:cNvSpPr/>
      </dsp:nvSpPr>
      <dsp:spPr>
        <a:xfrm>
          <a:off x="1233681" y="2191706"/>
          <a:ext cx="562319" cy="56231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23C0FB-674C-424D-ACCC-606CC8BC0356}">
      <dsp:nvSpPr>
        <dsp:cNvPr id="0" name=""/>
        <dsp:cNvSpPr/>
      </dsp:nvSpPr>
      <dsp:spPr>
        <a:xfrm rot="10800000">
          <a:off x="1514841" y="2921882"/>
          <a:ext cx="5456021" cy="562319"/>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967"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t>-</a:t>
          </a:r>
          <a:r>
            <a:rPr lang="ar-EG" sz="2000" b="1" kern="1200" dirty="0">
              <a:solidFill>
                <a:prstClr val="white"/>
              </a:solidFill>
              <a:latin typeface="Alexandria" pitchFamily="2" charset="-78"/>
              <a:ea typeface="+mn-ea"/>
              <a:cs typeface="Alexandria" pitchFamily="2" charset="-78"/>
            </a:rPr>
            <a:t>الجريمة المعلوماتية </a:t>
          </a:r>
          <a:r>
            <a:rPr lang="ar-EG" sz="2000" b="1" kern="1200" dirty="0"/>
            <a:t>.</a:t>
          </a:r>
          <a:endParaRPr lang="en-US" sz="2000" b="1" kern="1200" dirty="0"/>
        </a:p>
      </dsp:txBody>
      <dsp:txXfrm rot="10800000">
        <a:off x="1655421" y="2921882"/>
        <a:ext cx="5315441" cy="562319"/>
      </dsp:txXfrm>
    </dsp:sp>
    <dsp:sp modelId="{39BE7B37-72D1-4A18-9310-B6FF3F0BBFF4}">
      <dsp:nvSpPr>
        <dsp:cNvPr id="0" name=""/>
        <dsp:cNvSpPr/>
      </dsp:nvSpPr>
      <dsp:spPr>
        <a:xfrm>
          <a:off x="1233681" y="2921882"/>
          <a:ext cx="562319" cy="56231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37185-0D80-4FA3-99BF-F1A9B9B30A5D}">
      <dsp:nvSpPr>
        <dsp:cNvPr id="0" name=""/>
        <dsp:cNvSpPr/>
      </dsp:nvSpPr>
      <dsp:spPr>
        <a:xfrm>
          <a:off x="2085001" y="0"/>
          <a:ext cx="3693319" cy="369331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459985-9206-4175-BBC7-321DA404BCCB}">
      <dsp:nvSpPr>
        <dsp:cNvPr id="0" name=""/>
        <dsp:cNvSpPr/>
      </dsp:nvSpPr>
      <dsp:spPr>
        <a:xfrm>
          <a:off x="3931661" y="371315"/>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sz="2200" b="1" kern="1200" dirty="0">
              <a:latin typeface="Alexandria" pitchFamily="2" charset="-78"/>
              <a:cs typeface="Alexandria" pitchFamily="2" charset="-78"/>
            </a:rPr>
            <a:t>1-اختراع الحاسب </a:t>
          </a:r>
          <a:endParaRPr lang="en-US" sz="2200" kern="1200" dirty="0">
            <a:latin typeface="Alexandria" pitchFamily="2" charset="-78"/>
            <a:cs typeface="Alexandria" pitchFamily="2" charset="-78"/>
          </a:endParaRPr>
        </a:p>
      </dsp:txBody>
      <dsp:txXfrm>
        <a:off x="3974340" y="413994"/>
        <a:ext cx="2315299" cy="788919"/>
      </dsp:txXfrm>
    </dsp:sp>
    <dsp:sp modelId="{3B19425F-172F-493F-A0C8-E82B308E573E}">
      <dsp:nvSpPr>
        <dsp:cNvPr id="0" name=""/>
        <dsp:cNvSpPr/>
      </dsp:nvSpPr>
      <dsp:spPr>
        <a:xfrm>
          <a:off x="3931661" y="1354878"/>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sz="2200" b="1" kern="1200" dirty="0">
              <a:latin typeface="Alexandria" pitchFamily="2" charset="-78"/>
              <a:cs typeface="Alexandria" pitchFamily="2" charset="-78"/>
            </a:rPr>
            <a:t>2-تعريف الحاسب </a:t>
          </a:r>
          <a:endParaRPr lang="en-US" sz="2200" kern="1200" dirty="0">
            <a:latin typeface="Alexandria" pitchFamily="2" charset="-78"/>
            <a:cs typeface="Alexandria" pitchFamily="2" charset="-78"/>
          </a:endParaRPr>
        </a:p>
      </dsp:txBody>
      <dsp:txXfrm>
        <a:off x="3974340" y="1397557"/>
        <a:ext cx="2315299" cy="788919"/>
      </dsp:txXfrm>
    </dsp:sp>
    <dsp:sp modelId="{111E365C-AA87-4F78-9930-A36202E130CB}">
      <dsp:nvSpPr>
        <dsp:cNvPr id="0" name=""/>
        <dsp:cNvSpPr/>
      </dsp:nvSpPr>
      <dsp:spPr>
        <a:xfrm>
          <a:off x="3931661" y="2338440"/>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sz="2200" b="1" kern="1200" dirty="0">
              <a:latin typeface="Alexandria" pitchFamily="2" charset="-78"/>
              <a:cs typeface="Alexandria" pitchFamily="2" charset="-78"/>
            </a:rPr>
            <a:t>3-مكونات الحاسب </a:t>
          </a:r>
          <a:endParaRPr lang="en-US" sz="2200" kern="1200" dirty="0">
            <a:latin typeface="Alexandria" pitchFamily="2" charset="-78"/>
            <a:cs typeface="Alexandria" pitchFamily="2" charset="-78"/>
          </a:endParaRPr>
        </a:p>
      </dsp:txBody>
      <dsp:txXfrm>
        <a:off x="3974340" y="2381119"/>
        <a:ext cx="2315299" cy="7889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752719" y="2910"/>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Alexandria" pitchFamily="2" charset="-78"/>
              <a:cs typeface="Alexandria" pitchFamily="2" charset="-78"/>
            </a:rPr>
            <a:t>ABC</a:t>
          </a:r>
        </a:p>
      </dsp:txBody>
      <dsp:txXfrm rot="10800000">
        <a:off x="2131177" y="2910"/>
        <a:ext cx="5077563" cy="1513834"/>
      </dsp:txXfrm>
    </dsp:sp>
    <dsp:sp modelId="{BFF1FAA1-8BDB-4A0D-AE9D-6ED22080BCCA}">
      <dsp:nvSpPr>
        <dsp:cNvPr id="0" name=""/>
        <dsp:cNvSpPr/>
      </dsp:nvSpPr>
      <dsp:spPr>
        <a:xfrm>
          <a:off x="995802" y="2910"/>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752719" y="1968635"/>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Alexandria" pitchFamily="2" charset="-78"/>
              <a:cs typeface="Alexandria" pitchFamily="2" charset="-78"/>
            </a:rPr>
            <a:t>ENIAC</a:t>
          </a:r>
        </a:p>
      </dsp:txBody>
      <dsp:txXfrm rot="10800000">
        <a:off x="2131177" y="1968635"/>
        <a:ext cx="5077563" cy="1513834"/>
      </dsp:txXfrm>
    </dsp:sp>
    <dsp:sp modelId="{4C2A7047-7997-4345-8A06-F98461E7E308}">
      <dsp:nvSpPr>
        <dsp:cNvPr id="0" name=""/>
        <dsp:cNvSpPr/>
      </dsp:nvSpPr>
      <dsp:spPr>
        <a:xfrm>
          <a:off x="995802" y="1968635"/>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752719" y="2910"/>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106680" rIns="199136" bIns="106680" numCol="1" spcCol="1270" anchor="ctr" anchorCtr="0">
          <a:noAutofit/>
        </a:bodyPr>
        <a:lstStyle/>
        <a:p>
          <a:pPr marL="0" lvl="0" indent="0" algn="ctr" defTabSz="1244600" rtl="0">
            <a:lnSpc>
              <a:spcPct val="90000"/>
            </a:lnSpc>
            <a:spcBef>
              <a:spcPct val="0"/>
            </a:spcBef>
            <a:spcAft>
              <a:spcPct val="35000"/>
            </a:spcAft>
            <a:buNone/>
          </a:pPr>
          <a:r>
            <a:rPr lang="ar-EG" sz="2800" b="1" kern="1200" dirty="0">
              <a:latin typeface="Alexandria" pitchFamily="2" charset="-78"/>
              <a:cs typeface="Alexandria" pitchFamily="2" charset="-78"/>
            </a:rPr>
            <a:t>المكونات المادية </a:t>
          </a:r>
          <a:endParaRPr lang="en-US" sz="2800" b="1" kern="1200" dirty="0">
            <a:latin typeface="Alexandria" pitchFamily="2" charset="-78"/>
            <a:cs typeface="Alexandria" pitchFamily="2" charset="-78"/>
          </a:endParaRPr>
        </a:p>
      </dsp:txBody>
      <dsp:txXfrm rot="10800000">
        <a:off x="2131177" y="2910"/>
        <a:ext cx="5077563" cy="1513834"/>
      </dsp:txXfrm>
    </dsp:sp>
    <dsp:sp modelId="{BFF1FAA1-8BDB-4A0D-AE9D-6ED22080BCCA}">
      <dsp:nvSpPr>
        <dsp:cNvPr id="0" name=""/>
        <dsp:cNvSpPr/>
      </dsp:nvSpPr>
      <dsp:spPr>
        <a:xfrm>
          <a:off x="995802" y="2910"/>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752719" y="1968635"/>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106680" rIns="199136" bIns="106680" numCol="1" spcCol="1270" anchor="ctr" anchorCtr="0">
          <a:noAutofit/>
        </a:bodyPr>
        <a:lstStyle/>
        <a:p>
          <a:pPr marL="0" lvl="0" indent="0" algn="ctr" defTabSz="1244600" rtl="0">
            <a:lnSpc>
              <a:spcPct val="90000"/>
            </a:lnSpc>
            <a:spcBef>
              <a:spcPct val="0"/>
            </a:spcBef>
            <a:spcAft>
              <a:spcPct val="35000"/>
            </a:spcAft>
            <a:buNone/>
          </a:pPr>
          <a:r>
            <a:rPr lang="ar-EG" sz="2800" b="1" kern="1200" dirty="0">
              <a:latin typeface="Alexandria" pitchFamily="2" charset="-78"/>
              <a:cs typeface="Alexandria" pitchFamily="2" charset="-78"/>
            </a:rPr>
            <a:t>المكونات المعنوية </a:t>
          </a:r>
          <a:endParaRPr lang="en-US" sz="2800" b="1" kern="1200" dirty="0">
            <a:latin typeface="Alexandria" pitchFamily="2" charset="-78"/>
            <a:cs typeface="Alexandria" pitchFamily="2" charset="-78"/>
          </a:endParaRPr>
        </a:p>
      </dsp:txBody>
      <dsp:txXfrm rot="10800000">
        <a:off x="2131177" y="1968635"/>
        <a:ext cx="5077563" cy="1513834"/>
      </dsp:txXfrm>
    </dsp:sp>
    <dsp:sp modelId="{4C2A7047-7997-4345-8A06-F98461E7E308}">
      <dsp:nvSpPr>
        <dsp:cNvPr id="0" name=""/>
        <dsp:cNvSpPr/>
      </dsp:nvSpPr>
      <dsp:spPr>
        <a:xfrm>
          <a:off x="995802" y="1968635"/>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6498-20D0-4D14-BC20-CFDC16EB59E3}">
      <dsp:nvSpPr>
        <dsp:cNvPr id="0" name=""/>
        <dsp:cNvSpPr/>
      </dsp:nvSpPr>
      <dsp:spPr>
        <a:xfrm>
          <a:off x="2773109" y="13868"/>
          <a:ext cx="2460874" cy="12304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ar-EG" sz="2800" b="1" kern="1200" dirty="0">
              <a:latin typeface="Alexandria" pitchFamily="2" charset="-78"/>
              <a:cs typeface="Alexandria" pitchFamily="2" charset="-78"/>
            </a:rPr>
            <a:t>برامج الحاسب </a:t>
          </a:r>
          <a:endParaRPr lang="en-US" sz="2800" b="1" kern="1200" dirty="0">
            <a:latin typeface="Alexandria" pitchFamily="2" charset="-78"/>
            <a:cs typeface="Alexandria" pitchFamily="2" charset="-78"/>
          </a:endParaRPr>
        </a:p>
      </dsp:txBody>
      <dsp:txXfrm>
        <a:off x="2773109" y="13868"/>
        <a:ext cx="2460874" cy="1230437"/>
      </dsp:txXfrm>
    </dsp:sp>
    <dsp:sp modelId="{4CD2C87E-E255-447C-9B28-5B208A589942}">
      <dsp:nvSpPr>
        <dsp:cNvPr id="0" name=""/>
        <dsp:cNvSpPr/>
      </dsp:nvSpPr>
      <dsp:spPr>
        <a:xfrm>
          <a:off x="5474410" y="1594709"/>
          <a:ext cx="2460874" cy="12304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-حماية برامج الحاسب </a:t>
          </a:r>
          <a:endParaRPr lang="en-US" sz="2800" kern="1200" dirty="0">
            <a:latin typeface="Alexandria" pitchFamily="2" charset="-78"/>
            <a:cs typeface="Alexandria" pitchFamily="2" charset="-78"/>
          </a:endParaRPr>
        </a:p>
      </dsp:txBody>
      <dsp:txXfrm>
        <a:off x="5474410" y="1594709"/>
        <a:ext cx="2460874" cy="1230437"/>
      </dsp:txXfrm>
    </dsp:sp>
    <dsp:sp modelId="{52D1A23A-D370-4B46-968E-5F38CFDF80BA}">
      <dsp:nvSpPr>
        <dsp:cNvPr id="0" name=""/>
        <dsp:cNvSpPr/>
      </dsp:nvSpPr>
      <dsp:spPr>
        <a:xfrm>
          <a:off x="319346" y="1594709"/>
          <a:ext cx="2460874" cy="12304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 الطبيعة القانونية لعقود إعداد البرامج الالكترونية </a:t>
          </a:r>
          <a:endParaRPr lang="en-US" sz="2000" kern="1200" dirty="0">
            <a:latin typeface="Alexandria" pitchFamily="2" charset="-78"/>
            <a:cs typeface="Alexandria" pitchFamily="2" charset="-78"/>
          </a:endParaRPr>
        </a:p>
      </dsp:txBody>
      <dsp:txXfrm>
        <a:off x="319346" y="1594709"/>
        <a:ext cx="2460874" cy="123043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752719" y="2910"/>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التوجه الأوروبي المتعق بالحماية القانونية لبرامج الكمبيروتر </a:t>
          </a:r>
          <a:endParaRPr lang="en-US" sz="2000" b="1" kern="1200" dirty="0">
            <a:latin typeface="Alexandria" pitchFamily="2" charset="-78"/>
            <a:cs typeface="Alexandria" pitchFamily="2" charset="-78"/>
          </a:endParaRPr>
        </a:p>
      </dsp:txBody>
      <dsp:txXfrm rot="10800000">
        <a:off x="2131177" y="2910"/>
        <a:ext cx="5077563" cy="1513834"/>
      </dsp:txXfrm>
    </dsp:sp>
    <dsp:sp modelId="{BFF1FAA1-8BDB-4A0D-AE9D-6ED22080BCCA}">
      <dsp:nvSpPr>
        <dsp:cNvPr id="0" name=""/>
        <dsp:cNvSpPr/>
      </dsp:nvSpPr>
      <dsp:spPr>
        <a:xfrm>
          <a:off x="995802" y="2910"/>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752719" y="1968635"/>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موقف بعض التشريعات </a:t>
          </a:r>
          <a:endParaRPr lang="en-US" sz="2000" b="1" kern="1200" dirty="0">
            <a:latin typeface="Alexandria" pitchFamily="2" charset="-78"/>
            <a:cs typeface="Alexandria" pitchFamily="2" charset="-78"/>
          </a:endParaRPr>
        </a:p>
      </dsp:txBody>
      <dsp:txXfrm rot="10800000">
        <a:off x="2131177" y="1968635"/>
        <a:ext cx="5077563" cy="1513834"/>
      </dsp:txXfrm>
    </dsp:sp>
    <dsp:sp modelId="{4C2A7047-7997-4345-8A06-F98461E7E308}">
      <dsp:nvSpPr>
        <dsp:cNvPr id="0" name=""/>
        <dsp:cNvSpPr/>
      </dsp:nvSpPr>
      <dsp:spPr>
        <a:xfrm>
          <a:off x="995802" y="1968635"/>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752719" y="2910"/>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برامج التشغيل </a:t>
          </a:r>
          <a:endParaRPr lang="en-US" sz="2000" b="1" kern="1200" dirty="0">
            <a:latin typeface="Alexandria" pitchFamily="2" charset="-78"/>
            <a:cs typeface="Alexandria" pitchFamily="2" charset="-78"/>
          </a:endParaRPr>
        </a:p>
      </dsp:txBody>
      <dsp:txXfrm rot="10800000">
        <a:off x="2131177" y="2910"/>
        <a:ext cx="5077563" cy="1513834"/>
      </dsp:txXfrm>
    </dsp:sp>
    <dsp:sp modelId="{BFF1FAA1-8BDB-4A0D-AE9D-6ED22080BCCA}">
      <dsp:nvSpPr>
        <dsp:cNvPr id="0" name=""/>
        <dsp:cNvSpPr/>
      </dsp:nvSpPr>
      <dsp:spPr>
        <a:xfrm>
          <a:off x="995802" y="2910"/>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752719" y="1968635"/>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برامج التطبيق </a:t>
          </a:r>
          <a:endParaRPr lang="en-US" sz="2000" b="1" kern="1200" dirty="0">
            <a:latin typeface="Alexandria" pitchFamily="2" charset="-78"/>
            <a:cs typeface="Alexandria" pitchFamily="2" charset="-78"/>
          </a:endParaRPr>
        </a:p>
      </dsp:txBody>
      <dsp:txXfrm rot="10800000">
        <a:off x="2131177" y="1968635"/>
        <a:ext cx="5077563" cy="1513834"/>
      </dsp:txXfrm>
    </dsp:sp>
    <dsp:sp modelId="{4C2A7047-7997-4345-8A06-F98461E7E308}">
      <dsp:nvSpPr>
        <dsp:cNvPr id="0" name=""/>
        <dsp:cNvSpPr/>
      </dsp:nvSpPr>
      <dsp:spPr>
        <a:xfrm>
          <a:off x="995802" y="1968635"/>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1752719" y="2910"/>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موقف التشريعات العربية لا يفرق بين أنواع البرامج</a:t>
          </a:r>
          <a:endParaRPr lang="en-US" sz="2000" b="1" kern="1200" dirty="0">
            <a:latin typeface="Alexandria" pitchFamily="2" charset="-78"/>
            <a:cs typeface="Alexandria" pitchFamily="2" charset="-78"/>
          </a:endParaRPr>
        </a:p>
      </dsp:txBody>
      <dsp:txXfrm rot="10800000">
        <a:off x="2131177" y="2910"/>
        <a:ext cx="5077563" cy="1513834"/>
      </dsp:txXfrm>
    </dsp:sp>
    <dsp:sp modelId="{BFF1FAA1-8BDB-4A0D-AE9D-6ED22080BCCA}">
      <dsp:nvSpPr>
        <dsp:cNvPr id="0" name=""/>
        <dsp:cNvSpPr/>
      </dsp:nvSpPr>
      <dsp:spPr>
        <a:xfrm>
          <a:off x="995802" y="2910"/>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97EFBF-B84D-4138-B4C8-147105013312}">
      <dsp:nvSpPr>
        <dsp:cNvPr id="0" name=""/>
        <dsp:cNvSpPr/>
      </dsp:nvSpPr>
      <dsp:spPr>
        <a:xfrm rot="10800000">
          <a:off x="1752719" y="1968635"/>
          <a:ext cx="5456021" cy="151383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7559" tIns="76200" rIns="14224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موقف التشريع الفرنسي لم يفرق أيضاً </a:t>
          </a:r>
          <a:endParaRPr lang="en-US" sz="2000" b="1" kern="1200" dirty="0">
            <a:latin typeface="Alexandria" pitchFamily="2" charset="-78"/>
            <a:cs typeface="Alexandria" pitchFamily="2" charset="-78"/>
          </a:endParaRPr>
        </a:p>
      </dsp:txBody>
      <dsp:txXfrm rot="10800000">
        <a:off x="2131177" y="1968635"/>
        <a:ext cx="5077563" cy="1513834"/>
      </dsp:txXfrm>
    </dsp:sp>
    <dsp:sp modelId="{4C2A7047-7997-4345-8A06-F98461E7E308}">
      <dsp:nvSpPr>
        <dsp:cNvPr id="0" name=""/>
        <dsp:cNvSpPr/>
      </dsp:nvSpPr>
      <dsp:spPr>
        <a:xfrm>
          <a:off x="995802" y="1968635"/>
          <a:ext cx="1513834" cy="1513834"/>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7EFBF-B84D-4138-B4C8-147105013312}">
      <dsp:nvSpPr>
        <dsp:cNvPr id="0" name=""/>
        <dsp:cNvSpPr/>
      </dsp:nvSpPr>
      <dsp:spPr>
        <a:xfrm rot="10800000">
          <a:off x="2061391" y="368428"/>
          <a:ext cx="5456021" cy="274852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2022" tIns="76200" rIns="142240" bIns="76200" numCol="1" spcCol="1270" anchor="ctr" anchorCtr="0">
          <a:noAutofit/>
        </a:bodyPr>
        <a:lstStyle/>
        <a:p>
          <a:pPr marL="0" lvl="0" indent="0" algn="ctr" defTabSz="889000" rtl="0">
            <a:lnSpc>
              <a:spcPct val="150000"/>
            </a:lnSpc>
            <a:spcBef>
              <a:spcPct val="0"/>
            </a:spcBef>
            <a:spcAft>
              <a:spcPct val="35000"/>
            </a:spcAft>
            <a:buNone/>
          </a:pPr>
          <a:r>
            <a:rPr lang="ar-EG" sz="2000" b="1" kern="1200" dirty="0">
              <a:latin typeface="Alexandria" pitchFamily="2" charset="-78"/>
              <a:cs typeface="Alexandria" pitchFamily="2" charset="-78"/>
            </a:rPr>
            <a:t>محكمة في باريس أكدت أن القانون لا يفرق بين أنواع البرامج التي تصلح محلاً للعقد </a:t>
          </a:r>
          <a:endParaRPr lang="en-US" sz="2000" b="1" kern="1200" dirty="0">
            <a:latin typeface="Alexandria" pitchFamily="2" charset="-78"/>
            <a:cs typeface="Alexandria" pitchFamily="2" charset="-78"/>
          </a:endParaRPr>
        </a:p>
      </dsp:txBody>
      <dsp:txXfrm rot="10800000">
        <a:off x="2748521" y="368428"/>
        <a:ext cx="4768891" cy="2748522"/>
      </dsp:txXfrm>
    </dsp:sp>
    <dsp:sp modelId="{4C2A7047-7997-4345-8A06-F98461E7E308}">
      <dsp:nvSpPr>
        <dsp:cNvPr id="0" name=""/>
        <dsp:cNvSpPr/>
      </dsp:nvSpPr>
      <dsp:spPr>
        <a:xfrm>
          <a:off x="687130" y="368428"/>
          <a:ext cx="2748522" cy="27485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64CE1-01E5-437B-BF12-0A6322818267}">
      <dsp:nvSpPr>
        <dsp:cNvPr id="0" name=""/>
        <dsp:cNvSpPr/>
      </dsp:nvSpPr>
      <dsp:spPr>
        <a:xfrm rot="10800000">
          <a:off x="2061391" y="368428"/>
          <a:ext cx="5456021" cy="274852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2022" tIns="76200" rIns="142240" bIns="76200" numCol="1" spcCol="1270" anchor="ctr" anchorCtr="0">
          <a:noAutofit/>
        </a:bodyPr>
        <a:lstStyle/>
        <a:p>
          <a:pPr marL="0" lvl="0" indent="0" algn="ctr" defTabSz="889000" rtl="0">
            <a:lnSpc>
              <a:spcPct val="150000"/>
            </a:lnSpc>
            <a:spcBef>
              <a:spcPct val="0"/>
            </a:spcBef>
            <a:spcAft>
              <a:spcPct val="35000"/>
            </a:spcAft>
            <a:buNone/>
          </a:pPr>
          <a:r>
            <a:rPr lang="ar-EG" sz="2000" b="1" kern="1200" dirty="0">
              <a:latin typeface="Alexandria" pitchFamily="2" charset="-78"/>
              <a:cs typeface="Alexandria" pitchFamily="2" charset="-78"/>
            </a:rPr>
            <a:t>1-عقود بيع </a:t>
          </a:r>
        </a:p>
        <a:p>
          <a:pPr marL="0" lvl="0" indent="0" algn="ctr" defTabSz="889000" rtl="0">
            <a:lnSpc>
              <a:spcPct val="150000"/>
            </a:lnSpc>
            <a:spcBef>
              <a:spcPct val="0"/>
            </a:spcBef>
            <a:spcAft>
              <a:spcPct val="35000"/>
            </a:spcAft>
            <a:buNone/>
          </a:pPr>
          <a:r>
            <a:rPr lang="ar-EG" sz="2000" b="1" kern="1200" dirty="0">
              <a:latin typeface="Alexandria" pitchFamily="2" charset="-78"/>
              <a:cs typeface="Alexandria" pitchFamily="2" charset="-78"/>
            </a:rPr>
            <a:t>2-عقود مقاولة</a:t>
          </a:r>
        </a:p>
        <a:p>
          <a:pPr marL="0" lvl="0" indent="0" algn="ctr" defTabSz="889000" rtl="0">
            <a:lnSpc>
              <a:spcPct val="150000"/>
            </a:lnSpc>
            <a:spcBef>
              <a:spcPct val="0"/>
            </a:spcBef>
            <a:spcAft>
              <a:spcPct val="35000"/>
            </a:spcAft>
            <a:buNone/>
          </a:pPr>
          <a:r>
            <a:rPr lang="ar-EG" sz="2000" b="1" kern="1200" dirty="0">
              <a:latin typeface="Alexandria" pitchFamily="2" charset="-78"/>
              <a:cs typeface="Alexandria" pitchFamily="2" charset="-78"/>
            </a:rPr>
            <a:t>3-عقود إيجار </a:t>
          </a:r>
        </a:p>
        <a:p>
          <a:pPr marL="0" lvl="0" indent="0" algn="ctr" defTabSz="889000" rtl="0">
            <a:lnSpc>
              <a:spcPct val="150000"/>
            </a:lnSpc>
            <a:spcBef>
              <a:spcPct val="0"/>
            </a:spcBef>
            <a:spcAft>
              <a:spcPct val="35000"/>
            </a:spcAft>
            <a:buNone/>
          </a:pPr>
          <a:r>
            <a:rPr lang="ar-EG" sz="2000" b="1" kern="1200" dirty="0">
              <a:latin typeface="Alexandria" pitchFamily="2" charset="-78"/>
              <a:cs typeface="Alexandria" pitchFamily="2" charset="-78"/>
            </a:rPr>
            <a:t>4-عقود ترخيص بالاستعمال</a:t>
          </a:r>
          <a:endParaRPr lang="en-US" sz="2000" b="1" kern="1200" dirty="0">
            <a:latin typeface="Alexandria" pitchFamily="2" charset="-78"/>
            <a:cs typeface="Alexandria" pitchFamily="2" charset="-78"/>
          </a:endParaRPr>
        </a:p>
      </dsp:txBody>
      <dsp:txXfrm rot="10800000">
        <a:off x="2748521" y="368428"/>
        <a:ext cx="4768891" cy="2748522"/>
      </dsp:txXfrm>
    </dsp:sp>
    <dsp:sp modelId="{BFF1FAA1-8BDB-4A0D-AE9D-6ED22080BCCA}">
      <dsp:nvSpPr>
        <dsp:cNvPr id="0" name=""/>
        <dsp:cNvSpPr/>
      </dsp:nvSpPr>
      <dsp:spPr>
        <a:xfrm>
          <a:off x="687130" y="368428"/>
          <a:ext cx="2748522" cy="27485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37185-0D80-4FA3-99BF-F1A9B9B30A5D}">
      <dsp:nvSpPr>
        <dsp:cNvPr id="0" name=""/>
        <dsp:cNvSpPr/>
      </dsp:nvSpPr>
      <dsp:spPr>
        <a:xfrm>
          <a:off x="2085001" y="0"/>
          <a:ext cx="3693319" cy="369331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459985-9206-4175-BBC7-321DA404BCCB}">
      <dsp:nvSpPr>
        <dsp:cNvPr id="0" name=""/>
        <dsp:cNvSpPr/>
      </dsp:nvSpPr>
      <dsp:spPr>
        <a:xfrm>
          <a:off x="3931661" y="371315"/>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rtl="0">
            <a:lnSpc>
              <a:spcPct val="90000"/>
            </a:lnSpc>
            <a:spcBef>
              <a:spcPct val="0"/>
            </a:spcBef>
            <a:spcAft>
              <a:spcPct val="35000"/>
            </a:spcAft>
            <a:buNone/>
          </a:pPr>
          <a:r>
            <a:rPr lang="ar-EG" sz="3500" b="1" kern="1200" dirty="0"/>
            <a:t>البيانات </a:t>
          </a:r>
          <a:endParaRPr lang="en-US" sz="3500" kern="1200" dirty="0"/>
        </a:p>
      </dsp:txBody>
      <dsp:txXfrm>
        <a:off x="3974340" y="413994"/>
        <a:ext cx="2315299" cy="788919"/>
      </dsp:txXfrm>
    </dsp:sp>
    <dsp:sp modelId="{3B19425F-172F-493F-A0C8-E82B308E573E}">
      <dsp:nvSpPr>
        <dsp:cNvPr id="0" name=""/>
        <dsp:cNvSpPr/>
      </dsp:nvSpPr>
      <dsp:spPr>
        <a:xfrm>
          <a:off x="3931661" y="1354878"/>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rtl="0">
            <a:lnSpc>
              <a:spcPct val="90000"/>
            </a:lnSpc>
            <a:spcBef>
              <a:spcPct val="0"/>
            </a:spcBef>
            <a:spcAft>
              <a:spcPct val="35000"/>
            </a:spcAft>
            <a:buNone/>
          </a:pPr>
          <a:r>
            <a:rPr lang="ar-EG" sz="3500" b="1" kern="1200" dirty="0"/>
            <a:t>المعالجة الآلية</a:t>
          </a:r>
          <a:endParaRPr lang="en-US" sz="3500" kern="1200" dirty="0"/>
        </a:p>
      </dsp:txBody>
      <dsp:txXfrm>
        <a:off x="3974340" y="1397557"/>
        <a:ext cx="2315299" cy="788919"/>
      </dsp:txXfrm>
    </dsp:sp>
    <dsp:sp modelId="{111E365C-AA87-4F78-9930-A36202E130CB}">
      <dsp:nvSpPr>
        <dsp:cNvPr id="0" name=""/>
        <dsp:cNvSpPr/>
      </dsp:nvSpPr>
      <dsp:spPr>
        <a:xfrm>
          <a:off x="3931661" y="2338440"/>
          <a:ext cx="2400657" cy="874277"/>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rtl="0">
            <a:lnSpc>
              <a:spcPct val="90000"/>
            </a:lnSpc>
            <a:spcBef>
              <a:spcPct val="0"/>
            </a:spcBef>
            <a:spcAft>
              <a:spcPct val="35000"/>
            </a:spcAft>
            <a:buNone/>
          </a:pPr>
          <a:r>
            <a:rPr lang="ar-EG" sz="3500" b="1" kern="1200" dirty="0"/>
            <a:t>المعلومات</a:t>
          </a:r>
          <a:endParaRPr lang="en-US" sz="3500" kern="1200" dirty="0"/>
        </a:p>
      </dsp:txBody>
      <dsp:txXfrm>
        <a:off x="3974340" y="2381119"/>
        <a:ext cx="2315299" cy="788919"/>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jpe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8" Type="http://schemas.openxmlformats.org/officeDocument/2006/relationships/diagramData" Target="../diagrams/data15.xml"/><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0" Type="http://schemas.openxmlformats.org/officeDocument/2006/relationships/diagramQuickStyle" Target="../diagrams/quickStyle15.xml"/><Relationship Id="rId4" Type="http://schemas.openxmlformats.org/officeDocument/2006/relationships/diagramLayout" Target="../diagrams/layout14.xml"/><Relationship Id="rId9" Type="http://schemas.openxmlformats.org/officeDocument/2006/relationships/diagramLayout" Target="../diagrams/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8" Type="http://schemas.openxmlformats.org/officeDocument/2006/relationships/diagramData" Target="../diagrams/data22.xml"/><Relationship Id="rId3" Type="http://schemas.openxmlformats.org/officeDocument/2006/relationships/diagramData" Target="../diagrams/data21.xml"/><Relationship Id="rId7" Type="http://schemas.microsoft.com/office/2007/relationships/diagramDrawing" Target="../diagrams/drawing21.xml"/><Relationship Id="rId12" Type="http://schemas.microsoft.com/office/2007/relationships/diagramDrawing" Target="../diagrams/drawing2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1.xml"/><Relationship Id="rId11" Type="http://schemas.openxmlformats.org/officeDocument/2006/relationships/diagramColors" Target="../diagrams/colors22.xml"/><Relationship Id="rId5" Type="http://schemas.openxmlformats.org/officeDocument/2006/relationships/diagramQuickStyle" Target="../diagrams/quickStyle21.xml"/><Relationship Id="rId10" Type="http://schemas.openxmlformats.org/officeDocument/2006/relationships/diagramQuickStyle" Target="../diagrams/quickStyle22.xml"/><Relationship Id="rId4" Type="http://schemas.openxmlformats.org/officeDocument/2006/relationships/diagramLayout" Target="../diagrams/layout21.xml"/><Relationship Id="rId9" Type="http://schemas.openxmlformats.org/officeDocument/2006/relationships/diagramLayout" Target="../diagrams/layout2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First </a:t>
            </a:r>
            <a:r>
              <a:rPr lang="en-US" sz="2800" b="1" dirty="0">
                <a:solidFill>
                  <a:schemeClr val="bg1"/>
                </a:solidFill>
                <a:latin typeface="Alexandria" charset="0"/>
                <a:cs typeface="Alexandria" charset="0"/>
              </a:rPr>
              <a:t>Lecture </a:t>
            </a:r>
          </a:p>
        </p:txBody>
      </p:sp>
      <p:sp>
        <p:nvSpPr>
          <p:cNvPr id="46" name="TextBox 45"/>
          <p:cNvSpPr txBox="1"/>
          <p:nvPr/>
        </p:nvSpPr>
        <p:spPr>
          <a:xfrm>
            <a:off x="329269" y="5104240"/>
            <a:ext cx="2577950" cy="1015663"/>
          </a:xfrm>
          <a:prstGeom prst="rect">
            <a:avLst/>
          </a:prstGeom>
          <a:noFill/>
        </p:spPr>
        <p:txBody>
          <a:bodyPr wrap="none" rtlCol="0">
            <a:spAutoFit/>
          </a:bodyPr>
          <a:lstStyle/>
          <a:p>
            <a:r>
              <a:rPr lang="en-US" sz="2000" dirty="0">
                <a:latin typeface="Alexandria" charset="0"/>
                <a:cs typeface="Alexandria" charset="0"/>
              </a:rPr>
              <a:t>LAW 601</a:t>
            </a:r>
          </a:p>
          <a:p>
            <a:r>
              <a:rPr lang="ar-EG" sz="2000" dirty="0">
                <a:latin typeface="Alexandria" charset="0"/>
                <a:cs typeface="Alexandria" charset="0"/>
              </a:rPr>
              <a:t>أسس القانون الرقمي</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446555"/>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الأولى</a:t>
            </a:r>
            <a:r>
              <a:rPr lang="ar-EG" sz="2400" b="1" dirty="0">
                <a:solidFill>
                  <a:schemeClr val="accent1"/>
                </a:solidFill>
                <a:latin typeface="Tajawal Medium" panose="00000600000000000000" pitchFamily="2" charset="-78"/>
                <a:cs typeface="Tajawal Medium" panose="00000600000000000000" pitchFamily="2" charset="-78"/>
              </a:rPr>
              <a:t> </a:t>
            </a:r>
            <a:endParaRPr lang="ar-EG" sz="24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نبذة عن ماهية الحاسب و الانترنت </a:t>
            </a:r>
            <a:endParaRPr lang="en-US" sz="2800" b="1" dirty="0">
              <a:solidFill>
                <a:schemeClr val="tx1"/>
              </a:solidFill>
              <a:latin typeface="Alexandria" charset="0"/>
              <a:cs typeface="Alexandria" charset="0"/>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77950" cy="707886"/>
          </a:xfrm>
          <a:prstGeom prst="rect">
            <a:avLst/>
          </a:prstGeom>
          <a:noFill/>
        </p:spPr>
        <p:txBody>
          <a:bodyPr wrap="none" rtlCol="0">
            <a:spAutoFit/>
          </a:bodyPr>
          <a:lstStyle/>
          <a:p>
            <a:r>
              <a:rPr lang="en-US" sz="2000" dirty="0">
                <a:latin typeface="Alexandria" charset="0"/>
                <a:cs typeface="Alexandria" charset="0"/>
              </a:rPr>
              <a:t>LAW 601</a:t>
            </a:r>
          </a:p>
          <a:p>
            <a:r>
              <a:rPr lang="ar-EG" sz="2000" dirty="0">
                <a:latin typeface="Alexandria" charset="0"/>
                <a:cs typeface="Alexandria" charset="0"/>
              </a:rPr>
              <a:t>أسس القانون الرقمي</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269532"/>
          </a:xfrm>
          <a:prstGeom prst="rect">
            <a:avLst/>
          </a:prstGeom>
          <a:noFill/>
        </p:spPr>
        <p:txBody>
          <a:bodyPr wrap="square">
            <a:spAutoFit/>
          </a:bodyPr>
          <a:lstStyle/>
          <a:p>
            <a:pPr lvl="0" algn="r" rtl="1">
              <a:lnSpc>
                <a:spcPct val="150000"/>
              </a:lnSpc>
            </a:pPr>
            <a:r>
              <a:rPr lang="ar-EG" sz="1400" b="1" dirty="0">
                <a:latin typeface="Alexandria" pitchFamily="2" charset="-78"/>
                <a:cs typeface="Alexandria" pitchFamily="2" charset="-78"/>
              </a:rPr>
              <a:t>1-المصطلحات المدخلية    2-تعريف الحاسب</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ومكوناته 3-التعريف ببرمجيات الحاسب    4-حماية برامج الحاسب </a:t>
            </a:r>
            <a:endParaRPr lang="en-US" sz="1400" dirty="0">
              <a:latin typeface="Alexandria" pitchFamily="2" charset="-78"/>
              <a:cs typeface="Alexandria" pitchFamily="2" charset="-78"/>
            </a:endParaRPr>
          </a:p>
          <a:p>
            <a:pPr algn="r" rtl="1">
              <a:lnSpc>
                <a:spcPct val="150000"/>
              </a:lnSpc>
            </a:pPr>
            <a:r>
              <a:rPr lang="ar-EG" sz="1400" b="1" dirty="0">
                <a:latin typeface="Alexandria" pitchFamily="2" charset="-78"/>
                <a:cs typeface="Alexandria" pitchFamily="2" charset="-78"/>
              </a:rPr>
              <a:t>5-الطبيعة القانونية لعقود إعداد البرامج الالكترونية .                    </a:t>
            </a:r>
            <a:endParaRPr lang="en-US" sz="1400" dirty="0">
              <a:latin typeface="Alexandria" pitchFamily="2" charset="-78"/>
              <a:cs typeface="Alexandria" pitchFamily="2" charset="-78"/>
            </a:endParaRPr>
          </a:p>
          <a:p>
            <a:pPr algn="r" rtl="1">
              <a:lnSpc>
                <a:spcPct val="150000"/>
              </a:lnSpc>
            </a:pPr>
            <a:r>
              <a:rPr lang="ar-EG" sz="1400" b="1" dirty="0">
                <a:latin typeface="Alexandria" pitchFamily="2" charset="-78"/>
                <a:cs typeface="Alexandria" pitchFamily="2" charset="-78"/>
              </a:rPr>
              <a:t>6- الانترنت 7- النظام المعلوماتي و الحق في</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الخصوصية  </a:t>
            </a:r>
            <a:endParaRPr lang="en-US" sz="1400" dirty="0">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078107"/>
            <a:ext cx="10068233" cy="4827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200"/>
              </a:spcAft>
            </a:pPr>
            <a:r>
              <a:rPr lang="ar-SA" sz="1600" dirty="0">
                <a:solidFill>
                  <a:srgbClr val="000000"/>
                </a:solidFill>
                <a:effectLst/>
                <a:latin typeface="Alexandria" pitchFamily="2" charset="-78"/>
                <a:ea typeface="Times New Roman" panose="02020603050405020304" pitchFamily="18" charset="0"/>
                <a:cs typeface="Alexandria" pitchFamily="2" charset="-78"/>
              </a:rPr>
              <a:t>في إطار الخط الفكري لمقرر أسس القانون الرقمي ، تتناول هذه المحاضرة نبذة عن ماهية الحاسوب و الانترنت ؛ باعتبارهما باكورة القانون الرقمي تاريخياً ، و أعظم مظاهر التكنولوجيا الحديثة ، و التي قادتنا في العصر الحالي للتحول الرقمي و الذكاء الاصطناعي ، و غيرها من مظاهر تطور البشرية . ومن ثم ستهدف هذه المحاضرة للوقوف على ماهية الحاسوب</a:t>
            </a:r>
            <a:r>
              <a:rPr lang="ar-EG" sz="1600" dirty="0">
                <a:solidFill>
                  <a:srgbClr val="000000"/>
                </a:solidFill>
                <a:effectLst/>
                <a:latin typeface="Alexandria" pitchFamily="2" charset="-78"/>
                <a:ea typeface="Times New Roman" panose="02020603050405020304" pitchFamily="18" charset="0"/>
                <a:cs typeface="Alexandria" pitchFamily="2" charset="-78"/>
              </a:rPr>
              <a:t> </a:t>
            </a:r>
            <a:r>
              <a:rPr lang="ar-SA" sz="1600" dirty="0">
                <a:solidFill>
                  <a:srgbClr val="000000"/>
                </a:solidFill>
                <a:effectLst/>
                <a:latin typeface="Alexandria" pitchFamily="2" charset="-78"/>
                <a:ea typeface="Times New Roman" panose="02020603050405020304" pitchFamily="18" charset="0"/>
                <a:cs typeface="Alexandria" pitchFamily="2" charset="-78"/>
              </a:rPr>
              <a:t>و الانترنت ، و ما يرتبط بهما من مصطلحات ؛ باعتبارها من محاور القانون الرقمي ، ونظراً لما تتطلبه بعض الإشكاليات القانونية من تحديد لتلك المصطلحات للوقوف على نطاق الحماية القانونية التي تشملها ؛ كمسألة الطبيعة القانونية لحماية برامج الحاسب ، و نطاق تلك الحماية ، و سندها تستلزم الوقوف على ماهية برامج الحاسب ، و التكييف القانوني لعقود إعداد تلك البرامج . فضلاً عن إشكالية حماية البيانات الرقمية الشخصية و الحق في الخصوصية ، و ما يستلزمه ذلك الأمر من تحديد لمعنى البيانات الرقمية . وكذك نتعرض في هذه المحاضرة للانترنت و المقصود به .  و أخيراً و ليس أخراً ، فالجريمة المعلوماتية ترتبط ارتباطاً وثيقاً بالحاسب و الانترنت ؛ باعتبارهما إما وسيلة للجريمة أو غاية أو من ضمن أدوات الجريمة . وابتناء على ما تقدم ، يتضح لنا جلياً مدى ارتباط مصطلحات الحاسوب و الانترنت و كذا المصطلحات المتفرعة عنهما بالقانون ، وهو الأمر الذي سنتناوله بالشرح و التفصيل في هذه المحاضرة .</a:t>
            </a:r>
            <a:endParaRPr lang="en-US" sz="1600" dirty="0">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642811" y="160685"/>
            <a:ext cx="5588631" cy="2616101"/>
          </a:xfrm>
          <a:prstGeom prst="rect">
            <a:avLst/>
          </a:prstGeom>
          <a:noFill/>
        </p:spPr>
        <p:txBody>
          <a:bodyPr wrap="square" rtlCol="0">
            <a:spAutoFit/>
          </a:bodyPr>
          <a:lstStyle/>
          <a:p>
            <a:endParaRPr lang="ar-EG" sz="2800" b="1" dirty="0">
              <a:latin typeface="Alexandria" charset="0"/>
              <a:cs typeface="Alexandria" charset="0"/>
            </a:endParaRPr>
          </a:p>
          <a:p>
            <a:r>
              <a:rPr lang="ar-EG" sz="2800" b="1" dirty="0">
                <a:solidFill>
                  <a:srgbClr val="002060"/>
                </a:solidFill>
                <a:latin typeface="Alexandria" charset="0"/>
                <a:ea typeface="Times New Roman" panose="02020603050405020304" pitchFamily="18" charset="0"/>
                <a:cs typeface="Alexandria" charset="0"/>
              </a:rPr>
              <a:t>تمهيد</a:t>
            </a:r>
            <a:r>
              <a:rPr lang="ar-SA" sz="2800" dirty="0">
                <a:solidFill>
                  <a:srgbClr val="002060"/>
                </a:solidFill>
                <a:latin typeface="Alexandria" pitchFamily="2" charset="-78"/>
                <a:ea typeface="Times New Roman" panose="02020603050405020304" pitchFamily="18" charset="0"/>
                <a:cs typeface="Alexandria" pitchFamily="2" charset="-78"/>
              </a:rPr>
              <a:t> :</a:t>
            </a:r>
            <a:endParaRPr lang="ar-EG" sz="2800" dirty="0">
              <a:latin typeface="Alexandria" pitchFamily="2" charset="-78"/>
              <a:ea typeface="Times New Roman" panose="02020603050405020304" pitchFamily="18" charset="0"/>
              <a:cs typeface="Alexandria" pitchFamily="2" charset="-78"/>
            </a:endParaRPr>
          </a:p>
          <a:p>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3670820" y="11089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2D37F713-F6F7-F2A9-0C22-AADB35C6DB45}"/>
              </a:ext>
            </a:extLst>
          </p:cNvPr>
          <p:cNvGraphicFramePr/>
          <p:nvPr>
            <p:extLst>
              <p:ext uri="{D42A27DB-BD31-4B8C-83A1-F6EECF244321}">
                <p14:modId xmlns:p14="http://schemas.microsoft.com/office/powerpoint/2010/main" val="398827768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TextBox 6">
            <a:extLst>
              <a:ext uri="{FF2B5EF4-FFF2-40B4-BE49-F238E27FC236}">
                <a16:creationId xmlns:a16="http://schemas.microsoft.com/office/drawing/2014/main" id="{B9B5E2E4-D34C-D5DD-31D1-EBDA3994E34D}"/>
              </a:ext>
            </a:extLst>
          </p:cNvPr>
          <p:cNvSpPr txBox="1"/>
          <p:nvPr/>
        </p:nvSpPr>
        <p:spPr>
          <a:xfrm>
            <a:off x="5943768" y="1030119"/>
            <a:ext cx="4359207" cy="461665"/>
          </a:xfrm>
          <a:prstGeom prst="rect">
            <a:avLst/>
          </a:prstGeom>
          <a:noFill/>
        </p:spPr>
        <p:txBody>
          <a:bodyPr wrap="square" rtlCol="0">
            <a:spAutoFit/>
          </a:bodyPr>
          <a:lstStyle/>
          <a:p>
            <a:r>
              <a:rPr lang="ar-EG" sz="2400" b="1" dirty="0">
                <a:solidFill>
                  <a:srgbClr val="00B0F0"/>
                </a:solidFill>
                <a:latin typeface="Alexandria" charset="0"/>
                <a:cs typeface="Alexandria" charset="0"/>
              </a:rPr>
              <a:t>المصطلحات المدخلية  </a:t>
            </a:r>
            <a:endParaRPr lang="en-US" sz="2400" b="1" dirty="0">
              <a:solidFill>
                <a:srgbClr val="00B0F0"/>
              </a:solidFill>
              <a:latin typeface="Alexandria" charset="0"/>
              <a:cs typeface="Alexandria"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200"/>
              </a:spcAft>
            </a:pPr>
            <a:r>
              <a:rPr lang="ar-SA" sz="1600" b="0" dirty="0">
                <a:solidFill>
                  <a:srgbClr val="000000"/>
                </a:solidFill>
                <a:effectLst/>
                <a:latin typeface="Alexandria" pitchFamily="2" charset="-78"/>
                <a:ea typeface="Times New Roman" panose="02020603050405020304" pitchFamily="18" charset="0"/>
                <a:cs typeface="Alexandria" pitchFamily="2" charset="-78"/>
              </a:rPr>
              <a:t>تعرضت اتفاقية بودابست المتعلقة بالجريمة الالكترونية لعدد من التعريفات لمصطلحات القانون الرقمي. وسارت على ذات النهج عدد من الدول العربية في قوانينها المتعلقة بمكافحة الجرائم المعلوماتية فتناولت تلك التشريعات العربية تعريف الحاسب و الشبكة المعلوماتية و الموقع الالكتروني ، و غيرها من المصطلحات المرتبطة بموضوع محاضرتنا عن ماهية الحاسوب  و الانترنت. فرأينا أن تكون مدخلاً لهذه المحاضرة التعرض لتلك التعريفات الاصطلاحية . </a:t>
            </a:r>
            <a:endParaRPr lang="en-US"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1- اتفاقية بودابست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أ. يُقصد بـ </a:t>
            </a:r>
            <a:r>
              <a:rPr lang="ar-SA" sz="1600" b="1" dirty="0">
                <a:solidFill>
                  <a:schemeClr val="tx1"/>
                </a:solidFill>
                <a:effectLst/>
                <a:latin typeface="Alexandria" pitchFamily="2" charset="-78"/>
                <a:ea typeface="Calibri" panose="020F0502020204030204" pitchFamily="34" charset="0"/>
                <a:cs typeface="Alexandria" pitchFamily="2" charset="-78"/>
              </a:rPr>
              <a:t>" منظومة الكومبيوتر "</a:t>
            </a:r>
            <a:r>
              <a:rPr lang="ar-SA" sz="1600" dirty="0">
                <a:solidFill>
                  <a:schemeClr val="tx1"/>
                </a:solidFill>
                <a:effectLst/>
                <a:latin typeface="Alexandria" pitchFamily="2" charset="-78"/>
                <a:ea typeface="Calibri" panose="020F0502020204030204" pitchFamily="34" charset="0"/>
                <a:cs typeface="Alexandria" pitchFamily="2" charset="-78"/>
              </a:rPr>
              <a:t> أي جهاز أو مجموعة من الأجهزة المتصلة أو ذات الصلة، والتي يقوم واحد منها أو أكثر، وفقا لبرنامج، بالمعالجة الآلية للبيانات؛</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ب. يُقصد بـ </a:t>
            </a:r>
            <a:r>
              <a:rPr lang="ar-SA" sz="1600" b="1" dirty="0">
                <a:solidFill>
                  <a:schemeClr val="tx1"/>
                </a:solidFill>
                <a:effectLst/>
                <a:latin typeface="Alexandria" pitchFamily="2" charset="-78"/>
                <a:ea typeface="Calibri" panose="020F0502020204030204" pitchFamily="34" charset="0"/>
                <a:cs typeface="Alexandria" pitchFamily="2" charset="-78"/>
              </a:rPr>
              <a:t>" بيانات الكومبيوتر "</a:t>
            </a:r>
            <a:r>
              <a:rPr lang="ar-SA" sz="1600" dirty="0">
                <a:solidFill>
                  <a:schemeClr val="tx1"/>
                </a:solidFill>
                <a:effectLst/>
                <a:latin typeface="Alexandria" pitchFamily="2" charset="-78"/>
                <a:ea typeface="Calibri" panose="020F0502020204030204" pitchFamily="34" charset="0"/>
                <a:cs typeface="Alexandria" pitchFamily="2" charset="-78"/>
              </a:rPr>
              <a:t> أي عمليات عرض للحقائق أو المعلومات أو المفاهيم في صيغة مناسبة لمعالجتها عبر نظام الكومبيوتر، بما في ذلك برنامج مناسب يساعد نظام كومبيوتر في أداء وظيفة معينة؛</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800" b="1"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800" dirty="0">
              <a:effectLst/>
              <a:latin typeface="Times New Roman" panose="02020603050405020304" pitchFamily="18" charset="0"/>
              <a:ea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654041" y="199146"/>
            <a:ext cx="5588631" cy="2492990"/>
          </a:xfrm>
          <a:prstGeom prst="rect">
            <a:avLst/>
          </a:prstGeom>
          <a:noFill/>
        </p:spPr>
        <p:txBody>
          <a:bodyPr wrap="square" rtlCol="0">
            <a:spAutoFit/>
          </a:bodyPr>
          <a:lstStyle/>
          <a:p>
            <a:endParaRPr lang="ar-EG" sz="2800" b="1" dirty="0">
              <a:latin typeface="Alexandria" charset="0"/>
              <a:cs typeface="Alexandria" charset="0"/>
            </a:endParaRPr>
          </a:p>
          <a:p>
            <a:r>
              <a:rPr lang="ar-SA" sz="2000" b="1" dirty="0">
                <a:solidFill>
                  <a:srgbClr val="000000"/>
                </a:solidFill>
                <a:latin typeface="Alexandria" pitchFamily="2" charset="-78"/>
                <a:ea typeface="Times New Roman" panose="02020603050405020304" pitchFamily="18" charset="0"/>
                <a:cs typeface="Alexandria" pitchFamily="2" charset="-78"/>
              </a:rPr>
              <a:t>أولاً ، مصطلحات مدخلية </a:t>
            </a:r>
            <a:r>
              <a:rPr lang="ar-SA" sz="2000" dirty="0">
                <a:solidFill>
                  <a:srgbClr val="002060"/>
                </a:solidFill>
                <a:latin typeface="Alexandria" pitchFamily="2" charset="-78"/>
                <a:ea typeface="Times New Roman" panose="02020603050405020304" pitchFamily="18" charset="0"/>
                <a:cs typeface="Alexandria" pitchFamily="2" charset="-78"/>
              </a:rPr>
              <a:t>:</a:t>
            </a:r>
            <a:endParaRPr lang="ar-EG" sz="2000" dirty="0">
              <a:latin typeface="Alexandria" pitchFamily="2" charset="-78"/>
              <a:ea typeface="Times New Roman" panose="02020603050405020304" pitchFamily="18" charset="0"/>
              <a:cs typeface="Alexandria" pitchFamily="2" charset="-78"/>
            </a:endParaRPr>
          </a:p>
          <a:p>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63337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ج. يُقصد بــــ </a:t>
            </a:r>
            <a:r>
              <a:rPr lang="ar-SA" sz="1600" b="1" dirty="0">
                <a:solidFill>
                  <a:schemeClr val="tx1"/>
                </a:solidFill>
                <a:effectLst/>
                <a:latin typeface="Alexandria" pitchFamily="2" charset="-78"/>
                <a:ea typeface="Calibri" panose="020F0502020204030204" pitchFamily="34" charset="0"/>
                <a:cs typeface="Alexandria" pitchFamily="2" charset="-78"/>
              </a:rPr>
              <a:t>" مُقدم الخدمة</a:t>
            </a:r>
            <a:r>
              <a:rPr lang="en-US" sz="1600" dirty="0">
                <a:solidFill>
                  <a:schemeClr val="tx1"/>
                </a:solidFill>
                <a:effectLst/>
                <a:latin typeface="Alexandria" pitchFamily="2" charset="-78"/>
                <a:ea typeface="Calibri" panose="020F0502020204030204" pitchFamily="34" charset="0"/>
                <a:cs typeface="Alexandria" pitchFamily="2" charset="-78"/>
              </a:rPr>
              <a:t> " </a:t>
            </a:r>
            <a:r>
              <a:rPr lang="ar-SA" sz="1600" dirty="0">
                <a:solidFill>
                  <a:schemeClr val="tx1"/>
                </a:solidFill>
                <a:effectLst/>
                <a:latin typeface="Alexandria" pitchFamily="2" charset="-78"/>
                <a:ea typeface="Calibri" panose="020F0502020204030204" pitchFamily="34" charset="0"/>
                <a:cs typeface="Alexandria" pitchFamily="2" charset="-78"/>
              </a:rPr>
              <a:t>١</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أي كيان عام أو خاص يقدم لمستخدمي الخدمة التي</a:t>
            </a:r>
            <a:r>
              <a:rPr lang="ar-EG"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latin typeface="Alexandria" pitchFamily="2" charset="-78"/>
                <a:ea typeface="Calibri" panose="020F0502020204030204" pitchFamily="34" charset="0"/>
                <a:cs typeface="Alexandria" pitchFamily="2" charset="-78"/>
              </a:rPr>
              <a:t>يوفرها القدرة على الاتصال عن طريق نظام الكومبيوتر</a:t>
            </a:r>
            <a:r>
              <a:rPr lang="ar-SA" sz="1600" dirty="0">
                <a:solidFill>
                  <a:schemeClr val="tx1"/>
                </a:solidFill>
                <a:effectLst/>
                <a:latin typeface="Alexandria" pitchFamily="2" charset="-78"/>
                <a:ea typeface="Calibri" panose="020F0502020204030204" pitchFamily="34" charset="0"/>
                <a:cs typeface="Alexandria" pitchFamily="2" charset="-78"/>
              </a:rPr>
              <a:t> ٢</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أي كيان آخر يقوم بمعالجة بيانات الكومبيوتر أو تخزينها نيابة عن مزود خدمة الاتصالات أو مستخدمي هذه الخدمة</a:t>
            </a:r>
            <a:r>
              <a:rPr lang="en-US" sz="1600" dirty="0">
                <a:solidFill>
                  <a:schemeClr val="tx1"/>
                </a:solidFill>
                <a:effectLst/>
                <a:latin typeface="Alexandria" pitchFamily="2" charset="-78"/>
                <a:ea typeface="Calibri" panose="020F0502020204030204" pitchFamily="34" charset="0"/>
                <a:cs typeface="Alexandria" pitchFamily="2" charset="-78"/>
              </a:rPr>
              <a:t>. </a:t>
            </a: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د. يُقصد بـ" </a:t>
            </a:r>
            <a:r>
              <a:rPr lang="ar-SA" sz="1600" b="1" dirty="0">
                <a:solidFill>
                  <a:schemeClr val="tx1"/>
                </a:solidFill>
                <a:effectLst/>
                <a:latin typeface="Alexandria" pitchFamily="2" charset="-78"/>
                <a:ea typeface="Calibri" panose="020F0502020204030204" pitchFamily="34" charset="0"/>
                <a:cs typeface="Alexandria" pitchFamily="2" charset="-78"/>
              </a:rPr>
              <a:t>بيانات حركة الاتصالات"</a:t>
            </a:r>
            <a:r>
              <a:rPr lang="ar-SA" sz="1600" dirty="0">
                <a:solidFill>
                  <a:schemeClr val="tx1"/>
                </a:solidFill>
                <a:effectLst/>
                <a:latin typeface="Alexandria" pitchFamily="2" charset="-78"/>
                <a:ea typeface="Calibri" panose="020F0502020204030204" pitchFamily="34" charset="0"/>
                <a:cs typeface="Alexandria" pitchFamily="2" charset="-78"/>
              </a:rPr>
              <a:t> أي بيانات كومبيوتر متعلقة باتصال عن طريق نظام الكومبيوتر والتي تنشأ عن نظام كومبيوتر يشكل جزءاً في سلسلة الاتصالات، توضح المنشأ، والوجهة، والمسار، والزمن، والتاريخ، والحجم، والمدة، أو نوع الخدمة</a:t>
            </a:r>
            <a:r>
              <a:rPr lang="ar-EG"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800"/>
              </a:spcAft>
            </a:pPr>
            <a:endParaRPr lang="ar-EG"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692542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061885"/>
            <a:ext cx="10097730" cy="4843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SA" sz="1600" b="1" dirty="0">
                <a:solidFill>
                  <a:srgbClr val="000000"/>
                </a:solidFill>
                <a:effectLst/>
                <a:latin typeface="Alexandria" pitchFamily="2" charset="-78"/>
                <a:ea typeface="Times New Roman" panose="02020603050405020304" pitchFamily="18" charset="0"/>
                <a:cs typeface="Alexandria" pitchFamily="2" charset="-78"/>
              </a:rPr>
              <a:t>2-نظام مكافحة الجرائم المعلوماتية في المملكة العربية السعودية :</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النظام المعلوماتي</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مجموعة برامج وأدوات معدة لمعالجة البيانات وإدارتها، وتشمل الحاسبات الآلية</a:t>
            </a:r>
            <a:r>
              <a:rPr lang="en-US" sz="1600" dirty="0">
                <a:solidFill>
                  <a:srgbClr val="000000"/>
                </a:solidFill>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الشبكة المعلوماتية</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ارتباط بين أكثر من حاسب آلي أو نظام معلوماتي للحصول على البيانات وتبادلها، مثل الشبكات الخاصة والعامة والشبكة العالمية (الإنترنت)</a:t>
            </a:r>
            <a:r>
              <a:rPr lang="en-US" sz="1600" dirty="0">
                <a:solidFill>
                  <a:srgbClr val="000000"/>
                </a:solidFill>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البيانات</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المعلومات، أو الأوامر، أو الرسائل، أو الأصوات، أو الصور التي تعد، أو التي سبق إعدادها، لاستخدامها في الحاسب الآلي ، وكل ما يمكن تخزينه، ومعالجته، ونقله، وإنشاؤه بوساطة الحاسب الآلي ، كالأرقام والحروف والرموز وغيرها</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الحاسب الآلي</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أي جهاز إلكتروني ثابت أو منقول سلكي أو لا سلكي يحتوي على نظام معالجة البيانات، أو تخزينها، أو إرسالها، أو استقبالها، أو تصفحها ، يؤدي وظائف محددة بحسب البرامج ، والأوامر المعطاة له</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برامج الحاسب الآلي</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مجموعة من الأوامر، والبيانات التي تتضمن توجيهات أو تطبيقات حين تشغيلها في الحاسب الآلي ، أو شبكات الحاسب الآلي ، وتقوم بأداء الوظيفة المطلوبة</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الجريمة المعلوماتية</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أي فعل يرتكب متضمنًا استخدام الحاسب الآلي أو الشبكة المعلوماتية بالمخالفة لأحكام هذا النظام</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الموقع الإلكتروني</a:t>
            </a:r>
            <a:r>
              <a:rPr lang="en-US" sz="1600" b="1" dirty="0">
                <a:solidFill>
                  <a:srgbClr val="000000"/>
                </a:solidFill>
                <a:effectLst/>
                <a:latin typeface="Alexandria" pitchFamily="2" charset="-78"/>
                <a:ea typeface="Times New Roman" panose="02020603050405020304" pitchFamily="18" charset="0"/>
                <a:cs typeface="Alexandria" pitchFamily="2" charset="-78"/>
              </a:rPr>
              <a:t> : </a:t>
            </a:r>
            <a:r>
              <a:rPr lang="ar-SA" sz="1600" dirty="0">
                <a:solidFill>
                  <a:srgbClr val="000000"/>
                </a:solidFill>
                <a:effectLst/>
                <a:latin typeface="Alexandria" pitchFamily="2" charset="-78"/>
                <a:ea typeface="Times New Roman" panose="02020603050405020304" pitchFamily="18" charset="0"/>
                <a:cs typeface="Alexandria" pitchFamily="2" charset="-78"/>
              </a:rPr>
              <a:t>مكان إتاحة البيانات على الشبكة المعلوماتية من خلال عنوان محدد</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tabLst>
                <a:tab pos="457200" algn="l"/>
              </a:tabLs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140162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SA" sz="1600" b="1" dirty="0">
                <a:solidFill>
                  <a:srgbClr val="000000"/>
                </a:solidFill>
                <a:effectLst/>
                <a:latin typeface="Alexandria" pitchFamily="2" charset="-78"/>
                <a:ea typeface="Times New Roman" panose="02020603050405020304" pitchFamily="18" charset="0"/>
                <a:cs typeface="Alexandria" pitchFamily="2" charset="-78"/>
              </a:rPr>
              <a:t>3- قانون تقنية المعلومات المصري </a:t>
            </a:r>
            <a:endParaRPr lang="en-US" sz="16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الحاسب:</a:t>
            </a:r>
            <a:r>
              <a:rPr lang="ar-SA" sz="1600" dirty="0">
                <a:solidFill>
                  <a:srgbClr val="000000"/>
                </a:solidFill>
                <a:effectLst/>
                <a:latin typeface="Alexandria" pitchFamily="2" charset="-78"/>
                <a:ea typeface="Times New Roman" panose="02020603050405020304" pitchFamily="18" charset="0"/>
                <a:cs typeface="Alexandria" pitchFamily="2" charset="-78"/>
              </a:rPr>
              <a:t>كل جهاز أو معدة تقنية تكون قادرة على التخزين، وأداء عمليات منطقية، أو حسابية، وتستخدم لتسجيل بيانات أو معلومات، أو تخزينها، أو تحويلها، أو تخليقها، أو استرجاعها، أو ترتيبها، أو معالجتها، أو تطويرها، أو تبادلها، أو تحليلها، أو للاتصالات.</a:t>
            </a:r>
            <a:endParaRPr lang="en-US" sz="16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شبكة معلوماتية:</a:t>
            </a:r>
            <a:r>
              <a:rPr lang="ar-SA" sz="1600" dirty="0">
                <a:solidFill>
                  <a:srgbClr val="000000"/>
                </a:solidFill>
                <a:effectLst/>
                <a:latin typeface="Alexandria" pitchFamily="2" charset="-78"/>
                <a:ea typeface="Times New Roman" panose="02020603050405020304" pitchFamily="18" charset="0"/>
                <a:cs typeface="Alexandria" pitchFamily="2" charset="-78"/>
              </a:rPr>
              <a:t>مجموعة من الأجهزة أو نظم المعلومات مرتبطة معًا، ويمكنها تبادل المعلومات والاتصالات فيما بينها، ومنها الشبكات الخاصة والعامة وشبكات المعلومات الدولية، والتطبيقات المستخدمة عليها.</a:t>
            </a:r>
            <a:endParaRPr lang="en-US" sz="16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الموقع:</a:t>
            </a:r>
            <a:r>
              <a:rPr lang="ar-SA" sz="1600" dirty="0">
                <a:solidFill>
                  <a:srgbClr val="000000"/>
                </a:solidFill>
                <a:effectLst/>
                <a:latin typeface="Alexandria" pitchFamily="2" charset="-78"/>
                <a:ea typeface="Times New Roman" panose="02020603050405020304" pitchFamily="18" charset="0"/>
                <a:cs typeface="Alexandria" pitchFamily="2" charset="-78"/>
              </a:rPr>
              <a:t>مجال أو مكان افتراضي له عنوان محدد على شبكة معلوماتية، يهدف إلى إتاحة البيانات والمعلومات للعامة أو الخاصة.</a:t>
            </a:r>
            <a:endParaRPr lang="en-US" sz="16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600" b="1"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الحساب الخاص:</a:t>
            </a:r>
            <a:r>
              <a:rPr lang="ar-SA" sz="1600" dirty="0">
                <a:solidFill>
                  <a:srgbClr val="000000"/>
                </a:solidFill>
                <a:effectLst/>
                <a:latin typeface="Alexandria" pitchFamily="2" charset="-78"/>
                <a:ea typeface="Times New Roman" panose="02020603050405020304" pitchFamily="18" charset="0"/>
                <a:cs typeface="Alexandria" pitchFamily="2" charset="-78"/>
              </a:rPr>
              <a:t>مجموعة من المعلومات الخاصة بشخص طبيعي أو اعتباري، تخول له الحق دون غيره الدخول على الخدمات المتاحة أو استخدامها من خلال موقع أو نظام معلوماتي.</a:t>
            </a:r>
            <a:endParaRPr lang="en-US" sz="1600" dirty="0">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6386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EG" sz="1600" b="1" dirty="0">
                <a:solidFill>
                  <a:srgbClr val="000000"/>
                </a:solidFill>
                <a:latin typeface="Alexandria" pitchFamily="2" charset="-78"/>
                <a:ea typeface="Times New Roman" panose="02020603050405020304" pitchFamily="18" charset="0"/>
                <a:cs typeface="Alexandria" pitchFamily="2" charset="-78"/>
              </a:rPr>
              <a:t>ا</a:t>
            </a:r>
            <a:r>
              <a:rPr lang="ar-SA" sz="1600" b="1" dirty="0">
                <a:solidFill>
                  <a:srgbClr val="000000"/>
                </a:solidFill>
                <a:effectLst/>
                <a:latin typeface="Alexandria" pitchFamily="2" charset="-78"/>
                <a:ea typeface="Times New Roman" panose="02020603050405020304" pitchFamily="18" charset="0"/>
                <a:cs typeface="Alexandria" pitchFamily="2" charset="-78"/>
              </a:rPr>
              <a:t>لبريد الإلكتروني:</a:t>
            </a:r>
            <a:r>
              <a:rPr lang="ar-SA" sz="1600" dirty="0">
                <a:solidFill>
                  <a:srgbClr val="000000"/>
                </a:solidFill>
                <a:effectLst/>
                <a:latin typeface="Alexandria" pitchFamily="2" charset="-78"/>
                <a:ea typeface="Times New Roman" panose="02020603050405020304" pitchFamily="18" charset="0"/>
                <a:cs typeface="Alexandria" pitchFamily="2" charset="-78"/>
              </a:rPr>
              <a:t>وسيلة لتبادل رسائل إلكترونية على عنوان محدد، بين أكثر من شخص طبيعي أو اعتباري، عبر شبكة معلوماتية، أو غيرها من وسائل الربط الإلكترونية، من خلال أجهزة الحاسب الآلي وما في حكمها.</a:t>
            </a:r>
            <a:endParaRPr lang="en-US" sz="16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r>
              <a:rPr lang="ar-SA" sz="1600" b="1" dirty="0">
                <a:solidFill>
                  <a:srgbClr val="000000"/>
                </a:solidFill>
                <a:effectLst/>
                <a:latin typeface="Alexandria" pitchFamily="2" charset="-78"/>
                <a:ea typeface="Times New Roman" panose="02020603050405020304" pitchFamily="18" charset="0"/>
                <a:cs typeface="Alexandria" pitchFamily="2" charset="-78"/>
              </a:rPr>
              <a:t>الدليل الرقمي:</a:t>
            </a:r>
            <a:r>
              <a:rPr lang="ar-SA" sz="1600" dirty="0">
                <a:solidFill>
                  <a:srgbClr val="000000"/>
                </a:solidFill>
                <a:effectLst/>
                <a:latin typeface="Alexandria" pitchFamily="2" charset="-78"/>
                <a:ea typeface="Times New Roman" panose="02020603050405020304" pitchFamily="18" charset="0"/>
                <a:cs typeface="Alexandria" pitchFamily="2" charset="-78"/>
              </a:rPr>
              <a:t>أي معلومات إلكترونية لها قوة أو قيمة ثبوتية مخزنة أو منقولة أو مستخرجة أو مأخوذة من أجهزة الحاسب أو الشبكات المعلوماتية وما في حكمها، ويمكن تجميعها وتحليلها باستخدام أجهزة أو برامج أو تطبيقات تكنولوجية خاصة.</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077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5829300" algn="r"/>
              </a:tabLst>
            </a:pPr>
            <a:r>
              <a:rPr lang="ar-SA" sz="1600" b="1" dirty="0">
                <a:solidFill>
                  <a:schemeClr val="tx1"/>
                </a:solidFill>
                <a:effectLst/>
                <a:latin typeface="Alexandria" pitchFamily="2" charset="-78"/>
                <a:ea typeface="Calibri" panose="020F0502020204030204" pitchFamily="34" charset="0"/>
                <a:cs typeface="Alexandria" pitchFamily="2" charset="-78"/>
              </a:rPr>
              <a:t>ننتقل للحديث عن الحاسب عقب التعرض للمصطلحات المدخلية ، و نبدأ بتاريخ اختراع الحاسب  </a:t>
            </a:r>
            <a:r>
              <a:rPr lang="ar-EG" sz="1600" b="1" dirty="0">
                <a:solidFill>
                  <a:schemeClr val="tx1"/>
                </a:solidFill>
                <a:effectLst/>
                <a:latin typeface="Alexandria" pitchFamily="2" charset="-78"/>
                <a:ea typeface="Calibri" panose="020F0502020204030204" pitchFamily="34" charset="0"/>
                <a:cs typeface="Alexandria" pitchFamily="2" charset="-78"/>
              </a:rPr>
              <a:t>                 </a:t>
            </a:r>
            <a:r>
              <a:rPr lang="ar-SA" sz="1600" b="1" dirty="0">
                <a:solidFill>
                  <a:schemeClr val="tx1"/>
                </a:solidFill>
                <a:effectLst/>
                <a:latin typeface="Alexandria" pitchFamily="2" charset="-78"/>
                <a:ea typeface="Calibri" panose="020F0502020204030204" pitchFamily="34" charset="0"/>
                <a:cs typeface="Alexandria" pitchFamily="2" charset="-78"/>
              </a:rPr>
              <a:t>و شخص مخترعه ، و يلي ذلك الحديث عن تعريف الحاسب و مكوناته ، ثم التعريف ببرمجيات الحاسب ، ثم تطور حماية هذه البرمجيات بنظام حق المؤلف . و أخيراً ، و ليس أخراً  الطبيعة القانونية لعقود إعداد البرامج الالكترونية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9231DBE-EF37-E4D0-2C59-74384FCB82E4}"/>
              </a:ext>
            </a:extLst>
          </p:cNvPr>
          <p:cNvSpPr txBox="1"/>
          <p:nvPr/>
        </p:nvSpPr>
        <p:spPr>
          <a:xfrm>
            <a:off x="4739564" y="199146"/>
            <a:ext cx="4605056" cy="2492990"/>
          </a:xfrm>
          <a:prstGeom prst="rect">
            <a:avLst/>
          </a:prstGeom>
          <a:noFill/>
        </p:spPr>
        <p:txBody>
          <a:bodyPr wrap="square" rtlCol="0">
            <a:spAutoFit/>
          </a:bodyPr>
          <a:lstStyle/>
          <a:p>
            <a:endParaRPr lang="ar-EG" sz="2800" b="1" dirty="0">
              <a:latin typeface="Alexandria" charset="0"/>
              <a:cs typeface="Alexandria" charset="0"/>
            </a:endParaRPr>
          </a:p>
          <a:p>
            <a:r>
              <a:rPr lang="ar-EG" sz="2000" b="1" dirty="0">
                <a:solidFill>
                  <a:srgbClr val="000000"/>
                </a:solidFill>
                <a:latin typeface="Alexandria" pitchFamily="2" charset="-78"/>
                <a:ea typeface="Times New Roman" panose="02020603050405020304" pitchFamily="18" charset="0"/>
                <a:cs typeface="Alexandria" pitchFamily="2" charset="-78"/>
              </a:rPr>
              <a:t>ثانياً</a:t>
            </a:r>
            <a:r>
              <a:rPr lang="ar-SA" sz="2000" b="1" dirty="0">
                <a:solidFill>
                  <a:srgbClr val="000000"/>
                </a:solidFill>
                <a:latin typeface="Alexandria" pitchFamily="2" charset="-78"/>
                <a:ea typeface="Times New Roman" panose="02020603050405020304" pitchFamily="18" charset="0"/>
                <a:cs typeface="Alexandria" pitchFamily="2" charset="-78"/>
              </a:rPr>
              <a:t> ، </a:t>
            </a:r>
            <a:r>
              <a:rPr lang="ar-EG" sz="2000" b="1" dirty="0">
                <a:solidFill>
                  <a:srgbClr val="000000"/>
                </a:solidFill>
                <a:latin typeface="Alexandria" pitchFamily="2" charset="-78"/>
                <a:ea typeface="Times New Roman" panose="02020603050405020304" pitchFamily="18" charset="0"/>
                <a:cs typeface="Alexandria" pitchFamily="2" charset="-78"/>
              </a:rPr>
              <a:t>الحاسب</a:t>
            </a:r>
            <a:r>
              <a:rPr lang="ar-SA" sz="2000" dirty="0">
                <a:solidFill>
                  <a:srgbClr val="002060"/>
                </a:solidFill>
                <a:latin typeface="Alexandria" pitchFamily="2" charset="-78"/>
                <a:ea typeface="Times New Roman" panose="02020603050405020304" pitchFamily="18" charset="0"/>
                <a:cs typeface="Alexandria" pitchFamily="2" charset="-78"/>
              </a:rPr>
              <a:t>:</a:t>
            </a:r>
            <a:endParaRPr lang="ar-EG" sz="2000" dirty="0">
              <a:latin typeface="Alexandria" pitchFamily="2" charset="-78"/>
              <a:ea typeface="Times New Roman" panose="02020603050405020304" pitchFamily="18" charset="0"/>
              <a:cs typeface="Alexandria" pitchFamily="2" charset="-78"/>
            </a:endParaRPr>
          </a:p>
          <a:p>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4033472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77071" y="607892"/>
            <a:ext cx="5588631" cy="954107"/>
          </a:xfrm>
          <a:prstGeom prst="rect">
            <a:avLst/>
          </a:prstGeom>
          <a:noFill/>
        </p:spPr>
        <p:txBody>
          <a:bodyPr wrap="square" rtlCol="0">
            <a:spAutoFit/>
          </a:bodyPr>
          <a:lstStyle/>
          <a:p>
            <a:pPr algn="ctr"/>
            <a:r>
              <a:rPr lang="ar-EG" sz="2800" b="1" dirty="0">
                <a:latin typeface="Alexandria" charset="0"/>
                <a:cs typeface="Alexandria" charset="0"/>
              </a:rPr>
              <a:t>الحاسب</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D5D39247-C7A5-77FF-4A85-84BA780DB9F3}"/>
              </a:ext>
            </a:extLst>
          </p:cNvPr>
          <p:cNvSpPr/>
          <p:nvPr/>
        </p:nvSpPr>
        <p:spPr>
          <a:xfrm>
            <a:off x="1262101" y="9421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5" name="Diagram 4">
            <a:extLst>
              <a:ext uri="{FF2B5EF4-FFF2-40B4-BE49-F238E27FC236}">
                <a16:creationId xmlns:a16="http://schemas.microsoft.com/office/drawing/2014/main" id="{8095869C-B08D-2A22-E2DA-801CC644AF20}"/>
              </a:ext>
            </a:extLst>
          </p:cNvPr>
          <p:cNvGraphicFramePr/>
          <p:nvPr>
            <p:extLst>
              <p:ext uri="{D42A27DB-BD31-4B8C-83A1-F6EECF244321}">
                <p14:modId xmlns:p14="http://schemas.microsoft.com/office/powerpoint/2010/main" val="2437654777"/>
              </p:ext>
            </p:extLst>
          </p:nvPr>
        </p:nvGraphicFramePr>
        <p:xfrm>
          <a:off x="1986138" y="2019690"/>
          <a:ext cx="8417320" cy="36933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383316" y="160427"/>
            <a:ext cx="5588631" cy="2185214"/>
          </a:xfrm>
          <a:prstGeom prst="rect">
            <a:avLst/>
          </a:prstGeom>
          <a:noFill/>
        </p:spPr>
        <p:txBody>
          <a:bodyPr wrap="square" rtlCol="0">
            <a:spAutoFit/>
          </a:bodyPr>
          <a:lstStyle/>
          <a:p>
            <a:endParaRPr lang="ar-EG" sz="2800" b="1" dirty="0">
              <a:latin typeface="Alexandria" charset="0"/>
              <a:cs typeface="Alexandria" charset="0"/>
            </a:endParaRPr>
          </a:p>
          <a:p>
            <a:r>
              <a:rPr lang="ar-EG" sz="2800" b="1" dirty="0">
                <a:latin typeface="Alexandria" charset="0"/>
                <a:cs typeface="Alexandria" charset="0"/>
              </a:rPr>
              <a:t>اختراع الحاسب</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6862422" y="4142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4A74DD91-DA9D-36AD-4C6E-F26BC30661CC}"/>
              </a:ext>
            </a:extLst>
          </p:cNvPr>
          <p:cNvGraphicFramePr/>
          <p:nvPr>
            <p:extLst>
              <p:ext uri="{D42A27DB-BD31-4B8C-83A1-F6EECF244321}">
                <p14:modId xmlns:p14="http://schemas.microsoft.com/office/powerpoint/2010/main" val="1901201683"/>
              </p:ext>
            </p:extLst>
          </p:nvPr>
        </p:nvGraphicFramePr>
        <p:xfrm>
          <a:off x="2075359" y="1686309"/>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0"/>
              </a:spcAft>
              <a:buFont typeface="+mj-lt"/>
              <a:buAutoNum type="arabicPeriod"/>
            </a:pPr>
            <a:endParaRPr lang="en-US" sz="1600" b="1"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spcBef>
                <a:spcPts val="0"/>
              </a:spcBef>
              <a:spcAft>
                <a:spcPts val="0"/>
              </a:spcAft>
            </a:pPr>
            <a:endParaRPr lang="en-US" sz="1600" b="1"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spcBef>
                <a:spcPts val="0"/>
              </a:spcBef>
              <a:spcAft>
                <a:spcPts val="0"/>
              </a:spcAft>
              <a:buFont typeface="+mj-lt"/>
              <a:buAutoNum type="arabicPeriod"/>
            </a:pPr>
            <a:r>
              <a:rPr lang="ar-SA" sz="1600" b="1" dirty="0">
                <a:solidFill>
                  <a:schemeClr val="tx1"/>
                </a:solidFill>
                <a:effectLst/>
                <a:latin typeface="Alexandria" pitchFamily="2" charset="-78"/>
                <a:ea typeface="Times New Roman" panose="02020603050405020304" pitchFamily="18" charset="0"/>
                <a:cs typeface="Alexandria" pitchFamily="2" charset="-78"/>
              </a:rPr>
              <a:t>متى تم اختراع الحاسب ؟</a:t>
            </a:r>
            <a:endParaRPr lang="en-US"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07000"/>
              </a:lnSpc>
              <a:spcBef>
                <a:spcPts val="0"/>
              </a:spcBef>
              <a:spcAft>
                <a:spcPts val="800"/>
              </a:spcAft>
            </a:pPr>
            <a:r>
              <a:rPr lang="en-US" sz="1600" b="1" dirty="0">
                <a:solidFill>
                  <a:schemeClr val="tx1"/>
                </a:solidFill>
                <a:effectLst/>
                <a:latin typeface="Alexandria" pitchFamily="2" charset="-78"/>
                <a:ea typeface="Calibri" panose="020F0502020204030204" pitchFamily="34" charset="0"/>
                <a:cs typeface="Alexandria" pitchFamily="2" charset="-78"/>
              </a:rPr>
              <a:t>Atanasoff-Berry Computer </a:t>
            </a:r>
            <a:r>
              <a:rPr lang="ar-SA" sz="1600" b="1" dirty="0">
                <a:solidFill>
                  <a:schemeClr val="tx1"/>
                </a:solidFill>
                <a:effectLst/>
                <a:latin typeface="Alexandria" pitchFamily="2" charset="-78"/>
                <a:ea typeface="Calibri" panose="020F0502020204030204" pitchFamily="34" charset="0"/>
                <a:cs typeface="Alexandria" pitchFamily="2" charset="-78"/>
              </a:rPr>
              <a:t>"  </a:t>
            </a:r>
            <a:r>
              <a:rPr lang="en-US" sz="1600" b="1" dirty="0">
                <a:solidFill>
                  <a:schemeClr val="tx1"/>
                </a:solidFill>
                <a:effectLst/>
                <a:latin typeface="Alexandria" pitchFamily="2" charset="-78"/>
                <a:ea typeface="Calibri" panose="020F0502020204030204" pitchFamily="34" charset="0"/>
                <a:cs typeface="Alexandria" pitchFamily="2" charset="-78"/>
              </a:rPr>
              <a:t>ABC</a:t>
            </a:r>
            <a:r>
              <a:rPr lang="ar-SA" sz="1600" b="1"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بدأ البروفيسور جون </a:t>
            </a:r>
            <a:r>
              <a:rPr lang="ar-EG" sz="1600" dirty="0">
                <a:solidFill>
                  <a:schemeClr val="tx1"/>
                </a:solidFill>
                <a:effectLst/>
                <a:latin typeface="Alexandria" pitchFamily="2" charset="-78"/>
                <a:ea typeface="Calibri" panose="020F0502020204030204" pitchFamily="34" charset="0"/>
                <a:cs typeface="Alexandria" pitchFamily="2" charset="-78"/>
              </a:rPr>
              <a:t>أتاناسوف </a:t>
            </a:r>
            <a:r>
              <a:rPr lang="ar-SA" sz="1600" dirty="0">
                <a:solidFill>
                  <a:schemeClr val="tx1"/>
                </a:solidFill>
                <a:effectLst/>
                <a:latin typeface="Alexandria" pitchFamily="2" charset="-78"/>
                <a:ea typeface="Calibri" panose="020F0502020204030204" pitchFamily="34" charset="0"/>
                <a:cs typeface="Alexandria" pitchFamily="2" charset="-78"/>
              </a:rPr>
              <a:t>في تطوير </a:t>
            </a:r>
            <a:r>
              <a:rPr lang="en-US" sz="1600" dirty="0">
                <a:solidFill>
                  <a:schemeClr val="tx1"/>
                </a:solidFill>
                <a:effectLst/>
                <a:latin typeface="Alexandria" pitchFamily="2" charset="-78"/>
                <a:ea typeface="Calibri" panose="020F0502020204030204" pitchFamily="34" charset="0"/>
                <a:cs typeface="Alexandria" pitchFamily="2" charset="-78"/>
              </a:rPr>
              <a:t>ABC</a:t>
            </a:r>
            <a:r>
              <a:rPr lang="ar-SA" sz="1600" dirty="0">
                <a:solidFill>
                  <a:schemeClr val="tx1"/>
                </a:solidFill>
                <a:effectLst/>
                <a:latin typeface="Alexandria" pitchFamily="2" charset="-78"/>
                <a:ea typeface="Calibri" panose="020F0502020204030204" pitchFamily="34" charset="0"/>
                <a:cs typeface="Alexandria" pitchFamily="2" charset="-78"/>
              </a:rPr>
              <a:t> ، فنسنت أتاناسوف وطالب الدراسات العليا كليف بيري في عام 1937 واستمر تطويرهما حتى1942  في كلية ولاية أيوا (الآن جامعة ولاية آيوا). كان </a:t>
            </a:r>
            <a:r>
              <a:rPr lang="en-US" sz="1600" dirty="0">
                <a:solidFill>
                  <a:schemeClr val="tx1"/>
                </a:solidFill>
                <a:effectLst/>
                <a:latin typeface="Alexandria" pitchFamily="2" charset="-78"/>
                <a:ea typeface="Calibri" panose="020F0502020204030204" pitchFamily="34" charset="0"/>
                <a:cs typeface="Alexandria" pitchFamily="2" charset="-78"/>
              </a:rPr>
              <a:t>ABC </a:t>
            </a:r>
            <a:r>
              <a:rPr lang="ar-SA" sz="1600" dirty="0">
                <a:solidFill>
                  <a:schemeClr val="tx1"/>
                </a:solidFill>
                <a:effectLst/>
                <a:latin typeface="Alexandria" pitchFamily="2" charset="-78"/>
                <a:ea typeface="Calibri" panose="020F0502020204030204" pitchFamily="34" charset="0"/>
                <a:cs typeface="Alexandria" pitchFamily="2" charset="-78"/>
              </a:rPr>
              <a:t>كمبيوتر كهربائيًا ؛ الكمبيوتر الذي يستخدم الأنابيب المفرغة للحساب الرقمي بما في ذلك الرياضيات الثنائية والمنطقية . وليس لديه وحدة المعالجة المركزية.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en-US" sz="1600" b="1" dirty="0">
                <a:solidFill>
                  <a:schemeClr val="tx1"/>
                </a:solidFill>
                <a:effectLst/>
                <a:latin typeface="Alexandria" pitchFamily="2" charset="-78"/>
                <a:ea typeface="Calibri" panose="020F0502020204030204" pitchFamily="34" charset="0"/>
                <a:cs typeface="Alexandria" pitchFamily="2" charset="-78"/>
              </a:rPr>
              <a:t>ENIAC</a:t>
            </a:r>
            <a:r>
              <a:rPr lang="ar-SA" sz="1600" b="1" dirty="0">
                <a:solidFill>
                  <a:schemeClr val="tx1"/>
                </a:solidFill>
                <a:effectLst/>
                <a:latin typeface="Alexandria" pitchFamily="2" charset="-78"/>
                <a:ea typeface="Calibri" panose="020F0502020204030204" pitchFamily="34" charset="0"/>
                <a:cs typeface="Alexandria" pitchFamily="2" charset="-78"/>
              </a:rPr>
              <a:t>:</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تم اختراع </a:t>
            </a:r>
            <a:r>
              <a:rPr lang="en-US" sz="1600" dirty="0">
                <a:solidFill>
                  <a:schemeClr val="tx1"/>
                </a:solidFill>
                <a:effectLst/>
                <a:latin typeface="Alexandria" pitchFamily="2" charset="-78"/>
                <a:ea typeface="Calibri" panose="020F0502020204030204" pitchFamily="34" charset="0"/>
                <a:cs typeface="Alexandria" pitchFamily="2" charset="-78"/>
              </a:rPr>
              <a:t>ENIAC</a:t>
            </a:r>
            <a:r>
              <a:rPr lang="ar-SA" sz="1600" dirty="0">
                <a:solidFill>
                  <a:schemeClr val="tx1"/>
                </a:solidFill>
                <a:effectLst/>
                <a:latin typeface="Alexandria" pitchFamily="2" charset="-78"/>
                <a:ea typeface="Calibri" panose="020F0502020204030204" pitchFamily="34" charset="0"/>
                <a:cs typeface="Alexandria" pitchFamily="2" charset="-78"/>
              </a:rPr>
              <a:t> بواسطة </a:t>
            </a:r>
            <a:r>
              <a:rPr lang="en-US" sz="1600" dirty="0">
                <a:solidFill>
                  <a:schemeClr val="tx1"/>
                </a:solidFill>
                <a:effectLst/>
                <a:latin typeface="Alexandria" pitchFamily="2" charset="-78"/>
                <a:ea typeface="Calibri" panose="020F0502020204030204" pitchFamily="34" charset="0"/>
                <a:cs typeface="Alexandria" pitchFamily="2" charset="-78"/>
              </a:rPr>
              <a:t>J. Presper Eckert</a:t>
            </a:r>
            <a:r>
              <a:rPr lang="ar-SA" sz="1600" dirty="0">
                <a:solidFill>
                  <a:schemeClr val="tx1"/>
                </a:solidFill>
                <a:effectLst/>
                <a:latin typeface="Alexandria" pitchFamily="2" charset="-78"/>
                <a:ea typeface="Calibri" panose="020F0502020204030204" pitchFamily="34" charset="0"/>
                <a:cs typeface="Alexandria" pitchFamily="2" charset="-78"/>
              </a:rPr>
              <a:t> و </a:t>
            </a:r>
            <a:r>
              <a:rPr lang="en-US" sz="1600" dirty="0">
                <a:solidFill>
                  <a:schemeClr val="tx1"/>
                </a:solidFill>
                <a:effectLst/>
                <a:latin typeface="Alexandria" pitchFamily="2" charset="-78"/>
                <a:ea typeface="Calibri" panose="020F0502020204030204" pitchFamily="34" charset="0"/>
                <a:cs typeface="Alexandria" pitchFamily="2" charset="-78"/>
              </a:rPr>
              <a:t>John Mauchly</a:t>
            </a:r>
            <a:r>
              <a:rPr lang="ar-SA" sz="1600" dirty="0">
                <a:solidFill>
                  <a:schemeClr val="tx1"/>
                </a:solidFill>
                <a:effectLst/>
                <a:latin typeface="Alexandria" pitchFamily="2" charset="-78"/>
                <a:ea typeface="Calibri" panose="020F0502020204030204" pitchFamily="34" charset="0"/>
                <a:cs typeface="Alexandria" pitchFamily="2" charset="-78"/>
              </a:rPr>
              <a:t> في جامعة بنسلفانيا</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EG" sz="1600" dirty="0">
                <a:solidFill>
                  <a:schemeClr val="tx1"/>
                </a:solidFill>
                <a:effectLst/>
                <a:latin typeface="Alexandria" pitchFamily="2" charset="-78"/>
                <a:ea typeface="Calibri" panose="020F0502020204030204" pitchFamily="34" charset="0"/>
                <a:cs typeface="Alexandria" pitchFamily="2" charset="-78"/>
              </a:rPr>
              <a:t>، و </a:t>
            </a:r>
            <a:r>
              <a:rPr lang="ar-SA" sz="1600" dirty="0">
                <a:solidFill>
                  <a:schemeClr val="tx1"/>
                </a:solidFill>
                <a:effectLst/>
                <a:latin typeface="Alexandria" pitchFamily="2" charset="-78"/>
                <a:ea typeface="Calibri" panose="020F0502020204030204" pitchFamily="34" charset="0"/>
                <a:cs typeface="Alexandria" pitchFamily="2" charset="-78"/>
              </a:rPr>
              <a:t>بدأ البناء في عام 1943 ولم يكتمل حتى عام 1946. احتل حوالي 1800 قدم مربع واستخدمت حوالي 18000 أنبوب مفرغ ، تزن حوالي 50 طنًا.</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في 19 أكتوبر 1973 ، وقع القاضي الفيدرالي الأمريكي إيرل لارسون  القرار بأن براءة اختراع </a:t>
            </a:r>
            <a:r>
              <a:rPr lang="en-US" sz="1600" dirty="0">
                <a:solidFill>
                  <a:schemeClr val="tx1"/>
                </a:solidFill>
                <a:effectLst/>
                <a:latin typeface="Alexandria" pitchFamily="2" charset="-78"/>
                <a:ea typeface="Calibri" panose="020F0502020204030204" pitchFamily="34" charset="0"/>
                <a:cs typeface="Alexandria" pitchFamily="2" charset="-78"/>
              </a:rPr>
              <a:t>ENIAC</a:t>
            </a:r>
            <a:r>
              <a:rPr lang="ar-SA" sz="1600" dirty="0">
                <a:solidFill>
                  <a:schemeClr val="tx1"/>
                </a:solidFill>
                <a:effectLst/>
                <a:latin typeface="Alexandria" pitchFamily="2" charset="-78"/>
                <a:ea typeface="Calibri" panose="020F0502020204030204" pitchFamily="34" charset="0"/>
                <a:cs typeface="Alexandria" pitchFamily="2" charset="-78"/>
              </a:rPr>
              <a:t> من قبل </a:t>
            </a:r>
            <a:r>
              <a:rPr lang="en-US" sz="1600" dirty="0">
                <a:solidFill>
                  <a:schemeClr val="tx1"/>
                </a:solidFill>
                <a:effectLst/>
                <a:latin typeface="Alexandria" pitchFamily="2" charset="-78"/>
                <a:ea typeface="Calibri" panose="020F0502020204030204" pitchFamily="34" charset="0"/>
                <a:cs typeface="Alexandria" pitchFamily="2" charset="-78"/>
              </a:rPr>
              <a:t>J. Presper Eckert</a:t>
            </a:r>
            <a:r>
              <a:rPr lang="ar-SA" sz="1600" dirty="0">
                <a:solidFill>
                  <a:schemeClr val="tx1"/>
                </a:solidFill>
                <a:effectLst/>
                <a:latin typeface="Alexandria" pitchFamily="2" charset="-78"/>
                <a:ea typeface="Calibri" panose="020F0502020204030204" pitchFamily="34" charset="0"/>
                <a:cs typeface="Alexandria" pitchFamily="2" charset="-78"/>
              </a:rPr>
              <a:t> و </a:t>
            </a:r>
            <a:r>
              <a:rPr lang="en-US" sz="1600" dirty="0">
                <a:solidFill>
                  <a:schemeClr val="tx1"/>
                </a:solidFill>
                <a:effectLst/>
                <a:latin typeface="Alexandria" pitchFamily="2" charset="-78"/>
                <a:ea typeface="Calibri" panose="020F0502020204030204" pitchFamily="34" charset="0"/>
                <a:cs typeface="Alexandria" pitchFamily="2" charset="-78"/>
              </a:rPr>
              <a:t>John Mauchly</a:t>
            </a:r>
            <a:r>
              <a:rPr lang="ar-SA" sz="1600" dirty="0">
                <a:solidFill>
                  <a:schemeClr val="tx1"/>
                </a:solidFill>
                <a:effectLst/>
                <a:latin typeface="Alexandria" pitchFamily="2" charset="-78"/>
                <a:ea typeface="Calibri" panose="020F0502020204030204" pitchFamily="34" charset="0"/>
                <a:cs typeface="Alexandria" pitchFamily="2" charset="-78"/>
              </a:rPr>
              <a:t> كانت غير صالحة وتم تسمية أتاناسوف مخترع الحاسوب الرقمي الإلكتروني.</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على الرغم من أن القاضي قرر بأن كمبيوتر </a:t>
            </a:r>
            <a:r>
              <a:rPr lang="en-US" sz="1600" dirty="0">
                <a:solidFill>
                  <a:schemeClr val="tx1"/>
                </a:solidFill>
                <a:effectLst/>
                <a:latin typeface="Alexandria" pitchFamily="2" charset="-78"/>
                <a:ea typeface="Calibri" panose="020F0502020204030204" pitchFamily="34" charset="0"/>
                <a:cs typeface="Alexandria" pitchFamily="2" charset="-78"/>
              </a:rPr>
              <a:t>ABC</a:t>
            </a:r>
            <a:r>
              <a:rPr lang="ar-SA" sz="1600" dirty="0">
                <a:solidFill>
                  <a:schemeClr val="tx1"/>
                </a:solidFill>
                <a:effectLst/>
                <a:latin typeface="Alexandria" pitchFamily="2" charset="-78"/>
                <a:ea typeface="Calibri" panose="020F0502020204030204" pitchFamily="34" charset="0"/>
                <a:cs typeface="Alexandria" pitchFamily="2" charset="-78"/>
              </a:rPr>
              <a:t> هو أول كمبيوتر رقمي ، إلا أن العديد لا يزالون كذلك يعتبروا </a:t>
            </a:r>
            <a:r>
              <a:rPr lang="en-US" sz="1600" dirty="0">
                <a:solidFill>
                  <a:schemeClr val="tx1"/>
                </a:solidFill>
                <a:effectLst/>
                <a:latin typeface="Alexandria" pitchFamily="2" charset="-78"/>
                <a:ea typeface="Calibri" panose="020F0502020204030204" pitchFamily="34" charset="0"/>
                <a:cs typeface="Alexandria" pitchFamily="2" charset="-78"/>
              </a:rPr>
              <a:t>ENIAC</a:t>
            </a:r>
            <a:r>
              <a:rPr lang="ar-SA" sz="1600" dirty="0">
                <a:solidFill>
                  <a:schemeClr val="tx1"/>
                </a:solidFill>
                <a:effectLst/>
                <a:latin typeface="Alexandria" pitchFamily="2" charset="-78"/>
                <a:ea typeface="Calibri" panose="020F0502020204030204" pitchFamily="34" charset="0"/>
                <a:cs typeface="Alexandria" pitchFamily="2" charset="-78"/>
              </a:rPr>
              <a:t> هو أول كمبيوتر رقمي لأنه كان يعمل بكامل طاقته. </a:t>
            </a:r>
            <a:endParaRPr lang="ar-EG" sz="1600" dirty="0">
              <a:solidFill>
                <a:srgbClr val="000000"/>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243276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0"/>
              </a:spcAft>
            </a:pPr>
            <a:endParaRPr lang="en-US" sz="1600" b="1"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spcBef>
                <a:spcPts val="0"/>
              </a:spcBef>
              <a:spcAft>
                <a:spcPts val="0"/>
              </a:spcAft>
              <a:buFont typeface="+mj-lt"/>
              <a:buAutoNum type="arabicPeriod"/>
            </a:pPr>
            <a:endParaRPr lang="en-US" sz="1600" b="1"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شكل ظهور الحاسبات في منتصف القرن العشرين ثورة تكنولوجية هائلة لم يشهدها العالم من قبل ، فقد غيرت هذه التكنولوجيا شكل العالم بأسره ، و نقلت البشرية كلها نقلة حضارية غير مسبوقة .وقد استطاعت البشرية بفضل تكنولوجيا الحاسبات و البرمجيات أن تتوصل لابتكارات و اختراعات كثيرة جداً و في زمن قياسي ، بل انها استطاعت أن تغزو الفضاء الخارجي لأول مرة بفضل تلك التكنولوجيا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وقد تلقفت البشرية تكنولوجيا الحاسبات و البرمجيات بشغف كبير ، و توالت الأبحاث العلمية لتطويرهما ، و لم تظهر مشكلات قانونية تذكر بشأن الحاسب و برمجياته لمدة من الزمن . و لكن بدأت المشكلات القانونية في الظهور حينما أصبحت هناك قيمة اقتصادية لتلك البرمجيات ؛ حيث دعت الحاجة العملية لحمايتها حماية قانونية فعالة للمحافظة على حقوق منتجيها . كما اهتمت الدول المنتجة للبرمجيات بحمايتها حتى لا تسطو عليها الدول الأخرى ؛ ومن ثم فقد أرست هذه الدول حماية البرمجيات ، بموجب نظام حق المؤلف ، و كرستها في اتفاقيات دولية انعكست على قوانين حماية حقوق الملكية الفكرية لدى مختلف الدول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946330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4736" y="1117436"/>
            <a:ext cx="5194710" cy="4694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3123594" y="578234"/>
            <a:ext cx="4113898" cy="954107"/>
          </a:xfrm>
          <a:prstGeom prst="rect">
            <a:avLst/>
          </a:prstGeom>
          <a:noFill/>
        </p:spPr>
        <p:txBody>
          <a:bodyPr wrap="square" rtlCol="0">
            <a:spAutoFit/>
          </a:bodyPr>
          <a:lstStyle/>
          <a:p>
            <a:pPr algn="ctr"/>
            <a:r>
              <a:rPr lang="en-US" sz="3200" dirty="0">
                <a:latin typeface="Alexandria" pitchFamily="2" charset="-78"/>
                <a:cs typeface="Alexandria" pitchFamily="2" charset="-78"/>
              </a:rPr>
              <a:t>ENIAC</a:t>
            </a:r>
            <a:endParaRPr lang="en-US" sz="2400" b="1" dirty="0">
              <a:latin typeface="Alexandria" pitchFamily="2" charset="-78"/>
              <a:cs typeface="Alexandria" pitchFamily="2" charset="-78"/>
            </a:endParaRPr>
          </a:p>
          <a:p>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5A03805-F573-6B77-4ED5-3A5D9C4CDF36}"/>
              </a:ext>
            </a:extLst>
          </p:cNvPr>
          <p:cNvSpPr/>
          <p:nvPr/>
        </p:nvSpPr>
        <p:spPr>
          <a:xfrm>
            <a:off x="5994911" y="35179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C73CAB8A-5F6C-95F1-7FE2-D95466617A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8801" y="1257151"/>
            <a:ext cx="7873301" cy="6023075"/>
          </a:xfrm>
          <a:prstGeom prst="rect">
            <a:avLst/>
          </a:prstGeom>
        </p:spPr>
      </p:pic>
      <p:sp>
        <p:nvSpPr>
          <p:cNvPr id="11" name="Rectangle 10">
            <a:extLst>
              <a:ext uri="{FF2B5EF4-FFF2-40B4-BE49-F238E27FC236}">
                <a16:creationId xmlns:a16="http://schemas.microsoft.com/office/drawing/2014/main" id="{190CE2A7-7AF4-0EC3-0ED1-B70FD75F98C4}"/>
              </a:ext>
            </a:extLst>
          </p:cNvPr>
          <p:cNvSpPr/>
          <p:nvPr/>
        </p:nvSpPr>
        <p:spPr>
          <a:xfrm>
            <a:off x="2747315" y="2439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4736" y="1117436"/>
            <a:ext cx="5194710" cy="4694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3123594" y="578234"/>
            <a:ext cx="4113898" cy="954107"/>
          </a:xfrm>
          <a:prstGeom prst="rect">
            <a:avLst/>
          </a:prstGeom>
          <a:noFill/>
        </p:spPr>
        <p:txBody>
          <a:bodyPr wrap="square" rtlCol="0">
            <a:spAutoFit/>
          </a:bodyPr>
          <a:lstStyle/>
          <a:p>
            <a:pPr algn="ctr"/>
            <a:r>
              <a:rPr lang="en-US" sz="3200">
                <a:latin typeface="Alexandria" pitchFamily="2" charset="-78"/>
                <a:cs typeface="Alexandria" pitchFamily="2" charset="-78"/>
              </a:rPr>
              <a:t>ABC</a:t>
            </a:r>
            <a:endParaRPr lang="en-US" sz="2400" b="1" dirty="0">
              <a:latin typeface="Alexandria" pitchFamily="2" charset="-78"/>
              <a:cs typeface="Alexandria" pitchFamily="2" charset="-78"/>
            </a:endParaRPr>
          </a:p>
          <a:p>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5A03805-F573-6B77-4ED5-3A5D9C4CDF36}"/>
              </a:ext>
            </a:extLst>
          </p:cNvPr>
          <p:cNvSpPr/>
          <p:nvPr/>
        </p:nvSpPr>
        <p:spPr>
          <a:xfrm>
            <a:off x="3160269" y="2364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5" name="Picture 4">
            <a:extLst>
              <a:ext uri="{FF2B5EF4-FFF2-40B4-BE49-F238E27FC236}">
                <a16:creationId xmlns:a16="http://schemas.microsoft.com/office/drawing/2014/main" id="{14DB7905-9E8A-44EB-6727-FED19DFC1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7446" y="1187484"/>
            <a:ext cx="9144000" cy="5505754"/>
          </a:xfrm>
          <a:prstGeom prst="rect">
            <a:avLst/>
          </a:prstGeom>
        </p:spPr>
      </p:pic>
    </p:spTree>
    <p:extLst>
      <p:ext uri="{BB962C8B-B14F-4D97-AF65-F5344CB8AC3E}">
        <p14:creationId xmlns:p14="http://schemas.microsoft.com/office/powerpoint/2010/main" val="368737871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ومن ثم نتعرض لتعريف الحاسب و مكوناته ، ثم التعريف ببرمجيات الحاسب ، ثم تطور حماية هذه البرمجيات بنظام حق المؤلف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2-تعريف الحاسب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Arial" panose="020B0604020202020204" pitchFamily="34" charset="0"/>
              <a:buChar char="-"/>
            </a:pPr>
            <a:r>
              <a:rPr lang="ar-SA" sz="1600" b="1" dirty="0">
                <a:solidFill>
                  <a:schemeClr val="tx1"/>
                </a:solidFill>
                <a:effectLst/>
                <a:latin typeface="Alexandria" pitchFamily="2" charset="-78"/>
                <a:ea typeface="Calibri" panose="020F0502020204030204" pitchFamily="34" charset="0"/>
                <a:cs typeface="Alexandria" pitchFamily="2" charset="-78"/>
              </a:rPr>
              <a:t>التعريف اللغوي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لعل الاختلاف في ترجمة كلمة "  </a:t>
            </a:r>
            <a:r>
              <a:rPr lang="en-US" sz="1600" dirty="0">
                <a:solidFill>
                  <a:schemeClr val="tx1"/>
                </a:solidFill>
                <a:effectLst/>
                <a:latin typeface="Alexandria" pitchFamily="2" charset="-78"/>
                <a:ea typeface="Calibri" panose="020F0502020204030204" pitchFamily="34" charset="0"/>
                <a:cs typeface="Alexandria" pitchFamily="2" charset="-78"/>
              </a:rPr>
              <a:t>Computer</a:t>
            </a:r>
            <a:r>
              <a:rPr lang="ar-SA" sz="1600" dirty="0">
                <a:solidFill>
                  <a:schemeClr val="tx1"/>
                </a:solidFill>
                <a:effectLst/>
                <a:latin typeface="Alexandria" pitchFamily="2" charset="-78"/>
                <a:ea typeface="Calibri" panose="020F0502020204030204" pitchFamily="34" charset="0"/>
                <a:cs typeface="Alexandria" pitchFamily="2" charset="-78"/>
              </a:rPr>
              <a:t> " </a:t>
            </a:r>
            <a:r>
              <a:rPr lang="ar-EG" sz="1600" dirty="0">
                <a:solidFill>
                  <a:schemeClr val="tx1"/>
                </a:solidFill>
                <a:effectLst/>
                <a:latin typeface="Alexandria" pitchFamily="2" charset="-78"/>
                <a:ea typeface="Calibri" panose="020F0502020204030204" pitchFamily="34" charset="0"/>
                <a:cs typeface="Alexandria" pitchFamily="2" charset="-78"/>
              </a:rPr>
              <a:t>من اللغة الانجليزية إلى اللغة العربية هو السب في التسميات المختلفة التي أطلقت على الجهاز الذي يحمل هذا الإسم ، فالتسمية الشائعة في اللغة العربية هي " كمبيوتر " ، و قد فضل بعض الفقهاء استخدام هذه التسمية نظراً لشيوعها .  و قد استخدمت هذه التسمية كمرادف لمصطلح " العقل الالكتروني " في بعض القواميس . و استخدم البعض مصطلح " الحاسب الالكتروني " ،و قد ساير بعض الفقهاء استخدام هذه التسمية . وقد تراجع البعض من الفقهاء عن تسمية " الحاسب الآلي " أو " الالكتروني " و فضل استخدام كلمة " حاسب " مجردة ؛ لأن الجيل الخامس من الحاسبات لن يعمل آلياً أو الكترونياً و إنما سيعمل بالذكاء الاصطناعي .</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0626868-3723-1791-1D28-003F2E8F1C5E}"/>
              </a:ext>
            </a:extLst>
          </p:cNvPr>
          <p:cNvSpPr txBox="1"/>
          <p:nvPr/>
        </p:nvSpPr>
        <p:spPr>
          <a:xfrm>
            <a:off x="2485572" y="-127768"/>
            <a:ext cx="5588631" cy="2554545"/>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pPr algn="ctr"/>
            <a:r>
              <a:rPr lang="ar-EG" sz="2400" b="1" dirty="0">
                <a:solidFill>
                  <a:srgbClr val="2D3956"/>
                </a:solidFill>
                <a:latin typeface="Alexandria" charset="0"/>
                <a:cs typeface="Alexandria" charset="0"/>
              </a:rPr>
              <a:t>تعريف الحاسب</a:t>
            </a:r>
            <a:endParaRPr lang="en-US" sz="2800" b="1" dirty="0">
              <a:solidFill>
                <a:srgbClr val="2D3956"/>
              </a:solidFill>
              <a:latin typeface="Tajawal Medium" panose="00000600000000000000" pitchFamily="2" charset="-78"/>
              <a:cs typeface="Tajawal Medium" panose="000006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872543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ومن ناحية أخرى ، نجد أن بعض الفقهاء فضل استخدام مصطلح " المنظم الآلي " باعتباره الترجمة الدقيقة للاسم الفرنسي "  </a:t>
            </a:r>
            <a:r>
              <a:rPr lang="en-US" sz="1600" dirty="0" err="1">
                <a:solidFill>
                  <a:schemeClr val="tx1"/>
                </a:solidFill>
                <a:effectLst/>
                <a:latin typeface="Alexandria" pitchFamily="2" charset="-78"/>
                <a:ea typeface="Calibri" panose="020F0502020204030204" pitchFamily="34" charset="0"/>
                <a:cs typeface="Alexandria" pitchFamily="2" charset="-78"/>
              </a:rPr>
              <a:t>Ordinateur</a:t>
            </a:r>
            <a:r>
              <a:rPr lang="ar-EG" sz="1600" dirty="0">
                <a:solidFill>
                  <a:schemeClr val="tx1"/>
                </a:solidFill>
                <a:effectLst/>
                <a:latin typeface="Alexandria" pitchFamily="2" charset="-78"/>
                <a:ea typeface="Calibri" panose="020F0502020204030204" pitchFamily="34" charset="0"/>
                <a:cs typeface="Alexandria" pitchFamily="2" charset="-78"/>
              </a:rPr>
              <a:t>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أما مجمع اللغة العربية فقد فضل استخدام مصطلح  " الحاسب " . و نؤيد استخدام هذا المصطح على اعتبار أن أصل كلمة "   </a:t>
            </a:r>
            <a:r>
              <a:rPr lang="en-US" sz="1600" dirty="0">
                <a:solidFill>
                  <a:schemeClr val="tx1"/>
                </a:solidFill>
                <a:effectLst/>
                <a:latin typeface="Alexandria" pitchFamily="2" charset="-78"/>
                <a:ea typeface="Calibri" panose="020F0502020204030204" pitchFamily="34" charset="0"/>
                <a:cs typeface="Alexandria" pitchFamily="2" charset="-78"/>
              </a:rPr>
              <a:t>Computer</a:t>
            </a:r>
            <a:r>
              <a:rPr lang="ar-EG" sz="1600" dirty="0">
                <a:solidFill>
                  <a:schemeClr val="tx1"/>
                </a:solidFill>
                <a:effectLst/>
                <a:latin typeface="Alexandria" pitchFamily="2" charset="-78"/>
                <a:ea typeface="Calibri" panose="020F0502020204030204" pitchFamily="34" charset="0"/>
                <a:cs typeface="Alexandria" pitchFamily="2" charset="-78"/>
              </a:rPr>
              <a:t> " الانجليزية يأتي من فعل " </a:t>
            </a:r>
            <a:r>
              <a:rPr lang="en-US" sz="1600" dirty="0">
                <a:solidFill>
                  <a:schemeClr val="tx1"/>
                </a:solidFill>
                <a:effectLst/>
                <a:latin typeface="Alexandria" pitchFamily="2" charset="-78"/>
                <a:ea typeface="Calibri" panose="020F0502020204030204" pitchFamily="34" charset="0"/>
                <a:cs typeface="Alexandria" pitchFamily="2" charset="-78"/>
              </a:rPr>
              <a:t>Compute</a:t>
            </a:r>
            <a:r>
              <a:rPr lang="ar-EG" sz="1600" dirty="0">
                <a:solidFill>
                  <a:schemeClr val="tx1"/>
                </a:solidFill>
                <a:effectLst/>
                <a:latin typeface="Alexandria" pitchFamily="2" charset="-78"/>
                <a:ea typeface="Calibri" panose="020F0502020204030204" pitchFamily="34" charset="0"/>
                <a:cs typeface="Alexandria" pitchFamily="2" charset="-78"/>
              </a:rPr>
              <a:t> " ومعناه يحسب ؛ ومن ثم فإن الفاعل من هذا الفعل هو " الحاسب " ، فالترجمة اللغوية تتفق مع ما انتهى إليه مجمع اللغة العربية . علاوة على ذلك ، نجد أن أصل الكلمة باللغة الانجليزية هي "    </a:t>
            </a:r>
            <a:r>
              <a:rPr lang="en-US" sz="1600" dirty="0">
                <a:solidFill>
                  <a:schemeClr val="tx1"/>
                </a:solidFill>
                <a:effectLst/>
                <a:latin typeface="Alexandria" pitchFamily="2" charset="-78"/>
                <a:ea typeface="Calibri" panose="020F0502020204030204" pitchFamily="34" charset="0"/>
                <a:cs typeface="Alexandria" pitchFamily="2" charset="-78"/>
              </a:rPr>
              <a:t>Computer </a:t>
            </a:r>
            <a:r>
              <a:rPr lang="ar-EG" sz="1600" dirty="0">
                <a:solidFill>
                  <a:schemeClr val="tx1"/>
                </a:solidFill>
                <a:effectLst/>
                <a:latin typeface="Alexandria" pitchFamily="2" charset="-78"/>
                <a:ea typeface="Calibri" panose="020F0502020204030204" pitchFamily="34" charset="0"/>
                <a:cs typeface="Alexandria" pitchFamily="2" charset="-78"/>
              </a:rPr>
              <a:t>  " لم يضف قبلها أية إضافات أخرى مثل كلمة " آلي " </a:t>
            </a:r>
            <a:r>
              <a:rPr lang="en-US" sz="1600" dirty="0">
                <a:solidFill>
                  <a:schemeClr val="tx1"/>
                </a:solidFill>
                <a:effectLst/>
                <a:latin typeface="Alexandria" pitchFamily="2" charset="-78"/>
                <a:ea typeface="Calibri" panose="020F0502020204030204" pitchFamily="34" charset="0"/>
                <a:cs typeface="Alexandria" pitchFamily="2" charset="-78"/>
              </a:rPr>
              <a:t>automated </a:t>
            </a:r>
            <a:r>
              <a:rPr lang="ar-EG" sz="1600" dirty="0">
                <a:solidFill>
                  <a:schemeClr val="tx1"/>
                </a:solidFill>
                <a:effectLst/>
                <a:latin typeface="Alexandria" pitchFamily="2" charset="-78"/>
                <a:ea typeface="Calibri" panose="020F0502020204030204" pitchFamily="34" charset="0"/>
                <a:cs typeface="Alexandria" pitchFamily="2" charset="-78"/>
              </a:rPr>
              <a:t> ، فيجب ألا نضيفها من عندنا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ومن الجدير بالذكر أن بعض التشريعات العربية تستخدم مصطلح " الحاسب الآلي " كالتشريع المصري في قانون حماية حقوق الملكية الفكرية الصادر بالقانون 82 لسنة 2002 ، و ذلك في معرض تعداده لبعض الأمثلة للمصنفات المشمولة بحماية حق المؤلف في المادة ( 140) ، حيث ذكر : " ............. 2-برامج " الحاسب الآلي " وقد كان حرياً به أن يستخدم مصطلح " الحاسب " فقط مثلما أقر مجمع اللغة العربية .</a:t>
            </a: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17959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0" y="1061885"/>
            <a:ext cx="10756491" cy="4843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50000"/>
              </a:lnSpc>
              <a:spcBef>
                <a:spcPts val="0"/>
              </a:spcBef>
              <a:spcAft>
                <a:spcPts val="80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Arial" panose="020B0604020202020204" pitchFamily="34" charset="0"/>
              <a:buChar char="-"/>
            </a:pPr>
            <a:r>
              <a:rPr lang="ar-EG" sz="1600" b="1" dirty="0">
                <a:solidFill>
                  <a:schemeClr val="tx1"/>
                </a:solidFill>
                <a:effectLst/>
                <a:latin typeface="Alexandria" pitchFamily="2" charset="-78"/>
                <a:ea typeface="Calibri" panose="020F0502020204030204" pitchFamily="34" charset="0"/>
                <a:cs typeface="Alexandria" pitchFamily="2" charset="-78"/>
              </a:rPr>
              <a:t>التعريف الاصطلاحي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عرفه البعض بأنه جهاز الكتروني يعمل طبقاً لتعليمات محددة سلفاً و يمكنه استقبال البيانات  و تخزينها و القيام بمعالجتها بدون تدخل الإنسان ثم استخراج النتائج المطلوبة ، و عرفه البعض بأنه " معالج بيانات آلي و قابل للبرمجة</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EG" sz="1600" dirty="0">
                <a:solidFill>
                  <a:schemeClr val="tx1"/>
                </a:solidFill>
                <a:effectLst/>
                <a:latin typeface="Alexandria" pitchFamily="2" charset="-78"/>
                <a:ea typeface="Calibri" panose="020F0502020204030204" pitchFamily="34" charset="0"/>
                <a:cs typeface="Alexandria" pitchFamily="2" charset="-78"/>
              </a:rPr>
              <a:t> و رقمي "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ويتفق هذان التعريفان في قيام الحاسب بمعالجة البيانات بصورة آلية و بدون تدخل بشري ، و أنه يقبل البرمجة عن طريق وضع تعليمات محددة سلفاً ( البرامج ) . إلا أن التعريف الثاني لم يتضمن الحصول على نتائج محددة ، كما أنه اشترط أن يكون الحاسب رقمياً رغم أن الحاسبات غالباً ما تكون رقمية و ليس دائماً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بينما يعرفه معجم الحاسبات الصادر عن معجم اللغة العربية بمصر بأنه " جهاز أو منظومة لتنفيذ مجموعة من العمليات المحددة بتسلسل سبق إعداده ، و تشمل هذه العمليات عمليات حسابية     و منطقية ، أو عمليات نقل للبيانات بين أجزاء الحاسب المختلفة و تخزينها و استرجاعها ، و قد يعتمد تسلسل العمليات على قيم البيانات المتداولة . و يسمى تسلسل العمليات برنامجاً . و تخزن البيانات و البرامج في وسط للتخزين يسمى بذاكرة الحاسب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879204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ومن هذا التعريف يتضح اهتمامه بإبراز التكامل فيما بين جهاز الحاسب و البرامج حيث يكونا معاً نظام معلومات متكامل يسمى " نظام معلومات الحاسب " يقوم فيه الحاسب بالعمليات التي يحددها له البرنامج ، و التي من بينها معالجة البيانات و تخزينها و استرجاعها ، ومن ثم تتضح أهمية الحاسب بالنسبة للبرنامج ، و أيضاً أهمية البرامج بالنسبة للحاسب ، فهما متكاملان لا غنى أحدها عن الآخر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18485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485572" y="-127768"/>
            <a:ext cx="5588631" cy="2554545"/>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pPr algn="ctr"/>
            <a:r>
              <a:rPr lang="ar-EG" sz="2400" b="1" dirty="0">
                <a:solidFill>
                  <a:srgbClr val="2D3956"/>
                </a:solidFill>
                <a:latin typeface="Alexandria" charset="0"/>
                <a:cs typeface="Alexandria" charset="0"/>
              </a:rPr>
              <a:t>مكونات الحاسب</a:t>
            </a:r>
            <a:endParaRPr lang="en-US" sz="2800" b="1" dirty="0">
              <a:solidFill>
                <a:srgbClr val="2D3956"/>
              </a:solidFill>
              <a:latin typeface="Tajawal Medium" panose="00000600000000000000" pitchFamily="2" charset="-78"/>
              <a:cs typeface="Tajawal Medium" panose="000006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7098016" y="3928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extLst>
              <p:ext uri="{D42A27DB-BD31-4B8C-83A1-F6EECF244321}">
                <p14:modId xmlns:p14="http://schemas.microsoft.com/office/powerpoint/2010/main" val="3686748932"/>
              </p:ext>
            </p:extLst>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07E89E39-E768-4B12-6CFA-01E9A6759877}"/>
              </a:ext>
            </a:extLst>
          </p:cNvPr>
          <p:cNvGraphicFramePr/>
          <p:nvPr>
            <p:extLst>
              <p:ext uri="{D42A27DB-BD31-4B8C-83A1-F6EECF244321}">
                <p14:modId xmlns:p14="http://schemas.microsoft.com/office/powerpoint/2010/main" val="1946497046"/>
              </p:ext>
            </p:extLst>
          </p:nvPr>
        </p:nvGraphicFramePr>
        <p:xfrm>
          <a:off x="2723179" y="2009457"/>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993034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endParaRPr lang="en-US"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Bef>
                <a:spcPts val="0"/>
              </a:spcBef>
              <a:spcAft>
                <a:spcPts val="80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en-US" sz="1600" b="1" dirty="0">
                <a:solidFill>
                  <a:schemeClr val="tx1"/>
                </a:solidFill>
                <a:effectLst/>
                <a:latin typeface="Alexandria" pitchFamily="2" charset="-78"/>
                <a:ea typeface="Calibri" panose="020F0502020204030204" pitchFamily="34" charset="0"/>
                <a:cs typeface="Alexandria" pitchFamily="2" charset="-78"/>
              </a:rPr>
              <a:t>3</a:t>
            </a:r>
            <a:r>
              <a:rPr lang="ar-EG" sz="1600" b="1" dirty="0">
                <a:solidFill>
                  <a:schemeClr val="tx1"/>
                </a:solidFill>
                <a:effectLst/>
                <a:latin typeface="Alexandria" pitchFamily="2" charset="-78"/>
                <a:ea typeface="Calibri" panose="020F0502020204030204" pitchFamily="34" charset="0"/>
                <a:cs typeface="Alexandria" pitchFamily="2" charset="-78"/>
              </a:rPr>
              <a:t>-  مكونات الحاسب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فأما عن مكونات الحاسب ، فإن المقصود بذلك هي المكونات المادية للحاسب " </a:t>
            </a:r>
            <a:r>
              <a:rPr lang="en-US" sz="1600" dirty="0">
                <a:solidFill>
                  <a:schemeClr val="tx1"/>
                </a:solidFill>
                <a:effectLst/>
                <a:latin typeface="Alexandria" pitchFamily="2" charset="-78"/>
                <a:ea typeface="Calibri" panose="020F0502020204030204" pitchFamily="34" charset="0"/>
                <a:cs typeface="Alexandria" pitchFamily="2" charset="-78"/>
              </a:rPr>
              <a:t>Hardware </a:t>
            </a:r>
            <a:r>
              <a:rPr lang="ar-EG" sz="1600" dirty="0">
                <a:solidFill>
                  <a:schemeClr val="tx1"/>
                </a:solidFill>
                <a:effectLst/>
                <a:latin typeface="Alexandria" pitchFamily="2" charset="-78"/>
                <a:ea typeface="Calibri" panose="020F0502020204030204" pitchFamily="34" charset="0"/>
                <a:cs typeface="Alexandria" pitchFamily="2" charset="-78"/>
              </a:rPr>
              <a:t>" . و هناك عدة تسميات تطلق على هذه المكونات باللغة العربية منها بنية الحاسب أو الكيان المادي . والمكونات المادية للحاسب هي القطع التي يمكن لمسها باليد في هذا الجهاز ، سواء كانت معدنية أو زجاجية أو بلاستيكية أو رقائق من السيليكون ، و بهذا تتميز هذه المكونات عن المكونات المعنوية وهي البرمجيات " </a:t>
            </a:r>
            <a:r>
              <a:rPr lang="en-US" sz="1600" dirty="0">
                <a:solidFill>
                  <a:schemeClr val="tx1"/>
                </a:solidFill>
                <a:effectLst/>
                <a:latin typeface="Alexandria" pitchFamily="2" charset="-78"/>
                <a:ea typeface="Calibri" panose="020F0502020204030204" pitchFamily="34" charset="0"/>
                <a:cs typeface="Alexandria" pitchFamily="2" charset="-78"/>
              </a:rPr>
              <a:t>Software </a:t>
            </a:r>
            <a:r>
              <a:rPr lang="ar-EG" sz="1600" dirty="0">
                <a:solidFill>
                  <a:schemeClr val="tx1"/>
                </a:solidFill>
                <a:effectLst/>
                <a:latin typeface="Alexandria" pitchFamily="2" charset="-78"/>
                <a:ea typeface="Calibri" panose="020F0502020204030204" pitchFamily="34" charset="0"/>
                <a:cs typeface="Alexandria" pitchFamily="2" charset="-78"/>
              </a:rPr>
              <a:t>" ، ومن مجموع المكونات المادية و المعنوية في الحاسب يتشكل ما يعرف ب " نظام معلومات الحاسب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ويتكون الحاسب من أربعة أقسام رئيسية هي المعالج الدقيق ، ووحدات الإدخال ، ووحدات الإخراج ، ووحدات التخزين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90736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أما المقصود ببرمجيات الحاسب "   </a:t>
            </a:r>
            <a:r>
              <a:rPr lang="en-US" sz="1600" dirty="0">
                <a:solidFill>
                  <a:schemeClr val="tx1"/>
                </a:solidFill>
                <a:effectLst/>
                <a:latin typeface="Alexandria" pitchFamily="2" charset="-78"/>
                <a:ea typeface="Calibri" panose="020F0502020204030204" pitchFamily="34" charset="0"/>
                <a:cs typeface="Alexandria" pitchFamily="2" charset="-78"/>
              </a:rPr>
              <a:t>Software</a:t>
            </a:r>
            <a:r>
              <a:rPr lang="ar-EG" sz="1600" dirty="0">
                <a:solidFill>
                  <a:schemeClr val="tx1"/>
                </a:solidFill>
                <a:effectLst/>
                <a:latin typeface="Alexandria" pitchFamily="2" charset="-78"/>
                <a:ea typeface="Calibri" panose="020F0502020204030204" pitchFamily="34" charset="0"/>
                <a:cs typeface="Alexandria" pitchFamily="2" charset="-78"/>
              </a:rPr>
              <a:t> " مصطلح المستلزمات الفكرية للحاسب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وأشار مجمع اللغة العربية إلى مصطلح " البرمجيات " بأنه مصطلح يستخدم للدلالة على جميع المكونات غير المادية لنظام الحاسب ، و يشمل ذلك برامج النظام ، وهي البرامج اللازمة لتشغيل الحاسب ، و برامج التطبيقات ، وهي البرامج الخاصة بمستخدم الحاسب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وهناك مصطلح أخر مرتبط بمصطلح " البرمجيات " </a:t>
            </a:r>
            <a:r>
              <a:rPr lang="en-US" sz="1600" dirty="0">
                <a:solidFill>
                  <a:schemeClr val="tx1"/>
                </a:solidFill>
                <a:effectLst/>
                <a:latin typeface="Alexandria" pitchFamily="2" charset="-78"/>
                <a:ea typeface="Calibri" panose="020F0502020204030204" pitchFamily="34" charset="0"/>
                <a:cs typeface="Alexandria" pitchFamily="2" charset="-78"/>
              </a:rPr>
              <a:t>Software </a:t>
            </a:r>
            <a:r>
              <a:rPr lang="ar-EG" sz="1600" dirty="0">
                <a:solidFill>
                  <a:schemeClr val="tx1"/>
                </a:solidFill>
                <a:effectLst/>
                <a:latin typeface="Alexandria" pitchFamily="2" charset="-78"/>
                <a:ea typeface="Calibri" panose="020F0502020204030204" pitchFamily="34" charset="0"/>
                <a:cs typeface="Alexandria" pitchFamily="2" charset="-78"/>
              </a:rPr>
              <a:t> وهو مصطلح برنامج الحاسب " </a:t>
            </a:r>
            <a:r>
              <a:rPr lang="en-US" sz="1600" dirty="0">
                <a:solidFill>
                  <a:schemeClr val="tx1"/>
                </a:solidFill>
                <a:effectLst/>
                <a:latin typeface="Alexandria" pitchFamily="2" charset="-78"/>
                <a:ea typeface="Calibri" panose="020F0502020204030204" pitchFamily="34" charset="0"/>
                <a:cs typeface="Alexandria" pitchFamily="2" charset="-78"/>
              </a:rPr>
              <a:t>Computer program</a:t>
            </a:r>
            <a:r>
              <a:rPr lang="ar-EG" sz="1600" dirty="0">
                <a:solidFill>
                  <a:schemeClr val="tx1"/>
                </a:solidFill>
                <a:effectLst/>
                <a:latin typeface="Alexandria" pitchFamily="2" charset="-78"/>
                <a:ea typeface="Calibri" panose="020F0502020204030204" pitchFamily="34" charset="0"/>
                <a:cs typeface="Alexandria" pitchFamily="2" charset="-78"/>
              </a:rPr>
              <a:t> ، و عرفه مجمع اللغة العربية بأنه مجموعة من الأوامر تكون وحدة قائمة بذاتها ، تدخل إلى الحاسب لتوجيه العمليات المطلوب تنفيذها لتحقيق غرض معين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وفي الواقع فإن مصطلحي "   </a:t>
            </a:r>
            <a:r>
              <a:rPr lang="en-US" sz="1600" dirty="0">
                <a:solidFill>
                  <a:schemeClr val="tx1"/>
                </a:solidFill>
                <a:effectLst/>
                <a:latin typeface="Alexandria" pitchFamily="2" charset="-78"/>
                <a:ea typeface="Calibri" panose="020F0502020204030204" pitchFamily="34" charset="0"/>
                <a:cs typeface="Alexandria" pitchFamily="2" charset="-78"/>
              </a:rPr>
              <a:t>Software </a:t>
            </a:r>
            <a:r>
              <a:rPr lang="ar-EG" sz="1600" dirty="0">
                <a:solidFill>
                  <a:schemeClr val="tx1"/>
                </a:solidFill>
                <a:effectLst/>
                <a:latin typeface="Alexandria" pitchFamily="2" charset="-78"/>
                <a:ea typeface="Calibri" panose="020F0502020204030204" pitchFamily="34" charset="0"/>
                <a:cs typeface="Alexandria" pitchFamily="2" charset="-78"/>
              </a:rPr>
              <a:t>" و " </a:t>
            </a:r>
            <a:r>
              <a:rPr lang="en-US" sz="1600" dirty="0">
                <a:solidFill>
                  <a:schemeClr val="tx1"/>
                </a:solidFill>
                <a:effectLst/>
                <a:latin typeface="Alexandria" pitchFamily="2" charset="-78"/>
                <a:ea typeface="Calibri" panose="020F0502020204030204" pitchFamily="34" charset="0"/>
                <a:cs typeface="Alexandria" pitchFamily="2" charset="-78"/>
              </a:rPr>
              <a:t>Computer Program </a:t>
            </a:r>
            <a:r>
              <a:rPr lang="ar-EG" sz="1600" dirty="0">
                <a:solidFill>
                  <a:schemeClr val="tx1"/>
                </a:solidFill>
                <a:effectLst/>
                <a:latin typeface="Alexandria" pitchFamily="2" charset="-78"/>
                <a:ea typeface="Calibri" panose="020F0502020204030204" pitchFamily="34" charset="0"/>
                <a:cs typeface="Alexandria" pitchFamily="2" charset="-78"/>
              </a:rPr>
              <a:t>  " يستخدمان بالتبادل في مجال الحاسبات ، و هذا الاستخدام أصبح من الشيوع لدرجة لا يمكن تجاهلها ، و قد أكد ذلك قاموس ميكروسوفت للحاسبات ، حيث يعرف مصطلح "     </a:t>
            </a:r>
            <a:r>
              <a:rPr lang="en-US" sz="1600" dirty="0">
                <a:solidFill>
                  <a:schemeClr val="tx1"/>
                </a:solidFill>
                <a:effectLst/>
                <a:latin typeface="Alexandria" pitchFamily="2" charset="-78"/>
                <a:ea typeface="Calibri" panose="020F0502020204030204" pitchFamily="34" charset="0"/>
                <a:cs typeface="Alexandria" pitchFamily="2" charset="-78"/>
              </a:rPr>
              <a:t>Software</a:t>
            </a:r>
            <a:r>
              <a:rPr lang="ar-EG" sz="1600" dirty="0">
                <a:solidFill>
                  <a:schemeClr val="tx1"/>
                </a:solidFill>
                <a:effectLst/>
                <a:latin typeface="Alexandria" pitchFamily="2" charset="-78"/>
                <a:ea typeface="Calibri" panose="020F0502020204030204" pitchFamily="34" charset="0"/>
                <a:cs typeface="Alexandria" pitchFamily="2" charset="-78"/>
              </a:rPr>
              <a:t> " بأنه التعليمات التي تجعل المكونات المادية تعمل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076239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E1B36644-9B5D-13E9-6812-4AC1BC070C1B}"/>
              </a:ext>
            </a:extLst>
          </p:cNvPr>
          <p:cNvGraphicFramePr/>
          <p:nvPr>
            <p:extLst>
              <p:ext uri="{D42A27DB-BD31-4B8C-83A1-F6EECF244321}">
                <p14:modId xmlns:p14="http://schemas.microsoft.com/office/powerpoint/2010/main" val="141134198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897645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044283"/>
            <a:ext cx="10166555" cy="4860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en-US" sz="1600" b="1" dirty="0">
                <a:solidFill>
                  <a:schemeClr val="tx1"/>
                </a:solidFill>
                <a:latin typeface="Alexandria" pitchFamily="2" charset="-78"/>
                <a:ea typeface="Calibri" panose="020F0502020204030204" pitchFamily="34" charset="0"/>
                <a:cs typeface="Alexandria" pitchFamily="2" charset="-78"/>
              </a:rPr>
              <a:t>4</a:t>
            </a:r>
            <a:r>
              <a:rPr lang="ar-EG" sz="1600" b="1" dirty="0">
                <a:solidFill>
                  <a:schemeClr val="tx1"/>
                </a:solidFill>
                <a:effectLst/>
                <a:latin typeface="Alexandria" pitchFamily="2" charset="-78"/>
                <a:ea typeface="Calibri" panose="020F0502020204030204" pitchFamily="34" charset="0"/>
                <a:cs typeface="Alexandria" pitchFamily="2" charset="-78"/>
              </a:rPr>
              <a:t>- حماية برامج الحاسب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لتجنب اي تناقض مع قوانين احدى الدول نصت المادة الأولى من التوجيه الاوربي المتعلق بالحماية القانونية لبرامج الكومبيوتر بالقول إن الدول الأعضاء تحمي برامج </a:t>
            </a:r>
            <a:r>
              <a:rPr lang="ar-SA" sz="1600" b="1" dirty="0">
                <a:solidFill>
                  <a:schemeClr val="tx1"/>
                </a:solidFill>
                <a:effectLst/>
                <a:latin typeface="Alexandria" pitchFamily="2" charset="-78"/>
                <a:ea typeface="Calibri" panose="020F0502020204030204" pitchFamily="34" charset="0"/>
                <a:cs typeface="Alexandria" pitchFamily="2" charset="-78"/>
              </a:rPr>
              <a:t>الكومبيوتر كونها</a:t>
            </a:r>
            <a:r>
              <a:rPr lang="ar-SA" sz="1600" dirty="0">
                <a:solidFill>
                  <a:schemeClr val="tx1"/>
                </a:solidFill>
                <a:effectLst/>
                <a:latin typeface="Alexandria" pitchFamily="2" charset="-78"/>
                <a:ea typeface="Calibri" panose="020F0502020204030204" pitchFamily="34" charset="0"/>
                <a:cs typeface="Alexandria" pitchFamily="2" charset="-78"/>
              </a:rPr>
              <a:t> </a:t>
            </a:r>
            <a:r>
              <a:rPr lang="ar-SA" sz="1600" b="1" dirty="0">
                <a:solidFill>
                  <a:schemeClr val="tx1"/>
                </a:solidFill>
                <a:effectLst/>
                <a:latin typeface="Alexandria" pitchFamily="2" charset="-78"/>
                <a:ea typeface="Calibri" panose="020F0502020204030204" pitchFamily="34" charset="0"/>
                <a:cs typeface="Alexandria" pitchFamily="2" charset="-78"/>
              </a:rPr>
              <a:t>اعمال ادبية </a:t>
            </a:r>
            <a:r>
              <a:rPr lang="ar-SA" sz="1600" dirty="0">
                <a:solidFill>
                  <a:schemeClr val="tx1"/>
                </a:solidFill>
                <a:effectLst/>
                <a:latin typeface="Alexandria" pitchFamily="2" charset="-78"/>
                <a:ea typeface="Calibri" panose="020F0502020204030204" pitchFamily="34" charset="0"/>
                <a:cs typeface="Alexandria" pitchFamily="2" charset="-78"/>
              </a:rPr>
              <a:t>بالمعنى المعطى لها في معاهدة برن الخاصة بحماية الاعمال الاوروبية و الفنية</a:t>
            </a:r>
            <a:r>
              <a:rPr lang="en-US" sz="1600" dirty="0">
                <a:solidFill>
                  <a:schemeClr val="tx1"/>
                </a:solidFill>
                <a:effectLst/>
                <a:latin typeface="Alexandria" pitchFamily="2" charset="-78"/>
                <a:ea typeface="Calibri" panose="020F0502020204030204" pitchFamily="34" charset="0"/>
                <a:cs typeface="Alexandria" pitchFamily="2" charset="-78"/>
              </a:rPr>
              <a:t> .</a:t>
            </a:r>
          </a:p>
          <a:p>
            <a:pPr marL="0" marR="0" algn="justLow" rtl="1">
              <a:lnSpc>
                <a:spcPct val="150000"/>
              </a:lnSpc>
              <a:spcBef>
                <a:spcPts val="0"/>
              </a:spcBef>
              <a:spcAft>
                <a:spcPts val="0"/>
              </a:spcAft>
            </a:pP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لقد اضافت المادة الأولى في فقرتها</a:t>
            </a:r>
            <a:r>
              <a:rPr lang="en-US" sz="1600" dirty="0">
                <a:solidFill>
                  <a:schemeClr val="tx1"/>
                </a:solidFill>
                <a:effectLst/>
                <a:latin typeface="Alexandria" pitchFamily="2" charset="-78"/>
                <a:ea typeface="Calibri" panose="020F0502020204030204" pitchFamily="34" charset="0"/>
                <a:cs typeface="Alexandria" pitchFamily="2" charset="-78"/>
              </a:rPr>
              <a:t> 3 </a:t>
            </a:r>
            <a:r>
              <a:rPr lang="ar-SA" sz="1600" dirty="0">
                <a:solidFill>
                  <a:schemeClr val="tx1"/>
                </a:solidFill>
                <a:effectLst/>
                <a:latin typeface="Alexandria" pitchFamily="2" charset="-78"/>
                <a:ea typeface="Calibri" panose="020F0502020204030204" pitchFamily="34" charset="0"/>
                <a:cs typeface="Alexandria" pitchFamily="2" charset="-78"/>
              </a:rPr>
              <a:t>من نفس التوجه الاوروبي إن برنامج الكومبيوتر يكون محميا اذا كان مبتكراً بمعنى انه يكون نتيجة خلق فكرة خاصة بصاحبه ولا يوجد اي معيار اخر يطبق للقول عما اذا كان يتمتع بالحماية أم لا</a:t>
            </a:r>
            <a:r>
              <a:rPr lang="en-US" sz="1600" dirty="0">
                <a:solidFill>
                  <a:schemeClr val="tx1"/>
                </a:solidFill>
                <a:effectLst/>
                <a:latin typeface="Alexandria" pitchFamily="2" charset="-78"/>
                <a:ea typeface="Calibri" panose="020F0502020204030204" pitchFamily="34" charset="0"/>
                <a:cs typeface="Alexandria" pitchFamily="2" charset="-78"/>
              </a:rPr>
              <a:t> .</a:t>
            </a:r>
          </a:p>
          <a:p>
            <a:pPr marL="0" marR="0" algn="justLow" rtl="1">
              <a:lnSpc>
                <a:spcPct val="150000"/>
              </a:lnSpc>
              <a:spcBef>
                <a:spcPts val="0"/>
              </a:spcBef>
              <a:spcAft>
                <a:spcPts val="0"/>
              </a:spcAft>
            </a:pP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أخيراً تنص مقدمة هذا </a:t>
            </a:r>
            <a:r>
              <a:rPr lang="ar-SA" sz="1600" b="1" dirty="0">
                <a:solidFill>
                  <a:schemeClr val="tx1"/>
                </a:solidFill>
                <a:effectLst/>
                <a:latin typeface="Alexandria" pitchFamily="2" charset="-78"/>
                <a:ea typeface="Calibri" panose="020F0502020204030204" pitchFamily="34" charset="0"/>
                <a:cs typeface="Alexandria" pitchFamily="2" charset="-78"/>
              </a:rPr>
              <a:t>التوجه الاوروبي </a:t>
            </a:r>
            <a:r>
              <a:rPr lang="ar-SA" sz="1600" dirty="0">
                <a:solidFill>
                  <a:schemeClr val="tx1"/>
                </a:solidFill>
                <a:effectLst/>
                <a:latin typeface="Alexandria" pitchFamily="2" charset="-78"/>
                <a:ea typeface="Calibri" panose="020F0502020204030204" pitchFamily="34" charset="0"/>
                <a:cs typeface="Alexandria" pitchFamily="2" charset="-78"/>
              </a:rPr>
              <a:t>على انه بالاضافة إلى المعايير المطبقة من اجل تحديد فيما إذا كان برنامج الكومبيوتر يشكل بالمعنى المعترف به للعمل المبتكر لا يجوز أن يتضمن اي اختراع  في الصفات أو القيمة التجميلية للبرنامج</a:t>
            </a:r>
            <a:r>
              <a:rPr lang="en-US" sz="1600" dirty="0">
                <a:solidFill>
                  <a:schemeClr val="tx1"/>
                </a:solidFill>
                <a:effectLst/>
                <a:latin typeface="Alexandria" pitchFamily="2" charset="-78"/>
                <a:ea typeface="Calibri" panose="020F0502020204030204" pitchFamily="34" charset="0"/>
                <a:cs typeface="Alexandria" pitchFamily="2" charset="-78"/>
              </a:rPr>
              <a:t> .</a:t>
            </a: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تنص على المفهوم نفسه المعتمد بموجب</a:t>
            </a:r>
            <a:r>
              <a:rPr lang="en-US" sz="1600" dirty="0">
                <a:solidFill>
                  <a:schemeClr val="tx1"/>
                </a:solidFill>
                <a:effectLst/>
                <a:latin typeface="Alexandria" pitchFamily="2" charset="-78"/>
                <a:ea typeface="Calibri" panose="020F0502020204030204" pitchFamily="34" charset="0"/>
                <a:cs typeface="Alexandria" pitchFamily="2" charset="-78"/>
              </a:rPr>
              <a:t> GATT </a:t>
            </a:r>
            <a:r>
              <a:rPr lang="ar-SA" sz="1600" dirty="0">
                <a:solidFill>
                  <a:schemeClr val="tx1"/>
                </a:solidFill>
                <a:effectLst/>
                <a:latin typeface="Alexandria" pitchFamily="2" charset="-78"/>
                <a:ea typeface="Calibri" panose="020F0502020204030204" pitchFamily="34" charset="0"/>
                <a:cs typeface="Alexandria" pitchFamily="2" charset="-78"/>
              </a:rPr>
              <a:t>الموقعة في اطار الغات</a:t>
            </a:r>
            <a:r>
              <a:rPr lang="en-US" sz="1600" dirty="0">
                <a:solidFill>
                  <a:schemeClr val="tx1"/>
                </a:solidFill>
                <a:effectLst/>
                <a:latin typeface="Alexandria" pitchFamily="2" charset="-78"/>
                <a:ea typeface="Calibri" panose="020F0502020204030204" pitchFamily="34" charset="0"/>
                <a:cs typeface="Alexandria" pitchFamily="2" charset="-78"/>
              </a:rPr>
              <a:t> TRIPS – </a:t>
            </a:r>
            <a:r>
              <a:rPr lang="ar-SA" sz="1600" dirty="0">
                <a:solidFill>
                  <a:schemeClr val="tx1"/>
                </a:solidFill>
                <a:effectLst/>
                <a:latin typeface="Alexandria" pitchFamily="2" charset="-78"/>
                <a:ea typeface="Calibri" panose="020F0502020204030204" pitchFamily="34" charset="0"/>
                <a:cs typeface="Alexandria" pitchFamily="2" charset="-78"/>
              </a:rPr>
              <a:t>اتفاقات التوجه الاوروبي إن برامج الكومبيوتر سواء كانت ملحوظة في اطار نظام أو موضوع تعتبر أعمال أدبية بمقتضى اتفاقية برن</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ar-EG" sz="1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030735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R="0" lvl="0" algn="justLow" rtl="1">
              <a:lnSpc>
                <a:spcPct val="150000"/>
              </a:lnSpc>
              <a:spcBef>
                <a:spcPts val="0"/>
              </a:spcBef>
              <a:spcAft>
                <a:spcPts val="800"/>
              </a:spcAft>
            </a:pPr>
            <a:r>
              <a:rPr lang="en-US" sz="1600">
                <a:solidFill>
                  <a:schemeClr val="tx1"/>
                </a:solidFill>
                <a:latin typeface="Alexandria" pitchFamily="2" charset="-78"/>
                <a:ea typeface="Calibri" panose="020F0502020204030204" pitchFamily="34" charset="0"/>
                <a:cs typeface="Alexandria" pitchFamily="2" charset="-78"/>
              </a:rPr>
              <a:t>-</a:t>
            </a:r>
            <a:r>
              <a:rPr lang="en-US" sz="1600" dirty="0">
                <a:solidFill>
                  <a:schemeClr val="tx1"/>
                </a:solidFill>
                <a:latin typeface="Alexandria" pitchFamily="2" charset="-78"/>
                <a:ea typeface="Calibri" panose="020F0502020204030204" pitchFamily="34" charset="0"/>
                <a:cs typeface="Alexandria" pitchFamily="2" charset="-78"/>
              </a:rPr>
              <a:t> </a:t>
            </a:r>
            <a:r>
              <a:rPr lang="ar-SA" sz="1600" b="1">
                <a:solidFill>
                  <a:schemeClr val="tx1"/>
                </a:solidFill>
                <a:effectLst/>
                <a:latin typeface="Alexandria" pitchFamily="2" charset="-78"/>
                <a:ea typeface="Calibri" panose="020F0502020204030204" pitchFamily="34" charset="0"/>
                <a:cs typeface="Alexandria" pitchFamily="2" charset="-78"/>
              </a:rPr>
              <a:t>موقف </a:t>
            </a:r>
            <a:r>
              <a:rPr lang="ar-SA" sz="1600" b="1" dirty="0">
                <a:solidFill>
                  <a:schemeClr val="tx1"/>
                </a:solidFill>
                <a:effectLst/>
                <a:latin typeface="Alexandria" pitchFamily="2" charset="-78"/>
                <a:ea typeface="Calibri" panose="020F0502020204030204" pitchFamily="34" charset="0"/>
                <a:cs typeface="Alexandria" pitchFamily="2" charset="-78"/>
              </a:rPr>
              <a:t>بعض القوانين من حماية برامج الحاسب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بعض التشريعات العربية كالقانون المصري تستبعد برامج الحاسب الآلي من الحماية عن طريق براءة الاختراع . على أن هذا لا يعنى أن المشرع المصري أغفل حماية برامج الحاسب الآلي ، وذلك لأن البرامج محمية قانونا باعتبارها مصنفات أدبية عن طريق الحماية المقررة لحق المؤلف.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ويختلف موقف القانون المصري فى هذا الشأن عن كل من القانون الأمريكي والقانون الأوروبي . فالمبدأ الذى قررته أحكام القضاء الفيدرالي حديثا فى الولايات المتحدة الأمريكية أن برامج الحاسب الآلي تحمى عن طريق البراءة إذا كان تطبيق البرنامج يؤدي إلى نتائج نافعة وملموسة ومادية</a:t>
            </a:r>
            <a:r>
              <a:rPr lang="en-US" sz="1600" dirty="0">
                <a:solidFill>
                  <a:schemeClr val="tx1"/>
                </a:solidFill>
                <a:effectLst/>
                <a:latin typeface="Alexandria" pitchFamily="2" charset="-78"/>
                <a:ea typeface="Calibri" panose="020F0502020204030204" pitchFamily="34" charset="0"/>
                <a:cs typeface="Alexandria" pitchFamily="2" charset="-78"/>
              </a:rPr>
              <a:t>useful</a:t>
            </a:r>
            <a:r>
              <a:rPr lang="ar-SA" sz="1600" dirty="0">
                <a:solidFill>
                  <a:schemeClr val="tx1"/>
                </a:solidFill>
                <a:effectLst/>
                <a:latin typeface="Alexandria" pitchFamily="2" charset="-78"/>
                <a:ea typeface="Calibri" panose="020F0502020204030204" pitchFamily="34" charset="0"/>
                <a:cs typeface="Alexandria" pitchFamily="2" charset="-78"/>
              </a:rPr>
              <a:t>،</a:t>
            </a:r>
            <a:r>
              <a:rPr lang="en-US" sz="1600" dirty="0">
                <a:solidFill>
                  <a:schemeClr val="tx1"/>
                </a:solidFill>
                <a:effectLst/>
                <a:latin typeface="Alexandria" pitchFamily="2" charset="-78"/>
                <a:ea typeface="Calibri" panose="020F0502020204030204" pitchFamily="34" charset="0"/>
                <a:cs typeface="Alexandria" pitchFamily="2" charset="-78"/>
              </a:rPr>
              <a:t> concrete and tangible </a:t>
            </a:r>
            <a:r>
              <a:rPr lang="ar-SA"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أما فى أوروبا فقد فسرت المادة 52 فقرة 2 ، 3 من اتفاقية البراءة الأوروبية     (</a:t>
            </a:r>
            <a:r>
              <a:rPr lang="en-US" sz="1600" dirty="0">
                <a:solidFill>
                  <a:schemeClr val="tx1"/>
                </a:solidFill>
                <a:effectLst/>
                <a:latin typeface="Alexandria" pitchFamily="2" charset="-78"/>
                <a:ea typeface="Calibri" panose="020F0502020204030204" pitchFamily="34" charset="0"/>
                <a:cs typeface="Alexandria" pitchFamily="2" charset="-78"/>
              </a:rPr>
              <a:t>EPC</a:t>
            </a:r>
            <a:r>
              <a:rPr lang="ar-SA" sz="1600" dirty="0">
                <a:solidFill>
                  <a:schemeClr val="tx1"/>
                </a:solidFill>
                <a:effectLst/>
                <a:latin typeface="Alexandria" pitchFamily="2" charset="-78"/>
                <a:ea typeface="Calibri" panose="020F0502020204030204" pitchFamily="34" charset="0"/>
                <a:cs typeface="Alexandria" pitchFamily="2" charset="-78"/>
              </a:rPr>
              <a:t>) تفسيرا واسعا يسمح بحماية برنامج الحاسب الآلي إذا كان تشغيل البرنامج فى جهاز الحاسب يؤدي إلى نتيجة فنية تتجاوز ماهو مألوف عند تشغيل البرنامج و اتصاله بجهاز الكمبيوتر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971478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65479CA-AD6C-8A79-C3AB-0CEAA7A23F79}"/>
              </a:ext>
            </a:extLst>
          </p:cNvPr>
          <p:cNvSpPr txBox="1"/>
          <p:nvPr/>
        </p:nvSpPr>
        <p:spPr>
          <a:xfrm>
            <a:off x="5083035" y="740136"/>
            <a:ext cx="4359207" cy="461665"/>
          </a:xfrm>
          <a:prstGeom prst="rect">
            <a:avLst/>
          </a:prstGeom>
          <a:noFill/>
        </p:spPr>
        <p:txBody>
          <a:bodyPr wrap="square" rtlCol="0">
            <a:spAutoFit/>
          </a:bodyPr>
          <a:lstStyle/>
          <a:p>
            <a:r>
              <a:rPr lang="ar-EG" sz="2400" b="1" dirty="0">
                <a:solidFill>
                  <a:srgbClr val="2D3956"/>
                </a:solidFill>
                <a:latin typeface="Alexandria" pitchFamily="2" charset="-78"/>
                <a:cs typeface="Alexandria" pitchFamily="2" charset="-78"/>
              </a:rPr>
              <a:t>حماية برامج الحاسب </a:t>
            </a:r>
            <a:endParaRPr lang="en-US" sz="2400" b="1" dirty="0">
              <a:solidFill>
                <a:srgbClr val="2D3956"/>
              </a:solidFill>
              <a:latin typeface="Alexandria" pitchFamily="2" charset="-78"/>
              <a:cs typeface="Alexandria" pitchFamily="2" charset="-78"/>
            </a:endParaRPr>
          </a:p>
        </p:txBody>
      </p:sp>
      <p:graphicFrame>
        <p:nvGraphicFramePr>
          <p:cNvPr id="11" name="Diagram 10">
            <a:extLst>
              <a:ext uri="{FF2B5EF4-FFF2-40B4-BE49-F238E27FC236}">
                <a16:creationId xmlns:a16="http://schemas.microsoft.com/office/drawing/2014/main" id="{DAB1BEB6-3589-7401-17CF-630FA6A64327}"/>
              </a:ext>
            </a:extLst>
          </p:cNvPr>
          <p:cNvGraphicFramePr/>
          <p:nvPr>
            <p:extLst>
              <p:ext uri="{D42A27DB-BD31-4B8C-83A1-F6EECF244321}">
                <p14:modId xmlns:p14="http://schemas.microsoft.com/office/powerpoint/2010/main" val="3938484890"/>
              </p:ext>
            </p:extLst>
          </p:nvPr>
        </p:nvGraphicFramePr>
        <p:xfrm>
          <a:off x="3485007" y="1986775"/>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188335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65479CA-AD6C-8A79-C3AB-0CEAA7A23F79}"/>
              </a:ext>
            </a:extLst>
          </p:cNvPr>
          <p:cNvSpPr txBox="1"/>
          <p:nvPr/>
        </p:nvSpPr>
        <p:spPr>
          <a:xfrm>
            <a:off x="3923295" y="546620"/>
            <a:ext cx="5518948" cy="830997"/>
          </a:xfrm>
          <a:prstGeom prst="rect">
            <a:avLst/>
          </a:prstGeom>
          <a:noFill/>
        </p:spPr>
        <p:txBody>
          <a:bodyPr wrap="square" rtlCol="0">
            <a:spAutoFit/>
          </a:bodyPr>
          <a:lstStyle/>
          <a:p>
            <a:pPr algn="ctr"/>
            <a:r>
              <a:rPr lang="ar-EG" sz="2400" b="1" dirty="0">
                <a:solidFill>
                  <a:srgbClr val="2D3956"/>
                </a:solidFill>
                <a:latin typeface="Alexandria" pitchFamily="2" charset="-78"/>
                <a:cs typeface="Alexandria" pitchFamily="2" charset="-78"/>
              </a:rPr>
              <a:t>الطبيعة القانونية لعقود إعداد البرامج الالكترونية </a:t>
            </a:r>
            <a:endParaRPr lang="en-US" sz="2400" b="1" dirty="0">
              <a:solidFill>
                <a:srgbClr val="2D3956"/>
              </a:solidFill>
              <a:latin typeface="Alexandria" pitchFamily="2" charset="-78"/>
              <a:cs typeface="Alexandria" pitchFamily="2" charset="-78"/>
            </a:endParaRPr>
          </a:p>
        </p:txBody>
      </p:sp>
      <p:graphicFrame>
        <p:nvGraphicFramePr>
          <p:cNvPr id="7" name="Diagram 6">
            <a:extLst>
              <a:ext uri="{FF2B5EF4-FFF2-40B4-BE49-F238E27FC236}">
                <a16:creationId xmlns:a16="http://schemas.microsoft.com/office/drawing/2014/main" id="{C2CB08BC-45BA-E9AB-8B0E-A5B602E55475}"/>
              </a:ext>
            </a:extLst>
          </p:cNvPr>
          <p:cNvGraphicFramePr/>
          <p:nvPr>
            <p:extLst>
              <p:ext uri="{D42A27DB-BD31-4B8C-83A1-F6EECF244321}">
                <p14:modId xmlns:p14="http://schemas.microsoft.com/office/powerpoint/2010/main" val="734183341"/>
              </p:ext>
            </p:extLst>
          </p:nvPr>
        </p:nvGraphicFramePr>
        <p:xfrm>
          <a:off x="3160366" y="1986775"/>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817521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63561" y="546619"/>
            <a:ext cx="10609007" cy="5358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en-US" sz="1600" dirty="0">
                <a:solidFill>
                  <a:schemeClr val="tx1"/>
                </a:solidFill>
                <a:latin typeface="Alexandria" pitchFamily="2" charset="-78"/>
                <a:ea typeface="Calibri" panose="020F0502020204030204" pitchFamily="34" charset="0"/>
                <a:cs typeface="Alexandria" pitchFamily="2" charset="-78"/>
              </a:rPr>
              <a:t>- </a:t>
            </a: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indent="-1438910" algn="r">
              <a:lnSpc>
                <a:spcPct val="150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5-الطبيعة القانونية لعقود إعداد البرامج الالكترونية :</a:t>
            </a: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indent="-1438910" algn="r">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وهذه البرامج تقسم إلى نوعين وذلك بالنظر إلى وظيفتها وطبيعة أدائها النوع الأول يطلق عليه برامج النظام(   التشغيل )  ،والثاني يسمى برامج التطبيق.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b="1" dirty="0">
                <a:solidFill>
                  <a:schemeClr val="tx1"/>
                </a:solidFill>
                <a:effectLst/>
                <a:latin typeface="Alexandria" pitchFamily="2" charset="-78"/>
                <a:ea typeface="Calibri" panose="020F0502020204030204" pitchFamily="34" charset="0"/>
                <a:cs typeface="Alexandria" pitchFamily="2" charset="-78"/>
              </a:rPr>
              <a:t>أولا</a:t>
            </a:r>
            <a:r>
              <a:rPr lang="en-US" sz="1600" b="1" dirty="0">
                <a:solidFill>
                  <a:schemeClr val="tx1"/>
                </a:solidFill>
                <a:effectLst/>
                <a:latin typeface="Alexandria" pitchFamily="2" charset="-78"/>
                <a:ea typeface="Calibri" panose="020F0502020204030204" pitchFamily="34" charset="0"/>
                <a:cs typeface="Alexandria" pitchFamily="2" charset="-78"/>
              </a:rPr>
              <a:t> / </a:t>
            </a:r>
            <a:r>
              <a:rPr lang="ar-SA" sz="1600" b="1" dirty="0">
                <a:solidFill>
                  <a:schemeClr val="tx1"/>
                </a:solidFill>
                <a:effectLst/>
                <a:latin typeface="Alexandria" pitchFamily="2" charset="-78"/>
                <a:ea typeface="Calibri" panose="020F0502020204030204" pitchFamily="34" charset="0"/>
                <a:cs typeface="Alexandria" pitchFamily="2" charset="-78"/>
              </a:rPr>
              <a:t>برامج التشغيل  </a:t>
            </a:r>
            <a:r>
              <a:rPr lang="en-US" sz="1600" b="1" dirty="0">
                <a:solidFill>
                  <a:schemeClr val="tx1"/>
                </a:solidFill>
                <a:effectLst/>
                <a:latin typeface="Alexandria" pitchFamily="2" charset="-78"/>
                <a:ea typeface="Calibri" panose="020F0502020204030204" pitchFamily="34" charset="0"/>
                <a:cs typeface="Alexandria" pitchFamily="2" charset="-78"/>
              </a:rPr>
              <a:t>System program/ software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وهي</a:t>
            </a:r>
            <a:r>
              <a:rPr lang="ar-SA" sz="1600" b="1"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البرامج اللازمة لتشغيل أجهزة الحاسب ،أي تشغيل نظم الجهاز وتقوم أيضا على الربط بين الجهاز وبين الأجهزة الأخرى الملحقة به ،حيث ان المستخدمين لا يمكنهم التعامل مباشرة مع الحاسب ولكن يتم هذا التعامل من خلال برامج التشغيل ، والتي تساعد بالتحكم بالجهاز وتساعد على قيامه بأداء وظائفه الأكثر عمومية التي ليس لها علاقة بالأغراض الخاصة بالمستخدمين</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وذلك مثل برامج التشغيل</a:t>
            </a:r>
            <a:r>
              <a:rPr lang="en-US" sz="1600" dirty="0">
                <a:solidFill>
                  <a:schemeClr val="tx1"/>
                </a:solidFill>
                <a:effectLst/>
                <a:latin typeface="Alexandria" pitchFamily="2" charset="-78"/>
                <a:ea typeface="Calibri" panose="020F0502020204030204" pitchFamily="34" charset="0"/>
                <a:cs typeface="Alexandria" pitchFamily="2" charset="-78"/>
              </a:rPr>
              <a:t> Windows </a:t>
            </a:r>
            <a:r>
              <a:rPr lang="ar-SA" sz="1600" dirty="0">
                <a:solidFill>
                  <a:schemeClr val="tx1"/>
                </a:solidFill>
                <a:effectLst/>
                <a:latin typeface="Alexandria" pitchFamily="2" charset="-78"/>
                <a:ea typeface="Calibri" panose="020F0502020204030204" pitchFamily="34" charset="0"/>
                <a:cs typeface="Alexandria" pitchFamily="2" charset="-78"/>
              </a:rPr>
              <a:t>التي تصدرها شركة</a:t>
            </a:r>
            <a:r>
              <a:rPr lang="en-US" sz="1600" dirty="0">
                <a:solidFill>
                  <a:schemeClr val="tx1"/>
                </a:solidFill>
                <a:effectLst/>
                <a:latin typeface="Alexandria" pitchFamily="2" charset="-78"/>
                <a:ea typeface="Calibri" panose="020F0502020204030204" pitchFamily="34" charset="0"/>
                <a:cs typeface="Alexandria" pitchFamily="2" charset="-78"/>
              </a:rPr>
              <a:t> Microsoft</a:t>
            </a:r>
            <a:r>
              <a:rPr lang="ar-SA" sz="1600" dirty="0">
                <a:solidFill>
                  <a:schemeClr val="tx1"/>
                </a:solidFill>
                <a:effectLst/>
                <a:latin typeface="Alexandria" pitchFamily="2" charset="-78"/>
                <a:ea typeface="Calibri" panose="020F0502020204030204" pitchFamily="34" charset="0"/>
                <a:cs typeface="Alexandria" pitchFamily="2" charset="-78"/>
              </a:rPr>
              <a:t> أو برامج التشغيل</a:t>
            </a:r>
            <a:r>
              <a:rPr lang="en-US" sz="1600" dirty="0">
                <a:solidFill>
                  <a:schemeClr val="tx1"/>
                </a:solidFill>
                <a:effectLst/>
                <a:latin typeface="Alexandria" pitchFamily="2" charset="-78"/>
                <a:ea typeface="Calibri" panose="020F0502020204030204" pitchFamily="34" charset="0"/>
                <a:cs typeface="Alexandria" pitchFamily="2" charset="-78"/>
              </a:rPr>
              <a:t> </a:t>
            </a:r>
            <a:r>
              <a:rPr lang="en-US" sz="1600" dirty="0" err="1">
                <a:solidFill>
                  <a:schemeClr val="tx1"/>
                </a:solidFill>
                <a:effectLst/>
                <a:latin typeface="Alexandria" pitchFamily="2" charset="-78"/>
                <a:ea typeface="Calibri" panose="020F0502020204030204" pitchFamily="34" charset="0"/>
                <a:cs typeface="Alexandria" pitchFamily="2" charset="-78"/>
              </a:rPr>
              <a:t>Machintosh</a:t>
            </a:r>
            <a:r>
              <a:rPr lang="ar-SA" sz="1600" dirty="0">
                <a:solidFill>
                  <a:schemeClr val="tx1"/>
                </a:solidFill>
                <a:effectLst/>
                <a:latin typeface="Alexandria" pitchFamily="2" charset="-78"/>
                <a:ea typeface="Calibri" panose="020F0502020204030204" pitchFamily="34" charset="0"/>
                <a:cs typeface="Alexandria" pitchFamily="2" charset="-78"/>
              </a:rPr>
              <a:t> التي تنتجها شركة </a:t>
            </a:r>
            <a:r>
              <a:rPr lang="en-US" sz="1600" dirty="0">
                <a:solidFill>
                  <a:schemeClr val="tx1"/>
                </a:solidFill>
                <a:effectLst/>
                <a:latin typeface="Alexandria" pitchFamily="2" charset="-78"/>
                <a:ea typeface="Calibri" panose="020F0502020204030204" pitchFamily="34" charset="0"/>
                <a:cs typeface="Alexandria" pitchFamily="2" charset="-78"/>
              </a:rPr>
              <a:t>(Apple </a:t>
            </a:r>
            <a:r>
              <a:rPr lang="ar-SA" sz="1600" dirty="0">
                <a:solidFill>
                  <a:schemeClr val="tx1"/>
                </a:solidFill>
                <a:effectLst/>
                <a:latin typeface="Alexandria" pitchFamily="2" charset="-78"/>
                <a:ea typeface="Calibri" panose="020F0502020204030204" pitchFamily="34" charset="0"/>
                <a:cs typeface="Alexandria" pitchFamily="2" charset="-78"/>
              </a:rPr>
              <a:t>.</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وتكون هذه البرامج عمومية أي مستقلة عن أي تطبيق معين ،فهي مفتاح يخدم برامج التطبيق ،فمثلا عند تشغيل جهاز الحاسب يقوم برنامج</a:t>
            </a:r>
            <a:r>
              <a:rPr lang="en-US" sz="1600" dirty="0">
                <a:solidFill>
                  <a:schemeClr val="tx1"/>
                </a:solidFill>
                <a:effectLst/>
                <a:latin typeface="Alexandria" pitchFamily="2" charset="-78"/>
                <a:ea typeface="Calibri" panose="020F0502020204030204" pitchFamily="34" charset="0"/>
                <a:cs typeface="Alexandria" pitchFamily="2" charset="-78"/>
              </a:rPr>
              <a:t> Windows </a:t>
            </a:r>
            <a:r>
              <a:rPr lang="ar-SA" sz="1600" dirty="0">
                <a:solidFill>
                  <a:schemeClr val="tx1"/>
                </a:solidFill>
                <a:effectLst/>
                <a:latin typeface="Alexandria" pitchFamily="2" charset="-78"/>
                <a:ea typeface="Calibri" panose="020F0502020204030204" pitchFamily="34" charset="0"/>
                <a:cs typeface="Alexandria" pitchFamily="2" charset="-78"/>
              </a:rPr>
              <a:t>بتجهيز الأجهزة والمكونات للعمل ، وإذا أردت مثلا إضافة برنامج تطبيقي إلى جهازك ولنقل مثلا قاموس فرنسي</a:t>
            </a:r>
            <a:r>
              <a:rPr lang="en-US" sz="1600" dirty="0">
                <a:solidFill>
                  <a:schemeClr val="tx1"/>
                </a:solidFill>
                <a:effectLst/>
                <a:latin typeface="Alexandria" pitchFamily="2" charset="-78"/>
                <a:ea typeface="Calibri" panose="020F0502020204030204" pitchFamily="34" charset="0"/>
                <a:cs typeface="Alexandria" pitchFamily="2" charset="-78"/>
              </a:rPr>
              <a:t> / </a:t>
            </a:r>
            <a:r>
              <a:rPr lang="ar-SA" sz="1600" dirty="0">
                <a:solidFill>
                  <a:schemeClr val="tx1"/>
                </a:solidFill>
                <a:effectLst/>
                <a:latin typeface="Alexandria" pitchFamily="2" charset="-78"/>
                <a:ea typeface="Calibri" panose="020F0502020204030204" pitchFamily="34" charset="0"/>
                <a:cs typeface="Alexandria" pitchFamily="2" charset="-78"/>
              </a:rPr>
              <a:t>عربي فيقوم برنامج التشغيل</a:t>
            </a:r>
            <a:r>
              <a:rPr lang="en-US" sz="1600" dirty="0">
                <a:solidFill>
                  <a:schemeClr val="tx1"/>
                </a:solidFill>
                <a:effectLst/>
                <a:latin typeface="Alexandria" pitchFamily="2" charset="-78"/>
                <a:ea typeface="Calibri" panose="020F0502020204030204" pitchFamily="34" charset="0"/>
                <a:cs typeface="Alexandria" pitchFamily="2" charset="-78"/>
              </a:rPr>
              <a:t> windows </a:t>
            </a:r>
            <a:r>
              <a:rPr lang="ar-SA" sz="1600" dirty="0">
                <a:solidFill>
                  <a:schemeClr val="tx1"/>
                </a:solidFill>
                <a:effectLst/>
                <a:latin typeface="Alexandria" pitchFamily="2" charset="-78"/>
                <a:ea typeface="Calibri" panose="020F0502020204030204" pitchFamily="34" charset="0"/>
                <a:cs typeface="Alexandria" pitchFamily="2" charset="-78"/>
              </a:rPr>
              <a:t>بالتعامل معه وإيجاد حيز له ونسخه علي أي موقع في الجهاز تريده وحفظه</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الخ</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725471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15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وقد اعتبر البعض ان مثل هذه البرامج جزء من الأجهزة ،إذ يتم تثبيتها على الذاكرة الرئيسية الدائمة في اللوحة المركزية في جهاز الحاسب ،ويمكن إدخال هذه البرامج مباشرة عن طريق نسخها ، إلى القرص الأساسي للحاسب</a:t>
            </a:r>
            <a:r>
              <a:rPr lang="en-US" sz="1600" dirty="0">
                <a:solidFill>
                  <a:schemeClr val="tx1"/>
                </a:solidFill>
                <a:effectLst/>
                <a:latin typeface="Alexandria" pitchFamily="2" charset="-78"/>
                <a:ea typeface="Calibri" panose="020F0502020204030204" pitchFamily="34" charset="0"/>
                <a:cs typeface="Alexandria" pitchFamily="2" charset="-78"/>
              </a:rPr>
              <a:t> Hard disk</a:t>
            </a:r>
            <a:r>
              <a:rPr lang="ar-SA" sz="1600" dirty="0">
                <a:solidFill>
                  <a:schemeClr val="tx1"/>
                </a:solidFill>
                <a:effectLst/>
                <a:latin typeface="Alexandria" pitchFamily="2" charset="-78"/>
                <a:ea typeface="Calibri" panose="020F0502020204030204" pitchFamily="34" charset="0"/>
                <a:cs typeface="Alexandria" pitchFamily="2" charset="-78"/>
              </a:rPr>
              <a:t>.</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15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ومما يلاحظ أن هذه البرامج متاحة للجميع وتباع مع الحاسب وتطرح في الأسواق ليس بناء على طلب من احد ،  لذلك تم اعتبارها من ملحقات جهاز الحاسب الأساسية،  أو في رأي آخر تعتبر من ضمن الأجهزة التابعة للحاسب وعلى ذلك فان هذا النوع من البرامج اذا ورد كمحل للعقد فانه دائما موجود ومتوفر ويجوز التعاقد عليه لأنه أصبح من البديهيات الملحقة ببيع جهاز حاسب آلي أيا كان نوعه، فقد أصبح من التقليدي أن يلحق به برنامج التشغيل</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15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15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76906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50000"/>
              </a:lnSpc>
              <a:spcBef>
                <a:spcPts val="0"/>
              </a:spcBef>
              <a:spcAft>
                <a:spcPts val="0"/>
              </a:spcAft>
            </a:pPr>
            <a:r>
              <a:rPr lang="ar-SA" sz="1400" b="1" dirty="0">
                <a:solidFill>
                  <a:schemeClr val="tx1"/>
                </a:solidFill>
                <a:effectLst/>
                <a:latin typeface="Alexandria" pitchFamily="2" charset="-78"/>
                <a:ea typeface="Calibri" panose="020F0502020204030204" pitchFamily="34" charset="0"/>
                <a:cs typeface="Alexandria" pitchFamily="2" charset="-78"/>
              </a:rPr>
              <a:t>ثانيا</a:t>
            </a:r>
            <a:r>
              <a:rPr lang="en-US" sz="1400" b="1" dirty="0">
                <a:solidFill>
                  <a:schemeClr val="tx1"/>
                </a:solidFill>
                <a:effectLst/>
                <a:latin typeface="Alexandria" pitchFamily="2" charset="-78"/>
                <a:ea typeface="Calibri" panose="020F0502020204030204" pitchFamily="34" charset="0"/>
                <a:cs typeface="Alexandria" pitchFamily="2" charset="-78"/>
              </a:rPr>
              <a:t> / </a:t>
            </a:r>
            <a:r>
              <a:rPr lang="ar-SA" sz="1400" b="1" dirty="0">
                <a:solidFill>
                  <a:schemeClr val="tx1"/>
                </a:solidFill>
                <a:effectLst/>
                <a:latin typeface="Alexandria" pitchFamily="2" charset="-78"/>
                <a:ea typeface="Calibri" panose="020F0502020204030204" pitchFamily="34" charset="0"/>
                <a:cs typeface="Alexandria" pitchFamily="2" charset="-78"/>
              </a:rPr>
              <a:t>برامج التطبيق</a:t>
            </a:r>
            <a:r>
              <a:rPr lang="en-US" sz="1400" b="1" dirty="0">
                <a:solidFill>
                  <a:schemeClr val="tx1"/>
                </a:solidFill>
                <a:effectLst/>
                <a:latin typeface="Alexandria" pitchFamily="2" charset="-78"/>
                <a:ea typeface="Calibri" panose="020F0502020204030204" pitchFamily="34" charset="0"/>
                <a:cs typeface="Alexandria" pitchFamily="2" charset="-78"/>
              </a:rPr>
              <a:t> Application programs software</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400" dirty="0">
                <a:solidFill>
                  <a:schemeClr val="tx1"/>
                </a:solidFill>
                <a:effectLst/>
                <a:latin typeface="Alexandria" pitchFamily="2" charset="-78"/>
                <a:ea typeface="Calibri" panose="020F0502020204030204" pitchFamily="34" charset="0"/>
                <a:cs typeface="Alexandria" pitchFamily="2" charset="-78"/>
              </a:rPr>
              <a:t>     وهذه البرامج يتم تصميمها لأداء وظائف معينة أو محددة بعينها حيث لا يمكن تنفيذها من قبل برامج التشغيل ،لذلك تم إنشاء وابتكار هذه البرامج لأداء الغرض الذي أنشأت من اجله ، مثل القيام بعمل معين أو الوصول إلى نتائج معينة ومحددة ، وطبعا تعمل هذه البرامج بإمكانيات الحاسب ، وبالذات إمكانيات برامج التشغيل وإمكانيات المستخدم الذي يعمل عليها ويزودها بالبيانات والمعلومات. </a:t>
            </a:r>
            <a:r>
              <a:rPr lang="ar-SA" sz="1400" b="1" dirty="0">
                <a:solidFill>
                  <a:schemeClr val="tx1"/>
                </a:solidFill>
                <a:effectLst/>
                <a:latin typeface="Alexandria" pitchFamily="2" charset="-78"/>
                <a:ea typeface="Calibri" panose="020F0502020204030204" pitchFamily="34" charset="0"/>
                <a:cs typeface="Alexandria" pitchFamily="2" charset="-78"/>
              </a:rPr>
              <a:t> وتقسم برامج التطبيق إلى نوعين أيضا وهما</a:t>
            </a:r>
            <a:r>
              <a:rPr lang="en-US" sz="1400" b="1" dirty="0">
                <a:solidFill>
                  <a:schemeClr val="tx1"/>
                </a:solidFill>
                <a:effectLst/>
                <a:latin typeface="Alexandria" pitchFamily="2" charset="-78"/>
                <a:ea typeface="Calibri" panose="020F0502020204030204" pitchFamily="34" charset="0"/>
                <a:cs typeface="Alexandria" pitchFamily="2" charset="-78"/>
              </a:rPr>
              <a:t> :_</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400" b="1" dirty="0">
                <a:solidFill>
                  <a:schemeClr val="tx1"/>
                </a:solidFill>
                <a:effectLst/>
                <a:latin typeface="Alexandria" pitchFamily="2" charset="-78"/>
                <a:ea typeface="Calibri" panose="020F0502020204030204" pitchFamily="34" charset="0"/>
                <a:cs typeface="Alexandria" pitchFamily="2" charset="-78"/>
              </a:rPr>
              <a:t>١</a:t>
            </a:r>
            <a:r>
              <a:rPr lang="en-US" sz="1400" b="1" dirty="0">
                <a:solidFill>
                  <a:schemeClr val="tx1"/>
                </a:solidFill>
                <a:effectLst/>
                <a:latin typeface="Alexandria" pitchFamily="2" charset="-78"/>
                <a:ea typeface="Calibri" panose="020F0502020204030204" pitchFamily="34" charset="0"/>
                <a:cs typeface="Alexandria" pitchFamily="2" charset="-78"/>
              </a:rPr>
              <a:t>- </a:t>
            </a:r>
            <a:r>
              <a:rPr lang="ar-SA" sz="1400" b="1" dirty="0">
                <a:solidFill>
                  <a:schemeClr val="tx1"/>
                </a:solidFill>
                <a:effectLst/>
                <a:latin typeface="Alexandria" pitchFamily="2" charset="-78"/>
                <a:ea typeface="Calibri" panose="020F0502020204030204" pitchFamily="34" charset="0"/>
                <a:cs typeface="Alexandria" pitchFamily="2" charset="-78"/>
              </a:rPr>
              <a:t>برامج تطبيق نمطية</a:t>
            </a:r>
            <a:r>
              <a:rPr lang="en-US" sz="1400" b="1" dirty="0">
                <a:solidFill>
                  <a:schemeClr val="tx1"/>
                </a:solidFill>
                <a:effectLst/>
                <a:latin typeface="Alexandria" pitchFamily="2" charset="-78"/>
                <a:ea typeface="Calibri" panose="020F0502020204030204" pitchFamily="34" charset="0"/>
                <a:cs typeface="Alexandria" pitchFamily="2" charset="-78"/>
              </a:rPr>
              <a:t> :</a:t>
            </a:r>
            <a:r>
              <a:rPr lang="en-US" sz="1400" dirty="0">
                <a:solidFill>
                  <a:schemeClr val="tx1"/>
                </a:solidFill>
                <a:effectLst/>
                <a:latin typeface="Alexandria" pitchFamily="2" charset="-78"/>
                <a:ea typeface="Calibri" panose="020F0502020204030204" pitchFamily="34" charset="0"/>
                <a:cs typeface="Alexandria" pitchFamily="2" charset="-78"/>
              </a:rPr>
              <a:t> </a:t>
            </a:r>
            <a:r>
              <a:rPr lang="ar-SA" sz="1400" dirty="0">
                <a:solidFill>
                  <a:schemeClr val="tx1"/>
                </a:solidFill>
                <a:effectLst/>
                <a:latin typeface="Alexandria" pitchFamily="2" charset="-78"/>
                <a:ea typeface="Calibri" panose="020F0502020204030204" pitchFamily="34" charset="0"/>
                <a:cs typeface="Alexandria" pitchFamily="2" charset="-78"/>
              </a:rPr>
              <a:t>وهي برامج تطبيقية موحدة تم تجهيزها وبرمجتها ومن ثم طرحت للتداول لكي يستفيد منها عدد كبير من المستخدمين ،بحيث تكون متماثلة وتعالج مشكلات بعينها محددة،  ويتم عرضها للجميع في الأسواق ، على اعتبار ان العمليات التي تستطيع هذه البرامج القيام هي من العمليات النمطية ، مثل برنامج</a:t>
            </a:r>
            <a:r>
              <a:rPr lang="en-US" sz="1400" dirty="0">
                <a:solidFill>
                  <a:schemeClr val="tx1"/>
                </a:solidFill>
                <a:effectLst/>
                <a:latin typeface="Alexandria" pitchFamily="2" charset="-78"/>
                <a:ea typeface="Calibri" panose="020F0502020204030204" pitchFamily="34" charset="0"/>
                <a:cs typeface="Alexandria" pitchFamily="2" charset="-78"/>
              </a:rPr>
              <a:t> Internet explorer</a:t>
            </a:r>
            <a:r>
              <a:rPr lang="ar-SA" sz="1400" dirty="0">
                <a:solidFill>
                  <a:schemeClr val="tx1"/>
                </a:solidFill>
                <a:effectLst/>
                <a:latin typeface="Alexandria" pitchFamily="2" charset="-78"/>
                <a:ea typeface="Calibri" panose="020F0502020204030204" pitchFamily="34" charset="0"/>
                <a:cs typeface="Alexandria" pitchFamily="2" charset="-78"/>
              </a:rPr>
              <a:t> مثلا والمعد كي يساعد على الربط مع الشبكة الدولية للمعلومات (الانترنت) مع نظام برنامج التشغيل في الحاسب</a:t>
            </a:r>
            <a:r>
              <a:rPr lang="en-US" sz="1400" dirty="0">
                <a:solidFill>
                  <a:schemeClr val="tx1"/>
                </a:solidFill>
                <a:effectLst/>
                <a:latin typeface="Alexandria" pitchFamily="2" charset="-78"/>
                <a:ea typeface="Calibri" panose="020F0502020204030204" pitchFamily="34" charset="0"/>
                <a:cs typeface="Alexandria" pitchFamily="2" charset="-78"/>
              </a:rPr>
              <a:t> .</a:t>
            </a:r>
          </a:p>
          <a:p>
            <a:pPr marL="0" marR="0" algn="justLow" rtl="1">
              <a:lnSpc>
                <a:spcPct val="150000"/>
              </a:lnSpc>
              <a:spcBef>
                <a:spcPts val="0"/>
              </a:spcBef>
              <a:spcAft>
                <a:spcPts val="0"/>
              </a:spcAft>
            </a:pPr>
            <a:r>
              <a:rPr lang="ar-SA" sz="1400" dirty="0">
                <a:solidFill>
                  <a:schemeClr val="tx1"/>
                </a:solidFill>
                <a:effectLst/>
                <a:latin typeface="Alexandria" pitchFamily="2" charset="-78"/>
                <a:ea typeface="Calibri" panose="020F0502020204030204" pitchFamily="34" charset="0"/>
                <a:cs typeface="Alexandria" pitchFamily="2" charset="-78"/>
              </a:rPr>
              <a:t>أو برامج ال</a:t>
            </a:r>
            <a:r>
              <a:rPr lang="en-US" sz="1400" dirty="0">
                <a:solidFill>
                  <a:schemeClr val="tx1"/>
                </a:solidFill>
                <a:effectLst/>
                <a:latin typeface="Alexandria" pitchFamily="2" charset="-78"/>
                <a:ea typeface="Calibri" panose="020F0502020204030204" pitchFamily="34" charset="0"/>
                <a:cs typeface="Alexandria" pitchFamily="2" charset="-78"/>
              </a:rPr>
              <a:t> Word</a:t>
            </a:r>
            <a:r>
              <a:rPr lang="ar-SA" sz="1400" dirty="0">
                <a:solidFill>
                  <a:schemeClr val="tx1"/>
                </a:solidFill>
                <a:effectLst/>
                <a:latin typeface="Alexandria" pitchFamily="2" charset="-78"/>
                <a:ea typeface="Calibri" panose="020F0502020204030204" pitchFamily="34" charset="0"/>
                <a:cs typeface="Alexandria" pitchFamily="2" charset="-78"/>
              </a:rPr>
              <a:t> وذلك لمعالجة الكلمات والطباعة أو أجندة المواعيد الالكترونية، أو برامج رسم الخرائط للمهندسين، أو برامج قواميس نمطية مثل الوافي </a:t>
            </a:r>
            <a:r>
              <a:rPr lang="en-US" sz="1400" dirty="0">
                <a:solidFill>
                  <a:schemeClr val="tx1"/>
                </a:solidFill>
                <a:effectLst/>
                <a:latin typeface="Alexandria" pitchFamily="2" charset="-78"/>
                <a:ea typeface="Calibri" panose="020F0502020204030204" pitchFamily="34" charset="0"/>
                <a:cs typeface="Alexandria" pitchFamily="2" charset="-78"/>
              </a:rPr>
              <a:t>...</a:t>
            </a:r>
            <a:r>
              <a:rPr lang="ar-SA" sz="1400" dirty="0">
                <a:solidFill>
                  <a:schemeClr val="tx1"/>
                </a:solidFill>
                <a:effectLst/>
                <a:latin typeface="Alexandria" pitchFamily="2" charset="-78"/>
                <a:ea typeface="Calibri" panose="020F0502020204030204" pitchFamily="34" charset="0"/>
                <a:cs typeface="Alexandria" pitchFamily="2" charset="-78"/>
              </a:rPr>
              <a:t>الخ</a:t>
            </a:r>
            <a:r>
              <a:rPr lang="en-US" sz="1400" dirty="0">
                <a:solidFill>
                  <a:schemeClr val="tx1"/>
                </a:solidFill>
                <a:effectLst/>
                <a:latin typeface="Alexandria" pitchFamily="2" charset="-78"/>
                <a:ea typeface="Calibri" panose="020F0502020204030204" pitchFamily="34" charset="0"/>
                <a:cs typeface="Alexandria" pitchFamily="2" charset="-78"/>
              </a:rPr>
              <a:t>.</a:t>
            </a: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172661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r>
              <a:rPr lang="ar-SA" sz="1600" b="1" dirty="0">
                <a:solidFill>
                  <a:schemeClr val="tx1"/>
                </a:solidFill>
                <a:effectLst/>
                <a:latin typeface="Alexandria" pitchFamily="2" charset="-78"/>
                <a:ea typeface="Calibri" panose="020F0502020204030204" pitchFamily="34" charset="0"/>
                <a:cs typeface="Alexandria" pitchFamily="2" charset="-78"/>
              </a:rPr>
              <a:t>٢</a:t>
            </a:r>
            <a:r>
              <a:rPr lang="en-US" sz="1600" b="1" dirty="0">
                <a:solidFill>
                  <a:schemeClr val="tx1"/>
                </a:solidFill>
                <a:effectLst/>
                <a:latin typeface="Alexandria" pitchFamily="2" charset="-78"/>
                <a:ea typeface="Calibri" panose="020F0502020204030204" pitchFamily="34" charset="0"/>
                <a:cs typeface="Alexandria" pitchFamily="2" charset="-78"/>
              </a:rPr>
              <a:t>- </a:t>
            </a:r>
            <a:r>
              <a:rPr lang="ar-SA" sz="1600" b="1" dirty="0">
                <a:solidFill>
                  <a:schemeClr val="tx1"/>
                </a:solidFill>
                <a:effectLst/>
                <a:latin typeface="Alexandria" pitchFamily="2" charset="-78"/>
                <a:ea typeface="Calibri" panose="020F0502020204030204" pitchFamily="34" charset="0"/>
                <a:cs typeface="Alexandria" pitchFamily="2" charset="-78"/>
              </a:rPr>
              <a:t>برامج تطبيق خاصة</a:t>
            </a:r>
            <a:r>
              <a:rPr lang="en-US" sz="1600" b="1" dirty="0">
                <a:solidFill>
                  <a:schemeClr val="tx1"/>
                </a:solidFill>
                <a:effectLst/>
                <a:latin typeface="Alexandria" pitchFamily="2" charset="-78"/>
                <a:ea typeface="Calibri" panose="020F0502020204030204" pitchFamily="34" charset="0"/>
                <a:cs typeface="Alexandria" pitchFamily="2" charset="-78"/>
              </a:rPr>
              <a:t> :_</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وهي برامج يتم إعدادها بناء على عقد مع مستخدم معين للقيام بأعمال ووظائف خاصة به وفي ضوء احتياجاته ووفقا للغاية المراد تحقيقها من تشغيلها </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أي أنها  تعد بناء على رغبة المستخدم. فهذه البرامج بالنظر إلى طبيعتها لا يمكن أن تتوفر بشكل نمطي لأسباب عدة أهمها طبيعة الغرض أو الهدف الذي يجب أن تؤديه</a:t>
            </a:r>
            <a:r>
              <a:rPr lang="en-US" sz="1600" dirty="0">
                <a:solidFill>
                  <a:schemeClr val="tx1"/>
                </a:solidFill>
                <a:effectLst/>
                <a:latin typeface="Alexandria" pitchFamily="2" charset="-78"/>
                <a:ea typeface="Calibri" panose="020F0502020204030204" pitchFamily="34" charset="0"/>
                <a:cs typeface="Alexandria" pitchFamily="2" charset="-78"/>
              </a:rPr>
              <a:t> .</a:t>
            </a:r>
          </a:p>
          <a:p>
            <a:pPr algn="r" rtl="1">
              <a:lnSpc>
                <a:spcPct val="150000"/>
              </a:lnSpc>
            </a:pPr>
            <a:r>
              <a:rPr lang="ar-SA" sz="1600" dirty="0">
                <a:solidFill>
                  <a:schemeClr val="tx1"/>
                </a:solidFill>
                <a:effectLst/>
                <a:latin typeface="Alexandria" pitchFamily="2" charset="-78"/>
                <a:ea typeface="Calibri" panose="020F0502020204030204" pitchFamily="34" charset="0"/>
                <a:cs typeface="Alexandria" pitchFamily="2" charset="-78"/>
              </a:rPr>
              <a:t>والأمثلة على هذه البرامج كثيرة ،كان يطلب مدير إحدى الشركات من شركة برمجة معينة إنشاء أو تصميم برنامج خاص بالعمال في شركته ،أو ان تطلب الدولة عبر إحدى وزاراتها برنامج خاص بالانتخابات أو بالتعداد السكاني </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232906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24FBB6D-4C31-3B67-84D1-79BB2E878F5B}"/>
              </a:ext>
            </a:extLst>
          </p:cNvPr>
          <p:cNvSpPr txBox="1"/>
          <p:nvPr/>
        </p:nvSpPr>
        <p:spPr>
          <a:xfrm>
            <a:off x="3830847" y="634924"/>
            <a:ext cx="4359207" cy="1077218"/>
          </a:xfrm>
          <a:prstGeom prst="rect">
            <a:avLst/>
          </a:prstGeom>
          <a:noFill/>
        </p:spPr>
        <p:txBody>
          <a:bodyPr wrap="square" rtlCol="0">
            <a:spAutoFit/>
          </a:bodyPr>
          <a:lstStyle/>
          <a:p>
            <a:pPr algn="ctr"/>
            <a:r>
              <a:rPr lang="ar-EG" sz="2000" b="1" dirty="0">
                <a:solidFill>
                  <a:srgbClr val="2D3956"/>
                </a:solidFill>
                <a:latin typeface="Alexandria" pitchFamily="2" charset="-78"/>
                <a:cs typeface="Alexandria" pitchFamily="2" charset="-78"/>
              </a:rPr>
              <a:t>الموقف التشريعي من حماية برامج التشغيل و التطبيق</a:t>
            </a:r>
            <a:endParaRPr lang="en-US" sz="2000" b="1" dirty="0">
              <a:solidFill>
                <a:srgbClr val="2D3956"/>
              </a:solidFill>
              <a:latin typeface="Alexandria" pitchFamily="2" charset="-78"/>
              <a:cs typeface="Alexandria" pitchFamily="2" charset="-78"/>
            </a:endParaRPr>
          </a:p>
          <a:p>
            <a:pPr algn="ctr"/>
            <a:r>
              <a:rPr lang="ar-EG" sz="2400" b="1" dirty="0">
                <a:solidFill>
                  <a:srgbClr val="2D3956"/>
                </a:solidFill>
                <a:latin typeface="Alexandria" pitchFamily="2" charset="-78"/>
                <a:cs typeface="Alexandria" pitchFamily="2" charset="-78"/>
              </a:rPr>
              <a:t> </a:t>
            </a:r>
            <a:endParaRPr lang="en-US" sz="2400" b="1" dirty="0">
              <a:solidFill>
                <a:srgbClr val="2D3956"/>
              </a:solidFill>
              <a:latin typeface="Alexandria" pitchFamily="2" charset="-78"/>
              <a:cs typeface="Alexandria" pitchFamily="2" charset="-78"/>
            </a:endParaRPr>
          </a:p>
        </p:txBody>
      </p:sp>
      <p:graphicFrame>
        <p:nvGraphicFramePr>
          <p:cNvPr id="7" name="Diagram 6">
            <a:extLst>
              <a:ext uri="{FF2B5EF4-FFF2-40B4-BE49-F238E27FC236}">
                <a16:creationId xmlns:a16="http://schemas.microsoft.com/office/drawing/2014/main" id="{1080149A-97AD-B8EC-F7FB-40B350D15917}"/>
              </a:ext>
            </a:extLst>
          </p:cNvPr>
          <p:cNvGraphicFramePr/>
          <p:nvPr>
            <p:extLst>
              <p:ext uri="{D42A27DB-BD31-4B8C-83A1-F6EECF244321}">
                <p14:modId xmlns:p14="http://schemas.microsoft.com/office/powerpoint/2010/main" val="261903345"/>
              </p:ext>
            </p:extLst>
          </p:nvPr>
        </p:nvGraphicFramePr>
        <p:xfrm>
          <a:off x="3983247" y="2016942"/>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628921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ولابد من القول أن أغلب التشريعات العربية  لم تفرق بين أنواع البرامج التي تصلح محلا للعقد ،ونستشف ذلك من ان القوانين المختلفة في هذا المجال تجعل من جميع برامج الحاسب الآلي تستفيد من الحماية القانونية سواء كانت برامج تشغيل تهدف إلى تنظيم التشغيل   السليم للنظام المعلوماتي ،أم كانت برامج تطبيق بنوعيها نمطية أو خاصة ، فكلها تخضع لنفس مفهوم البرنامج وطرق حمايته في القوانين ذات الشأن.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فنجد ان </a:t>
            </a:r>
            <a:r>
              <a:rPr lang="ar-SA" sz="1600" b="1" dirty="0">
                <a:solidFill>
                  <a:schemeClr val="tx1"/>
                </a:solidFill>
                <a:effectLst/>
                <a:latin typeface="Alexandria" pitchFamily="2" charset="-78"/>
                <a:ea typeface="Calibri" panose="020F0502020204030204" pitchFamily="34" charset="0"/>
                <a:cs typeface="Alexandria" pitchFamily="2" charset="-78"/>
              </a:rPr>
              <a:t>المشرع الفرنسي</a:t>
            </a:r>
            <a:r>
              <a:rPr lang="ar-SA" sz="1600" dirty="0">
                <a:solidFill>
                  <a:schemeClr val="tx1"/>
                </a:solidFill>
                <a:effectLst/>
                <a:latin typeface="Alexandria" pitchFamily="2" charset="-78"/>
                <a:ea typeface="Calibri" panose="020F0502020204030204" pitchFamily="34" charset="0"/>
                <a:cs typeface="Alexandria" pitchFamily="2" charset="-78"/>
              </a:rPr>
              <a:t> – على سببل المثال - في تعريفه لبرامج الحاسب الآلي في قانون</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٣يوليو لسنة١٩٨٥</a:t>
            </a:r>
            <a:r>
              <a:rPr lang="en-US" sz="1600" dirty="0">
                <a:solidFill>
                  <a:schemeClr val="tx1"/>
                </a:solidFill>
                <a:effectLst/>
                <a:latin typeface="Alexandria" pitchFamily="2" charset="-78"/>
                <a:ea typeface="Calibri" panose="020F0502020204030204" pitchFamily="34" charset="0"/>
                <a:cs typeface="Alexandria" pitchFamily="2" charset="-78"/>
              </a:rPr>
              <a:t> ) </a:t>
            </a:r>
            <a:r>
              <a:rPr lang="ar-SA" sz="1600" dirty="0">
                <a:solidFill>
                  <a:schemeClr val="tx1"/>
                </a:solidFill>
                <a:effectLst/>
                <a:latin typeface="Alexandria" pitchFamily="2" charset="-78"/>
                <a:ea typeface="Calibri" panose="020F0502020204030204" pitchFamily="34" charset="0"/>
                <a:cs typeface="Alexandria" pitchFamily="2" charset="-78"/>
              </a:rPr>
              <a:t>بشان تعديل القانون رقم ١١ لسنة ١٩٥٧ الخاص بحماية حقوق الملكية الفكرية قد عرف برامج الحاسب الآلي</a:t>
            </a:r>
            <a:r>
              <a:rPr lang="en-US" sz="1600" dirty="0">
                <a:solidFill>
                  <a:schemeClr val="tx1"/>
                </a:solidFill>
                <a:effectLst/>
                <a:latin typeface="Alexandria" pitchFamily="2" charset="-78"/>
                <a:ea typeface="Calibri" panose="020F0502020204030204" pitchFamily="34" charset="0"/>
                <a:cs typeface="Alexandria" pitchFamily="2" charset="-78"/>
              </a:rPr>
              <a:t> ( </a:t>
            </a:r>
            <a:r>
              <a:rPr lang="ar-SA" sz="1600" dirty="0">
                <a:solidFill>
                  <a:schemeClr val="tx1"/>
                </a:solidFill>
                <a:effectLst/>
                <a:latin typeface="Alexandria" pitchFamily="2" charset="-78"/>
                <a:ea typeface="Calibri" panose="020F0502020204030204" pitchFamily="34" charset="0"/>
                <a:cs typeface="Alexandria" pitchFamily="2" charset="-78"/>
              </a:rPr>
              <a:t>بأنها كافة العناصر غير المادية اللازمة للتعامل مع الجهاز  ،أي مجموع البرامج والمناهج والقواعد والوثائق المتعلقة بتشغيل مجموع يتعامل مع المعطيات .  وهذا ما يدل على أن المشرع في بعض الدول مثل فرنسا لم يفرق بين أنواع البرامج التي تصلح محلا للعقد</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697916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وفي نظرة عملية لعالم البرامج والاجهزة نلاحظ ان برامج التشغيل للأجهزة متعددة في وقتنا الحاضر ،ويمكن لاي مستخدم الاستعانة بأي برنامج يختاره ، طالما كان متوافقا مع التجهيز الفني للجهاز . ويؤكد ذلك التطور الحالي والحاصل في إنتاج الأجهزة والبرامج ، والذي قاد بالفعل إلى الفصل بين الأجهزة والبرامج الأساسية اللازمة لتشغيلها ، فما بالك بالبرامج النمطية الخاصة ، أو التي يتم تصميمها بناء على طلب المستفيد، ويستشهد الخبراء في هذا المجال بان برامج</a:t>
            </a:r>
            <a:r>
              <a:rPr lang="en-US" sz="1600" dirty="0">
                <a:solidFill>
                  <a:schemeClr val="tx1"/>
                </a:solidFill>
                <a:effectLst/>
                <a:latin typeface="Alexandria" pitchFamily="2" charset="-78"/>
                <a:ea typeface="Calibri" panose="020F0502020204030204" pitchFamily="34" charset="0"/>
                <a:cs typeface="Alexandria" pitchFamily="2" charset="-78"/>
              </a:rPr>
              <a:t> Windows</a:t>
            </a:r>
            <a:r>
              <a:rPr lang="ar-SA" sz="1600" dirty="0">
                <a:solidFill>
                  <a:schemeClr val="tx1"/>
                </a:solidFill>
                <a:effectLst/>
                <a:latin typeface="Alexandria" pitchFamily="2" charset="-78"/>
                <a:ea typeface="Calibri" panose="020F0502020204030204" pitchFamily="34" charset="0"/>
                <a:cs typeface="Alexandria" pitchFamily="2" charset="-78"/>
              </a:rPr>
              <a:t> وهي اللازمة لتشغيل أجهزة ال </a:t>
            </a:r>
            <a:r>
              <a:rPr lang="en-US" sz="1600" dirty="0">
                <a:solidFill>
                  <a:schemeClr val="tx1"/>
                </a:solidFill>
                <a:effectLst/>
                <a:latin typeface="Alexandria" pitchFamily="2" charset="-78"/>
                <a:ea typeface="Calibri" panose="020F0502020204030204" pitchFamily="34" charset="0"/>
                <a:cs typeface="Alexandria" pitchFamily="2" charset="-78"/>
              </a:rPr>
              <a:t>IBM </a:t>
            </a:r>
            <a:r>
              <a:rPr lang="ar-SA" sz="1600" dirty="0">
                <a:solidFill>
                  <a:schemeClr val="tx1"/>
                </a:solidFill>
                <a:effectLst/>
                <a:latin typeface="Alexandria" pitchFamily="2" charset="-78"/>
                <a:ea typeface="Calibri" panose="020F0502020204030204" pitchFamily="34" charset="0"/>
                <a:cs typeface="Alexandria" pitchFamily="2" charset="-78"/>
              </a:rPr>
              <a:t>فقد أصبح البائع الأن لا يستطيع إلزام المشتري بشرائها مع  الجهاز ، فمن الممكن أن يشتري المستخدم أو المستفيد الجهاز ويضع عليه أي نسخة قديمة من برامج ويندوز أو حتى يقوم بتشغيله عبر استخدام برامج</a:t>
            </a:r>
            <a:r>
              <a:rPr lang="en-US" sz="1600" dirty="0">
                <a:solidFill>
                  <a:schemeClr val="tx1"/>
                </a:solidFill>
                <a:effectLst/>
                <a:latin typeface="Alexandria" pitchFamily="2" charset="-78"/>
                <a:ea typeface="Calibri" panose="020F0502020204030204" pitchFamily="34" charset="0"/>
                <a:cs typeface="Alexandria" pitchFamily="2" charset="-78"/>
              </a:rPr>
              <a:t> dos</a:t>
            </a:r>
            <a:r>
              <a:rPr lang="ar-SA"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9620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38DEE189-5E4E-6AA2-1C2A-1818F4D04338}"/>
              </a:ext>
            </a:extLst>
          </p:cNvPr>
          <p:cNvGraphicFramePr/>
          <p:nvPr>
            <p:extLst>
              <p:ext uri="{D42A27DB-BD31-4B8C-83A1-F6EECF244321}">
                <p14:modId xmlns:p14="http://schemas.microsoft.com/office/powerpoint/2010/main" val="2100347333"/>
              </p:ext>
            </p:extLst>
          </p:nvPr>
        </p:nvGraphicFramePr>
        <p:xfrm>
          <a:off x="3983247" y="2016942"/>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a:extLst>
              <a:ext uri="{FF2B5EF4-FFF2-40B4-BE49-F238E27FC236}">
                <a16:creationId xmlns:a16="http://schemas.microsoft.com/office/drawing/2014/main" id="{7F6FE8FF-948C-BED0-8C96-127CEAD74F9B}"/>
              </a:ext>
            </a:extLst>
          </p:cNvPr>
          <p:cNvSpPr txBox="1"/>
          <p:nvPr/>
        </p:nvSpPr>
        <p:spPr>
          <a:xfrm>
            <a:off x="4115977" y="621898"/>
            <a:ext cx="4359207" cy="707886"/>
          </a:xfrm>
          <a:prstGeom prst="rect">
            <a:avLst/>
          </a:prstGeom>
          <a:noFill/>
        </p:spPr>
        <p:txBody>
          <a:bodyPr wrap="square" rtlCol="0">
            <a:spAutoFit/>
          </a:bodyPr>
          <a:lstStyle/>
          <a:p>
            <a:pPr algn="ctr"/>
            <a:r>
              <a:rPr lang="ar-EG" sz="2000" b="1" dirty="0">
                <a:solidFill>
                  <a:srgbClr val="2D3956"/>
                </a:solidFill>
                <a:latin typeface="Alexandria" pitchFamily="2" charset="-78"/>
                <a:cs typeface="Alexandria" pitchFamily="2" charset="-78"/>
              </a:rPr>
              <a:t>موقف القضاء من حماية البرامج بأنواعها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551850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وعلى جانب آخر فقد أكد القضاء أن القانون لا يفرق بين أنواع البرامج التي تصلح محلا للعقد من حيث الطبيعة أو الغرض من الإنشاء أو الحماية،ففي قضية مشهورة تتعلق بنزاع وقع على برامج تطبيقية أنتجتها شركة</a:t>
            </a:r>
            <a:r>
              <a:rPr lang="en-US" sz="1600" dirty="0">
                <a:solidFill>
                  <a:schemeClr val="tx1"/>
                </a:solidFill>
                <a:effectLst/>
                <a:latin typeface="Alexandria" pitchFamily="2" charset="-78"/>
                <a:ea typeface="Calibri" panose="020F0502020204030204" pitchFamily="34" charset="0"/>
                <a:cs typeface="Alexandria" pitchFamily="2" charset="-78"/>
              </a:rPr>
              <a:t> Apple</a:t>
            </a:r>
            <a:r>
              <a:rPr lang="ar-SA" sz="1600" dirty="0">
                <a:solidFill>
                  <a:schemeClr val="tx1"/>
                </a:solidFill>
                <a:effectLst/>
                <a:latin typeface="Alexandria" pitchFamily="2" charset="-78"/>
                <a:ea typeface="Calibri" panose="020F0502020204030204" pitchFamily="34" charset="0"/>
                <a:cs typeface="Alexandria" pitchFamily="2" charset="-78"/>
              </a:rPr>
              <a:t> ؛ قررت محكمة بباريس (أنه بالرغم من التكنولوجيا التي تسمح بالوقت الحالي بإدخال برامج الحاسب الآلي في ذاكرة جهاز الحاسب إلا أن هذا لايؤدي إلى تغير في البرامج ووصفها القانوني ، وعلى ذلك ومن حيث الجوهر ،فلا يمكن القول بوجود اختلاف في الطبيعة القانونية بين برامج التشغيل الأساسية والبرامج التطبيقية يسمح بإختلاف النظام القانوني الذي يحكم العلاقات الناجمة عن تداولها أو التعامل عليها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كل ذلك مما يؤكد أن البرنامج هو البرنامج في نظر التشريعات الحديثة والقضاء على حد سواء مهما كان الغرض من إنشاءه ،طالما هو قائم على نفس تلك الخطوات اللازمة للبناء أو يدور في فلكها ، وطالما هو أحد مبتكرات مؤلفه ،وطالما هو يساعد في القيام أو إتمام عملية معينة ، فهو في نظر القانون برنامج حاسب فقط لاغير ، يصلح محلا للعقد إن وجد أو توفرت إمكانية وجوده</a:t>
            </a:r>
            <a:r>
              <a:rPr lang="en-US" sz="1600" dirty="0">
                <a:solidFill>
                  <a:schemeClr val="tx1"/>
                </a:solidFill>
                <a:effectLst/>
                <a:latin typeface="Alexandria" pitchFamily="2" charset="-78"/>
                <a:ea typeface="Calibri" panose="020F0502020204030204" pitchFamily="34" charset="0"/>
                <a:cs typeface="Alexandria" pitchFamily="2" charset="-78"/>
              </a:rPr>
              <a:t>.</a:t>
            </a: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5235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A6BD61BC-9467-E308-C785-E8E47D62D00B}"/>
              </a:ext>
            </a:extLst>
          </p:cNvPr>
          <p:cNvGraphicFramePr/>
          <p:nvPr>
            <p:extLst>
              <p:ext uri="{D42A27DB-BD31-4B8C-83A1-F6EECF244321}">
                <p14:modId xmlns:p14="http://schemas.microsoft.com/office/powerpoint/2010/main" val="2840698329"/>
              </p:ext>
            </p:extLst>
          </p:nvPr>
        </p:nvGraphicFramePr>
        <p:xfrm>
          <a:off x="3439439" y="1986775"/>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TextBox 8">
            <a:extLst>
              <a:ext uri="{FF2B5EF4-FFF2-40B4-BE49-F238E27FC236}">
                <a16:creationId xmlns:a16="http://schemas.microsoft.com/office/drawing/2014/main" id="{B04AEC57-4513-63F6-7C80-C394792BD488}"/>
              </a:ext>
            </a:extLst>
          </p:cNvPr>
          <p:cNvSpPr txBox="1"/>
          <p:nvPr/>
        </p:nvSpPr>
        <p:spPr>
          <a:xfrm>
            <a:off x="3716594" y="577563"/>
            <a:ext cx="4873043" cy="923330"/>
          </a:xfrm>
          <a:prstGeom prst="rect">
            <a:avLst/>
          </a:prstGeom>
          <a:noFill/>
        </p:spPr>
        <p:txBody>
          <a:bodyPr wrap="square" rtlCol="0">
            <a:spAutoFit/>
          </a:bodyPr>
          <a:lstStyle/>
          <a:p>
            <a:pPr algn="ctr"/>
            <a:r>
              <a:rPr lang="ar-EG" b="1" dirty="0">
                <a:solidFill>
                  <a:srgbClr val="2D3956"/>
                </a:solidFill>
                <a:latin typeface="Alexandria" pitchFamily="2" charset="-78"/>
                <a:cs typeface="Alexandria" pitchFamily="2" charset="-78"/>
              </a:rPr>
              <a:t>الخلاف الفقهي بشأن أنواع العقود التي يمكن أن تتداول برامج الحاسب من خلالها</a:t>
            </a:r>
            <a:endParaRPr lang="en-US" b="1" dirty="0">
              <a:solidFill>
                <a:srgbClr val="2D3956"/>
              </a:solidFill>
              <a:latin typeface="Alexandria" pitchFamily="2" charset="-78"/>
              <a:cs typeface="Alexandria" pitchFamily="2" charset="-78"/>
            </a:endParaRPr>
          </a:p>
          <a:p>
            <a:pPr algn="ctr"/>
            <a:endParaRPr lang="en-US"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886240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5071" y="1155869"/>
            <a:ext cx="1052051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وبالنظر إلى حداثة عهد التنظيم القانوني لبرامج الحاسب الألي ،  فقد اختلف الفقه وتنازعه الكثير من الأفكار بشان تعيين أنواع العقود التي يمكن أن يتم تداول هذه البرامج من خلالها وتحديد طبيعتها القانونية . </a:t>
            </a: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يرى جانب من الفقه ان هذه تشكل عقود بيع واتجه جانب آخر إلى اعتبارها عقود مقاولة ، وجانب آخر اعتبرها عقود ترخيص بالاستعمال وجانب رابع اعتبرها عقود إيجار</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الخ وطبعا لتحديد ذلك يجب العودة إلى التزامات الأطراف وطبيعتها لنهتدي إلى أي عقد هي اقرب وذلك بعد دراستها مقترنة بظروف التعاقد علما بان الرأي الراجح عند اغلب الفقه القانوني العربي أنها  عقود المقاولات وخصوصا عند الحديث عن برامج نمطية خاصة</a:t>
            </a:r>
            <a:r>
              <a:rPr lang="en-US" sz="1600" dirty="0">
                <a:solidFill>
                  <a:schemeClr val="tx1"/>
                </a:solidFill>
                <a:effectLst/>
                <a:latin typeface="Alexandria" pitchFamily="2" charset="-78"/>
                <a:ea typeface="Calibri" panose="020F0502020204030204" pitchFamily="34" charset="0"/>
                <a:cs typeface="Alexandria" pitchFamily="2" charset="-78"/>
              </a:rPr>
              <a:t>.</a:t>
            </a:r>
          </a:p>
          <a:p>
            <a:pPr algn="justLow" rtl="1">
              <a:lnSpc>
                <a:spcPct val="150000"/>
              </a:lnSpc>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وفي محاولة الإجابة على هذا السؤال نقول أن قيام المنتج بوضع برنامجه تحت تصرف المستفيد لا يخرج عن التكييفات القانونية المعروفة في القانون المدني فقد يكون هذا العقد عقد بيع ،وبالتالي نعود إلى الطبيعة القانونية لعقد البيع في باب العقود المسماة، لنعرف شروط تعيين المحل، وفي هذه الحالة يكون منتج البرنامج بعد أن صممه واعده قد طرحه للبيع ، وسواء تم ذلك بواسطته نفسه ، أم قام بالبيع موزع يعمل لحسابه ، والأمثلة على هذه العملية كثيرة في الأسواق ، وذلك مثل برامج</a:t>
            </a:r>
            <a:r>
              <a:rPr lang="en-US" sz="1600" dirty="0">
                <a:solidFill>
                  <a:schemeClr val="tx1"/>
                </a:solidFill>
                <a:effectLst/>
                <a:latin typeface="Alexandria" pitchFamily="2" charset="-78"/>
                <a:ea typeface="Calibri" panose="020F0502020204030204" pitchFamily="34" charset="0"/>
                <a:cs typeface="Alexandria" pitchFamily="2" charset="-78"/>
              </a:rPr>
              <a:t>(Word</a:t>
            </a:r>
            <a:r>
              <a:rPr lang="ar-SA" sz="1600" dirty="0">
                <a:solidFill>
                  <a:schemeClr val="tx1"/>
                </a:solidFill>
                <a:effectLst/>
                <a:latin typeface="Alexandria" pitchFamily="2" charset="-78"/>
                <a:ea typeface="Calibri" panose="020F0502020204030204" pitchFamily="34" charset="0"/>
                <a:cs typeface="Alexandria" pitchFamily="2" charset="-78"/>
              </a:rPr>
              <a:t> سواء لمعالجة الكتابة أم للترجمة أم للإحصائيات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0532573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6585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وقد يكون التصرف مقاولة ، وهي برامج تصنع خصيصا ويتم تفصيلها لمستفيد معين تخدم نشاطا خاصا به فقط . كان يتم الطلب من منتج معيين ببناء برنامج يخدم منشأة سياحية بعينها ، أو شركة بترول بعينها ...الخ .</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b="1" dirty="0">
                <a:solidFill>
                  <a:schemeClr val="tx1"/>
                </a:solidFill>
                <a:effectLst/>
                <a:latin typeface="Alexandria" pitchFamily="2" charset="-78"/>
                <a:ea typeface="Calibri" panose="020F0502020204030204" pitchFamily="34" charset="0"/>
                <a:cs typeface="Alexandria" pitchFamily="2" charset="-78"/>
              </a:rPr>
              <a:t>إن الطبيعة الخاصة للبرامج ،باعتبارها محلا للتصرف ، وكونها أداء معنويا ،أثارت الكثير من الخلاف فيما يتعلق بمدى صلاحيتها لتكون محلاً لعقد المقاولة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إلا أننا نستطيع أن نقرر أن الفقه والقضاء يكادان يجمعان على صلاحية البرامج لتكون محلا لعقد مقاولة، من منطلق أن عقد المقاولة يرد على عمل أو على صنع شيء، والبرنامج هو العمل الذهني للمبرمج</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المؤلف</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وهو بذلك عمل  ، ولكنه عمل ذو طبيعة معنوية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وحتى يخرج هذا الكيان إلى الوجود فهو يحتاج من المنتج إلى عمل ذهني شاق ،لابد له من معطيات يقوم رب العمل بتسليمها إلى المبرمج أو المنتج (خبير البرمجة)  ، وللتوضيح ، نضرب المثال التالي لنفرض أن المستفيد (رب العمل)  تعاقد مع المنتج أوخبير البرمجة على أن يعمل له الأخير نظام معلوماتي لإدارة فندق مثلا ،فيجب ان يقدم له بيانا بالغرف والأقسام والعاملين والرواتب والموجودات</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الخ ،حتى يستطيع المنتج ان يقوم بإعداد البرنامج المطلوب للوفاء بالغرض المعين</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626178" y="2856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9319404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وهذا الإعداد للبرنامج هو عمل ،فان قام به المنتج أو خبير البرمجة مستقلا عن أي تبعية أو إشراف من قبل رب العمل ،في مقابل أجر فانه وبلا أدنى شك يكون عقد مقاولة ،أي تكون هذه العملية جميعها هي عين المقاولة</a:t>
            </a:r>
            <a:r>
              <a:rPr lang="en-US" sz="1600" dirty="0">
                <a:solidFill>
                  <a:schemeClr val="tx1"/>
                </a:solidFill>
                <a:effectLst/>
                <a:latin typeface="Alexandria" pitchFamily="2" charset="-78"/>
                <a:ea typeface="Calibri" panose="020F0502020204030204" pitchFamily="34" charset="0"/>
                <a:cs typeface="Alexandria" pitchFamily="2" charset="-78"/>
              </a:rPr>
              <a:t> . ( </a:t>
            </a:r>
            <a:r>
              <a:rPr lang="ar-SA" sz="1600" dirty="0">
                <a:solidFill>
                  <a:schemeClr val="tx1"/>
                </a:solidFill>
                <a:effectLst/>
                <a:latin typeface="Alexandria" pitchFamily="2" charset="-78"/>
                <a:ea typeface="Calibri" panose="020F0502020204030204" pitchFamily="34" charset="0"/>
                <a:cs typeface="Alexandria" pitchFamily="2" charset="-78"/>
              </a:rPr>
              <a:t>وأن الاختلاف هنا فقط يتلخص في كون المحل لهذه المقاولة هو ذو طبيعة معنوية أو ذو طبيعة خاصة</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ولايعني ما سلف بيانه  أن برامج الحاسب لا يمكن أن تكون محلا لعقد إيجار أو هبة أو عارية ،ويؤكد على ذلك حكم شهير صدر عن محكمة النقض الفرنسية في 9/11/1991 ،فقد قررت المحكمة بضرورة إعطاء الوصف الدقيق للعقد بغض النظر  عن الوصف الذي يقرره أطراف العقد وذلك بخصوص منازعة على عقد أطلق عليه أطرافه عقد بيع برنامج حاسب الي ، وقد ورد فيه ان البائع ينقل للمشتري سلطة الاستئثار بالبرنامج ، ولكن يمتنع المشتري عن بيعه أو التنازل عنه بأي شكل من الأشكال ، فقد رأت المحكمة أن هذا العقد الذي احتفظ فيه البائع (منتج البرنامج) بحق استئثاري على البرنامج لا يستوفي الشرائط اللازمة لإعتباره من العقود التي تستلزم نقل الملكية ،باعتبارها حقا جامعا ومانعا واستئثاريا ، وانتهت المحكمة إلى اعتبار نقل بعض السلطات ، بهدف الإستعمال أو إعادة النسخ ،في بعض الأحيان ، يعد صورة من صور عقد الإيجار ،يمكن وصفه بأنه عقد إيجار أشياء معنوية ،وعرفته بأنه عقد ترخيص بالاستعمال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4590194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وفي الواقع العملي فان الغالبية العظمى من البرامج النمطية وسواء كانت برامج تشغيل أم برامج تطبيق</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SA" sz="1600" dirty="0">
                <a:solidFill>
                  <a:schemeClr val="tx1"/>
                </a:solidFill>
                <a:effectLst/>
                <a:latin typeface="Alexandria" pitchFamily="2" charset="-78"/>
                <a:ea typeface="Calibri" panose="020F0502020204030204" pitchFamily="34" charset="0"/>
                <a:cs typeface="Alexandria" pitchFamily="2" charset="-78"/>
              </a:rPr>
              <a:t>كبرامج الترجمة مثلا</a:t>
            </a:r>
            <a:r>
              <a:rPr lang="en-US" sz="1600" dirty="0">
                <a:solidFill>
                  <a:schemeClr val="tx1"/>
                </a:solidFill>
                <a:effectLst/>
                <a:latin typeface="Alexandria" pitchFamily="2" charset="-78"/>
                <a:ea typeface="Calibri" panose="020F0502020204030204" pitchFamily="34" charset="0"/>
                <a:cs typeface="Alexandria" pitchFamily="2" charset="-78"/>
              </a:rPr>
              <a:t>(</a:t>
            </a:r>
            <a:r>
              <a:rPr lang="ar-SA" sz="1600" dirty="0">
                <a:solidFill>
                  <a:schemeClr val="tx1"/>
                </a:solidFill>
                <a:effectLst/>
                <a:latin typeface="Alexandria" pitchFamily="2" charset="-78"/>
                <a:ea typeface="Calibri" panose="020F0502020204030204" pitchFamily="34" charset="0"/>
                <a:cs typeface="Alexandria" pitchFamily="2" charset="-78"/>
              </a:rPr>
              <a:t>يتم تداولها من خلال عقود الترخيص بالاستعمال  حتى لو تضمنت سماحا من قبل المؤلف أو المنتج ببعض أشكال الاستعمال كعمل نسخة إضافية يمكن أن يلجا إليها المستخدم فيما لو تعطلت النسخة التي لديه ، أو منح الحق في تطويرها أو ترجمتها ،فكل هذه الامتيازات إنما تتم لازمة لحق الإستعمال ومرتبطة به ولايمكن الإستناد إليها باعتبارها جوهرا يتم  تكييف العقد على أساسها ، وإنما فقط هي توابع للمحل الرئيس للتصرف ،وهو تأجير البرامج باعتبارها من الأموال المعنوية</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1670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extLst>
              <p:ext uri="{D42A27DB-BD31-4B8C-83A1-F6EECF244321}">
                <p14:modId xmlns:p14="http://schemas.microsoft.com/office/powerpoint/2010/main" val="27852491"/>
              </p:ext>
            </p:extLst>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B5A960C0-C997-3B80-9D3C-D376D4BA1BCE}"/>
              </a:ext>
            </a:extLst>
          </p:cNvPr>
          <p:cNvGrpSpPr/>
          <p:nvPr/>
        </p:nvGrpSpPr>
        <p:grpSpPr>
          <a:xfrm>
            <a:off x="982284" y="2678798"/>
            <a:ext cx="4570860" cy="1804712"/>
            <a:chOff x="0" y="664482"/>
            <a:chExt cx="3757805" cy="1550259"/>
          </a:xfrm>
        </p:grpSpPr>
        <p:sp>
          <p:nvSpPr>
            <p:cNvPr id="8" name="Rectangle: Rounded Corners 7">
              <a:extLst>
                <a:ext uri="{FF2B5EF4-FFF2-40B4-BE49-F238E27FC236}">
                  <a16:creationId xmlns:a16="http://schemas.microsoft.com/office/drawing/2014/main" id="{89A4816F-DF1F-CFF8-BCD9-30B05A128ED2}"/>
                </a:ext>
              </a:extLst>
            </p:cNvPr>
            <p:cNvSpPr/>
            <p:nvPr/>
          </p:nvSpPr>
          <p:spPr>
            <a:xfrm>
              <a:off x="0" y="664483"/>
              <a:ext cx="3757805" cy="155025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F44721FD-D026-8BB1-99E2-E76CDCFB1B96}"/>
                </a:ext>
              </a:extLst>
            </p:cNvPr>
            <p:cNvSpPr txBox="1"/>
            <p:nvPr/>
          </p:nvSpPr>
          <p:spPr>
            <a:xfrm>
              <a:off x="75678" y="664482"/>
              <a:ext cx="3603006" cy="14745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t" anchorCtr="0">
              <a:noAutofit/>
            </a:bodyPr>
            <a:lstStyle/>
            <a:p>
              <a:pPr marL="0" lvl="0" indent="0" algn="r" defTabSz="889000" rtl="1">
                <a:lnSpc>
                  <a:spcPct val="150000"/>
                </a:lnSpc>
                <a:spcBef>
                  <a:spcPct val="0"/>
                </a:spcBef>
                <a:spcAft>
                  <a:spcPct val="35000"/>
                </a:spcAft>
                <a:buNone/>
              </a:pPr>
              <a:r>
                <a:rPr lang="ar-EG" sz="1600" kern="1200" dirty="0">
                  <a:latin typeface="Alexandria" pitchFamily="2" charset="-78"/>
                  <a:cs typeface="Alexandria" pitchFamily="2" charset="-78"/>
                </a:rPr>
                <a:t>الانترنت .</a:t>
              </a:r>
              <a:endParaRPr lang="en-US" sz="1600" kern="1200" dirty="0">
                <a:latin typeface="Alexandria" pitchFamily="2" charset="-78"/>
                <a:cs typeface="Alexandria" pitchFamily="2" charset="-78"/>
              </a:endParaRPr>
            </a:p>
            <a:p>
              <a:pPr marL="0" lvl="0" indent="0" algn="r" defTabSz="889000" rtl="1">
                <a:lnSpc>
                  <a:spcPct val="150000"/>
                </a:lnSpc>
                <a:spcBef>
                  <a:spcPct val="0"/>
                </a:spcBef>
                <a:spcAft>
                  <a:spcPct val="35000"/>
                </a:spcAft>
                <a:buNone/>
              </a:pPr>
              <a:r>
                <a:rPr lang="ar-EG" sz="1600" kern="1200" dirty="0">
                  <a:latin typeface="Alexandria" pitchFamily="2" charset="-78"/>
                  <a:cs typeface="Alexandria" pitchFamily="2" charset="-78"/>
                </a:rPr>
                <a:t>النظام المعلوماتي و الحق في الخصوصية .</a:t>
              </a:r>
              <a:endParaRPr lang="en-US" sz="1600" kern="1200" dirty="0">
                <a:latin typeface="Alexandria" pitchFamily="2" charset="-78"/>
                <a:cs typeface="Alexandria" pitchFamily="2" charset="-78"/>
              </a:endParaRPr>
            </a:p>
            <a:p>
              <a:pPr marL="0" lvl="0" indent="0" algn="r" defTabSz="889000" rtl="1">
                <a:lnSpc>
                  <a:spcPct val="150000"/>
                </a:lnSpc>
                <a:spcBef>
                  <a:spcPct val="0"/>
                </a:spcBef>
                <a:spcAft>
                  <a:spcPct val="35000"/>
                </a:spcAft>
                <a:buNone/>
              </a:pPr>
              <a:r>
                <a:rPr lang="ar-EG" sz="1600" kern="1200" dirty="0">
                  <a:latin typeface="Alexandria" pitchFamily="2" charset="-78"/>
                  <a:cs typeface="Alexandria" pitchFamily="2" charset="-78"/>
                </a:rPr>
                <a:t>البيانات الرقمية .</a:t>
              </a:r>
              <a:endParaRPr lang="en-US" sz="1600" kern="1200" dirty="0">
                <a:latin typeface="Alexandria" pitchFamily="2" charset="-78"/>
                <a:cs typeface="Alexandria" pitchFamily="2" charset="-78"/>
              </a:endParaRPr>
            </a:p>
            <a:p>
              <a:pPr marL="0" lvl="0" indent="0" algn="r" defTabSz="889000" rtl="1">
                <a:lnSpc>
                  <a:spcPct val="90000"/>
                </a:lnSpc>
                <a:spcBef>
                  <a:spcPct val="0"/>
                </a:spcBef>
                <a:spcAft>
                  <a:spcPct val="35000"/>
                </a:spcAft>
                <a:buNone/>
              </a:pPr>
              <a:endParaRPr lang="en-US" sz="24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p:txBody>
        </p:sp>
      </p:grpSp>
      <p:sp>
        <p:nvSpPr>
          <p:cNvPr id="10" name="TextBox 9">
            <a:extLst>
              <a:ext uri="{FF2B5EF4-FFF2-40B4-BE49-F238E27FC236}">
                <a16:creationId xmlns:a16="http://schemas.microsoft.com/office/drawing/2014/main" id="{E5161F0C-083E-9F7E-ACFE-BD6F4BE76ED7}"/>
              </a:ext>
            </a:extLst>
          </p:cNvPr>
          <p:cNvSpPr txBox="1"/>
          <p:nvPr/>
        </p:nvSpPr>
        <p:spPr>
          <a:xfrm>
            <a:off x="7206784" y="5518612"/>
            <a:ext cx="4113898" cy="400110"/>
          </a:xfrm>
          <a:prstGeom prst="rect">
            <a:avLst/>
          </a:prstGeom>
          <a:noFill/>
        </p:spPr>
        <p:txBody>
          <a:bodyPr wrap="square" rtlCol="0">
            <a:spAutoFit/>
          </a:bodyPr>
          <a:lstStyle/>
          <a:p>
            <a:r>
              <a:rPr lang="ar-EG" sz="2000" dirty="0">
                <a:solidFill>
                  <a:srgbClr val="8E5A6D"/>
                </a:solidFill>
                <a:latin typeface="Alexandria" pitchFamily="2" charset="-78"/>
                <a:cs typeface="Alexandria" pitchFamily="2" charset="-78"/>
              </a:rPr>
              <a:t>-عصر التحول الرقمي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033024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B5A960C0-C997-3B80-9D3C-D376D4BA1BCE}"/>
              </a:ext>
            </a:extLst>
          </p:cNvPr>
          <p:cNvGrpSpPr/>
          <p:nvPr/>
        </p:nvGrpSpPr>
        <p:grpSpPr>
          <a:xfrm>
            <a:off x="982283" y="2678798"/>
            <a:ext cx="4828581" cy="2198002"/>
            <a:chOff x="0" y="664482"/>
            <a:chExt cx="3757805" cy="1550259"/>
          </a:xfrm>
        </p:grpSpPr>
        <p:sp>
          <p:nvSpPr>
            <p:cNvPr id="8" name="Rectangle: Rounded Corners 7">
              <a:extLst>
                <a:ext uri="{FF2B5EF4-FFF2-40B4-BE49-F238E27FC236}">
                  <a16:creationId xmlns:a16="http://schemas.microsoft.com/office/drawing/2014/main" id="{89A4816F-DF1F-CFF8-BCD9-30B05A128ED2}"/>
                </a:ext>
              </a:extLst>
            </p:cNvPr>
            <p:cNvSpPr/>
            <p:nvPr/>
          </p:nvSpPr>
          <p:spPr>
            <a:xfrm>
              <a:off x="0" y="664483"/>
              <a:ext cx="3757805" cy="155025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F44721FD-D026-8BB1-99E2-E76CDCFB1B96}"/>
                </a:ext>
              </a:extLst>
            </p:cNvPr>
            <p:cNvSpPr txBox="1"/>
            <p:nvPr/>
          </p:nvSpPr>
          <p:spPr>
            <a:xfrm>
              <a:off x="75678" y="664482"/>
              <a:ext cx="3603006" cy="14745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t" anchorCtr="0">
              <a:noAutofit/>
            </a:bodyPr>
            <a:lstStyle/>
            <a:p>
              <a:pPr lvl="0" algn="r" rtl="1">
                <a:lnSpc>
                  <a:spcPct val="150000"/>
                </a:lnSpc>
              </a:pPr>
              <a:r>
                <a:rPr lang="ar-EG" sz="1600" dirty="0">
                  <a:latin typeface="Alexandria" pitchFamily="2" charset="-78"/>
                  <a:cs typeface="Alexandria" pitchFamily="2" charset="-78"/>
                </a:rPr>
                <a:t>-التعريف اللغوي للانترنت .</a:t>
              </a:r>
              <a:endParaRPr lang="en-US" sz="1600" dirty="0">
                <a:latin typeface="Alexandria" pitchFamily="2" charset="-78"/>
                <a:cs typeface="Alexandria" pitchFamily="2" charset="-78"/>
              </a:endParaRPr>
            </a:p>
            <a:p>
              <a:pPr lvl="0" algn="r" rtl="1">
                <a:lnSpc>
                  <a:spcPct val="150000"/>
                </a:lnSpc>
              </a:pPr>
              <a:r>
                <a:rPr lang="ar-EG" sz="1600" dirty="0">
                  <a:latin typeface="Alexandria" pitchFamily="2" charset="-78"/>
                  <a:cs typeface="Alexandria" pitchFamily="2" charset="-78"/>
                </a:rPr>
                <a:t>-المقصود بالانترنت اصطلاحاً.</a:t>
              </a:r>
              <a:endParaRPr lang="en-US" sz="1600" dirty="0">
                <a:latin typeface="Alexandria" pitchFamily="2" charset="-78"/>
                <a:cs typeface="Alexandria" pitchFamily="2" charset="-78"/>
              </a:endParaRPr>
            </a:p>
            <a:p>
              <a:pPr lvl="0" algn="r" rtl="1">
                <a:lnSpc>
                  <a:spcPct val="150000"/>
                </a:lnSpc>
              </a:pPr>
              <a:r>
                <a:rPr lang="ar-EG" sz="1600" dirty="0">
                  <a:latin typeface="Alexandria" pitchFamily="2" charset="-78"/>
                  <a:cs typeface="Alexandria" pitchFamily="2" charset="-78"/>
                </a:rPr>
                <a:t>-الفارق بين الانترنت و الانترانت . </a:t>
              </a:r>
            </a:p>
            <a:p>
              <a:pPr lvl="0" algn="r" rtl="1">
                <a:lnSpc>
                  <a:spcPct val="150000"/>
                </a:lnSpc>
              </a:pPr>
              <a:r>
                <a:rPr lang="ar-EG" sz="1600" dirty="0">
                  <a:latin typeface="Alexandria" pitchFamily="2" charset="-78"/>
                  <a:cs typeface="Alexandria" pitchFamily="2" charset="-78"/>
                </a:rPr>
                <a:t>-إتاحة إنشاء مواقع التواصل الاجتماعي على شبكة الانترنت.</a:t>
              </a:r>
              <a:endParaRPr lang="en-US" sz="1800" dirty="0">
                <a:latin typeface="Alexandria" pitchFamily="2" charset="-78"/>
                <a:cs typeface="Alexandria" pitchFamily="2" charset="-78"/>
              </a:endParaRPr>
            </a:p>
            <a:p>
              <a:pPr marL="0" lvl="0" indent="0" algn="r" defTabSz="889000" rtl="1">
                <a:lnSpc>
                  <a:spcPct val="90000"/>
                </a:lnSpc>
                <a:spcBef>
                  <a:spcPct val="0"/>
                </a:spcBef>
                <a:spcAft>
                  <a:spcPct val="35000"/>
                </a:spcAft>
                <a:buNone/>
              </a:pPr>
              <a:endParaRPr lang="en-US" sz="24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p:txBody>
        </p:sp>
      </p:grpSp>
      <p:sp>
        <p:nvSpPr>
          <p:cNvPr id="10" name="TextBox 9">
            <a:extLst>
              <a:ext uri="{FF2B5EF4-FFF2-40B4-BE49-F238E27FC236}">
                <a16:creationId xmlns:a16="http://schemas.microsoft.com/office/drawing/2014/main" id="{E5161F0C-083E-9F7E-ACFE-BD6F4BE76ED7}"/>
              </a:ext>
            </a:extLst>
          </p:cNvPr>
          <p:cNvSpPr txBox="1"/>
          <p:nvPr/>
        </p:nvSpPr>
        <p:spPr>
          <a:xfrm>
            <a:off x="7206784" y="5518612"/>
            <a:ext cx="4113898" cy="400110"/>
          </a:xfrm>
          <a:prstGeom prst="rect">
            <a:avLst/>
          </a:prstGeom>
          <a:noFill/>
        </p:spPr>
        <p:txBody>
          <a:bodyPr wrap="square" rtlCol="0">
            <a:spAutoFit/>
          </a:bodyPr>
          <a:lstStyle/>
          <a:p>
            <a:r>
              <a:rPr lang="ar-EG" sz="2000" b="1" dirty="0">
                <a:solidFill>
                  <a:srgbClr val="0070C0"/>
                </a:solidFill>
                <a:latin typeface="Alexandria" pitchFamily="2" charset="-78"/>
                <a:cs typeface="Alexandria" pitchFamily="2" charset="-78"/>
              </a:rPr>
              <a:t>الانترنت </a:t>
            </a:r>
            <a:endParaRPr lang="en-US" sz="2000" b="1" dirty="0">
              <a:solidFill>
                <a:srgbClr val="0070C0"/>
              </a:solidFill>
              <a:latin typeface="Alexandria" pitchFamily="2" charset="-78"/>
              <a:cs typeface="Alexandria" pitchFamily="2" charset="-78"/>
            </a:endParaRPr>
          </a:p>
        </p:txBody>
      </p:sp>
    </p:spTree>
    <p:extLst>
      <p:ext uri="{BB962C8B-B14F-4D97-AF65-F5344CB8AC3E}">
        <p14:creationId xmlns:p14="http://schemas.microsoft.com/office/powerpoint/2010/main" val="28278408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EG" sz="1600" b="1" dirty="0">
                <a:solidFill>
                  <a:schemeClr val="tx1"/>
                </a:solidFill>
                <a:effectLst/>
                <a:latin typeface="Alexandria" pitchFamily="2" charset="-78"/>
                <a:ea typeface="Calibri" panose="020F0502020204030204" pitchFamily="34" charset="0"/>
                <a:cs typeface="Alexandria" pitchFamily="2" charset="-78"/>
              </a:rPr>
              <a:t>ثالثاً ، الانترنت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تعد شبكة الانترنت بلا منازع أكثر تقنيات هذا العصر أهمية ؛ لما لها من دور كبير في نشر البيانات و المعلومات بين الأفراد في كافة أنحاء العالم ، فالعالم بأسره بدأ يندمج مع بعضه البعض ، يشاهد و يحاور . و بالتالي بدأ الإنسان يتحرر تدريجياً من قيود المكان ، ليبدو و كأنه موجود في أكثر من مكان في الوقت ذاته على نحو يمكن معه القول بأن عصر الجغرافيا بدأ يتضاءل لصالح عصر بلا حدود ، تتلاشى فيه سيادات الدول ، و تسود اختراقات الأقمار الصناعية و الفاكس و تشابكات الانترنت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en-US" sz="1600" dirty="0">
                <a:solidFill>
                  <a:schemeClr val="tx1"/>
                </a:solidFill>
                <a:effectLst/>
                <a:latin typeface="Alexandria" pitchFamily="2" charset="-78"/>
                <a:ea typeface="Calibri" panose="020F0502020204030204" pitchFamily="34" charset="0"/>
                <a:cs typeface="Alexandria" pitchFamily="2" charset="-78"/>
              </a:rPr>
              <a:t>) </a:t>
            </a:r>
            <a:r>
              <a:rPr lang="ar-EG" sz="1600" dirty="0">
                <a:solidFill>
                  <a:schemeClr val="tx1"/>
                </a:solidFill>
                <a:effectLst/>
                <a:latin typeface="Alexandria" pitchFamily="2" charset="-78"/>
                <a:ea typeface="Calibri" panose="020F0502020204030204" pitchFamily="34" charset="0"/>
                <a:cs typeface="Alexandria" pitchFamily="2" charset="-78"/>
              </a:rPr>
              <a:t>تتكـون كلمـة «الإنترنت» من مقطعين؛ الأول إنتر</a:t>
            </a:r>
            <a:r>
              <a:rPr lang="en-US" sz="1600" dirty="0">
                <a:solidFill>
                  <a:schemeClr val="tx1"/>
                </a:solidFill>
                <a:effectLst/>
                <a:latin typeface="Alexandria" pitchFamily="2" charset="-78"/>
                <a:ea typeface="Calibri" panose="020F0502020204030204" pitchFamily="34" charset="0"/>
                <a:cs typeface="Alexandria" pitchFamily="2" charset="-78"/>
              </a:rPr>
              <a:t> Inter</a:t>
            </a:r>
            <a:r>
              <a:rPr lang="ar-EG" sz="1600" dirty="0">
                <a:solidFill>
                  <a:schemeClr val="tx1"/>
                </a:solidFill>
                <a:effectLst/>
                <a:latin typeface="Alexandria" pitchFamily="2" charset="-78"/>
                <a:ea typeface="Calibri" panose="020F0502020204030204" pitchFamily="34" charset="0"/>
                <a:cs typeface="Alexandria" pitchFamily="2" charset="-78"/>
              </a:rPr>
              <a:t>، وهو اختصار لكلمـة دولي</a:t>
            </a:r>
            <a:r>
              <a:rPr lang="en-US" sz="1600" dirty="0">
                <a:solidFill>
                  <a:schemeClr val="tx1"/>
                </a:solidFill>
                <a:effectLst/>
                <a:latin typeface="Alexandria" pitchFamily="2" charset="-78"/>
                <a:ea typeface="Calibri" panose="020F0502020204030204" pitchFamily="34" charset="0"/>
                <a:cs typeface="Alexandria" pitchFamily="2" charset="-78"/>
              </a:rPr>
              <a:t> International</a:t>
            </a:r>
            <a:r>
              <a:rPr lang="ar-EG" sz="1600" dirty="0">
                <a:solidFill>
                  <a:schemeClr val="tx1"/>
                </a:solidFill>
                <a:effectLst/>
                <a:latin typeface="Alexandria" pitchFamily="2" charset="-78"/>
                <a:ea typeface="Calibri" panose="020F0502020204030204" pitchFamily="34" charset="0"/>
                <a:cs typeface="Alexandria" pitchFamily="2" charset="-78"/>
              </a:rPr>
              <a:t>، والثـاني نت</a:t>
            </a:r>
            <a:r>
              <a:rPr lang="en-US" sz="1600" dirty="0">
                <a:solidFill>
                  <a:schemeClr val="tx1"/>
                </a:solidFill>
                <a:effectLst/>
                <a:latin typeface="Alexandria" pitchFamily="2" charset="-78"/>
                <a:ea typeface="Calibri" panose="020F0502020204030204" pitchFamily="34" charset="0"/>
                <a:cs typeface="Alexandria" pitchFamily="2" charset="-78"/>
              </a:rPr>
              <a:t> Net</a:t>
            </a:r>
            <a:r>
              <a:rPr lang="ar-EG" sz="1600" dirty="0">
                <a:solidFill>
                  <a:schemeClr val="tx1"/>
                </a:solidFill>
                <a:effectLst/>
                <a:latin typeface="Alexandria" pitchFamily="2" charset="-78"/>
                <a:ea typeface="Calibri" panose="020F0502020204030204" pitchFamily="34" charset="0"/>
                <a:cs typeface="Alexandria" pitchFamily="2" charset="-78"/>
              </a:rPr>
              <a:t>، وهو اختصار لكلمة</a:t>
            </a:r>
            <a:r>
              <a:rPr lang="en-US" sz="1600" dirty="0">
                <a:solidFill>
                  <a:schemeClr val="tx1"/>
                </a:solidFill>
                <a:effectLst/>
                <a:latin typeface="Alexandria" pitchFamily="2" charset="-78"/>
                <a:ea typeface="Calibri" panose="020F0502020204030204" pitchFamily="34" charset="0"/>
                <a:cs typeface="Alexandria" pitchFamily="2" charset="-78"/>
              </a:rPr>
              <a:t> Network</a:t>
            </a:r>
            <a:r>
              <a:rPr lang="ar-EG" sz="1600" dirty="0">
                <a:solidFill>
                  <a:schemeClr val="tx1"/>
                </a:solidFill>
                <a:effectLst/>
                <a:latin typeface="Alexandria" pitchFamily="2" charset="-78"/>
                <a:ea typeface="Calibri" panose="020F0502020204030204" pitchFamily="34" charset="0"/>
                <a:cs typeface="Alexandria" pitchFamily="2" charset="-78"/>
              </a:rPr>
              <a:t>، وتعني الشبكة. فلفظ الإنترنت هو اختصار لتعبير</a:t>
            </a:r>
            <a:r>
              <a:rPr lang="en-US" sz="1600" dirty="0">
                <a:solidFill>
                  <a:schemeClr val="tx1"/>
                </a:solidFill>
                <a:effectLst/>
                <a:latin typeface="Alexandria" pitchFamily="2" charset="-78"/>
                <a:ea typeface="Calibri" panose="020F0502020204030204" pitchFamily="34" charset="0"/>
                <a:cs typeface="Alexandria" pitchFamily="2" charset="-78"/>
              </a:rPr>
              <a:t> «Network International»</a:t>
            </a:r>
            <a:r>
              <a:rPr lang="ar-EG" sz="1600" dirty="0">
                <a:solidFill>
                  <a:schemeClr val="tx1"/>
                </a:solidFill>
                <a:effectLst/>
                <a:latin typeface="Alexandria" pitchFamily="2" charset="-78"/>
                <a:ea typeface="Calibri" panose="020F0502020204030204" pitchFamily="34" charset="0"/>
                <a:cs typeface="Alexandria" pitchFamily="2" charset="-78"/>
              </a:rPr>
              <a:t>؛ أي الشبكة الدولية،</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472254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ويطلق عليهـا بالفرنسية تسمية «شبكة الشبكات</a:t>
            </a:r>
            <a:r>
              <a:rPr lang="en-US" sz="1600" dirty="0">
                <a:solidFill>
                  <a:schemeClr val="tx1"/>
                </a:solidFill>
                <a:effectLst/>
                <a:latin typeface="Alexandria" pitchFamily="2" charset="-78"/>
                <a:ea typeface="Calibri" panose="020F0502020204030204" pitchFamily="34" charset="0"/>
                <a:cs typeface="Alexandria" pitchFamily="2" charset="-78"/>
              </a:rPr>
              <a:t>» Réseau de Réseaux </a:t>
            </a:r>
            <a:r>
              <a:rPr lang="ar-EG" sz="1600" dirty="0">
                <a:solidFill>
                  <a:schemeClr val="tx1"/>
                </a:solidFill>
                <a:effectLst/>
                <a:latin typeface="Alexandria" pitchFamily="2" charset="-78"/>
                <a:ea typeface="Calibri" panose="020F0502020204030204" pitchFamily="34" charset="0"/>
                <a:cs typeface="Alexandria" pitchFamily="2" charset="-78"/>
              </a:rPr>
              <a:t>، ويطلق عليهـا بالإنجليزية تسمية</a:t>
            </a:r>
            <a:r>
              <a:rPr lang="en-US" sz="1600" dirty="0">
                <a:solidFill>
                  <a:schemeClr val="tx1"/>
                </a:solidFill>
                <a:effectLst/>
                <a:latin typeface="Alexandria" pitchFamily="2" charset="-78"/>
                <a:ea typeface="Calibri" panose="020F0502020204030204" pitchFamily="34" charset="0"/>
                <a:cs typeface="Alexandria" pitchFamily="2" charset="-78"/>
              </a:rPr>
              <a:t> Network of Network</a:t>
            </a:r>
            <a:r>
              <a:rPr lang="ar-EG" sz="1600" dirty="0">
                <a:solidFill>
                  <a:schemeClr val="tx1"/>
                </a:solidFill>
                <a:effectLst/>
                <a:latin typeface="Alexandria" pitchFamily="2" charset="-78"/>
                <a:ea typeface="Calibri" panose="020F0502020204030204" pitchFamily="34" charset="0"/>
                <a:cs typeface="Alexandria" pitchFamily="2" charset="-78"/>
              </a:rPr>
              <a:t>، كما تطلق عليها تسمية الشبكة الأم</a:t>
            </a:r>
            <a:r>
              <a:rPr lang="en-US" sz="1600" dirty="0">
                <a:solidFill>
                  <a:schemeClr val="tx1"/>
                </a:solidFill>
                <a:effectLst/>
                <a:latin typeface="Alexandria" pitchFamily="2" charset="-78"/>
                <a:ea typeface="Calibri" panose="020F0502020204030204" pitchFamily="34" charset="0"/>
                <a:cs typeface="Alexandria" pitchFamily="2" charset="-78"/>
              </a:rPr>
              <a:t> </a:t>
            </a:r>
            <a:r>
              <a:rPr lang="en-US" sz="1600" dirty="0" err="1">
                <a:solidFill>
                  <a:schemeClr val="tx1"/>
                </a:solidFill>
                <a:effectLst/>
                <a:latin typeface="Alexandria" pitchFamily="2" charset="-78"/>
                <a:ea typeface="Calibri" panose="020F0502020204030204" pitchFamily="34" charset="0"/>
                <a:cs typeface="Alexandria" pitchFamily="2" charset="-78"/>
              </a:rPr>
              <a:t>mére</a:t>
            </a:r>
            <a:r>
              <a:rPr lang="en-US" sz="1600" dirty="0">
                <a:solidFill>
                  <a:schemeClr val="tx1"/>
                </a:solidFill>
                <a:effectLst/>
                <a:latin typeface="Alexandria" pitchFamily="2" charset="-78"/>
                <a:ea typeface="Calibri" panose="020F0502020204030204" pitchFamily="34" charset="0"/>
                <a:cs typeface="Alexandria" pitchFamily="2" charset="-78"/>
              </a:rPr>
              <a:t> Réseau. </a:t>
            </a:r>
            <a:r>
              <a:rPr lang="ar-EG" sz="1600" dirty="0">
                <a:solidFill>
                  <a:schemeClr val="tx1"/>
                </a:solidFill>
                <a:effectLst/>
                <a:latin typeface="Alexandria" pitchFamily="2" charset="-78"/>
                <a:ea typeface="Calibri" panose="020F0502020204030204" pitchFamily="34" charset="0"/>
                <a:cs typeface="Alexandria" pitchFamily="2" charset="-78"/>
              </a:rPr>
              <a:t>في حين اعتبر البعض أن كلمة</a:t>
            </a:r>
            <a:r>
              <a:rPr lang="en-US" sz="1600" dirty="0">
                <a:solidFill>
                  <a:schemeClr val="tx1"/>
                </a:solidFill>
                <a:effectLst/>
                <a:latin typeface="Alexandria" pitchFamily="2" charset="-78"/>
                <a:ea typeface="Calibri" panose="020F0502020204030204" pitchFamily="34" charset="0"/>
                <a:cs typeface="Alexandria" pitchFamily="2" charset="-78"/>
              </a:rPr>
              <a:t> (</a:t>
            </a:r>
            <a:r>
              <a:rPr lang="ar-EG" sz="1600" dirty="0">
                <a:solidFill>
                  <a:schemeClr val="tx1"/>
                </a:solidFill>
                <a:effectLst/>
                <a:latin typeface="Alexandria" pitchFamily="2" charset="-78"/>
                <a:ea typeface="Calibri" panose="020F0502020204030204" pitchFamily="34" charset="0"/>
                <a:cs typeface="Alexandria" pitchFamily="2" charset="-78"/>
              </a:rPr>
              <a:t>إنترنت</a:t>
            </a:r>
            <a:r>
              <a:rPr lang="en-US" sz="1600" dirty="0">
                <a:solidFill>
                  <a:schemeClr val="tx1"/>
                </a:solidFill>
                <a:effectLst/>
                <a:latin typeface="Alexandria" pitchFamily="2" charset="-78"/>
                <a:ea typeface="Calibri" panose="020F0502020204030204" pitchFamily="34" charset="0"/>
                <a:cs typeface="Alexandria" pitchFamily="2" charset="-78"/>
              </a:rPr>
              <a:t> Internet ) </a:t>
            </a:r>
            <a:r>
              <a:rPr lang="ar-EG" sz="1600" dirty="0">
                <a:solidFill>
                  <a:schemeClr val="tx1"/>
                </a:solidFill>
                <a:effectLst/>
                <a:latin typeface="Alexandria" pitchFamily="2" charset="-78"/>
                <a:ea typeface="Calibri" panose="020F0502020204030204" pitchFamily="34" charset="0"/>
                <a:cs typeface="Alexandria" pitchFamily="2" charset="-78"/>
              </a:rPr>
              <a:t>مشتقة من العبارة الإنجليزية</a:t>
            </a:r>
            <a:r>
              <a:rPr lang="en-US" sz="1600" dirty="0">
                <a:solidFill>
                  <a:schemeClr val="tx1"/>
                </a:solidFill>
                <a:effectLst/>
                <a:latin typeface="Alexandria" pitchFamily="2" charset="-78"/>
                <a:ea typeface="Calibri" panose="020F0502020204030204" pitchFamily="34" charset="0"/>
                <a:cs typeface="Alexandria" pitchFamily="2" charset="-78"/>
              </a:rPr>
              <a:t> (Interconnection Network) </a:t>
            </a:r>
            <a:r>
              <a:rPr lang="ar-EG" sz="1600" dirty="0">
                <a:solidFill>
                  <a:schemeClr val="tx1"/>
                </a:solidFill>
                <a:effectLst/>
                <a:latin typeface="Alexandria" pitchFamily="2" charset="-78"/>
                <a:ea typeface="Calibri" panose="020F0502020204030204" pitchFamily="34" charset="0"/>
                <a:cs typeface="Alexandria" pitchFamily="2" charset="-78"/>
              </a:rPr>
              <a:t>؛ أي شبكة التشبيك أو الشبكة المتصلة أو البينية، وتعني أنها شبكة تربط مجموعة من أجهزة الحاسب المتصلة ببعضها البعض وتستطيع تبادل المعلومات فيما بينها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ويطلق البعض على الإنترنت «الطريق السريع الرقمي» أو «شبكة المعلومات الرقمية» أو «طريق البيانات أو المعلومات فائقة السرعة» أو «شبكة الخدمات الرقمية المتصلة» أو «كود النقل اللا متزامن»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1004686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600" dirty="0">
                <a:effectLst/>
                <a:latin typeface="Calibri" panose="020F0502020204030204" pitchFamily="34" charset="0"/>
                <a:ea typeface="Calibri" panose="020F0502020204030204" pitchFamily="34" charset="0"/>
                <a:cs typeface="Arial" panose="020B0604020202020204" pitchFamily="34" charset="0"/>
              </a:rPr>
              <a:t>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4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400" dirty="0">
                <a:solidFill>
                  <a:schemeClr val="tx1"/>
                </a:solidFill>
                <a:effectLst/>
                <a:latin typeface="Alexandria" pitchFamily="2" charset="-78"/>
                <a:ea typeface="Calibri" panose="020F0502020204030204" pitchFamily="34" charset="0"/>
                <a:cs typeface="Alexandria" pitchFamily="2" charset="-78"/>
              </a:rPr>
              <a:t>وجدير بالذكر، أنه ينبغي عدم الخلط بين الإنترنت</a:t>
            </a:r>
            <a:r>
              <a:rPr lang="en-US" sz="1400" dirty="0">
                <a:solidFill>
                  <a:schemeClr val="tx1"/>
                </a:solidFill>
                <a:effectLst/>
                <a:latin typeface="Alexandria" pitchFamily="2" charset="-78"/>
                <a:ea typeface="Calibri" panose="020F0502020204030204" pitchFamily="34" charset="0"/>
                <a:cs typeface="Alexandria" pitchFamily="2" charset="-78"/>
              </a:rPr>
              <a:t> Internet </a:t>
            </a:r>
            <a:r>
              <a:rPr lang="ar-EG" sz="1400" dirty="0">
                <a:solidFill>
                  <a:schemeClr val="tx1"/>
                </a:solidFill>
                <a:effectLst/>
                <a:latin typeface="Alexandria" pitchFamily="2" charset="-78"/>
                <a:ea typeface="Calibri" panose="020F0502020204030204" pitchFamily="34" charset="0"/>
                <a:cs typeface="Alexandria" pitchFamily="2" charset="-78"/>
              </a:rPr>
              <a:t>ونظام الإنترانت</a:t>
            </a:r>
            <a:r>
              <a:rPr lang="en-US" sz="1400" dirty="0">
                <a:solidFill>
                  <a:schemeClr val="tx1"/>
                </a:solidFill>
                <a:effectLst/>
                <a:latin typeface="Alexandria" pitchFamily="2" charset="-78"/>
                <a:ea typeface="Calibri" panose="020F0502020204030204" pitchFamily="34" charset="0"/>
                <a:cs typeface="Alexandria" pitchFamily="2" charset="-78"/>
              </a:rPr>
              <a:t> Intranet</a:t>
            </a:r>
            <a:r>
              <a:rPr lang="ar-EG" sz="1400" dirty="0">
                <a:solidFill>
                  <a:schemeClr val="tx1"/>
                </a:solidFill>
                <a:effectLst/>
                <a:latin typeface="Alexandria" pitchFamily="2" charset="-78"/>
                <a:ea typeface="Calibri" panose="020F0502020204030204" pitchFamily="34" charset="0"/>
                <a:cs typeface="Alexandria" pitchFamily="2" charset="-78"/>
              </a:rPr>
              <a:t>؛ الذي يعني استخدام التكنولوجيا وبروتوكولات الإنترنت فـي وسـط مغلق. مثال ذلك: المنشأة التي تقيم شبكة للربط بين فروعها المختلفة، باستخدام تقنية تصميم صفحات الإنترنت، حيث يتم وضـع لوائح العمل بالشركة أو أسعار بيع منتجاتها أو التطبيقات الخاصة بها، لكي يستفيد منها موظفو البيع أو أي بيانات أخري تريد المنشأة اطلاع موظفيها عليها، ولا يمكن لأي شخص خارجها الاطلاع على تلك الصفحات.</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400" dirty="0">
                <a:solidFill>
                  <a:schemeClr val="tx1"/>
                </a:solidFill>
                <a:effectLst/>
                <a:latin typeface="Alexandria" pitchFamily="2" charset="-78"/>
                <a:ea typeface="Calibri" panose="020F0502020204030204" pitchFamily="34" charset="0"/>
                <a:cs typeface="Alexandria" pitchFamily="2" charset="-78"/>
              </a:rPr>
              <a:t>   و قد أتاحت شبكة الانترنت إنشاء مجموعة من المواقع الالكترونية المخصصة للتفاعل و التبادل الاجتماعي عرفت بوسائل التواصل الاجتماعي مثل : فيس بوك و تويتر وواتس آب و انستجرام و يوتيوب و غيرها ، كان الهدف منها تبسيط عملية التواصل بين روادها دون تكلفة مادية ، ومن ثم مساعدتهم على تبادل المعارف و الأفكار و الآراء للانفتاح على مختلف الثقافات العالمية .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400" dirty="0">
                <a:solidFill>
                  <a:schemeClr val="tx1"/>
                </a:solidFill>
                <a:effectLst/>
                <a:latin typeface="Alexandria" pitchFamily="2" charset="-78"/>
                <a:ea typeface="Calibri" panose="020F0502020204030204" pitchFamily="34" charset="0"/>
                <a:cs typeface="Alexandria" pitchFamily="2" charset="-78"/>
              </a:rPr>
              <a:t>  ولعل ذلك ما حدا بالمشرع الفرنسي إلى تعريف التواصل الإجتماعي في المادة 4 من القانون رقم 2004-575 المؤرخ 21 يونيو 2004 بشأن الثقة في الاقتصاد الرقمي بأنه " أي بروتوكول اتصال أو ربط أو تبادل و أي تنسيق بيانات قابل للتشغيل البيني يصل إلى الجمهور دون قيد تقني ".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273029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B5A960C0-C997-3B80-9D3C-D376D4BA1BCE}"/>
              </a:ext>
            </a:extLst>
          </p:cNvPr>
          <p:cNvGrpSpPr/>
          <p:nvPr/>
        </p:nvGrpSpPr>
        <p:grpSpPr>
          <a:xfrm>
            <a:off x="982284" y="2678798"/>
            <a:ext cx="4570860" cy="1804712"/>
            <a:chOff x="0" y="664482"/>
            <a:chExt cx="3757805" cy="1550259"/>
          </a:xfrm>
        </p:grpSpPr>
        <p:sp>
          <p:nvSpPr>
            <p:cNvPr id="8" name="Rectangle: Rounded Corners 7">
              <a:extLst>
                <a:ext uri="{FF2B5EF4-FFF2-40B4-BE49-F238E27FC236}">
                  <a16:creationId xmlns:a16="http://schemas.microsoft.com/office/drawing/2014/main" id="{89A4816F-DF1F-CFF8-BCD9-30B05A128ED2}"/>
                </a:ext>
              </a:extLst>
            </p:cNvPr>
            <p:cNvSpPr/>
            <p:nvPr/>
          </p:nvSpPr>
          <p:spPr>
            <a:xfrm>
              <a:off x="0" y="664483"/>
              <a:ext cx="3757805" cy="155025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F44721FD-D026-8BB1-99E2-E76CDCFB1B96}"/>
                </a:ext>
              </a:extLst>
            </p:cNvPr>
            <p:cNvSpPr txBox="1"/>
            <p:nvPr/>
          </p:nvSpPr>
          <p:spPr>
            <a:xfrm>
              <a:off x="75678" y="664482"/>
              <a:ext cx="3603006" cy="14745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t" anchorCtr="0">
              <a:noAutofit/>
            </a:bodyPr>
            <a:lstStyle/>
            <a:p>
              <a:pPr lvl="0" algn="r" rtl="1">
                <a:lnSpc>
                  <a:spcPct val="150000"/>
                </a:lnSpc>
              </a:pPr>
              <a:r>
                <a:rPr lang="ar-EG" sz="2000" dirty="0">
                  <a:latin typeface="Alexandria" pitchFamily="2" charset="-78"/>
                  <a:cs typeface="Alexandria" pitchFamily="2" charset="-78"/>
                </a:rPr>
                <a:t>-تعريف النظام المعلوماتي</a:t>
              </a:r>
              <a:endParaRPr lang="en-US" sz="2000" dirty="0">
                <a:latin typeface="Alexandria" pitchFamily="2" charset="-78"/>
                <a:cs typeface="Alexandria" pitchFamily="2" charset="-78"/>
              </a:endParaRPr>
            </a:p>
            <a:p>
              <a:pPr lvl="0" algn="r" rtl="1">
                <a:lnSpc>
                  <a:spcPct val="150000"/>
                </a:lnSpc>
              </a:pPr>
              <a:r>
                <a:rPr lang="ar-EG" sz="2000" dirty="0">
                  <a:latin typeface="Alexandria" pitchFamily="2" charset="-78"/>
                  <a:cs typeface="Alexandria" pitchFamily="2" charset="-78"/>
                </a:rPr>
                <a:t>-عناصر أو مكونات النظام المعلوماتي</a:t>
              </a:r>
              <a:endParaRPr lang="en-US" sz="2000" dirty="0">
                <a:latin typeface="Alexandria" pitchFamily="2" charset="-78"/>
                <a:cs typeface="Alexandria" pitchFamily="2" charset="-78"/>
              </a:endParaRPr>
            </a:p>
            <a:p>
              <a:pPr lvl="1" rtl="1"/>
              <a:endParaRPr lang="en-US" sz="1800" dirty="0"/>
            </a:p>
            <a:p>
              <a:pPr lvl="1" rtl="1"/>
              <a:endParaRPr lang="en-US" sz="1800" dirty="0"/>
            </a:p>
            <a:p>
              <a:pPr marL="0" lvl="0" indent="0" algn="r" defTabSz="889000" rtl="1">
                <a:lnSpc>
                  <a:spcPct val="90000"/>
                </a:lnSpc>
                <a:spcBef>
                  <a:spcPct val="0"/>
                </a:spcBef>
                <a:spcAft>
                  <a:spcPct val="35000"/>
                </a:spcAft>
                <a:buNone/>
              </a:pPr>
              <a:endParaRPr lang="en-US" sz="24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p:txBody>
        </p:sp>
      </p:grpSp>
      <p:sp>
        <p:nvSpPr>
          <p:cNvPr id="6" name="TextBox 5">
            <a:extLst>
              <a:ext uri="{FF2B5EF4-FFF2-40B4-BE49-F238E27FC236}">
                <a16:creationId xmlns:a16="http://schemas.microsoft.com/office/drawing/2014/main" id="{7A9B70A5-DE98-19BD-A606-872C61232307}"/>
              </a:ext>
            </a:extLst>
          </p:cNvPr>
          <p:cNvSpPr txBox="1"/>
          <p:nvPr/>
        </p:nvSpPr>
        <p:spPr>
          <a:xfrm>
            <a:off x="6538452" y="5536743"/>
            <a:ext cx="4680154" cy="876458"/>
          </a:xfrm>
          <a:prstGeom prst="rect">
            <a:avLst/>
          </a:prstGeom>
          <a:noFill/>
        </p:spPr>
        <p:txBody>
          <a:bodyPr wrap="square" rtlCol="0">
            <a:spAutoFit/>
          </a:bodyPr>
          <a:lstStyle/>
          <a:p>
            <a:pPr algn="ctr">
              <a:lnSpc>
                <a:spcPct val="150000"/>
              </a:lnSpc>
            </a:pPr>
            <a:r>
              <a:rPr lang="ar-EG" b="1" dirty="0">
                <a:solidFill>
                  <a:srgbClr val="8E5A6D"/>
                </a:solidFill>
                <a:latin typeface="Alexandria" pitchFamily="2" charset="-78"/>
                <a:cs typeface="Alexandria" pitchFamily="2" charset="-78"/>
              </a:rPr>
              <a:t>النظام المعلوماتي و الحق في الخصوصية </a:t>
            </a:r>
            <a:endParaRPr lang="en-US"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4885151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endParaRPr lang="ar-EG"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sz="1600" b="1" dirty="0">
                <a:solidFill>
                  <a:schemeClr val="tx1"/>
                </a:solidFill>
                <a:effectLst/>
                <a:latin typeface="Alexandria" pitchFamily="2" charset="-78"/>
                <a:ea typeface="Calibri" panose="020F0502020204030204" pitchFamily="34" charset="0"/>
                <a:cs typeface="Alexandria" pitchFamily="2" charset="-78"/>
              </a:rPr>
              <a:t>رابعاً ، النظام المعلوماتي والحق في الخصوصية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tabLst>
                <a:tab pos="5486400" algn="r"/>
              </a:tabLst>
            </a:pPr>
            <a:r>
              <a:rPr lang="ar-EG" sz="1600" dirty="0">
                <a:solidFill>
                  <a:schemeClr val="tx1"/>
                </a:solidFill>
                <a:effectLst/>
                <a:latin typeface="Alexandria" pitchFamily="2" charset="-78"/>
                <a:ea typeface="Calibri" panose="020F0502020204030204" pitchFamily="34" charset="0"/>
                <a:cs typeface="Alexandria" pitchFamily="2" charset="-78"/>
              </a:rPr>
              <a:t>   تجد الخصوصية المعلوماتية أساسها داخل الأنظمة المعلوماتية باعتبارها البيئة التي تولد فيها البيانات الشخصية، وتخضـع من خلالها لعملية المعالجة الآلية. ويعد جهاز الحاسوب بتنوعاته المختلفة مـن ألواح وهواتف ذكية وصرافات آلية من أهم الأنظمة المعلوماتية التي إذا ما اتصلت بشبكة الإنترنت تشكل النظام المعلوماتي الأكثر اتساعا على المستوى العالمي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ويعـرف النظام المعلوماتي من الوجهة التقنية بأنه مجموعة من العناصـر البشـرية والمادية والفنية والتنظيمية والمعرفية التي تتفاعل فيما بينها، وتعمل معا لتحقيق عمليات جمع البيانات والمعلومات ومعالجتها وتحليلها وحفظها ونشـرها  ، أو هو مجموعة من الأجزاء المترابطة فيما بينها لأداء نتيجة معينة يمكن مشاهدتها على الواجهات المتوافقة مـع البيئة المعلوماتية (") ، وكذلك هو مجموعة المكونات المترابطة التي يتم التفاعل فيما بينها، ويشكل كل منها نظاما قائما بذاته.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8251513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endParaRPr lang="ar-EG" sz="1600" b="1"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tabLst>
                <a:tab pos="5486400" algn="r"/>
              </a:tabLst>
            </a:pPr>
            <a:r>
              <a:rPr lang="ar-EG" sz="1600" dirty="0">
                <a:solidFill>
                  <a:schemeClr val="tx1"/>
                </a:solidFill>
                <a:effectLst/>
                <a:latin typeface="Alexandria" pitchFamily="2" charset="-78"/>
                <a:ea typeface="Calibri" panose="020F0502020204030204" pitchFamily="34" charset="0"/>
                <a:cs typeface="Alexandria" pitchFamily="2" charset="-78"/>
              </a:rPr>
              <a:t>أمـا مـن الوجهة القانونية، فقد عرفت المادة الأولى من اتفاقية بودابست لمكافحة جرائم الفضـاء المعلوماتي؛ النظام المعلوماتي بأنه أي جهـاز أو مجموعة من الأجهزة المتصلة أو المترابطـة بحيـث يقـوم أحدهـا أو أكثر بالمعالجـة الآليـة للبيانات وفقا لبرنامج  . كما عرفه المشـرع المصـري فـي المـادة الأولى من القانون رقم 175 لسـنة2018  بشأن مكافحة جرائم تقنية المعلومات بأنه «مجموعة برامج وأدوات معدة لغرض إدارة ومعالجة البيانات والمعلومات، أو تقديم خدمة معلوماتية».</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وبناء على ذلك يتكون النظام المعلوماتي من ثلاثة عناصر أو مكونات رئيسية هي مدخلات          ( بيانات ) تخضع لعملية المعالجة الالكترونية فتنتج عنها مخرجات ( معلومات ) ؛ بهدف الوصول إلى تحقيق أقصى استفادة من البيانات و المعلومات عبر مراحله المختلفة ، و هذه البيانات و المعلومات هي محل جرائم الاعتداء على الخصوصية في مجال المعلوماتية ، و ذلك من خلال انتهاك سريتها داخل النظام المعلوماتي ؛ باعتباره البيئة التي تولد و تعالج فيها البيانات الشخصية  ، و تتولد عنها معلومات ذات دلالة خاصة بصاحبها .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161992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403E602D-184F-F4B7-7D3E-F580FA5C689B}"/>
              </a:ext>
            </a:extLst>
          </p:cNvPr>
          <p:cNvSpPr txBox="1"/>
          <p:nvPr/>
        </p:nvSpPr>
        <p:spPr>
          <a:xfrm>
            <a:off x="4412468" y="759940"/>
            <a:ext cx="4359207" cy="400110"/>
          </a:xfrm>
          <a:prstGeom prst="rect">
            <a:avLst/>
          </a:prstGeom>
          <a:noFill/>
        </p:spPr>
        <p:txBody>
          <a:bodyPr wrap="square" rtlCol="0">
            <a:spAutoFit/>
          </a:bodyPr>
          <a:lstStyle/>
          <a:p>
            <a:pPr algn="ctr"/>
            <a:r>
              <a:rPr lang="ar-EG" sz="2000" b="1" dirty="0">
                <a:solidFill>
                  <a:srgbClr val="2D3956"/>
                </a:solidFill>
                <a:latin typeface="Alexandria" pitchFamily="2" charset="-78"/>
                <a:cs typeface="Alexandria" pitchFamily="2" charset="-78"/>
              </a:rPr>
              <a:t>عناصر النظام المعلوماتي </a:t>
            </a:r>
            <a:endParaRPr lang="en-US" sz="2000" b="1" dirty="0">
              <a:solidFill>
                <a:srgbClr val="2D3956"/>
              </a:solidFill>
              <a:latin typeface="Alexandria" pitchFamily="2" charset="-78"/>
              <a:cs typeface="Alexandria" pitchFamily="2" charset="-78"/>
            </a:endParaRPr>
          </a:p>
        </p:txBody>
      </p:sp>
      <p:graphicFrame>
        <p:nvGraphicFramePr>
          <p:cNvPr id="7" name="Diagram 6">
            <a:extLst>
              <a:ext uri="{FF2B5EF4-FFF2-40B4-BE49-F238E27FC236}">
                <a16:creationId xmlns:a16="http://schemas.microsoft.com/office/drawing/2014/main" id="{C7382B31-C5F8-205E-A92F-8650A0A0C026}"/>
              </a:ext>
            </a:extLst>
          </p:cNvPr>
          <p:cNvGraphicFramePr/>
          <p:nvPr>
            <p:extLst>
              <p:ext uri="{D42A27DB-BD31-4B8C-83A1-F6EECF244321}">
                <p14:modId xmlns:p14="http://schemas.microsoft.com/office/powerpoint/2010/main" val="2760534649"/>
              </p:ext>
            </p:extLst>
          </p:nvPr>
        </p:nvGraphicFramePr>
        <p:xfrm>
          <a:off x="1986138" y="2019690"/>
          <a:ext cx="8417320" cy="36933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516590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endParaRPr lang="ar-EG"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endParaRPr lang="ar-EG" sz="1600" b="1" dirty="0">
              <a:solidFill>
                <a:schemeClr val="tx1"/>
              </a:solidFill>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endParaRPr lang="ar-EG"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endParaRPr lang="ar-EG" sz="1600" b="1"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sz="1600" b="1" dirty="0">
                <a:solidFill>
                  <a:schemeClr val="tx1"/>
                </a:solidFill>
                <a:latin typeface="Alexandria" pitchFamily="2" charset="-78"/>
                <a:ea typeface="Calibri" panose="020F0502020204030204" pitchFamily="34" charset="0"/>
                <a:cs typeface="Alexandria" pitchFamily="2" charset="-78"/>
              </a:rPr>
              <a:t>1</a:t>
            </a:r>
            <a:r>
              <a:rPr lang="ar-EG" sz="1600" b="1" dirty="0">
                <a:solidFill>
                  <a:schemeClr val="tx1"/>
                </a:solidFill>
                <a:effectLst/>
                <a:latin typeface="Alexandria" pitchFamily="2" charset="-78"/>
                <a:ea typeface="Calibri" panose="020F0502020204030204" pitchFamily="34" charset="0"/>
                <a:cs typeface="Alexandria" pitchFamily="2" charset="-78"/>
              </a:rPr>
              <a:t>- البيانات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البيـان يجد مرادفه في اللغة الإنجليزية</a:t>
            </a:r>
            <a:r>
              <a:rPr lang="en-US" sz="1600" dirty="0">
                <a:solidFill>
                  <a:schemeClr val="tx1"/>
                </a:solidFill>
                <a:effectLst/>
                <a:latin typeface="Alexandria" pitchFamily="2" charset="-78"/>
                <a:ea typeface="Calibri" panose="020F0502020204030204" pitchFamily="34" charset="0"/>
                <a:cs typeface="Alexandria" pitchFamily="2" charset="-78"/>
              </a:rPr>
              <a:t>«Data» </a:t>
            </a:r>
            <a:r>
              <a:rPr lang="ar-EG" sz="1600" dirty="0">
                <a:solidFill>
                  <a:schemeClr val="tx1"/>
                </a:solidFill>
                <a:effectLst/>
                <a:latin typeface="Alexandria" pitchFamily="2" charset="-78"/>
                <a:ea typeface="Calibri" panose="020F0502020204030204" pitchFamily="34" charset="0"/>
                <a:cs typeface="Alexandria" pitchFamily="2" charset="-78"/>
              </a:rPr>
              <a:t> ، ويقصـد به من الناحية الفنية، كل تمثيل يمكن أن تخزن فيـه المعلومة، يمكن أن يكون نصـا أو جدولًا أو رسما بيانيا، كما يمكن أن يكون لونا أو إشـارة أو صـوتا أو أية رموز أخرى، تكون ذات دلالة ومعنى لدى معالج المعلومة . فالبيانات هي المعلومات التي يتم ترجمتها إلى شـكـل يـكـون ملائما لنقله ومعالجته باستخدام الحاسب الآلي وشبكة الإنترنت؛ حيث يتم إدخالها إلى جهاز الحاسـب الآلي بواسـطة كابـل البيانـات كـرمـوز يتم قراءتهـا فـي صـورة رقمية.</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sz="1600" b="1" dirty="0">
                <a:solidFill>
                  <a:schemeClr val="tx1"/>
                </a:solidFill>
                <a:effectLst/>
                <a:latin typeface="Alexandria" pitchFamily="2" charset="-78"/>
                <a:ea typeface="Calibri" panose="020F0502020204030204" pitchFamily="34" charset="0"/>
                <a:cs typeface="Alexandria" pitchFamily="2" charset="-78"/>
              </a:rPr>
              <a:t>2- المعالجة الآلية</a:t>
            </a:r>
            <a:r>
              <a:rPr lang="en-US" sz="1600" b="1" dirty="0">
                <a:solidFill>
                  <a:schemeClr val="tx1"/>
                </a:solidFill>
                <a:effectLst/>
                <a:latin typeface="Alexandria" pitchFamily="2" charset="-78"/>
                <a:ea typeface="Calibri" panose="020F0502020204030204" pitchFamily="34" charset="0"/>
                <a:cs typeface="Alexandria" pitchFamily="2" charset="-78"/>
              </a:rPr>
              <a:t> / The automated processing:</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   يقصد بالمعالجة كل عملية أو مجموعة عمليات تجرى بمساعدة أساليب أو طرق آلية، أو غير آلية وتنطبق على البيانات، مثل الجمع، أو التسجيل، أو التنظيم، أو الحفظ، أو الاقتباس أو التعديل أو الاستخراج، أو الاستشارة، أو الاستعمال أو الاتصال بالنقل أو التحويل، أو النشر، أو كل شكل آخر لوضع المعلومة تحت التصرف أو التقريب أو الربط للمعلومات، أو الإغلاق، والمحو أو الإتلاف للمعلومة </a:t>
            </a:r>
            <a:r>
              <a:rPr lang="en-US" sz="16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800"/>
              </a:spcAft>
            </a:pP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07000"/>
              </a:lnSpc>
              <a:spcBef>
                <a:spcPts val="0"/>
              </a:spcBef>
              <a:spcAft>
                <a:spcPts val="800"/>
              </a:spcAft>
            </a:pPr>
            <a:endParaRPr lang="ar-EG"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07000"/>
              </a:lnSpc>
              <a:spcBef>
                <a:spcPts val="0"/>
              </a:spcBef>
              <a:spcAft>
                <a:spcPts val="800"/>
              </a:spcAft>
            </a:pPr>
            <a:endParaRPr lang="ar-EG"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07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181153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1002448"/>
            <a:ext cx="10402530" cy="4853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0"/>
              </a:spcAft>
            </a:pPr>
            <a:r>
              <a:rPr lang="ar-SA" sz="1400" b="1" dirty="0">
                <a:solidFill>
                  <a:schemeClr val="tx1"/>
                </a:solidFill>
                <a:effectLst/>
                <a:latin typeface="Alexandria" pitchFamily="2" charset="-78"/>
                <a:ea typeface="Calibri" panose="020F0502020204030204" pitchFamily="34" charset="0"/>
                <a:cs typeface="Alexandria" pitchFamily="2" charset="-78"/>
              </a:rPr>
              <a:t>عصر التحول الرقمي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400" dirty="0">
                <a:solidFill>
                  <a:schemeClr val="tx1"/>
                </a:solidFill>
                <a:effectLst/>
                <a:latin typeface="Alexandria" pitchFamily="2" charset="-78"/>
                <a:ea typeface="Calibri" panose="020F0502020204030204" pitchFamily="34" charset="0"/>
                <a:cs typeface="Alexandria" pitchFamily="2" charset="-78"/>
              </a:rPr>
              <a:t>  لقد أضحى التحول الرقمي ضرورة عامة، بعد ثورة المعلومات والاتصالات التي أحدثت تغييراً في المفاهيم والمصطلحات القانونية من جهة، كما أنه أدى إلى تغيير طريقة التعامل مع الأفراد وكيفية تقديم الخدمة بشكل جذري، فظهرت ما يعرف بالحكومات الإلكترونية، والشركات الرقمية، والتجارة الإلكترونية، والمدن الذكية، والتنقل الذكي، والتعلم الذكي، ودخلت أيضاً في النظام القضائي، بظهور محاكمات عبر وسائل الاتصال، واجتماعات حكومية على الصعيد الداخلي والدولي، بين الدول عبر تقنية الفيديو، وخاصة في زمان اجتياح وباء كورونا المعاصر دول العالم، فهذا النظام وفر الجهد والوقت للفرد والمؤسسة معاً، والحماية الصحية في هذا الظرف الاستثنائي، بالإضافة إلى نتيجة سابقة بأنه يسهم في خفض معدلات الفساد والقضاء على البيروقراطية</a:t>
            </a:r>
            <a:r>
              <a:rPr lang="en-US" sz="14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0"/>
              </a:spcAft>
            </a:pPr>
            <a:r>
              <a:rPr lang="ar-SA" sz="1400" dirty="0">
                <a:solidFill>
                  <a:schemeClr val="tx1"/>
                </a:solidFill>
                <a:effectLst/>
                <a:latin typeface="Alexandria" pitchFamily="2" charset="-78"/>
                <a:ea typeface="Calibri" panose="020F0502020204030204" pitchFamily="34" charset="0"/>
                <a:cs typeface="Alexandria" pitchFamily="2" charset="-78"/>
              </a:rPr>
              <a:t>   يستفاد من مفهوم التحول الرقمي هو كيفية استخدام التكنولوجيا داخل المؤسسات والهيئات العامة والخاصة على حد سواء، مما يساعد على رفع الكفاءة التشغيلية وتحسين جودة الخدمات التي تقدمها المؤسسات للعملاء، فهو يقوم على توظيف التقنية التكنولوجية بالشكل الإيجابي، بما يضمن توفير الجهد وحسن الخدمة.</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0"/>
              </a:spcAft>
            </a:pPr>
            <a:r>
              <a:rPr lang="ar-SA" sz="1400" dirty="0">
                <a:solidFill>
                  <a:schemeClr val="tx1"/>
                </a:solidFill>
                <a:effectLst/>
                <a:latin typeface="Alexandria" pitchFamily="2" charset="-78"/>
                <a:ea typeface="Calibri" panose="020F0502020204030204" pitchFamily="34" charset="0"/>
                <a:cs typeface="Alexandria" pitchFamily="2" charset="-78"/>
              </a:rPr>
              <a:t>  إذ يرى البعض أن أحد الملامح الرئيسية للعالم اليوم هو التحول الرقمي، حيث تجاوز مستخدمو الإنترنت ما يقارب خمس مليار نسمة من سكان العالم سنة</a:t>
            </a:r>
            <a:r>
              <a:rPr lang="en-US" sz="1400" dirty="0">
                <a:solidFill>
                  <a:schemeClr val="tx1"/>
                </a:solidFill>
                <a:effectLst/>
                <a:latin typeface="Alexandria" pitchFamily="2" charset="-78"/>
                <a:ea typeface="Calibri" panose="020F0502020204030204" pitchFamily="34" charset="0"/>
                <a:cs typeface="Alexandria" pitchFamily="2" charset="-78"/>
              </a:rPr>
              <a:t>2020 </a:t>
            </a:r>
            <a:r>
              <a:rPr lang="ar-SA" sz="1400" dirty="0">
                <a:solidFill>
                  <a:schemeClr val="tx1"/>
                </a:solidFill>
                <a:effectLst/>
                <a:latin typeface="Alexandria" pitchFamily="2" charset="-78"/>
                <a:ea typeface="Calibri" panose="020F0502020204030204" pitchFamily="34" charset="0"/>
                <a:cs typeface="Alexandria" pitchFamily="2" charset="-78"/>
              </a:rPr>
              <a:t>م، وترتب عليه الانتشار الواسع لاستخدام الشبكة الدولية للإنترنت وتطبيقاتها،</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986717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952316"/>
            <a:ext cx="10387050" cy="4903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Bef>
                <a:spcPts val="0"/>
              </a:spcBef>
              <a:spcAft>
                <a:spcPts val="0"/>
              </a:spcAft>
            </a:pPr>
            <a:r>
              <a:rPr lang="ar-SA" sz="1600" dirty="0">
                <a:solidFill>
                  <a:schemeClr val="tx1"/>
                </a:solidFill>
                <a:effectLst/>
                <a:latin typeface="Alexandria" pitchFamily="2" charset="-78"/>
                <a:ea typeface="Calibri" panose="020F0502020204030204" pitchFamily="34" charset="0"/>
                <a:cs typeface="Alexandria" pitchFamily="2" charset="-78"/>
              </a:rPr>
              <a:t> وقيل في بيان ماهية التحول الرقمي بأنه شكل متميز من أشكال التحول التنظيمي الذي يتم بواسطة التكنولوجيا الرقمية، وذلك بغرض توليد المعرفة التراكمية للاستفادة منها في مختلف المجالات، ويكشف التحول عن العلاقة بين التكنولوجيا والتغيير التنظيمي، واستخدام أنظمة التقنية لابتكار العمليات وتحسين الكفاءة التشغيلية للمنظومات.</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15000"/>
              </a:lnSpc>
              <a:spcBef>
                <a:spcPts val="0"/>
              </a:spcBef>
              <a:spcAft>
                <a:spcPts val="800"/>
              </a:spcAft>
            </a:pPr>
            <a:r>
              <a:rPr lang="ar-SA" sz="1600" dirty="0">
                <a:solidFill>
                  <a:schemeClr val="tx1"/>
                </a:solidFill>
                <a:effectLst/>
                <a:latin typeface="Alexandria" pitchFamily="2" charset="-78"/>
                <a:ea typeface="Calibri" panose="020F0502020204030204" pitchFamily="34" charset="0"/>
                <a:cs typeface="Alexandria" pitchFamily="2" charset="-78"/>
              </a:rPr>
              <a:t>   وللوصول إلى الكفاءة مع هذا النظام يجب صياغة استراتيجية رقمية قوية وبنية أساسية للنظام التقني للوقوف على الفجوة بين القدرات الحالية وما يجب أن يكون عليه مستقبلاً، للعمل على استخدام قنوات متطورة في تقديم الخدمة، من تطبيقات أساسية على الهواتف المحمولة مثلاً، وتوفير بعض البيانات والمعلومات الحكومية عليها، وجعلها متاحة للقطاع الخاص للاستثمار عليها، وتوفير بوابات معلوماتية بأنظمة أمن المعلومات والبيانات</a:t>
            </a:r>
            <a:r>
              <a:rPr lang="en-US" sz="16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700818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42219" y="998403"/>
            <a:ext cx="10756491" cy="5244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6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4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6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Bef>
                <a:spcPts val="0"/>
              </a:spcBef>
              <a:spcAft>
                <a:spcPts val="800"/>
              </a:spcAft>
            </a:pPr>
            <a:endParaRPr lang="ar-EG" sz="14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15000"/>
              </a:lnSpc>
              <a:spcBef>
                <a:spcPts val="0"/>
              </a:spcBef>
              <a:spcAft>
                <a:spcPts val="800"/>
              </a:spcAft>
            </a:pPr>
            <a:r>
              <a:rPr lang="ar-SA" sz="1600" b="1" dirty="0">
                <a:solidFill>
                  <a:schemeClr val="tx1"/>
                </a:solidFill>
                <a:effectLst/>
                <a:latin typeface="Alexandria" pitchFamily="2" charset="-78"/>
                <a:ea typeface="Calibri" panose="020F0502020204030204" pitchFamily="34" charset="0"/>
                <a:cs typeface="Alexandria" pitchFamily="2" charset="-78"/>
              </a:rPr>
              <a:t>البيانات الرقمية و الحق في الخصوصية :</a:t>
            </a: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400" dirty="0">
                <a:solidFill>
                  <a:schemeClr val="tx1"/>
                </a:solidFill>
                <a:effectLst/>
                <a:latin typeface="Alexandria" pitchFamily="2" charset="-78"/>
                <a:ea typeface="Calibri" panose="020F0502020204030204" pitchFamily="34" charset="0"/>
                <a:cs typeface="Alexandria" pitchFamily="2" charset="-78"/>
              </a:rPr>
              <a:t>  تعرف البيانات ذات الطبيعة الرقمية، بكونها البيانات التي يمكن عن طريقها الاستدلال على هوية الأفراد ومؤسسات الدولة، سواء صرحت تلك القواعد الرقمية بهوية الأشخاص باسمه مثلاً، أو احتوت في مجموعها على بيانات يمكن عن طريق معالجتها تحديد الهوية، والبيانات التي تحويها المنظومات الرقمية.</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400" dirty="0">
                <a:solidFill>
                  <a:schemeClr val="tx1"/>
                </a:solidFill>
                <a:effectLst/>
                <a:latin typeface="Alexandria" pitchFamily="2" charset="-78"/>
                <a:ea typeface="Calibri" panose="020F0502020204030204" pitchFamily="34" charset="0"/>
                <a:cs typeface="Alexandria" pitchFamily="2" charset="-78"/>
              </a:rPr>
              <a:t>  وبهذا فإن ما يسمى بالخصوصية الرقمية هي وصف لحماية البيانات الشخصية، والتي يتم نشرها وتداولها من خلال الوسائط الرقمية وتتمثل في الحسابات البنكية الإلكترونية والبيانات الشخصية في البريد الإلكتروني، ومعلومات المؤسسات العامة والخاصة وغيرها من البيانات</a:t>
            </a:r>
            <a:r>
              <a:rPr lang="en-US" sz="1400" dirty="0">
                <a:solidFill>
                  <a:schemeClr val="tx1"/>
                </a:solidFill>
                <a:effectLst/>
                <a:latin typeface="Alexandria" pitchFamily="2" charset="-78"/>
                <a:ea typeface="Calibri" panose="020F0502020204030204" pitchFamily="34" charset="0"/>
                <a:cs typeface="Alexandria" pitchFamily="2" charset="-78"/>
              </a:rPr>
              <a:t>.</a:t>
            </a:r>
          </a:p>
          <a:p>
            <a:pPr marL="0" marR="0" algn="justLow" rtl="1">
              <a:lnSpc>
                <a:spcPct val="150000"/>
              </a:lnSpc>
              <a:spcBef>
                <a:spcPts val="0"/>
              </a:spcBef>
              <a:spcAft>
                <a:spcPts val="800"/>
              </a:spcAft>
            </a:pPr>
            <a:r>
              <a:rPr lang="ar-SA" sz="1400" dirty="0">
                <a:solidFill>
                  <a:schemeClr val="tx1"/>
                </a:solidFill>
                <a:effectLst/>
                <a:latin typeface="Alexandria" pitchFamily="2" charset="-78"/>
                <a:ea typeface="Calibri" panose="020F0502020204030204" pitchFamily="34" charset="0"/>
                <a:cs typeface="Alexandria" pitchFamily="2" charset="-78"/>
              </a:rPr>
              <a:t>  وعرّف المشرع الفرنسي البيانات الشخصية في المادة الثانية من قانون المعلوماتية والحريات الفرنسي رقم 78 لسنة 1978 م المعدل بأحكام القانون الصادر في يناير 2002 م بأنها كل المعلومات المتعلقة بشخص طبيعي محدد أو يمكن تحديده مباشرة بواسطة رقم معين أو بواسطة عنصر أو أكثر خاص به. </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SA" sz="1400" dirty="0">
                <a:solidFill>
                  <a:schemeClr val="tx1"/>
                </a:solidFill>
                <a:effectLst/>
                <a:latin typeface="Alexandria" pitchFamily="2" charset="-78"/>
                <a:ea typeface="Calibri" panose="020F0502020204030204" pitchFamily="34" charset="0"/>
                <a:cs typeface="Alexandria" pitchFamily="2" charset="-78"/>
              </a:rPr>
              <a:t>  وبناء عليه ذهبت محكمة النقض الفرنسية بأن كشف رب العمل عن موطن العامل وبياناته بدون موافقة الأخير، يعتبر اعتداء على حياته الخاصة، ويرجع أول قانون في حماية البيانات إلى مقاطعة هيسن في ألمانيا في 1970 م، والولايات المتحدة في 1974 م، وأعقب ذلك ميلاد معاهدات وقواعد إرشادية تعّد مرجعية دولية، منها المبادئ التوجيهية لمنظمة التعاون الاقتصادي والتنمية والتي صدرت في عام 1980.</a:t>
            </a: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4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6217417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5182" y="952316"/>
            <a:ext cx="10387050" cy="4903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b="1"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Bef>
                <a:spcPts val="0"/>
              </a:spcBef>
              <a:spcAft>
                <a:spcPts val="800"/>
              </a:spcAft>
            </a:pP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فالمعلومـات هـي كل نتيجة مبدئيـة أو نهائية تترتب على تشغيل البيانات أوتحليلها أو استقراء دلالاتها واستنتاج ما يمكن استنتاجه منها، وحدها أو متداخلة مع غيرها، أو تفسيرها على نحو يثري معرفة متخذي القرارات ومساعدتهم على الحكم السديد على الظواهر والمشـاهدات، أويسهم في تطوير النظرية أو التطبيق ، أوهي عنصر أو مجموعة عناصـر معرفية خاصـة بفـرد أو مجموعة معينة من الأفراد، تكون محلا لابتكارهم وتشكل عامل تميز في أدائهم عن غيرهـم . وبالتالي تعبر المعلومات عن رسائل إلكترونية قابلة لنقل علامة أو رمز أو إشارة ما إلى الغير وبالتالي، أصبحت المعلومات تشكل عنصـرا جوهريا في كافة الأنشطة الحياتية، وباتت أساسًـا ضـروريا لإصـدار القرارات الصحيحة والسريعة؛ لذلك فقد قيل بأن المعلومـات أظهرت نوعا ثالثا من الذهب هو الذهب الرمادي إلى جانب الذهب الأبيض (القطن)، والذهب الأسود (البترول).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r>
              <a:rPr lang="ar-EG" sz="1600" dirty="0">
                <a:solidFill>
                  <a:schemeClr val="tx1"/>
                </a:solidFill>
                <a:effectLst/>
                <a:latin typeface="Alexandria" pitchFamily="2" charset="-78"/>
                <a:ea typeface="Calibri" panose="020F0502020204030204" pitchFamily="34" charset="0"/>
                <a:cs typeface="Alexandria" pitchFamily="2" charset="-78"/>
              </a:rPr>
              <a:t>وخلاصـة ما تقدم؛ أن البيانات المعالجة إلكترونيا هي أسـاس تكوين المعلومات في النظام المعلوماتي، وعليه فدون تغذية الحاسب الآلي بالبيانات المطلوبة لإتمام عملية المعالجة لا يمكن الحصول على هذه المعلومات. وبالتالي، يتداخل النظام المعلوماتي مع الحق في الخصوصية باعتباره البيئة التي تولد وتعالج فيها البيانات الشخصية – كما سنرى – وتتولد عنها معلومات ذات دلالة خاصة بصاحبها.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01</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305297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F750214-7309-470E-9E6C-26B0F61360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www.w3.org/XML/1998/namespace"/>
    <ds:schemaRef ds:uri="http://schemas.microsoft.com/office/2006/documentManagement/types"/>
    <ds:schemaRef ds:uri="49100919-8a76-4266-be0c-7dc583902cb4"/>
    <ds:schemaRef ds:uri="http://purl.org/dc/terms/"/>
    <ds:schemaRef ds:uri="http://schemas.microsoft.com/office/infopath/2007/PartnerControls"/>
    <ds:schemaRef ds:uri="http://purl.org/dc/dcmitype/"/>
    <ds:schemaRef ds:uri="http://schemas.openxmlformats.org/package/2006/metadata/core-propertie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578</TotalTime>
  <Words>6288</Words>
  <Application>Microsoft Office PowerPoint</Application>
  <PresentationFormat>Widescreen</PresentationFormat>
  <Paragraphs>478</Paragraphs>
  <Slides>58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Alexandria</vt:lpstr>
      <vt:lpstr>Arial</vt:lpstr>
      <vt:lpstr>Calibri</vt:lpstr>
      <vt:lpstr>Calibri Light</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157</cp:revision>
  <dcterms:created xsi:type="dcterms:W3CDTF">2023-04-29T09:08:00Z</dcterms:created>
  <dcterms:modified xsi:type="dcterms:W3CDTF">2024-10-02T22:07:52Z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