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659" r:id="rId5"/>
    <p:sldId id="566" r:id="rId6"/>
    <p:sldId id="541" r:id="rId7"/>
    <p:sldId id="548" r:id="rId8"/>
    <p:sldId id="790" r:id="rId9"/>
    <p:sldId id="791" r:id="rId10"/>
    <p:sldId id="792" r:id="rId11"/>
    <p:sldId id="781" r:id="rId12"/>
    <p:sldId id="731" r:id="rId13"/>
    <p:sldId id="783" r:id="rId14"/>
    <p:sldId id="782" r:id="rId15"/>
    <p:sldId id="784" r:id="rId16"/>
    <p:sldId id="785" r:id="rId17"/>
    <p:sldId id="765" r:id="rId18"/>
    <p:sldId id="786" r:id="rId19"/>
    <p:sldId id="787" r:id="rId20"/>
    <p:sldId id="788" r:id="rId21"/>
    <p:sldId id="789" r:id="rId22"/>
    <p:sldId id="793" r:id="rId23"/>
    <p:sldId id="794" r:id="rId24"/>
    <p:sldId id="795" r:id="rId25"/>
    <p:sldId id="800" r:id="rId26"/>
    <p:sldId id="801" r:id="rId27"/>
    <p:sldId id="803" r:id="rId28"/>
    <p:sldId id="804" r:id="rId29"/>
    <p:sldId id="805" r:id="rId30"/>
    <p:sldId id="807" r:id="rId31"/>
    <p:sldId id="806" r:id="rId32"/>
    <p:sldId id="768" r:id="rId33"/>
    <p:sldId id="776" r:id="rId34"/>
    <p:sldId id="729" r:id="rId35"/>
    <p:sldId id="777" r:id="rId36"/>
    <p:sldId id="778" r:id="rId37"/>
    <p:sldId id="779" r:id="rId38"/>
    <p:sldId id="780" r:id="rId39"/>
    <p:sldId id="797" r:id="rId40"/>
    <p:sldId id="809" r:id="rId41"/>
    <p:sldId id="796" r:id="rId42"/>
    <p:sldId id="798" r:id="rId43"/>
    <p:sldId id="799" r:id="rId44"/>
    <p:sldId id="504" r:id="rId45"/>
    <p:sldId id="528" r:id="rId46"/>
    <p:sldId id="802" r:id="rId47"/>
    <p:sldId id="808" r:id="rId48"/>
    <p:sldId id="51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548"/>
            <p14:sldId id="790"/>
            <p14:sldId id="791"/>
            <p14:sldId id="792"/>
            <p14:sldId id="781"/>
            <p14:sldId id="731"/>
            <p14:sldId id="783"/>
            <p14:sldId id="782"/>
            <p14:sldId id="784"/>
            <p14:sldId id="785"/>
            <p14:sldId id="765"/>
            <p14:sldId id="786"/>
            <p14:sldId id="787"/>
            <p14:sldId id="788"/>
            <p14:sldId id="789"/>
            <p14:sldId id="793"/>
            <p14:sldId id="794"/>
            <p14:sldId id="795"/>
            <p14:sldId id="800"/>
            <p14:sldId id="801"/>
            <p14:sldId id="803"/>
            <p14:sldId id="804"/>
            <p14:sldId id="805"/>
            <p14:sldId id="807"/>
            <p14:sldId id="806"/>
            <p14:sldId id="768"/>
            <p14:sldId id="776"/>
            <p14:sldId id="729"/>
            <p14:sldId id="777"/>
            <p14:sldId id="778"/>
            <p14:sldId id="779"/>
            <p14:sldId id="780"/>
            <p14:sldId id="797"/>
            <p14:sldId id="809"/>
            <p14:sldId id="796"/>
            <p14:sldId id="798"/>
            <p14:sldId id="799"/>
            <p14:sldId id="504"/>
            <p14:sldId id="528"/>
            <p14:sldId id="802"/>
            <p14:sldId id="80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87226" autoAdjust="0"/>
  </p:normalViewPr>
  <p:slideViewPr>
    <p:cSldViewPr snapToGrid="0">
      <p:cViewPr varScale="1">
        <p:scale>
          <a:sx n="73" d="100"/>
          <a:sy n="73" d="100"/>
        </p:scale>
        <p:origin x="102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69595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FC211-F05A-FC9A-F281-1424C2EE3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9B2A62-BDDC-E56D-B6F1-BDD04394AE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A6B69E-1F36-DA7D-F38E-36D1561554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BC1519-24B1-E815-E4AB-069984630A70}"/>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091690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8133F-5643-03BC-5A50-AF2F8545D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32B020-2A13-D9F8-4BA0-D6842BA63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CBFEF-991B-4D8A-9796-7FA043A46C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F73F9-2C7C-DE0D-C94D-035DC65FD229}"/>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44323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E7D76-3C5A-10E9-70DB-202190C75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E743C5-D933-806F-9F2F-668A1E127C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2F797B-6829-8651-96C4-E1D57667C5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4E6597-0104-0C88-6A5F-6BA26FB95F0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92556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116CD-A99F-22FF-9E0F-A1EFFDF4CC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2EB11-8666-C54E-46E8-58D0509189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9FDA9-BCD9-2D94-D115-2AF0172B22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369879-BDFE-8317-5E44-E4ED3304830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52946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D1B59-7E3C-032F-DBAB-E3BC32012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B9C7C-7E16-25ED-4CAA-6E20844E2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26D63-BF42-E6B8-25EB-27B80086BD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773E36-33C9-D558-6BC0-A3959488A16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70072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40B98-9403-8F53-93CB-CA50B59A0D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C94122-9414-89C8-B6BF-C3C1D2361D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3300F-EC25-0DAB-63E7-61027F232A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14C713-2440-C1D5-D62B-885B3827E22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73902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8C380-6E99-4847-AC95-44B1367648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952235-8CBA-D262-5BBB-44CB43B9A3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E60EA6-6EBD-280E-778B-36EA8703AA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76221-440F-DEF5-E61B-C03DBF801CE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178470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20DC4-1BD8-D77B-5E8A-15D2551EF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AEBCDE-A98E-C2FF-1581-35FEF3926F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C3899F-EBDE-B1EF-DD7E-43B93304E1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6A1AAF-8AF2-EC56-BF99-44B79383D18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579513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520DC4-1BD8-D77B-5E8A-15D2551EF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AEBCDE-A98E-C2FF-1581-35FEF3926F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C3899F-EBDE-B1EF-DD7E-43B93304E1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6A1AAF-8AF2-EC56-BF99-44B79383D18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39202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6C727-94D7-913A-1844-5552C97772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82B20-801C-DDB4-D285-61E519D811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DA860F-A962-BEC7-F306-5B3E0700CC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7DEDF1-6D8F-197E-EAC8-D9EED2D62AE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86282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4876B-62BD-5B03-0A8E-5450142C8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19F77-7D30-90A4-D1D2-DE637B1218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E8E6A-C807-3C75-13FA-0918C60F88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B327A5-7123-249F-DD34-59322518FAD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699805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437E3-F639-0146-FCEC-E6751F227F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81FE71-D59A-E3CC-CBE5-D16DB3A8B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BAB736-9B35-34FC-2F2C-F62ED1D75E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F7539A-A258-664A-D254-EEE10D575667}"/>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7654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D7BEF-CC40-1C6B-0483-0C1A1976B6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973822-A734-2F3F-608F-BE33171D6B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6F69F5-E77C-2A79-BDBF-4EFD1C404C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3BF1C5-B724-268D-947B-67958322CCB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57476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F8283-00D8-12D0-6721-0AC8CC88F6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8C42-4466-E406-25B7-DE9432147B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4D9EA0-5EDC-7091-4D98-E6D5B4D7D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D39488-95DD-96D5-60E5-66E6CEC22C29}"/>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0462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68DBE-A074-4BA6-27C9-14C890836B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46ADEF-2DE9-4753-598D-9ADE340279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6B86A0-469B-1B84-1A02-6F095A9F1A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E6AAF8-3D92-FA00-D53B-517E4CBDF4C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4338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3743A-3808-BA0E-61AB-8EF6BC3575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CA8C4D-4B22-8904-973B-25F72721D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97E020-E98A-BBD5-2D10-999F1EF689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F80A23-CA38-CA95-420F-71F151A723F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868642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4CFB6-80EF-0BB2-910F-78C6AC8BCE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BC4710-D864-BA83-A81F-7C4ED98FA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748950-D9DE-399E-9B46-0CA723E688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06845C-5F96-99FD-8D2A-6A3539A295D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347717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A1129-5D17-CCD9-F165-28B646187F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0D78D7-C55E-8D30-F188-644F25B980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44128C-927D-CE2B-E952-04A5612B6C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813BE4-0ABB-60C7-51CE-FF562E05A0B8}"/>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55325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11616-DA19-2780-4FD1-B216D3CE8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3400AD-657B-81B3-70F7-3D494C0E32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519BBF-D86E-4EA7-3708-B3EE7EA532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80429B-AAE5-EBE3-A363-B2E88F22C2CA}"/>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61189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B827E-46F1-6DCA-A83A-207657296D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62213-ECD8-D198-FA7A-E8135ABD2F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613A98-921A-C1BE-2389-D54667C96B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B8E81D-F3BE-519D-E0B5-80B8CA1EED5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959240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24205-7A39-480A-C5F4-BB6583F8EB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53F227-AF21-CD82-AAD0-AA8F477DF5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289366-CC5A-09E4-CCDB-668D2CFE9C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2CA792-5428-DBC3-A7C7-641F88A41D7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194366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F4C60-3A89-8D0D-E489-401012862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019DAE-F149-25A3-D4D5-F75DE3FA60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1C2D4-F5B7-BFE6-07D5-A3BEB94E5D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D81805-7DBE-9EAA-A333-D4578DA6F2E9}"/>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29394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4AE90-622C-5572-E660-FAA5222FF8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288A13-1AD9-00F0-C49D-BCD611BEE8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214E3B-A567-CA6B-12C0-CE3AEE1448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AA5019-640E-511F-D8D9-81176019D60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440113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8B6F0-DF87-A77A-BA2A-D35461E4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202908-118A-6AC7-67EE-BFC8E132D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810E2D-26A5-5925-282A-D2DDE7DEAA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1BAB94-E98F-5BFA-AA72-3C2A6726EDD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352889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10C40-865D-4551-DA71-0ECC3B3BE5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5E1279-ED9D-D28F-52F8-0CA5AD2EA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AEE58-2F70-F9AE-6499-9DFAAF9C8E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B7431-8FEB-6380-425D-5709B074969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125913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EAF7E-3027-4B30-065C-E58CA660A3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423220-EF50-0D9B-B08A-CBCF3755B0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FD8808-F5E2-30C0-5136-702971A12E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38D568-3038-CB4D-F59E-8332F6CF27D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02582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B92ED-70A5-EC9F-1B35-9FBDF0695E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4B7B7-DBD8-E0F0-B1FD-949980BB4C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4E47A9-59FB-8503-82B4-AF56E6FBE5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45BB8A-5275-F81D-A860-1EBBD698B69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462646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B3A3D-6DB9-B144-4546-3F325E0CB4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CB6357-39D9-F8B1-8321-3BF9CBFB68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4721B7-82AE-A1F3-26E7-44AC8F25B4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E20B22-B746-6F3E-3920-DDB2A31D8586}"/>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03848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DFB37-607F-BC51-B3F6-C2D82A4FBC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EC50F-EDBE-55BE-6238-B513C35DA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95CE2-1442-41AA-01A4-26D9D49FED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85EFB3-23BA-6284-2AED-3C13447F40C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020229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0268E-4C4A-E3C5-6ED0-AF76B63AEC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2DAA99-E16C-181E-DE44-8FCCBBDBA8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70A19C-C89C-AF5F-4430-DC79F61356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94B4B9-78B9-F0B8-9563-2C3120F734F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7989747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5391C-7E01-EF73-7A4B-C3E435BE79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6A3001-B9EE-68FB-669E-5EA5E9FFAC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8CD26F-46FA-BF61-8563-7A68FE2635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6FE4FC-7EB6-AC68-2F67-548434EE408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950070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39979-E498-3B66-C7BB-9BC23D55B7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9B2DDC-5B27-4776-C917-08AEA7CF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73A4D3-CA1F-31E5-688E-EE996D6EF6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14FE18-4990-9F34-24E3-461FE8713D80}"/>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079383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8CEE3-DFF8-90F9-441E-9CFBCDF201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1303EC-5954-ECD9-3DB8-7694B4FD4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28A0E-15DF-2737-EEEF-DBFF7AD42A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9F11C7-A4BE-0AF3-DD6D-D73967A882E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926953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6164A-E837-9A69-BB11-AB352A2A88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3B1654-DD24-0A79-8C41-A096EC73C1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10FF81-368D-D265-6B2C-64465C078F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EC8834-009F-5986-A5D8-2223F6E69D0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516203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1F984-70E4-6E0F-8798-6FB1DCD689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26DF75-206A-5A22-DC64-14921E2770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F775E0-E2AE-62B7-6D3B-ED28FB1DC4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DE92F2-EB27-F870-2073-40ECA8892E4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9108048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23CD6-F667-39E2-68DD-3B222C897C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532B8-707E-3BE7-3105-32ADD9F010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69572F-4105-2B0B-DDDC-78EFFFE3A9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4FA30D-74D1-4A48-4DF3-C5ACFBA5C6F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710712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437546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5CE55-311D-6F88-A845-8C01C7D0EF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5216A5-ED41-4294-82DD-350E31E07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A52CE-3B10-3E8F-578B-9FE0D67F6A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082F9C-1B54-D7AD-FE3E-F8785C31413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266554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hyperlink" Target="https://www.addtoany.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hyperlink" Target="https://www.als.org/ibc"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hyperlink" Target="https://www.als.org/ibc"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hyperlink" Target="https://www.als.org/ibc"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2.xml"/><Relationship Id="rId7" Type="http://schemas.openxmlformats.org/officeDocument/2006/relationships/image" Target="../media/image9.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youtube.com/watch?v=XS6ysDFTbLU" TargetMode="External"/><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1.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www.youtube.com/watch?v=5W37Z6U16MY" TargetMode="External"/><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hyperlink" Target="https://www.tiktok.com/search?q=gucci-model-challenge&amp;t=1771041595429"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hyperlink" Target="https://woorise.com/giveaway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hyperlink" Target="https://mailchimp.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hyperlink" Target="https://product.hubspot.com/blog/the-5-whys-of-feature-bloat"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hyperlink" Target="https://www.tiktok.com/discover/tiktok-made-me-buy-it?lang=en"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hyperlink" Target="https://www.cerave.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hyperlink" Target="https://www.cerave.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7.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s://www.harrys.com/"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s://www.harrys.com/"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hyperlink" Target="https://www.appvirality.co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hyperlink" Target="https://www.appvirality.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6.jpe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27.jp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hyperlink" Target="https://www.als.org/blog/als-ice-bucket-challenge-year-end-update-over-94-million-commitments-2014" TargetMode="External"/><Relationship Id="rId5" Type="http://schemas.openxmlformats.org/officeDocument/2006/relationships/hyperlink" Target="https://www.drip.com/blog/harrys-marketing" TargetMode="External"/><Relationship Id="rId4" Type="http://schemas.openxmlformats.org/officeDocument/2006/relationships/hyperlink" Target="https://woorise.com/blog/viral-marketing-tools"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woorise.com/giveaways" TargetMode="External"/><Relationship Id="rId3" Type="http://schemas.openxmlformats.org/officeDocument/2006/relationships/image" Target="../media/image2.png"/><Relationship Id="rId7" Type="http://schemas.openxmlformats.org/officeDocument/2006/relationships/hyperlink" Target="https://www.addtoany.com/" TargetMode="External"/><Relationship Id="rId2" Type="http://schemas.openxmlformats.org/officeDocument/2006/relationships/notesSlide" Target="../notesSlides/notesSlide43.xml"/><Relationship Id="rId1" Type="http://schemas.openxmlformats.org/officeDocument/2006/relationships/slideLayout" Target="../slideLayouts/slideLayout12.xml"/><Relationship Id="rId6" Type="http://schemas.openxmlformats.org/officeDocument/2006/relationships/hyperlink" Target="https://mailchimp.com/" TargetMode="External"/><Relationship Id="rId5" Type="http://schemas.openxmlformats.org/officeDocument/2006/relationships/hyperlink" Target="https://www.oviond.com/affiliate-reciprocal-and-viral-marketing-techniques-what-are-they-and-how-to-use-them/" TargetMode="External"/><Relationship Id="rId10" Type="http://schemas.openxmlformats.org/officeDocument/2006/relationships/hyperlink" Target="https://www.harrys.com/" TargetMode="External"/><Relationship Id="rId4" Type="http://schemas.openxmlformats.org/officeDocument/2006/relationships/hyperlink" Target="https://www.als.org/ibc" TargetMode="External"/><Relationship Id="rId9" Type="http://schemas.openxmlformats.org/officeDocument/2006/relationships/hyperlink" Target="https://www.appvirality.com/"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help.openai.com/en/articles/8381046-chatgpt-promotional-subscriptionsfree-trial-invites-faq" TargetMode="External"/><Relationship Id="rId2" Type="http://schemas.openxmlformats.org/officeDocument/2006/relationships/notesSlide" Target="../notesSlides/notesSlide44.xml"/><Relationship Id="rId1" Type="http://schemas.openxmlformats.org/officeDocument/2006/relationships/slideLayout" Target="../slideLayouts/slideLayout12.xml"/><Relationship Id="rId6" Type="http://schemas.openxmlformats.org/officeDocument/2006/relationships/hyperlink" Target="https://www.salsify.com/blog/the-makings-of-a-viral-product" TargetMode="External"/><Relationship Id="rId5" Type="http://schemas.openxmlformats.org/officeDocument/2006/relationships/hyperlink" Target="https://www.tiktok.com/search?q=gucci-model-challenge&amp;t=1771041595429" TargetMode="External"/><Relationship Id="rId4" Type="http://schemas.openxmlformats.org/officeDocument/2006/relationships/hyperlink" Target="https://www.tiktok.com/discover/tiktok-made-me-buy-it?lang=en"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8.jfif"/><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الرابعة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67558"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96468"/>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الرابعة</a:t>
            </a:r>
            <a:endParaRPr lang="ar-AE" sz="3200" b="1" dirty="0">
              <a:solidFill>
                <a:srgbClr val="00AEEF"/>
              </a:solidFill>
            </a:endParaRPr>
          </a:p>
          <a:p>
            <a:pPr algn="ctr">
              <a:lnSpc>
                <a:spcPct val="150000"/>
              </a:lnSpc>
            </a:pPr>
            <a:r>
              <a:rPr lang="ar-SY" sz="2800" b="1" dirty="0">
                <a:solidFill>
                  <a:srgbClr val="FF0000"/>
                </a:solidFill>
              </a:rPr>
              <a:t>أدوات التسويق الفيروسي</a:t>
            </a:r>
            <a:endParaRPr lang="en-US" sz="2800" b="1" dirty="0">
              <a:solidFill>
                <a:srgbClr val="FF0000"/>
              </a:solidFill>
            </a:endParaRPr>
          </a:p>
          <a:p>
            <a:pPr algn="ctr">
              <a:lnSpc>
                <a:spcPct val="150000"/>
              </a:lnSpc>
            </a:pPr>
            <a:r>
              <a:rPr lang="en-US" sz="2800" b="1" dirty="0">
                <a:solidFill>
                  <a:srgbClr val="FF0000"/>
                </a:solidFill>
              </a:rPr>
              <a:t>Viral Marketing Tools</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الرابعة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2047177"/>
            <a:ext cx="11482251"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602446" y="1238262"/>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74411" y="2424037"/>
            <a:ext cx="10609788" cy="5107873"/>
          </a:xfrm>
          <a:prstGeom prst="rect">
            <a:avLst/>
          </a:prstGeom>
          <a:noFill/>
        </p:spPr>
        <p:txBody>
          <a:bodyPr wrap="square" rtlCol="0">
            <a:spAutoFit/>
          </a:bodyPr>
          <a:lstStyle/>
          <a:p>
            <a:pPr algn="just" rtl="1">
              <a:lnSpc>
                <a:spcPct val="150000"/>
              </a:lnSpc>
            </a:pPr>
            <a:r>
              <a:rPr lang="ar-SY" sz="2200" dirty="0"/>
              <a:t>التسويق الفيروسي ليس مجرد استراتيجية تسويقية بل هو نهج تسويقي أصبحت تتبعه العلامات التجارية في مختلف أدوات التسويق الرقمي، بل أكثر من ذلك أصبح هناك أدوات وقنوات متخصصة لتعزيز المشاركة والانتشار الفيروسي للمحتوى، وعلى هذا الأساس فإن أدوات التسويق الرقمي تم تكييفها لتكون أدوات تسويق فيروسي فأداة التسويق الرقمي يمكن استخدامها بشكل عام ولكن التأثير القوي لهذه الأدوات عندما تتحول إلى أدوات تسويق فيروسي تتيح نشر المحتوى والمنتجات الخاصة بالعلامة التجارية وبالتالي تحقق الانتشار الواسع للعلامة التجارية وبتكلفة منخفضة، ولا شك أن كل أداة لها خصوصيتها وتتميز عن الأداة الأخرى وعلينا أن نعتمد على مزيج من هذه الأدوات لنجاح استراتيجية التسويق الفيروسي فالقاعدة الاقتصادية تقول لا تضع البيض كله في سلة واحدة وبتطبيق هذه القاعدة علينا أن نستثمر في مختلف مجالات التسويق الفيروسي.</a:t>
            </a:r>
          </a:p>
          <a:p>
            <a:pPr algn="just" rtl="1">
              <a:lnSpc>
                <a:spcPct val="150000"/>
              </a:lnSpc>
            </a:pPr>
            <a:br>
              <a:rPr lang="ar-SY" sz="2200" dirty="0"/>
            </a:br>
            <a:endParaRPr lang="ar-SY" sz="2200"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2876641" y="1048571"/>
            <a:ext cx="5444398" cy="861774"/>
          </a:xfrm>
          <a:prstGeom prst="rect">
            <a:avLst/>
          </a:prstGeom>
          <a:noFill/>
        </p:spPr>
        <p:txBody>
          <a:bodyPr wrap="square" rtlCol="0">
            <a:spAutoFit/>
          </a:bodyPr>
          <a:lstStyle/>
          <a:p>
            <a:pPr algn="ctr" rtl="1"/>
            <a:r>
              <a:rPr lang="ar-AE" sz="3200" b="1" dirty="0">
                <a:solidFill>
                  <a:srgbClr val="00AEEF"/>
                </a:solidFill>
              </a:rPr>
              <a:t>أدوات </a:t>
            </a:r>
            <a:r>
              <a:rPr lang="ar-SY" sz="3200" b="1" dirty="0">
                <a:solidFill>
                  <a:srgbClr val="00AEEF"/>
                </a:solidFill>
              </a:rPr>
              <a:t>التسويق الفيروسي</a:t>
            </a:r>
            <a:endParaRPr lang="en-US" sz="3200" dirty="0">
              <a:solidFill>
                <a:srgbClr val="00AEEF"/>
              </a:solidFill>
            </a:endParaRPr>
          </a:p>
          <a:p>
            <a:endParaRPr lang="en-US" dirty="0"/>
          </a:p>
        </p:txBody>
      </p:sp>
      <p:sp>
        <p:nvSpPr>
          <p:cNvPr id="3" name="مستطيل 2"/>
          <p:cNvSpPr/>
          <p:nvPr/>
        </p:nvSpPr>
        <p:spPr>
          <a:xfrm>
            <a:off x="367408" y="5117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التسويق بالإحالة </a:t>
            </a:r>
          </a:p>
          <a:p>
            <a:pPr algn="ctr" rtl="1"/>
            <a:r>
              <a:rPr lang="en-US" dirty="0"/>
              <a:t>Referral Marketing</a:t>
            </a:r>
            <a:r>
              <a:rPr lang="ar-SY" dirty="0"/>
              <a:t> </a:t>
            </a:r>
            <a:endParaRPr lang="en-US" dirty="0"/>
          </a:p>
        </p:txBody>
      </p:sp>
      <p:sp>
        <p:nvSpPr>
          <p:cNvPr id="9" name="مستطيل 8"/>
          <p:cNvSpPr/>
          <p:nvPr/>
        </p:nvSpPr>
        <p:spPr>
          <a:xfrm>
            <a:off x="4030645" y="3470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البريد الالكتروني والرسائل الإخبارية </a:t>
            </a:r>
          </a:p>
          <a:p>
            <a:pPr algn="ctr" rtl="1"/>
            <a:r>
              <a:rPr lang="en-US" dirty="0"/>
              <a:t>E-Mail &amp; Newsletters</a:t>
            </a:r>
          </a:p>
        </p:txBody>
      </p:sp>
      <p:sp>
        <p:nvSpPr>
          <p:cNvPr id="11" name="مستطيل 10"/>
          <p:cNvSpPr/>
          <p:nvPr/>
        </p:nvSpPr>
        <p:spPr>
          <a:xfrm>
            <a:off x="7850776" y="194229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مواقع التواصل الاجتماعي </a:t>
            </a:r>
          </a:p>
          <a:p>
            <a:pPr algn="ctr" rtl="1"/>
            <a:r>
              <a:rPr lang="en-US" dirty="0"/>
              <a:t>Social Media</a:t>
            </a:r>
          </a:p>
        </p:txBody>
      </p:sp>
      <p:sp>
        <p:nvSpPr>
          <p:cNvPr id="12" name="مستطيل 11"/>
          <p:cNvSpPr/>
          <p:nvPr/>
        </p:nvSpPr>
        <p:spPr>
          <a:xfrm>
            <a:off x="367411" y="191034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التحديات</a:t>
            </a:r>
          </a:p>
          <a:p>
            <a:pPr algn="ctr" rtl="1"/>
            <a:r>
              <a:rPr lang="en-US" dirty="0"/>
              <a:t>Challenges </a:t>
            </a:r>
          </a:p>
        </p:txBody>
      </p:sp>
      <p:sp>
        <p:nvSpPr>
          <p:cNvPr id="13" name="مستطيل 12"/>
          <p:cNvSpPr/>
          <p:nvPr/>
        </p:nvSpPr>
        <p:spPr>
          <a:xfrm>
            <a:off x="367408" y="3470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المدونات </a:t>
            </a:r>
          </a:p>
          <a:p>
            <a:pPr algn="ctr" rtl="1"/>
            <a:r>
              <a:rPr lang="en-US" dirty="0"/>
              <a:t>Blogs</a:t>
            </a:r>
          </a:p>
        </p:txBody>
      </p:sp>
      <p:sp>
        <p:nvSpPr>
          <p:cNvPr id="14" name="مستطيل 13"/>
          <p:cNvSpPr/>
          <p:nvPr/>
        </p:nvSpPr>
        <p:spPr>
          <a:xfrm>
            <a:off x="7850775" y="5117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الموقع الالكتروني </a:t>
            </a:r>
          </a:p>
          <a:p>
            <a:pPr algn="ctr" rtl="1"/>
            <a:r>
              <a:rPr lang="en-US" dirty="0"/>
              <a:t>Website </a:t>
            </a:r>
          </a:p>
        </p:txBody>
      </p:sp>
      <p:sp>
        <p:nvSpPr>
          <p:cNvPr id="20" name="مستطيل 19"/>
          <p:cNvSpPr/>
          <p:nvPr/>
        </p:nvSpPr>
        <p:spPr>
          <a:xfrm>
            <a:off x="4030647" y="1910345"/>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الأزرار الاجتماعية </a:t>
            </a:r>
          </a:p>
          <a:p>
            <a:pPr algn="ctr" rtl="1"/>
            <a:r>
              <a:rPr lang="en-US" dirty="0"/>
              <a:t>Social Buttons</a:t>
            </a:r>
          </a:p>
        </p:txBody>
      </p:sp>
      <p:sp>
        <p:nvSpPr>
          <p:cNvPr id="6" name="مستطيل 5">
            <a:extLst>
              <a:ext uri="{FF2B5EF4-FFF2-40B4-BE49-F238E27FC236}">
                <a16:creationId xmlns:a16="http://schemas.microsoft.com/office/drawing/2014/main" id="{BEC5D1C4-0D2A-B25D-58EA-C9CE627DB4F7}"/>
              </a:ext>
            </a:extLst>
          </p:cNvPr>
          <p:cNvSpPr/>
          <p:nvPr/>
        </p:nvSpPr>
        <p:spPr>
          <a:xfrm>
            <a:off x="7850776" y="3470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المسابقات </a:t>
            </a:r>
          </a:p>
          <a:p>
            <a:pPr algn="ctr" rtl="1"/>
            <a:r>
              <a:rPr lang="en-US" dirty="0"/>
              <a:t>Giveaway </a:t>
            </a:r>
          </a:p>
        </p:txBody>
      </p:sp>
      <p:sp>
        <p:nvSpPr>
          <p:cNvPr id="7" name="مستطيل 6">
            <a:extLst>
              <a:ext uri="{FF2B5EF4-FFF2-40B4-BE49-F238E27FC236}">
                <a16:creationId xmlns:a16="http://schemas.microsoft.com/office/drawing/2014/main" id="{75696616-6F18-5562-178E-8E6701C9A5C2}"/>
              </a:ext>
            </a:extLst>
          </p:cNvPr>
          <p:cNvSpPr/>
          <p:nvPr/>
        </p:nvSpPr>
        <p:spPr>
          <a:xfrm>
            <a:off x="4030645" y="5117480"/>
            <a:ext cx="3278777" cy="963484"/>
          </a:xfrm>
          <a:prstGeom prst="rect">
            <a:avLst/>
          </a:prstGeom>
          <a:solidFill>
            <a:srgbClr val="00B0F0"/>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dirty="0"/>
              <a:t>النسخة المجانية </a:t>
            </a:r>
          </a:p>
          <a:p>
            <a:pPr algn="ctr" rtl="1"/>
            <a:r>
              <a:rPr lang="en-US" dirty="0"/>
              <a:t>Free Trial</a:t>
            </a:r>
          </a:p>
        </p:txBody>
      </p:sp>
    </p:spTree>
    <p:extLst>
      <p:ext uri="{BB962C8B-B14F-4D97-AF65-F5344CB8AC3E}">
        <p14:creationId xmlns:p14="http://schemas.microsoft.com/office/powerpoint/2010/main" val="4265104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10A3E-D3AC-80BA-A829-B3233603340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628144C-3A7C-9494-BAC3-EA51D1D7E82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88E8B02-CA92-C6FB-3BB3-9D1E1D49A4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A8D0CC3-C365-92DF-991E-F0009BC70198}"/>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مواقع التواصل الاجتماعي </a:t>
            </a:r>
          </a:p>
          <a:p>
            <a:pPr algn="ctr" rtl="1"/>
            <a:r>
              <a:rPr lang="en-US" sz="3200" b="1" dirty="0">
                <a:solidFill>
                  <a:srgbClr val="00AEEF"/>
                </a:solidFill>
              </a:rPr>
              <a:t>Social Media</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0C07A4C4-D7EF-B0D2-A29D-ECB35D137C54}"/>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7767EE04-FC0B-D4D1-43B9-5E3B55DC6105}"/>
              </a:ext>
            </a:extLst>
          </p:cNvPr>
          <p:cNvSpPr txBox="1"/>
          <p:nvPr/>
        </p:nvSpPr>
        <p:spPr>
          <a:xfrm>
            <a:off x="527653" y="2424037"/>
            <a:ext cx="11309034" cy="3584379"/>
          </a:xfrm>
          <a:prstGeom prst="rect">
            <a:avLst/>
          </a:prstGeom>
          <a:noFill/>
        </p:spPr>
        <p:txBody>
          <a:bodyPr wrap="square" rtlCol="0">
            <a:spAutoFit/>
          </a:bodyPr>
          <a:lstStyle/>
          <a:p>
            <a:pPr algn="r" rtl="1">
              <a:lnSpc>
                <a:spcPct val="150000"/>
              </a:lnSpc>
            </a:pPr>
            <a:r>
              <a:rPr lang="ar-SY" sz="2200" dirty="0"/>
              <a:t>كما تم التطرق له في المحاضرات السابقة فإن أقوى أدوات التسويق الفيروسي هي مواقع التواصل الاجتماعي حيث يمكن إنشاء المحتوى المؤثر والذي يخلق محفزات </a:t>
            </a:r>
            <a:r>
              <a:rPr lang="en-US" sz="2200" dirty="0"/>
              <a:t>Triggers</a:t>
            </a:r>
            <a:r>
              <a:rPr lang="ar-SY" sz="2200" dirty="0"/>
              <a:t> تحفز المستخدم على مشاركة المحتوى، ويجذب الانتباه إلى صيغة المحتوى التي تناسب خوارزميات مواقع التواصل الاجتماعي وأكثر صيغ المحتوى فيروسية هي:</a:t>
            </a:r>
          </a:p>
          <a:p>
            <a:pPr algn="r" rtl="1">
              <a:lnSpc>
                <a:spcPct val="150000"/>
              </a:lnSpc>
            </a:pPr>
            <a:r>
              <a:rPr lang="ar-SY" sz="2200" dirty="0"/>
              <a:t>-الفيديوهات القصيرة </a:t>
            </a:r>
            <a:r>
              <a:rPr lang="en-US" sz="2200" dirty="0"/>
              <a:t>Reels</a:t>
            </a:r>
            <a:r>
              <a:rPr lang="ar-SY" sz="2200" dirty="0"/>
              <a:t> في </a:t>
            </a:r>
            <a:r>
              <a:rPr lang="en-US" sz="2200" dirty="0"/>
              <a:t>Instagram</a:t>
            </a:r>
            <a:r>
              <a:rPr lang="ar-SY" sz="2200" dirty="0"/>
              <a:t>.</a:t>
            </a:r>
          </a:p>
          <a:p>
            <a:pPr algn="r" rtl="1">
              <a:lnSpc>
                <a:spcPct val="150000"/>
              </a:lnSpc>
            </a:pPr>
            <a:r>
              <a:rPr lang="ar-SY" sz="2200" dirty="0"/>
              <a:t>-الفيديوهات القصيرة </a:t>
            </a:r>
            <a:r>
              <a:rPr lang="en-US" sz="2200" dirty="0"/>
              <a:t>Shorts</a:t>
            </a:r>
            <a:r>
              <a:rPr lang="ar-SY" sz="2200" dirty="0"/>
              <a:t> في </a:t>
            </a:r>
            <a:r>
              <a:rPr lang="en-US" sz="2200" dirty="0"/>
              <a:t>YouTube</a:t>
            </a:r>
            <a:endParaRPr lang="ar-SY" sz="2200" dirty="0"/>
          </a:p>
          <a:p>
            <a:pPr algn="r" rtl="1">
              <a:lnSpc>
                <a:spcPct val="150000"/>
              </a:lnSpc>
            </a:pPr>
            <a:r>
              <a:rPr lang="ar-SY" sz="2200" dirty="0"/>
              <a:t>-منصة الأضواء </a:t>
            </a:r>
            <a:r>
              <a:rPr lang="en-US" sz="2200" dirty="0"/>
              <a:t>Snapchat</a:t>
            </a:r>
            <a:r>
              <a:rPr lang="ar-SY" sz="2200" dirty="0"/>
              <a:t> فيديوهات لا تتجاوز مدتها </a:t>
            </a:r>
            <a:r>
              <a:rPr lang="en-US" sz="2200" dirty="0"/>
              <a:t>60</a:t>
            </a:r>
            <a:r>
              <a:rPr lang="ar-SY" sz="2200" dirty="0"/>
              <a:t> ثانية. </a:t>
            </a:r>
          </a:p>
          <a:p>
            <a:pPr algn="r" rtl="1">
              <a:lnSpc>
                <a:spcPct val="150000"/>
              </a:lnSpc>
            </a:pPr>
            <a:r>
              <a:rPr lang="ar-SY" sz="2200" dirty="0"/>
              <a:t>-فيديوهات </a:t>
            </a:r>
            <a:r>
              <a:rPr lang="en-US" sz="2200" dirty="0"/>
              <a:t>TikTok</a:t>
            </a:r>
            <a:r>
              <a:rPr lang="ar-SY" sz="2200" dirty="0"/>
              <a:t> </a:t>
            </a:r>
          </a:p>
        </p:txBody>
      </p:sp>
    </p:spTree>
    <p:extLst>
      <p:ext uri="{BB962C8B-B14F-4D97-AF65-F5344CB8AC3E}">
        <p14:creationId xmlns:p14="http://schemas.microsoft.com/office/powerpoint/2010/main" val="372029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D0B21-EE94-E164-EE11-EA64B0D5636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6B674E-B12C-EBDC-36DD-5EDA9EAE1D3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261D70C-9F56-EFBA-13B3-F759C5884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1BD5C381-9C50-B3D4-B1EA-4C9076235F9F}"/>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أزرار المشاركة الاجتماعية</a:t>
            </a:r>
          </a:p>
          <a:p>
            <a:pPr algn="ctr" rtl="1"/>
            <a:r>
              <a:rPr lang="en-US" sz="3200" b="1" dirty="0">
                <a:solidFill>
                  <a:srgbClr val="00AEEF"/>
                </a:solidFill>
              </a:rPr>
              <a:t>Social Buttons</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4BCBE244-4427-8887-E3BF-E1B488E37074}"/>
              </a:ext>
            </a:extLst>
          </p:cNvPr>
          <p:cNvSpPr/>
          <p:nvPr/>
        </p:nvSpPr>
        <p:spPr>
          <a:xfrm>
            <a:off x="70886" y="3291449"/>
            <a:ext cx="12050227" cy="328924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027F314E-9BA9-7D7C-154A-462F7A2DB834}"/>
              </a:ext>
            </a:extLst>
          </p:cNvPr>
          <p:cNvSpPr txBox="1"/>
          <p:nvPr/>
        </p:nvSpPr>
        <p:spPr>
          <a:xfrm>
            <a:off x="332626" y="3562870"/>
            <a:ext cx="11309034" cy="2568717"/>
          </a:xfrm>
          <a:prstGeom prst="rect">
            <a:avLst/>
          </a:prstGeom>
          <a:noFill/>
        </p:spPr>
        <p:txBody>
          <a:bodyPr wrap="square" rtlCol="0">
            <a:spAutoFit/>
          </a:bodyPr>
          <a:lstStyle/>
          <a:p>
            <a:pPr algn="just" rtl="1">
              <a:lnSpc>
                <a:spcPct val="150000"/>
              </a:lnSpc>
            </a:pPr>
            <a:r>
              <a:rPr lang="ar-SY" sz="2200" dirty="0"/>
              <a:t>الأزرار الاجتماعية هي أيقونات خاصة بمواقع التواصل الاجتماعي يتم إضافتها داخل المدونة أو الموقع الالكتروني وكل أيقونة أو زر تكون قابلة للنقر وبمجرد الضغط عليها يتم اتخاذ إجراء معين مثل زر المشاركة على </a:t>
            </a:r>
            <a:r>
              <a:rPr lang="en-US" sz="2200" dirty="0"/>
              <a:t>Facebook</a:t>
            </a:r>
            <a:r>
              <a:rPr lang="ar-SY" sz="2200" dirty="0"/>
              <a:t> يتيح مشاركة المقال أو صفحة الموقع الالكتروني على حساب المستخدم في </a:t>
            </a:r>
            <a:r>
              <a:rPr lang="en-US" sz="2200" dirty="0"/>
              <a:t>Facebook</a:t>
            </a:r>
            <a:r>
              <a:rPr lang="ar-SY" sz="2200" dirty="0"/>
              <a:t>، أو زر إعادة تغريد </a:t>
            </a:r>
            <a:r>
              <a:rPr lang="en-US" sz="2200" dirty="0"/>
              <a:t>Retweet</a:t>
            </a:r>
            <a:r>
              <a:rPr lang="ar-SY" sz="2200" dirty="0"/>
              <a:t> على تويتر والذي يتيح إعادة تغريد صفحة الموقع الالكتروني، أو زر الإعجاب بالمقال من </a:t>
            </a:r>
            <a:r>
              <a:rPr lang="en-US" sz="2200" dirty="0"/>
              <a:t>Facebook</a:t>
            </a:r>
            <a:r>
              <a:rPr lang="ar-SY" sz="2200" dirty="0"/>
              <a:t> والذي يظهر للمستخدمين أن المستخدم قد قام بالإعجاب بموقع الكتروني معين، زر </a:t>
            </a:r>
            <a:r>
              <a:rPr lang="en-US" sz="2200" dirty="0"/>
              <a:t>WhatsApp</a:t>
            </a:r>
            <a:r>
              <a:rPr lang="ar-SY" sz="2200" dirty="0"/>
              <a:t> لمشاركة رابط الصفحة على تطبيق واتس أب بشكل مباشر.</a:t>
            </a:r>
          </a:p>
        </p:txBody>
      </p:sp>
      <p:pic>
        <p:nvPicPr>
          <p:cNvPr id="6" name="صورة 5" descr="صورة تحتوي على لقطة شاشة, نص, مستطيل, ميدان/ مربع&#10;&#10;قد يكون المحتوى الذي تم إنشاؤه بواسطة الذكاء الاصطناعي غير صحيح.">
            <a:extLst>
              <a:ext uri="{FF2B5EF4-FFF2-40B4-BE49-F238E27FC236}">
                <a16:creationId xmlns:a16="http://schemas.microsoft.com/office/drawing/2014/main" id="{39972CA0-AB2F-C335-4EE8-DD400D1A46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23052" y="1280528"/>
            <a:ext cx="5648325" cy="1939258"/>
          </a:xfrm>
          <a:prstGeom prst="rect">
            <a:avLst/>
          </a:prstGeom>
        </p:spPr>
      </p:pic>
    </p:spTree>
    <p:extLst>
      <p:ext uri="{BB962C8B-B14F-4D97-AF65-F5344CB8AC3E}">
        <p14:creationId xmlns:p14="http://schemas.microsoft.com/office/powerpoint/2010/main" val="26706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9A480-AF00-83EC-520A-92A10F71BDA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7126C71-D3D0-9A04-AF9B-62DAB73C365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301713C-A6E9-6B22-2408-A6AFC2A41E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E77F9C4-03A3-3AFD-A4D1-68E1DC6FFA61}"/>
              </a:ext>
            </a:extLst>
          </p:cNvPr>
          <p:cNvSpPr txBox="1"/>
          <p:nvPr/>
        </p:nvSpPr>
        <p:spPr>
          <a:xfrm>
            <a:off x="1514475" y="175191"/>
            <a:ext cx="7467600" cy="1354217"/>
          </a:xfrm>
          <a:prstGeom prst="rect">
            <a:avLst/>
          </a:prstGeom>
          <a:noFill/>
        </p:spPr>
        <p:txBody>
          <a:bodyPr wrap="square" rtlCol="0">
            <a:spAutoFit/>
          </a:bodyPr>
          <a:lstStyle/>
          <a:p>
            <a:pPr algn="ctr" rtl="1"/>
            <a:r>
              <a:rPr lang="ar-SY" sz="3200" b="1" dirty="0">
                <a:solidFill>
                  <a:srgbClr val="00AEEF"/>
                </a:solidFill>
              </a:rPr>
              <a:t>أزرار المشاركة الاجتماعية</a:t>
            </a:r>
          </a:p>
          <a:p>
            <a:pPr algn="ctr" rtl="1"/>
            <a:r>
              <a:rPr lang="ar-SY" sz="3200" b="1" dirty="0">
                <a:solidFill>
                  <a:srgbClr val="00AEEF"/>
                </a:solidFill>
              </a:rPr>
              <a:t>أداة </a:t>
            </a:r>
            <a:r>
              <a:rPr lang="en-US" sz="3200" b="1" dirty="0">
                <a:solidFill>
                  <a:srgbClr val="00AEEF"/>
                </a:solidFill>
              </a:rPr>
              <a:t>Add this</a:t>
            </a:r>
            <a:r>
              <a:rPr lang="ar-SY" sz="3200" b="1" dirty="0">
                <a:solidFill>
                  <a:srgbClr val="00AEEF"/>
                </a:solidFill>
              </a:rPr>
              <a:t> (</a:t>
            </a:r>
            <a:r>
              <a:rPr lang="en-US" sz="3200" b="1" dirty="0" err="1">
                <a:solidFill>
                  <a:srgbClr val="00AEEF"/>
                </a:solidFill>
              </a:rPr>
              <a:t>AddToAny</a:t>
            </a:r>
            <a:r>
              <a:rPr lang="ar-SY" sz="3200" b="1" dirty="0">
                <a:solidFill>
                  <a:srgbClr val="00AEEF"/>
                </a:solidFill>
              </a:rPr>
              <a:t>)</a:t>
            </a:r>
          </a:p>
          <a:p>
            <a:pPr algn="ctr" rtl="1"/>
            <a:r>
              <a:rPr lang="en-US" dirty="0">
                <a:solidFill>
                  <a:schemeClr val="bg1"/>
                </a:solidFill>
                <a:hlinkClick r:id="rId4"/>
              </a:rPr>
              <a:t>https://www.addtoany.com/</a:t>
            </a:r>
            <a:r>
              <a:rPr lang="ar-SY" dirty="0">
                <a:solidFill>
                  <a:schemeClr val="bg1"/>
                </a:solidFill>
              </a:rPr>
              <a:t> </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D7CE65AF-53B7-A341-4216-A47C57171105}"/>
              </a:ext>
            </a:extLst>
          </p:cNvPr>
          <p:cNvSpPr/>
          <p:nvPr/>
        </p:nvSpPr>
        <p:spPr>
          <a:xfrm>
            <a:off x="7051958" y="2044872"/>
            <a:ext cx="4750495"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9778993D-414C-A84C-31B7-992E618668D4}"/>
              </a:ext>
            </a:extLst>
          </p:cNvPr>
          <p:cNvSpPr txBox="1"/>
          <p:nvPr/>
        </p:nvSpPr>
        <p:spPr>
          <a:xfrm>
            <a:off x="7258826" y="2163809"/>
            <a:ext cx="4336760" cy="4092211"/>
          </a:xfrm>
          <a:prstGeom prst="rect">
            <a:avLst/>
          </a:prstGeom>
          <a:noFill/>
        </p:spPr>
        <p:txBody>
          <a:bodyPr wrap="square" rtlCol="0">
            <a:spAutoFit/>
          </a:bodyPr>
          <a:lstStyle/>
          <a:p>
            <a:pPr algn="just" rtl="1">
              <a:lnSpc>
                <a:spcPct val="150000"/>
              </a:lnSpc>
            </a:pPr>
            <a:r>
              <a:rPr lang="ar-SY" sz="2200" dirty="0"/>
              <a:t>من أشهر أدوات إضافة الأزرار الاجتماعية في المواقع الالكترونية والمتاجر الالكترونية أداة </a:t>
            </a:r>
            <a:r>
              <a:rPr lang="en-US" sz="2200" dirty="0"/>
              <a:t>Add this</a:t>
            </a:r>
            <a:r>
              <a:rPr lang="ar-SY" sz="2200" dirty="0"/>
              <a:t> والتي أصبحت تعرف بـ </a:t>
            </a:r>
            <a:r>
              <a:rPr lang="en-US" sz="2200" dirty="0"/>
              <a:t>Add to  </a:t>
            </a:r>
            <a:r>
              <a:rPr lang="ar-SY" sz="2200" dirty="0"/>
              <a:t> </a:t>
            </a:r>
            <a:r>
              <a:rPr lang="en-US" sz="2200" dirty="0"/>
              <a:t>Any</a:t>
            </a:r>
          </a:p>
          <a:p>
            <a:pPr algn="just" rtl="1">
              <a:lnSpc>
                <a:spcPct val="150000"/>
              </a:lnSpc>
            </a:pPr>
            <a:r>
              <a:rPr lang="ar-SY" sz="2200" dirty="0"/>
              <a:t>وهذه الأداة سهلة الاستخدام وتوفر أكواد برمجية لإضافتها للموقع أو المدونة وكذلك يمكن إضافتها من خلال إضافة </a:t>
            </a:r>
            <a:r>
              <a:rPr lang="en-US" sz="2200" dirty="0"/>
              <a:t>Plugin</a:t>
            </a:r>
            <a:r>
              <a:rPr lang="ar-SY" sz="2200" dirty="0"/>
              <a:t> لمنصات مثل  </a:t>
            </a:r>
            <a:r>
              <a:rPr lang="en-US" sz="2200" dirty="0"/>
              <a:t> WordPress</a:t>
            </a:r>
            <a:r>
              <a:rPr lang="ar-SY" sz="2200" dirty="0"/>
              <a:t>أو </a:t>
            </a:r>
            <a:r>
              <a:rPr lang="en-US" sz="2200" dirty="0"/>
              <a:t>Joomla</a:t>
            </a:r>
            <a:r>
              <a:rPr lang="ar-SY" sz="2200" dirty="0"/>
              <a:t>. </a:t>
            </a:r>
          </a:p>
        </p:txBody>
      </p:sp>
      <p:pic>
        <p:nvPicPr>
          <p:cNvPr id="6" name="صورة 5">
            <a:extLst>
              <a:ext uri="{FF2B5EF4-FFF2-40B4-BE49-F238E27FC236}">
                <a16:creationId xmlns:a16="http://schemas.microsoft.com/office/drawing/2014/main" id="{CCA551A0-6F43-7415-994D-CDC3C726061E}"/>
              </a:ext>
            </a:extLst>
          </p:cNvPr>
          <p:cNvPicPr>
            <a:picLocks noChangeAspect="1"/>
          </p:cNvPicPr>
          <p:nvPr/>
        </p:nvPicPr>
        <p:blipFill>
          <a:blip r:embed="rId5"/>
          <a:srcRect l="9926" r="18889" b="-237"/>
          <a:stretch>
            <a:fillRect/>
          </a:stretch>
        </p:blipFill>
        <p:spPr>
          <a:xfrm>
            <a:off x="-10510" y="1829758"/>
            <a:ext cx="6820924" cy="4818993"/>
          </a:xfrm>
          <a:prstGeom prst="rect">
            <a:avLst/>
          </a:prstGeom>
        </p:spPr>
      </p:pic>
    </p:spTree>
    <p:extLst>
      <p:ext uri="{BB962C8B-B14F-4D97-AF65-F5344CB8AC3E}">
        <p14:creationId xmlns:p14="http://schemas.microsoft.com/office/powerpoint/2010/main" val="990570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FA381-5A67-5DB9-C766-EA1F3DF0167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3336251-14AF-F8E7-7592-818CF34062B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D56E58D-987F-B786-1242-71EBF596D2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719137A-096D-EED5-05FC-DCAE05C9CEB4}"/>
              </a:ext>
            </a:extLst>
          </p:cNvPr>
          <p:cNvSpPr/>
          <p:nvPr/>
        </p:nvSpPr>
        <p:spPr>
          <a:xfrm>
            <a:off x="3864102" y="1371600"/>
            <a:ext cx="8327898" cy="548640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0C98C210-37AA-8EF0-230F-DD4E380060E1}"/>
              </a:ext>
            </a:extLst>
          </p:cNvPr>
          <p:cNvSpPr txBox="1"/>
          <p:nvPr/>
        </p:nvSpPr>
        <p:spPr>
          <a:xfrm>
            <a:off x="4016781" y="1814779"/>
            <a:ext cx="7989108" cy="4600042"/>
          </a:xfrm>
          <a:prstGeom prst="rect">
            <a:avLst/>
          </a:prstGeom>
          <a:noFill/>
        </p:spPr>
        <p:txBody>
          <a:bodyPr wrap="square" rtlCol="0">
            <a:spAutoFit/>
          </a:bodyPr>
          <a:lstStyle/>
          <a:p>
            <a:pPr algn="just" rtl="1">
              <a:lnSpc>
                <a:spcPct val="150000"/>
              </a:lnSpc>
            </a:pPr>
            <a:r>
              <a:rPr lang="ar-SY" sz="2200" dirty="0"/>
              <a:t>تعتبر التحديات </a:t>
            </a:r>
            <a:r>
              <a:rPr lang="en-US" sz="2200" dirty="0"/>
              <a:t>Challenges</a:t>
            </a:r>
            <a:r>
              <a:rPr lang="ar-SY" sz="2200" dirty="0"/>
              <a:t> على الإنترنت من أقوى أدوات التسويق الفيروسي ويمكن أن تنتشر هذه التحديات على المواقع الالكترونية ولكنها أكثر انتشاراً على مواقع التواصل الاجتماعي، وتتلخص فكرة التحدي بطلب تنفيذ أفعال معينة ونشرها على مواقع التواصل الاجتماعي أو إرسالها للموقع الالكتروني الخاص بالعلامة التجارية، وعندما يتم نشر هذه التحديات على منصات التواصل الاجتماعي يشترط وسمها بوسم </a:t>
            </a:r>
            <a:r>
              <a:rPr lang="ar-SY" sz="2200" dirty="0" err="1"/>
              <a:t>هاشتاغ</a:t>
            </a:r>
            <a:r>
              <a:rPr lang="ar-SY" sz="2200" dirty="0"/>
              <a:t> </a:t>
            </a:r>
            <a:r>
              <a:rPr lang="en-US" sz="2200" dirty="0"/>
              <a:t>#</a:t>
            </a:r>
            <a:r>
              <a:rPr lang="ar-SY" sz="2200" dirty="0"/>
              <a:t> معين يعكس اسم التحدي، وتهدف هذه التحديات إلى تحقيق التفاعل الكبير على منصات التواصل الاجتماعي وأحياناً تكون على شكل صيحات رائجة للموضة، وفي بعض التحديات يتم نقل التحدي من صديق إلى صديق آخر بحيث يشارك شخص بالتحدي ويطلب من صديق أو عدة أصدقاء المشاركة في التحدي وهكذا ينتشر التحدي بشكل فيروسي. </a:t>
            </a:r>
          </a:p>
        </p:txBody>
      </p:sp>
      <p:sp>
        <p:nvSpPr>
          <p:cNvPr id="2" name="مربع نص 1">
            <a:extLst>
              <a:ext uri="{FF2B5EF4-FFF2-40B4-BE49-F238E27FC236}">
                <a16:creationId xmlns:a16="http://schemas.microsoft.com/office/drawing/2014/main" id="{6E76F962-9EF3-DFB6-2196-B8FA238EFE20}"/>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endParaRPr lang="en-US" dirty="0">
              <a:solidFill>
                <a:schemeClr val="bg1"/>
              </a:solidFill>
            </a:endParaRPr>
          </a:p>
        </p:txBody>
      </p:sp>
      <p:pic>
        <p:nvPicPr>
          <p:cNvPr id="4" name="صورة 3" descr="صورة تحتوي على لقطة شاشة, نص, رسوم متحركة, التصميم&#10;&#10;قد يكون المحتوى الذي تم إنشاؤه بواسطة الذكاء الاصطناعي غير صحيح.">
            <a:extLst>
              <a:ext uri="{FF2B5EF4-FFF2-40B4-BE49-F238E27FC236}">
                <a16:creationId xmlns:a16="http://schemas.microsoft.com/office/drawing/2014/main" id="{68B3815E-2CB6-1AB7-7E9B-B39CD1CDF9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64229"/>
            <a:ext cx="3836800" cy="3836800"/>
          </a:xfrm>
          <a:prstGeom prst="rect">
            <a:avLst/>
          </a:prstGeom>
        </p:spPr>
      </p:pic>
    </p:spTree>
    <p:extLst>
      <p:ext uri="{BB962C8B-B14F-4D97-AF65-F5344CB8AC3E}">
        <p14:creationId xmlns:p14="http://schemas.microsoft.com/office/powerpoint/2010/main" val="3224959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3F4C0-C49C-5E48-3028-9824C77D902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DB76FAA-32B4-44B2-67E8-B9EA9BA7EB3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1376BE-4982-8FCC-D53F-066BBAF82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8593BF7-638F-802F-1BC9-481CF23D3111}"/>
              </a:ext>
            </a:extLst>
          </p:cNvPr>
          <p:cNvSpPr/>
          <p:nvPr/>
        </p:nvSpPr>
        <p:spPr>
          <a:xfrm>
            <a:off x="4027714" y="1636345"/>
            <a:ext cx="8164286" cy="51218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EE00AEBC-04A2-B5D1-3350-6E6D427476C3}"/>
              </a:ext>
            </a:extLst>
          </p:cNvPr>
          <p:cNvSpPr txBox="1"/>
          <p:nvPr/>
        </p:nvSpPr>
        <p:spPr>
          <a:xfrm>
            <a:off x="4360231" y="2083406"/>
            <a:ext cx="7499251" cy="5027017"/>
          </a:xfrm>
          <a:prstGeom prst="rect">
            <a:avLst/>
          </a:prstGeom>
          <a:noFill/>
        </p:spPr>
        <p:txBody>
          <a:bodyPr wrap="square" rtlCol="0">
            <a:spAutoFit/>
          </a:bodyPr>
          <a:lstStyle/>
          <a:p>
            <a:pPr algn="just" rtl="1">
              <a:lnSpc>
                <a:spcPct val="150000"/>
              </a:lnSpc>
            </a:pPr>
            <a:r>
              <a:rPr lang="ar-SY" sz="2200" dirty="0"/>
              <a:t>انتشر تحدي دلو الثلج </a:t>
            </a:r>
            <a:r>
              <a:rPr lang="en-US" sz="2200" dirty="0"/>
              <a:t>Ice Bucket Challenge</a:t>
            </a:r>
            <a:r>
              <a:rPr lang="ar-SY" sz="2200" dirty="0"/>
              <a:t> في صيف عام </a:t>
            </a:r>
            <a:r>
              <a:rPr lang="en-US" sz="2200" dirty="0"/>
              <a:t>2014</a:t>
            </a:r>
            <a:r>
              <a:rPr lang="ar-SY" sz="2200" dirty="0"/>
              <a:t> وكان الهدف من التحدي دعم مرضى التصلب الجانبي الضموري المعروف بالمختصر الإنكليزي </a:t>
            </a:r>
            <a:r>
              <a:rPr lang="en-US" sz="2200" dirty="0"/>
              <a:t>ALS</a:t>
            </a:r>
            <a:r>
              <a:rPr lang="ar-SY" sz="2200" dirty="0"/>
              <a:t>، وكانت الغاية من التحدي جمع التبرعات للمرضى المصابين بهذا المرض ودعم الأبحاث العلمية الطبية المتخصصة في معالجة هذا المرض، كانت فكرة التحدي عبارة عن سكب دلو من الماء المثلج على الشخص ليشعر بصدمة وتجمد مؤقت نتيجة تساقط الماء المثلج عليه، مما يعطي الشخص المشارك شعور مشابه للشعور بالألم الذي يشعر به مرضى </a:t>
            </a:r>
            <a:r>
              <a:rPr lang="en-US" sz="2200" dirty="0"/>
              <a:t>ALS</a:t>
            </a:r>
            <a:r>
              <a:rPr lang="ar-SY" sz="2200" dirty="0"/>
              <a:t> أي يهدف إلى محاكاة الشعور المفاجئ بفقدان السيطرة على العضلات، وإظهار التضامن مع المرضى الذين يعانون من تدهور عصبي عضلي سريع نتيجة إصابتهم بهذا المرض.</a:t>
            </a:r>
          </a:p>
          <a:p>
            <a:pPr algn="just" rtl="1">
              <a:lnSpc>
                <a:spcPct val="150000"/>
              </a:lnSpc>
            </a:pPr>
            <a:r>
              <a:rPr lang="ar-SY" dirty="0"/>
              <a:t> </a:t>
            </a:r>
            <a:endParaRPr lang="ar-SY" sz="2200" dirty="0"/>
          </a:p>
        </p:txBody>
      </p:sp>
      <p:sp>
        <p:nvSpPr>
          <p:cNvPr id="2" name="مربع نص 1">
            <a:extLst>
              <a:ext uri="{FF2B5EF4-FFF2-40B4-BE49-F238E27FC236}">
                <a16:creationId xmlns:a16="http://schemas.microsoft.com/office/drawing/2014/main" id="{F7BC268F-6E84-DF97-41BA-7FA0CC1CF3F8}"/>
              </a:ext>
            </a:extLst>
          </p:cNvPr>
          <p:cNvSpPr txBox="1"/>
          <p:nvPr/>
        </p:nvSpPr>
        <p:spPr>
          <a:xfrm>
            <a:off x="3000115" y="175191"/>
            <a:ext cx="5444398" cy="1908215"/>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p>
          <a:p>
            <a:pPr algn="ctr" rtl="1"/>
            <a:r>
              <a:rPr lang="ar-SY" sz="3200" b="1" dirty="0">
                <a:solidFill>
                  <a:srgbClr val="00AEEF"/>
                </a:solidFill>
              </a:rPr>
              <a:t>تحدي دلو الثلج التحدي الأشهر </a:t>
            </a:r>
          </a:p>
          <a:p>
            <a:pPr algn="ctr"/>
            <a:r>
              <a:rPr lang="en-US" u="sng" dirty="0">
                <a:hlinkClick r:id="rId4"/>
              </a:rPr>
              <a:t>https://www.als.org/ibc</a:t>
            </a:r>
            <a:r>
              <a:rPr lang="en-US" dirty="0"/>
              <a:t> </a:t>
            </a:r>
          </a:p>
          <a:p>
            <a:br>
              <a:rPr lang="en-US" dirty="0"/>
            </a:br>
            <a:endParaRPr lang="en-US" dirty="0">
              <a:solidFill>
                <a:schemeClr val="bg1"/>
              </a:solidFill>
            </a:endParaRPr>
          </a:p>
        </p:txBody>
      </p:sp>
      <p:pic>
        <p:nvPicPr>
          <p:cNvPr id="6" name="صورة 5" descr="صورة تحتوي على سماء, في الخارج, ماء, شخص&#10;&#10;قد يكون المحتوى الذي تم إنشاؤه بواسطة الذكاء الاصطناعي غير صحيح.">
            <a:extLst>
              <a:ext uri="{FF2B5EF4-FFF2-40B4-BE49-F238E27FC236}">
                <a16:creationId xmlns:a16="http://schemas.microsoft.com/office/drawing/2014/main" id="{22B1DA52-B6EE-56DF-C424-DDB829DCE6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30" y="2899401"/>
            <a:ext cx="4010284" cy="2720518"/>
          </a:xfrm>
          <a:prstGeom prst="rect">
            <a:avLst/>
          </a:prstGeom>
        </p:spPr>
      </p:pic>
    </p:spTree>
    <p:extLst>
      <p:ext uri="{BB962C8B-B14F-4D97-AF65-F5344CB8AC3E}">
        <p14:creationId xmlns:p14="http://schemas.microsoft.com/office/powerpoint/2010/main" val="1031228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A80C1-28FE-B80E-EC69-659E305ED9A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E1DEA71-9C96-3CB3-5ADF-ED922141164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C4D6474-5128-A9E9-9A35-F8180A288B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EC226E1-402F-B940-7464-96ED10E42CEC}"/>
              </a:ext>
            </a:extLst>
          </p:cNvPr>
          <p:cNvSpPr/>
          <p:nvPr/>
        </p:nvSpPr>
        <p:spPr>
          <a:xfrm>
            <a:off x="7213089" y="1757500"/>
            <a:ext cx="4893383" cy="50505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2327A593-C89A-71E7-15B9-CEE0692EAC1E}"/>
              </a:ext>
            </a:extLst>
          </p:cNvPr>
          <p:cNvSpPr txBox="1"/>
          <p:nvPr/>
        </p:nvSpPr>
        <p:spPr>
          <a:xfrm>
            <a:off x="7336595" y="2072197"/>
            <a:ext cx="4445203" cy="5107873"/>
          </a:xfrm>
          <a:prstGeom prst="rect">
            <a:avLst/>
          </a:prstGeom>
          <a:noFill/>
        </p:spPr>
        <p:txBody>
          <a:bodyPr wrap="square" rtlCol="0">
            <a:spAutoFit/>
          </a:bodyPr>
          <a:lstStyle/>
          <a:p>
            <a:pPr algn="r" rtl="1">
              <a:lnSpc>
                <a:spcPct val="150000"/>
              </a:lnSpc>
            </a:pPr>
            <a:r>
              <a:rPr lang="ar-SY" sz="2200" b="1" dirty="0"/>
              <a:t>خطوات التحدي: </a:t>
            </a:r>
          </a:p>
          <a:p>
            <a:pPr algn="r" rtl="1">
              <a:lnSpc>
                <a:spcPct val="150000"/>
              </a:lnSpc>
            </a:pPr>
            <a:r>
              <a:rPr lang="ar-SY" sz="2200" dirty="0"/>
              <a:t>1-صوّر فيديو أثناء التحدي (ِسكب دلو الثلج).</a:t>
            </a:r>
          </a:p>
          <a:p>
            <a:pPr algn="r" rtl="1">
              <a:lnSpc>
                <a:spcPct val="150000"/>
              </a:lnSpc>
            </a:pPr>
            <a:r>
              <a:rPr lang="ar-SY" sz="2200" dirty="0"/>
              <a:t>2-تحدَّ أصدقاءك وعائلتك للمشاركة في التحدي.</a:t>
            </a:r>
          </a:p>
          <a:p>
            <a:pPr algn="r" rtl="1">
              <a:lnSpc>
                <a:spcPct val="150000"/>
              </a:lnSpc>
            </a:pPr>
            <a:r>
              <a:rPr lang="ar-SY" sz="2200" dirty="0"/>
              <a:t>3-انشر ​​على مواقع التواصل الاجتماعي واوسم المنشور </a:t>
            </a:r>
            <a:r>
              <a:rPr lang="ar-SY" sz="2200" dirty="0" err="1"/>
              <a:t>بهاشتاغ</a:t>
            </a:r>
            <a:r>
              <a:rPr lang="ar-SY" sz="2200" dirty="0"/>
              <a:t> </a:t>
            </a:r>
            <a:r>
              <a:rPr lang="en-US" sz="2200" dirty="0"/>
              <a:t>#Ice_Bucket_Chellenge</a:t>
            </a:r>
            <a:endParaRPr lang="ar-SY" sz="2200" dirty="0"/>
          </a:p>
          <a:p>
            <a:pPr algn="r" rtl="1">
              <a:lnSpc>
                <a:spcPct val="150000"/>
              </a:lnSpc>
            </a:pPr>
            <a:r>
              <a:rPr lang="ar-SY" sz="2200" dirty="0"/>
              <a:t>4-التبرع: سكب دلو من الماء المثلج والتبرع بمبلغ </a:t>
            </a:r>
            <a:r>
              <a:rPr lang="en-US" sz="2200" dirty="0"/>
              <a:t>10</a:t>
            </a:r>
            <a:r>
              <a:rPr lang="ar-SY" sz="2200" dirty="0"/>
              <a:t> دولارات، أو التبرع بـ </a:t>
            </a:r>
            <a:r>
              <a:rPr lang="en-US" sz="2200" dirty="0"/>
              <a:t>100</a:t>
            </a:r>
            <a:r>
              <a:rPr lang="ar-SY" sz="2200" dirty="0"/>
              <a:t> دولار دون سكب الماء أو يمكنك التبرع بالمبلغ الذي تريده.</a:t>
            </a:r>
          </a:p>
          <a:p>
            <a:pPr algn="r" rtl="1">
              <a:lnSpc>
                <a:spcPct val="150000"/>
              </a:lnSpc>
            </a:pPr>
            <a:endParaRPr lang="ar-SY" sz="2200" dirty="0"/>
          </a:p>
        </p:txBody>
      </p:sp>
      <p:sp>
        <p:nvSpPr>
          <p:cNvPr id="2" name="مربع نص 1">
            <a:extLst>
              <a:ext uri="{FF2B5EF4-FFF2-40B4-BE49-F238E27FC236}">
                <a16:creationId xmlns:a16="http://schemas.microsoft.com/office/drawing/2014/main" id="{C2657CCB-20BB-A9E8-9926-806AC6014A01}"/>
              </a:ext>
            </a:extLst>
          </p:cNvPr>
          <p:cNvSpPr txBox="1"/>
          <p:nvPr/>
        </p:nvSpPr>
        <p:spPr>
          <a:xfrm>
            <a:off x="3000115" y="175191"/>
            <a:ext cx="5444398" cy="1908215"/>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p>
          <a:p>
            <a:pPr algn="ctr" rtl="1"/>
            <a:r>
              <a:rPr lang="ar-SY" sz="3200" b="1" dirty="0">
                <a:solidFill>
                  <a:srgbClr val="00AEEF"/>
                </a:solidFill>
              </a:rPr>
              <a:t>تحدي دلو الثلج التحدي الأشهر </a:t>
            </a:r>
          </a:p>
          <a:p>
            <a:pPr algn="ctr"/>
            <a:r>
              <a:rPr lang="en-US" u="sng" dirty="0">
                <a:hlinkClick r:id="rId4"/>
              </a:rPr>
              <a:t>https://www.als.org/ibc</a:t>
            </a:r>
            <a:r>
              <a:rPr lang="en-US" dirty="0"/>
              <a:t> </a:t>
            </a:r>
          </a:p>
          <a:p>
            <a:br>
              <a:rPr lang="en-US" dirty="0"/>
            </a:br>
            <a:endParaRPr lang="en-US" dirty="0">
              <a:solidFill>
                <a:schemeClr val="bg1"/>
              </a:solidFill>
            </a:endParaRPr>
          </a:p>
        </p:txBody>
      </p:sp>
      <p:pic>
        <p:nvPicPr>
          <p:cNvPr id="4" name="صورة 3">
            <a:extLst>
              <a:ext uri="{FF2B5EF4-FFF2-40B4-BE49-F238E27FC236}">
                <a16:creationId xmlns:a16="http://schemas.microsoft.com/office/drawing/2014/main" id="{501D2F89-D8CB-01E9-13DE-EC3077703BA7}"/>
              </a:ext>
            </a:extLst>
          </p:cNvPr>
          <p:cNvPicPr>
            <a:picLocks noChangeAspect="1"/>
          </p:cNvPicPr>
          <p:nvPr/>
        </p:nvPicPr>
        <p:blipFill>
          <a:blip r:embed="rId5"/>
          <a:stretch>
            <a:fillRect/>
          </a:stretch>
        </p:blipFill>
        <p:spPr>
          <a:xfrm>
            <a:off x="-114693" y="1707582"/>
            <a:ext cx="7227199" cy="5150418"/>
          </a:xfrm>
          <a:prstGeom prst="rect">
            <a:avLst/>
          </a:prstGeom>
        </p:spPr>
      </p:pic>
    </p:spTree>
    <p:extLst>
      <p:ext uri="{BB962C8B-B14F-4D97-AF65-F5344CB8AC3E}">
        <p14:creationId xmlns:p14="http://schemas.microsoft.com/office/powerpoint/2010/main" val="2988070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67326-06E8-764D-C23B-5DC0C5EEC53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1B22500-E1E8-C40C-C8E8-9FFD807FF3C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578A893-DF62-9AB9-5C7C-A1BBF0DCFD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2B78CA9-CFA0-A28D-1E50-1FD238F0AFFE}"/>
              </a:ext>
            </a:extLst>
          </p:cNvPr>
          <p:cNvSpPr/>
          <p:nvPr/>
        </p:nvSpPr>
        <p:spPr>
          <a:xfrm>
            <a:off x="70886" y="2083406"/>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37354BCF-EFED-A346-DADA-AB1A5C278F95}"/>
              </a:ext>
            </a:extLst>
          </p:cNvPr>
          <p:cNvSpPr txBox="1"/>
          <p:nvPr/>
        </p:nvSpPr>
        <p:spPr>
          <a:xfrm>
            <a:off x="601544" y="2158122"/>
            <a:ext cx="11309034" cy="5107873"/>
          </a:xfrm>
          <a:prstGeom prst="rect">
            <a:avLst/>
          </a:prstGeom>
          <a:noFill/>
        </p:spPr>
        <p:txBody>
          <a:bodyPr wrap="square" rtlCol="0">
            <a:spAutoFit/>
          </a:bodyPr>
          <a:lstStyle/>
          <a:p>
            <a:pPr algn="r" rtl="1">
              <a:lnSpc>
                <a:spcPct val="150000"/>
              </a:lnSpc>
            </a:pPr>
            <a:r>
              <a:rPr lang="ar-SY" sz="2200" b="1" dirty="0"/>
              <a:t>نتائج التحدي:</a:t>
            </a:r>
          </a:p>
          <a:p>
            <a:pPr algn="r" rtl="1">
              <a:lnSpc>
                <a:spcPct val="150000"/>
              </a:lnSpc>
            </a:pPr>
            <a:r>
              <a:rPr lang="ar-SY" sz="2200" dirty="0"/>
              <a:t>شارك في التحدي </a:t>
            </a:r>
            <a:r>
              <a:rPr lang="en-US" sz="2200" dirty="0"/>
              <a:t>17</a:t>
            </a:r>
            <a:r>
              <a:rPr lang="ar-SY" sz="2200" dirty="0"/>
              <a:t> مليون إنسان حول العالم ونسبة كبيرة من مشاهير العالم شاركوا في هذا التحدي من مشاهير السياسة والرياضة والفن ورجال الأعمال ورواد الأعمال.</a:t>
            </a:r>
          </a:p>
          <a:p>
            <a:pPr algn="r" rtl="1">
              <a:lnSpc>
                <a:spcPct val="150000"/>
              </a:lnSpc>
            </a:pPr>
            <a:r>
              <a:rPr lang="ar-SY" sz="2200" dirty="0"/>
              <a:t>جمع التبرعات: جمعت الحملة أكثر من </a:t>
            </a:r>
            <a:r>
              <a:rPr lang="en-US" sz="2200" dirty="0"/>
              <a:t>115</a:t>
            </a:r>
            <a:r>
              <a:rPr lang="ar-SY" sz="2200" dirty="0"/>
              <a:t> مليون دولار تبرعات لدعم المرضى والأبحاث العلمية الطبية المتخصصة في هذا المرض.</a:t>
            </a:r>
          </a:p>
          <a:p>
            <a:pPr algn="r" rtl="1">
              <a:lnSpc>
                <a:spcPct val="150000"/>
              </a:lnSpc>
            </a:pPr>
            <a:r>
              <a:rPr lang="ar-SY" sz="2200" dirty="0"/>
              <a:t>مشاهدات الفيديو </a:t>
            </a:r>
            <a:r>
              <a:rPr lang="en-US" sz="2200" dirty="0"/>
              <a:t>Views</a:t>
            </a:r>
            <a:r>
              <a:rPr lang="ar-SY" sz="2200" dirty="0"/>
              <a:t>: حصدت الفيديوهات المنشورة التي تتضمن التحدي ما يُقدّر بـ </a:t>
            </a:r>
            <a:r>
              <a:rPr lang="en-US" sz="2200" dirty="0"/>
              <a:t>10 </a:t>
            </a:r>
            <a:r>
              <a:rPr lang="ar-SY" sz="2200" dirty="0"/>
              <a:t> مليارات مشاهدة.</a:t>
            </a:r>
          </a:p>
          <a:p>
            <a:pPr algn="r" rtl="1">
              <a:lnSpc>
                <a:spcPct val="150000"/>
              </a:lnSpc>
            </a:pPr>
            <a:r>
              <a:rPr lang="ar-SY" sz="2200" dirty="0"/>
              <a:t>مشاركات فيسبوك </a:t>
            </a:r>
            <a:r>
              <a:rPr lang="en-US" sz="2200" dirty="0"/>
              <a:t>Shares</a:t>
            </a:r>
            <a:r>
              <a:rPr lang="ar-SY" sz="2200" dirty="0"/>
              <a:t>: تمت مشاركة التحدي عبر صفحات </a:t>
            </a:r>
            <a:r>
              <a:rPr lang="en-US" sz="2200" dirty="0"/>
              <a:t>Facebook</a:t>
            </a:r>
            <a:r>
              <a:rPr lang="ar-SY" sz="2200" dirty="0"/>
              <a:t> أكثر من </a:t>
            </a:r>
            <a:r>
              <a:rPr lang="en-US" sz="2200" dirty="0"/>
              <a:t>2.4</a:t>
            </a:r>
            <a:r>
              <a:rPr lang="ar-SY" sz="2200" dirty="0"/>
              <a:t> مليون مرة على فيسبوك وحده.</a:t>
            </a:r>
          </a:p>
          <a:p>
            <a:pPr algn="r" rtl="1">
              <a:lnSpc>
                <a:spcPct val="150000"/>
              </a:lnSpc>
            </a:pPr>
            <a:r>
              <a:rPr lang="ar-SY" sz="2200" dirty="0"/>
              <a:t>إشارات تويتر </a:t>
            </a:r>
            <a:r>
              <a:rPr lang="en-US" sz="2200" dirty="0"/>
              <a:t>Mentions</a:t>
            </a:r>
            <a:r>
              <a:rPr lang="ar-SY" sz="2200" dirty="0"/>
              <a:t>: ذُكرت هذه الظاهرة أكثر من </a:t>
            </a:r>
            <a:r>
              <a:rPr lang="en-US" sz="2200" dirty="0"/>
              <a:t>2.2</a:t>
            </a:r>
            <a:r>
              <a:rPr lang="ar-SY" sz="2200" dirty="0"/>
              <a:t> مليون مرة على تويتر.</a:t>
            </a:r>
          </a:p>
          <a:p>
            <a:pPr algn="r">
              <a:lnSpc>
                <a:spcPct val="150000"/>
              </a:lnSpc>
            </a:pPr>
            <a:br>
              <a:rPr lang="ar-SY" sz="2200" dirty="0"/>
            </a:br>
            <a:r>
              <a:rPr lang="ar-SY" sz="2200" dirty="0"/>
              <a:t> </a:t>
            </a:r>
          </a:p>
        </p:txBody>
      </p:sp>
      <p:sp>
        <p:nvSpPr>
          <p:cNvPr id="2" name="مربع نص 1">
            <a:extLst>
              <a:ext uri="{FF2B5EF4-FFF2-40B4-BE49-F238E27FC236}">
                <a16:creationId xmlns:a16="http://schemas.microsoft.com/office/drawing/2014/main" id="{7582F1ED-9D08-32E3-89E6-D226886B4D9D}"/>
              </a:ext>
            </a:extLst>
          </p:cNvPr>
          <p:cNvSpPr txBox="1"/>
          <p:nvPr/>
        </p:nvSpPr>
        <p:spPr>
          <a:xfrm>
            <a:off x="3000115" y="175191"/>
            <a:ext cx="5444398" cy="1908215"/>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p>
          <a:p>
            <a:pPr algn="ctr" rtl="1"/>
            <a:r>
              <a:rPr lang="ar-SY" sz="3200" b="1" dirty="0">
                <a:solidFill>
                  <a:srgbClr val="00AEEF"/>
                </a:solidFill>
              </a:rPr>
              <a:t>تحدي دلو الثلج التحدي الأشهر </a:t>
            </a:r>
          </a:p>
          <a:p>
            <a:pPr algn="ctr"/>
            <a:r>
              <a:rPr lang="en-US" u="sng" dirty="0">
                <a:hlinkClick r:id="rId4"/>
              </a:rPr>
              <a:t>https://www.als.org/ibc</a:t>
            </a:r>
            <a:r>
              <a:rPr lang="en-US" dirty="0"/>
              <a:t> </a:t>
            </a:r>
          </a:p>
          <a:p>
            <a:br>
              <a:rPr lang="en-US" dirty="0"/>
            </a:br>
            <a:endParaRPr lang="en-US" dirty="0">
              <a:solidFill>
                <a:schemeClr val="bg1"/>
              </a:solidFill>
            </a:endParaRPr>
          </a:p>
        </p:txBody>
      </p:sp>
    </p:spTree>
    <p:extLst>
      <p:ext uri="{BB962C8B-B14F-4D97-AF65-F5344CB8AC3E}">
        <p14:creationId xmlns:p14="http://schemas.microsoft.com/office/powerpoint/2010/main" val="213504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ECA9B-88CE-1C42-2D2D-DE85691DAE9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24816B4-DD23-A94A-D389-661B33BF50B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4948961-28B6-6DBB-D10B-4093E5980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0A914BB-6B5E-8A54-F64F-589D8C9C1EF1}"/>
              </a:ext>
            </a:extLst>
          </p:cNvPr>
          <p:cNvSpPr txBox="1"/>
          <p:nvPr/>
        </p:nvSpPr>
        <p:spPr>
          <a:xfrm>
            <a:off x="3000115" y="175191"/>
            <a:ext cx="5444398" cy="1631216"/>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p>
          <a:p>
            <a:pPr algn="ctr" rtl="1"/>
            <a:r>
              <a:rPr lang="ar-SY" sz="3200" b="1" dirty="0">
                <a:solidFill>
                  <a:srgbClr val="00AEEF"/>
                </a:solidFill>
              </a:rPr>
              <a:t>تحدي دلو الثلج بيل غيتس </a:t>
            </a:r>
          </a:p>
          <a:p>
            <a:pPr algn="ctr"/>
            <a:r>
              <a:rPr lang="en-US" u="sng" dirty="0">
                <a:hlinkClick r:id="rId6"/>
              </a:rPr>
              <a:t>https://www.youtube.com/watch?v=XS6ysDFTbLU</a:t>
            </a:r>
            <a:r>
              <a:rPr lang="en-US" dirty="0"/>
              <a:t> </a:t>
            </a:r>
            <a:br>
              <a:rPr lang="en-US" dirty="0"/>
            </a:br>
            <a:endParaRPr lang="en-US" dirty="0">
              <a:solidFill>
                <a:schemeClr val="bg1"/>
              </a:solidFill>
            </a:endParaRPr>
          </a:p>
        </p:txBody>
      </p:sp>
      <p:pic>
        <p:nvPicPr>
          <p:cNvPr id="3" name="تحدي دلو الثلج بيل غيتس">
            <a:hlinkClick r:id="" action="ppaction://media"/>
            <a:extLst>
              <a:ext uri="{FF2B5EF4-FFF2-40B4-BE49-F238E27FC236}">
                <a16:creationId xmlns:a16="http://schemas.microsoft.com/office/drawing/2014/main" id="{BFBB3538-A024-7C55-A3AF-3D037DC5811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512009" y="1737360"/>
            <a:ext cx="9035801" cy="5082638"/>
          </a:xfrm>
          <a:prstGeom prst="rect">
            <a:avLst/>
          </a:prstGeom>
        </p:spPr>
      </p:pic>
      <p:pic>
        <p:nvPicPr>
          <p:cNvPr id="4" name="تحدي دلو الثلج بيل غيتس">
            <a:hlinkClick r:id="" action="ppaction://media"/>
            <a:extLst>
              <a:ext uri="{FF2B5EF4-FFF2-40B4-BE49-F238E27FC236}">
                <a16:creationId xmlns:a16="http://schemas.microsoft.com/office/drawing/2014/main" id="{1C907D50-A4A3-D00A-58F5-CA260862B3DA}"/>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492760" y="1737360"/>
            <a:ext cx="9035801" cy="5082638"/>
          </a:xfrm>
          <a:prstGeom prst="rect">
            <a:avLst/>
          </a:prstGeom>
        </p:spPr>
      </p:pic>
    </p:spTree>
    <p:extLst>
      <p:ext uri="{BB962C8B-B14F-4D97-AF65-F5344CB8AC3E}">
        <p14:creationId xmlns:p14="http://schemas.microsoft.com/office/powerpoint/2010/main" val="213988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07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90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video>
              <p:cMediaNode vol="80000">
                <p:cTn id="22"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ECA9B-88CE-1C42-2D2D-DE85691DAE9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24816B4-DD23-A94A-D389-661B33BF50B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4948961-28B6-6DBB-D10B-4093E5980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0A914BB-6B5E-8A54-F64F-589D8C9C1EF1}"/>
              </a:ext>
            </a:extLst>
          </p:cNvPr>
          <p:cNvSpPr txBox="1"/>
          <p:nvPr/>
        </p:nvSpPr>
        <p:spPr>
          <a:xfrm>
            <a:off x="3000115" y="175191"/>
            <a:ext cx="5444398" cy="1354217"/>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p>
          <a:p>
            <a:pPr algn="ctr" rtl="1"/>
            <a:r>
              <a:rPr lang="ar-SY" sz="3200" b="1" dirty="0">
                <a:solidFill>
                  <a:srgbClr val="00AEEF"/>
                </a:solidFill>
              </a:rPr>
              <a:t>تحدي دلو الثلج مارك </a:t>
            </a:r>
            <a:r>
              <a:rPr lang="ar-SY" sz="3200" b="1" dirty="0" err="1">
                <a:solidFill>
                  <a:srgbClr val="00AEEF"/>
                </a:solidFill>
              </a:rPr>
              <a:t>زوكربيرغ</a:t>
            </a:r>
            <a:endParaRPr lang="ar-SY" sz="3200" b="1" dirty="0">
              <a:solidFill>
                <a:srgbClr val="00AEEF"/>
              </a:solidFill>
            </a:endParaRPr>
          </a:p>
          <a:p>
            <a:pPr algn="ctr" rtl="1"/>
            <a:r>
              <a:rPr lang="en-US" u="sng" dirty="0">
                <a:hlinkClick r:id="rId6"/>
              </a:rPr>
              <a:t>https://www.youtube.com/watch?v=5W37Z6U16MY</a:t>
            </a:r>
            <a:r>
              <a:rPr lang="en-US" dirty="0"/>
              <a:t> </a:t>
            </a:r>
            <a:endParaRPr lang="ar-SY" sz="3200" b="1" dirty="0">
              <a:solidFill>
                <a:srgbClr val="00AEEF"/>
              </a:solidFill>
            </a:endParaRPr>
          </a:p>
        </p:txBody>
      </p:sp>
      <p:pic>
        <p:nvPicPr>
          <p:cNvPr id="4" name="تحدي دلو الثلج مارك زوكربيرغ">
            <a:hlinkClick r:id="" action="ppaction://media"/>
            <a:extLst>
              <a:ext uri="{FF2B5EF4-FFF2-40B4-BE49-F238E27FC236}">
                <a16:creationId xmlns:a16="http://schemas.microsoft.com/office/drawing/2014/main" id="{2C8EAEA1-4EF4-5098-4588-8448AE3990D0}"/>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462012" y="1856233"/>
            <a:ext cx="8892032" cy="5001768"/>
          </a:xfrm>
          <a:prstGeom prst="rect">
            <a:avLst/>
          </a:prstGeom>
        </p:spPr>
      </p:pic>
    </p:spTree>
    <p:extLst>
      <p:ext uri="{BB962C8B-B14F-4D97-AF65-F5344CB8AC3E}">
        <p14:creationId xmlns:p14="http://schemas.microsoft.com/office/powerpoint/2010/main" val="255389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1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E0A67-8493-FACC-D9F9-70A4CDEB86F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964BE2C-A1A8-8388-9CE9-A4E67C5FE50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6B8B16E-E239-5266-EF8D-0233BF93DA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37530BD4-7E1D-FC60-C564-1ECBC8733D7F}"/>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التحديات </a:t>
            </a:r>
            <a:r>
              <a:rPr lang="en-US" sz="3200" b="1" dirty="0">
                <a:solidFill>
                  <a:srgbClr val="00AEEF"/>
                </a:solidFill>
              </a:rPr>
              <a:t>Challenges</a:t>
            </a:r>
            <a:endParaRPr lang="ar-SY" sz="3200" b="1" dirty="0">
              <a:solidFill>
                <a:srgbClr val="00AEEF"/>
              </a:solidFill>
            </a:endParaRPr>
          </a:p>
          <a:p>
            <a:pPr algn="ctr" rtl="1"/>
            <a:r>
              <a:rPr lang="ar-SY" sz="3200" b="1" dirty="0">
                <a:solidFill>
                  <a:srgbClr val="00AEEF"/>
                </a:solidFill>
              </a:rPr>
              <a:t>التحديات على </a:t>
            </a:r>
            <a:r>
              <a:rPr lang="en-US" sz="3200" b="1" dirty="0">
                <a:solidFill>
                  <a:srgbClr val="00AEEF"/>
                </a:solidFill>
              </a:rPr>
              <a:t>TikTok</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EF47DEEA-D0C1-100D-D681-4F9A90BBE62F}"/>
              </a:ext>
            </a:extLst>
          </p:cNvPr>
          <p:cNvSpPr/>
          <p:nvPr/>
        </p:nvSpPr>
        <p:spPr>
          <a:xfrm>
            <a:off x="70886" y="2083406"/>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3DFFA35E-111C-13CA-E765-7C72116D56C3}"/>
              </a:ext>
            </a:extLst>
          </p:cNvPr>
          <p:cNvSpPr txBox="1"/>
          <p:nvPr/>
        </p:nvSpPr>
        <p:spPr>
          <a:xfrm>
            <a:off x="304800" y="2158122"/>
            <a:ext cx="11605778" cy="4600042"/>
          </a:xfrm>
          <a:prstGeom prst="rect">
            <a:avLst/>
          </a:prstGeom>
          <a:noFill/>
        </p:spPr>
        <p:txBody>
          <a:bodyPr wrap="square" rtlCol="0">
            <a:spAutoFit/>
          </a:bodyPr>
          <a:lstStyle/>
          <a:p>
            <a:pPr algn="just" rtl="1">
              <a:lnSpc>
                <a:spcPct val="150000"/>
              </a:lnSpc>
            </a:pPr>
            <a:r>
              <a:rPr lang="ar-SY" sz="2200" dirty="0"/>
              <a:t>التحديات على منصة </a:t>
            </a:r>
            <a:r>
              <a:rPr lang="en-US" sz="2200" dirty="0"/>
              <a:t>TikTok</a:t>
            </a:r>
            <a:r>
              <a:rPr lang="ar-SY" sz="2200" dirty="0"/>
              <a:t> هي الأقوى والأكثر انتشاراً سواء كانت تحديات عامة أو تحديات تخص العلامات التجارية والمنتجات.</a:t>
            </a:r>
          </a:p>
          <a:p>
            <a:pPr algn="just" rtl="1">
              <a:lnSpc>
                <a:spcPct val="150000"/>
              </a:lnSpc>
            </a:pPr>
            <a:r>
              <a:rPr lang="ar-SY" sz="2200" dirty="0"/>
              <a:t>-من التحديات الشهيرة على منصة </a:t>
            </a:r>
            <a:r>
              <a:rPr lang="en-US" sz="2200" dirty="0"/>
              <a:t>TikTok</a:t>
            </a:r>
            <a:r>
              <a:rPr lang="ar-SY" sz="2200" dirty="0"/>
              <a:t> تحدي الاختباء من حيوانك الأليف </a:t>
            </a:r>
            <a:r>
              <a:rPr lang="en-US" sz="2200" dirty="0"/>
              <a:t>Hide from your Pet</a:t>
            </a:r>
            <a:r>
              <a:rPr lang="ar-SY" sz="2200" dirty="0"/>
              <a:t> وهو تحدي مضحك انتشر بشكل كبير حيث يختبئ صاحب الحيوان الأليف منه ويفاجئه بالظهور. </a:t>
            </a:r>
          </a:p>
          <a:p>
            <a:pPr algn="just" rtl="1">
              <a:lnSpc>
                <a:spcPct val="150000"/>
              </a:lnSpc>
            </a:pPr>
            <a:r>
              <a:rPr lang="ar-SY" sz="2200" dirty="0"/>
              <a:t>-من التحديات الشهيرة التي تقوم بها العلامات التجارية على </a:t>
            </a:r>
            <a:r>
              <a:rPr lang="en-US" sz="2200" dirty="0"/>
              <a:t>TikTok</a:t>
            </a:r>
            <a:r>
              <a:rPr lang="ar-SY" sz="2200" dirty="0"/>
              <a:t> تحديات العلامة التجارية الفاخرة </a:t>
            </a:r>
            <a:r>
              <a:rPr lang="en-US" sz="2200" dirty="0"/>
              <a:t>Gucci</a:t>
            </a:r>
            <a:r>
              <a:rPr lang="ar-SY" sz="2200" dirty="0"/>
              <a:t> ومن أشهر تحدياتها تحدي عارض أزياء </a:t>
            </a:r>
            <a:r>
              <a:rPr lang="en-US" sz="2200" dirty="0"/>
              <a:t>Gucci</a:t>
            </a:r>
            <a:r>
              <a:rPr lang="ar-SY" sz="2200" dirty="0"/>
              <a:t> أو ما يعرف بـ </a:t>
            </a:r>
            <a:r>
              <a:rPr lang="en-US" sz="2200" dirty="0"/>
              <a:t>Gucci model challenge </a:t>
            </a:r>
            <a:r>
              <a:rPr lang="ar-SY" sz="2200" dirty="0"/>
              <a:t> وهو تحدي مضحك بحيث يظهر الأشخاص بحالات مضحكة وهو يمثلون وكأنهم عارضي أزياء لهذه العلامة التجارية، ويمكن استعراض هذا التحدي من خلال الرابط التالي: </a:t>
            </a:r>
            <a:r>
              <a:rPr lang="en-US" sz="2200" dirty="0">
                <a:hlinkClick r:id="rId4"/>
              </a:rPr>
              <a:t>https://www.tiktok.com/search?q=gucci-model-challenge&amp;t=1771041595429</a:t>
            </a:r>
            <a:r>
              <a:rPr lang="ar-SY" sz="2200" dirty="0"/>
              <a:t> </a:t>
            </a:r>
          </a:p>
          <a:p>
            <a:pPr algn="r" rtl="1">
              <a:lnSpc>
                <a:spcPct val="150000"/>
              </a:lnSpc>
            </a:pPr>
            <a:r>
              <a:rPr lang="ar-SY" sz="2200" dirty="0"/>
              <a:t> </a:t>
            </a:r>
          </a:p>
        </p:txBody>
      </p:sp>
    </p:spTree>
    <p:extLst>
      <p:ext uri="{BB962C8B-B14F-4D97-AF65-F5344CB8AC3E}">
        <p14:creationId xmlns:p14="http://schemas.microsoft.com/office/powerpoint/2010/main" val="25585339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3DC48-54AD-E048-A53D-A3590E256E2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99A0F1C-BE6A-DCFB-6B09-15890D24774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B29F739-CD3A-088E-3495-C409C20B1E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4E65BAD-9A38-7B12-2F94-B8EB1F488413}"/>
              </a:ext>
            </a:extLst>
          </p:cNvPr>
          <p:cNvSpPr txBox="1"/>
          <p:nvPr/>
        </p:nvSpPr>
        <p:spPr>
          <a:xfrm>
            <a:off x="1514475" y="175191"/>
            <a:ext cx="7467600" cy="584775"/>
          </a:xfrm>
          <a:prstGeom prst="rect">
            <a:avLst/>
          </a:prstGeom>
          <a:noFill/>
        </p:spPr>
        <p:txBody>
          <a:bodyPr wrap="square" rtlCol="0">
            <a:spAutoFit/>
          </a:bodyPr>
          <a:lstStyle/>
          <a:p>
            <a:pPr algn="ctr" rtl="1"/>
            <a:r>
              <a:rPr lang="ar-SY" sz="3200" b="1" dirty="0">
                <a:solidFill>
                  <a:srgbClr val="00AEEF"/>
                </a:solidFill>
              </a:rPr>
              <a:t>المسابقات </a:t>
            </a:r>
            <a:r>
              <a:rPr lang="en-US" sz="3200" b="1" dirty="0">
                <a:solidFill>
                  <a:srgbClr val="00AEEF"/>
                </a:solidFill>
              </a:rPr>
              <a:t>Giveaway</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3BBEB8E2-C140-075C-3118-1AF1A10DF429}"/>
              </a:ext>
            </a:extLst>
          </p:cNvPr>
          <p:cNvSpPr/>
          <p:nvPr/>
        </p:nvSpPr>
        <p:spPr>
          <a:xfrm>
            <a:off x="70886" y="1702676"/>
            <a:ext cx="12050227" cy="483735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98192C15-F9A2-F4E3-57A8-31D4D6BFA3E3}"/>
              </a:ext>
            </a:extLst>
          </p:cNvPr>
          <p:cNvSpPr txBox="1"/>
          <p:nvPr/>
        </p:nvSpPr>
        <p:spPr>
          <a:xfrm>
            <a:off x="441482" y="1821333"/>
            <a:ext cx="11309034" cy="4600042"/>
          </a:xfrm>
          <a:prstGeom prst="rect">
            <a:avLst/>
          </a:prstGeom>
          <a:noFill/>
        </p:spPr>
        <p:txBody>
          <a:bodyPr wrap="square" rtlCol="0">
            <a:spAutoFit/>
          </a:bodyPr>
          <a:lstStyle/>
          <a:p>
            <a:pPr algn="just" rtl="1">
              <a:lnSpc>
                <a:spcPct val="150000"/>
              </a:lnSpc>
            </a:pPr>
            <a:r>
              <a:rPr lang="ar-SY" sz="2200" dirty="0"/>
              <a:t>المسابقات التي تكون قصيرة على صفحات التواصل الاجتماعي ويتم تقديم جوائز للرابحين في هذه المسابقة تعرف بالمصطلح الإنكليزي </a:t>
            </a:r>
            <a:r>
              <a:rPr lang="en-US" sz="2200" dirty="0"/>
              <a:t>Giveaway) </a:t>
            </a:r>
            <a:r>
              <a:rPr lang="ar-SY" sz="2200" dirty="0"/>
              <a:t>)، يمكن ربط هذه المسابقة مع صفحة تسجيل الحساب أو شراء منتج، وتتلخص فكرة المسابقة بتحديد مجموعة من الشروط على المستخدم القيام بها خلال فترة زمنية معينة مثلاً عدة ساعات أو يوم أو يومين، مقابل دخوله في المسابقة والفائزون في المسابقة يحصلون على جوائز مجزية عند تفوقهم على بقية المتسابقين، على سبيل المثال قد تكون المسابقة: </a:t>
            </a:r>
          </a:p>
          <a:p>
            <a:pPr algn="just" rtl="1">
              <a:lnSpc>
                <a:spcPct val="150000"/>
              </a:lnSpc>
            </a:pPr>
            <a:r>
              <a:rPr lang="ar-SY" sz="2200" dirty="0"/>
              <a:t>-التفاعل مع المنشور </a:t>
            </a:r>
          </a:p>
          <a:p>
            <a:pPr algn="just" rtl="1">
              <a:lnSpc>
                <a:spcPct val="150000"/>
              </a:lnSpc>
            </a:pPr>
            <a:r>
              <a:rPr lang="ar-SY" sz="2200" dirty="0"/>
              <a:t>-متابعة الصفحة </a:t>
            </a:r>
          </a:p>
          <a:p>
            <a:pPr algn="just" rtl="1">
              <a:lnSpc>
                <a:spcPct val="150000"/>
              </a:lnSpc>
            </a:pPr>
            <a:r>
              <a:rPr lang="ar-SY" sz="2200" dirty="0"/>
              <a:t>-مشاركة المنشور</a:t>
            </a:r>
          </a:p>
          <a:p>
            <a:pPr algn="just" rtl="1">
              <a:lnSpc>
                <a:spcPct val="150000"/>
              </a:lnSpc>
            </a:pPr>
            <a:r>
              <a:rPr lang="ar-SY" sz="2200" dirty="0"/>
              <a:t>والفائز هو الشخص الذي يحصل على أكبر عدد من التفاعلات على المنشور الذي قام بمشاركته.</a:t>
            </a:r>
          </a:p>
        </p:txBody>
      </p:sp>
    </p:spTree>
    <p:extLst>
      <p:ext uri="{BB962C8B-B14F-4D97-AF65-F5344CB8AC3E}">
        <p14:creationId xmlns:p14="http://schemas.microsoft.com/office/powerpoint/2010/main" val="3732106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14775-1BB0-F6B8-BBEF-E7B3C8CE6B1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B669D73-7BBE-1837-0C96-ECB987E8EFF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DC55F45-4187-F3AC-79C1-84D788B9F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46133B7-D37C-8D34-37BF-A550CFB52784}"/>
              </a:ext>
            </a:extLst>
          </p:cNvPr>
          <p:cNvSpPr txBox="1"/>
          <p:nvPr/>
        </p:nvSpPr>
        <p:spPr>
          <a:xfrm>
            <a:off x="1514475" y="175191"/>
            <a:ext cx="7467600" cy="584775"/>
          </a:xfrm>
          <a:prstGeom prst="rect">
            <a:avLst/>
          </a:prstGeom>
          <a:noFill/>
        </p:spPr>
        <p:txBody>
          <a:bodyPr wrap="square" rtlCol="0">
            <a:spAutoFit/>
          </a:bodyPr>
          <a:lstStyle/>
          <a:p>
            <a:pPr algn="ctr" rtl="1"/>
            <a:r>
              <a:rPr lang="ar-SY" sz="3200" b="1" dirty="0">
                <a:solidFill>
                  <a:srgbClr val="00AEEF"/>
                </a:solidFill>
              </a:rPr>
              <a:t>المسابقات </a:t>
            </a:r>
            <a:r>
              <a:rPr lang="en-US" sz="3200" b="1" dirty="0">
                <a:solidFill>
                  <a:srgbClr val="00AEEF"/>
                </a:solidFill>
              </a:rPr>
              <a:t>Giveaway</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4101589F-8D18-7D9B-7908-144F86136827}"/>
              </a:ext>
            </a:extLst>
          </p:cNvPr>
          <p:cNvSpPr/>
          <p:nvPr/>
        </p:nvSpPr>
        <p:spPr>
          <a:xfrm>
            <a:off x="4985658" y="1479459"/>
            <a:ext cx="7124570" cy="527870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2B5CE569-9BB9-BA01-95AD-4C7283A7A5F8}"/>
              </a:ext>
            </a:extLst>
          </p:cNvPr>
          <p:cNvSpPr txBox="1"/>
          <p:nvPr/>
        </p:nvSpPr>
        <p:spPr>
          <a:xfrm>
            <a:off x="5380399" y="1479458"/>
            <a:ext cx="6342040" cy="5107873"/>
          </a:xfrm>
          <a:prstGeom prst="rect">
            <a:avLst/>
          </a:prstGeom>
          <a:noFill/>
        </p:spPr>
        <p:txBody>
          <a:bodyPr wrap="square" rtlCol="0">
            <a:spAutoFit/>
          </a:bodyPr>
          <a:lstStyle/>
          <a:p>
            <a:pPr algn="just" rtl="1">
              <a:lnSpc>
                <a:spcPct val="150000"/>
              </a:lnSpc>
            </a:pPr>
            <a:r>
              <a:rPr lang="ar-SY" sz="2200" dirty="0"/>
              <a:t>مسابقة استخدام المنتج:</a:t>
            </a:r>
          </a:p>
          <a:p>
            <a:pPr algn="just" rtl="1">
              <a:lnSpc>
                <a:spcPct val="150000"/>
              </a:lnSpc>
            </a:pPr>
            <a:r>
              <a:rPr lang="ar-SY" sz="2200" dirty="0"/>
              <a:t>شروط المسابقة:</a:t>
            </a:r>
          </a:p>
          <a:p>
            <a:pPr algn="just" rtl="1">
              <a:lnSpc>
                <a:spcPct val="150000"/>
              </a:lnSpc>
            </a:pPr>
            <a:r>
              <a:rPr lang="ar-SY" sz="2200" dirty="0"/>
              <a:t>-شراء المنتج </a:t>
            </a:r>
          </a:p>
          <a:p>
            <a:pPr algn="just" rtl="1">
              <a:lnSpc>
                <a:spcPct val="150000"/>
              </a:lnSpc>
            </a:pPr>
            <a:r>
              <a:rPr lang="ar-SY" sz="2200" dirty="0"/>
              <a:t>-تصوير المنتج أثناء استخدامه</a:t>
            </a:r>
          </a:p>
          <a:p>
            <a:pPr algn="just" rtl="1">
              <a:lnSpc>
                <a:spcPct val="150000"/>
              </a:lnSpc>
            </a:pPr>
            <a:r>
              <a:rPr lang="ar-SY" sz="2200" dirty="0"/>
              <a:t>-إرسال الفيديو للعلامة التجارية عبر الرسائل المباشرة</a:t>
            </a:r>
          </a:p>
          <a:p>
            <a:pPr algn="just" rtl="1">
              <a:lnSpc>
                <a:spcPct val="150000"/>
              </a:lnSpc>
            </a:pPr>
            <a:r>
              <a:rPr lang="ar-SY" sz="2200" dirty="0"/>
              <a:t>-العلامة التجارية تقوم بمشاركة الفيديو على صفحتها والفيديو الذي يحصل على أكثر عدد من التفاعلات يكون هو الفائز؟</a:t>
            </a:r>
          </a:p>
          <a:p>
            <a:pPr algn="just" rtl="1">
              <a:lnSpc>
                <a:spcPct val="150000"/>
              </a:lnSpc>
            </a:pPr>
            <a:r>
              <a:rPr lang="ar-SY" sz="2200" dirty="0"/>
              <a:t>ويمكن أن تكون المسابقة من خلال كتابة المستخدمين تعليقات على منشور العلامة التجارية حول استخدامهم للمنتج والتعليق الذي يحصل على أكبر عدد من التفاعلات يحصل على جائزة.</a:t>
            </a:r>
          </a:p>
        </p:txBody>
      </p:sp>
      <p:pic>
        <p:nvPicPr>
          <p:cNvPr id="6" name="صورة 5" descr="صورة تحتوي على الخط, الرسومات, رسم, قصاصة فنية&#10;&#10;قد يكون المحتوى الذي تم إنشاؤه بواسطة الذكاء الاصطناعي غير صحيح.">
            <a:extLst>
              <a:ext uri="{FF2B5EF4-FFF2-40B4-BE49-F238E27FC236}">
                <a16:creationId xmlns:a16="http://schemas.microsoft.com/office/drawing/2014/main" id="{2CD99CA4-222E-AF3A-35A5-3AE5B36A36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58" y="1765447"/>
            <a:ext cx="4706730" cy="4706730"/>
          </a:xfrm>
          <a:prstGeom prst="rect">
            <a:avLst/>
          </a:prstGeom>
        </p:spPr>
      </p:pic>
    </p:spTree>
    <p:extLst>
      <p:ext uri="{BB962C8B-B14F-4D97-AF65-F5344CB8AC3E}">
        <p14:creationId xmlns:p14="http://schemas.microsoft.com/office/powerpoint/2010/main" val="3908433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49A82-B690-CECA-7CA8-3B76C859D0F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DC6349F-5E32-99B7-7675-A0DDBDC8E97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840C9FF-B2D9-DF64-A252-89A7E4A05E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872640E3-9332-16FA-53FA-889051B42D3E}"/>
              </a:ext>
            </a:extLst>
          </p:cNvPr>
          <p:cNvSpPr txBox="1"/>
          <p:nvPr/>
        </p:nvSpPr>
        <p:spPr>
          <a:xfrm>
            <a:off x="1440583" y="125241"/>
            <a:ext cx="7467600" cy="1354217"/>
          </a:xfrm>
          <a:prstGeom prst="rect">
            <a:avLst/>
          </a:prstGeom>
          <a:noFill/>
        </p:spPr>
        <p:txBody>
          <a:bodyPr wrap="square" rtlCol="0">
            <a:spAutoFit/>
          </a:bodyPr>
          <a:lstStyle/>
          <a:p>
            <a:pPr algn="ctr" rtl="1"/>
            <a:r>
              <a:rPr lang="ar-SY" sz="3200" b="1" dirty="0">
                <a:solidFill>
                  <a:srgbClr val="00AEEF"/>
                </a:solidFill>
              </a:rPr>
              <a:t>المسابقات </a:t>
            </a:r>
            <a:r>
              <a:rPr lang="en-US" sz="3200" b="1" dirty="0">
                <a:solidFill>
                  <a:srgbClr val="00AEEF"/>
                </a:solidFill>
              </a:rPr>
              <a:t>Giveaway</a:t>
            </a:r>
          </a:p>
          <a:p>
            <a:pPr algn="ctr" rtl="1"/>
            <a:r>
              <a:rPr lang="ar-SY" sz="3200" b="1" dirty="0">
                <a:solidFill>
                  <a:srgbClr val="00AEEF"/>
                </a:solidFill>
              </a:rPr>
              <a:t>تطبيق </a:t>
            </a:r>
            <a:r>
              <a:rPr lang="en-US" sz="3200" b="1" dirty="0" err="1">
                <a:solidFill>
                  <a:srgbClr val="00AEEF"/>
                </a:solidFill>
              </a:rPr>
              <a:t>Woorise</a:t>
            </a:r>
            <a:r>
              <a:rPr lang="ar-SY" sz="3200" b="1" dirty="0">
                <a:solidFill>
                  <a:srgbClr val="00AEEF"/>
                </a:solidFill>
              </a:rPr>
              <a:t> </a:t>
            </a:r>
          </a:p>
          <a:p>
            <a:pPr algn="ctr" rtl="1"/>
            <a:r>
              <a:rPr lang="en-US" dirty="0">
                <a:hlinkClick r:id="rId4"/>
              </a:rPr>
              <a:t>https://woorise.com/giveaways</a:t>
            </a:r>
            <a:r>
              <a:rPr lang="ar-SY" dirty="0"/>
              <a:t> </a:t>
            </a:r>
            <a:endParaRPr lang="en-US" dirty="0"/>
          </a:p>
        </p:txBody>
      </p:sp>
      <p:pic>
        <p:nvPicPr>
          <p:cNvPr id="6" name="صورة 5">
            <a:extLst>
              <a:ext uri="{FF2B5EF4-FFF2-40B4-BE49-F238E27FC236}">
                <a16:creationId xmlns:a16="http://schemas.microsoft.com/office/drawing/2014/main" id="{78799E2F-7697-2896-B2C4-37F3AE883DF3}"/>
              </a:ext>
            </a:extLst>
          </p:cNvPr>
          <p:cNvPicPr>
            <a:picLocks noChangeAspect="1"/>
          </p:cNvPicPr>
          <p:nvPr/>
        </p:nvPicPr>
        <p:blipFill>
          <a:blip r:embed="rId5"/>
          <a:stretch>
            <a:fillRect/>
          </a:stretch>
        </p:blipFill>
        <p:spPr>
          <a:xfrm>
            <a:off x="0" y="1570182"/>
            <a:ext cx="12176758" cy="5287818"/>
          </a:xfrm>
          <a:prstGeom prst="rect">
            <a:avLst/>
          </a:prstGeom>
        </p:spPr>
      </p:pic>
      <p:sp>
        <p:nvSpPr>
          <p:cNvPr id="7" name="مستطيل 6">
            <a:extLst>
              <a:ext uri="{FF2B5EF4-FFF2-40B4-BE49-F238E27FC236}">
                <a16:creationId xmlns:a16="http://schemas.microsoft.com/office/drawing/2014/main" id="{5B986F87-C46B-570A-7AB6-130E0EA8AED7}"/>
              </a:ext>
            </a:extLst>
          </p:cNvPr>
          <p:cNvSpPr/>
          <p:nvPr/>
        </p:nvSpPr>
        <p:spPr>
          <a:xfrm>
            <a:off x="8469745" y="4387273"/>
            <a:ext cx="692728" cy="13854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2709648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9AEBA-0AB9-1A05-EC43-55B6D9DDC90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AA637E5-ACB4-1358-90E8-EC4F8C7388D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625A407-2ACC-E328-4AC4-27338E2133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228F1CD-F7AC-4DB7-A5C0-2BDDD16C826A}"/>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المسابقات </a:t>
            </a:r>
            <a:r>
              <a:rPr lang="en-US" sz="3200" b="1" dirty="0">
                <a:solidFill>
                  <a:srgbClr val="00AEEF"/>
                </a:solidFill>
              </a:rPr>
              <a:t>Giveaway</a:t>
            </a:r>
          </a:p>
          <a:p>
            <a:pPr algn="ctr" rtl="1"/>
            <a:r>
              <a:rPr lang="ar-SY" sz="3200" b="1" dirty="0">
                <a:solidFill>
                  <a:srgbClr val="00AEEF"/>
                </a:solidFill>
              </a:rPr>
              <a:t>تطبيق </a:t>
            </a:r>
            <a:r>
              <a:rPr lang="en-US" sz="3200" b="1" dirty="0" err="1">
                <a:solidFill>
                  <a:srgbClr val="00AEEF"/>
                </a:solidFill>
              </a:rPr>
              <a:t>Woorise</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E3BE15FC-CEBF-2A0D-3270-074D3A8D29B1}"/>
              </a:ext>
            </a:extLst>
          </p:cNvPr>
          <p:cNvSpPr/>
          <p:nvPr/>
        </p:nvSpPr>
        <p:spPr>
          <a:xfrm>
            <a:off x="70886" y="2083406"/>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63C918B5-F203-FE7C-6D7A-C71EACC38483}"/>
              </a:ext>
            </a:extLst>
          </p:cNvPr>
          <p:cNvSpPr txBox="1"/>
          <p:nvPr/>
        </p:nvSpPr>
        <p:spPr>
          <a:xfrm>
            <a:off x="527653" y="2424037"/>
            <a:ext cx="11309034" cy="3584379"/>
          </a:xfrm>
          <a:prstGeom prst="rect">
            <a:avLst/>
          </a:prstGeom>
          <a:noFill/>
        </p:spPr>
        <p:txBody>
          <a:bodyPr wrap="square" rtlCol="0">
            <a:spAutoFit/>
          </a:bodyPr>
          <a:lstStyle/>
          <a:p>
            <a:pPr algn="just" rtl="1">
              <a:lnSpc>
                <a:spcPct val="150000"/>
              </a:lnSpc>
            </a:pPr>
            <a:r>
              <a:rPr lang="ar-SY" sz="2200" dirty="0"/>
              <a:t>يتيح تطبيق </a:t>
            </a:r>
            <a:r>
              <a:rPr lang="en-US" sz="2200" dirty="0" err="1"/>
              <a:t>Woorise</a:t>
            </a:r>
            <a:r>
              <a:rPr lang="ar-SY" sz="2200" dirty="0"/>
              <a:t> إطلاق مسابقات واسعة الانتشار، تشمل الهدايا المجانية، والسحوبات، والعروض الترويجية على مواقع التواصل الاجتماعي، وحملات المكافآت، حيث يتم منح المشاركين في المسابقة هدايا بناءً على التصرفات أو التفاعلات التي يقومون بها على مواقع التواصل الاجتماعي. </a:t>
            </a:r>
          </a:p>
          <a:p>
            <a:pPr algn="just" rtl="1">
              <a:lnSpc>
                <a:spcPct val="150000"/>
              </a:lnSpc>
            </a:pPr>
            <a:r>
              <a:rPr lang="ar-SY" sz="2200" dirty="0"/>
              <a:t>تتيح هذه المنصة اختيار الفائزين  اختيار فائز واحد أو عدة فائزين بشكل عشوائي من بين جميع المشاركين بنقرة واحدة فقط. كما يُمكنك ضبط فلاتر معينة لاختيار الفائزين الذين قاموا بإجراءات مُحددة او تفاعلات محددة أو أجابوا على أسئلة مُعينة. ويمكن أيضًا تصدير جميع المشاركات واختيار الفائز يدويًا بدلاً من اختياره بشكل عشوائي.</a:t>
            </a:r>
          </a:p>
          <a:p>
            <a:pPr algn="r" rtl="1">
              <a:lnSpc>
                <a:spcPct val="150000"/>
              </a:lnSpc>
            </a:pPr>
            <a:endParaRPr lang="ar-SY" sz="2200" dirty="0"/>
          </a:p>
        </p:txBody>
      </p:sp>
    </p:spTree>
    <p:extLst>
      <p:ext uri="{BB962C8B-B14F-4D97-AF65-F5344CB8AC3E}">
        <p14:creationId xmlns:p14="http://schemas.microsoft.com/office/powerpoint/2010/main" val="4017891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D1A62-4064-D521-A135-6532930D070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AACA8BC-E5C1-5E68-8995-4DEDEBA1BC1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1E78A01-C875-9C0B-8FC8-8F978B3713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7E09DA7C-9234-F01C-1545-01B1DB4FD94B}"/>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البريد الالكتروني والرسائل</a:t>
            </a:r>
          </a:p>
          <a:p>
            <a:pPr algn="ctr" rtl="1"/>
            <a:r>
              <a:rPr lang="en-US" sz="3200" b="1" dirty="0">
                <a:solidFill>
                  <a:srgbClr val="00AEEF"/>
                </a:solidFill>
              </a:rPr>
              <a:t>Email &amp; Newsletter</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F8CCECAF-AC77-30C4-DC50-4ACFF1A55AE0}"/>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9D6D0EB1-F7AF-763D-F9BA-0D5DAA72789D}"/>
              </a:ext>
            </a:extLst>
          </p:cNvPr>
          <p:cNvSpPr txBox="1"/>
          <p:nvPr/>
        </p:nvSpPr>
        <p:spPr>
          <a:xfrm>
            <a:off x="527653" y="2424037"/>
            <a:ext cx="11309034" cy="3592522"/>
          </a:xfrm>
          <a:prstGeom prst="rect">
            <a:avLst/>
          </a:prstGeom>
          <a:noFill/>
        </p:spPr>
        <p:txBody>
          <a:bodyPr wrap="square" rtlCol="0">
            <a:spAutoFit/>
          </a:bodyPr>
          <a:lstStyle/>
          <a:p>
            <a:pPr algn="just" rtl="1">
              <a:lnSpc>
                <a:spcPct val="150000"/>
              </a:lnSpc>
            </a:pPr>
            <a:r>
              <a:rPr lang="ar-SY" sz="2200" dirty="0"/>
              <a:t>يمكن استخدام البريد الالكتروني في التسويق الفيروسي وكما مر معنا سابقاً فإن أول حملة فيروسية كانت لشركة </a:t>
            </a:r>
            <a:r>
              <a:rPr lang="en-US" sz="2200" dirty="0"/>
              <a:t>Hotmail</a:t>
            </a:r>
            <a:r>
              <a:rPr lang="ar-SY" sz="2200" dirty="0"/>
              <a:t> وتم استخدامها في البريد الالكتروني الخاص بها والتي تم شرحها في المحاضرات السابقة، يمكن إرسال حملة تسويق عبر البريد الالكتروني تتضمن رابط تسويق بالإحالة أو تتضمن تخفيض سعري كبير  يحفز المستخدم على إعادة تحويل الرسالة </a:t>
            </a:r>
            <a:r>
              <a:rPr lang="en-US" sz="2200" dirty="0"/>
              <a:t>Forward</a:t>
            </a:r>
            <a:r>
              <a:rPr lang="ar-SY" sz="2200" dirty="0"/>
              <a:t> ليستفيد الآخرين من العرض السعري أو يمكن أن يتضمن البريد الالكتروني محتوى تعليمي مفيد للغاية تقدمه العلامة التجارية عبر الرسائل الإخبارية </a:t>
            </a:r>
            <a:r>
              <a:rPr lang="en-US" sz="2200" dirty="0"/>
              <a:t>Newsletters</a:t>
            </a:r>
            <a:r>
              <a:rPr lang="ar-SY" sz="2200" dirty="0"/>
              <a:t> للمشتركين في القائمة البريدية لها، وهذا ما يحفز المستخدم على إعادة توجيه الرسالة للآخرين، وهنا لا بد من الانتباه إلى تصميم الرسالة الإعلانية أو الرسالة الإخبارية في البريد الالكتروني بحيث تكون جذابة وتتضمن معلومات سهلة الاستكشاف وتحتوي على زر </a:t>
            </a:r>
            <a:r>
              <a:rPr lang="en-US" sz="2200" dirty="0"/>
              <a:t>CTA (Call to Action)</a:t>
            </a:r>
            <a:r>
              <a:rPr lang="ar-SY" sz="2200" dirty="0"/>
              <a:t> أي دعوة لاتخاذ إجراء. </a:t>
            </a:r>
          </a:p>
        </p:txBody>
      </p:sp>
    </p:spTree>
    <p:extLst>
      <p:ext uri="{BB962C8B-B14F-4D97-AF65-F5344CB8AC3E}">
        <p14:creationId xmlns:p14="http://schemas.microsoft.com/office/powerpoint/2010/main" val="2321509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A76E2-595B-0A86-01DE-AF134A8BD22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8120254-3D91-21D8-8A45-CA25F0C1E81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5E000DE-81DC-F705-C968-AFFA4CE003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E51E12AF-5EA8-3731-17D0-986874BE0B72}"/>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البريد الالكتروني والرسائل الإخبارية</a:t>
            </a:r>
          </a:p>
          <a:p>
            <a:pPr algn="ctr" rtl="1"/>
            <a:r>
              <a:rPr lang="ar-SY" sz="3200" b="1" dirty="0">
                <a:solidFill>
                  <a:srgbClr val="00AEEF"/>
                </a:solidFill>
              </a:rPr>
              <a:t>تطبيق </a:t>
            </a:r>
            <a:r>
              <a:rPr lang="en-US" sz="3200" b="1" dirty="0">
                <a:solidFill>
                  <a:srgbClr val="00AEEF"/>
                </a:solidFill>
              </a:rPr>
              <a:t>MailChimp</a:t>
            </a:r>
          </a:p>
          <a:p>
            <a:pPr algn="ctr" rtl="1"/>
            <a:r>
              <a:rPr lang="en-US" sz="2000" b="1" dirty="0">
                <a:solidFill>
                  <a:srgbClr val="00AEEF"/>
                </a:solidFill>
                <a:hlinkClick r:id="rId4"/>
              </a:rPr>
              <a:t>https://mailchimp.com</a:t>
            </a:r>
            <a:r>
              <a:rPr lang="en-US" sz="2000" b="1" dirty="0">
                <a:solidFill>
                  <a:srgbClr val="00AEEF"/>
                </a:solidFill>
              </a:rPr>
              <a:t> </a:t>
            </a:r>
            <a:endParaRPr lang="ar-SY" sz="2000" b="1" dirty="0">
              <a:solidFill>
                <a:srgbClr val="00AEEF"/>
              </a:solidFill>
            </a:endParaRPr>
          </a:p>
        </p:txBody>
      </p:sp>
      <p:sp>
        <p:nvSpPr>
          <p:cNvPr id="4" name="مستطيل مستدير الزوايا 4">
            <a:extLst>
              <a:ext uri="{FF2B5EF4-FFF2-40B4-BE49-F238E27FC236}">
                <a16:creationId xmlns:a16="http://schemas.microsoft.com/office/drawing/2014/main" id="{3BF129A7-16EA-0E8E-34C4-C9F7A37C01E0}"/>
              </a:ext>
            </a:extLst>
          </p:cNvPr>
          <p:cNvSpPr/>
          <p:nvPr/>
        </p:nvSpPr>
        <p:spPr>
          <a:xfrm>
            <a:off x="7610524" y="2680566"/>
            <a:ext cx="4395365" cy="372023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يعد تطبيق </a:t>
            </a:r>
            <a:r>
              <a:rPr lang="en-US" sz="2200" dirty="0">
                <a:solidFill>
                  <a:schemeClr val="tx1"/>
                </a:solidFill>
              </a:rPr>
              <a:t>MailChimp</a:t>
            </a:r>
            <a:r>
              <a:rPr lang="ar-SY" sz="2200" dirty="0">
                <a:solidFill>
                  <a:schemeClr val="tx1"/>
                </a:solidFill>
              </a:rPr>
              <a:t> من أشهر تطبيقات التسويق عبر البريد الالكتروني ويمكن الاشتراك في هذا التطبيق حسب عدد المشتركين في الرسائل الإخبارية للعلامة التجارية أو استهداف قوائم عناوين بريدية جديدة فيه.</a:t>
            </a:r>
            <a:endParaRPr lang="en-US" sz="2200" dirty="0">
              <a:solidFill>
                <a:schemeClr val="tx1"/>
              </a:solidFill>
            </a:endParaRPr>
          </a:p>
        </p:txBody>
      </p:sp>
      <p:pic>
        <p:nvPicPr>
          <p:cNvPr id="6" name="صورة 5">
            <a:extLst>
              <a:ext uri="{FF2B5EF4-FFF2-40B4-BE49-F238E27FC236}">
                <a16:creationId xmlns:a16="http://schemas.microsoft.com/office/drawing/2014/main" id="{4602F916-345F-5146-3FC6-AADF3C16345A}"/>
              </a:ext>
            </a:extLst>
          </p:cNvPr>
          <p:cNvPicPr>
            <a:picLocks noChangeAspect="1"/>
          </p:cNvPicPr>
          <p:nvPr/>
        </p:nvPicPr>
        <p:blipFill>
          <a:blip r:embed="rId5"/>
          <a:stretch>
            <a:fillRect/>
          </a:stretch>
        </p:blipFill>
        <p:spPr>
          <a:xfrm>
            <a:off x="0" y="2979468"/>
            <a:ext cx="7467600" cy="3137580"/>
          </a:xfrm>
          <a:prstGeom prst="rect">
            <a:avLst/>
          </a:prstGeom>
        </p:spPr>
      </p:pic>
    </p:spTree>
    <p:extLst>
      <p:ext uri="{BB962C8B-B14F-4D97-AF65-F5344CB8AC3E}">
        <p14:creationId xmlns:p14="http://schemas.microsoft.com/office/powerpoint/2010/main" val="1085842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464D-7314-0B52-3118-62A8AC836B9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AD7582A-AFDC-FA17-9B52-B1FB4454A31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1281985-A0E5-FB18-DF1A-19C2B0775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38AD202C-6714-A571-2683-9D40E58373C8}"/>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9F8CE142-481D-2E7B-0077-EA5517A49E65}"/>
              </a:ext>
            </a:extLst>
          </p:cNvPr>
          <p:cNvSpPr/>
          <p:nvPr/>
        </p:nvSpPr>
        <p:spPr>
          <a:xfrm>
            <a:off x="70886" y="1818290"/>
            <a:ext cx="12050227" cy="470863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dirty="0"/>
              <a:t>H</a:t>
            </a:r>
            <a:r>
              <a:rPr lang="ar-SY" sz="2200" dirty="0">
                <a:solidFill>
                  <a:schemeClr val="tx1"/>
                </a:solidFill>
              </a:rPr>
              <a:t>يمكن استخدام التسويق الفيروسي من خلال المدونات فعند نشر مقال مهم ويتضمن معلومات جديدة ومحتوى فريد خاص بالمدونة فهذا يعني أن المقال سيتم مشاركته على منصات التواصل الاجتماعي وأيضاً سيتم نشر رابط المقال في المواقع الالكترونية الأخرى من خلال الاستشهاد بفكرة معينة منه أو الاعتماد على إحصائية واردة في هذا المقال ضمن المدونة، وتكون التدوينة فيروسية من خلال مشاركة رابطها على مختلف المنصات الاجتماعية والمواقع الالكترونية، وتعرف التدوينة الفيروسية في المدونة بمصطلح </a:t>
            </a:r>
            <a:r>
              <a:rPr lang="en-US" sz="2200" dirty="0">
                <a:solidFill>
                  <a:schemeClr val="tx1"/>
                </a:solidFill>
              </a:rPr>
              <a:t>Viral Blog Post</a:t>
            </a:r>
            <a:r>
              <a:rPr lang="ar-SY" sz="2200" dirty="0">
                <a:solidFill>
                  <a:schemeClr val="tx1"/>
                </a:solidFill>
              </a:rPr>
              <a:t>.</a:t>
            </a:r>
          </a:p>
          <a:p>
            <a:pPr algn="just" rtl="1">
              <a:lnSpc>
                <a:spcPct val="150000"/>
              </a:lnSpc>
            </a:pPr>
            <a:r>
              <a:rPr lang="ar-SY" sz="2200" dirty="0">
                <a:solidFill>
                  <a:schemeClr val="tx1"/>
                </a:solidFill>
              </a:rPr>
              <a:t>ما يميز المدونة أنها تتضمن شرح تفصيلي وواسع حول موضوع معين وليست كمواقع التواصل الاجتماعي التي تتضمن فكرة بسيطة أو موضوع قصير وبشكل عام المحتوى ذو الأسطر الطويلة غير مناسب لمنصات التواصل الاجتماعي لأن المستخدم يتصفح عدد كبير من المنشورات وليس لديه وقت لمراجعة المنشورات الطويلة وإنما يمكن مشاركة روابط المدونات في مواقع التواصل الاجتماعي ومن يرغب في قراءة التدوينة كاملة ينقر على الرابط ويزور الموقع الالكتروني.</a:t>
            </a:r>
            <a:endParaRPr lang="en-US" dirty="0"/>
          </a:p>
        </p:txBody>
      </p:sp>
      <p:sp>
        <p:nvSpPr>
          <p:cNvPr id="6" name="مربع نص 5">
            <a:extLst>
              <a:ext uri="{FF2B5EF4-FFF2-40B4-BE49-F238E27FC236}">
                <a16:creationId xmlns:a16="http://schemas.microsoft.com/office/drawing/2014/main" id="{29F859D4-97ED-ADBB-301D-0DF00E459FE4}"/>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المدونة</a:t>
            </a:r>
            <a:r>
              <a:rPr lang="en-US" sz="3200" b="1" dirty="0">
                <a:solidFill>
                  <a:srgbClr val="00AEEF"/>
                </a:solidFill>
              </a:rPr>
              <a:t>Blogs </a:t>
            </a:r>
          </a:p>
          <a:p>
            <a:pPr algn="ctr" rtl="1"/>
            <a:r>
              <a:rPr lang="ar-SY" sz="3200" b="1" dirty="0">
                <a:solidFill>
                  <a:srgbClr val="00AEEF"/>
                </a:solidFill>
              </a:rPr>
              <a:t>التدوينة الفيروسية </a:t>
            </a:r>
            <a:r>
              <a:rPr lang="en-US" sz="3200" b="1" dirty="0">
                <a:solidFill>
                  <a:srgbClr val="00AEEF"/>
                </a:solidFill>
              </a:rPr>
              <a:t>Viral Blog Post</a:t>
            </a:r>
            <a:endParaRPr lang="ar-SY" sz="3200" b="1" dirty="0">
              <a:solidFill>
                <a:srgbClr val="00AEEF"/>
              </a:solidFill>
            </a:endParaRPr>
          </a:p>
        </p:txBody>
      </p:sp>
    </p:spTree>
    <p:extLst>
      <p:ext uri="{BB962C8B-B14F-4D97-AF65-F5344CB8AC3E}">
        <p14:creationId xmlns:p14="http://schemas.microsoft.com/office/powerpoint/2010/main" val="566211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2301-BEB6-CC7C-2020-D82FE5AED67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EA6E754-C3B3-7898-2C91-323AFAA0A12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B4075C1-CD8E-7FEA-D0DB-731EFB8707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D96AEAB-6276-6A1E-2A3C-DD861A5D00AC}"/>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22CD9314-711A-2CD7-DB69-EFEEEFB8C5A6}"/>
              </a:ext>
            </a:extLst>
          </p:cNvPr>
          <p:cNvSpPr/>
          <p:nvPr/>
        </p:nvSpPr>
        <p:spPr>
          <a:xfrm>
            <a:off x="7320961" y="2532894"/>
            <a:ext cx="4871039" cy="367631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مقال بعنوان "</a:t>
            </a:r>
            <a:r>
              <a:rPr lang="en-US" sz="2200" dirty="0">
                <a:solidFill>
                  <a:schemeClr val="tx1"/>
                </a:solidFill>
              </a:rPr>
              <a:t> The 5 Whys Of Feature Bloat</a:t>
            </a:r>
            <a:r>
              <a:rPr lang="ar-SY" sz="2200" dirty="0">
                <a:solidFill>
                  <a:schemeClr val="tx1"/>
                </a:solidFill>
              </a:rPr>
              <a:t>" أو الأسباب الخمسة لتضخم المزايا والذي نشر في مدونة منصة </a:t>
            </a:r>
            <a:r>
              <a:rPr lang="en-US" sz="2200" dirty="0" err="1">
                <a:solidFill>
                  <a:schemeClr val="tx1"/>
                </a:solidFill>
              </a:rPr>
              <a:t>Hupspot</a:t>
            </a:r>
            <a:r>
              <a:rPr lang="ar-SY" sz="2200" dirty="0">
                <a:solidFill>
                  <a:schemeClr val="tx1"/>
                </a:solidFill>
              </a:rPr>
              <a:t> المنصة الشهيرة المتخصصة في التسويق الرقمي، هذا المقال أو التدوينة كان فيروسياً للغاية حيث حقق أكثر من </a:t>
            </a:r>
            <a:r>
              <a:rPr lang="en-US" sz="2200" dirty="0">
                <a:solidFill>
                  <a:schemeClr val="tx1"/>
                </a:solidFill>
              </a:rPr>
              <a:t>75</a:t>
            </a:r>
            <a:r>
              <a:rPr lang="ar-SY" sz="2200" dirty="0">
                <a:solidFill>
                  <a:schemeClr val="tx1"/>
                </a:solidFill>
              </a:rPr>
              <a:t> ألف مشاركة للرابط الخاص بالمقال. </a:t>
            </a:r>
            <a:endParaRPr lang="en-US" sz="2200" dirty="0">
              <a:solidFill>
                <a:schemeClr val="tx1"/>
              </a:solidFill>
            </a:endParaRPr>
          </a:p>
        </p:txBody>
      </p:sp>
      <p:sp>
        <p:nvSpPr>
          <p:cNvPr id="3" name="مربع نص 2">
            <a:extLst>
              <a:ext uri="{FF2B5EF4-FFF2-40B4-BE49-F238E27FC236}">
                <a16:creationId xmlns:a16="http://schemas.microsoft.com/office/drawing/2014/main" id="{32E1E8B1-C188-0BFC-FBBC-5D12F2BF841A}"/>
              </a:ext>
            </a:extLst>
          </p:cNvPr>
          <p:cNvSpPr txBox="1"/>
          <p:nvPr/>
        </p:nvSpPr>
        <p:spPr>
          <a:xfrm>
            <a:off x="1514475" y="175191"/>
            <a:ext cx="7467600" cy="1877437"/>
          </a:xfrm>
          <a:prstGeom prst="rect">
            <a:avLst/>
          </a:prstGeom>
          <a:noFill/>
        </p:spPr>
        <p:txBody>
          <a:bodyPr wrap="square" rtlCol="0">
            <a:spAutoFit/>
          </a:bodyPr>
          <a:lstStyle/>
          <a:p>
            <a:pPr algn="ctr" rtl="1"/>
            <a:r>
              <a:rPr lang="ar-SY" sz="3200" b="1" dirty="0">
                <a:solidFill>
                  <a:srgbClr val="00AEEF"/>
                </a:solidFill>
              </a:rPr>
              <a:t>المدونة</a:t>
            </a:r>
            <a:r>
              <a:rPr lang="en-US" sz="3200" b="1" dirty="0">
                <a:solidFill>
                  <a:srgbClr val="00AEEF"/>
                </a:solidFill>
              </a:rPr>
              <a:t>Blogs </a:t>
            </a:r>
          </a:p>
          <a:p>
            <a:pPr algn="ctr" rtl="1"/>
            <a:r>
              <a:rPr lang="ar-SY" sz="3200" b="1" dirty="0">
                <a:solidFill>
                  <a:srgbClr val="00AEEF"/>
                </a:solidFill>
              </a:rPr>
              <a:t>تدوينة فيروسية في مدونة </a:t>
            </a:r>
            <a:r>
              <a:rPr lang="en-US" sz="3200" b="1" dirty="0" err="1">
                <a:solidFill>
                  <a:srgbClr val="00AEEF"/>
                </a:solidFill>
              </a:rPr>
              <a:t>Hupspot</a:t>
            </a:r>
            <a:endParaRPr lang="en-US" sz="3200" b="1" dirty="0">
              <a:solidFill>
                <a:srgbClr val="00AEEF"/>
              </a:solidFill>
            </a:endParaRPr>
          </a:p>
          <a:p>
            <a:pPr algn="ctr" rtl="1"/>
            <a:r>
              <a:rPr lang="en-US" sz="2000" b="1" dirty="0">
                <a:solidFill>
                  <a:srgbClr val="00AEEF"/>
                </a:solidFill>
                <a:hlinkClick r:id="rId4"/>
              </a:rPr>
              <a:t>https://product.hubspot.com/blog/the-5-whys-of-feature-bloat</a:t>
            </a:r>
            <a:r>
              <a:rPr lang="en-US" sz="2000" b="1" dirty="0">
                <a:solidFill>
                  <a:srgbClr val="00AEEF"/>
                </a:solidFill>
              </a:rPr>
              <a:t> </a:t>
            </a:r>
          </a:p>
          <a:p>
            <a:pPr algn="ctr" rtl="1"/>
            <a:endParaRPr lang="ar-SY" sz="3200" b="1" dirty="0">
              <a:solidFill>
                <a:srgbClr val="00AEEF"/>
              </a:solidFill>
            </a:endParaRPr>
          </a:p>
        </p:txBody>
      </p:sp>
      <p:pic>
        <p:nvPicPr>
          <p:cNvPr id="6" name="صورة 5">
            <a:extLst>
              <a:ext uri="{FF2B5EF4-FFF2-40B4-BE49-F238E27FC236}">
                <a16:creationId xmlns:a16="http://schemas.microsoft.com/office/drawing/2014/main" id="{E062D2BB-6D94-1194-AA26-4BF5B80A93AB}"/>
              </a:ext>
            </a:extLst>
          </p:cNvPr>
          <p:cNvPicPr>
            <a:picLocks noChangeAspect="1"/>
          </p:cNvPicPr>
          <p:nvPr/>
        </p:nvPicPr>
        <p:blipFill>
          <a:blip r:embed="rId5"/>
          <a:stretch>
            <a:fillRect/>
          </a:stretch>
        </p:blipFill>
        <p:spPr>
          <a:xfrm>
            <a:off x="0" y="2590800"/>
            <a:ext cx="7154378" cy="3532071"/>
          </a:xfrm>
          <a:prstGeom prst="rect">
            <a:avLst/>
          </a:prstGeom>
        </p:spPr>
      </p:pic>
    </p:spTree>
    <p:extLst>
      <p:ext uri="{BB962C8B-B14F-4D97-AF65-F5344CB8AC3E}">
        <p14:creationId xmlns:p14="http://schemas.microsoft.com/office/powerpoint/2010/main" val="1055701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3EFFA-A5B6-E1BC-B874-8E2B3DEDAA6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29664E0-44B4-6004-2E83-0E951DEE70F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B417016-C43D-F478-AAB9-6A6B5D208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3BCE877-0D9A-E032-77FE-485DEDA13356}"/>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DC073755-B5B6-727B-9531-BEF1516EF9A7}"/>
              </a:ext>
            </a:extLst>
          </p:cNvPr>
          <p:cNvSpPr/>
          <p:nvPr/>
        </p:nvSpPr>
        <p:spPr>
          <a:xfrm>
            <a:off x="0" y="2097465"/>
            <a:ext cx="12192000" cy="390056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المنتجات الفيروسية هي سلع تكتسب شعبيةً ومبيعاتٍ عالية بسرعة عبر وسائل التواصل الاجتماعي، غالباً ما يتم إجراء شروحات وتوصيات لها عبر المؤثرين وأو تجارب المستهلكين (المحتوى الذي ينشئه المستخدمون </a:t>
            </a:r>
            <a:r>
              <a:rPr lang="en-US" sz="2200" dirty="0">
                <a:solidFill>
                  <a:schemeClr val="tx1"/>
                </a:solidFill>
              </a:rPr>
              <a:t>(UGC</a:t>
            </a:r>
            <a:r>
              <a:rPr lang="ar-SY" sz="2200" dirty="0">
                <a:solidFill>
                  <a:schemeClr val="tx1"/>
                </a:solidFill>
              </a:rPr>
              <a:t>. عادةً ما تُقدّم هذه المنتجات حلولاً لمشاكل مُحدّدة بطريقةٍ فريدة وجذابة بصرياً (مثل </a:t>
            </a:r>
            <a:r>
              <a:rPr lang="ar-SY" sz="2200" dirty="0" err="1">
                <a:solidFill>
                  <a:schemeClr val="tx1"/>
                </a:solidFill>
              </a:rPr>
              <a:t>ترند</a:t>
            </a:r>
            <a:r>
              <a:rPr lang="ar-SY" sz="2200" dirty="0">
                <a:solidFill>
                  <a:schemeClr val="tx1"/>
                </a:solidFill>
              </a:rPr>
              <a:t> "أجبرني على شرائه" على</a:t>
            </a:r>
            <a:r>
              <a:rPr lang="en-US" sz="2200" dirty="0">
                <a:solidFill>
                  <a:schemeClr val="tx1"/>
                </a:solidFill>
              </a:rPr>
              <a:t>TikTok </a:t>
            </a:r>
            <a:r>
              <a:rPr lang="ar-SY" sz="2200" dirty="0">
                <a:solidFill>
                  <a:schemeClr val="tx1"/>
                </a:solidFill>
              </a:rPr>
              <a:t>) </a:t>
            </a:r>
            <a:r>
              <a:rPr lang="en-US" sz="2200" dirty="0">
                <a:solidFill>
                  <a:schemeClr val="tx1"/>
                </a:solidFill>
              </a:rPr>
              <a:t>"Made Me Buy It" trend</a:t>
            </a:r>
            <a:r>
              <a:rPr lang="ar-SY" sz="2200" dirty="0">
                <a:solidFill>
                  <a:schemeClr val="tx1"/>
                </a:solidFill>
              </a:rPr>
              <a:t>، أو تُقدّم بديلاً مُناسباً لمنتجات فاخرة والرابط التالي خاص بهذا الاتجاه السائد (</a:t>
            </a:r>
            <a:r>
              <a:rPr lang="ar-SY" sz="2200" dirty="0" err="1">
                <a:solidFill>
                  <a:schemeClr val="tx1"/>
                </a:solidFill>
              </a:rPr>
              <a:t>التريند</a:t>
            </a:r>
            <a:r>
              <a:rPr lang="ar-SY" sz="2200" dirty="0">
                <a:solidFill>
                  <a:schemeClr val="tx1"/>
                </a:solidFill>
              </a:rPr>
              <a:t>) على منصة </a:t>
            </a:r>
            <a:r>
              <a:rPr lang="en-US" sz="2200" dirty="0">
                <a:solidFill>
                  <a:schemeClr val="tx1"/>
                </a:solidFill>
              </a:rPr>
              <a:t>TikTok</a:t>
            </a:r>
            <a:r>
              <a:rPr lang="ar-SY" sz="2200" dirty="0">
                <a:solidFill>
                  <a:schemeClr val="tx1"/>
                </a:solidFill>
              </a:rPr>
              <a:t>.</a:t>
            </a:r>
          </a:p>
          <a:p>
            <a:pPr algn="just" rtl="1">
              <a:lnSpc>
                <a:spcPct val="150000"/>
              </a:lnSpc>
            </a:pPr>
            <a:r>
              <a:rPr lang="en-US" sz="2200" dirty="0">
                <a:solidFill>
                  <a:schemeClr val="tx1"/>
                </a:solidFill>
                <a:hlinkClick r:id="rId4"/>
              </a:rPr>
              <a:t>https://www.tiktok.com/discover/tiktok-made-me-buy-it?lang=en</a:t>
            </a:r>
            <a:r>
              <a:rPr lang="ar-SY" sz="2200" dirty="0">
                <a:solidFill>
                  <a:schemeClr val="tx1"/>
                </a:solidFill>
              </a:rPr>
              <a:t> </a:t>
            </a:r>
          </a:p>
          <a:p>
            <a:pPr algn="just" rtl="1">
              <a:lnSpc>
                <a:spcPct val="150000"/>
              </a:lnSpc>
            </a:pPr>
            <a:r>
              <a:rPr lang="ar-SY" sz="2200" dirty="0">
                <a:solidFill>
                  <a:schemeClr val="tx1"/>
                </a:solidFill>
              </a:rPr>
              <a:t>تتم مشاركة صفحة المنتج على في الموقع الالكتروني أو المتجر الالكتروني بشكل واسع وهنا يجب أن تكون خصائص المنتج مبتكرة أو يتضمن مزايا فريدة أو يكون بديلاً لمنتج آخر بتكلفة أقل، وأيضاً تصميم صفحة المنتج مناسبة. </a:t>
            </a:r>
            <a:endParaRPr lang="en-US" sz="2200" dirty="0">
              <a:solidFill>
                <a:schemeClr val="tx1"/>
              </a:solidFill>
            </a:endParaRPr>
          </a:p>
        </p:txBody>
      </p:sp>
      <p:sp>
        <p:nvSpPr>
          <p:cNvPr id="3" name="مربع نص 2">
            <a:extLst>
              <a:ext uri="{FF2B5EF4-FFF2-40B4-BE49-F238E27FC236}">
                <a16:creationId xmlns:a16="http://schemas.microsoft.com/office/drawing/2014/main" id="{BD0CDD13-E0CE-0589-0D3B-9742C9888570}"/>
              </a:ext>
            </a:extLst>
          </p:cNvPr>
          <p:cNvSpPr txBox="1"/>
          <p:nvPr/>
        </p:nvSpPr>
        <p:spPr>
          <a:xfrm>
            <a:off x="1514475" y="175191"/>
            <a:ext cx="7467600" cy="1569660"/>
          </a:xfrm>
          <a:prstGeom prst="rect">
            <a:avLst/>
          </a:prstGeom>
          <a:noFill/>
        </p:spPr>
        <p:txBody>
          <a:bodyPr wrap="square" rtlCol="0">
            <a:spAutoFit/>
          </a:bodyPr>
          <a:lstStyle/>
          <a:p>
            <a:pPr algn="ctr" rtl="1"/>
            <a:r>
              <a:rPr lang="ar-SY" sz="3200" b="1" dirty="0">
                <a:solidFill>
                  <a:srgbClr val="00AEEF"/>
                </a:solidFill>
              </a:rPr>
              <a:t>الموقع الالكتروني </a:t>
            </a:r>
            <a:r>
              <a:rPr lang="en-US" sz="3200" b="1" dirty="0">
                <a:solidFill>
                  <a:srgbClr val="00AEEF"/>
                </a:solidFill>
              </a:rPr>
              <a:t>Website</a:t>
            </a:r>
          </a:p>
          <a:p>
            <a:pPr algn="ctr" rtl="1"/>
            <a:r>
              <a:rPr lang="ar-SY" sz="3200" b="1" dirty="0">
                <a:solidFill>
                  <a:srgbClr val="00AEEF"/>
                </a:solidFill>
              </a:rPr>
              <a:t>المنتج الفيروسي </a:t>
            </a:r>
            <a:r>
              <a:rPr lang="en-US" sz="3200" b="1" dirty="0">
                <a:solidFill>
                  <a:srgbClr val="00AEEF"/>
                </a:solidFill>
              </a:rPr>
              <a:t>Viral Product</a:t>
            </a:r>
            <a:endParaRPr lang="en-US" sz="2000" b="1" dirty="0">
              <a:solidFill>
                <a:srgbClr val="00AEEF"/>
              </a:solidFill>
            </a:endParaRPr>
          </a:p>
          <a:p>
            <a:pPr algn="ctr" rtl="1"/>
            <a:endParaRPr lang="ar-SY" sz="3200" b="1" dirty="0">
              <a:solidFill>
                <a:srgbClr val="00AEEF"/>
              </a:solidFill>
            </a:endParaRPr>
          </a:p>
        </p:txBody>
      </p:sp>
    </p:spTree>
    <p:extLst>
      <p:ext uri="{BB962C8B-B14F-4D97-AF65-F5344CB8AC3E}">
        <p14:creationId xmlns:p14="http://schemas.microsoft.com/office/powerpoint/2010/main" val="2677787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10170-15C2-1B8F-5B76-94662181EFC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A4E3E2A-421F-10F7-707B-67D428966E9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823D330-1443-A33E-798C-B9971A41CF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DAD3CC1-098C-00AE-4192-161C627DEDD5}"/>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EFE83EFB-3F9C-5ECE-3909-028879B44726}"/>
              </a:ext>
            </a:extLst>
          </p:cNvPr>
          <p:cNvSpPr/>
          <p:nvPr/>
        </p:nvSpPr>
        <p:spPr>
          <a:xfrm>
            <a:off x="0" y="2290068"/>
            <a:ext cx="12192000" cy="390056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2200" dirty="0">
                <a:solidFill>
                  <a:schemeClr val="tx1"/>
                </a:solidFill>
              </a:rPr>
              <a:t>CeraVe</a:t>
            </a:r>
            <a:r>
              <a:rPr lang="ar-SY" sz="2200" dirty="0">
                <a:solidFill>
                  <a:schemeClr val="tx1"/>
                </a:solidFill>
              </a:rPr>
              <a:t>علامة تجارية بريطانية للعناية بالبشرة شهدت زيادة في المبيعات بنسبة </a:t>
            </a:r>
            <a:r>
              <a:rPr lang="en-US" sz="2200" dirty="0">
                <a:solidFill>
                  <a:schemeClr val="tx1"/>
                </a:solidFill>
              </a:rPr>
              <a:t>65</a:t>
            </a:r>
            <a:r>
              <a:rPr lang="ar-SY" sz="2200" dirty="0">
                <a:solidFill>
                  <a:schemeClr val="tx1"/>
                </a:solidFill>
              </a:rPr>
              <a:t>% أسبوعيًا في عام </a:t>
            </a:r>
            <a:r>
              <a:rPr lang="en-US" sz="2200" dirty="0">
                <a:solidFill>
                  <a:schemeClr val="tx1"/>
                </a:solidFill>
              </a:rPr>
              <a:t>2020</a:t>
            </a:r>
            <a:r>
              <a:rPr lang="ar-SY" sz="2200" dirty="0">
                <a:solidFill>
                  <a:schemeClr val="tx1"/>
                </a:solidFill>
              </a:rPr>
              <a:t> خلال شهر واحد فقط، حيث نفدت منتجات </a:t>
            </a:r>
            <a:r>
              <a:rPr lang="en-US" sz="2200" dirty="0">
                <a:solidFill>
                  <a:schemeClr val="tx1"/>
                </a:solidFill>
              </a:rPr>
              <a:t>CeraVe </a:t>
            </a:r>
            <a:r>
              <a:rPr lang="ar-SY" sz="2200" dirty="0">
                <a:solidFill>
                  <a:schemeClr val="tx1"/>
                </a:solidFill>
              </a:rPr>
              <a:t> للعناية بالبشرة ذات الأسعار المعقولة من جميع المتاجر، مثل منتجها </a:t>
            </a:r>
            <a:r>
              <a:rPr lang="en-US" sz="2200" dirty="0">
                <a:solidFill>
                  <a:schemeClr val="tx1"/>
                </a:solidFill>
              </a:rPr>
              <a:t>Superdrug</a:t>
            </a:r>
            <a:r>
              <a:rPr lang="ar-SY" sz="2200" dirty="0">
                <a:solidFill>
                  <a:schemeClr val="tx1"/>
                </a:solidFill>
              </a:rPr>
              <a:t>، يعود الفضل في ذلك إلى مقاطع الفيديو التي انتشرت على نطاق واسع في منصات التواصل الاجتماعي. حيث عرضت مقاطع الفيديو لقطات قبل وبعد استخدام منتجات </a:t>
            </a:r>
            <a:r>
              <a:rPr lang="en-US" sz="2200" dirty="0">
                <a:solidFill>
                  <a:schemeClr val="tx1"/>
                </a:solidFill>
              </a:rPr>
              <a:t>CeraVe</a:t>
            </a:r>
            <a:r>
              <a:rPr lang="ar-SY" sz="2200" dirty="0">
                <a:solidFill>
                  <a:schemeClr val="tx1"/>
                </a:solidFill>
              </a:rPr>
              <a:t>، لتوضيح كيف ساهم المنتج في تحسين بشرتهم وهذا ما يعرف تسويقياً بمصطلح العرض التوضيحي بالبراهين </a:t>
            </a:r>
            <a:r>
              <a:rPr lang="en-US" sz="2200" dirty="0">
                <a:solidFill>
                  <a:schemeClr val="tx1"/>
                </a:solidFill>
              </a:rPr>
              <a:t>Demonstration</a:t>
            </a:r>
            <a:r>
              <a:rPr lang="ar-SY" sz="2200" dirty="0">
                <a:solidFill>
                  <a:schemeClr val="tx1"/>
                </a:solidFill>
              </a:rPr>
              <a:t>، ولا يزال مستخدمو </a:t>
            </a:r>
            <a:r>
              <a:rPr lang="en-US" sz="2200" dirty="0">
                <a:solidFill>
                  <a:schemeClr val="tx1"/>
                </a:solidFill>
              </a:rPr>
              <a:t>TikTok</a:t>
            </a:r>
            <a:r>
              <a:rPr lang="ar-SY" sz="2200" dirty="0">
                <a:solidFill>
                  <a:schemeClr val="tx1"/>
                </a:solidFill>
              </a:rPr>
              <a:t>يشكون باستمرار من نفاد منتجات </a:t>
            </a:r>
            <a:r>
              <a:rPr lang="en-US" sz="2200" dirty="0">
                <a:solidFill>
                  <a:schemeClr val="tx1"/>
                </a:solidFill>
              </a:rPr>
              <a:t>CeraVe</a:t>
            </a:r>
            <a:r>
              <a:rPr lang="ar-SY" sz="2200" dirty="0">
                <a:solidFill>
                  <a:schemeClr val="tx1"/>
                </a:solidFill>
              </a:rPr>
              <a:t> المفضلة لديهم.</a:t>
            </a:r>
          </a:p>
        </p:txBody>
      </p:sp>
      <p:sp>
        <p:nvSpPr>
          <p:cNvPr id="3" name="مربع نص 2">
            <a:extLst>
              <a:ext uri="{FF2B5EF4-FFF2-40B4-BE49-F238E27FC236}">
                <a16:creationId xmlns:a16="http://schemas.microsoft.com/office/drawing/2014/main" id="{B703063A-C2A8-B22F-03A2-E6C6C25C93F1}"/>
              </a:ext>
            </a:extLst>
          </p:cNvPr>
          <p:cNvSpPr txBox="1"/>
          <p:nvPr/>
        </p:nvSpPr>
        <p:spPr>
          <a:xfrm>
            <a:off x="1583634" y="218802"/>
            <a:ext cx="7467600" cy="1938992"/>
          </a:xfrm>
          <a:prstGeom prst="rect">
            <a:avLst/>
          </a:prstGeom>
          <a:noFill/>
        </p:spPr>
        <p:txBody>
          <a:bodyPr wrap="square" rtlCol="0">
            <a:spAutoFit/>
          </a:bodyPr>
          <a:lstStyle/>
          <a:p>
            <a:pPr algn="ctr" rtl="1"/>
            <a:r>
              <a:rPr lang="ar-SY" sz="3200" b="1" dirty="0">
                <a:solidFill>
                  <a:srgbClr val="00AEEF"/>
                </a:solidFill>
              </a:rPr>
              <a:t>الموقع الالكتروني </a:t>
            </a:r>
            <a:r>
              <a:rPr lang="en-US" sz="3200" b="1" dirty="0">
                <a:solidFill>
                  <a:srgbClr val="00AEEF"/>
                </a:solidFill>
              </a:rPr>
              <a:t>Website</a:t>
            </a:r>
          </a:p>
          <a:p>
            <a:pPr algn="ctr" rtl="1"/>
            <a:r>
              <a:rPr lang="ar-SY" sz="3200" b="1" dirty="0">
                <a:solidFill>
                  <a:srgbClr val="00AEEF"/>
                </a:solidFill>
              </a:rPr>
              <a:t>المنتج الفيروسي </a:t>
            </a:r>
            <a:r>
              <a:rPr lang="en-US" sz="3200" b="1" dirty="0">
                <a:solidFill>
                  <a:srgbClr val="00AEEF"/>
                </a:solidFill>
              </a:rPr>
              <a:t>Viral Product</a:t>
            </a:r>
            <a:endParaRPr lang="en-US" sz="2000" b="1" dirty="0">
              <a:solidFill>
                <a:srgbClr val="00AEEF"/>
              </a:solidFill>
            </a:endParaRPr>
          </a:p>
          <a:p>
            <a:pPr algn="ctr" rtl="1"/>
            <a:r>
              <a:rPr lang="ar-SY" sz="3200" b="1" dirty="0">
                <a:solidFill>
                  <a:srgbClr val="00AEEF"/>
                </a:solidFill>
              </a:rPr>
              <a:t>دراسة حالة منتجات </a:t>
            </a:r>
            <a:r>
              <a:rPr lang="en-US" sz="3200" b="1" dirty="0">
                <a:solidFill>
                  <a:srgbClr val="00AEEF"/>
                </a:solidFill>
              </a:rPr>
              <a:t>CeraVe</a:t>
            </a:r>
            <a:endParaRPr lang="ar-SY" sz="3200" b="1" dirty="0">
              <a:solidFill>
                <a:srgbClr val="00AEEF"/>
              </a:solidFill>
            </a:endParaRPr>
          </a:p>
          <a:p>
            <a:pPr algn="ctr" rtl="1"/>
            <a:r>
              <a:rPr lang="en-US" sz="2000" b="1" dirty="0">
                <a:solidFill>
                  <a:srgbClr val="00AEEF"/>
                </a:solidFill>
                <a:hlinkClick r:id="rId4"/>
              </a:rPr>
              <a:t>https://www.cerave.com/</a:t>
            </a:r>
            <a:r>
              <a:rPr lang="ar-SY" sz="2000" b="1" dirty="0">
                <a:solidFill>
                  <a:srgbClr val="00AEEF"/>
                </a:solidFill>
              </a:rPr>
              <a:t> </a:t>
            </a:r>
          </a:p>
        </p:txBody>
      </p:sp>
    </p:spTree>
    <p:extLst>
      <p:ext uri="{BB962C8B-B14F-4D97-AF65-F5344CB8AC3E}">
        <p14:creationId xmlns:p14="http://schemas.microsoft.com/office/powerpoint/2010/main" val="459985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88E22-35AF-58EA-6A50-1BA1C2E2DA9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3045F32-A13D-0DBF-9690-AAF7BD13C21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7591EBD-B2E5-A096-6E95-4428EE168F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001FC9D-A358-FB88-A9D5-E004FFFCCDEA}"/>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7B478E83-AA96-B776-FD31-51B32D7FCA2C}"/>
              </a:ext>
            </a:extLst>
          </p:cNvPr>
          <p:cNvSpPr txBox="1"/>
          <p:nvPr/>
        </p:nvSpPr>
        <p:spPr>
          <a:xfrm>
            <a:off x="1583634" y="218802"/>
            <a:ext cx="7467600" cy="1415772"/>
          </a:xfrm>
          <a:prstGeom prst="rect">
            <a:avLst/>
          </a:prstGeom>
          <a:noFill/>
        </p:spPr>
        <p:txBody>
          <a:bodyPr wrap="square" rtlCol="0">
            <a:spAutoFit/>
          </a:bodyPr>
          <a:lstStyle/>
          <a:p>
            <a:pPr algn="ctr" rtl="1"/>
            <a:r>
              <a:rPr lang="ar-SY" sz="3200" b="1" dirty="0">
                <a:solidFill>
                  <a:srgbClr val="00AEEF"/>
                </a:solidFill>
              </a:rPr>
              <a:t>المنتج الفيروسي </a:t>
            </a:r>
            <a:r>
              <a:rPr lang="en-US" sz="3200" b="1" dirty="0">
                <a:solidFill>
                  <a:srgbClr val="00AEEF"/>
                </a:solidFill>
              </a:rPr>
              <a:t>Viral Product</a:t>
            </a:r>
          </a:p>
          <a:p>
            <a:pPr algn="ctr" rtl="1"/>
            <a:r>
              <a:rPr lang="ar-SY" sz="3200" b="1" dirty="0">
                <a:solidFill>
                  <a:srgbClr val="00AEEF"/>
                </a:solidFill>
              </a:rPr>
              <a:t>دراسة حالة منتجات </a:t>
            </a:r>
            <a:r>
              <a:rPr lang="en-US" sz="3200" b="1" dirty="0">
                <a:solidFill>
                  <a:srgbClr val="00AEEF"/>
                </a:solidFill>
              </a:rPr>
              <a:t>CeraVe</a:t>
            </a:r>
            <a:endParaRPr lang="ar-SY" sz="3200" b="1" dirty="0">
              <a:solidFill>
                <a:srgbClr val="00AEEF"/>
              </a:solidFill>
            </a:endParaRPr>
          </a:p>
          <a:p>
            <a:pPr algn="ctr" rtl="1"/>
            <a:r>
              <a:rPr lang="en-US" sz="2200" b="1" dirty="0">
                <a:solidFill>
                  <a:srgbClr val="00AEEF"/>
                </a:solidFill>
                <a:hlinkClick r:id="rId4"/>
              </a:rPr>
              <a:t>https://www.cerave.com/</a:t>
            </a:r>
            <a:r>
              <a:rPr lang="ar-SY" sz="2200" b="1" dirty="0">
                <a:solidFill>
                  <a:srgbClr val="00AEEF"/>
                </a:solidFill>
              </a:rPr>
              <a:t> </a:t>
            </a:r>
          </a:p>
        </p:txBody>
      </p:sp>
      <p:pic>
        <p:nvPicPr>
          <p:cNvPr id="6" name="صورة 5">
            <a:extLst>
              <a:ext uri="{FF2B5EF4-FFF2-40B4-BE49-F238E27FC236}">
                <a16:creationId xmlns:a16="http://schemas.microsoft.com/office/drawing/2014/main" id="{BA779D9E-251A-16EC-6575-360D8BFE1C13}"/>
              </a:ext>
            </a:extLst>
          </p:cNvPr>
          <p:cNvPicPr>
            <a:picLocks noChangeAspect="1"/>
          </p:cNvPicPr>
          <p:nvPr/>
        </p:nvPicPr>
        <p:blipFill>
          <a:blip r:embed="rId5"/>
          <a:stretch>
            <a:fillRect/>
          </a:stretch>
        </p:blipFill>
        <p:spPr>
          <a:xfrm>
            <a:off x="0" y="1613273"/>
            <a:ext cx="12192000" cy="5293721"/>
          </a:xfrm>
          <a:prstGeom prst="rect">
            <a:avLst/>
          </a:prstGeom>
        </p:spPr>
      </p:pic>
    </p:spTree>
    <p:extLst>
      <p:ext uri="{BB962C8B-B14F-4D97-AF65-F5344CB8AC3E}">
        <p14:creationId xmlns:p14="http://schemas.microsoft.com/office/powerpoint/2010/main" val="5927605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96779-0F53-CE93-3347-7762A29D679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70A2903-B3E2-5EAB-B5E2-CE1AEB5897A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193A3ED-87AE-6C52-622C-9BE229DE07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5FA0C922-3ED3-2B14-A196-3DDE3D2BB7B1}"/>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النسخة المجانية </a:t>
            </a:r>
            <a:r>
              <a:rPr lang="en-US" sz="3200" b="1" dirty="0">
                <a:solidFill>
                  <a:srgbClr val="00AEEF"/>
                </a:solidFill>
              </a:rPr>
              <a:t>Demo</a:t>
            </a:r>
          </a:p>
          <a:p>
            <a:pPr algn="ctr" rtl="1"/>
            <a:r>
              <a:rPr lang="ar-SY" sz="3200" b="1" dirty="0">
                <a:solidFill>
                  <a:srgbClr val="00AEEF"/>
                </a:solidFill>
              </a:rPr>
              <a:t>الخطة المجانية </a:t>
            </a:r>
            <a:r>
              <a:rPr lang="en-US" sz="3200" b="1" dirty="0">
                <a:solidFill>
                  <a:srgbClr val="00AEEF"/>
                </a:solidFill>
              </a:rPr>
              <a:t>Free Plan</a:t>
            </a:r>
          </a:p>
        </p:txBody>
      </p:sp>
      <p:sp>
        <p:nvSpPr>
          <p:cNvPr id="4" name="مستطيل مستدير الزوايا 4">
            <a:extLst>
              <a:ext uri="{FF2B5EF4-FFF2-40B4-BE49-F238E27FC236}">
                <a16:creationId xmlns:a16="http://schemas.microsoft.com/office/drawing/2014/main" id="{50A851A2-39B3-F26B-0FEF-2A4E00A7F1D8}"/>
              </a:ext>
            </a:extLst>
          </p:cNvPr>
          <p:cNvSpPr/>
          <p:nvPr/>
        </p:nvSpPr>
        <p:spPr>
          <a:xfrm>
            <a:off x="3331030" y="1875023"/>
            <a:ext cx="8783718" cy="447134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تحفز النسخة المجانية أو التجريبية من البرنامج </a:t>
            </a:r>
            <a:r>
              <a:rPr lang="en-US" sz="2200" dirty="0">
                <a:solidFill>
                  <a:schemeClr val="tx1"/>
                </a:solidFill>
              </a:rPr>
              <a:t>Demo</a:t>
            </a:r>
            <a:r>
              <a:rPr lang="ar-SY" sz="2200" dirty="0">
                <a:solidFill>
                  <a:schemeClr val="tx1"/>
                </a:solidFill>
              </a:rPr>
              <a:t> أو الخطة المجانية للتطبيق أو التطبيق على السحابة </a:t>
            </a:r>
            <a:r>
              <a:rPr lang="en-US" sz="2200" dirty="0">
                <a:solidFill>
                  <a:schemeClr val="tx1"/>
                </a:solidFill>
              </a:rPr>
              <a:t>SaaS</a:t>
            </a:r>
            <a:r>
              <a:rPr lang="ar-SY" sz="2200" dirty="0">
                <a:solidFill>
                  <a:schemeClr val="tx1"/>
                </a:solidFill>
              </a:rPr>
              <a:t> على مشاركته بين الأصدقاء والمعارف، والسبب في ذلك أنها تتضمن قيمة عالية فالمستخدم يشارك النسخة المجانية للتطبيق حتى يستفيد الأصدقاء والمعارف منه وكما مر معنا سابقاً حملة </a:t>
            </a:r>
            <a:r>
              <a:rPr lang="en-US" sz="2200" dirty="0">
                <a:solidFill>
                  <a:schemeClr val="tx1"/>
                </a:solidFill>
              </a:rPr>
              <a:t>Hotmail</a:t>
            </a:r>
            <a:r>
              <a:rPr lang="ar-SY" sz="2200" dirty="0">
                <a:solidFill>
                  <a:schemeClr val="tx1"/>
                </a:solidFill>
              </a:rPr>
              <a:t> تعتمد على نشر منتج مجاني وهو بريد الكتروني مجاني.</a:t>
            </a:r>
          </a:p>
          <a:p>
            <a:pPr algn="just" rtl="1">
              <a:lnSpc>
                <a:spcPct val="150000"/>
              </a:lnSpc>
            </a:pPr>
            <a:r>
              <a:rPr lang="ar-SY" sz="2200" dirty="0">
                <a:solidFill>
                  <a:schemeClr val="tx1"/>
                </a:solidFill>
              </a:rPr>
              <a:t>حتى تكون النسخة المجانية البرنامج أو الخطة المجانية </a:t>
            </a:r>
            <a:r>
              <a:rPr lang="en-US" sz="2200" dirty="0">
                <a:solidFill>
                  <a:schemeClr val="tx1"/>
                </a:solidFill>
              </a:rPr>
              <a:t>Free Plan</a:t>
            </a:r>
            <a:r>
              <a:rPr lang="ar-SY" sz="2200" dirty="0">
                <a:solidFill>
                  <a:schemeClr val="tx1"/>
                </a:solidFill>
              </a:rPr>
              <a:t> محفزة على المشاركة يجب أن تتضمن حد أدنى فعال من المزايا والتي من خلالها يستطيع المستخدم تحقيق فائدة جيدة من التطبيق وبشكل مجاني وبالتأكيد عند تجربة المنتج سيتحمس المستخدمون لشراء الاشتراك المدفوع أو النسخة المدفوعة من التطبيق بعد تجربته بأنفسهم ومعرفة مزاياه الجيدة.</a:t>
            </a:r>
            <a:endParaRPr lang="en-US" sz="2200" dirty="0">
              <a:solidFill>
                <a:schemeClr val="tx1"/>
              </a:solidFill>
            </a:endParaRPr>
          </a:p>
        </p:txBody>
      </p:sp>
      <p:pic>
        <p:nvPicPr>
          <p:cNvPr id="5" name="صورة 4" descr="صورة تحتوي على الخط, الرسومات, شعار, نص&#10;&#10;قد يكون المحتوى الذي تم إنشاؤه بواسطة الذكاء الاصطناعي غير صحيح.">
            <a:extLst>
              <a:ext uri="{FF2B5EF4-FFF2-40B4-BE49-F238E27FC236}">
                <a16:creationId xmlns:a16="http://schemas.microsoft.com/office/drawing/2014/main" id="{8FD19748-17B3-725D-B67E-8FAD03644E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73883"/>
            <a:ext cx="3254829" cy="2132658"/>
          </a:xfrm>
          <a:prstGeom prst="rect">
            <a:avLst/>
          </a:prstGeom>
        </p:spPr>
      </p:pic>
    </p:spTree>
    <p:extLst>
      <p:ext uri="{BB962C8B-B14F-4D97-AF65-F5344CB8AC3E}">
        <p14:creationId xmlns:p14="http://schemas.microsoft.com/office/powerpoint/2010/main" val="1526375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2CA5D-36AF-91C1-1FE8-9BCDCA99F14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E0C37FD-329E-A06F-7C89-F81F791211F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3A0AAF5-1536-F984-60D2-8D03B6CC5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3096FBA-42D6-5837-2001-B9D6431BCD12}"/>
              </a:ext>
            </a:extLst>
          </p:cNvPr>
          <p:cNvSpPr txBox="1"/>
          <p:nvPr/>
        </p:nvSpPr>
        <p:spPr>
          <a:xfrm>
            <a:off x="1583634" y="204872"/>
            <a:ext cx="7467600" cy="1077218"/>
          </a:xfrm>
          <a:prstGeom prst="rect">
            <a:avLst/>
          </a:prstGeom>
          <a:noFill/>
        </p:spPr>
        <p:txBody>
          <a:bodyPr wrap="square" rtlCol="0">
            <a:spAutoFit/>
          </a:bodyPr>
          <a:lstStyle/>
          <a:p>
            <a:pPr algn="ctr" rtl="1"/>
            <a:r>
              <a:rPr lang="ar-SY" sz="3200" b="1" dirty="0">
                <a:solidFill>
                  <a:srgbClr val="00AEEF"/>
                </a:solidFill>
              </a:rPr>
              <a:t>النسخة المجانية (التجريبية) </a:t>
            </a:r>
            <a:r>
              <a:rPr lang="en-US" sz="3200" b="1" dirty="0">
                <a:solidFill>
                  <a:srgbClr val="00AEEF"/>
                </a:solidFill>
              </a:rPr>
              <a:t>Demo</a:t>
            </a:r>
            <a:r>
              <a:rPr lang="ar-SY" sz="3200" b="1" dirty="0">
                <a:solidFill>
                  <a:srgbClr val="00AEEF"/>
                </a:solidFill>
              </a:rPr>
              <a:t> </a:t>
            </a:r>
          </a:p>
          <a:p>
            <a:pPr algn="ctr" rtl="1"/>
            <a:r>
              <a:rPr lang="ar-SY" sz="3200" b="1" dirty="0">
                <a:solidFill>
                  <a:srgbClr val="00AEEF"/>
                </a:solidFill>
              </a:rPr>
              <a:t>محرك الذكاء الاصطناعي </a:t>
            </a:r>
            <a:r>
              <a:rPr lang="en-US" sz="3200" b="1" dirty="0">
                <a:solidFill>
                  <a:srgbClr val="00AEEF"/>
                </a:solidFill>
              </a:rPr>
              <a:t>ChatGPT</a:t>
            </a:r>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95DC0D58-9B89-CA80-C1FF-BFFA5E634BC4}"/>
              </a:ext>
            </a:extLst>
          </p:cNvPr>
          <p:cNvSpPr/>
          <p:nvPr/>
        </p:nvSpPr>
        <p:spPr>
          <a:xfrm>
            <a:off x="4713514" y="2298310"/>
            <a:ext cx="7292375" cy="372023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حقق محرك الذكاء الاصطناعي </a:t>
            </a:r>
            <a:r>
              <a:rPr lang="en-US" sz="2200" dirty="0">
                <a:solidFill>
                  <a:schemeClr val="tx1"/>
                </a:solidFill>
              </a:rPr>
              <a:t>Chat GPT</a:t>
            </a:r>
            <a:r>
              <a:rPr lang="ar-SY" sz="2200" dirty="0">
                <a:solidFill>
                  <a:schemeClr val="tx1"/>
                </a:solidFill>
              </a:rPr>
              <a:t> انتشاراً واسعاً من خلال النسخة المجانية المتاحة والتي تتميز بإمكانية استفادة المستخدم بشكل كبير حيث يمكن أن يطرح المستخدم عدد جيد من الأسئلة وأن يولد معلومات وصور جيدة ولكنها تكون بعدد محدود من الطلبات يومياً ولمن يحتاج له بشكل أكبر سيضطر لشراء النسخة المدفوعة من </a:t>
            </a:r>
            <a:r>
              <a:rPr lang="en-US" sz="2200" dirty="0">
                <a:solidFill>
                  <a:schemeClr val="tx1"/>
                </a:solidFill>
              </a:rPr>
              <a:t>Chat GPT</a:t>
            </a:r>
            <a:r>
              <a:rPr lang="ar-SY" sz="2200" dirty="0">
                <a:solidFill>
                  <a:schemeClr val="tx1"/>
                </a:solidFill>
              </a:rPr>
              <a:t>. </a:t>
            </a:r>
            <a:endParaRPr lang="en-US" sz="2200" dirty="0">
              <a:solidFill>
                <a:schemeClr val="tx1"/>
              </a:solidFill>
            </a:endParaRPr>
          </a:p>
        </p:txBody>
      </p:sp>
      <p:pic>
        <p:nvPicPr>
          <p:cNvPr id="7" name="صورة 6" descr="صورة تحتوي على أسود, الظلام&#10;&#10;قد يكون المحتوى الذي تم إنشاؤه بواسطة الذكاء الاصطناعي غير صحيح.">
            <a:extLst>
              <a:ext uri="{FF2B5EF4-FFF2-40B4-BE49-F238E27FC236}">
                <a16:creationId xmlns:a16="http://schemas.microsoft.com/office/drawing/2014/main" id="{60F94524-CFAD-DCA8-8844-A36B849C22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3732" y="1979945"/>
            <a:ext cx="7179732" cy="4038599"/>
          </a:xfrm>
          <a:prstGeom prst="rect">
            <a:avLst/>
          </a:prstGeom>
        </p:spPr>
      </p:pic>
    </p:spTree>
    <p:extLst>
      <p:ext uri="{BB962C8B-B14F-4D97-AF65-F5344CB8AC3E}">
        <p14:creationId xmlns:p14="http://schemas.microsoft.com/office/powerpoint/2010/main" val="4243749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08FB6-2944-D98A-D2C8-3464435F41C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55C6185-1211-B624-6E6E-A882E487E9D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EF032D4-2ED8-E9D5-8CE7-A5193964F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FE0232B-B96C-977A-0654-516B2A2F0A1F}"/>
              </a:ext>
            </a:extLst>
          </p:cNvPr>
          <p:cNvSpPr txBox="1"/>
          <p:nvPr/>
        </p:nvSpPr>
        <p:spPr>
          <a:xfrm>
            <a:off x="1583634" y="204872"/>
            <a:ext cx="7467600" cy="1077218"/>
          </a:xfrm>
          <a:prstGeom prst="rect">
            <a:avLst/>
          </a:prstGeom>
          <a:noFill/>
        </p:spPr>
        <p:txBody>
          <a:bodyPr wrap="square" rtlCol="0">
            <a:spAutoFit/>
          </a:bodyPr>
          <a:lstStyle/>
          <a:p>
            <a:pPr algn="ctr" rtl="1"/>
            <a:r>
              <a:rPr lang="ar-SY" sz="3200" b="1" dirty="0">
                <a:solidFill>
                  <a:srgbClr val="00AEEF"/>
                </a:solidFill>
              </a:rPr>
              <a:t>النسخة المجانية (التجريبية) </a:t>
            </a:r>
            <a:r>
              <a:rPr lang="en-US" sz="3200" b="1" dirty="0">
                <a:solidFill>
                  <a:srgbClr val="00AEEF"/>
                </a:solidFill>
              </a:rPr>
              <a:t>Demo</a:t>
            </a:r>
            <a:r>
              <a:rPr lang="ar-SY" sz="3200" b="1" dirty="0">
                <a:solidFill>
                  <a:srgbClr val="00AEEF"/>
                </a:solidFill>
              </a:rPr>
              <a:t> </a:t>
            </a:r>
          </a:p>
          <a:p>
            <a:pPr algn="ctr" rtl="1"/>
            <a:r>
              <a:rPr lang="ar-SY" sz="3200" b="1" dirty="0">
                <a:solidFill>
                  <a:srgbClr val="00AEEF"/>
                </a:solidFill>
              </a:rPr>
              <a:t>تطبيق </a:t>
            </a:r>
            <a:r>
              <a:rPr lang="en-US" sz="3200" b="1" dirty="0">
                <a:solidFill>
                  <a:srgbClr val="00AEEF"/>
                </a:solidFill>
              </a:rPr>
              <a:t>Slack</a:t>
            </a:r>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7E3ED2CB-89B9-0030-3CF1-F2FF2D293CC8}"/>
              </a:ext>
            </a:extLst>
          </p:cNvPr>
          <p:cNvSpPr/>
          <p:nvPr/>
        </p:nvSpPr>
        <p:spPr>
          <a:xfrm>
            <a:off x="4158343" y="2133541"/>
            <a:ext cx="7923748" cy="42882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تطبيق </a:t>
            </a:r>
            <a:r>
              <a:rPr lang="en-US" sz="2200" dirty="0">
                <a:solidFill>
                  <a:schemeClr val="tx1"/>
                </a:solidFill>
              </a:rPr>
              <a:t>Slack</a:t>
            </a:r>
            <a:r>
              <a:rPr lang="ar-SY" sz="2200" dirty="0">
                <a:solidFill>
                  <a:schemeClr val="tx1"/>
                </a:solidFill>
              </a:rPr>
              <a:t> تطبيق المراسلة الفورية بين فرق العمل والذي يتضمن مزايا مشاركة الملفات وتنظيمها وإدارة المهام بين الفريق، وقد حقق هذا التطبيق شهرة كبيرة وأصبح التطبيق الاول الذي تستخدمه الشركات الناشئة، السبب في نجاحه كان تقديم نسخة مجانية بمزايا محدودة هذه النسخة المجانية كانت حافز للمستخدمين لتنزيلها والطلب من أعضاء فريق العمل تنزيله وانتشر التطبيق بين رواد الأعمال من خلال التوصيات لبعضهم البعض بأنه تطبيق متميز للتواصل بين أعضاء فريق العمل وبشكل مجاني مقابل مزايا محدودة وعند تجربة التطبيق من قبل المستخدمين أعجب الجميع بمزاياه وأصبح هناك إقبال كبير على الاشتراك في النسخة المدفوعة منه.  </a:t>
            </a:r>
            <a:endParaRPr lang="en-US" sz="2200" dirty="0">
              <a:solidFill>
                <a:schemeClr val="tx1"/>
              </a:solidFill>
            </a:endParaRPr>
          </a:p>
        </p:txBody>
      </p:sp>
      <p:pic>
        <p:nvPicPr>
          <p:cNvPr id="5" name="صورة 4" descr="صورة تحتوي على الرسومات, لقطة شاشة, التلون, تصميم الجرافيك&#10;&#10;قد يكون المحتوى الذي تم إنشاؤه بواسطة الذكاء الاصطناعي غير صحيح.">
            <a:extLst>
              <a:ext uri="{FF2B5EF4-FFF2-40B4-BE49-F238E27FC236}">
                <a16:creationId xmlns:a16="http://schemas.microsoft.com/office/drawing/2014/main" id="{5D64ED04-442C-F5EB-A645-2E00A52EA7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909" y="3193478"/>
            <a:ext cx="4048433" cy="1034248"/>
          </a:xfrm>
          <a:prstGeom prst="rect">
            <a:avLst/>
          </a:prstGeom>
        </p:spPr>
      </p:pic>
    </p:spTree>
    <p:extLst>
      <p:ext uri="{BB962C8B-B14F-4D97-AF65-F5344CB8AC3E}">
        <p14:creationId xmlns:p14="http://schemas.microsoft.com/office/powerpoint/2010/main" val="1030079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87C03-E821-EF1B-4107-2DE1F318A0E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CE0741F-149B-EA00-A3AE-AD05A97C3ED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B6DAA38-33B9-C75E-DFB8-3D2F913E1B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0662" y="0"/>
            <a:ext cx="2954655" cy="1379622"/>
          </a:xfrm>
          <a:prstGeom prst="rect">
            <a:avLst/>
          </a:prstGeom>
        </p:spPr>
      </p:pic>
      <p:sp>
        <p:nvSpPr>
          <p:cNvPr id="2" name="مربع نص 1">
            <a:extLst>
              <a:ext uri="{FF2B5EF4-FFF2-40B4-BE49-F238E27FC236}">
                <a16:creationId xmlns:a16="http://schemas.microsoft.com/office/drawing/2014/main" id="{77F5A99E-4279-6972-4A04-818939214269}"/>
              </a:ext>
            </a:extLst>
          </p:cNvPr>
          <p:cNvSpPr txBox="1"/>
          <p:nvPr/>
        </p:nvSpPr>
        <p:spPr>
          <a:xfrm>
            <a:off x="3000115" y="175191"/>
            <a:ext cx="5444398" cy="1077218"/>
          </a:xfrm>
          <a:prstGeom prst="rect">
            <a:avLst/>
          </a:prstGeom>
          <a:noFill/>
        </p:spPr>
        <p:txBody>
          <a:bodyPr wrap="square" rtlCol="0">
            <a:spAutoFit/>
          </a:bodyPr>
          <a:lstStyle/>
          <a:p>
            <a:pPr algn="ctr" rtl="1"/>
            <a:r>
              <a:rPr lang="ar-SY" sz="3200" b="1" dirty="0">
                <a:solidFill>
                  <a:srgbClr val="00AEEF"/>
                </a:solidFill>
              </a:rPr>
              <a:t>التسويق بالإحالة </a:t>
            </a:r>
          </a:p>
          <a:p>
            <a:pPr algn="ctr" rtl="1"/>
            <a:r>
              <a:rPr lang="en-US" sz="3200" b="1" dirty="0">
                <a:solidFill>
                  <a:srgbClr val="00AEEF"/>
                </a:solidFill>
              </a:rPr>
              <a:t>Referral Marketing</a:t>
            </a:r>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6267B0A2-5DEA-0371-18A3-3B074F44956B}"/>
              </a:ext>
            </a:extLst>
          </p:cNvPr>
          <p:cNvSpPr/>
          <p:nvPr/>
        </p:nvSpPr>
        <p:spPr>
          <a:xfrm>
            <a:off x="107135" y="2290505"/>
            <a:ext cx="11977729" cy="351636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0548EF71-1FE1-67BF-6D36-132944BE2B70}"/>
              </a:ext>
            </a:extLst>
          </p:cNvPr>
          <p:cNvSpPr txBox="1"/>
          <p:nvPr/>
        </p:nvSpPr>
        <p:spPr>
          <a:xfrm>
            <a:off x="427223" y="2428604"/>
            <a:ext cx="11337551" cy="3076548"/>
          </a:xfrm>
          <a:prstGeom prst="rect">
            <a:avLst/>
          </a:prstGeom>
          <a:noFill/>
        </p:spPr>
        <p:txBody>
          <a:bodyPr wrap="square" rtlCol="0">
            <a:spAutoFit/>
          </a:bodyPr>
          <a:lstStyle/>
          <a:p>
            <a:pPr algn="just" rtl="1">
              <a:lnSpc>
                <a:spcPct val="150000"/>
              </a:lnSpc>
            </a:pPr>
            <a:r>
              <a:rPr lang="ar-SY" sz="2200" dirty="0"/>
              <a:t>يعتبر التسويق بالإحالة أحد أهم أدوات التسويق الفيروسي ويقوم التسويق بالإحالة على منح مكافأة للمستخدم أو العميل لقاء إحالته عميل آخر، وتكون هذه المكافأة على شكل رصيد مجاني في المنصة أو استخدام إضافي للخدمة أو المنتج أو مزايا إضافية ضمن التطبيق لقاء إحالة العميل الجديد، ويمكن أن يكون برنامج التسويق بالإحالة أحادي المكافأة بحيث يتم منح العميل </a:t>
            </a:r>
            <a:r>
              <a:rPr lang="ar-SY" sz="2200" dirty="0" err="1"/>
              <a:t>المحيل</a:t>
            </a:r>
            <a:r>
              <a:rPr lang="ar-SY" sz="2200" dirty="0"/>
              <a:t> مكافأة نتيجة إحالته عميل آخر لكي يستخدم التطبيق، أو يكون برنامج التسويق بالإحالة ثنائي المكافأة بحيث يتم منح العميل </a:t>
            </a:r>
            <a:r>
              <a:rPr lang="ar-SY" sz="2200" dirty="0" err="1"/>
              <a:t>المحيل</a:t>
            </a:r>
            <a:r>
              <a:rPr lang="ar-SY" sz="2200" dirty="0"/>
              <a:t> مكافأة نتيجة إحالته لعميل جديد لاستخدام المنصة أو التطبيق بالإضافة إلى منح نفس المكافأة للعميل الجديد المحال والذي تم إحالته من قبل المستخدم الأول لاستخدام التطبيق.</a:t>
            </a:r>
          </a:p>
        </p:txBody>
      </p:sp>
    </p:spTree>
    <p:extLst>
      <p:ext uri="{BB962C8B-B14F-4D97-AF65-F5344CB8AC3E}">
        <p14:creationId xmlns:p14="http://schemas.microsoft.com/office/powerpoint/2010/main" val="3933266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02042-D374-6839-3399-47A1A1A4308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B844796-C98C-3B20-406E-4C279A6705F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F8BCB8C-C932-C162-9043-96EC745E3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0662" y="0"/>
            <a:ext cx="2954655" cy="1379622"/>
          </a:xfrm>
          <a:prstGeom prst="rect">
            <a:avLst/>
          </a:prstGeom>
        </p:spPr>
      </p:pic>
      <p:sp>
        <p:nvSpPr>
          <p:cNvPr id="2" name="مربع نص 1">
            <a:extLst>
              <a:ext uri="{FF2B5EF4-FFF2-40B4-BE49-F238E27FC236}">
                <a16:creationId xmlns:a16="http://schemas.microsoft.com/office/drawing/2014/main" id="{49E895DF-F03D-C020-4ED8-E11FE7369E7C}"/>
              </a:ext>
            </a:extLst>
          </p:cNvPr>
          <p:cNvSpPr txBox="1"/>
          <p:nvPr/>
        </p:nvSpPr>
        <p:spPr>
          <a:xfrm>
            <a:off x="3000115" y="175191"/>
            <a:ext cx="5444398" cy="1077218"/>
          </a:xfrm>
          <a:prstGeom prst="rect">
            <a:avLst/>
          </a:prstGeom>
          <a:noFill/>
        </p:spPr>
        <p:txBody>
          <a:bodyPr wrap="square" rtlCol="0">
            <a:spAutoFit/>
          </a:bodyPr>
          <a:lstStyle/>
          <a:p>
            <a:pPr algn="ctr" rtl="1"/>
            <a:r>
              <a:rPr lang="ar-SY" sz="3200" b="1" dirty="0">
                <a:solidFill>
                  <a:srgbClr val="00AEEF"/>
                </a:solidFill>
              </a:rPr>
              <a:t>التسويق بالإحالة </a:t>
            </a:r>
          </a:p>
          <a:p>
            <a:pPr algn="ctr" rtl="1"/>
            <a:r>
              <a:rPr lang="en-US" sz="3200" b="1" dirty="0">
                <a:solidFill>
                  <a:srgbClr val="00AEEF"/>
                </a:solidFill>
              </a:rPr>
              <a:t>Referral Marketing</a:t>
            </a:r>
            <a:endParaRPr lang="ar-SY" sz="3200" b="1" dirty="0">
              <a:solidFill>
                <a:srgbClr val="00AEEF"/>
              </a:solidFill>
            </a:endParaRPr>
          </a:p>
        </p:txBody>
      </p:sp>
      <p:sp>
        <p:nvSpPr>
          <p:cNvPr id="4" name="مستطيل مستدير الزوايا 4">
            <a:extLst>
              <a:ext uri="{FF2B5EF4-FFF2-40B4-BE49-F238E27FC236}">
                <a16:creationId xmlns:a16="http://schemas.microsoft.com/office/drawing/2014/main" id="{B5360A09-204C-C596-FED8-3A7E4AA47DCA}"/>
              </a:ext>
            </a:extLst>
          </p:cNvPr>
          <p:cNvSpPr/>
          <p:nvPr/>
        </p:nvSpPr>
        <p:spPr>
          <a:xfrm>
            <a:off x="4846784" y="1813827"/>
            <a:ext cx="7195457" cy="490098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8C021457-58D2-2281-8A65-816D2462AC5B}"/>
              </a:ext>
            </a:extLst>
          </p:cNvPr>
          <p:cNvSpPr txBox="1"/>
          <p:nvPr/>
        </p:nvSpPr>
        <p:spPr>
          <a:xfrm>
            <a:off x="5228807" y="1977134"/>
            <a:ext cx="6766510" cy="5107873"/>
          </a:xfrm>
          <a:prstGeom prst="rect">
            <a:avLst/>
          </a:prstGeom>
          <a:noFill/>
        </p:spPr>
        <p:txBody>
          <a:bodyPr wrap="square" rtlCol="0">
            <a:spAutoFit/>
          </a:bodyPr>
          <a:lstStyle/>
          <a:p>
            <a:pPr algn="just" rtl="1">
              <a:lnSpc>
                <a:spcPct val="150000"/>
              </a:lnSpc>
            </a:pPr>
            <a:r>
              <a:rPr lang="ar-SY" sz="2200" dirty="0"/>
              <a:t>وكما مر معنا في المحاضرات السابقة العديد من برامج التسويق بالإحالة مثل: </a:t>
            </a:r>
          </a:p>
          <a:p>
            <a:pPr algn="just" rtl="1">
              <a:lnSpc>
                <a:spcPct val="150000"/>
              </a:lnSpc>
            </a:pPr>
            <a:r>
              <a:rPr lang="ar-SY" sz="2200" dirty="0"/>
              <a:t>-برنامج التسويق بالإحالة لتطبيق </a:t>
            </a:r>
            <a:r>
              <a:rPr lang="en-US" sz="2200" dirty="0"/>
              <a:t>Dropbox</a:t>
            </a:r>
            <a:r>
              <a:rPr lang="ar-SY" sz="2200" dirty="0"/>
              <a:t> وهو برنامج ثنائي المكافأة يمنح مساحة تخزين سحابي إضافية  </a:t>
            </a:r>
            <a:r>
              <a:rPr lang="en-US" sz="2200" dirty="0"/>
              <a:t>500</a:t>
            </a:r>
            <a:r>
              <a:rPr lang="ar-SY" sz="2200" dirty="0"/>
              <a:t> ميغابايت للعميل </a:t>
            </a:r>
            <a:r>
              <a:rPr lang="ar-SY" sz="2200" dirty="0" err="1"/>
              <a:t>المحيل</a:t>
            </a:r>
            <a:r>
              <a:rPr lang="ar-SY" sz="2200" dirty="0"/>
              <a:t> ويمنح أيضا مساحة تخزين سحابي مجانية للعميل الجديد المحال قدرها </a:t>
            </a:r>
            <a:r>
              <a:rPr lang="en-US" sz="2200" dirty="0"/>
              <a:t>500</a:t>
            </a:r>
            <a:r>
              <a:rPr lang="ar-SY" sz="2200" dirty="0"/>
              <a:t> ميغابايت.</a:t>
            </a:r>
          </a:p>
          <a:p>
            <a:pPr algn="just" rtl="1">
              <a:lnSpc>
                <a:spcPct val="150000"/>
              </a:lnSpc>
            </a:pPr>
            <a:r>
              <a:rPr lang="ar-SY" sz="2200" dirty="0"/>
              <a:t>-برنامج التسويق بالإحالة لتطبيق </a:t>
            </a:r>
            <a:r>
              <a:rPr lang="en-US" sz="2200" dirty="0"/>
              <a:t>Airbnb</a:t>
            </a:r>
            <a:r>
              <a:rPr lang="ar-SY" sz="2200" dirty="0"/>
              <a:t> وهو برنامج ثنائي المكافأة ويمنح </a:t>
            </a:r>
            <a:r>
              <a:rPr lang="en-US" sz="2200" dirty="0"/>
              <a:t>25 $</a:t>
            </a:r>
            <a:r>
              <a:rPr lang="ar-SY" sz="2200" dirty="0"/>
              <a:t> لكل من العميل </a:t>
            </a:r>
            <a:r>
              <a:rPr lang="ar-SY" sz="2200" dirty="0" err="1"/>
              <a:t>المحيل</a:t>
            </a:r>
            <a:r>
              <a:rPr lang="ar-SY" sz="2200" dirty="0"/>
              <a:t> والعميل المحال يمكن استخدام هذا المبلغ في حجوزات الغرف في تطبيق </a:t>
            </a:r>
            <a:r>
              <a:rPr lang="en-US" sz="2200" dirty="0"/>
              <a:t>Airbnb</a:t>
            </a:r>
            <a:endParaRPr lang="ar-SY" sz="2200" dirty="0"/>
          </a:p>
          <a:p>
            <a:pPr algn="just" rtl="1">
              <a:lnSpc>
                <a:spcPct val="150000"/>
              </a:lnSpc>
            </a:pPr>
            <a:endParaRPr lang="ar-SY" sz="2200" dirty="0"/>
          </a:p>
        </p:txBody>
      </p:sp>
      <p:pic>
        <p:nvPicPr>
          <p:cNvPr id="6" name="صورة 5" descr="صورة تحتوي على نص, دراجة, لقطة شاشة, عجلة&#10;&#10;قد يكون المحتوى الذي تم إنشاؤه بواسطة الذكاء الاصطناعي غير صحيح.">
            <a:extLst>
              <a:ext uri="{FF2B5EF4-FFF2-40B4-BE49-F238E27FC236}">
                <a16:creationId xmlns:a16="http://schemas.microsoft.com/office/drawing/2014/main" id="{6C1EA5FF-FBB1-5C1D-EDDB-A504438D56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682" y="1710651"/>
            <a:ext cx="4375318" cy="2449732"/>
          </a:xfrm>
          <a:prstGeom prst="rect">
            <a:avLst/>
          </a:prstGeom>
        </p:spPr>
      </p:pic>
      <p:pic>
        <p:nvPicPr>
          <p:cNvPr id="11" name="صورة 10" descr="صورة تحتوي على نص, لقطة شاشة, رسوم متحركة, رسم&#10;&#10;قد يكون المحتوى الذي تم إنشاؤه بواسطة الذكاء الاصطناعي غير صحيح.">
            <a:extLst>
              <a:ext uri="{FF2B5EF4-FFF2-40B4-BE49-F238E27FC236}">
                <a16:creationId xmlns:a16="http://schemas.microsoft.com/office/drawing/2014/main" id="{88134393-9334-F3EA-19FC-CB2E164B42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6683" y="4361200"/>
            <a:ext cx="4375318" cy="2496800"/>
          </a:xfrm>
          <a:prstGeom prst="rect">
            <a:avLst/>
          </a:prstGeom>
        </p:spPr>
      </p:pic>
    </p:spTree>
    <p:extLst>
      <p:ext uri="{BB962C8B-B14F-4D97-AF65-F5344CB8AC3E}">
        <p14:creationId xmlns:p14="http://schemas.microsoft.com/office/powerpoint/2010/main" val="3133092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89EE9-472C-5984-F870-44BD451C128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C86BEA9-C7B8-EC0D-C164-E405079FD8D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12B610F-9781-B704-E049-8355739277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C80D76F-8CE1-F985-B37F-84E9AF5C9526}"/>
              </a:ext>
            </a:extLst>
          </p:cNvPr>
          <p:cNvSpPr/>
          <p:nvPr/>
        </p:nvSpPr>
        <p:spPr>
          <a:xfrm>
            <a:off x="3722913" y="1475455"/>
            <a:ext cx="8469085" cy="516708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6CC08325-9E77-39FC-462D-4E0ECC6CE1F8}"/>
              </a:ext>
            </a:extLst>
          </p:cNvPr>
          <p:cNvSpPr txBox="1"/>
          <p:nvPr/>
        </p:nvSpPr>
        <p:spPr>
          <a:xfrm>
            <a:off x="3868538" y="1732813"/>
            <a:ext cx="8137351" cy="4600042"/>
          </a:xfrm>
          <a:prstGeom prst="rect">
            <a:avLst/>
          </a:prstGeom>
          <a:noFill/>
        </p:spPr>
        <p:txBody>
          <a:bodyPr wrap="square" rtlCol="0">
            <a:spAutoFit/>
          </a:bodyPr>
          <a:lstStyle/>
          <a:p>
            <a:pPr algn="just" rtl="1">
              <a:lnSpc>
                <a:spcPct val="150000"/>
              </a:lnSpc>
            </a:pPr>
            <a:r>
              <a:rPr lang="ar-SY" sz="2200" dirty="0"/>
              <a:t>ابتكرت شركة </a:t>
            </a:r>
            <a:r>
              <a:rPr lang="en-US" sz="2200" dirty="0"/>
              <a:t>Harries</a:t>
            </a:r>
            <a:r>
              <a:rPr lang="ar-SY" sz="2200" dirty="0"/>
              <a:t> لماكينات وشفرات الحلاقة ومعداتها برنامجاً للتسويق بالإحالة يعتمد على منح جوائز مختلفة عندما يدعو كل مستخدم الآخرين عبر وسائل التواصل الاجتماعي وكانت الجوائز مثل: </a:t>
            </a:r>
          </a:p>
          <a:p>
            <a:pPr algn="just" rtl="1">
              <a:lnSpc>
                <a:spcPct val="150000"/>
              </a:lnSpc>
            </a:pPr>
            <a:r>
              <a:rPr lang="ar-SY" sz="2200" dirty="0"/>
              <a:t>الجائزة الأولى هي معجون حلاقة يحصل عليه المستخدم مجانا عند نجاحه بدعوة </a:t>
            </a:r>
            <a:r>
              <a:rPr lang="en-US" sz="2200" dirty="0"/>
              <a:t>5</a:t>
            </a:r>
            <a:r>
              <a:rPr lang="ar-SY" sz="2200" dirty="0"/>
              <a:t> أشخاص للتسجيل وقيامهم بالتسجيل فعلاً في الموقع الالكتروني للشركة، الجائزة الثانية هي ماكينة حلاقة مجاناً ويحصل عليها المستخدم عندما يسجل </a:t>
            </a:r>
            <a:r>
              <a:rPr lang="en-US" sz="2200" dirty="0"/>
              <a:t>5</a:t>
            </a:r>
            <a:r>
              <a:rPr lang="ar-SY" sz="2200" dirty="0"/>
              <a:t> مستخدمين جدد عن طريقه وعند وصول عدد المستخدمين المسجلين المحالين عن طريق المستخدم إلى </a:t>
            </a:r>
            <a:r>
              <a:rPr lang="en-US" sz="2200" dirty="0"/>
              <a:t>25</a:t>
            </a:r>
            <a:r>
              <a:rPr lang="ar-SY" sz="2200" dirty="0"/>
              <a:t> يحصل المستخدم على مجموعة حلاقة فاخرة تتضمن عدة إكسسوارات وأدوات للحلاقة، وعندما يصل إلى </a:t>
            </a:r>
            <a:r>
              <a:rPr lang="en-US" sz="2200" dirty="0"/>
              <a:t>50</a:t>
            </a:r>
            <a:r>
              <a:rPr lang="ar-SY" sz="2200" dirty="0"/>
              <a:t> إحالة ناجحة يتم تزويده بأدوات حلاقة ومستلزماتها لمدة سنة كاملة مجاناً.</a:t>
            </a:r>
          </a:p>
        </p:txBody>
      </p:sp>
      <p:sp>
        <p:nvSpPr>
          <p:cNvPr id="2" name="مربع نص 1">
            <a:extLst>
              <a:ext uri="{FF2B5EF4-FFF2-40B4-BE49-F238E27FC236}">
                <a16:creationId xmlns:a16="http://schemas.microsoft.com/office/drawing/2014/main" id="{31C6610E-33CC-51E1-6BF3-E9F4EC031E73}"/>
              </a:ext>
            </a:extLst>
          </p:cNvPr>
          <p:cNvSpPr txBox="1"/>
          <p:nvPr/>
        </p:nvSpPr>
        <p:spPr>
          <a:xfrm>
            <a:off x="2970932" y="121238"/>
            <a:ext cx="5444398" cy="1354217"/>
          </a:xfrm>
          <a:prstGeom prst="rect">
            <a:avLst/>
          </a:prstGeom>
          <a:noFill/>
        </p:spPr>
        <p:txBody>
          <a:bodyPr wrap="square" rtlCol="0">
            <a:spAutoFit/>
          </a:bodyPr>
          <a:lstStyle/>
          <a:p>
            <a:pPr algn="ctr" rtl="1"/>
            <a:r>
              <a:rPr lang="ar-SY" sz="3200" b="1" dirty="0">
                <a:solidFill>
                  <a:srgbClr val="00AEEF"/>
                </a:solidFill>
              </a:rPr>
              <a:t>التسويق بالإحالة</a:t>
            </a:r>
          </a:p>
          <a:p>
            <a:pPr algn="ctr" rtl="1"/>
            <a:r>
              <a:rPr lang="ar-SY" sz="3200" b="1" dirty="0">
                <a:solidFill>
                  <a:srgbClr val="00AEEF"/>
                </a:solidFill>
              </a:rPr>
              <a:t>حالة دراسية </a:t>
            </a:r>
            <a:r>
              <a:rPr lang="en-US" sz="3200" b="1" dirty="0">
                <a:solidFill>
                  <a:srgbClr val="00AEEF"/>
                </a:solidFill>
              </a:rPr>
              <a:t>Harries</a:t>
            </a:r>
            <a:r>
              <a:rPr lang="ar-SY" sz="3200" b="1" dirty="0">
                <a:solidFill>
                  <a:srgbClr val="00AEEF"/>
                </a:solidFill>
              </a:rPr>
              <a:t> </a:t>
            </a:r>
          </a:p>
          <a:p>
            <a:pPr algn="ctr" rtl="1"/>
            <a:r>
              <a:rPr lang="en-US" b="1" dirty="0">
                <a:solidFill>
                  <a:srgbClr val="00AEEF"/>
                </a:solidFill>
                <a:hlinkClick r:id="rId4"/>
              </a:rPr>
              <a:t>https://www.harrys.com</a:t>
            </a:r>
            <a:r>
              <a:rPr lang="en-US" b="1" dirty="0">
                <a:solidFill>
                  <a:srgbClr val="00AEEF"/>
                </a:solidFill>
              </a:rPr>
              <a:t>  </a:t>
            </a:r>
            <a:r>
              <a:rPr lang="ar-SY" b="1" dirty="0">
                <a:solidFill>
                  <a:srgbClr val="00AEEF"/>
                </a:solidFill>
              </a:rPr>
              <a:t>   </a:t>
            </a:r>
            <a:endParaRPr lang="en-US" dirty="0">
              <a:solidFill>
                <a:schemeClr val="bg1"/>
              </a:solidFill>
            </a:endParaRPr>
          </a:p>
        </p:txBody>
      </p:sp>
      <p:pic>
        <p:nvPicPr>
          <p:cNvPr id="4" name="صورة 3" descr="صورة تحتوي على الخط, الرسومات, تصميم الجرافيك, لقطة شاشة&#10;&#10;قد يكون المحتوى الذي تم إنشاؤه بواسطة الذكاء الاصطناعي غير صحيح.">
            <a:extLst>
              <a:ext uri="{FF2B5EF4-FFF2-40B4-BE49-F238E27FC236}">
                <a16:creationId xmlns:a16="http://schemas.microsoft.com/office/drawing/2014/main" id="{200ED304-84A2-CE95-8866-C0403FFB0F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065" y="3429000"/>
            <a:ext cx="3461982" cy="603834"/>
          </a:xfrm>
          <a:prstGeom prst="rect">
            <a:avLst/>
          </a:prstGeom>
        </p:spPr>
      </p:pic>
    </p:spTree>
    <p:extLst>
      <p:ext uri="{BB962C8B-B14F-4D97-AF65-F5344CB8AC3E}">
        <p14:creationId xmlns:p14="http://schemas.microsoft.com/office/powerpoint/2010/main" val="2294474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6295F-9EFC-1D29-E8CC-4C0F32F83C6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B17C7C4-ED61-A319-635B-749F9F824D3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F86349B-B81A-A634-4E24-40A246EFA2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7400CF6F-D16A-A309-CD94-159B8A5972B2}"/>
              </a:ext>
            </a:extLst>
          </p:cNvPr>
          <p:cNvSpPr txBox="1"/>
          <p:nvPr/>
        </p:nvSpPr>
        <p:spPr>
          <a:xfrm>
            <a:off x="2897780" y="0"/>
            <a:ext cx="5444398" cy="1384995"/>
          </a:xfrm>
          <a:prstGeom prst="rect">
            <a:avLst/>
          </a:prstGeom>
          <a:noFill/>
        </p:spPr>
        <p:txBody>
          <a:bodyPr wrap="square" rtlCol="0">
            <a:spAutoFit/>
          </a:bodyPr>
          <a:lstStyle/>
          <a:p>
            <a:pPr algn="ctr" rtl="1"/>
            <a:r>
              <a:rPr lang="ar-SY" sz="3200" b="1" dirty="0">
                <a:solidFill>
                  <a:srgbClr val="00AEEF"/>
                </a:solidFill>
              </a:rPr>
              <a:t>التسويق بالإحالة</a:t>
            </a:r>
          </a:p>
          <a:p>
            <a:pPr algn="ctr" rtl="1"/>
            <a:r>
              <a:rPr lang="ar-SY" sz="3200" b="1" dirty="0">
                <a:solidFill>
                  <a:srgbClr val="00AEEF"/>
                </a:solidFill>
              </a:rPr>
              <a:t>حالة دراسية </a:t>
            </a:r>
            <a:r>
              <a:rPr lang="en-US" sz="3200" b="1" dirty="0">
                <a:solidFill>
                  <a:srgbClr val="00AEEF"/>
                </a:solidFill>
              </a:rPr>
              <a:t>Harries</a:t>
            </a:r>
            <a:endParaRPr lang="ar-SY" sz="3200" b="1" dirty="0">
              <a:solidFill>
                <a:srgbClr val="00AEEF"/>
              </a:solidFill>
            </a:endParaRPr>
          </a:p>
          <a:p>
            <a:pPr algn="ctr" rtl="1"/>
            <a:r>
              <a:rPr lang="en-US" sz="2000" b="1" dirty="0">
                <a:solidFill>
                  <a:srgbClr val="00AEEF"/>
                </a:solidFill>
                <a:hlinkClick r:id="rId4"/>
              </a:rPr>
              <a:t>https://www.harrys.com</a:t>
            </a:r>
            <a:r>
              <a:rPr lang="en-US" sz="2000" b="1" dirty="0">
                <a:solidFill>
                  <a:srgbClr val="00AEEF"/>
                </a:solidFill>
              </a:rPr>
              <a:t>  </a:t>
            </a:r>
            <a:r>
              <a:rPr lang="ar-SY" sz="2000" b="1" dirty="0">
                <a:solidFill>
                  <a:srgbClr val="00AEEF"/>
                </a:solidFill>
              </a:rPr>
              <a:t>   </a:t>
            </a:r>
            <a:endParaRPr lang="en-US" sz="2000" dirty="0">
              <a:solidFill>
                <a:schemeClr val="bg1"/>
              </a:solidFill>
            </a:endParaRPr>
          </a:p>
        </p:txBody>
      </p:sp>
      <p:pic>
        <p:nvPicPr>
          <p:cNvPr id="4" name="صورة 3" descr="صورة تحتوي على نص, لقطة شاشة, الحيوان الثديي, فيل&#10;&#10;قد يكون المحتوى الذي تم إنشاؤه بواسطة الذكاء الاصطناعي غير صحيح.">
            <a:extLst>
              <a:ext uri="{FF2B5EF4-FFF2-40B4-BE49-F238E27FC236}">
                <a16:creationId xmlns:a16="http://schemas.microsoft.com/office/drawing/2014/main" id="{62E64711-0BAF-D21F-B765-302D77DE92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15136" y="1380418"/>
            <a:ext cx="9593072" cy="5510914"/>
          </a:xfrm>
          <a:prstGeom prst="rect">
            <a:avLst/>
          </a:prstGeom>
        </p:spPr>
      </p:pic>
    </p:spTree>
    <p:extLst>
      <p:ext uri="{BB962C8B-B14F-4D97-AF65-F5344CB8AC3E}">
        <p14:creationId xmlns:p14="http://schemas.microsoft.com/office/powerpoint/2010/main" val="18358740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D43B9-46EB-3F78-BC74-F3B166EDD70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9992DE8-34C0-DEE2-057C-30EDCA24250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17F7D74-1CD5-F448-95B7-F7C102E764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DD9AA24-18E7-4867-373B-757CCCFAA607}"/>
              </a:ext>
            </a:extLst>
          </p:cNvPr>
          <p:cNvSpPr txBox="1"/>
          <p:nvPr/>
        </p:nvSpPr>
        <p:spPr>
          <a:xfrm>
            <a:off x="1682496" y="110966"/>
            <a:ext cx="7473498" cy="1415772"/>
          </a:xfrm>
          <a:prstGeom prst="rect">
            <a:avLst/>
          </a:prstGeom>
          <a:noFill/>
        </p:spPr>
        <p:txBody>
          <a:bodyPr wrap="square" rtlCol="0">
            <a:spAutoFit/>
          </a:bodyPr>
          <a:lstStyle/>
          <a:p>
            <a:pPr algn="ctr" rtl="1"/>
            <a:r>
              <a:rPr lang="ar-SY" sz="3200" b="1" dirty="0">
                <a:solidFill>
                  <a:srgbClr val="00AEEF"/>
                </a:solidFill>
              </a:rPr>
              <a:t>التسويق بالإحالة</a:t>
            </a:r>
          </a:p>
          <a:p>
            <a:pPr algn="ctr" rtl="1"/>
            <a:r>
              <a:rPr lang="ar-SY" sz="3200" b="1" dirty="0">
                <a:solidFill>
                  <a:srgbClr val="00AEEF"/>
                </a:solidFill>
              </a:rPr>
              <a:t>حالة دراسية </a:t>
            </a:r>
            <a:r>
              <a:rPr lang="en-US" sz="3200" b="1" dirty="0">
                <a:solidFill>
                  <a:srgbClr val="00AEEF"/>
                </a:solidFill>
              </a:rPr>
              <a:t>Harrys</a:t>
            </a:r>
            <a:r>
              <a:rPr lang="ar-SY" sz="3200" b="1" dirty="0">
                <a:solidFill>
                  <a:srgbClr val="00AEEF"/>
                </a:solidFill>
              </a:rPr>
              <a:t> </a:t>
            </a:r>
          </a:p>
          <a:p>
            <a:pPr algn="ctr" rtl="1"/>
            <a:r>
              <a:rPr lang="ar-SY" sz="2200" b="1" dirty="0">
                <a:solidFill>
                  <a:srgbClr val="00AEEF"/>
                </a:solidFill>
              </a:rPr>
              <a:t>نشر البرنامج في مقالات ضمن مواقع أخرى </a:t>
            </a:r>
            <a:r>
              <a:rPr lang="en-US" sz="2200" b="1" dirty="0">
                <a:solidFill>
                  <a:srgbClr val="00AEEF"/>
                </a:solidFill>
              </a:rPr>
              <a:t>Guest Posts</a:t>
            </a:r>
            <a:endParaRPr lang="en-US" sz="2200" dirty="0">
              <a:solidFill>
                <a:schemeClr val="bg1"/>
              </a:solidFill>
            </a:endParaRPr>
          </a:p>
        </p:txBody>
      </p:sp>
      <p:pic>
        <p:nvPicPr>
          <p:cNvPr id="5" name="صورة 4" descr="صورة تحتوي على نص, برمجيات, موقع إلكتروني, صفحة ويب&#10;&#10;قد يكون المحتوى الذي تم إنشاؤه بواسطة الذكاء الاصطناعي غير صحيح.">
            <a:extLst>
              <a:ext uri="{FF2B5EF4-FFF2-40B4-BE49-F238E27FC236}">
                <a16:creationId xmlns:a16="http://schemas.microsoft.com/office/drawing/2014/main" id="{49569349-AD45-F4F6-1EE4-5234B17DF4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9778" y="1867804"/>
            <a:ext cx="11616111" cy="5066601"/>
          </a:xfrm>
          <a:prstGeom prst="rect">
            <a:avLst/>
          </a:prstGeom>
        </p:spPr>
      </p:pic>
    </p:spTree>
    <p:extLst>
      <p:ext uri="{BB962C8B-B14F-4D97-AF65-F5344CB8AC3E}">
        <p14:creationId xmlns:p14="http://schemas.microsoft.com/office/powerpoint/2010/main" val="18882853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90B76-C206-7DE7-92E3-0DB3B33AF74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6DE9C08-47EC-5B39-9A86-3FD614D13BE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E59DB6A-2730-AA95-3B3F-E19D356C2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230BA83-12A8-67A4-D690-3A28081157A7}"/>
              </a:ext>
            </a:extLst>
          </p:cNvPr>
          <p:cNvSpPr txBox="1"/>
          <p:nvPr/>
        </p:nvSpPr>
        <p:spPr>
          <a:xfrm>
            <a:off x="1682496" y="110966"/>
            <a:ext cx="7473498" cy="1569660"/>
          </a:xfrm>
          <a:prstGeom prst="rect">
            <a:avLst/>
          </a:prstGeom>
          <a:noFill/>
        </p:spPr>
        <p:txBody>
          <a:bodyPr wrap="square" rtlCol="0">
            <a:spAutoFit/>
          </a:bodyPr>
          <a:lstStyle/>
          <a:p>
            <a:pPr algn="ctr" rtl="1"/>
            <a:r>
              <a:rPr lang="ar-SY" sz="3200" b="1" dirty="0">
                <a:solidFill>
                  <a:srgbClr val="00AEEF"/>
                </a:solidFill>
              </a:rPr>
              <a:t>التسويق بالإحالة</a:t>
            </a:r>
          </a:p>
          <a:p>
            <a:pPr algn="ctr" rtl="1"/>
            <a:r>
              <a:rPr lang="ar-SY" sz="3200" b="1" dirty="0">
                <a:solidFill>
                  <a:srgbClr val="00AEEF"/>
                </a:solidFill>
              </a:rPr>
              <a:t>تطبيق </a:t>
            </a:r>
            <a:r>
              <a:rPr lang="en-US" sz="3200" b="1" dirty="0">
                <a:solidFill>
                  <a:srgbClr val="00AEEF"/>
                </a:solidFill>
              </a:rPr>
              <a:t>AppViralilty</a:t>
            </a:r>
            <a:endParaRPr lang="ar-SY" sz="3200" b="1" dirty="0">
              <a:solidFill>
                <a:srgbClr val="00AEEF"/>
              </a:solidFill>
            </a:endParaRPr>
          </a:p>
          <a:p>
            <a:pPr algn="ctr" rtl="1"/>
            <a:r>
              <a:rPr lang="en-US" u="sng" dirty="0">
                <a:hlinkClick r:id="rId4"/>
              </a:rPr>
              <a:t>https://www.appvirality.com/</a:t>
            </a:r>
            <a:r>
              <a:rPr lang="en-US" dirty="0"/>
              <a:t> </a:t>
            </a:r>
            <a:r>
              <a:rPr lang="ar-SY" dirty="0"/>
              <a:t> </a:t>
            </a:r>
            <a:r>
              <a:rPr lang="ar-SY" sz="3200" b="1" dirty="0">
                <a:solidFill>
                  <a:srgbClr val="00AEEF"/>
                </a:solidFill>
              </a:rPr>
              <a:t> </a:t>
            </a:r>
          </a:p>
        </p:txBody>
      </p:sp>
      <p:pic>
        <p:nvPicPr>
          <p:cNvPr id="4" name="صورة 3">
            <a:extLst>
              <a:ext uri="{FF2B5EF4-FFF2-40B4-BE49-F238E27FC236}">
                <a16:creationId xmlns:a16="http://schemas.microsoft.com/office/drawing/2014/main" id="{03AEC046-3978-77A7-451D-43D486F870E1}"/>
              </a:ext>
            </a:extLst>
          </p:cNvPr>
          <p:cNvPicPr>
            <a:picLocks noChangeAspect="1"/>
          </p:cNvPicPr>
          <p:nvPr/>
        </p:nvPicPr>
        <p:blipFill>
          <a:blip r:embed="rId5"/>
          <a:stretch>
            <a:fillRect/>
          </a:stretch>
        </p:blipFill>
        <p:spPr>
          <a:xfrm>
            <a:off x="0" y="1974501"/>
            <a:ext cx="12192000" cy="4883499"/>
          </a:xfrm>
          <a:prstGeom prst="rect">
            <a:avLst/>
          </a:prstGeom>
        </p:spPr>
      </p:pic>
    </p:spTree>
    <p:extLst>
      <p:ext uri="{BB962C8B-B14F-4D97-AF65-F5344CB8AC3E}">
        <p14:creationId xmlns:p14="http://schemas.microsoft.com/office/powerpoint/2010/main" val="39647457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1EC29-2DDF-CF5A-9551-E3DCD6EDE35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449251D-9645-8F24-9E2C-4E1B82B6979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D9DD1F2-DFE5-62F4-E051-34C362856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9D629B4-DFA0-7565-108E-10EA0E081D0D}"/>
              </a:ext>
            </a:extLst>
          </p:cNvPr>
          <p:cNvSpPr txBox="1"/>
          <p:nvPr/>
        </p:nvSpPr>
        <p:spPr>
          <a:xfrm>
            <a:off x="1682496" y="110966"/>
            <a:ext cx="7473498" cy="1569660"/>
          </a:xfrm>
          <a:prstGeom prst="rect">
            <a:avLst/>
          </a:prstGeom>
          <a:noFill/>
        </p:spPr>
        <p:txBody>
          <a:bodyPr wrap="square" rtlCol="0">
            <a:spAutoFit/>
          </a:bodyPr>
          <a:lstStyle/>
          <a:p>
            <a:pPr algn="ctr" rtl="1"/>
            <a:r>
              <a:rPr lang="ar-SY" sz="3200" b="1" dirty="0">
                <a:solidFill>
                  <a:srgbClr val="00AEEF"/>
                </a:solidFill>
              </a:rPr>
              <a:t>التسويق بالإحالة</a:t>
            </a:r>
          </a:p>
          <a:p>
            <a:pPr algn="ctr" rtl="1"/>
            <a:r>
              <a:rPr lang="ar-SY" sz="3200" b="1" dirty="0">
                <a:solidFill>
                  <a:srgbClr val="00AEEF"/>
                </a:solidFill>
              </a:rPr>
              <a:t>تطبيق </a:t>
            </a:r>
            <a:r>
              <a:rPr lang="en-US" sz="3200" b="1" dirty="0">
                <a:solidFill>
                  <a:srgbClr val="00AEEF"/>
                </a:solidFill>
              </a:rPr>
              <a:t>AppViralilty</a:t>
            </a:r>
            <a:endParaRPr lang="ar-SY" sz="3200" b="1" dirty="0">
              <a:solidFill>
                <a:srgbClr val="00AEEF"/>
              </a:solidFill>
            </a:endParaRPr>
          </a:p>
          <a:p>
            <a:pPr algn="ctr" rtl="1"/>
            <a:r>
              <a:rPr lang="en-US" u="sng" dirty="0">
                <a:hlinkClick r:id="rId4"/>
              </a:rPr>
              <a:t>https://www.appvirality.com/</a:t>
            </a:r>
            <a:r>
              <a:rPr lang="en-US" dirty="0"/>
              <a:t> </a:t>
            </a:r>
            <a:r>
              <a:rPr lang="ar-SY" dirty="0"/>
              <a:t> </a:t>
            </a:r>
            <a:r>
              <a:rPr lang="ar-SY" sz="3200" b="1" dirty="0">
                <a:solidFill>
                  <a:srgbClr val="00AEEF"/>
                </a:solidFill>
              </a:rPr>
              <a:t> </a:t>
            </a:r>
          </a:p>
        </p:txBody>
      </p:sp>
      <p:sp>
        <p:nvSpPr>
          <p:cNvPr id="3" name="مستطيل مستدير الزوايا 4">
            <a:extLst>
              <a:ext uri="{FF2B5EF4-FFF2-40B4-BE49-F238E27FC236}">
                <a16:creationId xmlns:a16="http://schemas.microsoft.com/office/drawing/2014/main" id="{53524955-43EF-AFA4-6E0C-77C640B7A0C5}"/>
              </a:ext>
            </a:extLst>
          </p:cNvPr>
          <p:cNvSpPr/>
          <p:nvPr/>
        </p:nvSpPr>
        <p:spPr>
          <a:xfrm>
            <a:off x="142875" y="2082767"/>
            <a:ext cx="12192000" cy="477419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ربع نص 4">
            <a:extLst>
              <a:ext uri="{FF2B5EF4-FFF2-40B4-BE49-F238E27FC236}">
                <a16:creationId xmlns:a16="http://schemas.microsoft.com/office/drawing/2014/main" id="{AFEC3B0A-41C5-3790-60A0-625FEC18CD08}"/>
              </a:ext>
            </a:extLst>
          </p:cNvPr>
          <p:cNvSpPr txBox="1"/>
          <p:nvPr/>
        </p:nvSpPr>
        <p:spPr>
          <a:xfrm>
            <a:off x="228999" y="2808757"/>
            <a:ext cx="11734001" cy="3076548"/>
          </a:xfrm>
          <a:prstGeom prst="rect">
            <a:avLst/>
          </a:prstGeom>
          <a:noFill/>
        </p:spPr>
        <p:txBody>
          <a:bodyPr wrap="square" rtlCol="0">
            <a:spAutoFit/>
          </a:bodyPr>
          <a:lstStyle/>
          <a:p>
            <a:pPr algn="just" rtl="1">
              <a:lnSpc>
                <a:spcPct val="150000"/>
              </a:lnSpc>
            </a:pPr>
            <a:r>
              <a:rPr lang="ar-SY" sz="2200" dirty="0"/>
              <a:t>تطبيق </a:t>
            </a:r>
            <a:r>
              <a:rPr lang="en-US" sz="2200" dirty="0"/>
              <a:t>AppVirality</a:t>
            </a:r>
            <a:r>
              <a:rPr lang="ar-SY" sz="2200" dirty="0"/>
              <a:t> مثالي لإنشاء حملات التسويق بالإحالة حيث يمكن من خلاله إنشاء روابط الإحالة وتخصيص المكافآت كما ترغب العلامة التجارية، بالإضافة إلى وضع قواعد التسويق بالإحالة التي ترغبها على سبيل المثال إحالة مستخدم جديد أو إحالة عميل محتمل </a:t>
            </a:r>
            <a:r>
              <a:rPr lang="en-US" sz="2200" dirty="0"/>
              <a:t>Lead</a:t>
            </a:r>
            <a:r>
              <a:rPr lang="ar-SY" sz="2200" dirty="0"/>
              <a:t> أو إحالة مشتري جديد، ويمكن أن تكون الجوائز عبارة على شكل نقاط كاش باك أو هدايا مجانية أو مكافآت أخرى، وما يميز هذا التطبيق أنه يتيح إنشاء برامج التسويق بالإحالة لكل من تطبيقات الهاتف المحمول وبرامج الحاسب </a:t>
            </a:r>
            <a:r>
              <a:rPr lang="en-US" sz="2200" dirty="0"/>
              <a:t>Saas</a:t>
            </a:r>
            <a:r>
              <a:rPr lang="ar-SY" sz="2200" dirty="0"/>
              <a:t> أو ما يعرف البرمجيات كخدمة أي التطبيقات التي تعمل على السحابة </a:t>
            </a:r>
            <a:r>
              <a:rPr lang="en-US" sz="2200" dirty="0"/>
              <a:t>Cloud</a:t>
            </a:r>
            <a:r>
              <a:rPr lang="ar-SY" sz="2200" dirty="0"/>
              <a:t> أو الويب أي يمكن الوصول لها من خلال الإنترنت وليس برمجيات خاصة بسطح المكتب. </a:t>
            </a:r>
          </a:p>
        </p:txBody>
      </p:sp>
    </p:spTree>
    <p:extLst>
      <p:ext uri="{BB962C8B-B14F-4D97-AF65-F5344CB8AC3E}">
        <p14:creationId xmlns:p14="http://schemas.microsoft.com/office/powerpoint/2010/main" val="1724388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82A5D-D3D3-A656-3B5B-C9B3344B6BC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966A419-8AA7-C919-9527-0C7C14A5040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7CFE88E-1410-9916-ACC6-4BD7C181A4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45E0808-11C9-7CFF-D00B-5F2AD870A8C7}"/>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9B0687D2-F5A5-E59D-E4BA-2520E5580DA1}"/>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SY" sz="2200" dirty="0">
                <a:solidFill>
                  <a:schemeClr val="tx1"/>
                </a:solidFill>
              </a:rPr>
              <a:t>هناك العديد من الاستراتيجيات التي تدعم التسويق الفيروسي ويمكن من خلالها أن ينتشر المحتوى ولكن هذه الاستراتيجيات ليست تسويقاً فيروسياً وإنما يمكن من خلالها نشر المحتوى فيروسياً عبر الآخرين :</a:t>
            </a:r>
          </a:p>
          <a:p>
            <a:pPr algn="just" rtl="1">
              <a:lnSpc>
                <a:spcPct val="150000"/>
              </a:lnSpc>
            </a:pPr>
            <a:r>
              <a:rPr lang="ar-SY" sz="2200" dirty="0">
                <a:solidFill>
                  <a:schemeClr val="tx1"/>
                </a:solidFill>
              </a:rPr>
              <a:t>تقييمات العملاء </a:t>
            </a:r>
            <a:r>
              <a:rPr lang="en-US" sz="2200" dirty="0">
                <a:solidFill>
                  <a:schemeClr val="tx1"/>
                </a:solidFill>
              </a:rPr>
              <a:t>Online Customer Reviews</a:t>
            </a:r>
            <a:r>
              <a:rPr lang="ar-SY" sz="2200" dirty="0">
                <a:solidFill>
                  <a:schemeClr val="tx1"/>
                </a:solidFill>
              </a:rPr>
              <a:t>: تُقدّم تقييمات العملاء عبر الإنترنت معلوماتٍ حول المنتجات وتوصياتٍ من وجهة نظر المستهلك، وهو أمرٌ بالغ الأهمية للمستهلكين عند إجراء عمليات الشراء عبر الإنترنت. تُعدّ تقييمات العملاء عبر الإنترنت الركيزة الأساسية للمستهلكين في تقييم المنتج واتخاذ قرار شرائه. </a:t>
            </a:r>
          </a:p>
          <a:p>
            <a:pPr algn="just" rtl="1">
              <a:lnSpc>
                <a:spcPct val="150000"/>
              </a:lnSpc>
            </a:pPr>
            <a:r>
              <a:rPr lang="ar-SY" sz="2200" dirty="0">
                <a:solidFill>
                  <a:schemeClr val="tx1"/>
                </a:solidFill>
              </a:rPr>
              <a:t>من أشهر التقييمات التي يتابعها المستخدمون التقييمات على متاجر تطبيقات الهواتف المحمولة </a:t>
            </a:r>
            <a:r>
              <a:rPr lang="en-US" sz="2200" dirty="0">
                <a:solidFill>
                  <a:schemeClr val="tx1"/>
                </a:solidFill>
              </a:rPr>
              <a:t>Google Play</a:t>
            </a:r>
            <a:r>
              <a:rPr lang="ar-SY" sz="2200" dirty="0">
                <a:solidFill>
                  <a:schemeClr val="tx1"/>
                </a:solidFill>
              </a:rPr>
              <a:t>، </a:t>
            </a:r>
            <a:r>
              <a:rPr lang="en-US" sz="2200" dirty="0">
                <a:solidFill>
                  <a:schemeClr val="tx1"/>
                </a:solidFill>
              </a:rPr>
              <a:t>App Store</a:t>
            </a:r>
            <a:r>
              <a:rPr lang="ar-SY" sz="2200" dirty="0">
                <a:solidFill>
                  <a:schemeClr val="tx1"/>
                </a:solidFill>
              </a:rPr>
              <a:t>، تقييمات </a:t>
            </a:r>
            <a:r>
              <a:rPr lang="en-US" sz="2200" dirty="0">
                <a:solidFill>
                  <a:schemeClr val="tx1"/>
                </a:solidFill>
              </a:rPr>
              <a:t>Google</a:t>
            </a:r>
            <a:r>
              <a:rPr lang="ar-SY" sz="2200" dirty="0">
                <a:solidFill>
                  <a:schemeClr val="tx1"/>
                </a:solidFill>
              </a:rPr>
              <a:t>، التقييمات لصفحات العلامات التجارية على مواقع التواصل الاجتماعي مثل تقييم صفحة علامة تجارية معينة على </a:t>
            </a:r>
            <a:r>
              <a:rPr lang="en-US" sz="2200" dirty="0">
                <a:solidFill>
                  <a:schemeClr val="tx1"/>
                </a:solidFill>
              </a:rPr>
              <a:t>Facebook</a:t>
            </a:r>
            <a:endParaRPr lang="ar-SY" sz="2200" dirty="0">
              <a:solidFill>
                <a:schemeClr val="tx1"/>
              </a:solidFill>
            </a:endParaRPr>
          </a:p>
        </p:txBody>
      </p:sp>
      <p:sp>
        <p:nvSpPr>
          <p:cNvPr id="3" name="مربع نص 2">
            <a:extLst>
              <a:ext uri="{FF2B5EF4-FFF2-40B4-BE49-F238E27FC236}">
                <a16:creationId xmlns:a16="http://schemas.microsoft.com/office/drawing/2014/main" id="{3980BA3D-C28A-54C3-4B7D-3415E193827D}"/>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استراتيجيات داعمة للتسويق الفيروسي</a:t>
            </a:r>
          </a:p>
          <a:p>
            <a:pPr algn="ctr" rtl="1"/>
            <a:r>
              <a:rPr lang="ar-SY" sz="3200" b="1" dirty="0">
                <a:solidFill>
                  <a:srgbClr val="00AEEF"/>
                </a:solidFill>
              </a:rPr>
              <a:t>تقييمات العملاء </a:t>
            </a:r>
            <a:r>
              <a:rPr lang="en-US" sz="3200" b="1" dirty="0">
                <a:solidFill>
                  <a:srgbClr val="00AEEF"/>
                </a:solidFill>
              </a:rPr>
              <a:t>Online Reviews</a:t>
            </a:r>
            <a:endParaRPr lang="ar-SY" sz="3200" b="1" dirty="0">
              <a:solidFill>
                <a:srgbClr val="00AEEF"/>
              </a:solidFill>
            </a:endParaRPr>
          </a:p>
        </p:txBody>
      </p:sp>
    </p:spTree>
    <p:extLst>
      <p:ext uri="{BB962C8B-B14F-4D97-AF65-F5344CB8AC3E}">
        <p14:creationId xmlns:p14="http://schemas.microsoft.com/office/powerpoint/2010/main" val="469016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80EB4-34F9-6608-18FB-9188308F3DF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9EDB56-9546-706B-570D-63AD8819846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91BEBC7-3E47-6E85-ED10-B83E69F0BA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B4A9364-2CE7-605A-1B67-9E6C534CBDEC}"/>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17DF8862-C62F-5E60-E58A-402F5BFF8782}"/>
              </a:ext>
            </a:extLst>
          </p:cNvPr>
          <p:cNvSpPr/>
          <p:nvPr/>
        </p:nvSpPr>
        <p:spPr>
          <a:xfrm>
            <a:off x="4032233" y="1708198"/>
            <a:ext cx="7973656"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 أما على صعيد التجارة الالكترونية فإن التقييمات على المنتجات تعتبر مهمة للغاية لأنها تحفز العميل على شراء المنتجات مثل التقييمات على المنتجات في منصة التجارة الالكترونية </a:t>
            </a:r>
            <a:r>
              <a:rPr lang="en-US" sz="2200" dirty="0">
                <a:solidFill>
                  <a:schemeClr val="tx1"/>
                </a:solidFill>
              </a:rPr>
              <a:t>Amazon</a:t>
            </a:r>
            <a:r>
              <a:rPr lang="ar-SY" sz="2200" dirty="0">
                <a:solidFill>
                  <a:schemeClr val="tx1"/>
                </a:solidFill>
              </a:rPr>
              <a:t>.</a:t>
            </a:r>
          </a:p>
          <a:p>
            <a:pPr algn="just" rtl="1">
              <a:lnSpc>
                <a:spcPct val="150000"/>
              </a:lnSpc>
            </a:pPr>
            <a:r>
              <a:rPr lang="ar-SY" sz="2200" dirty="0">
                <a:solidFill>
                  <a:schemeClr val="tx1"/>
                </a:solidFill>
              </a:rPr>
              <a:t>أداة التقييمات هي أداة داعمة للتسويق الفيروسي لأن تقييم العميل لمنتجات العلامة التجارية يشجع المستخدمين الآخرين على تجربة المنتج ومشاركة المنتج أو الاستفسار حول المنتج في منصات التواصل الاجتماعي وفي المواقع الالكترونية الأخرى. </a:t>
            </a:r>
          </a:p>
        </p:txBody>
      </p:sp>
      <p:sp>
        <p:nvSpPr>
          <p:cNvPr id="3" name="مربع نص 2">
            <a:extLst>
              <a:ext uri="{FF2B5EF4-FFF2-40B4-BE49-F238E27FC236}">
                <a16:creationId xmlns:a16="http://schemas.microsoft.com/office/drawing/2014/main" id="{644DAD27-23DC-4E12-AE49-78084E182D52}"/>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استراتيجيات داعمة للتسويق الفيروسي</a:t>
            </a:r>
          </a:p>
          <a:p>
            <a:pPr algn="ctr" rtl="1"/>
            <a:r>
              <a:rPr lang="ar-SY" sz="3200" b="1" dirty="0">
                <a:solidFill>
                  <a:srgbClr val="00AEEF"/>
                </a:solidFill>
              </a:rPr>
              <a:t>تقييمات العملاء </a:t>
            </a:r>
            <a:r>
              <a:rPr lang="en-US" sz="3200" b="1" dirty="0">
                <a:solidFill>
                  <a:srgbClr val="00AEEF"/>
                </a:solidFill>
              </a:rPr>
              <a:t>Online Reviews</a:t>
            </a:r>
            <a:endParaRPr lang="ar-SY" sz="3200" b="1" dirty="0">
              <a:solidFill>
                <a:srgbClr val="00AEEF"/>
              </a:solidFill>
            </a:endParaRPr>
          </a:p>
        </p:txBody>
      </p:sp>
      <p:pic>
        <p:nvPicPr>
          <p:cNvPr id="6" name="صورة 5" descr="صورة تحتوي على نص, الخط, لقطة شاشة, شعار&#10;&#10;قد يكون المحتوى الذي تم إنشاؤه بواسطة الذكاء الاصطناعي غير صحيح.">
            <a:extLst>
              <a:ext uri="{FF2B5EF4-FFF2-40B4-BE49-F238E27FC236}">
                <a16:creationId xmlns:a16="http://schemas.microsoft.com/office/drawing/2014/main" id="{123BAD3C-8BFC-0489-D205-C270F9D8EC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93554"/>
            <a:ext cx="4016472" cy="3102922"/>
          </a:xfrm>
          <a:prstGeom prst="rect">
            <a:avLst/>
          </a:prstGeom>
        </p:spPr>
      </p:pic>
    </p:spTree>
    <p:extLst>
      <p:ext uri="{BB962C8B-B14F-4D97-AF65-F5344CB8AC3E}">
        <p14:creationId xmlns:p14="http://schemas.microsoft.com/office/powerpoint/2010/main" val="41076290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63C92-2D60-8A39-2B5F-C7DFDD25B3F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FE53FF2-E3D5-51E0-8A42-341C1D470A2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547784A-D3B6-B23A-64B0-0DB05F6103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23989"/>
            <a:ext cx="2954655" cy="1379622"/>
          </a:xfrm>
          <a:prstGeom prst="rect">
            <a:avLst/>
          </a:prstGeom>
        </p:spPr>
      </p:pic>
      <p:sp>
        <p:nvSpPr>
          <p:cNvPr id="2" name="مربع نص 1">
            <a:extLst>
              <a:ext uri="{FF2B5EF4-FFF2-40B4-BE49-F238E27FC236}">
                <a16:creationId xmlns:a16="http://schemas.microsoft.com/office/drawing/2014/main" id="{B4E27CE4-6691-8DD8-C5BB-454F40AD9D0A}"/>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A20F7D3A-0DCD-E784-4C36-D8903DA0E3CC}"/>
              </a:ext>
            </a:extLst>
          </p:cNvPr>
          <p:cNvSpPr/>
          <p:nvPr/>
        </p:nvSpPr>
        <p:spPr>
          <a:xfrm>
            <a:off x="3140767" y="1252409"/>
            <a:ext cx="8979292" cy="565744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p:txBody>
      </p:sp>
      <p:sp>
        <p:nvSpPr>
          <p:cNvPr id="3" name="مربع نص 2">
            <a:extLst>
              <a:ext uri="{FF2B5EF4-FFF2-40B4-BE49-F238E27FC236}">
                <a16:creationId xmlns:a16="http://schemas.microsoft.com/office/drawing/2014/main" id="{4E7CCCC9-67E8-EC2B-860B-A7ED5C5F3B34}"/>
              </a:ext>
            </a:extLst>
          </p:cNvPr>
          <p:cNvSpPr txBox="1"/>
          <p:nvPr/>
        </p:nvSpPr>
        <p:spPr>
          <a:xfrm>
            <a:off x="1514475" y="31596"/>
            <a:ext cx="7467600" cy="1077218"/>
          </a:xfrm>
          <a:prstGeom prst="rect">
            <a:avLst/>
          </a:prstGeom>
          <a:noFill/>
        </p:spPr>
        <p:txBody>
          <a:bodyPr wrap="square" rtlCol="0">
            <a:spAutoFit/>
          </a:bodyPr>
          <a:lstStyle/>
          <a:p>
            <a:pPr algn="ctr" rtl="1"/>
            <a:r>
              <a:rPr lang="ar-SY" sz="3200" b="1" dirty="0">
                <a:solidFill>
                  <a:srgbClr val="00AEEF"/>
                </a:solidFill>
              </a:rPr>
              <a:t>استراتيجيات داعمة للتسويق الفيروسي</a:t>
            </a:r>
          </a:p>
          <a:p>
            <a:pPr algn="ctr" rtl="1"/>
            <a:r>
              <a:rPr lang="ar-SY" sz="3200" b="1" dirty="0">
                <a:solidFill>
                  <a:srgbClr val="00AEEF"/>
                </a:solidFill>
              </a:rPr>
              <a:t>التسويق عبر المؤثرين </a:t>
            </a:r>
            <a:r>
              <a:rPr lang="en-US" sz="3200" b="1" dirty="0">
                <a:solidFill>
                  <a:srgbClr val="00AEEF"/>
                </a:solidFill>
              </a:rPr>
              <a:t>Influencer Marketing</a:t>
            </a:r>
            <a:endParaRPr lang="ar-SY" sz="3200" b="1" dirty="0">
              <a:solidFill>
                <a:srgbClr val="00AEEF"/>
              </a:solidFill>
            </a:endParaRPr>
          </a:p>
        </p:txBody>
      </p:sp>
      <p:pic>
        <p:nvPicPr>
          <p:cNvPr id="11" name="صورة 10" descr="صورة تحتوي على رسوم متحركة, الرسوم المتحركة, توضيح, قصاصة فنية&#10;&#10;قد يكون المحتوى الذي تم إنشاؤه بواسطة الذكاء الاصطناعي غير صحيح.">
            <a:extLst>
              <a:ext uri="{FF2B5EF4-FFF2-40B4-BE49-F238E27FC236}">
                <a16:creationId xmlns:a16="http://schemas.microsoft.com/office/drawing/2014/main" id="{1DD4DEB2-2A1A-461F-4A9F-A05C9E081535}"/>
              </a:ext>
            </a:extLst>
          </p:cNvPr>
          <p:cNvPicPr>
            <a:picLocks noChangeAspect="1"/>
          </p:cNvPicPr>
          <p:nvPr/>
        </p:nvPicPr>
        <p:blipFill>
          <a:blip r:embed="rId4">
            <a:extLst>
              <a:ext uri="{28A0092B-C50C-407E-A947-70E740481C1C}">
                <a14:useLocalDpi xmlns:a14="http://schemas.microsoft.com/office/drawing/2010/main" val="0"/>
              </a:ext>
            </a:extLst>
          </a:blip>
          <a:srcRect r="16048" b="1932"/>
          <a:stretch>
            <a:fillRect/>
          </a:stretch>
        </p:blipFill>
        <p:spPr>
          <a:xfrm>
            <a:off x="26978" y="2974428"/>
            <a:ext cx="2987959" cy="2326915"/>
          </a:xfrm>
          <a:prstGeom prst="rect">
            <a:avLst/>
          </a:prstGeom>
        </p:spPr>
      </p:pic>
      <p:sp>
        <p:nvSpPr>
          <p:cNvPr id="12" name="مربع نص 11">
            <a:extLst>
              <a:ext uri="{FF2B5EF4-FFF2-40B4-BE49-F238E27FC236}">
                <a16:creationId xmlns:a16="http://schemas.microsoft.com/office/drawing/2014/main" id="{90E21B89-1678-1CF6-21B9-73BC1BF4D106}"/>
              </a:ext>
            </a:extLst>
          </p:cNvPr>
          <p:cNvSpPr txBox="1"/>
          <p:nvPr/>
        </p:nvSpPr>
        <p:spPr>
          <a:xfrm>
            <a:off x="3140767" y="1335266"/>
            <a:ext cx="8632763" cy="6017032"/>
          </a:xfrm>
          <a:prstGeom prst="rect">
            <a:avLst/>
          </a:prstGeom>
          <a:noFill/>
        </p:spPr>
        <p:txBody>
          <a:bodyPr wrap="square" rtlCol="1">
            <a:spAutoFit/>
          </a:bodyPr>
          <a:lstStyle/>
          <a:p>
            <a:pPr algn="just" rtl="1">
              <a:lnSpc>
                <a:spcPct val="150000"/>
              </a:lnSpc>
            </a:pPr>
            <a:r>
              <a:rPr lang="ar-SY" sz="2200" dirty="0"/>
              <a:t>التسويق عبر المؤثرين </a:t>
            </a:r>
            <a:r>
              <a:rPr lang="en-US" sz="2200" dirty="0"/>
              <a:t>Influencer Marketing</a:t>
            </a:r>
            <a:r>
              <a:rPr lang="ar-SY" sz="2200" dirty="0"/>
              <a:t> يركز على نشر المحتوى الخاص بالعلامة التجارية من خلال أشخاص لديهم عدد كبير من المتابعين على منصات التواصل الاجتماعي ولديهم خبرة أو اهتمام كبير في مجال معين، وغالباً ما يتم الترويج لدى المؤثرين الذين لديهم محتوى متناغم مع العلامة التجارية فعلى سبيل المثال مؤثر خبير في المجال المصرفي يمكن أن يروج البطاقات الائتمانية لأحد البنوك، حيث من المهم أن يكون المؤثر خبيراً في مجال العلامة التجارية. في الغالب منشورات المؤثرين تكون فيروسية وتنتشر بشكل كبير وتتم مشاركتها على نطاق واسع وخصوصاً إذا كانت تحتوي على قيمة معينة، والفرق بينها وبين استراتيجية التسويق الفيروسي هو أن التسويق الفيروسي يتم من خلال منصات العلامة التجارية أما التسويق عبر المؤثرين يتم من خلال المؤثر ويتم الدفع للمؤثر مقابل ترويج منتج العلامة التجارية وغالباً ما يتم دفع مبالغ مالية طائلة للمؤثرين لقاء ترويج العلامات التجارية أما التسويق الفيروسي فإن العلامة التجارية لا تدفع سوى تكاليف إنتاج المحتوى .</a:t>
            </a:r>
          </a:p>
          <a:p>
            <a:endParaRPr lang="ar-SY" sz="2200" dirty="0"/>
          </a:p>
        </p:txBody>
      </p:sp>
    </p:spTree>
    <p:extLst>
      <p:ext uri="{BB962C8B-B14F-4D97-AF65-F5344CB8AC3E}">
        <p14:creationId xmlns:p14="http://schemas.microsoft.com/office/powerpoint/2010/main" val="909878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6CCFC-94F8-B40B-880D-FC25F0B2BCE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162B058-EDCE-0CAC-1739-55DDE489FB9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2941A28-3D6C-F954-7473-56EAEC9AD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5E47894-3DE5-EB8D-63F4-A0BCC0CBE56F}"/>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A14F8380-C08C-F556-FA97-D1B7893D32AE}"/>
              </a:ext>
            </a:extLst>
          </p:cNvPr>
          <p:cNvSpPr/>
          <p:nvPr/>
        </p:nvSpPr>
        <p:spPr>
          <a:xfrm>
            <a:off x="70886" y="1349559"/>
            <a:ext cx="12050227" cy="536479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p:txBody>
      </p:sp>
      <p:sp>
        <p:nvSpPr>
          <p:cNvPr id="3" name="مربع نص 2">
            <a:extLst>
              <a:ext uri="{FF2B5EF4-FFF2-40B4-BE49-F238E27FC236}">
                <a16:creationId xmlns:a16="http://schemas.microsoft.com/office/drawing/2014/main" id="{D3DD5FD5-0C5A-A09B-C1F8-9D9C2530ABB7}"/>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استراتيجيات داعمة للتسويق الفيروسي</a:t>
            </a:r>
          </a:p>
          <a:p>
            <a:pPr algn="ctr" rtl="1"/>
            <a:r>
              <a:rPr lang="ar-SY" sz="3200" b="1" dirty="0">
                <a:solidFill>
                  <a:srgbClr val="00AEEF"/>
                </a:solidFill>
              </a:rPr>
              <a:t>التسويق بالعمولة </a:t>
            </a:r>
            <a:r>
              <a:rPr lang="en-US" sz="3200" b="1" dirty="0">
                <a:solidFill>
                  <a:srgbClr val="00AEEF"/>
                </a:solidFill>
              </a:rPr>
              <a:t>Affiliate Marketing </a:t>
            </a:r>
            <a:endParaRPr lang="ar-SY" sz="3200" b="1" dirty="0">
              <a:solidFill>
                <a:srgbClr val="00AEEF"/>
              </a:solidFill>
            </a:endParaRPr>
          </a:p>
        </p:txBody>
      </p:sp>
      <p:sp>
        <p:nvSpPr>
          <p:cNvPr id="5" name="مربع نص 4">
            <a:extLst>
              <a:ext uri="{FF2B5EF4-FFF2-40B4-BE49-F238E27FC236}">
                <a16:creationId xmlns:a16="http://schemas.microsoft.com/office/drawing/2014/main" id="{371D5A5D-F155-471F-1E8F-5225CE95BCC3}"/>
              </a:ext>
            </a:extLst>
          </p:cNvPr>
          <p:cNvSpPr txBox="1"/>
          <p:nvPr/>
        </p:nvSpPr>
        <p:spPr>
          <a:xfrm>
            <a:off x="262759" y="1479458"/>
            <a:ext cx="11510139" cy="5107873"/>
          </a:xfrm>
          <a:prstGeom prst="rect">
            <a:avLst/>
          </a:prstGeom>
          <a:noFill/>
        </p:spPr>
        <p:txBody>
          <a:bodyPr wrap="square" rtlCol="1">
            <a:spAutoFit/>
          </a:bodyPr>
          <a:lstStyle/>
          <a:p>
            <a:pPr algn="just" rtl="1">
              <a:lnSpc>
                <a:spcPct val="150000"/>
              </a:lnSpc>
            </a:pPr>
            <a:r>
              <a:rPr lang="ar-SY" sz="2200" dirty="0"/>
              <a:t>التسويق بالعمولة </a:t>
            </a:r>
            <a:r>
              <a:rPr lang="en-US" sz="2200" dirty="0"/>
              <a:t>Affiliate Marketing </a:t>
            </a:r>
            <a:r>
              <a:rPr lang="ar-SY" sz="2200" dirty="0"/>
              <a:t> يعتمد على إنشاء روابط للمنتجات سواء كانت روابط نصية أو </a:t>
            </a:r>
            <a:r>
              <a:rPr lang="ar-SY" sz="2200" dirty="0" err="1"/>
              <a:t>بانرات</a:t>
            </a:r>
            <a:r>
              <a:rPr lang="ar-SY" sz="2200" dirty="0"/>
              <a:t> إعلانية ويمكن أن يكون التسويق بالعمولة على شكل كود خصم، يحصل المسوق بالعمولة على عمولة نقدية يمكن سحبها على عكس التسويق بالإحالة الذي يكون كهدية أو مكافأة وليس مبالغ نقدية ولا يمكن سحب المكافأة نقدياً، وغالباً ما يكون التسويق بالعمولة دائماً أي كل عملية بيع تتم عن طريق المسوق بالعمولة يحصل على عمولة وليس لمجرد أن يكون العميل جديداً كما يحصل في التسويق بالإحالة. التسويق بالعمولة يكون من قبل مسوقين بالعمولة أو مؤثرين يعملون على القيام بترويج منتجات العلامة التجارية من خلال منصاتهم ولكن ليس بالضرورة أن يكون المحتوى الذي ينشر في التسويق بالعمولة محفزاً على المشاركة وهذا ما يجعله مختلفاً عن التسويق بالإحالة، فهنا المسوق بالعمولة يقوم بنشر  منتجات العلامة التجارية على نطاق واسع ويحصل المسوق بالعمولة على عمولة ولكن العميل الجديد لا يحصل على أي مكافأة لقاء مشاركة المحتوى أو الرابط بينما في التسويق بالإحالة يمكن لأي عميل أو مستخدم أن يحيل مستخدم جديد لاستخدام منتجات العلامة التجارية ولا شك أن بعض المؤثرين الذين يعملون بأسلوب التسويق بالعمولة يقومون بنشر منشورات متميزة أو ربما تحتوي على كود خصم كبير وبدورها تصبح فيروسية.</a:t>
            </a:r>
          </a:p>
        </p:txBody>
      </p:sp>
    </p:spTree>
    <p:extLst>
      <p:ext uri="{BB962C8B-B14F-4D97-AF65-F5344CB8AC3E}">
        <p14:creationId xmlns:p14="http://schemas.microsoft.com/office/powerpoint/2010/main" val="842860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7945F-928C-7125-0D9E-CC6CCBDECB6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75EC710-417D-4B85-600B-F80FE03128E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7EFD87B-8251-32B4-710D-38F9B08D8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26C7143-2222-D43F-564E-C9DBBFAE759D}"/>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7A9DE68D-441E-C045-D926-2CCBF4317CAC}"/>
              </a:ext>
            </a:extLst>
          </p:cNvPr>
          <p:cNvSpPr/>
          <p:nvPr/>
        </p:nvSpPr>
        <p:spPr>
          <a:xfrm>
            <a:off x="70886" y="1349829"/>
            <a:ext cx="12050227" cy="53329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p:txBody>
      </p:sp>
      <p:sp>
        <p:nvSpPr>
          <p:cNvPr id="3" name="مربع نص 2">
            <a:extLst>
              <a:ext uri="{FF2B5EF4-FFF2-40B4-BE49-F238E27FC236}">
                <a16:creationId xmlns:a16="http://schemas.microsoft.com/office/drawing/2014/main" id="{E1B401CE-4C65-43A7-8C18-E7199E66494D}"/>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استراتيجيات داعمة للتسويق الفيروسي</a:t>
            </a:r>
          </a:p>
          <a:p>
            <a:pPr algn="ctr" rtl="1"/>
            <a:r>
              <a:rPr lang="ar-SY" sz="3200" b="1" dirty="0">
                <a:solidFill>
                  <a:srgbClr val="00AEEF"/>
                </a:solidFill>
              </a:rPr>
              <a:t>تحسين محركات البحث </a:t>
            </a:r>
            <a:r>
              <a:rPr lang="en-US" sz="3200" b="1" dirty="0">
                <a:solidFill>
                  <a:srgbClr val="00AEEF"/>
                </a:solidFill>
              </a:rPr>
              <a:t>SEO</a:t>
            </a:r>
            <a:endParaRPr lang="ar-SY" sz="3200" b="1" dirty="0">
              <a:solidFill>
                <a:srgbClr val="00AEEF"/>
              </a:solidFill>
            </a:endParaRPr>
          </a:p>
        </p:txBody>
      </p:sp>
      <p:sp>
        <p:nvSpPr>
          <p:cNvPr id="5" name="مربع نص 4">
            <a:extLst>
              <a:ext uri="{FF2B5EF4-FFF2-40B4-BE49-F238E27FC236}">
                <a16:creationId xmlns:a16="http://schemas.microsoft.com/office/drawing/2014/main" id="{4F16D399-2502-B1CC-B49D-63F822F5374C}"/>
              </a:ext>
            </a:extLst>
          </p:cNvPr>
          <p:cNvSpPr txBox="1"/>
          <p:nvPr/>
        </p:nvSpPr>
        <p:spPr>
          <a:xfrm>
            <a:off x="186111" y="1479458"/>
            <a:ext cx="11619445" cy="4608185"/>
          </a:xfrm>
          <a:prstGeom prst="rect">
            <a:avLst/>
          </a:prstGeom>
          <a:noFill/>
        </p:spPr>
        <p:txBody>
          <a:bodyPr wrap="square" rtlCol="1">
            <a:spAutoFit/>
          </a:bodyPr>
          <a:lstStyle/>
          <a:p>
            <a:pPr algn="just" rtl="1">
              <a:lnSpc>
                <a:spcPct val="150000"/>
              </a:lnSpc>
            </a:pPr>
            <a:r>
              <a:rPr lang="ar-SY" sz="2200" dirty="0"/>
              <a:t>تحسين محركات البحث يعتمد على القيام بتقنيات وإجراءات داخل الصفحة تتناغم مع عناكب محركات البحث وخصوصاً محرك البحث </a:t>
            </a:r>
            <a:r>
              <a:rPr lang="en-US" sz="2200" dirty="0"/>
              <a:t>Google</a:t>
            </a:r>
            <a:r>
              <a:rPr lang="ar-SY" sz="2200" dirty="0"/>
              <a:t> وهذا ما يعرف بتحسين محركات البحث داخل الصفحة </a:t>
            </a:r>
            <a:r>
              <a:rPr lang="en-US" sz="2200" dirty="0"/>
              <a:t>On Page SEO</a:t>
            </a:r>
            <a:r>
              <a:rPr lang="ar-SY" sz="2200" dirty="0"/>
              <a:t>، وكذلك يعتمد على نشر روابط الموقع الالكتروني في مواقع الكترونية أخرى لتعزيز سمعة الموقع الالكتروني وجعله مفضلاً لدى محرك البحث </a:t>
            </a:r>
            <a:r>
              <a:rPr lang="en-US" sz="2200" dirty="0"/>
              <a:t>Google</a:t>
            </a:r>
            <a:r>
              <a:rPr lang="ar-SY" sz="2200" dirty="0"/>
              <a:t> وهذا ما يعرف بتحسين محركات البحث خارج الصفحة </a:t>
            </a:r>
            <a:r>
              <a:rPr lang="en-US" sz="2200" dirty="0"/>
              <a:t>Off Page SEO</a:t>
            </a:r>
            <a:r>
              <a:rPr lang="ar-SY" sz="2200" dirty="0"/>
              <a:t>. ولا شك أن المحتوى الفريد للموقع الالكتروني هو أهم عوامل تحسين محركات البحث داخل الصفحة وبنفس الوقت المحتوى الفريد لمواقع الإنترنت هو ما يجعل المحتوى ينتشر وتتم مشاركته على مواقع الإنترنت الأخرى والاستشهاد به وبذلك يتقاطع التسويق الفيروسي مع تحسين محركات البحث.</a:t>
            </a:r>
          </a:p>
          <a:p>
            <a:pPr algn="just" rtl="1">
              <a:lnSpc>
                <a:spcPct val="150000"/>
              </a:lnSpc>
            </a:pPr>
            <a:r>
              <a:rPr lang="ar-SY" sz="2200" dirty="0"/>
              <a:t>من ناحية أخرى انتشار محتوى الموقع الالكتروني والمدونة على المواقع الالكترونية الأخرى نتيجة قوة المحتوى وخلقه قيمة معينة للعميل يعزز من انتشار الموقع الالكتروني ويزيد من ترتيب الصفحة </a:t>
            </a:r>
            <a:r>
              <a:rPr lang="en-US" sz="2200" dirty="0"/>
              <a:t>Page Rank</a:t>
            </a:r>
            <a:r>
              <a:rPr lang="ar-SY" sz="2200" dirty="0"/>
              <a:t> في محرك البحث </a:t>
            </a:r>
            <a:r>
              <a:rPr lang="en-US" sz="2200" dirty="0"/>
              <a:t>Google</a:t>
            </a:r>
            <a:r>
              <a:rPr lang="ar-SY" sz="2200" dirty="0"/>
              <a:t>، وهذا يعني أن التسويق الفيروسي يدعم تحسين محركات البحث خارج الصفحة </a:t>
            </a:r>
            <a:r>
              <a:rPr lang="en-US" sz="2200" dirty="0"/>
              <a:t>Off Page SEO</a:t>
            </a:r>
            <a:r>
              <a:rPr lang="ar-SY" sz="2200" dirty="0"/>
              <a:t> عبر زيادة الروابط للموقع الالكتروني. </a:t>
            </a:r>
          </a:p>
        </p:txBody>
      </p:sp>
    </p:spTree>
    <p:extLst>
      <p:ext uri="{BB962C8B-B14F-4D97-AF65-F5344CB8AC3E}">
        <p14:creationId xmlns:p14="http://schemas.microsoft.com/office/powerpoint/2010/main" val="2221497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371600"/>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r" rtl="1">
              <a:lnSpc>
                <a:spcPct val="150000"/>
              </a:lnSpc>
            </a:pPr>
            <a:r>
              <a:rPr lang="en-US" dirty="0"/>
              <a:t>1</a:t>
            </a:r>
            <a:r>
              <a:rPr lang="ar-SY" dirty="0"/>
              <a:t>-دانية، عياشي 2022 التسويق الفيروسي، "أثر التسويق الفيروسي في سلوك المستهلك وفقاً لنموذج </a:t>
            </a:r>
            <a:r>
              <a:rPr lang="ar-SY" dirty="0" err="1"/>
              <a:t>آيدا</a:t>
            </a:r>
            <a:r>
              <a:rPr lang="ar-SY" dirty="0"/>
              <a:t>" "دراسة حالة"، رسالة ماجستير، جامعة حلب.</a:t>
            </a:r>
          </a:p>
          <a:p>
            <a:pPr rtl="1">
              <a:lnSpc>
                <a:spcPct val="150000"/>
              </a:lnSpc>
            </a:pPr>
            <a:r>
              <a:rPr lang="en-US" dirty="0"/>
              <a:t>2- Ahlberg, J. (2018), "Successful Methods of Viral Marketing /How to achieve virality/",  Bachelor Thesis, </a:t>
            </a:r>
            <a:r>
              <a:rPr lang="en-US" dirty="0" err="1"/>
              <a:t>jönköping</a:t>
            </a:r>
            <a:r>
              <a:rPr lang="en-US" dirty="0"/>
              <a:t> university, Sweden</a:t>
            </a:r>
          </a:p>
          <a:p>
            <a:pPr rtl="1">
              <a:lnSpc>
                <a:spcPct val="150000"/>
              </a:lnSpc>
            </a:pPr>
            <a:r>
              <a:rPr lang="en-US" dirty="0"/>
              <a:t>3- Heath, C. &amp; Heath, D. (2007), "Made to stick : why some ideas survive and others die", Random House. </a:t>
            </a:r>
            <a:endParaRPr lang="ar-SY" dirty="0"/>
          </a:p>
          <a:p>
            <a:pPr>
              <a:lnSpc>
                <a:spcPct val="150000"/>
              </a:lnSpc>
            </a:pPr>
            <a:r>
              <a:rPr lang="en-US" dirty="0"/>
              <a:t>4</a:t>
            </a:r>
            <a:r>
              <a:rPr lang="ar-SY" dirty="0"/>
              <a:t>-</a:t>
            </a:r>
            <a:r>
              <a:rPr lang="en-US" dirty="0"/>
              <a:t>Contagious: Why Things Catch On Paperback, Jonah Berger (2016) </a:t>
            </a:r>
          </a:p>
          <a:p>
            <a:pPr>
              <a:lnSpc>
                <a:spcPct val="150000"/>
              </a:lnSpc>
            </a:pPr>
            <a:r>
              <a:rPr lang="en-US" dirty="0"/>
              <a:t>5- Nila </a:t>
            </a:r>
            <a:r>
              <a:rPr lang="en-US" dirty="0" err="1"/>
              <a:t>Nafisatul</a:t>
            </a:r>
            <a:r>
              <a:rPr lang="en-US" dirty="0"/>
              <a:t> </a:t>
            </a:r>
            <a:r>
              <a:rPr lang="en-US" dirty="0" err="1"/>
              <a:t>Bashiroh</a:t>
            </a:r>
            <a:r>
              <a:rPr lang="en-US" dirty="0"/>
              <a:t>, </a:t>
            </a:r>
            <a:r>
              <a:rPr lang="en-US" dirty="0" err="1"/>
              <a:t>Sulistiyah</a:t>
            </a:r>
            <a:r>
              <a:rPr lang="en-US" dirty="0"/>
              <a:t> </a:t>
            </a:r>
            <a:r>
              <a:rPr lang="en-US" dirty="0" err="1"/>
              <a:t>Sulistiyah</a:t>
            </a:r>
            <a:r>
              <a:rPr lang="en-US" dirty="0"/>
              <a:t>, Lina </a:t>
            </a:r>
            <a:r>
              <a:rPr lang="en-US" dirty="0" err="1"/>
              <a:t>Trisnawati</a:t>
            </a:r>
            <a:r>
              <a:rPr lang="en-US" dirty="0"/>
              <a:t>, &amp; Aina Izzati </a:t>
            </a:r>
            <a:r>
              <a:rPr lang="en-US" dirty="0" err="1"/>
              <a:t>Zuhria</a:t>
            </a:r>
            <a:r>
              <a:rPr lang="en-US" dirty="0"/>
              <a:t>. (2025). The Influence of Viral Marketing, Influencer Marketing, and Consumer Reviews on Purchase Decisions for La Roche-Posay Products: A Study of La Roche-Posay Users in </a:t>
            </a:r>
            <a:r>
              <a:rPr lang="en-US" dirty="0" err="1"/>
              <a:t>Tulungagung</a:t>
            </a:r>
            <a:r>
              <a:rPr lang="en-US" dirty="0"/>
              <a:t>. Brilliant International Journal Of Management And Tourism, 5(3), 223–230. https://doi.org/10.55606/bijmt.v5i3.6007</a:t>
            </a:r>
            <a:br>
              <a:rPr lang="en-US" dirty="0"/>
            </a:br>
            <a:endParaRPr lang="en-US" dirty="0"/>
          </a:p>
        </p:txBody>
      </p:sp>
    </p:spTree>
    <p:extLst>
      <p:ext uri="{BB962C8B-B14F-4D97-AF65-F5344CB8AC3E}">
        <p14:creationId xmlns:p14="http://schemas.microsoft.com/office/powerpoint/2010/main" val="30362673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220534"/>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br>
              <a:rPr lang="en-US" dirty="0"/>
            </a:br>
            <a:endParaRPr lang="en-US" dirty="0"/>
          </a:p>
          <a:p>
            <a:pPr>
              <a:lnSpc>
                <a:spcPct val="150000"/>
              </a:lnSpc>
            </a:pPr>
            <a:r>
              <a:rPr lang="en-US" dirty="0"/>
              <a:t>6- </a:t>
            </a:r>
            <a:r>
              <a:rPr lang="en-US" dirty="0" err="1"/>
              <a:t>Agesti</a:t>
            </a:r>
            <a:r>
              <a:rPr lang="en-US" dirty="0"/>
              <a:t>, N  et al., (2021), "The Effect of Viral Marketing, Online Customer Review, Price Perception, Trust on Purchase Decisions with Lifestyle as Intervening Variables in the </a:t>
            </a:r>
            <a:r>
              <a:rPr lang="en-US" dirty="0" err="1"/>
              <a:t>MarketplaceShopee</a:t>
            </a:r>
            <a:r>
              <a:rPr lang="en-US" dirty="0"/>
              <a:t> in Surabaya City",  International Journal of Multicultural and Multireligious Understanding (IJMMU), Vol. 8, No. 3.</a:t>
            </a:r>
          </a:p>
          <a:p>
            <a:pPr>
              <a:lnSpc>
                <a:spcPct val="150000"/>
              </a:lnSpc>
            </a:pPr>
            <a:r>
              <a:rPr lang="en-US" dirty="0"/>
              <a:t>7- </a:t>
            </a:r>
            <a:r>
              <a:rPr lang="en-US" u="sng" dirty="0">
                <a:hlinkClick r:id="rId4"/>
              </a:rPr>
              <a:t>https://woorise.com/blog/viral-marketing-tools</a:t>
            </a:r>
            <a:r>
              <a:rPr lang="en-US" dirty="0"/>
              <a:t> </a:t>
            </a:r>
          </a:p>
          <a:p>
            <a:pPr>
              <a:lnSpc>
                <a:spcPct val="150000"/>
              </a:lnSpc>
            </a:pPr>
            <a:r>
              <a:rPr lang="en-US" dirty="0"/>
              <a:t>8- </a:t>
            </a:r>
            <a:r>
              <a:rPr lang="en-US" u="sng" dirty="0">
                <a:hlinkClick r:id="rId5"/>
              </a:rPr>
              <a:t>https://www.drip.com/blog/harrys-marketing</a:t>
            </a:r>
            <a:endParaRPr lang="en-US" dirty="0"/>
          </a:p>
          <a:p>
            <a:pPr>
              <a:lnSpc>
                <a:spcPct val="150000"/>
              </a:lnSpc>
            </a:pPr>
            <a:r>
              <a:rPr lang="en-US" dirty="0"/>
              <a:t>9- </a:t>
            </a:r>
            <a:r>
              <a:rPr lang="en-US" u="sng" dirty="0">
                <a:hlinkClick r:id="rId6"/>
              </a:rPr>
              <a:t>https://www.als.org/blog/als-ice-bucket-challenge-year-end-update-over-94-million-commitments-2014</a:t>
            </a:r>
            <a:r>
              <a:rPr lang="en-US" dirty="0"/>
              <a:t> </a:t>
            </a:r>
            <a:br>
              <a:rPr lang="en-US" dirty="0"/>
            </a:br>
            <a:br>
              <a:rPr lang="en-US" dirty="0"/>
            </a:br>
            <a:endParaRPr lang="en-US" sz="2000" dirty="0"/>
          </a:p>
        </p:txBody>
      </p:sp>
    </p:spTree>
    <p:extLst>
      <p:ext uri="{BB962C8B-B14F-4D97-AF65-F5344CB8AC3E}">
        <p14:creationId xmlns:p14="http://schemas.microsoft.com/office/powerpoint/2010/main" val="3385987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586583" y="1328058"/>
            <a:ext cx="9656874" cy="5015146"/>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r>
              <a:rPr lang="en-US" dirty="0"/>
              <a:t>10- </a:t>
            </a:r>
            <a:r>
              <a:rPr lang="en-US" u="sng" dirty="0">
                <a:hlinkClick r:id="rId4"/>
              </a:rPr>
              <a:t>https://www.als.org/ibc</a:t>
            </a:r>
            <a:br>
              <a:rPr lang="en-US" dirty="0"/>
            </a:br>
            <a:r>
              <a:rPr lang="en-US" dirty="0"/>
              <a:t>11- </a:t>
            </a:r>
            <a:r>
              <a:rPr lang="en-US" u="sng" dirty="0">
                <a:hlinkClick r:id="rId5"/>
              </a:rPr>
              <a:t>https://www.oviond.com/affiliate-reciprocal-and-viral-marketing-techniques-what-are-they-and-how-to-use-them/</a:t>
            </a:r>
            <a:r>
              <a:rPr lang="en-US" dirty="0"/>
              <a:t> </a:t>
            </a:r>
          </a:p>
          <a:p>
            <a:pPr>
              <a:lnSpc>
                <a:spcPct val="150000"/>
              </a:lnSpc>
            </a:pPr>
            <a:r>
              <a:rPr lang="en-US" dirty="0"/>
              <a:t>12- </a:t>
            </a:r>
            <a:r>
              <a:rPr lang="en-US" dirty="0">
                <a:hlinkClick r:id="rId6"/>
              </a:rPr>
              <a:t>https://mailchimp.com/</a:t>
            </a:r>
            <a:r>
              <a:rPr lang="en-US" dirty="0"/>
              <a:t> </a:t>
            </a:r>
          </a:p>
          <a:p>
            <a:pPr>
              <a:lnSpc>
                <a:spcPct val="150000"/>
              </a:lnSpc>
            </a:pPr>
            <a:r>
              <a:rPr lang="en-US" dirty="0"/>
              <a:t>13- </a:t>
            </a:r>
            <a:r>
              <a:rPr lang="en-US" dirty="0">
                <a:solidFill>
                  <a:schemeClr val="bg1"/>
                </a:solidFill>
                <a:hlinkClick r:id="rId7"/>
              </a:rPr>
              <a:t>https://www.addtoany.com/</a:t>
            </a:r>
            <a:r>
              <a:rPr lang="ar-SY" dirty="0">
                <a:solidFill>
                  <a:schemeClr val="bg1"/>
                </a:solidFill>
              </a:rPr>
              <a:t> </a:t>
            </a:r>
            <a:endParaRPr lang="en-US" dirty="0"/>
          </a:p>
          <a:p>
            <a:pPr>
              <a:lnSpc>
                <a:spcPct val="150000"/>
              </a:lnSpc>
            </a:pPr>
            <a:r>
              <a:rPr lang="en-US" dirty="0"/>
              <a:t>14- </a:t>
            </a:r>
            <a:r>
              <a:rPr lang="en-US" dirty="0">
                <a:hlinkClick r:id="rId8"/>
              </a:rPr>
              <a:t>https://woorise.com/giveaways</a:t>
            </a:r>
            <a:r>
              <a:rPr lang="ar-SY" dirty="0"/>
              <a:t> </a:t>
            </a:r>
            <a:endParaRPr lang="en-US" dirty="0"/>
          </a:p>
          <a:p>
            <a:pPr>
              <a:lnSpc>
                <a:spcPct val="150000"/>
              </a:lnSpc>
            </a:pPr>
            <a:r>
              <a:rPr lang="en-US" dirty="0"/>
              <a:t>15- </a:t>
            </a:r>
            <a:r>
              <a:rPr lang="en-US" u="sng" dirty="0">
                <a:hlinkClick r:id="rId9"/>
              </a:rPr>
              <a:t>https://www.appvirality.com/</a:t>
            </a:r>
            <a:r>
              <a:rPr lang="en-US" dirty="0"/>
              <a:t>  </a:t>
            </a:r>
          </a:p>
          <a:p>
            <a:pPr>
              <a:lnSpc>
                <a:spcPct val="150000"/>
              </a:lnSpc>
            </a:pPr>
            <a:r>
              <a:rPr lang="en-US" dirty="0"/>
              <a:t>16- </a:t>
            </a:r>
            <a:r>
              <a:rPr lang="en-US" u="sng" dirty="0">
                <a:hlinkClick r:id="rId10"/>
              </a:rPr>
              <a:t>https://www.harrys.com</a:t>
            </a:r>
            <a:endParaRPr lang="en-US" dirty="0"/>
          </a:p>
          <a:p>
            <a:pPr>
              <a:lnSpc>
                <a:spcPct val="150000"/>
              </a:lnSpc>
            </a:pPr>
            <a:br>
              <a:rPr lang="en-US" dirty="0"/>
            </a:br>
            <a:endParaRPr lang="en-US" sz="2000" dirty="0"/>
          </a:p>
        </p:txBody>
      </p:sp>
    </p:spTree>
    <p:extLst>
      <p:ext uri="{BB962C8B-B14F-4D97-AF65-F5344CB8AC3E}">
        <p14:creationId xmlns:p14="http://schemas.microsoft.com/office/powerpoint/2010/main" val="4278774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34CC-B44F-6C84-2F61-34987DCDEE3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A4FBDBB-429E-4934-4B29-C4F01E47782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D218221-EA9F-9BEC-C82F-54F058CD5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6CE348C2-A47F-A00B-4C62-112B3E3CB10D}"/>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2465A0EA-4FF9-B118-3BBC-24466E58F328}"/>
              </a:ext>
            </a:extLst>
          </p:cNvPr>
          <p:cNvSpPr/>
          <p:nvPr/>
        </p:nvSpPr>
        <p:spPr>
          <a:xfrm>
            <a:off x="553926" y="1328058"/>
            <a:ext cx="9656874" cy="5015146"/>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17-</a:t>
            </a:r>
            <a:r>
              <a:rPr lang="en-US" sz="2000" dirty="0">
                <a:solidFill>
                  <a:schemeClr val="tx1"/>
                </a:solidFill>
                <a:hlinkClick r:id="rId4"/>
              </a:rPr>
              <a:t>https://www.tiktok.com/discover/tiktok-made-me-buy-it?lang=en</a:t>
            </a:r>
            <a:r>
              <a:rPr lang="ar-SY" sz="2000" dirty="0">
                <a:solidFill>
                  <a:schemeClr val="tx1"/>
                </a:solidFill>
              </a:rPr>
              <a:t> </a:t>
            </a:r>
          </a:p>
          <a:p>
            <a:pPr>
              <a:lnSpc>
                <a:spcPct val="150000"/>
              </a:lnSpc>
            </a:pPr>
            <a:r>
              <a:rPr lang="en-US" sz="2000" dirty="0"/>
              <a:t>18- </a:t>
            </a:r>
            <a:r>
              <a:rPr lang="en-US" sz="2000" dirty="0">
                <a:hlinkClick r:id="rId5"/>
              </a:rPr>
              <a:t>https://www.tiktok.com/search?q=gucci-model-challenge&amp;t=1771041595429</a:t>
            </a:r>
            <a:r>
              <a:rPr lang="ar-SY" sz="2000" dirty="0"/>
              <a:t> </a:t>
            </a:r>
            <a:endParaRPr lang="en-US" sz="2000" dirty="0"/>
          </a:p>
          <a:p>
            <a:pPr>
              <a:lnSpc>
                <a:spcPct val="150000"/>
              </a:lnSpc>
            </a:pPr>
            <a:r>
              <a:rPr lang="en-US" sz="2000" dirty="0"/>
              <a:t>19- </a:t>
            </a:r>
            <a:r>
              <a:rPr lang="en-US" sz="2000" dirty="0">
                <a:hlinkClick r:id="rId6"/>
              </a:rPr>
              <a:t>https://www.salsify.com/blog/the-makings-of-a-viral-product</a:t>
            </a:r>
            <a:r>
              <a:rPr lang="en-US" sz="2000" dirty="0"/>
              <a:t>  </a:t>
            </a:r>
          </a:p>
          <a:p>
            <a:pPr>
              <a:lnSpc>
                <a:spcPct val="150000"/>
              </a:lnSpc>
            </a:pPr>
            <a:r>
              <a:rPr lang="en-US" sz="2000" dirty="0">
                <a:solidFill>
                  <a:schemeClr val="tx1"/>
                </a:solidFill>
              </a:rPr>
              <a:t>20- </a:t>
            </a:r>
            <a:r>
              <a:rPr lang="en-US" sz="2000" dirty="0">
                <a:solidFill>
                  <a:schemeClr val="tx1"/>
                </a:solidFill>
                <a:hlinkClick r:id="rId7"/>
              </a:rPr>
              <a:t>https://help.openai.com/en/articles/8381046-chatgpt-promotional-subscriptionsfree-trial-invites-faq</a:t>
            </a:r>
            <a:r>
              <a:rPr lang="en-US" sz="2000" dirty="0">
                <a:solidFill>
                  <a:schemeClr val="tx1"/>
                </a:solidFill>
              </a:rPr>
              <a:t> </a:t>
            </a:r>
          </a:p>
          <a:p>
            <a:pPr>
              <a:lnSpc>
                <a:spcPct val="150000"/>
              </a:lnSpc>
            </a:pPr>
            <a:endParaRPr lang="en-US" sz="2000" dirty="0"/>
          </a:p>
        </p:txBody>
      </p:sp>
    </p:spTree>
    <p:extLst>
      <p:ext uri="{BB962C8B-B14F-4D97-AF65-F5344CB8AC3E}">
        <p14:creationId xmlns:p14="http://schemas.microsoft.com/office/powerpoint/2010/main" val="18078380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42CD24D-A8E4-486F-86DA-F5B41642FA6C}"/>
</file>

<file path=docProps/app.xml><?xml version="1.0" encoding="utf-8"?>
<Properties xmlns="http://schemas.openxmlformats.org/officeDocument/2006/extended-properties" xmlns:vt="http://schemas.openxmlformats.org/officeDocument/2006/docPropsVTypes">
  <TotalTime>8718</TotalTime>
  <Words>3945</Words>
  <Application>Microsoft Office PowerPoint</Application>
  <PresentationFormat>شاشة عريضة</PresentationFormat>
  <Paragraphs>275</Paragraphs>
  <Slides>45</Slides>
  <Notes>45</Notes>
  <HiddenSlides>0</HiddenSlides>
  <MMClips>3</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45</vt:i4>
      </vt:variant>
    </vt:vector>
  </HeadingPairs>
  <TitlesOfParts>
    <vt:vector size="50"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511</cp:revision>
  <dcterms:created xsi:type="dcterms:W3CDTF">2023-04-29T09:08:00Z</dcterms:created>
  <dcterms:modified xsi:type="dcterms:W3CDTF">2026-02-21T06:36:26Z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