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313" r:id="rId7"/>
    <p:sldId id="276" r:id="rId8"/>
    <p:sldId id="501" r:id="rId9"/>
    <p:sldId id="502" r:id="rId10"/>
    <p:sldId id="496" r:id="rId11"/>
    <p:sldId id="499" r:id="rId12"/>
    <p:sldId id="550" r:id="rId13"/>
    <p:sldId id="551" r:id="rId14"/>
    <p:sldId id="552" r:id="rId15"/>
    <p:sldId id="498" r:id="rId16"/>
    <p:sldId id="503" r:id="rId17"/>
    <p:sldId id="505" r:id="rId18"/>
    <p:sldId id="506" r:id="rId19"/>
    <p:sldId id="538" r:id="rId20"/>
    <p:sldId id="540" r:id="rId21"/>
    <p:sldId id="539" r:id="rId22"/>
    <p:sldId id="541" r:id="rId23"/>
    <p:sldId id="542" r:id="rId24"/>
    <p:sldId id="543" r:id="rId25"/>
    <p:sldId id="544" r:id="rId26"/>
    <p:sldId id="545" r:id="rId27"/>
    <p:sldId id="546" r:id="rId28"/>
    <p:sldId id="508" r:id="rId29"/>
    <p:sldId id="510" r:id="rId30"/>
    <p:sldId id="509" r:id="rId31"/>
    <p:sldId id="507" r:id="rId32"/>
    <p:sldId id="548" r:id="rId33"/>
    <p:sldId id="549" r:id="rId34"/>
    <p:sldId id="556" r:id="rId35"/>
    <p:sldId id="511" r:id="rId36"/>
    <p:sldId id="512" r:id="rId37"/>
    <p:sldId id="547" r:id="rId38"/>
    <p:sldId id="513" r:id="rId39"/>
    <p:sldId id="514" r:id="rId40"/>
    <p:sldId id="553" r:id="rId41"/>
    <p:sldId id="557" r:id="rId42"/>
    <p:sldId id="53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01"/>
            <p14:sldId id="502"/>
            <p14:sldId id="496"/>
            <p14:sldId id="499"/>
            <p14:sldId id="550"/>
            <p14:sldId id="551"/>
            <p14:sldId id="552"/>
            <p14:sldId id="498"/>
            <p14:sldId id="503"/>
            <p14:sldId id="505"/>
            <p14:sldId id="506"/>
            <p14:sldId id="538"/>
            <p14:sldId id="540"/>
            <p14:sldId id="539"/>
            <p14:sldId id="541"/>
            <p14:sldId id="542"/>
            <p14:sldId id="543"/>
            <p14:sldId id="544"/>
            <p14:sldId id="545"/>
            <p14:sldId id="546"/>
            <p14:sldId id="508"/>
            <p14:sldId id="510"/>
            <p14:sldId id="509"/>
            <p14:sldId id="507"/>
            <p14:sldId id="548"/>
            <p14:sldId id="549"/>
            <p14:sldId id="556"/>
            <p14:sldId id="511"/>
            <p14:sldId id="512"/>
            <p14:sldId id="547"/>
            <p14:sldId id="513"/>
            <p14:sldId id="514"/>
            <p14:sldId id="553"/>
            <p14:sldId id="557"/>
            <p14:sldId id="53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84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87551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66634-6E7E-1040-DF6F-A00C565EFA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F86406-C6CB-8EE4-B826-03F9E74040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DDB3E3-E3C7-3C38-3191-05AB3868A5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4D37C0-1CBC-C2BF-6B32-78E1C69F221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035322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D02BF0-195D-00B3-CDDD-1ECBE5338B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5F32A3-447F-4DDA-23AC-6214E25FBE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257D98-5BBD-E5F2-19CD-76EA5225F1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31F781-AEC8-DD05-B5B1-A45A71238ABA}"/>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33110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1195375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DD0B6-C335-F054-A986-394A10998B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C3C5B1-3D4E-2B47-7708-313D495F77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DD6AEF-EFB1-BA41-6A63-917B346EFC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4B50AC8-D9AC-2319-7CB9-5A64AE62F65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26765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E7565-96E2-39E2-84C2-F75C7136E7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E0C38D-A421-1F9C-08A1-621033AEF5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914910-3F0B-236A-8287-859E3DD255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81C0A8-4613-F22C-9C2B-5B9F0DB00CF6}"/>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487752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BDA32-842D-8FDA-79BB-55580F3FB9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879583-FF0B-58DE-59ED-E7362D323A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E74EC7-E3BD-7141-DEEE-4E79011B5E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9DE1716-6537-42C2-C484-FC83895C7215}"/>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74389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2C064-77EB-0FE2-F0ED-0C57AF944F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E9AF9F-B7FC-2ACE-E140-6DE6373465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D1CFA3-B084-8981-11C6-0EF9B5D993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7F04CB-7F57-0971-3AB7-DCB5134C1357}"/>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110558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524821-738B-AD9C-4E32-21A12F3FC8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11B857-D164-EBA8-654A-A31993F7E9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F90B44-BF1F-D64F-4C41-50C4CB1ABB1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B31CCA-5F82-1E64-BC60-C876FDFB757C}"/>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0126227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E0BA5-6032-0E2B-0548-C403F32B4E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10DE14-0719-00E5-B4B1-F172D8D585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EF6C33-F7B5-FF05-4998-AAB632297B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7538FD0-F21A-28C6-52B2-497F9EA7A6FB}"/>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220983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F3DBC-87CD-553A-E07F-50B9C18974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3F3127-91E7-647C-5E2F-93375994E6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AB16B6-DC3F-F387-1076-0CB0DB16950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8F79BC-8EB2-80B2-653F-B4F9E954D5DA}"/>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903720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7DFA4-CB1E-1C31-7C6B-B36B341479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0E85AB-3EAD-F40A-1D17-337039141D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CA4752-1C4D-762D-DDBA-FD9551560C4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295586-2CC5-BA34-092A-1BB04100A02D}"/>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300656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3C8136-5F5F-F673-9802-F4816CCF0C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179532-0B20-B42C-FF3F-59559BD6E2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DFBB6D-A2FA-64DF-6BAC-AAB3F62EB4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712E80-3B5D-693C-CD69-523E444859AE}"/>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67263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906712-4227-F343-8FA9-E9D644D9ED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7F7AEE-8965-5A8D-C1AD-A60A343487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CFDC88-467B-5F2D-D670-AC74D24E959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7F3C273-F044-BBCF-6A12-213B8F4405AD}"/>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3431822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CAC73-CEEC-B9D5-BF98-9E53014E08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90BB2B-3700-7D4E-2A99-7DA23CEDBE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62BEA7-ABB4-E54E-2EB5-52F3472364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05D019A-9FA2-3AEB-B8FE-85D253C99237}"/>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212900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4F420-6A22-0816-65F3-3ADE4117E9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C8FD73-E669-D3AD-2972-C2B768B44E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CD3718-DCBE-968B-D1BC-F05F06A8E00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955485-A9AD-3934-019B-F1DE5D76B4A8}"/>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094093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AF030-3F5A-DE00-2F5D-895E00BA22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08F66F-ABF2-F12F-E54A-C227556722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6FAE0D-6069-A1AC-CCFA-B7CFF05A0E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1DE0AD6-D3B7-F6B2-7EDB-81060E29F515}"/>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0827975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1D495-124A-73D0-7433-18B85E5B02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89AE90-A780-0B5F-C9AA-02A59761C4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DA8554-6F7A-9F7A-CB02-6BB9BE105D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4F63B96-946A-91FA-7CC6-0331D3F0C7F1}"/>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0263846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B83BE-8664-18C6-ABDF-F597999F72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54617D-FCF8-287B-F6F3-41FD452320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64EB31-3200-D1DD-47E6-D7B9A9FD84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E3F682-4CEE-7825-EEE2-5D8049F76032}"/>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8182542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34899E-6B7A-3844-8DCA-E017442380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16BEA1-A496-2983-583C-CCD6647050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5B8E12-11FA-7AFB-BF42-E57011CE44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D6FE6B-DC86-E156-0CD7-28068F2CA022}"/>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4095606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844B8F-24BB-92EF-5D76-53C22B9680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33E7D6-D6F1-DDFD-9BF6-60FBC46652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48A959-50A0-B9AD-EC1A-60A89DFD00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C31181-3060-3F1D-218D-75B529F71D1E}"/>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8516146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2F5501-590D-001E-3F58-C6E4328B3C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9ECEC5-8055-2346-F07C-3532310792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BE3E1E-5335-6AB2-44AF-8EE189BB85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BE4ABA-92B5-1DE9-84D3-F97EFEA5DB01}"/>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3805421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36689-99D6-99B8-576C-E3F41B8E66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8B374B-2382-49C0-353C-28C8F143E4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E98149-F682-E7E6-D1A3-443179C9C0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86ADC8-658C-0756-84FD-9ABE19F86533}"/>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4676220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F9E1F-A638-53C5-C49F-BDC7EA9C2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1D5E7E-685B-5F46-9347-ABBC1F7151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A46A52-40A4-4447-8486-145A5EF0C7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47558F-4D6D-1AD4-6B17-6093BCC23168}"/>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9993632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01A8F-E71E-7971-4E63-38D5921E6D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E29FBE-FD0E-B6E3-0823-D70A8A295F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1F5846-04F0-7DE0-922C-259741562B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C638C3-DC42-E83F-BD06-81E219FA88C7}"/>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341914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300DC6-37AA-1751-B181-FE5A6C09D1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085899-276C-8BE0-93A0-9DC8C23868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80AC5D-B9CC-193B-A1BB-1008583C65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70853A-BABB-7C68-BE00-BFB8516CAF03}"/>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854797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5F4307-2F5A-65C6-233C-AEB3CB2775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C01CD3-6343-FB40-81D7-75CB0D9AC5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A1B3E3-7DE7-501C-812A-1E46A6F0C8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DE655EA-E6F9-B729-EF40-941A4F9E29E0}"/>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421190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36E02-EADB-D9EB-4332-4362614325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8E9FF4-D4BD-5563-D15D-C8BEA5DD8C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FA6A96-5A77-49B0-72CD-010BE03BAD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972492-71D8-29DB-6A0A-1A61B2A40E67}"/>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7202273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B1E6C-9FE6-2D06-FCFB-9D6F86E67F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50F6A1-E888-2AA5-0430-B27C768B8D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33D885-ADD7-8D28-57CC-0761CE7D5F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37D4F5-5177-C8C2-F83C-16EA7B10AE6B}"/>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9075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hyperlink" Target="https://www.geeksforgeeks.org/machine-learning/machine-learning/" TargetMode="External"/><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32.xml.rels><?xml version="1.0" encoding="UTF-8" standalone="yes"?>
<Relationships xmlns="http://schemas.openxmlformats.org/package/2006/relationships"><Relationship Id="rId3" Type="http://schemas.openxmlformats.org/officeDocument/2006/relationships/hyperlink" Target="https://www.geeksforgeeks.org/artificial-intelligence/artificial-intelligence/" TargetMode="External"/><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Wesam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169868" y="5098781"/>
            <a:ext cx="2954655" cy="707886"/>
          </a:xfrm>
          <a:prstGeom prst="rect">
            <a:avLst/>
          </a:prstGeom>
          <a:noFill/>
        </p:spPr>
        <p:txBody>
          <a:bodyPr wrap="none" rtlCol="0">
            <a:spAutoFit/>
          </a:bodyPr>
          <a:lstStyle/>
          <a:p>
            <a:r>
              <a:rPr lang="en-US" sz="2000" dirty="0">
                <a:latin typeface="Alexandria" charset="0"/>
                <a:cs typeface="Alexandria" charset="0"/>
              </a:rPr>
              <a:t>IT402</a:t>
            </a:r>
          </a:p>
          <a:p>
            <a:r>
              <a:rPr lang="en-US" sz="2000" dirty="0">
                <a:latin typeface="Alexandria" charset="0"/>
              </a:rPr>
              <a:t>Internet of Things </a:t>
            </a:r>
            <a:r>
              <a:rPr lang="en-US" sz="2000" dirty="0">
                <a:latin typeface="Alexandria" charset="0"/>
                <a:cs typeface="Alexandria" charset="0"/>
              </a:rPr>
              <a:t>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2"/>
    </mc:Choice>
    <mc:Fallback xmlns="">
      <p:transition spd="slow" advTm="190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70082" y="2931849"/>
            <a:ext cx="5458722" cy="1384995"/>
          </a:xfrm>
          <a:prstGeom prst="rect">
            <a:avLst/>
          </a:prstGeom>
          <a:noFill/>
        </p:spPr>
        <p:txBody>
          <a:bodyPr wrap="square" rtlCol="0">
            <a:spAutoFit/>
          </a:bodyPr>
          <a:lstStyle/>
          <a:p>
            <a:pPr algn="ctr"/>
            <a:r>
              <a:rPr lang="en-US" sz="2800" b="1" dirty="0">
                <a:solidFill>
                  <a:srgbClr val="00B0F0"/>
                </a:solidFill>
                <a:latin typeface="Alexandria" charset="0"/>
              </a:rPr>
              <a:t>Introduction to the Internet of Things (IoT)</a:t>
            </a:r>
          </a:p>
          <a:p>
            <a:pPr algn="ctr"/>
            <a:endParaRPr lang="en-US" sz="2800" b="1" dirty="0">
              <a:solidFill>
                <a:srgbClr val="00B0F0"/>
              </a:solidFill>
              <a:latin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93369" y="4757816"/>
            <a:ext cx="2954655" cy="707886"/>
          </a:xfrm>
          <a:prstGeom prst="rect">
            <a:avLst/>
          </a:prstGeom>
          <a:noFill/>
        </p:spPr>
        <p:txBody>
          <a:bodyPr wrap="none" rtlCol="0">
            <a:spAutoFit/>
          </a:bodyPr>
          <a:lstStyle/>
          <a:p>
            <a:r>
              <a:rPr lang="en-US" sz="2000" dirty="0">
                <a:latin typeface="Alexandria" charset="0"/>
                <a:cs typeface="Alexandria" charset="0"/>
              </a:rPr>
              <a:t>IT402‎</a:t>
            </a:r>
          </a:p>
          <a:p>
            <a:r>
              <a:rPr lang="en-US" sz="2000" dirty="0">
                <a:latin typeface="Alexandria" charset="0"/>
              </a:rPr>
              <a:t>Internet of Things </a:t>
            </a:r>
            <a:r>
              <a:rPr lang="en-US" sz="2000" dirty="0">
                <a:latin typeface="Alexandria" charset="0"/>
                <a:cs typeface="Alexandria" charset="0"/>
              </a:rPr>
              <a: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Wesam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rPr>
              <a:t>Learning Objectives:</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12953"/>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00E75E3-23B7-5E78-805A-4E8C3A7B0909}"/>
              </a:ext>
            </a:extLst>
          </p:cNvPr>
          <p:cNvSpPr txBox="1"/>
          <p:nvPr/>
        </p:nvSpPr>
        <p:spPr>
          <a:xfrm>
            <a:off x="3465860" y="2197587"/>
            <a:ext cx="8806525" cy="5358198"/>
          </a:xfrm>
          <a:prstGeom prst="rect">
            <a:avLst/>
          </a:prstGeom>
          <a:noFill/>
        </p:spPr>
        <p:txBody>
          <a:bodyPr wrap="square">
            <a:spAutoFit/>
          </a:bodyPr>
          <a:lstStyle/>
          <a:p>
            <a:pPr algn="l"/>
            <a:endParaRPr lang="en-US" sz="1050" b="0" i="0" u="none" strike="noStrike" baseline="0" dirty="0">
              <a:solidFill>
                <a:srgbClr val="000000"/>
              </a:solidFill>
              <a:latin typeface="Arial" panose="020B0604020202020204" pitchFamily="34" charset="0"/>
            </a:endParaRPr>
          </a:p>
          <a:p>
            <a:pPr marR="20920">
              <a:lnSpc>
                <a:spcPct val="250000"/>
              </a:lnSpc>
            </a:pPr>
            <a:r>
              <a:rPr lang="en-US" sz="2400" b="1" dirty="0">
                <a:solidFill>
                  <a:srgbClr val="00B0F0"/>
                </a:solidFill>
                <a:latin typeface="Alexandria" charset="0"/>
              </a:rPr>
              <a:t>1.1</a:t>
            </a:r>
            <a:r>
              <a:rPr lang="en-US" sz="2400" dirty="0">
                <a:latin typeface="Times New Roman" panose="02020603050405020304" pitchFamily="18" charset="0"/>
                <a:cs typeface="Times New Roman" panose="02020603050405020304" pitchFamily="18" charset="0"/>
              </a:rPr>
              <a:t> Define IoT and its significance</a:t>
            </a:r>
          </a:p>
          <a:p>
            <a:pPr marR="20920" algn="l">
              <a:lnSpc>
                <a:spcPct val="250000"/>
              </a:lnSpc>
            </a:pPr>
            <a:r>
              <a:rPr lang="en-US" sz="2400" b="1" dirty="0">
                <a:solidFill>
                  <a:srgbClr val="00B0F0"/>
                </a:solidFill>
                <a:latin typeface="Alexandria" charset="0"/>
              </a:rPr>
              <a:t>1.2 </a:t>
            </a:r>
            <a:r>
              <a:rPr lang="en-US" sz="2400" dirty="0">
                <a:latin typeface="Times New Roman" panose="02020603050405020304" pitchFamily="18" charset="0"/>
                <a:cs typeface="Times New Roman" panose="02020603050405020304" pitchFamily="18" charset="0"/>
              </a:rPr>
              <a:t>Understand the building blocks of IoT systems</a:t>
            </a:r>
          </a:p>
          <a:p>
            <a:pPr>
              <a:lnSpc>
                <a:spcPct val="250000"/>
              </a:lnSpc>
            </a:pPr>
            <a:r>
              <a:rPr lang="en-US" sz="2400" b="1" dirty="0">
                <a:solidFill>
                  <a:srgbClr val="00B0F0"/>
                </a:solidFill>
                <a:latin typeface="Alexandria" charset="0"/>
              </a:rPr>
              <a:t>1.3</a:t>
            </a:r>
            <a:r>
              <a:rPr lang="en-US" sz="2400" dirty="0">
                <a:latin typeface="Times New Roman" panose="02020603050405020304" pitchFamily="18" charset="0"/>
                <a:cs typeface="Times New Roman" panose="02020603050405020304" pitchFamily="18" charset="0"/>
              </a:rPr>
              <a:t> Identify real-world use cases</a:t>
            </a:r>
          </a:p>
          <a:p>
            <a:pPr>
              <a:lnSpc>
                <a:spcPct val="250000"/>
              </a:lnSpc>
            </a:pPr>
            <a:r>
              <a:rPr lang="en-US" sz="2400" b="1" dirty="0">
                <a:solidFill>
                  <a:srgbClr val="00B0F0"/>
                </a:solidFill>
                <a:latin typeface="Alexandria" charset="0"/>
              </a:rPr>
              <a:t>1.4 </a:t>
            </a:r>
            <a:r>
              <a:rPr lang="en-US" sz="2400" dirty="0">
                <a:latin typeface="Times New Roman" panose="02020603050405020304" pitchFamily="18" charset="0"/>
                <a:cs typeface="Times New Roman" panose="02020603050405020304" pitchFamily="18" charset="0"/>
              </a:rPr>
              <a:t>Recognize advantages in IoT implementation</a:t>
            </a:r>
          </a:p>
          <a:p>
            <a:pPr>
              <a:lnSpc>
                <a:spcPct val="250000"/>
              </a:lnSpc>
            </a:pPr>
            <a:endParaRPr lang="en-US" sz="2400" dirty="0">
              <a:latin typeface="Times New Roman" panose="02020603050405020304" pitchFamily="18" charset="0"/>
              <a:cs typeface="Times New Roman" panose="02020603050405020304" pitchFamily="18" charset="0"/>
            </a:endParaRPr>
          </a:p>
          <a:p>
            <a:pPr marR="9940" algn="l">
              <a:lnSpc>
                <a:spcPct val="150000"/>
              </a:lnSpc>
            </a:pPr>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p:cNvSpPr txBox="1"/>
          <p:nvPr/>
        </p:nvSpPr>
        <p:spPr>
          <a:xfrm>
            <a:off x="2346764" y="971892"/>
            <a:ext cx="6917816" cy="677108"/>
          </a:xfrm>
          <a:prstGeom prst="rect">
            <a:avLst/>
          </a:prstGeom>
          <a:noFill/>
        </p:spPr>
        <p:txBody>
          <a:bodyPr wrap="square" rtlCol="0">
            <a:spAutoFit/>
          </a:bodyPr>
          <a:lstStyle/>
          <a:p>
            <a:endParaRPr lang="en-US" dirty="0"/>
          </a:p>
          <a:p>
            <a:r>
              <a:rPr lang="en-US" sz="2000" b="1" dirty="0">
                <a:latin typeface="Alexandria" charset="0"/>
              </a:rPr>
              <a:t>What is the Internet of Things (IoT)?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617280" y="1989189"/>
            <a:ext cx="10541000" cy="4133632"/>
          </a:xfrm>
          <a:prstGeom prst="rect">
            <a:avLst/>
          </a:prstGeom>
          <a:noFill/>
        </p:spPr>
        <p:txBody>
          <a:bodyPr wrap="square" rtlCol="0">
            <a:spAutoFit/>
          </a:bodyPr>
          <a:lstStyle/>
          <a:p>
            <a:pPr algn="just">
              <a:lnSpc>
                <a:spcPct val="250000"/>
              </a:lnSpc>
            </a:pPr>
            <a:r>
              <a:rPr lang="en-US" dirty="0"/>
              <a:t>The Internet of Things (IoT) </a:t>
            </a:r>
            <a:r>
              <a:rPr lang="en-US" dirty="0">
                <a:solidFill>
                  <a:srgbClr val="FF0000"/>
                </a:solidFill>
              </a:rPr>
              <a:t>encapsulates a vision of a world in which billions of objects </a:t>
            </a:r>
            <a:r>
              <a:rPr lang="en-US" dirty="0"/>
              <a:t>with embedded intelligence, communication means, and sensing and actuation capabilities </a:t>
            </a:r>
            <a:r>
              <a:rPr lang="en-US" dirty="0">
                <a:solidFill>
                  <a:srgbClr val="FF0000"/>
                </a:solidFill>
              </a:rPr>
              <a:t>will connect over IP (Internet Protocol) networks</a:t>
            </a:r>
            <a:r>
              <a:rPr lang="en-US" dirty="0"/>
              <a:t>.  Our current Internet has undergone a fundamental transition, </a:t>
            </a:r>
            <a:r>
              <a:rPr lang="en-US" dirty="0">
                <a:solidFill>
                  <a:srgbClr val="FF0000"/>
                </a:solidFill>
              </a:rPr>
              <a:t>from hardware-driven (computers, fibers, and Ethernet cables) to market-driven (Facebook, Amazon) opportunities</a:t>
            </a:r>
            <a:r>
              <a:rPr lang="en-US" dirty="0"/>
              <a:t>. This has come about due to </a:t>
            </a:r>
            <a:r>
              <a:rPr lang="en-US" dirty="0">
                <a:solidFill>
                  <a:srgbClr val="FF0000"/>
                </a:solidFill>
              </a:rPr>
              <a:t>the interconnection of </a:t>
            </a:r>
            <a:r>
              <a:rPr lang="en-US" dirty="0" err="1">
                <a:solidFill>
                  <a:srgbClr val="FF0000"/>
                </a:solidFill>
              </a:rPr>
              <a:t>seamingly</a:t>
            </a:r>
            <a:r>
              <a:rPr lang="en-US" dirty="0">
                <a:solidFill>
                  <a:srgbClr val="FF0000"/>
                </a:solidFill>
              </a:rPr>
              <a:t> disjoint intranets with strong horizontal software capabilities</a:t>
            </a:r>
            <a:r>
              <a:rPr lang="en-US" dirty="0"/>
              <a:t>.</a:t>
            </a:r>
          </a:p>
          <a:p>
            <a:pPr algn="just">
              <a:lnSpc>
                <a:spcPct val="250000"/>
              </a:lnSpc>
            </a:pPr>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06DE2-BD82-7E4B-D2D2-4845F40181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F71F77-4FF5-60C5-B8F7-AABCE9D66B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4FA44056-0417-02D1-044D-A4CECAC52BCF}"/>
              </a:ext>
            </a:extLst>
          </p:cNvPr>
          <p:cNvSpPr txBox="1"/>
          <p:nvPr/>
        </p:nvSpPr>
        <p:spPr>
          <a:xfrm>
            <a:off x="2346764" y="971892"/>
            <a:ext cx="6917816" cy="677108"/>
          </a:xfrm>
          <a:prstGeom prst="rect">
            <a:avLst/>
          </a:prstGeom>
          <a:noFill/>
        </p:spPr>
        <p:txBody>
          <a:bodyPr wrap="square" rtlCol="0">
            <a:spAutoFit/>
          </a:bodyPr>
          <a:lstStyle/>
          <a:p>
            <a:endParaRPr lang="en-US" dirty="0"/>
          </a:p>
          <a:p>
            <a:r>
              <a:rPr lang="en-US" sz="2000" b="1" dirty="0">
                <a:latin typeface="Alexandria" charset="0"/>
              </a:rPr>
              <a:t>What is the Internet of Things (IoT)?</a:t>
            </a:r>
          </a:p>
        </p:txBody>
      </p:sp>
      <p:sp>
        <p:nvSpPr>
          <p:cNvPr id="5" name="Rectangle 4">
            <a:extLst>
              <a:ext uri="{FF2B5EF4-FFF2-40B4-BE49-F238E27FC236}">
                <a16:creationId xmlns:a16="http://schemas.microsoft.com/office/drawing/2014/main" id="{EB025456-B80C-402C-6C5F-543E436A47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7C3BA5C-52B5-61BB-9089-57C4D6037A0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8B8C9572-6B21-A568-2F5B-91B064C78086}"/>
              </a:ext>
            </a:extLst>
          </p:cNvPr>
          <p:cNvSpPr txBox="1"/>
          <p:nvPr/>
        </p:nvSpPr>
        <p:spPr>
          <a:xfrm>
            <a:off x="617280" y="1854618"/>
            <a:ext cx="10541000" cy="4555093"/>
          </a:xfrm>
          <a:prstGeom prst="rect">
            <a:avLst/>
          </a:prstGeom>
          <a:noFill/>
        </p:spPr>
        <p:txBody>
          <a:bodyPr wrap="square" rtlCol="0">
            <a:spAutoFit/>
          </a:bodyPr>
          <a:lstStyle/>
          <a:p>
            <a:pPr algn="just">
              <a:lnSpc>
                <a:spcPct val="250000"/>
              </a:lnSpc>
            </a:pPr>
            <a:r>
              <a:rPr lang="en-US" dirty="0"/>
              <a:t>The IoT calls for open environments and an integrated architecture of interoperable platforms. </a:t>
            </a:r>
            <a:r>
              <a:rPr lang="en-US" dirty="0">
                <a:solidFill>
                  <a:srgbClr val="FF0000"/>
                </a:solidFill>
              </a:rPr>
              <a:t>Smart objects and cyber-physical systems – or just “things” </a:t>
            </a:r>
            <a:r>
              <a:rPr lang="en-US" dirty="0"/>
              <a:t>– are the new IoT entities: the objects of everyday life, augmented with micro-controllers, </a:t>
            </a:r>
            <a:r>
              <a:rPr lang="en-US" dirty="0">
                <a:solidFill>
                  <a:srgbClr val="FF0000"/>
                </a:solidFill>
              </a:rPr>
              <a:t>optical and/or radio transceivers, sensors, actuators, and protocol stacks</a:t>
            </a:r>
            <a:r>
              <a:rPr lang="en-US" dirty="0"/>
              <a:t> suitable for communication in constrained environments where target hardware has limited resources, allowing them to gather data from the environment and act upon it, and giving them an interface to the physical world. These objects can be worn by users or deployed in the environment.</a:t>
            </a:r>
            <a:endParaRPr lang="en-US" altLang="en-US" dirty="0"/>
          </a:p>
          <a:p>
            <a:endParaRPr lang="en-US" sz="2000" dirty="0">
              <a:solidFill>
                <a:srgbClr val="FF0000"/>
              </a:solidFill>
            </a:endParaRPr>
          </a:p>
        </p:txBody>
      </p:sp>
      <p:pic>
        <p:nvPicPr>
          <p:cNvPr id="7" name="Graphic 21">
            <a:extLst>
              <a:ext uri="{FF2B5EF4-FFF2-40B4-BE49-F238E27FC236}">
                <a16:creationId xmlns:a16="http://schemas.microsoft.com/office/drawing/2014/main" id="{F8CC5591-3DA6-4995-C846-0A07F03C60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4999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48A34-57CF-AD4C-6025-268FE7FE96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BDC4B1-2DEB-D439-3E7A-5FE71DF3C4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1.1</a:t>
            </a:r>
          </a:p>
        </p:txBody>
      </p:sp>
      <p:sp>
        <p:nvSpPr>
          <p:cNvPr id="3" name="TextBox 2">
            <a:extLst>
              <a:ext uri="{FF2B5EF4-FFF2-40B4-BE49-F238E27FC236}">
                <a16:creationId xmlns:a16="http://schemas.microsoft.com/office/drawing/2014/main" id="{D1E8F8C8-6C82-1299-901C-9FFD9082072A}"/>
              </a:ext>
            </a:extLst>
          </p:cNvPr>
          <p:cNvSpPr txBox="1"/>
          <p:nvPr/>
        </p:nvSpPr>
        <p:spPr>
          <a:xfrm>
            <a:off x="2428872" y="971892"/>
            <a:ext cx="6917816" cy="677108"/>
          </a:xfrm>
          <a:prstGeom prst="rect">
            <a:avLst/>
          </a:prstGeom>
          <a:noFill/>
        </p:spPr>
        <p:txBody>
          <a:bodyPr wrap="square" rtlCol="0">
            <a:spAutoFit/>
          </a:bodyPr>
          <a:lstStyle/>
          <a:p>
            <a:endParaRPr lang="en-US" dirty="0"/>
          </a:p>
          <a:p>
            <a:r>
              <a:rPr lang="en-US" sz="2000" b="1" dirty="0">
                <a:latin typeface="Alexandria" charset="0"/>
              </a:rPr>
              <a:t>What is the Internet of Things (IoT)?</a:t>
            </a:r>
          </a:p>
        </p:txBody>
      </p:sp>
      <p:sp>
        <p:nvSpPr>
          <p:cNvPr id="5" name="Rectangle 4">
            <a:extLst>
              <a:ext uri="{FF2B5EF4-FFF2-40B4-BE49-F238E27FC236}">
                <a16:creationId xmlns:a16="http://schemas.microsoft.com/office/drawing/2014/main" id="{2CA87B07-CDB9-2ACF-5DDB-C739E5450D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FFA3A99-37D5-3C19-38DA-62BCCD0CA82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AFEED4D-03BC-479A-DE16-0EF9D6C18641}"/>
              </a:ext>
            </a:extLst>
          </p:cNvPr>
          <p:cNvSpPr txBox="1"/>
          <p:nvPr/>
        </p:nvSpPr>
        <p:spPr>
          <a:xfrm>
            <a:off x="617280" y="2019969"/>
            <a:ext cx="10541000" cy="1752788"/>
          </a:xfrm>
          <a:prstGeom prst="rect">
            <a:avLst/>
          </a:prstGeom>
          <a:noFill/>
        </p:spPr>
        <p:txBody>
          <a:bodyPr wrap="square" rtlCol="0">
            <a:spAutoFit/>
          </a:bodyPr>
          <a:lstStyle/>
          <a:p>
            <a:pPr algn="just">
              <a:lnSpc>
                <a:spcPct val="150000"/>
              </a:lnSpc>
            </a:pPr>
            <a:r>
              <a:rPr lang="en-US" dirty="0"/>
              <a:t>They are usually highly constrained, with limited memory and available energy stores, and they are subject to stringent low-cost requirements. Data storage, processing, and analytics are fundamental requirements, necessary to enrich the raw IoT data and transform them into useful information.  IoT as shown in Figure 1.1.</a:t>
            </a:r>
          </a:p>
          <a:p>
            <a:pPr algn="just">
              <a:lnSpc>
                <a:spcPct val="150000"/>
              </a:lnSpc>
            </a:pPr>
            <a:endParaRPr lang="en-US" sz="2000" dirty="0"/>
          </a:p>
        </p:txBody>
      </p:sp>
      <p:pic>
        <p:nvPicPr>
          <p:cNvPr id="7" name="Graphic 21">
            <a:extLst>
              <a:ext uri="{FF2B5EF4-FFF2-40B4-BE49-F238E27FC236}">
                <a16:creationId xmlns:a16="http://schemas.microsoft.com/office/drawing/2014/main" id="{EBD9BAE6-270A-0B9E-15B6-8B6A4FEED6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6771F15A-705E-2BDA-14B3-C23E1EEE0A94}"/>
              </a:ext>
            </a:extLst>
          </p:cNvPr>
          <p:cNvPicPr>
            <a:picLocks noChangeAspect="1"/>
          </p:cNvPicPr>
          <p:nvPr/>
        </p:nvPicPr>
        <p:blipFill>
          <a:blip r:embed="rId4"/>
          <a:stretch>
            <a:fillRect/>
          </a:stretch>
        </p:blipFill>
        <p:spPr>
          <a:xfrm>
            <a:off x="2215863" y="3639472"/>
            <a:ext cx="6052185" cy="2234266"/>
          </a:xfrm>
          <a:prstGeom prst="rect">
            <a:avLst/>
          </a:prstGeom>
        </p:spPr>
      </p:pic>
      <p:sp>
        <p:nvSpPr>
          <p:cNvPr id="6" name="TextBox 5">
            <a:extLst>
              <a:ext uri="{FF2B5EF4-FFF2-40B4-BE49-F238E27FC236}">
                <a16:creationId xmlns:a16="http://schemas.microsoft.com/office/drawing/2014/main" id="{1C00D354-6F4E-68A6-8FAE-BAFE75B9C68B}"/>
              </a:ext>
            </a:extLst>
          </p:cNvPr>
          <p:cNvSpPr txBox="1"/>
          <p:nvPr/>
        </p:nvSpPr>
        <p:spPr>
          <a:xfrm>
            <a:off x="8268048" y="4107231"/>
            <a:ext cx="2890232" cy="646331"/>
          </a:xfrm>
          <a:prstGeom prst="rect">
            <a:avLst/>
          </a:prstGeom>
          <a:noFill/>
        </p:spPr>
        <p:txBody>
          <a:bodyPr wrap="square" rtlCol="0">
            <a:spAutoFit/>
          </a:bodyPr>
          <a:lstStyle/>
          <a:p>
            <a:pPr algn="ctr"/>
            <a:r>
              <a:rPr lang="en-US" dirty="0"/>
              <a:t>Figure 1.1 . Components of IoT</a:t>
            </a:r>
          </a:p>
        </p:txBody>
      </p:sp>
    </p:spTree>
    <p:extLst>
      <p:ext uri="{BB962C8B-B14F-4D97-AF65-F5344CB8AC3E}">
        <p14:creationId xmlns:p14="http://schemas.microsoft.com/office/powerpoint/2010/main" val="1180351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FA63B-24CC-F4F8-0D10-4A957151C6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94B993-5D18-44E6-EC4C-7E09B4DC9C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4B9182AC-CD2D-6364-CBB6-45FEC9E43630}"/>
              </a:ext>
            </a:extLst>
          </p:cNvPr>
          <p:cNvSpPr txBox="1"/>
          <p:nvPr/>
        </p:nvSpPr>
        <p:spPr>
          <a:xfrm>
            <a:off x="2346764" y="1192395"/>
            <a:ext cx="6546027" cy="830997"/>
          </a:xfrm>
          <a:prstGeom prst="rect">
            <a:avLst/>
          </a:prstGeom>
          <a:noFill/>
        </p:spPr>
        <p:txBody>
          <a:bodyPr wrap="square" rtlCol="0">
            <a:spAutoFit/>
          </a:bodyPr>
          <a:lstStyle/>
          <a:p>
            <a:r>
              <a:rPr lang="en-US" sz="2400" b="1" dirty="0">
                <a:latin typeface="Alexandria" charset="0"/>
              </a:rPr>
              <a:t>What is the Internet of Things (IoT)?</a:t>
            </a:r>
          </a:p>
          <a:p>
            <a:endParaRPr lang="en-US" sz="2400" b="1" dirty="0">
              <a:latin typeface="Alexandria" charset="0"/>
            </a:endParaRPr>
          </a:p>
        </p:txBody>
      </p:sp>
      <p:sp>
        <p:nvSpPr>
          <p:cNvPr id="5" name="Rectangle 4">
            <a:extLst>
              <a:ext uri="{FF2B5EF4-FFF2-40B4-BE49-F238E27FC236}">
                <a16:creationId xmlns:a16="http://schemas.microsoft.com/office/drawing/2014/main" id="{4E3C97E8-B5AE-5797-CC43-AC6830DCC0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251941B-AD1D-AA60-302B-662CD7E30B5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E49F73E7-8A3E-F44F-8D36-B442A5AE2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1882C132-CB43-893C-7B10-60EF14922685}"/>
              </a:ext>
            </a:extLst>
          </p:cNvPr>
          <p:cNvSpPr txBox="1"/>
          <p:nvPr/>
        </p:nvSpPr>
        <p:spPr>
          <a:xfrm>
            <a:off x="7573857" y="4934378"/>
            <a:ext cx="10541000" cy="954107"/>
          </a:xfrm>
          <a:prstGeom prst="rect">
            <a:avLst/>
          </a:prstGeom>
          <a:noFill/>
        </p:spPr>
        <p:txBody>
          <a:bodyPr wrap="square" rtlCol="0">
            <a:spAutoFit/>
          </a:bodyPr>
          <a:lstStyle/>
          <a:p>
            <a:endParaRPr lang="en-US" dirty="0"/>
          </a:p>
          <a:p>
            <a:endParaRPr lang="en-US" dirty="0"/>
          </a:p>
          <a:p>
            <a:r>
              <a:rPr lang="en-US" sz="2000" b="1" dirty="0"/>
              <a:t>Figure 1.2 </a:t>
            </a:r>
            <a:r>
              <a:rPr lang="en-US" sz="2000" dirty="0"/>
              <a:t>IoT definition</a:t>
            </a:r>
          </a:p>
        </p:txBody>
      </p:sp>
      <p:pic>
        <p:nvPicPr>
          <p:cNvPr id="8" name="Picture 7">
            <a:extLst>
              <a:ext uri="{FF2B5EF4-FFF2-40B4-BE49-F238E27FC236}">
                <a16:creationId xmlns:a16="http://schemas.microsoft.com/office/drawing/2014/main" id="{8A337E87-AEC0-35EB-8D19-C8C3F374673E}"/>
              </a:ext>
            </a:extLst>
          </p:cNvPr>
          <p:cNvPicPr>
            <a:picLocks noChangeAspect="1"/>
          </p:cNvPicPr>
          <p:nvPr/>
        </p:nvPicPr>
        <p:blipFill>
          <a:blip r:embed="rId3"/>
          <a:stretch>
            <a:fillRect/>
          </a:stretch>
        </p:blipFill>
        <p:spPr>
          <a:xfrm>
            <a:off x="6205327" y="1779182"/>
            <a:ext cx="4872143" cy="3632250"/>
          </a:xfrm>
          <a:prstGeom prst="rect">
            <a:avLst/>
          </a:prstGeom>
        </p:spPr>
      </p:pic>
      <p:sp>
        <p:nvSpPr>
          <p:cNvPr id="9" name="TextBox 8">
            <a:extLst>
              <a:ext uri="{FF2B5EF4-FFF2-40B4-BE49-F238E27FC236}">
                <a16:creationId xmlns:a16="http://schemas.microsoft.com/office/drawing/2014/main" id="{FDB39131-C9F1-28C9-5741-6C63A217051C}"/>
              </a:ext>
            </a:extLst>
          </p:cNvPr>
          <p:cNvSpPr txBox="1"/>
          <p:nvPr/>
        </p:nvSpPr>
        <p:spPr>
          <a:xfrm>
            <a:off x="711289" y="2280391"/>
            <a:ext cx="5275385" cy="2814617"/>
          </a:xfrm>
          <a:prstGeom prst="rect">
            <a:avLst/>
          </a:prstGeom>
          <a:noFill/>
        </p:spPr>
        <p:txBody>
          <a:bodyPr wrap="square" rtlCol="0">
            <a:spAutoFit/>
          </a:bodyPr>
          <a:lstStyle/>
          <a:p>
            <a:pPr algn="just">
              <a:lnSpc>
                <a:spcPct val="150000"/>
              </a:lnSpc>
            </a:pPr>
            <a:r>
              <a:rPr lang="en-US" sz="2000" dirty="0"/>
              <a:t>IoT is a </a:t>
            </a:r>
            <a:r>
              <a:rPr lang="en-US" sz="2000" dirty="0">
                <a:solidFill>
                  <a:srgbClr val="FF0000"/>
                </a:solidFill>
              </a:rPr>
              <a:t>network of interconnected objects </a:t>
            </a:r>
            <a:r>
              <a:rPr lang="en-US" sz="2000" dirty="0"/>
              <a:t>(things) that are embedded with sensors, actuators, software, and other technologies for</a:t>
            </a:r>
          </a:p>
          <a:p>
            <a:pPr algn="just">
              <a:lnSpc>
                <a:spcPct val="150000"/>
              </a:lnSpc>
            </a:pPr>
            <a:r>
              <a:rPr lang="en-US" sz="2000" dirty="0"/>
              <a:t>the purpose of </a:t>
            </a:r>
            <a:r>
              <a:rPr lang="en-US" sz="2000" dirty="0">
                <a:solidFill>
                  <a:srgbClr val="FF0000"/>
                </a:solidFill>
              </a:rPr>
              <a:t>connecting and exchanging data</a:t>
            </a:r>
          </a:p>
          <a:p>
            <a:pPr algn="just">
              <a:lnSpc>
                <a:spcPct val="150000"/>
              </a:lnSpc>
            </a:pPr>
            <a:r>
              <a:rPr lang="en-US" sz="2000" dirty="0">
                <a:solidFill>
                  <a:srgbClr val="FF0000"/>
                </a:solidFill>
              </a:rPr>
              <a:t>with other devices and systems over the internet </a:t>
            </a:r>
            <a:r>
              <a:rPr lang="en-US" sz="2000" dirty="0"/>
              <a:t>as shown in Figure 1.2.</a:t>
            </a:r>
          </a:p>
        </p:txBody>
      </p:sp>
    </p:spTree>
    <p:extLst>
      <p:ext uri="{BB962C8B-B14F-4D97-AF65-F5344CB8AC3E}">
        <p14:creationId xmlns:p14="http://schemas.microsoft.com/office/powerpoint/2010/main" val="593410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77D190-90A8-270D-E7B5-72EFD49412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34DC46-0AC8-C393-B47F-D544CB1F13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B674907A-8A3B-532F-DACA-15F5D445490B}"/>
              </a:ext>
            </a:extLst>
          </p:cNvPr>
          <p:cNvSpPr txBox="1"/>
          <p:nvPr/>
        </p:nvSpPr>
        <p:spPr>
          <a:xfrm>
            <a:off x="2346764" y="937844"/>
            <a:ext cx="5202171" cy="738664"/>
          </a:xfrm>
          <a:prstGeom prst="rect">
            <a:avLst/>
          </a:prstGeom>
          <a:noFill/>
        </p:spPr>
        <p:txBody>
          <a:bodyPr wrap="square" rtlCol="0">
            <a:spAutoFit/>
          </a:bodyPr>
          <a:lstStyle/>
          <a:p>
            <a:endParaRPr lang="en-US" dirty="0"/>
          </a:p>
          <a:p>
            <a:r>
              <a:rPr lang="en-US" sz="2400" b="1" dirty="0">
                <a:latin typeface="Alexandria" charset="0"/>
              </a:rPr>
              <a:t>What is the Internet of Things (IoT)?</a:t>
            </a:r>
          </a:p>
        </p:txBody>
      </p:sp>
      <p:sp>
        <p:nvSpPr>
          <p:cNvPr id="5" name="Rectangle 4">
            <a:extLst>
              <a:ext uri="{FF2B5EF4-FFF2-40B4-BE49-F238E27FC236}">
                <a16:creationId xmlns:a16="http://schemas.microsoft.com/office/drawing/2014/main" id="{DF2E4FA9-91C7-1E0D-7B25-FE92BC2F2F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1A2BDD5-B37C-B551-76E4-EB60C8E619B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21EA343A-9A7F-427A-6411-CD674FCEB989}"/>
              </a:ext>
            </a:extLst>
          </p:cNvPr>
          <p:cNvSpPr txBox="1"/>
          <p:nvPr/>
        </p:nvSpPr>
        <p:spPr>
          <a:xfrm>
            <a:off x="825500" y="2119371"/>
            <a:ext cx="10541000" cy="1429622"/>
          </a:xfrm>
          <a:prstGeom prst="rect">
            <a:avLst/>
          </a:prstGeom>
          <a:noFill/>
        </p:spPr>
        <p:txBody>
          <a:bodyPr wrap="square" rtlCol="0">
            <a:spAutoFit/>
          </a:bodyPr>
          <a:lstStyle/>
          <a:p>
            <a:pPr>
              <a:lnSpc>
                <a:spcPct val="150000"/>
              </a:lnSpc>
            </a:pPr>
            <a:r>
              <a:rPr lang="en-US" sz="2000" dirty="0"/>
              <a:t>After excluding computers and handheld devices (e.g., cellphones and tablets), there are 16.5 billion</a:t>
            </a:r>
          </a:p>
          <a:p>
            <a:pPr>
              <a:lnSpc>
                <a:spcPct val="150000"/>
              </a:lnSpc>
            </a:pPr>
            <a:r>
              <a:rPr lang="en-US" sz="2000" dirty="0"/>
              <a:t>connected things in 2020 Worldwide. IoT collects that data from millions of sensors embedded in everything from cars, to refrigerators, to space Capsules as shown in Figure 1.3.</a:t>
            </a:r>
          </a:p>
        </p:txBody>
      </p:sp>
      <p:pic>
        <p:nvPicPr>
          <p:cNvPr id="7" name="Graphic 21">
            <a:extLst>
              <a:ext uri="{FF2B5EF4-FFF2-40B4-BE49-F238E27FC236}">
                <a16:creationId xmlns:a16="http://schemas.microsoft.com/office/drawing/2014/main" id="{6C0BBED5-6A54-00F3-AE7E-386080700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FFCA49A-F9D0-5606-4343-F57DB641EB8B}"/>
              </a:ext>
            </a:extLst>
          </p:cNvPr>
          <p:cNvPicPr>
            <a:picLocks noChangeAspect="1"/>
          </p:cNvPicPr>
          <p:nvPr/>
        </p:nvPicPr>
        <p:blipFill>
          <a:blip r:embed="rId3"/>
          <a:stretch>
            <a:fillRect/>
          </a:stretch>
        </p:blipFill>
        <p:spPr>
          <a:xfrm>
            <a:off x="2421654" y="3535040"/>
            <a:ext cx="5456254" cy="2428636"/>
          </a:xfrm>
          <a:prstGeom prst="rect">
            <a:avLst/>
          </a:prstGeom>
        </p:spPr>
      </p:pic>
      <p:sp>
        <p:nvSpPr>
          <p:cNvPr id="6" name="TextBox 5">
            <a:extLst>
              <a:ext uri="{FF2B5EF4-FFF2-40B4-BE49-F238E27FC236}">
                <a16:creationId xmlns:a16="http://schemas.microsoft.com/office/drawing/2014/main" id="{FB53AEED-56D6-D3BD-ABC1-853E111AA43F}"/>
              </a:ext>
            </a:extLst>
          </p:cNvPr>
          <p:cNvSpPr txBox="1"/>
          <p:nvPr/>
        </p:nvSpPr>
        <p:spPr>
          <a:xfrm>
            <a:off x="8583580" y="4426192"/>
            <a:ext cx="2190540" cy="646331"/>
          </a:xfrm>
          <a:prstGeom prst="rect">
            <a:avLst/>
          </a:prstGeom>
          <a:noFill/>
        </p:spPr>
        <p:txBody>
          <a:bodyPr wrap="square" rtlCol="0">
            <a:spAutoFit/>
          </a:bodyPr>
          <a:lstStyle/>
          <a:p>
            <a:r>
              <a:rPr lang="en-US" dirty="0"/>
              <a:t>Figure 1.3. Millions of sensors</a:t>
            </a:r>
          </a:p>
        </p:txBody>
      </p:sp>
    </p:spTree>
    <p:extLst>
      <p:ext uri="{BB962C8B-B14F-4D97-AF65-F5344CB8AC3E}">
        <p14:creationId xmlns:p14="http://schemas.microsoft.com/office/powerpoint/2010/main" val="1206906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F49BC-A845-3478-9353-6F03F4FF95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CC2677-3647-44B2-FF95-E435C7967A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CDF56FB1-B10C-35BB-C2C6-5170BC6BCC25}"/>
              </a:ext>
            </a:extLst>
          </p:cNvPr>
          <p:cNvSpPr txBox="1"/>
          <p:nvPr/>
        </p:nvSpPr>
        <p:spPr>
          <a:xfrm>
            <a:off x="2346764" y="937844"/>
            <a:ext cx="5202171" cy="738664"/>
          </a:xfrm>
          <a:prstGeom prst="rect">
            <a:avLst/>
          </a:prstGeom>
          <a:noFill/>
        </p:spPr>
        <p:txBody>
          <a:bodyPr wrap="square" rtlCol="0">
            <a:spAutoFit/>
          </a:bodyPr>
          <a:lstStyle/>
          <a:p>
            <a:endParaRPr lang="en-US" dirty="0"/>
          </a:p>
          <a:p>
            <a:r>
              <a:rPr lang="en-US" sz="2400" b="1" dirty="0">
                <a:latin typeface="Alexandria" charset="0"/>
              </a:rPr>
              <a:t>What is the Internet of Things (IoT)?</a:t>
            </a:r>
          </a:p>
        </p:txBody>
      </p:sp>
      <p:sp>
        <p:nvSpPr>
          <p:cNvPr id="5" name="Rectangle 4">
            <a:extLst>
              <a:ext uri="{FF2B5EF4-FFF2-40B4-BE49-F238E27FC236}">
                <a16:creationId xmlns:a16="http://schemas.microsoft.com/office/drawing/2014/main" id="{4F43123B-C3AC-E4AE-2F47-6DD92D2CF2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B4110A0-78A4-C598-1A16-D5C9DA8FC4B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146216C-9E38-8DD7-EDFB-C7C8C8FE1461}"/>
              </a:ext>
            </a:extLst>
          </p:cNvPr>
          <p:cNvSpPr txBox="1"/>
          <p:nvPr/>
        </p:nvSpPr>
        <p:spPr>
          <a:xfrm>
            <a:off x="753140" y="1985721"/>
            <a:ext cx="10541000" cy="967957"/>
          </a:xfrm>
          <a:prstGeom prst="rect">
            <a:avLst/>
          </a:prstGeom>
          <a:noFill/>
        </p:spPr>
        <p:txBody>
          <a:bodyPr wrap="square" rtlCol="0">
            <a:spAutoFit/>
          </a:bodyPr>
          <a:lstStyle/>
          <a:p>
            <a:pPr>
              <a:lnSpc>
                <a:spcPct val="150000"/>
              </a:lnSpc>
            </a:pPr>
            <a:r>
              <a:rPr lang="en-US" sz="2000" b="1" dirty="0">
                <a:solidFill>
                  <a:srgbClr val="C00000"/>
                </a:solidFill>
              </a:rPr>
              <a:t>IoT sensing: more sensors than ever</a:t>
            </a:r>
            <a:r>
              <a:rPr lang="en-US" sz="2000" b="1" dirty="0"/>
              <a:t>: </a:t>
            </a:r>
            <a:r>
              <a:rPr lang="en-US" sz="2000" dirty="0"/>
              <a:t>E.g. current </a:t>
            </a:r>
            <a:r>
              <a:rPr lang="en-US" sz="2000" dirty="0">
                <a:solidFill>
                  <a:srgbClr val="C00000"/>
                </a:solidFill>
              </a:rPr>
              <a:t>smartphones are equipped with a number of embedded sensors.</a:t>
            </a:r>
          </a:p>
        </p:txBody>
      </p:sp>
      <p:pic>
        <p:nvPicPr>
          <p:cNvPr id="7" name="Graphic 21">
            <a:extLst>
              <a:ext uri="{FF2B5EF4-FFF2-40B4-BE49-F238E27FC236}">
                <a16:creationId xmlns:a16="http://schemas.microsoft.com/office/drawing/2014/main" id="{C9BD13E2-A3AB-DD26-E7BC-7A58EC5EEE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084EF78-3C55-C5CC-A6A4-8A67BA0BBDF6}"/>
              </a:ext>
            </a:extLst>
          </p:cNvPr>
          <p:cNvPicPr>
            <a:picLocks noChangeAspect="1"/>
          </p:cNvPicPr>
          <p:nvPr/>
        </p:nvPicPr>
        <p:blipFill>
          <a:blip r:embed="rId3"/>
          <a:stretch>
            <a:fillRect/>
          </a:stretch>
        </p:blipFill>
        <p:spPr>
          <a:xfrm>
            <a:off x="6489246" y="2767314"/>
            <a:ext cx="4547507" cy="3288593"/>
          </a:xfrm>
          <a:prstGeom prst="rect">
            <a:avLst/>
          </a:prstGeom>
        </p:spPr>
      </p:pic>
      <p:pic>
        <p:nvPicPr>
          <p:cNvPr id="11" name="Picture 10">
            <a:extLst>
              <a:ext uri="{FF2B5EF4-FFF2-40B4-BE49-F238E27FC236}">
                <a16:creationId xmlns:a16="http://schemas.microsoft.com/office/drawing/2014/main" id="{4BC84538-8775-F90F-EEBD-B5E2E91D35C0}"/>
              </a:ext>
            </a:extLst>
          </p:cNvPr>
          <p:cNvPicPr>
            <a:picLocks noChangeAspect="1"/>
          </p:cNvPicPr>
          <p:nvPr/>
        </p:nvPicPr>
        <p:blipFill>
          <a:blip r:embed="rId4"/>
          <a:stretch>
            <a:fillRect/>
          </a:stretch>
        </p:blipFill>
        <p:spPr>
          <a:xfrm>
            <a:off x="680687" y="2965852"/>
            <a:ext cx="5415313" cy="2399968"/>
          </a:xfrm>
          <a:prstGeom prst="rect">
            <a:avLst/>
          </a:prstGeom>
        </p:spPr>
      </p:pic>
    </p:spTree>
    <p:extLst>
      <p:ext uri="{BB962C8B-B14F-4D97-AF65-F5344CB8AC3E}">
        <p14:creationId xmlns:p14="http://schemas.microsoft.com/office/powerpoint/2010/main" val="2584058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3FDED-C966-75E6-950B-691AFB6D0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109DD9-35E8-3F42-14C9-1A081F7187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2E4D34C5-8892-3E04-EEF5-715CBF1E1053}"/>
              </a:ext>
            </a:extLst>
          </p:cNvPr>
          <p:cNvSpPr txBox="1"/>
          <p:nvPr/>
        </p:nvSpPr>
        <p:spPr>
          <a:xfrm>
            <a:off x="2346764" y="937844"/>
            <a:ext cx="5202171" cy="738664"/>
          </a:xfrm>
          <a:prstGeom prst="rect">
            <a:avLst/>
          </a:prstGeom>
          <a:noFill/>
        </p:spPr>
        <p:txBody>
          <a:bodyPr wrap="square" rtlCol="0">
            <a:spAutoFit/>
          </a:bodyPr>
          <a:lstStyle/>
          <a:p>
            <a:endParaRPr lang="en-US" dirty="0"/>
          </a:p>
          <a:p>
            <a:r>
              <a:rPr lang="en-US" sz="2400" b="1" dirty="0">
                <a:latin typeface="Alexandria" charset="0"/>
              </a:rPr>
              <a:t>What is the Internet of Things (IoT)?</a:t>
            </a:r>
          </a:p>
        </p:txBody>
      </p:sp>
      <p:sp>
        <p:nvSpPr>
          <p:cNvPr id="5" name="Rectangle 4">
            <a:extLst>
              <a:ext uri="{FF2B5EF4-FFF2-40B4-BE49-F238E27FC236}">
                <a16:creationId xmlns:a16="http://schemas.microsoft.com/office/drawing/2014/main" id="{57A5F29E-DFF4-122D-A6D7-3AF771DEFD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C195763-1EDB-356E-3403-565A4636F94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24A15ACE-A227-FF42-DC94-F9AB30F74BA6}"/>
              </a:ext>
            </a:extLst>
          </p:cNvPr>
          <p:cNvSpPr txBox="1"/>
          <p:nvPr/>
        </p:nvSpPr>
        <p:spPr>
          <a:xfrm>
            <a:off x="753140" y="1985721"/>
            <a:ext cx="10541000" cy="1757532"/>
          </a:xfrm>
          <a:prstGeom prst="rect">
            <a:avLst/>
          </a:prstGeom>
          <a:noFill/>
        </p:spPr>
        <p:txBody>
          <a:bodyPr wrap="square" rtlCol="0">
            <a:spAutoFit/>
          </a:bodyPr>
          <a:lstStyle/>
          <a:p>
            <a:pPr>
              <a:lnSpc>
                <a:spcPct val="150000"/>
              </a:lnSpc>
            </a:pPr>
            <a:r>
              <a:rPr lang="en-US" sz="2000" b="1" dirty="0">
                <a:solidFill>
                  <a:srgbClr val="C00000"/>
                </a:solidFill>
              </a:rPr>
              <a:t>IoT sensors and Actuators:</a:t>
            </a:r>
          </a:p>
          <a:p>
            <a:pPr marL="285750" indent="-285750" algn="just">
              <a:lnSpc>
                <a:spcPct val="150000"/>
              </a:lnSpc>
              <a:buFont typeface="Arial" panose="020B0604020202020204" pitchFamily="34" charset="0"/>
              <a:buChar char="•"/>
            </a:pPr>
            <a:r>
              <a:rPr lang="en-US" dirty="0">
                <a:solidFill>
                  <a:srgbClr val="FF0000"/>
                </a:solidFill>
              </a:rPr>
              <a:t>Sensor: </a:t>
            </a:r>
            <a:r>
              <a:rPr lang="en-US" dirty="0"/>
              <a:t>a connected device enabling the sensing of physical parameters of the scenario or controlled environment, whose values are transformed into digital data.</a:t>
            </a:r>
          </a:p>
          <a:p>
            <a:pPr marL="285750" indent="-285750" algn="just">
              <a:lnSpc>
                <a:spcPct val="150000"/>
              </a:lnSpc>
              <a:buFont typeface="Arial" panose="020B0604020202020204" pitchFamily="34" charset="0"/>
              <a:buChar char="•"/>
            </a:pPr>
            <a:r>
              <a:rPr lang="en-US" dirty="0">
                <a:solidFill>
                  <a:srgbClr val="FF0000"/>
                </a:solidFill>
              </a:rPr>
              <a:t>Actuator: </a:t>
            </a:r>
            <a:r>
              <a:rPr lang="en-US" dirty="0"/>
              <a:t>a connected device enabling the activation of actions on the controlled environment.</a:t>
            </a:r>
          </a:p>
        </p:txBody>
      </p:sp>
      <p:pic>
        <p:nvPicPr>
          <p:cNvPr id="7" name="Graphic 21">
            <a:extLst>
              <a:ext uri="{FF2B5EF4-FFF2-40B4-BE49-F238E27FC236}">
                <a16:creationId xmlns:a16="http://schemas.microsoft.com/office/drawing/2014/main" id="{8D521682-6A4A-E90A-45D8-792913C9BA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739C831-47CD-FC2C-71D9-9E1DCF49228E}"/>
              </a:ext>
            </a:extLst>
          </p:cNvPr>
          <p:cNvPicPr>
            <a:picLocks noChangeAspect="1"/>
          </p:cNvPicPr>
          <p:nvPr/>
        </p:nvPicPr>
        <p:blipFill>
          <a:blip r:embed="rId3"/>
          <a:stretch>
            <a:fillRect/>
          </a:stretch>
        </p:blipFill>
        <p:spPr>
          <a:xfrm>
            <a:off x="4360984" y="3675292"/>
            <a:ext cx="4260501" cy="2244864"/>
          </a:xfrm>
          <a:prstGeom prst="rect">
            <a:avLst/>
          </a:prstGeom>
        </p:spPr>
      </p:pic>
    </p:spTree>
    <p:extLst>
      <p:ext uri="{BB962C8B-B14F-4D97-AF65-F5344CB8AC3E}">
        <p14:creationId xmlns:p14="http://schemas.microsoft.com/office/powerpoint/2010/main" val="3413456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8753D-E3D4-6998-D979-086DC677CF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EBA76E-269D-5CAB-24CC-B25CD91B08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3C9B6771-F39C-4EF0-58B3-F3A3C63AFF78}"/>
              </a:ext>
            </a:extLst>
          </p:cNvPr>
          <p:cNvSpPr txBox="1"/>
          <p:nvPr/>
        </p:nvSpPr>
        <p:spPr>
          <a:xfrm>
            <a:off x="2346764" y="937844"/>
            <a:ext cx="5202171" cy="738664"/>
          </a:xfrm>
          <a:prstGeom prst="rect">
            <a:avLst/>
          </a:prstGeom>
          <a:noFill/>
        </p:spPr>
        <p:txBody>
          <a:bodyPr wrap="square" rtlCol="0">
            <a:spAutoFit/>
          </a:bodyPr>
          <a:lstStyle/>
          <a:p>
            <a:endParaRPr lang="en-US" dirty="0"/>
          </a:p>
          <a:p>
            <a:r>
              <a:rPr lang="en-US" sz="2400" b="1" dirty="0">
                <a:latin typeface="Alexandria" charset="0"/>
              </a:rPr>
              <a:t>What is the Internet of Things (IoT)?</a:t>
            </a:r>
          </a:p>
        </p:txBody>
      </p:sp>
      <p:sp>
        <p:nvSpPr>
          <p:cNvPr id="5" name="Rectangle 4">
            <a:extLst>
              <a:ext uri="{FF2B5EF4-FFF2-40B4-BE49-F238E27FC236}">
                <a16:creationId xmlns:a16="http://schemas.microsoft.com/office/drawing/2014/main" id="{10CC6A02-8BF4-3A22-A75D-235EE67D26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3D8B213-EF0F-64D1-673A-933AAFD5303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8D710E4B-DFA7-9C8A-62AB-21521454E603}"/>
              </a:ext>
            </a:extLst>
          </p:cNvPr>
          <p:cNvSpPr txBox="1"/>
          <p:nvPr/>
        </p:nvSpPr>
        <p:spPr>
          <a:xfrm>
            <a:off x="753140" y="1985721"/>
            <a:ext cx="10541000" cy="2352952"/>
          </a:xfrm>
          <a:prstGeom prst="rect">
            <a:avLst/>
          </a:prstGeom>
          <a:noFill/>
        </p:spPr>
        <p:txBody>
          <a:bodyPr wrap="square" rtlCol="0">
            <a:spAutoFit/>
          </a:bodyPr>
          <a:lstStyle/>
          <a:p>
            <a:pPr>
              <a:lnSpc>
                <a:spcPct val="150000"/>
              </a:lnSpc>
            </a:pPr>
            <a:r>
              <a:rPr lang="en-US" sz="2000" b="1" dirty="0">
                <a:solidFill>
                  <a:srgbClr val="C00000"/>
                </a:solidFill>
              </a:rPr>
              <a:t>IoT sensors and Actuators:</a:t>
            </a:r>
          </a:p>
          <a:p>
            <a:pPr marL="342900" indent="-342900" algn="just">
              <a:lnSpc>
                <a:spcPct val="150000"/>
              </a:lnSpc>
              <a:buFont typeface="Arial" panose="020B0604020202020204" pitchFamily="34" charset="0"/>
              <a:buChar char="•"/>
            </a:pPr>
            <a:r>
              <a:rPr lang="en-US" sz="2000" dirty="0">
                <a:solidFill>
                  <a:srgbClr val="FF0000"/>
                </a:solidFill>
              </a:rPr>
              <a:t>Controller: </a:t>
            </a:r>
            <a:r>
              <a:rPr lang="en-US" sz="2000" dirty="0"/>
              <a:t>a connected device implementing an algorithm to transform input data in actions.</a:t>
            </a:r>
          </a:p>
          <a:p>
            <a:pPr marL="342900" indent="-342900" algn="just">
              <a:lnSpc>
                <a:spcPct val="150000"/>
              </a:lnSpc>
              <a:buFont typeface="Arial" panose="020B0604020202020204" pitchFamily="34" charset="0"/>
              <a:buChar char="•"/>
            </a:pPr>
            <a:r>
              <a:rPr lang="en-US" sz="2000" dirty="0">
                <a:solidFill>
                  <a:srgbClr val="FF0000"/>
                </a:solidFill>
              </a:rPr>
              <a:t>Smart things: </a:t>
            </a:r>
            <a:r>
              <a:rPr lang="en-US" sz="2000" dirty="0"/>
              <a:t>digital devices providing service functions realized by the synergy between sensors, actuators and controllers (possibly implemented by local/distributed execution platforms and M2M/Internet communications).</a:t>
            </a:r>
          </a:p>
        </p:txBody>
      </p:sp>
      <p:pic>
        <p:nvPicPr>
          <p:cNvPr id="7" name="Graphic 21">
            <a:extLst>
              <a:ext uri="{FF2B5EF4-FFF2-40B4-BE49-F238E27FC236}">
                <a16:creationId xmlns:a16="http://schemas.microsoft.com/office/drawing/2014/main" id="{C39437FB-B642-968F-BB40-28F30F8258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4E8B632-CCDC-517E-DB9D-4F8574DF1399}"/>
              </a:ext>
            </a:extLst>
          </p:cNvPr>
          <p:cNvPicPr>
            <a:picLocks noChangeAspect="1"/>
          </p:cNvPicPr>
          <p:nvPr/>
        </p:nvPicPr>
        <p:blipFill>
          <a:blip r:embed="rId3"/>
          <a:stretch>
            <a:fillRect/>
          </a:stretch>
        </p:blipFill>
        <p:spPr>
          <a:xfrm>
            <a:off x="6662056" y="3822171"/>
            <a:ext cx="3838471" cy="2097985"/>
          </a:xfrm>
          <a:prstGeom prst="rect">
            <a:avLst/>
          </a:prstGeom>
        </p:spPr>
      </p:pic>
    </p:spTree>
    <p:extLst>
      <p:ext uri="{BB962C8B-B14F-4D97-AF65-F5344CB8AC3E}">
        <p14:creationId xmlns:p14="http://schemas.microsoft.com/office/powerpoint/2010/main" val="3547600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C5FCB-611A-93D3-D762-3D2864E383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4B532E-9008-8ACF-F63C-A82E4F2073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276CA020-4335-9980-7BE9-2F7B000306C7}"/>
              </a:ext>
            </a:extLst>
          </p:cNvPr>
          <p:cNvSpPr txBox="1"/>
          <p:nvPr/>
        </p:nvSpPr>
        <p:spPr>
          <a:xfrm>
            <a:off x="2346764" y="966264"/>
            <a:ext cx="5202171" cy="677108"/>
          </a:xfrm>
          <a:prstGeom prst="rect">
            <a:avLst/>
          </a:prstGeom>
          <a:noFill/>
        </p:spPr>
        <p:txBody>
          <a:bodyPr wrap="square" rtlCol="0">
            <a:spAutoFit/>
          </a:bodyPr>
          <a:lstStyle/>
          <a:p>
            <a:endParaRPr lang="en-US" dirty="0"/>
          </a:p>
          <a:p>
            <a:r>
              <a:rPr lang="en-US" sz="2000" b="1" dirty="0">
                <a:latin typeface="Alexandria"/>
              </a:rPr>
              <a:t>IoT - Historical Perspective</a:t>
            </a:r>
            <a:endParaRPr lang="en-US" sz="3200" b="1" dirty="0">
              <a:latin typeface="Alexandria"/>
              <a:cs typeface="Alexandria" charset="0"/>
            </a:endParaRPr>
          </a:p>
        </p:txBody>
      </p:sp>
      <p:sp>
        <p:nvSpPr>
          <p:cNvPr id="5" name="Rectangle 4">
            <a:extLst>
              <a:ext uri="{FF2B5EF4-FFF2-40B4-BE49-F238E27FC236}">
                <a16:creationId xmlns:a16="http://schemas.microsoft.com/office/drawing/2014/main" id="{B93D3A2B-30B2-7F5B-B581-21F593C5BA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7B1E49F-CE77-68A6-CFC1-2258B1DADB31}"/>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24C4C41A-BCC2-1877-F160-BCBB7F6C4BC9}"/>
              </a:ext>
            </a:extLst>
          </p:cNvPr>
          <p:cNvSpPr txBox="1"/>
          <p:nvPr/>
        </p:nvSpPr>
        <p:spPr>
          <a:xfrm>
            <a:off x="708692" y="1718808"/>
            <a:ext cx="10541000" cy="1237326"/>
          </a:xfrm>
          <a:prstGeom prst="rect">
            <a:avLst/>
          </a:prstGeom>
          <a:noFill/>
        </p:spPr>
        <p:txBody>
          <a:bodyPr wrap="square" rtlCol="0">
            <a:spAutoFit/>
          </a:bodyPr>
          <a:lstStyle/>
          <a:p>
            <a:endParaRPr lang="en-US" dirty="0"/>
          </a:p>
          <a:p>
            <a:pPr marL="342900" indent="-342900" algn="just" eaLnBrk="0" fontAlgn="base" hangingPunct="0">
              <a:lnSpc>
                <a:spcPct val="150000"/>
              </a:lnSpc>
              <a:spcBef>
                <a:spcPct val="0"/>
              </a:spcBef>
              <a:spcAft>
                <a:spcPct val="0"/>
              </a:spcAft>
              <a:buClr>
                <a:srgbClr val="00AEEF"/>
              </a:buClr>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R="0" lvl="0" algn="just" defTabSz="914400" rtl="0" eaLnBrk="0" fontAlgn="base" latinLnBrk="0" hangingPunct="0">
              <a:lnSpc>
                <a:spcPct val="150000"/>
              </a:lnSpc>
              <a:spcBef>
                <a:spcPct val="0"/>
              </a:spcBef>
              <a:spcAft>
                <a:spcPct val="0"/>
              </a:spcAft>
              <a:buClrTx/>
              <a:buSzTx/>
              <a:tabLst/>
            </a:pP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6AE6081-F0DD-633F-8AD3-963EAADFDF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8E18672-7EED-D0A5-4EC9-15F4707FAED3}"/>
              </a:ext>
            </a:extLst>
          </p:cNvPr>
          <p:cNvPicPr>
            <a:picLocks noChangeAspect="1"/>
          </p:cNvPicPr>
          <p:nvPr/>
        </p:nvPicPr>
        <p:blipFill>
          <a:blip r:embed="rId3"/>
          <a:stretch>
            <a:fillRect/>
          </a:stretch>
        </p:blipFill>
        <p:spPr>
          <a:xfrm>
            <a:off x="1644536" y="2132264"/>
            <a:ext cx="9292131" cy="3129599"/>
          </a:xfrm>
          <a:prstGeom prst="rect">
            <a:avLst/>
          </a:prstGeom>
        </p:spPr>
      </p:pic>
      <p:sp>
        <p:nvSpPr>
          <p:cNvPr id="6" name="Arrow: Right 5">
            <a:extLst>
              <a:ext uri="{FF2B5EF4-FFF2-40B4-BE49-F238E27FC236}">
                <a16:creationId xmlns:a16="http://schemas.microsoft.com/office/drawing/2014/main" id="{55C427E8-CBD7-3D5C-27C6-F196B7FDDA5A}"/>
              </a:ext>
            </a:extLst>
          </p:cNvPr>
          <p:cNvSpPr/>
          <p:nvPr/>
        </p:nvSpPr>
        <p:spPr>
          <a:xfrm>
            <a:off x="1959429" y="5303986"/>
            <a:ext cx="7827666" cy="54318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t>Evolution</a:t>
            </a:r>
          </a:p>
        </p:txBody>
      </p:sp>
    </p:spTree>
    <p:extLst>
      <p:ext uri="{BB962C8B-B14F-4D97-AF65-F5344CB8AC3E}">
        <p14:creationId xmlns:p14="http://schemas.microsoft.com/office/powerpoint/2010/main" val="324451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5DD4B-667C-E1FA-8D20-9095923115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BC52DE-4656-BD17-12CA-D18F0BD092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EBE14522-321B-27B4-1984-3DD3403F5904}"/>
              </a:ext>
            </a:extLst>
          </p:cNvPr>
          <p:cNvSpPr txBox="1"/>
          <p:nvPr/>
        </p:nvSpPr>
        <p:spPr>
          <a:xfrm>
            <a:off x="2437198" y="762165"/>
            <a:ext cx="6636463" cy="923330"/>
          </a:xfrm>
          <a:prstGeom prst="rect">
            <a:avLst/>
          </a:prstGeom>
          <a:noFill/>
        </p:spPr>
        <p:txBody>
          <a:bodyPr wrap="square" rtlCol="0">
            <a:spAutoFit/>
          </a:bodyPr>
          <a:lstStyle/>
          <a:p>
            <a:endParaRPr lang="en-US" dirty="0"/>
          </a:p>
          <a:p>
            <a:endParaRPr lang="en-US" dirty="0"/>
          </a:p>
          <a:p>
            <a:r>
              <a:rPr lang="en-US" b="1" dirty="0">
                <a:latin typeface="Alexandria"/>
              </a:rPr>
              <a:t>IoT Domains</a:t>
            </a:r>
            <a:endParaRPr lang="en-US" sz="3200" b="1" dirty="0">
              <a:latin typeface="Alexandria"/>
              <a:cs typeface="Alexandria" charset="0"/>
            </a:endParaRPr>
          </a:p>
        </p:txBody>
      </p:sp>
      <p:sp>
        <p:nvSpPr>
          <p:cNvPr id="5" name="Rectangle 4">
            <a:extLst>
              <a:ext uri="{FF2B5EF4-FFF2-40B4-BE49-F238E27FC236}">
                <a16:creationId xmlns:a16="http://schemas.microsoft.com/office/drawing/2014/main" id="{744D1317-ADC9-C8F7-3CE8-FB0476FEE9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A9419AE-AF44-08FC-3EA5-702DB4ABC76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299977A-E805-CEF7-920D-A544C0B0E9C9}"/>
              </a:ext>
            </a:extLst>
          </p:cNvPr>
          <p:cNvSpPr txBox="1"/>
          <p:nvPr/>
        </p:nvSpPr>
        <p:spPr>
          <a:xfrm>
            <a:off x="753140" y="1718808"/>
            <a:ext cx="10676860" cy="1737399"/>
          </a:xfrm>
          <a:prstGeom prst="rect">
            <a:avLst/>
          </a:prstGeom>
          <a:noFill/>
        </p:spPr>
        <p:txBody>
          <a:bodyPr wrap="square" rtlCol="0">
            <a:spAutoFit/>
          </a:bodyPr>
          <a:lstStyle/>
          <a:p>
            <a:pPr algn="just"/>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a:t>With sensors becoming increasingly ubiquitous, there is tremendous potential for innovative IoT applications across a wide variety of domains as shown in Figure 1.4.</a:t>
            </a:r>
          </a:p>
          <a:p>
            <a:pPr>
              <a:lnSpc>
                <a:spcPct val="150000"/>
              </a:lnSpc>
            </a:pPr>
            <a:endParaRPr lang="en-US" altLang="en-US" sz="2000" dirty="0"/>
          </a:p>
        </p:txBody>
      </p:sp>
      <p:pic>
        <p:nvPicPr>
          <p:cNvPr id="7" name="Graphic 21">
            <a:extLst>
              <a:ext uri="{FF2B5EF4-FFF2-40B4-BE49-F238E27FC236}">
                <a16:creationId xmlns:a16="http://schemas.microsoft.com/office/drawing/2014/main" id="{3494C0AF-3C61-CAFC-6AC7-D837C7F66D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EEB100D-3A4E-065D-BEC9-4768AF5E6EA6}"/>
              </a:ext>
            </a:extLst>
          </p:cNvPr>
          <p:cNvPicPr>
            <a:picLocks noChangeAspect="1"/>
          </p:cNvPicPr>
          <p:nvPr/>
        </p:nvPicPr>
        <p:blipFill>
          <a:blip r:embed="rId4"/>
          <a:stretch>
            <a:fillRect/>
          </a:stretch>
        </p:blipFill>
        <p:spPr>
          <a:xfrm>
            <a:off x="1644536" y="3024726"/>
            <a:ext cx="7554137" cy="2876161"/>
          </a:xfrm>
          <a:prstGeom prst="rect">
            <a:avLst/>
          </a:prstGeom>
        </p:spPr>
      </p:pic>
      <p:sp>
        <p:nvSpPr>
          <p:cNvPr id="6" name="TextBox 5">
            <a:extLst>
              <a:ext uri="{FF2B5EF4-FFF2-40B4-BE49-F238E27FC236}">
                <a16:creationId xmlns:a16="http://schemas.microsoft.com/office/drawing/2014/main" id="{0F920E95-7875-A3AC-E3FD-A28A5AD51752}"/>
              </a:ext>
            </a:extLst>
          </p:cNvPr>
          <p:cNvSpPr txBox="1"/>
          <p:nvPr/>
        </p:nvSpPr>
        <p:spPr>
          <a:xfrm>
            <a:off x="9073661" y="4058750"/>
            <a:ext cx="2401556" cy="464871"/>
          </a:xfrm>
          <a:prstGeom prst="rect">
            <a:avLst/>
          </a:prstGeom>
          <a:noFill/>
        </p:spPr>
        <p:txBody>
          <a:bodyPr wrap="square" rtlCol="0">
            <a:spAutoFit/>
          </a:bodyPr>
          <a:lstStyle/>
          <a:p>
            <a:pPr>
              <a:lnSpc>
                <a:spcPct val="150000"/>
              </a:lnSpc>
            </a:pPr>
            <a:r>
              <a:rPr lang="en-US" dirty="0"/>
              <a:t>Figure 1.4. IoT domains</a:t>
            </a:r>
          </a:p>
        </p:txBody>
      </p:sp>
    </p:spTree>
    <p:extLst>
      <p:ext uri="{BB962C8B-B14F-4D97-AF65-F5344CB8AC3E}">
        <p14:creationId xmlns:p14="http://schemas.microsoft.com/office/powerpoint/2010/main" val="1533833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F0F0B4-852D-306D-2662-D272D248D0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C39BBC-D638-B21C-A273-0D97AE1A90E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ACEC4962-25A9-D299-E323-8956CAF3CF0D}"/>
              </a:ext>
            </a:extLst>
          </p:cNvPr>
          <p:cNvSpPr txBox="1"/>
          <p:nvPr/>
        </p:nvSpPr>
        <p:spPr>
          <a:xfrm>
            <a:off x="2417101" y="720042"/>
            <a:ext cx="6636463" cy="923330"/>
          </a:xfrm>
          <a:prstGeom prst="rect">
            <a:avLst/>
          </a:prstGeom>
          <a:noFill/>
        </p:spPr>
        <p:txBody>
          <a:bodyPr wrap="square" rtlCol="0">
            <a:spAutoFit/>
          </a:bodyPr>
          <a:lstStyle/>
          <a:p>
            <a:endParaRPr lang="en-US" dirty="0"/>
          </a:p>
          <a:p>
            <a:endParaRPr lang="en-US" dirty="0"/>
          </a:p>
          <a:p>
            <a:r>
              <a:rPr lang="en-US" b="1" dirty="0"/>
              <a:t>IoT-enabled Applications</a:t>
            </a:r>
            <a:endParaRPr lang="en-US" sz="3200" b="1" dirty="0">
              <a:latin typeface="Alexandria"/>
              <a:cs typeface="Alexandria" charset="0"/>
            </a:endParaRPr>
          </a:p>
        </p:txBody>
      </p:sp>
      <p:sp>
        <p:nvSpPr>
          <p:cNvPr id="5" name="Rectangle 4">
            <a:extLst>
              <a:ext uri="{FF2B5EF4-FFF2-40B4-BE49-F238E27FC236}">
                <a16:creationId xmlns:a16="http://schemas.microsoft.com/office/drawing/2014/main" id="{B7E3EBF7-F1DC-89B8-2905-6014900B0C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26B9631-B6E4-80B0-E8D2-D5B8D30FE89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A57EDE27-713B-1779-0AC9-11F0C4C493F0}"/>
              </a:ext>
            </a:extLst>
          </p:cNvPr>
          <p:cNvSpPr txBox="1"/>
          <p:nvPr/>
        </p:nvSpPr>
        <p:spPr>
          <a:xfrm>
            <a:off x="708692" y="1718808"/>
            <a:ext cx="10541000" cy="775662"/>
          </a:xfrm>
          <a:prstGeom prst="rect">
            <a:avLst/>
          </a:prstGeom>
          <a:noFill/>
        </p:spPr>
        <p:txBody>
          <a:bodyPr wrap="square" rtlCol="0">
            <a:spAutoFit/>
          </a:bodyPr>
          <a:lstStyle/>
          <a:p>
            <a:endParaRPr lang="en-US" dirty="0"/>
          </a:p>
          <a:p>
            <a:pPr marR="0" lvl="0" algn="just" defTabSz="914400" rtl="0" eaLnBrk="0" fontAlgn="base" latinLnBrk="0" hangingPunct="0">
              <a:lnSpc>
                <a:spcPct val="150000"/>
              </a:lnSpc>
              <a:spcBef>
                <a:spcPct val="0"/>
              </a:spcBef>
              <a:spcAft>
                <a:spcPct val="0"/>
              </a:spcAft>
              <a:buClrTx/>
              <a:buSzTx/>
              <a:tabLst/>
            </a:pP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64E7FD4-411D-FB94-68B5-F9C40C96CE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C06F401-FD9A-A59A-A797-E2CD25930683}"/>
              </a:ext>
            </a:extLst>
          </p:cNvPr>
          <p:cNvSpPr txBox="1"/>
          <p:nvPr/>
        </p:nvSpPr>
        <p:spPr>
          <a:xfrm>
            <a:off x="618538" y="1983561"/>
            <a:ext cx="10721308" cy="4093428"/>
          </a:xfrm>
          <a:prstGeom prst="rect">
            <a:avLst/>
          </a:prstGeom>
          <a:noFill/>
        </p:spPr>
        <p:txBody>
          <a:bodyPr wrap="square" rtlCol="0">
            <a:spAutoFit/>
          </a:bodyPr>
          <a:lstStyle/>
          <a:p>
            <a:pPr algn="just">
              <a:lnSpc>
                <a:spcPct val="150000"/>
              </a:lnSpc>
            </a:pPr>
            <a:r>
              <a:rPr lang="en-US" sz="2000" dirty="0"/>
              <a:t>The IoT touches every facet of our lives. </a:t>
            </a:r>
            <a:r>
              <a:rPr lang="en-US" sz="2000" dirty="0">
                <a:solidFill>
                  <a:srgbClr val="FF0000"/>
                </a:solidFill>
              </a:rPr>
              <a:t>IoT-enabled applications are found in a large number of scenarios,</a:t>
            </a:r>
            <a:r>
              <a:rPr lang="en-US" sz="2000" dirty="0"/>
              <a:t> including : home and building automation, smart cities, smart grids, Industry 4.0, and smart agriculture. In each of these areas, </a:t>
            </a:r>
            <a:r>
              <a:rPr lang="en-US" sz="2000" dirty="0">
                <a:solidFill>
                  <a:srgbClr val="FF0000"/>
                </a:solidFill>
              </a:rPr>
              <a:t>the use of a common (IP-oriented) communication protocol stack </a:t>
            </a:r>
            <a:r>
              <a:rPr lang="en-US" sz="2000" dirty="0"/>
              <a:t>allows the building of innovative applications.</a:t>
            </a:r>
          </a:p>
          <a:p>
            <a:pPr>
              <a:lnSpc>
                <a:spcPct val="150000"/>
              </a:lnSpc>
            </a:pPr>
            <a:r>
              <a:rPr lang="en-US" b="1" dirty="0">
                <a:solidFill>
                  <a:srgbClr val="FF0000"/>
                </a:solidFill>
              </a:rPr>
              <a:t>Home and Building Automation:  </a:t>
            </a:r>
            <a:r>
              <a:rPr lang="en-US" sz="2000" dirty="0"/>
              <a:t>The smart home market is maturing with growing investment, leading to diverse home </a:t>
            </a:r>
            <a:r>
              <a:rPr lang="en-US" sz="2000" dirty="0">
                <a:solidFill>
                  <a:srgbClr val="FF0000"/>
                </a:solidFill>
              </a:rPr>
              <a:t>automation applications tailored to specific audiences</a:t>
            </a:r>
            <a:r>
              <a:rPr lang="en-US" sz="2000" dirty="0"/>
              <a:t>, creating fragmented vertical market segments. Key applications include:</a:t>
            </a:r>
          </a:p>
          <a:p>
            <a:pPr algn="just">
              <a:lnSpc>
                <a:spcPct val="150000"/>
              </a:lnSpc>
            </a:pPr>
            <a:r>
              <a:rPr lang="en-US" sz="2000" b="1" dirty="0">
                <a:solidFill>
                  <a:srgbClr val="FF0000"/>
                </a:solidFill>
              </a:rPr>
              <a:t>Home Security: </a:t>
            </a:r>
            <a:r>
              <a:rPr lang="en-US" sz="2000" dirty="0"/>
              <a:t>IoT-enabled systems for monitoring and protecting homes.</a:t>
            </a:r>
          </a:p>
          <a:p>
            <a:endParaRPr lang="en-US" sz="2000" dirty="0"/>
          </a:p>
        </p:txBody>
      </p:sp>
    </p:spTree>
    <p:extLst>
      <p:ext uri="{BB962C8B-B14F-4D97-AF65-F5344CB8AC3E}">
        <p14:creationId xmlns:p14="http://schemas.microsoft.com/office/powerpoint/2010/main" val="1199483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1D5FC6-8352-5AE7-B572-8DD93B31B4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A9E829-C9D7-5395-53C5-7D1CE25AC2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26152237-CD5A-A895-DB50-36825D89F1F3}"/>
              </a:ext>
            </a:extLst>
          </p:cNvPr>
          <p:cNvSpPr txBox="1"/>
          <p:nvPr/>
        </p:nvSpPr>
        <p:spPr>
          <a:xfrm>
            <a:off x="2346764" y="454389"/>
            <a:ext cx="6636463" cy="1231106"/>
          </a:xfrm>
          <a:prstGeom prst="rect">
            <a:avLst/>
          </a:prstGeom>
          <a:noFill/>
        </p:spPr>
        <p:txBody>
          <a:bodyPr wrap="square" rtlCol="0">
            <a:spAutoFit/>
          </a:bodyPr>
          <a:lstStyle/>
          <a:p>
            <a:endParaRPr lang="en-US" dirty="0"/>
          </a:p>
          <a:p>
            <a:endParaRPr lang="en-US" dirty="0"/>
          </a:p>
          <a:p>
            <a:endParaRPr lang="en-US" dirty="0"/>
          </a:p>
          <a:p>
            <a:r>
              <a:rPr lang="en-US" sz="2000" b="1" dirty="0"/>
              <a:t>IoT-enabled Applications</a:t>
            </a:r>
            <a:endParaRPr lang="en-US" sz="3600" b="1" dirty="0">
              <a:latin typeface="Alexandria"/>
              <a:cs typeface="Alexandria" charset="0"/>
            </a:endParaRPr>
          </a:p>
        </p:txBody>
      </p:sp>
      <p:sp>
        <p:nvSpPr>
          <p:cNvPr id="5" name="Rectangle 4">
            <a:extLst>
              <a:ext uri="{FF2B5EF4-FFF2-40B4-BE49-F238E27FC236}">
                <a16:creationId xmlns:a16="http://schemas.microsoft.com/office/drawing/2014/main" id="{94A08C8F-F7BB-39D7-14B8-0371C6D4F9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E6D55C7-E6E1-2E23-4A47-54C349D1F4A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A5B8BE08-71B4-ED7F-BBCB-8A6289A33DD2}"/>
              </a:ext>
            </a:extLst>
          </p:cNvPr>
          <p:cNvSpPr txBox="1"/>
          <p:nvPr/>
        </p:nvSpPr>
        <p:spPr>
          <a:xfrm>
            <a:off x="617280" y="2085353"/>
            <a:ext cx="10676860" cy="3730317"/>
          </a:xfrm>
          <a:prstGeom prst="rect">
            <a:avLst/>
          </a:prstGeom>
          <a:noFill/>
        </p:spPr>
        <p:txBody>
          <a:bodyPr wrap="square" rtlCol="0">
            <a:spAutoFit/>
          </a:bodyPr>
          <a:lstStyle/>
          <a:p>
            <a:pPr algn="just">
              <a:lnSpc>
                <a:spcPct val="150000"/>
              </a:lnSpc>
            </a:pPr>
            <a:r>
              <a:rPr lang="en-US" sz="2000" b="1" dirty="0">
                <a:solidFill>
                  <a:srgbClr val="FF0000"/>
                </a:solidFill>
              </a:rPr>
              <a:t>Energy Efficiency: </a:t>
            </a:r>
            <a:r>
              <a:rPr lang="en-US" sz="2000" dirty="0"/>
              <a:t>Solutions for energy saving and management, such as smart lighting and room control.</a:t>
            </a:r>
          </a:p>
          <a:p>
            <a:pPr algn="just">
              <a:lnSpc>
                <a:spcPct val="150000"/>
              </a:lnSpc>
            </a:pPr>
            <a:r>
              <a:rPr lang="en-US" sz="2000" b="1" dirty="0">
                <a:solidFill>
                  <a:srgbClr val="FF0000"/>
                </a:solidFill>
              </a:rPr>
              <a:t>Healthcare Applications: </a:t>
            </a:r>
            <a:r>
              <a:rPr lang="en-US" sz="2000" dirty="0"/>
              <a:t>IoT supports the physically less mobile (e.g., elderly), disabled, or chronically ill through remote health monitoring and air-quality monitoring, addressing needs in aging populations.</a:t>
            </a:r>
          </a:p>
          <a:p>
            <a:pPr algn="just">
              <a:lnSpc>
                <a:spcPct val="150000"/>
              </a:lnSpc>
            </a:pPr>
            <a:r>
              <a:rPr lang="en-US" sz="2000" b="1" dirty="0">
                <a:solidFill>
                  <a:srgbClr val="FF0000"/>
                </a:solidFill>
              </a:rPr>
              <a:t>Building Automation: </a:t>
            </a:r>
            <a:r>
              <a:rPr lang="en-US" sz="2000" dirty="0"/>
              <a:t>Beyond homes, building automation is expanding from luxury, security, and comfort to broader, interconnected solutions.</a:t>
            </a:r>
          </a:p>
          <a:p>
            <a:pPr algn="ctr">
              <a:lnSpc>
                <a:spcPct val="150000"/>
              </a:lnSpc>
            </a:pPr>
            <a:endParaRPr 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3A99266-CDB5-C0A9-7A93-DDDB37F589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41942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BBEB3-7E27-6DB7-CD56-ACCF189A54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39E572-A183-9D6F-B476-DA417C69E0B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01022848-2156-36D2-47E7-F6F21851A021}"/>
              </a:ext>
            </a:extLst>
          </p:cNvPr>
          <p:cNvSpPr txBox="1"/>
          <p:nvPr/>
        </p:nvSpPr>
        <p:spPr>
          <a:xfrm>
            <a:off x="2346764" y="355836"/>
            <a:ext cx="6636463" cy="1329659"/>
          </a:xfrm>
          <a:prstGeom prst="rect">
            <a:avLst/>
          </a:prstGeom>
          <a:noFill/>
        </p:spPr>
        <p:txBody>
          <a:bodyPr wrap="square" rtlCol="0">
            <a:spAutoFit/>
          </a:bodyPr>
          <a:lstStyle/>
          <a:p>
            <a:endParaRPr lang="en-US" dirty="0"/>
          </a:p>
          <a:p>
            <a:endParaRPr lang="en-US" dirty="0"/>
          </a:p>
          <a:p>
            <a:endParaRPr lang="en-US" dirty="0"/>
          </a:p>
          <a:p>
            <a:pPr>
              <a:lnSpc>
                <a:spcPct val="150000"/>
              </a:lnSpc>
            </a:pPr>
            <a:r>
              <a:rPr lang="en-US" sz="2000" b="1" dirty="0">
                <a:latin typeface="Alexandria"/>
              </a:rPr>
              <a:t>A Smart Home Example</a:t>
            </a:r>
          </a:p>
        </p:txBody>
      </p:sp>
      <p:sp>
        <p:nvSpPr>
          <p:cNvPr id="5" name="Rectangle 4">
            <a:extLst>
              <a:ext uri="{FF2B5EF4-FFF2-40B4-BE49-F238E27FC236}">
                <a16:creationId xmlns:a16="http://schemas.microsoft.com/office/drawing/2014/main" id="{FD764C5A-5137-8A21-C516-F426E0AC6A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88CA398-7A29-1FF3-00BF-80E1AC9E81C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7F442901-AD78-F0B4-FD1C-88189E12D1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AE3035A-9C54-5C3C-CF25-6C6395DADD98}"/>
              </a:ext>
            </a:extLst>
          </p:cNvPr>
          <p:cNvPicPr>
            <a:picLocks noChangeAspect="1"/>
          </p:cNvPicPr>
          <p:nvPr/>
        </p:nvPicPr>
        <p:blipFill>
          <a:blip r:embed="rId4"/>
          <a:stretch>
            <a:fillRect/>
          </a:stretch>
        </p:blipFill>
        <p:spPr>
          <a:xfrm>
            <a:off x="2427148" y="1779182"/>
            <a:ext cx="8214055" cy="3880138"/>
          </a:xfrm>
          <a:prstGeom prst="rect">
            <a:avLst/>
          </a:prstGeom>
        </p:spPr>
      </p:pic>
    </p:spTree>
    <p:extLst>
      <p:ext uri="{BB962C8B-B14F-4D97-AF65-F5344CB8AC3E}">
        <p14:creationId xmlns:p14="http://schemas.microsoft.com/office/powerpoint/2010/main" val="357908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FBD2C-37B4-34F2-B84F-A18B388865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E13010-8911-E25A-FA03-5E524FEA4F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B860B437-DEF5-6AF0-2547-408EAB67248B}"/>
              </a:ext>
            </a:extLst>
          </p:cNvPr>
          <p:cNvSpPr txBox="1"/>
          <p:nvPr/>
        </p:nvSpPr>
        <p:spPr>
          <a:xfrm>
            <a:off x="2346764" y="363971"/>
            <a:ext cx="6636463" cy="1329659"/>
          </a:xfrm>
          <a:prstGeom prst="rect">
            <a:avLst/>
          </a:prstGeom>
          <a:noFill/>
        </p:spPr>
        <p:txBody>
          <a:bodyPr wrap="square" rtlCol="0">
            <a:spAutoFit/>
          </a:bodyPr>
          <a:lstStyle/>
          <a:p>
            <a:endParaRPr lang="en-US" dirty="0"/>
          </a:p>
          <a:p>
            <a:endParaRPr lang="en-US" dirty="0"/>
          </a:p>
          <a:p>
            <a:endParaRPr lang="en-US" dirty="0"/>
          </a:p>
          <a:p>
            <a:pPr>
              <a:lnSpc>
                <a:spcPct val="150000"/>
              </a:lnSpc>
            </a:pPr>
            <a:r>
              <a:rPr lang="en-US" sz="2000" b="1" dirty="0">
                <a:latin typeface="Alexandria"/>
              </a:rPr>
              <a:t>A Smart Home Example</a:t>
            </a:r>
          </a:p>
        </p:txBody>
      </p:sp>
      <p:sp>
        <p:nvSpPr>
          <p:cNvPr id="5" name="Rectangle 4">
            <a:extLst>
              <a:ext uri="{FF2B5EF4-FFF2-40B4-BE49-F238E27FC236}">
                <a16:creationId xmlns:a16="http://schemas.microsoft.com/office/drawing/2014/main" id="{CAF10730-7B89-A94D-1B96-6D328EC6A8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F5AD9DB-8CA4-A59C-25C8-7DACDA43C00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730A9508-9ADD-694C-3BF5-636BD74B19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A7D2EFDF-8BC6-1F19-F5EC-DC2813827871}"/>
              </a:ext>
            </a:extLst>
          </p:cNvPr>
          <p:cNvPicPr>
            <a:picLocks noChangeAspect="1"/>
          </p:cNvPicPr>
          <p:nvPr/>
        </p:nvPicPr>
        <p:blipFill>
          <a:blip r:embed="rId4"/>
          <a:stretch>
            <a:fillRect/>
          </a:stretch>
        </p:blipFill>
        <p:spPr>
          <a:xfrm>
            <a:off x="2671793" y="1863725"/>
            <a:ext cx="8214257" cy="4101159"/>
          </a:xfrm>
          <a:prstGeom prst="rect">
            <a:avLst/>
          </a:prstGeom>
        </p:spPr>
      </p:pic>
    </p:spTree>
    <p:extLst>
      <p:ext uri="{BB962C8B-B14F-4D97-AF65-F5344CB8AC3E}">
        <p14:creationId xmlns:p14="http://schemas.microsoft.com/office/powerpoint/2010/main" val="415926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440B7-2B35-D1AB-B79C-EB8B03FD89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58BA32-EB9E-625C-07EB-5FBFBB9923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812A0653-7153-BFA7-3000-0B1BB61A3540}"/>
              </a:ext>
            </a:extLst>
          </p:cNvPr>
          <p:cNvSpPr txBox="1"/>
          <p:nvPr/>
        </p:nvSpPr>
        <p:spPr>
          <a:xfrm>
            <a:off x="2346763" y="346002"/>
            <a:ext cx="6636463" cy="1329659"/>
          </a:xfrm>
          <a:prstGeom prst="rect">
            <a:avLst/>
          </a:prstGeom>
          <a:noFill/>
        </p:spPr>
        <p:txBody>
          <a:bodyPr wrap="square" rtlCol="0">
            <a:spAutoFit/>
          </a:bodyPr>
          <a:lstStyle/>
          <a:p>
            <a:endParaRPr lang="en-US" dirty="0"/>
          </a:p>
          <a:p>
            <a:endParaRPr lang="en-US" dirty="0"/>
          </a:p>
          <a:p>
            <a:endParaRPr lang="en-US" dirty="0"/>
          </a:p>
          <a:p>
            <a:pPr>
              <a:lnSpc>
                <a:spcPct val="150000"/>
              </a:lnSpc>
            </a:pPr>
            <a:r>
              <a:rPr lang="en-US" sz="2000" b="1" dirty="0">
                <a:latin typeface="Alexandria"/>
              </a:rPr>
              <a:t>A Smart Home Example</a:t>
            </a:r>
          </a:p>
        </p:txBody>
      </p:sp>
      <p:sp>
        <p:nvSpPr>
          <p:cNvPr id="5" name="Rectangle 4">
            <a:extLst>
              <a:ext uri="{FF2B5EF4-FFF2-40B4-BE49-F238E27FC236}">
                <a16:creationId xmlns:a16="http://schemas.microsoft.com/office/drawing/2014/main" id="{6B3E02EB-70EF-F8B7-13A4-4D5DC5A39C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E0A1073-C302-9881-271A-3679536C0C5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1E9DB2EC-5D2E-F7AD-C243-0E74E148F0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6A25709D-921A-B8D3-0B6B-9F6830D36157}"/>
              </a:ext>
            </a:extLst>
          </p:cNvPr>
          <p:cNvPicPr>
            <a:picLocks noChangeAspect="1"/>
          </p:cNvPicPr>
          <p:nvPr/>
        </p:nvPicPr>
        <p:blipFill>
          <a:blip r:embed="rId4"/>
          <a:stretch>
            <a:fillRect/>
          </a:stretch>
        </p:blipFill>
        <p:spPr>
          <a:xfrm>
            <a:off x="2346763" y="1779182"/>
            <a:ext cx="8582210" cy="3947697"/>
          </a:xfrm>
          <a:prstGeom prst="rect">
            <a:avLst/>
          </a:prstGeom>
        </p:spPr>
      </p:pic>
    </p:spTree>
    <p:extLst>
      <p:ext uri="{BB962C8B-B14F-4D97-AF65-F5344CB8AC3E}">
        <p14:creationId xmlns:p14="http://schemas.microsoft.com/office/powerpoint/2010/main" val="2083721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7EAD35-E200-41EC-0B17-473B0CD74B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AB1791-BB73-1A40-1736-AFD422A435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630AEEE7-8B10-6CBC-DE30-8C4DC5BA54BB}"/>
              </a:ext>
            </a:extLst>
          </p:cNvPr>
          <p:cNvSpPr txBox="1"/>
          <p:nvPr/>
        </p:nvSpPr>
        <p:spPr>
          <a:xfrm>
            <a:off x="2346764" y="373843"/>
            <a:ext cx="6636463" cy="1329659"/>
          </a:xfrm>
          <a:prstGeom prst="rect">
            <a:avLst/>
          </a:prstGeom>
          <a:noFill/>
        </p:spPr>
        <p:txBody>
          <a:bodyPr wrap="square" rtlCol="0">
            <a:spAutoFit/>
          </a:bodyPr>
          <a:lstStyle/>
          <a:p>
            <a:endParaRPr lang="en-US" dirty="0"/>
          </a:p>
          <a:p>
            <a:endParaRPr lang="en-US" dirty="0"/>
          </a:p>
          <a:p>
            <a:endParaRPr lang="en-US" dirty="0"/>
          </a:p>
          <a:p>
            <a:pPr>
              <a:lnSpc>
                <a:spcPct val="150000"/>
              </a:lnSpc>
            </a:pPr>
            <a:r>
              <a:rPr lang="en-US" sz="2000" b="1" dirty="0">
                <a:latin typeface="Alexandria"/>
              </a:rPr>
              <a:t>A Smart Home Example</a:t>
            </a:r>
          </a:p>
        </p:txBody>
      </p:sp>
      <p:sp>
        <p:nvSpPr>
          <p:cNvPr id="5" name="Rectangle 4">
            <a:extLst>
              <a:ext uri="{FF2B5EF4-FFF2-40B4-BE49-F238E27FC236}">
                <a16:creationId xmlns:a16="http://schemas.microsoft.com/office/drawing/2014/main" id="{D7D7F30D-0727-594D-6F04-F9F3484AAB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7CA0137-3004-00D8-6C26-1244822D590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E65FCE05-0477-E30D-7566-3C41F74A62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9B8A2B3-09C2-5157-45E4-EE2E2F0E7BE3}"/>
              </a:ext>
            </a:extLst>
          </p:cNvPr>
          <p:cNvPicPr>
            <a:picLocks noChangeAspect="1"/>
          </p:cNvPicPr>
          <p:nvPr/>
        </p:nvPicPr>
        <p:blipFill>
          <a:blip r:embed="rId4"/>
          <a:stretch>
            <a:fillRect/>
          </a:stretch>
        </p:blipFill>
        <p:spPr>
          <a:xfrm>
            <a:off x="2671793" y="1873597"/>
            <a:ext cx="7928149" cy="3925481"/>
          </a:xfrm>
          <a:prstGeom prst="rect">
            <a:avLst/>
          </a:prstGeom>
        </p:spPr>
      </p:pic>
    </p:spTree>
    <p:extLst>
      <p:ext uri="{BB962C8B-B14F-4D97-AF65-F5344CB8AC3E}">
        <p14:creationId xmlns:p14="http://schemas.microsoft.com/office/powerpoint/2010/main" val="1401982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B34B03-1C06-89DB-6AF8-52A41D2FB1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314D1B-D45D-F6E6-6F5A-413E00746C5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9B1A0D0B-0C37-CD34-40F5-B588A957CB64}"/>
              </a:ext>
            </a:extLst>
          </p:cNvPr>
          <p:cNvSpPr txBox="1"/>
          <p:nvPr/>
        </p:nvSpPr>
        <p:spPr>
          <a:xfrm>
            <a:off x="2346764" y="355836"/>
            <a:ext cx="6636463" cy="1329659"/>
          </a:xfrm>
          <a:prstGeom prst="rect">
            <a:avLst/>
          </a:prstGeom>
          <a:noFill/>
        </p:spPr>
        <p:txBody>
          <a:bodyPr wrap="square" rtlCol="0">
            <a:spAutoFit/>
          </a:bodyPr>
          <a:lstStyle/>
          <a:p>
            <a:endParaRPr lang="en-US" dirty="0"/>
          </a:p>
          <a:p>
            <a:endParaRPr lang="en-US" dirty="0"/>
          </a:p>
          <a:p>
            <a:endParaRPr lang="en-US" dirty="0"/>
          </a:p>
          <a:p>
            <a:pPr>
              <a:lnSpc>
                <a:spcPct val="150000"/>
              </a:lnSpc>
            </a:pPr>
            <a:r>
              <a:rPr lang="en-US" sz="2000" b="1" dirty="0">
                <a:latin typeface="Alexandria"/>
              </a:rPr>
              <a:t>A Smart Home Example</a:t>
            </a:r>
          </a:p>
        </p:txBody>
      </p:sp>
      <p:sp>
        <p:nvSpPr>
          <p:cNvPr id="5" name="Rectangle 4">
            <a:extLst>
              <a:ext uri="{FF2B5EF4-FFF2-40B4-BE49-F238E27FC236}">
                <a16:creationId xmlns:a16="http://schemas.microsoft.com/office/drawing/2014/main" id="{6C0CF567-8321-99AA-11F7-E2608C7B35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2FC8C0D-7185-A6FB-403A-3BFE14CF3CB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F794672F-ED7F-5F6D-066C-0EA4815B6A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53EA1966-4FF7-47C3-19AA-9767598BB070}"/>
              </a:ext>
            </a:extLst>
          </p:cNvPr>
          <p:cNvPicPr>
            <a:picLocks noChangeAspect="1"/>
          </p:cNvPicPr>
          <p:nvPr/>
        </p:nvPicPr>
        <p:blipFill>
          <a:blip r:embed="rId4"/>
          <a:stretch>
            <a:fillRect/>
          </a:stretch>
        </p:blipFill>
        <p:spPr>
          <a:xfrm>
            <a:off x="2475442" y="1892914"/>
            <a:ext cx="7964795" cy="3704017"/>
          </a:xfrm>
          <a:prstGeom prst="rect">
            <a:avLst/>
          </a:prstGeom>
        </p:spPr>
      </p:pic>
    </p:spTree>
    <p:extLst>
      <p:ext uri="{BB962C8B-B14F-4D97-AF65-F5344CB8AC3E}">
        <p14:creationId xmlns:p14="http://schemas.microsoft.com/office/powerpoint/2010/main" val="3169689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80489-029B-1812-13EE-F9E2FCAA87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BD398C-3481-29D7-26D9-E8207857AF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3BFA8B19-311E-23ED-B5F1-40F27F32CEAD}"/>
              </a:ext>
            </a:extLst>
          </p:cNvPr>
          <p:cNvSpPr txBox="1"/>
          <p:nvPr/>
        </p:nvSpPr>
        <p:spPr>
          <a:xfrm>
            <a:off x="2346763" y="405319"/>
            <a:ext cx="6636463" cy="1329659"/>
          </a:xfrm>
          <a:prstGeom prst="rect">
            <a:avLst/>
          </a:prstGeom>
          <a:noFill/>
        </p:spPr>
        <p:txBody>
          <a:bodyPr wrap="square" rtlCol="0">
            <a:spAutoFit/>
          </a:bodyPr>
          <a:lstStyle/>
          <a:p>
            <a:endParaRPr lang="en-US" dirty="0"/>
          </a:p>
          <a:p>
            <a:endParaRPr lang="en-US" dirty="0"/>
          </a:p>
          <a:p>
            <a:endParaRPr lang="en-US" dirty="0"/>
          </a:p>
          <a:p>
            <a:pPr>
              <a:lnSpc>
                <a:spcPct val="150000"/>
              </a:lnSpc>
            </a:pPr>
            <a:r>
              <a:rPr lang="en-US" sz="2000" b="1" dirty="0">
                <a:latin typeface="Alexandria"/>
              </a:rPr>
              <a:t>A Smart Home Example</a:t>
            </a:r>
          </a:p>
        </p:txBody>
      </p:sp>
      <p:sp>
        <p:nvSpPr>
          <p:cNvPr id="5" name="Rectangle 4">
            <a:extLst>
              <a:ext uri="{FF2B5EF4-FFF2-40B4-BE49-F238E27FC236}">
                <a16:creationId xmlns:a16="http://schemas.microsoft.com/office/drawing/2014/main" id="{BF64B06A-75BA-8DF7-0165-4B11E97C64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BB869EC-64D6-D64C-BA9A-E7ED8B55FA4E}"/>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803CCF5B-54C9-B2A9-0304-3E02652214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7B5085DC-BE6E-37E7-55E7-810247E4B489}"/>
              </a:ext>
            </a:extLst>
          </p:cNvPr>
          <p:cNvPicPr>
            <a:picLocks noChangeAspect="1"/>
          </p:cNvPicPr>
          <p:nvPr/>
        </p:nvPicPr>
        <p:blipFill>
          <a:blip r:embed="rId4"/>
          <a:stretch>
            <a:fillRect/>
          </a:stretch>
        </p:blipFill>
        <p:spPr>
          <a:xfrm>
            <a:off x="2346763" y="2019969"/>
            <a:ext cx="8435231" cy="3767882"/>
          </a:xfrm>
          <a:prstGeom prst="rect">
            <a:avLst/>
          </a:prstGeom>
        </p:spPr>
      </p:pic>
    </p:spTree>
    <p:extLst>
      <p:ext uri="{BB962C8B-B14F-4D97-AF65-F5344CB8AC3E}">
        <p14:creationId xmlns:p14="http://schemas.microsoft.com/office/powerpoint/2010/main" val="284930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AA846-8FE2-29A9-DC04-8ADBD07021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B97987-C311-C0EE-B5F1-468FA322EA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E5D0FB0B-EF1C-7828-6223-C902BB90627A}"/>
              </a:ext>
            </a:extLst>
          </p:cNvPr>
          <p:cNvSpPr txBox="1"/>
          <p:nvPr/>
        </p:nvSpPr>
        <p:spPr>
          <a:xfrm>
            <a:off x="2346763" y="346002"/>
            <a:ext cx="6636463" cy="1329659"/>
          </a:xfrm>
          <a:prstGeom prst="rect">
            <a:avLst/>
          </a:prstGeom>
          <a:noFill/>
        </p:spPr>
        <p:txBody>
          <a:bodyPr wrap="square" rtlCol="0">
            <a:spAutoFit/>
          </a:bodyPr>
          <a:lstStyle/>
          <a:p>
            <a:endParaRPr lang="en-US" dirty="0"/>
          </a:p>
          <a:p>
            <a:endParaRPr lang="en-US" dirty="0"/>
          </a:p>
          <a:p>
            <a:endParaRPr lang="en-US" dirty="0"/>
          </a:p>
          <a:p>
            <a:pPr>
              <a:lnSpc>
                <a:spcPct val="150000"/>
              </a:lnSpc>
            </a:pPr>
            <a:r>
              <a:rPr lang="en-US" sz="2000" b="1" dirty="0">
                <a:latin typeface="Alexandria"/>
              </a:rPr>
              <a:t>A Smart Home Example</a:t>
            </a:r>
          </a:p>
        </p:txBody>
      </p:sp>
      <p:sp>
        <p:nvSpPr>
          <p:cNvPr id="5" name="Rectangle 4">
            <a:extLst>
              <a:ext uri="{FF2B5EF4-FFF2-40B4-BE49-F238E27FC236}">
                <a16:creationId xmlns:a16="http://schemas.microsoft.com/office/drawing/2014/main" id="{9D99BE32-683E-F2CF-8512-5F210682B2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AE0901B-182B-F48C-16C6-1A0654C57B44}"/>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79952688-541D-64FB-6A2D-3A5437D503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D1F1A19-6520-B730-BFC3-1F926959F8D2}"/>
              </a:ext>
            </a:extLst>
          </p:cNvPr>
          <p:cNvPicPr>
            <a:picLocks noChangeAspect="1"/>
          </p:cNvPicPr>
          <p:nvPr/>
        </p:nvPicPr>
        <p:blipFill>
          <a:blip r:embed="rId4"/>
          <a:stretch>
            <a:fillRect/>
          </a:stretch>
        </p:blipFill>
        <p:spPr>
          <a:xfrm>
            <a:off x="2346763" y="1837659"/>
            <a:ext cx="8612818" cy="3859756"/>
          </a:xfrm>
          <a:prstGeom prst="rect">
            <a:avLst/>
          </a:prstGeom>
        </p:spPr>
      </p:pic>
    </p:spTree>
    <p:extLst>
      <p:ext uri="{BB962C8B-B14F-4D97-AF65-F5344CB8AC3E}">
        <p14:creationId xmlns:p14="http://schemas.microsoft.com/office/powerpoint/2010/main" val="3210692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B8D7D-FF82-B796-C2E0-6B82640A08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3DFD55-F2C7-256A-AD53-F1D25B6D9B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BF7960A7-54E2-871F-9C18-0968AA94D2F6}"/>
              </a:ext>
            </a:extLst>
          </p:cNvPr>
          <p:cNvSpPr txBox="1"/>
          <p:nvPr/>
        </p:nvSpPr>
        <p:spPr>
          <a:xfrm>
            <a:off x="2346764" y="355836"/>
            <a:ext cx="6636463" cy="1329659"/>
          </a:xfrm>
          <a:prstGeom prst="rect">
            <a:avLst/>
          </a:prstGeom>
          <a:noFill/>
        </p:spPr>
        <p:txBody>
          <a:bodyPr wrap="square" rtlCol="0">
            <a:spAutoFit/>
          </a:bodyPr>
          <a:lstStyle/>
          <a:p>
            <a:endParaRPr lang="en-US" dirty="0"/>
          </a:p>
          <a:p>
            <a:endParaRPr lang="en-US" dirty="0"/>
          </a:p>
          <a:p>
            <a:endParaRPr lang="en-US" dirty="0"/>
          </a:p>
          <a:p>
            <a:pPr>
              <a:lnSpc>
                <a:spcPct val="150000"/>
              </a:lnSpc>
            </a:pPr>
            <a:r>
              <a:rPr lang="en-US" sz="2000" b="1" dirty="0">
                <a:latin typeface="Alexandria"/>
              </a:rPr>
              <a:t>A Smart Home Example</a:t>
            </a:r>
          </a:p>
        </p:txBody>
      </p:sp>
      <p:sp>
        <p:nvSpPr>
          <p:cNvPr id="5" name="Rectangle 4">
            <a:extLst>
              <a:ext uri="{FF2B5EF4-FFF2-40B4-BE49-F238E27FC236}">
                <a16:creationId xmlns:a16="http://schemas.microsoft.com/office/drawing/2014/main" id="{9237C48E-8E72-0EB2-ABEB-D6F8414611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87F5957-2AAB-14CF-7775-554887A1FCF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8016EC7D-8718-2372-BDF2-CDC7A1BA83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38200CBE-8E45-5F5B-A2A7-7F1F47C68AB1}"/>
              </a:ext>
            </a:extLst>
          </p:cNvPr>
          <p:cNvPicPr>
            <a:picLocks noChangeAspect="1"/>
          </p:cNvPicPr>
          <p:nvPr/>
        </p:nvPicPr>
        <p:blipFill>
          <a:blip r:embed="rId4"/>
          <a:stretch>
            <a:fillRect/>
          </a:stretch>
        </p:blipFill>
        <p:spPr>
          <a:xfrm>
            <a:off x="2833635" y="1779182"/>
            <a:ext cx="7740580" cy="3654989"/>
          </a:xfrm>
          <a:prstGeom prst="rect">
            <a:avLst/>
          </a:prstGeom>
        </p:spPr>
      </p:pic>
    </p:spTree>
    <p:extLst>
      <p:ext uri="{BB962C8B-B14F-4D97-AF65-F5344CB8AC3E}">
        <p14:creationId xmlns:p14="http://schemas.microsoft.com/office/powerpoint/2010/main" val="3846838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ADAC2-35A2-92AA-BB70-339CA9BE6C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661235-5319-72FD-0EE3-20225140B0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17A3CC6C-44EB-BD88-CCD8-8831058DB4A1}"/>
              </a:ext>
            </a:extLst>
          </p:cNvPr>
          <p:cNvSpPr txBox="1"/>
          <p:nvPr/>
        </p:nvSpPr>
        <p:spPr>
          <a:xfrm>
            <a:off x="2346764" y="355836"/>
            <a:ext cx="6636463" cy="1329659"/>
          </a:xfrm>
          <a:prstGeom prst="rect">
            <a:avLst/>
          </a:prstGeom>
          <a:noFill/>
        </p:spPr>
        <p:txBody>
          <a:bodyPr wrap="square" rtlCol="0">
            <a:spAutoFit/>
          </a:bodyPr>
          <a:lstStyle/>
          <a:p>
            <a:endParaRPr lang="en-US" dirty="0"/>
          </a:p>
          <a:p>
            <a:endParaRPr lang="en-US" dirty="0"/>
          </a:p>
          <a:p>
            <a:endParaRPr lang="en-US" dirty="0"/>
          </a:p>
          <a:p>
            <a:pPr>
              <a:lnSpc>
                <a:spcPct val="150000"/>
              </a:lnSpc>
            </a:pPr>
            <a:r>
              <a:rPr lang="en-US" sz="2000" b="1" dirty="0">
                <a:latin typeface="Alexandria"/>
              </a:rPr>
              <a:t>A Smart Home Example</a:t>
            </a:r>
          </a:p>
        </p:txBody>
      </p:sp>
      <p:sp>
        <p:nvSpPr>
          <p:cNvPr id="5" name="Rectangle 4">
            <a:extLst>
              <a:ext uri="{FF2B5EF4-FFF2-40B4-BE49-F238E27FC236}">
                <a16:creationId xmlns:a16="http://schemas.microsoft.com/office/drawing/2014/main" id="{3F75CBC1-6EA1-AF11-89E2-1307FFD7E1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30C3C50-3D2F-D1C5-DA0C-6428CD2FA95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1DD23745-A980-D550-6FAF-7DA758F1C0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C885489-7913-CAC4-87D3-24B6EE91F340}"/>
              </a:ext>
            </a:extLst>
          </p:cNvPr>
          <p:cNvPicPr>
            <a:picLocks noChangeAspect="1"/>
          </p:cNvPicPr>
          <p:nvPr/>
        </p:nvPicPr>
        <p:blipFill>
          <a:blip r:embed="rId4"/>
          <a:stretch>
            <a:fillRect/>
          </a:stretch>
        </p:blipFill>
        <p:spPr>
          <a:xfrm>
            <a:off x="2346764" y="1865813"/>
            <a:ext cx="8059090" cy="3570345"/>
          </a:xfrm>
          <a:prstGeom prst="rect">
            <a:avLst/>
          </a:prstGeom>
        </p:spPr>
      </p:pic>
    </p:spTree>
    <p:extLst>
      <p:ext uri="{BB962C8B-B14F-4D97-AF65-F5344CB8AC3E}">
        <p14:creationId xmlns:p14="http://schemas.microsoft.com/office/powerpoint/2010/main" val="214555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CE647-0E0D-15EA-D48B-6C28092D3B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FB6A92-31F2-CF1E-EF0B-3A58E9EDF0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0A3FEA98-EFB3-DDBD-4625-C6FB7FAA5FC2}"/>
              </a:ext>
            </a:extLst>
          </p:cNvPr>
          <p:cNvSpPr txBox="1"/>
          <p:nvPr/>
        </p:nvSpPr>
        <p:spPr>
          <a:xfrm>
            <a:off x="2346763" y="443043"/>
            <a:ext cx="6636463" cy="1231106"/>
          </a:xfrm>
          <a:prstGeom prst="rect">
            <a:avLst/>
          </a:prstGeom>
          <a:noFill/>
        </p:spPr>
        <p:txBody>
          <a:bodyPr wrap="square" rtlCol="0">
            <a:spAutoFit/>
          </a:bodyPr>
          <a:lstStyle/>
          <a:p>
            <a:endParaRPr lang="en-US" dirty="0"/>
          </a:p>
          <a:p>
            <a:endParaRPr lang="en-US" dirty="0"/>
          </a:p>
          <a:p>
            <a:endParaRPr lang="en-US" dirty="0"/>
          </a:p>
          <a:p>
            <a:r>
              <a:rPr lang="en-US" sz="2000" b="1" dirty="0">
                <a:latin typeface="Alexandria"/>
              </a:rPr>
              <a:t>Smart Cities</a:t>
            </a:r>
            <a:endParaRPr lang="en-US" sz="3600" b="1" dirty="0">
              <a:latin typeface="Alexandria"/>
              <a:cs typeface="Alexandria" charset="0"/>
            </a:endParaRPr>
          </a:p>
        </p:txBody>
      </p:sp>
      <p:sp>
        <p:nvSpPr>
          <p:cNvPr id="5" name="Rectangle 4">
            <a:extLst>
              <a:ext uri="{FF2B5EF4-FFF2-40B4-BE49-F238E27FC236}">
                <a16:creationId xmlns:a16="http://schemas.microsoft.com/office/drawing/2014/main" id="{262929E6-AE12-E3E7-261D-34C9952C33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0585503-DB30-EFC9-8A8A-731226A42B7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08E6E938-F273-B9A1-7AE1-B0ED32DD363D}"/>
              </a:ext>
            </a:extLst>
          </p:cNvPr>
          <p:cNvSpPr txBox="1"/>
          <p:nvPr/>
        </p:nvSpPr>
        <p:spPr>
          <a:xfrm>
            <a:off x="617280" y="1908827"/>
            <a:ext cx="10676860" cy="4339650"/>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000" b="1" dirty="0">
                <a:solidFill>
                  <a:srgbClr val="FF0000"/>
                </a:solidFill>
              </a:rPr>
              <a:t>Smart Cities: </a:t>
            </a:r>
            <a:r>
              <a:rPr lang="en-US" dirty="0"/>
              <a:t>Cities are complex ecosystems, where quality of life is an important concern. In such </a:t>
            </a:r>
            <a:r>
              <a:rPr lang="en-US" dirty="0">
                <a:solidFill>
                  <a:srgbClr val="FF0000"/>
                </a:solidFill>
              </a:rPr>
              <a:t>urban environments, people, companies and public authorities experience specific needs and demands in domains </a:t>
            </a:r>
            <a:r>
              <a:rPr lang="en-US" dirty="0"/>
              <a:t>such as </a:t>
            </a:r>
            <a:r>
              <a:rPr lang="en-US" dirty="0">
                <a:solidFill>
                  <a:srgbClr val="FF0000"/>
                </a:solidFill>
              </a:rPr>
              <a:t>healthcare, media, energy and the environment</a:t>
            </a:r>
            <a:r>
              <a:rPr lang="en-US" dirty="0"/>
              <a:t>, safety, and public services. A city is perceived more and more as being like a single “organism”, which needs to be efficiently monitored to provide citizens with accurate information. IoT technologies are fundamental to </a:t>
            </a:r>
            <a:r>
              <a:rPr lang="en-US" dirty="0">
                <a:solidFill>
                  <a:srgbClr val="FF0000"/>
                </a:solidFill>
              </a:rPr>
              <a:t>collecting data on the city status and disseminating them to citizens. </a:t>
            </a:r>
            <a:r>
              <a:rPr lang="en-US" dirty="0"/>
              <a:t>In this context, </a:t>
            </a:r>
            <a:r>
              <a:rPr lang="en-US" dirty="0">
                <a:solidFill>
                  <a:srgbClr val="FF0000"/>
                </a:solidFill>
              </a:rPr>
              <a:t>cities and urban areas represent a critical mass when it comes to shaping the demand for advanced IoT-based services.</a:t>
            </a:r>
            <a:endParaRPr lang="en-US" sz="2000" b="1" dirty="0">
              <a:solidFill>
                <a:srgbClr val="FF0000"/>
              </a:solidFill>
            </a:endParaRPr>
          </a:p>
          <a:p>
            <a:pPr marL="285750" indent="-285750">
              <a:buFont typeface="Arial" panose="020B0604020202020204" pitchFamily="34" charset="0"/>
              <a:buChar char="•"/>
            </a:pPr>
            <a:endParaRPr lang="en-US" sz="2000" dirty="0">
              <a:solidFill>
                <a:srgbClr val="FF0000"/>
              </a:solidFill>
            </a:endParaRPr>
          </a:p>
        </p:txBody>
      </p:sp>
      <p:pic>
        <p:nvPicPr>
          <p:cNvPr id="7" name="Graphic 21">
            <a:extLst>
              <a:ext uri="{FF2B5EF4-FFF2-40B4-BE49-F238E27FC236}">
                <a16:creationId xmlns:a16="http://schemas.microsoft.com/office/drawing/2014/main" id="{11817ED8-A487-0A4E-CD32-4E306DF793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0259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655312-9F26-6153-AA4D-DA4AE10E69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984A40-50BF-F655-D72E-FA76787286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678A1A4E-0D4D-F65D-5BF9-3E120F2604C8}"/>
              </a:ext>
            </a:extLst>
          </p:cNvPr>
          <p:cNvSpPr txBox="1"/>
          <p:nvPr/>
        </p:nvSpPr>
        <p:spPr>
          <a:xfrm>
            <a:off x="2346763" y="443043"/>
            <a:ext cx="6636463" cy="1231106"/>
          </a:xfrm>
          <a:prstGeom prst="rect">
            <a:avLst/>
          </a:prstGeom>
          <a:noFill/>
        </p:spPr>
        <p:txBody>
          <a:bodyPr wrap="square" rtlCol="0">
            <a:spAutoFit/>
          </a:bodyPr>
          <a:lstStyle/>
          <a:p>
            <a:endParaRPr lang="en-US" dirty="0"/>
          </a:p>
          <a:p>
            <a:endParaRPr lang="en-US" dirty="0"/>
          </a:p>
          <a:p>
            <a:endParaRPr lang="en-US" dirty="0"/>
          </a:p>
          <a:p>
            <a:r>
              <a:rPr lang="en-US" sz="2000" b="1" dirty="0">
                <a:latin typeface="Alexandria"/>
              </a:rPr>
              <a:t>IoT in Agriculture: Smart Farming</a:t>
            </a:r>
            <a:endParaRPr lang="en-US" sz="3600" b="1" dirty="0">
              <a:latin typeface="Alexandria"/>
              <a:cs typeface="Alexandria" charset="0"/>
            </a:endParaRPr>
          </a:p>
        </p:txBody>
      </p:sp>
      <p:sp>
        <p:nvSpPr>
          <p:cNvPr id="5" name="Rectangle 4">
            <a:extLst>
              <a:ext uri="{FF2B5EF4-FFF2-40B4-BE49-F238E27FC236}">
                <a16:creationId xmlns:a16="http://schemas.microsoft.com/office/drawing/2014/main" id="{8D610E00-B321-BC7D-BF3A-02EB291E8D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1283966-25A0-99AC-9C80-2A3C47C1040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3A8B259E-D3DA-1BD3-F5FF-63156A75196A}"/>
              </a:ext>
            </a:extLst>
          </p:cNvPr>
          <p:cNvSpPr txBox="1"/>
          <p:nvPr/>
        </p:nvSpPr>
        <p:spPr>
          <a:xfrm>
            <a:off x="685210" y="1572279"/>
            <a:ext cx="10676860" cy="5016758"/>
          </a:xfrm>
          <a:prstGeom prst="rect">
            <a:avLst/>
          </a:prstGeom>
          <a:noFill/>
        </p:spPr>
        <p:txBody>
          <a:bodyPr wrap="square" rtlCol="0">
            <a:spAutoFit/>
          </a:bodyPr>
          <a:lstStyle/>
          <a:p>
            <a:endParaRPr lang="en-US" b="1" dirty="0"/>
          </a:p>
          <a:p>
            <a:endParaRPr lang="en-US" b="1" dirty="0"/>
          </a:p>
          <a:p>
            <a:pPr marL="285750" indent="-285750" algn="just">
              <a:lnSpc>
                <a:spcPct val="150000"/>
              </a:lnSpc>
              <a:buFont typeface="Arial" panose="020B0604020202020204" pitchFamily="34" charset="0"/>
              <a:buChar char="•"/>
            </a:pPr>
            <a:r>
              <a:rPr lang="en-US" sz="2000" b="1" dirty="0">
                <a:solidFill>
                  <a:srgbClr val="FF0000"/>
                </a:solidFill>
              </a:rPr>
              <a:t>Smart Agriculture: </a:t>
            </a:r>
            <a:r>
              <a:rPr lang="en-US" dirty="0"/>
              <a:t>Food is an integral part of life without which we cannot survive. However, it is an unfortunate fact that </a:t>
            </a:r>
            <a:r>
              <a:rPr lang="en-US" dirty="0">
                <a:solidFill>
                  <a:srgbClr val="FF0000"/>
                </a:solidFill>
              </a:rPr>
              <a:t>a lot of food is wasted in developed countries like America while people starve in poorer countries. </a:t>
            </a:r>
            <a:r>
              <a:rPr lang="en-US" dirty="0"/>
              <a:t>One way to feed everyone is through better agricultural practices which can be enhanced using IoT applications. This can be </a:t>
            </a:r>
            <a:r>
              <a:rPr lang="en-US" dirty="0">
                <a:solidFill>
                  <a:srgbClr val="FF0000"/>
                </a:solidFill>
              </a:rPr>
              <a:t>done by first collecting data for a farm such as soil quality, sunlight levels, seed type, and rainfall density from various source</a:t>
            </a:r>
            <a:r>
              <a:rPr lang="en-US" dirty="0"/>
              <a:t>s like farm sensors, satellites, local weather stations, etc. and then using this data with </a:t>
            </a:r>
            <a:r>
              <a:rPr lang="en-US" dirty="0">
                <a:hlinkClick r:id="rId3">
                  <a:extLst>
                    <a:ext uri="{A12FA001-AC4F-418D-AE19-62706E023703}">
                      <ahyp:hlinkClr xmlns:ahyp="http://schemas.microsoft.com/office/drawing/2018/hyperlinkcolor" val="tx"/>
                    </a:ext>
                  </a:extLst>
                </a:hlinkClick>
              </a:rPr>
              <a:t>Machine Learning</a:t>
            </a:r>
            <a:r>
              <a:rPr lang="en-US" dirty="0"/>
              <a:t> and IoT to create custom recommendations for each farm that will optimize the planting procedure, irrigation levels required, fertilizer amount, etc. </a:t>
            </a:r>
            <a:r>
              <a:rPr lang="en-US" dirty="0">
                <a:solidFill>
                  <a:srgbClr val="FF0000"/>
                </a:solidFill>
              </a:rPr>
              <a:t>All this will result in better yield or crops with a focus on reducing world hunger in the future. This is done very efficiently by </a:t>
            </a:r>
            <a:r>
              <a:rPr lang="en-US" dirty="0" err="1">
                <a:solidFill>
                  <a:srgbClr val="FF0000"/>
                </a:solidFill>
              </a:rPr>
              <a:t>SunCulture</a:t>
            </a:r>
            <a:r>
              <a:rPr lang="en-US" dirty="0">
                <a:solidFill>
                  <a:srgbClr val="FF0000"/>
                </a:solidFill>
              </a:rPr>
              <a:t>, a top IoT application, which is an initiative by Microsoft AI for Earth.</a:t>
            </a:r>
          </a:p>
          <a:p>
            <a:pPr marL="285750" indent="-285750">
              <a:buFont typeface="Arial" panose="020B0604020202020204" pitchFamily="34" charset="0"/>
              <a:buChar char="•"/>
            </a:pPr>
            <a:endParaRPr lang="en-US" sz="2000" b="1" dirty="0">
              <a:solidFill>
                <a:srgbClr val="FF0000"/>
              </a:solidFill>
            </a:endParaRPr>
          </a:p>
          <a:p>
            <a:endParaRPr lang="en-US" dirty="0"/>
          </a:p>
        </p:txBody>
      </p:sp>
      <p:pic>
        <p:nvPicPr>
          <p:cNvPr id="7" name="Graphic 21">
            <a:extLst>
              <a:ext uri="{FF2B5EF4-FFF2-40B4-BE49-F238E27FC236}">
                <a16:creationId xmlns:a16="http://schemas.microsoft.com/office/drawing/2014/main" id="{C90A0C6B-7D29-08B9-6E2E-F594C65BB05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2782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8A587-0472-D888-8768-6FE9D24B51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856CD6-A18D-2553-3029-A183AABEDC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0ED2F690-98DE-A34D-083D-68522E696EA2}"/>
              </a:ext>
            </a:extLst>
          </p:cNvPr>
          <p:cNvSpPr txBox="1"/>
          <p:nvPr/>
        </p:nvSpPr>
        <p:spPr>
          <a:xfrm>
            <a:off x="2346764" y="454389"/>
            <a:ext cx="6636463" cy="1231106"/>
          </a:xfrm>
          <a:prstGeom prst="rect">
            <a:avLst/>
          </a:prstGeom>
          <a:noFill/>
        </p:spPr>
        <p:txBody>
          <a:bodyPr wrap="square" rtlCol="0">
            <a:spAutoFit/>
          </a:bodyPr>
          <a:lstStyle/>
          <a:p>
            <a:endParaRPr lang="en-US" dirty="0"/>
          </a:p>
          <a:p>
            <a:endParaRPr lang="en-US" dirty="0"/>
          </a:p>
          <a:p>
            <a:endParaRPr lang="en-US" dirty="0"/>
          </a:p>
          <a:p>
            <a:r>
              <a:rPr lang="en-US" sz="2000" b="1" dirty="0">
                <a:latin typeface="Alexandria"/>
              </a:rPr>
              <a:t>IoT in Agriculture: Smart Farming</a:t>
            </a:r>
            <a:endParaRPr lang="en-US" sz="3600" b="1" dirty="0">
              <a:latin typeface="Alexandria"/>
              <a:cs typeface="Alexandria" charset="0"/>
            </a:endParaRPr>
          </a:p>
        </p:txBody>
      </p:sp>
      <p:sp>
        <p:nvSpPr>
          <p:cNvPr id="5" name="Rectangle 4">
            <a:extLst>
              <a:ext uri="{FF2B5EF4-FFF2-40B4-BE49-F238E27FC236}">
                <a16:creationId xmlns:a16="http://schemas.microsoft.com/office/drawing/2014/main" id="{92DD878F-1399-069B-592F-689B8B5370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F4B1FDD-6384-B2F8-DEB6-4A758FB1D2F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92B13FB1-3651-1710-2838-7764283AF0F4}"/>
              </a:ext>
            </a:extLst>
          </p:cNvPr>
          <p:cNvSpPr txBox="1"/>
          <p:nvPr/>
        </p:nvSpPr>
        <p:spPr>
          <a:xfrm>
            <a:off x="685210" y="1743837"/>
            <a:ext cx="10676860" cy="2126864"/>
          </a:xfrm>
          <a:prstGeom prst="rect">
            <a:avLst/>
          </a:prstGeom>
          <a:noFill/>
        </p:spPr>
        <p:txBody>
          <a:bodyPr wrap="square" rtlCol="0">
            <a:spAutoFit/>
          </a:bodyPr>
          <a:lstStyle/>
          <a:p>
            <a:pPr>
              <a:lnSpc>
                <a:spcPct val="150000"/>
              </a:lnSpc>
            </a:pPr>
            <a:endParaRPr lang="en-US" b="1" dirty="0">
              <a:latin typeface="Alexandria"/>
            </a:endParaRPr>
          </a:p>
          <a:p>
            <a:pPr>
              <a:lnSpc>
                <a:spcPct val="150000"/>
              </a:lnSpc>
            </a:pPr>
            <a:r>
              <a:rPr lang="en-US" dirty="0">
                <a:latin typeface="Alexandria"/>
              </a:rPr>
              <a:t>By using </a:t>
            </a:r>
            <a:r>
              <a:rPr lang="en-US" dirty="0">
                <a:solidFill>
                  <a:srgbClr val="FF0000"/>
                </a:solidFill>
                <a:latin typeface="Alexandria"/>
              </a:rPr>
              <a:t>IoT sensors to collect environmental</a:t>
            </a:r>
            <a:r>
              <a:rPr lang="en-US" dirty="0">
                <a:latin typeface="Alexandria"/>
              </a:rPr>
              <a:t>, farmers can make informed decisions, and improve every aspect of their work – from livestock to crop farming.</a:t>
            </a:r>
          </a:p>
          <a:p>
            <a:pPr>
              <a:lnSpc>
                <a:spcPct val="150000"/>
              </a:lnSpc>
            </a:pPr>
            <a:endParaRPr lang="en-US" dirty="0">
              <a:latin typeface="Alexandria"/>
            </a:endParaRPr>
          </a:p>
          <a:p>
            <a:pPr>
              <a:lnSpc>
                <a:spcPct val="150000"/>
              </a:lnSpc>
            </a:pPr>
            <a:endParaRPr lang="en-US" dirty="0">
              <a:latin typeface="Alexandria"/>
            </a:endParaRPr>
          </a:p>
        </p:txBody>
      </p:sp>
      <p:pic>
        <p:nvPicPr>
          <p:cNvPr id="7" name="Graphic 21">
            <a:extLst>
              <a:ext uri="{FF2B5EF4-FFF2-40B4-BE49-F238E27FC236}">
                <a16:creationId xmlns:a16="http://schemas.microsoft.com/office/drawing/2014/main" id="{81A910EF-CD4D-6789-EA9E-50E00FE8D3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37FB3DA-5C9F-CF01-945B-8E799BD9EF7E}"/>
              </a:ext>
            </a:extLst>
          </p:cNvPr>
          <p:cNvPicPr>
            <a:picLocks noChangeAspect="1"/>
          </p:cNvPicPr>
          <p:nvPr/>
        </p:nvPicPr>
        <p:blipFill>
          <a:blip r:embed="rId4"/>
          <a:stretch>
            <a:fillRect/>
          </a:stretch>
        </p:blipFill>
        <p:spPr>
          <a:xfrm>
            <a:off x="1884453" y="3044402"/>
            <a:ext cx="7961644" cy="2878202"/>
          </a:xfrm>
          <a:prstGeom prst="rect">
            <a:avLst/>
          </a:prstGeom>
        </p:spPr>
      </p:pic>
    </p:spTree>
    <p:extLst>
      <p:ext uri="{BB962C8B-B14F-4D97-AF65-F5344CB8AC3E}">
        <p14:creationId xmlns:p14="http://schemas.microsoft.com/office/powerpoint/2010/main" val="4139420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0D72B-579D-3D4F-34EC-36EB9EE84B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DECB34-5288-42B5-AD85-56E48ABE29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FBCE3AF9-EBB9-F739-C5BD-7952674AA561}"/>
              </a:ext>
            </a:extLst>
          </p:cNvPr>
          <p:cNvSpPr txBox="1"/>
          <p:nvPr/>
        </p:nvSpPr>
        <p:spPr>
          <a:xfrm>
            <a:off x="2346764" y="732611"/>
            <a:ext cx="6636463" cy="1231106"/>
          </a:xfrm>
          <a:prstGeom prst="rect">
            <a:avLst/>
          </a:prstGeom>
          <a:noFill/>
        </p:spPr>
        <p:txBody>
          <a:bodyPr wrap="square" rtlCol="0">
            <a:spAutoFit/>
          </a:bodyPr>
          <a:lstStyle/>
          <a:p>
            <a:endParaRPr lang="en-US" dirty="0"/>
          </a:p>
          <a:p>
            <a:endParaRPr lang="en-US" dirty="0"/>
          </a:p>
          <a:p>
            <a:r>
              <a:rPr lang="en-US" b="1" dirty="0">
                <a:latin typeface="Alexandria"/>
              </a:rPr>
              <a:t>IoT in Agriculture: Smart Farming</a:t>
            </a:r>
            <a:endParaRPr lang="en-US" sz="3200" b="1" dirty="0">
              <a:latin typeface="Alexandria"/>
              <a:cs typeface="Alexandria" charset="0"/>
            </a:endParaRPr>
          </a:p>
          <a:p>
            <a:endParaRPr lang="en-US" dirty="0"/>
          </a:p>
        </p:txBody>
      </p:sp>
      <p:sp>
        <p:nvSpPr>
          <p:cNvPr id="5" name="Rectangle 4">
            <a:extLst>
              <a:ext uri="{FF2B5EF4-FFF2-40B4-BE49-F238E27FC236}">
                <a16:creationId xmlns:a16="http://schemas.microsoft.com/office/drawing/2014/main" id="{816C9AB7-9C2B-A8FA-9DE9-E4C4E14221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E215441-4291-6A90-CE57-16A7D2E1F70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C588FD5-5138-ABAD-F4C2-C682D0F2A4FA}"/>
              </a:ext>
            </a:extLst>
          </p:cNvPr>
          <p:cNvSpPr txBox="1"/>
          <p:nvPr/>
        </p:nvSpPr>
        <p:spPr>
          <a:xfrm>
            <a:off x="685210" y="1779182"/>
            <a:ext cx="10676860" cy="1600438"/>
          </a:xfrm>
          <a:prstGeom prst="rect">
            <a:avLst/>
          </a:prstGeom>
          <a:noFill/>
        </p:spPr>
        <p:txBody>
          <a:bodyPr wrap="square" rtlCol="0">
            <a:spAutoFit/>
          </a:bodyPr>
          <a:lstStyle/>
          <a:p>
            <a:endParaRPr lang="en-US" dirty="0"/>
          </a:p>
          <a:p>
            <a:r>
              <a:rPr lang="en-US" sz="2000" b="1" dirty="0">
                <a:solidFill>
                  <a:srgbClr val="FF0000"/>
                </a:solidFill>
              </a:rPr>
              <a:t>Monitoring Climate Conditions: </a:t>
            </a:r>
            <a:r>
              <a:rPr lang="en-US" sz="2000" dirty="0"/>
              <a:t>Weather stations combine various smart farming sensors. Weather stations </a:t>
            </a:r>
            <a:r>
              <a:rPr lang="en-US" sz="2000" dirty="0">
                <a:solidFill>
                  <a:srgbClr val="FF0000"/>
                </a:solidFill>
              </a:rPr>
              <a:t>collect various data from the environment and send it to the cloud</a:t>
            </a:r>
            <a:r>
              <a:rPr lang="en-US" sz="2000" dirty="0"/>
              <a:t>. These measurements can be used to map the </a:t>
            </a:r>
            <a:r>
              <a:rPr lang="en-US" sz="2000" dirty="0">
                <a:solidFill>
                  <a:srgbClr val="FF0000"/>
                </a:solidFill>
              </a:rPr>
              <a:t>climate conditions. It can be also used to choose the appropriate crops</a:t>
            </a:r>
            <a:r>
              <a:rPr lang="en-US" sz="2000" dirty="0"/>
              <a:t>, and take the required </a:t>
            </a:r>
            <a:r>
              <a:rPr lang="en-US" sz="2000" dirty="0">
                <a:solidFill>
                  <a:srgbClr val="FF0000"/>
                </a:solidFill>
              </a:rPr>
              <a:t>measures to improve their capacity (i.e. precision farming). </a:t>
            </a:r>
          </a:p>
        </p:txBody>
      </p:sp>
      <p:pic>
        <p:nvPicPr>
          <p:cNvPr id="7" name="Graphic 21">
            <a:extLst>
              <a:ext uri="{FF2B5EF4-FFF2-40B4-BE49-F238E27FC236}">
                <a16:creationId xmlns:a16="http://schemas.microsoft.com/office/drawing/2014/main" id="{662638F8-3F05-794B-CBE8-616FB25A7E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48FF690C-71AF-6100-E14B-97357A2593F4}"/>
              </a:ext>
            </a:extLst>
          </p:cNvPr>
          <p:cNvPicPr>
            <a:picLocks noChangeAspect="1"/>
          </p:cNvPicPr>
          <p:nvPr/>
        </p:nvPicPr>
        <p:blipFill>
          <a:blip r:embed="rId4"/>
          <a:stretch>
            <a:fillRect/>
          </a:stretch>
        </p:blipFill>
        <p:spPr>
          <a:xfrm>
            <a:off x="3464405" y="3532225"/>
            <a:ext cx="5963236" cy="2371076"/>
          </a:xfrm>
          <a:prstGeom prst="rect">
            <a:avLst/>
          </a:prstGeom>
        </p:spPr>
      </p:pic>
    </p:spTree>
    <p:extLst>
      <p:ext uri="{BB962C8B-B14F-4D97-AF65-F5344CB8AC3E}">
        <p14:creationId xmlns:p14="http://schemas.microsoft.com/office/powerpoint/2010/main" val="2802544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4600C-D3B7-4295-5C83-F26F2958E1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B9AA0F-4C53-11B0-E909-59CF9C2CC5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50DBD4C6-F115-9571-DE84-1FFAABD65D69}"/>
              </a:ext>
            </a:extLst>
          </p:cNvPr>
          <p:cNvSpPr txBox="1"/>
          <p:nvPr/>
        </p:nvSpPr>
        <p:spPr>
          <a:xfrm>
            <a:off x="2346764" y="732611"/>
            <a:ext cx="6636463" cy="1231106"/>
          </a:xfrm>
          <a:prstGeom prst="rect">
            <a:avLst/>
          </a:prstGeom>
          <a:noFill/>
        </p:spPr>
        <p:txBody>
          <a:bodyPr wrap="square" rtlCol="0">
            <a:spAutoFit/>
          </a:bodyPr>
          <a:lstStyle/>
          <a:p>
            <a:endParaRPr lang="en-US" dirty="0"/>
          </a:p>
          <a:p>
            <a:endParaRPr lang="en-US" dirty="0"/>
          </a:p>
          <a:p>
            <a:r>
              <a:rPr lang="en-US" b="1" dirty="0">
                <a:latin typeface="Alexandria"/>
              </a:rPr>
              <a:t>IoT in Agriculture: Smart Farming</a:t>
            </a:r>
            <a:endParaRPr lang="en-US" sz="3200" b="1" dirty="0">
              <a:latin typeface="Alexandria"/>
              <a:cs typeface="Alexandria" charset="0"/>
            </a:endParaRPr>
          </a:p>
          <a:p>
            <a:endParaRPr lang="en-US" dirty="0"/>
          </a:p>
        </p:txBody>
      </p:sp>
      <p:sp>
        <p:nvSpPr>
          <p:cNvPr id="5" name="Rectangle 4">
            <a:extLst>
              <a:ext uri="{FF2B5EF4-FFF2-40B4-BE49-F238E27FC236}">
                <a16:creationId xmlns:a16="http://schemas.microsoft.com/office/drawing/2014/main" id="{58BC3051-2CBC-BB3E-5489-34A790F8DD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FFFE27A-E423-205B-C50D-0D650D8B981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CBCCA1F8-3DF5-50D1-D99E-B5C692D19B52}"/>
              </a:ext>
            </a:extLst>
          </p:cNvPr>
          <p:cNvSpPr txBox="1"/>
          <p:nvPr/>
        </p:nvSpPr>
        <p:spPr>
          <a:xfrm>
            <a:off x="617280" y="2004671"/>
            <a:ext cx="10676860" cy="2554545"/>
          </a:xfrm>
          <a:prstGeom prst="rect">
            <a:avLst/>
          </a:prstGeom>
          <a:noFill/>
        </p:spPr>
        <p:txBody>
          <a:bodyPr wrap="square" rtlCol="0">
            <a:spAutoFit/>
          </a:bodyPr>
          <a:lstStyle/>
          <a:p>
            <a:r>
              <a:rPr lang="en-US" sz="2000" b="1" dirty="0">
                <a:solidFill>
                  <a:srgbClr val="FF0000"/>
                </a:solidFill>
              </a:rPr>
              <a:t>Cattle Monitoring and Management: </a:t>
            </a:r>
          </a:p>
          <a:p>
            <a:pPr marL="342900" indent="-342900">
              <a:buFont typeface="Arial" panose="020B0604020202020204" pitchFamily="34" charset="0"/>
              <a:buChar char="•"/>
            </a:pPr>
            <a:r>
              <a:rPr lang="en-US" sz="2000" dirty="0"/>
              <a:t>IoT agriculture sensors that can be attached to animals on a farm to monitor their health and log performance.</a:t>
            </a:r>
          </a:p>
          <a:p>
            <a:pPr marL="342900" indent="-342900">
              <a:buFont typeface="Arial" panose="020B0604020202020204" pitchFamily="34" charset="0"/>
              <a:buChar char="•"/>
            </a:pPr>
            <a:r>
              <a:rPr lang="en-US" sz="2000" dirty="0"/>
              <a:t>Livestock tracking and monitoring help collect data on stock health, well-being, and physical location.</a:t>
            </a:r>
          </a:p>
          <a:p>
            <a:pPr marL="342900" indent="-342900">
              <a:buFont typeface="Arial" panose="020B0604020202020204" pitchFamily="34" charset="0"/>
              <a:buChar char="•"/>
            </a:pPr>
            <a:r>
              <a:rPr lang="en-US" sz="2000" dirty="0"/>
              <a:t>Such sensors can identify sick animals so that farmers can separate them from the herd and avoid contamination.</a:t>
            </a:r>
          </a:p>
          <a:p>
            <a:pPr marL="342900" indent="-342900">
              <a:buFont typeface="Arial" panose="020B0604020202020204" pitchFamily="34" charset="0"/>
              <a:buChar char="•"/>
            </a:pPr>
            <a:r>
              <a:rPr lang="en-US" sz="2000" dirty="0"/>
              <a:t>Using drones for real-time cattle tracking also helps farmers reduce staffing expenses.</a:t>
            </a:r>
          </a:p>
        </p:txBody>
      </p:sp>
      <p:pic>
        <p:nvPicPr>
          <p:cNvPr id="7" name="Graphic 21">
            <a:extLst>
              <a:ext uri="{FF2B5EF4-FFF2-40B4-BE49-F238E27FC236}">
                <a16:creationId xmlns:a16="http://schemas.microsoft.com/office/drawing/2014/main" id="{7058F553-CC57-17AC-6D32-2DEC5D86A2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DCDAFA7F-4695-04D1-295A-9CE86DADEAD1}"/>
              </a:ext>
            </a:extLst>
          </p:cNvPr>
          <p:cNvPicPr>
            <a:picLocks noChangeAspect="1"/>
          </p:cNvPicPr>
          <p:nvPr/>
        </p:nvPicPr>
        <p:blipFill>
          <a:blip r:embed="rId4"/>
          <a:stretch>
            <a:fillRect/>
          </a:stretch>
        </p:blipFill>
        <p:spPr>
          <a:xfrm>
            <a:off x="4653002" y="4421537"/>
            <a:ext cx="3033987" cy="1620564"/>
          </a:xfrm>
          <a:prstGeom prst="rect">
            <a:avLst/>
          </a:prstGeom>
        </p:spPr>
      </p:pic>
    </p:spTree>
    <p:extLst>
      <p:ext uri="{BB962C8B-B14F-4D97-AF65-F5344CB8AC3E}">
        <p14:creationId xmlns:p14="http://schemas.microsoft.com/office/powerpoint/2010/main" val="3851515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A81DA3-F8D8-6DD4-EEE6-34CA811463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7A92DC-1CB9-573C-2693-B300E31204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AFA4CD36-B926-8E8F-3A0E-F6724344D203}"/>
              </a:ext>
            </a:extLst>
          </p:cNvPr>
          <p:cNvSpPr txBox="1"/>
          <p:nvPr/>
        </p:nvSpPr>
        <p:spPr>
          <a:xfrm>
            <a:off x="2346764" y="732611"/>
            <a:ext cx="6636463" cy="1231106"/>
          </a:xfrm>
          <a:prstGeom prst="rect">
            <a:avLst/>
          </a:prstGeom>
          <a:noFill/>
        </p:spPr>
        <p:txBody>
          <a:bodyPr wrap="square" rtlCol="0">
            <a:spAutoFit/>
          </a:bodyPr>
          <a:lstStyle/>
          <a:p>
            <a:endParaRPr lang="en-US" dirty="0"/>
          </a:p>
          <a:p>
            <a:endParaRPr lang="en-US" dirty="0"/>
          </a:p>
          <a:p>
            <a:r>
              <a:rPr lang="en-US" b="1" dirty="0">
                <a:latin typeface="Alexandria"/>
              </a:rPr>
              <a:t>IoT in Agriculture: Smart Farming</a:t>
            </a:r>
            <a:endParaRPr lang="en-US" sz="3200" b="1" dirty="0">
              <a:latin typeface="Alexandria"/>
              <a:cs typeface="Alexandria" charset="0"/>
            </a:endParaRPr>
          </a:p>
          <a:p>
            <a:endParaRPr lang="en-US" dirty="0"/>
          </a:p>
        </p:txBody>
      </p:sp>
      <p:sp>
        <p:nvSpPr>
          <p:cNvPr id="5" name="Rectangle 4">
            <a:extLst>
              <a:ext uri="{FF2B5EF4-FFF2-40B4-BE49-F238E27FC236}">
                <a16:creationId xmlns:a16="http://schemas.microsoft.com/office/drawing/2014/main" id="{4E2BC1A9-66C2-ECE7-53CC-E57585FC33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6648067-13FA-687E-8438-D3FB1FAED8FB}"/>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AC52403-B62B-9C73-DEC3-5B9059B78984}"/>
              </a:ext>
            </a:extLst>
          </p:cNvPr>
          <p:cNvSpPr txBox="1"/>
          <p:nvPr/>
        </p:nvSpPr>
        <p:spPr>
          <a:xfrm>
            <a:off x="685210" y="1779182"/>
            <a:ext cx="10676860" cy="3553280"/>
          </a:xfrm>
          <a:prstGeom prst="rect">
            <a:avLst/>
          </a:prstGeom>
          <a:noFill/>
        </p:spPr>
        <p:txBody>
          <a:bodyPr wrap="square" rtlCol="0">
            <a:spAutoFit/>
          </a:bodyPr>
          <a:lstStyle/>
          <a:p>
            <a:endParaRPr lang="en-US" dirty="0"/>
          </a:p>
          <a:p>
            <a:pPr>
              <a:lnSpc>
                <a:spcPct val="150000"/>
              </a:lnSpc>
            </a:pPr>
            <a:r>
              <a:rPr lang="en-US" sz="2000" b="1" dirty="0">
                <a:solidFill>
                  <a:srgbClr val="C00000"/>
                </a:solidFill>
              </a:rPr>
              <a:t>Agricultural Drones:</a:t>
            </a:r>
          </a:p>
          <a:p>
            <a:pPr>
              <a:lnSpc>
                <a:spcPct val="150000"/>
              </a:lnSpc>
            </a:pPr>
            <a:r>
              <a:rPr lang="en-US" sz="2000" dirty="0">
                <a:solidFill>
                  <a:srgbClr val="C00000"/>
                </a:solidFill>
              </a:rPr>
              <a:t>Also known as UAVs (unmanned aerial vehicles), drones </a:t>
            </a:r>
            <a:r>
              <a:rPr lang="en-US" sz="2000" dirty="0"/>
              <a:t>are better</a:t>
            </a:r>
          </a:p>
          <a:p>
            <a:pPr>
              <a:lnSpc>
                <a:spcPct val="150000"/>
              </a:lnSpc>
            </a:pPr>
            <a:r>
              <a:rPr lang="en-US" sz="2000" dirty="0"/>
              <a:t>equipped than airplanes and satellites to collect agricultural</a:t>
            </a:r>
          </a:p>
          <a:p>
            <a:pPr>
              <a:lnSpc>
                <a:spcPct val="150000"/>
              </a:lnSpc>
            </a:pPr>
            <a:r>
              <a:rPr lang="en-US" sz="2000" dirty="0"/>
              <a:t>data. </a:t>
            </a:r>
          </a:p>
          <a:p>
            <a:pPr>
              <a:lnSpc>
                <a:spcPct val="150000"/>
              </a:lnSpc>
            </a:pPr>
            <a:r>
              <a:rPr lang="en-US" sz="2000" dirty="0">
                <a:solidFill>
                  <a:srgbClr val="C00000"/>
                </a:solidFill>
              </a:rPr>
              <a:t>Drones can also perform a vast number of tasks </a:t>
            </a:r>
            <a:r>
              <a:rPr lang="en-US" sz="2000" dirty="0"/>
              <a:t>that previously</a:t>
            </a:r>
          </a:p>
          <a:p>
            <a:pPr>
              <a:lnSpc>
                <a:spcPct val="150000"/>
              </a:lnSpc>
            </a:pPr>
            <a:r>
              <a:rPr lang="en-US" sz="2000" dirty="0"/>
              <a:t>required human labor such as planting crops, fighting pests and</a:t>
            </a:r>
          </a:p>
          <a:p>
            <a:pPr>
              <a:lnSpc>
                <a:spcPct val="150000"/>
              </a:lnSpc>
            </a:pPr>
            <a:r>
              <a:rPr lang="en-US" sz="2000" dirty="0"/>
              <a:t>infections, agriculture spraying, crop monitoring, etc.</a:t>
            </a:r>
          </a:p>
        </p:txBody>
      </p:sp>
      <p:pic>
        <p:nvPicPr>
          <p:cNvPr id="7" name="Graphic 21">
            <a:extLst>
              <a:ext uri="{FF2B5EF4-FFF2-40B4-BE49-F238E27FC236}">
                <a16:creationId xmlns:a16="http://schemas.microsoft.com/office/drawing/2014/main" id="{F16EF705-ECB8-8EFC-83F7-E848399A6B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F93BD6BB-BD2C-52EA-A705-01D0D5387DF7}"/>
              </a:ext>
            </a:extLst>
          </p:cNvPr>
          <p:cNvPicPr>
            <a:picLocks noChangeAspect="1"/>
          </p:cNvPicPr>
          <p:nvPr/>
        </p:nvPicPr>
        <p:blipFill>
          <a:blip r:embed="rId4"/>
          <a:stretch>
            <a:fillRect/>
          </a:stretch>
        </p:blipFill>
        <p:spPr>
          <a:xfrm>
            <a:off x="7696333" y="2519200"/>
            <a:ext cx="3665737" cy="2436882"/>
          </a:xfrm>
          <a:prstGeom prst="rect">
            <a:avLst/>
          </a:prstGeom>
        </p:spPr>
      </p:pic>
    </p:spTree>
    <p:extLst>
      <p:ext uri="{BB962C8B-B14F-4D97-AF65-F5344CB8AC3E}">
        <p14:creationId xmlns:p14="http://schemas.microsoft.com/office/powerpoint/2010/main" val="1896286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879C6-45DA-9E9C-5ADD-0555915391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035800-3AD6-7E3D-0ADD-78673B3026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ED851F0D-B0CE-6818-E832-3F9753E65892}"/>
              </a:ext>
            </a:extLst>
          </p:cNvPr>
          <p:cNvSpPr txBox="1"/>
          <p:nvPr/>
        </p:nvSpPr>
        <p:spPr>
          <a:xfrm>
            <a:off x="2346764" y="732611"/>
            <a:ext cx="6636463" cy="1231106"/>
          </a:xfrm>
          <a:prstGeom prst="rect">
            <a:avLst/>
          </a:prstGeom>
          <a:noFill/>
        </p:spPr>
        <p:txBody>
          <a:bodyPr wrap="square" rtlCol="0">
            <a:spAutoFit/>
          </a:bodyPr>
          <a:lstStyle/>
          <a:p>
            <a:endParaRPr lang="en-US" dirty="0"/>
          </a:p>
          <a:p>
            <a:endParaRPr lang="en-US" dirty="0"/>
          </a:p>
          <a:p>
            <a:r>
              <a:rPr lang="en-US" b="1" dirty="0">
                <a:latin typeface="Alexandria"/>
              </a:rPr>
              <a:t>IoT in Agriculture: Smart Farming</a:t>
            </a:r>
            <a:endParaRPr lang="en-US" sz="3200" b="1" dirty="0">
              <a:latin typeface="Alexandria"/>
              <a:cs typeface="Alexandria" charset="0"/>
            </a:endParaRPr>
          </a:p>
          <a:p>
            <a:endParaRPr lang="en-US" dirty="0"/>
          </a:p>
        </p:txBody>
      </p:sp>
      <p:sp>
        <p:nvSpPr>
          <p:cNvPr id="5" name="Rectangle 4">
            <a:extLst>
              <a:ext uri="{FF2B5EF4-FFF2-40B4-BE49-F238E27FC236}">
                <a16:creationId xmlns:a16="http://schemas.microsoft.com/office/drawing/2014/main" id="{2F1A2DE9-B290-7618-937F-EB7A5E151A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BFF533E-3F0F-A069-D399-8B5AD06B2BB4}"/>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447A4B6-D9FD-7842-73B7-EF178435945B}"/>
              </a:ext>
            </a:extLst>
          </p:cNvPr>
          <p:cNvSpPr txBox="1"/>
          <p:nvPr/>
        </p:nvSpPr>
        <p:spPr>
          <a:xfrm>
            <a:off x="685210" y="1779182"/>
            <a:ext cx="10676860" cy="2168286"/>
          </a:xfrm>
          <a:prstGeom prst="rect">
            <a:avLst/>
          </a:prstGeom>
          <a:noFill/>
        </p:spPr>
        <p:txBody>
          <a:bodyPr wrap="square" rtlCol="0">
            <a:spAutoFit/>
          </a:bodyPr>
          <a:lstStyle/>
          <a:p>
            <a:endParaRPr lang="en-US" dirty="0"/>
          </a:p>
          <a:p>
            <a:pPr algn="just">
              <a:lnSpc>
                <a:spcPct val="150000"/>
              </a:lnSpc>
            </a:pPr>
            <a:r>
              <a:rPr lang="en-US" sz="2000" b="1" dirty="0">
                <a:solidFill>
                  <a:srgbClr val="C00000"/>
                </a:solidFill>
              </a:rPr>
              <a:t>Crop Management: </a:t>
            </a:r>
            <a:r>
              <a:rPr lang="en-US" sz="2000" dirty="0"/>
              <a:t>Crop management devices, just like </a:t>
            </a:r>
            <a:r>
              <a:rPr lang="en-US" sz="2000" dirty="0">
                <a:solidFill>
                  <a:srgbClr val="FF0000"/>
                </a:solidFill>
              </a:rPr>
              <a:t>weather stations</a:t>
            </a:r>
            <a:r>
              <a:rPr lang="en-US" sz="2000" dirty="0"/>
              <a:t>, can be placed in the field to collect data specific to crop farming such as </a:t>
            </a:r>
            <a:r>
              <a:rPr lang="en-US" sz="2000" dirty="0">
                <a:solidFill>
                  <a:srgbClr val="FF0000"/>
                </a:solidFill>
              </a:rPr>
              <a:t>temperature, leaf water potential, overall crop health</a:t>
            </a:r>
            <a:r>
              <a:rPr lang="en-US" sz="2000" dirty="0"/>
              <a:t>, etc.  Farmers can </a:t>
            </a:r>
            <a:r>
              <a:rPr lang="en-US" sz="2000" dirty="0">
                <a:solidFill>
                  <a:srgbClr val="FF0000"/>
                </a:solidFill>
              </a:rPr>
              <a:t>monitor their crop growth and any anomalies to effectively prevent </a:t>
            </a:r>
            <a:r>
              <a:rPr lang="en-US" sz="2000" dirty="0"/>
              <a:t>any diseases or infestations that can harm the yield.</a:t>
            </a:r>
          </a:p>
        </p:txBody>
      </p:sp>
      <p:pic>
        <p:nvPicPr>
          <p:cNvPr id="7" name="Graphic 21">
            <a:extLst>
              <a:ext uri="{FF2B5EF4-FFF2-40B4-BE49-F238E27FC236}">
                <a16:creationId xmlns:a16="http://schemas.microsoft.com/office/drawing/2014/main" id="{CEE0B726-9BB7-3D7A-1171-5CEFF93C4D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CD76A2BA-8998-95A9-ECD8-E0AB536997E3}"/>
              </a:ext>
            </a:extLst>
          </p:cNvPr>
          <p:cNvPicPr>
            <a:picLocks noChangeAspect="1"/>
          </p:cNvPicPr>
          <p:nvPr/>
        </p:nvPicPr>
        <p:blipFill>
          <a:blip r:embed="rId4"/>
          <a:stretch>
            <a:fillRect/>
          </a:stretch>
        </p:blipFill>
        <p:spPr>
          <a:xfrm>
            <a:off x="6284898" y="3471623"/>
            <a:ext cx="4888869" cy="2451887"/>
          </a:xfrm>
          <a:prstGeom prst="rect">
            <a:avLst/>
          </a:prstGeom>
        </p:spPr>
      </p:pic>
    </p:spTree>
    <p:extLst>
      <p:ext uri="{BB962C8B-B14F-4D97-AF65-F5344CB8AC3E}">
        <p14:creationId xmlns:p14="http://schemas.microsoft.com/office/powerpoint/2010/main" val="1182186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E140A-8C52-15A9-78AC-E4B952DA9B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486A41-8920-B6B0-889F-6876CD54EC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CA134FEF-DC13-6BF0-F657-6FBF368181CE}"/>
              </a:ext>
            </a:extLst>
          </p:cNvPr>
          <p:cNvSpPr txBox="1"/>
          <p:nvPr/>
        </p:nvSpPr>
        <p:spPr>
          <a:xfrm>
            <a:off x="2346764" y="245386"/>
            <a:ext cx="6636463" cy="1508105"/>
          </a:xfrm>
          <a:prstGeom prst="rect">
            <a:avLst/>
          </a:prstGeom>
          <a:noFill/>
        </p:spPr>
        <p:txBody>
          <a:bodyPr wrap="square" rtlCol="0">
            <a:spAutoFit/>
          </a:bodyPr>
          <a:lstStyle/>
          <a:p>
            <a:endParaRPr lang="en-US" dirty="0"/>
          </a:p>
          <a:p>
            <a:endParaRPr lang="en-US" dirty="0"/>
          </a:p>
          <a:p>
            <a:endParaRPr lang="en-US" dirty="0"/>
          </a:p>
          <a:p>
            <a:endParaRPr lang="en-US" dirty="0"/>
          </a:p>
          <a:p>
            <a:r>
              <a:rPr lang="en-US" b="1" dirty="0">
                <a:latin typeface="Alexandria"/>
              </a:rPr>
              <a:t>Smart vehicles </a:t>
            </a:r>
          </a:p>
        </p:txBody>
      </p:sp>
      <p:sp>
        <p:nvSpPr>
          <p:cNvPr id="5" name="Rectangle 4">
            <a:extLst>
              <a:ext uri="{FF2B5EF4-FFF2-40B4-BE49-F238E27FC236}">
                <a16:creationId xmlns:a16="http://schemas.microsoft.com/office/drawing/2014/main" id="{50BCBE73-98C8-E16F-EB58-2588DECA47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B2BA5D1-9890-2C12-0A4E-1375935231A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86E718A1-EAFD-23FF-C603-FF3D60A26395}"/>
              </a:ext>
            </a:extLst>
          </p:cNvPr>
          <p:cNvSpPr txBox="1"/>
          <p:nvPr/>
        </p:nvSpPr>
        <p:spPr>
          <a:xfrm>
            <a:off x="753140" y="2014249"/>
            <a:ext cx="10676860" cy="4573688"/>
          </a:xfrm>
          <a:prstGeom prst="rect">
            <a:avLst/>
          </a:prstGeom>
          <a:noFill/>
        </p:spPr>
        <p:txBody>
          <a:bodyPr wrap="square" rtlCol="0">
            <a:spAutoFit/>
          </a:bodyPr>
          <a:lstStyle/>
          <a:p>
            <a:pPr algn="just">
              <a:lnSpc>
                <a:spcPct val="150000"/>
              </a:lnSpc>
            </a:pPr>
            <a:r>
              <a:rPr lang="en-US" sz="2000" b="1" dirty="0">
                <a:solidFill>
                  <a:srgbClr val="FF0000"/>
                </a:solidFill>
              </a:rPr>
              <a:t>Smart Vehicles: </a:t>
            </a:r>
            <a:r>
              <a:rPr lang="en-US" sz="2000" b="1" dirty="0"/>
              <a:t>Smart vehicles</a:t>
            </a:r>
            <a:r>
              <a:rPr lang="en-US" sz="2000" dirty="0"/>
              <a:t> or self-driving cars are </a:t>
            </a:r>
            <a:r>
              <a:rPr lang="en-US" sz="2000" b="1" dirty="0" err="1">
                <a:solidFill>
                  <a:srgbClr val="FF0000"/>
                </a:solidFill>
              </a:rPr>
              <a:t>Iot</a:t>
            </a:r>
            <a:r>
              <a:rPr lang="en-US" sz="2000" dirty="0">
                <a:solidFill>
                  <a:srgbClr val="FF0000"/>
                </a:solidFill>
              </a:rPr>
              <a:t> </a:t>
            </a:r>
            <a:r>
              <a:rPr lang="en-US" sz="2000" b="1" dirty="0">
                <a:solidFill>
                  <a:srgbClr val="FF0000"/>
                </a:solidFill>
              </a:rPr>
              <a:t>applications </a:t>
            </a:r>
            <a:r>
              <a:rPr lang="en-US" sz="2000" dirty="0"/>
              <a:t>as they can be called are pretty dependent on </a:t>
            </a:r>
            <a:r>
              <a:rPr lang="en-US" sz="2000" b="1" dirty="0"/>
              <a:t>IoT</a:t>
            </a:r>
            <a:r>
              <a:rPr lang="en-US" sz="2000" dirty="0"/>
              <a:t>. These cars have a lot of features that are integrated with each other and need to communicate such as the sensors that handle navigation, various antennas, controls for speeding or slowing down, etc. Here the </a:t>
            </a:r>
            <a:r>
              <a:rPr lang="en-US" sz="2000" b="1" dirty="0">
                <a:solidFill>
                  <a:srgbClr val="FF0000"/>
                </a:solidFill>
              </a:rPr>
              <a:t>Internet of Things technology</a:t>
            </a:r>
            <a:r>
              <a:rPr lang="en-US" sz="2000" dirty="0">
                <a:solidFill>
                  <a:srgbClr val="FF0000"/>
                </a:solidFill>
              </a:rPr>
              <a:t> is critical, </a:t>
            </a:r>
            <a:r>
              <a:rPr lang="en-US" sz="2000" dirty="0"/>
              <a:t>especially in the sense that self-driving cars need to be extremely accurate and all the parts need to communicate with each other in milliseconds on the road. </a:t>
            </a:r>
            <a:r>
              <a:rPr lang="en-US" sz="2000" b="1" dirty="0">
                <a:solidFill>
                  <a:srgbClr val="FF0000"/>
                </a:solidFill>
              </a:rPr>
              <a:t>Tesla</a:t>
            </a:r>
            <a:r>
              <a:rPr lang="en-US" sz="2000" dirty="0">
                <a:solidFill>
                  <a:srgbClr val="FF0000"/>
                </a:solidFill>
              </a:rPr>
              <a:t> </a:t>
            </a:r>
            <a:r>
              <a:rPr lang="en-US" sz="2000" b="1" dirty="0">
                <a:solidFill>
                  <a:srgbClr val="FF0000"/>
                </a:solidFill>
              </a:rPr>
              <a:t>Cars </a:t>
            </a:r>
            <a:r>
              <a:rPr lang="en-US" sz="2000" dirty="0">
                <a:solidFill>
                  <a:srgbClr val="FF0000"/>
                </a:solidFill>
              </a:rPr>
              <a:t>are quite popular and working on their self-driving cars. </a:t>
            </a:r>
            <a:r>
              <a:rPr lang="en-US" sz="2000" b="1" dirty="0">
                <a:solidFill>
                  <a:srgbClr val="FF0000"/>
                </a:solidFill>
              </a:rPr>
              <a:t>Tesla Motors’</a:t>
            </a:r>
            <a:r>
              <a:rPr lang="en-US" sz="2000" dirty="0">
                <a:solidFill>
                  <a:srgbClr val="FF0000"/>
                </a:solidFill>
              </a:rPr>
              <a:t> cars use the latest advancements in </a:t>
            </a:r>
            <a:r>
              <a:rPr lang="en-US" sz="2000" b="1" dirty="0">
                <a:solidFill>
                  <a:srgbClr val="FF0000"/>
                </a:solidFill>
                <a:hlinkClick r:id="rId3">
                  <a:extLst>
                    <a:ext uri="{A12FA001-AC4F-418D-AE19-62706E023703}">
                      <ahyp:hlinkClr xmlns:ahyp="http://schemas.microsoft.com/office/drawing/2018/hyperlinkcolor" val="tx"/>
                    </a:ext>
                  </a:extLst>
                </a:hlinkClick>
              </a:rPr>
              <a:t>Artificial Intelligence</a:t>
            </a:r>
            <a:r>
              <a:rPr lang="en-US" sz="2000" dirty="0">
                <a:solidFill>
                  <a:srgbClr val="FF0000"/>
                </a:solidFill>
              </a:rPr>
              <a:t> and the </a:t>
            </a:r>
            <a:r>
              <a:rPr lang="en-US" sz="2000" b="1" dirty="0">
                <a:solidFill>
                  <a:srgbClr val="FF0000"/>
                </a:solidFill>
              </a:rPr>
              <a:t>Internet of Things</a:t>
            </a:r>
            <a:r>
              <a:rPr lang="en-US" sz="2000" dirty="0">
                <a:solidFill>
                  <a:srgbClr val="FF0000"/>
                </a:solidFill>
              </a:rPr>
              <a:t>. </a:t>
            </a:r>
            <a:r>
              <a:rPr lang="en-US" sz="2000" dirty="0"/>
              <a:t>This top IoT application has gained a lot of advancement in recent years</a:t>
            </a:r>
          </a:p>
          <a:p>
            <a:pPr>
              <a:lnSpc>
                <a:spcPct val="150000"/>
              </a:lnSpc>
            </a:pPr>
            <a:endParaRPr lang="en-US" b="1" dirty="0"/>
          </a:p>
          <a:p>
            <a:pPr>
              <a:lnSpc>
                <a:spcPct val="150000"/>
              </a:lnSpc>
            </a:pPr>
            <a:endParaRPr lang="en-US" b="1" dirty="0">
              <a:latin typeface="Alexandria"/>
            </a:endParaRPr>
          </a:p>
        </p:txBody>
      </p:sp>
      <p:pic>
        <p:nvPicPr>
          <p:cNvPr id="7" name="Graphic 21">
            <a:extLst>
              <a:ext uri="{FF2B5EF4-FFF2-40B4-BE49-F238E27FC236}">
                <a16:creationId xmlns:a16="http://schemas.microsoft.com/office/drawing/2014/main" id="{7BD297F7-6462-637A-8242-1D77DFC3B4D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69402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8682C0-B1E5-7A33-D3B0-948ACAD32B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77CE0B-21B3-B73F-A937-1D84EBE8B5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1C11B35A-238A-FDA7-78F6-7CF0F5B68BB3}"/>
              </a:ext>
            </a:extLst>
          </p:cNvPr>
          <p:cNvSpPr txBox="1"/>
          <p:nvPr/>
        </p:nvSpPr>
        <p:spPr>
          <a:xfrm>
            <a:off x="2346764" y="-41712"/>
            <a:ext cx="6636463" cy="178510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r>
              <a:rPr lang="en-US" b="1" dirty="0">
                <a:latin typeface="Alexandria"/>
              </a:rPr>
              <a:t>Smart Healthcare </a:t>
            </a:r>
          </a:p>
        </p:txBody>
      </p:sp>
      <p:sp>
        <p:nvSpPr>
          <p:cNvPr id="5" name="Rectangle 4">
            <a:extLst>
              <a:ext uri="{FF2B5EF4-FFF2-40B4-BE49-F238E27FC236}">
                <a16:creationId xmlns:a16="http://schemas.microsoft.com/office/drawing/2014/main" id="{7975F137-0D54-043C-3EE4-F4DD189D2A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A053082-A00D-D22D-B041-9A80EA6A545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95148CBA-57C0-40CD-542C-0BC8CE71C3B7}"/>
              </a:ext>
            </a:extLst>
          </p:cNvPr>
          <p:cNvSpPr txBox="1"/>
          <p:nvPr/>
        </p:nvSpPr>
        <p:spPr>
          <a:xfrm>
            <a:off x="717552" y="1939595"/>
            <a:ext cx="10532140" cy="4619854"/>
          </a:xfrm>
          <a:prstGeom prst="rect">
            <a:avLst/>
          </a:prstGeom>
          <a:noFill/>
        </p:spPr>
        <p:txBody>
          <a:bodyPr wrap="square" rtlCol="0">
            <a:spAutoFit/>
          </a:bodyPr>
          <a:lstStyle/>
          <a:p>
            <a:pPr algn="just">
              <a:lnSpc>
                <a:spcPct val="150000"/>
              </a:lnSpc>
            </a:pPr>
            <a:r>
              <a:rPr lang="en-US" sz="2000" b="1" dirty="0">
                <a:solidFill>
                  <a:srgbClr val="FF0000"/>
                </a:solidFill>
              </a:rPr>
              <a:t>Smart Healthcare</a:t>
            </a:r>
            <a:r>
              <a:rPr lang="en-US" sz="2000" dirty="0"/>
              <a:t>: in the Healthcare Industry where doctors can </a:t>
            </a:r>
            <a:r>
              <a:rPr lang="en-US" sz="2000" dirty="0">
                <a:solidFill>
                  <a:srgbClr val="FF0000"/>
                </a:solidFill>
              </a:rPr>
              <a:t>monitor patients remotely through a web of interconnected devices and machines without needing to be in direct contact with them</a:t>
            </a:r>
            <a:r>
              <a:rPr lang="en-US" sz="2000" dirty="0"/>
              <a:t>. This is very useful if the patients don't have any serious problems or if they have any infectious diseases </a:t>
            </a:r>
            <a:r>
              <a:rPr lang="en-US" sz="2000" dirty="0">
                <a:solidFill>
                  <a:srgbClr val="FF0000"/>
                </a:solidFill>
              </a:rPr>
              <a:t>like COVID-19</a:t>
            </a:r>
            <a:r>
              <a:rPr lang="en-US" sz="2000" dirty="0"/>
              <a:t>. One of the most common uses of IoT applications in healthcare is </a:t>
            </a:r>
            <a:r>
              <a:rPr lang="en-US" sz="2000" dirty="0">
                <a:solidFill>
                  <a:srgbClr val="FF0000"/>
                </a:solidFill>
              </a:rPr>
              <a:t>using robots</a:t>
            </a:r>
            <a:r>
              <a:rPr lang="en-US" sz="2000" dirty="0"/>
              <a:t>. These include surgical robots that can help doctors in performing surgeries </a:t>
            </a:r>
            <a:r>
              <a:rPr lang="en-US" sz="2000" dirty="0">
                <a:solidFill>
                  <a:srgbClr val="FF0000"/>
                </a:solidFill>
              </a:rPr>
              <a:t>more efficiently with higher precision and control. </a:t>
            </a:r>
            <a:r>
              <a:rPr lang="en-US" sz="2000" dirty="0"/>
              <a:t>There are also disinfectant robots that can clean </a:t>
            </a:r>
            <a:r>
              <a:rPr lang="en-US" sz="2000" dirty="0">
                <a:solidFill>
                  <a:srgbClr val="FF0000"/>
                </a:solidFill>
              </a:rPr>
              <a:t>surfaces quickly and thoroughly using high-intensity ultraviolet light </a:t>
            </a:r>
            <a:r>
              <a:rPr lang="en-US" sz="2000" dirty="0"/>
              <a:t>(which is pretty useful these days!) Other types of robots also include nursing robots that </a:t>
            </a:r>
            <a:r>
              <a:rPr lang="en-US" sz="2000" dirty="0">
                <a:solidFill>
                  <a:srgbClr val="FF0000"/>
                </a:solidFill>
              </a:rPr>
              <a:t>can handle the monotonous tasks that nurses have to perform for many patients day in and day out </a:t>
            </a:r>
            <a:r>
              <a:rPr lang="en-US" sz="2000" dirty="0"/>
              <a:t>where there is little risk to the patients.</a:t>
            </a:r>
          </a:p>
          <a:p>
            <a:pPr algn="just">
              <a:lnSpc>
                <a:spcPct val="150000"/>
              </a:lnSpc>
            </a:pPr>
            <a:endParaRPr lang="en-US" dirty="0">
              <a:latin typeface="Alexandria"/>
            </a:endParaRPr>
          </a:p>
        </p:txBody>
      </p:sp>
      <p:pic>
        <p:nvPicPr>
          <p:cNvPr id="7" name="Graphic 21">
            <a:extLst>
              <a:ext uri="{FF2B5EF4-FFF2-40B4-BE49-F238E27FC236}">
                <a16:creationId xmlns:a16="http://schemas.microsoft.com/office/drawing/2014/main" id="{EF8EBDE8-6D8D-7E1F-C283-470E274942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60130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448B1-4BAA-3A08-4C15-16227F95BD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4E4F0B-2C21-06C9-DF8D-06DB1B4402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F6B50A50-DB4D-EBC7-9ECE-1B73604EED44}"/>
              </a:ext>
            </a:extLst>
          </p:cNvPr>
          <p:cNvSpPr txBox="1"/>
          <p:nvPr/>
        </p:nvSpPr>
        <p:spPr>
          <a:xfrm>
            <a:off x="2346764" y="-41712"/>
            <a:ext cx="6636463" cy="1754326"/>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r>
              <a:rPr lang="en-US" b="1" dirty="0">
                <a:latin typeface="Alexandria"/>
              </a:rPr>
              <a:t>Smart Healthcare </a:t>
            </a:r>
          </a:p>
        </p:txBody>
      </p:sp>
      <p:sp>
        <p:nvSpPr>
          <p:cNvPr id="5" name="Rectangle 4">
            <a:extLst>
              <a:ext uri="{FF2B5EF4-FFF2-40B4-BE49-F238E27FC236}">
                <a16:creationId xmlns:a16="http://schemas.microsoft.com/office/drawing/2014/main" id="{88E30966-DC34-1ACE-2E3A-A4C8771839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CDE3AAD-0D47-B08C-82B5-FFD83C778364}"/>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F919B420-1ED2-C920-4F1B-04F18E29F0B5}"/>
              </a:ext>
            </a:extLst>
          </p:cNvPr>
          <p:cNvSpPr txBox="1"/>
          <p:nvPr/>
        </p:nvSpPr>
        <p:spPr>
          <a:xfrm>
            <a:off x="717552" y="1939595"/>
            <a:ext cx="10532140" cy="4619854"/>
          </a:xfrm>
          <a:prstGeom prst="rect">
            <a:avLst/>
          </a:prstGeom>
          <a:noFill/>
        </p:spPr>
        <p:txBody>
          <a:bodyPr wrap="square" rtlCol="0">
            <a:spAutoFit/>
          </a:bodyPr>
          <a:lstStyle/>
          <a:p>
            <a:pPr algn="just">
              <a:lnSpc>
                <a:spcPct val="150000"/>
              </a:lnSpc>
            </a:pPr>
            <a:r>
              <a:rPr lang="en-US" sz="2000" b="1" dirty="0">
                <a:solidFill>
                  <a:srgbClr val="FF0000"/>
                </a:solidFill>
              </a:rPr>
              <a:t>Smart Healthcare:</a:t>
            </a:r>
          </a:p>
          <a:p>
            <a:pPr algn="just">
              <a:lnSpc>
                <a:spcPct val="150000"/>
              </a:lnSpc>
            </a:pPr>
            <a:r>
              <a:rPr lang="en-US" sz="2000" dirty="0"/>
              <a:t>Patient Monitoring:  Sensors collect patient data</a:t>
            </a:r>
          </a:p>
          <a:p>
            <a:pPr marL="285750" indent="-285750" algn="just">
              <a:lnSpc>
                <a:spcPct val="150000"/>
              </a:lnSpc>
              <a:buFont typeface="Arial" panose="020B0604020202020204" pitchFamily="34" charset="0"/>
              <a:buChar char="•"/>
            </a:pPr>
            <a:r>
              <a:rPr lang="en-US" sz="2000" dirty="0"/>
              <a:t>Microcontrollers </a:t>
            </a:r>
            <a:r>
              <a:rPr lang="en-US" sz="2000" dirty="0" err="1"/>
              <a:t>process,analyze</a:t>
            </a:r>
            <a:r>
              <a:rPr lang="en-US" sz="2000" dirty="0"/>
              <a:t>, and wirelessly</a:t>
            </a:r>
          </a:p>
          <a:p>
            <a:pPr marL="285750" indent="-285750" algn="just">
              <a:lnSpc>
                <a:spcPct val="150000"/>
              </a:lnSpc>
              <a:buFont typeface="Arial" panose="020B0604020202020204" pitchFamily="34" charset="0"/>
              <a:buChar char="•"/>
            </a:pPr>
            <a:r>
              <a:rPr lang="en-US" sz="2000" dirty="0"/>
              <a:t>communicate the data .</a:t>
            </a:r>
          </a:p>
          <a:p>
            <a:pPr marL="285750" indent="-285750" algn="just">
              <a:lnSpc>
                <a:spcPct val="150000"/>
              </a:lnSpc>
              <a:buFont typeface="Arial" panose="020B0604020202020204" pitchFamily="34" charset="0"/>
              <a:buChar char="•"/>
            </a:pPr>
            <a:r>
              <a:rPr lang="en-US" sz="2000" dirty="0"/>
              <a:t>Microprocessors enable rich graphical user interfaces</a:t>
            </a:r>
          </a:p>
          <a:p>
            <a:pPr marL="285750" indent="-285750" algn="just">
              <a:lnSpc>
                <a:spcPct val="150000"/>
              </a:lnSpc>
              <a:buFont typeface="Arial" panose="020B0604020202020204" pitchFamily="34" charset="0"/>
              <a:buChar char="•"/>
            </a:pPr>
            <a:endParaRPr lang="en-US" sz="2000" dirty="0"/>
          </a:p>
          <a:p>
            <a:pPr marL="285750" indent="-285750" algn="just">
              <a:lnSpc>
                <a:spcPct val="150000"/>
              </a:lnSpc>
              <a:buFont typeface="Arial" panose="020B0604020202020204" pitchFamily="34" charset="0"/>
              <a:buChar char="•"/>
            </a:pPr>
            <a:endParaRPr lang="en-US" sz="2000" dirty="0"/>
          </a:p>
          <a:p>
            <a:pPr marL="285750" indent="-285750" algn="just">
              <a:lnSpc>
                <a:spcPct val="150000"/>
              </a:lnSpc>
              <a:buFont typeface="Arial" panose="020B0604020202020204" pitchFamily="34" charset="0"/>
              <a:buChar char="•"/>
            </a:pPr>
            <a:r>
              <a:rPr lang="en-US" sz="2000" dirty="0"/>
              <a:t>Healthcare-specific gateways through which sensor data is further analyzed and sent to the cloud.</a:t>
            </a:r>
          </a:p>
          <a:p>
            <a:pPr algn="just">
              <a:lnSpc>
                <a:spcPct val="150000"/>
              </a:lnSpc>
            </a:pPr>
            <a:endParaRPr lang="en-US" dirty="0">
              <a:latin typeface="Alexandria"/>
            </a:endParaRPr>
          </a:p>
        </p:txBody>
      </p:sp>
      <p:pic>
        <p:nvPicPr>
          <p:cNvPr id="7" name="Graphic 21">
            <a:extLst>
              <a:ext uri="{FF2B5EF4-FFF2-40B4-BE49-F238E27FC236}">
                <a16:creationId xmlns:a16="http://schemas.microsoft.com/office/drawing/2014/main" id="{BF4FE2FA-9A2E-81E0-5D78-CF3208A272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1B2C03D-BE0F-C6F6-06DD-F4CB2B70686C}"/>
              </a:ext>
            </a:extLst>
          </p:cNvPr>
          <p:cNvPicPr>
            <a:picLocks noChangeAspect="1"/>
          </p:cNvPicPr>
          <p:nvPr/>
        </p:nvPicPr>
        <p:blipFill>
          <a:blip r:embed="rId4"/>
          <a:stretch>
            <a:fillRect/>
          </a:stretch>
        </p:blipFill>
        <p:spPr>
          <a:xfrm>
            <a:off x="6232490" y="1779182"/>
            <a:ext cx="4868426" cy="3548281"/>
          </a:xfrm>
          <a:prstGeom prst="rect">
            <a:avLst/>
          </a:prstGeom>
        </p:spPr>
      </p:pic>
    </p:spTree>
    <p:extLst>
      <p:ext uri="{BB962C8B-B14F-4D97-AF65-F5344CB8AC3E}">
        <p14:creationId xmlns:p14="http://schemas.microsoft.com/office/powerpoint/2010/main" val="1411560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981FB-8EB7-ED01-1939-FC4CC89C89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211EB3-D665-78AE-B22E-A86FC93802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A908FA63-3D1A-B5FC-6C10-88218EFF0280}"/>
              </a:ext>
            </a:extLst>
          </p:cNvPr>
          <p:cNvSpPr txBox="1"/>
          <p:nvPr/>
        </p:nvSpPr>
        <p:spPr>
          <a:xfrm>
            <a:off x="2346764" y="223426"/>
            <a:ext cx="6636463" cy="1477328"/>
          </a:xfrm>
          <a:prstGeom prst="rect">
            <a:avLst/>
          </a:prstGeom>
          <a:noFill/>
        </p:spPr>
        <p:txBody>
          <a:bodyPr wrap="square" rtlCol="0">
            <a:spAutoFit/>
          </a:bodyPr>
          <a:lstStyle/>
          <a:p>
            <a:endParaRPr lang="en-US" dirty="0"/>
          </a:p>
          <a:p>
            <a:endParaRPr lang="en-US" b="1" dirty="0">
              <a:latin typeface="Alexandria"/>
            </a:endParaRPr>
          </a:p>
          <a:p>
            <a:endParaRPr lang="en-US" dirty="0"/>
          </a:p>
          <a:p>
            <a:endParaRPr lang="en-US" dirty="0"/>
          </a:p>
          <a:p>
            <a:r>
              <a:rPr lang="en-US" b="1" dirty="0"/>
              <a:t>Wearables Functionalities and Application Areas</a:t>
            </a:r>
          </a:p>
        </p:txBody>
      </p:sp>
      <p:sp>
        <p:nvSpPr>
          <p:cNvPr id="5" name="Rectangle 4">
            <a:extLst>
              <a:ext uri="{FF2B5EF4-FFF2-40B4-BE49-F238E27FC236}">
                <a16:creationId xmlns:a16="http://schemas.microsoft.com/office/drawing/2014/main" id="{1B995159-D5A1-ED07-98ED-2EEBB842F0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84D79DD-8964-A65F-AA2F-60135AC1D90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EF176FA0-59FF-C65D-4C19-4455B44B5035}"/>
              </a:ext>
            </a:extLst>
          </p:cNvPr>
          <p:cNvSpPr txBox="1"/>
          <p:nvPr/>
        </p:nvSpPr>
        <p:spPr>
          <a:xfrm>
            <a:off x="717552" y="1455868"/>
            <a:ext cx="10532140" cy="3323987"/>
          </a:xfrm>
          <a:prstGeom prst="rect">
            <a:avLst/>
          </a:prstGeom>
          <a:noFill/>
        </p:spPr>
        <p:txBody>
          <a:bodyPr wrap="square" rtlCol="0">
            <a:spAutoFit/>
          </a:bodyPr>
          <a:lstStyle/>
          <a:p>
            <a:pPr algn="just">
              <a:lnSpc>
                <a:spcPct val="150000"/>
              </a:lnSpc>
            </a:pPr>
            <a:endParaRPr lang="en-US" sz="2000" b="1" dirty="0">
              <a:latin typeface="Alexandria"/>
            </a:endParaRPr>
          </a:p>
          <a:p>
            <a:pPr algn="just">
              <a:lnSpc>
                <a:spcPct val="150000"/>
              </a:lnSpc>
            </a:pPr>
            <a:r>
              <a:rPr lang="en-US" b="1" dirty="0">
                <a:solidFill>
                  <a:srgbClr val="FF0000"/>
                </a:solidFill>
              </a:rPr>
              <a:t>Wearables and smart devices: </a:t>
            </a:r>
            <a:r>
              <a:rPr lang="en-US" dirty="0"/>
              <a:t>IoT-enabled wearables and smart devices are enhancing banking experiences through </a:t>
            </a:r>
            <a:r>
              <a:rPr lang="en-US" dirty="0">
                <a:solidFill>
                  <a:srgbClr val="FF0000"/>
                </a:solidFill>
              </a:rPr>
              <a:t>contactless payments and financial habit monitoring: </a:t>
            </a:r>
            <a:r>
              <a:rPr lang="en-US" dirty="0"/>
              <a:t>Devices like NFC-enabled smartphones, fitness trackers, rings, and smartwatches provide easy access to credit/debit cards and checking accounts for secure, on-the-go transactions. 7 Ring is an example of a contactless wearable IoT payment device. Clients can set spending limits on their wearable devices, which track daily transactions. When spending approaches the set limit, the device sends alerts, helping users manage their finances and reduce overspending.</a:t>
            </a:r>
          </a:p>
          <a:p>
            <a:endParaRPr lang="en-US" b="1" dirty="0"/>
          </a:p>
        </p:txBody>
      </p:sp>
      <p:pic>
        <p:nvPicPr>
          <p:cNvPr id="7" name="Graphic 21">
            <a:extLst>
              <a:ext uri="{FF2B5EF4-FFF2-40B4-BE49-F238E27FC236}">
                <a16:creationId xmlns:a16="http://schemas.microsoft.com/office/drawing/2014/main" id="{1DD22BE4-1691-EC8B-CBE7-11B83F6FFA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4F260CC-CE15-F72E-AF67-4C8A91625EF2}"/>
              </a:ext>
            </a:extLst>
          </p:cNvPr>
          <p:cNvPicPr>
            <a:picLocks noChangeAspect="1"/>
          </p:cNvPicPr>
          <p:nvPr/>
        </p:nvPicPr>
        <p:blipFill>
          <a:blip r:embed="rId4"/>
          <a:stretch>
            <a:fillRect/>
          </a:stretch>
        </p:blipFill>
        <p:spPr>
          <a:xfrm>
            <a:off x="4281482" y="4379213"/>
            <a:ext cx="3094010" cy="1586584"/>
          </a:xfrm>
          <a:prstGeom prst="rect">
            <a:avLst/>
          </a:prstGeom>
        </p:spPr>
      </p:pic>
    </p:spTree>
    <p:extLst>
      <p:ext uri="{BB962C8B-B14F-4D97-AF65-F5344CB8AC3E}">
        <p14:creationId xmlns:p14="http://schemas.microsoft.com/office/powerpoint/2010/main" val="2593954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2D062-87FE-E547-40FB-4613CD3E58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EF28C9-85C0-0FCE-8C4B-04A5555CC4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1D2ABE29-79B5-D77D-516A-161F322FEF51}"/>
              </a:ext>
            </a:extLst>
          </p:cNvPr>
          <p:cNvSpPr txBox="1"/>
          <p:nvPr/>
        </p:nvSpPr>
        <p:spPr>
          <a:xfrm>
            <a:off x="2346764" y="-282026"/>
            <a:ext cx="6636463" cy="2031325"/>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r>
              <a:rPr lang="en-US" b="1" dirty="0"/>
              <a:t>Wearables and smart devices</a:t>
            </a:r>
          </a:p>
        </p:txBody>
      </p:sp>
      <p:sp>
        <p:nvSpPr>
          <p:cNvPr id="5" name="Rectangle 4">
            <a:extLst>
              <a:ext uri="{FF2B5EF4-FFF2-40B4-BE49-F238E27FC236}">
                <a16:creationId xmlns:a16="http://schemas.microsoft.com/office/drawing/2014/main" id="{7CD35639-3C0B-6B4E-FC87-8687B3A18D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D8800AD-7E70-9DEE-1AF7-88D035FCD11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893D7620-F5D0-7923-AC26-551990709997}"/>
              </a:ext>
            </a:extLst>
          </p:cNvPr>
          <p:cNvSpPr txBox="1"/>
          <p:nvPr/>
        </p:nvSpPr>
        <p:spPr>
          <a:xfrm>
            <a:off x="647756" y="1964531"/>
            <a:ext cx="10532140" cy="954107"/>
          </a:xfrm>
          <a:prstGeom prst="rect">
            <a:avLst/>
          </a:prstGeom>
          <a:noFill/>
        </p:spPr>
        <p:txBody>
          <a:bodyPr wrap="square" rtlCol="0">
            <a:spAutoFit/>
          </a:bodyPr>
          <a:lstStyle/>
          <a:p>
            <a:endParaRPr lang="en-US" dirty="0"/>
          </a:p>
          <a:p>
            <a:r>
              <a:rPr lang="en-US" sz="2000" b="1" dirty="0">
                <a:solidFill>
                  <a:srgbClr val="FF0000"/>
                </a:solidFill>
              </a:rPr>
              <a:t>Wearables Examples:</a:t>
            </a:r>
          </a:p>
          <a:p>
            <a:endParaRPr lang="en-US" dirty="0"/>
          </a:p>
        </p:txBody>
      </p:sp>
      <p:pic>
        <p:nvPicPr>
          <p:cNvPr id="7" name="Graphic 21">
            <a:extLst>
              <a:ext uri="{FF2B5EF4-FFF2-40B4-BE49-F238E27FC236}">
                <a16:creationId xmlns:a16="http://schemas.microsoft.com/office/drawing/2014/main" id="{E5E9204B-DB37-0E63-AE62-1179F2BF5C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C45BC08-A17B-8DCF-9D98-D99BEC138798}"/>
              </a:ext>
            </a:extLst>
          </p:cNvPr>
          <p:cNvPicPr>
            <a:picLocks noChangeAspect="1"/>
          </p:cNvPicPr>
          <p:nvPr/>
        </p:nvPicPr>
        <p:blipFill>
          <a:blip r:embed="rId4"/>
          <a:stretch>
            <a:fillRect/>
          </a:stretch>
        </p:blipFill>
        <p:spPr>
          <a:xfrm>
            <a:off x="3105272" y="1779182"/>
            <a:ext cx="7925306" cy="3730476"/>
          </a:xfrm>
          <a:prstGeom prst="rect">
            <a:avLst/>
          </a:prstGeom>
        </p:spPr>
      </p:pic>
    </p:spTree>
    <p:extLst>
      <p:ext uri="{BB962C8B-B14F-4D97-AF65-F5344CB8AC3E}">
        <p14:creationId xmlns:p14="http://schemas.microsoft.com/office/powerpoint/2010/main" val="3121378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BB0D4-DE39-13CB-362A-CFB8198645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00D830-9CDB-88E6-B531-2F8BEF06226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19203CEF-E487-8BA2-EB7F-4C1B37464229}"/>
              </a:ext>
            </a:extLst>
          </p:cNvPr>
          <p:cNvSpPr txBox="1"/>
          <p:nvPr/>
        </p:nvSpPr>
        <p:spPr>
          <a:xfrm>
            <a:off x="2346764" y="-282026"/>
            <a:ext cx="6636463" cy="2031325"/>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r>
              <a:rPr lang="en-US" b="1" dirty="0"/>
              <a:t>Advantages of the IoT</a:t>
            </a:r>
          </a:p>
        </p:txBody>
      </p:sp>
      <p:sp>
        <p:nvSpPr>
          <p:cNvPr id="5" name="Rectangle 4">
            <a:extLst>
              <a:ext uri="{FF2B5EF4-FFF2-40B4-BE49-F238E27FC236}">
                <a16:creationId xmlns:a16="http://schemas.microsoft.com/office/drawing/2014/main" id="{D4C21006-02AA-333C-692C-310E65A067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533C684-2668-02AA-2BF7-AFD5B2A6E92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07C5CA71-EE2D-460E-0073-D258479BE55D}"/>
              </a:ext>
            </a:extLst>
          </p:cNvPr>
          <p:cNvSpPr txBox="1"/>
          <p:nvPr/>
        </p:nvSpPr>
        <p:spPr>
          <a:xfrm>
            <a:off x="717552" y="1824735"/>
            <a:ext cx="10532140" cy="4647426"/>
          </a:xfrm>
          <a:prstGeom prst="rect">
            <a:avLst/>
          </a:prstGeom>
          <a:noFill/>
        </p:spPr>
        <p:txBody>
          <a:bodyPr wrap="square" rtlCol="0">
            <a:spAutoFit/>
          </a:bodyPr>
          <a:lstStyle/>
          <a:p>
            <a:endParaRPr lang="en-US" dirty="0"/>
          </a:p>
          <a:p>
            <a:r>
              <a:rPr lang="en-US" sz="2000" b="1" dirty="0">
                <a:solidFill>
                  <a:srgbClr val="FF0000"/>
                </a:solidFill>
              </a:rPr>
              <a:t>Advantages of the IoT:</a:t>
            </a:r>
          </a:p>
          <a:p>
            <a:pPr marL="457200" indent="-457200" algn="just">
              <a:lnSpc>
                <a:spcPct val="150000"/>
              </a:lnSpc>
              <a:buFont typeface="+mj-lt"/>
              <a:buAutoNum type="arabicPeriod"/>
            </a:pPr>
            <a:r>
              <a:rPr lang="en-US" sz="2000" dirty="0"/>
              <a:t>It can assist in the smarter control of homes and cities via mobile phones. It enhances security and offers personal protection.</a:t>
            </a:r>
          </a:p>
          <a:p>
            <a:pPr marL="457200" indent="-457200" algn="just">
              <a:lnSpc>
                <a:spcPct val="150000"/>
              </a:lnSpc>
              <a:buFont typeface="+mj-lt"/>
              <a:buAutoNum type="arabicPeriod"/>
            </a:pPr>
            <a:r>
              <a:rPr lang="en-US" sz="2000" dirty="0"/>
              <a:t>By automating activities, it saves us a lot of time.</a:t>
            </a:r>
          </a:p>
          <a:p>
            <a:pPr marL="457200" indent="-457200" algn="just">
              <a:lnSpc>
                <a:spcPct val="150000"/>
              </a:lnSpc>
              <a:buFont typeface="+mj-lt"/>
              <a:buAutoNum type="arabicPeriod"/>
            </a:pPr>
            <a:r>
              <a:rPr lang="en-US" sz="2000" dirty="0"/>
              <a:t>Information is easily accessible, even if we are far away from our actual location, and it is updated frequently in real time.</a:t>
            </a:r>
          </a:p>
          <a:p>
            <a:pPr marL="457200" indent="-457200" algn="just">
              <a:lnSpc>
                <a:spcPct val="150000"/>
              </a:lnSpc>
              <a:buFont typeface="+mj-lt"/>
              <a:buAutoNum type="arabicPeriod"/>
            </a:pPr>
            <a:r>
              <a:rPr lang="en-US" sz="2000" dirty="0"/>
              <a:t>Electric Devices are directly connected and communicate with a controller computer, such as a cell phone, resulting in efficient electricity use. As a result, there will be no unnecessary use of electricity  equipment.</a:t>
            </a:r>
          </a:p>
          <a:p>
            <a:endParaRPr lang="en-US" dirty="0"/>
          </a:p>
        </p:txBody>
      </p:sp>
      <p:pic>
        <p:nvPicPr>
          <p:cNvPr id="7" name="Graphic 21">
            <a:extLst>
              <a:ext uri="{FF2B5EF4-FFF2-40B4-BE49-F238E27FC236}">
                <a16:creationId xmlns:a16="http://schemas.microsoft.com/office/drawing/2014/main" id="{CA189521-9F76-7408-403B-A42C4673CA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91083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16365-DE4B-39D9-1989-D67580FA5E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21BA3D-92C8-C34D-F718-F24F65B1DA4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FA11899A-45FB-493F-F56B-9AB314FFE270}"/>
              </a:ext>
            </a:extLst>
          </p:cNvPr>
          <p:cNvSpPr txBox="1"/>
          <p:nvPr/>
        </p:nvSpPr>
        <p:spPr>
          <a:xfrm>
            <a:off x="2346764" y="-282026"/>
            <a:ext cx="6636463" cy="2031325"/>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r>
              <a:rPr lang="en-US" b="1" dirty="0"/>
              <a:t>Advantages of the IoT</a:t>
            </a:r>
          </a:p>
        </p:txBody>
      </p:sp>
      <p:sp>
        <p:nvSpPr>
          <p:cNvPr id="5" name="Rectangle 4">
            <a:extLst>
              <a:ext uri="{FF2B5EF4-FFF2-40B4-BE49-F238E27FC236}">
                <a16:creationId xmlns:a16="http://schemas.microsoft.com/office/drawing/2014/main" id="{FBD24C91-E23B-715A-85DB-EB67CB5070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DB6E7DF-D75F-0311-8B33-53A71D872B8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20EAF506-D26E-ADD2-D3C4-F7BD74D92F5E}"/>
              </a:ext>
            </a:extLst>
          </p:cNvPr>
          <p:cNvSpPr txBox="1"/>
          <p:nvPr/>
        </p:nvSpPr>
        <p:spPr>
          <a:xfrm>
            <a:off x="662760" y="1815048"/>
            <a:ext cx="10532140" cy="4647426"/>
          </a:xfrm>
          <a:prstGeom prst="rect">
            <a:avLst/>
          </a:prstGeom>
          <a:noFill/>
        </p:spPr>
        <p:txBody>
          <a:bodyPr wrap="square" rtlCol="0">
            <a:spAutoFit/>
          </a:bodyPr>
          <a:lstStyle/>
          <a:p>
            <a:endParaRPr lang="en-US" dirty="0"/>
          </a:p>
          <a:p>
            <a:r>
              <a:rPr lang="en-US" sz="2000" b="1" dirty="0">
                <a:solidFill>
                  <a:srgbClr val="FF0000"/>
                </a:solidFill>
              </a:rPr>
              <a:t>Advantages of the IoT:</a:t>
            </a:r>
          </a:p>
          <a:p>
            <a:pPr lvl="1" indent="-457200" algn="just">
              <a:buFont typeface="+mj-lt"/>
              <a:buAutoNum type="arabicPeriod" startAt="5"/>
            </a:pPr>
            <a:r>
              <a:rPr lang="en-US" sz="2000" dirty="0"/>
              <a:t>Personal assistance can be provided by IoT apps, which can alert you to your regular plans.</a:t>
            </a:r>
          </a:p>
          <a:p>
            <a:pPr lvl="1" indent="-457200" algn="just">
              <a:buFont typeface="+mj-lt"/>
              <a:buAutoNum type="arabicPeriod" startAt="5"/>
            </a:pPr>
            <a:r>
              <a:rPr lang="en-US" sz="2000" dirty="0"/>
              <a:t>It is useful for safety because it senses any potential danger and warns users.   For example, GM OnStar, is a integrated device that system which identifies a car crash or accident on road. It immediately makes a call if an accident or crash is found.</a:t>
            </a:r>
          </a:p>
          <a:p>
            <a:pPr lvl="1" indent="-457200" algn="just">
              <a:buFont typeface="+mj-lt"/>
              <a:buAutoNum type="arabicPeriod" startAt="5"/>
            </a:pPr>
            <a:r>
              <a:rPr lang="en-US" sz="2000" dirty="0"/>
              <a:t>It minimizes human effort because IoT devices connect and communicate with one another and perform a variety of tasks without the need for human intervention.</a:t>
            </a:r>
          </a:p>
          <a:p>
            <a:pPr lvl="1" indent="-457200" algn="just">
              <a:buFont typeface="+mj-lt"/>
              <a:buAutoNum type="arabicPeriod" startAt="5"/>
            </a:pPr>
            <a:r>
              <a:rPr lang="en-US" sz="2000" dirty="0"/>
              <a:t>Patient care can be performed more effectively in real time without the need for a doctor's visit. It gives them the ability to make choices as well as provide evidence-based care.</a:t>
            </a:r>
          </a:p>
          <a:p>
            <a:pPr lvl="1" indent="-457200" algn="just">
              <a:buFont typeface="+mj-lt"/>
              <a:buAutoNum type="arabicPeriod" startAt="5"/>
            </a:pPr>
            <a:r>
              <a:rPr lang="en-US" sz="2000" dirty="0"/>
              <a:t>Asset tracking, traffic or transportation tracking, inventory control, delivery, surveillance, individual order tracking, and customer management can all be made more cost-effective with the right tracking system.</a:t>
            </a:r>
          </a:p>
          <a:p>
            <a:pPr marL="457200" indent="-457200" algn="just">
              <a:buFont typeface="+mj-lt"/>
              <a:buAutoNum type="arabicPeriod" startAt="5"/>
            </a:pPr>
            <a:endParaRPr lang="en-US" sz="2000" b="1" dirty="0"/>
          </a:p>
          <a:p>
            <a:endParaRPr lang="en-US" dirty="0"/>
          </a:p>
        </p:txBody>
      </p:sp>
      <p:pic>
        <p:nvPicPr>
          <p:cNvPr id="7" name="Graphic 21">
            <a:extLst>
              <a:ext uri="{FF2B5EF4-FFF2-40B4-BE49-F238E27FC236}">
                <a16:creationId xmlns:a16="http://schemas.microsoft.com/office/drawing/2014/main" id="{99A5DECD-1C87-DF38-4452-6DCF9BBC4E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76857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359AC-E9A6-D080-029C-8CDB12DF0D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A6841-D63E-729C-5B29-EC524FFB13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20334B67-6747-8D04-26ED-D2B3B998119A}"/>
              </a:ext>
            </a:extLst>
          </p:cNvPr>
          <p:cNvSpPr txBox="1"/>
          <p:nvPr/>
        </p:nvSpPr>
        <p:spPr>
          <a:xfrm>
            <a:off x="2240783" y="-560094"/>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latin typeface="Alexandria"/>
              </a:rPr>
              <a:t>Summary</a:t>
            </a:r>
            <a:endParaRPr lang="en-US" b="1" dirty="0">
              <a:latin typeface="Alexandria"/>
            </a:endParaRPr>
          </a:p>
        </p:txBody>
      </p:sp>
      <p:sp>
        <p:nvSpPr>
          <p:cNvPr id="5" name="Rectangle 4">
            <a:extLst>
              <a:ext uri="{FF2B5EF4-FFF2-40B4-BE49-F238E27FC236}">
                <a16:creationId xmlns:a16="http://schemas.microsoft.com/office/drawing/2014/main" id="{D9131196-BA91-CC5D-4E25-CC794DE561C1}"/>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41AD14DD-8F1B-038B-7A31-9C243C2D8628}"/>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B8E3D900-B0CF-1FE4-7516-73573FD4DEB0}"/>
              </a:ext>
            </a:extLst>
          </p:cNvPr>
          <p:cNvSpPr txBox="1"/>
          <p:nvPr/>
        </p:nvSpPr>
        <p:spPr>
          <a:xfrm>
            <a:off x="897860" y="1959691"/>
            <a:ext cx="10532140" cy="2015936"/>
          </a:xfrm>
          <a:prstGeom prst="rect">
            <a:avLst/>
          </a:prstGeom>
          <a:noFill/>
        </p:spPr>
        <p:txBody>
          <a:bodyPr wrap="square" rtlCol="0">
            <a:spAutoFit/>
          </a:bodyPr>
          <a:lstStyle/>
          <a:p>
            <a:pPr algn="just">
              <a:lnSpc>
                <a:spcPct val="150000"/>
              </a:lnSpc>
            </a:pPr>
            <a:endParaRPr lang="en-US" sz="2000" dirty="0">
              <a:latin typeface="Alexandria"/>
            </a:endParaRPr>
          </a:p>
          <a:p>
            <a:pPr algn="just">
              <a:lnSpc>
                <a:spcPct val="150000"/>
              </a:lnSpc>
            </a:pPr>
            <a:endParaRPr lang="en-US" sz="2000" dirty="0">
              <a:latin typeface="Alexandria"/>
            </a:endParaRPr>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0908B1DC-840F-6713-AAC2-298A6697F6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C4CC1C6-7FF2-C64B-93A7-C5D534BBAB1B}"/>
              </a:ext>
            </a:extLst>
          </p:cNvPr>
          <p:cNvSpPr txBox="1"/>
          <p:nvPr/>
        </p:nvSpPr>
        <p:spPr>
          <a:xfrm>
            <a:off x="762000" y="1839375"/>
            <a:ext cx="9944755" cy="3634136"/>
          </a:xfrm>
          <a:prstGeom prst="rect">
            <a:avLst/>
          </a:prstGeom>
          <a:noFill/>
        </p:spPr>
        <p:txBody>
          <a:bodyPr wrap="square" rtlCol="0">
            <a:spAutoFit/>
          </a:bodyPr>
          <a:lstStyle/>
          <a:p>
            <a:pPr marL="457200" indent="-4572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IoT connects devices for data-driven solutions</a:t>
            </a:r>
          </a:p>
          <a:p>
            <a:pPr marL="457200" indent="-4572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IoT sensors and Actuators</a:t>
            </a:r>
          </a:p>
          <a:p>
            <a:pPr marL="457200" indent="-4572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Wide applications</a:t>
            </a:r>
          </a:p>
          <a:p>
            <a:pPr marL="457200" indent="-4572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Advantages of IoT</a:t>
            </a:r>
            <a:endParaRPr lang="en-US" dirty="0"/>
          </a:p>
        </p:txBody>
      </p:sp>
    </p:spTree>
    <p:extLst>
      <p:ext uri="{BB962C8B-B14F-4D97-AF65-F5344CB8AC3E}">
        <p14:creationId xmlns:p14="http://schemas.microsoft.com/office/powerpoint/2010/main" val="2309472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schemas.openxmlformats.org/package/2006/metadata/core-properties"/>
    <ds:schemaRef ds:uri="http://purl.org/dc/elements/1.1/"/>
    <ds:schemaRef ds:uri="http://purl.org/dc/terms/"/>
    <ds:schemaRef ds:uri="http://schemas.microsoft.com/office/2006/metadata/properties"/>
    <ds:schemaRef ds:uri="http://purl.org/dc/dcmitype/"/>
    <ds:schemaRef ds:uri="688354b5-287c-4cda-825e-1d7935aea40e"/>
    <ds:schemaRef ds:uri="http://schemas.microsoft.com/office/2006/documentManagement/types"/>
    <ds:schemaRef ds:uri="aca13214-df29-4e3c-a050-857c0bf7bd8e"/>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5EB2A66B-E384-4E5E-AC51-F910B3B3D69F}"/>
</file>

<file path=docProps/app.xml><?xml version="1.0" encoding="utf-8"?>
<Properties xmlns="http://schemas.openxmlformats.org/officeDocument/2006/extended-properties" xmlns:vt="http://schemas.openxmlformats.org/officeDocument/2006/docPropsVTypes">
  <TotalTime>640</TotalTime>
  <Words>2733</Words>
  <Application>Microsoft Office PowerPoint</Application>
  <PresentationFormat>Widescreen</PresentationFormat>
  <Paragraphs>350</Paragraphs>
  <Slides>40</Slides>
  <Notes>32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Wesam Ahmed</cp:lastModifiedBy>
  <cp:revision>167</cp:revision>
  <dcterms:created xsi:type="dcterms:W3CDTF">2023-04-29T09:08:00Z</dcterms:created>
  <dcterms:modified xsi:type="dcterms:W3CDTF">2025-09-24T04:37:42Z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