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51"/>
  </p:notesMasterIdLst>
  <p:sldIdLst>
    <p:sldId id="303" r:id="rId5"/>
    <p:sldId id="271" r:id="rId6"/>
    <p:sldId id="507" r:id="rId7"/>
    <p:sldId id="313" r:id="rId8"/>
    <p:sldId id="510" r:id="rId9"/>
    <p:sldId id="511" r:id="rId10"/>
    <p:sldId id="512" r:id="rId11"/>
    <p:sldId id="513" r:id="rId12"/>
    <p:sldId id="516" r:id="rId13"/>
    <p:sldId id="517" r:id="rId14"/>
    <p:sldId id="518" r:id="rId15"/>
    <p:sldId id="519" r:id="rId16"/>
    <p:sldId id="520" r:id="rId17"/>
    <p:sldId id="521" r:id="rId18"/>
    <p:sldId id="523" r:id="rId19"/>
    <p:sldId id="526" r:id="rId20"/>
    <p:sldId id="527" r:id="rId21"/>
    <p:sldId id="528" r:id="rId22"/>
    <p:sldId id="530" r:id="rId23"/>
    <p:sldId id="529" r:id="rId24"/>
    <p:sldId id="532" r:id="rId25"/>
    <p:sldId id="533" r:id="rId26"/>
    <p:sldId id="534" r:id="rId27"/>
    <p:sldId id="535" r:id="rId28"/>
    <p:sldId id="536" r:id="rId29"/>
    <p:sldId id="538" r:id="rId30"/>
    <p:sldId id="539" r:id="rId31"/>
    <p:sldId id="540" r:id="rId32"/>
    <p:sldId id="541" r:id="rId33"/>
    <p:sldId id="543" r:id="rId34"/>
    <p:sldId id="544" r:id="rId35"/>
    <p:sldId id="545" r:id="rId36"/>
    <p:sldId id="546" r:id="rId37"/>
    <p:sldId id="547" r:id="rId38"/>
    <p:sldId id="550" r:id="rId39"/>
    <p:sldId id="551" r:id="rId40"/>
    <p:sldId id="552" r:id="rId41"/>
    <p:sldId id="553" r:id="rId42"/>
    <p:sldId id="554" r:id="rId43"/>
    <p:sldId id="555" r:id="rId44"/>
    <p:sldId id="556" r:id="rId45"/>
    <p:sldId id="557" r:id="rId46"/>
    <p:sldId id="558" r:id="rId47"/>
    <p:sldId id="560" r:id="rId48"/>
    <p:sldId id="506" r:id="rId49"/>
    <p:sldId id="349" r:id="rId5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303"/>
            <p14:sldId id="271"/>
            <p14:sldId id="507"/>
            <p14:sldId id="313"/>
            <p14:sldId id="510"/>
            <p14:sldId id="511"/>
            <p14:sldId id="512"/>
            <p14:sldId id="513"/>
            <p14:sldId id="516"/>
            <p14:sldId id="517"/>
            <p14:sldId id="518"/>
            <p14:sldId id="519"/>
            <p14:sldId id="520"/>
            <p14:sldId id="521"/>
            <p14:sldId id="523"/>
            <p14:sldId id="526"/>
            <p14:sldId id="527"/>
            <p14:sldId id="528"/>
            <p14:sldId id="530"/>
            <p14:sldId id="529"/>
            <p14:sldId id="532"/>
            <p14:sldId id="533"/>
            <p14:sldId id="534"/>
            <p14:sldId id="535"/>
            <p14:sldId id="536"/>
            <p14:sldId id="538"/>
            <p14:sldId id="539"/>
            <p14:sldId id="540"/>
            <p14:sldId id="541"/>
            <p14:sldId id="543"/>
            <p14:sldId id="544"/>
            <p14:sldId id="545"/>
            <p14:sldId id="546"/>
            <p14:sldId id="547"/>
            <p14:sldId id="550"/>
            <p14:sldId id="551"/>
            <p14:sldId id="552"/>
            <p14:sldId id="553"/>
            <p14:sldId id="554"/>
            <p14:sldId id="555"/>
            <p14:sldId id="556"/>
            <p14:sldId id="557"/>
            <p14:sldId id="558"/>
            <p14:sldId id="560"/>
            <p14:sldId id="506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AEEF"/>
    <a:srgbClr val="FFD200"/>
    <a:srgbClr val="203E5F"/>
    <a:srgbClr val="F58221"/>
    <a:srgbClr val="000000"/>
    <a:srgbClr val="669BBC"/>
    <a:srgbClr val="2D3956"/>
    <a:srgbClr val="8E5A6D"/>
    <a:srgbClr val="FAC748"/>
    <a:srgbClr val="852F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B2617DA-3115-14AF-F208-F3AE87B70CE9}" v="3" dt="2024-09-14T08:27:33.0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0" d="100"/>
          <a:sy n="70" d="100"/>
        </p:scale>
        <p:origin x="512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viewProps" Target="viewProps.xml"/><Relationship Id="rId5" Type="http://schemas.openxmlformats.org/officeDocument/2006/relationships/slide" Target="slides/slide1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microsoft.com/office/2016/11/relationships/changesInfo" Target="changesInfos/changesInfo1.xml"/><Relationship Id="rId8" Type="http://schemas.openxmlformats.org/officeDocument/2006/relationships/slide" Target="slides/slide4.xml"/><Relationship Id="rId51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microsoft.com/office/2015/10/relationships/revisionInfo" Target="revisionInfo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Ahmed" userId="S::mohammad.ahmed@midocean.edu.km::b97056a5-6e64-4c8c-ae98-39dabe693af2" providerId="AD" clId="Web-{AAB95B99-0F72-5DA0-87AE-3ED0F10E3E86}"/>
    <pc:docChg chg="modSld">
      <pc:chgData name="Mohamed Ahmed" userId="S::mohammad.ahmed@midocean.edu.km::b97056a5-6e64-4c8c-ae98-39dabe693af2" providerId="AD" clId="Web-{AAB95B99-0F72-5DA0-87AE-3ED0F10E3E86}" dt="2024-08-03T22:11:52.769" v="8"/>
      <pc:docMkLst>
        <pc:docMk/>
      </pc:docMkLst>
      <pc:sldChg chg="delSp modSp">
        <pc:chgData name="Mohamed Ahmed" userId="S::mohammad.ahmed@midocean.edu.km::b97056a5-6e64-4c8c-ae98-39dabe693af2" providerId="AD" clId="Web-{AAB95B99-0F72-5DA0-87AE-3ED0F10E3E86}" dt="2024-08-03T22:11:52.769" v="8"/>
        <pc:sldMkLst>
          <pc:docMk/>
          <pc:sldMk cId="0" sldId="306"/>
        </pc:sldMkLst>
        <pc:spChg chg="del mod">
          <ac:chgData name="Mohamed Ahmed" userId="S::mohammad.ahmed@midocean.edu.km::b97056a5-6e64-4c8c-ae98-39dabe693af2" providerId="AD" clId="Web-{AAB95B99-0F72-5DA0-87AE-3ED0F10E3E86}" dt="2024-08-03T22:11:52.769" v="8"/>
          <ac:spMkLst>
            <pc:docMk/>
            <pc:sldMk cId="0" sldId="306"/>
            <ac:spMk id="3" creationId="{00000000-0000-0000-0000-000000000000}"/>
          </ac:spMkLst>
        </pc:spChg>
      </pc:sldChg>
    </pc:docChg>
  </pc:docChgLst>
  <pc:docChgLst>
    <pc:chgData name="MoumenCharef Eddine" userId="S::moumen.charefeddine@midocean.edu.km::4e634a0d-971e-4aed-a065-e78a2b447985" providerId="AD" clId="Web-{CA943C24-D059-A662-D3D4-F11F56A45DCC}"/>
    <pc:docChg chg="modSld">
      <pc:chgData name="MoumenCharef Eddine" userId="S::moumen.charefeddine@midocean.edu.km::4e634a0d-971e-4aed-a065-e78a2b447985" providerId="AD" clId="Web-{CA943C24-D059-A662-D3D4-F11F56A45DCC}" dt="2024-09-04T15:55:01.101" v="1" actId="1076"/>
      <pc:docMkLst>
        <pc:docMk/>
      </pc:docMkLst>
      <pc:sldChg chg="modSp">
        <pc:chgData name="MoumenCharef Eddine" userId="S::moumen.charefeddine@midocean.edu.km::4e634a0d-971e-4aed-a065-e78a2b447985" providerId="AD" clId="Web-{CA943C24-D059-A662-D3D4-F11F56A45DCC}" dt="2024-09-04T15:55:01.101" v="1" actId="1076"/>
        <pc:sldMkLst>
          <pc:docMk/>
          <pc:sldMk cId="1389432737" sldId="495"/>
        </pc:sldMkLst>
        <pc:picChg chg="mod">
          <ac:chgData name="MoumenCharef Eddine" userId="S::moumen.charefeddine@midocean.edu.km::4e634a0d-971e-4aed-a065-e78a2b447985" providerId="AD" clId="Web-{CA943C24-D059-A662-D3D4-F11F56A45DCC}" dt="2024-09-04T15:54:58.976" v="0" actId="1076"/>
          <ac:picMkLst>
            <pc:docMk/>
            <pc:sldMk cId="1389432737" sldId="495"/>
            <ac:picMk id="5" creationId="{00000000-0000-0000-0000-000000000000}"/>
          </ac:picMkLst>
        </pc:picChg>
        <pc:picChg chg="mod">
          <ac:chgData name="MoumenCharef Eddine" userId="S::moumen.charefeddine@midocean.edu.km::4e634a0d-971e-4aed-a065-e78a2b447985" providerId="AD" clId="Web-{CA943C24-D059-A662-D3D4-F11F56A45DCC}" dt="2024-09-04T15:55:01.101" v="1" actId="1076"/>
          <ac:picMkLst>
            <pc:docMk/>
            <pc:sldMk cId="1389432737" sldId="495"/>
            <ac:picMk id="8" creationId="{00000000-0000-0000-0000-000000000000}"/>
          </ac:picMkLst>
        </pc:picChg>
      </pc:sldChg>
    </pc:docChg>
  </pc:docChgLst>
  <pc:docChgLst>
    <pc:chgData name="KodsHassine" userId="S::kods.hassine@midocean.edu.km::a38286e8-f868-4b29-808a-12842d2d340e" providerId="AD" clId="Web-{AB2617DA-3115-14AF-F208-F3AE87B70CE9}"/>
    <pc:docChg chg="modSld">
      <pc:chgData name="KodsHassine" userId="S::kods.hassine@midocean.edu.km::a38286e8-f868-4b29-808a-12842d2d340e" providerId="AD" clId="Web-{AB2617DA-3115-14AF-F208-F3AE87B70CE9}" dt="2024-09-14T08:25:39.403" v="1" actId="20577"/>
      <pc:docMkLst>
        <pc:docMk/>
      </pc:docMkLst>
      <pc:sldChg chg="modSp">
        <pc:chgData name="KodsHassine" userId="S::kods.hassine@midocean.edu.km::a38286e8-f868-4b29-808a-12842d2d340e" providerId="AD" clId="Web-{AB2617DA-3115-14AF-F208-F3AE87B70CE9}" dt="2024-09-14T08:25:39.403" v="1" actId="20577"/>
        <pc:sldMkLst>
          <pc:docMk/>
          <pc:sldMk cId="0" sldId="480"/>
        </pc:sldMkLst>
        <pc:spChg chg="mod">
          <ac:chgData name="KodsHassine" userId="S::kods.hassine@midocean.edu.km::a38286e8-f868-4b29-808a-12842d2d340e" providerId="AD" clId="Web-{AB2617DA-3115-14AF-F208-F3AE87B70CE9}" dt="2024-09-14T08:25:39.403" v="1" actId="20577"/>
          <ac:spMkLst>
            <pc:docMk/>
            <pc:sldMk cId="0" sldId="480"/>
            <ac:spMk id="31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1/24/2025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1/24/2025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1/24/2025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1/24/2025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/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8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1/24/2025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  <p:sldLayoutId id="2147483662" r:id="rId13"/>
    <p:sldLayoutId id="2147483663" r:id="rId14"/>
    <p:sldLayoutId id="2147483664" r:id="rId15"/>
    <p:sldLayoutId id="2147483665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9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3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47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49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52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57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61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13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70.png"/><Relationship Id="rId4" Type="http://schemas.openxmlformats.org/officeDocument/2006/relationships/image" Target="../media/image69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/>
          <p:cNvSpPr/>
          <p:nvPr/>
        </p:nvSpPr>
        <p:spPr>
          <a:xfrm flipV="1">
            <a:off x="-59992" y="-34283"/>
            <a:ext cx="12088141" cy="4999592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>
            <a:fillRect/>
          </a:stretch>
        </p:blipFill>
        <p:spPr>
          <a:xfrm>
            <a:off x="0" y="-43542"/>
            <a:ext cx="6016752" cy="3683005"/>
          </a:xfrm>
        </p:spPr>
      </p:pic>
      <p:sp>
        <p:nvSpPr>
          <p:cNvPr id="9" name="TextBox 8"/>
          <p:cNvSpPr txBox="1"/>
          <p:nvPr/>
        </p:nvSpPr>
        <p:spPr>
          <a:xfrm>
            <a:off x="5001768" y="1801592"/>
            <a:ext cx="6519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Introduction to Digital Media</a:t>
            </a:r>
          </a:p>
        </p:txBody>
      </p:sp>
      <p:sp>
        <p:nvSpPr>
          <p:cNvPr id="10" name="Rectangle: Rounded Corners 9"/>
          <p:cNvSpPr/>
          <p:nvPr/>
        </p:nvSpPr>
        <p:spPr>
          <a:xfrm>
            <a:off x="4389120" y="2790643"/>
            <a:ext cx="6903720" cy="9666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chemeClr val="tx1"/>
                </a:solidFill>
                <a:latin typeface="Alexandria" charset="0"/>
                <a:cs typeface="Alexandria" charset="0"/>
              </a:rPr>
              <a:t>Digital Media and Identity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175114" y="3853478"/>
            <a:ext cx="194437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latin typeface="Alexandria" charset="0"/>
                <a:cs typeface="Alexandria" charset="0"/>
              </a:rPr>
              <a:t>DGM 711</a:t>
            </a:r>
          </a:p>
          <a:p>
            <a:pPr algn="ctr"/>
            <a:r>
              <a:rPr lang="en-US" sz="3600" b="1" dirty="0">
                <a:latin typeface="Alexandria" charset="0"/>
                <a:cs typeface="Alexandria" charset="0"/>
              </a:rPr>
              <a:t>Lecture 6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78641" y="5575698"/>
            <a:ext cx="48864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 Dr. Shereen Kedwany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9185" y="5047660"/>
            <a:ext cx="4886463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rgbClr val="00B0F0"/>
                </a:solidFill>
                <a:latin typeface="Alexandria" charset="0"/>
                <a:cs typeface="Alexandria" charset="0"/>
              </a:rPr>
              <a:t>Prepared by</a:t>
            </a: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3950"/>
    </mc:Choice>
    <mc:Fallback xmlns="">
      <p:transition spd="slow" advTm="113950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265466" y="1181026"/>
            <a:ext cx="1376399" cy="580547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653610" y="335579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/>
          <p:cNvSpPr/>
          <p:nvPr/>
        </p:nvSpPr>
        <p:spPr>
          <a:xfrm>
            <a:off x="265466" y="1856508"/>
            <a:ext cx="10405582" cy="4651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Digital media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foster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new forms of interaction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and enrich the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social life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of individuals.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Therefore,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social relationships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seem to always be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mediated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Yet the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social relations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these technologies mediate are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not neutral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, but rather depend on uneven power dynamics, as well as on cultural and identity factors.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Social media are “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coding relationships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between people, things and ideas into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algorithms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.”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This means that it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analyzes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past interactions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in order to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predict future behavior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0A1F61"/>
              </a:solidFill>
              <a:effectLst/>
              <a:uLnTx/>
              <a:uFillTx/>
              <a:latin typeface="Tajawal ExtraBold" panose="00000800000000000000" pitchFamily="2" charset="-78"/>
              <a:ea typeface="+mn-ea"/>
              <a:cs typeface="Tajawal ExtraBold" panose="00000800000000000000" pitchFamily="2" charset="-78"/>
            </a:endParaRP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These companies have developed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business models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that allow them to extract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profits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from the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information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they manage.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The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information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collected by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social media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platforms can be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sold to third parties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2051254" y="1053687"/>
            <a:ext cx="28956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Reminder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265466" y="1264903"/>
            <a:ext cx="13763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5</a:t>
            </a:r>
          </a:p>
          <a:p>
            <a:pPr algn="ctr"/>
            <a:endParaRPr lang="en-US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246430" y="-37676"/>
            <a:ext cx="2305141" cy="107634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4F9BBA30-D533-FFFC-843F-E058D8A945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71482" y="648252"/>
            <a:ext cx="2938527" cy="117663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5883"/>
    </mc:Choice>
    <mc:Fallback xmlns="">
      <p:transition spd="slow" advTm="265883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902CB7-4F09-6DB1-2C65-FDEA27D033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CA57EB8E-6DBA-2003-4A39-3DD46E9F0F29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>
          <a:xfrm>
            <a:off x="7123176" y="642881"/>
            <a:ext cx="4822394" cy="2237384"/>
          </a:xfr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6E73A92A-D925-A6A8-5515-C0C3B9E6C9AE}"/>
              </a:ext>
            </a:extLst>
          </p:cNvPr>
          <p:cNvSpPr/>
          <p:nvPr/>
        </p:nvSpPr>
        <p:spPr>
          <a:xfrm>
            <a:off x="265466" y="1181026"/>
            <a:ext cx="1376399" cy="580547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11782B7-C973-80D8-C5AD-72E478846300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EC26BC33-9259-4B42-F863-C4A9F07AD0F5}"/>
              </a:ext>
            </a:extLst>
          </p:cNvPr>
          <p:cNvSpPr/>
          <p:nvPr/>
        </p:nvSpPr>
        <p:spPr>
          <a:xfrm>
            <a:off x="708939" y="2799255"/>
            <a:ext cx="9299591" cy="32441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I. 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Digital Identity .</a:t>
            </a: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II. Digital Cultures .</a:t>
            </a: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III. Algorithmic Identity .</a:t>
            </a: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VI. Critiques of Digital Sociality .</a:t>
            </a: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jawal Medium" panose="00000600000000000000" pitchFamily="2" charset="-78"/>
                <a:ea typeface="+mn-ea"/>
                <a:cs typeface="Tajawal Medium" panose="00000600000000000000" pitchFamily="2" charset="-78"/>
              </a:rPr>
              <a:t>V. Conclusion. 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8D3BBA96-5537-7897-9412-BD87C45513EE}"/>
              </a:ext>
            </a:extLst>
          </p:cNvPr>
          <p:cNvSpPr txBox="1"/>
          <p:nvPr/>
        </p:nvSpPr>
        <p:spPr>
          <a:xfrm>
            <a:off x="1822654" y="1038667"/>
            <a:ext cx="17716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Outline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F6747906-611C-E2D0-C8B6-7F7163078BD9}"/>
              </a:ext>
            </a:extLst>
          </p:cNvPr>
          <p:cNvSpPr txBox="1"/>
          <p:nvPr/>
        </p:nvSpPr>
        <p:spPr>
          <a:xfrm>
            <a:off x="265466" y="1264903"/>
            <a:ext cx="13763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6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32CBA60F-D835-A451-75A2-29F530F2CEB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246430" y="-3767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593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455"/>
    </mc:Choice>
    <mc:Fallback xmlns="">
      <p:transition spd="slow" advTm="34455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4BEC19E7-F70F-48BC-7401-B41D22D7489B}"/>
              </a:ext>
            </a:extLst>
          </p:cNvPr>
          <p:cNvSpPr/>
          <p:nvPr/>
        </p:nvSpPr>
        <p:spPr>
          <a:xfrm>
            <a:off x="192062" y="1123944"/>
            <a:ext cx="11817162" cy="550918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ight Triangle 1"/>
          <p:cNvSpPr/>
          <p:nvPr/>
        </p:nvSpPr>
        <p:spPr>
          <a:xfrm rot="5400000">
            <a:off x="-213074" y="-447595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25" name="TextBox 24"/>
          <p:cNvSpPr txBox="1"/>
          <p:nvPr/>
        </p:nvSpPr>
        <p:spPr>
          <a:xfrm>
            <a:off x="2404338" y="307220"/>
            <a:ext cx="72151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I. Digital Identity :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1582053" y="1304724"/>
            <a:ext cx="81194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Digital media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, and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social media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platforms in particular, are important instruments through which individuals implement active strategies of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identity building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</a:t>
            </a:r>
          </a:p>
          <a:p>
            <a:endParaRPr lang="en-US" sz="1400" dirty="0">
              <a:latin typeface="Alexandria" charset="0"/>
              <a:cs typeface="Alexandria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302926" y="215826"/>
            <a:ext cx="1660951" cy="74193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315045" y="356409"/>
            <a:ext cx="1475907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Lecture 6</a:t>
            </a:r>
          </a:p>
          <a:p>
            <a:pPr algn="ctr"/>
            <a:endParaRPr lang="en-US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0552176" y="59790"/>
            <a:ext cx="1535964" cy="71719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1296472-D229-DCA6-E5C8-3F99ED3C4A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4566" y="3496229"/>
            <a:ext cx="3737172" cy="2761727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294"/>
    </mc:Choice>
    <mc:Fallback xmlns="">
      <p:transition spd="slow" advTm="76294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F6F4FA-9D98-9A00-9E38-D58434DFEB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410FD241-E5EB-A441-0216-9638C939AB59}"/>
              </a:ext>
            </a:extLst>
          </p:cNvPr>
          <p:cNvSpPr/>
          <p:nvPr/>
        </p:nvSpPr>
        <p:spPr>
          <a:xfrm>
            <a:off x="259080" y="871001"/>
            <a:ext cx="11752343" cy="587156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BDDE819-B9CD-24A1-1435-670E7D343431}"/>
              </a:ext>
            </a:extLst>
          </p:cNvPr>
          <p:cNvSpPr txBox="1"/>
          <p:nvPr/>
        </p:nvSpPr>
        <p:spPr>
          <a:xfrm>
            <a:off x="2746826" y="171114"/>
            <a:ext cx="7535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I. Digital Identity 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A8CBC06-F4BF-0663-70D7-5C0F65C5C971}"/>
              </a:ext>
            </a:extLst>
          </p:cNvPr>
          <p:cNvSpPr/>
          <p:nvPr/>
        </p:nvSpPr>
        <p:spPr>
          <a:xfrm>
            <a:off x="617281" y="115433"/>
            <a:ext cx="1458408" cy="519609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A6F35E0-EBBD-AE5D-8A25-2FC4D3416835}"/>
              </a:ext>
            </a:extLst>
          </p:cNvPr>
          <p:cNvSpPr txBox="1"/>
          <p:nvPr/>
        </p:nvSpPr>
        <p:spPr>
          <a:xfrm>
            <a:off x="617281" y="159032"/>
            <a:ext cx="15739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Lecture </a:t>
            </a:r>
            <a:r>
              <a:rPr lang="en-US" sz="2000" b="1" dirty="0">
                <a:solidFill>
                  <a:prstClr val="white"/>
                </a:solidFill>
                <a:latin typeface="Alexandria" charset="0"/>
                <a:cs typeface="Alexandria" charset="0"/>
              </a:rPr>
              <a:t>6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lexandria" charset="0"/>
              <a:ea typeface="+mn-ea"/>
              <a:cs typeface="Alexandria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9AD840B5-AFCF-263D-1FB0-AE2CA49675D9}"/>
              </a:ext>
            </a:extLst>
          </p:cNvPr>
          <p:cNvSpPr txBox="1"/>
          <p:nvPr/>
        </p:nvSpPr>
        <p:spPr>
          <a:xfrm>
            <a:off x="352399" y="1139261"/>
            <a:ext cx="7855350" cy="5113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In the mid‐twentieth century the sociologist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Erving Goffman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studied the rituals of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self‐presentation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through which people present themselves in public and construct their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identity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through communicative practices (1959).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This idea has been recalibrated to adapt to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digital media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and the possibilities offered by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social media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platforms.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Goffman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used the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theater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as a metaphor to describe the way in which people “perform” their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identity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in public.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Following this metaphor, we can argue that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social media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are one of the “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stages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” from which individuals represent their own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identity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through a continuous work of construction.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4C101449-0E0F-6F6E-C30D-BEAF8C4790E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0281938" y="19851"/>
            <a:ext cx="1729485" cy="807551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386D0999-5BFD-3D2A-F830-195FB5072E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49887" y="947566"/>
            <a:ext cx="1871634" cy="166435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137E66A-5080-4CCC-3DEF-857C3633C0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24275" y="2688483"/>
            <a:ext cx="3115326" cy="2420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1766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16951"/>
    </mc:Choice>
    <mc:Fallback xmlns="">
      <p:transition advTm="116951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03C19E-12D1-BD36-E1B6-29F70A4536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E576B51E-4AD7-80A7-7125-FB1E0AC3C1CB}"/>
              </a:ext>
            </a:extLst>
          </p:cNvPr>
          <p:cNvSpPr/>
          <p:nvPr/>
        </p:nvSpPr>
        <p:spPr>
          <a:xfrm>
            <a:off x="266940" y="712242"/>
            <a:ext cx="11752343" cy="603697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AB60EF7-8298-6E6A-F790-D71DB1736E9C}"/>
              </a:ext>
            </a:extLst>
          </p:cNvPr>
          <p:cNvSpPr txBox="1"/>
          <p:nvPr/>
        </p:nvSpPr>
        <p:spPr>
          <a:xfrm>
            <a:off x="2917425" y="178003"/>
            <a:ext cx="72489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I. Digital Identity 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7FCC428-35E4-CF4A-C8B8-52ABF7CE6339}"/>
              </a:ext>
            </a:extLst>
          </p:cNvPr>
          <p:cNvSpPr/>
          <p:nvPr/>
        </p:nvSpPr>
        <p:spPr>
          <a:xfrm>
            <a:off x="617281" y="115433"/>
            <a:ext cx="1458408" cy="519609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ED389B-95B4-045E-6C26-FCB8BB18CD50}"/>
              </a:ext>
            </a:extLst>
          </p:cNvPr>
          <p:cNvSpPr txBox="1"/>
          <p:nvPr/>
        </p:nvSpPr>
        <p:spPr>
          <a:xfrm>
            <a:off x="617281" y="159032"/>
            <a:ext cx="15739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Lecture 6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8E80AA3F-7473-A12C-DBEB-4E8750ED239E}"/>
              </a:ext>
            </a:extLst>
          </p:cNvPr>
          <p:cNvSpPr txBox="1"/>
          <p:nvPr/>
        </p:nvSpPr>
        <p:spPr>
          <a:xfrm>
            <a:off x="396137" y="705593"/>
            <a:ext cx="8098639" cy="6036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Social media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provide individuals with a high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control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over these processes, therefore allowing for a particularly flexible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construction of identity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Opening an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account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of a particular social media, choosing the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photo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that characterizes your profile, choosing your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friends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, joining a particular discussion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group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, posting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politically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connoted images or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links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to music videos are all examples of the ways in which we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represent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in public some features that we want to be perceived as part of our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identity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By revealing something about themselves, for example the way they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dress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, their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hobbies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, musical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preferences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, or political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views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, individuals perform the continuous work of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identity construction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discussed by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Goffman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D84E1486-2C26-EB75-1A13-EC01FC287FF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0281938" y="19851"/>
            <a:ext cx="1729485" cy="80755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55883FC-D52C-923D-4354-095BCCBD6C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84095" y="1203826"/>
            <a:ext cx="2639797" cy="3078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8748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00659"/>
    </mc:Choice>
    <mc:Fallback xmlns="">
      <p:transition advTm="200659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51D034-1906-7F2E-CE94-1A716FE2A3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7D69825D-9901-7048-86B4-F9B5DB0308FC}"/>
              </a:ext>
            </a:extLst>
          </p:cNvPr>
          <p:cNvSpPr/>
          <p:nvPr/>
        </p:nvSpPr>
        <p:spPr>
          <a:xfrm>
            <a:off x="219828" y="582669"/>
            <a:ext cx="11752343" cy="6159898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EBF4163-1B3E-ED0A-D1AD-3DD5122E5031}"/>
              </a:ext>
            </a:extLst>
          </p:cNvPr>
          <p:cNvSpPr txBox="1"/>
          <p:nvPr/>
        </p:nvSpPr>
        <p:spPr>
          <a:xfrm>
            <a:off x="2511551" y="35922"/>
            <a:ext cx="71688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I. Digital Identity 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1491F6F-6AFD-2908-8337-70CD87CEA9B1}"/>
              </a:ext>
            </a:extLst>
          </p:cNvPr>
          <p:cNvSpPr/>
          <p:nvPr/>
        </p:nvSpPr>
        <p:spPr>
          <a:xfrm>
            <a:off x="675050" y="25891"/>
            <a:ext cx="1458408" cy="519609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5FF2EDC-F40E-B402-F062-B2AF18A9C286}"/>
              </a:ext>
            </a:extLst>
          </p:cNvPr>
          <p:cNvSpPr txBox="1"/>
          <p:nvPr/>
        </p:nvSpPr>
        <p:spPr>
          <a:xfrm>
            <a:off x="617281" y="49418"/>
            <a:ext cx="15739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Lecture 6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241DB13B-BB9C-CF0E-25B5-ED66D94B76B5}"/>
              </a:ext>
            </a:extLst>
          </p:cNvPr>
          <p:cNvSpPr txBox="1"/>
          <p:nvPr/>
        </p:nvSpPr>
        <p:spPr>
          <a:xfrm>
            <a:off x="374793" y="658144"/>
            <a:ext cx="7991967" cy="5849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The type of 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information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that we make 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public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may vary within different 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contexts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, i.e., on platforms that are meant to have specific 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purposes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or 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audiences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For example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, 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professional identity construction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is explicit on 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LinkedIn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, while on 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Facebook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the boundary between professional identity and other forms of identity can fade or be difficult to maintain .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Furthermore, 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social media 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are based on the ability to activate and make visible 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social ties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Therefore, the 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content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of the information posted by a user may be less important than the 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context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in which the communication takes place.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15B6612F-81F2-9A23-16A4-8D9282492E8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0908792" y="19851"/>
            <a:ext cx="1102631" cy="51485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921C9F26-56CC-F8B1-0BD7-6B15F9ABB8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78317" y="2139609"/>
            <a:ext cx="2694666" cy="2011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1642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53941"/>
    </mc:Choice>
    <mc:Fallback xmlns="">
      <p:transition advTm="153941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0F5DC3-E3DB-26AD-73F5-35B48D6B9E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A81DAC13-375C-B070-1FD5-04DB9EE181DC}"/>
              </a:ext>
            </a:extLst>
          </p:cNvPr>
          <p:cNvSpPr/>
          <p:nvPr/>
        </p:nvSpPr>
        <p:spPr>
          <a:xfrm>
            <a:off x="266940" y="678641"/>
            <a:ext cx="11752343" cy="607057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8A5EC1B-CE49-E63A-76F9-FBF0A1ACCE0B}"/>
              </a:ext>
            </a:extLst>
          </p:cNvPr>
          <p:cNvSpPr txBox="1"/>
          <p:nvPr/>
        </p:nvSpPr>
        <p:spPr>
          <a:xfrm>
            <a:off x="2583555" y="87636"/>
            <a:ext cx="73060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I. Digital Identity 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90F28E8-331E-A154-BDB3-626796CE7D50}"/>
              </a:ext>
            </a:extLst>
          </p:cNvPr>
          <p:cNvSpPr/>
          <p:nvPr/>
        </p:nvSpPr>
        <p:spPr>
          <a:xfrm>
            <a:off x="617281" y="115433"/>
            <a:ext cx="1458408" cy="519609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5EAF293-A100-C978-FA95-56C157A76B53}"/>
              </a:ext>
            </a:extLst>
          </p:cNvPr>
          <p:cNvSpPr txBox="1"/>
          <p:nvPr/>
        </p:nvSpPr>
        <p:spPr>
          <a:xfrm>
            <a:off x="617281" y="159032"/>
            <a:ext cx="15739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Lecture 6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8C9ED754-ED19-3483-7379-5CFC3C985CD3}"/>
              </a:ext>
            </a:extLst>
          </p:cNvPr>
          <p:cNvSpPr txBox="1"/>
          <p:nvPr/>
        </p:nvSpPr>
        <p:spPr>
          <a:xfrm>
            <a:off x="456739" y="1030853"/>
            <a:ext cx="7670052" cy="50098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The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photo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of a beautiful sunset on a beach posted on the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Facebook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wall of a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friend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can be important not only for what it depicts, but especially because it highlights a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relationship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In this case it may indicate that the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individual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who published it was on a vacation with that person.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However,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social media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do not completely determine the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identity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of a person but rather contribute to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framing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it.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0A1F61"/>
              </a:solidFill>
              <a:effectLst/>
              <a:uLnTx/>
              <a:uFillTx/>
              <a:latin typeface="Tajawal ExtraBold" panose="00000800000000000000" pitchFamily="2" charset="-78"/>
              <a:ea typeface="+mn-ea"/>
              <a:cs typeface="Tajawal ExtraBold" panose="00000800000000000000" pitchFamily="2" charset="-78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6E8FDC7F-2392-1CD9-80D5-9352C1B9116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0281938" y="19851"/>
            <a:ext cx="1729485" cy="807551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CA973F8A-D41C-5F99-752F-1A1B6B798A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63135" y="1700784"/>
            <a:ext cx="3372126" cy="2642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6118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90497"/>
    </mc:Choice>
    <mc:Fallback xmlns="">
      <p:transition advTm="90497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FAF9A8-DE36-8842-56A9-F03DB79FAD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9F97C948-DC3F-2946-77E5-1D877C8A5B66}"/>
              </a:ext>
            </a:extLst>
          </p:cNvPr>
          <p:cNvSpPr/>
          <p:nvPr/>
        </p:nvSpPr>
        <p:spPr>
          <a:xfrm>
            <a:off x="266940" y="827402"/>
            <a:ext cx="11752343" cy="592181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3531D28-03A0-89B6-FDCC-88C9646D4C65}"/>
              </a:ext>
            </a:extLst>
          </p:cNvPr>
          <p:cNvSpPr txBox="1"/>
          <p:nvPr/>
        </p:nvSpPr>
        <p:spPr>
          <a:xfrm>
            <a:off x="2377440" y="208356"/>
            <a:ext cx="746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I. Digital Identity 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B9759D2-AE78-A5D6-0776-5FD2A5541BD1}"/>
              </a:ext>
            </a:extLst>
          </p:cNvPr>
          <p:cNvSpPr/>
          <p:nvPr/>
        </p:nvSpPr>
        <p:spPr>
          <a:xfrm>
            <a:off x="617281" y="115433"/>
            <a:ext cx="1458408" cy="519609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02B8D94-4F65-4E3D-8EC1-3185D891DBF3}"/>
              </a:ext>
            </a:extLst>
          </p:cNvPr>
          <p:cNvSpPr txBox="1"/>
          <p:nvPr/>
        </p:nvSpPr>
        <p:spPr>
          <a:xfrm>
            <a:off x="617281" y="159032"/>
            <a:ext cx="15739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Lecture 6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164E33A6-1C9E-9107-336A-67D2A08A1041}"/>
              </a:ext>
            </a:extLst>
          </p:cNvPr>
          <p:cNvSpPr txBox="1"/>
          <p:nvPr/>
        </p:nvSpPr>
        <p:spPr>
          <a:xfrm>
            <a:off x="490260" y="1289236"/>
            <a:ext cx="7743204" cy="44153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Many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mediated behaviors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that have to do with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identity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performance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mirror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those that take place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offline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For example, researchers have found the prevalence of phenomena of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conformism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among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adolescents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who used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MySpace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in the mid‐2000s and strove to be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accepted by peers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(Boyd 2008).</a:t>
            </a:r>
          </a:p>
          <a:p>
            <a:pPr marR="0" lvl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rgbClr val="0A1F61"/>
              </a:solidFill>
              <a:effectLst/>
              <a:uLnTx/>
              <a:uFillTx/>
              <a:latin typeface="Tajawal ExtraBold" panose="00000800000000000000" pitchFamily="2" charset="-78"/>
              <a:ea typeface="+mn-ea"/>
              <a:cs typeface="Tajawal ExtraBold" panose="00000800000000000000" pitchFamily="2" charset="-78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49B1A26C-D476-CECD-89CC-3CA17BA70BC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0281938" y="19851"/>
            <a:ext cx="1729485" cy="80755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69C6AB8-A3CC-EFE2-6629-23858423A7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882" y="2267632"/>
            <a:ext cx="3273836" cy="1828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4144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03433"/>
    </mc:Choice>
    <mc:Fallback xmlns="">
      <p:transition advTm="103433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1917B7-AD54-4072-CB60-210B668CD2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901C8633-3CF4-7774-1877-28B0439CB199}"/>
              </a:ext>
            </a:extLst>
          </p:cNvPr>
          <p:cNvSpPr/>
          <p:nvPr/>
        </p:nvSpPr>
        <p:spPr>
          <a:xfrm>
            <a:off x="266940" y="678641"/>
            <a:ext cx="11752343" cy="607057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3D262B8-9845-EEE4-E2CE-87E65AFEB640}"/>
              </a:ext>
            </a:extLst>
          </p:cNvPr>
          <p:cNvSpPr txBox="1"/>
          <p:nvPr/>
        </p:nvSpPr>
        <p:spPr>
          <a:xfrm>
            <a:off x="2640848" y="159032"/>
            <a:ext cx="71914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I. Digital Identity 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D7316B8-206A-2D17-0278-44B80FAB0571}"/>
              </a:ext>
            </a:extLst>
          </p:cNvPr>
          <p:cNvSpPr/>
          <p:nvPr/>
        </p:nvSpPr>
        <p:spPr>
          <a:xfrm>
            <a:off x="617281" y="115433"/>
            <a:ext cx="1458408" cy="519609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4BA4A76-03F1-E0E9-D3C0-B81D22DDCF3B}"/>
              </a:ext>
            </a:extLst>
          </p:cNvPr>
          <p:cNvSpPr txBox="1"/>
          <p:nvPr/>
        </p:nvSpPr>
        <p:spPr>
          <a:xfrm>
            <a:off x="617281" y="159032"/>
            <a:ext cx="15739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Lecture 6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0DF0C3B-7432-1791-FE9C-26C170DFA777}"/>
              </a:ext>
            </a:extLst>
          </p:cNvPr>
          <p:cNvSpPr txBox="1"/>
          <p:nvPr/>
        </p:nvSpPr>
        <p:spPr>
          <a:xfrm>
            <a:off x="513816" y="737215"/>
            <a:ext cx="9047927" cy="33478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On today’s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social media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,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most individuals use their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real name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Platform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policies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had an impact on this change: for example,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Facebook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prohibits the use of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pseudonyms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In other cases,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social media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do provide a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space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in which individuals can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anonymously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express sides of their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identity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that are deemed socially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unacceptable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 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CC0CB6CA-CD27-E0BA-3F7D-BFCD27E9B56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0281938" y="19851"/>
            <a:ext cx="1729485" cy="807551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09F58215-EDC6-0FF0-B622-5BF1AF21BD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11932" y="959906"/>
            <a:ext cx="2060627" cy="246909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6CDA8AE-183B-0436-FB86-AA5C9B3513F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94640" y="4274036"/>
            <a:ext cx="4746401" cy="2424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7272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03961"/>
    </mc:Choice>
    <mc:Fallback xmlns="">
      <p:transition advTm="103961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9A3497-4027-25E9-0220-BD9C198E99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8FBD2B4A-36A3-D1F3-F8D5-FD03AEF60EE4}"/>
              </a:ext>
            </a:extLst>
          </p:cNvPr>
          <p:cNvSpPr/>
          <p:nvPr/>
        </p:nvSpPr>
        <p:spPr>
          <a:xfrm>
            <a:off x="259080" y="820753"/>
            <a:ext cx="11752343" cy="592181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FE0DC60-A841-AC93-C3BA-9978A67FB51A}"/>
              </a:ext>
            </a:extLst>
          </p:cNvPr>
          <p:cNvSpPr txBox="1"/>
          <p:nvPr/>
        </p:nvSpPr>
        <p:spPr>
          <a:xfrm>
            <a:off x="2671608" y="227085"/>
            <a:ext cx="73192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I. Digital Identity 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1E36EB7-05C5-0829-F293-CA626B240EC7}"/>
              </a:ext>
            </a:extLst>
          </p:cNvPr>
          <p:cNvSpPr/>
          <p:nvPr/>
        </p:nvSpPr>
        <p:spPr>
          <a:xfrm>
            <a:off x="617281" y="115433"/>
            <a:ext cx="1458408" cy="519609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4AA38E2-A56C-21E7-2EEE-45717F35C3D2}"/>
              </a:ext>
            </a:extLst>
          </p:cNvPr>
          <p:cNvSpPr txBox="1"/>
          <p:nvPr/>
        </p:nvSpPr>
        <p:spPr>
          <a:xfrm>
            <a:off x="617281" y="159032"/>
            <a:ext cx="15739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Lecture 6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6858A35B-CA85-77CE-AB3E-CC4C94FC6A78}"/>
              </a:ext>
            </a:extLst>
          </p:cNvPr>
          <p:cNvSpPr txBox="1"/>
          <p:nvPr/>
        </p:nvSpPr>
        <p:spPr>
          <a:xfrm>
            <a:off x="548705" y="936016"/>
            <a:ext cx="7360855" cy="53646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The importance of 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social media 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for people’s 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identity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is also highlighted by phenomena such as the so‐called 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“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digital afterlife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”: it has become common to use a 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dead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person’s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social media profile, especially on 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Facebook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, to announce their passing and collect messages and memories from friends and relatives.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This process can create a kind of “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immortality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” in which the 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digital identity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of the deceased 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survives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his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death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.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These examples do not mean that there is discontinuity between 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offline and online identities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Efforts to distinguish them can indeed sound 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unrealistic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EDD15C02-5A1E-7C47-4EF1-4807FF63B97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0281938" y="19851"/>
            <a:ext cx="1729485" cy="80755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C2DEB67-A2E3-0AC9-7A36-B30A8A196E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48068" y="1885875"/>
            <a:ext cx="3267739" cy="23654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9006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98782"/>
    </mc:Choice>
    <mc:Fallback xmlns="">
      <p:transition advTm="98782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AC97A5-A4F6-28C3-7D88-35A12C272E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74F4C816-23B9-DDF1-2728-F342A1C74F71}"/>
              </a:ext>
            </a:extLst>
          </p:cNvPr>
          <p:cNvSpPr/>
          <p:nvPr/>
        </p:nvSpPr>
        <p:spPr>
          <a:xfrm>
            <a:off x="266940" y="827402"/>
            <a:ext cx="11752343" cy="592181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81EF64B-45F3-C7FF-DB64-0A95BEA1FB75}"/>
              </a:ext>
            </a:extLst>
          </p:cNvPr>
          <p:cNvSpPr txBox="1"/>
          <p:nvPr/>
        </p:nvSpPr>
        <p:spPr>
          <a:xfrm>
            <a:off x="2480059" y="144850"/>
            <a:ext cx="72318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I. Digital Identity 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AAA136F-A23C-B6A8-F59B-78D57C5E5328}"/>
              </a:ext>
            </a:extLst>
          </p:cNvPr>
          <p:cNvSpPr/>
          <p:nvPr/>
        </p:nvSpPr>
        <p:spPr>
          <a:xfrm>
            <a:off x="617281" y="115433"/>
            <a:ext cx="1458408" cy="519609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4BB9041-C994-44C4-223D-BAE70A63B782}"/>
              </a:ext>
            </a:extLst>
          </p:cNvPr>
          <p:cNvSpPr txBox="1"/>
          <p:nvPr/>
        </p:nvSpPr>
        <p:spPr>
          <a:xfrm>
            <a:off x="617281" y="159032"/>
            <a:ext cx="15739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Lecture 6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23AC2E09-6E04-5CEA-FC82-320B4325EE3A}"/>
              </a:ext>
            </a:extLst>
          </p:cNvPr>
          <p:cNvSpPr txBox="1"/>
          <p:nvPr/>
        </p:nvSpPr>
        <p:spPr>
          <a:xfrm>
            <a:off x="344064" y="961532"/>
            <a:ext cx="8497165" cy="5425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Most 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relationships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mediated by 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social media 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are rooted in 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face‐to‐face 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ones.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On platforms such as 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Facebook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, people tend to become 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friends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mainly with people with whom they have interactions 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offline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However, 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social media 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are also used to form new 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relationships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, or to enable so‐called “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latent ties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” .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An example is 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friends of friends 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on 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Facebook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: even if two individuals do not know each other in person, they may realize that they are already part of the same 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circles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and therefore create a connection via the 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social network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A1F61"/>
              </a:solidFill>
              <a:effectLst/>
              <a:uLnTx/>
              <a:uFillTx/>
              <a:latin typeface="Tajawal ExtraBold" panose="00000800000000000000" pitchFamily="2" charset="-78"/>
              <a:ea typeface="+mn-ea"/>
              <a:cs typeface="Tajawal ExtraBold" panose="00000800000000000000" pitchFamily="2" charset="-78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82C228EE-2E19-F107-9BF0-F3B0421B310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0281938" y="19851"/>
            <a:ext cx="1729485" cy="807551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69990EBE-EA6C-ABC3-F079-93BFF8E80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46344" y="1634953"/>
            <a:ext cx="2767824" cy="2359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6220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93230"/>
    </mc:Choice>
    <mc:Fallback xmlns="">
      <p:transition advTm="93230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E25B2B-6951-09C3-9DF1-5E79D107F3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A8E4AD7A-C00C-CB4A-137A-3BB45B1867E6}"/>
              </a:ext>
            </a:extLst>
          </p:cNvPr>
          <p:cNvSpPr/>
          <p:nvPr/>
        </p:nvSpPr>
        <p:spPr>
          <a:xfrm>
            <a:off x="266940" y="827402"/>
            <a:ext cx="11752343" cy="592181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C6BE233-BA90-C138-1FDA-DF0D0C421C06}"/>
              </a:ext>
            </a:extLst>
          </p:cNvPr>
          <p:cNvSpPr txBox="1"/>
          <p:nvPr/>
        </p:nvSpPr>
        <p:spPr>
          <a:xfrm>
            <a:off x="2764384" y="153472"/>
            <a:ext cx="7230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I. Digital Identity 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3966158-E96D-1910-37CF-A30ED368694A}"/>
              </a:ext>
            </a:extLst>
          </p:cNvPr>
          <p:cNvSpPr/>
          <p:nvPr/>
        </p:nvSpPr>
        <p:spPr>
          <a:xfrm>
            <a:off x="617281" y="115433"/>
            <a:ext cx="1458408" cy="519609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976E17F-2124-0A80-D981-9792FAE4B2C7}"/>
              </a:ext>
            </a:extLst>
          </p:cNvPr>
          <p:cNvSpPr txBox="1"/>
          <p:nvPr/>
        </p:nvSpPr>
        <p:spPr>
          <a:xfrm>
            <a:off x="617281" y="159032"/>
            <a:ext cx="15739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Lecture 6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5D220759-A50B-732D-191E-268B2A49589C}"/>
              </a:ext>
            </a:extLst>
          </p:cNvPr>
          <p:cNvSpPr txBox="1"/>
          <p:nvPr/>
        </p:nvSpPr>
        <p:spPr>
          <a:xfrm>
            <a:off x="415217" y="775451"/>
            <a:ext cx="8463608" cy="4190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Of course, the use of digital media as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social spaces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is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not neutral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, but rather influenced by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social factors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such as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age, gender, ethnicity, or class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In response to the spread of connectivity and the integration between the internet and mobile technologies in the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2000s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, media scholars even discussed the rise of a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new generational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subject.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The definition “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digital natives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” (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Prensky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2001) was meant to describe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young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people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born in close contact with computers and the internet through mobile phones, tablets, and video games consoles. 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960B31E8-99DA-B8A9-7AE7-6FD9F39880D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0281938" y="19851"/>
            <a:ext cx="1729485" cy="80755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3FD7021-EA77-1EC1-3C40-C3A31FA40D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21240" y="1058786"/>
            <a:ext cx="1859441" cy="215817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645F160-CA34-669A-FA54-3ABDD6A8B2B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60631" y="5013217"/>
            <a:ext cx="2602041" cy="165887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2272346-71BA-483D-A98C-59EB76A416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1251" y="5116475"/>
            <a:ext cx="3984961" cy="1490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6194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73642"/>
    </mc:Choice>
    <mc:Fallback xmlns="">
      <p:transition advTm="73642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D34C4B-BAB9-F298-8128-C140F27472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EA826446-6B46-4B20-72F1-FE3B594C421D}"/>
              </a:ext>
            </a:extLst>
          </p:cNvPr>
          <p:cNvSpPr/>
          <p:nvPr/>
        </p:nvSpPr>
        <p:spPr>
          <a:xfrm>
            <a:off x="219828" y="776013"/>
            <a:ext cx="11752343" cy="599846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6CDBAA8-0AE0-BBC2-A77C-F9E8B36DADEB}"/>
              </a:ext>
            </a:extLst>
          </p:cNvPr>
          <p:cNvSpPr txBox="1"/>
          <p:nvPr/>
        </p:nvSpPr>
        <p:spPr>
          <a:xfrm>
            <a:off x="2596247" y="152389"/>
            <a:ext cx="76856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I. Digital Identity 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0A76177-16F4-F8C1-6229-870A2D7CBDAF}"/>
              </a:ext>
            </a:extLst>
          </p:cNvPr>
          <p:cNvSpPr/>
          <p:nvPr/>
        </p:nvSpPr>
        <p:spPr>
          <a:xfrm>
            <a:off x="617281" y="115433"/>
            <a:ext cx="1458408" cy="519609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5766F4F-7970-7849-40B7-E81026BB4C0D}"/>
              </a:ext>
            </a:extLst>
          </p:cNvPr>
          <p:cNvSpPr txBox="1"/>
          <p:nvPr/>
        </p:nvSpPr>
        <p:spPr>
          <a:xfrm>
            <a:off x="617281" y="159032"/>
            <a:ext cx="15739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Lecture 6 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DEC96409-E56A-DE26-2EB3-C6D10A399E75}"/>
              </a:ext>
            </a:extLst>
          </p:cNvPr>
          <p:cNvSpPr txBox="1"/>
          <p:nvPr/>
        </p:nvSpPr>
        <p:spPr>
          <a:xfrm>
            <a:off x="480427" y="1201082"/>
            <a:ext cx="6240414" cy="46000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The formula was used to distinguish them from “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digital immigrants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,” that is from people who were born before the advent of the internet and came of age in a world dominated by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print and television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Furthermore, the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natives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would also be bearers of new forms of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sociability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and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identity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strongly marked by the characteristics of these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technologies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772DC6E6-3ABA-510F-2A66-C9FC6A91499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0281938" y="19851"/>
            <a:ext cx="1729485" cy="807551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7FAA55B9-A791-B152-04D3-D55D3FDE5C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4131" y="1201083"/>
            <a:ext cx="4908886" cy="4507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015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98265"/>
    </mc:Choice>
    <mc:Fallback xmlns="">
      <p:transition advTm="98265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A4D53C-6D64-0F52-6020-DE19337252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C8573400-6D1A-48DA-6745-A9A88FC388B9}"/>
              </a:ext>
            </a:extLst>
          </p:cNvPr>
          <p:cNvSpPr/>
          <p:nvPr/>
        </p:nvSpPr>
        <p:spPr>
          <a:xfrm>
            <a:off x="266940" y="799640"/>
            <a:ext cx="11752343" cy="592181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353999E-ADFF-DA8D-1624-4AAE132A3EE6}"/>
              </a:ext>
            </a:extLst>
          </p:cNvPr>
          <p:cNvSpPr txBox="1"/>
          <p:nvPr/>
        </p:nvSpPr>
        <p:spPr>
          <a:xfrm>
            <a:off x="2731846" y="159032"/>
            <a:ext cx="78890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I. Digital Identity 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B7B1E57-DA6B-F226-AE32-F3CBC853B41F}"/>
              </a:ext>
            </a:extLst>
          </p:cNvPr>
          <p:cNvSpPr/>
          <p:nvPr/>
        </p:nvSpPr>
        <p:spPr>
          <a:xfrm>
            <a:off x="617281" y="115433"/>
            <a:ext cx="1458408" cy="519609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20F9F1A-5922-AE7E-9D9F-C632840EF5F2}"/>
              </a:ext>
            </a:extLst>
          </p:cNvPr>
          <p:cNvSpPr txBox="1"/>
          <p:nvPr/>
        </p:nvSpPr>
        <p:spPr>
          <a:xfrm>
            <a:off x="617281" y="139426"/>
            <a:ext cx="15739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Lecture 6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30AC11D5-97CF-B008-452A-66EB83091BCC}"/>
              </a:ext>
            </a:extLst>
          </p:cNvPr>
          <p:cNvSpPr txBox="1"/>
          <p:nvPr/>
        </p:nvSpPr>
        <p:spPr>
          <a:xfrm>
            <a:off x="385983" y="1034895"/>
            <a:ext cx="6590889" cy="53646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The concept resonates with common sense ideas of how so‐called “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millennials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” interact with 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digital media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However, the concept of “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digital natives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” has been largely abandoned, since it tends to hide the differences in how people use the internet and social media, even among those who are 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born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into a world dominated by these 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technologies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Furthermore, it focuses narrowly on 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generational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differences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while ignoring those based on 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social class, gender, and ethnicity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C95B3B0B-8654-CF78-40EA-2A9B6CA9A67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0281938" y="19851"/>
            <a:ext cx="1729485" cy="80755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23D7212-A138-BD53-30A6-3043D7D8E8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6821" y="1840867"/>
            <a:ext cx="4749196" cy="2883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7150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62212"/>
    </mc:Choice>
    <mc:Fallback xmlns="">
      <p:transition advTm="62212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09E873-7143-D06A-8439-408EDC7895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8B0BF27-63A7-2C11-717A-F8555197CF7C}"/>
              </a:ext>
            </a:extLst>
          </p:cNvPr>
          <p:cNvSpPr/>
          <p:nvPr/>
        </p:nvSpPr>
        <p:spPr>
          <a:xfrm>
            <a:off x="266940" y="799640"/>
            <a:ext cx="11752343" cy="592181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7E8A668-5103-C830-FF62-98BE4AD4A9E8}"/>
              </a:ext>
            </a:extLst>
          </p:cNvPr>
          <p:cNvSpPr txBox="1"/>
          <p:nvPr/>
        </p:nvSpPr>
        <p:spPr>
          <a:xfrm>
            <a:off x="2797254" y="156171"/>
            <a:ext cx="71488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I. Digital Identity 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303A821-80E4-E325-6FA8-5477EF35EE56}"/>
              </a:ext>
            </a:extLst>
          </p:cNvPr>
          <p:cNvSpPr/>
          <p:nvPr/>
        </p:nvSpPr>
        <p:spPr>
          <a:xfrm>
            <a:off x="617281" y="115433"/>
            <a:ext cx="1458408" cy="519609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B4A10C3-664C-E1BF-F02B-FC39EFBBEBF2}"/>
              </a:ext>
            </a:extLst>
          </p:cNvPr>
          <p:cNvSpPr txBox="1"/>
          <p:nvPr/>
        </p:nvSpPr>
        <p:spPr>
          <a:xfrm>
            <a:off x="617281" y="159032"/>
            <a:ext cx="15739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Lecture 6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E09C710E-6754-C3E5-9AFD-7B689BC35C50}"/>
              </a:ext>
            </a:extLst>
          </p:cNvPr>
          <p:cNvSpPr txBox="1"/>
          <p:nvPr/>
        </p:nvSpPr>
        <p:spPr>
          <a:xfrm>
            <a:off x="451891" y="1020473"/>
            <a:ext cx="9022175" cy="44558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Indeed,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digital technologies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are far from being “</a:t>
            </a:r>
            <a:r>
              <a:rPr lang="en-US" sz="2400" dirty="0">
                <a:solidFill>
                  <a:srgbClr val="0A1F61"/>
                </a:solidFill>
                <a:cs typeface="Tajawal ExtraBold" panose="00000800000000000000" pitchFamily="2" charset="-78"/>
              </a:rPr>
              <a:t>blind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” to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gender or race </a:t>
            </a:r>
            <a:r>
              <a:rPr lang="en-US" sz="2400" dirty="0">
                <a:solidFill>
                  <a:srgbClr val="0A1F61"/>
                </a:solidFill>
                <a:cs typeface="Tajawal ExtraBold" panose="00000800000000000000" pitchFamily="2" charset="-78"/>
              </a:rPr>
              <a:t>and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can reproduce gender‐ or race‐based rather than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generational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divisions.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First, different services can be populated by different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demographics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or respond to specific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gender‐based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logics.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For example,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4chan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, a famous anonymous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forum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where many memes that subsequently spread on social media are created, has a strong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male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component.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C7E63459-189F-768D-CA75-882D0460F18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0281938" y="19851"/>
            <a:ext cx="1729485" cy="80755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1A26AD7-B785-9154-D5F1-20DD70AA4A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9016" y="1459180"/>
            <a:ext cx="2200847" cy="2944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2838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51956"/>
    </mc:Choice>
    <mc:Fallback xmlns="">
      <p:transition advTm="51956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C14671-54B2-3B42-9982-B4C2DA2459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9EA9F937-1F03-0ED7-0F18-75C7B29DEA94}"/>
              </a:ext>
            </a:extLst>
          </p:cNvPr>
          <p:cNvSpPr/>
          <p:nvPr/>
        </p:nvSpPr>
        <p:spPr>
          <a:xfrm>
            <a:off x="266940" y="799640"/>
            <a:ext cx="11752343" cy="592181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494979F-0262-4B6F-686A-079997E7FD51}"/>
              </a:ext>
            </a:extLst>
          </p:cNvPr>
          <p:cNvSpPr txBox="1"/>
          <p:nvPr/>
        </p:nvSpPr>
        <p:spPr>
          <a:xfrm>
            <a:off x="2734056" y="194121"/>
            <a:ext cx="75478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II. Digital Cultures 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7A9677F-4208-F43E-D438-399735F86B07}"/>
              </a:ext>
            </a:extLst>
          </p:cNvPr>
          <p:cNvSpPr/>
          <p:nvPr/>
        </p:nvSpPr>
        <p:spPr>
          <a:xfrm>
            <a:off x="617281" y="115433"/>
            <a:ext cx="1458408" cy="519609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FF1CA0D-A735-8058-405B-ADA5ACBF347A}"/>
              </a:ext>
            </a:extLst>
          </p:cNvPr>
          <p:cNvSpPr txBox="1"/>
          <p:nvPr/>
        </p:nvSpPr>
        <p:spPr>
          <a:xfrm>
            <a:off x="617281" y="159032"/>
            <a:ext cx="15739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Lecture 6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31CBC6FF-BC3D-90CF-5305-9D29AD725A34}"/>
              </a:ext>
            </a:extLst>
          </p:cNvPr>
          <p:cNvSpPr txBox="1"/>
          <p:nvPr/>
        </p:nvSpPr>
        <p:spPr>
          <a:xfrm>
            <a:off x="617281" y="957839"/>
            <a:ext cx="7807212" cy="53646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Furthermore, research on 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internet cultures 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has indeed shown how 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digital media 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tend to represent both 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gender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and 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race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according to stereotypes, thus contributing to reinforcing them.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Recent 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feminist scholarship 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has highlighted several facets of such phenomena and how they intersect with the functioning of 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social media 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platforms.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For example, a platform such as 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YouTube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relies on human 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moderators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, often working in 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developing countries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, to filter and remove </a:t>
            </a: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violent, racist</a:t>
            </a:r>
            <a:r>
              <a: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content after it has been flagged by users. 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7A0253-BCFA-FE0B-7C91-CAD3BF204CA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0281938" y="19851"/>
            <a:ext cx="1729485" cy="80755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684A45F-8C4C-1A96-2CD3-6661FB0CBE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89796" y="1982095"/>
            <a:ext cx="2664183" cy="2097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8277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55420"/>
    </mc:Choice>
    <mc:Fallback xmlns="">
      <p:transition advTm="55420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4241B0-C808-28E3-8B4D-53065D5F89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99530358-4E59-3E8D-E5AF-771BAEFC6986}"/>
              </a:ext>
            </a:extLst>
          </p:cNvPr>
          <p:cNvSpPr/>
          <p:nvPr/>
        </p:nvSpPr>
        <p:spPr>
          <a:xfrm>
            <a:off x="266940" y="799640"/>
            <a:ext cx="11752343" cy="592181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C5ED0E4-94E1-D939-032B-3D7EA2870134}"/>
              </a:ext>
            </a:extLst>
          </p:cNvPr>
          <p:cNvSpPr txBox="1"/>
          <p:nvPr/>
        </p:nvSpPr>
        <p:spPr>
          <a:xfrm>
            <a:off x="2761488" y="156171"/>
            <a:ext cx="72924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II. Digital Cultures 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70452C9-A808-55CA-7555-512CB5141734}"/>
              </a:ext>
            </a:extLst>
          </p:cNvPr>
          <p:cNvSpPr/>
          <p:nvPr/>
        </p:nvSpPr>
        <p:spPr>
          <a:xfrm>
            <a:off x="617281" y="115433"/>
            <a:ext cx="1458408" cy="519609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1BAADDE-FB3F-973E-C072-099577C0D16B}"/>
              </a:ext>
            </a:extLst>
          </p:cNvPr>
          <p:cNvSpPr txBox="1"/>
          <p:nvPr/>
        </p:nvSpPr>
        <p:spPr>
          <a:xfrm>
            <a:off x="617281" y="159032"/>
            <a:ext cx="15739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Lecture </a:t>
            </a:r>
            <a:r>
              <a:rPr lang="en-US" sz="2000" b="1" dirty="0">
                <a:solidFill>
                  <a:prstClr val="white"/>
                </a:solidFill>
                <a:latin typeface="Alexandria" charset="0"/>
                <a:cs typeface="Alexandria" charset="0"/>
              </a:rPr>
              <a:t>6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lexandria" charset="0"/>
              <a:ea typeface="+mn-ea"/>
              <a:cs typeface="Alexandria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E02ED565-C160-4C6A-2191-68618B7DC6C6}"/>
              </a:ext>
            </a:extLst>
          </p:cNvPr>
          <p:cNvSpPr txBox="1"/>
          <p:nvPr/>
        </p:nvSpPr>
        <p:spPr>
          <a:xfrm>
            <a:off x="451684" y="933475"/>
            <a:ext cx="8292864" cy="5335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3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The representation of </a:t>
            </a:r>
            <a:r>
              <a:rPr kumimoji="0" lang="en-US" sz="23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identities</a:t>
            </a:r>
            <a:r>
              <a:rPr kumimoji="0" lang="en-US" sz="23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is not the only lens through which to look at </a:t>
            </a:r>
            <a:r>
              <a:rPr kumimoji="0" lang="en-US" sz="23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gender and race </a:t>
            </a:r>
            <a:r>
              <a:rPr kumimoji="0" lang="en-US" sz="23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in </a:t>
            </a:r>
            <a:r>
              <a:rPr kumimoji="0" lang="en-US" sz="23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digital media </a:t>
            </a:r>
            <a:r>
              <a:rPr kumimoji="0" lang="en-US" sz="23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and intersects with other </a:t>
            </a:r>
            <a:r>
              <a:rPr kumimoji="0" lang="en-US" sz="2300" b="1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dynamics</a:t>
            </a:r>
            <a:r>
              <a:rPr kumimoji="0" lang="en-US" sz="23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3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Feminist</a:t>
            </a:r>
            <a:r>
              <a:rPr kumimoji="0" lang="en-US" sz="23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theorists of technology have long argued that studying </a:t>
            </a:r>
            <a:r>
              <a:rPr kumimoji="0" lang="en-US" sz="23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design</a:t>
            </a:r>
            <a:r>
              <a:rPr kumimoji="0" lang="en-US" sz="23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is key to understanding </a:t>
            </a:r>
            <a:r>
              <a:rPr kumimoji="0" lang="en-US" sz="23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gender relations </a:t>
            </a:r>
            <a:r>
              <a:rPr kumimoji="0" lang="en-US" sz="23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in contemporary societies (</a:t>
            </a:r>
            <a:r>
              <a:rPr kumimoji="0" lang="en-US" sz="2300" b="1" i="0" u="none" strike="noStrike" kern="1200" cap="none" spc="0" normalizeH="0" baseline="0" noProof="0" dirty="0" err="1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Wajcman</a:t>
            </a:r>
            <a:r>
              <a:rPr kumimoji="0" lang="en-US" sz="23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2000).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3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Following this call, scholarship on </a:t>
            </a:r>
            <a:r>
              <a:rPr kumimoji="0" lang="en-US" sz="23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digital media </a:t>
            </a:r>
            <a:r>
              <a:rPr kumimoji="0" lang="en-US" sz="23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has started focusing on how </a:t>
            </a:r>
            <a:r>
              <a:rPr kumimoji="0" lang="en-US" sz="23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cultural and political values </a:t>
            </a:r>
            <a:r>
              <a:rPr kumimoji="0" lang="en-US" sz="23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are not simply </a:t>
            </a:r>
            <a:r>
              <a:rPr kumimoji="0" lang="en-US" sz="2300" b="1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represented but</a:t>
            </a:r>
            <a:r>
              <a:rPr kumimoji="0" lang="en-US" sz="23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rather inscribed in or </a:t>
            </a:r>
            <a:r>
              <a:rPr kumimoji="0" lang="en-US" sz="2300" b="1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reproduced</a:t>
            </a:r>
            <a:r>
              <a:rPr kumimoji="0" lang="en-US" sz="23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by </a:t>
            </a:r>
            <a:r>
              <a:rPr kumimoji="0" lang="en-US" sz="23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“</a:t>
            </a:r>
            <a:r>
              <a:rPr kumimoji="0" lang="en-US" sz="23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the machine</a:t>
            </a:r>
            <a:r>
              <a:rPr kumimoji="0" lang="en-US" sz="23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.”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5C7338BA-9757-5A47-D950-4D6C63F64C7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0281938" y="19851"/>
            <a:ext cx="1729485" cy="807551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F4BF2FAC-195D-F3DD-F4DD-7BC68C155B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38879" y="3695806"/>
            <a:ext cx="1493649" cy="186553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F155868-4976-0255-6F69-8A7E4F2DA0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00940" y="873122"/>
            <a:ext cx="2633700" cy="2658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7292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50401"/>
    </mc:Choice>
    <mc:Fallback xmlns="">
      <p:transition advTm="50401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D29947-6D19-CB55-0170-5DED578127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87FD6CBB-3C72-C947-2C1C-04FE39050747}"/>
              </a:ext>
            </a:extLst>
          </p:cNvPr>
          <p:cNvSpPr/>
          <p:nvPr/>
        </p:nvSpPr>
        <p:spPr>
          <a:xfrm>
            <a:off x="211749" y="777154"/>
            <a:ext cx="11752343" cy="592181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B3DF3FA-4F15-B5B3-60A3-10838145695F}"/>
              </a:ext>
            </a:extLst>
          </p:cNvPr>
          <p:cNvSpPr txBox="1"/>
          <p:nvPr/>
        </p:nvSpPr>
        <p:spPr>
          <a:xfrm>
            <a:off x="2704962" y="174212"/>
            <a:ext cx="73625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II. Digital Cultures 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02C613A-4D03-16B6-8712-FBE77B0E526C}"/>
              </a:ext>
            </a:extLst>
          </p:cNvPr>
          <p:cNvSpPr/>
          <p:nvPr/>
        </p:nvSpPr>
        <p:spPr>
          <a:xfrm>
            <a:off x="617281" y="115433"/>
            <a:ext cx="1458408" cy="519609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4FFBB25-5290-A7B0-7C37-0907B4C73FC6}"/>
              </a:ext>
            </a:extLst>
          </p:cNvPr>
          <p:cNvSpPr txBox="1"/>
          <p:nvPr/>
        </p:nvSpPr>
        <p:spPr>
          <a:xfrm>
            <a:off x="617281" y="159032"/>
            <a:ext cx="15739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Lecture 6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18BDC3E8-16C4-9362-8D36-40A467973C20}"/>
              </a:ext>
            </a:extLst>
          </p:cNvPr>
          <p:cNvSpPr txBox="1"/>
          <p:nvPr/>
        </p:nvSpPr>
        <p:spPr>
          <a:xfrm>
            <a:off x="617281" y="871001"/>
            <a:ext cx="10748408" cy="33478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Black feminists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such as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Safiya Noble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have called for a politically infused analysis of the “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algorithms of oppression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” that reinforce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inequalities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while presenting themselves as neutral.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There are many other instances of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algorithms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that reinforce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inequalities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For example, companies producing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face recognition software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have been criticized for producing technologies which work better with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light skin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 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E3113535-16FC-ED9F-57BB-900D4A2F578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0281938" y="19851"/>
            <a:ext cx="1729485" cy="80755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D250B47-A15B-FB4E-E74E-F00A80D72B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3234" y="4436853"/>
            <a:ext cx="2359356" cy="193869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3E20BD9-889E-BD0B-8A55-0F5057B9E2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25149" y="4669215"/>
            <a:ext cx="2523963" cy="127417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7D319D5-45C1-71D9-A65C-8487C9D756C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31671" y="4873668"/>
            <a:ext cx="3444539" cy="12254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917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82596"/>
    </mc:Choice>
    <mc:Fallback xmlns="">
      <p:transition advTm="82596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FDFC77-A269-CF19-2F5A-958D0533B7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8DF0357-35B5-1176-0503-4A0A3C1B292C}"/>
              </a:ext>
            </a:extLst>
          </p:cNvPr>
          <p:cNvSpPr/>
          <p:nvPr/>
        </p:nvSpPr>
        <p:spPr>
          <a:xfrm>
            <a:off x="259080" y="799554"/>
            <a:ext cx="11752343" cy="592181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11BBDC8-A557-9EAD-D082-1DB721171436}"/>
              </a:ext>
            </a:extLst>
          </p:cNvPr>
          <p:cNvSpPr txBox="1"/>
          <p:nvPr/>
        </p:nvSpPr>
        <p:spPr>
          <a:xfrm>
            <a:off x="2704962" y="174212"/>
            <a:ext cx="72528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III. Algorithmic Identity: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FE3ED29-FE76-BC26-3022-2FD4FBE22769}"/>
              </a:ext>
            </a:extLst>
          </p:cNvPr>
          <p:cNvSpPr/>
          <p:nvPr/>
        </p:nvSpPr>
        <p:spPr>
          <a:xfrm>
            <a:off x="617281" y="115433"/>
            <a:ext cx="1458408" cy="519609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C1A1EF8-F495-E9F9-9160-79D7CA072871}"/>
              </a:ext>
            </a:extLst>
          </p:cNvPr>
          <p:cNvSpPr txBox="1"/>
          <p:nvPr/>
        </p:nvSpPr>
        <p:spPr>
          <a:xfrm>
            <a:off x="617281" y="159032"/>
            <a:ext cx="15739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Lecture 6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B35C8848-4423-ECC8-C5D0-3D32BD0F4040}"/>
              </a:ext>
            </a:extLst>
          </p:cNvPr>
          <p:cNvSpPr txBox="1"/>
          <p:nvPr/>
        </p:nvSpPr>
        <p:spPr>
          <a:xfrm>
            <a:off x="482110" y="1070927"/>
            <a:ext cx="8491421" cy="5113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The algorithms that underpin the functioning of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digital media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produce what scholars have called “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algorithmic identity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” not directly related to our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racial or gender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identity but rather inferred based on algorithmic evaluations of our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online behavior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This has to do with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economic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rationales.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Indeed,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algorithms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used to profile users “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calculate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”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gender and race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, so to speak, by producing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statistical models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used for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marketing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or other purposes.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In these processes,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gender and race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become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marketing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categories rather than negotiations about gender roles or socially constructed racial groups.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296C5F8E-FA4A-8A76-D812-CACFFFB4619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0281938" y="19851"/>
            <a:ext cx="1729485" cy="80755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A29EA83-444B-AE67-621E-482D06BC63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96561" y="1746408"/>
            <a:ext cx="2664183" cy="2213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7900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43938"/>
    </mc:Choice>
    <mc:Fallback xmlns="">
      <p:transition advTm="143938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5EBBA0-4B1E-C2EB-BA27-1F544A1D0B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3A9D2065-5B9D-B961-3F2F-DA4FAC5EFD95}"/>
              </a:ext>
            </a:extLst>
          </p:cNvPr>
          <p:cNvSpPr/>
          <p:nvPr/>
        </p:nvSpPr>
        <p:spPr>
          <a:xfrm>
            <a:off x="219828" y="827402"/>
            <a:ext cx="11752343" cy="592181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586F2C-3E97-718F-1DAC-FE710AF66A37}"/>
              </a:ext>
            </a:extLst>
          </p:cNvPr>
          <p:cNvSpPr txBox="1"/>
          <p:nvPr/>
        </p:nvSpPr>
        <p:spPr>
          <a:xfrm>
            <a:off x="2704963" y="174212"/>
            <a:ext cx="74614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III. Algorithmic Identity: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9127A41-F0C0-E8AF-3613-701B627A1A8B}"/>
              </a:ext>
            </a:extLst>
          </p:cNvPr>
          <p:cNvSpPr/>
          <p:nvPr/>
        </p:nvSpPr>
        <p:spPr>
          <a:xfrm>
            <a:off x="617281" y="115433"/>
            <a:ext cx="1458408" cy="519609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8059D05-D6D1-3960-47FD-2E6F13280FAF}"/>
              </a:ext>
            </a:extLst>
          </p:cNvPr>
          <p:cNvSpPr txBox="1"/>
          <p:nvPr/>
        </p:nvSpPr>
        <p:spPr>
          <a:xfrm>
            <a:off x="617281" y="159032"/>
            <a:ext cx="15739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Lecture 6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FAF97D82-BA55-4F08-6E64-305231F1A68A}"/>
              </a:ext>
            </a:extLst>
          </p:cNvPr>
          <p:cNvSpPr txBox="1"/>
          <p:nvPr/>
        </p:nvSpPr>
        <p:spPr>
          <a:xfrm>
            <a:off x="533913" y="1009489"/>
            <a:ext cx="8152887" cy="33478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Therefore, a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user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who visits a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website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that is classified as “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manly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” would be considered by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marketing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algorithms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as more likely to be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male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Facebook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does not ask users their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race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but, depending on what they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do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on the platform, it may assign them something it calls “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ethnic affinity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.”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0251CC62-70E2-AC76-F603-511D6285E03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0281938" y="19851"/>
            <a:ext cx="1729485" cy="807551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71C27158-D719-74BA-E59B-167F4E121E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9492" y="1417429"/>
            <a:ext cx="2700762" cy="219475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84B7920-3BCA-6ED3-0799-03E4808F53F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53924" y="4845045"/>
            <a:ext cx="3962743" cy="1719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915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56388"/>
    </mc:Choice>
    <mc:Fallback xmlns="">
      <p:transition advTm="56388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FC7A25-E165-5A17-BF06-251A1D6CA7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4096A996-A00B-475A-9A1B-9EF8F607355D}"/>
              </a:ext>
            </a:extLst>
          </p:cNvPr>
          <p:cNvSpPr/>
          <p:nvPr/>
        </p:nvSpPr>
        <p:spPr>
          <a:xfrm>
            <a:off x="180578" y="552070"/>
            <a:ext cx="11838706" cy="616938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5874BAB-38F0-59FB-CD33-56833B0123CF}"/>
              </a:ext>
            </a:extLst>
          </p:cNvPr>
          <p:cNvSpPr txBox="1"/>
          <p:nvPr/>
        </p:nvSpPr>
        <p:spPr>
          <a:xfrm>
            <a:off x="2683647" y="73872"/>
            <a:ext cx="7482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III. Algorithmic Identity: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EFE2132-0A1A-3528-ACCF-B93F90B13CA4}"/>
              </a:ext>
            </a:extLst>
          </p:cNvPr>
          <p:cNvSpPr/>
          <p:nvPr/>
        </p:nvSpPr>
        <p:spPr>
          <a:xfrm>
            <a:off x="617281" y="-4216"/>
            <a:ext cx="1458408" cy="519609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B9248F8-A17B-F93F-3829-29A683D0B430}"/>
              </a:ext>
            </a:extLst>
          </p:cNvPr>
          <p:cNvSpPr txBox="1"/>
          <p:nvPr/>
        </p:nvSpPr>
        <p:spPr>
          <a:xfrm>
            <a:off x="617281" y="73872"/>
            <a:ext cx="15739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Lecture 6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4D91EAA0-6FA7-7936-15BE-D17B978C51F7}"/>
              </a:ext>
            </a:extLst>
          </p:cNvPr>
          <p:cNvSpPr txBox="1"/>
          <p:nvPr/>
        </p:nvSpPr>
        <p:spPr>
          <a:xfrm>
            <a:off x="458793" y="1129311"/>
            <a:ext cx="7482752" cy="4092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If you live in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Texas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and occasionally write messages in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Spanish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, it might assign you to the “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Hispanic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” category.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Interestingly,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Facebook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has “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ethnic affinity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” categories for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African Americans, Asian Americans, and Hispanics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among others, but none for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Caucasians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Regardless of behavior, social relations, and geographical location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,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Facebook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won’t put them in the “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white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” category, because that category does not exist.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948F8E37-3088-8F64-2B2E-4D859104D92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0774357" y="19851"/>
            <a:ext cx="1237066" cy="57762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073FCBD4-D97E-C591-3269-610DA4FD52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99591" y="1749451"/>
            <a:ext cx="3133616" cy="2334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6243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9229"/>
    </mc:Choice>
    <mc:Fallback xmlns="">
      <p:transition advTm="49229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E9D968-3BD4-52C9-12DB-782B202B6B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CCA8BDE5-D56E-055D-ABFF-21B0CEF67AB9}"/>
              </a:ext>
            </a:extLst>
          </p:cNvPr>
          <p:cNvSpPr/>
          <p:nvPr/>
        </p:nvSpPr>
        <p:spPr>
          <a:xfrm>
            <a:off x="266940" y="799640"/>
            <a:ext cx="11752343" cy="592181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FF4EFC-DD0E-FFAA-5C99-76BC5AB6E373}"/>
              </a:ext>
            </a:extLst>
          </p:cNvPr>
          <p:cNvSpPr txBox="1"/>
          <p:nvPr/>
        </p:nvSpPr>
        <p:spPr>
          <a:xfrm>
            <a:off x="2704962" y="174212"/>
            <a:ext cx="72894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III. Algorithmic Identity: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EF24F7-C056-0A6C-D2CC-B8240F8603FA}"/>
              </a:ext>
            </a:extLst>
          </p:cNvPr>
          <p:cNvSpPr/>
          <p:nvPr/>
        </p:nvSpPr>
        <p:spPr>
          <a:xfrm>
            <a:off x="617281" y="115433"/>
            <a:ext cx="1458408" cy="519609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B73886A-F2C5-CC52-067E-22D23784B997}"/>
              </a:ext>
            </a:extLst>
          </p:cNvPr>
          <p:cNvSpPr txBox="1"/>
          <p:nvPr/>
        </p:nvSpPr>
        <p:spPr>
          <a:xfrm>
            <a:off x="617281" y="159032"/>
            <a:ext cx="15739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Lecture 6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887C8377-F300-F4E6-1923-E56EC864A93F}"/>
              </a:ext>
            </a:extLst>
          </p:cNvPr>
          <p:cNvSpPr txBox="1"/>
          <p:nvPr/>
        </p:nvSpPr>
        <p:spPr>
          <a:xfrm>
            <a:off x="430901" y="875540"/>
            <a:ext cx="7926716" cy="5575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Scholars studying such phenomena have come up with definitions such as “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platformed racism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” to describe how seemingly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technical decisions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amplify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racist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discourses and reproduce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social inequalities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Indeed, these calculations have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material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effects, as the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identities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assigned by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algorithms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are used to predict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consumer behavior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and select which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content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will be shown to a certain user.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Facebook’s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choices reinforce the idea that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white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is “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normal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” and shapes its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ads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accordingly.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On some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job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‐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seeking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platforms, users who are considered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women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are less likely than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men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to be shown job ads for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managerial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positions.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DEF8057B-5717-87AF-8510-D4E38FF5928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0281938" y="19851"/>
            <a:ext cx="1729485" cy="80755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5DA2370-76F8-1B00-D677-EFA5D50114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0479" y="2660837"/>
            <a:ext cx="3194581" cy="1536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4698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82462"/>
    </mc:Choice>
    <mc:Fallback xmlns="">
      <p:transition advTm="82462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B1B9F3-65AA-FB1B-707B-F59698B497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A0396E9F-0318-84F7-6A8B-14C75040BC65}"/>
              </a:ext>
            </a:extLst>
          </p:cNvPr>
          <p:cNvSpPr/>
          <p:nvPr/>
        </p:nvSpPr>
        <p:spPr>
          <a:xfrm>
            <a:off x="266940" y="799640"/>
            <a:ext cx="11752343" cy="592181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E7496F2-FF2A-3BF1-7FAF-F2A55DA67196}"/>
              </a:ext>
            </a:extLst>
          </p:cNvPr>
          <p:cNvSpPr txBox="1"/>
          <p:nvPr/>
        </p:nvSpPr>
        <p:spPr>
          <a:xfrm>
            <a:off x="2704962" y="174212"/>
            <a:ext cx="71339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III. Algorithmic Identity: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EB94102-C622-FEC2-1A56-0B92BFB41658}"/>
              </a:ext>
            </a:extLst>
          </p:cNvPr>
          <p:cNvSpPr/>
          <p:nvPr/>
        </p:nvSpPr>
        <p:spPr>
          <a:xfrm>
            <a:off x="617281" y="115433"/>
            <a:ext cx="1458408" cy="519609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CCF42DC-CCB0-5691-05F6-FD4B8C331CF6}"/>
              </a:ext>
            </a:extLst>
          </p:cNvPr>
          <p:cNvSpPr txBox="1"/>
          <p:nvPr/>
        </p:nvSpPr>
        <p:spPr>
          <a:xfrm>
            <a:off x="617281" y="209691"/>
            <a:ext cx="15739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Lecture 6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2FCA8BA1-3877-CEBF-B894-CF0FA2B95525}"/>
              </a:ext>
            </a:extLst>
          </p:cNvPr>
          <p:cNvSpPr txBox="1"/>
          <p:nvPr/>
        </p:nvSpPr>
        <p:spPr>
          <a:xfrm>
            <a:off x="518329" y="1097514"/>
            <a:ext cx="7933219" cy="44558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Finally, some of the most important differences in the use of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digital media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result from different levels of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access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to what sociologists call “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cultural capital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.”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Individuals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with a high level of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education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who are used to searching and using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information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in a thoughtful and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creative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way tend to exhibit these characteristics in all spheres of life, including those mediated by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digital technologies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 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E68400A1-B4BC-6115-DB0E-C0AE5DB4602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0281938" y="19851"/>
            <a:ext cx="1729485" cy="80755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B5AB6BA-3753-08D2-967B-BFEC182276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56414" y="2170111"/>
            <a:ext cx="3158002" cy="1493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3524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66200"/>
    </mc:Choice>
    <mc:Fallback xmlns="">
      <p:transition advTm="66200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106FD9-6284-2A12-ABE1-473945494E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639FA35-A07F-A517-C927-A824C8D80027}"/>
              </a:ext>
            </a:extLst>
          </p:cNvPr>
          <p:cNvSpPr/>
          <p:nvPr/>
        </p:nvSpPr>
        <p:spPr>
          <a:xfrm>
            <a:off x="266940" y="799640"/>
            <a:ext cx="11752343" cy="592181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15761DB-D7C0-8ADC-D82F-1512D02E4EDF}"/>
              </a:ext>
            </a:extLst>
          </p:cNvPr>
          <p:cNvSpPr txBox="1"/>
          <p:nvPr/>
        </p:nvSpPr>
        <p:spPr>
          <a:xfrm>
            <a:off x="2704962" y="174212"/>
            <a:ext cx="71339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III. Algorithmic Identity: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2834A26-FF6A-6D9B-4630-E06583EF67C1}"/>
              </a:ext>
            </a:extLst>
          </p:cNvPr>
          <p:cNvSpPr/>
          <p:nvPr/>
        </p:nvSpPr>
        <p:spPr>
          <a:xfrm>
            <a:off x="617281" y="115433"/>
            <a:ext cx="1458408" cy="519609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5587EE4-829A-EA82-48A8-BD07CDCEDBB4}"/>
              </a:ext>
            </a:extLst>
          </p:cNvPr>
          <p:cNvSpPr txBox="1"/>
          <p:nvPr/>
        </p:nvSpPr>
        <p:spPr>
          <a:xfrm>
            <a:off x="617281" y="159032"/>
            <a:ext cx="15739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Lecture 6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85AE17FA-BDDC-A700-8E32-16E5890B601B}"/>
              </a:ext>
            </a:extLst>
          </p:cNvPr>
          <p:cNvSpPr txBox="1"/>
          <p:nvPr/>
        </p:nvSpPr>
        <p:spPr>
          <a:xfrm>
            <a:off x="338186" y="937930"/>
            <a:ext cx="8064130" cy="50098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On the contrary, people who are accustomed to a more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passive use of information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tend to be less critical and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less reflective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in the use of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digital media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too.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People who have a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life full of activities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and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social relations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, perhaps because they are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members of associations, volunteer for a non‐profit, or are politically active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, tend to make a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richer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and more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varied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use of digital media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compared to those characterized by a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lower richness of social relations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1026B762-1C59-8FF4-9650-484759B7271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0281938" y="19851"/>
            <a:ext cx="1729485" cy="807551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6EDA3B1-4FF7-81A7-8987-CC907202E6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38923" y="2231063"/>
            <a:ext cx="3286029" cy="1682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3971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98469"/>
    </mc:Choice>
    <mc:Fallback xmlns="">
      <p:transition advTm="98469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141923-7317-CC29-B593-404A334BC5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7ED44029-784F-F912-5EEB-2DB428C87943}"/>
              </a:ext>
            </a:extLst>
          </p:cNvPr>
          <p:cNvSpPr/>
          <p:nvPr/>
        </p:nvSpPr>
        <p:spPr>
          <a:xfrm>
            <a:off x="259080" y="871001"/>
            <a:ext cx="11752343" cy="592181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ACD9C55-3240-0650-26B8-CFB6B224A05C}"/>
              </a:ext>
            </a:extLst>
          </p:cNvPr>
          <p:cNvSpPr txBox="1"/>
          <p:nvPr/>
        </p:nvSpPr>
        <p:spPr>
          <a:xfrm>
            <a:off x="2704962" y="174212"/>
            <a:ext cx="72254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III. Algorithmic Identity: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2518F02-CA5B-A8EF-71BB-5769001FD8B6}"/>
              </a:ext>
            </a:extLst>
          </p:cNvPr>
          <p:cNvSpPr/>
          <p:nvPr/>
        </p:nvSpPr>
        <p:spPr>
          <a:xfrm>
            <a:off x="617281" y="115433"/>
            <a:ext cx="1458408" cy="519609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2B50DF4-84DC-F08F-B5F3-8C7C73A56B71}"/>
              </a:ext>
            </a:extLst>
          </p:cNvPr>
          <p:cNvSpPr txBox="1"/>
          <p:nvPr/>
        </p:nvSpPr>
        <p:spPr>
          <a:xfrm>
            <a:off x="617281" y="159032"/>
            <a:ext cx="15739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Lecture </a:t>
            </a:r>
            <a:r>
              <a:rPr lang="en-US" sz="2000" b="1" dirty="0">
                <a:solidFill>
                  <a:prstClr val="white"/>
                </a:solidFill>
                <a:latin typeface="Alexandria" charset="0"/>
                <a:cs typeface="Alexandria" charset="0"/>
              </a:rPr>
              <a:t>6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lexandria" charset="0"/>
              <a:ea typeface="+mn-ea"/>
              <a:cs typeface="Alexandria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4E140B4B-CD9D-C185-3109-C6DD0AE87E48}"/>
              </a:ext>
            </a:extLst>
          </p:cNvPr>
          <p:cNvSpPr txBox="1"/>
          <p:nvPr/>
        </p:nvSpPr>
        <p:spPr>
          <a:xfrm>
            <a:off x="432933" y="1176329"/>
            <a:ext cx="7769497" cy="44558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Facebook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,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in sum, differences in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social class, gender, cultural traditions, or geographical area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may be more important than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age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in influencing the different ways in which people use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digital media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For example,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online services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used by diasporic communities that are united by the experience of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migration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are used to maintain and strengthen ties based on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ethnicity and nationality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 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427C505F-F588-507F-515B-C4E1CBEAFB1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0281938" y="19851"/>
            <a:ext cx="1729485" cy="807551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0D6576DF-4566-E10B-3FB6-2B1149A777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06822" y="1865270"/>
            <a:ext cx="3353091" cy="2450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2212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32179"/>
    </mc:Choice>
    <mc:Fallback xmlns="">
      <p:transition advTm="132179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9692DF-2374-B3F6-7367-2DADF0F4E2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FAEDA0E-FB42-49A1-001B-9FBCE2791BFB}"/>
              </a:ext>
            </a:extLst>
          </p:cNvPr>
          <p:cNvSpPr/>
          <p:nvPr/>
        </p:nvSpPr>
        <p:spPr>
          <a:xfrm>
            <a:off x="266940" y="799640"/>
            <a:ext cx="11752343" cy="592181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042ACC9-E4E6-62C6-BB77-03ED2C276CFF}"/>
              </a:ext>
            </a:extLst>
          </p:cNvPr>
          <p:cNvSpPr txBox="1"/>
          <p:nvPr/>
        </p:nvSpPr>
        <p:spPr>
          <a:xfrm>
            <a:off x="2704962" y="174212"/>
            <a:ext cx="73734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III. Algorithmic Identity: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580B588-86E9-E39B-6C61-44E9C727DFC8}"/>
              </a:ext>
            </a:extLst>
          </p:cNvPr>
          <p:cNvSpPr/>
          <p:nvPr/>
        </p:nvSpPr>
        <p:spPr>
          <a:xfrm>
            <a:off x="617281" y="115433"/>
            <a:ext cx="1458408" cy="519609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6019B3E-C059-BFAE-B58C-180385C1C303}"/>
              </a:ext>
            </a:extLst>
          </p:cNvPr>
          <p:cNvSpPr txBox="1"/>
          <p:nvPr/>
        </p:nvSpPr>
        <p:spPr>
          <a:xfrm>
            <a:off x="617281" y="159032"/>
            <a:ext cx="15739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Lecture 6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89B7A528-B5F7-30DA-C8DF-98DC05675796}"/>
              </a:ext>
            </a:extLst>
          </p:cNvPr>
          <p:cNvSpPr txBox="1"/>
          <p:nvPr/>
        </p:nvSpPr>
        <p:spPr>
          <a:xfrm>
            <a:off x="476477" y="1117216"/>
            <a:ext cx="7423939" cy="39018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At the same time, individuals belonging to different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social classes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can use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digital services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and technologies in completely different ways even within the same territory.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In order to capture the flexible nature of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online identities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,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media studies have focused on how they are organized as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publics of media content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F33C1415-736E-E592-A982-3E303A40A72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0281938" y="19851"/>
            <a:ext cx="1729485" cy="80755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D9F8678-53AF-B587-A8E9-3A2228C1E2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48176" y="1532085"/>
            <a:ext cx="3060457" cy="3194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2905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55411"/>
    </mc:Choice>
    <mc:Fallback xmlns="">
      <p:transition advTm="55411"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766528-E09D-BFDA-F9D2-3269A06A4B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B6516457-BE4E-C6E7-4FE5-64E892252994}"/>
              </a:ext>
            </a:extLst>
          </p:cNvPr>
          <p:cNvSpPr/>
          <p:nvPr/>
        </p:nvSpPr>
        <p:spPr>
          <a:xfrm>
            <a:off x="180577" y="761974"/>
            <a:ext cx="11752343" cy="592181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B04ED30-0BB5-D1E6-C051-BE1F69143874}"/>
              </a:ext>
            </a:extLst>
          </p:cNvPr>
          <p:cNvSpPr txBox="1"/>
          <p:nvPr/>
        </p:nvSpPr>
        <p:spPr>
          <a:xfrm>
            <a:off x="2704962" y="174212"/>
            <a:ext cx="72437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VI. Critiques of Digital Sociality 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D99065C-9903-3302-B9A4-B2FC23FF7F4F}"/>
              </a:ext>
            </a:extLst>
          </p:cNvPr>
          <p:cNvSpPr/>
          <p:nvPr/>
        </p:nvSpPr>
        <p:spPr>
          <a:xfrm>
            <a:off x="617281" y="115433"/>
            <a:ext cx="1458408" cy="519609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6829861-24EE-D8AB-AE81-303EE7B6ACAA}"/>
              </a:ext>
            </a:extLst>
          </p:cNvPr>
          <p:cNvSpPr txBox="1"/>
          <p:nvPr/>
        </p:nvSpPr>
        <p:spPr>
          <a:xfrm>
            <a:off x="669382" y="171054"/>
            <a:ext cx="15739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Lecture 6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4F994C3D-BEAD-FEC8-C6A7-4C33C414EF11}"/>
              </a:ext>
            </a:extLst>
          </p:cNvPr>
          <p:cNvSpPr txBox="1"/>
          <p:nvPr/>
        </p:nvSpPr>
        <p:spPr>
          <a:xfrm>
            <a:off x="669382" y="1560586"/>
            <a:ext cx="7893346" cy="27938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Forms of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sociality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mediated by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digital technologies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have been faced with many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critiques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Among the most common points of contention is the claim that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networked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relationships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tend to be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colder and less engaging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than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face‐to‐face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interactions. 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F1BC7DCB-6F17-1341-A85F-7403A6A3B12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0281938" y="19851"/>
            <a:ext cx="1729485" cy="807551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95CA61E3-CF59-D6E9-9FE9-94C2436188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77536" y="1825815"/>
            <a:ext cx="2554445" cy="2676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5586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1378"/>
    </mc:Choice>
    <mc:Fallback xmlns="">
      <p:transition advTm="41378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614977-383E-925D-E294-C789217AC4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88F8998C-0E82-0653-7BA6-F50B6D97AAAD}"/>
              </a:ext>
            </a:extLst>
          </p:cNvPr>
          <p:cNvSpPr/>
          <p:nvPr/>
        </p:nvSpPr>
        <p:spPr>
          <a:xfrm>
            <a:off x="266940" y="704883"/>
            <a:ext cx="11752343" cy="601657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549B070-D38D-A345-83F7-986ADCDA572B}"/>
              </a:ext>
            </a:extLst>
          </p:cNvPr>
          <p:cNvSpPr txBox="1"/>
          <p:nvPr/>
        </p:nvSpPr>
        <p:spPr>
          <a:xfrm>
            <a:off x="2704962" y="138064"/>
            <a:ext cx="70974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VI. Critiques of Digital Sociality 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93CB321-CDF8-D07C-CD13-A93D27B16DA9}"/>
              </a:ext>
            </a:extLst>
          </p:cNvPr>
          <p:cNvSpPr/>
          <p:nvPr/>
        </p:nvSpPr>
        <p:spPr>
          <a:xfrm>
            <a:off x="617281" y="115433"/>
            <a:ext cx="1458408" cy="519609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3F8874-6A59-84C4-6AF2-6457FCD0863E}"/>
              </a:ext>
            </a:extLst>
          </p:cNvPr>
          <p:cNvSpPr txBox="1"/>
          <p:nvPr/>
        </p:nvSpPr>
        <p:spPr>
          <a:xfrm>
            <a:off x="617281" y="159032"/>
            <a:ext cx="15739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Lecture 6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2FC933D6-1D57-7D3B-A649-83F4DBF8E6BC}"/>
              </a:ext>
            </a:extLst>
          </p:cNvPr>
          <p:cNvSpPr txBox="1"/>
          <p:nvPr/>
        </p:nvSpPr>
        <p:spPr>
          <a:xfrm>
            <a:off x="617281" y="875443"/>
            <a:ext cx="8069520" cy="50098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For some, the result of an increasingly mediated world would be a set of individuals who are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emotionally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disconnected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from each other and thus united by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weak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bonds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and superficial forms of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solidarity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that are likely to fall apart when facing challenges.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This criticism is </a:t>
            </a:r>
            <a:r>
              <a:rPr lang="en-US" sz="2400" dirty="0">
                <a:solidFill>
                  <a:srgbClr val="0A1F61"/>
                </a:solidFill>
                <a:cs typeface="Tajawal ExtraBold" panose="00000800000000000000" pitchFamily="2" charset="-78"/>
              </a:rPr>
              <a:t>partly f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ounded.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Compared with traditional communities, the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ties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that characterize contemporary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online publics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are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less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strong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and generate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less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stringent forms of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solidarity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621E2D8E-60C3-31EC-222E-CB2AE3B2BB9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0281938" y="19851"/>
            <a:ext cx="1729485" cy="80755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825EB62-4120-4237-8385-594F446A13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07305" y="2115722"/>
            <a:ext cx="2737341" cy="1975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2713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5187"/>
    </mc:Choice>
    <mc:Fallback xmlns="">
      <p:transition advTm="45187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AA66FD-C920-19C6-CA00-1C4A5A0423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DE14145-A7A5-3A35-EE96-61D8B287037C}"/>
              </a:ext>
            </a:extLst>
          </p:cNvPr>
          <p:cNvSpPr/>
          <p:nvPr/>
        </p:nvSpPr>
        <p:spPr>
          <a:xfrm>
            <a:off x="266940" y="799640"/>
            <a:ext cx="11752343" cy="592181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3403298-207A-2E7A-3F72-7FD1C8EBE531}"/>
              </a:ext>
            </a:extLst>
          </p:cNvPr>
          <p:cNvSpPr txBox="1"/>
          <p:nvPr/>
        </p:nvSpPr>
        <p:spPr>
          <a:xfrm>
            <a:off x="2704962" y="174212"/>
            <a:ext cx="73808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VI. Critiques of Digital Sociality 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3B6E601-BF2D-B811-6308-1BC0329C9B3F}"/>
              </a:ext>
            </a:extLst>
          </p:cNvPr>
          <p:cNvSpPr/>
          <p:nvPr/>
        </p:nvSpPr>
        <p:spPr>
          <a:xfrm>
            <a:off x="617281" y="115433"/>
            <a:ext cx="1458408" cy="519609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1F1EF4-21DF-3441-7707-DBE25C6E0F18}"/>
              </a:ext>
            </a:extLst>
          </p:cNvPr>
          <p:cNvSpPr txBox="1"/>
          <p:nvPr/>
        </p:nvSpPr>
        <p:spPr>
          <a:xfrm>
            <a:off x="617281" y="159032"/>
            <a:ext cx="15739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Lecture 6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8A9389AA-EDE2-FBCF-DE7B-105E540E88C9}"/>
              </a:ext>
            </a:extLst>
          </p:cNvPr>
          <p:cNvSpPr txBox="1"/>
          <p:nvPr/>
        </p:nvSpPr>
        <p:spPr>
          <a:xfrm>
            <a:off x="617281" y="992000"/>
            <a:ext cx="10859221" cy="27938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However,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not having strong social ties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with the people with whom one shares some interests or discussions does not prevent them from satisfying their need for affectivity in different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spaces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or with different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people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Moreover, the weight of different forms of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sociality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depends on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individuals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, who may choose to be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more or less bound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to a certain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public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9FAE8206-B4B2-4CA3-2EFB-172520132A0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0281938" y="19851"/>
            <a:ext cx="1729485" cy="807551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232D858D-E841-D3B5-9344-768D281E7A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74548" y="4379976"/>
            <a:ext cx="6588006" cy="2193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6946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60223"/>
    </mc:Choice>
    <mc:Fallback xmlns="">
      <p:transition advTm="60223"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99F44D-82C3-F738-5DBB-DB56C2FDD7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727CE59C-58C8-CE14-DF58-D3E0360D50A8}"/>
              </a:ext>
            </a:extLst>
          </p:cNvPr>
          <p:cNvSpPr/>
          <p:nvPr/>
        </p:nvSpPr>
        <p:spPr>
          <a:xfrm>
            <a:off x="266940" y="799640"/>
            <a:ext cx="11752343" cy="592181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B253B60-305D-45C4-CC72-74817AB552E6}"/>
              </a:ext>
            </a:extLst>
          </p:cNvPr>
          <p:cNvSpPr txBox="1"/>
          <p:nvPr/>
        </p:nvSpPr>
        <p:spPr>
          <a:xfrm>
            <a:off x="2704962" y="174212"/>
            <a:ext cx="71979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VI. Critiques of Digital Sociality 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6569269-67F0-9B43-812D-38E1527CB535}"/>
              </a:ext>
            </a:extLst>
          </p:cNvPr>
          <p:cNvSpPr/>
          <p:nvPr/>
        </p:nvSpPr>
        <p:spPr>
          <a:xfrm>
            <a:off x="617281" y="115433"/>
            <a:ext cx="1458408" cy="519609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8BB4CC6-304F-5A2D-A21D-8AB63D67E7A7}"/>
              </a:ext>
            </a:extLst>
          </p:cNvPr>
          <p:cNvSpPr txBox="1"/>
          <p:nvPr/>
        </p:nvSpPr>
        <p:spPr>
          <a:xfrm>
            <a:off x="617281" y="159032"/>
            <a:ext cx="15739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Lecture </a:t>
            </a:r>
            <a:r>
              <a:rPr lang="en-US" sz="2000" b="1" dirty="0">
                <a:solidFill>
                  <a:prstClr val="white"/>
                </a:solidFill>
                <a:latin typeface="Alexandria" charset="0"/>
                <a:cs typeface="Alexandria" charset="0"/>
              </a:rPr>
              <a:t>6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lexandria" charset="0"/>
              <a:ea typeface="+mn-ea"/>
              <a:cs typeface="Alexandria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B900A3F8-AFA8-B1F4-DA9F-D069DABA2DB0}"/>
              </a:ext>
            </a:extLst>
          </p:cNvPr>
          <p:cNvSpPr txBox="1"/>
          <p:nvPr/>
        </p:nvSpPr>
        <p:spPr>
          <a:xfrm>
            <a:off x="515586" y="1108934"/>
            <a:ext cx="8171214" cy="5656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Other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critics of digital sociality 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argue that the immersive experience provided by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digital media 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tends to absorb people into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 parallel world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, and therefore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isolate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them.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This idea was already present in science fiction written at the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dawn of digital networks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In the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cyberpunk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world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described in the 1980s by US novelist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William Gibson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, people immersed themselves in a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virtual world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, a cyberspace directly connected to their cerebral cortex in which they lived a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parallel life 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without having to interact with other human beings.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A1F61"/>
              </a:solidFill>
              <a:effectLst/>
              <a:uLnTx/>
              <a:uFillTx/>
              <a:latin typeface="Tajawal ExtraBold" panose="00000800000000000000" pitchFamily="2" charset="-78"/>
              <a:ea typeface="+mn-ea"/>
              <a:cs typeface="Tajawal ExtraBold" panose="00000800000000000000" pitchFamily="2" charset="-78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22828697-4188-B381-88A0-5EA257281CF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0281938" y="19851"/>
            <a:ext cx="1729485" cy="80755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FE03DF7-6B10-576A-4F87-4942C31A91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2877" y="992000"/>
            <a:ext cx="2834886" cy="203014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AD9B80A-13DC-3DA8-FA01-8273B6F43B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16360" y="3358602"/>
            <a:ext cx="1828959" cy="1627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2637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50321"/>
    </mc:Choice>
    <mc:Fallback xmlns="">
      <p:transition advTm="50321"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38731F-1300-DC4B-3E3F-DA854848CA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ECC20CC4-043E-25C5-84C8-E391DAC1DE11}"/>
              </a:ext>
            </a:extLst>
          </p:cNvPr>
          <p:cNvSpPr/>
          <p:nvPr/>
        </p:nvSpPr>
        <p:spPr>
          <a:xfrm>
            <a:off x="266940" y="799640"/>
            <a:ext cx="11752343" cy="592181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972AB06-5969-7FB9-F843-066777D88FB5}"/>
              </a:ext>
            </a:extLst>
          </p:cNvPr>
          <p:cNvSpPr txBox="1"/>
          <p:nvPr/>
        </p:nvSpPr>
        <p:spPr>
          <a:xfrm>
            <a:off x="2704962" y="174212"/>
            <a:ext cx="70608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VI. Critiques of Digital Sociality 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C5991CE-4286-3266-6AED-6015A3014052}"/>
              </a:ext>
            </a:extLst>
          </p:cNvPr>
          <p:cNvSpPr/>
          <p:nvPr/>
        </p:nvSpPr>
        <p:spPr>
          <a:xfrm>
            <a:off x="617281" y="115433"/>
            <a:ext cx="1458408" cy="519609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4A2E24A-589E-7185-0652-4E5A8ECE977B}"/>
              </a:ext>
            </a:extLst>
          </p:cNvPr>
          <p:cNvSpPr txBox="1"/>
          <p:nvPr/>
        </p:nvSpPr>
        <p:spPr>
          <a:xfrm>
            <a:off x="617281" y="159032"/>
            <a:ext cx="15739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Lecture 6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A7902AD3-EF4D-90CF-633A-87DD262C9FEE}"/>
              </a:ext>
            </a:extLst>
          </p:cNvPr>
          <p:cNvSpPr txBox="1"/>
          <p:nvPr/>
        </p:nvSpPr>
        <p:spPr>
          <a:xfrm>
            <a:off x="531367" y="1112017"/>
            <a:ext cx="7809686" cy="44558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According to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Turkle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(2011), the spread of the internet, and particularly of ubiquitous social media accessible via mobile technologies, creates a situation in which individuals no longer interact with their neighbors but are rather absorbed in a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parallel world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made of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Snapchat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messages and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Instagram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posts.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According to this view,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social media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would project us in a world in which we are “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alone together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.”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D2435918-E9B5-8CAF-3412-B9483165D4C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0281938" y="19851"/>
            <a:ext cx="1729485" cy="80755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5CDEEE0-8496-B6FC-FF36-B0144E8644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36586" y="882344"/>
            <a:ext cx="2024047" cy="170093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1A96FA0-3C3A-CF8B-2533-8CB7C66F4C6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23725" y="2727799"/>
            <a:ext cx="2469094" cy="3706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2357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60395"/>
    </mc:Choice>
    <mc:Fallback xmlns="">
      <p:transition advTm="60395"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E05E60-8A4D-2526-279A-6270EEA819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BCBA0130-9850-D2C5-7F27-EBE7B69BAB86}"/>
              </a:ext>
            </a:extLst>
          </p:cNvPr>
          <p:cNvSpPr/>
          <p:nvPr/>
        </p:nvSpPr>
        <p:spPr>
          <a:xfrm>
            <a:off x="259080" y="827402"/>
            <a:ext cx="11752343" cy="592181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F77F228-C24C-92A9-1F4D-EC590B007F20}"/>
              </a:ext>
            </a:extLst>
          </p:cNvPr>
          <p:cNvSpPr txBox="1"/>
          <p:nvPr/>
        </p:nvSpPr>
        <p:spPr>
          <a:xfrm>
            <a:off x="2704962" y="174212"/>
            <a:ext cx="70608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VI. Critiques of Digital Sociality 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D72C75E-4E78-33F6-83A0-A8A8C4815A57}"/>
              </a:ext>
            </a:extLst>
          </p:cNvPr>
          <p:cNvSpPr/>
          <p:nvPr/>
        </p:nvSpPr>
        <p:spPr>
          <a:xfrm>
            <a:off x="617281" y="115433"/>
            <a:ext cx="1458408" cy="519609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17E7D36-2118-59E6-2796-1809EB605C04}"/>
              </a:ext>
            </a:extLst>
          </p:cNvPr>
          <p:cNvSpPr txBox="1"/>
          <p:nvPr/>
        </p:nvSpPr>
        <p:spPr>
          <a:xfrm>
            <a:off x="617281" y="159032"/>
            <a:ext cx="15739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Lecture 6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49AA73DC-768C-0139-8EB8-AF2086522761}"/>
              </a:ext>
            </a:extLst>
          </p:cNvPr>
          <p:cNvSpPr txBox="1"/>
          <p:nvPr/>
        </p:nvSpPr>
        <p:spPr>
          <a:xfrm>
            <a:off x="681007" y="1201082"/>
            <a:ext cx="7059877" cy="44558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Turkle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includes in this framework many technologies, such as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robots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used to foster social interactions in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patients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suffering from senile dementia.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A1F61"/>
              </a:solidFill>
              <a:effectLst/>
              <a:uLnTx/>
              <a:uFillTx/>
              <a:latin typeface="Tajawal ExtraBold" panose="00000800000000000000" pitchFamily="2" charset="-78"/>
              <a:ea typeface="+mn-ea"/>
              <a:cs typeface="Tajawal ExtraBold" panose="00000800000000000000" pitchFamily="2" charset="-78"/>
            </a:endParaRP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Human interactions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would become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scarce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and replaced by interactions with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machines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that try to simulate, with varying degrees of success, the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warmth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and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authenticity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of human affectivity. 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5D54DC1-1A64-ED14-5103-8C4E82BE3E1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0281938" y="19851"/>
            <a:ext cx="1729485" cy="807551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213E0E8D-57DF-01D9-EB7C-A87E389DAE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46451" y="1953662"/>
            <a:ext cx="3255546" cy="2438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4352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6144"/>
    </mc:Choice>
    <mc:Fallback xmlns="">
      <p:transition advTm="46144"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CA877D-FB82-5C58-36CB-DC8DCC6A42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105CD545-DA09-A178-4662-0B89CD16CBE4}"/>
              </a:ext>
            </a:extLst>
          </p:cNvPr>
          <p:cNvSpPr/>
          <p:nvPr/>
        </p:nvSpPr>
        <p:spPr>
          <a:xfrm>
            <a:off x="266940" y="799640"/>
            <a:ext cx="11752343" cy="592181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3E02E2-5CBD-0349-55C5-171847B756DE}"/>
              </a:ext>
            </a:extLst>
          </p:cNvPr>
          <p:cNvSpPr txBox="1"/>
          <p:nvPr/>
        </p:nvSpPr>
        <p:spPr>
          <a:xfrm>
            <a:off x="2704962" y="174212"/>
            <a:ext cx="70608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VI. Critiques of Digital Sociality 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8E61637-6F25-E29E-FA7A-3183F01A9175}"/>
              </a:ext>
            </a:extLst>
          </p:cNvPr>
          <p:cNvSpPr/>
          <p:nvPr/>
        </p:nvSpPr>
        <p:spPr>
          <a:xfrm>
            <a:off x="617281" y="115433"/>
            <a:ext cx="1458408" cy="519609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921A84B-3359-5D91-1182-1FE55019414E}"/>
              </a:ext>
            </a:extLst>
          </p:cNvPr>
          <p:cNvSpPr txBox="1"/>
          <p:nvPr/>
        </p:nvSpPr>
        <p:spPr>
          <a:xfrm>
            <a:off x="617281" y="159032"/>
            <a:ext cx="15739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Lecture 6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2C218952-1AFA-E831-664A-F3D3708AE58F}"/>
              </a:ext>
            </a:extLst>
          </p:cNvPr>
          <p:cNvSpPr txBox="1"/>
          <p:nvPr/>
        </p:nvSpPr>
        <p:spPr>
          <a:xfrm>
            <a:off x="266941" y="1048527"/>
            <a:ext cx="7468884" cy="50098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The picture painted by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Turkle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is recognizable in situations like a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subway car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in which individuals sitting side by side are immersed in their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smartphones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, or a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classroom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where students interact on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Facebook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or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Instagram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instead of listening to the lecture.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They are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physically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present together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, but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mentally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absorbed in their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private worlds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Alone together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, indeed.</a:t>
            </a:r>
            <a:endParaRPr kumimoji="0" lang="en-US" sz="2100" b="0" i="0" u="none" strike="noStrike" kern="1200" cap="none" spc="0" normalizeH="0" baseline="0" noProof="0" dirty="0">
              <a:ln>
                <a:noFill/>
              </a:ln>
              <a:solidFill>
                <a:schemeClr val="accent2">
                  <a:lumMod val="75000"/>
                </a:schemeClr>
              </a:solidFill>
              <a:effectLst/>
              <a:uLnTx/>
              <a:uFillTx/>
              <a:latin typeface="Tajawal ExtraBold" panose="00000800000000000000" pitchFamily="2" charset="-78"/>
              <a:ea typeface="+mn-ea"/>
              <a:cs typeface="Tajawal ExtraBold" panose="00000800000000000000" pitchFamily="2" charset="-78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E7FE37D9-9984-4BC8-2843-06DCCEA9A33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0281938" y="19851"/>
            <a:ext cx="1729485" cy="80755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A26F723-CC73-FFE0-CC5B-C03027849A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3174" y="992942"/>
            <a:ext cx="3688400" cy="257273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B18CF9B-5B8C-CCB0-1F1B-45E802E941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41801" y="3806175"/>
            <a:ext cx="3377477" cy="2249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3277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4248"/>
    </mc:Choice>
    <mc:Fallback xmlns="">
      <p:transition advTm="44248"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19BA4F-C25F-D7E1-D400-67CB41A61A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B7FA0C16-6531-EFD5-EE44-1C7409CAC8AE}"/>
              </a:ext>
            </a:extLst>
          </p:cNvPr>
          <p:cNvSpPr/>
          <p:nvPr/>
        </p:nvSpPr>
        <p:spPr>
          <a:xfrm>
            <a:off x="259080" y="777154"/>
            <a:ext cx="11752343" cy="592181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F3E962C-950A-665F-27D7-2422CBB104F4}"/>
              </a:ext>
            </a:extLst>
          </p:cNvPr>
          <p:cNvSpPr txBox="1"/>
          <p:nvPr/>
        </p:nvSpPr>
        <p:spPr>
          <a:xfrm>
            <a:off x="2704962" y="174212"/>
            <a:ext cx="70608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VI. Critiques of Digital Sociality 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39A585A-322D-0791-E060-BA061D3C791C}"/>
              </a:ext>
            </a:extLst>
          </p:cNvPr>
          <p:cNvSpPr/>
          <p:nvPr/>
        </p:nvSpPr>
        <p:spPr>
          <a:xfrm>
            <a:off x="617281" y="115433"/>
            <a:ext cx="1458408" cy="519609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E099780-CD6A-FC93-E38C-A5B7BFB5800F}"/>
              </a:ext>
            </a:extLst>
          </p:cNvPr>
          <p:cNvSpPr txBox="1"/>
          <p:nvPr/>
        </p:nvSpPr>
        <p:spPr>
          <a:xfrm>
            <a:off x="617281" y="159032"/>
            <a:ext cx="15739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Lecture 6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3B7A1FEC-C440-00CC-462B-70E9565AB2A1}"/>
              </a:ext>
            </a:extLst>
          </p:cNvPr>
          <p:cNvSpPr txBox="1"/>
          <p:nvPr/>
        </p:nvSpPr>
        <p:spPr>
          <a:xfrm>
            <a:off x="617281" y="1454735"/>
            <a:ext cx="7092357" cy="33478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This and other similar views are part of a long narrative about the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loss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of sense of community and “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warm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”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social relations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that, since the late nineteenth century, accompanies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modernization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processes and the emergence of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new communication technologies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 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89708ED-515A-7753-B0D5-37F84062C1C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0281938" y="19851"/>
            <a:ext cx="1729485" cy="80755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239F29F-942C-9600-7B75-A6992F282E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7398" y="1823110"/>
            <a:ext cx="3694938" cy="2611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8769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73036"/>
    </mc:Choice>
    <mc:Fallback xmlns="">
      <p:transition advTm="73036"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10C214-5097-2EA2-05C8-97C16EEE8D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83650ED3-5A67-BAC5-9654-33B16B69D58B}"/>
              </a:ext>
            </a:extLst>
          </p:cNvPr>
          <p:cNvSpPr/>
          <p:nvPr/>
        </p:nvSpPr>
        <p:spPr>
          <a:xfrm>
            <a:off x="266940" y="799640"/>
            <a:ext cx="11752343" cy="592181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FC4FB5E-618F-5F50-0C46-A9AA4B860766}"/>
              </a:ext>
            </a:extLst>
          </p:cNvPr>
          <p:cNvSpPr txBox="1"/>
          <p:nvPr/>
        </p:nvSpPr>
        <p:spPr>
          <a:xfrm>
            <a:off x="2704962" y="174212"/>
            <a:ext cx="70608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VI. Critiques of Digital Sociality 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A4DF73A-964F-181E-8807-C33DCB594EC7}"/>
              </a:ext>
            </a:extLst>
          </p:cNvPr>
          <p:cNvSpPr/>
          <p:nvPr/>
        </p:nvSpPr>
        <p:spPr>
          <a:xfrm>
            <a:off x="617281" y="115433"/>
            <a:ext cx="1458408" cy="519609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3593C32-FE92-52EF-A357-BBA2B74CDE43}"/>
              </a:ext>
            </a:extLst>
          </p:cNvPr>
          <p:cNvSpPr txBox="1"/>
          <p:nvPr/>
        </p:nvSpPr>
        <p:spPr>
          <a:xfrm>
            <a:off x="617281" y="159032"/>
            <a:ext cx="15739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Lecture 6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257F24FF-47A9-4514-7722-C73A512F9C2B}"/>
              </a:ext>
            </a:extLst>
          </p:cNvPr>
          <p:cNvSpPr txBox="1"/>
          <p:nvPr/>
        </p:nvSpPr>
        <p:spPr>
          <a:xfrm>
            <a:off x="487869" y="1201082"/>
            <a:ext cx="7842165" cy="44558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However,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empirical studies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carried out since the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1990s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seem to provide a very different picture.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Users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of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digital media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tend to have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larger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and more diverse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social networks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than those who do not use them.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Internet users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are not inherently less prone to visit their neighbors and tend to have a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richer community life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than people who do not use digital media.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F0C4AC5D-5199-5096-BFB4-178766BA091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0281938" y="19851"/>
            <a:ext cx="1729485" cy="807551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F94B7AC7-178E-1C18-0046-16090E6234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52389" y="1746212"/>
            <a:ext cx="3444539" cy="2731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032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56567"/>
    </mc:Choice>
    <mc:Fallback xmlns="">
      <p:transition advTm="56567"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F4E724-BD71-225C-3399-F344055C5C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1B474601-79C1-9405-AAA0-360E6C2481AD}"/>
              </a:ext>
            </a:extLst>
          </p:cNvPr>
          <p:cNvSpPr/>
          <p:nvPr/>
        </p:nvSpPr>
        <p:spPr>
          <a:xfrm>
            <a:off x="266940" y="799640"/>
            <a:ext cx="11752343" cy="592181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9FEA540-00CF-CD74-E1D7-5305AD705634}"/>
              </a:ext>
            </a:extLst>
          </p:cNvPr>
          <p:cNvSpPr txBox="1"/>
          <p:nvPr/>
        </p:nvSpPr>
        <p:spPr>
          <a:xfrm>
            <a:off x="2704962" y="174212"/>
            <a:ext cx="70608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VI. Critiques of Digital Sociality 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14DB3EE-3A6B-D4F7-036A-904B6169CD2B}"/>
              </a:ext>
            </a:extLst>
          </p:cNvPr>
          <p:cNvSpPr/>
          <p:nvPr/>
        </p:nvSpPr>
        <p:spPr>
          <a:xfrm>
            <a:off x="617281" y="115433"/>
            <a:ext cx="1458408" cy="519609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D75F755-D8CF-2C33-22B2-CC015B491F90}"/>
              </a:ext>
            </a:extLst>
          </p:cNvPr>
          <p:cNvSpPr txBox="1"/>
          <p:nvPr/>
        </p:nvSpPr>
        <p:spPr>
          <a:xfrm>
            <a:off x="617281" y="159032"/>
            <a:ext cx="15739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Lecture </a:t>
            </a:r>
            <a:r>
              <a:rPr lang="en-US" sz="2000" b="1" dirty="0">
                <a:solidFill>
                  <a:prstClr val="white"/>
                </a:solidFill>
                <a:latin typeface="Alexandria" charset="0"/>
                <a:cs typeface="Alexandria" charset="0"/>
              </a:rPr>
              <a:t>6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lexandria" charset="0"/>
              <a:ea typeface="+mn-ea"/>
              <a:cs typeface="Alexandria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FBA6E54-6DBF-3BD6-300A-3081B99B9AF3}"/>
              </a:ext>
            </a:extLst>
          </p:cNvPr>
          <p:cNvSpPr txBox="1"/>
          <p:nvPr/>
        </p:nvSpPr>
        <p:spPr>
          <a:xfrm>
            <a:off x="312215" y="942372"/>
            <a:ext cx="7350458" cy="5563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Digital media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do not keep people away from the public space, but rather can be considered a factor that nurtures their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rich social life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(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Rainie and Wellman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2012).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Social media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are an integral part of our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social life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and are not a means to leave it.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They do not impoverish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social relationships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Rather, the way in which people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interact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with each other can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change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with the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use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of these technologies.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404456B1-BEF0-4BEB-1639-0FFB5CBEE72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0281938" y="19851"/>
            <a:ext cx="1729485" cy="80755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DC4D419-8387-D9F8-B639-8569AF7F6F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2128" y="1938455"/>
            <a:ext cx="3938266" cy="295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7257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32796"/>
    </mc:Choice>
    <mc:Fallback xmlns="">
      <p:transition advTm="32796"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B67C60-F55C-619C-14CD-4527CC2B03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1248F3C0-AB9E-DF46-600A-38CFD490FD23}"/>
              </a:ext>
            </a:extLst>
          </p:cNvPr>
          <p:cNvSpPr/>
          <p:nvPr/>
        </p:nvSpPr>
        <p:spPr>
          <a:xfrm>
            <a:off x="266940" y="799640"/>
            <a:ext cx="11752343" cy="592181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164B3D3-963C-C646-5C59-449E0E765EA9}"/>
              </a:ext>
            </a:extLst>
          </p:cNvPr>
          <p:cNvSpPr txBox="1"/>
          <p:nvPr/>
        </p:nvSpPr>
        <p:spPr>
          <a:xfrm>
            <a:off x="2704962" y="174212"/>
            <a:ext cx="70608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VI. Critiques of Digital Sociality 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B94C9C8-1AD5-D905-2F7F-F8A20E06589A}"/>
              </a:ext>
            </a:extLst>
          </p:cNvPr>
          <p:cNvSpPr/>
          <p:nvPr/>
        </p:nvSpPr>
        <p:spPr>
          <a:xfrm>
            <a:off x="617281" y="115433"/>
            <a:ext cx="1458408" cy="519609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A4DA34F-7771-022F-BAC9-03F6F5F4AF23}"/>
              </a:ext>
            </a:extLst>
          </p:cNvPr>
          <p:cNvSpPr txBox="1"/>
          <p:nvPr/>
        </p:nvSpPr>
        <p:spPr>
          <a:xfrm>
            <a:off x="617281" y="159032"/>
            <a:ext cx="15739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Lecture 6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EFAE7CE-8219-51B0-398B-7FC56D923017}"/>
              </a:ext>
            </a:extLst>
          </p:cNvPr>
          <p:cNvSpPr txBox="1"/>
          <p:nvPr/>
        </p:nvSpPr>
        <p:spPr>
          <a:xfrm>
            <a:off x="420525" y="1128979"/>
            <a:ext cx="8211412" cy="46000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When analyzing such critiques, we should keep in mind that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new communication technologies 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always tend to generate waves of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criticism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and even moral panic .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These forms of so‐called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techno‐pessimism 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are nothing new: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Fears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linked to the social role of digital technologies are part of a much longer history of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mistrust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toward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new media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In eighteenth‐century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Europe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the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novel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was accused of diverting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young women 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from their social roles and immersing them in an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unreal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world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of dreams.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E7C02DC4-2D9C-CE60-990C-10246B1FA51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0281938" y="19851"/>
            <a:ext cx="1729485" cy="80755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0D623F4-909D-E7B2-0159-20F2166D7C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27286" y="937930"/>
            <a:ext cx="2371550" cy="237155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C75DD15-378A-2CF6-AE62-D139A3620EA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82155" y="3474078"/>
            <a:ext cx="2261812" cy="2024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2358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9831"/>
    </mc:Choice>
    <mc:Fallback xmlns="">
      <p:transition advTm="49831"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73DE67-45A8-DB6D-AE77-96BE60D467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7D132638-F92D-DFD6-17B7-68C33EA6FE65}"/>
              </a:ext>
            </a:extLst>
          </p:cNvPr>
          <p:cNvSpPr/>
          <p:nvPr/>
        </p:nvSpPr>
        <p:spPr>
          <a:xfrm>
            <a:off x="266940" y="799640"/>
            <a:ext cx="11752343" cy="592181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9D16191-44BA-11DC-09D7-832A83D67CDB}"/>
              </a:ext>
            </a:extLst>
          </p:cNvPr>
          <p:cNvSpPr txBox="1"/>
          <p:nvPr/>
        </p:nvSpPr>
        <p:spPr>
          <a:xfrm>
            <a:off x="2704962" y="174212"/>
            <a:ext cx="70608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VI. Critiques of Digital Sociality 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5BF196E-D96E-539C-4843-EA2E1FF5F773}"/>
              </a:ext>
            </a:extLst>
          </p:cNvPr>
          <p:cNvSpPr/>
          <p:nvPr/>
        </p:nvSpPr>
        <p:spPr>
          <a:xfrm>
            <a:off x="617281" y="115433"/>
            <a:ext cx="1458408" cy="519609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5FBFDB7-8555-70B4-CA75-E4A39022E544}"/>
              </a:ext>
            </a:extLst>
          </p:cNvPr>
          <p:cNvSpPr txBox="1"/>
          <p:nvPr/>
        </p:nvSpPr>
        <p:spPr>
          <a:xfrm>
            <a:off x="617281" y="159032"/>
            <a:ext cx="15739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Lecture 6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CC38D132-8D90-566D-7C6D-BCF1C0C35762}"/>
              </a:ext>
            </a:extLst>
          </p:cNvPr>
          <p:cNvSpPr txBox="1"/>
          <p:nvPr/>
        </p:nvSpPr>
        <p:spPr>
          <a:xfrm>
            <a:off x="420525" y="1128979"/>
            <a:ext cx="7745067" cy="46000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In the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1930s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some argued that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movie, theaters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and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jazz music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diffused via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radio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would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destroy the moral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fiber of younger generations.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In the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1960s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television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was accused of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destroying communities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and traditional cultures;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in the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1980s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videotapes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were blamed for generating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violence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in youth; this accusation was then turned against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video games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in the 1990s. 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E0EF1617-F19F-01E6-490E-C188E666834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0281938" y="19851"/>
            <a:ext cx="1729485" cy="807551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9DECDA7-6EE7-FF17-349C-C95F66F5A2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23682" y="1988144"/>
            <a:ext cx="3316511" cy="17862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034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95717"/>
    </mc:Choice>
    <mc:Fallback xmlns="">
      <p:transition advTm="95717"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C857A9-E5E8-CAA2-065B-68A39750A3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B6F542DA-48B9-6F01-EE64-A89EF25AAA3E}"/>
              </a:ext>
            </a:extLst>
          </p:cNvPr>
          <p:cNvSpPr/>
          <p:nvPr/>
        </p:nvSpPr>
        <p:spPr>
          <a:xfrm>
            <a:off x="266940" y="799640"/>
            <a:ext cx="11752343" cy="592181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77A83B2-7CFC-18B5-582C-BD94A7185939}"/>
              </a:ext>
            </a:extLst>
          </p:cNvPr>
          <p:cNvSpPr txBox="1"/>
          <p:nvPr/>
        </p:nvSpPr>
        <p:spPr>
          <a:xfrm>
            <a:off x="2704962" y="174212"/>
            <a:ext cx="70608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VI. Critiques of Digital Sociality 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4212DC7-2561-C2BB-0259-4F2F15F968D9}"/>
              </a:ext>
            </a:extLst>
          </p:cNvPr>
          <p:cNvSpPr/>
          <p:nvPr/>
        </p:nvSpPr>
        <p:spPr>
          <a:xfrm>
            <a:off x="617281" y="115433"/>
            <a:ext cx="1458408" cy="519609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605B7EF-E8C3-BB28-90BC-0399F649219D}"/>
              </a:ext>
            </a:extLst>
          </p:cNvPr>
          <p:cNvSpPr txBox="1"/>
          <p:nvPr/>
        </p:nvSpPr>
        <p:spPr>
          <a:xfrm>
            <a:off x="617281" y="159032"/>
            <a:ext cx="15739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Lecture 6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2D5A69F7-D5BC-22A0-AE5E-6C19A0F39E95}"/>
              </a:ext>
            </a:extLst>
          </p:cNvPr>
          <p:cNvSpPr txBox="1"/>
          <p:nvPr/>
        </p:nvSpPr>
        <p:spPr>
          <a:xfrm>
            <a:off x="365661" y="978631"/>
            <a:ext cx="8825380" cy="5563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Privacy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is another area of emerging concern.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Indeed, the proliferation and extension of the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mediated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environments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that organize our social and individual lives has important effects on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privacy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Social media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platforms have undermined old concepts of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privacy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as based on the ability to live a private life not visible in public.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In a sense this idea of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privacy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had already been undermined with the advent of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television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and the subsequent exposure of the private lives of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celebrities and politicians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9F54EF4E-447B-6090-BE60-6EBA567F59E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0281938" y="19851"/>
            <a:ext cx="1729485" cy="807551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78E63BB7-7BE6-347E-DA0C-96C2D68AB6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71626" y="1963807"/>
            <a:ext cx="2639797" cy="1944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2454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19222"/>
    </mc:Choice>
    <mc:Fallback xmlns="">
      <p:transition advTm="119222"/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A5A558-AD3B-55A7-576D-9179E8FFAE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9358BF4-F6DA-00D9-2334-C49CE6826CC6}"/>
              </a:ext>
            </a:extLst>
          </p:cNvPr>
          <p:cNvSpPr/>
          <p:nvPr/>
        </p:nvSpPr>
        <p:spPr>
          <a:xfrm>
            <a:off x="266940" y="678641"/>
            <a:ext cx="11752343" cy="6042813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3E619E-AEEF-534E-462A-371CCE01CF6E}"/>
              </a:ext>
            </a:extLst>
          </p:cNvPr>
          <p:cNvSpPr txBox="1"/>
          <p:nvPr/>
        </p:nvSpPr>
        <p:spPr>
          <a:xfrm>
            <a:off x="2704962" y="174212"/>
            <a:ext cx="70608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VI. Critiques of Digital Sociality 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12AAE99-0B27-5078-D1BF-1D5E1A6A1CB4}"/>
              </a:ext>
            </a:extLst>
          </p:cNvPr>
          <p:cNvSpPr/>
          <p:nvPr/>
        </p:nvSpPr>
        <p:spPr>
          <a:xfrm>
            <a:off x="617281" y="115433"/>
            <a:ext cx="1458408" cy="519609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A09D799-EC62-745A-6014-25D386081241}"/>
              </a:ext>
            </a:extLst>
          </p:cNvPr>
          <p:cNvSpPr txBox="1"/>
          <p:nvPr/>
        </p:nvSpPr>
        <p:spPr>
          <a:xfrm>
            <a:off x="617281" y="159032"/>
            <a:ext cx="15739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Lecture 6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3F39F6F5-DE8C-1083-3FB6-487EDC024192}"/>
              </a:ext>
            </a:extLst>
          </p:cNvPr>
          <p:cNvSpPr txBox="1"/>
          <p:nvPr/>
        </p:nvSpPr>
        <p:spPr>
          <a:xfrm>
            <a:off x="365661" y="892195"/>
            <a:ext cx="8522307" cy="56157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Yet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social media 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push all individuals to share, in public, personal details of their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private lives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,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from holiday photos on Instagram to the results of medical tests on patient forums.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Google’s CEO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,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Eric Schmidt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, once argued that “if you have something that you don’t want anyone to know, maybe you shouldn’t be doing it in the first place”, reiterating that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individuals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are to be considered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responsible for their own privacy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Yet it would be difficult to ignore the need for stringent rules that protect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privacy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or for technologies that allow the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removal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of unwanted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information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from the public view.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FE1FBA3E-EE12-D04A-A356-5E7E687662F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0281938" y="19851"/>
            <a:ext cx="1729485" cy="80755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8194CB9-8402-32F0-E51B-6A014AEDFE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98735" y="750619"/>
            <a:ext cx="2627604" cy="262760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E27D844-7EB8-2866-CBFA-EE413DBB7C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98735" y="3479778"/>
            <a:ext cx="2627604" cy="1731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8497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17986"/>
    </mc:Choice>
    <mc:Fallback xmlns="">
      <p:transition advTm="117986"/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BA360A-086F-9204-63EB-07C3E586F5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90401027-2FAD-2016-9016-FAAF4678399B}"/>
              </a:ext>
            </a:extLst>
          </p:cNvPr>
          <p:cNvSpPr/>
          <p:nvPr/>
        </p:nvSpPr>
        <p:spPr>
          <a:xfrm>
            <a:off x="266940" y="799640"/>
            <a:ext cx="11752343" cy="592181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4E482E6-81D0-4079-F0D5-92F837903B33}"/>
              </a:ext>
            </a:extLst>
          </p:cNvPr>
          <p:cNvSpPr txBox="1"/>
          <p:nvPr/>
        </p:nvSpPr>
        <p:spPr>
          <a:xfrm>
            <a:off x="2704962" y="174212"/>
            <a:ext cx="70608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VI. Critiques of Digital Sociality 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A17EC73-0B3D-9348-8E01-1526E965AD9A}"/>
              </a:ext>
            </a:extLst>
          </p:cNvPr>
          <p:cNvSpPr/>
          <p:nvPr/>
        </p:nvSpPr>
        <p:spPr>
          <a:xfrm>
            <a:off x="617281" y="115433"/>
            <a:ext cx="1458408" cy="519609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3DD7678-1B6B-4673-A24A-21404526ADB4}"/>
              </a:ext>
            </a:extLst>
          </p:cNvPr>
          <p:cNvSpPr txBox="1"/>
          <p:nvPr/>
        </p:nvSpPr>
        <p:spPr>
          <a:xfrm>
            <a:off x="617281" y="159032"/>
            <a:ext cx="15739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Lecture 6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AC9B5987-B85F-86C7-B39A-5B1F0CDBEEC8}"/>
              </a:ext>
            </a:extLst>
          </p:cNvPr>
          <p:cNvSpPr txBox="1"/>
          <p:nvPr/>
        </p:nvSpPr>
        <p:spPr>
          <a:xfrm>
            <a:off x="365661" y="978631"/>
            <a:ext cx="8156547" cy="5107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Furthermore, issues around individual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privacy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intersect with the pervasive forms of surveillance and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social control 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that both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governments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and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corporations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put in place through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digital media 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Clashes regarding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access to information 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held by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internet services 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by, for example,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the police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,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or the use of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personal social media data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for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marketing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purposes emerge cyclically.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And yet several studies show that the explosive growth of </a:t>
            </a: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social media 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goes hand in hand with a change in the perception of these problems.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CD0FED9-BD08-9F25-951A-DFB3DF2DA66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0281938" y="19851"/>
            <a:ext cx="1729485" cy="80755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ED23C64-EEC2-DD6A-9727-485F983E1C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34129" y="1968911"/>
            <a:ext cx="2792210" cy="2225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003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57306"/>
    </mc:Choice>
    <mc:Fallback xmlns="">
      <p:transition advTm="57306"/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F5D723-8565-DEB2-478F-98D887B623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35D85A6-AF9A-33F2-ED88-A239ACCA8B1B}"/>
              </a:ext>
            </a:extLst>
          </p:cNvPr>
          <p:cNvSpPr/>
          <p:nvPr/>
        </p:nvSpPr>
        <p:spPr>
          <a:xfrm>
            <a:off x="266940" y="799640"/>
            <a:ext cx="11752343" cy="592181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532F0E6-B93E-6654-F60B-D9FC29BD3B03}"/>
              </a:ext>
            </a:extLst>
          </p:cNvPr>
          <p:cNvSpPr txBox="1"/>
          <p:nvPr/>
        </p:nvSpPr>
        <p:spPr>
          <a:xfrm>
            <a:off x="2704962" y="174212"/>
            <a:ext cx="70608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VI. Critiques of Digital Sociality 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DD58C2F-9014-DBC9-A691-CA022AD29C99}"/>
              </a:ext>
            </a:extLst>
          </p:cNvPr>
          <p:cNvSpPr/>
          <p:nvPr/>
        </p:nvSpPr>
        <p:spPr>
          <a:xfrm>
            <a:off x="617281" y="115433"/>
            <a:ext cx="1458408" cy="519609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89ABA4B-8985-A55D-9000-AA7FF96A2AB1}"/>
              </a:ext>
            </a:extLst>
          </p:cNvPr>
          <p:cNvSpPr txBox="1"/>
          <p:nvPr/>
        </p:nvSpPr>
        <p:spPr>
          <a:xfrm>
            <a:off x="617281" y="159032"/>
            <a:ext cx="15739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Lecture 6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DDA0C062-DD5E-1191-4F61-711BE0C1B0E8}"/>
              </a:ext>
            </a:extLst>
          </p:cNvPr>
          <p:cNvSpPr txBox="1"/>
          <p:nvPr/>
        </p:nvSpPr>
        <p:spPr>
          <a:xfrm>
            <a:off x="380814" y="1134079"/>
            <a:ext cx="8311995" cy="44558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The idea of having two completely separate spheres, i.e. a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public and a private life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, cannot be considered an accurate description of digitally mediated sociality.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On the one hand,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individuals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have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partially given up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 conception of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privacy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as a right to a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non‐accessible private sphere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Indeed, such an arrangement would undermine one’s chances to fully participate in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digital sociality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 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D81FA907-E64C-9570-4A9F-2EE7FD53093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0281938" y="19851"/>
            <a:ext cx="1729485" cy="807551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6656B5A-CC4E-5586-EC2F-EC462CA7C8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06683" y="1978974"/>
            <a:ext cx="3151905" cy="2097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6179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5906"/>
    </mc:Choice>
    <mc:Fallback xmlns="">
      <p:transition advTm="45906"/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AE809D-16A1-3FF2-EA0E-382C3DD7A0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7AA8C360-8DE4-EA58-326F-0B0152247551}"/>
              </a:ext>
            </a:extLst>
          </p:cNvPr>
          <p:cNvSpPr/>
          <p:nvPr/>
        </p:nvSpPr>
        <p:spPr>
          <a:xfrm>
            <a:off x="266940" y="799640"/>
            <a:ext cx="11752343" cy="592181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372DB6F-412E-958D-36CE-6A8C478A410B}"/>
              </a:ext>
            </a:extLst>
          </p:cNvPr>
          <p:cNvSpPr txBox="1"/>
          <p:nvPr/>
        </p:nvSpPr>
        <p:spPr>
          <a:xfrm>
            <a:off x="2704962" y="174212"/>
            <a:ext cx="70608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VI. Critiques of Digital Sociality 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D19DF88-DF3C-350E-5801-ED565182DDDC}"/>
              </a:ext>
            </a:extLst>
          </p:cNvPr>
          <p:cNvSpPr/>
          <p:nvPr/>
        </p:nvSpPr>
        <p:spPr>
          <a:xfrm>
            <a:off x="617281" y="115433"/>
            <a:ext cx="1458408" cy="519609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FEC158B-FEC2-2020-58AD-B2C4BA46A283}"/>
              </a:ext>
            </a:extLst>
          </p:cNvPr>
          <p:cNvSpPr txBox="1"/>
          <p:nvPr/>
        </p:nvSpPr>
        <p:spPr>
          <a:xfrm>
            <a:off x="617281" y="159032"/>
            <a:ext cx="15739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Lecture 6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952EF9AD-715E-A84D-0827-75525DB2C56C}"/>
              </a:ext>
            </a:extLst>
          </p:cNvPr>
          <p:cNvSpPr txBox="1"/>
          <p:nvPr/>
        </p:nvSpPr>
        <p:spPr>
          <a:xfrm>
            <a:off x="380814" y="937930"/>
            <a:ext cx="8311995" cy="5563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On the other hand, people tend to actively negotiate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privacy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by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controlling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available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information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about them or the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social interactions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they have in different mediated spaces.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Individuals are able to choose what kinds of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communication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relating to their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private life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they carry on through which media.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Also, they know the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cultural and informal communication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codes that characterize different platforms and contexts. 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0202820E-C467-90FB-0C79-B2EE790C7EE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0281938" y="19851"/>
            <a:ext cx="1729485" cy="80755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EC979A1-F1B2-BA04-68FF-E7857B595B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06683" y="1709805"/>
            <a:ext cx="3164098" cy="2834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1171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34833"/>
    </mc:Choice>
    <mc:Fallback xmlns="">
      <p:transition advTm="34833"/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5B314E-ADBD-5455-EF5C-1C20AA8804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D9A7D562-F6B0-3F2A-EE56-8A1A857FCB6B}"/>
              </a:ext>
            </a:extLst>
          </p:cNvPr>
          <p:cNvSpPr/>
          <p:nvPr/>
        </p:nvSpPr>
        <p:spPr>
          <a:xfrm>
            <a:off x="302768" y="725731"/>
            <a:ext cx="1376399" cy="423965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5E1AE53-06C2-5355-1B08-E10F708B243E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DC13F601-898A-5651-A0B2-5DAB5A2A0EBE}"/>
              </a:ext>
            </a:extLst>
          </p:cNvPr>
          <p:cNvSpPr/>
          <p:nvPr/>
        </p:nvSpPr>
        <p:spPr>
          <a:xfrm>
            <a:off x="302768" y="1623899"/>
            <a:ext cx="11154664" cy="50270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Digital media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, and 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social media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platforms in particular, are important instruments through which individuals implement active strategies of 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identity building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social media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are one of the “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stages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” from which individuals represent their own 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identity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individuals perform the continuous work of 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identity construction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The so‐called 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“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digital afterlife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can create a kind of “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immortality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” in which the 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digital identity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of the deceased 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survives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his 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death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.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The use of digital media as 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social spaces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is 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not neutral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, but rather influenced by 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social factors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such as 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age, gender, ethnicity, or class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,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Like “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digital natives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” and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“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digital immigrants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”.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A1F61"/>
              </a:solidFill>
              <a:effectLst/>
              <a:uLnTx/>
              <a:uFillTx/>
              <a:latin typeface="Tajawal ExtraBold" panose="00000800000000000000" pitchFamily="2" charset="-78"/>
              <a:ea typeface="+mn-ea"/>
              <a:cs typeface="Tajawal ExtraBold" panose="00000800000000000000" pitchFamily="2" charset="-78"/>
            </a:endParaRP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Algorithms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reinforce 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inequalities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The “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algorithmic identity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based on algorithmic evaluations of our 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online behavior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Forms of 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sociality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 mediated by 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digital technologies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have been faced with many 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critiques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A1F61"/>
                </a:solidFill>
                <a:effectLst/>
                <a:uLnTx/>
                <a:uFillTx/>
                <a:latin typeface="Tajawal ExtraBold" panose="00000800000000000000" pitchFamily="2" charset="-78"/>
                <a:ea typeface="+mn-ea"/>
                <a:cs typeface="Tajawal ExtraBold" panose="00000800000000000000" pitchFamily="2" charset="-78"/>
              </a:rPr>
              <a:t>.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A1F61"/>
              </a:solidFill>
              <a:effectLst/>
              <a:uLnTx/>
              <a:uFillTx/>
              <a:latin typeface="Tajawal ExtraBold" panose="00000800000000000000" pitchFamily="2" charset="-78"/>
              <a:ea typeface="+mn-ea"/>
              <a:cs typeface="Tajawal ExtraBold" panose="00000800000000000000" pitchFamily="2" charset="-78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34C9B6A6-5353-FFB6-5393-BC54064B3D41}"/>
              </a:ext>
            </a:extLst>
          </p:cNvPr>
          <p:cNvSpPr txBox="1"/>
          <p:nvPr/>
        </p:nvSpPr>
        <p:spPr>
          <a:xfrm>
            <a:off x="2170079" y="622582"/>
            <a:ext cx="22765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Conclusion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8051B74F-FD0B-E097-ABBB-9DB2FA3FD753}"/>
              </a:ext>
            </a:extLst>
          </p:cNvPr>
          <p:cNvSpPr txBox="1"/>
          <p:nvPr/>
        </p:nvSpPr>
        <p:spPr>
          <a:xfrm>
            <a:off x="302768" y="780364"/>
            <a:ext cx="13763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6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3EDFC89-DFA8-317E-A7A6-4126D5B205F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246431" y="-37675"/>
            <a:ext cx="1774394" cy="82852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9CDE8288-4ED1-0349-EF94-2A23D42887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21921" y="129375"/>
            <a:ext cx="1904612" cy="1268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994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9324"/>
    </mc:Choice>
    <mc:Fallback xmlns="">
      <p:transition spd="slow" advTm="169324"/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/>
          <p:cNvSpPr txBox="1"/>
          <p:nvPr/>
        </p:nvSpPr>
        <p:spPr>
          <a:xfrm>
            <a:off x="705831" y="5707075"/>
            <a:ext cx="452456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>
                <a:solidFill>
                  <a:schemeClr val="bg1"/>
                </a:solidFill>
                <a:latin typeface="Alexandria" charset="0"/>
                <a:cs typeface="Alexandria" charset="0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166"/>
    </mc:Choice>
    <mc:Fallback xmlns="">
      <p:transition spd="slow" advTm="21166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C69378573D04C4981F1C0E645EFE562" ma:contentTypeVersion="15" ma:contentTypeDescription="Create a new document." ma:contentTypeScope="" ma:versionID="2e1979ed7a40a032d8738234fb7d5638">
  <xsd:schema xmlns:xsd="http://www.w3.org/2001/XMLSchema" xmlns:xs="http://www.w3.org/2001/XMLSchema" xmlns:p="http://schemas.microsoft.com/office/2006/metadata/properties" xmlns:ns2="aca13214-df29-4e3c-a050-857c0bf7bd8e" xmlns:ns3="688354b5-287c-4cda-825e-1d7935aea40e" targetNamespace="http://schemas.microsoft.com/office/2006/metadata/properties" ma:root="true" ma:fieldsID="c2fc5af8d57f54d914d942766a1048b8" ns2:_="" ns3:_="">
    <xsd:import namespace="aca13214-df29-4e3c-a050-857c0bf7bd8e"/>
    <xsd:import namespace="688354b5-287c-4cda-825e-1d7935aea40e"/>
    <xsd:element name="properties">
      <xsd:complexType>
        <xsd:sequence>
          <xsd:element name="documentManagement">
            <xsd:complexType>
              <xsd:all>
                <xsd:element ref="ns2:lcf76f155ced4ddcb4097134ff3c332f" minOccurs="0"/>
                <xsd:element ref="ns3:TaxCatchAll" minOccurs="0"/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  <xsd:element ref="ns2:MediaServiceOCR" minOccurs="0"/>
                <xsd:element ref="ns2:MediaServiceSearchProperties" minOccurs="0"/>
                <xsd:element ref="ns2:MediaServiceLocation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ca13214-df29-4e3c-a050-857c0bf7bd8e" elementFormDefault="qualified">
    <xsd:import namespace="http://schemas.microsoft.com/office/2006/documentManagement/types"/>
    <xsd:import namespace="http://schemas.microsoft.com/office/infopath/2007/PartnerControls"/>
    <xsd:element name="lcf76f155ced4ddcb4097134ff3c332f" ma:index="9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88354b5-287c-4cda-825e-1d7935aea40e" elementFormDefault="qualified">
    <xsd:import namespace="http://schemas.microsoft.com/office/2006/documentManagement/types"/>
    <xsd:import namespace="http://schemas.microsoft.com/office/infopath/2007/PartnerControls"/>
    <xsd:element name="TaxCatchAll" ma:index="10" nillable="true" ma:displayName="Taxonomy Catch All Column" ma:hidden="true" ma:list="{772eb0a4-9da0-4036-9770-4dcdef9fdc33}" ma:internalName="TaxCatchAll" ma:showField="CatchAllData" ma:web="688354b5-287c-4cda-825e-1d7935aea40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aca13214-df29-4e3c-a050-857c0bf7bd8e">
      <Terms xmlns="http://schemas.microsoft.com/office/infopath/2007/PartnerControls"/>
    </lcf76f155ced4ddcb4097134ff3c332f>
    <TaxCatchAll xmlns="688354b5-287c-4cda-825e-1d7935aea40e" xsi:nil="true"/>
  </documentManagement>
</p:properties>
</file>

<file path=customXml/itemProps1.xml><?xml version="1.0" encoding="utf-8"?>
<ds:datastoreItem xmlns:ds="http://schemas.openxmlformats.org/officeDocument/2006/customXml" ds:itemID="{01F37DF6-44CB-4806-BC5F-3CBF13C386BC}">
  <ds:schemaRefs>
    <ds:schemaRef ds:uri="688354b5-287c-4cda-825e-1d7935aea40e"/>
    <ds:schemaRef ds:uri="aca13214-df29-4e3c-a050-857c0bf7bd8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B6922925-B650-4EA1-A7DB-D7297A7637D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CC9A911-23AF-4D6B-960B-1A780C58D828}">
  <ds:schemaRefs>
    <ds:schemaRef ds:uri="http://www.w3.org/XML/1998/namespace"/>
    <ds:schemaRef ds:uri="http://schemas.microsoft.com/office/2006/documentManagement/types"/>
    <ds:schemaRef ds:uri="688354b5-287c-4cda-825e-1d7935aea40e"/>
    <ds:schemaRef ds:uri="http://purl.org/dc/elements/1.1/"/>
    <ds:schemaRef ds:uri="http://schemas.microsoft.com/office/infopath/2007/PartnerControls"/>
    <ds:schemaRef ds:uri="http://purl.org/dc/dcmitype/"/>
    <ds:schemaRef ds:uri="http://schemas.microsoft.com/office/2006/metadata/properties"/>
    <ds:schemaRef ds:uri="aca13214-df29-4e3c-a050-857c0bf7bd8e"/>
    <ds:schemaRef ds:uri="http://schemas.openxmlformats.org/package/2006/metadata/core-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1609</TotalTime>
  <Words>3755</Words>
  <Application>Microsoft Office PowerPoint</Application>
  <PresentationFormat>Widescreen</PresentationFormat>
  <Paragraphs>233</Paragraphs>
  <Slides>46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54" baseType="lpstr">
      <vt:lpstr>Alexandria</vt:lpstr>
      <vt:lpstr>Arial</vt:lpstr>
      <vt:lpstr>Calibri</vt:lpstr>
      <vt:lpstr>Calibri Light</vt:lpstr>
      <vt:lpstr>Roboto Light</vt:lpstr>
      <vt:lpstr>Tajawal ExtraBold</vt:lpstr>
      <vt:lpstr>Tajawal Medium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Shereen Kedwany</cp:lastModifiedBy>
  <cp:revision>475</cp:revision>
  <dcterms:created xsi:type="dcterms:W3CDTF">2023-04-29T09:08:00Z</dcterms:created>
  <dcterms:modified xsi:type="dcterms:W3CDTF">2025-01-23T22:02:28Z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17AA779C58B4485E9875EC7763513157_12</vt:lpwstr>
  </property>
  <property fmtid="{D5CDD505-2E9C-101B-9397-08002B2CF9AE}" pid="3" name="KSOProductBuildVer">
    <vt:lpwstr>1033-12.2.0.13359</vt:lpwstr>
  </property>
  <property fmtid="{D5CDD505-2E9C-101B-9397-08002B2CF9AE}" pid="4" name="ContentTypeId">
    <vt:lpwstr>0x010100DC69378573D04C4981F1C0E645EFE562</vt:lpwstr>
  </property>
  <property fmtid="{D5CDD505-2E9C-101B-9397-08002B2CF9AE}" pid="5" name="MediaServiceImageTags">
    <vt:lpwstr/>
  </property>
</Properties>
</file>