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1.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ustom.xml" ContentType="application/vnd.openxmlformats-officedocument.custom-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2"/>
  </p:notesMasterIdLst>
  <p:sldIdLst>
    <p:sldId id="494" r:id="rId2"/>
    <p:sldId id="303" r:id="rId3"/>
    <p:sldId id="271" r:id="rId4"/>
    <p:sldId id="547" r:id="rId5"/>
    <p:sldId id="551" r:id="rId6"/>
    <p:sldId id="584" r:id="rId7"/>
    <p:sldId id="568" r:id="rId8"/>
    <p:sldId id="496" r:id="rId9"/>
    <p:sldId id="511" r:id="rId10"/>
    <p:sldId id="555" r:id="rId11"/>
    <p:sldId id="557" r:id="rId12"/>
    <p:sldId id="585" r:id="rId13"/>
    <p:sldId id="574" r:id="rId14"/>
    <p:sldId id="575" r:id="rId15"/>
    <p:sldId id="586" r:id="rId16"/>
    <p:sldId id="587" r:id="rId17"/>
    <p:sldId id="588" r:id="rId18"/>
    <p:sldId id="589" r:id="rId19"/>
    <p:sldId id="546" r:id="rId20"/>
    <p:sldId id="590" r:id="rId21"/>
    <p:sldId id="500" r:id="rId22"/>
    <p:sldId id="530" r:id="rId23"/>
    <p:sldId id="591" r:id="rId24"/>
    <p:sldId id="501" r:id="rId25"/>
    <p:sldId id="558" r:id="rId26"/>
    <p:sldId id="503" r:id="rId27"/>
    <p:sldId id="593" r:id="rId28"/>
    <p:sldId id="592" r:id="rId29"/>
    <p:sldId id="505" r:id="rId30"/>
    <p:sldId id="507" r:id="rId31"/>
    <p:sldId id="509" r:id="rId32"/>
    <p:sldId id="559" r:id="rId33"/>
    <p:sldId id="534" r:id="rId34"/>
    <p:sldId id="579" r:id="rId35"/>
    <p:sldId id="561" r:id="rId36"/>
    <p:sldId id="594" r:id="rId37"/>
    <p:sldId id="562" r:id="rId38"/>
    <p:sldId id="580" r:id="rId39"/>
    <p:sldId id="563"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4"/>
            <p14:sldId id="303"/>
            <p14:sldId id="271"/>
            <p14:sldId id="547"/>
            <p14:sldId id="551"/>
            <p14:sldId id="584"/>
            <p14:sldId id="568"/>
            <p14:sldId id="496"/>
            <p14:sldId id="511"/>
            <p14:sldId id="555"/>
            <p14:sldId id="557"/>
            <p14:sldId id="585"/>
            <p14:sldId id="574"/>
            <p14:sldId id="575"/>
            <p14:sldId id="586"/>
            <p14:sldId id="587"/>
            <p14:sldId id="588"/>
            <p14:sldId id="589"/>
            <p14:sldId id="546"/>
            <p14:sldId id="590"/>
            <p14:sldId id="500"/>
            <p14:sldId id="530"/>
            <p14:sldId id="591"/>
            <p14:sldId id="501"/>
            <p14:sldId id="558"/>
            <p14:sldId id="503"/>
            <p14:sldId id="593"/>
            <p14:sldId id="592"/>
            <p14:sldId id="505"/>
            <p14:sldId id="507"/>
            <p14:sldId id="509"/>
            <p14:sldId id="559"/>
            <p14:sldId id="534"/>
            <p14:sldId id="579"/>
            <p14:sldId id="561"/>
            <p14:sldId id="594"/>
            <p14:sldId id="562"/>
            <p14:sldId id="580"/>
            <p14:sldId id="56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2523" autoAdjust="0"/>
  </p:normalViewPr>
  <p:slideViewPr>
    <p:cSldViewPr snapToGrid="0">
      <p:cViewPr varScale="1">
        <p:scale>
          <a:sx n="66" d="100"/>
          <a:sy n="66" d="100"/>
        </p:scale>
        <p:origin x="8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A4DDBF-188D-4A00-BB08-1FCE63855791}"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CA"/>
        </a:p>
      </dgm:t>
    </dgm:pt>
    <dgm:pt modelId="{22692940-4D37-4F81-852A-9A36DA7DC7E3}">
      <dgm:prSet phldrT="[Text]"/>
      <dgm:spPr/>
      <dgm:t>
        <a:bodyPr/>
        <a:lstStyle/>
        <a:p>
          <a:r>
            <a:rPr lang="en-CA" dirty="0"/>
            <a:t>Input</a:t>
          </a:r>
        </a:p>
      </dgm:t>
    </dgm:pt>
    <dgm:pt modelId="{69B16CF5-193A-42D7-93D9-4C982AECE44A}" type="parTrans" cxnId="{13B7CC1C-BC46-47EF-97E6-1B196088FAA8}">
      <dgm:prSet/>
      <dgm:spPr/>
      <dgm:t>
        <a:bodyPr/>
        <a:lstStyle/>
        <a:p>
          <a:endParaRPr lang="en-CA"/>
        </a:p>
      </dgm:t>
    </dgm:pt>
    <dgm:pt modelId="{07F189DF-4756-429E-8F7E-65DB57D03687}" type="sibTrans" cxnId="{13B7CC1C-BC46-47EF-97E6-1B196088FAA8}">
      <dgm:prSet/>
      <dgm:spPr/>
      <dgm:t>
        <a:bodyPr/>
        <a:lstStyle/>
        <a:p>
          <a:endParaRPr lang="en-CA"/>
        </a:p>
      </dgm:t>
    </dgm:pt>
    <dgm:pt modelId="{6B9CE0B0-AFBC-4B9A-9437-DEC4E6B1E762}">
      <dgm:prSet phldrT="[Text]" custT="1"/>
      <dgm:spPr/>
      <dgm:t>
        <a:bodyPr/>
        <a:lstStyle/>
        <a:p>
          <a:r>
            <a:rPr lang="en-US" sz="1600" dirty="0"/>
            <a:t>At the individual level, inputs are made up of a person’s background, past experience, education, knowledge, and current behavior of his or her family, friends, and the constantly changing phenomena that make </a:t>
          </a:r>
          <a:r>
            <a:rPr lang="en-CA" sz="1600" dirty="0"/>
            <a:t>up this world.</a:t>
          </a:r>
        </a:p>
      </dgm:t>
    </dgm:pt>
    <dgm:pt modelId="{36290686-3331-4E99-B6C3-A67E917A86CA}" type="parTrans" cxnId="{EAA13005-15EF-420E-A509-43FCF43EEA76}">
      <dgm:prSet/>
      <dgm:spPr/>
      <dgm:t>
        <a:bodyPr/>
        <a:lstStyle/>
        <a:p>
          <a:endParaRPr lang="en-CA"/>
        </a:p>
      </dgm:t>
    </dgm:pt>
    <dgm:pt modelId="{E45DE9F4-D350-411E-8A45-35289478155B}" type="sibTrans" cxnId="{EAA13005-15EF-420E-A509-43FCF43EEA76}">
      <dgm:prSet/>
      <dgm:spPr/>
      <dgm:t>
        <a:bodyPr/>
        <a:lstStyle/>
        <a:p>
          <a:endParaRPr lang="en-CA"/>
        </a:p>
      </dgm:t>
    </dgm:pt>
    <dgm:pt modelId="{0F1DF971-A501-4A98-A1FA-115F950E5922}">
      <dgm:prSet phldrT="[Text]"/>
      <dgm:spPr/>
      <dgm:t>
        <a:bodyPr/>
        <a:lstStyle/>
        <a:p>
          <a:r>
            <a:rPr lang="en-CA" dirty="0"/>
            <a:t>Throughputs </a:t>
          </a:r>
        </a:p>
      </dgm:t>
    </dgm:pt>
    <dgm:pt modelId="{EF40EA0E-2571-4C63-944A-D7D4607C6961}" type="parTrans" cxnId="{A60722EE-37AD-4E5C-9EE8-2AEC9183C25B}">
      <dgm:prSet/>
      <dgm:spPr/>
      <dgm:t>
        <a:bodyPr/>
        <a:lstStyle/>
        <a:p>
          <a:endParaRPr lang="en-CA"/>
        </a:p>
      </dgm:t>
    </dgm:pt>
    <dgm:pt modelId="{7E7BBC47-269E-42CA-8EFA-27787AC3278B}" type="sibTrans" cxnId="{A60722EE-37AD-4E5C-9EE8-2AEC9183C25B}">
      <dgm:prSet/>
      <dgm:spPr/>
      <dgm:t>
        <a:bodyPr/>
        <a:lstStyle/>
        <a:p>
          <a:endParaRPr lang="en-CA"/>
        </a:p>
      </dgm:t>
    </dgm:pt>
    <dgm:pt modelId="{5447BD77-9955-474D-A4ED-F58FBD1600FF}">
      <dgm:prSet phldrT="[Text]"/>
      <dgm:spPr/>
      <dgm:t>
        <a:bodyPr/>
        <a:lstStyle/>
        <a:p>
          <a:r>
            <a:rPr lang="en-US" dirty="0"/>
            <a:t> Actions and methods in a process. This category covers variables such as policies, procedures, systems, tools, and information applied to the process deliberations, decisions, and actions.</a:t>
          </a:r>
          <a:endParaRPr lang="en-CA" dirty="0"/>
        </a:p>
      </dgm:t>
    </dgm:pt>
    <dgm:pt modelId="{DDC84B50-DADF-421A-9275-24E779C03EF3}" type="parTrans" cxnId="{29446F89-ECCA-4240-920A-F679B8937713}">
      <dgm:prSet/>
      <dgm:spPr/>
      <dgm:t>
        <a:bodyPr/>
        <a:lstStyle/>
        <a:p>
          <a:endParaRPr lang="en-CA"/>
        </a:p>
      </dgm:t>
    </dgm:pt>
    <dgm:pt modelId="{BF76F845-8D5A-40BA-B4F5-7FE8CC4BF349}" type="sibTrans" cxnId="{29446F89-ECCA-4240-920A-F679B8937713}">
      <dgm:prSet/>
      <dgm:spPr/>
      <dgm:t>
        <a:bodyPr/>
        <a:lstStyle/>
        <a:p>
          <a:endParaRPr lang="en-CA"/>
        </a:p>
      </dgm:t>
    </dgm:pt>
    <dgm:pt modelId="{80696E4C-9FD9-4D6B-A12E-3A48C4F67B8D}">
      <dgm:prSet phldrT="[Text]"/>
      <dgm:spPr/>
      <dgm:t>
        <a:bodyPr/>
        <a:lstStyle/>
        <a:p>
          <a:r>
            <a:rPr lang="en-CA" dirty="0"/>
            <a:t>Output</a:t>
          </a:r>
        </a:p>
      </dgm:t>
    </dgm:pt>
    <dgm:pt modelId="{A06E8164-11E7-4F4E-8D9B-AC4910AE8C78}" type="parTrans" cxnId="{7EEE29B2-6BB2-433D-AEC0-BA334AEE6E2A}">
      <dgm:prSet/>
      <dgm:spPr/>
      <dgm:t>
        <a:bodyPr/>
        <a:lstStyle/>
        <a:p>
          <a:endParaRPr lang="en-CA"/>
        </a:p>
      </dgm:t>
    </dgm:pt>
    <dgm:pt modelId="{3760EF4A-7EE8-4CED-B1F9-4E20D22D15BF}" type="sibTrans" cxnId="{7EEE29B2-6BB2-433D-AEC0-BA334AEE6E2A}">
      <dgm:prSet/>
      <dgm:spPr/>
      <dgm:t>
        <a:bodyPr/>
        <a:lstStyle/>
        <a:p>
          <a:endParaRPr lang="en-CA"/>
        </a:p>
      </dgm:t>
    </dgm:pt>
    <dgm:pt modelId="{28BE8DBD-B454-4A7E-8EFC-DF7D81EC90D9}">
      <dgm:prSet phldrT="[Text]"/>
      <dgm:spPr/>
      <dgm:t>
        <a:bodyPr/>
        <a:lstStyle/>
        <a:p>
          <a:r>
            <a:rPr lang="en-US" dirty="0"/>
            <a:t>For example, if you input to an ongoing process, what is the result? Usually, someone takes whatever you do and incorporates it into his process. </a:t>
          </a:r>
          <a:endParaRPr lang="en-CA" dirty="0"/>
        </a:p>
      </dgm:t>
    </dgm:pt>
    <dgm:pt modelId="{DFE4E2A5-80FF-41D3-91C8-2CCFD6C196D1}" type="parTrans" cxnId="{ACAC0DAD-1C1D-4D27-8C1B-5C20FE7ACFE7}">
      <dgm:prSet/>
      <dgm:spPr/>
      <dgm:t>
        <a:bodyPr/>
        <a:lstStyle/>
        <a:p>
          <a:endParaRPr lang="en-CA"/>
        </a:p>
      </dgm:t>
    </dgm:pt>
    <dgm:pt modelId="{A7D35351-C3B1-458F-8328-56D200D26168}" type="sibTrans" cxnId="{ACAC0DAD-1C1D-4D27-8C1B-5C20FE7ACFE7}">
      <dgm:prSet/>
      <dgm:spPr/>
      <dgm:t>
        <a:bodyPr/>
        <a:lstStyle/>
        <a:p>
          <a:endParaRPr lang="en-CA"/>
        </a:p>
      </dgm:t>
    </dgm:pt>
    <dgm:pt modelId="{330F0248-9A53-44B5-A993-D86824E49024}">
      <dgm:prSet/>
      <dgm:spPr/>
      <dgm:t>
        <a:bodyPr/>
        <a:lstStyle/>
        <a:p>
          <a:r>
            <a:rPr lang="en-US" dirty="0"/>
            <a:t>Also included is feedback from previous experience concerning related </a:t>
          </a:r>
          <a:r>
            <a:rPr lang="en-CA" dirty="0"/>
            <a:t>issues.</a:t>
          </a:r>
        </a:p>
      </dgm:t>
    </dgm:pt>
    <dgm:pt modelId="{2E1508C6-BE0B-4A18-8CFA-9E5091AD7572}" type="parTrans" cxnId="{54B6CA55-10FB-46AA-8DBD-10B8A1C67ED0}">
      <dgm:prSet/>
      <dgm:spPr/>
      <dgm:t>
        <a:bodyPr/>
        <a:lstStyle/>
        <a:p>
          <a:endParaRPr lang="en-CA"/>
        </a:p>
      </dgm:t>
    </dgm:pt>
    <dgm:pt modelId="{B171B680-ABFF-44FA-9AD1-1A18886EC240}" type="sibTrans" cxnId="{54B6CA55-10FB-46AA-8DBD-10B8A1C67ED0}">
      <dgm:prSet/>
      <dgm:spPr/>
      <dgm:t>
        <a:bodyPr/>
        <a:lstStyle/>
        <a:p>
          <a:endParaRPr lang="en-CA"/>
        </a:p>
      </dgm:t>
    </dgm:pt>
    <dgm:pt modelId="{37D79AF3-09C8-4292-A60D-CEC9F22183DF}">
      <dgm:prSet phldrT="[Text]"/>
      <dgm:spPr/>
      <dgm:t>
        <a:bodyPr/>
        <a:lstStyle/>
        <a:p>
          <a:r>
            <a:rPr lang="en-US" dirty="0"/>
            <a:t>Your output is that person’s input.</a:t>
          </a:r>
          <a:endParaRPr lang="en-CA" dirty="0"/>
        </a:p>
      </dgm:t>
    </dgm:pt>
    <dgm:pt modelId="{F2E352DB-1237-45C4-964C-DA910958A381}" type="parTrans" cxnId="{9379B9E4-366F-4DD3-B301-9427AA48C6CB}">
      <dgm:prSet/>
      <dgm:spPr/>
    </dgm:pt>
    <dgm:pt modelId="{BB816D60-4E45-4B85-9271-5F20853A28BC}" type="sibTrans" cxnId="{9379B9E4-366F-4DD3-B301-9427AA48C6CB}">
      <dgm:prSet/>
      <dgm:spPr/>
    </dgm:pt>
    <dgm:pt modelId="{4B7D8A93-6AB4-40A2-BCA8-4A604B2FA34C}" type="pres">
      <dgm:prSet presAssocID="{92A4DDBF-188D-4A00-BB08-1FCE63855791}" presName="linearFlow" presStyleCnt="0">
        <dgm:presLayoutVars>
          <dgm:dir/>
          <dgm:animLvl val="lvl"/>
          <dgm:resizeHandles/>
        </dgm:presLayoutVars>
      </dgm:prSet>
      <dgm:spPr/>
    </dgm:pt>
    <dgm:pt modelId="{9341EED8-D07C-414F-A4EA-9DD6D17F61E7}" type="pres">
      <dgm:prSet presAssocID="{22692940-4D37-4F81-852A-9A36DA7DC7E3}" presName="compositeNode" presStyleCnt="0">
        <dgm:presLayoutVars>
          <dgm:bulletEnabled val="1"/>
        </dgm:presLayoutVars>
      </dgm:prSet>
      <dgm:spPr/>
    </dgm:pt>
    <dgm:pt modelId="{F787BB9A-2CB8-4048-9181-FC35F839F64A}" type="pres">
      <dgm:prSet presAssocID="{22692940-4D37-4F81-852A-9A36DA7DC7E3}" presName="image" presStyleLbl="fgImgPlace1" presStyleIdx="0" presStyleCnt="3"/>
      <dgm:spPr>
        <a:blipFill rotWithShape="1">
          <a:blip xmlns:r="http://schemas.openxmlformats.org/officeDocument/2006/relationships" r:embed="rId1"/>
          <a:srcRect/>
          <a:stretch>
            <a:fillRect l="-35000" r="-35000"/>
          </a:stretch>
        </a:blipFill>
      </dgm:spPr>
    </dgm:pt>
    <dgm:pt modelId="{8767EFB6-A932-48D8-8529-84F7C78C5CF4}" type="pres">
      <dgm:prSet presAssocID="{22692940-4D37-4F81-852A-9A36DA7DC7E3}" presName="childNode" presStyleLbl="node1" presStyleIdx="0" presStyleCnt="3">
        <dgm:presLayoutVars>
          <dgm:bulletEnabled val="1"/>
        </dgm:presLayoutVars>
      </dgm:prSet>
      <dgm:spPr/>
    </dgm:pt>
    <dgm:pt modelId="{99635C53-62AF-455D-BF65-C94C2373473E}" type="pres">
      <dgm:prSet presAssocID="{22692940-4D37-4F81-852A-9A36DA7DC7E3}" presName="parentNode" presStyleLbl="revTx" presStyleIdx="0" presStyleCnt="3">
        <dgm:presLayoutVars>
          <dgm:chMax val="0"/>
          <dgm:bulletEnabled val="1"/>
        </dgm:presLayoutVars>
      </dgm:prSet>
      <dgm:spPr/>
    </dgm:pt>
    <dgm:pt modelId="{3E60D329-84A1-4B51-9F64-1760C8D30A48}" type="pres">
      <dgm:prSet presAssocID="{07F189DF-4756-429E-8F7E-65DB57D03687}" presName="sibTrans" presStyleCnt="0"/>
      <dgm:spPr/>
    </dgm:pt>
    <dgm:pt modelId="{68D91B97-5DEA-4685-B79A-E341664F6E88}" type="pres">
      <dgm:prSet presAssocID="{0F1DF971-A501-4A98-A1FA-115F950E5922}" presName="compositeNode" presStyleCnt="0">
        <dgm:presLayoutVars>
          <dgm:bulletEnabled val="1"/>
        </dgm:presLayoutVars>
      </dgm:prSet>
      <dgm:spPr/>
    </dgm:pt>
    <dgm:pt modelId="{6BE2EA0A-30A7-452C-A82F-89BE198A029D}" type="pres">
      <dgm:prSet presAssocID="{0F1DF971-A501-4A98-A1FA-115F950E5922}" presName="image" presStyleLbl="fgImgPlace1" presStyleIdx="1" presStyleCnt="3"/>
      <dgm:spPr>
        <a:blipFill rotWithShape="1">
          <a:blip xmlns:r="http://schemas.openxmlformats.org/officeDocument/2006/relationships" r:embed="rId2"/>
          <a:srcRect/>
          <a:stretch>
            <a:fillRect l="-33000" r="-33000"/>
          </a:stretch>
        </a:blipFill>
      </dgm:spPr>
    </dgm:pt>
    <dgm:pt modelId="{BA622A9D-F73E-4E2A-AA35-500480A12214}" type="pres">
      <dgm:prSet presAssocID="{0F1DF971-A501-4A98-A1FA-115F950E5922}" presName="childNode" presStyleLbl="node1" presStyleIdx="1" presStyleCnt="3">
        <dgm:presLayoutVars>
          <dgm:bulletEnabled val="1"/>
        </dgm:presLayoutVars>
      </dgm:prSet>
      <dgm:spPr/>
    </dgm:pt>
    <dgm:pt modelId="{8693E74E-D597-4F6B-A36D-F307A41E474D}" type="pres">
      <dgm:prSet presAssocID="{0F1DF971-A501-4A98-A1FA-115F950E5922}" presName="parentNode" presStyleLbl="revTx" presStyleIdx="1" presStyleCnt="3">
        <dgm:presLayoutVars>
          <dgm:chMax val="0"/>
          <dgm:bulletEnabled val="1"/>
        </dgm:presLayoutVars>
      </dgm:prSet>
      <dgm:spPr/>
    </dgm:pt>
    <dgm:pt modelId="{AFBFE382-F850-4B19-B056-F40CF9BF400A}" type="pres">
      <dgm:prSet presAssocID="{7E7BBC47-269E-42CA-8EFA-27787AC3278B}" presName="sibTrans" presStyleCnt="0"/>
      <dgm:spPr/>
    </dgm:pt>
    <dgm:pt modelId="{6899AFED-BBBD-4615-AA61-7A56EB4285FF}" type="pres">
      <dgm:prSet presAssocID="{80696E4C-9FD9-4D6B-A12E-3A48C4F67B8D}" presName="compositeNode" presStyleCnt="0">
        <dgm:presLayoutVars>
          <dgm:bulletEnabled val="1"/>
        </dgm:presLayoutVars>
      </dgm:prSet>
      <dgm:spPr/>
    </dgm:pt>
    <dgm:pt modelId="{817718CF-F7CF-4B03-9601-8AAC2BE1E802}" type="pres">
      <dgm:prSet presAssocID="{80696E4C-9FD9-4D6B-A12E-3A48C4F67B8D}" presName="image" presStyleLbl="fgImgPlace1" presStyleIdx="2" presStyleCnt="3"/>
      <dgm:spPr>
        <a:blipFill rotWithShape="1">
          <a:blip xmlns:r="http://schemas.openxmlformats.org/officeDocument/2006/relationships" r:embed="rId3"/>
          <a:srcRect/>
          <a:stretch>
            <a:fillRect t="-7000" b="-7000"/>
          </a:stretch>
        </a:blipFill>
      </dgm:spPr>
    </dgm:pt>
    <dgm:pt modelId="{73E293F6-176A-4958-B28B-E8B0A6560708}" type="pres">
      <dgm:prSet presAssocID="{80696E4C-9FD9-4D6B-A12E-3A48C4F67B8D}" presName="childNode" presStyleLbl="node1" presStyleIdx="2" presStyleCnt="3">
        <dgm:presLayoutVars>
          <dgm:bulletEnabled val="1"/>
        </dgm:presLayoutVars>
      </dgm:prSet>
      <dgm:spPr/>
    </dgm:pt>
    <dgm:pt modelId="{B5FE5453-580A-4193-A5E6-C36486DB6FB5}" type="pres">
      <dgm:prSet presAssocID="{80696E4C-9FD9-4D6B-A12E-3A48C4F67B8D}" presName="parentNode" presStyleLbl="revTx" presStyleIdx="2" presStyleCnt="3">
        <dgm:presLayoutVars>
          <dgm:chMax val="0"/>
          <dgm:bulletEnabled val="1"/>
        </dgm:presLayoutVars>
      </dgm:prSet>
      <dgm:spPr/>
    </dgm:pt>
  </dgm:ptLst>
  <dgm:cxnLst>
    <dgm:cxn modelId="{EAA13005-15EF-420E-A509-43FCF43EEA76}" srcId="{22692940-4D37-4F81-852A-9A36DA7DC7E3}" destId="{6B9CE0B0-AFBC-4B9A-9437-DEC4E6B1E762}" srcOrd="0" destOrd="0" parTransId="{36290686-3331-4E99-B6C3-A67E917A86CA}" sibTransId="{E45DE9F4-D350-411E-8A45-35289478155B}"/>
    <dgm:cxn modelId="{13B7CC1C-BC46-47EF-97E6-1B196088FAA8}" srcId="{92A4DDBF-188D-4A00-BB08-1FCE63855791}" destId="{22692940-4D37-4F81-852A-9A36DA7DC7E3}" srcOrd="0" destOrd="0" parTransId="{69B16CF5-193A-42D7-93D9-4C982AECE44A}" sibTransId="{07F189DF-4756-429E-8F7E-65DB57D03687}"/>
    <dgm:cxn modelId="{34FC0C21-FA02-4537-9D07-04AED6888BB0}" type="presOf" srcId="{22692940-4D37-4F81-852A-9A36DA7DC7E3}" destId="{99635C53-62AF-455D-BF65-C94C2373473E}" srcOrd="0" destOrd="0" presId="urn:microsoft.com/office/officeart/2005/8/layout/hList2"/>
    <dgm:cxn modelId="{83E02933-1F65-4F7B-AA30-E506CBC8552A}" type="presOf" srcId="{37D79AF3-09C8-4292-A60D-CEC9F22183DF}" destId="{73E293F6-176A-4958-B28B-E8B0A6560708}" srcOrd="0" destOrd="1" presId="urn:microsoft.com/office/officeart/2005/8/layout/hList2"/>
    <dgm:cxn modelId="{94522D6B-5276-4C8B-92E9-15C2F571C9A1}" type="presOf" srcId="{5447BD77-9955-474D-A4ED-F58FBD1600FF}" destId="{BA622A9D-F73E-4E2A-AA35-500480A12214}" srcOrd="0" destOrd="0" presId="urn:microsoft.com/office/officeart/2005/8/layout/hList2"/>
    <dgm:cxn modelId="{DBD46E72-8770-49F4-8F21-ECCFC889C547}" type="presOf" srcId="{0F1DF971-A501-4A98-A1FA-115F950E5922}" destId="{8693E74E-D597-4F6B-A36D-F307A41E474D}" srcOrd="0" destOrd="0" presId="urn:microsoft.com/office/officeart/2005/8/layout/hList2"/>
    <dgm:cxn modelId="{54B6CA55-10FB-46AA-8DBD-10B8A1C67ED0}" srcId="{0F1DF971-A501-4A98-A1FA-115F950E5922}" destId="{330F0248-9A53-44B5-A993-D86824E49024}" srcOrd="1" destOrd="0" parTransId="{2E1508C6-BE0B-4A18-8CFA-9E5091AD7572}" sibTransId="{B171B680-ABFF-44FA-9AD1-1A18886EC240}"/>
    <dgm:cxn modelId="{4260EF7B-8EE4-4082-8C07-D573C4271CA6}" type="presOf" srcId="{330F0248-9A53-44B5-A993-D86824E49024}" destId="{BA622A9D-F73E-4E2A-AA35-500480A12214}" srcOrd="0" destOrd="1" presId="urn:microsoft.com/office/officeart/2005/8/layout/hList2"/>
    <dgm:cxn modelId="{29446F89-ECCA-4240-920A-F679B8937713}" srcId="{0F1DF971-A501-4A98-A1FA-115F950E5922}" destId="{5447BD77-9955-474D-A4ED-F58FBD1600FF}" srcOrd="0" destOrd="0" parTransId="{DDC84B50-DADF-421A-9275-24E779C03EF3}" sibTransId="{BF76F845-8D5A-40BA-B4F5-7FE8CC4BF349}"/>
    <dgm:cxn modelId="{E754EC90-B0FC-4D2E-A31D-F2C9807E1362}" type="presOf" srcId="{92A4DDBF-188D-4A00-BB08-1FCE63855791}" destId="{4B7D8A93-6AB4-40A2-BCA8-4A604B2FA34C}" srcOrd="0" destOrd="0" presId="urn:microsoft.com/office/officeart/2005/8/layout/hList2"/>
    <dgm:cxn modelId="{ACAC0DAD-1C1D-4D27-8C1B-5C20FE7ACFE7}" srcId="{80696E4C-9FD9-4D6B-A12E-3A48C4F67B8D}" destId="{28BE8DBD-B454-4A7E-8EFC-DF7D81EC90D9}" srcOrd="0" destOrd="0" parTransId="{DFE4E2A5-80FF-41D3-91C8-2CCFD6C196D1}" sibTransId="{A7D35351-C3B1-458F-8328-56D200D26168}"/>
    <dgm:cxn modelId="{7EEE29B2-6BB2-433D-AEC0-BA334AEE6E2A}" srcId="{92A4DDBF-188D-4A00-BB08-1FCE63855791}" destId="{80696E4C-9FD9-4D6B-A12E-3A48C4F67B8D}" srcOrd="2" destOrd="0" parTransId="{A06E8164-11E7-4F4E-8D9B-AC4910AE8C78}" sibTransId="{3760EF4A-7EE8-4CED-B1F9-4E20D22D15BF}"/>
    <dgm:cxn modelId="{6BFFCCE1-93DC-45DA-B19F-6B97BCDCA162}" type="presOf" srcId="{6B9CE0B0-AFBC-4B9A-9437-DEC4E6B1E762}" destId="{8767EFB6-A932-48D8-8529-84F7C78C5CF4}" srcOrd="0" destOrd="0" presId="urn:microsoft.com/office/officeart/2005/8/layout/hList2"/>
    <dgm:cxn modelId="{9379B9E4-366F-4DD3-B301-9427AA48C6CB}" srcId="{80696E4C-9FD9-4D6B-A12E-3A48C4F67B8D}" destId="{37D79AF3-09C8-4292-A60D-CEC9F22183DF}" srcOrd="1" destOrd="0" parTransId="{F2E352DB-1237-45C4-964C-DA910958A381}" sibTransId="{BB816D60-4E45-4B85-9271-5F20853A28BC}"/>
    <dgm:cxn modelId="{A60722EE-37AD-4E5C-9EE8-2AEC9183C25B}" srcId="{92A4DDBF-188D-4A00-BB08-1FCE63855791}" destId="{0F1DF971-A501-4A98-A1FA-115F950E5922}" srcOrd="1" destOrd="0" parTransId="{EF40EA0E-2571-4C63-944A-D7D4607C6961}" sibTransId="{7E7BBC47-269E-42CA-8EFA-27787AC3278B}"/>
    <dgm:cxn modelId="{48286FF0-EBB2-4149-9600-72E166FD9257}" type="presOf" srcId="{80696E4C-9FD9-4D6B-A12E-3A48C4F67B8D}" destId="{B5FE5453-580A-4193-A5E6-C36486DB6FB5}" srcOrd="0" destOrd="0" presId="urn:microsoft.com/office/officeart/2005/8/layout/hList2"/>
    <dgm:cxn modelId="{02C393F0-09C0-41F1-BD2A-DB473212D2A1}" type="presOf" srcId="{28BE8DBD-B454-4A7E-8EFC-DF7D81EC90D9}" destId="{73E293F6-176A-4958-B28B-E8B0A6560708}" srcOrd="0" destOrd="0" presId="urn:microsoft.com/office/officeart/2005/8/layout/hList2"/>
    <dgm:cxn modelId="{AEAA12E9-D1CA-4AE4-A751-6A5BB0214B88}" type="presParOf" srcId="{4B7D8A93-6AB4-40A2-BCA8-4A604B2FA34C}" destId="{9341EED8-D07C-414F-A4EA-9DD6D17F61E7}" srcOrd="0" destOrd="0" presId="urn:microsoft.com/office/officeart/2005/8/layout/hList2"/>
    <dgm:cxn modelId="{68C48366-B6C3-4968-ABF8-9B12623E3460}" type="presParOf" srcId="{9341EED8-D07C-414F-A4EA-9DD6D17F61E7}" destId="{F787BB9A-2CB8-4048-9181-FC35F839F64A}" srcOrd="0" destOrd="0" presId="urn:microsoft.com/office/officeart/2005/8/layout/hList2"/>
    <dgm:cxn modelId="{76DCE925-1F9C-4FAC-A27B-BEFC9A227D9A}" type="presParOf" srcId="{9341EED8-D07C-414F-A4EA-9DD6D17F61E7}" destId="{8767EFB6-A932-48D8-8529-84F7C78C5CF4}" srcOrd="1" destOrd="0" presId="urn:microsoft.com/office/officeart/2005/8/layout/hList2"/>
    <dgm:cxn modelId="{7B4D3DC5-6F15-4D7D-BD02-A6359F81C958}" type="presParOf" srcId="{9341EED8-D07C-414F-A4EA-9DD6D17F61E7}" destId="{99635C53-62AF-455D-BF65-C94C2373473E}" srcOrd="2" destOrd="0" presId="urn:microsoft.com/office/officeart/2005/8/layout/hList2"/>
    <dgm:cxn modelId="{189A48F1-ECA1-448F-8D99-6282B4E85D99}" type="presParOf" srcId="{4B7D8A93-6AB4-40A2-BCA8-4A604B2FA34C}" destId="{3E60D329-84A1-4B51-9F64-1760C8D30A48}" srcOrd="1" destOrd="0" presId="urn:microsoft.com/office/officeart/2005/8/layout/hList2"/>
    <dgm:cxn modelId="{D4AF6D71-FDBB-4EB3-A692-E7F2A0DCA2AB}" type="presParOf" srcId="{4B7D8A93-6AB4-40A2-BCA8-4A604B2FA34C}" destId="{68D91B97-5DEA-4685-B79A-E341664F6E88}" srcOrd="2" destOrd="0" presId="urn:microsoft.com/office/officeart/2005/8/layout/hList2"/>
    <dgm:cxn modelId="{178B69F9-D898-4C24-AB67-12808D7617CB}" type="presParOf" srcId="{68D91B97-5DEA-4685-B79A-E341664F6E88}" destId="{6BE2EA0A-30A7-452C-A82F-89BE198A029D}" srcOrd="0" destOrd="0" presId="urn:microsoft.com/office/officeart/2005/8/layout/hList2"/>
    <dgm:cxn modelId="{10AC27EF-6BB6-4502-9357-F887DAFEB002}" type="presParOf" srcId="{68D91B97-5DEA-4685-B79A-E341664F6E88}" destId="{BA622A9D-F73E-4E2A-AA35-500480A12214}" srcOrd="1" destOrd="0" presId="urn:microsoft.com/office/officeart/2005/8/layout/hList2"/>
    <dgm:cxn modelId="{D29598EF-E657-4A48-B519-7CEFA1C94A28}" type="presParOf" srcId="{68D91B97-5DEA-4685-B79A-E341664F6E88}" destId="{8693E74E-D597-4F6B-A36D-F307A41E474D}" srcOrd="2" destOrd="0" presId="urn:microsoft.com/office/officeart/2005/8/layout/hList2"/>
    <dgm:cxn modelId="{2B42E5A1-EA5A-4E89-964E-C491474C80B7}" type="presParOf" srcId="{4B7D8A93-6AB4-40A2-BCA8-4A604B2FA34C}" destId="{AFBFE382-F850-4B19-B056-F40CF9BF400A}" srcOrd="3" destOrd="0" presId="urn:microsoft.com/office/officeart/2005/8/layout/hList2"/>
    <dgm:cxn modelId="{06860C8E-4DB9-4AFF-8C78-C36868D3F3DB}" type="presParOf" srcId="{4B7D8A93-6AB4-40A2-BCA8-4A604B2FA34C}" destId="{6899AFED-BBBD-4615-AA61-7A56EB4285FF}" srcOrd="4" destOrd="0" presId="urn:microsoft.com/office/officeart/2005/8/layout/hList2"/>
    <dgm:cxn modelId="{8B8F2ADE-24D4-4C9B-8721-FCAAD150559E}" type="presParOf" srcId="{6899AFED-BBBD-4615-AA61-7A56EB4285FF}" destId="{817718CF-F7CF-4B03-9601-8AAC2BE1E802}" srcOrd="0" destOrd="0" presId="urn:microsoft.com/office/officeart/2005/8/layout/hList2"/>
    <dgm:cxn modelId="{0FD3E371-88C3-4A2A-8724-D74F0E2EB038}" type="presParOf" srcId="{6899AFED-BBBD-4615-AA61-7A56EB4285FF}" destId="{73E293F6-176A-4958-B28B-E8B0A6560708}" srcOrd="1" destOrd="0" presId="urn:microsoft.com/office/officeart/2005/8/layout/hList2"/>
    <dgm:cxn modelId="{B5F73A41-0A34-4B29-8B95-AA95C8DA8C77}" type="presParOf" srcId="{6899AFED-BBBD-4615-AA61-7A56EB4285FF}" destId="{B5FE5453-580A-4193-A5E6-C36486DB6FB5}"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35C53-62AF-455D-BF65-C94C2373473E}">
      <dsp:nvSpPr>
        <dsp:cNvPr id="0" name=""/>
        <dsp:cNvSpPr/>
      </dsp:nvSpPr>
      <dsp:spPr>
        <a:xfrm rot="16200000">
          <a:off x="-1509664" y="2434305"/>
          <a:ext cx="3668911" cy="515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54418" bIns="0" numCol="1" spcCol="1270" anchor="t" anchorCtr="0">
          <a:noAutofit/>
        </a:bodyPr>
        <a:lstStyle/>
        <a:p>
          <a:pPr marL="0" lvl="0" indent="0" algn="r" defTabSz="1600200">
            <a:lnSpc>
              <a:spcPct val="90000"/>
            </a:lnSpc>
            <a:spcBef>
              <a:spcPct val="0"/>
            </a:spcBef>
            <a:spcAft>
              <a:spcPct val="35000"/>
            </a:spcAft>
            <a:buNone/>
          </a:pPr>
          <a:r>
            <a:rPr lang="en-CA" sz="3600" kern="1200" dirty="0"/>
            <a:t>Input</a:t>
          </a:r>
        </a:p>
      </dsp:txBody>
      <dsp:txXfrm>
        <a:off x="-1509664" y="2434305"/>
        <a:ext cx="3668911" cy="515246"/>
      </dsp:txXfrm>
    </dsp:sp>
    <dsp:sp modelId="{8767EFB6-A932-48D8-8529-84F7C78C5CF4}">
      <dsp:nvSpPr>
        <dsp:cNvPr id="0" name=""/>
        <dsp:cNvSpPr/>
      </dsp:nvSpPr>
      <dsp:spPr>
        <a:xfrm>
          <a:off x="582414" y="857473"/>
          <a:ext cx="2566471" cy="36689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454418" rIns="113792"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At the individual level, inputs are made up of a person’s background, past experience, education, knowledge, and current behavior of his or her family, friends, and the constantly changing phenomena that make </a:t>
          </a:r>
          <a:r>
            <a:rPr lang="en-CA" sz="1600" kern="1200" dirty="0"/>
            <a:t>up this world.</a:t>
          </a:r>
        </a:p>
      </dsp:txBody>
      <dsp:txXfrm>
        <a:off x="582414" y="857473"/>
        <a:ext cx="2566471" cy="3668911"/>
      </dsp:txXfrm>
    </dsp:sp>
    <dsp:sp modelId="{F787BB9A-2CB8-4048-9181-FC35F839F64A}">
      <dsp:nvSpPr>
        <dsp:cNvPr id="0" name=""/>
        <dsp:cNvSpPr/>
      </dsp:nvSpPr>
      <dsp:spPr>
        <a:xfrm>
          <a:off x="67168" y="177348"/>
          <a:ext cx="1030492" cy="1030492"/>
        </a:xfrm>
        <a:prstGeom prst="rect">
          <a:avLst/>
        </a:prstGeom>
        <a:blipFill rotWithShape="1">
          <a:blip xmlns:r="http://schemas.openxmlformats.org/officeDocument/2006/relationships" r:embed="rId1"/>
          <a:srcRect/>
          <a:stretch>
            <a:fillRect l="-35000" r="-3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93E74E-D597-4F6B-A36D-F307A41E474D}">
      <dsp:nvSpPr>
        <dsp:cNvPr id="0" name=""/>
        <dsp:cNvSpPr/>
      </dsp:nvSpPr>
      <dsp:spPr>
        <a:xfrm rot="16200000">
          <a:off x="2249204" y="2434305"/>
          <a:ext cx="3668911" cy="515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54418" bIns="0" numCol="1" spcCol="1270" anchor="t" anchorCtr="0">
          <a:noAutofit/>
        </a:bodyPr>
        <a:lstStyle/>
        <a:p>
          <a:pPr marL="0" lvl="0" indent="0" algn="r" defTabSz="1600200">
            <a:lnSpc>
              <a:spcPct val="90000"/>
            </a:lnSpc>
            <a:spcBef>
              <a:spcPct val="0"/>
            </a:spcBef>
            <a:spcAft>
              <a:spcPct val="35000"/>
            </a:spcAft>
            <a:buNone/>
          </a:pPr>
          <a:r>
            <a:rPr lang="en-CA" sz="3600" kern="1200" dirty="0"/>
            <a:t>Throughputs </a:t>
          </a:r>
        </a:p>
      </dsp:txBody>
      <dsp:txXfrm>
        <a:off x="2249204" y="2434305"/>
        <a:ext cx="3668911" cy="515246"/>
      </dsp:txXfrm>
    </dsp:sp>
    <dsp:sp modelId="{BA622A9D-F73E-4E2A-AA35-500480A12214}">
      <dsp:nvSpPr>
        <dsp:cNvPr id="0" name=""/>
        <dsp:cNvSpPr/>
      </dsp:nvSpPr>
      <dsp:spPr>
        <a:xfrm>
          <a:off x="4341283" y="857473"/>
          <a:ext cx="2566471" cy="36689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454418" rIns="149352" bIns="14935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 Actions and methods in a process. This category covers variables such as policies, procedures, systems, tools, and information applied to the process deliberations, decisions, and actions.</a:t>
          </a:r>
          <a:endParaRPr lang="en-CA" sz="1600" kern="1200" dirty="0"/>
        </a:p>
        <a:p>
          <a:pPr marL="171450" lvl="1" indent="-171450" algn="l" defTabSz="711200">
            <a:lnSpc>
              <a:spcPct val="90000"/>
            </a:lnSpc>
            <a:spcBef>
              <a:spcPct val="0"/>
            </a:spcBef>
            <a:spcAft>
              <a:spcPct val="15000"/>
            </a:spcAft>
            <a:buChar char="•"/>
          </a:pPr>
          <a:r>
            <a:rPr lang="en-US" sz="1600" kern="1200" dirty="0"/>
            <a:t>Also included is feedback from previous experience concerning related </a:t>
          </a:r>
          <a:r>
            <a:rPr lang="en-CA" sz="1600" kern="1200" dirty="0"/>
            <a:t>issues.</a:t>
          </a:r>
        </a:p>
      </dsp:txBody>
      <dsp:txXfrm>
        <a:off x="4341283" y="857473"/>
        <a:ext cx="2566471" cy="3668911"/>
      </dsp:txXfrm>
    </dsp:sp>
    <dsp:sp modelId="{6BE2EA0A-30A7-452C-A82F-89BE198A029D}">
      <dsp:nvSpPr>
        <dsp:cNvPr id="0" name=""/>
        <dsp:cNvSpPr/>
      </dsp:nvSpPr>
      <dsp:spPr>
        <a:xfrm>
          <a:off x="3826037" y="177348"/>
          <a:ext cx="1030492" cy="1030492"/>
        </a:xfrm>
        <a:prstGeom prst="rect">
          <a:avLst/>
        </a:prstGeom>
        <a:blipFill rotWithShape="1">
          <a:blip xmlns:r="http://schemas.openxmlformats.org/officeDocument/2006/relationships" r:embed="rId2"/>
          <a:srcRect/>
          <a:stretch>
            <a:fillRect l="-33000" r="-3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FE5453-580A-4193-A5E6-C36486DB6FB5}">
      <dsp:nvSpPr>
        <dsp:cNvPr id="0" name=""/>
        <dsp:cNvSpPr/>
      </dsp:nvSpPr>
      <dsp:spPr>
        <a:xfrm rot="16200000">
          <a:off x="6008073" y="2434305"/>
          <a:ext cx="3668911" cy="515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54418" bIns="0" numCol="1" spcCol="1270" anchor="t" anchorCtr="0">
          <a:noAutofit/>
        </a:bodyPr>
        <a:lstStyle/>
        <a:p>
          <a:pPr marL="0" lvl="0" indent="0" algn="r" defTabSz="1600200">
            <a:lnSpc>
              <a:spcPct val="90000"/>
            </a:lnSpc>
            <a:spcBef>
              <a:spcPct val="0"/>
            </a:spcBef>
            <a:spcAft>
              <a:spcPct val="35000"/>
            </a:spcAft>
            <a:buNone/>
          </a:pPr>
          <a:r>
            <a:rPr lang="en-CA" sz="3600" kern="1200" dirty="0"/>
            <a:t>Output</a:t>
          </a:r>
        </a:p>
      </dsp:txBody>
      <dsp:txXfrm>
        <a:off x="6008073" y="2434305"/>
        <a:ext cx="3668911" cy="515246"/>
      </dsp:txXfrm>
    </dsp:sp>
    <dsp:sp modelId="{73E293F6-176A-4958-B28B-E8B0A6560708}">
      <dsp:nvSpPr>
        <dsp:cNvPr id="0" name=""/>
        <dsp:cNvSpPr/>
      </dsp:nvSpPr>
      <dsp:spPr>
        <a:xfrm>
          <a:off x="8100152" y="857473"/>
          <a:ext cx="2566471" cy="36689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454418" rIns="149352" bIns="14935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For example, if you input to an ongoing process, what is the result? Usually, someone takes whatever you do and incorporates it into his process. </a:t>
          </a:r>
          <a:endParaRPr lang="en-CA" sz="1600" kern="1200" dirty="0"/>
        </a:p>
        <a:p>
          <a:pPr marL="171450" lvl="1" indent="-171450" algn="l" defTabSz="711200">
            <a:lnSpc>
              <a:spcPct val="90000"/>
            </a:lnSpc>
            <a:spcBef>
              <a:spcPct val="0"/>
            </a:spcBef>
            <a:spcAft>
              <a:spcPct val="15000"/>
            </a:spcAft>
            <a:buChar char="•"/>
          </a:pPr>
          <a:r>
            <a:rPr lang="en-US" sz="1600" kern="1200" dirty="0"/>
            <a:t>Your output is that person’s input.</a:t>
          </a:r>
          <a:endParaRPr lang="en-CA" sz="1600" kern="1200" dirty="0"/>
        </a:p>
      </dsp:txBody>
      <dsp:txXfrm>
        <a:off x="8100152" y="857473"/>
        <a:ext cx="2566471" cy="3668911"/>
      </dsp:txXfrm>
    </dsp:sp>
    <dsp:sp modelId="{817718CF-F7CF-4B03-9601-8AAC2BE1E802}">
      <dsp:nvSpPr>
        <dsp:cNvPr id="0" name=""/>
        <dsp:cNvSpPr/>
      </dsp:nvSpPr>
      <dsp:spPr>
        <a:xfrm>
          <a:off x="7584906" y="177348"/>
          <a:ext cx="1030492" cy="1030492"/>
        </a:xfrm>
        <a:prstGeom prst="rect">
          <a:avLst/>
        </a:prstGeom>
        <a:blipFill rotWithShape="1">
          <a:blip xmlns:r="http://schemas.openxmlformats.org/officeDocument/2006/relationships" r:embed="rId3"/>
          <a:srcRect/>
          <a:stretch>
            <a:fillRect t="-7000" b="-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5" name="Footer Placeholder 4">
            <a:extLst>
              <a:ext uri="{FF2B5EF4-FFF2-40B4-BE49-F238E27FC236}">
                <a16:creationId xmlns:a16="http://schemas.microsoft.com/office/drawing/2014/main" id="{16A2080E-4A12-4540-8781-CBE4B97EB793}"/>
              </a:ext>
            </a:extLst>
          </p:cNvPr>
          <p:cNvSpPr>
            <a:spLocks noGrp="1"/>
          </p:cNvSpPr>
          <p:nvPr>
            <p:ph type="ftr" sz="quarter" idx="4"/>
          </p:nvPr>
        </p:nvSpPr>
        <p:spPr/>
        <p:txBody>
          <a:bodyPr/>
          <a:lstStyle/>
          <a:p>
            <a:r>
              <a:rPr lang="en-US"/>
              <a:t>HRM</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
        <p:nvSpPr>
          <p:cNvPr id="5" name="Footer Placeholder 4">
            <a:extLst>
              <a:ext uri="{FF2B5EF4-FFF2-40B4-BE49-F238E27FC236}">
                <a16:creationId xmlns:a16="http://schemas.microsoft.com/office/drawing/2014/main" id="{344DE225-B06D-4CFE-A72A-431863FECD62}"/>
              </a:ext>
            </a:extLst>
          </p:cNvPr>
          <p:cNvSpPr>
            <a:spLocks noGrp="1"/>
          </p:cNvSpPr>
          <p:nvPr>
            <p:ph type="ftr" sz="quarter" idx="4"/>
          </p:nvPr>
        </p:nvSpPr>
        <p:spPr/>
        <p:txBody>
          <a:bodyPr/>
          <a:lstStyle/>
          <a:p>
            <a:r>
              <a:rPr lang="en-US"/>
              <a:t>HRM</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740571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458090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228012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New Roman" panose="02020603050405020304" pitchFamily="18" charset="0"/>
                <a:cs typeface="Times New Roman" panose="02020603050405020304" pitchFamily="18" charset="0"/>
              </a:rPr>
              <a:t>Figure 5.2 is a list of people hypothetically hired two years ago for a given mission-critical job group. We started with mission-critical jobs because they have the greatest effect on the organization. After you study the figure for a minute, can you see which source produced the best results in terms of performance, progress, potential, or tenure? For the sake of brevity, let’s confine the evaluation of this process to tenure. At first glance, you might say that newspapers are not a good source, since two (Ken and Leo) out of three (Didi) left the organization. Indeed, this is what a source analysis might conclude. However, if you look at the selection methods, you might focus on the correlations between individual and group interviewing, or on who was tested or assessed and the subsequent performance or potential. You could also look at onboarding. Here, you see that Didi went through onboarding and is still here (two versus one). Ken and Leo did not, and they have left, voluntarily or involuntarily. If you push a bit further, you see that everyone who went through onboarding is still with the organization, and everyone who did not get onboarded is gone.</a:t>
            </a:r>
            <a:endParaRPr lang="en-CA"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465316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632141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119499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1760146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343667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2917196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5344449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648205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0982566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41361515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9157923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334113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TextBox 2">
            <a:extLst>
              <a:ext uri="{FF2B5EF4-FFF2-40B4-BE49-F238E27FC236}">
                <a16:creationId xmlns:a16="http://schemas.microsoft.com/office/drawing/2014/main" id="{0F76B4B6-A9B6-44FB-B419-649119306B6E}"/>
              </a:ext>
            </a:extLst>
          </p:cNvPr>
          <p:cNvSpPr txBox="1"/>
          <p:nvPr userDrawn="1"/>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38642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Graphic 21">
            <a:extLst>
              <a:ext uri="{FF2B5EF4-FFF2-40B4-BE49-F238E27FC236}">
                <a16:creationId xmlns:a16="http://schemas.microsoft.com/office/drawing/2014/main" id="{A0998882-FB78-42E7-9D12-12DCD43B90F0}"/>
              </a:ext>
            </a:extLst>
          </p:cNvPr>
          <p:cNvPicPr>
            <a:picLocks noChangeAspect="1"/>
          </p:cNvPicPr>
          <p:nvPr userDrawn="1"/>
        </p:nvPicPr>
        <p:blipFill rotWithShape="1">
          <a:blip r:embed="rId2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image" Target="../media/image2.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0" name="TextBox 29"/>
          <p:cNvSpPr txBox="1"/>
          <p:nvPr/>
        </p:nvSpPr>
        <p:spPr>
          <a:xfrm>
            <a:off x="1105196" y="379439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Prepared by Dr. Samah </a:t>
            </a:r>
            <a:r>
              <a:rPr kumimoji="0" lang="en-US" sz="240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Abdelfatah</a:t>
            </a:r>
            <a:endParaRPr kumimoji="0" lang="en-US" sz="24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31" name="TextBox 30"/>
          <p:cNvSpPr txBox="1"/>
          <p:nvPr/>
        </p:nvSpPr>
        <p:spPr>
          <a:xfrm>
            <a:off x="194616" y="1852888"/>
            <a:ext cx="577973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Human Resources </a:t>
            </a:r>
            <a:endParaRPr lang="en-US" sz="4400" b="1" dirty="0">
              <a:solidFill>
                <a:srgbClr val="00B0F0"/>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Analytics </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a:t>
            </a:r>
            <a:r>
              <a:rPr lang="en-US" sz="2800" b="1" dirty="0">
                <a:solidFill>
                  <a:prstClr val="white"/>
                </a:solidFill>
                <a:latin typeface="Times New Roman" panose="02020603050405020304" pitchFamily="18" charset="0"/>
                <a:cs typeface="Times New Roman" panose="02020603050405020304" pitchFamily="18" charset="0"/>
              </a:rPr>
              <a:t>7</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6" name="TextBox 45"/>
          <p:cNvSpPr txBox="1"/>
          <p:nvPr/>
        </p:nvSpPr>
        <p:spPr>
          <a:xfrm>
            <a:off x="300038" y="5289984"/>
            <a:ext cx="1771650"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HRM </a:t>
            </a:r>
            <a:r>
              <a:rPr lang="en-US" sz="2000" dirty="0">
                <a:solidFill>
                  <a:prstClr val="black"/>
                </a:solidFill>
                <a:latin typeface="Times New Roman" panose="02020603050405020304" pitchFamily="18" charset="0"/>
                <a:cs typeface="Times New Roman" panose="02020603050405020304" pitchFamily="18" charset="0"/>
              </a:rPr>
              <a:t>623</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52399" y="12517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99596" y="3140135"/>
            <a:ext cx="6081229" cy="584775"/>
          </a:xfrm>
          <a:prstGeom prst="rect">
            <a:avLst/>
          </a:prstGeom>
          <a:noFill/>
        </p:spPr>
        <p:txBody>
          <a:bodyPr wrap="square" rtlCol="0">
            <a:spAutoFit/>
          </a:bodyPr>
          <a:lstStyle/>
          <a:p>
            <a:pPr algn="ctr"/>
            <a:r>
              <a:rPr lang="en-US" sz="3200" b="1" dirty="0">
                <a:solidFill>
                  <a:srgbClr val="00B0F0"/>
                </a:solidFill>
                <a:latin typeface="Times New Roman" panose="02020603050405020304" pitchFamily="18" charset="0"/>
                <a:cs typeface="Times New Roman" panose="02020603050405020304" pitchFamily="18" charset="0"/>
              </a:rPr>
              <a:t>COLLAPSING THE SILOS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07</a:t>
            </a:r>
          </a:p>
        </p:txBody>
      </p:sp>
      <p:sp>
        <p:nvSpPr>
          <p:cNvPr id="11" name="TextBox 10"/>
          <p:cNvSpPr txBox="1"/>
          <p:nvPr/>
        </p:nvSpPr>
        <p:spPr>
          <a:xfrm>
            <a:off x="6370224" y="4802552"/>
            <a:ext cx="121860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HRM </a:t>
            </a:r>
            <a:r>
              <a:rPr lang="en-US" sz="2000" dirty="0">
                <a:solidFill>
                  <a:prstClr val="black"/>
                </a:solidFill>
                <a:latin typeface="Times New Roman" panose="02020603050405020304" pitchFamily="18" charset="0"/>
                <a:cs typeface="Times New Roman" panose="02020603050405020304" pitchFamily="18" charset="0"/>
              </a:rPr>
              <a:t>623</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p:cNvSpPr txBox="1"/>
          <p:nvPr/>
        </p:nvSpPr>
        <p:spPr>
          <a:xfrm>
            <a:off x="69833" y="5917796"/>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Samah </a:t>
            </a:r>
            <a:r>
              <a:rPr lang="en-US" sz="2800" b="1" dirty="0" err="1">
                <a:solidFill>
                  <a:srgbClr val="00B0F0"/>
                </a:solidFill>
                <a:latin typeface="Times New Roman" panose="02020603050405020304" pitchFamily="18" charset="0"/>
                <a:cs typeface="Times New Roman" panose="02020603050405020304" pitchFamily="18" charset="0"/>
              </a:rPr>
              <a:t>Abdelfatah</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152400" y="5479962"/>
            <a:ext cx="4886463" cy="461665"/>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Rectangle 15">
            <a:extLst>
              <a:ext uri="{FF2B5EF4-FFF2-40B4-BE49-F238E27FC236}">
                <a16:creationId xmlns:a16="http://schemas.microsoft.com/office/drawing/2014/main" id="{511FF568-D9D6-40F1-A662-1217F12529DE}"/>
              </a:ext>
            </a:extLst>
          </p:cNvPr>
          <p:cNvSpPr/>
          <p:nvPr/>
        </p:nvSpPr>
        <p:spPr>
          <a:xfrm>
            <a:off x="4905400" y="385682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7" name="TextBox 16">
            <a:extLst>
              <a:ext uri="{FF2B5EF4-FFF2-40B4-BE49-F238E27FC236}">
                <a16:creationId xmlns:a16="http://schemas.microsoft.com/office/drawing/2014/main" id="{28391181-0884-435B-B3B9-2E5DA1FC45A8}"/>
              </a:ext>
            </a:extLst>
          </p:cNvPr>
          <p:cNvSpPr txBox="1"/>
          <p:nvPr/>
        </p:nvSpPr>
        <p:spPr>
          <a:xfrm>
            <a:off x="4956296" y="3851369"/>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BFF5EA0E-7EC7-465C-BD55-52007124AE05}"/>
              </a:ext>
            </a:extLst>
          </p:cNvPr>
          <p:cNvSpPr txBox="1"/>
          <p:nvPr/>
        </p:nvSpPr>
        <p:spPr>
          <a:xfrm>
            <a:off x="5091150" y="4049990"/>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05</a:t>
            </a:r>
            <a:endParaRPr lang="en-US" sz="12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flipV="1">
            <a:off x="185738" y="580748"/>
            <a:ext cx="9708465" cy="8972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85738" y="4930026"/>
            <a:ext cx="6115601" cy="1392945"/>
          </a:xfrm>
          <a:prstGeom prst="rect">
            <a:avLst/>
          </a:prstGeom>
          <a:noFill/>
        </p:spPr>
        <p:txBody>
          <a:bodyPr wrap="square">
            <a:spAutoFit/>
          </a:bodyPr>
          <a:lstStyle/>
          <a:p>
            <a:pPr>
              <a:lnSpc>
                <a:spcPct val="120000"/>
              </a:lnSpc>
            </a:pPr>
            <a:r>
              <a:rPr lang="en-US" b="1" dirty="0">
                <a:latin typeface="Times New Roman" panose="02020603050405020304" pitchFamily="18" charset="0"/>
                <a:cs typeface="Times New Roman" panose="02020603050405020304" pitchFamily="18" charset="0"/>
              </a:rPr>
              <a:t>Any Process: Input, Output, Throughput—Process Analysis for Human Resources—A Broader Future View— The Integration of HR Services— A Case Study In</a:t>
            </a:r>
          </a:p>
          <a:p>
            <a:pPr>
              <a:lnSpc>
                <a:spcPct val="120000"/>
              </a:lnSpc>
            </a:pPr>
            <a:r>
              <a:rPr lang="en-US" b="1" dirty="0">
                <a:latin typeface="Times New Roman" panose="02020603050405020304" pitchFamily="18" charset="0"/>
                <a:cs typeface="Times New Roman" panose="02020603050405020304" pitchFamily="18" charset="0"/>
              </a:rPr>
              <a:t>Human Capital Return On Investment</a:t>
            </a:r>
          </a:p>
        </p:txBody>
      </p:sp>
      <p:sp>
        <p:nvSpPr>
          <p:cNvPr id="41" name="TextBox 40"/>
          <p:cNvSpPr txBox="1"/>
          <p:nvPr/>
        </p:nvSpPr>
        <p:spPr>
          <a:xfrm>
            <a:off x="6301339" y="1259391"/>
            <a:ext cx="2941383"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MAIN TOPICS</a:t>
            </a: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05</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47E432EB-BC57-4926-A0FD-A2B59546C64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buFont typeface="Arial" panose="020B0604020202020204" pitchFamily="34" charset="0"/>
              <a:buChar char="•"/>
            </a:pPr>
            <a:endParaRPr lang="en-US" b="0" i="0" dirty="0">
              <a:solidFill>
                <a:srgbClr val="141F19"/>
              </a:solidFill>
              <a:effectLst/>
              <a:latin typeface="Catamaran"/>
            </a:endParaRPr>
          </a:p>
        </p:txBody>
      </p:sp>
      <p:sp>
        <p:nvSpPr>
          <p:cNvPr id="9" name="TextBox 8">
            <a:extLst>
              <a:ext uri="{FF2B5EF4-FFF2-40B4-BE49-F238E27FC236}">
                <a16:creationId xmlns:a16="http://schemas.microsoft.com/office/drawing/2014/main" id="{C70726AD-7A8F-40E0-85D8-FCF11A5A35A2}"/>
              </a:ext>
            </a:extLst>
          </p:cNvPr>
          <p:cNvSpPr txBox="1"/>
          <p:nvPr/>
        </p:nvSpPr>
        <p:spPr>
          <a:xfrm>
            <a:off x="868822" y="2155119"/>
            <a:ext cx="10454355" cy="3108543"/>
          </a:xfrm>
          <a:prstGeom prst="rect">
            <a:avLst/>
          </a:prstGeom>
          <a:noFill/>
        </p:spPr>
        <p:txBody>
          <a:bodyPr wrap="square" rtlCol="0">
            <a:spAutoFit/>
          </a:bodyPr>
          <a:lstStyle/>
          <a:p>
            <a:pPr marL="342900" indent="-3429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All processes share a fundamental three part model consisting of inputs, throughputs, and outputs.</a:t>
            </a:r>
          </a:p>
          <a:p>
            <a:pPr marL="342900" indent="-3429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 Human capital management  </a:t>
            </a:r>
            <a:r>
              <a:rPr lang="en-US" sz="2800" b="0" i="0" dirty="0">
                <a:effectLst/>
                <a:latin typeface="Times New Roman" panose="02020603050405020304" pitchFamily="18" charset="0"/>
                <a:cs typeface="Times New Roman" panose="02020603050405020304" pitchFamily="18" charset="0"/>
              </a:rPr>
              <a:t>HCM:21, provides a new view of these processes, and in the bargain collapses the silos that characterize yesterday’s organizational structure. </a:t>
            </a:r>
          </a:p>
          <a:p>
            <a:pPr marL="342900" indent="-342900">
              <a:buFont typeface="Courier New" panose="02070309020205020404" pitchFamily="49" charset="0"/>
              <a:buChar char="o"/>
            </a:pPr>
            <a:r>
              <a:rPr lang="en-US" sz="2800" b="0" i="0" dirty="0">
                <a:effectLst/>
                <a:latin typeface="Times New Roman" panose="02020603050405020304" pitchFamily="18" charset="0"/>
                <a:cs typeface="Times New Roman" panose="02020603050405020304" pitchFamily="18" charset="0"/>
              </a:rPr>
              <a:t>The result is a means for process analysis and process optimization that makes the HR function part of corporate strategy.</a:t>
            </a:r>
            <a:endParaRPr lang="en-US" sz="28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12413F80-CA9E-44FB-BD9A-D771A1677D3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id="{DDD225DF-2058-470E-954C-A371763FBD0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9790FCA6-904E-4199-8C8B-DB3BA5AD940D}"/>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5716106E-9F0A-4A94-930C-286075A48B3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3" name="TextBox 12">
            <a:extLst>
              <a:ext uri="{FF2B5EF4-FFF2-40B4-BE49-F238E27FC236}">
                <a16:creationId xmlns:a16="http://schemas.microsoft.com/office/drawing/2014/main" id="{37701D47-D85F-456B-A5C9-477BD5F7D990}"/>
              </a:ext>
            </a:extLst>
          </p:cNvPr>
          <p:cNvSpPr txBox="1"/>
          <p:nvPr/>
        </p:nvSpPr>
        <p:spPr>
          <a:xfrm>
            <a:off x="2249000" y="1160640"/>
            <a:ext cx="7237899" cy="523220"/>
          </a:xfrm>
          <a:prstGeom prst="rect">
            <a:avLst/>
          </a:prstGeom>
          <a:noFill/>
        </p:spPr>
        <p:txBody>
          <a:bodyPr wrap="square">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WHAT IS COLLAPSING THE SILOS?</a:t>
            </a:r>
          </a:p>
        </p:txBody>
      </p:sp>
    </p:spTree>
    <p:extLst>
      <p:ext uri="{BB962C8B-B14F-4D97-AF65-F5344CB8AC3E}">
        <p14:creationId xmlns:p14="http://schemas.microsoft.com/office/powerpoint/2010/main" val="719475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55862" y="745382"/>
            <a:ext cx="897788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ANY PROCESS: INPUT, THROUGHPUT &amp; OUTPUT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graphicFrame>
        <p:nvGraphicFramePr>
          <p:cNvPr id="7" name="Diagram 6">
            <a:extLst>
              <a:ext uri="{FF2B5EF4-FFF2-40B4-BE49-F238E27FC236}">
                <a16:creationId xmlns:a16="http://schemas.microsoft.com/office/drawing/2014/main" id="{9BC9C0FD-D6F9-4DFE-9198-4F21371861A4}"/>
              </a:ext>
            </a:extLst>
          </p:cNvPr>
          <p:cNvGraphicFramePr/>
          <p:nvPr>
            <p:extLst>
              <p:ext uri="{D42A27DB-BD31-4B8C-83A1-F6EECF244321}">
                <p14:modId xmlns:p14="http://schemas.microsoft.com/office/powerpoint/2010/main" val="2998875160"/>
              </p:ext>
            </p:extLst>
          </p:nvPr>
        </p:nvGraphicFramePr>
        <p:xfrm>
          <a:off x="757238" y="1428750"/>
          <a:ext cx="10733792" cy="4703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53672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9D4E9F-20AD-4C1E-B98E-FF7F2C659FE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Picture 4">
            <a:extLst>
              <a:ext uri="{FF2B5EF4-FFF2-40B4-BE49-F238E27FC236}">
                <a16:creationId xmlns:a16="http://schemas.microsoft.com/office/drawing/2014/main" id="{D1B20BF0-CC2E-4CC6-AD68-E1DF0792C013}"/>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518542" y="728375"/>
            <a:ext cx="11025471" cy="5564256"/>
          </a:xfrm>
          <a:prstGeom prst="rect">
            <a:avLst/>
          </a:prstGeom>
        </p:spPr>
      </p:pic>
      <p:pic>
        <p:nvPicPr>
          <p:cNvPr id="6" name="Picture 2" descr="Visual-Poetry | Animated gif, Gif, Animation">
            <a:extLst>
              <a:ext uri="{FF2B5EF4-FFF2-40B4-BE49-F238E27FC236}">
                <a16:creationId xmlns:a16="http://schemas.microsoft.com/office/drawing/2014/main" id="{2892FF6B-45CA-4803-8DD9-CB057FAE4C27}"/>
              </a:ext>
            </a:extLst>
          </p:cNvPr>
          <p:cNvPicPr>
            <a:picLocks noChangeAspect="1" noChangeArrowheads="1" noCrop="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529138" y="5029487"/>
            <a:ext cx="2374901" cy="110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989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p:cNvSpPr txBox="1"/>
          <p:nvPr/>
        </p:nvSpPr>
        <p:spPr>
          <a:xfrm>
            <a:off x="2513149" y="1019069"/>
            <a:ext cx="81167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HOW TO REALLY PAY FOR PERFORMANCE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942308" y="2136952"/>
            <a:ext cx="10353675" cy="1938992"/>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Figure 5.1 shows. Is your contribution to the process well received and appreciated? Or is it ignored or denigrated? Your answer will influence the way you act.</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 programs and services of HR are inputs to the workload of line managers and employees.</a:t>
            </a:r>
          </a:p>
        </p:txBody>
      </p:sp>
    </p:spTree>
    <p:extLst>
      <p:ext uri="{BB962C8B-B14F-4D97-AF65-F5344CB8AC3E}">
        <p14:creationId xmlns:p14="http://schemas.microsoft.com/office/powerpoint/2010/main" val="27646333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77629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p:txBody>
      </p:sp>
      <p:sp>
        <p:nvSpPr>
          <p:cNvPr id="3" name="TextBox 2"/>
          <p:cNvSpPr txBox="1"/>
          <p:nvPr/>
        </p:nvSpPr>
        <p:spPr>
          <a:xfrm>
            <a:off x="2180407" y="1075497"/>
            <a:ext cx="9083235"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PROCESS ANALYSIS FOR HUMAN RESOURCES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2757185"/>
            <a:ext cx="10487692" cy="2308324"/>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Periodic process analysis can greatly increase both efficiency and effectiveness.</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 inputs were data from external and internal sources; the throughputs were the</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identification and analysis of human, structural, and relational capital and their interactions.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This analysis showed that outputs could be changed from simply filling gaps in the workforce to building a capability system.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1" name="Rectangle 13">
            <a:extLst>
              <a:ext uri="{FF2B5EF4-FFF2-40B4-BE49-F238E27FC236}">
                <a16:creationId xmlns:a16="http://schemas.microsoft.com/office/drawing/2014/main" id="{311F57FA-6F14-4792-83D7-34A2D0AF8631}"/>
              </a:ext>
            </a:extLst>
          </p:cNvPr>
          <p:cNvSpPr>
            <a:spLocks noChangeArrowheads="1"/>
          </p:cNvSpPr>
          <p:nvPr/>
        </p:nvSpPr>
        <p:spPr bwMode="auto">
          <a:xfrm>
            <a:off x="4890419" y="526612"/>
            <a:ext cx="918772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a:ln>
                  <a:noFill/>
                </a:ln>
                <a:solidFill>
                  <a:srgbClr val="313131"/>
                </a:solidFill>
                <a:effectLst/>
                <a:latin typeface="Oxygen"/>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140062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0FB287F4-8B0A-40B8-8B38-DD6C758C9F54}"/>
              </a:ext>
            </a:extLst>
          </p:cNvPr>
          <p:cNvSpPr/>
          <p:nvPr/>
        </p:nvSpPr>
        <p:spPr>
          <a:xfrm>
            <a:off x="617280" y="177629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p:txBody>
      </p:sp>
      <p:sp>
        <p:nvSpPr>
          <p:cNvPr id="6" name="Rectangle 5"/>
          <p:cNvSpPr/>
          <p:nvPr/>
        </p:nvSpPr>
        <p:spPr>
          <a:xfrm>
            <a:off x="617280" y="2063181"/>
            <a:ext cx="10632412" cy="3599255"/>
          </a:xfrm>
          <a:prstGeom prst="rect">
            <a:avLst/>
          </a:prstGeom>
        </p:spPr>
        <p:txBody>
          <a:bodyPr wrap="square">
            <a:spAutoFit/>
          </a:bodyPr>
          <a:lstStyle/>
          <a:p>
            <a:pPr marL="342900" indent="-342900">
              <a:lnSpc>
                <a:spcPct val="120000"/>
              </a:lnSpc>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The values added were twofold. </a:t>
            </a:r>
          </a:p>
          <a:p>
            <a:pPr marL="1257300" lvl="2" indent="-342900">
              <a:lnSpc>
                <a:spcPct val="12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One was the change of focus from structure-bound gap analysis to a human capital management that could generate sustainable strategic capability. </a:t>
            </a:r>
          </a:p>
          <a:p>
            <a:pPr marL="1257300" lvl="2" indent="-342900">
              <a:lnSpc>
                <a:spcPct val="12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 second was a change from an annual plan to an ongoing analysis of the cost and productivity of the workforce. </a:t>
            </a:r>
          </a:p>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These are no small differences. They are an order of magnitude higher and of greater value than the traditional workforce planning model. Such is the importance and value of process analysis.</a:t>
            </a:r>
          </a:p>
        </p:txBody>
      </p:sp>
      <p:sp>
        <p:nvSpPr>
          <p:cNvPr id="13" name="TextBox 12">
            <a:extLst>
              <a:ext uri="{FF2B5EF4-FFF2-40B4-BE49-F238E27FC236}">
                <a16:creationId xmlns:a16="http://schemas.microsoft.com/office/drawing/2014/main" id="{16E32D53-02DC-4D8F-96E6-0EE7287124D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5" name="Rectangle 14">
            <a:extLst>
              <a:ext uri="{FF2B5EF4-FFF2-40B4-BE49-F238E27FC236}">
                <a16:creationId xmlns:a16="http://schemas.microsoft.com/office/drawing/2014/main" id="{1490EED2-27F3-4971-BBE0-0E148E2A74A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6" name="TextBox 15">
            <a:extLst>
              <a:ext uri="{FF2B5EF4-FFF2-40B4-BE49-F238E27FC236}">
                <a16:creationId xmlns:a16="http://schemas.microsoft.com/office/drawing/2014/main" id="{BA3FF109-4378-43AE-8E48-49AAD47BCB9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80AFFF16-D8D1-41AE-9153-F153CEE27C83}"/>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65CC663E-4CEF-44FE-9B85-41D69E11F8C9}"/>
              </a:ext>
            </a:extLst>
          </p:cNvPr>
          <p:cNvSpPr txBox="1"/>
          <p:nvPr/>
        </p:nvSpPr>
        <p:spPr>
          <a:xfrm>
            <a:off x="2596372" y="1030414"/>
            <a:ext cx="8584021" cy="523220"/>
          </a:xfrm>
          <a:prstGeom prst="rect">
            <a:avLst/>
          </a:prstGeom>
          <a:noFill/>
        </p:spPr>
        <p:txBody>
          <a:bodyPr wrap="square">
            <a:spAutoFit/>
          </a:bodyPr>
          <a:lstStyle/>
          <a:p>
            <a:pPr algn="ctr"/>
            <a:r>
              <a:rPr lang="en-US" sz="2800" b="1" dirty="0">
                <a:latin typeface="Times New Roman" panose="02020603050405020304" pitchFamily="18" charset="0"/>
                <a:cs typeface="Times New Roman" panose="02020603050405020304" pitchFamily="18" charset="0"/>
              </a:rPr>
              <a:t>PROCESS ANALYSIS FOR HUMAN RESOURCES</a:t>
            </a:r>
          </a:p>
        </p:txBody>
      </p:sp>
    </p:spTree>
    <p:extLst>
      <p:ext uri="{BB962C8B-B14F-4D97-AF65-F5344CB8AC3E}">
        <p14:creationId xmlns:p14="http://schemas.microsoft.com/office/powerpoint/2010/main" val="2776877703"/>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3614" y="1292286"/>
            <a:ext cx="5550282" cy="49288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6" name="Rectangle 5"/>
          <p:cNvSpPr/>
          <p:nvPr/>
        </p:nvSpPr>
        <p:spPr>
          <a:xfrm>
            <a:off x="825123" y="1235197"/>
            <a:ext cx="5628560" cy="4485652"/>
          </a:xfrm>
          <a:prstGeom prst="rect">
            <a:avLst/>
          </a:prstGeom>
        </p:spPr>
        <p:txBody>
          <a:bodyPr wrap="square">
            <a:spAutoFit/>
          </a:bodyPr>
          <a:lstStyle/>
          <a:p>
            <a:pPr>
              <a:lnSpc>
                <a:spcPct val="120000"/>
              </a:lnSpc>
            </a:pPr>
            <a:r>
              <a:rPr lang="en-US" sz="2400" b="1" dirty="0">
                <a:latin typeface="Times New Roman" panose="02020603050405020304" pitchFamily="18" charset="0"/>
                <a:cs typeface="Times New Roman" panose="02020603050405020304" pitchFamily="18" charset="0"/>
              </a:rPr>
              <a:t> Applying process analysis to staffing, </a:t>
            </a:r>
            <a:r>
              <a:rPr lang="en-US" sz="2400" dirty="0">
                <a:latin typeface="Times New Roman" panose="02020603050405020304" pitchFamily="18" charset="0"/>
                <a:cs typeface="Times New Roman" panose="02020603050405020304" pitchFamily="18" charset="0"/>
              </a:rPr>
              <a:t>HR can determine that the</a:t>
            </a:r>
          </a:p>
          <a:p>
            <a:pPr>
              <a:lnSpc>
                <a:spcPct val="120000"/>
              </a:lnSpc>
            </a:pPr>
            <a:r>
              <a:rPr lang="en-US" sz="2400" b="1" i="1" dirty="0">
                <a:latin typeface="Times New Roman" panose="02020603050405020304" pitchFamily="18" charset="0"/>
                <a:cs typeface="Times New Roman" panose="02020603050405020304" pitchFamily="18" charset="0"/>
              </a:rPr>
              <a:t>inputs</a:t>
            </a:r>
            <a:r>
              <a:rPr lang="en-US" sz="2400" dirty="0">
                <a:latin typeface="Times New Roman" panose="02020603050405020304" pitchFamily="18" charset="0"/>
                <a:cs typeface="Times New Roman" panose="02020603050405020304" pitchFamily="18" charset="0"/>
              </a:rPr>
              <a:t> are job applicants who come through sources such as advertising, job boards, agencies, and employee referrals. </a:t>
            </a:r>
          </a:p>
          <a:p>
            <a:pPr>
              <a:lnSpc>
                <a:spcPct val="120000"/>
              </a:lnSpc>
            </a:pPr>
            <a:r>
              <a:rPr lang="en-US" sz="2400" dirty="0">
                <a:latin typeface="Times New Roman" panose="02020603050405020304" pitchFamily="18" charset="0"/>
                <a:cs typeface="Times New Roman" panose="02020603050405020304" pitchFamily="18" charset="0"/>
              </a:rPr>
              <a:t>The </a:t>
            </a:r>
            <a:r>
              <a:rPr lang="en-US" sz="2400" b="1" i="1" dirty="0">
                <a:latin typeface="Times New Roman" panose="02020603050405020304" pitchFamily="18" charset="0"/>
                <a:cs typeface="Times New Roman" panose="02020603050405020304" pitchFamily="18" charset="0"/>
              </a:rPr>
              <a:t>throughputs</a:t>
            </a:r>
            <a:r>
              <a:rPr lang="en-US" sz="2400" dirty="0">
                <a:latin typeface="Times New Roman" panose="02020603050405020304" pitchFamily="18" charset="0"/>
                <a:cs typeface="Times New Roman" panose="02020603050405020304" pitchFamily="18" charset="0"/>
              </a:rPr>
              <a:t> are the</a:t>
            </a:r>
          </a:p>
          <a:p>
            <a:pPr>
              <a:lnSpc>
                <a:spcPct val="120000"/>
              </a:lnSpc>
            </a:pPr>
            <a:r>
              <a:rPr lang="en-US" sz="2400" dirty="0">
                <a:latin typeface="Times New Roman" panose="02020603050405020304" pitchFamily="18" charset="0"/>
                <a:cs typeface="Times New Roman" panose="02020603050405020304" pitchFamily="18" charset="0"/>
              </a:rPr>
              <a:t>selection and orientation or induction methods, and can encompass individual and group interviews, testing, assessment, and onboarding. </a:t>
            </a:r>
          </a:p>
        </p:txBody>
      </p:sp>
      <p:sp>
        <p:nvSpPr>
          <p:cNvPr id="17" name="TextBox 16"/>
          <p:cNvSpPr txBox="1"/>
          <p:nvPr/>
        </p:nvSpPr>
        <p:spPr>
          <a:xfrm>
            <a:off x="1300163" y="803880"/>
            <a:ext cx="9144000" cy="523220"/>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A NEW STAFFING PROCESS</a:t>
            </a: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p:cNvSpPr/>
          <p:nvPr/>
        </p:nvSpPr>
        <p:spPr>
          <a:xfrm>
            <a:off x="1783217" y="45659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16E32D53-02DC-4D8F-96E6-0EE7287124D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6" name="Picture 2" descr="How Online Recruitment Tools Simplify Hiring Process - Empxtrack">
            <a:extLst>
              <a:ext uri="{FF2B5EF4-FFF2-40B4-BE49-F238E27FC236}">
                <a16:creationId xmlns:a16="http://schemas.microsoft.com/office/drawing/2014/main" id="{D6DE31CD-EC9F-4DA4-A26E-316E3703D12A}"/>
              </a:ext>
            </a:extLst>
          </p:cNvPr>
          <p:cNvPicPr>
            <a:picLocks noChangeAspect="1" noChangeArrowheads="1" noCrop="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832126" y="1467213"/>
            <a:ext cx="4655586" cy="5064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6475617"/>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Rounded Corners 19">
            <a:extLst>
              <a:ext uri="{FF2B5EF4-FFF2-40B4-BE49-F238E27FC236}">
                <a16:creationId xmlns:a16="http://schemas.microsoft.com/office/drawing/2014/main" id="{B0B77725-FEE8-4842-B13C-78686B1492DF}"/>
              </a:ext>
            </a:extLst>
          </p:cNvPr>
          <p:cNvSpPr/>
          <p:nvPr/>
        </p:nvSpPr>
        <p:spPr>
          <a:xfrm>
            <a:off x="617280" y="1776298"/>
            <a:ext cx="622643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p:txBody>
      </p:sp>
      <p:sp>
        <p:nvSpPr>
          <p:cNvPr id="6" name="Rectangle 5"/>
          <p:cNvSpPr/>
          <p:nvPr/>
        </p:nvSpPr>
        <p:spPr>
          <a:xfrm>
            <a:off x="538701" y="2065102"/>
            <a:ext cx="6733637" cy="4042453"/>
          </a:xfrm>
          <a:prstGeom prst="rect">
            <a:avLst/>
          </a:prstGeom>
        </p:spPr>
        <p:txBody>
          <a:bodyPr wrap="square">
            <a:spAutoFit/>
          </a:bodyPr>
          <a:lstStyle/>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There is a small problem, analytically speaking, when you evaluate someone’s work history and then report the individual as a good or bad hire.</a:t>
            </a:r>
          </a:p>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Once the new hire joins the organization, the staffing function’s job is completed. </a:t>
            </a:r>
          </a:p>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Thereafter, the person’s performance and tenure are influenced by his or her interactions with others in the organization. This is no longer a hiring issue; it is a management issue.</a:t>
            </a:r>
            <a:endParaRPr lang="en-US" sz="28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16E32D53-02DC-4D8F-96E6-0EE7287124D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6" name="TextBox 15">
            <a:extLst>
              <a:ext uri="{FF2B5EF4-FFF2-40B4-BE49-F238E27FC236}">
                <a16:creationId xmlns:a16="http://schemas.microsoft.com/office/drawing/2014/main" id="{17285C4C-AEFA-489A-BB73-F274D936CB92}"/>
              </a:ext>
            </a:extLst>
          </p:cNvPr>
          <p:cNvSpPr txBox="1"/>
          <p:nvPr/>
        </p:nvSpPr>
        <p:spPr>
          <a:xfrm>
            <a:off x="1994670" y="828899"/>
            <a:ext cx="7520806" cy="954107"/>
          </a:xfrm>
          <a:prstGeom prst="rect">
            <a:avLst/>
          </a:prstGeom>
          <a:noFill/>
        </p:spPr>
        <p:txBody>
          <a:bodyPr wrap="square">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EXTENDING THE STAFFING PROCESS FROM HIRING TO MANAGEMENT</a:t>
            </a:r>
          </a:p>
        </p:txBody>
      </p:sp>
      <p:sp>
        <p:nvSpPr>
          <p:cNvPr id="21" name="Rectangle 20">
            <a:extLst>
              <a:ext uri="{FF2B5EF4-FFF2-40B4-BE49-F238E27FC236}">
                <a16:creationId xmlns:a16="http://schemas.microsoft.com/office/drawing/2014/main" id="{96D7C242-46A6-4966-9B74-75FF57B7B4C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2" name="TextBox 21">
            <a:extLst>
              <a:ext uri="{FF2B5EF4-FFF2-40B4-BE49-F238E27FC236}">
                <a16:creationId xmlns:a16="http://schemas.microsoft.com/office/drawing/2014/main" id="{3B6386AE-29F3-4609-8661-19AFF41B067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274C1DF7-F4DB-4888-8DB9-1CCBD0839B17}"/>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1F23AA44-5E99-471C-983C-6656D555A093}"/>
              </a:ext>
            </a:extLst>
          </p:cNvPr>
          <p:cNvPicPr>
            <a:picLocks noChangeAspect="1"/>
          </p:cNvPicPr>
          <p:nvPr/>
        </p:nvPicPr>
        <p:blipFill>
          <a:blip r:embed="rId3"/>
          <a:stretch>
            <a:fillRect/>
          </a:stretch>
        </p:blipFill>
        <p:spPr>
          <a:xfrm>
            <a:off x="7168741" y="1783006"/>
            <a:ext cx="4729929" cy="3966271"/>
          </a:xfrm>
          <a:prstGeom prst="rect">
            <a:avLst/>
          </a:prstGeom>
        </p:spPr>
      </p:pic>
    </p:spTree>
    <p:extLst>
      <p:ext uri="{BB962C8B-B14F-4D97-AF65-F5344CB8AC3E}">
        <p14:creationId xmlns:p14="http://schemas.microsoft.com/office/powerpoint/2010/main" val="3303936875"/>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9A81D7-8CD5-4DD0-B783-75C4C40C384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Picture 4">
            <a:extLst>
              <a:ext uri="{FF2B5EF4-FFF2-40B4-BE49-F238E27FC236}">
                <a16:creationId xmlns:a16="http://schemas.microsoft.com/office/drawing/2014/main" id="{3BC9FA82-BD39-4764-A00A-3B4C01A6FE1E}"/>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685926" y="320268"/>
            <a:ext cx="8286749" cy="6537732"/>
          </a:xfrm>
          <a:prstGeom prst="rect">
            <a:avLst/>
          </a:prstGeom>
        </p:spPr>
      </p:pic>
    </p:spTree>
    <p:extLst>
      <p:ext uri="{BB962C8B-B14F-4D97-AF65-F5344CB8AC3E}">
        <p14:creationId xmlns:p14="http://schemas.microsoft.com/office/powerpoint/2010/main" val="2833042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50B9200-A6DD-4703-B672-1E327038CACD}"/>
              </a:ext>
            </a:extLst>
          </p:cNvPr>
          <p:cNvSpPr/>
          <p:nvPr/>
        </p:nvSpPr>
        <p:spPr>
          <a:xfrm>
            <a:off x="6547225" y="1521513"/>
            <a:ext cx="5333600"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2" name="Rectangle 1"/>
          <p:cNvSpPr/>
          <p:nvPr/>
        </p:nvSpPr>
        <p:spPr>
          <a:xfrm>
            <a:off x="939478" y="1367131"/>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6" name="Rectangle 5"/>
          <p:cNvSpPr/>
          <p:nvPr/>
        </p:nvSpPr>
        <p:spPr>
          <a:xfrm>
            <a:off x="939477" y="1300860"/>
            <a:ext cx="4752945" cy="4928850"/>
          </a:xfrm>
          <a:prstGeom prst="rect">
            <a:avLst/>
          </a:prstGeom>
        </p:spPr>
        <p:txBody>
          <a:bodyPr wrap="square">
            <a:spAutoFit/>
          </a:bodyPr>
          <a:lstStyle/>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To take this further yet, you can build a model that brings into play additional future variables. To do this, you look at factors outside of the past hiring experience.</a:t>
            </a:r>
            <a:r>
              <a:rPr lang="en-US" sz="2400" b="1" dirty="0">
                <a:latin typeface="Times New Roman" panose="02020603050405020304" pitchFamily="18" charset="0"/>
                <a:cs typeface="Times New Roman" panose="02020603050405020304" pitchFamily="18" charset="0"/>
              </a:rPr>
              <a:t> </a:t>
            </a:r>
          </a:p>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Other forces, such as </a:t>
            </a:r>
            <a:r>
              <a:rPr lang="en-US" sz="2400" b="1" i="1" dirty="0">
                <a:latin typeface="Times New Roman" panose="02020603050405020304" pitchFamily="18" charset="0"/>
                <a:cs typeface="Times New Roman" panose="02020603050405020304" pitchFamily="18" charset="0"/>
              </a:rPr>
              <a:t>competitor actions, entering new markets, new laws, or technology changes, </a:t>
            </a:r>
            <a:r>
              <a:rPr lang="en-US" sz="2400" dirty="0">
                <a:latin typeface="Times New Roman" panose="02020603050405020304" pitchFamily="18" charset="0"/>
                <a:cs typeface="Times New Roman" panose="02020603050405020304" pitchFamily="18" charset="0"/>
              </a:rPr>
              <a:t>will also affect your efforts to fill </a:t>
            </a:r>
            <a:r>
              <a:rPr lang="en-US" sz="2400" b="1" i="1" dirty="0">
                <a:latin typeface="Times New Roman" panose="02020603050405020304" pitchFamily="18" charset="0"/>
                <a:cs typeface="Times New Roman" panose="02020603050405020304" pitchFamily="18" charset="0"/>
              </a:rPr>
              <a:t>mission critical positions.</a:t>
            </a:r>
          </a:p>
          <a:p>
            <a:pPr>
              <a:lnSpc>
                <a:spcPct val="120000"/>
              </a:lnSpc>
            </a:pPr>
            <a:r>
              <a:rPr lang="en-US" sz="2400" dirty="0">
                <a:latin typeface="Times New Roman" panose="02020603050405020304" pitchFamily="18" charset="0"/>
                <a:cs typeface="Times New Roman" panose="02020603050405020304" pitchFamily="18" charset="0"/>
              </a:rPr>
              <a:t> </a:t>
            </a:r>
          </a:p>
        </p:txBody>
      </p:sp>
      <p:sp>
        <p:nvSpPr>
          <p:cNvPr id="17" name="TextBox 16"/>
          <p:cNvSpPr txBox="1"/>
          <p:nvPr/>
        </p:nvSpPr>
        <p:spPr>
          <a:xfrm>
            <a:off x="1300163" y="803880"/>
            <a:ext cx="9144000" cy="523220"/>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A BROADER FUTURE VIEW</a:t>
            </a: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p:cNvSpPr/>
          <p:nvPr/>
        </p:nvSpPr>
        <p:spPr>
          <a:xfrm>
            <a:off x="1783217" y="456595"/>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16E32D53-02DC-4D8F-96E6-0EE7287124D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1" name="Rectangle 10">
            <a:extLst>
              <a:ext uri="{FF2B5EF4-FFF2-40B4-BE49-F238E27FC236}">
                <a16:creationId xmlns:a16="http://schemas.microsoft.com/office/drawing/2014/main" id="{4A261F2B-7648-436F-AA62-72B5A2C5261B}"/>
              </a:ext>
            </a:extLst>
          </p:cNvPr>
          <p:cNvSpPr/>
          <p:nvPr/>
        </p:nvSpPr>
        <p:spPr>
          <a:xfrm>
            <a:off x="6832125" y="1367131"/>
            <a:ext cx="5048700" cy="4485652"/>
          </a:xfrm>
          <a:prstGeom prst="rect">
            <a:avLst/>
          </a:prstGeom>
        </p:spPr>
        <p:txBody>
          <a:bodyPr wrap="square">
            <a:spAutoFit/>
          </a:bodyPr>
          <a:lstStyle/>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For a </a:t>
            </a:r>
            <a:r>
              <a:rPr lang="en-US" sz="2400" i="1" dirty="0">
                <a:latin typeface="Times New Roman" panose="02020603050405020304" pitchFamily="18" charset="0"/>
                <a:cs typeface="Times New Roman" panose="02020603050405020304" pitchFamily="18" charset="0"/>
              </a:rPr>
              <a:t>long-term </a:t>
            </a:r>
            <a:r>
              <a:rPr lang="en-US" sz="2400" dirty="0">
                <a:latin typeface="Times New Roman" panose="02020603050405020304" pitchFamily="18" charset="0"/>
                <a:cs typeface="Times New Roman" panose="02020603050405020304" pitchFamily="18" charset="0"/>
              </a:rPr>
              <a:t>view, you could study trends in </a:t>
            </a:r>
            <a:r>
              <a:rPr lang="en-US" sz="2400" i="1" dirty="0">
                <a:latin typeface="Times New Roman" panose="02020603050405020304" pitchFamily="18" charset="0"/>
                <a:cs typeface="Times New Roman" panose="02020603050405020304" pitchFamily="18" charset="0"/>
              </a:rPr>
              <a:t>college graduates and their fields of interest. </a:t>
            </a:r>
          </a:p>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Are young people majoring in disciplines you need, or not? </a:t>
            </a:r>
          </a:p>
          <a:p>
            <a:pPr marL="342900" indent="-342900">
              <a:lnSpc>
                <a:spcPct val="120000"/>
              </a:lnSpc>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Through experience you can put the ranges of these effects on the external forces and construct algorithms. </a:t>
            </a:r>
          </a:p>
          <a:p>
            <a:pPr>
              <a:lnSpc>
                <a:spcPct val="120000"/>
              </a:lnSpc>
            </a:pPr>
            <a:r>
              <a:rPr lang="en-US" sz="2400" dirty="0">
                <a:latin typeface="Times New Roman" panose="02020603050405020304" pitchFamily="18" charset="0"/>
                <a:cs typeface="Times New Roman" panose="02020603050405020304" pitchFamily="18" charset="0"/>
              </a:rPr>
              <a:t>Now, HR can truly become predictable.</a:t>
            </a:r>
          </a:p>
        </p:txBody>
      </p:sp>
    </p:spTree>
    <p:extLst>
      <p:ext uri="{BB962C8B-B14F-4D97-AF65-F5344CB8AC3E}">
        <p14:creationId xmlns:p14="http://schemas.microsoft.com/office/powerpoint/2010/main" val="155886922"/>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The variables are:</a:t>
            </a:r>
          </a:p>
          <a:p>
            <a:pPr algn="ctr"/>
            <a:r>
              <a:rPr lang="en-US"/>
              <a:t>O  the predictable outcome</a:t>
            </a:r>
          </a:p>
          <a:p>
            <a:pPr algn="ctr"/>
            <a:r>
              <a:rPr lang="en-US"/>
              <a:t>S  source of applicants</a:t>
            </a:r>
          </a:p>
          <a:p>
            <a:pPr algn="ctr"/>
            <a:r>
              <a:rPr lang="en-US"/>
              <a:t>M  selection methods</a:t>
            </a:r>
          </a:p>
          <a:p>
            <a:pPr algn="ctr"/>
            <a:r>
              <a:rPr lang="en-US"/>
              <a:t>E  various external forces (economy, competition, education</a:t>
            </a:r>
          </a:p>
          <a:p>
            <a:pPr algn="ctr"/>
            <a:r>
              <a:rPr lang="en-US"/>
              <a:t>trends, technology) that are given weights based on their</a:t>
            </a:r>
          </a:p>
          <a:p>
            <a:pPr algn="ctr"/>
            <a:r>
              <a:rPr lang="en-US"/>
              <a:t>estimated strengths</a:t>
            </a:r>
          </a:p>
          <a:p>
            <a:pPr algn="ctr"/>
            <a:r>
              <a:rPr lang="en-US"/>
              <a:t>I  various internal factors (state of finances, development</a:t>
            </a:r>
          </a:p>
          <a:p>
            <a:pPr algn="ctr"/>
            <a:r>
              <a:rPr lang="en-US"/>
              <a:t>investment, turnover rate, etc</a:t>
            </a:r>
            <a:endParaRPr lang="en-US" b="1"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942308" y="2164376"/>
            <a:ext cx="10270317" cy="4154984"/>
          </a:xfrm>
          <a:prstGeom prst="rect">
            <a:avLst/>
          </a:prstGeom>
          <a:noFill/>
        </p:spPr>
        <p:txBody>
          <a:bodyPr wrap="square" rtlCol="0">
            <a:spAutoFit/>
          </a:bodyPr>
          <a:lstStyle/>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An algorithm is simply a formula or an equation that contains a set of variables. </a:t>
            </a:r>
          </a:p>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These variables are arranged in such a way as to predict certain outcomes for a given interaction of variables. For example, take a look at a possible equation:</a:t>
            </a:r>
          </a:p>
          <a:p>
            <a:pPr marL="457200" indent="-457200">
              <a:buFont typeface="Courier New" panose="02070309020205020404" pitchFamily="49" charset="0"/>
              <a:buChar char="o"/>
            </a:pPr>
            <a:r>
              <a:rPr lang="en-US" sz="2400" b="1" i="1" dirty="0">
                <a:latin typeface="Times New Roman" panose="02020603050405020304" pitchFamily="18" charset="0"/>
                <a:cs typeface="Times New Roman" panose="02020603050405020304" pitchFamily="18" charset="0"/>
              </a:rPr>
              <a:t>The variables are:</a:t>
            </a:r>
          </a:p>
          <a:p>
            <a:pPr marL="457200" indent="-457200">
              <a:buFont typeface="Arial" panose="020B0604020202020204" pitchFamily="34" charset="0"/>
              <a:buChar char="•"/>
            </a:pPr>
            <a:r>
              <a:rPr lang="en-US" sz="2000" dirty="0">
                <a:solidFill>
                  <a:srgbClr val="0070C0"/>
                </a:solidFill>
                <a:latin typeface="Times New Roman" panose="02020603050405020304" pitchFamily="18" charset="0"/>
                <a:cs typeface="Times New Roman" panose="02020603050405020304" pitchFamily="18" charset="0"/>
              </a:rPr>
              <a:t>O = the predictable outcome</a:t>
            </a:r>
          </a:p>
          <a:p>
            <a:pPr marL="457200" indent="-457200">
              <a:buFont typeface="Arial" panose="020B0604020202020204" pitchFamily="34" charset="0"/>
              <a:buChar char="•"/>
            </a:pPr>
            <a:r>
              <a:rPr lang="en-US" sz="2000" dirty="0">
                <a:solidFill>
                  <a:srgbClr val="0070C0"/>
                </a:solidFill>
                <a:latin typeface="Times New Roman" panose="02020603050405020304" pitchFamily="18" charset="0"/>
                <a:cs typeface="Times New Roman" panose="02020603050405020304" pitchFamily="18" charset="0"/>
              </a:rPr>
              <a:t>S = source of applicants</a:t>
            </a:r>
          </a:p>
          <a:p>
            <a:pPr marL="457200" indent="-457200">
              <a:buFont typeface="Arial" panose="020B0604020202020204" pitchFamily="34" charset="0"/>
              <a:buChar char="•"/>
            </a:pPr>
            <a:r>
              <a:rPr lang="en-US" sz="2000" dirty="0">
                <a:solidFill>
                  <a:srgbClr val="0070C0"/>
                </a:solidFill>
                <a:latin typeface="Times New Roman" panose="02020603050405020304" pitchFamily="18" charset="0"/>
                <a:cs typeface="Times New Roman" panose="02020603050405020304" pitchFamily="18" charset="0"/>
              </a:rPr>
              <a:t>M = selection methods</a:t>
            </a:r>
          </a:p>
          <a:p>
            <a:pPr marL="457200" indent="-457200">
              <a:buFont typeface="Arial" panose="020B0604020202020204" pitchFamily="34" charset="0"/>
              <a:buChar char="•"/>
            </a:pPr>
            <a:r>
              <a:rPr lang="en-US" sz="2000" dirty="0">
                <a:solidFill>
                  <a:srgbClr val="0070C0"/>
                </a:solidFill>
                <a:latin typeface="Times New Roman" panose="02020603050405020304" pitchFamily="18" charset="0"/>
                <a:cs typeface="Times New Roman" panose="02020603050405020304" pitchFamily="18" charset="0"/>
              </a:rPr>
              <a:t>E = various external forces (economy, competition, education trends, technology) that are given weights based on their estimated strengths</a:t>
            </a:r>
          </a:p>
          <a:p>
            <a:pPr marL="457200" indent="-457200">
              <a:buFont typeface="Arial" panose="020B0604020202020204" pitchFamily="34" charset="0"/>
              <a:buChar char="•"/>
            </a:pPr>
            <a:r>
              <a:rPr lang="en-US" sz="2000" dirty="0">
                <a:solidFill>
                  <a:srgbClr val="0070C0"/>
                </a:solidFill>
                <a:latin typeface="Times New Roman" panose="02020603050405020304" pitchFamily="18" charset="0"/>
                <a:cs typeface="Times New Roman" panose="02020603050405020304" pitchFamily="18" charset="0"/>
              </a:rPr>
              <a:t>I = various internal factors (state of finances, development investment, turnover rate, </a:t>
            </a:r>
            <a:r>
              <a:rPr lang="en-US" sz="2000" dirty="0" err="1">
                <a:solidFill>
                  <a:srgbClr val="0070C0"/>
                </a:solidFill>
                <a:latin typeface="Times New Roman" panose="02020603050405020304" pitchFamily="18" charset="0"/>
                <a:cs typeface="Times New Roman" panose="02020603050405020304" pitchFamily="18" charset="0"/>
              </a:rPr>
              <a:t>etc</a:t>
            </a:r>
            <a:endParaRPr lang="en-US" sz="2000" dirty="0">
              <a:solidFill>
                <a:srgbClr val="0070C0"/>
              </a:solidFill>
              <a:latin typeface="Times New Roman" panose="02020603050405020304" pitchFamily="18" charset="0"/>
              <a:cs typeface="Times New Roman" panose="02020603050405020304" pitchFamily="18" charset="0"/>
            </a:endParaRPr>
          </a:p>
          <a:p>
            <a:pPr marL="457200" indent="-457200">
              <a:buFont typeface="Courier New" panose="02070309020205020404" pitchFamily="49" charset="0"/>
              <a:buChar char="o"/>
            </a:pPr>
            <a:endParaRPr lang="en-US" sz="2400" i="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9A58558-CEAF-41D1-90B2-D2D3B5F58657}"/>
              </a:ext>
            </a:extLst>
          </p:cNvPr>
          <p:cNvSpPr txBox="1"/>
          <p:nvPr/>
        </p:nvSpPr>
        <p:spPr>
          <a:xfrm>
            <a:off x="2557606" y="802093"/>
            <a:ext cx="806494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 BROADER FUTURE VIEW</a:t>
            </a:r>
          </a:p>
        </p:txBody>
      </p:sp>
      <p:pic>
        <p:nvPicPr>
          <p:cNvPr id="3" name="Picture 2">
            <a:extLst>
              <a:ext uri="{FF2B5EF4-FFF2-40B4-BE49-F238E27FC236}">
                <a16:creationId xmlns:a16="http://schemas.microsoft.com/office/drawing/2014/main" id="{7BFE0D32-E866-4EAE-BD71-EFF07B56F2C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4252685" y="3432629"/>
            <a:ext cx="6013105" cy="1151447"/>
          </a:xfrm>
          <a:prstGeom prst="rect">
            <a:avLst/>
          </a:prstGeom>
        </p:spPr>
      </p:pic>
    </p:spTree>
    <p:extLst>
      <p:ext uri="{BB962C8B-B14F-4D97-AF65-F5344CB8AC3E}">
        <p14:creationId xmlns:p14="http://schemas.microsoft.com/office/powerpoint/2010/main" val="21955275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D5FE4A-8070-44B3-A1A3-D732FC7C59E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 name="TextBox 3">
            <a:extLst>
              <a:ext uri="{FF2B5EF4-FFF2-40B4-BE49-F238E27FC236}">
                <a16:creationId xmlns:a16="http://schemas.microsoft.com/office/drawing/2014/main" id="{DBF70DDF-F73B-45AA-8967-49A67900BC62}"/>
              </a:ext>
            </a:extLst>
          </p:cNvPr>
          <p:cNvSpPr txBox="1"/>
          <p:nvPr/>
        </p:nvSpPr>
        <p:spPr>
          <a:xfrm>
            <a:off x="609600" y="577475"/>
            <a:ext cx="972266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OTHER HR APPLICATIONS FOR PROCESS ANALYSIS</a:t>
            </a:r>
          </a:p>
        </p:txBody>
      </p:sp>
      <p:sp>
        <p:nvSpPr>
          <p:cNvPr id="6" name="TextBox 5">
            <a:extLst>
              <a:ext uri="{FF2B5EF4-FFF2-40B4-BE49-F238E27FC236}">
                <a16:creationId xmlns:a16="http://schemas.microsoft.com/office/drawing/2014/main" id="{98C9CBAC-38DB-4EB8-889C-35B4A2EAF1F8}"/>
              </a:ext>
            </a:extLst>
          </p:cNvPr>
          <p:cNvSpPr txBox="1"/>
          <p:nvPr/>
        </p:nvSpPr>
        <p:spPr>
          <a:xfrm>
            <a:off x="311176" y="2297770"/>
            <a:ext cx="3491567" cy="2585323"/>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In another application of process analysis, Figure 5.3 displays a brief example comparing the impact of training events from different sources on different job skills, looked at before and after performance. It also shows tenure as a possible variable for correlation.</a:t>
            </a:r>
            <a:endParaRPr lang="en-CA"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CBEC9D9A-AEF8-464E-90F1-D6CB866A4CBD}"/>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3517799" y="1325313"/>
            <a:ext cx="8363025" cy="5532687"/>
          </a:xfrm>
          <a:prstGeom prst="rect">
            <a:avLst/>
          </a:prstGeom>
        </p:spPr>
      </p:pic>
    </p:spTree>
    <p:extLst>
      <p:ext uri="{BB962C8B-B14F-4D97-AF65-F5344CB8AC3E}">
        <p14:creationId xmlns:p14="http://schemas.microsoft.com/office/powerpoint/2010/main" val="1802607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if they know what is expected and where they are going—it is also smart</a:t>
            </a:r>
          </a:p>
          <a:p>
            <a:pPr algn="ctr"/>
            <a:r>
              <a:rPr lang="en-US" b="1" dirty="0"/>
              <a:t>from a performance perspective. Both clear links between individual</a:t>
            </a:r>
          </a:p>
          <a:p>
            <a:pPr algn="ctr"/>
            <a:r>
              <a:rPr lang="en-US" b="1" dirty="0"/>
              <a:t>goals and company performance and having a clear career path are</a:t>
            </a:r>
          </a:p>
          <a:p>
            <a:pPr algn="ctr"/>
            <a:r>
              <a:rPr lang="en-US" b="1" dirty="0"/>
              <a:t>strong drivers of employee engagement. Then, organizations are pushing</a:t>
            </a:r>
          </a:p>
          <a:p>
            <a:pPr algn="ctr"/>
            <a:r>
              <a:rPr lang="en-US" b="1" dirty="0"/>
              <a:t>performance directly through the review process, as well as through</a:t>
            </a:r>
          </a:p>
          <a:p>
            <a:pPr algn="ctr"/>
            <a:r>
              <a:rPr lang="en-US" b="1" dirty="0"/>
              <a:t>potential increased employee engagement.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1" name="TextBox 10">
            <a:extLst>
              <a:ext uri="{FF2B5EF4-FFF2-40B4-BE49-F238E27FC236}">
                <a16:creationId xmlns:a16="http://schemas.microsoft.com/office/drawing/2014/main" id="{B9A58558-CEAF-41D1-90B2-D2D3B5F58657}"/>
              </a:ext>
            </a:extLst>
          </p:cNvPr>
          <p:cNvSpPr txBox="1"/>
          <p:nvPr/>
        </p:nvSpPr>
        <p:spPr>
          <a:xfrm>
            <a:off x="3550066" y="863957"/>
            <a:ext cx="5044907"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TURNOVER ANALYSIS</a:t>
            </a:r>
          </a:p>
        </p:txBody>
      </p:sp>
      <p:sp>
        <p:nvSpPr>
          <p:cNvPr id="8" name="TextBox 7">
            <a:extLst>
              <a:ext uri="{FF2B5EF4-FFF2-40B4-BE49-F238E27FC236}">
                <a16:creationId xmlns:a16="http://schemas.microsoft.com/office/drawing/2014/main" id="{DAC9CAD0-82A2-41EC-A9E3-1982CC1965BA}"/>
              </a:ext>
            </a:extLst>
          </p:cNvPr>
          <p:cNvSpPr txBox="1"/>
          <p:nvPr/>
        </p:nvSpPr>
        <p:spPr>
          <a:xfrm>
            <a:off x="570321" y="2064337"/>
            <a:ext cx="11004399" cy="830997"/>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Start your analysis by segregating the turnover into controllable and uncontrollable.</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Sample categorization of each is shown as follows:</a:t>
            </a:r>
          </a:p>
        </p:txBody>
      </p:sp>
      <p:pic>
        <p:nvPicPr>
          <p:cNvPr id="3" name="Picture 2">
            <a:extLst>
              <a:ext uri="{FF2B5EF4-FFF2-40B4-BE49-F238E27FC236}">
                <a16:creationId xmlns:a16="http://schemas.microsoft.com/office/drawing/2014/main" id="{22D835A3-0741-4716-8EB0-04C942D228F1}"/>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73736" y="2851495"/>
            <a:ext cx="10642685" cy="3441135"/>
          </a:xfrm>
          <a:prstGeom prst="rect">
            <a:avLst/>
          </a:prstGeom>
        </p:spPr>
      </p:pic>
    </p:spTree>
    <p:extLst>
      <p:ext uri="{BB962C8B-B14F-4D97-AF65-F5344CB8AC3E}">
        <p14:creationId xmlns:p14="http://schemas.microsoft.com/office/powerpoint/2010/main" val="110802219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if they know what is expected and where they are going—it is also smart</a:t>
            </a:r>
          </a:p>
          <a:p>
            <a:pPr algn="ctr"/>
            <a:r>
              <a:rPr lang="en-US" b="1" dirty="0"/>
              <a:t>from a performance perspective. Both clear links between individual</a:t>
            </a:r>
          </a:p>
          <a:p>
            <a:pPr algn="ctr"/>
            <a:r>
              <a:rPr lang="en-US" b="1" dirty="0"/>
              <a:t>goals and company performance and having a clear career path are</a:t>
            </a:r>
          </a:p>
          <a:p>
            <a:pPr algn="ctr"/>
            <a:r>
              <a:rPr lang="en-US" b="1" dirty="0"/>
              <a:t>strong drivers of employee engagement. Then, organizations are pushing</a:t>
            </a:r>
          </a:p>
          <a:p>
            <a:pPr algn="ctr"/>
            <a:r>
              <a:rPr lang="en-US" b="1" dirty="0"/>
              <a:t>performance directly through the review process, as well as through</a:t>
            </a:r>
          </a:p>
          <a:p>
            <a:pPr algn="ctr"/>
            <a:r>
              <a:rPr lang="en-US" b="1" dirty="0"/>
              <a:t>potential increased employee engagement.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1" name="TextBox 10">
            <a:extLst>
              <a:ext uri="{FF2B5EF4-FFF2-40B4-BE49-F238E27FC236}">
                <a16:creationId xmlns:a16="http://schemas.microsoft.com/office/drawing/2014/main" id="{B9A58558-CEAF-41D1-90B2-D2D3B5F58657}"/>
              </a:ext>
            </a:extLst>
          </p:cNvPr>
          <p:cNvSpPr txBox="1"/>
          <p:nvPr/>
        </p:nvSpPr>
        <p:spPr>
          <a:xfrm>
            <a:off x="3442918" y="746401"/>
            <a:ext cx="5306164"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TURNOVER ANALYSIS</a:t>
            </a:r>
          </a:p>
        </p:txBody>
      </p:sp>
      <p:sp>
        <p:nvSpPr>
          <p:cNvPr id="8" name="TextBox 7">
            <a:extLst>
              <a:ext uri="{FF2B5EF4-FFF2-40B4-BE49-F238E27FC236}">
                <a16:creationId xmlns:a16="http://schemas.microsoft.com/office/drawing/2014/main" id="{DAC9CAD0-82A2-41EC-A9E3-1982CC1965BA}"/>
              </a:ext>
            </a:extLst>
          </p:cNvPr>
          <p:cNvSpPr txBox="1"/>
          <p:nvPr/>
        </p:nvSpPr>
        <p:spPr>
          <a:xfrm>
            <a:off x="570321" y="2064337"/>
            <a:ext cx="10812721" cy="3785652"/>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With the data, you can go back to your engagement and retention processes and reassess their effectiveness. </a:t>
            </a:r>
            <a:r>
              <a:rPr lang="en-US" sz="2400" b="1" i="1" dirty="0">
                <a:latin typeface="Times New Roman" panose="02020603050405020304" pitchFamily="18" charset="0"/>
                <a:cs typeface="Times New Roman" panose="02020603050405020304" pitchFamily="18" charset="0"/>
              </a:rPr>
              <a:t>For instance</a:t>
            </a:r>
            <a:r>
              <a:rPr lang="en-US" sz="2400" dirty="0">
                <a:latin typeface="Times New Roman" panose="02020603050405020304" pitchFamily="18" charset="0"/>
                <a:cs typeface="Times New Roman" panose="02020603050405020304" pitchFamily="18" charset="0"/>
              </a:rPr>
              <a:t>, </a:t>
            </a:r>
          </a:p>
          <a:p>
            <a:pPr marL="1257300" lvl="2"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What are the data telling you about your hiring and induction methods, development opportunities, compensation, interpersonal relations, or supervisory leadership? Outcomes can often be the result of interactions between these and other variables.</a:t>
            </a:r>
          </a:p>
          <a:p>
            <a:pPr marL="1257300" lvl="2"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 What are or were the inputs and throughputs for those activities?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If the sample size is large enough, you might be able to run some statistical analysis to show how you can optimize those processes.</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72146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1" name="TextBox 10">
            <a:extLst>
              <a:ext uri="{FF2B5EF4-FFF2-40B4-BE49-F238E27FC236}">
                <a16:creationId xmlns:a16="http://schemas.microsoft.com/office/drawing/2014/main" id="{B9A58558-CEAF-41D1-90B2-D2D3B5F58657}"/>
              </a:ext>
            </a:extLst>
          </p:cNvPr>
          <p:cNvSpPr txBox="1"/>
          <p:nvPr/>
        </p:nvSpPr>
        <p:spPr>
          <a:xfrm>
            <a:off x="2618636" y="731388"/>
            <a:ext cx="7972425" cy="954107"/>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 THE INTEGRATION OF HR SERVICES</a:t>
            </a:r>
          </a:p>
          <a:p>
            <a:endParaRPr lang="en-US" sz="2800" b="1"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AC9CAD0-82A2-41EC-A9E3-1982CC1965BA}"/>
              </a:ext>
            </a:extLst>
          </p:cNvPr>
          <p:cNvSpPr txBox="1"/>
          <p:nvPr/>
        </p:nvSpPr>
        <p:spPr>
          <a:xfrm>
            <a:off x="570321" y="2064337"/>
            <a:ext cx="10812721" cy="3785652"/>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Service integration is absolutely essential to high performance. It improves efficiency through synchronized activity of various groups within a functional unit.</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CEO of Wells Fargo Bank. In a March 2007 interview by USA Today, was asked how it was that Wells Fargo sold more products and services per customer than any other major bank.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His answer was brief and to the point: ‘‘</a:t>
            </a:r>
            <a:r>
              <a:rPr lang="en-US" sz="2400" b="1" i="1" dirty="0">
                <a:latin typeface="Times New Roman" panose="02020603050405020304" pitchFamily="18" charset="0"/>
                <a:cs typeface="Times New Roman" panose="02020603050405020304" pitchFamily="18" charset="0"/>
              </a:rPr>
              <a:t>The first thing we’ve got to do is not to have silos. We had to design our culture and systems to focus on the customer, not on the product line. We reward the behavior we want, which is getting all of our customers’ business.’’</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210577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if they know what is expected and where they are going—it is also smart</a:t>
            </a:r>
          </a:p>
          <a:p>
            <a:pPr algn="ctr"/>
            <a:r>
              <a:rPr lang="en-US" b="1" dirty="0"/>
              <a:t>from a performance perspective. Both clear links between individual</a:t>
            </a:r>
          </a:p>
          <a:p>
            <a:pPr algn="ctr"/>
            <a:r>
              <a:rPr lang="en-US" b="1" dirty="0"/>
              <a:t>goals and company performance and having a clear career path are</a:t>
            </a:r>
          </a:p>
          <a:p>
            <a:pPr algn="ctr"/>
            <a:r>
              <a:rPr lang="en-US" b="1" dirty="0"/>
              <a:t>strong drivers of employee engagement. Then, organizations are pushing</a:t>
            </a:r>
          </a:p>
          <a:p>
            <a:pPr algn="ctr"/>
            <a:r>
              <a:rPr lang="en-US" b="1" dirty="0"/>
              <a:t>performance directly through the review process, as well as through</a:t>
            </a:r>
          </a:p>
          <a:p>
            <a:pPr algn="ctr"/>
            <a:r>
              <a:rPr lang="en-US" b="1" dirty="0"/>
              <a:t>potential increased employee engagement.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1" name="TextBox 10">
            <a:extLst>
              <a:ext uri="{FF2B5EF4-FFF2-40B4-BE49-F238E27FC236}">
                <a16:creationId xmlns:a16="http://schemas.microsoft.com/office/drawing/2014/main" id="{B9A58558-CEAF-41D1-90B2-D2D3B5F58657}"/>
              </a:ext>
            </a:extLst>
          </p:cNvPr>
          <p:cNvSpPr txBox="1"/>
          <p:nvPr/>
        </p:nvSpPr>
        <p:spPr>
          <a:xfrm>
            <a:off x="2618636" y="731388"/>
            <a:ext cx="797242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 THE INTEGRATION OF HR SERVICES</a:t>
            </a:r>
          </a:p>
        </p:txBody>
      </p:sp>
      <p:sp>
        <p:nvSpPr>
          <p:cNvPr id="8" name="TextBox 7">
            <a:extLst>
              <a:ext uri="{FF2B5EF4-FFF2-40B4-BE49-F238E27FC236}">
                <a16:creationId xmlns:a16="http://schemas.microsoft.com/office/drawing/2014/main" id="{DAC9CAD0-82A2-41EC-A9E3-1982CC1965BA}"/>
              </a:ext>
            </a:extLst>
          </p:cNvPr>
          <p:cNvSpPr txBox="1"/>
          <p:nvPr/>
        </p:nvSpPr>
        <p:spPr>
          <a:xfrm>
            <a:off x="1214179" y="2391843"/>
            <a:ext cx="9865450" cy="3416320"/>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Wells Fargo set up a system wherein all departments work together for each customer. The same idea would be much easier for an HR department, where all functions are closely related to each other.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Figure 5.4 is an example of an integrated, synchronized delivery system.</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There are different activities timed to start at different times.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This synchronization of delivery requires an integrated HCM strategy.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It ensures that employees are signaled by a service at the right time.</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 secret to integrated, synchronized delivery is leadership on the part of the CHRO.</a:t>
            </a:r>
          </a:p>
        </p:txBody>
      </p:sp>
    </p:spTree>
    <p:extLst>
      <p:ext uri="{BB962C8B-B14F-4D97-AF65-F5344CB8AC3E}">
        <p14:creationId xmlns:p14="http://schemas.microsoft.com/office/powerpoint/2010/main" val="16097862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746F08A-4FDA-482F-AACF-B8F87DE7497F}"/>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1074057" y="537029"/>
            <a:ext cx="9789885" cy="5955657"/>
          </a:xfrm>
          <a:prstGeom prst="rect">
            <a:avLst/>
          </a:prstGeom>
        </p:spPr>
      </p:pic>
      <p:sp>
        <p:nvSpPr>
          <p:cNvPr id="5" name="TextBox 4">
            <a:extLst>
              <a:ext uri="{FF2B5EF4-FFF2-40B4-BE49-F238E27FC236}">
                <a16:creationId xmlns:a16="http://schemas.microsoft.com/office/drawing/2014/main" id="{E147F59A-4477-486A-AEFB-79B18996C23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853059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611F8CBB-76FC-47F3-B0D5-84EA6E2A21EE}"/>
              </a:ext>
            </a:extLst>
          </p:cNvPr>
          <p:cNvSpPr/>
          <p:nvPr/>
        </p:nvSpPr>
        <p:spPr>
          <a:xfrm>
            <a:off x="617280" y="180487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77306" y="394367"/>
            <a:ext cx="6214919" cy="1384995"/>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A CASE STUDY IN</a:t>
            </a:r>
          </a:p>
          <a:p>
            <a:pPr algn="ctr"/>
            <a:r>
              <a:rPr lang="en-US" sz="2800" b="1" dirty="0">
                <a:latin typeface="Times New Roman" panose="02020603050405020304" pitchFamily="18" charset="0"/>
                <a:cs typeface="Times New Roman" panose="02020603050405020304" pitchFamily="18" charset="0"/>
              </a:rPr>
              <a:t>HUMAN CAPITAL RETURN ON INVESTMENT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34314" y="2215969"/>
            <a:ext cx="10285229" cy="3970318"/>
          </a:xfrm>
          <a:prstGeom prst="rect">
            <a:avLst/>
          </a:prstGeom>
          <a:noFill/>
        </p:spPr>
        <p:txBody>
          <a:bodyPr wrap="square" rtlCol="0">
            <a:spAutoFit/>
          </a:bodyPr>
          <a:lstStyle/>
          <a:p>
            <a:pPr marL="457200" indent="-4572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An example the experience of Sundance Distribution Center, which decided to build a new facility in central Michigan.</a:t>
            </a:r>
          </a:p>
          <a:p>
            <a:pPr marL="457200" indent="-4572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 If investments in human capital cannot be linked to financial returns with valid and reliable methods, the current accounting methods for depreciating or appreciating tangible assets cannot be applied. </a:t>
            </a:r>
          </a:p>
          <a:p>
            <a:pPr marL="457200" indent="-4572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The metrics and/or the rules of accounting must be modified if a new way of thinking about investing in people is to be applied and sustained</a:t>
            </a:r>
            <a:endParaRPr lang="en-US" sz="2800" b="1" dirty="0">
              <a:solidFill>
                <a:srgbClr val="FF0000"/>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396935675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6779DCB3-789A-469E-862D-19C98B84B82B}"/>
              </a:ext>
            </a:extLst>
          </p:cNvPr>
          <p:cNvSpPr/>
          <p:nvPr/>
        </p:nvSpPr>
        <p:spPr>
          <a:xfrm>
            <a:off x="617280" y="177629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2278" y="995176"/>
            <a:ext cx="89168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Different Expenditures, Different Measurements of ROI</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2386919"/>
            <a:ext cx="10668000" cy="4770537"/>
          </a:xfrm>
          <a:prstGeom prst="rect">
            <a:avLst/>
          </a:prstGeom>
          <a:noFill/>
        </p:spPr>
        <p:txBody>
          <a:bodyPr wrap="square" rtlCol="0">
            <a:spAutoFit/>
          </a:bodyPr>
          <a:lstStyle/>
          <a:p>
            <a:pPr marL="342900" indent="-3429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The business plan for the distribution center included $20 million to acquire the land, build the facility, and equip the physical plant. The business plan also addressed staffing the center for the first year. </a:t>
            </a:r>
          </a:p>
          <a:p>
            <a:pPr marL="342900" indent="-3429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In this case, the plan anticipated a staff of 125 employees. With an average cost to hire or transfer at $1,500, initial training at $1,500, and an average salary and benefits package of $38,000 per employee, the initial human capital investment for the first year of the plant was $5,125,000.</a:t>
            </a:r>
          </a:p>
          <a:p>
            <a:endParaRPr lang="en-US" sz="2800" dirty="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5995026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57606" y="992181"/>
            <a:ext cx="8692086"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Different Expenditures, Different Measurements of ROI</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762000" y="2141974"/>
            <a:ext cx="10641270" cy="4401205"/>
          </a:xfrm>
          <a:prstGeom prst="rect">
            <a:avLst/>
          </a:prstGeom>
          <a:noFill/>
        </p:spPr>
        <p:txBody>
          <a:bodyPr wrap="square" rtlCol="0">
            <a:spAutoFit/>
          </a:bodyPr>
          <a:lstStyle/>
          <a:p>
            <a:pPr marL="457200" indent="-4572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While investments in tangible and people assets were directed at the same business outcome, the accounting process for each investment was different. </a:t>
            </a:r>
          </a:p>
          <a:p>
            <a:pPr marL="457200" indent="-457200">
              <a:buFont typeface="Wingdings" panose="05000000000000000000" pitchFamily="2" charset="2"/>
              <a:buChar char="Ø"/>
            </a:pPr>
            <a:r>
              <a:rPr lang="en-US" sz="2800" dirty="0">
                <a:solidFill>
                  <a:srgbClr val="FF0000"/>
                </a:solidFill>
                <a:latin typeface="Times New Roman" panose="02020603050405020304" pitchFamily="18" charset="0"/>
                <a:cs typeface="Times New Roman" panose="02020603050405020304" pitchFamily="18" charset="0"/>
              </a:rPr>
              <a:t>The costs of hiring, compensation, and training people were expensed and they impacted Sundance’s balance sheet immediately. </a:t>
            </a:r>
          </a:p>
          <a:p>
            <a:pPr marL="457200" indent="-457200">
              <a:buFont typeface="Wingdings" panose="05000000000000000000" pitchFamily="2" charset="2"/>
              <a:buChar char="Ø"/>
            </a:pPr>
            <a:r>
              <a:rPr lang="en-US" sz="2800" dirty="0">
                <a:solidFill>
                  <a:schemeClr val="accent1">
                    <a:lumMod val="50000"/>
                  </a:schemeClr>
                </a:solidFill>
                <a:latin typeface="Times New Roman" panose="02020603050405020304" pitchFamily="18" charset="0"/>
                <a:cs typeface="Times New Roman" panose="02020603050405020304" pitchFamily="18" charset="0"/>
              </a:rPr>
              <a:t>The investment in the physical plant of the distribution center was listed as an asset, and was to be depreciated over thirty years.</a:t>
            </a:r>
          </a:p>
          <a:p>
            <a:pPr marL="457200" indent="-45720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 </a:t>
            </a:r>
            <a:r>
              <a:rPr lang="en-US" sz="2800" dirty="0">
                <a:solidFill>
                  <a:schemeClr val="accent6">
                    <a:lumMod val="50000"/>
                  </a:schemeClr>
                </a:solidFill>
                <a:latin typeface="Times New Roman" panose="02020603050405020304" pitchFamily="18" charset="0"/>
                <a:cs typeface="Times New Roman" panose="02020603050405020304" pitchFamily="18" charset="0"/>
              </a:rPr>
              <a:t>Various categories of equipment will be depreciated over respective depreciation schedules. </a:t>
            </a:r>
          </a:p>
          <a:p>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288187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6552777"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07795" y="954107"/>
            <a:ext cx="9014948"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Different Expenditures, Different Measurements of ROI</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617280" y="2095405"/>
            <a:ext cx="6785006" cy="4832092"/>
          </a:xfrm>
          <a:prstGeom prst="rect">
            <a:avLst/>
          </a:prstGeom>
          <a:noFill/>
        </p:spPr>
        <p:txBody>
          <a:bodyPr wrap="square" rtlCol="0">
            <a:spAutoFit/>
          </a:bodyPr>
          <a:lstStyle/>
          <a:p>
            <a:pPr marL="342900" indent="-3429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As a </a:t>
            </a:r>
            <a:r>
              <a:rPr lang="en-US" sz="2800" b="1" dirty="0">
                <a:latin typeface="Times New Roman" panose="02020603050405020304" pitchFamily="18" charset="0"/>
                <a:cs typeface="Times New Roman" panose="02020603050405020304" pitchFamily="18" charset="0"/>
              </a:rPr>
              <a:t>result</a:t>
            </a:r>
            <a:r>
              <a:rPr lang="en-US" sz="2800" dirty="0">
                <a:latin typeface="Times New Roman" panose="02020603050405020304" pitchFamily="18" charset="0"/>
                <a:cs typeface="Times New Roman" panose="02020603050405020304" pitchFamily="18" charset="0"/>
              </a:rPr>
              <a:t> of these </a:t>
            </a:r>
            <a:r>
              <a:rPr lang="en-US" sz="2800" b="1" dirty="0">
                <a:latin typeface="Times New Roman" panose="02020603050405020304" pitchFamily="18" charset="0"/>
                <a:cs typeface="Times New Roman" panose="02020603050405020304" pitchFamily="18" charset="0"/>
              </a:rPr>
              <a:t>accounting procedures</a:t>
            </a:r>
            <a:r>
              <a:rPr lang="en-US" sz="2800" dirty="0">
                <a:latin typeface="Times New Roman" panose="02020603050405020304" pitchFamily="18" charset="0"/>
                <a:cs typeface="Times New Roman" panose="02020603050405020304" pitchFamily="18" charset="0"/>
              </a:rPr>
              <a:t>, the expense of the physical plant captured on the balance sheet would be significantly less than the initial investment in human capital, even though the total investment was far greater. </a:t>
            </a:r>
          </a:p>
          <a:p>
            <a:pPr marL="342900" indent="-342900">
              <a:buFont typeface="Courier New" panose="02070309020205020404" pitchFamily="49" charset="0"/>
              <a:buChar char="o"/>
            </a:pPr>
            <a:r>
              <a:rPr lang="en-US" sz="2800" dirty="0">
                <a:latin typeface="Times New Roman" panose="02020603050405020304" pitchFamily="18" charset="0"/>
                <a:cs typeface="Times New Roman" panose="02020603050405020304" pitchFamily="18" charset="0"/>
              </a:rPr>
              <a:t>This fact, however, would pass relatively unnoticed in Sundance’s report to stockholders.</a:t>
            </a:r>
          </a:p>
          <a:p>
            <a:pPr marL="342900" indent="-342900">
              <a:buFont typeface="Courier New" panose="02070309020205020404" pitchFamily="49" charset="0"/>
              <a:buChar char="o"/>
            </a:pPr>
            <a:endParaRPr lang="en-US" sz="2800" dirty="0">
              <a:latin typeface="Times New Roman" panose="02020603050405020304" pitchFamily="18" charset="0"/>
              <a:cs typeface="Times New Roman" panose="02020603050405020304" pitchFamily="18" charset="0"/>
            </a:endParaRPr>
          </a:p>
          <a:p>
            <a:pPr marL="342900" indent="-342900">
              <a:buFont typeface="Courier New" panose="02070309020205020404" pitchFamily="49" charset="0"/>
              <a:buChar char="o"/>
            </a:pPr>
            <a:endParaRPr lang="en-US" sz="2800" dirty="0">
              <a:latin typeface="Times New Roman" panose="02020603050405020304" pitchFamily="18" charset="0"/>
              <a:cs typeface="Times New Roman" panose="02020603050405020304" pitchFamily="18" charset="0"/>
            </a:endParaRPr>
          </a:p>
        </p:txBody>
      </p:sp>
      <p:pic>
        <p:nvPicPr>
          <p:cNvPr id="1026" name="Picture 2" descr="Difference Between Human Capital and Physical Capital">
            <a:extLst>
              <a:ext uri="{FF2B5EF4-FFF2-40B4-BE49-F238E27FC236}">
                <a16:creationId xmlns:a16="http://schemas.microsoft.com/office/drawing/2014/main" id="{C1F27274-897D-4C68-B031-0EBAED69B6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1658" y="2268840"/>
            <a:ext cx="4818744" cy="3203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16543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57606" y="992181"/>
            <a:ext cx="8116751"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The Perennial Accounting Problem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762000" y="2141974"/>
            <a:ext cx="10641270" cy="3785652"/>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Investments in buildings and equipment are assets, while investments in people are expenses. This is consistent with over a century and a half’s worth of accounting principles.</a:t>
            </a:r>
          </a:p>
          <a:p>
            <a:pPr marL="342900" indent="-342900">
              <a:buFont typeface="Courier New" panose="02070309020205020404" pitchFamily="49" charset="0"/>
              <a:buChar char="o"/>
            </a:pPr>
            <a:r>
              <a:rPr lang="en-US" sz="2400" dirty="0">
                <a:solidFill>
                  <a:srgbClr val="FF0000"/>
                </a:solidFill>
                <a:latin typeface="Times New Roman" panose="02020603050405020304" pitchFamily="18" charset="0"/>
                <a:cs typeface="Times New Roman" panose="02020603050405020304" pitchFamily="18" charset="0"/>
              </a:rPr>
              <a:t> But what happens to the financial value of these two investments over time?</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Unlike physical assets, however, the value of human capital will increase over time. As each employee gains experience in managing and operating the center, his or her talent and expertise grow. </a:t>
            </a:r>
          </a:p>
          <a:p>
            <a:pPr marL="342900" indent="-342900">
              <a:buFont typeface="Courier New" panose="02070309020205020404" pitchFamily="49" charset="0"/>
              <a:buChar char="o"/>
            </a:pPr>
            <a:r>
              <a:rPr lang="en-US" sz="2400" b="1" dirty="0">
                <a:solidFill>
                  <a:srgbClr val="FF0000"/>
                </a:solidFill>
                <a:latin typeface="Times New Roman" panose="02020603050405020304" pitchFamily="18" charset="0"/>
                <a:cs typeface="Times New Roman" panose="02020603050405020304" pitchFamily="18" charset="0"/>
              </a:rPr>
              <a:t>The solution to this problem is clear: </a:t>
            </a:r>
            <a:r>
              <a:rPr lang="en-US" sz="2400" dirty="0">
                <a:solidFill>
                  <a:srgbClr val="FF0000"/>
                </a:solidFill>
                <a:latin typeface="Times New Roman" panose="02020603050405020304" pitchFamily="18" charset="0"/>
                <a:cs typeface="Times New Roman" panose="02020603050405020304" pitchFamily="18" charset="0"/>
              </a:rPr>
              <a:t>Modify the metrics and/or rules of accounting to reflect a new way of thinking about investing in people.</a:t>
            </a:r>
          </a:p>
          <a:p>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83890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49001" y="697097"/>
            <a:ext cx="7895124"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Four Human Capital Performance Metrics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762000" y="2237945"/>
            <a:ext cx="10668000" cy="3416320"/>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 learning-value curve provides a way of thinking about how human capital appreciates over time.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Representing the curve graphically allows us to visualize the effect of various conditions that could impact return on investment.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 learning-value curve also introduces the possibility of measuring ROI in human capital with a new set of performance-based metrics. Each of these metrics considers individual and environmental factors that impact the creation of value in human capital over time.</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957556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41437" y="899030"/>
            <a:ext cx="8692086"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Four Human Capital Performance Metrics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762000" y="2155119"/>
            <a:ext cx="10051143" cy="4154984"/>
          </a:xfrm>
          <a:prstGeom prst="rect">
            <a:avLst/>
          </a:prstGeom>
          <a:noFill/>
        </p:spPr>
        <p:txBody>
          <a:bodyPr wrap="square" rtlCol="0">
            <a:spAutoFit/>
          </a:bodyPr>
          <a:lstStyle/>
          <a:p>
            <a:pPr marL="457200" indent="-4572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Each metric is designed with these three principles in mind</a:t>
            </a:r>
          </a:p>
          <a:p>
            <a:pPr marL="914400" lvl="1" indent="-457200">
              <a:buFont typeface="+mj-lt"/>
              <a:buAutoNum type="arabicPeriod"/>
            </a:pPr>
            <a:r>
              <a:rPr lang="en-US" sz="2400" b="1" dirty="0">
                <a:solidFill>
                  <a:srgbClr val="FF0000"/>
                </a:solidFill>
                <a:latin typeface="Times New Roman" panose="02020603050405020304" pitchFamily="18" charset="0"/>
                <a:cs typeface="Times New Roman" panose="02020603050405020304" pitchFamily="18" charset="0"/>
              </a:rPr>
              <a:t>Each of these metrics is event driven</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Effective assessment of ROI</a:t>
            </a:r>
          </a:p>
          <a:p>
            <a:pPr lvl="1"/>
            <a:r>
              <a:rPr lang="en-US" sz="2400" dirty="0">
                <a:latin typeface="Times New Roman" panose="02020603050405020304" pitchFamily="18" charset="0"/>
                <a:cs typeface="Times New Roman" panose="02020603050405020304" pitchFamily="18" charset="0"/>
              </a:rPr>
              <a:t>is determined by how and when measurement takes place. </a:t>
            </a:r>
          </a:p>
          <a:p>
            <a:pPr lvl="1"/>
            <a:r>
              <a:rPr lang="en-US" sz="2400" b="1" dirty="0">
                <a:solidFill>
                  <a:srgbClr val="FF0000"/>
                </a:solidFill>
                <a:latin typeface="Times New Roman" panose="02020603050405020304" pitchFamily="18" charset="0"/>
                <a:cs typeface="Times New Roman" panose="02020603050405020304" pitchFamily="18" charset="0"/>
              </a:rPr>
              <a:t>2. These measures are constructed to be clear and practical</a:t>
            </a:r>
            <a:r>
              <a:rPr lang="en-US" sz="2400" dirty="0">
                <a:latin typeface="Times New Roman" panose="02020603050405020304" pitchFamily="18" charset="0"/>
                <a:cs typeface="Times New Roman" panose="02020603050405020304" pitchFamily="18" charset="0"/>
              </a:rPr>
              <a:t>. Any measurement system that cannot be quickly understood by every individual</a:t>
            </a:r>
          </a:p>
          <a:p>
            <a:pPr lvl="1"/>
            <a:r>
              <a:rPr lang="en-US" sz="2400" dirty="0">
                <a:latin typeface="Times New Roman" panose="02020603050405020304" pitchFamily="18" charset="0"/>
                <a:cs typeface="Times New Roman" panose="02020603050405020304" pitchFamily="18" charset="0"/>
              </a:rPr>
              <a:t>in the organization from C-suite to associate is not likely to have impact.</a:t>
            </a:r>
          </a:p>
          <a:p>
            <a:pPr lvl="1"/>
            <a:r>
              <a:rPr lang="en-US" sz="2400" b="1" dirty="0">
                <a:solidFill>
                  <a:srgbClr val="FF0000"/>
                </a:solidFill>
                <a:latin typeface="Times New Roman" panose="02020603050405020304" pitchFamily="18" charset="0"/>
                <a:cs typeface="Times New Roman" panose="02020603050405020304" pitchFamily="18" charset="0"/>
              </a:rPr>
              <a:t>3. These metrics focus on points of highest leverage for gain or loss of</a:t>
            </a:r>
          </a:p>
          <a:p>
            <a:pPr lvl="1"/>
            <a:r>
              <a:rPr lang="en-US" sz="2400" b="1" dirty="0">
                <a:solidFill>
                  <a:srgbClr val="FF0000"/>
                </a:solidFill>
                <a:latin typeface="Times New Roman" panose="02020603050405020304" pitchFamily="18" charset="0"/>
                <a:cs typeface="Times New Roman" panose="02020603050405020304" pitchFamily="18" charset="0"/>
              </a:rPr>
              <a:t>ROI in a human capital system.</a:t>
            </a:r>
            <a:r>
              <a:rPr lang="en-US" sz="2400" dirty="0">
                <a:latin typeface="Times New Roman" panose="02020603050405020304" pitchFamily="18" charset="0"/>
                <a:cs typeface="Times New Roman" panose="02020603050405020304" pitchFamily="18" charset="0"/>
              </a:rPr>
              <a:t> A successful measurement system will</a:t>
            </a:r>
          </a:p>
          <a:p>
            <a:pPr lvl="1"/>
            <a:r>
              <a:rPr lang="en-US" sz="2400" dirty="0">
                <a:latin typeface="Times New Roman" panose="02020603050405020304" pitchFamily="18" charset="0"/>
                <a:cs typeface="Times New Roman" panose="02020603050405020304" pitchFamily="18" charset="0"/>
              </a:rPr>
              <a:t>include fewer strategic measures.</a:t>
            </a:r>
          </a:p>
          <a:p>
            <a:pPr lvl="1"/>
            <a:endParaRPr lang="en-US" sz="2400" dirty="0">
              <a:latin typeface="Times New Roman" panose="02020603050405020304" pitchFamily="18" charset="0"/>
              <a:cs typeface="Times New Roman" panose="02020603050405020304" pitchFamily="18" charset="0"/>
            </a:endParaRPr>
          </a:p>
          <a:p>
            <a:pPr lvl="1"/>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149504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FE368A-774D-47B9-9544-62E39463691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Picture 6">
            <a:extLst>
              <a:ext uri="{FF2B5EF4-FFF2-40B4-BE49-F238E27FC236}">
                <a16:creationId xmlns:a16="http://schemas.microsoft.com/office/drawing/2014/main" id="{213A65D8-86A5-4773-9189-C6EBFB3BDE87}"/>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986971" y="508732"/>
            <a:ext cx="9932826" cy="5983954"/>
          </a:xfrm>
          <a:prstGeom prst="rect">
            <a:avLst/>
          </a:prstGeom>
        </p:spPr>
      </p:pic>
    </p:spTree>
    <p:extLst>
      <p:ext uri="{BB962C8B-B14F-4D97-AF65-F5344CB8AC3E}">
        <p14:creationId xmlns:p14="http://schemas.microsoft.com/office/powerpoint/2010/main" val="1021647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312159" y="1028003"/>
            <a:ext cx="10626723"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Performance Metric 1: Time to Full Productivity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824312" y="2506188"/>
            <a:ext cx="10626723" cy="2677656"/>
          </a:xfrm>
          <a:prstGeom prst="rect">
            <a:avLst/>
          </a:prstGeom>
          <a:noFill/>
        </p:spPr>
        <p:txBody>
          <a:bodyPr wrap="square" rtlCol="0">
            <a:spAutoFit/>
          </a:bodyPr>
          <a:lstStyle/>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Roberta’s learning-value curve will continue to increase over time and reach some level of sustained value. </a:t>
            </a:r>
          </a:p>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A particular point in this value appreciation path will be objectively defined in terms of productivity, skills, and knowledge achieved. This point is labeled </a:t>
            </a:r>
            <a:r>
              <a:rPr lang="en-US" sz="2400" b="1" dirty="0">
                <a:solidFill>
                  <a:srgbClr val="FF0000"/>
                </a:solidFill>
                <a:latin typeface="Times New Roman" panose="02020603050405020304" pitchFamily="18" charset="0"/>
                <a:cs typeface="Times New Roman" panose="02020603050405020304" pitchFamily="18" charset="0"/>
              </a:rPr>
              <a:t>‘‘time to full productivity’’ </a:t>
            </a:r>
            <a:r>
              <a:rPr lang="en-US" sz="2400" b="1" dirty="0">
                <a:latin typeface="Times New Roman" panose="02020603050405020304" pitchFamily="18" charset="0"/>
                <a:cs typeface="Times New Roman" panose="02020603050405020304" pitchFamily="18" charset="0"/>
              </a:rPr>
              <a:t>(TFP; Point C in Figure 5.6). </a:t>
            </a:r>
          </a:p>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TFP is a critical metric of human capital appreciation, as it has the potential to focus and direct investment strategies.</a:t>
            </a:r>
          </a:p>
        </p:txBody>
      </p:sp>
    </p:spTree>
    <p:extLst>
      <p:ext uri="{BB962C8B-B14F-4D97-AF65-F5344CB8AC3E}">
        <p14:creationId xmlns:p14="http://schemas.microsoft.com/office/powerpoint/2010/main" val="24639868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18636" y="935396"/>
            <a:ext cx="8052619"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Performance Metric 1: Time to Full Productivity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1" name="TextBox 10">
            <a:extLst>
              <a:ext uri="{FF2B5EF4-FFF2-40B4-BE49-F238E27FC236}">
                <a16:creationId xmlns:a16="http://schemas.microsoft.com/office/drawing/2014/main" id="{7895D4D3-44B9-42ED-9004-F0C692ED57E3}"/>
              </a:ext>
            </a:extLst>
          </p:cNvPr>
          <p:cNvSpPr txBox="1"/>
          <p:nvPr/>
        </p:nvSpPr>
        <p:spPr>
          <a:xfrm>
            <a:off x="1393370" y="2020498"/>
            <a:ext cx="10153437" cy="3785652"/>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               TFP. Strategies for decreasing TFP include:</a:t>
            </a:r>
          </a:p>
          <a:p>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Integrated talent development systems</a:t>
            </a:r>
          </a:p>
          <a:p>
            <a:pPr marL="342900" indent="-34290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Selection for competencies and adaptive learning skills</a:t>
            </a:r>
          </a:p>
          <a:p>
            <a:pPr marL="342900" indent="-34290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 Competency-based training</a:t>
            </a:r>
          </a:p>
          <a:p>
            <a:pPr marL="342900" indent="-34290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 An aggressive onboarding process</a:t>
            </a:r>
          </a:p>
          <a:p>
            <a:pPr marL="342900" indent="-34290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 Early identification of development needs</a:t>
            </a:r>
          </a:p>
          <a:p>
            <a:pPr marL="342900" indent="-34290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Candid and frequent performance feedback</a:t>
            </a:r>
          </a:p>
          <a:p>
            <a:pPr marL="342900" indent="-34290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 Incentive-based pay</a:t>
            </a:r>
          </a:p>
          <a:p>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391586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524649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180407" y="934036"/>
            <a:ext cx="8579009"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Performance Metric 1: Time to Full Productivity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617280" y="2141974"/>
            <a:ext cx="5130143" cy="3046988"/>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If effectively implemented, the value of TFP as a measure is that it drives ownership of the measurement process down into the organization.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Many performance management systems do this by asking employees to create personal SMART goals aligned with company strategy</a:t>
            </a:r>
          </a:p>
        </p:txBody>
      </p:sp>
      <p:pic>
        <p:nvPicPr>
          <p:cNvPr id="2050" name="Picture 2">
            <a:extLst>
              <a:ext uri="{FF2B5EF4-FFF2-40B4-BE49-F238E27FC236}">
                <a16:creationId xmlns:a16="http://schemas.microsoft.com/office/drawing/2014/main" id="{EACE49CD-28B1-49FD-BDDE-1252BAAA5E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4801" y="1805297"/>
            <a:ext cx="6077326" cy="4059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62998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1204686" y="2351313"/>
            <a:ext cx="9978288" cy="2673549"/>
          </a:xfrm>
          <a:prstGeom prst="rect">
            <a:avLst/>
          </a:prstGeom>
          <a:noFill/>
        </p:spPr>
        <p:txBody>
          <a:bodyPr wrap="square" rtlCol="0">
            <a:spAutoFit/>
          </a:bodyPr>
          <a:lstStyle/>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Individual employees will reach full productivity at different rates.</a:t>
            </a:r>
          </a:p>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 Each individual hire will have a different starting point, shape, and trajectory of the value learning curve in TFP. </a:t>
            </a:r>
          </a:p>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While there are many different factors that determine the starting point and shape of the learning-value curve, quality of hire is the strongest.</a:t>
            </a:r>
          </a:p>
          <a:p>
            <a:pPr marL="457200" indent="-4572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 Quality of hire includes the degree of employee fit with the organizational culture and the readiness to assume job account abilities.</a:t>
            </a:r>
          </a:p>
        </p:txBody>
      </p:sp>
      <p:sp>
        <p:nvSpPr>
          <p:cNvPr id="11" name="TextBox 10">
            <a:extLst>
              <a:ext uri="{FF2B5EF4-FFF2-40B4-BE49-F238E27FC236}">
                <a16:creationId xmlns:a16="http://schemas.microsoft.com/office/drawing/2014/main" id="{0281CD57-8715-4CFE-866E-8DE95443B74A}"/>
              </a:ext>
            </a:extLst>
          </p:cNvPr>
          <p:cNvSpPr txBox="1"/>
          <p:nvPr/>
        </p:nvSpPr>
        <p:spPr>
          <a:xfrm>
            <a:off x="2459842" y="683586"/>
            <a:ext cx="7800945" cy="523220"/>
          </a:xfrm>
          <a:prstGeom prst="rect">
            <a:avLst/>
          </a:prstGeom>
          <a:noFill/>
        </p:spPr>
        <p:txBody>
          <a:bodyPr wrap="square">
            <a:spAutoFit/>
          </a:bodyPr>
          <a:lstStyle/>
          <a:p>
            <a:pPr algn="ctr"/>
            <a:r>
              <a:rPr lang="en-US" sz="2800" b="1" dirty="0">
                <a:latin typeface="Times New Roman" panose="02020603050405020304" pitchFamily="18" charset="0"/>
                <a:cs typeface="Times New Roman" panose="02020603050405020304" pitchFamily="18" charset="0"/>
              </a:rPr>
              <a:t>Performance Metric 2: Quality of Hire</a:t>
            </a:r>
          </a:p>
        </p:txBody>
      </p:sp>
    </p:spTree>
    <p:extLst>
      <p:ext uri="{BB962C8B-B14F-4D97-AF65-F5344CB8AC3E}">
        <p14:creationId xmlns:p14="http://schemas.microsoft.com/office/powerpoint/2010/main" val="289566042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739347"/>
            <a:ext cx="8116751"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Performance Metric 2: Quality of Hire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617280" y="2012666"/>
            <a:ext cx="10812720" cy="3785652"/>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Quality of hire is typically determined by several variables:</a:t>
            </a:r>
            <a:endParaRPr lang="en-US" sz="2400" dirty="0">
              <a:latin typeface="Times New Roman" panose="02020603050405020304" pitchFamily="18" charset="0"/>
              <a:cs typeface="Times New Roman" panose="02020603050405020304" pitchFamily="18" charset="0"/>
            </a:endParaRPr>
          </a:p>
          <a:p>
            <a:pPr marL="457200" indent="-457200">
              <a:buFont typeface="+mj-lt"/>
              <a:buAutoNum type="arabicPeriod"/>
            </a:pPr>
            <a:r>
              <a:rPr lang="en-US" sz="2400" dirty="0">
                <a:latin typeface="Times New Roman" panose="02020603050405020304" pitchFamily="18" charset="0"/>
                <a:cs typeface="Times New Roman" panose="02020603050405020304" pitchFamily="18" charset="0"/>
              </a:rPr>
              <a:t> Key experiences related to the job responsibilities</a:t>
            </a:r>
          </a:p>
          <a:p>
            <a:pPr marL="457200" indent="-457200">
              <a:buFont typeface="+mj-lt"/>
              <a:buAutoNum type="arabicPeriod"/>
            </a:pPr>
            <a:r>
              <a:rPr lang="en-US" sz="2400" dirty="0">
                <a:latin typeface="Times New Roman" panose="02020603050405020304" pitchFamily="18" charset="0"/>
                <a:cs typeface="Times New Roman" panose="02020603050405020304" pitchFamily="18" charset="0"/>
              </a:rPr>
              <a:t> Evidence of past performance</a:t>
            </a:r>
          </a:p>
          <a:p>
            <a:pPr marL="457200" indent="-457200">
              <a:buFont typeface="+mj-lt"/>
              <a:buAutoNum type="arabicPeriod"/>
            </a:pPr>
            <a:r>
              <a:rPr lang="en-US" sz="2400" dirty="0">
                <a:latin typeface="Times New Roman" panose="02020603050405020304" pitchFamily="18" charset="0"/>
                <a:cs typeface="Times New Roman" panose="02020603050405020304" pitchFamily="18" charset="0"/>
              </a:rPr>
              <a:t> Competency assessment of both baseline and differentiating competencies</a:t>
            </a:r>
          </a:p>
          <a:p>
            <a:pPr marL="457200" indent="-457200">
              <a:buFont typeface="+mj-lt"/>
              <a:buAutoNum type="arabicPeriod"/>
            </a:pPr>
            <a:r>
              <a:rPr lang="en-US" sz="2400" dirty="0">
                <a:latin typeface="Times New Roman" panose="02020603050405020304" pitchFamily="18" charset="0"/>
                <a:cs typeface="Times New Roman" panose="02020603050405020304" pitchFamily="18" charset="0"/>
              </a:rPr>
              <a:t> Adaptive learning skills</a:t>
            </a:r>
          </a:p>
          <a:p>
            <a:pPr marL="457200" indent="-457200">
              <a:buFont typeface="+mj-lt"/>
              <a:buAutoNum type="arabicPeriod"/>
            </a:pPr>
            <a:r>
              <a:rPr lang="en-US" sz="2400" dirty="0">
                <a:latin typeface="Times New Roman" panose="02020603050405020304" pitchFamily="18" charset="0"/>
                <a:cs typeface="Times New Roman" panose="02020603050405020304" pitchFamily="18" charset="0"/>
              </a:rPr>
              <a:t> Personality variables measured by validated assessments</a:t>
            </a:r>
          </a:p>
          <a:p>
            <a:pPr marL="800100" lvl="1"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If successful, measures of quality of hire will help predict both the starting point and shape of the learning-value curve. </a:t>
            </a:r>
          </a:p>
          <a:p>
            <a:pPr marL="800100" lvl="1"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Consider the learning-value curves of Roberta and two other employees, shown in Figure 5</a:t>
            </a:r>
          </a:p>
        </p:txBody>
      </p:sp>
    </p:spTree>
    <p:extLst>
      <p:ext uri="{BB962C8B-B14F-4D97-AF65-F5344CB8AC3E}">
        <p14:creationId xmlns:p14="http://schemas.microsoft.com/office/powerpoint/2010/main" val="282013940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F83D80-A6DA-4A6B-8BD3-1F0CE064AC2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Picture 1">
            <a:extLst>
              <a:ext uri="{FF2B5EF4-FFF2-40B4-BE49-F238E27FC236}">
                <a16:creationId xmlns:a16="http://schemas.microsoft.com/office/drawing/2014/main" id="{F70D4A90-81D6-4C50-A057-E97CB3792D12}"/>
              </a:ext>
            </a:extLst>
          </p:cNvPr>
          <p:cNvPicPr>
            <a:picLocks noChangeAspect="1"/>
          </p:cNvPicPr>
          <p:nvPr/>
        </p:nvPicPr>
        <p:blipFill>
          <a:blip r:embed="rId2"/>
          <a:stretch>
            <a:fillRect/>
          </a:stretch>
        </p:blipFill>
        <p:spPr>
          <a:xfrm>
            <a:off x="464457" y="254980"/>
            <a:ext cx="10981551" cy="6437761"/>
          </a:xfrm>
          <a:prstGeom prst="rect">
            <a:avLst/>
          </a:prstGeom>
        </p:spPr>
      </p:pic>
    </p:spTree>
    <p:extLst>
      <p:ext uri="{BB962C8B-B14F-4D97-AF65-F5344CB8AC3E}">
        <p14:creationId xmlns:p14="http://schemas.microsoft.com/office/powerpoint/2010/main" val="637540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47023" y="739347"/>
            <a:ext cx="8525702"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Performance Metric 3: Quality of Promotion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684408" y="2209891"/>
            <a:ext cx="10421571" cy="3416320"/>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 Quality of promotion depends on new investments in human capital.</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Before exponential ROI can be realized, a promotion typically results in a rise and fall in the learning-value curve.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Cost of salary and benefits also increases with promotion.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This new level of investment will create a dip in Roberta’s learning-value curve, as shown in Figure 5.8.</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With increased potential for ROI of a promotion, there is also increased risk for loss. All of the characteristics of increased influence on people and processes also increase the opportunity for losses</a:t>
            </a:r>
          </a:p>
        </p:txBody>
      </p:sp>
    </p:spTree>
    <p:extLst>
      <p:ext uri="{BB962C8B-B14F-4D97-AF65-F5344CB8AC3E}">
        <p14:creationId xmlns:p14="http://schemas.microsoft.com/office/powerpoint/2010/main" val="9193287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6C9C01-EE84-46D3-B204-AD7C0FB06F12}"/>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296226" y="377371"/>
            <a:ext cx="10802480" cy="6115315"/>
          </a:xfrm>
          <a:prstGeom prst="rect">
            <a:avLst/>
          </a:prstGeom>
        </p:spPr>
      </p:pic>
      <p:sp>
        <p:nvSpPr>
          <p:cNvPr id="6" name="TextBox 5">
            <a:extLst>
              <a:ext uri="{FF2B5EF4-FFF2-40B4-BE49-F238E27FC236}">
                <a16:creationId xmlns:a16="http://schemas.microsoft.com/office/drawing/2014/main" id="{BE6DCA39-A35E-4F32-B57C-9EC1F572050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20184508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995176"/>
            <a:ext cx="8525702"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Performance Metric 4: Quality of Separation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669990" y="2151132"/>
            <a:ext cx="10707299" cy="3908762"/>
          </a:xfrm>
          <a:prstGeom prst="rect">
            <a:avLst/>
          </a:prstGeom>
          <a:noFill/>
        </p:spPr>
        <p:txBody>
          <a:bodyPr wrap="square" rtlCol="0">
            <a:sp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If Sundance’s inventory control system was to fail for any reason, the economic impact would be sudden and potentially catastrophic. </a:t>
            </a:r>
          </a:p>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If Roberta was to leave her job for any reason, there would also be an immediate economic impact for Sundance.</a:t>
            </a:r>
          </a:p>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Intangible costs of separation include the impact on other employees 'morale and productivity.</a:t>
            </a:r>
          </a:p>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Analysis of separation from a quality perspective is critically important. </a:t>
            </a:r>
          </a:p>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Voluntary separation is the highest leverage point for loss of ROI on human capital.</a:t>
            </a:r>
          </a:p>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 Individual separation cases may have a large impact even when overall retention rates are high.</a:t>
            </a:r>
          </a:p>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 Failure to systematically track the frequency, quality, and drivers for separation can lead to significant mismanagement of human capital.</a:t>
            </a:r>
          </a:p>
          <a:p>
            <a:pPr marL="1257300" lvl="2"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735896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6579"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995176"/>
            <a:ext cx="8525702"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The Role of Line Leadership in Human Capital ROI</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656579" y="2503267"/>
            <a:ext cx="10601879" cy="2308324"/>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Implementing human capital performance metrics reinforces a systemic view of human capital strategy. </a:t>
            </a:r>
          </a:p>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The data used to measure time to full productivity, value of full productivity, quality of hire, quality of promotion, and quality of separation require information from across the organization. </a:t>
            </a:r>
          </a:p>
          <a:p>
            <a:pPr marL="342900" indent="-342900">
              <a:buFont typeface="Courier New" panose="02070309020205020404" pitchFamily="49" charset="0"/>
              <a:buChar char="o"/>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78160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877334"/>
            <a:ext cx="8525702"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Linking ROI in Human Capital to Dollar Amounts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9" name="TextBox 8">
            <a:extLst>
              <a:ext uri="{FF2B5EF4-FFF2-40B4-BE49-F238E27FC236}">
                <a16:creationId xmlns:a16="http://schemas.microsoft.com/office/drawing/2014/main" id="{7A8B24AF-0EDC-4D1E-95BF-89AA327A3A3F}"/>
              </a:ext>
            </a:extLst>
          </p:cNvPr>
          <p:cNvSpPr txBox="1"/>
          <p:nvPr/>
        </p:nvSpPr>
        <p:spPr>
          <a:xfrm>
            <a:off x="942308" y="2357211"/>
            <a:ext cx="10273380" cy="3046988"/>
          </a:xfrm>
          <a:prstGeom prst="rect">
            <a:avLst/>
          </a:prstGeom>
          <a:noFill/>
        </p:spPr>
        <p:txBody>
          <a:bodyPr wrap="square" rtlCol="0">
            <a:spAutoFit/>
          </a:bodyPr>
          <a:lstStyle/>
          <a:p>
            <a:pPr marL="342900" indent="-342900">
              <a:buFont typeface="Courier New" panose="02070309020205020404" pitchFamily="49" charset="0"/>
              <a:buChar char="o"/>
            </a:pPr>
            <a:r>
              <a:rPr lang="en-US" sz="2400" dirty="0">
                <a:latin typeface="Times New Roman" panose="02020603050405020304" pitchFamily="18" charset="0"/>
                <a:cs typeface="Times New Roman" panose="02020603050405020304" pitchFamily="18" charset="0"/>
              </a:rPr>
              <a:t>Time to full productivity, value of full productivity, quality of hire, quality of promotion, and quality of separation offer some opportunities to place dollar amounts on the cost of or return on events within human capital investment. </a:t>
            </a:r>
          </a:p>
          <a:p>
            <a:pPr marL="342900" indent="-342900">
              <a:buFont typeface="Courier New" panose="02070309020205020404" pitchFamily="49" charset="0"/>
              <a:buChar char="o"/>
            </a:pPr>
            <a:r>
              <a:rPr lang="en-US" sz="2400" b="1" dirty="0">
                <a:latin typeface="Times New Roman" panose="02020603050405020304" pitchFamily="18" charset="0"/>
                <a:cs typeface="Times New Roman" panose="02020603050405020304" pitchFamily="18" charset="0"/>
              </a:rPr>
              <a:t>For example, </a:t>
            </a:r>
            <a:r>
              <a:rPr lang="en-US" sz="2400" dirty="0">
                <a:latin typeface="Times New Roman" panose="02020603050405020304" pitchFamily="18" charset="0"/>
                <a:cs typeface="Times New Roman" panose="02020603050405020304" pitchFamily="18" charset="0"/>
              </a:rPr>
              <a:t>the replacement cost of a high-quality employee can be figured in approximate dollar amounts by adding the direct and indirect costs associated with hiring, training, and onboarding a new employee. Estimates of 75 to 125 percent of annual salary may be conservative if costs to rehire and lost opportunity costs are included</a:t>
            </a:r>
          </a:p>
        </p:txBody>
      </p:sp>
    </p:spTree>
    <p:extLst>
      <p:ext uri="{BB962C8B-B14F-4D97-AF65-F5344CB8AC3E}">
        <p14:creationId xmlns:p14="http://schemas.microsoft.com/office/powerpoint/2010/main" val="179430438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11994" y="-1"/>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0E8C289-BD3C-452E-8394-C7B8181CD798}"/>
</file>

<file path=customXml/itemProps2.xml><?xml version="1.0" encoding="utf-8"?>
<ds:datastoreItem xmlns:ds="http://schemas.openxmlformats.org/officeDocument/2006/customXml" ds:itemID="{562A6FD3-AC0E-43D7-A4E2-67C8A4093127}"/>
</file>

<file path=customXml/itemProps3.xml><?xml version="1.0" encoding="utf-8"?>
<ds:datastoreItem xmlns:ds="http://schemas.openxmlformats.org/officeDocument/2006/customXml" ds:itemID="{8922BCAC-A179-4E0B-9524-25C31C0F8CAF}"/>
</file>

<file path=docProps/app.xml><?xml version="1.0" encoding="utf-8"?>
<Properties xmlns="http://schemas.openxmlformats.org/officeDocument/2006/extended-properties" xmlns:vt="http://schemas.openxmlformats.org/officeDocument/2006/docPropsVTypes">
  <Template/>
  <TotalTime>4318</TotalTime>
  <Words>3435</Words>
  <Application>Microsoft Office PowerPoint</Application>
  <PresentationFormat>Widescreen</PresentationFormat>
  <Paragraphs>320</Paragraphs>
  <Slides>40</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Calibri Light</vt:lpstr>
      <vt:lpstr>Catamaran</vt:lpstr>
      <vt:lpstr>Courier New</vt:lpstr>
      <vt:lpstr>Oxygen</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Samah Mustafa</cp:lastModifiedBy>
  <cp:revision>147</cp:revision>
  <dcterms:created xsi:type="dcterms:W3CDTF">2023-04-29T09:08:00Z</dcterms:created>
  <dcterms:modified xsi:type="dcterms:W3CDTF">2024-03-09T11:08:04Z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