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303" r:id="rId6"/>
    <p:sldId id="313" r:id="rId7"/>
    <p:sldId id="525" r:id="rId8"/>
    <p:sldId id="481" r:id="rId9"/>
    <p:sldId id="628" r:id="rId10"/>
    <p:sldId id="635" r:id="rId11"/>
    <p:sldId id="636" r:id="rId12"/>
    <p:sldId id="637" r:id="rId13"/>
    <p:sldId id="639" r:id="rId14"/>
    <p:sldId id="625" r:id="rId15"/>
    <p:sldId id="640" r:id="rId16"/>
    <p:sldId id="641" r:id="rId17"/>
    <p:sldId id="642" r:id="rId18"/>
    <p:sldId id="650" r:id="rId19"/>
    <p:sldId id="651" r:id="rId20"/>
    <p:sldId id="652" r:id="rId21"/>
    <p:sldId id="653" r:id="rId22"/>
    <p:sldId id="654" r:id="rId23"/>
    <p:sldId id="655" r:id="rId24"/>
    <p:sldId id="656" r:id="rId25"/>
    <p:sldId id="657" r:id="rId26"/>
    <p:sldId id="658" r:id="rId27"/>
    <p:sldId id="660" r:id="rId28"/>
    <p:sldId id="661" r:id="rId29"/>
    <p:sldId id="662" r:id="rId30"/>
    <p:sldId id="571" r:id="rId31"/>
    <p:sldId id="663" r:id="rId32"/>
    <p:sldId id="664" r:id="rId33"/>
    <p:sldId id="665" r:id="rId34"/>
    <p:sldId id="666" r:id="rId35"/>
    <p:sldId id="670" r:id="rId36"/>
    <p:sldId id="671" r:id="rId37"/>
    <p:sldId id="672" r:id="rId38"/>
    <p:sldId id="673" r:id="rId39"/>
    <p:sldId id="674" r:id="rId40"/>
    <p:sldId id="675" r:id="rId41"/>
    <p:sldId id="676" r:id="rId42"/>
    <p:sldId id="678" r:id="rId43"/>
    <p:sldId id="679" r:id="rId44"/>
    <p:sldId id="680" r:id="rId45"/>
    <p:sldId id="681" r:id="rId46"/>
    <p:sldId id="682" r:id="rId47"/>
    <p:sldId id="683" r:id="rId48"/>
    <p:sldId id="684" r:id="rId49"/>
    <p:sldId id="526" r:id="rId50"/>
    <p:sldId id="489" r:id="rId51"/>
    <p:sldId id="586" r:id="rId52"/>
    <p:sldId id="524"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25"/>
            <p14:sldId id="481"/>
            <p14:sldId id="628"/>
            <p14:sldId id="635"/>
            <p14:sldId id="636"/>
            <p14:sldId id="637"/>
            <p14:sldId id="639"/>
            <p14:sldId id="625"/>
            <p14:sldId id="640"/>
            <p14:sldId id="641"/>
            <p14:sldId id="642"/>
            <p14:sldId id="650"/>
            <p14:sldId id="651"/>
            <p14:sldId id="652"/>
            <p14:sldId id="653"/>
            <p14:sldId id="654"/>
            <p14:sldId id="655"/>
            <p14:sldId id="656"/>
            <p14:sldId id="657"/>
            <p14:sldId id="658"/>
            <p14:sldId id="660"/>
            <p14:sldId id="661"/>
            <p14:sldId id="662"/>
            <p14:sldId id="571"/>
            <p14:sldId id="663"/>
            <p14:sldId id="664"/>
            <p14:sldId id="665"/>
            <p14:sldId id="666"/>
            <p14:sldId id="670"/>
            <p14:sldId id="671"/>
            <p14:sldId id="672"/>
            <p14:sldId id="673"/>
            <p14:sldId id="674"/>
            <p14:sldId id="675"/>
            <p14:sldId id="676"/>
            <p14:sldId id="678"/>
            <p14:sldId id="679"/>
            <p14:sldId id="680"/>
            <p14:sldId id="681"/>
            <p14:sldId id="682"/>
            <p14:sldId id="683"/>
            <p14:sldId id="684"/>
            <p14:sldId id="526"/>
            <p14:sldId id="489"/>
            <p14:sldId id="586"/>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8221"/>
    <a:srgbClr val="852F4A"/>
    <a:srgbClr val="203E5F"/>
    <a:srgbClr val="000000"/>
    <a:srgbClr val="FAC748"/>
    <a:srgbClr val="FFD200"/>
    <a:srgbClr val="00AEEF"/>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E1C2DF-32CF-6CF0-6A69-1764E1A5B723}" v="14" dt="2024-10-10T08:45:33.0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05"/>
    <p:restoredTop sz="93767" autoAdjust="0"/>
  </p:normalViewPr>
  <p:slideViewPr>
    <p:cSldViewPr snapToGrid="0">
      <p:cViewPr varScale="1">
        <p:scale>
          <a:sx n="114" d="100"/>
          <a:sy n="114" d="100"/>
        </p:scale>
        <p:origin x="912"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ina Mousa" userId="S::aminamousa@midocean.edu.km::9630ba93-66c0-42b6-99fb-185e7b8cc572" providerId="AD" clId="Web-{51E1C2DF-32CF-6CF0-6A69-1764E1A5B723}"/>
    <pc:docChg chg="modSld">
      <pc:chgData name="Amina Mousa" userId="S::aminamousa@midocean.edu.km::9630ba93-66c0-42b6-99fb-185e7b8cc572" providerId="AD" clId="Web-{51E1C2DF-32CF-6CF0-6A69-1764E1A5B723}" dt="2024-10-10T08:45:11.712" v="4" actId="20577"/>
      <pc:docMkLst>
        <pc:docMk/>
      </pc:docMkLst>
      <pc:sldChg chg="modSp">
        <pc:chgData name="Amina Mousa" userId="S::aminamousa@midocean.edu.km::9630ba93-66c0-42b6-99fb-185e7b8cc572" providerId="AD" clId="Web-{51E1C2DF-32CF-6CF0-6A69-1764E1A5B723}" dt="2024-10-10T08:44:06.309" v="2" actId="20577"/>
        <pc:sldMkLst>
          <pc:docMk/>
          <pc:sldMk cId="3374419969" sldId="635"/>
        </pc:sldMkLst>
        <pc:spChg chg="mod">
          <ac:chgData name="Amina Mousa" userId="S::aminamousa@midocean.edu.km::9630ba93-66c0-42b6-99fb-185e7b8cc572" providerId="AD" clId="Web-{51E1C2DF-32CF-6CF0-6A69-1764E1A5B723}" dt="2024-10-10T08:44:06.309" v="2" actId="20577"/>
          <ac:spMkLst>
            <pc:docMk/>
            <pc:sldMk cId="3374419969" sldId="635"/>
            <ac:spMk id="48" creationId="{829A5F86-8F6A-FF7C-3127-4F4E916982BF}"/>
          </ac:spMkLst>
        </pc:spChg>
      </pc:sldChg>
      <pc:sldChg chg="modSp">
        <pc:chgData name="Amina Mousa" userId="S::aminamousa@midocean.edu.km::9630ba93-66c0-42b6-99fb-185e7b8cc572" providerId="AD" clId="Web-{51E1C2DF-32CF-6CF0-6A69-1764E1A5B723}" dt="2024-10-10T08:45:11.712" v="4" actId="20577"/>
        <pc:sldMkLst>
          <pc:docMk/>
          <pc:sldMk cId="2410701894" sldId="636"/>
        </pc:sldMkLst>
        <pc:spChg chg="mod">
          <ac:chgData name="Amina Mousa" userId="S::aminamousa@midocean.edu.km::9630ba93-66c0-42b6-99fb-185e7b8cc572" providerId="AD" clId="Web-{51E1C2DF-32CF-6CF0-6A69-1764E1A5B723}" dt="2024-10-10T08:45:11.712" v="4" actId="20577"/>
          <ac:spMkLst>
            <pc:docMk/>
            <pc:sldMk cId="2410701894" sldId="636"/>
            <ac:spMk id="48" creationId="{74426209-E603-226B-E34D-015E0F42A81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3ACF05-DB71-E9BC-EF47-4ADEAFF8CC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75AFD8-6433-ADB8-901E-4D50DD7F27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5A8EAD-BB72-F0C3-846D-0F1627543E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F6603A-601B-33B2-B5C8-C353664E543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15852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97067-E282-41E0-5B4A-0266704914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1D1E0E-92EF-F1A5-7DD0-D0FD0276A2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4ABBEB-2C49-0B71-827C-DB72846C09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F7589-B3B9-585A-1223-4FAC4D3A9EF8}"/>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56987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9/11/26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syriaindicator.org/blog/&#1575;&#1604;&#1601;&#1585;&#1590;&#1610;&#1577;-&#1601;&#1610;-&#1575;&#1604;&#1589;&#1581;&#1575;&#1601;&#1577;-&#1575;&#1604;&#1575;&#1587;&#1578;&#1602;&#1589;&#1575;&#1574;&#1610;&#1577;/" TargetMode="External"/><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hyperlink" Target="https://youtu.be/JWsJYrki9rQ?si=J5l-Ih0oekQZE6Ke"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1.jpeg"/></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jpeg"/><Relationship Id="rId1" Type="http://schemas.openxmlformats.org/officeDocument/2006/relationships/slideLayout" Target="../slideLayouts/slideLayout16.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1" name="TextBox 30"/>
          <p:cNvSpPr txBox="1"/>
          <p:nvPr/>
        </p:nvSpPr>
        <p:spPr>
          <a:xfrm>
            <a:off x="673669" y="2424037"/>
            <a:ext cx="4597734" cy="584775"/>
          </a:xfrm>
          <a:prstGeom prst="rect">
            <a:avLst/>
          </a:prstGeom>
          <a:noFill/>
        </p:spPr>
        <p:txBody>
          <a:bodyPr wrap="none" rtlCol="0">
            <a:spAutoFit/>
          </a:bodyPr>
          <a:lstStyle/>
          <a:p>
            <a:r>
              <a:rPr lang="ar-SA" sz="3200" b="1" dirty="0">
                <a:solidFill>
                  <a:srgbClr val="00B0F0"/>
                </a:solidFill>
                <a:latin typeface="Alexandria" charset="0"/>
                <a:cs typeface="Alexandria" charset="0"/>
              </a:rPr>
              <a:t>الصحافة الاستقصائية</a:t>
            </a:r>
            <a:endParaRPr lang="en-US" sz="32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9">
            <a:extLst>
              <a:ext uri="{FF2B5EF4-FFF2-40B4-BE49-F238E27FC236}">
                <a16:creationId xmlns:a16="http://schemas.microsoft.com/office/drawing/2014/main" id="{074480A8-1BF8-E932-574A-E7DCC21B97D0}"/>
              </a:ext>
            </a:extLst>
          </p:cNvPr>
          <p:cNvSpPr/>
          <p:nvPr/>
        </p:nvSpPr>
        <p:spPr>
          <a:xfrm>
            <a:off x="911762" y="488270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الثانية</a:t>
            </a:r>
            <a:endParaRPr lang="en-US" sz="24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16430" y="2923351"/>
            <a:ext cx="5843267" cy="1303177"/>
          </a:xfrm>
          <a:prstGeom prst="rect">
            <a:avLst/>
          </a:prstGeom>
          <a:noFill/>
        </p:spPr>
        <p:txBody>
          <a:bodyPr wrap="none" rtlCol="0">
            <a:spAutoFit/>
          </a:bodyPr>
          <a:lstStyle/>
          <a:p>
            <a:pPr algn="r" rtl="1">
              <a:lnSpc>
                <a:spcPts val="5000"/>
              </a:lnSpc>
            </a:pPr>
            <a:r>
              <a:rPr lang="ar-SA" sz="2800" b="1" dirty="0">
                <a:solidFill>
                  <a:srgbClr val="00B0F0"/>
                </a:solidFill>
                <a:latin typeface="Alexandria" charset="0"/>
                <a:cs typeface="Alexandria" charset="0"/>
              </a:rPr>
              <a:t>بلورة الفكرة واستخدام الفرضيات:</a:t>
            </a:r>
          </a:p>
          <a:p>
            <a:pPr algn="r" rtl="1">
              <a:lnSpc>
                <a:spcPts val="5000"/>
              </a:lnSpc>
            </a:pPr>
            <a:r>
              <a:rPr lang="ar-SA" sz="2800" b="1" dirty="0">
                <a:solidFill>
                  <a:srgbClr val="00B0F0"/>
                </a:solidFill>
                <a:latin typeface="Alexandria" charset="0"/>
                <a:cs typeface="Alexandria" charset="0"/>
              </a:rPr>
              <a:t>جوهر الأسلوب الاستقصائي</a:t>
            </a:r>
            <a:endParaRPr lang="en-US" sz="2800" b="1" dirty="0">
              <a:solidFill>
                <a:srgbClr val="00B0F0"/>
              </a:solidFill>
              <a:latin typeface="Alexandria" charset="0"/>
              <a:cs typeface="Alexandria" charset="0"/>
            </a:endParaRPr>
          </a:p>
        </p:txBody>
      </p:sp>
      <p:sp>
        <p:nvSpPr>
          <p:cNvPr id="10" name="Rectangle: Rounded Corners 9"/>
          <p:cNvSpPr/>
          <p:nvPr/>
        </p:nvSpPr>
        <p:spPr>
          <a:xfrm>
            <a:off x="7248338" y="45243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الثانية</a:t>
            </a:r>
            <a:endParaRPr lang="en-US" sz="24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01873"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محتويات وأهداف المحاضرة الثانية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89258" y="2037829"/>
            <a:ext cx="6594375" cy="4131196"/>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الفرضية في التحقيق الاستقصائي.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مزايا الاستقصاء القائم على الفرضية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هل يمكن أن تكون الفرضيَّات خطرةً؟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كيف تعمل الفرضيَّات؟</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استخدام الصيغة الرسمية كفرضية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ابدأ الاستقصاء بإستراتيجية واضحة!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دراسة حالة من حالات التحقيق باستعمال أسلوب الافتراض</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استخدام أسلوب الفرضيَّة لإدارة المشروع الاستقصائي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لا تنشغل عن القصة الرئيسية للاستقصاء الذي تقوم به.</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3A823-C6DF-B73B-6088-4DB3FC8028A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62947DA-DBC2-D825-B499-7E4D7DD532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D23F16-6E31-A07D-4D74-6016832555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7A685C1-717A-5BC7-7CBD-79BE02985D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D07CC7A-7541-5CDE-0A76-D8E61EB443F2}"/>
              </a:ext>
            </a:extLst>
          </p:cNvPr>
          <p:cNvSpPr txBox="1"/>
          <p:nvPr/>
        </p:nvSpPr>
        <p:spPr>
          <a:xfrm>
            <a:off x="4689258" y="1412953"/>
            <a:ext cx="6328147"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مراجعة على أهم نقاط المحاضرة السابقة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1FDCBC7F-BF77-102A-D2C4-D7643C07DF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D60733C-C5D4-DB01-143A-4178800F5EB3}"/>
              </a:ext>
            </a:extLst>
          </p:cNvPr>
          <p:cNvSpPr txBox="1"/>
          <p:nvPr/>
        </p:nvSpPr>
        <p:spPr>
          <a:xfrm>
            <a:off x="3598250" y="1870564"/>
            <a:ext cx="7685383" cy="2278252"/>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sz="1600" dirty="0">
                <a:latin typeface="Alexandria" charset="0"/>
                <a:cs typeface="Alexandria" charset="0"/>
              </a:rPr>
              <a:t>تمهيد عن الصحافة الاستقصائية</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تعريف الصحافة الاستقصائية.</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الفرق بين الصحافة التقليدية والصحافة الاستقصائية.</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اختيار القصة المناسبة للعمل الاستقصائي.</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مصادر ومراجع المحاضرة للاستزادة.</a:t>
            </a:r>
            <a:endParaRPr lang="en-US" sz="1600" dirty="0">
              <a:latin typeface="Alexandria" charset="0"/>
              <a:cs typeface="Alexandria" charset="0"/>
            </a:endParaRPr>
          </a:p>
        </p:txBody>
      </p:sp>
      <p:sp>
        <p:nvSpPr>
          <p:cNvPr id="32" name="Rectangle 31">
            <a:extLst>
              <a:ext uri="{FF2B5EF4-FFF2-40B4-BE49-F238E27FC236}">
                <a16:creationId xmlns:a16="http://schemas.microsoft.com/office/drawing/2014/main" id="{6A2891F8-B973-3177-1ACE-801105AB211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B8EF1F5-79E2-7D69-A8DB-B81DBD5F1C9D}"/>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966EA34-C623-EDC4-FA3B-EA9F479964E1}"/>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70F28279-AC88-09E6-E48C-78C1990591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5795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العملية إلى الآن: </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p:cNvSpPr txBox="1"/>
          <p:nvPr/>
        </p:nvSpPr>
        <p:spPr>
          <a:xfrm>
            <a:off x="7081024" y="2028915"/>
            <a:ext cx="4186461" cy="13549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1. نكتشف موضوعاً.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2. تتبلور فكرة التحقيق.</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3. نطرح فرضيَّة لنتحقق منها.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BIRN Summer School Offers Investigative Reporting Training on Croatia Coast  - BIRN">
            <a:extLst>
              <a:ext uri="{FF2B5EF4-FFF2-40B4-BE49-F238E27FC236}">
                <a16:creationId xmlns:a16="http://schemas.microsoft.com/office/drawing/2014/main" id="{16D431BB-6F55-6B4A-33F3-AA3D1DCBA8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28915"/>
            <a:ext cx="6281728" cy="3490939"/>
          </a:xfrm>
          <a:prstGeom prst="rect">
            <a:avLst/>
          </a:prstGeom>
          <a:noFill/>
          <a:extLst>
            <a:ext uri="{909E8E84-426E-40DD-AFC4-6F175D3DCCD1}">
              <a14:hiddenFill xmlns:a14="http://schemas.microsoft.com/office/drawing/2010/main">
                <a:solidFill>
                  <a:srgbClr val="FFFFFF"/>
                </a:solidFill>
              </a14:hiddenFill>
            </a:ext>
          </a:extLst>
        </p:spPr>
      </p:pic>
      <p:sp>
        <p:nvSpPr>
          <p:cNvPr id="2" name="Up Arrow 1">
            <a:extLst>
              <a:ext uri="{FF2B5EF4-FFF2-40B4-BE49-F238E27FC236}">
                <a16:creationId xmlns:a16="http://schemas.microsoft.com/office/drawing/2014/main" id="{D961A237-06DC-AC96-D7D3-D8AE89A1811F}"/>
              </a:ext>
            </a:extLst>
          </p:cNvPr>
          <p:cNvSpPr/>
          <p:nvPr/>
        </p:nvSpPr>
        <p:spPr>
          <a:xfrm>
            <a:off x="8419171" y="3527045"/>
            <a:ext cx="1839952" cy="1992810"/>
          </a:xfrm>
          <a:prstGeom prst="up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285550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B6BC1-86CA-1E7D-FCE4-B70FDA3E0C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2C19BD-E597-C1AD-306E-18D3F837F1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07449F7-6A71-4F5E-2112-3A362EEA6904}"/>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الفرضية ُ هي قصةٌ وأسلوب ٌ لاختبارها.</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973C9031-8702-4080-E45B-2B3B660880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C58F8F-AEDC-E3B6-024C-4A2D055F3BE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AD4A94-1FD0-66BA-B44F-467447F1F3C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86B47B8-31ED-52DE-0FB0-135B30BF8341}"/>
              </a:ext>
            </a:extLst>
          </p:cNvPr>
          <p:cNvSpPr txBox="1"/>
          <p:nvPr/>
        </p:nvSpPr>
        <p:spPr>
          <a:xfrm>
            <a:off x="762000" y="2028915"/>
            <a:ext cx="10505485" cy="381713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يتذمر الإعلاميون دائماً أن المحررين يرفضون أفكارهم القصصية العظيمة.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من  المؤكد أن ذلك يحصل. ولكن ما يرفضه المحرر، في الأغلب، ليس قصة على الاطلاق، بل دعوة إلى مصيبة – تحقيقا تم التخطيط له بشكل سيء وسوف يصرف مالا ووقتاً لنتيجة مشكوك فيها. وهم محقون في ذلك.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على سبيل المثال، حين تقول لمحررك المسؤول «أود إجراء استقصاء عن الفساد»، لا تكون قدمت له اقتراحاً عظيما. لماذا؟ لأن الفسادُ موجودٌ في كل مكان من العالم. وإن صرفت وقتا كافيا في البحث عنه فستجد بعضا منه. ولكن الفساد بحد ذاته موضوع وليس قصة.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وما يفعله الصحفيون هو سرد قصص. فإن سعيت إلى موضوعٍ وليس قصةً، قد تصبح خبيراً في الموضوع، ولكنك ستضيع وقتاً ومالاً وطاقة أثناء قيامك بذلك.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وذلك هو السبب الذي يجعل أي محرر عاقل يقول لك "لا".</a:t>
            </a:r>
          </a:p>
        </p:txBody>
      </p:sp>
      <p:pic>
        <p:nvPicPr>
          <p:cNvPr id="7" name="Graphic 21">
            <a:extLst>
              <a:ext uri="{FF2B5EF4-FFF2-40B4-BE49-F238E27FC236}">
                <a16:creationId xmlns:a16="http://schemas.microsoft.com/office/drawing/2014/main" id="{AF9DA9BC-F494-EB5D-5D44-DA3CC35A1A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26300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4BC1B-CBF9-C048-FE42-5424C00B83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123AAB-3864-8CE6-2B2E-B164C37CC5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8B5DA01-E8E6-C96C-7DA9-3BA115AFA806}"/>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الفرضية ُ هي قصةٌ وأسلوب ٌ لاختبارها.</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6F0FA1D-9E94-E2DB-8EF0-26688B5DD1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89CAF4-3425-162A-5051-2B87868C489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9DCF8EB-1EC5-C66C-57BE-A6B440FD4A3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29A5F86-8F6A-FF7C-3127-4F4E916982BF}"/>
              </a:ext>
            </a:extLst>
          </p:cNvPr>
          <p:cNvSpPr txBox="1"/>
          <p:nvPr/>
        </p:nvSpPr>
        <p:spPr>
          <a:xfrm>
            <a:off x="6096000" y="1872799"/>
            <a:ext cx="5171486" cy="3204980"/>
          </a:xfrm>
          <a:prstGeom prst="rect">
            <a:avLst/>
          </a:prstGeom>
          <a:noFill/>
        </p:spPr>
        <p:txBody>
          <a:bodyPr wrap="square" lIns="91440" tIns="45720" rIns="91440" bIns="45720" rtlCol="0" anchor="t">
            <a:spAutoFit/>
          </a:bodyPr>
          <a:lstStyle/>
          <a:p>
            <a:pPr marL="285750" indent="-285750" algn="just" rtl="1">
              <a:lnSpc>
                <a:spcPts val="3000"/>
              </a:lnSpc>
              <a:spcBef>
                <a:spcPts val="600"/>
              </a:spcBef>
              <a:buFont typeface="Wingdings" pitchFamily="2" charset="2"/>
              <a:buChar char="§"/>
            </a:pPr>
            <a:r>
              <a:rPr lang="ar-SA" sz="1600" dirty="0">
                <a:latin typeface="Alexandria"/>
                <a:cs typeface="Alexandria" charset="0"/>
              </a:rPr>
              <a:t>لكن إن قُلْت، بدلاً من ذلك: «إن الفساد في النظام المدرسي قد حطم آمال الأهالي أن يعيش أطفالهم حياة أفضل»، فإنك تروي قصة مُحَّدّدةً. وهذا الاقتراح بحد ذاته أكثر إثارة لمحررك.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وسواء عرفت َ أم لم تعرف، فإنك تكون قد طرحت فرضيَّة – لأنك لم تثبت بعد أن قصتك هي القصة الصحيحة. إنك تقترح بأن الفساد في المدارس موجودٌ، وأن له آثاراً سلبية على فئتين من الناس في الأقل؛ الآباء والأطفال. قد يكون ذلك صحيحاً أو لا يكون؛ فلا يزال عليك أن تحصل على الحقائق.</a:t>
            </a:r>
          </a:p>
        </p:txBody>
      </p:sp>
      <p:pic>
        <p:nvPicPr>
          <p:cNvPr id="7" name="Graphic 21">
            <a:extLst>
              <a:ext uri="{FF2B5EF4-FFF2-40B4-BE49-F238E27FC236}">
                <a16:creationId xmlns:a16="http://schemas.microsoft.com/office/drawing/2014/main" id="{1576B3E5-71FA-12DF-323A-A379898F03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2" name="Picture 4" descr="Why Study Investigative Journalism?">
            <a:extLst>
              <a:ext uri="{FF2B5EF4-FFF2-40B4-BE49-F238E27FC236}">
                <a16:creationId xmlns:a16="http://schemas.microsoft.com/office/drawing/2014/main" id="{0B07922B-5582-1307-91ED-D3BE58CBDC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967624"/>
            <a:ext cx="4888267" cy="32628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4419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CFBB1-0741-5BF3-E4E6-132896FE11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9A70EB-0A5A-E78E-F78C-7A25BC14FD6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A105AB3-29E7-334F-C5CB-B8D8D134270E}"/>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الفرضية ُ هي قصةٌ وأسلوب ٌ لاختبارها.</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C33DEED5-A0D1-C360-BB73-C7C87A69FE4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EA3F611-2F65-5E1D-8A5E-7C8F58F0273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502ED8C-F053-D5AA-2DF9-050A3DB558C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4426209-E603-226B-E34D-015E0F42A81F}"/>
              </a:ext>
            </a:extLst>
          </p:cNvPr>
          <p:cNvSpPr txBox="1"/>
          <p:nvPr/>
        </p:nvSpPr>
        <p:spPr>
          <a:xfrm>
            <a:off x="4906537" y="2028915"/>
            <a:ext cx="6360948" cy="2820259"/>
          </a:xfrm>
          <a:prstGeom prst="rect">
            <a:avLst/>
          </a:prstGeom>
          <a:noFill/>
        </p:spPr>
        <p:txBody>
          <a:bodyPr wrap="square" lIns="91440" tIns="45720" rIns="91440" bIns="45720" rtlCol="0" anchor="t">
            <a:spAutoFit/>
          </a:bodyPr>
          <a:lstStyle/>
          <a:p>
            <a:pPr marL="285750" indent="-285750" algn="just" rtl="1">
              <a:lnSpc>
                <a:spcPts val="3000"/>
              </a:lnSpc>
              <a:spcBef>
                <a:spcPts val="600"/>
              </a:spcBef>
              <a:buFont typeface="Wingdings" pitchFamily="2" charset="2"/>
              <a:buChar char="§"/>
            </a:pPr>
            <a:r>
              <a:rPr lang="ar-SA" sz="1600" dirty="0">
                <a:latin typeface="Alexandria"/>
                <a:cs typeface="Alexandria" charset="0"/>
              </a:rPr>
              <a:t>في هذه الأثناء، تطرح فرضيتك أسئلة محددة يجب الإجابة عنها إن كنت تريد أن تعرف إن كانت معقولة أم لا. ويحدث هذا خلال عملية يتم تقسيم فيها الفرضية إلى أجزاء (أو محاور) لنجيب عن الادعاءات المحددة المتعلقة بكل محور: تأكيدا أو نفيا. بعد ذلك، نستطيع التثبت من كل واحد من تلك الادعاءات على حدة. أكثر من ذلك، سنرى أيضاً ما نعنيه بالكلمات التي نستخدمها لنروي القصة، لأن علينا أن نكتشف ونُعرِّف َ معانيها لنعرٍف َ إلى أين نحن ذاهبون.</a:t>
            </a:r>
          </a:p>
          <a:p>
            <a:pPr marL="285750" indent="-285750" algn="just" rtl="1">
              <a:lnSpc>
                <a:spcPts val="3000"/>
              </a:lnSpc>
              <a:spcBef>
                <a:spcPts val="600"/>
              </a:spcBef>
              <a:buFont typeface="Wingdings" pitchFamily="2" charset="2"/>
              <a:buChar char="§"/>
            </a:pPr>
            <a:endParaRPr lang="ar-SA" sz="1600" dirty="0">
              <a:latin typeface="Alexandria" charset="0"/>
              <a:cs typeface="Alexandria" charset="0"/>
            </a:endParaRPr>
          </a:p>
        </p:txBody>
      </p:sp>
      <p:pic>
        <p:nvPicPr>
          <p:cNvPr id="7" name="Graphic 21">
            <a:extLst>
              <a:ext uri="{FF2B5EF4-FFF2-40B4-BE49-F238E27FC236}">
                <a16:creationId xmlns:a16="http://schemas.microsoft.com/office/drawing/2014/main" id="{C249C845-E5A2-F7D1-2E73-91960747A4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The ABCs of Investigative Reporting | Journalism.co.za">
            <a:extLst>
              <a:ext uri="{FF2B5EF4-FFF2-40B4-BE49-F238E27FC236}">
                <a16:creationId xmlns:a16="http://schemas.microsoft.com/office/drawing/2014/main" id="{4889C98C-82E9-81F4-00E7-49BA3D5772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640" y="2072379"/>
            <a:ext cx="4144537" cy="3578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0701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324BC5-0C6C-9ED8-27C1-214E0DEE3A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A4F3C4-35BB-B87A-5FC9-C92BA6837E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FE58CA3-B82F-9B19-1E72-72A94905B72E}"/>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الفرضية ُ هي قصةٌ وأسلوب ٌ لاختبارها.</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809CD961-F96B-6E18-A057-348E5E6F72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A5285C-A9D9-FD46-F746-53CEBCEC202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A96891F-801E-DC68-F09B-B9C3C2AED00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5F9C23C-0E34-BD61-F64C-BC9B6042787C}"/>
              </a:ext>
            </a:extLst>
          </p:cNvPr>
          <p:cNvSpPr txBox="1"/>
          <p:nvPr/>
        </p:nvSpPr>
        <p:spPr>
          <a:xfrm>
            <a:off x="5430644" y="1861650"/>
            <a:ext cx="5836842" cy="389407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فيما يلي طريقة واقعية للنظر في هذه العملية: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أولاً، نطرح الفرضيَّة: “الفساد في النظام المدرسي يحطم آمال الأهالي أن يعيش أطفالهم حياة أفضل”.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الآن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نُقطع عناصر الفرضية إلى محاور: الفساد/ في النظام المدرسي/ حطم آمال الأهالي/ أن يعيش أطفالهم/ حياة أفضل/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بعد ذلك،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نُحاول أن نعرِّف كل عنصر عن كثب، ونرى أي أسئلة تُوَلِّدُها:</a:t>
            </a:r>
          </a:p>
        </p:txBody>
      </p:sp>
      <p:pic>
        <p:nvPicPr>
          <p:cNvPr id="7" name="Graphic 21">
            <a:extLst>
              <a:ext uri="{FF2B5EF4-FFF2-40B4-BE49-F238E27FC236}">
                <a16:creationId xmlns:a16="http://schemas.microsoft.com/office/drawing/2014/main" id="{71396C46-47C4-29C8-BEB3-BC54DB8C30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close-up of a sign&#10;&#10;Description automatically generated">
            <a:extLst>
              <a:ext uri="{FF2B5EF4-FFF2-40B4-BE49-F238E27FC236}">
                <a16:creationId xmlns:a16="http://schemas.microsoft.com/office/drawing/2014/main" id="{865AB3BF-B154-D08B-49A1-DCE299BC76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1" y="1731628"/>
            <a:ext cx="4506130" cy="4324279"/>
          </a:xfrm>
          <a:prstGeom prst="rect">
            <a:avLst/>
          </a:prstGeom>
        </p:spPr>
      </p:pic>
    </p:spTree>
    <p:extLst>
      <p:ext uri="{BB962C8B-B14F-4D97-AF65-F5344CB8AC3E}">
        <p14:creationId xmlns:p14="http://schemas.microsoft.com/office/powerpoint/2010/main" val="4155989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38DA94-7068-B4E0-D151-DE55ACA129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0A6C6D-604D-ACB5-3A6B-B40063A470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12963A8-6389-B0FF-FF3A-A4A93E99FFD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الفرضية ُ هي قصةٌ وأسلوب ٌ لاختبارها.</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07FDC72C-B9F8-F321-89E3-95B500A75B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6316AB99-17E6-376F-4C61-F2E5F4E0E75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E7D1BF-BF26-F78A-6E5B-4E9769DEAC4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6F9EBFF-BE53-CF01-8FCD-B7D22DE49B04}"/>
              </a:ext>
            </a:extLst>
          </p:cNvPr>
          <p:cNvSpPr txBox="1"/>
          <p:nvPr/>
        </p:nvSpPr>
        <p:spPr>
          <a:xfrm>
            <a:off x="762000" y="1939707"/>
            <a:ext cx="10505485"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يمكنك أن تجيب عن هذه الأسئلة وفق أي ترتيب تشاء. ولكن الترتيب الأسلم هو ً ذلك الذي يمكن اتباعه بسهولة. فأي استقصاء سيصبح صعباً عاجلاً أم آجلاً، لأنه يشمل جمع العديد من الحقائق من عديد مصادر- ما يعني ضرورة تنظيم موادِّك َ بشكل أفضل. كما ستواجه مشاعر القلق حول ما إذا كنت قد وصلت إلى القصة الحقيقية قبل أن تخاطر بسمعتك كإعلامي محترف.</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مثالنا الافتراضي، قد تكون البداية الأسهل هي التحدث إلى الأهل والأطفال عن آمالهم وإحباطاتهم.</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حال وجدت على الأقل أربعة مصادر تؤكد وجود فساد في المدارس – أقل من أربعةٍ مصادر متطابقة قد تشكل أرضية خطرة جداً لتقف عليها – يمكنك البدء بالنظر في كيفية عمل النظام المدرسي. وستكون بحاجة لدراسة أحكامه وإجراءاته </a:t>
            </a:r>
            <a:r>
              <a:rPr lang="ar-SA" sz="1600" dirty="0" err="1">
                <a:latin typeface="Alexandria" charset="0"/>
                <a:cs typeface="Alexandria" charset="0"/>
              </a:rPr>
              <a:t>ومثالياته</a:t>
            </a:r>
            <a:r>
              <a:rPr lang="ar-SA" sz="1600" dirty="0">
                <a:latin typeface="Alexandria" charset="0"/>
                <a:cs typeface="Alexandria" charset="0"/>
              </a:rPr>
              <a:t> وأهدافه المقررة ومهمته.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حين تعرف كيف يعمل النظام، سترى المناطق الرمادية والسوداء التي يمكن أن يقع الفساد فيها. وبعدها تستطيع مقارنة واقع ما سمعته واكتشفته مع ما يدعي القائمون على تطبيق النظام أو القانون</a:t>
            </a:r>
          </a:p>
        </p:txBody>
      </p:sp>
      <p:pic>
        <p:nvPicPr>
          <p:cNvPr id="7" name="Graphic 21">
            <a:extLst>
              <a:ext uri="{FF2B5EF4-FFF2-40B4-BE49-F238E27FC236}">
                <a16:creationId xmlns:a16="http://schemas.microsoft.com/office/drawing/2014/main" id="{8F5F2EA1-088A-A847-1AFF-C44C8ADEDE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91849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05C5D-FB52-415F-81C2-82AA842E07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78B455-B820-997E-3327-11BC8199FE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3A28B78C-8C9D-F3EB-D488-A7057ED8C71E}"/>
              </a:ext>
            </a:extLst>
          </p:cNvPr>
          <p:cNvSpPr txBox="1"/>
          <p:nvPr/>
        </p:nvSpPr>
        <p:spPr>
          <a:xfrm>
            <a:off x="2513150" y="1019069"/>
            <a:ext cx="7857484"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قراءة عن اختيار فرضية التحقيق الاستقصائي</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6D82726-7D0B-244A-0245-71582B1A89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ADA820-4DEF-4740-CE36-90B4160E956A}"/>
              </a:ext>
            </a:extLst>
          </p:cNvPr>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5C50A089-663C-7D2C-2D37-26110CCFE21A}"/>
              </a:ext>
            </a:extLst>
          </p:cNvPr>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1228C85-4C94-65E3-AF69-6FDE41D12E9C}"/>
              </a:ext>
            </a:extLst>
          </p:cNvPr>
          <p:cNvSpPr txBox="1"/>
          <p:nvPr/>
        </p:nvSpPr>
        <p:spPr>
          <a:xfrm>
            <a:off x="4795982" y="2230833"/>
            <a:ext cx="6521576" cy="2617896"/>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b="1" dirty="0">
                <a:solidFill>
                  <a:srgbClr val="00AEEF"/>
                </a:solidFill>
                <a:latin typeface="Alexandria" charset="0"/>
                <a:cs typeface="Alexandria" charset="0"/>
              </a:rPr>
              <a:t>قم بقراءة هذا الموضوع عن الفرضية في التحقيق الاستقصائي من خلال الرابط التالي:</a:t>
            </a:r>
          </a:p>
          <a:p>
            <a:pPr algn="ctr" defTabSz="914400" rtl="1" eaLnBrk="1" latinLnBrk="0" hangingPunct="1">
              <a:lnSpc>
                <a:spcPct val="200000"/>
              </a:lnSpc>
              <a:spcBef>
                <a:spcPts val="1200"/>
              </a:spcBef>
            </a:pPr>
            <a:r>
              <a:rPr lang="en-US" sz="2000" dirty="0">
                <a:latin typeface="Alexandria" charset="0"/>
                <a:cs typeface="Alexandria" charset="0"/>
                <a:hlinkClick r:id="rId2"/>
              </a:rPr>
              <a:t>https://</a:t>
            </a:r>
            <a:r>
              <a:rPr lang="en-US" sz="2000" dirty="0" err="1">
                <a:latin typeface="Alexandria" charset="0"/>
                <a:cs typeface="Alexandria" charset="0"/>
                <a:hlinkClick r:id="rId2"/>
              </a:rPr>
              <a:t>syriaindicator.org</a:t>
            </a:r>
            <a:r>
              <a:rPr lang="en-US" sz="2000" dirty="0">
                <a:latin typeface="Alexandria" charset="0"/>
                <a:cs typeface="Alexandria" charset="0"/>
                <a:hlinkClick r:id="rId2"/>
              </a:rPr>
              <a:t>/blog/</a:t>
            </a:r>
            <a:r>
              <a:rPr lang="ar-SA" sz="2000" dirty="0">
                <a:latin typeface="Alexandria" charset="0"/>
                <a:cs typeface="Alexandria" charset="0"/>
                <a:hlinkClick r:id="rId2"/>
              </a:rPr>
              <a:t>الفرضية-في-الصحافة-الاستقصائية/</a:t>
            </a:r>
            <a:r>
              <a:rPr lang="ar-SA" sz="2000" b="1" dirty="0">
                <a:solidFill>
                  <a:srgbClr val="00AEEF"/>
                </a:solidFill>
                <a:latin typeface="Alexandria" charset="0"/>
                <a:cs typeface="Alexandria" charset="0"/>
              </a:rPr>
              <a:t> </a:t>
            </a:r>
            <a:endParaRPr lang="ar-SA" sz="2000" dirty="0">
              <a:latin typeface="Alexandria" charset="0"/>
              <a:cs typeface="Alexandria" charset="0"/>
            </a:endParaRPr>
          </a:p>
        </p:txBody>
      </p:sp>
      <p:pic>
        <p:nvPicPr>
          <p:cNvPr id="2" name="Graphic 21">
            <a:extLst>
              <a:ext uri="{FF2B5EF4-FFF2-40B4-BE49-F238E27FC236}">
                <a16:creationId xmlns:a16="http://schemas.microsoft.com/office/drawing/2014/main" id="{7DF6BC9D-CA82-1761-80FA-D12433BE0A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9034FB31-A0D8-4C81-E172-ACED7D91B5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180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EA7BD6-B4C0-13A2-20A2-4F355C6A95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ECCA45-72C3-B7C4-18B2-2DD9A03A5E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A7F40E5-438F-76B9-D4C9-633A49F8D417}"/>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ب . مزايا الاستقصاء القائم على الفرضية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8CFE6194-EDBC-AF9C-A390-1BB2E63030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5A24E3-3B59-449A-C966-BE8E18E5979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305250A-A338-D0FE-EA51-9DE1E05B825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8E79BCE-3CEC-0614-206E-76A49F7BFFB5}"/>
              </a:ext>
            </a:extLst>
          </p:cNvPr>
          <p:cNvSpPr txBox="1"/>
          <p:nvPr/>
        </p:nvSpPr>
        <p:spPr>
          <a:xfrm>
            <a:off x="942308" y="2028915"/>
            <a:ext cx="10325177"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هل يبدو لك أن مثال المدارس يتطلب كثيراً من العمل؟ قد يكون ذلك هو الواقع، لكن فقط إذا قارنته بالطريقة التي تكتب بها معظم القصص الإخبارية، أي بالتحدث إلى مصدر أو مصدرين أو بإعادة كتابة بيان صحفي. فإن قارنت الأسلوب الافتراضي بمعظم طرق الاستقصاء الأخرى، ستكون مزايا توفير الوقت في حالتنا واضحة.</a:t>
            </a:r>
          </a:p>
          <a:p>
            <a:pPr marL="285750" indent="-285750" algn="just" rtl="1">
              <a:lnSpc>
                <a:spcPts val="3000"/>
              </a:lnSpc>
              <a:spcBef>
                <a:spcPts val="600"/>
              </a:spcBef>
              <a:buFont typeface="Wingdings" pitchFamily="2" charset="2"/>
              <a:buChar char="§"/>
            </a:pPr>
            <a:r>
              <a:rPr lang="ar-SA" sz="1600" dirty="0">
                <a:solidFill>
                  <a:srgbClr val="0070C0"/>
                </a:solidFill>
                <a:latin typeface="Alexandria" charset="0"/>
                <a:cs typeface="Alexandria" charset="0"/>
              </a:rPr>
              <a:t>1. يمنحك َ أسلوب الفرضية شيئاً لتتحقق منه، بدلاً من محاولة كشف سرٍ ما</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الناس لا يكشفون أسرارهم بلا سبب وجيه. وهم أكثر استعداداً لتأكيد المعلومات التي بحوزتك لأن الناس يكرهون الكذب. الفرضية تُمكنك من أن تسألَ سؤالا محددا لكي تؤكدَ شيئا ما. وهي تضعك َ أيضاً في موقف المُنفتح على اكتشاف أكثر مما هو موجود في القصة، لأنك مستعدٌّ لقبول حقائق أبعد مما ظننت أنها موجودة عندما بدأت العمل الاستقصائي.</a:t>
            </a:r>
          </a:p>
        </p:txBody>
      </p:sp>
      <p:pic>
        <p:nvPicPr>
          <p:cNvPr id="7" name="Graphic 21">
            <a:extLst>
              <a:ext uri="{FF2B5EF4-FFF2-40B4-BE49-F238E27FC236}">
                <a16:creationId xmlns:a16="http://schemas.microsoft.com/office/drawing/2014/main" id="{3AE7A54E-BAF1-7717-C485-292D572072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2590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06BBD1-1880-005D-DC58-DBFCA5C285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629F7D-A584-32AF-5FD5-5A2AB6B1189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F3BAFD3-ED27-7FBE-13B2-3F314E429BE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ب . مزايا الاستقصاء القائم على الفرضية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CC3E085F-2DBD-945A-7886-9FFAAD75E8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7752F7-97E1-6190-BC84-5E738D6BCC58}"/>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14A068D-1EFB-A10C-9E39-D8EBF97DECD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2ED3CEA-0685-AAE5-5E2F-2D6F772E3A25}"/>
              </a:ext>
            </a:extLst>
          </p:cNvPr>
          <p:cNvSpPr txBox="1"/>
          <p:nvPr/>
        </p:nvSpPr>
        <p:spPr>
          <a:xfrm>
            <a:off x="4326673" y="1850499"/>
            <a:ext cx="6940812"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0070C0"/>
                </a:solidFill>
                <a:latin typeface="Alexandria" charset="0"/>
                <a:cs typeface="Alexandria" charset="0"/>
              </a:rPr>
              <a:t>2. تزيد الفرضية فُرصك في اكتشاف أسرار.</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كثير مما ندعوه «أسراراً» هو، بكل بساطة، حقائق لم يسأل أحدٌ عنها أبداً. للفرضية أثر نفسي يجعلك أكثر حساسيّة واستشعاراً للمادة، بحيث تستطيع أن تسأل تلك الأسئلة بطريقة واضحة. وكما قال الصحافي الاستقصائي الفرنسي </a:t>
            </a:r>
            <a:r>
              <a:rPr lang="ar-SA" sz="1600" dirty="0" err="1">
                <a:latin typeface="Alexandria" charset="0"/>
                <a:cs typeface="Alexandria" charset="0"/>
              </a:rPr>
              <a:t>إدوي</a:t>
            </a:r>
            <a:r>
              <a:rPr lang="ar-SA" sz="1600" dirty="0">
                <a:latin typeface="Alexandria" charset="0"/>
                <a:cs typeface="Alexandria" charset="0"/>
              </a:rPr>
              <a:t> </a:t>
            </a:r>
            <a:r>
              <a:rPr lang="ar-SA" sz="1600" dirty="0" err="1">
                <a:latin typeface="Alexandria" charset="0"/>
                <a:cs typeface="Alexandria" charset="0"/>
              </a:rPr>
              <a:t>بلينيل</a:t>
            </a:r>
            <a:r>
              <a:rPr lang="ar-SA" sz="1600" dirty="0">
                <a:latin typeface="Alexandria" charset="0"/>
                <a:cs typeface="Alexandria" charset="0"/>
              </a:rPr>
              <a:t> </a:t>
            </a:r>
            <a:r>
              <a:rPr lang="en-US" sz="1600" dirty="0">
                <a:latin typeface="Alexandria" charset="0"/>
                <a:cs typeface="Alexandria" charset="0"/>
              </a:rPr>
              <a:t> Edwy </a:t>
            </a:r>
            <a:r>
              <a:rPr lang="en-US" sz="1600" dirty="0" err="1">
                <a:latin typeface="Alexandria" charset="0"/>
                <a:cs typeface="Alexandria" charset="0"/>
              </a:rPr>
              <a:t>Plenel</a:t>
            </a:r>
            <a:r>
              <a:rPr lang="ar-SA" sz="1600" dirty="0">
                <a:latin typeface="Alexandria" charset="0"/>
                <a:cs typeface="Alexandria" charset="0"/>
              </a:rPr>
              <a:t>إذا أردت العثور على شيء، عليك البحث عنه”.</a:t>
            </a:r>
          </a:p>
          <a:p>
            <a:pPr marL="285750" indent="-285750" algn="just" rtl="1">
              <a:lnSpc>
                <a:spcPts val="3000"/>
              </a:lnSpc>
              <a:spcBef>
                <a:spcPts val="600"/>
              </a:spcBef>
              <a:buFont typeface="Wingdings" pitchFamily="2" charset="2"/>
              <a:buChar char="§"/>
            </a:pPr>
            <a:r>
              <a:rPr lang="ar-SA" sz="1600" dirty="0">
                <a:solidFill>
                  <a:srgbClr val="0070C0"/>
                </a:solidFill>
                <a:latin typeface="Alexandria" charset="0"/>
                <a:cs typeface="Alexandria" charset="0"/>
              </a:rPr>
              <a:t>3. الفرضية تجعل إدارة مشروعك أكثر سهولة.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بعد أن تكون قد عرَّفت وحددت ما تبحث عنه، ومن أين تبدأ البحث عنه، تستطيع تقدير الزمن الذي تتطلبه خطوات الاستقصاء الأوليّة. تلك هي الخطوة الأولى للتعامل مع الاستقصاء كمشروع تستطيع إدارته.</a:t>
            </a:r>
          </a:p>
        </p:txBody>
      </p:sp>
      <p:pic>
        <p:nvPicPr>
          <p:cNvPr id="7" name="Graphic 21">
            <a:extLst>
              <a:ext uri="{FF2B5EF4-FFF2-40B4-BE49-F238E27FC236}">
                <a16:creationId xmlns:a16="http://schemas.microsoft.com/office/drawing/2014/main" id="{23EBFBB8-6279-08BF-CD73-B90879439A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Investigative journalism: Handling data and gathering evidence | Al Jazeera  Media Institute">
            <a:extLst>
              <a:ext uri="{FF2B5EF4-FFF2-40B4-BE49-F238E27FC236}">
                <a16:creationId xmlns:a16="http://schemas.microsoft.com/office/drawing/2014/main" id="{A6D0B41E-AD4D-AF7C-B61A-4F2506BFCB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2156753"/>
            <a:ext cx="3402158" cy="3288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8601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D4B543-F704-E2AA-9D79-0987653261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69AFB0-8F45-CCF4-408C-017B3B58DC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8B37926-F8D2-C694-DF77-301EC5CF20FE}"/>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ب . مزايا الاستقصاء القائم على الفرضية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689FCDDE-03AA-FC35-D18C-179852F978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0985D2-A1D6-BA62-007A-946FAC3C5E3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4C1723-50F6-5042-A15C-020DE5BC6D7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2CCD07E-D96E-35A0-2DF1-60C0CF3BBE98}"/>
              </a:ext>
            </a:extLst>
          </p:cNvPr>
          <p:cNvSpPr txBox="1"/>
          <p:nvPr/>
        </p:nvSpPr>
        <p:spPr>
          <a:xfrm>
            <a:off x="942308" y="2028915"/>
            <a:ext cx="10325177" cy="335547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0070C0"/>
                </a:solidFill>
                <a:latin typeface="Alexandria" charset="0"/>
                <a:cs typeface="Alexandria" charset="0"/>
              </a:rPr>
              <a:t>4. الفرضيَّات ُ أدوات ٌ تستطيع استخدامها مراراً وتكرارا.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عندما تعمل بطريقة منهجية، ستشعر قطعا أن مهنتك تتغير. والأهم، ستتغير أنت. فلن تحتاج بعد ذلك شخصاً يقول لك ما عليك فعله. وسترى ما يجب فعله لمواجهة بعض فوضى ومعاناة هذا العالم، وستكون قادراً على تحقيق نتيجة عبر لفت أنظار الرأي العام والمسؤولين. ألم تصبح صحفياً لأجل ذلك في المقام الأول؟</a:t>
            </a:r>
          </a:p>
          <a:p>
            <a:pPr marL="285750" indent="-285750" algn="just" rtl="1">
              <a:lnSpc>
                <a:spcPts val="3000"/>
              </a:lnSpc>
              <a:spcBef>
                <a:spcPts val="600"/>
              </a:spcBef>
              <a:buFont typeface="Wingdings" pitchFamily="2" charset="2"/>
              <a:buChar char="§"/>
            </a:pPr>
            <a:r>
              <a:rPr lang="ar-SA" sz="1600" dirty="0">
                <a:solidFill>
                  <a:srgbClr val="0070C0"/>
                </a:solidFill>
                <a:latin typeface="Alexandria" charset="0"/>
                <a:cs typeface="Alexandria" charset="0"/>
              </a:rPr>
              <a:t>5. عملياً، تضمن الفرضية أنك ستقدم قصة، وليس فقط كمية من المعلومات.</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تذكر أن المحرّرين يريدون ضمان الحصول على قصة لينشروها بعد صرف فترة زمنية محددة واستثمار موارد من خلال عملك الاستقصائي. والفرضيّة تزيد فرصة الوصول إلى تلك النتيجة، إذ تمكنك من توقّع حدٍّ أدنى لعملك وحدٍّ أقصى، وبالمثل توقع الأسوأ.</a:t>
            </a:r>
          </a:p>
        </p:txBody>
      </p:sp>
      <p:pic>
        <p:nvPicPr>
          <p:cNvPr id="7" name="Graphic 21">
            <a:extLst>
              <a:ext uri="{FF2B5EF4-FFF2-40B4-BE49-F238E27FC236}">
                <a16:creationId xmlns:a16="http://schemas.microsoft.com/office/drawing/2014/main" id="{A2B0922B-2C9E-ED1A-8638-5A5EEFB2FF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73408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DDF15-55A2-8B53-0997-83E7B9572A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2A3092-33A2-66F5-84DB-1CB945D4AB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86856E3-F89F-8734-83C8-6C5649FC469A}"/>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ب . مزايا الاستقصاء القائم على الفرضية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42A1339E-AB48-AA62-610C-046D4E300A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4D7548-C9D9-9509-CF85-99CAE671A90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8CBACEC-91E7-8C79-F2C6-DF03FDA6C7C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A449FD3-0CBB-14F7-3766-F41CA56E0BF8}"/>
              </a:ext>
            </a:extLst>
          </p:cNvPr>
          <p:cNvSpPr txBox="1"/>
          <p:nvPr/>
        </p:nvSpPr>
        <p:spPr>
          <a:xfrm>
            <a:off x="5720576" y="2028915"/>
            <a:ext cx="5546909"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الأسوأ هو أن يبين التحقق الأولي من الفرضية عدم وجود قصة، فيجري إنهاء المشروع دون تضييع موارد مهمة وجهد ومال.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يتمثل الحد الأدنى من النتيجة الإيجابية بأن تكون الفرضيَّة الأوليَّة التي وضعتها صحيحةً، ويمكن إثباتها بسرعة.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وفي الحد الأقصى إذا كانت هذه الفرضيّة صحيحة، فمنطقياً لا بد للفرضيَّات الأخرى أن تتبع المسار ذاته، وسينتج عن ذلك إما سلسلةٌ قصص متشابهة أو قصة واحدة كبيرة.</a:t>
            </a:r>
          </a:p>
        </p:txBody>
      </p:sp>
      <p:pic>
        <p:nvPicPr>
          <p:cNvPr id="7" name="Graphic 21">
            <a:extLst>
              <a:ext uri="{FF2B5EF4-FFF2-40B4-BE49-F238E27FC236}">
                <a16:creationId xmlns:a16="http://schemas.microsoft.com/office/drawing/2014/main" id="{5AFBB41B-0404-B3BD-1389-18BAABEB69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descr="The cost of investigative journalism">
            <a:extLst>
              <a:ext uri="{FF2B5EF4-FFF2-40B4-BE49-F238E27FC236}">
                <a16:creationId xmlns:a16="http://schemas.microsoft.com/office/drawing/2014/main" id="{35E6EF69-AD80-B133-6F2B-4F4949AF94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95405"/>
            <a:ext cx="4796061" cy="35967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2176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CC0917-C808-D173-ECF8-464931AEB0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2A44B6-D5AC-65A4-ABCD-986F10660CB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7952555-B664-C611-E76F-099197343D26}"/>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ج</a:t>
            </a:r>
            <a:r>
              <a:rPr lang="ar-SA" sz="2800" b="1" dirty="0">
                <a:solidFill>
                  <a:srgbClr val="00B0F0"/>
                </a:solidFill>
                <a:latin typeface="Alexandria" charset="0"/>
                <a:cs typeface="Alexandria" charset="0"/>
              </a:rPr>
              <a:t>. يمكن أن تكون الفرضيَّات ٌ خطرةً.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E3453674-3EA5-453B-7FC8-E04F6AF8A3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6CE089-BDA2-16B4-5EEB-546F453C947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2BE6106-0DE6-E24F-3AF9-A0B6DD40E2D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EE1E5CA-5AE4-20B2-9E36-C8D39F164F13}"/>
              </a:ext>
            </a:extLst>
          </p:cNvPr>
          <p:cNvSpPr txBox="1"/>
          <p:nvPr/>
        </p:nvSpPr>
        <p:spPr>
          <a:xfrm>
            <a:off x="942308" y="2028915"/>
            <a:ext cx="10325177"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الإعلاميّون المبتدئون حذرون ازاء ما قد يحدث لهم حين يحصلون على قصة صحيحة. هل سيثأر أحد منهم؟ هل سترفع شكوى ضدهم؟ أما أصحاب الخبرة فيعرفون أن المشاكل الأسوأ تحدث حين يثبت أن القصة خطأ. طبعاً يمكن أن يُحاكموا، ويمكن أحياناً أن يُلقى بهم في السجن، سواء أكانوا مُحقِّين أو مخطئين.</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نرجوك إذاً أن تحتفظ ْ بهذا الأمر في ذهنك: إن كنت فقط تحاول أن تثبت، وبأي ثمن، أن فرضيَّة ما صحيحة، خلافاً للوقائع، فستلتحق بركب كذَابي العالم المحترفين. نخوض الاستقصاء بحثا عن شيء أكثر من مجرد إثبات أنك محق ٌّ بما تفترض. إنّه العثور على الحقيقة. والاستقصاءُ القائم على أسلوب الفرضيَّة أداةٌ للحفر والنبش عميقاً بحثاً عن الحقيقة، ولكنها تستطيع أيضاً حفر قبر عميق للبريء أذا أصرّيت على حذف الحقائق التي تدحض فرضيتك. تذكر أن سوء استخدام الفرضيّة هو إحدى طرق ذهاب الصحفي إلى الهاوية. لذا عليك أن تكون صادقاً وحريصاً وأنت تستخدم الفرضيّات: حاول دحضها كما تحاول إثباتها.</a:t>
            </a:r>
          </a:p>
        </p:txBody>
      </p:sp>
      <p:pic>
        <p:nvPicPr>
          <p:cNvPr id="7" name="Graphic 21">
            <a:extLst>
              <a:ext uri="{FF2B5EF4-FFF2-40B4-BE49-F238E27FC236}">
                <a16:creationId xmlns:a16="http://schemas.microsoft.com/office/drawing/2014/main" id="{E634CF09-6AA2-10E2-3C17-F03F6996AB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138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BD0CCE-06C3-6676-19AF-73A8EA1247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D0356F-A7F8-E8E0-B731-FE22BF4E16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24FCD24-A078-1E28-648B-048A7E9FE132}"/>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د . كيف تعمل الفرضيَّات؟</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3291C5B0-8C8D-5266-2F6F-BF17BFD0C1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70FF99-7F2B-21EF-1D9B-EC2109F37E1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BAB662-71C0-B29A-5F35-DC5D2C830CB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3AFEBA3-7B74-66EC-D509-BB4A29913E22}"/>
              </a:ext>
            </a:extLst>
          </p:cNvPr>
          <p:cNvSpPr txBox="1"/>
          <p:nvPr/>
        </p:nvSpPr>
        <p:spPr>
          <a:xfrm>
            <a:off x="3847171" y="1872799"/>
            <a:ext cx="7420314"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chemeClr val="accent2"/>
                </a:solidFill>
                <a:latin typeface="Alexandria" charset="0"/>
                <a:cs typeface="Alexandria" charset="0"/>
              </a:rPr>
              <a:t>1. لماذا ليس مهماً إن كانت الفرضية الأولى غير صحيحة؟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منهجية الاستقصاء بالاستناد إلى أسلوب الفرضيّة إجراءٌ قديمٌ قدم العلم ذاته، يُستخدم بنجاح في مجالات مختلفة بدءا بعمل الشرطة وانتهاء بتقديم الاستشارات التجارية. لذا، من غير العادي أن لا يكون قد استُعمل في الصحافة كمنهج واعٍ إلا أخيرا. في الجوهر، يقوم هذا الإجراء على خدعة عقلية. فأنت تبتكر بياناَ لما تعتقد أنه الواقع، بناء على أفضل المعلومات التي بحوزتك، ثم ّ تسعى للحصول على معلومات أخرى يمكن أن تُثبت أو تدحض بيانك. وهذه هي عملية التَّحقق. وكما أوضحنا أعلاه، إن لم يكن ممكناً التثبت من الفرضيّة كلها، يمكن، رغم ذلك، التحقق من عناصرها المنفصلة. وإلا، عُد إلى الخطوة الأولى واطرح فرضيَّة جديدة. الفرضية التي لا يمكن إثباتها كليّاً أو جزئياً ليست إلا تخمينا.</a:t>
            </a:r>
          </a:p>
        </p:txBody>
      </p:sp>
      <p:pic>
        <p:nvPicPr>
          <p:cNvPr id="7" name="Graphic 21">
            <a:extLst>
              <a:ext uri="{FF2B5EF4-FFF2-40B4-BE49-F238E27FC236}">
                <a16:creationId xmlns:a16="http://schemas.microsoft.com/office/drawing/2014/main" id="{606E053D-250E-F1C1-AB41-0AD60195FB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46" name="Picture 2" descr="How to Become an Investigative Journalist - m28investigates">
            <a:extLst>
              <a:ext uri="{FF2B5EF4-FFF2-40B4-BE49-F238E27FC236}">
                <a16:creationId xmlns:a16="http://schemas.microsoft.com/office/drawing/2014/main" id="{6559B9CA-3A07-76CD-AF9E-B0841D1CF2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47" y="2357211"/>
            <a:ext cx="2894905" cy="27747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5072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8181C0-D160-D4CE-4DDE-36F8FC4BF6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546094-4261-B648-F15F-FFE3D4FDCA9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5DC9BC4-0685-231F-5291-E078A0E40399}"/>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د . كيف تعمل الفرضيَّات؟</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38E0C994-72F6-7F4C-CA91-534D150ACA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7C1CE9-3494-3E88-3D22-42BFA913ACB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36BE7D-DCD0-ED9E-1BAD-7C554076828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CC7F378-8205-C569-C400-D34E9D3AEA3A}"/>
              </a:ext>
            </a:extLst>
          </p:cNvPr>
          <p:cNvSpPr txBox="1"/>
          <p:nvPr/>
        </p:nvSpPr>
        <p:spPr>
          <a:xfrm>
            <a:off x="942308" y="2028915"/>
            <a:ext cx="10325177" cy="335547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تمّ التأكد من البيان ببرهان، فذلك شيء عظيم: وتكون قد حصلت على قصتك. وإذا اتضح أن الصيغة غير صحيحة، فذلك شيء عظيم أيضاً، لأن ذلك يعني احتمال وجود قصة أفضل من القصة التي تصورتها أصلاً.</a:t>
            </a:r>
          </a:p>
          <a:p>
            <a:pPr marL="285750" indent="-285750" algn="just" rtl="1">
              <a:lnSpc>
                <a:spcPts val="3000"/>
              </a:lnSpc>
              <a:spcBef>
                <a:spcPts val="600"/>
              </a:spcBef>
              <a:buFont typeface="Wingdings" pitchFamily="2" charset="2"/>
              <a:buChar char="§"/>
            </a:pPr>
            <a:r>
              <a:rPr lang="ar-SA" sz="1600" b="1" dirty="0">
                <a:solidFill>
                  <a:schemeClr val="accent2"/>
                </a:solidFill>
                <a:latin typeface="Alexandria" charset="0"/>
                <a:cs typeface="Alexandria" charset="0"/>
              </a:rPr>
              <a:t>2. بناءُ الفرضيَّةِ</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يجب ألا تتعدى الفرضيّة الأوليّة ثلاث جمل. فإن كانت أطول من ذلك، فلن تستطيع شرحها لشخص آخر. والأهم من ذلك أنها إن كانت أطول من ذلك فقد لا تفهمها أنت نفسك</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لذا ابدأ بطرح الفرضيَّة كقصة، لأن ذلك يعني أنك تنتهي حيث بدأت – بقصة. فنحن لا نجمع حقائق فقط، بل نروي قصصاً نأمل أن تساعد على تغيير الواقع. والفرضيَّة ستساعدك على شرح القصة لآخرين، بدءاً بمحررك وناشرِك، ثم الجمهور.</a:t>
            </a:r>
          </a:p>
        </p:txBody>
      </p:sp>
      <p:pic>
        <p:nvPicPr>
          <p:cNvPr id="7" name="Graphic 21">
            <a:extLst>
              <a:ext uri="{FF2B5EF4-FFF2-40B4-BE49-F238E27FC236}">
                <a16:creationId xmlns:a16="http://schemas.microsoft.com/office/drawing/2014/main" id="{237BC9EF-57CF-8D92-DA46-94E2D368FA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88775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837FD5-DC47-F9E0-57B4-02854BF3DB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2C2019-440C-5BF3-FD3F-775879727A5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F12A998-4E76-2D84-FEFC-5A66D31339A6}"/>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د . كيف تعمل الفرضيَّات؟</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5555260-F8CF-8638-ECCD-D7BDE7B332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B0795E-8164-061B-13D1-C0F646BDAE0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3E8DCD7-C96F-4571-16B2-8F2AC7A5760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DD0218A-C30A-CDB0-D0EA-BCDBFF34F098}"/>
              </a:ext>
            </a:extLst>
          </p:cNvPr>
          <p:cNvSpPr txBox="1"/>
          <p:nvPr/>
        </p:nvSpPr>
        <p:spPr>
          <a:xfrm>
            <a:off x="3601844" y="1906254"/>
            <a:ext cx="7665641" cy="389407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أكثر الصيغ شيوعا، تكون القصة ً في إطار إحدى هذه الجمل الثلاث:</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 «نواجه وضعاً يُسبِّب ُ معاناة كبيرة، (أو نواجه وضعاً يستحق أن يكون معروفاً بشكل أوسع كمثال جيد)».</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 “إليكم كيف وصلنا إلى هذه النقطة”.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 “هذا ما سيحصل إن لم يتغير أي شيء ... وإليكم كيف يمكننا تغيير الأشياء إلى الأفضل”.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لاحظ شيئاً في هذه الجمل: إنها تتبع ترتيباً قائما على تسلسل زمني.</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a:t>
            </a:r>
            <a:r>
              <a:rPr lang="ar-SA" sz="1600" dirty="0" err="1">
                <a:latin typeface="Alexandria" charset="0"/>
                <a:cs typeface="Alexandria" charset="0"/>
              </a:rPr>
              <a:t>كرونولوجيَّاً</a:t>
            </a:r>
            <a:r>
              <a:rPr lang="ar-SA" sz="1600" dirty="0">
                <a:latin typeface="Alexandria" charset="0"/>
                <a:cs typeface="Alexandria" charset="0"/>
              </a:rPr>
              <a:t> </a:t>
            </a:r>
            <a:r>
              <a:rPr lang="en-US" sz="1600" dirty="0">
                <a:latin typeface="Alexandria" charset="0"/>
                <a:cs typeface="Alexandria" charset="0"/>
              </a:rPr>
              <a:t>chronological). </a:t>
            </a:r>
            <a:r>
              <a:rPr lang="ar-SA" sz="1600" dirty="0">
                <a:latin typeface="Alexandria" charset="0"/>
                <a:cs typeface="Alexandria" charset="0"/>
              </a:rPr>
              <a:t>لكن قد لا يبدو هذا الأمر واضحاً، لأن الترتيب ليس خطاً مستقيماً من الماضي إلى المستقبل، بل يخبرنا عن حاضر وماض ٍ ومستقبل:</a:t>
            </a:r>
          </a:p>
        </p:txBody>
      </p:sp>
      <p:pic>
        <p:nvPicPr>
          <p:cNvPr id="7" name="Graphic 21">
            <a:extLst>
              <a:ext uri="{FF2B5EF4-FFF2-40B4-BE49-F238E27FC236}">
                <a16:creationId xmlns:a16="http://schemas.microsoft.com/office/drawing/2014/main" id="{F0CCD496-374F-625A-8B7C-9F218B3906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E9654B34-28E1-EDAA-ACBE-24157C494632}"/>
              </a:ext>
            </a:extLst>
          </p:cNvPr>
          <p:cNvPicPr>
            <a:picLocks noChangeAspect="1"/>
          </p:cNvPicPr>
          <p:nvPr/>
        </p:nvPicPr>
        <p:blipFill>
          <a:blip r:embed="rId3">
            <a:extLst>
              <a:ext uri="{28A0092B-C50C-407E-A947-70E740481C1C}">
                <a14:useLocalDpi xmlns:a14="http://schemas.microsoft.com/office/drawing/2010/main" val="0"/>
              </a:ext>
            </a:extLst>
          </a:blip>
          <a:srcRect l="32395"/>
          <a:stretch/>
        </p:blipFill>
        <p:spPr>
          <a:xfrm>
            <a:off x="695092" y="2709746"/>
            <a:ext cx="2839845" cy="1810664"/>
          </a:xfrm>
          <a:prstGeom prst="rect">
            <a:avLst/>
          </a:prstGeom>
          <a:ln>
            <a:solidFill>
              <a:srgbClr val="FF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pic>
    </p:spTree>
    <p:extLst>
      <p:ext uri="{BB962C8B-B14F-4D97-AF65-F5344CB8AC3E}">
        <p14:creationId xmlns:p14="http://schemas.microsoft.com/office/powerpoint/2010/main" val="748127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54441-2122-60FC-0FF4-261F57BF5B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DA2AF7-AF4B-BC3D-A823-15F970159C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9E47D4FB-F474-75EB-2F18-85E299B1903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د . كيف تعمل الفرضيَّات؟</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876FE1F4-52FD-5396-6CAA-F2EAB2D917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437C87-B3DB-F72E-7EAF-E17610DFD652}"/>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6A2BBEF-3EA2-63FB-D9AC-CD30F56724D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61654C4-8B3C-FB15-1AA4-BB0A196AD85A}"/>
              </a:ext>
            </a:extLst>
          </p:cNvPr>
          <p:cNvSpPr txBox="1"/>
          <p:nvPr/>
        </p:nvSpPr>
        <p:spPr>
          <a:xfrm>
            <a:off x="4051364" y="1760809"/>
            <a:ext cx="7260728"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ولذا، حين نؤلف فرضيَّة، نكون فعلاً قد بدأنا بتأليف سردٍ – قصة تشمل شخوصا تتحرك في مكان وزمان معينين. أصعب الأشياء يكمن في إبقاء تركيزك على السرد وإلا تدفن تحت الحقائق الكثيرة التي تجمعها. فرضيَّتك تستطيع مساعدتك: وحين تشعر أنك مغمور بالحقائق، توقف عن الحفر وابدأ النظر إلى القصة التي تحاول حقائقك قولها لك. وإذا لم تناسب تلك الحقائق الفرضيَّة الأصليَّة بادر إلى تغييرها. فرغم كل شيء، فهي مجرد فرضية.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بالمناسبة، قد يكون من الصعب أن نُبين كيف يمكن وضع حد لمشكلة معينة. فأحياناً، يكون أفضل ما تستطيع فعله هو أن تُدين ظلماً. ولكن غالبا ما يكون شخص ٌ ارتبط بقصتك قد بحث عن حل قبلك. فلا تتردد في البحث عن ذلك الشخص.</a:t>
            </a:r>
          </a:p>
        </p:txBody>
      </p:sp>
      <p:pic>
        <p:nvPicPr>
          <p:cNvPr id="7" name="Graphic 21">
            <a:extLst>
              <a:ext uri="{FF2B5EF4-FFF2-40B4-BE49-F238E27FC236}">
                <a16:creationId xmlns:a16="http://schemas.microsoft.com/office/drawing/2014/main" id="{96F5090B-ACEE-863B-BC36-C276522AB7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170" name="Picture 2" descr="How Do Journalists Conduct Research And Verify Information For  Investigative Stories? - CPI Journalism - All About Journalism">
            <a:extLst>
              <a:ext uri="{FF2B5EF4-FFF2-40B4-BE49-F238E27FC236}">
                <a16:creationId xmlns:a16="http://schemas.microsoft.com/office/drawing/2014/main" id="{9E7BEC0D-912C-967A-C8FD-F4A117F20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584667"/>
            <a:ext cx="3144643" cy="2516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5376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13092-0682-B526-B2CD-9DE70DF1A2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CEA378-BABA-53B3-3D3F-C70E64DAE91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6683335-FE53-03D4-D8D7-53D001CFD578}"/>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د . كيف تعمل الفرضيَّات؟</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D9B77458-EF42-FE68-D0D3-A18EF2AA09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F01D87-B675-EE0B-5BB5-714CE0EF8F3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D23A4F-7092-0806-3B90-6B28894A0EB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8FF1E69-33CF-EE7F-1DB8-847F480A7DF5}"/>
              </a:ext>
            </a:extLst>
          </p:cNvPr>
          <p:cNvSpPr txBox="1"/>
          <p:nvPr/>
        </p:nvSpPr>
        <p:spPr>
          <a:xfrm>
            <a:off x="3917456" y="1783589"/>
            <a:ext cx="7350029"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chemeClr val="accent2"/>
                </a:solidFill>
                <a:latin typeface="Alexandria" charset="0"/>
                <a:cs typeface="Alexandria" charset="0"/>
              </a:rPr>
              <a:t>3. المفاتيح الأربعة لتفعيل الفرضيات</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استخدام الفرضيَّات ليس خدعة معقدة، ولكنها تتطلب منك عدة محاولات قبل أن يصبح الأسلوب سلسا وطبيعيا بالنسبة لك. وثمَة أربع مزايا كي يصبح الأسلوب فاعلاً:</a:t>
            </a:r>
          </a:p>
          <a:p>
            <a:pPr marL="285750" indent="-285750" algn="just" rtl="1">
              <a:lnSpc>
                <a:spcPts val="3000"/>
              </a:lnSpc>
              <a:spcBef>
                <a:spcPts val="600"/>
              </a:spcBef>
              <a:buFont typeface="Wingdings" pitchFamily="2" charset="2"/>
              <a:buChar char="§"/>
            </a:pPr>
            <a:r>
              <a:rPr lang="ar-SA" sz="1600" b="1" dirty="0" err="1">
                <a:solidFill>
                  <a:srgbClr val="C00000"/>
                </a:solidFill>
                <a:latin typeface="Alexandria" charset="0"/>
                <a:cs typeface="Alexandria" charset="0"/>
              </a:rPr>
              <a:t>أ</a:t>
            </a:r>
            <a:r>
              <a:rPr lang="ar-SA" sz="1600" b="1" dirty="0">
                <a:solidFill>
                  <a:srgbClr val="C00000"/>
                </a:solidFill>
                <a:latin typeface="Alexandria" charset="0"/>
                <a:cs typeface="Alexandria" charset="0"/>
              </a:rPr>
              <a:t> . كن خلاّقاً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يستجيب الصحفيون عادة للأوضاع من حولهم. ويغطون ما يرونه أو يسمعونه أو يقرؤُنه، أو يتابعون أخبار أمس. أما الاستقصاءُ فهو محاولة لكشف شيء غير معروف إلى الآن. فالصحفي ُّ لا يُغطي الأخبار فحسب، ولكنه يصنعها أيضاً. ولذا، فإنه يقفز بالضرورة إلى مستقبل غامض، ما يتطلب محاولة تخيل القصة، وهذا عمل إبداعي بحد ذاته.</a:t>
            </a:r>
          </a:p>
        </p:txBody>
      </p:sp>
      <p:pic>
        <p:nvPicPr>
          <p:cNvPr id="7" name="Graphic 21">
            <a:extLst>
              <a:ext uri="{FF2B5EF4-FFF2-40B4-BE49-F238E27FC236}">
                <a16:creationId xmlns:a16="http://schemas.microsoft.com/office/drawing/2014/main" id="{B2D867CB-A874-5D9C-ED77-952C9881F0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194" name="Picture 2" descr="4 places to find story ideas for investigative reporting - Poynter">
            <a:extLst>
              <a:ext uri="{FF2B5EF4-FFF2-40B4-BE49-F238E27FC236}">
                <a16:creationId xmlns:a16="http://schemas.microsoft.com/office/drawing/2014/main" id="{972BACC8-5D8A-1185-2CB6-169F0FEAE9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2480084"/>
            <a:ext cx="2992941" cy="2571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1159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8FF73-F31D-E24D-AD1B-E9AB869BD9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C6E74B-E0E1-2818-FC4B-D03462E5CE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8A4952B-F2FD-452F-7A5F-A3F68A44B0E9}"/>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د . كيف تعمل الفرضيَّات؟</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0B540BD3-0208-23CB-2DA2-36D13AF3A4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82F86C-8794-E41C-1522-F3695144ADD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FA5DA7-04CC-E855-EE55-E083EECD673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9626A4F-1B19-FC8F-A67A-7118FAA6A6C6}"/>
              </a:ext>
            </a:extLst>
          </p:cNvPr>
          <p:cNvSpPr txBox="1"/>
          <p:nvPr/>
        </p:nvSpPr>
        <p:spPr>
          <a:xfrm>
            <a:off x="942308" y="2028915"/>
            <a:ext cx="10325177" cy="335547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ب . كن مُحددا جداً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كنت تستعمل كلمة «منزل» في فرضيَّتك، عليك أن تكون دقيقا وواضحا، فهل المنزل فيلا أم شقة فاخرة.. في الطابق العلوي للمبنى أو كوخ؟ جواب ذلك مهم. فكلما كنت أكثر دقة في تحديد حقيقة مفترضة، كلما كان أسهل لك التحقق منها.</a:t>
            </a:r>
          </a:p>
          <a:p>
            <a:pPr marL="285750" indent="-285750" algn="just" rtl="1">
              <a:lnSpc>
                <a:spcPts val="3000"/>
              </a:lnSpc>
              <a:spcBef>
                <a:spcPts val="600"/>
              </a:spcBef>
              <a:buFont typeface="Wingdings" pitchFamily="2" charset="2"/>
              <a:buChar char="§"/>
            </a:pPr>
            <a:r>
              <a:rPr lang="ar-SA" sz="1600" b="1" dirty="0" err="1">
                <a:solidFill>
                  <a:srgbClr val="C00000"/>
                </a:solidFill>
                <a:latin typeface="Alexandria" charset="0"/>
                <a:cs typeface="Alexandria" charset="0"/>
              </a:rPr>
              <a:t>ج</a:t>
            </a:r>
            <a:r>
              <a:rPr lang="ar-SA" sz="1600" b="1" dirty="0">
                <a:solidFill>
                  <a:srgbClr val="C00000"/>
                </a:solidFill>
                <a:latin typeface="Alexandria" charset="0"/>
                <a:cs typeface="Alexandria" charset="0"/>
              </a:rPr>
              <a:t> . استثمر خبرتك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كنت قد رأيت كيف يعمل العالم بطرق معينة، يمكن تطبيق ذلك على القصة التي تحاول إثباتها. فخبرتك يمكن أن تساعدك على الانتهاء من فرضيَّة. تذكر أنه حتى أكثر الناس خبرة يمكن أن يندهشوا لشيء لم يروه من قبل، ويمكن حتى لأكثر الناس ثقة بأنفسهم أن يقللوا من قدر خبرتهم.</a:t>
            </a:r>
          </a:p>
        </p:txBody>
      </p:sp>
      <p:pic>
        <p:nvPicPr>
          <p:cNvPr id="7" name="Graphic 21">
            <a:extLst>
              <a:ext uri="{FF2B5EF4-FFF2-40B4-BE49-F238E27FC236}">
                <a16:creationId xmlns:a16="http://schemas.microsoft.com/office/drawing/2014/main" id="{C134EFAD-2B96-C706-DA73-D24B42FA06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59321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83676-CDF5-A5DF-BFAF-059AA240EB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54F079-D3F9-34A8-A014-188B0148346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6950673-4240-8B22-EF45-7757CE0AA9E8}"/>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د . كيف تعمل الفرضيَّات؟</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7C6767B7-881A-B599-C89C-0551BEE946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485F2F-3154-2455-43F7-0EED572B7DE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0B7447D-939D-3A2E-38DE-3D93DD61FAC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CC7450B-D34F-FE87-9EC0-6C02640CC20E}"/>
              </a:ext>
            </a:extLst>
          </p:cNvPr>
          <p:cNvSpPr txBox="1"/>
          <p:nvPr/>
        </p:nvSpPr>
        <p:spPr>
          <a:xfrm>
            <a:off x="942308" y="2028915"/>
            <a:ext cx="10325177"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مثال: فشلت حملة مقاطعة نفذها مستهلكو منتجات شركة ما في دولة ما، وفق ما أعلنته الشركة التي استهدفتها المقاطعة. قبلت وسائل الإعلام رواية الشركة كتحصيل حاصل. أما د. مارك </a:t>
            </a:r>
            <a:r>
              <a:rPr lang="ar-SA" sz="1600" dirty="0" err="1">
                <a:latin typeface="Alexandria" charset="0"/>
                <a:cs typeface="Alexandria" charset="0"/>
              </a:rPr>
              <a:t>هنتر</a:t>
            </a:r>
            <a:r>
              <a:rPr lang="ar-SA" sz="1600" dirty="0">
                <a:latin typeface="Alexandria" charset="0"/>
                <a:cs typeface="Alexandria" charset="0"/>
              </a:rPr>
              <a:t> فبدأ استقصاء أثبت العكس، حين أدرك أن كل شخص يعرفه قد قاطع الشركة. فسأل نفسه: كيف لا يمكن أن يكون لذلك تأثيرات سلبية على الشركةِ.</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الأول: </a:t>
            </a:r>
            <a:r>
              <a:rPr lang="ar-SA" sz="1600" dirty="0">
                <a:latin typeface="Alexandria" charset="0"/>
                <a:cs typeface="Alexandria" charset="0"/>
              </a:rPr>
              <a:t>علينا أن نقبل واقع الحقائق التي يمكن أن نثبتها، سواء أحببناها أم لا. بكلمات أخري نحن موضوعيون تجاه الحقائق. فإذا كانت الحقائق تقول إن الفرضية خطأ، نغير الفرضية ولا نحاول جعل الحقائق تختفي. </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الثاني: </a:t>
            </a:r>
            <a:r>
              <a:rPr lang="ar-SA" sz="1600" dirty="0">
                <a:latin typeface="Alexandria" charset="0"/>
                <a:cs typeface="Alexandria" charset="0"/>
              </a:rPr>
              <a:t>يجب القيام بهذا العمل ونحن مستعدون لقبول أننا قد نكون مخطئين. فإن لم نحتفظ بذلك في ذهننا، فلن نحصل على المساعدة التي نحتاجها من آخرين. فهل تريدُ مساعدة شخص يعرف مُسبقاً جميع الأجوبة، ولا يستمع لما ستقوله؟</a:t>
            </a:r>
          </a:p>
        </p:txBody>
      </p:sp>
      <p:pic>
        <p:nvPicPr>
          <p:cNvPr id="7" name="Graphic 21">
            <a:extLst>
              <a:ext uri="{FF2B5EF4-FFF2-40B4-BE49-F238E27FC236}">
                <a16:creationId xmlns:a16="http://schemas.microsoft.com/office/drawing/2014/main" id="{49C68E18-E7FD-A4BB-2095-CC3DE06DF8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77022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91A2A1-48A4-BEB3-05EB-04B13DF5A9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E008AC-24DF-432F-2C8F-D2524C662E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BEE1801-DA53-4114-E168-F448BED2AEED}"/>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د . كيف تعمل الفرضيَّات؟</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2EA92CE9-1271-1112-9741-F633200FC3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84FF37-0DE8-EE7D-E162-82BBF92FE34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A69D280-ED17-5E8B-D541-14C413A4ACC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C6F70BC-0DAD-B113-007B-06E943894C96}"/>
              </a:ext>
            </a:extLst>
          </p:cNvPr>
          <p:cNvSpPr txBox="1"/>
          <p:nvPr/>
        </p:nvSpPr>
        <p:spPr>
          <a:xfrm>
            <a:off x="942308" y="2028915"/>
            <a:ext cx="10325177"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الثالث: </a:t>
            </a:r>
            <a:r>
              <a:rPr lang="ar-SA" sz="1600" dirty="0">
                <a:latin typeface="Alexandria" charset="0"/>
                <a:cs typeface="Alexandria" charset="0"/>
              </a:rPr>
              <a:t>حتى إن بقيت موضوعيا تجاه الحقائق- ويجب أن تبقي- توجد أسس لهذا العمل لن تختفي. فمحاولة جعل العالم مكانا أفضل ليست هدفا موضوعياً. فنحن لسنا مجرد مُسجلات صوتية ونحن نستقصي: إنما إصلاحيون نبتغي الإصلاح. نستخدم الحقائق الموضوعية، ونتعامل بموضوعية تجاه الحقائق، لإنجاز ذلك الهدف. ذلك أننا نؤمن بأن أي محاولة لإصلاح العالم ستفشل إن لم تكن قائمة على واقعٍ. بكلمات أخرى، نستخدم ذاتيّتنا غير الموضوعية كدافع للبقاء محايدين تجاه البرهان وأخذ كل برهانٍ بالحسبان.</a:t>
            </a:r>
          </a:p>
          <a:p>
            <a:pPr marL="285750" indent="-285750" algn="just" rtl="1">
              <a:lnSpc>
                <a:spcPts val="3000"/>
              </a:lnSpc>
              <a:spcBef>
                <a:spcPts val="600"/>
              </a:spcBef>
              <a:buFont typeface="Wingdings" pitchFamily="2" charset="2"/>
              <a:buChar char="§"/>
            </a:pPr>
            <a:r>
              <a:rPr lang="ar-SA" sz="1600" b="1" dirty="0">
                <a:solidFill>
                  <a:schemeClr val="accent2"/>
                </a:solidFill>
                <a:latin typeface="Alexandria" charset="0"/>
                <a:cs typeface="Alexandria" charset="0"/>
              </a:rPr>
              <a:t>4 - ماذا تفعل لو جاءت الحقائق مناقضة لفرضيَّتك الرائعة؟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الجواب سهل: </a:t>
            </a:r>
            <a:r>
              <a:rPr lang="ar-SA" sz="1600" dirty="0" err="1">
                <a:latin typeface="Alexandria" charset="0"/>
                <a:cs typeface="Alexandria" charset="0"/>
              </a:rPr>
              <a:t>إقبل</a:t>
            </a:r>
            <a:r>
              <a:rPr lang="ar-SA" sz="1600" dirty="0">
                <a:latin typeface="Alexandria" charset="0"/>
                <a:cs typeface="Alexandria" charset="0"/>
              </a:rPr>
              <a:t> الحقائق، واطرح فرضية جديدة كما حدث مع العديد من الصحافيين العرب ممن انجزوا تحقيقات بدعم من أريج.</a:t>
            </a:r>
          </a:p>
          <a:p>
            <a:pPr marL="285750" indent="-285750" algn="just" rtl="1">
              <a:lnSpc>
                <a:spcPts val="3000"/>
              </a:lnSpc>
              <a:spcBef>
                <a:spcPts val="600"/>
              </a:spcBef>
              <a:buFont typeface="Wingdings" pitchFamily="2" charset="2"/>
              <a:buChar char="§"/>
            </a:pPr>
            <a:endParaRPr lang="ar-SA" sz="1600" dirty="0">
              <a:latin typeface="Alexandria" charset="0"/>
              <a:cs typeface="Alexandria" charset="0"/>
            </a:endParaRPr>
          </a:p>
        </p:txBody>
      </p:sp>
      <p:pic>
        <p:nvPicPr>
          <p:cNvPr id="7" name="Graphic 21">
            <a:extLst>
              <a:ext uri="{FF2B5EF4-FFF2-40B4-BE49-F238E27FC236}">
                <a16:creationId xmlns:a16="http://schemas.microsoft.com/office/drawing/2014/main" id="{EA74C08B-528C-628F-59F7-B94C04ED3F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7227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0CE50-9A04-57D5-1B5C-94C91B761D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C6A629-A543-E46A-8CF2-D0D4713E64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74C4C48-5291-1296-1EEE-5854DE17B8D1}"/>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د . كيف تعمل الفرضيَّات؟</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A5BE02CF-4238-3E94-1246-A2986AC301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1A9A4F-CC11-722D-61F9-677BD1D7E56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18F432-0079-E402-0CFC-65434DD9F71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75F13CA-4C6B-D253-0A2D-8E17D66F8643}"/>
              </a:ext>
            </a:extLst>
          </p:cNvPr>
          <p:cNvSpPr txBox="1"/>
          <p:nvPr/>
        </p:nvSpPr>
        <p:spPr>
          <a:xfrm>
            <a:off x="5977054" y="2028915"/>
            <a:ext cx="5290431"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تكمن الصعوبة هنا في أن لا تتشبّث بقوة بفرضيَّة خطأ، وأن لا تقفز باتجاه جديد لدى مواجهة الحقيقة المعاكسة لفرضيتك من المرة الأولى. تأتي أفضل إشارة على أن شيئاً ما مغلوط حين تجد قدراً جيداً من المعلومات، لكنها لا تبدو لك معقولة. وعندما يحصل ذلك، فإنه يعني إما أنك تنظر إلى المعلومات المغلوطة، أو أنها تصبح معقولة فقط حين غيَّرت فرضيَّتك.</a:t>
            </a:r>
          </a:p>
          <a:p>
            <a:pPr marL="285750" indent="-285750" algn="just" rtl="1">
              <a:lnSpc>
                <a:spcPts val="3000"/>
              </a:lnSpc>
              <a:spcBef>
                <a:spcPts val="600"/>
              </a:spcBef>
              <a:buFont typeface="Wingdings" pitchFamily="2" charset="2"/>
              <a:buChar char="§"/>
            </a:pPr>
            <a:endParaRPr lang="ar-SA" sz="1600" dirty="0">
              <a:latin typeface="Alexandria" charset="0"/>
              <a:cs typeface="Alexandria" charset="0"/>
            </a:endParaRPr>
          </a:p>
        </p:txBody>
      </p:sp>
      <p:pic>
        <p:nvPicPr>
          <p:cNvPr id="7" name="Graphic 21">
            <a:extLst>
              <a:ext uri="{FF2B5EF4-FFF2-40B4-BE49-F238E27FC236}">
                <a16:creationId xmlns:a16="http://schemas.microsoft.com/office/drawing/2014/main" id="{7449C44A-20B6-8FBF-589D-D799DE4A6A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218" name="Picture 2" descr="Margaret Maloney → Notable and interesting journalism">
            <a:extLst>
              <a:ext uri="{FF2B5EF4-FFF2-40B4-BE49-F238E27FC236}">
                <a16:creationId xmlns:a16="http://schemas.microsoft.com/office/drawing/2014/main" id="{D6584564-BE13-4ABE-5B49-CDFC42540C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151" y="1972020"/>
            <a:ext cx="5052539" cy="39220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7357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155576-CB78-B802-A3EE-38ADCA5527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045388-F514-AD32-F6F2-5BA86AF4F5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2C79125-B0D0-C7BB-5CC9-0528EB65D427}"/>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هـ . استخدام الصيغة الرسمية كفرضية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EDD85404-CE36-ABCE-7D6D-A23DDC0BD8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BFEE52-F856-D908-9BB2-3279DD4EF00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7971FC-4B0F-C87B-0E7E-BCEE61BD4A6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F732847-8926-6BCF-6B69-A3E684327421}"/>
              </a:ext>
            </a:extLst>
          </p:cNvPr>
          <p:cNvSpPr txBox="1"/>
          <p:nvPr/>
        </p:nvSpPr>
        <p:spPr>
          <a:xfrm>
            <a:off x="5754029" y="2028915"/>
            <a:ext cx="5513456"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ليس من الضروري دائماً طرح فرضيَّة. إذ يمكن أحياناً التعامل مع بيان رسمي، أو معلومة جاءت من مصدر مجهول، كفرضيَّة مفصلة تتطلب تحقُّقاً – وهذا أسلوب بسيط يمكن لنتائجه أن تكون مدهشة.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وتذكر مبدأ مهما: تدور معظم الاستقصاءات حول الفرق بين وعد أعلن وبين ما إذا تم التمسك به أم لا. لذا، يمكن استخدام الوعد الرسمي كفرضية، وسيظهر التحقق الذي تجريه إذا تم التمسك بالوعد أم لا.</a:t>
            </a:r>
          </a:p>
          <a:p>
            <a:pPr marL="285750" indent="-285750" algn="just" rtl="1">
              <a:lnSpc>
                <a:spcPts val="3000"/>
              </a:lnSpc>
              <a:spcBef>
                <a:spcPts val="600"/>
              </a:spcBef>
              <a:buFont typeface="Wingdings" pitchFamily="2" charset="2"/>
              <a:buChar char="§"/>
            </a:pPr>
            <a:endParaRPr lang="ar-SA" sz="1600" dirty="0">
              <a:latin typeface="Alexandria" charset="0"/>
              <a:cs typeface="Alexandria" charset="0"/>
            </a:endParaRPr>
          </a:p>
        </p:txBody>
      </p:sp>
      <p:pic>
        <p:nvPicPr>
          <p:cNvPr id="7" name="Graphic 21">
            <a:extLst>
              <a:ext uri="{FF2B5EF4-FFF2-40B4-BE49-F238E27FC236}">
                <a16:creationId xmlns:a16="http://schemas.microsoft.com/office/drawing/2014/main" id="{673280DB-19C5-A124-4564-FD72CC1385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42" name="Picture 2" descr="Broadcasters Provide Award-Winning Investigative Journalism">
            <a:extLst>
              <a:ext uri="{FF2B5EF4-FFF2-40B4-BE49-F238E27FC236}">
                <a16:creationId xmlns:a16="http://schemas.microsoft.com/office/drawing/2014/main" id="{AD4B0083-FF2C-5B27-7029-92CFF63BEC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794483"/>
            <a:ext cx="4829514" cy="4152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0036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5A852-6990-142A-C08B-ACDF080536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BAAEF0-A268-E011-318E-6D7435993404}"/>
              </a:ext>
            </a:extLst>
          </p:cNvPr>
          <p:cNvSpPr/>
          <p:nvPr/>
        </p:nvSpPr>
        <p:spPr>
          <a:xfrm>
            <a:off x="617280" y="1685495"/>
            <a:ext cx="10812720" cy="437041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1D9CDAF9-9DE6-50C8-2CE8-D66FAE049E09}"/>
              </a:ext>
            </a:extLst>
          </p:cNvPr>
          <p:cNvSpPr txBox="1"/>
          <p:nvPr/>
        </p:nvSpPr>
        <p:spPr>
          <a:xfrm>
            <a:off x="2368674" y="1083696"/>
            <a:ext cx="7556402" cy="523220"/>
          </a:xfrm>
          <a:prstGeom prst="rect">
            <a:avLst/>
          </a:prstGeom>
          <a:noFill/>
        </p:spPr>
        <p:txBody>
          <a:bodyPr wrap="square" rtlCol="0">
            <a:spAutoFit/>
          </a:bodyPr>
          <a:lstStyle/>
          <a:p>
            <a:pPr algn="r" rtl="1"/>
            <a:r>
              <a:rPr lang="ar-SA" sz="2800" b="1" dirty="0">
                <a:solidFill>
                  <a:srgbClr val="FF0000"/>
                </a:solidFill>
                <a:latin typeface="Alexandria" charset="0"/>
                <a:cs typeface="Alexandria" charset="0"/>
              </a:rPr>
              <a:t>نشاط: مشاهدة فيديو عن مصادر الفرضيات</a:t>
            </a:r>
            <a:endParaRPr lang="en-US" sz="2800" b="1" dirty="0">
              <a:solidFill>
                <a:srgbClr val="FF0000"/>
              </a:solidFill>
              <a:latin typeface="Alexandria" charset="0"/>
              <a:cs typeface="Alexandria" charset="0"/>
            </a:endParaRPr>
          </a:p>
        </p:txBody>
      </p:sp>
      <p:sp>
        <p:nvSpPr>
          <p:cNvPr id="5" name="Rectangle 4">
            <a:extLst>
              <a:ext uri="{FF2B5EF4-FFF2-40B4-BE49-F238E27FC236}">
                <a16:creationId xmlns:a16="http://schemas.microsoft.com/office/drawing/2014/main" id="{93A3A66B-B850-D566-7C4D-232B6AE59E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A4063F-55E0-4653-B3CA-DF1E8B2410EC}"/>
              </a:ext>
            </a:extLst>
          </p:cNvPr>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E73DD1-D1A7-D35D-BB22-9EACE277F3B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7D9125C-858E-A498-C699-77693008A4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6ACDC76-6289-012A-1C27-775A3409D597}"/>
              </a:ext>
            </a:extLst>
          </p:cNvPr>
          <p:cNvSpPr/>
          <p:nvPr/>
        </p:nvSpPr>
        <p:spPr>
          <a:xfrm>
            <a:off x="5029200" y="2196941"/>
            <a:ext cx="6088566" cy="2975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SA" sz="2000" dirty="0">
                <a:latin typeface="Alexandria" charset="0"/>
                <a:cs typeface="Alexandria" charset="0"/>
              </a:rPr>
              <a:t>يمكنك مشاهدة الفيديو عن مصادر الفرضيات في الصحافة الاستقصائية من خلال الرابط التالي:</a:t>
            </a:r>
          </a:p>
          <a:p>
            <a:pPr algn="just" rtl="1"/>
            <a:endParaRPr lang="ar-SA" sz="2000" dirty="0">
              <a:latin typeface="Alexandria" charset="0"/>
              <a:cs typeface="Alexandria" charset="0"/>
            </a:endParaRPr>
          </a:p>
          <a:p>
            <a:pPr algn="just" rtl="1"/>
            <a:endParaRPr lang="ar-SA" sz="2000" dirty="0">
              <a:latin typeface="Alexandria" charset="0"/>
              <a:cs typeface="Alexandria" charset="0"/>
            </a:endParaRPr>
          </a:p>
          <a:p>
            <a:pPr algn="ctr" rtl="1"/>
            <a:r>
              <a:rPr lang="en-US" sz="2000" dirty="0">
                <a:latin typeface="Alexandria" charset="0"/>
                <a:cs typeface="Alexandria" charset="0"/>
                <a:hlinkClick r:id="rId3"/>
              </a:rPr>
              <a:t>https://youtu.be/JWsJYrki9rQ?si=J5l-Ih0oekQZE6Ke</a:t>
            </a:r>
            <a:r>
              <a:rPr lang="ar-SA" sz="2000" dirty="0">
                <a:latin typeface="Alexandria" charset="0"/>
                <a:cs typeface="Alexandria" charset="0"/>
              </a:rPr>
              <a:t> </a:t>
            </a:r>
          </a:p>
        </p:txBody>
      </p:sp>
      <p:pic>
        <p:nvPicPr>
          <p:cNvPr id="2" name="Picture 2">
            <a:extLst>
              <a:ext uri="{FF2B5EF4-FFF2-40B4-BE49-F238E27FC236}">
                <a16:creationId xmlns:a16="http://schemas.microsoft.com/office/drawing/2014/main" id="{969F6C43-C0B0-EC34-FB23-A33AE48C23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2677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CD1A0-8701-B10B-A184-98FBF09003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12CA54-056E-A6D7-334D-CADED161138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EBB0FD3-B120-F203-6F05-31D1487E4FFC}"/>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و. ابدأ بإستراتيجية!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1161429-0E17-C001-B217-1914169642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A4E4AB-5EAE-57EF-A813-868D10EA0EC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BCC4AF7-EEC0-B120-25D6-8853B4EDAB5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696B67E-3535-DBA4-B591-9631844CD7A1}"/>
              </a:ext>
            </a:extLst>
          </p:cNvPr>
          <p:cNvSpPr txBox="1"/>
          <p:nvPr/>
        </p:nvSpPr>
        <p:spPr>
          <a:xfrm>
            <a:off x="942308" y="2028915"/>
            <a:ext cx="10325177"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اقض وقتا كافيا لوضع استراتيجيتك- أي الترتيب والتنظيم الذي ستنفذ على أساسهِ مهمَّات محددةً، وكيفية انسجامها مع بعضها البعض. فالتجربة المهنية علمتنا أن مثل هذه طريقة ستوفر عليك في النهاية كثيراً من الوقت.</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وهذا التنظيم يتطلَّب وضع قائمة أوليّة بالأسئلة التي يجب الحصول على أجوبة عنها.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يفضل البدء بالأسئلة الأسهل؛ أي تلك التي تستطيع الإجابة عنها بمعلومات متاحة على الانترنت، في الأبحاث، المجلات المتخصصة وبرامج عمل المنظمات والحكومات التي لا تتطلّب التحدث إلى الناس. بصورة عامة، أول ما يفعله إعلامي إخباري هو التقاط الهاتف وطرح أسئلة على المصدر المعني. لا نقول، طبعاً، إنه يجب عليك أن لا تتحدث إلى الناس. بل أنك ستجد مزايا عديدة إن بدأت البحث بطريقة لا تثير ضجة وتلفت النظر. حالما تسير في مشروعك، سيعرف أناس عديدون ما تفعله وقد يحاولون عرقلته.</a:t>
            </a:r>
          </a:p>
        </p:txBody>
      </p:sp>
      <p:pic>
        <p:nvPicPr>
          <p:cNvPr id="7" name="Graphic 21">
            <a:extLst>
              <a:ext uri="{FF2B5EF4-FFF2-40B4-BE49-F238E27FC236}">
                <a16:creationId xmlns:a16="http://schemas.microsoft.com/office/drawing/2014/main" id="{E82CAE5A-58AE-596F-5886-32F9DE6735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731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422FFB-1668-194B-1F1C-92A05580D0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300D77-4D2A-0704-7805-77C0404AD3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4B99C47-02D0-C119-50C3-CF75B40B69D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و. ابدأ بإستراتيجية!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F991E902-A327-FDC6-63B2-59264D9148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92DCD9-2C05-BA0B-669A-3BA3F8E761A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A3857D7-6766-EB55-97A5-0271EA2FB40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46D6494-3D37-933F-BDE9-6C4F07F58021}"/>
              </a:ext>
            </a:extLst>
          </p:cNvPr>
          <p:cNvSpPr txBox="1"/>
          <p:nvPr/>
        </p:nvSpPr>
        <p:spPr>
          <a:xfrm>
            <a:off x="942308" y="2028915"/>
            <a:ext cx="10325177"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ذلك يجعلك بحاجة إلى معرفة ما إذا كانت هناك مصادر علنية متاحة تستطيع الوصول إليها أم لا – مثل وثائق حكومية، تقارير إخبارية وغيرها. مصادر كهذه يمكنها أن تخدمك في التحقق من أجزاء واضحة في فرضيّتك. إذا كانت هذه المصادر موجودة، </a:t>
            </a:r>
            <a:r>
              <a:rPr lang="ar-SA" sz="1600" dirty="0" err="1">
                <a:latin typeface="Alexandria" charset="0"/>
                <a:cs typeface="Alexandria" charset="0"/>
              </a:rPr>
              <a:t>إلجأ</a:t>
            </a:r>
            <a:r>
              <a:rPr lang="ar-SA" sz="1600" dirty="0">
                <a:latin typeface="Alexandria" charset="0"/>
                <a:cs typeface="Alexandria" charset="0"/>
              </a:rPr>
              <a:t> إليها أولاً، لكن قبل ذلك، سلّح نفسك بالمعرفة وتحول إلى خبير في الموضوع. فهذا سيمكنك من فهم القصة قبل أن تتحدث إلى الناس، وسوف يقدِّرون لك ذلك.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a:t>
            </a:r>
            <a:r>
              <a:rPr lang="ar-SA" sz="1600" b="1" dirty="0">
                <a:solidFill>
                  <a:srgbClr val="FF0000"/>
                </a:solidFill>
                <a:latin typeface="Alexandria" charset="0"/>
                <a:cs typeface="Alexandria" charset="0"/>
              </a:rPr>
              <a:t>“مركز النزاهة العام” </a:t>
            </a:r>
            <a:r>
              <a:rPr lang="en-US" sz="1600" b="1" dirty="0">
                <a:solidFill>
                  <a:srgbClr val="FF0000"/>
                </a:solidFill>
                <a:latin typeface="Alexandria" charset="0"/>
                <a:cs typeface="Alexandria" charset="0"/>
              </a:rPr>
              <a:t>Public Center for Integrity </a:t>
            </a:r>
            <a:r>
              <a:rPr lang="ar-SA" sz="1600" b="1" dirty="0">
                <a:solidFill>
                  <a:srgbClr val="FF0000"/>
                </a:solidFill>
                <a:latin typeface="Alexandria" charset="0"/>
                <a:cs typeface="Alexandria" charset="0"/>
              </a:rPr>
              <a:t> في الولايات المتحدة</a:t>
            </a:r>
            <a:r>
              <a:rPr lang="ar-SA" sz="1600" dirty="0">
                <a:latin typeface="Alexandria" charset="0"/>
                <a:cs typeface="Alexandria" charset="0"/>
              </a:rPr>
              <a:t>، يُطلب من المستقصين المبتدئين تمضية عدة أسابيع في البحث عن موضوع ما قبل أن يُسمح لهم بالاتصال بأي مصادر للمعلومات. قد لا تكون بحاجة إلى ذلك الوقت كله. ولكن عليك التخلص من عادة الاعتماد على آخرين للحصول على معلومات يمكنك العثور عليها بنفسك. في الفصل اللاحق، سننظر بالتفصيل في كيفية العثور على مصادر المعلومات العلنية واستخدامها.</a:t>
            </a:r>
          </a:p>
        </p:txBody>
      </p:sp>
      <p:pic>
        <p:nvPicPr>
          <p:cNvPr id="7" name="Graphic 21">
            <a:extLst>
              <a:ext uri="{FF2B5EF4-FFF2-40B4-BE49-F238E27FC236}">
                <a16:creationId xmlns:a16="http://schemas.microsoft.com/office/drawing/2014/main" id="{43363DEC-8E00-4BB4-8806-9F2BECAA97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7882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5C64D9-69E7-6BC2-A430-F91227E024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485909-5BDF-5F38-744C-612D9808AA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5E60F02-86E8-3812-1FC1-12FE3CC2D1BD}"/>
              </a:ext>
            </a:extLst>
          </p:cNvPr>
          <p:cNvSpPr txBox="1"/>
          <p:nvPr/>
        </p:nvSpPr>
        <p:spPr>
          <a:xfrm>
            <a:off x="2452278" y="1210875"/>
            <a:ext cx="8353253" cy="430887"/>
          </a:xfrm>
          <a:prstGeom prst="rect">
            <a:avLst/>
          </a:prstGeom>
          <a:noFill/>
        </p:spPr>
        <p:txBody>
          <a:bodyPr wrap="square" rtlCol="0">
            <a:spAutoFit/>
          </a:bodyPr>
          <a:lstStyle/>
          <a:p>
            <a:pPr algn="just" rtl="1"/>
            <a:r>
              <a:rPr lang="ar-SA" sz="2200" b="1" dirty="0" err="1">
                <a:solidFill>
                  <a:srgbClr val="F58221"/>
                </a:solidFill>
                <a:latin typeface="Alexandria" charset="0"/>
                <a:cs typeface="Alexandria" charset="0"/>
              </a:rPr>
              <a:t>ز</a:t>
            </a:r>
            <a:r>
              <a:rPr lang="ar-SA" sz="2200" b="1" dirty="0">
                <a:solidFill>
                  <a:srgbClr val="F58221"/>
                </a:solidFill>
                <a:latin typeface="Alexandria" charset="0"/>
                <a:cs typeface="Alexandria" charset="0"/>
              </a:rPr>
              <a:t> . دراسة حالة من حالات التحقيق باستعمال أسلوب الافتراض</a:t>
            </a:r>
          </a:p>
        </p:txBody>
      </p:sp>
      <p:sp>
        <p:nvSpPr>
          <p:cNvPr id="5" name="Rectangle 4">
            <a:extLst>
              <a:ext uri="{FF2B5EF4-FFF2-40B4-BE49-F238E27FC236}">
                <a16:creationId xmlns:a16="http://schemas.microsoft.com/office/drawing/2014/main" id="{9B2676BC-A18A-1EAB-EEDD-16B95859E5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ACED61-5801-8FE9-0AA6-77F4E7CBDF2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20A4C03-81BD-EEDB-B794-9330F7C9B02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1905C64-03F4-A4A0-1A5A-C701336778C1}"/>
              </a:ext>
            </a:extLst>
          </p:cNvPr>
          <p:cNvSpPr txBox="1"/>
          <p:nvPr/>
        </p:nvSpPr>
        <p:spPr>
          <a:xfrm>
            <a:off x="942308" y="2028915"/>
            <a:ext cx="10325177" cy="381713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مأساة «الطفل الرضيع دو». مارك </a:t>
            </a:r>
            <a:r>
              <a:rPr lang="ar-SA" sz="1600" b="1" dirty="0" err="1">
                <a:solidFill>
                  <a:srgbClr val="FF0000"/>
                </a:solidFill>
                <a:latin typeface="Alexandria" charset="0"/>
                <a:cs typeface="Alexandria" charset="0"/>
              </a:rPr>
              <a:t>هنــتر</a:t>
            </a:r>
            <a:r>
              <a:rPr lang="ar-SA" sz="1600" b="1" dirty="0">
                <a:solidFill>
                  <a:srgbClr val="FF0000"/>
                </a:solidFill>
                <a:latin typeface="Alexandria" charset="0"/>
                <a:cs typeface="Alexandria" charset="0"/>
              </a:rPr>
              <a:t> </a:t>
            </a:r>
            <a:endParaRPr lang="en-US" sz="1600" b="1" dirty="0">
              <a:solidFill>
                <a:srgbClr val="FF0000"/>
              </a:solidFill>
              <a:latin typeface="Alexandria" charset="0"/>
              <a:cs typeface="Alexandria" charset="0"/>
            </a:endParaRP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عندما طلب رئيس التحرير أن أستقصي معلومة وصلت إليه من أحد أصدقائه. قال الصديق: “يقدم أطباء على قتل أطفال (خدج) لإيقافهم عن النمو بإعاقات” وشدد رئيس التحرير على أنه في حال لم أحصل على القصة فسأخسر وظيفتي.</a:t>
            </a:r>
          </a:p>
          <a:p>
            <a:pPr marL="285750" indent="-285750" algn="just" rtl="1">
              <a:lnSpc>
                <a:spcPts val="3000"/>
              </a:lnSpc>
              <a:spcBef>
                <a:spcPts val="600"/>
              </a:spcBef>
              <a:buFont typeface="Wingdings" pitchFamily="2" charset="2"/>
              <a:buChar char="§"/>
            </a:pPr>
            <a:r>
              <a:rPr lang="ar-SA" sz="1600" b="1" dirty="0">
                <a:solidFill>
                  <a:srgbClr val="00B050"/>
                </a:solidFill>
                <a:latin typeface="Alexandria" charset="0"/>
                <a:cs typeface="Alexandria" charset="0"/>
              </a:rPr>
              <a:t>1- عزل العناصر، والعثور على مصادر علنية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بدأت بسؤال نفسي ما هو الخطأ في هذه القصة؟ كبداية، هل تؤمن حقا بأن مجموعة من الأطباء المجانين، المدربين علي إنقاذ الحياة، قد </a:t>
            </a:r>
            <a:r>
              <a:rPr lang="ar-SA" sz="1600" dirty="0" err="1">
                <a:latin typeface="Alexandria" charset="0"/>
                <a:cs typeface="Alexandria" charset="0"/>
              </a:rPr>
              <a:t>تحولو</a:t>
            </a:r>
            <a:r>
              <a:rPr lang="ar-SA" sz="1600" dirty="0">
                <a:latin typeface="Alexandria" charset="0"/>
                <a:cs typeface="Alexandria" charset="0"/>
              </a:rPr>
              <a:t> فجأة إلي قتلة أطفال؟ وأين ستجدهم؟ هل شاهدت أبداً طبيباً يضع شارة على صدره تقول، «أنا أقتل الأطفال كخدمة عامة»؟ طبعاً لا.</a:t>
            </a:r>
          </a:p>
          <a:p>
            <a:pPr marL="285750" indent="-285750" algn="just" rtl="1">
              <a:lnSpc>
                <a:spcPts val="3000"/>
              </a:lnSpc>
              <a:spcBef>
                <a:spcPts val="600"/>
              </a:spcBef>
              <a:buFont typeface="Wingdings" pitchFamily="2" charset="2"/>
              <a:buChar char="§"/>
            </a:pPr>
            <a:endParaRPr lang="ar-SA" sz="1600" dirty="0">
              <a:latin typeface="Alexandria" charset="0"/>
              <a:cs typeface="Alexandria" charset="0"/>
            </a:endParaRPr>
          </a:p>
        </p:txBody>
      </p:sp>
      <p:pic>
        <p:nvPicPr>
          <p:cNvPr id="7" name="Graphic 21">
            <a:extLst>
              <a:ext uri="{FF2B5EF4-FFF2-40B4-BE49-F238E27FC236}">
                <a16:creationId xmlns:a16="http://schemas.microsoft.com/office/drawing/2014/main" id="{A9827690-F8E0-3AB6-B1ED-425768790E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58398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DAEFF-5A12-683C-46D7-F5279E0047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404D8B-5C0B-6977-3FFB-94EBC358D78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81765094-1F71-A2A4-C1BD-4ECC7B4ACA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EEE436-898F-7E91-9489-88F4802902B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1C8D943-2555-AC32-F442-1024F1FE2AE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F4BBEC3-C043-FA71-7FC9-9B541E14988E}"/>
              </a:ext>
            </a:extLst>
          </p:cNvPr>
          <p:cNvSpPr txBox="1"/>
          <p:nvPr/>
        </p:nvSpPr>
        <p:spPr>
          <a:xfrm>
            <a:off x="942308" y="2028915"/>
            <a:ext cx="10325177" cy="127797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أين تعتقد أنك ستجدهم، على فرض أنهم موجودون؟ هل ستتصل بمستشفى ما وتسأل «هل يوجد لديكم أطباء قتلة؟» طبعاً لا.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ورغم ذلك، في القصة ما هو صحيح من حيث إنها تتضمن عدة عناصر يُمكننا التحقق منها:</a:t>
            </a:r>
          </a:p>
        </p:txBody>
      </p:sp>
      <p:pic>
        <p:nvPicPr>
          <p:cNvPr id="7" name="Graphic 21">
            <a:extLst>
              <a:ext uri="{FF2B5EF4-FFF2-40B4-BE49-F238E27FC236}">
                <a16:creationId xmlns:a16="http://schemas.microsoft.com/office/drawing/2014/main" id="{5ECABC23-3C76-A99A-5AA7-8FDE27E739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red and grey rectangular sign with white text&#10;&#10;Description automatically generated">
            <a:extLst>
              <a:ext uri="{FF2B5EF4-FFF2-40B4-BE49-F238E27FC236}">
                <a16:creationId xmlns:a16="http://schemas.microsoft.com/office/drawing/2014/main" id="{38EA3D23-93E0-8E1C-2BB0-C632E8EC0A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7375" y="3429000"/>
            <a:ext cx="5697250" cy="2596564"/>
          </a:xfrm>
          <a:prstGeom prst="rect">
            <a:avLst/>
          </a:prstGeom>
        </p:spPr>
      </p:pic>
      <p:sp>
        <p:nvSpPr>
          <p:cNvPr id="3" name="TextBox 2">
            <a:extLst>
              <a:ext uri="{FF2B5EF4-FFF2-40B4-BE49-F238E27FC236}">
                <a16:creationId xmlns:a16="http://schemas.microsoft.com/office/drawing/2014/main" id="{58AF6A94-EE77-75EE-8CBD-42E0598BD749}"/>
              </a:ext>
            </a:extLst>
          </p:cNvPr>
          <p:cNvSpPr txBox="1"/>
          <p:nvPr/>
        </p:nvSpPr>
        <p:spPr>
          <a:xfrm>
            <a:off x="2452278" y="1210875"/>
            <a:ext cx="8353253" cy="430887"/>
          </a:xfrm>
          <a:prstGeom prst="rect">
            <a:avLst/>
          </a:prstGeom>
          <a:noFill/>
        </p:spPr>
        <p:txBody>
          <a:bodyPr wrap="square" rtlCol="0">
            <a:spAutoFit/>
          </a:bodyPr>
          <a:lstStyle/>
          <a:p>
            <a:pPr algn="just" rtl="1"/>
            <a:r>
              <a:rPr lang="ar-SA" sz="2200" b="1" dirty="0" err="1">
                <a:solidFill>
                  <a:srgbClr val="F58221"/>
                </a:solidFill>
                <a:latin typeface="Alexandria" charset="0"/>
                <a:cs typeface="Alexandria" charset="0"/>
              </a:rPr>
              <a:t>ز</a:t>
            </a:r>
            <a:r>
              <a:rPr lang="ar-SA" sz="2200" b="1" dirty="0">
                <a:solidFill>
                  <a:srgbClr val="F58221"/>
                </a:solidFill>
                <a:latin typeface="Alexandria" charset="0"/>
                <a:cs typeface="Alexandria" charset="0"/>
              </a:rPr>
              <a:t> . دراسة حالة من حالات التحقيق باستعمال أسلوب الافتراض</a:t>
            </a:r>
          </a:p>
        </p:txBody>
      </p:sp>
    </p:spTree>
    <p:extLst>
      <p:ext uri="{BB962C8B-B14F-4D97-AF65-F5344CB8AC3E}">
        <p14:creationId xmlns:p14="http://schemas.microsoft.com/office/powerpoint/2010/main" val="2051720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C7C3EF-F35B-1E88-7F37-5D9A26AB7E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53AB0A-123A-3E13-0F52-75AE190F60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5011219B-B2CC-25C1-99D6-955E9A4DA3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42F606-9AC9-60FC-E062-C92C32DD192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D9F41F-1836-C0CA-BE1F-DABDC978C27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0733024-571B-CFB5-B0B9-5CB95974DD3B}"/>
              </a:ext>
            </a:extLst>
          </p:cNvPr>
          <p:cNvSpPr txBox="1"/>
          <p:nvPr/>
        </p:nvSpPr>
        <p:spPr>
          <a:xfrm>
            <a:off x="942308" y="2028915"/>
            <a:ext cx="10325177"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وأصعب ما يُراد التحقق منه أعلاه هو كيف ستقتل طفلاً في مهجع ولادة. (كلا، لا تستطيع أن تتصل بمستشفى وتسأل: “هل قتلتم أي أطفالا أخيراً؟ وكيف”؟).</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لذا وضعنا هذا الأمر جانباً. وبدلاً منه، بحثنا عن الجهات الطبية المتخصصة المرجعية، التي ستمكننا من القراءة المتعمقة لآخر المعلومات الطبيّة. وسعينا أيضاً للحصول على إحصاءات عن الولادة المبكرة والإعاقات. كل ذلك كان متاحا في المكتبات المحليّة – المثال النموذجي لمصدر علني نلجأ إليه.</a:t>
            </a:r>
          </a:p>
          <a:p>
            <a:pPr marL="285750" indent="-285750" algn="just" rtl="1">
              <a:lnSpc>
                <a:spcPts val="3000"/>
              </a:lnSpc>
              <a:spcBef>
                <a:spcPts val="600"/>
              </a:spcBef>
              <a:buFont typeface="Wingdings" pitchFamily="2" charset="2"/>
              <a:buChar char="§"/>
            </a:pPr>
            <a:r>
              <a:rPr lang="ar-SA" sz="1600" b="1" dirty="0">
                <a:solidFill>
                  <a:srgbClr val="00B050"/>
                </a:solidFill>
                <a:latin typeface="Alexandria" charset="0"/>
                <a:cs typeface="Alexandria" charset="0"/>
              </a:rPr>
              <a:t>2- التحليل الأول: هل تصمد الفرضية؟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كانت الخطوة الثانية هي ربط المعلومات بعضها البعض، لنرى إن كانت تدعم فرضيتنا. جمعنا كل الإحصاءات القومية عن أوزان حديثي الولادة، والمعيار الأساس للولادة المبكرة. وبحثنا في الدراسات العلمية التي أوردت معدلات الإعاقة بين هؤلاء الأطفال، واكتشفنا منحنى ً بيانيا بدا كالآتي:</a:t>
            </a:r>
          </a:p>
        </p:txBody>
      </p:sp>
      <p:pic>
        <p:nvPicPr>
          <p:cNvPr id="7" name="Graphic 21">
            <a:extLst>
              <a:ext uri="{FF2B5EF4-FFF2-40B4-BE49-F238E27FC236}">
                <a16:creationId xmlns:a16="http://schemas.microsoft.com/office/drawing/2014/main" id="{2C925B9A-04AD-F137-70CD-FD9AA0150D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3520D56-FC77-40DB-DB8B-7759411643B4}"/>
              </a:ext>
            </a:extLst>
          </p:cNvPr>
          <p:cNvSpPr txBox="1"/>
          <p:nvPr/>
        </p:nvSpPr>
        <p:spPr>
          <a:xfrm>
            <a:off x="2452278" y="1210875"/>
            <a:ext cx="8353253" cy="430887"/>
          </a:xfrm>
          <a:prstGeom prst="rect">
            <a:avLst/>
          </a:prstGeom>
          <a:noFill/>
        </p:spPr>
        <p:txBody>
          <a:bodyPr wrap="square" rtlCol="0">
            <a:spAutoFit/>
          </a:bodyPr>
          <a:lstStyle/>
          <a:p>
            <a:pPr algn="just" rtl="1"/>
            <a:r>
              <a:rPr lang="ar-SA" sz="2200" b="1" dirty="0" err="1">
                <a:solidFill>
                  <a:srgbClr val="F58221"/>
                </a:solidFill>
                <a:latin typeface="Alexandria" charset="0"/>
                <a:cs typeface="Alexandria" charset="0"/>
              </a:rPr>
              <a:t>ز</a:t>
            </a:r>
            <a:r>
              <a:rPr lang="ar-SA" sz="2200" b="1" dirty="0">
                <a:solidFill>
                  <a:srgbClr val="F58221"/>
                </a:solidFill>
                <a:latin typeface="Alexandria" charset="0"/>
                <a:cs typeface="Alexandria" charset="0"/>
              </a:rPr>
              <a:t> . دراسة حالة من حالات التحقيق باستعمال أسلوب الافتراض</a:t>
            </a:r>
          </a:p>
        </p:txBody>
      </p:sp>
    </p:spTree>
    <p:extLst>
      <p:ext uri="{BB962C8B-B14F-4D97-AF65-F5344CB8AC3E}">
        <p14:creationId xmlns:p14="http://schemas.microsoft.com/office/powerpoint/2010/main" val="3678148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C5B2F-8DF5-D3A9-76A6-1AFEE0F692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053E25-7059-1FAE-BE15-D9C365804C6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F99D22F2-8D9B-393F-1A2F-2E6BE7B07E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F6601C-4B5A-70DF-6ED9-067A7215B8C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B132DB-4714-5154-DB03-719E901DB97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4235E08-1FDC-726D-C48B-02C86CBC5736}"/>
              </a:ext>
            </a:extLst>
          </p:cNvPr>
          <p:cNvSpPr txBox="1"/>
          <p:nvPr/>
        </p:nvSpPr>
        <p:spPr>
          <a:xfrm>
            <a:off x="5140467" y="1850497"/>
            <a:ext cx="6127018" cy="3964611"/>
          </a:xfrm>
          <a:prstGeom prst="rect">
            <a:avLst/>
          </a:prstGeom>
          <a:noFill/>
        </p:spPr>
        <p:txBody>
          <a:bodyPr wrap="square" rtlCol="0">
            <a:spAutoFit/>
          </a:bodyPr>
          <a:lstStyle/>
          <a:p>
            <a:pPr marL="285750" indent="-285750" algn="just" defTabSz="914400" rtl="1" eaLnBrk="1" latinLnBrk="0" hangingPunct="1">
              <a:lnSpc>
                <a:spcPts val="3000"/>
              </a:lnSpc>
              <a:spcBef>
                <a:spcPts val="600"/>
              </a:spcBef>
              <a:buFont typeface="Wingdings" pitchFamily="2" charset="2"/>
              <a:buChar char="§"/>
            </a:pPr>
            <a:r>
              <a:rPr lang="ar-SA" sz="1400" dirty="0">
                <a:latin typeface="Alexandria" charset="0"/>
                <a:cs typeface="Alexandria" charset="0"/>
              </a:rPr>
              <a:t>بكلمات أخري، من سنة 1974 إلى سنة 1984 هبط بحدة عدد الأطفال المولودين مبكرا بإعاقة. ولأن الولادة المبكرة مرتبطة أيضا بالإعاقات، هبط أيضا عدد الأطفال المعاقين. بعدئذ، ومنذ سنة 1984 فصاعداً، ارتفعت الأعداد مرة أخرى.</a:t>
            </a:r>
          </a:p>
          <a:p>
            <a:pPr marL="285750" indent="-285750" algn="just" defTabSz="914400" rtl="1" eaLnBrk="1" latinLnBrk="0" hangingPunct="1">
              <a:lnSpc>
                <a:spcPts val="3000"/>
              </a:lnSpc>
              <a:spcBef>
                <a:spcPts val="600"/>
              </a:spcBef>
              <a:buFont typeface="Wingdings" pitchFamily="2" charset="2"/>
              <a:buChar char="§"/>
            </a:pPr>
            <a:r>
              <a:rPr lang="ar-SA" sz="1400" dirty="0">
                <a:latin typeface="Alexandria" charset="0"/>
                <a:cs typeface="Alexandria" charset="0"/>
              </a:rPr>
              <a:t>هل يؤيد هذا فرضيَّتنا أم ينفيها؟ هذه المعلومات لا تقول لنا إن كان هناك قتلة أطفال طلقاء. فلربما كان ارتفاع عدد الأطفال المولودين حديثاً بإعاقات مرة أخرى بعد سنة 1982 هو الذي دفع بعض المجانين لوقف المَدِّ. ولكننا لا نعرف ذلك إلى الآن. ولا نعرف أيضا أن كان هؤلاء الأطباء المجانين قد فعلوا فعلتهم بين 1970 – 1984 ومن ثم قرروا التوقف قبل أن يقبض عليهم. كان كل ما نعرفه هو أن شيئا ما تغير سنة 1984.</a:t>
            </a:r>
          </a:p>
        </p:txBody>
      </p:sp>
      <p:pic>
        <p:nvPicPr>
          <p:cNvPr id="7" name="Graphic 21">
            <a:extLst>
              <a:ext uri="{FF2B5EF4-FFF2-40B4-BE49-F238E27FC236}">
                <a16:creationId xmlns:a16="http://schemas.microsoft.com/office/drawing/2014/main" id="{8F7BEA76-5DC0-101A-2689-260DB1D609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graph with red and grey stripes&#10;&#10;Description automatically generated">
            <a:extLst>
              <a:ext uri="{FF2B5EF4-FFF2-40B4-BE49-F238E27FC236}">
                <a16:creationId xmlns:a16="http://schemas.microsoft.com/office/drawing/2014/main" id="{463BCBBD-BB43-8720-AE95-AD214B8160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1" y="2441585"/>
            <a:ext cx="4233745" cy="2860344"/>
          </a:xfrm>
          <a:prstGeom prst="rect">
            <a:avLst/>
          </a:prstGeom>
        </p:spPr>
      </p:pic>
      <p:sp>
        <p:nvSpPr>
          <p:cNvPr id="9" name="TextBox 8">
            <a:extLst>
              <a:ext uri="{FF2B5EF4-FFF2-40B4-BE49-F238E27FC236}">
                <a16:creationId xmlns:a16="http://schemas.microsoft.com/office/drawing/2014/main" id="{54D53CA2-8936-AAA4-7396-3DC80973E7EB}"/>
              </a:ext>
            </a:extLst>
          </p:cNvPr>
          <p:cNvSpPr txBox="1"/>
          <p:nvPr/>
        </p:nvSpPr>
        <p:spPr>
          <a:xfrm>
            <a:off x="2452278" y="1210875"/>
            <a:ext cx="8353253" cy="430887"/>
          </a:xfrm>
          <a:prstGeom prst="rect">
            <a:avLst/>
          </a:prstGeom>
          <a:noFill/>
        </p:spPr>
        <p:txBody>
          <a:bodyPr wrap="square" rtlCol="0">
            <a:spAutoFit/>
          </a:bodyPr>
          <a:lstStyle/>
          <a:p>
            <a:pPr algn="just" rtl="1"/>
            <a:r>
              <a:rPr lang="ar-SA" sz="2200" b="1" dirty="0" err="1">
                <a:solidFill>
                  <a:srgbClr val="F58221"/>
                </a:solidFill>
                <a:latin typeface="Alexandria" charset="0"/>
                <a:cs typeface="Alexandria" charset="0"/>
              </a:rPr>
              <a:t>ز</a:t>
            </a:r>
            <a:r>
              <a:rPr lang="ar-SA" sz="2200" b="1" dirty="0">
                <a:solidFill>
                  <a:srgbClr val="F58221"/>
                </a:solidFill>
                <a:latin typeface="Alexandria" charset="0"/>
                <a:cs typeface="Alexandria" charset="0"/>
              </a:rPr>
              <a:t> . دراسة حالة من حالات التحقيق باستعمال أسلوب الافتراض</a:t>
            </a:r>
          </a:p>
        </p:txBody>
      </p:sp>
    </p:spTree>
    <p:extLst>
      <p:ext uri="{BB962C8B-B14F-4D97-AF65-F5344CB8AC3E}">
        <p14:creationId xmlns:p14="http://schemas.microsoft.com/office/powerpoint/2010/main" val="3217324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6239D-9842-F8F7-E1DC-852B91F35C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DD8499-FFC2-09E6-5743-9E4CCD484A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B77FC2E2-BF69-4518-4538-DE7EC88B713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A3D848-44F6-BFAA-0A77-FDEC7BE2FF1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75942B8-265E-9340-47BB-E31C0AA5EEF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4C91EE2-8FB7-4494-3302-D40C59014E72}"/>
              </a:ext>
            </a:extLst>
          </p:cNvPr>
          <p:cNvSpPr txBox="1"/>
          <p:nvPr/>
        </p:nvSpPr>
        <p:spPr>
          <a:xfrm>
            <a:off x="762000" y="1761287"/>
            <a:ext cx="10505485" cy="412805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3- تحقق آخر</a:t>
            </a:r>
          </a:p>
          <a:p>
            <a:pPr marL="285750" indent="-285750" algn="just" rtl="1">
              <a:lnSpc>
                <a:spcPts val="3000"/>
              </a:lnSpc>
              <a:spcBef>
                <a:spcPts val="600"/>
              </a:spcBef>
              <a:buFont typeface="Wingdings" pitchFamily="2" charset="2"/>
              <a:buChar char="§"/>
            </a:pPr>
            <a:r>
              <a:rPr lang="ar-SA" sz="1700" dirty="0">
                <a:latin typeface="Alexandria" charset="0"/>
                <a:cs typeface="Alexandria" charset="0"/>
              </a:rPr>
              <a:t>عدنا إلى المكتبة لجمع مزيد من المقالات العلمية حول الأطفال المولودين مبكرا بإعاقات. أشارت إحدى المقالات إلى شيء يُدعى «الطفل الرضيع دو». اتصلنا بالمؤلفة وسألناها ماذا يعني تعبير «الطفل الرضيع دو».</a:t>
            </a:r>
          </a:p>
          <a:p>
            <a:pPr marL="285750" indent="-285750" algn="just" rtl="1">
              <a:lnSpc>
                <a:spcPts val="3000"/>
              </a:lnSpc>
              <a:spcBef>
                <a:spcPts val="600"/>
              </a:spcBef>
              <a:buFont typeface="Wingdings" pitchFamily="2" charset="2"/>
              <a:buChar char="§"/>
            </a:pPr>
            <a:r>
              <a:rPr lang="ar-SA" sz="1700" b="1" dirty="0">
                <a:solidFill>
                  <a:srgbClr val="F58221"/>
                </a:solidFill>
                <a:latin typeface="Alexandria" charset="0"/>
                <a:cs typeface="Alexandria" charset="0"/>
              </a:rPr>
              <a:t>أجابت</a:t>
            </a:r>
            <a:r>
              <a:rPr lang="ar-SA" sz="1700" dirty="0">
                <a:latin typeface="Alexandria" charset="0"/>
                <a:cs typeface="Alexandria" charset="0"/>
              </a:rPr>
              <a:t>: «إنه قانون يتطلّب منا القيام بأي جهد ممكن لإنقاذ حياة الأطفال المولودين مبكرا، بغض النظر عن إعاقاتهم أو رغبات والِديهم».</a:t>
            </a:r>
          </a:p>
          <a:p>
            <a:pPr marL="285750" indent="-285750" algn="just" rtl="1">
              <a:lnSpc>
                <a:spcPts val="3000"/>
              </a:lnSpc>
              <a:spcBef>
                <a:spcPts val="600"/>
              </a:spcBef>
              <a:buFont typeface="Wingdings" pitchFamily="2" charset="2"/>
              <a:buChar char="§"/>
            </a:pPr>
            <a:r>
              <a:rPr lang="ar-SA" sz="1700" dirty="0">
                <a:latin typeface="Alexandria" charset="0"/>
                <a:cs typeface="Alexandria" charset="0"/>
              </a:rPr>
              <a:t>كان يمكن لهذه الحقيقة وحدها أن تُدَمِّر فرضيتنا – في حال تم تطبيق القانون بطريقة إجباريةً. لذا سألنا إن كان الأطباء يطيعون القانون. قالت لي: “يجب علينا ذلك. ويوجد في كل مستشفى خط ساخن للاتصال بالنائب العام. فإذا اعتقد شخص ما أنك لا تقوم بواجبك كطبيب، يتم اعتقالك”. سألناها إن كانت تعرف أمكنة يحصل ذلك فيها. فأجابت، نعم. (بعد ذلك، حصلنا على تقارير تفرض تطبيق القانون بالقوة من وكالة فدرالية).</a:t>
            </a:r>
          </a:p>
        </p:txBody>
      </p:sp>
      <p:pic>
        <p:nvPicPr>
          <p:cNvPr id="7" name="Graphic 21">
            <a:extLst>
              <a:ext uri="{FF2B5EF4-FFF2-40B4-BE49-F238E27FC236}">
                <a16:creationId xmlns:a16="http://schemas.microsoft.com/office/drawing/2014/main" id="{A3BBB009-DB3D-71B2-9DD0-FFAAD4454B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6653284-9531-FCCC-E9C5-51DD6B4A25BF}"/>
              </a:ext>
            </a:extLst>
          </p:cNvPr>
          <p:cNvSpPr txBox="1"/>
          <p:nvPr/>
        </p:nvSpPr>
        <p:spPr>
          <a:xfrm>
            <a:off x="2452278" y="1210875"/>
            <a:ext cx="8353253" cy="430887"/>
          </a:xfrm>
          <a:prstGeom prst="rect">
            <a:avLst/>
          </a:prstGeom>
          <a:noFill/>
        </p:spPr>
        <p:txBody>
          <a:bodyPr wrap="square" rtlCol="0">
            <a:spAutoFit/>
          </a:bodyPr>
          <a:lstStyle/>
          <a:p>
            <a:pPr algn="just" rtl="1"/>
            <a:r>
              <a:rPr lang="ar-SA" sz="2200" b="1" dirty="0" err="1">
                <a:solidFill>
                  <a:srgbClr val="F58221"/>
                </a:solidFill>
                <a:latin typeface="Alexandria" charset="0"/>
                <a:cs typeface="Alexandria" charset="0"/>
              </a:rPr>
              <a:t>ز</a:t>
            </a:r>
            <a:r>
              <a:rPr lang="ar-SA" sz="2200" b="1" dirty="0">
                <a:solidFill>
                  <a:srgbClr val="F58221"/>
                </a:solidFill>
                <a:latin typeface="Alexandria" charset="0"/>
                <a:cs typeface="Alexandria" charset="0"/>
              </a:rPr>
              <a:t> . دراسة حالة من حالات التحقيق باستعمال أسلوب الافتراض</a:t>
            </a:r>
          </a:p>
        </p:txBody>
      </p:sp>
    </p:spTree>
    <p:extLst>
      <p:ext uri="{BB962C8B-B14F-4D97-AF65-F5344CB8AC3E}">
        <p14:creationId xmlns:p14="http://schemas.microsoft.com/office/powerpoint/2010/main" val="790409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4AF495-BD0F-5516-7299-4FAC0BBA94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327CD0-EA47-E3EF-0A64-1AF7331765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305FA479-B335-AE38-19A2-06CCED421F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DE94DD-BB46-7AB3-230D-45515AB6DAB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6A855B-B56C-68A9-FE80-E10F8311347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17D885B-ACEC-C33C-C725-32BE08A000A8}"/>
              </a:ext>
            </a:extLst>
          </p:cNvPr>
          <p:cNvSpPr txBox="1"/>
          <p:nvPr/>
        </p:nvSpPr>
        <p:spPr>
          <a:xfrm>
            <a:off x="847494" y="1950858"/>
            <a:ext cx="10419992"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ثم سألناها عن تاريخ بدء تنفيذ القانون. قالت أصاب تخمينك إذ بدأ التطبيق عام 1984؟</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في هذا الوقت، بدت الفرضيَّة الأصليَّة ضعيفة جداً. ولكن فرضيَّة جديدة أخذت بالتشكل: «منع قانون أجيز سنة 1984 الأطباء السماح بموت الرضع المولودين مبكراً بإعاقات حادة موتاً طبيعياً عند الولادة. والنتيجة هي ازدياد شريحة السكان من المعاقين وإجهاد موازنة الأهالي”.</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في الأيام اللاحقة، وثّقنا الزيادة في قطاع السكان المعاقين، لأننا أردنا أن نرى حجم القصة ومدى كبرها. في البدء، حسبنا الأعداد الإضافية من الأطفال المولودين حديثاً الذين لم يموتوا، بفعل ذلك القانون، من سنة 1984-1995 أي الأطفال الذين كان سيُسمح بموتهم سابقاً. كان ذلك الحساب بسيطاً، يتمثل بطرح أرقام الولادات المبكرة في سنة 1983، السنة السابقة لتطبيق القانون، من أرقام السنوات اللاحقة. ثم حسبنا كم عدد الذين سيولدون بإعاقات، بناء على دراسات علمية تربط الولادة المبكرة بالإعاقات.</a:t>
            </a:r>
          </a:p>
        </p:txBody>
      </p:sp>
      <p:pic>
        <p:nvPicPr>
          <p:cNvPr id="7" name="Graphic 21">
            <a:extLst>
              <a:ext uri="{FF2B5EF4-FFF2-40B4-BE49-F238E27FC236}">
                <a16:creationId xmlns:a16="http://schemas.microsoft.com/office/drawing/2014/main" id="{1340C433-BB58-8921-5B31-E902AB765E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B2BA154-5693-9C7A-B9C2-948F3ADD5E56}"/>
              </a:ext>
            </a:extLst>
          </p:cNvPr>
          <p:cNvSpPr txBox="1"/>
          <p:nvPr/>
        </p:nvSpPr>
        <p:spPr>
          <a:xfrm>
            <a:off x="2452278" y="1210875"/>
            <a:ext cx="8353253" cy="430887"/>
          </a:xfrm>
          <a:prstGeom prst="rect">
            <a:avLst/>
          </a:prstGeom>
          <a:noFill/>
        </p:spPr>
        <p:txBody>
          <a:bodyPr wrap="square" rtlCol="0">
            <a:spAutoFit/>
          </a:bodyPr>
          <a:lstStyle/>
          <a:p>
            <a:pPr algn="just" rtl="1"/>
            <a:r>
              <a:rPr lang="ar-SA" sz="2200" b="1" dirty="0" err="1">
                <a:solidFill>
                  <a:srgbClr val="F58221"/>
                </a:solidFill>
                <a:latin typeface="Alexandria" charset="0"/>
                <a:cs typeface="Alexandria" charset="0"/>
              </a:rPr>
              <a:t>ز</a:t>
            </a:r>
            <a:r>
              <a:rPr lang="ar-SA" sz="2200" b="1" dirty="0">
                <a:solidFill>
                  <a:srgbClr val="F58221"/>
                </a:solidFill>
                <a:latin typeface="Alexandria" charset="0"/>
                <a:cs typeface="Alexandria" charset="0"/>
              </a:rPr>
              <a:t> . دراسة حالة من حالات التحقيق باستعمال أسلوب الافتراض</a:t>
            </a:r>
          </a:p>
        </p:txBody>
      </p:sp>
    </p:spTree>
    <p:extLst>
      <p:ext uri="{BB962C8B-B14F-4D97-AF65-F5344CB8AC3E}">
        <p14:creationId xmlns:p14="http://schemas.microsoft.com/office/powerpoint/2010/main" val="1357668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A65B58-39C2-C2E6-3CF4-86C083A791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8ECA5C-647F-43A6-4DB5-6488C203718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666EFE16-A3DE-5AE6-D133-D981AE340E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95152D-3085-AF7D-8144-A0589CC3B9F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90307B-B162-8E21-84F4-3B7DDB8A71D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EA2D30A-24A8-3DBF-8600-B7A200B1FAB7}"/>
              </a:ext>
            </a:extLst>
          </p:cNvPr>
          <p:cNvSpPr txBox="1"/>
          <p:nvPr/>
        </p:nvSpPr>
        <p:spPr>
          <a:xfrm>
            <a:off x="942308" y="2028915"/>
            <a:ext cx="10325177"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بعد ذلك، تحققنا من الأمر مع علماء الأوبئة، لأننا لسنا أطباء أو علماء رياضيات، وقد نكون مخطئين. والأهم، أننا لم نستطع تصديق الأعداد التي حسبناها. بدا لنا أنه يوجد على الأقل ربع مليون من الأطفال المصابين بإعاقات حادة جداً – أكفاء، مشلولون، متخلفون عقلياً بشكل مريع – بسبب ذلك القانون.</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قال الخبراء إن أعدادنا تبدو صحيحة. ولكن كان هناك جزء حساس آخر من القصة، تطلَّب طرح فرضيَّة جديدة. الأمر الذي يوصلنا إلى الحديث عن جزء أساس من العملية:</a:t>
            </a:r>
          </a:p>
          <a:p>
            <a:pPr marL="285750" indent="-285750" algn="just" rtl="1">
              <a:lnSpc>
                <a:spcPts val="3000"/>
              </a:lnSpc>
              <a:spcBef>
                <a:spcPts val="600"/>
              </a:spcBef>
              <a:buFont typeface="Wingdings" pitchFamily="2" charset="2"/>
              <a:buChar char="§"/>
            </a:pPr>
            <a:r>
              <a:rPr lang="ar-SA" sz="1600" b="1" dirty="0">
                <a:solidFill>
                  <a:srgbClr val="00B050"/>
                </a:solidFill>
                <a:latin typeface="Alexandria" charset="0"/>
                <a:cs typeface="Alexandria" charset="0"/>
              </a:rPr>
              <a:t>4- اطرح فرضيَّة فرعيَّة جديدة لتأخذ بالحسبان زوايا مختلفة من القصة.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غالبا ما يكشف البحث المعمق احتمالات لقصص جديدة لم تكن معروفة حين بدأ الاستقصاء. وكثيراً ما تتطلب هذه الاحتمالات ُ فرضيَّات ٍ جديدةً يُكن، بدورها، التحقق منها. إذا لم تكن هذه الاحتمالات مرتبطة باستقصائك الأصلي، فقد تختار تجاهلها الآن لكي لا تدخل في مسارات قد تشتت جهدك.</a:t>
            </a:r>
          </a:p>
        </p:txBody>
      </p:sp>
      <p:pic>
        <p:nvPicPr>
          <p:cNvPr id="7" name="Graphic 21">
            <a:extLst>
              <a:ext uri="{FF2B5EF4-FFF2-40B4-BE49-F238E27FC236}">
                <a16:creationId xmlns:a16="http://schemas.microsoft.com/office/drawing/2014/main" id="{5221A8FF-CC6A-4A21-F590-C6EF0DCF02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9D54E8A-BC7A-1EDA-74F9-B942B3A2134D}"/>
              </a:ext>
            </a:extLst>
          </p:cNvPr>
          <p:cNvSpPr txBox="1"/>
          <p:nvPr/>
        </p:nvSpPr>
        <p:spPr>
          <a:xfrm>
            <a:off x="2452278" y="1210875"/>
            <a:ext cx="8353253" cy="430887"/>
          </a:xfrm>
          <a:prstGeom prst="rect">
            <a:avLst/>
          </a:prstGeom>
          <a:noFill/>
        </p:spPr>
        <p:txBody>
          <a:bodyPr wrap="square" rtlCol="0">
            <a:spAutoFit/>
          </a:bodyPr>
          <a:lstStyle/>
          <a:p>
            <a:pPr algn="just" rtl="1"/>
            <a:r>
              <a:rPr lang="ar-SA" sz="2200" b="1" dirty="0" err="1">
                <a:solidFill>
                  <a:srgbClr val="F58221"/>
                </a:solidFill>
                <a:latin typeface="Alexandria" charset="0"/>
                <a:cs typeface="Alexandria" charset="0"/>
              </a:rPr>
              <a:t>ز</a:t>
            </a:r>
            <a:r>
              <a:rPr lang="ar-SA" sz="2200" b="1" dirty="0">
                <a:solidFill>
                  <a:srgbClr val="F58221"/>
                </a:solidFill>
                <a:latin typeface="Alexandria" charset="0"/>
                <a:cs typeface="Alexandria" charset="0"/>
              </a:rPr>
              <a:t> . دراسة حالة من حالات التحقيق باستعمال أسلوب الافتراض</a:t>
            </a:r>
          </a:p>
        </p:txBody>
      </p:sp>
    </p:spTree>
    <p:extLst>
      <p:ext uri="{BB962C8B-B14F-4D97-AF65-F5344CB8AC3E}">
        <p14:creationId xmlns:p14="http://schemas.microsoft.com/office/powerpoint/2010/main" val="2082617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F0AD7-CB56-8B83-40A3-EFAE5B7B43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0A7113-6F6D-4959-E320-264E41FD1C7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24A65213-65FE-EFEA-F762-6CB3096AB9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4C5871-A48D-10D8-2285-67FFBE7F6FF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940DB5-08E5-FFB9-A400-461063D79992}"/>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56C175C-504D-4029-8DDC-7982EA54B1E0}"/>
              </a:ext>
            </a:extLst>
          </p:cNvPr>
          <p:cNvSpPr txBox="1"/>
          <p:nvPr/>
        </p:nvSpPr>
        <p:spPr>
          <a:xfrm>
            <a:off x="784302" y="2140425"/>
            <a:ext cx="10505485" cy="359258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ولكنً، قد يكون الاكتشاف الجديد أحياناً أكثر أهمية مما كنت تسعى إليه في المقام الأول. وأحياناً أخرى، ستلقي الفرضيات الجديدة ضوءاً على فرضيَّتك الأوليَّة بطريقة مدهشة. لذا فإنك ستضيع فرصة الحصول على قصة رئيسة إن تجاهلتها.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في القضية التي بين أيدينا، نملك برهاناً إحصائياً قوياً يفيد أن ربع مليون طفل مُعاق تُركوا أحياء بسبب قانون غامض. ولكن ذلك يطرح سؤالاً: ماذا حدث لأولئك الأطفال؟ لاحظنا أن الولايات المتحدة الأمريكية عدلت لتوِّها قوانين الضمان الاجتماعي لتزيد من صعوبة تمتع الناس بفوائدها. فقطاعات السكان من الفقراء وبعامة غير البيض ممن يتلقون فوائد تعاني أيضاً من الولادة المبكرة وبنسبة أعلى من المجتمع الأوسع. ولذا أصبحت فرضيَّتنا: «إصلاح نظام الرفاه الاجتماعي سيزيد صعوبة الاعتناء بالأطفال المعاقين المولودين مبكراً”. وبسرعةٍ كبيرة، حصلنا على تأكيدٍ من مصادرَ علنيةٍ.</a:t>
            </a:r>
          </a:p>
        </p:txBody>
      </p:sp>
      <p:pic>
        <p:nvPicPr>
          <p:cNvPr id="7" name="Graphic 21">
            <a:extLst>
              <a:ext uri="{FF2B5EF4-FFF2-40B4-BE49-F238E27FC236}">
                <a16:creationId xmlns:a16="http://schemas.microsoft.com/office/drawing/2014/main" id="{B4EF9F68-6BF7-73FA-4EB7-A61A8F4884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FA38EFD-F4B5-8D5F-8FAC-9F25702E5060}"/>
              </a:ext>
            </a:extLst>
          </p:cNvPr>
          <p:cNvSpPr txBox="1"/>
          <p:nvPr/>
        </p:nvSpPr>
        <p:spPr>
          <a:xfrm>
            <a:off x="2452278" y="1210875"/>
            <a:ext cx="8353253" cy="430887"/>
          </a:xfrm>
          <a:prstGeom prst="rect">
            <a:avLst/>
          </a:prstGeom>
          <a:noFill/>
        </p:spPr>
        <p:txBody>
          <a:bodyPr wrap="square" rtlCol="0">
            <a:spAutoFit/>
          </a:bodyPr>
          <a:lstStyle/>
          <a:p>
            <a:pPr algn="just" rtl="1"/>
            <a:r>
              <a:rPr lang="ar-SA" sz="2200" b="1" dirty="0" err="1">
                <a:solidFill>
                  <a:srgbClr val="F58221"/>
                </a:solidFill>
                <a:latin typeface="Alexandria" charset="0"/>
                <a:cs typeface="Alexandria" charset="0"/>
              </a:rPr>
              <a:t>ز</a:t>
            </a:r>
            <a:r>
              <a:rPr lang="ar-SA" sz="2200" b="1" dirty="0">
                <a:solidFill>
                  <a:srgbClr val="F58221"/>
                </a:solidFill>
                <a:latin typeface="Alexandria" charset="0"/>
                <a:cs typeface="Alexandria" charset="0"/>
              </a:rPr>
              <a:t> . دراسة حالة من حالات التحقيق باستعمال أسلوب الافتراض</a:t>
            </a:r>
          </a:p>
        </p:txBody>
      </p:sp>
    </p:spTree>
    <p:extLst>
      <p:ext uri="{BB962C8B-B14F-4D97-AF65-F5344CB8AC3E}">
        <p14:creationId xmlns:p14="http://schemas.microsoft.com/office/powerpoint/2010/main" val="3626363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90FA0-4969-5AB5-695E-B859830FDF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BE8477-DABE-875E-712A-01A05A1C00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11CD9025-952C-971A-55D9-4373053476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FE8E68-35C6-334E-1CA5-E191FC413AA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8DAF066-3F39-E634-8DC3-D291A3FAB46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0322970-4539-2195-FE59-CE4E37DACC58}"/>
              </a:ext>
            </a:extLst>
          </p:cNvPr>
          <p:cNvSpPr txBox="1"/>
          <p:nvPr/>
        </p:nvSpPr>
        <p:spPr>
          <a:xfrm>
            <a:off x="942308" y="1906254"/>
            <a:ext cx="10325177"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كنا ما نزال بحاجة إلى حقائق كثيرة أخرى، ولكن مع ذلك فإن القصة التي أردنا استقصاءها كانت جاهزة. ذهبنا لرؤية مديرنا وقلنا له: يا مديرنا، لا نستطيع إثبات قصتَك َ الأصلية، ولكن إليك قصة نستطيع إثباتها: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“منع قانون أُقِرَّ سنة 1984 الأطباء من السماح بموت الأطفال المولودين حديثاً بإعاقات موتاً طبيعياً أثناء الولادة. كانت النتيجة ربع مليون طفل مقعد. ثم قطع عنهم ضمانهم الاجتماعي. أي أجبر القانون الأطفال المُقعدين على الحياة، وألقى بهم قانون آخر إلى الشارع”.</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وبعدها سألني مديري: “هل تريد أن تساعد في تغيير تلك القوانين”؟ كانت الفرضيَّة الأصلية التي أسقطناها، فرضيَّة مديري. الصحفيون السيئون غالبا ما يحاولون جعل الحقائق </a:t>
            </a:r>
            <a:r>
              <a:rPr lang="ar-SA" sz="1600" dirty="0" err="1">
                <a:latin typeface="Alexandria" charset="0"/>
                <a:cs typeface="Alexandria" charset="0"/>
              </a:rPr>
              <a:t>تتواءم</a:t>
            </a:r>
            <a:r>
              <a:rPr lang="ar-SA" sz="1600" dirty="0">
                <a:latin typeface="Alexandria" charset="0"/>
                <a:cs typeface="Alexandria" charset="0"/>
              </a:rPr>
              <a:t> مع فرضيَّتهم. أما الصحفيون الجيدون فيغيرون الفرضيَّة لتوائم الحقائق، سواء أحبوا الحقائق أم لا.</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نشر د. </a:t>
            </a:r>
            <a:r>
              <a:rPr lang="ar-SA" sz="1600" dirty="0" err="1">
                <a:solidFill>
                  <a:srgbClr val="FF0000"/>
                </a:solidFill>
                <a:latin typeface="Alexandria" charset="0"/>
                <a:cs typeface="Alexandria" charset="0"/>
              </a:rPr>
              <a:t>هنتر</a:t>
            </a:r>
            <a:r>
              <a:rPr lang="ar-SA" sz="1600" dirty="0">
                <a:solidFill>
                  <a:srgbClr val="FF0000"/>
                </a:solidFill>
                <a:latin typeface="Alexandria" charset="0"/>
                <a:cs typeface="Alexandria" charset="0"/>
              </a:rPr>
              <a:t> القصة، وفاز بجائزتين عنها. ولكن القوانين ما زالت موجودة. فهل </a:t>
            </a:r>
            <a:r>
              <a:rPr lang="ar-SA" sz="1600" dirty="0" err="1">
                <a:solidFill>
                  <a:srgbClr val="FF0000"/>
                </a:solidFill>
                <a:latin typeface="Alexandria" charset="0"/>
                <a:cs typeface="Alexandria" charset="0"/>
              </a:rPr>
              <a:t>نأسف</a:t>
            </a:r>
            <a:r>
              <a:rPr lang="ar-SA" sz="1600" dirty="0">
                <a:solidFill>
                  <a:srgbClr val="FF0000"/>
                </a:solidFill>
                <a:latin typeface="Alexandria" charset="0"/>
                <a:cs typeface="Alexandria" charset="0"/>
              </a:rPr>
              <a:t> على ذلك؟ نعم. ولكننا كنا </a:t>
            </a:r>
            <a:r>
              <a:rPr lang="ar-SA" sz="1600" dirty="0" err="1">
                <a:solidFill>
                  <a:srgbClr val="FF0000"/>
                </a:solidFill>
                <a:latin typeface="Alexandria" charset="0"/>
                <a:cs typeface="Alexandria" charset="0"/>
              </a:rPr>
              <a:t>سنأسف</a:t>
            </a:r>
            <a:r>
              <a:rPr lang="ar-SA" sz="1600" dirty="0">
                <a:solidFill>
                  <a:srgbClr val="FF0000"/>
                </a:solidFill>
                <a:latin typeface="Alexandria" charset="0"/>
                <a:cs typeface="Alexandria" charset="0"/>
              </a:rPr>
              <a:t> أكثر لو لم نروِ القصة أبداً. </a:t>
            </a:r>
          </a:p>
        </p:txBody>
      </p:sp>
      <p:pic>
        <p:nvPicPr>
          <p:cNvPr id="7" name="Graphic 21">
            <a:extLst>
              <a:ext uri="{FF2B5EF4-FFF2-40B4-BE49-F238E27FC236}">
                <a16:creationId xmlns:a16="http://schemas.microsoft.com/office/drawing/2014/main" id="{47AC6ADD-3470-3854-A4D0-A5CAAF4B9B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F5C2BC3-6EE7-8EEE-71FD-BFB2B8B8ED0F}"/>
              </a:ext>
            </a:extLst>
          </p:cNvPr>
          <p:cNvSpPr txBox="1"/>
          <p:nvPr/>
        </p:nvSpPr>
        <p:spPr>
          <a:xfrm>
            <a:off x="2452278" y="1210875"/>
            <a:ext cx="8353253" cy="430887"/>
          </a:xfrm>
          <a:prstGeom prst="rect">
            <a:avLst/>
          </a:prstGeom>
          <a:noFill/>
        </p:spPr>
        <p:txBody>
          <a:bodyPr wrap="square" rtlCol="0">
            <a:spAutoFit/>
          </a:bodyPr>
          <a:lstStyle/>
          <a:p>
            <a:pPr algn="just" rtl="1"/>
            <a:r>
              <a:rPr lang="ar-SA" sz="2200" b="1" dirty="0" err="1">
                <a:solidFill>
                  <a:srgbClr val="F58221"/>
                </a:solidFill>
                <a:latin typeface="Alexandria" charset="0"/>
                <a:cs typeface="Alexandria" charset="0"/>
              </a:rPr>
              <a:t>ز</a:t>
            </a:r>
            <a:r>
              <a:rPr lang="ar-SA" sz="2200" b="1" dirty="0">
                <a:solidFill>
                  <a:srgbClr val="F58221"/>
                </a:solidFill>
                <a:latin typeface="Alexandria" charset="0"/>
                <a:cs typeface="Alexandria" charset="0"/>
              </a:rPr>
              <a:t> . دراسة حالة من حالات التحقيق باستعمال أسلوب الافتراض</a:t>
            </a:r>
          </a:p>
        </p:txBody>
      </p:sp>
    </p:spTree>
    <p:extLst>
      <p:ext uri="{BB962C8B-B14F-4D97-AF65-F5344CB8AC3E}">
        <p14:creationId xmlns:p14="http://schemas.microsoft.com/office/powerpoint/2010/main" val="2222321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7613E-B0CA-8C6B-C3C0-B59E7B7705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7F4284-5179-875C-D126-C04C4896285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C6BCEFA0-59F7-10B5-19B7-F164183160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D29104-F9FB-4BD5-51D1-DE34F580D01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D720B6-7957-1746-913F-F14FEA496A22}"/>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7B90831-296D-14D3-6089-EC74E17D2404}"/>
              </a:ext>
            </a:extLst>
          </p:cNvPr>
          <p:cNvSpPr txBox="1"/>
          <p:nvPr/>
        </p:nvSpPr>
        <p:spPr>
          <a:xfrm>
            <a:off x="942308" y="2028915"/>
            <a:ext cx="10325177" cy="374647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لا تعني الإدارة شيئاً غير صوغ الأهداف والتأكد من أنها أنجزت، عبر المتابعة المتواصلة. هذا إجراء معياري في كل منظمة حسنة الإدارة في العالم، باستثناء الصحافة.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ونقترح عليك، بعد تحديد فرضيَّتك والوصول إلى برهان أولي على أنها تبدو مناسبة، أن تحدِّدَ أبعاد المشروع التالية:</a:t>
            </a:r>
          </a:p>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1- موعد تسليم التحقيق: </a:t>
            </a:r>
            <a:r>
              <a:rPr lang="ar-SA" dirty="0">
                <a:latin typeface="Alexandria" charset="0"/>
                <a:cs typeface="Alexandria" charset="0"/>
              </a:rPr>
              <a:t>الحد الأدنى لما يمكن أن تلتزم بتسليمه، على شكل قصص مكتملة؟ وما هو الحد الأقصى؟</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نقترح أن يكون الحد الأدنى قصة رئيسية واحدة قائمة على الفرضية الأولية أو على فرضيات مختلفة اكتشفت خلال التحقق. إذا تمتعت الفرضية بقيمة كافية يمكن أن توسع إلى مسلسل. لكن لا تعِدْ بأكثر مما تستطيع تسليمه، وحاول أن لا تقبل أقل مما يستحقه المشروع. </a:t>
            </a:r>
          </a:p>
        </p:txBody>
      </p:sp>
      <p:pic>
        <p:nvPicPr>
          <p:cNvPr id="7" name="Graphic 21">
            <a:extLst>
              <a:ext uri="{FF2B5EF4-FFF2-40B4-BE49-F238E27FC236}">
                <a16:creationId xmlns:a16="http://schemas.microsoft.com/office/drawing/2014/main" id="{856CEDAD-8B17-6139-408A-45C6178B5E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722958C-9E9A-A9F9-5638-6935773CC07E}"/>
              </a:ext>
            </a:extLst>
          </p:cNvPr>
          <p:cNvSpPr txBox="1"/>
          <p:nvPr/>
        </p:nvSpPr>
        <p:spPr>
          <a:xfrm>
            <a:off x="2356888" y="1120365"/>
            <a:ext cx="8512883" cy="461665"/>
          </a:xfrm>
          <a:prstGeom prst="rect">
            <a:avLst/>
          </a:prstGeom>
          <a:noFill/>
        </p:spPr>
        <p:txBody>
          <a:bodyPr wrap="square" rtlCol="0">
            <a:spAutoFit/>
          </a:bodyPr>
          <a:lstStyle/>
          <a:p>
            <a:pPr algn="just" rtl="1"/>
            <a:r>
              <a:rPr lang="ar-SA" sz="2400" b="1" dirty="0" err="1">
                <a:solidFill>
                  <a:srgbClr val="FF0000"/>
                </a:solidFill>
                <a:latin typeface="Alexandria" charset="0"/>
                <a:cs typeface="Alexandria" charset="0"/>
              </a:rPr>
              <a:t>ح</a:t>
            </a:r>
            <a:r>
              <a:rPr lang="ar-SA" sz="2400" b="1" dirty="0">
                <a:solidFill>
                  <a:srgbClr val="FF0000"/>
                </a:solidFill>
                <a:latin typeface="Alexandria" charset="0"/>
                <a:cs typeface="Alexandria" charset="0"/>
              </a:rPr>
              <a:t> . استخدام أسلوب الفرضيَّة لإدارة المشروع الاستقصائي</a:t>
            </a:r>
          </a:p>
        </p:txBody>
      </p:sp>
    </p:spTree>
    <p:extLst>
      <p:ext uri="{BB962C8B-B14F-4D97-AF65-F5344CB8AC3E}">
        <p14:creationId xmlns:p14="http://schemas.microsoft.com/office/powerpoint/2010/main" val="3022974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F22CB-2A8B-CA23-F906-90ED2B8E87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6DBFC3-39B2-95BF-3524-028E31441C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C9C10E5C-72F9-3F19-634F-5477DDE804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16D040-6D2E-9A86-7EDF-247279E7C08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5011ABB-037B-CF60-3174-CFF4295B6B6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4F52B5C-CB34-1AF9-7951-5A8BAAD52226}"/>
              </a:ext>
            </a:extLst>
          </p:cNvPr>
          <p:cNvSpPr txBox="1"/>
          <p:nvPr/>
        </p:nvSpPr>
        <p:spPr>
          <a:xfrm>
            <a:off x="3702205" y="2028915"/>
            <a:ext cx="7565280" cy="359258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2- محطات زمنية مرتبطة بالعملية: </a:t>
            </a:r>
            <a:r>
              <a:rPr lang="ar-SA" dirty="0">
                <a:latin typeface="Alexandria" charset="0"/>
                <a:cs typeface="Alexandria" charset="0"/>
              </a:rPr>
              <a:t>كم تحتاج من الوقت لتستشير أول مصادر علنية؟ متي ستتصل بمصادر بشرية وتجري معها مقابلات؟ متي ستكون مستعدا للبدء بكتابة مسودة القصة أو القصص؟</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نقترح أن يجري الإعلامي وزملاؤه في العمل مراجعات أسبوعية لمدي التقدم وفي هذا المجال، يكون الاهتمام الأساس هو التحقق من الفرضية واكتشاف معلومات جديدة. ولكن من المهم أيضا التأكد مما إذا كان المشروع يسير في الطريق الصحيحة لجهتي الوقت والتكاليف. ويجب عدم التسامح مع أي تأخير يُهدد مستقبل المشروع. والزملاء الذين لا يُسلِّمون موادهم وفق ما التزموا به يجب إخراجهم من فريق العمل.</a:t>
            </a:r>
          </a:p>
        </p:txBody>
      </p:sp>
      <p:pic>
        <p:nvPicPr>
          <p:cNvPr id="7" name="Graphic 21">
            <a:extLst>
              <a:ext uri="{FF2B5EF4-FFF2-40B4-BE49-F238E27FC236}">
                <a16:creationId xmlns:a16="http://schemas.microsoft.com/office/drawing/2014/main" id="{CEE70507-8B1A-2E0F-154B-7847D78052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0F3DC6F-8D32-FAD8-AA7B-2388F8610C88}"/>
              </a:ext>
            </a:extLst>
          </p:cNvPr>
          <p:cNvSpPr txBox="1"/>
          <p:nvPr/>
        </p:nvSpPr>
        <p:spPr>
          <a:xfrm>
            <a:off x="2341796" y="1120365"/>
            <a:ext cx="8525543" cy="461665"/>
          </a:xfrm>
          <a:prstGeom prst="rect">
            <a:avLst/>
          </a:prstGeom>
          <a:noFill/>
        </p:spPr>
        <p:txBody>
          <a:bodyPr wrap="square" rtlCol="0">
            <a:spAutoFit/>
          </a:bodyPr>
          <a:lstStyle/>
          <a:p>
            <a:pPr algn="just" rtl="1"/>
            <a:r>
              <a:rPr lang="ar-SA" sz="2400" b="1" dirty="0" err="1">
                <a:solidFill>
                  <a:srgbClr val="FF0000"/>
                </a:solidFill>
                <a:latin typeface="Alexandria" charset="0"/>
                <a:cs typeface="Alexandria" charset="0"/>
              </a:rPr>
              <a:t>ح</a:t>
            </a:r>
            <a:r>
              <a:rPr lang="ar-SA" sz="2400" b="1" dirty="0">
                <a:solidFill>
                  <a:srgbClr val="FF0000"/>
                </a:solidFill>
                <a:latin typeface="Alexandria" charset="0"/>
                <a:cs typeface="Alexandria" charset="0"/>
              </a:rPr>
              <a:t> . استخدام أسلوب الفرضيَّة لإدارة المشروع الاستقصائي</a:t>
            </a:r>
          </a:p>
        </p:txBody>
      </p:sp>
      <p:pic>
        <p:nvPicPr>
          <p:cNvPr id="14338" name="Picture 2" descr="The role of media and investigative journalism - WhistleblowerProtection.EU">
            <a:extLst>
              <a:ext uri="{FF2B5EF4-FFF2-40B4-BE49-F238E27FC236}">
                <a16:creationId xmlns:a16="http://schemas.microsoft.com/office/drawing/2014/main" id="{F2CF5D55-BF2A-6CC6-8B57-4C90806085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422" y="2137615"/>
            <a:ext cx="2862146" cy="3466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46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B9CBC-23FF-2D38-DFE1-138F9415D4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147FF3-14E4-2781-04D6-E2434B5E77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9590D419-14F2-9C9B-747C-1F38CDF89AD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792C3B-C3E2-D682-7AAB-4314E5CE2DD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ADF4BD8-D608-02DC-CB1F-711466003A5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AE614F3-F85C-F4B7-F338-43E4A22E5695}"/>
              </a:ext>
            </a:extLst>
          </p:cNvPr>
          <p:cNvSpPr txBox="1"/>
          <p:nvPr/>
        </p:nvSpPr>
        <p:spPr>
          <a:xfrm>
            <a:off x="942308" y="2028915"/>
            <a:ext cx="10325177" cy="366953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3- التكلفة والمردود</a:t>
            </a:r>
            <a:r>
              <a:rPr lang="ar-SA" dirty="0">
                <a:latin typeface="Alexandria" charset="0"/>
                <a:cs typeface="Alexandria" charset="0"/>
              </a:rPr>
              <a:t>: إلى جانب وقتك الثمين، قد تتوقع تكاليف للسفر والإقامة والاتصالات وتكاليف أخرى. ما هي؟ كن حريصا على تحديد أكبر قدر مستطاع.</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إذا كان الإعلامي يعمل مستقلا فيجب أن يأخذ بالاعتبار إن كانت التكاليف المشروع ستبرر؛ من ناحية مدخولا إضافيا أو معرفة جديدة أو مهارة مكتسبة أو من خلال التعرف إلى مصادر جديدة والحصول على امتيازات وفرص أخري.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ويفترض بالمؤسسة التي تعمل لديها أن تقدر إن كان يمكن تعويض تكاليف المشروع من خلال زيادة المبيعات أو تعزيز التميز في التغطية الإخبارية المختلفة؛ أي الاستقصاء. وعلي جميع المشاركين في المشروع أن يقدروا إن كان مبررا من منظور خدمة الجمهور. فكل هذه الأبعاد توفر شكلا من أشكال القيمة المضافة والتقييم.</a:t>
            </a:r>
          </a:p>
        </p:txBody>
      </p:sp>
      <p:pic>
        <p:nvPicPr>
          <p:cNvPr id="7" name="Graphic 21">
            <a:extLst>
              <a:ext uri="{FF2B5EF4-FFF2-40B4-BE49-F238E27FC236}">
                <a16:creationId xmlns:a16="http://schemas.microsoft.com/office/drawing/2014/main" id="{3E9239F9-AB82-8077-1C5A-7F39027B9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9743B8E-F0CB-F0D6-3C85-E34AFC424C24}"/>
              </a:ext>
            </a:extLst>
          </p:cNvPr>
          <p:cNvSpPr txBox="1"/>
          <p:nvPr/>
        </p:nvSpPr>
        <p:spPr>
          <a:xfrm>
            <a:off x="2341796" y="1120365"/>
            <a:ext cx="8525543" cy="461665"/>
          </a:xfrm>
          <a:prstGeom prst="rect">
            <a:avLst/>
          </a:prstGeom>
          <a:noFill/>
        </p:spPr>
        <p:txBody>
          <a:bodyPr wrap="square" rtlCol="0">
            <a:spAutoFit/>
          </a:bodyPr>
          <a:lstStyle/>
          <a:p>
            <a:pPr algn="just" rtl="1"/>
            <a:r>
              <a:rPr lang="ar-SA" sz="2400" b="1" dirty="0" err="1">
                <a:solidFill>
                  <a:srgbClr val="FF0000"/>
                </a:solidFill>
                <a:latin typeface="Alexandria" charset="0"/>
                <a:cs typeface="Alexandria" charset="0"/>
              </a:rPr>
              <a:t>ح</a:t>
            </a:r>
            <a:r>
              <a:rPr lang="ar-SA" sz="2400" b="1" dirty="0">
                <a:solidFill>
                  <a:srgbClr val="FF0000"/>
                </a:solidFill>
                <a:latin typeface="Alexandria" charset="0"/>
                <a:cs typeface="Alexandria" charset="0"/>
              </a:rPr>
              <a:t> . استخدام أسلوب الفرضيَّة لإدارة المشروع الاستقصائي</a:t>
            </a:r>
          </a:p>
        </p:txBody>
      </p:sp>
    </p:spTree>
    <p:extLst>
      <p:ext uri="{BB962C8B-B14F-4D97-AF65-F5344CB8AC3E}">
        <p14:creationId xmlns:p14="http://schemas.microsoft.com/office/powerpoint/2010/main" val="663087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7084FB-69A7-0BB4-A649-D3119E53B0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2AB7A8-B221-3755-8D53-E83A7A76B8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F0CAF738-8C84-003C-123E-E225FC8B37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97A71C-88B7-7DBC-C91F-7BF8462EA03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6F953D7-CF29-DF67-1E88-603A5492763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1F2846A-BF94-834B-669A-A8EF800D42AB}"/>
              </a:ext>
            </a:extLst>
          </p:cNvPr>
          <p:cNvSpPr txBox="1"/>
          <p:nvPr/>
        </p:nvSpPr>
        <p:spPr>
          <a:xfrm>
            <a:off x="3880624" y="1917405"/>
            <a:ext cx="7386861"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4- التأييد والإسناد</a:t>
            </a:r>
            <a:r>
              <a:rPr lang="ar-SA" dirty="0">
                <a:latin typeface="Alexandria" charset="0"/>
                <a:cs typeface="Alexandria" charset="0"/>
              </a:rPr>
              <a:t>: من ستهمه هذه القصة؟ كيف يمكن زيادة وعي الجمهور بالقصة؟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هل سيشمل ذلك تكاليف إضافية (بما فيها تكاليف وقتك ووقت آخرين)؟ ما هي الفوائد التي ستجنيها أنت أو مؤسستك من هذا الاستقصاء؟ ليس معقولاً أبداً الاستثمار في استقصاء لا تؤيده وسيلة الإعلام التي تنشره.</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فضلا عن ذلك، يُقلّص التأييد مخاطر الهجوم المضاد شرط أن يكون الاستقصاء دقيقاً، لأنه يجذب انتباه حلفاء مُحتملين. ويمكن جلب الانتباه والحصول على دعم من خلال عنوان بسيط (</a:t>
            </a:r>
            <a:r>
              <a:rPr lang="ar-SA" dirty="0" err="1">
                <a:latin typeface="Alexandria" charset="0"/>
                <a:cs typeface="Alexandria" charset="0"/>
              </a:rPr>
              <a:t>مانشيت</a:t>
            </a:r>
            <a:r>
              <a:rPr lang="ar-SA" dirty="0">
                <a:latin typeface="Alexandria" charset="0"/>
                <a:cs typeface="Alexandria" charset="0"/>
              </a:rPr>
              <a:t>) أو من خلال خلق اهتمام عبر فتح نقاشات في منتديات الانترنت المتعددة.</a:t>
            </a:r>
          </a:p>
        </p:txBody>
      </p:sp>
      <p:pic>
        <p:nvPicPr>
          <p:cNvPr id="7" name="Graphic 21">
            <a:extLst>
              <a:ext uri="{FF2B5EF4-FFF2-40B4-BE49-F238E27FC236}">
                <a16:creationId xmlns:a16="http://schemas.microsoft.com/office/drawing/2014/main" id="{82603935-34F9-D96F-A312-119A081A39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B7DC05B-54A7-CE7A-B455-377756A76FC1}"/>
              </a:ext>
            </a:extLst>
          </p:cNvPr>
          <p:cNvSpPr txBox="1"/>
          <p:nvPr/>
        </p:nvSpPr>
        <p:spPr>
          <a:xfrm>
            <a:off x="2341796" y="1120365"/>
            <a:ext cx="8525543" cy="461665"/>
          </a:xfrm>
          <a:prstGeom prst="rect">
            <a:avLst/>
          </a:prstGeom>
          <a:noFill/>
        </p:spPr>
        <p:txBody>
          <a:bodyPr wrap="square" rtlCol="0">
            <a:spAutoFit/>
          </a:bodyPr>
          <a:lstStyle/>
          <a:p>
            <a:pPr algn="just" rtl="1"/>
            <a:r>
              <a:rPr lang="ar-SA" sz="2400" b="1" dirty="0" err="1">
                <a:solidFill>
                  <a:srgbClr val="FF0000"/>
                </a:solidFill>
                <a:latin typeface="Alexandria" charset="0"/>
                <a:cs typeface="Alexandria" charset="0"/>
              </a:rPr>
              <a:t>ح</a:t>
            </a:r>
            <a:r>
              <a:rPr lang="ar-SA" sz="2400" b="1" dirty="0">
                <a:solidFill>
                  <a:srgbClr val="FF0000"/>
                </a:solidFill>
                <a:latin typeface="Alexandria" charset="0"/>
                <a:cs typeface="Alexandria" charset="0"/>
              </a:rPr>
              <a:t> . استخدام أسلوب الفرضيَّة لإدارة المشروع الاستقصائي</a:t>
            </a:r>
          </a:p>
        </p:txBody>
      </p:sp>
      <p:pic>
        <p:nvPicPr>
          <p:cNvPr id="12290" name="Picture 2" descr="10 examples of powerful investigative journalism">
            <a:extLst>
              <a:ext uri="{FF2B5EF4-FFF2-40B4-BE49-F238E27FC236}">
                <a16:creationId xmlns:a16="http://schemas.microsoft.com/office/drawing/2014/main" id="{F50C5926-C09C-AB4B-A5C5-5083786DB02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618" t="27722" r="12165" b="29209"/>
          <a:stretch/>
        </p:blipFill>
        <p:spPr bwMode="auto">
          <a:xfrm>
            <a:off x="661763" y="2533210"/>
            <a:ext cx="3174379" cy="270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458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489ED-BBF6-1C00-D077-ABE85010B5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4228AA-2F52-2842-698F-0BA366EACB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BB6CFABA-C908-1393-E699-67A8F29004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6A31692-A8B9-2161-DB82-6350DAC3C40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FEA6F6A-A502-D548-C672-123576284CB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BF8D3AD-B19D-E976-B930-4AA331C2E3C6}"/>
              </a:ext>
            </a:extLst>
          </p:cNvPr>
          <p:cNvSpPr txBox="1"/>
          <p:nvPr/>
        </p:nvSpPr>
        <p:spPr>
          <a:xfrm>
            <a:off x="4527395" y="1895102"/>
            <a:ext cx="6740090" cy="397730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يمكنُ إساءةَ استخدام هذه العمليات. فعلى سبيل المثال، يمكن لرئيس تحرير أن يضع أهدافاً غير واقعية، بهدف ٍ غير معلن لإفشال عمل إعلامي. ولكن من المهم جداً استبدال المواعيد النهائية اليومية </a:t>
            </a:r>
            <a:r>
              <a:rPr lang="en-US" dirty="0">
                <a:latin typeface="Alexandria" charset="0"/>
                <a:cs typeface="Alexandria" charset="0"/>
              </a:rPr>
              <a:t>daily dead-lines </a:t>
            </a:r>
            <a:r>
              <a:rPr lang="ar-SA" dirty="0">
                <a:latin typeface="Alexandria" charset="0"/>
                <a:cs typeface="Alexandria" charset="0"/>
              </a:rPr>
              <a:t> ببنية أخرى توضع فيها توقعات يمكن تحقيقها بحسب مواعيد زمنية قابلة للتطبيق.</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عندما تجري الأمور كما يجب، ستخدمك الفرضيَّة وتشكل عملية إثباتها مقاييس للتقدُّم ومؤشرات لما يجب فعله لاحقاً. ومن الذكاء أيضاً التفكير بما هو أبعد من القصة ذاتها، أي كيف يمكن أن يتقبّلها الجمهور. فرضيتك، التي تُعبِّر عن قصتِك بجمل قليلة، هي الأداة التي ستُمكنك من إثارة اهتمام آخرين.</a:t>
            </a:r>
          </a:p>
        </p:txBody>
      </p:sp>
      <p:pic>
        <p:nvPicPr>
          <p:cNvPr id="7" name="Graphic 21">
            <a:extLst>
              <a:ext uri="{FF2B5EF4-FFF2-40B4-BE49-F238E27FC236}">
                <a16:creationId xmlns:a16="http://schemas.microsoft.com/office/drawing/2014/main" id="{090DD03C-C497-3358-331E-03E55A2520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E9D5EA5-3FC4-D48C-703C-2F4BB33BCD7C}"/>
              </a:ext>
            </a:extLst>
          </p:cNvPr>
          <p:cNvSpPr txBox="1"/>
          <p:nvPr/>
        </p:nvSpPr>
        <p:spPr>
          <a:xfrm>
            <a:off x="2341796" y="1120365"/>
            <a:ext cx="8525543" cy="461665"/>
          </a:xfrm>
          <a:prstGeom prst="rect">
            <a:avLst/>
          </a:prstGeom>
          <a:noFill/>
        </p:spPr>
        <p:txBody>
          <a:bodyPr wrap="square" rtlCol="0">
            <a:spAutoFit/>
          </a:bodyPr>
          <a:lstStyle/>
          <a:p>
            <a:pPr algn="just" rtl="1"/>
            <a:r>
              <a:rPr lang="ar-SA" sz="2400" b="1" dirty="0" err="1">
                <a:solidFill>
                  <a:srgbClr val="FF0000"/>
                </a:solidFill>
                <a:latin typeface="Alexandria" charset="0"/>
                <a:cs typeface="Alexandria" charset="0"/>
              </a:rPr>
              <a:t>ح</a:t>
            </a:r>
            <a:r>
              <a:rPr lang="ar-SA" sz="2400" b="1" dirty="0">
                <a:solidFill>
                  <a:srgbClr val="FF0000"/>
                </a:solidFill>
                <a:latin typeface="Alexandria" charset="0"/>
                <a:cs typeface="Alexandria" charset="0"/>
              </a:rPr>
              <a:t> . استخدام أسلوب الفرضيَّة لإدارة المشروع الاستقصائي</a:t>
            </a:r>
          </a:p>
        </p:txBody>
      </p:sp>
      <p:pic>
        <p:nvPicPr>
          <p:cNvPr id="13314" name="Picture 2" descr="5 tips on using academic research as an investigative journalism tool">
            <a:extLst>
              <a:ext uri="{FF2B5EF4-FFF2-40B4-BE49-F238E27FC236}">
                <a16:creationId xmlns:a16="http://schemas.microsoft.com/office/drawing/2014/main" id="{E1852618-8AFC-83CD-A78A-E207A2760E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7398" y="2141974"/>
            <a:ext cx="3729880" cy="3565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3325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7E4A0-7F87-2619-C360-53A7E38D09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7BA0DB-EBB6-F68D-3B62-FB8DE5C27E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AF85F362-AE79-4BB3-561D-77FCC061F6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6991F2-0438-5506-6F30-4A60AC37CF9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F33A5FB-85CB-699B-3D61-D424193A7A8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162983F-65D0-2536-667E-ACEFA163AA1E}"/>
              </a:ext>
            </a:extLst>
          </p:cNvPr>
          <p:cNvSpPr txBox="1"/>
          <p:nvPr/>
        </p:nvSpPr>
        <p:spPr>
          <a:xfrm>
            <a:off x="942308" y="2028915"/>
            <a:ext cx="10325177" cy="359258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تذكر دائماً أن كل فرضية يضعها إعلامي يجب أن تتشكل كقصة يمكن أن تكون صحيحة. إنها تتضمن أخباراً، قضية وحلاًّ. </a:t>
            </a:r>
            <a:r>
              <a:rPr lang="ar-SA" dirty="0">
                <a:solidFill>
                  <a:srgbClr val="FF0000"/>
                </a:solidFill>
                <a:latin typeface="Alexandria" charset="0"/>
                <a:cs typeface="Alexandria" charset="0"/>
              </a:rPr>
              <a:t>وهذا يعني أن إبقاء الفرضيَّة نصب العين، يجعل الصحفي مُركزا على القصة، وليس على الحقائق فقط</a:t>
            </a:r>
            <a:r>
              <a:rPr lang="ar-SA"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قد تكون الحقائق أساس قصتك، ولكن الحقائق لا تخبرك بالقصة. والقصة تقول الحقائق. أي شخص لا يستطيع تذكر ثلاثة سطور من دفتر تسجيل عناوين وأرقام أشخاص يعرفهم، ولكن كل شخص يتذكر قصة ترتبط باسم شخص موجود في هذا الدفتر. من خلال تشكيل استقصائك كقصة (تذكر أنها قد تكون صحيحة أو لا تكون) منذ البداية، فإنك بذلك لا تساعد قُرّاءك أو مشاهديك المتوقعين على تذكرها فحسب، بل أيضاً تساعد نفسك على تذكرها. تذكر أن الجزء الأصعب في البحث الاستقصائي هو أن تتذكر القصة بينما تتراكم الحقائق.</a:t>
            </a:r>
          </a:p>
        </p:txBody>
      </p:sp>
      <p:pic>
        <p:nvPicPr>
          <p:cNvPr id="7" name="Graphic 21">
            <a:extLst>
              <a:ext uri="{FF2B5EF4-FFF2-40B4-BE49-F238E27FC236}">
                <a16:creationId xmlns:a16="http://schemas.microsoft.com/office/drawing/2014/main" id="{608F2F46-D1AF-0BCD-7E03-0956FC4B7A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0628088-DE3F-0C93-F087-41228DC3229F}"/>
              </a:ext>
            </a:extLst>
          </p:cNvPr>
          <p:cNvSpPr txBox="1"/>
          <p:nvPr/>
        </p:nvSpPr>
        <p:spPr>
          <a:xfrm>
            <a:off x="2671793" y="970179"/>
            <a:ext cx="5943193" cy="523220"/>
          </a:xfrm>
          <a:prstGeom prst="rect">
            <a:avLst/>
          </a:prstGeom>
          <a:noFill/>
        </p:spPr>
        <p:txBody>
          <a:bodyPr wrap="square" rtlCol="0">
            <a:spAutoFit/>
          </a:bodyPr>
          <a:lstStyle/>
          <a:p>
            <a:pPr algn="just" rtl="1"/>
            <a:r>
              <a:rPr lang="ar-SA" sz="2800" b="1" dirty="0" err="1">
                <a:latin typeface="Alexandria" charset="0"/>
                <a:cs typeface="Alexandria" charset="0"/>
              </a:rPr>
              <a:t>ط</a:t>
            </a:r>
            <a:r>
              <a:rPr lang="ar-SA" sz="2800" b="1" dirty="0">
                <a:latin typeface="Alexandria" charset="0"/>
                <a:cs typeface="Alexandria" charset="0"/>
              </a:rPr>
              <a:t> . ابْق َ مُركِّزاً على القصة.</a:t>
            </a:r>
          </a:p>
        </p:txBody>
      </p:sp>
    </p:spTree>
    <p:extLst>
      <p:ext uri="{BB962C8B-B14F-4D97-AF65-F5344CB8AC3E}">
        <p14:creationId xmlns:p14="http://schemas.microsoft.com/office/powerpoint/2010/main" val="2931012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3A7CE2-B0CF-4919-7368-90E5F94BB2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BCFC36-B10B-637E-01A6-9976D1595DA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8FB9FF43-8911-02DA-77D5-228D6AE4C7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474395B-637F-90D8-854F-9A495F97965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B8FB5F-FABB-B4CC-A174-3C6ABB12C05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99E239-95FA-6A90-9051-A66065E80DA7}"/>
              </a:ext>
            </a:extLst>
          </p:cNvPr>
          <p:cNvSpPr txBox="1"/>
          <p:nvPr/>
        </p:nvSpPr>
        <p:spPr>
          <a:xfrm>
            <a:off x="6991815" y="2028915"/>
            <a:ext cx="4275670" cy="197676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خذ وقتك كي تصبح خبيراً في هذا المنهج الاستقصائي القائم على أسلوب استعمال القصة كفرضية. </a:t>
            </a:r>
            <a:r>
              <a:rPr lang="ar-SA" dirty="0">
                <a:solidFill>
                  <a:srgbClr val="FF0000"/>
                </a:solidFill>
                <a:latin typeface="Alexandria" charset="0"/>
                <a:cs typeface="Alexandria" charset="0"/>
              </a:rPr>
              <a:t>اتبع أصول الممارسة المهنية في كل مرّة تستقصي فيها</a:t>
            </a:r>
            <a:r>
              <a:rPr lang="ar-SA" dirty="0">
                <a:latin typeface="Alexandria" charset="0"/>
                <a:cs typeface="Alexandria" charset="0"/>
              </a:rPr>
              <a:t>.</a:t>
            </a:r>
          </a:p>
        </p:txBody>
      </p:sp>
      <p:pic>
        <p:nvPicPr>
          <p:cNvPr id="7" name="Graphic 21">
            <a:extLst>
              <a:ext uri="{FF2B5EF4-FFF2-40B4-BE49-F238E27FC236}">
                <a16:creationId xmlns:a16="http://schemas.microsoft.com/office/drawing/2014/main" id="{50DB018D-5BBB-2A2A-7182-A0F19D15B7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795E0FA-A4E7-9A72-21DB-0E33E87AD05F}"/>
              </a:ext>
            </a:extLst>
          </p:cNvPr>
          <p:cNvSpPr txBox="1"/>
          <p:nvPr/>
        </p:nvSpPr>
        <p:spPr>
          <a:xfrm>
            <a:off x="2671793" y="970179"/>
            <a:ext cx="5943193" cy="523220"/>
          </a:xfrm>
          <a:prstGeom prst="rect">
            <a:avLst/>
          </a:prstGeom>
          <a:noFill/>
        </p:spPr>
        <p:txBody>
          <a:bodyPr wrap="square" rtlCol="0">
            <a:spAutoFit/>
          </a:bodyPr>
          <a:lstStyle/>
          <a:p>
            <a:pPr algn="just" rtl="1"/>
            <a:r>
              <a:rPr lang="ar-SA" sz="2800" b="1" dirty="0" err="1">
                <a:latin typeface="Alexandria" charset="0"/>
                <a:cs typeface="Alexandria" charset="0"/>
              </a:rPr>
              <a:t>ط</a:t>
            </a:r>
            <a:r>
              <a:rPr lang="ar-SA" sz="2800" b="1" dirty="0">
                <a:latin typeface="Alexandria" charset="0"/>
                <a:cs typeface="Alexandria" charset="0"/>
              </a:rPr>
              <a:t> . ابْق َ مُركِّزاً على القصة.</a:t>
            </a:r>
          </a:p>
        </p:txBody>
      </p:sp>
      <p:pic>
        <p:nvPicPr>
          <p:cNvPr id="11266" name="Picture 2" descr="10 طرق لإثبات &quot;فرضية&quot; التحقيق الاستقصائي | شبكة الصحفيين الدوليين">
            <a:extLst>
              <a:ext uri="{FF2B5EF4-FFF2-40B4-BE49-F238E27FC236}">
                <a16:creationId xmlns:a16="http://schemas.microsoft.com/office/drawing/2014/main" id="{BCD52E9C-4338-C8F3-2A4D-7523FDF33A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4486" y="1918076"/>
            <a:ext cx="5942002" cy="3905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4400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FC0A6-9E12-2F34-3B8C-C25FC899BE3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F8EEDCE-B042-563C-A61D-91B4CF62A40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CD34407-BA0E-21ED-D9C1-297ABC80FB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0724DA1-7D00-9E58-C837-E989E97DA8A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3D0A1CE-3B0E-7A8F-AD53-0E9FD80FCE6A}"/>
              </a:ext>
            </a:extLst>
          </p:cNvPr>
          <p:cNvSpPr txBox="1"/>
          <p:nvPr/>
        </p:nvSpPr>
        <p:spPr>
          <a:xfrm>
            <a:off x="4689257" y="1412953"/>
            <a:ext cx="6952615"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خاتمة وملخص بالنقاط الرئيسية في المحاضرة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BCD99593-458A-2516-9974-F3622DAA79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8F72F5E-A499-086F-B7F0-A413EEDFD88B}"/>
              </a:ext>
            </a:extLst>
          </p:cNvPr>
          <p:cNvSpPr txBox="1"/>
          <p:nvPr/>
        </p:nvSpPr>
        <p:spPr>
          <a:xfrm>
            <a:off x="4689257" y="2037829"/>
            <a:ext cx="6594376" cy="4131196"/>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الفرضية في التحقيق الاستقصائي.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مزايا الاستقصاء القائم على الفرضية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هل يمكن أن تكون الفرضيَّات خطرةً؟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كيف تعمل الفرضيَّات؟</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استخدام الصيغة الرسمية كفرضية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ابدأ الاستقصاء بإستراتيجية واضحة!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دراسة حالة من حالات التحقيق باستعمال أسلوب الافتراض</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استخدام أسلوب الفرضيَّة لإدارة المشروع الاستقصائي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لا تنشغل عن القصة الرئيسية للاستقصاء الذي تقوم به.</a:t>
            </a:r>
          </a:p>
        </p:txBody>
      </p:sp>
      <p:sp>
        <p:nvSpPr>
          <p:cNvPr id="32" name="Rectangle 31">
            <a:extLst>
              <a:ext uri="{FF2B5EF4-FFF2-40B4-BE49-F238E27FC236}">
                <a16:creationId xmlns:a16="http://schemas.microsoft.com/office/drawing/2014/main" id="{2BA73518-690B-D38E-FBA2-2CE1E506FC5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8443A93-2927-C328-ABE0-212EBC431F5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A6635204-6697-64FA-CA94-974857AD0226}"/>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0CE964ED-0D2F-3ED6-C37D-C3FBD78EF1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942818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p:cNvSpPr txBox="1"/>
          <p:nvPr/>
        </p:nvSpPr>
        <p:spPr>
          <a:xfrm>
            <a:off x="847494" y="2030771"/>
            <a:ext cx="10314878" cy="3900363"/>
          </a:xfrm>
          <a:prstGeom prst="rect">
            <a:avLst/>
          </a:prstGeom>
          <a:noFill/>
        </p:spPr>
        <p:txBody>
          <a:bodyPr wrap="square" rtlCol="0">
            <a:spAutoFit/>
          </a:bodyPr>
          <a:lstStyle/>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1. دراز، </a:t>
            </a:r>
            <a:r>
              <a:rPr lang="ar-SA" kern="100" dirty="0" err="1">
                <a:effectLst/>
                <a:latin typeface="Alexandria" pitchFamily="2" charset="-78"/>
                <a:ea typeface="Aptos" panose="020B0004020202020204" pitchFamily="34" charset="0"/>
                <a:cs typeface="Alexandria" pitchFamily="2" charset="-78"/>
              </a:rPr>
              <a:t>ش</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(2024). معالجة الصحافة الاستقصائية في الصحف الخاصة للقضايا العامة‎ "دراسة تحليلية". مجلة كلية الآداب، 70(70)، 333-350. </a:t>
            </a:r>
            <a:r>
              <a:rPr lang="en-US" kern="100" dirty="0">
                <a:effectLst/>
                <a:latin typeface="Alexandria" pitchFamily="2" charset="-78"/>
                <a:ea typeface="Aptos" panose="020B0004020202020204" pitchFamily="34" charset="0"/>
                <a:cs typeface="Alexandria" pitchFamily="2" charset="-78"/>
              </a:rPr>
              <a:t>https://</a:t>
            </a:r>
            <a:r>
              <a:rPr lang="en-US" kern="100" dirty="0" err="1">
                <a:effectLst/>
                <a:latin typeface="Alexandria" pitchFamily="2" charset="-78"/>
                <a:ea typeface="Aptos" panose="020B0004020202020204" pitchFamily="34" charset="0"/>
                <a:cs typeface="Alexandria" pitchFamily="2" charset="-78"/>
              </a:rPr>
              <a:t>doi.org</a:t>
            </a:r>
            <a:r>
              <a:rPr lang="en-US" kern="100" dirty="0">
                <a:effectLst/>
                <a:latin typeface="Alexandria" pitchFamily="2" charset="-78"/>
                <a:ea typeface="Aptos" panose="020B0004020202020204" pitchFamily="34" charset="0"/>
                <a:cs typeface="Alexandria" pitchFamily="2" charset="-78"/>
              </a:rPr>
              <a:t>/10.21608/bfa.2024.328845</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2. صاوي.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(2023). الصحافة الاستقصائية في زمن الذكاء الاصطناعي. العلا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3. الدليمي، </a:t>
            </a:r>
            <a:r>
              <a:rPr lang="ar-SA" kern="100" dirty="0" err="1">
                <a:effectLst/>
                <a:latin typeface="Alexandria" pitchFamily="2" charset="-78"/>
                <a:ea typeface="Aptos" panose="020B0004020202020204" pitchFamily="34" charset="0"/>
                <a:cs typeface="Alexandria" pitchFamily="2" charset="-78"/>
              </a:rPr>
              <a:t>ع</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(2019). الصحافة الاستقصائية. اليازوري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4. غرابة، ه. </a:t>
            </a:r>
            <a:r>
              <a:rPr lang="ar-SA" kern="100" dirty="0" err="1">
                <a:effectLst/>
                <a:latin typeface="Alexandria" pitchFamily="2" charset="-78"/>
                <a:ea typeface="Aptos" panose="020B0004020202020204" pitchFamily="34" charset="0"/>
                <a:cs typeface="Alexandria" pitchFamily="2" charset="-78"/>
              </a:rPr>
              <a:t>ح</a:t>
            </a:r>
            <a:r>
              <a:rPr lang="ar-SA" kern="100" dirty="0">
                <a:effectLst/>
                <a:latin typeface="Alexandria" pitchFamily="2" charset="-78"/>
                <a:ea typeface="Aptos" panose="020B0004020202020204" pitchFamily="34" charset="0"/>
                <a:cs typeface="Alexandria" pitchFamily="2" charset="-78"/>
              </a:rPr>
              <a:t>. (2019). التغطية الاستقصائية لقضايا الواقع المعاصر. العربي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5. شبكة إعلاميون من أجل صحافة استقصائية عربية (أريج). (2017). علي درب الحقيقة: دليل "أريج" للصحافة الاستقصائية العربية (ط3). منظمة اليونسكو- باريس.</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6. </a:t>
            </a:r>
            <a:r>
              <a:rPr lang="ar-SA" kern="100" dirty="0" err="1">
                <a:effectLst/>
                <a:latin typeface="Alexandria" pitchFamily="2" charset="-78"/>
                <a:ea typeface="Aptos" panose="020B0004020202020204" pitchFamily="34" charset="0"/>
                <a:cs typeface="Alexandria" pitchFamily="2" charset="-78"/>
              </a:rPr>
              <a:t>هانتر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ل.، &amp; </a:t>
            </a:r>
            <a:r>
              <a:rPr lang="ar-SA" kern="100" dirty="0" err="1">
                <a:effectLst/>
                <a:latin typeface="Alexandria" pitchFamily="2" charset="-78"/>
                <a:ea typeface="Aptos" panose="020B0004020202020204" pitchFamily="34" charset="0"/>
                <a:cs typeface="Alexandria" pitchFamily="2" charset="-78"/>
              </a:rPr>
              <a:t>سينجيرز</a:t>
            </a:r>
            <a:r>
              <a:rPr lang="ar-SA" kern="100" dirty="0">
                <a:effectLst/>
                <a:latin typeface="Alexandria" pitchFamily="2" charset="-78"/>
                <a:ea typeface="Aptos" panose="020B0004020202020204" pitchFamily="34" charset="0"/>
                <a:cs typeface="Alexandria" pitchFamily="2" charset="-78"/>
              </a:rPr>
              <a:t>، ل. (2015). الصحافة الاستقصائية الحديثة. فريدريش </a:t>
            </a:r>
            <a:r>
              <a:rPr lang="ar-SA" kern="100" dirty="0" err="1">
                <a:effectLst/>
                <a:latin typeface="Alexandria" pitchFamily="2" charset="-78"/>
                <a:ea typeface="Aptos" panose="020B0004020202020204" pitchFamily="34" charset="0"/>
                <a:cs typeface="Alexandria" pitchFamily="2" charset="-78"/>
              </a:rPr>
              <a:t>ناومان</a:t>
            </a:r>
            <a:r>
              <a:rPr lang="ar-SA" kern="100" dirty="0">
                <a:effectLst/>
                <a:latin typeface="Alexandria" pitchFamily="2" charset="-78"/>
                <a:ea typeface="Aptos" panose="020B0004020202020204" pitchFamily="34" charset="0"/>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946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2B97D-34DA-C4C9-5230-3362A803F8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E5D7B1-52FF-E650-A22A-26EA108B9F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9708568-3838-69E6-B9DF-4E5CE1248C14}"/>
              </a:ext>
            </a:extLst>
          </p:cNvPr>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358BBC8-4889-F1E0-09C0-3F3A281EA0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3C245F-D5B3-1264-0D7C-CFE8B6AB8912}"/>
              </a:ext>
            </a:extLst>
          </p:cNvPr>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6A8479-88F5-4F45-4C35-595447CB983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AAC119-A27E-E9FE-C9D8-2167966694BD}"/>
              </a:ext>
            </a:extLst>
          </p:cNvPr>
          <p:cNvSpPr txBox="1"/>
          <p:nvPr/>
        </p:nvSpPr>
        <p:spPr>
          <a:xfrm>
            <a:off x="841949" y="2017348"/>
            <a:ext cx="10307384" cy="3977307"/>
          </a:xfrm>
          <a:prstGeom prst="rect">
            <a:avLst/>
          </a:prstGeom>
          <a:noFill/>
        </p:spPr>
        <p:txBody>
          <a:bodyPr wrap="square" rtlCol="0">
            <a:spAutoFit/>
          </a:bodyPr>
          <a:lstStyle/>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1. </a:t>
            </a:r>
            <a:r>
              <a:rPr lang="en-US" kern="100" dirty="0" err="1">
                <a:effectLst/>
                <a:latin typeface="Alexandria" pitchFamily="2" charset="-78"/>
                <a:ea typeface="Aptos" panose="020B0004020202020204" pitchFamily="34" charset="0"/>
                <a:cs typeface="Alexandria" pitchFamily="2" charset="-78"/>
              </a:rPr>
              <a:t>Bebawi</a:t>
            </a:r>
            <a:r>
              <a:rPr lang="en-US" kern="100" dirty="0">
                <a:effectLst/>
                <a:latin typeface="Alexandria" pitchFamily="2" charset="-78"/>
                <a:ea typeface="Aptos" panose="020B0004020202020204" pitchFamily="34" charset="0"/>
                <a:cs typeface="Alexandria" pitchFamily="2" charset="-78"/>
              </a:rPr>
              <a:t>, S., </a:t>
            </a:r>
            <a:r>
              <a:rPr lang="en-US" kern="100" dirty="0" err="1">
                <a:effectLst/>
                <a:latin typeface="Alexandria" pitchFamily="2" charset="-78"/>
                <a:ea typeface="Aptos" panose="020B0004020202020204" pitchFamily="34" charset="0"/>
                <a:cs typeface="Alexandria" pitchFamily="2" charset="-78"/>
              </a:rPr>
              <a:t>Konow</a:t>
            </a:r>
            <a:r>
              <a:rPr lang="en-US" kern="100" dirty="0">
                <a:effectLst/>
                <a:latin typeface="Alexandria" pitchFamily="2" charset="-78"/>
                <a:ea typeface="Aptos" panose="020B0004020202020204" pitchFamily="34" charset="0"/>
                <a:cs typeface="Alexandria" pitchFamily="2" charset="-78"/>
              </a:rPr>
              <a:t>-Lund, M., &amp; Park, M. (2024). Toward a Hybrid Future for Investigative Journalism. Hybrid Investigative Journalism.</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2. </a:t>
            </a:r>
            <a:r>
              <a:rPr lang="en-US" kern="100" dirty="0" err="1">
                <a:effectLst/>
                <a:latin typeface="Alexandria" pitchFamily="2" charset="-78"/>
                <a:ea typeface="Aptos" panose="020B0004020202020204" pitchFamily="34" charset="0"/>
                <a:cs typeface="Alexandria" pitchFamily="2" charset="-78"/>
              </a:rPr>
              <a:t>Bjerknes</a:t>
            </a:r>
            <a:r>
              <a:rPr lang="en-US" kern="100" dirty="0">
                <a:effectLst/>
                <a:latin typeface="Alexandria" pitchFamily="2" charset="-78"/>
                <a:ea typeface="Aptos" panose="020B0004020202020204" pitchFamily="34" charset="0"/>
                <a:cs typeface="Alexandria" pitchFamily="2" charset="-78"/>
              </a:rPr>
              <a:t>, F. (2024). Exploring Investigative Journalism. Boundaries, Epistemologies and Visibilities.</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3. Wang, H., &amp; Li, A. (2024). A watchdog that no longer barks: role performance of investigative journalism in China in the digital age. Journalism Practice, 1-18.</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4. </a:t>
            </a:r>
            <a:r>
              <a:rPr lang="en-US" kern="100" dirty="0" err="1">
                <a:effectLst/>
                <a:latin typeface="Alexandria" pitchFamily="2" charset="-78"/>
                <a:ea typeface="Aptos" panose="020B0004020202020204" pitchFamily="34" charset="0"/>
                <a:cs typeface="Alexandria" pitchFamily="2" charset="-78"/>
              </a:rPr>
              <a:t>Wuergler</a:t>
            </a:r>
            <a:r>
              <a:rPr lang="en-US" kern="100" dirty="0">
                <a:effectLst/>
                <a:latin typeface="Alexandria" pitchFamily="2" charset="-78"/>
                <a:ea typeface="Aptos" panose="020B0004020202020204" pitchFamily="34" charset="0"/>
                <a:cs typeface="Alexandria" pitchFamily="2" charset="-78"/>
              </a:rPr>
              <a:t>, L., &amp; </a:t>
            </a:r>
            <a:r>
              <a:rPr lang="en-US" kern="100" dirty="0" err="1">
                <a:effectLst/>
                <a:latin typeface="Alexandria" pitchFamily="2" charset="-78"/>
                <a:ea typeface="Aptos" panose="020B0004020202020204" pitchFamily="34" charset="0"/>
                <a:cs typeface="Alexandria" pitchFamily="2" charset="-78"/>
              </a:rPr>
              <a:t>Cancela</a:t>
            </a:r>
            <a:r>
              <a:rPr lang="en-US" kern="100" dirty="0">
                <a:effectLst/>
                <a:latin typeface="Alexandria" pitchFamily="2" charset="-78"/>
                <a:ea typeface="Aptos" panose="020B0004020202020204" pitchFamily="34" charset="0"/>
                <a:cs typeface="Alexandria" pitchFamily="2" charset="-78"/>
              </a:rPr>
              <a:t>, P. (2024). How do investigative journalists initiate their stories? Exploring the investigative ecosystem of Switzerland. Journalism Practice, 18(6), 1398-1419.</a:t>
            </a:r>
          </a:p>
        </p:txBody>
      </p:sp>
      <p:pic>
        <p:nvPicPr>
          <p:cNvPr id="7" name="Graphic 21">
            <a:extLst>
              <a:ext uri="{FF2B5EF4-FFF2-40B4-BE49-F238E27FC236}">
                <a16:creationId xmlns:a16="http://schemas.microsoft.com/office/drawing/2014/main" id="{F93852C0-972A-7B92-7600-8AAD106D0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1946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79697" y="874103"/>
            <a:ext cx="4768596" cy="707886"/>
          </a:xfrm>
          <a:prstGeom prst="rect">
            <a:avLst/>
          </a:prstGeom>
          <a:noFill/>
        </p:spPr>
        <p:txBody>
          <a:bodyPr wrap="square" rtlCol="0">
            <a:spAutoFit/>
          </a:bodyPr>
          <a:lstStyle/>
          <a:p>
            <a:pPr algn="just" rtl="1"/>
            <a:r>
              <a:rPr lang="ar-SA" sz="4000" b="1" dirty="0">
                <a:solidFill>
                  <a:srgbClr val="852F4A"/>
                </a:solidFill>
                <a:latin typeface="Alexandria" charset="0"/>
                <a:cs typeface="Alexandria" charset="0"/>
              </a:rPr>
              <a:t>نصيحة وطلب ... </a:t>
            </a:r>
            <a:endParaRPr lang="en-US" sz="4000" b="1" dirty="0">
              <a:solidFill>
                <a:srgbClr val="852F4A"/>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7BB9E53-3F68-FF14-627B-1CCB070E62EC}"/>
              </a:ext>
            </a:extLst>
          </p:cNvPr>
          <p:cNvSpPr/>
          <p:nvPr/>
        </p:nvSpPr>
        <p:spPr>
          <a:xfrm>
            <a:off x="7248293" y="2191276"/>
            <a:ext cx="3742417" cy="3317425"/>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rtl="1">
              <a:lnSpc>
                <a:spcPts val="3880"/>
              </a:lnSpc>
              <a:spcBef>
                <a:spcPts val="1200"/>
              </a:spcBef>
            </a:pPr>
            <a:r>
              <a:rPr lang="ar-SA" sz="2400" dirty="0">
                <a:latin typeface="Alexandria" charset="0"/>
                <a:cs typeface="Alexandria" charset="0"/>
              </a:rPr>
              <a:t>انصحكم وأطالبكم بمزيد من القراءة عن الصحافة الاستقصائية</a:t>
            </a:r>
          </a:p>
          <a:p>
            <a:pPr algn="ctr" rtl="1">
              <a:lnSpc>
                <a:spcPts val="3880"/>
              </a:lnSpc>
              <a:spcBef>
                <a:spcPts val="1200"/>
              </a:spcBef>
            </a:pPr>
            <a:r>
              <a:rPr lang="ar-SA" sz="2400" dirty="0">
                <a:solidFill>
                  <a:srgbClr val="000000"/>
                </a:solidFill>
                <a:latin typeface="Alexandria" charset="0"/>
                <a:cs typeface="Alexandria" charset="0"/>
              </a:rPr>
              <a:t>……………</a:t>
            </a:r>
          </a:p>
          <a:p>
            <a:pPr algn="ctr" rtl="1">
              <a:lnSpc>
                <a:spcPts val="3880"/>
              </a:lnSpc>
              <a:spcBef>
                <a:spcPts val="1200"/>
              </a:spcBef>
            </a:pPr>
            <a:r>
              <a:rPr lang="ar-SA" sz="2400" dirty="0">
                <a:solidFill>
                  <a:srgbClr val="000000"/>
                </a:solidFill>
                <a:latin typeface="Alexandria" charset="0"/>
                <a:cs typeface="Alexandria" charset="0"/>
              </a:rPr>
              <a:t>وإلي اللقاء في المحاضرة التالية</a:t>
            </a:r>
          </a:p>
        </p:txBody>
      </p:sp>
      <p:pic>
        <p:nvPicPr>
          <p:cNvPr id="1026" name="Picture 2" descr="The Safety's Thirteen: 13 Safety Rules for Investigative Journalists -  Cabar School">
            <a:extLst>
              <a:ext uri="{FF2B5EF4-FFF2-40B4-BE49-F238E27FC236}">
                <a16:creationId xmlns:a16="http://schemas.microsoft.com/office/drawing/2014/main" id="{E139B72E-EE12-F903-5433-6ABFD847E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151" y="2225482"/>
            <a:ext cx="5705707" cy="363808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896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E8001F8-0951-4FAA-8260-7D5C8C03870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11337</TotalTime>
  <Words>5531</Words>
  <Application>Microsoft Macintosh PowerPoint</Application>
  <PresentationFormat>Widescreen</PresentationFormat>
  <Paragraphs>316</Paragraphs>
  <Slides>50</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481</cp:revision>
  <dcterms:created xsi:type="dcterms:W3CDTF">2023-04-29T09:08:00Z</dcterms:created>
  <dcterms:modified xsi:type="dcterms:W3CDTF">2026-09-11T15:49:32Z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