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4"/>
  </p:sldMasterIdLst>
  <p:notesMasterIdLst>
    <p:notesMasterId r:id="rId23"/>
  </p:notesMasterIdLst>
  <p:handoutMasterIdLst>
    <p:handoutMasterId r:id="rId24"/>
  </p:handoutMasterIdLst>
  <p:sldIdLst>
    <p:sldId id="480" r:id="rId5"/>
    <p:sldId id="273" r:id="rId6"/>
    <p:sldId id="274" r:id="rId7"/>
    <p:sldId id="275" r:id="rId8"/>
    <p:sldId id="276" r:id="rId9"/>
    <p:sldId id="277" r:id="rId10"/>
    <p:sldId id="278" r:id="rId11"/>
    <p:sldId id="279" r:id="rId12"/>
    <p:sldId id="280" r:id="rId13"/>
    <p:sldId id="281" r:id="rId14"/>
    <p:sldId id="282" r:id="rId15"/>
    <p:sldId id="293" r:id="rId16"/>
    <p:sldId id="294" r:id="rId17"/>
    <p:sldId id="290" r:id="rId18"/>
    <p:sldId id="291" r:id="rId19"/>
    <p:sldId id="292" r:id="rId20"/>
    <p:sldId id="283" r:id="rId21"/>
    <p:sldId id="481" r:id="rId22"/>
  </p:sldIdLst>
  <p:sldSz cx="9144000" cy="5143500" type="screen16x9"/>
  <p:notesSz cx="6858000" cy="9144000"/>
  <p:embeddedFontLst>
    <p:embeddedFont>
      <p:font typeface="Gaegu" pitchFamily="2" charset="0"/>
      <p:regular r:id="rId25"/>
      <p:bold r:id="rId26"/>
    </p:embeddedFont>
    <p:embeddedFont>
      <p:font typeface="Varela Round" panose="00000500000000000000" pitchFamily="2" charset="-79"/>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7F2F40B-2B7F-4F13-8C1C-0BB0FB25F2FD}">
  <a:tblStyle styleId="{C7F2F40B-2B7F-4F13-8C1C-0BB0FB25F2F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364" autoAdjust="0"/>
  </p:normalViewPr>
  <p:slideViewPr>
    <p:cSldViewPr snapToGrid="0">
      <p:cViewPr varScale="1">
        <p:scale>
          <a:sx n="83" d="100"/>
          <a:sy n="83" d="100"/>
        </p:scale>
        <p:origin x="804" y="5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6" d="100"/>
          <a:sy n="56" d="100"/>
        </p:scale>
        <p:origin x="2856"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C2EC085-FEB1-43F8-9AB3-D89F097BCF67}" type="datetimeFigureOut">
              <a:rPr lang="en-US" smtClean="0"/>
              <a:t>5/23/2024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BFAFFFF-F485-4386-ABBB-44BF07E01112}" type="slidenum">
              <a:rPr lang="en-US" smtClean="0"/>
              <a:t>‹#›</a:t>
            </a:fld>
            <a:endParaRPr lang="en-US"/>
          </a:p>
        </p:txBody>
      </p:sp>
    </p:spTree>
    <p:extLst>
      <p:ext uri="{BB962C8B-B14F-4D97-AF65-F5344CB8AC3E}">
        <p14:creationId xmlns:p14="http://schemas.microsoft.com/office/powerpoint/2010/main" val="15633574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39CFB-9E86-88BB-811F-9B9326F62502}"/>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608B5C2E-0EB5-2E29-1D53-474779F49CB8}"/>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E78A66-C858-CC52-0082-777321B34758}"/>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4B4EDD4E-A11A-7394-773E-513039F877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0CF34F-5032-A12D-4EC3-D0ACF2FC49B2}"/>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179312484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28B47-0B55-04A1-7B67-36B85433DF1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F6FE73-7FFD-1A74-6F1A-D0543BFC83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B1464A-F79E-5EDB-481F-B71324B81C71}"/>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FF8E8806-BA3D-3F6A-9B6B-0342D21F12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252978-63FA-729F-336A-556A2B06ED9F}"/>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220144592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F73F9-A8A6-1DBC-9883-B7A000790A72}"/>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B45AAE-620E-0331-2938-A48CB548EC5E}"/>
              </a:ext>
            </a:extLst>
          </p:cNvPr>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7071BD-B29A-E9E9-18ED-1530E39AEAD6}"/>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DF629557-B666-B9C1-0733-2B052AC1BD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4A4D6-F4EB-8342-FEA6-2D1E068F2E88}"/>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182198857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CF7FD-ABDA-C210-5F71-E3A4C2526A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D22446-C7E2-B5B5-80C5-17D2E8CB26CB}"/>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B1E3CC-D281-AF21-991C-6751337A01A9}"/>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85EE16-11D9-0879-E89A-7CEEFF123554}"/>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6" name="Footer Placeholder 5">
            <a:extLst>
              <a:ext uri="{FF2B5EF4-FFF2-40B4-BE49-F238E27FC236}">
                <a16:creationId xmlns:a16="http://schemas.microsoft.com/office/drawing/2014/main" id="{9470D40B-40E4-7786-844F-199952FE03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28CF57-6BA4-7196-97DF-DF52B4FB809A}"/>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73991382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9282C-FC8E-DD1D-082B-8DC11A4339EE}"/>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212E82-E93E-5D4B-A05C-2482E8093415}"/>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4ADF6562-0E2E-74A6-BF56-ADD32A70E73E}"/>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FBD357-8E63-D347-83F5-C87F3E211E97}"/>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FC33068-8BD7-FF49-B3D2-3DC86BD32025}"/>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B799C5-BCF4-DB61-DDBA-16D41B7A2953}"/>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8" name="Footer Placeholder 7">
            <a:extLst>
              <a:ext uri="{FF2B5EF4-FFF2-40B4-BE49-F238E27FC236}">
                <a16:creationId xmlns:a16="http://schemas.microsoft.com/office/drawing/2014/main" id="{1B3DD9F5-FEE0-A6E4-03AF-F023A799C2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7ADAC1-47A4-5BC7-B54D-AC8CE9868249}"/>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297575367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55165-AEB3-8924-A815-27AD1AB9C2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CB9447-8E55-74FB-CDFA-A96A47AB68BF}"/>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4" name="Footer Placeholder 3">
            <a:extLst>
              <a:ext uri="{FF2B5EF4-FFF2-40B4-BE49-F238E27FC236}">
                <a16:creationId xmlns:a16="http://schemas.microsoft.com/office/drawing/2014/main" id="{DF1C46F0-16EC-A0A8-C450-FCC4A2DC7D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30B7DF-2A7A-F176-0387-F2CAB1C0E52D}"/>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300870438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D426D9-124E-5416-9694-9F2EF5781BCA}"/>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3" name="Footer Placeholder 2">
            <a:extLst>
              <a:ext uri="{FF2B5EF4-FFF2-40B4-BE49-F238E27FC236}">
                <a16:creationId xmlns:a16="http://schemas.microsoft.com/office/drawing/2014/main" id="{E146C1B3-9C28-A2DC-2D9A-2AD0103AA9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77FD2C8-8BC1-FD1D-FF4D-FC827ABCA00B}"/>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401398538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2BEF9-270A-8344-6647-F127F5D85B0D}"/>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AB8DEE-144B-2211-01DE-F7BF228E1E68}"/>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BD9E71-F119-6C74-89DB-29136B3BD748}"/>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2A5F4A5-0E9A-B44B-FEB9-EEA37311486C}"/>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6" name="Footer Placeholder 5">
            <a:extLst>
              <a:ext uri="{FF2B5EF4-FFF2-40B4-BE49-F238E27FC236}">
                <a16:creationId xmlns:a16="http://schemas.microsoft.com/office/drawing/2014/main" id="{A79E5873-CD19-11CA-9E12-93366A2ED9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32CA9B-903A-6356-B118-A370FA97B044}"/>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2155707537"/>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16EC0-5DDD-CCBF-3AD5-7E4ABEDB6D18}"/>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A32967-5B85-91B8-B3E2-36831CD84ED2}"/>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9DCE04B-B178-6DB8-1317-BD7AA0885DF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FB0A07B-E900-95D3-594D-E8C43FF31188}"/>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6" name="Footer Placeholder 5">
            <a:extLst>
              <a:ext uri="{FF2B5EF4-FFF2-40B4-BE49-F238E27FC236}">
                <a16:creationId xmlns:a16="http://schemas.microsoft.com/office/drawing/2014/main" id="{39D932FB-C940-1289-D0F2-E283E2EF15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C2D98C-8B5E-3137-1ECB-60DE3F81C84E}"/>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78017491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FE7E4-D7B4-133B-382F-D788046527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1FFC5C-9993-6BBD-5929-D8FBBC993C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709C6B-F04C-804F-4FF6-0546DADDE2FD}"/>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787D1C7C-6161-06D6-F2D9-D591C42157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C35144-0193-EC65-C103-75B30EB97306}"/>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6471063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7CD0CA-F8BB-34F4-936F-5B8A52A68CEE}"/>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56F7F3-0A57-FD7A-D212-4A8634D76F5D}"/>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4CD349-5AC7-35BA-7CF5-4CD3203D8D25}"/>
              </a:ext>
            </a:extLst>
          </p:cNvPr>
          <p:cNvSpPr>
            <a:spLocks noGrp="1"/>
          </p:cNvSpPr>
          <p:nvPr>
            <p:ph type="dt" sz="half" idx="10"/>
          </p:nvPr>
        </p:nvSpPr>
        <p:spPr/>
        <p:txBody>
          <a:body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0316448C-0407-70A8-44F3-B1D47AD296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416DA-3A18-813E-39A3-74A0372107BF}"/>
              </a:ext>
            </a:extLst>
          </p:cNvPr>
          <p:cNvSpPr>
            <a:spLocks noGrp="1"/>
          </p:cNvSpPr>
          <p:nvPr>
            <p:ph type="sldNum" sz="quarter" idx="12"/>
          </p:nvPr>
        </p:nvSpPr>
        <p:spPr/>
        <p:txBody>
          <a:bodyPr/>
          <a:lstStyle/>
          <a:p>
            <a:fld id="{9083536C-4430-431D-AC49-F051578EDBF7}" type="slidenum">
              <a:rPr lang="en-GB" smtClean="0"/>
              <a:t>‹#›</a:t>
            </a:fld>
            <a:endParaRPr lang="en-GB"/>
          </a:p>
        </p:txBody>
      </p:sp>
    </p:spTree>
    <p:extLst>
      <p:ext uri="{BB962C8B-B14F-4D97-AF65-F5344CB8AC3E}">
        <p14:creationId xmlns:p14="http://schemas.microsoft.com/office/powerpoint/2010/main" val="163986979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054"/>
        <p:cNvGrpSpPr/>
        <p:nvPr/>
      </p:nvGrpSpPr>
      <p:grpSpPr>
        <a:xfrm>
          <a:off x="0" y="0"/>
          <a:ext cx="0" cy="0"/>
          <a:chOff x="0" y="0"/>
          <a:chExt cx="0" cy="0"/>
        </a:xfrm>
      </p:grpSpPr>
      <p:sp>
        <p:nvSpPr>
          <p:cNvPr id="1154" name="Google Shape;1154;p14"/>
          <p:cNvSpPr txBox="1">
            <a:spLocks noGrp="1"/>
          </p:cNvSpPr>
          <p:nvPr>
            <p:ph type="title"/>
          </p:nvPr>
        </p:nvSpPr>
        <p:spPr>
          <a:xfrm>
            <a:off x="1509000" y="1551600"/>
            <a:ext cx="6126000" cy="1467600"/>
          </a:xfrm>
          <a:prstGeom prst="rect">
            <a:avLst/>
          </a:prstGeom>
          <a:solidFill>
            <a:schemeClr val="lt2"/>
          </a:solidFill>
          <a:ln w="28575" cap="flat" cmpd="sng">
            <a:solidFill>
              <a:schemeClr val="accent1"/>
            </a:solidFill>
            <a:prstDash val="solid"/>
            <a:round/>
            <a:headEnd type="none" w="sm" len="sm"/>
            <a:tailEnd type="none" w="sm" len="sm"/>
          </a:ln>
        </p:spPr>
        <p:txBody>
          <a:bodyPr spcFirstLastPara="1" wrap="square" lIns="0" tIns="0" rIns="0" bIns="0" anchor="ctr" anchorCtr="0">
            <a:noAutofit/>
          </a:bodyPr>
          <a:lstStyle>
            <a:lvl1pPr lvl="0" rtl="0">
              <a:spcBef>
                <a:spcPts val="0"/>
              </a:spcBef>
              <a:spcAft>
                <a:spcPts val="0"/>
              </a:spcAft>
              <a:buSzPts val="3000"/>
              <a:buNone/>
              <a:defRPr sz="2000" b="0">
                <a:solidFill>
                  <a:schemeClr val="dk2"/>
                </a:solidFill>
                <a:latin typeface="Varela Round"/>
                <a:ea typeface="Varela Round"/>
                <a:cs typeface="Varela Round"/>
                <a:sym typeface="Varela Round"/>
              </a:defRPr>
            </a:lvl1pPr>
            <a:lvl2pPr lvl="1" rtl="0">
              <a:spcBef>
                <a:spcPts val="0"/>
              </a:spcBef>
              <a:spcAft>
                <a:spcPts val="0"/>
              </a:spcAft>
              <a:buSzPts val="2800"/>
              <a:buFont typeface="Gaegu"/>
              <a:buNone/>
              <a:defRPr b="1">
                <a:latin typeface="Gaegu"/>
                <a:ea typeface="Gaegu"/>
                <a:cs typeface="Gaegu"/>
                <a:sym typeface="Gaegu"/>
              </a:defRPr>
            </a:lvl2pPr>
            <a:lvl3pPr lvl="2" rtl="0">
              <a:spcBef>
                <a:spcPts val="0"/>
              </a:spcBef>
              <a:spcAft>
                <a:spcPts val="0"/>
              </a:spcAft>
              <a:buSzPts val="2800"/>
              <a:buFont typeface="Gaegu"/>
              <a:buNone/>
              <a:defRPr b="1">
                <a:latin typeface="Gaegu"/>
                <a:ea typeface="Gaegu"/>
                <a:cs typeface="Gaegu"/>
                <a:sym typeface="Gaegu"/>
              </a:defRPr>
            </a:lvl3pPr>
            <a:lvl4pPr lvl="3" rtl="0">
              <a:spcBef>
                <a:spcPts val="0"/>
              </a:spcBef>
              <a:spcAft>
                <a:spcPts val="0"/>
              </a:spcAft>
              <a:buSzPts val="2800"/>
              <a:buFont typeface="Gaegu"/>
              <a:buNone/>
              <a:defRPr b="1">
                <a:latin typeface="Gaegu"/>
                <a:ea typeface="Gaegu"/>
                <a:cs typeface="Gaegu"/>
                <a:sym typeface="Gaegu"/>
              </a:defRPr>
            </a:lvl4pPr>
            <a:lvl5pPr lvl="4" rtl="0">
              <a:spcBef>
                <a:spcPts val="0"/>
              </a:spcBef>
              <a:spcAft>
                <a:spcPts val="0"/>
              </a:spcAft>
              <a:buSzPts val="2800"/>
              <a:buFont typeface="Gaegu"/>
              <a:buNone/>
              <a:defRPr b="1">
                <a:latin typeface="Gaegu"/>
                <a:ea typeface="Gaegu"/>
                <a:cs typeface="Gaegu"/>
                <a:sym typeface="Gaegu"/>
              </a:defRPr>
            </a:lvl5pPr>
            <a:lvl6pPr lvl="5" rtl="0">
              <a:spcBef>
                <a:spcPts val="0"/>
              </a:spcBef>
              <a:spcAft>
                <a:spcPts val="0"/>
              </a:spcAft>
              <a:buSzPts val="2800"/>
              <a:buFont typeface="Gaegu"/>
              <a:buNone/>
              <a:defRPr b="1">
                <a:latin typeface="Gaegu"/>
                <a:ea typeface="Gaegu"/>
                <a:cs typeface="Gaegu"/>
                <a:sym typeface="Gaegu"/>
              </a:defRPr>
            </a:lvl6pPr>
            <a:lvl7pPr lvl="6" rtl="0">
              <a:spcBef>
                <a:spcPts val="0"/>
              </a:spcBef>
              <a:spcAft>
                <a:spcPts val="0"/>
              </a:spcAft>
              <a:buSzPts val="2800"/>
              <a:buFont typeface="Gaegu"/>
              <a:buNone/>
              <a:defRPr b="1">
                <a:latin typeface="Gaegu"/>
                <a:ea typeface="Gaegu"/>
                <a:cs typeface="Gaegu"/>
                <a:sym typeface="Gaegu"/>
              </a:defRPr>
            </a:lvl7pPr>
            <a:lvl8pPr lvl="7" rtl="0">
              <a:spcBef>
                <a:spcPts val="0"/>
              </a:spcBef>
              <a:spcAft>
                <a:spcPts val="0"/>
              </a:spcAft>
              <a:buSzPts val="2800"/>
              <a:buFont typeface="Gaegu"/>
              <a:buNone/>
              <a:defRPr b="1">
                <a:latin typeface="Gaegu"/>
                <a:ea typeface="Gaegu"/>
                <a:cs typeface="Gaegu"/>
                <a:sym typeface="Gaegu"/>
              </a:defRPr>
            </a:lvl8pPr>
            <a:lvl9pPr lvl="8" rtl="0">
              <a:spcBef>
                <a:spcPts val="0"/>
              </a:spcBef>
              <a:spcAft>
                <a:spcPts val="0"/>
              </a:spcAft>
              <a:buSzPts val="2800"/>
              <a:buFont typeface="Gaegu"/>
              <a:buNone/>
              <a:defRPr b="1">
                <a:latin typeface="Gaegu"/>
                <a:ea typeface="Gaegu"/>
                <a:cs typeface="Gaegu"/>
                <a:sym typeface="Gaegu"/>
              </a:defRPr>
            </a:lvl9pPr>
          </a:lstStyle>
          <a:p>
            <a:endParaRPr/>
          </a:p>
        </p:txBody>
      </p:sp>
      <p:sp>
        <p:nvSpPr>
          <p:cNvPr id="1155" name="Google Shape;1155;p14"/>
          <p:cNvSpPr txBox="1">
            <a:spLocks noGrp="1"/>
          </p:cNvSpPr>
          <p:nvPr>
            <p:ph type="title" idx="2"/>
          </p:nvPr>
        </p:nvSpPr>
        <p:spPr>
          <a:xfrm>
            <a:off x="1509000" y="3019197"/>
            <a:ext cx="6126000" cy="572700"/>
          </a:xfrm>
          <a:prstGeom prst="rect">
            <a:avLst/>
          </a:prstGeom>
        </p:spPr>
        <p:txBody>
          <a:bodyPr spcFirstLastPara="1" wrap="square" lIns="0" tIns="0" rIns="0" bIns="0" anchor="ctr" anchorCtr="0">
            <a:noAutofit/>
          </a:bodyPr>
          <a:lstStyle>
            <a:lvl1pPr lvl="0" rtl="0">
              <a:spcBef>
                <a:spcPts val="0"/>
              </a:spcBef>
              <a:spcAft>
                <a:spcPts val="0"/>
              </a:spcAft>
              <a:buSzPts val="3000"/>
              <a:buNone/>
              <a:defRPr sz="2400">
                <a:solidFill>
                  <a:schemeClr val="accent3"/>
                </a:solidFill>
              </a:defRPr>
            </a:lvl1pPr>
            <a:lvl2pPr lvl="1" rtl="0">
              <a:spcBef>
                <a:spcPts val="0"/>
              </a:spcBef>
              <a:spcAft>
                <a:spcPts val="0"/>
              </a:spcAft>
              <a:buSzPts val="2800"/>
              <a:buNone/>
              <a:defRPr>
                <a:latin typeface="Varela Round"/>
                <a:ea typeface="Varela Round"/>
                <a:cs typeface="Varela Round"/>
                <a:sym typeface="Varela Round"/>
              </a:defRPr>
            </a:lvl2pPr>
            <a:lvl3pPr lvl="2" rtl="0">
              <a:spcBef>
                <a:spcPts val="0"/>
              </a:spcBef>
              <a:spcAft>
                <a:spcPts val="0"/>
              </a:spcAft>
              <a:buSzPts val="2800"/>
              <a:buNone/>
              <a:defRPr>
                <a:latin typeface="Varela Round"/>
                <a:ea typeface="Varela Round"/>
                <a:cs typeface="Varela Round"/>
                <a:sym typeface="Varela Round"/>
              </a:defRPr>
            </a:lvl3pPr>
            <a:lvl4pPr lvl="3" rtl="0">
              <a:spcBef>
                <a:spcPts val="0"/>
              </a:spcBef>
              <a:spcAft>
                <a:spcPts val="0"/>
              </a:spcAft>
              <a:buSzPts val="2800"/>
              <a:buNone/>
              <a:defRPr>
                <a:latin typeface="Varela Round"/>
                <a:ea typeface="Varela Round"/>
                <a:cs typeface="Varela Round"/>
                <a:sym typeface="Varela Round"/>
              </a:defRPr>
            </a:lvl4pPr>
            <a:lvl5pPr lvl="4" rtl="0">
              <a:spcBef>
                <a:spcPts val="0"/>
              </a:spcBef>
              <a:spcAft>
                <a:spcPts val="0"/>
              </a:spcAft>
              <a:buSzPts val="2800"/>
              <a:buNone/>
              <a:defRPr>
                <a:latin typeface="Varela Round"/>
                <a:ea typeface="Varela Round"/>
                <a:cs typeface="Varela Round"/>
                <a:sym typeface="Varela Round"/>
              </a:defRPr>
            </a:lvl5pPr>
            <a:lvl6pPr lvl="5" rtl="0">
              <a:spcBef>
                <a:spcPts val="0"/>
              </a:spcBef>
              <a:spcAft>
                <a:spcPts val="0"/>
              </a:spcAft>
              <a:buSzPts val="2800"/>
              <a:buNone/>
              <a:defRPr>
                <a:latin typeface="Varela Round"/>
                <a:ea typeface="Varela Round"/>
                <a:cs typeface="Varela Round"/>
                <a:sym typeface="Varela Round"/>
              </a:defRPr>
            </a:lvl6pPr>
            <a:lvl7pPr lvl="6" rtl="0">
              <a:spcBef>
                <a:spcPts val="0"/>
              </a:spcBef>
              <a:spcAft>
                <a:spcPts val="0"/>
              </a:spcAft>
              <a:buSzPts val="2800"/>
              <a:buNone/>
              <a:defRPr>
                <a:latin typeface="Varela Round"/>
                <a:ea typeface="Varela Round"/>
                <a:cs typeface="Varela Round"/>
                <a:sym typeface="Varela Round"/>
              </a:defRPr>
            </a:lvl7pPr>
            <a:lvl8pPr lvl="7" rtl="0">
              <a:spcBef>
                <a:spcPts val="0"/>
              </a:spcBef>
              <a:spcAft>
                <a:spcPts val="0"/>
              </a:spcAft>
              <a:buSzPts val="2800"/>
              <a:buNone/>
              <a:defRPr>
                <a:latin typeface="Varela Round"/>
                <a:ea typeface="Varela Round"/>
                <a:cs typeface="Varela Round"/>
                <a:sym typeface="Varela Round"/>
              </a:defRPr>
            </a:lvl8pPr>
            <a:lvl9pPr lvl="8" rtl="0">
              <a:spcBef>
                <a:spcPts val="0"/>
              </a:spcBef>
              <a:spcAft>
                <a:spcPts val="0"/>
              </a:spcAft>
              <a:buSzPts val="2800"/>
              <a:buNone/>
              <a:defRPr>
                <a:latin typeface="Varela Round"/>
                <a:ea typeface="Varela Round"/>
                <a:cs typeface="Varela Round"/>
                <a:sym typeface="Varela Round"/>
              </a:defRPr>
            </a:lvl9pPr>
          </a:lstStyle>
          <a:p>
            <a:endParaRPr/>
          </a:p>
        </p:txBody>
      </p:sp>
    </p:spTree>
    <p:extLst>
      <p:ext uri="{BB962C8B-B14F-4D97-AF65-F5344CB8AC3E}">
        <p14:creationId xmlns:p14="http://schemas.microsoft.com/office/powerpoint/2010/main" val="27001124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51435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94671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7D5F5-E749-D7BD-5D66-998D3BCA9AEB}"/>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C729AE-6E27-837D-E5EA-040DB2F2E9CA}"/>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5FB2F3-D967-552A-63C3-EFA05F0CB079}"/>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8EFAB89D-347F-4360-BAEC-708B21A28C74}" type="datetimeFigureOut">
              <a:rPr lang="en-GB" smtClean="0"/>
              <a:t>23/05/2024</a:t>
            </a:fld>
            <a:endParaRPr lang="en-GB"/>
          </a:p>
        </p:txBody>
      </p:sp>
      <p:sp>
        <p:nvSpPr>
          <p:cNvPr id="5" name="Footer Placeholder 4">
            <a:extLst>
              <a:ext uri="{FF2B5EF4-FFF2-40B4-BE49-F238E27FC236}">
                <a16:creationId xmlns:a16="http://schemas.microsoft.com/office/drawing/2014/main" id="{C850CBF3-35CA-C43E-74FF-601EC0B367AC}"/>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67CEECA-6B51-16FE-DCF9-E619FC194531}"/>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9083536C-4430-431D-AC49-F051578EDBF7}" type="slidenum">
              <a:rPr lang="en-GB" smtClean="0"/>
              <a:t>‹#›</a:t>
            </a:fld>
            <a:endParaRPr lang="en-GB"/>
          </a:p>
        </p:txBody>
      </p:sp>
    </p:spTree>
    <p:extLst>
      <p:ext uri="{BB962C8B-B14F-4D97-AF65-F5344CB8AC3E}">
        <p14:creationId xmlns:p14="http://schemas.microsoft.com/office/powerpoint/2010/main" val="160137490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emf"/><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emf"/><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146407"/>
            <a:ext cx="4094150" cy="49353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0" name="TextBox 29"/>
          <p:cNvSpPr txBox="1"/>
          <p:nvPr/>
        </p:nvSpPr>
        <p:spPr>
          <a:xfrm>
            <a:off x="572453" y="2845594"/>
            <a:ext cx="3912394" cy="323165"/>
          </a:xfrm>
          <a:prstGeom prst="rect">
            <a:avLst/>
          </a:prstGeom>
          <a:noFill/>
        </p:spPr>
        <p:txBody>
          <a:bodyPr wrap="square" rtlCol="0">
            <a:spAutoFit/>
          </a:bodyPr>
          <a:lstStyle/>
          <a:p>
            <a:r>
              <a:rPr lang="en-US" sz="1500" dirty="0">
                <a:latin typeface="Alexandria" charset="0"/>
                <a:cs typeface="Alexandria" charset="0"/>
              </a:rPr>
              <a:t>Prepared by Dr. Nourhan Sayed</a:t>
            </a:r>
          </a:p>
        </p:txBody>
      </p:sp>
      <p:sp>
        <p:nvSpPr>
          <p:cNvPr id="31" name="TextBox 30"/>
          <p:cNvSpPr txBox="1"/>
          <p:nvPr/>
        </p:nvSpPr>
        <p:spPr>
          <a:xfrm>
            <a:off x="505252" y="1818028"/>
            <a:ext cx="3688130" cy="1454244"/>
          </a:xfrm>
          <a:prstGeom prst="rect">
            <a:avLst/>
          </a:prstGeom>
          <a:noFill/>
        </p:spPr>
        <p:txBody>
          <a:bodyPr wrap="square" rtlCol="0">
            <a:spAutoFit/>
          </a:bodyPr>
          <a:lstStyle/>
          <a:p>
            <a:r>
              <a:rPr lang="en-US" sz="2100" b="1" dirty="0">
                <a:solidFill>
                  <a:srgbClr val="00B0F0"/>
                </a:solidFill>
                <a:latin typeface="Alexandria" charset="0"/>
                <a:cs typeface="Alexandria" charset="0"/>
              </a:rPr>
              <a:t>Project teams and stakeholder management </a:t>
            </a:r>
          </a:p>
          <a:p>
            <a:r>
              <a:rPr lang="en-US" sz="1350" b="1" dirty="0">
                <a:latin typeface="Tajawal Medium" panose="00000600000000000000" pitchFamily="2" charset="-78"/>
                <a:cs typeface="Tajawal Medium" panose="00000600000000000000" pitchFamily="2" charset="-78"/>
              </a:rPr>
              <a:t>Introduction</a:t>
            </a:r>
          </a:p>
          <a:p>
            <a:endParaRPr lang="en-US" sz="3300" b="1" dirty="0">
              <a:solidFill>
                <a:srgbClr val="00B0F0"/>
              </a:solidFill>
              <a:latin typeface="Alexandria" charset="0"/>
              <a:cs typeface="Alexandria" charset="0"/>
            </a:endParaRPr>
          </a:p>
        </p:txBody>
      </p:sp>
      <p:sp>
        <p:nvSpPr>
          <p:cNvPr id="34" name="Rectangle: Rounded Corners 33"/>
          <p:cNvSpPr/>
          <p:nvPr/>
        </p:nvSpPr>
        <p:spPr>
          <a:xfrm>
            <a:off x="199335" y="44520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bg1"/>
                </a:solidFill>
                <a:latin typeface="Alexandria" charset="0"/>
                <a:cs typeface="Alexandria" charset="0"/>
              </a:rPr>
              <a:t>Introduction</a:t>
            </a:r>
          </a:p>
        </p:txBody>
      </p:sp>
      <p:sp>
        <p:nvSpPr>
          <p:cNvPr id="46" name="TextBox 45"/>
          <p:cNvSpPr txBox="1"/>
          <p:nvPr/>
        </p:nvSpPr>
        <p:spPr>
          <a:xfrm>
            <a:off x="246952" y="3828180"/>
            <a:ext cx="1382110" cy="692497"/>
          </a:xfrm>
          <a:prstGeom prst="rect">
            <a:avLst/>
          </a:prstGeom>
          <a:noFill/>
        </p:spPr>
        <p:txBody>
          <a:bodyPr wrap="none" rtlCol="0">
            <a:spAutoFit/>
          </a:bodyPr>
          <a:lstStyle/>
          <a:p>
            <a:r>
              <a:rPr lang="en-GB" sz="2400" dirty="0"/>
              <a:t>PMG 341</a:t>
            </a:r>
          </a:p>
          <a:p>
            <a:r>
              <a:rPr lang="en-US" sz="1500" dirty="0">
                <a:latin typeface="Alexandria" charset="0"/>
                <a:cs typeface="Alexandria" charset="0"/>
              </a:rPr>
              <a:t>Introduction</a:t>
            </a:r>
          </a:p>
        </p:txBody>
      </p:sp>
      <p:sp>
        <p:nvSpPr>
          <p:cNvPr id="14" name="Oval 13"/>
          <p:cNvSpPr/>
          <p:nvPr/>
        </p:nvSpPr>
        <p:spPr>
          <a:xfrm>
            <a:off x="4771256" y="275249"/>
            <a:ext cx="3633282" cy="459300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20224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095"/>
    </mc:Choice>
    <mc:Fallback xmlns="">
      <p:transition spd="slow" advTm="1109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15273"/>
            <a:ext cx="8229600" cy="1143000"/>
          </a:xfrm>
          <a:prstGeom prst="rect">
            <a:avLst/>
          </a:prstGeom>
        </p:spPr>
      </p:pic>
      <p:sp>
        <p:nvSpPr>
          <p:cNvPr id="5" name="Rectangle 4"/>
          <p:cNvSpPr/>
          <p:nvPr/>
        </p:nvSpPr>
        <p:spPr>
          <a:xfrm>
            <a:off x="0" y="639126"/>
            <a:ext cx="2171700" cy="523220"/>
          </a:xfrm>
          <a:prstGeom prst="rect">
            <a:avLst/>
          </a:prstGeom>
        </p:spPr>
        <p:txBody>
          <a:bodyPr wrap="square">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1</a:t>
            </a:r>
          </a:p>
        </p:txBody>
      </p:sp>
      <p:sp>
        <p:nvSpPr>
          <p:cNvPr id="8" name="Rectangle 7"/>
          <p:cNvSpPr/>
          <p:nvPr/>
        </p:nvSpPr>
        <p:spPr>
          <a:xfrm>
            <a:off x="1976980" y="663608"/>
            <a:ext cx="6598227" cy="646331"/>
          </a:xfrm>
          <a:prstGeom prst="rect">
            <a:avLst/>
          </a:prstGeom>
        </p:spPr>
        <p:txBody>
          <a:bodyPr wrap="square">
            <a:spAutoFit/>
          </a:bodyPr>
          <a:lstStyle/>
          <a:p>
            <a:r>
              <a:rPr lang="en-US" sz="1800" b="1" dirty="0">
                <a:solidFill>
                  <a:srgbClr val="FFFF00"/>
                </a:solidFill>
                <a:latin typeface="Tajawal Medium" panose="00000600000000000000" pitchFamily="2" charset="-78"/>
                <a:cs typeface="Tajawal Medium" panose="00000600000000000000" pitchFamily="2" charset="-78"/>
              </a:rPr>
              <a:t>Determining the Direction and Initial Specifications of a Project</a:t>
            </a:r>
          </a:p>
        </p:txBody>
      </p:sp>
      <p:sp>
        <p:nvSpPr>
          <p:cNvPr id="6" name="Rectangle 5"/>
          <p:cNvSpPr/>
          <p:nvPr/>
        </p:nvSpPr>
        <p:spPr>
          <a:xfrm>
            <a:off x="783771" y="1637651"/>
            <a:ext cx="7310310" cy="2862322"/>
          </a:xfrm>
          <a:prstGeom prst="rect">
            <a:avLst/>
          </a:prstGeom>
        </p:spPr>
        <p:txBody>
          <a:bodyPr wrap="square">
            <a:spAutoFit/>
          </a:bodyPr>
          <a:lstStyle/>
          <a:p>
            <a:pPr marL="0" indent="0">
              <a:lnSpc>
                <a:spcPct val="150000"/>
              </a:lnSpc>
              <a:buNone/>
            </a:pPr>
            <a:r>
              <a:rPr lang="en-US" sz="1800" b="1" dirty="0"/>
              <a:t>1. The project’s mission statement.</a:t>
            </a:r>
          </a:p>
          <a:p>
            <a:pPr marL="0" indent="0">
              <a:lnSpc>
                <a:spcPct val="150000"/>
              </a:lnSpc>
              <a:buNone/>
            </a:pPr>
            <a:r>
              <a:rPr lang="en-US" sz="1800" b="1" dirty="0"/>
              <a:t>2. What is a project mission statement and what role does it play?</a:t>
            </a:r>
          </a:p>
          <a:p>
            <a:pPr marL="0" indent="0">
              <a:lnSpc>
                <a:spcPct val="150000"/>
              </a:lnSpc>
              <a:buNone/>
            </a:pPr>
            <a:r>
              <a:rPr lang="en-US" sz="1800" b="1" dirty="0"/>
              <a:t>3. Stakeholders in the project’s mission.</a:t>
            </a:r>
          </a:p>
          <a:p>
            <a:pPr marL="0" indent="0">
              <a:lnSpc>
                <a:spcPct val="150000"/>
              </a:lnSpc>
              <a:buNone/>
            </a:pPr>
            <a:r>
              <a:rPr lang="en-US" sz="1800" b="1" dirty="0"/>
              <a:t>4. Project parameters: project scope, costs, and timeline.</a:t>
            </a:r>
          </a:p>
          <a:p>
            <a:pPr marL="0" indent="0">
              <a:lnSpc>
                <a:spcPct val="150000"/>
              </a:lnSpc>
              <a:buNone/>
            </a:pPr>
            <a:r>
              <a:rPr lang="en-US" sz="1800" b="1" dirty="0"/>
              <a:t>5. The project charter.</a:t>
            </a:r>
          </a:p>
          <a:p>
            <a:pPr marL="0" indent="0">
              <a:lnSpc>
                <a:spcPct val="150000"/>
              </a:lnSpc>
              <a:buNone/>
            </a:pPr>
            <a:r>
              <a:rPr lang="en-US" sz="1800" b="1" dirty="0"/>
              <a:t>6. The project plan.</a:t>
            </a:r>
          </a:p>
          <a:p>
            <a:endParaRPr lang="en-US" sz="1800" b="1" dirty="0"/>
          </a:p>
        </p:txBody>
      </p:sp>
      <p:pic>
        <p:nvPicPr>
          <p:cNvPr id="2" name="Picture 1">
            <a:extLst>
              <a:ext uri="{FF2B5EF4-FFF2-40B4-BE49-F238E27FC236}">
                <a16:creationId xmlns:a16="http://schemas.microsoft.com/office/drawing/2014/main" id="{2755920B-3EF9-A8DB-C588-4230103E6A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494000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620144"/>
            <a:ext cx="8219209" cy="1143000"/>
          </a:xfrm>
          <a:prstGeom prst="rect">
            <a:avLst/>
          </a:prstGeom>
        </p:spPr>
      </p:pic>
      <p:sp>
        <p:nvSpPr>
          <p:cNvPr id="6" name="Rectangle 5"/>
          <p:cNvSpPr/>
          <p:nvPr/>
        </p:nvSpPr>
        <p:spPr>
          <a:xfrm>
            <a:off x="83127" y="700414"/>
            <a:ext cx="1843774" cy="461665"/>
          </a:xfrm>
          <a:prstGeom prst="rect">
            <a:avLst/>
          </a:prstGeom>
        </p:spPr>
        <p:txBody>
          <a:bodyPr wrap="none">
            <a:spAutoFit/>
          </a:bodyPr>
          <a:lstStyle/>
          <a:p>
            <a:pPr algn="ctr"/>
            <a:r>
              <a:rPr lang="en-US" sz="2400" b="1" dirty="0">
                <a:solidFill>
                  <a:srgbClr val="FF0000"/>
                </a:solidFill>
                <a:latin typeface="Tajawal Medium" panose="00000600000000000000" pitchFamily="2" charset="-78"/>
                <a:cs typeface="Tajawal Medium" panose="00000600000000000000" pitchFamily="2" charset="-78"/>
              </a:rPr>
              <a:t>Lecture 2</a:t>
            </a:r>
          </a:p>
        </p:txBody>
      </p:sp>
      <p:sp>
        <p:nvSpPr>
          <p:cNvPr id="7" name="Rectangle 6"/>
          <p:cNvSpPr/>
          <p:nvPr/>
        </p:nvSpPr>
        <p:spPr>
          <a:xfrm>
            <a:off x="2111476" y="974908"/>
            <a:ext cx="6019240" cy="738664"/>
          </a:xfrm>
          <a:prstGeom prst="rect">
            <a:avLst/>
          </a:prstGeom>
        </p:spPr>
        <p:txBody>
          <a:bodyPr wrap="square">
            <a:spAutoFit/>
          </a:bodyPr>
          <a:lstStyle/>
          <a:p>
            <a:r>
              <a:rPr lang="en-US" sz="1800" b="1" dirty="0">
                <a:solidFill>
                  <a:srgbClr val="FFFF00"/>
                </a:solidFill>
                <a:latin typeface="Tajawal Medium" panose="00000600000000000000" pitchFamily="2" charset="-78"/>
                <a:cs typeface="Tajawal Medium" panose="00000600000000000000" pitchFamily="2" charset="-78"/>
              </a:rPr>
              <a:t>the search for the high-performing team</a:t>
            </a:r>
          </a:p>
          <a:p>
            <a:pPr algn="ctr"/>
            <a:endParaRPr lang="en-US" sz="2400" b="1" dirty="0">
              <a:solidFill>
                <a:srgbClr val="FFFF00"/>
              </a:solidFill>
              <a:latin typeface="Tajawal Medium" panose="00000600000000000000" pitchFamily="2" charset="-78"/>
              <a:cs typeface="Tajawal Medium" panose="00000600000000000000" pitchFamily="2" charset="-78"/>
            </a:endParaRPr>
          </a:p>
        </p:txBody>
      </p:sp>
      <p:sp>
        <p:nvSpPr>
          <p:cNvPr id="2" name="Rectangle 1"/>
          <p:cNvSpPr/>
          <p:nvPr/>
        </p:nvSpPr>
        <p:spPr>
          <a:xfrm>
            <a:off x="1330037" y="1567882"/>
            <a:ext cx="6681354" cy="2545377"/>
          </a:xfrm>
          <a:prstGeom prst="rect">
            <a:avLst/>
          </a:prstGeom>
        </p:spPr>
        <p:txBody>
          <a:bodyPr wrap="square">
            <a:spAutoFit/>
          </a:bodyPr>
          <a:lstStyle/>
          <a:p>
            <a:pPr marL="0" indent="0">
              <a:lnSpc>
                <a:spcPct val="150000"/>
              </a:lnSpc>
              <a:buNone/>
            </a:pPr>
            <a:r>
              <a:rPr lang="en-US" sz="1800" b="1" dirty="0"/>
              <a:t>1. The search for the high-performing team.</a:t>
            </a:r>
          </a:p>
          <a:p>
            <a:pPr marL="0" indent="0">
              <a:lnSpc>
                <a:spcPct val="150000"/>
              </a:lnSpc>
              <a:buNone/>
            </a:pPr>
            <a:r>
              <a:rPr lang="en-US" sz="1800" b="1" dirty="0"/>
              <a:t>2. Determinants of High-Performing Teams: The Four Cs.</a:t>
            </a:r>
          </a:p>
          <a:p>
            <a:pPr marL="0" indent="0">
              <a:lnSpc>
                <a:spcPct val="150000"/>
              </a:lnSpc>
              <a:buNone/>
            </a:pPr>
            <a:r>
              <a:rPr lang="en-US" sz="1800" b="1" dirty="0"/>
              <a:t>3. Context for the Team.</a:t>
            </a:r>
          </a:p>
          <a:p>
            <a:pPr marL="0" indent="0">
              <a:lnSpc>
                <a:spcPct val="150000"/>
              </a:lnSpc>
              <a:buNone/>
            </a:pPr>
            <a:r>
              <a:rPr lang="en-US" sz="1800" b="1" dirty="0"/>
              <a:t>4. Composition of the Team.</a:t>
            </a:r>
          </a:p>
          <a:p>
            <a:pPr marL="0" indent="0">
              <a:lnSpc>
                <a:spcPct val="150000"/>
              </a:lnSpc>
              <a:buNone/>
            </a:pPr>
            <a:r>
              <a:rPr lang="en-US" sz="1800" b="1" dirty="0"/>
              <a:t>5. Competencies of the Team. </a:t>
            </a:r>
          </a:p>
          <a:p>
            <a:pPr marL="0" indent="0">
              <a:lnSpc>
                <a:spcPct val="150000"/>
              </a:lnSpc>
              <a:buNone/>
            </a:pPr>
            <a:r>
              <a:rPr lang="en-US" sz="1800" b="1" dirty="0"/>
              <a:t>6. Change Management Skills of the Team.</a:t>
            </a:r>
          </a:p>
        </p:txBody>
      </p:sp>
      <p:pic>
        <p:nvPicPr>
          <p:cNvPr id="3" name="Picture 2">
            <a:extLst>
              <a:ext uri="{FF2B5EF4-FFF2-40B4-BE49-F238E27FC236}">
                <a16:creationId xmlns:a16="http://schemas.microsoft.com/office/drawing/2014/main" id="{23FFC8EB-C245-069B-C441-D213DB0F97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401402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831" y="292115"/>
            <a:ext cx="8219209" cy="1143000"/>
          </a:xfrm>
          <a:prstGeom prst="rect">
            <a:avLst/>
          </a:prstGeom>
        </p:spPr>
      </p:pic>
      <p:sp>
        <p:nvSpPr>
          <p:cNvPr id="5" name="TextBox 4"/>
          <p:cNvSpPr txBox="1"/>
          <p:nvPr/>
        </p:nvSpPr>
        <p:spPr>
          <a:xfrm>
            <a:off x="0" y="162580"/>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3</a:t>
            </a:r>
          </a:p>
        </p:txBody>
      </p:sp>
      <p:sp>
        <p:nvSpPr>
          <p:cNvPr id="8" name="Rectangle 7"/>
          <p:cNvSpPr/>
          <p:nvPr/>
        </p:nvSpPr>
        <p:spPr>
          <a:xfrm>
            <a:off x="2045233" y="639485"/>
            <a:ext cx="6598227" cy="923330"/>
          </a:xfrm>
          <a:prstGeom prst="rect">
            <a:avLst/>
          </a:prstGeom>
        </p:spPr>
        <p:txBody>
          <a:bodyPr wrap="square">
            <a:spAutoFit/>
          </a:bodyPr>
          <a:lstStyle/>
          <a:p>
            <a:r>
              <a:rPr lang="en-US" sz="1800" b="1" dirty="0">
                <a:solidFill>
                  <a:srgbClr val="FFFF00"/>
                </a:solidFill>
                <a:latin typeface="Tajawal Medium" panose="00000600000000000000" pitchFamily="2" charset="-78"/>
                <a:cs typeface="Tajawal Medium" panose="00000600000000000000" pitchFamily="2" charset="-78"/>
              </a:rPr>
              <a:t>Context: Laying the Foundation for Team Success</a:t>
            </a:r>
          </a:p>
          <a:p>
            <a:pPr algn="ctr"/>
            <a:endParaRPr lang="en-US" sz="1800" b="1" dirty="0">
              <a:solidFill>
                <a:srgbClr val="FFFF00"/>
              </a:solidFill>
              <a:latin typeface="Tajawal Medium" panose="00000600000000000000" pitchFamily="2" charset="-78"/>
              <a:cs typeface="Tajawal Medium" panose="00000600000000000000" pitchFamily="2" charset="-78"/>
            </a:endParaRPr>
          </a:p>
        </p:txBody>
      </p:sp>
      <p:sp>
        <p:nvSpPr>
          <p:cNvPr id="2" name="Rectangle 1"/>
          <p:cNvSpPr/>
          <p:nvPr/>
        </p:nvSpPr>
        <p:spPr>
          <a:xfrm>
            <a:off x="1433945" y="1575964"/>
            <a:ext cx="6151418" cy="2129878"/>
          </a:xfrm>
          <a:prstGeom prst="rect">
            <a:avLst/>
          </a:prstGeom>
        </p:spPr>
        <p:txBody>
          <a:bodyPr wrap="square">
            <a:spAutoFit/>
          </a:bodyPr>
          <a:lstStyle/>
          <a:p>
            <a:pPr marL="0" indent="0">
              <a:lnSpc>
                <a:spcPct val="150000"/>
              </a:lnSpc>
              <a:buNone/>
            </a:pPr>
            <a:r>
              <a:rPr lang="en-US" sz="1800" b="1" dirty="0"/>
              <a:t>1. The Context Problem.</a:t>
            </a:r>
          </a:p>
          <a:p>
            <a:pPr marL="0" indent="0">
              <a:lnSpc>
                <a:spcPct val="150000"/>
              </a:lnSpc>
              <a:buNone/>
            </a:pPr>
            <a:r>
              <a:rPr lang="en-US" sz="1800" b="1" dirty="0"/>
              <a:t>2. The Importance of Context.</a:t>
            </a:r>
          </a:p>
          <a:p>
            <a:pPr marL="0" indent="0">
              <a:lnSpc>
                <a:spcPct val="150000"/>
              </a:lnSpc>
              <a:buNone/>
            </a:pPr>
            <a:r>
              <a:rPr lang="en-US" sz="1800" b="1" dirty="0"/>
              <a:t>3. What Type of Team Is Needed?</a:t>
            </a:r>
          </a:p>
          <a:p>
            <a:pPr marL="0" indent="0">
              <a:lnSpc>
                <a:spcPct val="150000"/>
              </a:lnSpc>
              <a:buNone/>
            </a:pPr>
            <a:r>
              <a:rPr lang="en-US" sz="1800" b="1" dirty="0"/>
              <a:t>4. Does the Organization’s Context of Culture, Structure, and Systems Support Teamwork?</a:t>
            </a:r>
          </a:p>
        </p:txBody>
      </p:sp>
      <p:pic>
        <p:nvPicPr>
          <p:cNvPr id="3" name="Picture 2">
            <a:extLst>
              <a:ext uri="{FF2B5EF4-FFF2-40B4-BE49-F238E27FC236}">
                <a16:creationId xmlns:a16="http://schemas.microsoft.com/office/drawing/2014/main" id="{E7318FAB-A222-9F27-6773-E2920F66F5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
        <p:nvSpPr>
          <p:cNvPr id="10" name="TextBox 9">
            <a:extLst>
              <a:ext uri="{FF2B5EF4-FFF2-40B4-BE49-F238E27FC236}">
                <a16:creationId xmlns:a16="http://schemas.microsoft.com/office/drawing/2014/main" id="{AEC97DC8-37CA-5464-347B-6B5390CCE852}"/>
              </a:ext>
            </a:extLst>
          </p:cNvPr>
          <p:cNvSpPr txBox="1"/>
          <p:nvPr/>
        </p:nvSpPr>
        <p:spPr>
          <a:xfrm>
            <a:off x="-1480038" y="685800"/>
            <a:ext cx="4717996" cy="461665"/>
          </a:xfrm>
          <a:prstGeom prst="rect">
            <a:avLst/>
          </a:prstGeom>
          <a:noFill/>
        </p:spPr>
        <p:txBody>
          <a:bodyPr wrap="square">
            <a:spAutoFit/>
          </a:bodyPr>
          <a:lstStyle/>
          <a:p>
            <a:pPr algn="ctr"/>
            <a:r>
              <a:rPr lang="en-US" sz="2400" b="1" dirty="0">
                <a:solidFill>
                  <a:srgbClr val="FF0000"/>
                </a:solidFill>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1704462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41637"/>
            <a:ext cx="8219209" cy="1143000"/>
          </a:xfrm>
          <a:prstGeom prst="rect">
            <a:avLst/>
          </a:prstGeom>
        </p:spPr>
      </p:pic>
      <p:sp>
        <p:nvSpPr>
          <p:cNvPr id="5" name="TextBox 4"/>
          <p:cNvSpPr txBox="1"/>
          <p:nvPr/>
        </p:nvSpPr>
        <p:spPr>
          <a:xfrm>
            <a:off x="-134153" y="551527"/>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4</a:t>
            </a:r>
          </a:p>
        </p:txBody>
      </p:sp>
      <p:sp>
        <p:nvSpPr>
          <p:cNvPr id="8" name="Rectangle 7"/>
          <p:cNvSpPr/>
          <p:nvPr/>
        </p:nvSpPr>
        <p:spPr>
          <a:xfrm>
            <a:off x="2117887" y="515214"/>
            <a:ext cx="5361709" cy="1015663"/>
          </a:xfrm>
          <a:prstGeom prst="rect">
            <a:avLst/>
          </a:prstGeom>
        </p:spPr>
        <p:txBody>
          <a:bodyPr wrap="square">
            <a:spAutoFit/>
          </a:bodyPr>
          <a:lstStyle/>
          <a:p>
            <a:r>
              <a:rPr lang="en-US" sz="2000" b="1" dirty="0">
                <a:solidFill>
                  <a:srgbClr val="FFFF00"/>
                </a:solidFill>
                <a:latin typeface="Tajawal Medium" panose="00000600000000000000" pitchFamily="2" charset="-78"/>
                <a:cs typeface="Tajawal Medium" panose="00000600000000000000" pitchFamily="2" charset="-78"/>
              </a:rPr>
              <a:t>Composition: Getting the Right People on the Bus</a:t>
            </a:r>
          </a:p>
          <a:p>
            <a:pPr algn="ctr"/>
            <a:endParaRPr lang="en-US" sz="2000" b="1" dirty="0">
              <a:solidFill>
                <a:srgbClr val="FFFF00"/>
              </a:solidFill>
              <a:latin typeface="Tajawal Medium" panose="00000600000000000000" pitchFamily="2" charset="-78"/>
              <a:cs typeface="Tajawal Medium" panose="00000600000000000000" pitchFamily="2" charset="-78"/>
            </a:endParaRPr>
          </a:p>
        </p:txBody>
      </p:sp>
      <p:sp>
        <p:nvSpPr>
          <p:cNvPr id="2" name="Rectangle 1"/>
          <p:cNvSpPr/>
          <p:nvPr/>
        </p:nvSpPr>
        <p:spPr>
          <a:xfrm>
            <a:off x="1330036" y="1406532"/>
            <a:ext cx="6702136" cy="2308324"/>
          </a:xfrm>
          <a:prstGeom prst="rect">
            <a:avLst/>
          </a:prstGeom>
        </p:spPr>
        <p:txBody>
          <a:bodyPr wrap="square">
            <a:spAutoFit/>
          </a:bodyPr>
          <a:lstStyle/>
          <a:p>
            <a:pPr marL="0" indent="0">
              <a:buNone/>
            </a:pPr>
            <a:r>
              <a:rPr lang="en-US" sz="1800" b="1" dirty="0"/>
              <a:t>1. Team Composition and Performance.</a:t>
            </a:r>
          </a:p>
          <a:p>
            <a:pPr marL="0" indent="0">
              <a:buNone/>
            </a:pPr>
            <a:r>
              <a:rPr lang="en-US" sz="1800" b="1" dirty="0"/>
              <a:t>2. Team Size.</a:t>
            </a:r>
          </a:p>
          <a:p>
            <a:pPr marL="0" indent="0">
              <a:buNone/>
            </a:pPr>
            <a:r>
              <a:rPr lang="en-US" sz="1800" b="1" dirty="0"/>
              <a:t>3. Creating the Context and Composition for Team Performance.</a:t>
            </a:r>
          </a:p>
          <a:p>
            <a:pPr marL="0" indent="0">
              <a:buNone/>
            </a:pPr>
            <a:r>
              <a:rPr lang="en-US" sz="1800" b="1" dirty="0"/>
              <a:t>4. Cultural Characteristics: A Team Orientation.</a:t>
            </a:r>
          </a:p>
          <a:p>
            <a:pPr marL="0" indent="0">
              <a:buNone/>
            </a:pPr>
            <a:r>
              <a:rPr lang="en-US" sz="1800" b="1" dirty="0"/>
              <a:t>5. High Priority on Personal Development.</a:t>
            </a:r>
          </a:p>
          <a:p>
            <a:pPr marL="0" indent="0">
              <a:buNone/>
            </a:pPr>
            <a:r>
              <a:rPr lang="en-US" sz="1800" b="1" dirty="0"/>
              <a:t>6. Creating the Context and Composition for Team Performance.</a:t>
            </a:r>
          </a:p>
        </p:txBody>
      </p:sp>
      <p:pic>
        <p:nvPicPr>
          <p:cNvPr id="3" name="Picture 2">
            <a:extLst>
              <a:ext uri="{FF2B5EF4-FFF2-40B4-BE49-F238E27FC236}">
                <a16:creationId xmlns:a16="http://schemas.microsoft.com/office/drawing/2014/main" id="{96582819-EF59-ED53-89F4-940D76082F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2627485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524829"/>
            <a:ext cx="8219209" cy="1143000"/>
          </a:xfrm>
          <a:prstGeom prst="rect">
            <a:avLst/>
          </a:prstGeom>
        </p:spPr>
      </p:pic>
      <p:sp>
        <p:nvSpPr>
          <p:cNvPr id="5" name="TextBox 4"/>
          <p:cNvSpPr txBox="1"/>
          <p:nvPr/>
        </p:nvSpPr>
        <p:spPr>
          <a:xfrm>
            <a:off x="-134153" y="722548"/>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5</a:t>
            </a:r>
          </a:p>
        </p:txBody>
      </p:sp>
      <p:sp>
        <p:nvSpPr>
          <p:cNvPr id="8" name="Rectangle 7"/>
          <p:cNvSpPr/>
          <p:nvPr/>
        </p:nvSpPr>
        <p:spPr>
          <a:xfrm>
            <a:off x="2117887" y="744499"/>
            <a:ext cx="6598227" cy="923330"/>
          </a:xfrm>
          <a:prstGeom prst="rect">
            <a:avLst/>
          </a:prstGeom>
        </p:spPr>
        <p:txBody>
          <a:bodyPr wrap="square">
            <a:spAutoFit/>
          </a:bodyPr>
          <a:lstStyle/>
          <a:p>
            <a:r>
              <a:rPr lang="en-US" sz="1800" b="1" dirty="0">
                <a:solidFill>
                  <a:srgbClr val="FFFF00"/>
                </a:solidFill>
                <a:latin typeface="Tajawal Medium" panose="00000600000000000000" pitchFamily="2" charset="-78"/>
                <a:cs typeface="Tajawal Medium" panose="00000600000000000000" pitchFamily="2" charset="-78"/>
              </a:rPr>
              <a:t>Competencies:</a:t>
            </a:r>
          </a:p>
          <a:p>
            <a:r>
              <a:rPr lang="en-US" sz="1800" b="1" dirty="0">
                <a:solidFill>
                  <a:srgbClr val="FFFF00"/>
                </a:solidFill>
                <a:latin typeface="Tajawal Medium" panose="00000600000000000000" pitchFamily="2" charset="-78"/>
                <a:cs typeface="Tajawal Medium" panose="00000600000000000000" pitchFamily="2" charset="-78"/>
              </a:rPr>
              <a:t>Developing Team Skills for High Performance</a:t>
            </a:r>
          </a:p>
          <a:p>
            <a:pPr algn="ctr"/>
            <a:endParaRPr lang="en-US" sz="1800" b="1" dirty="0">
              <a:solidFill>
                <a:srgbClr val="FFFF00"/>
              </a:solidFill>
              <a:latin typeface="Tajawal Medium" panose="00000600000000000000" pitchFamily="2" charset="-78"/>
              <a:cs typeface="Tajawal Medium" panose="00000600000000000000" pitchFamily="2" charset="-78"/>
            </a:endParaRPr>
          </a:p>
        </p:txBody>
      </p:sp>
      <p:sp>
        <p:nvSpPr>
          <p:cNvPr id="2" name="Rectangle 1"/>
          <p:cNvSpPr/>
          <p:nvPr/>
        </p:nvSpPr>
        <p:spPr>
          <a:xfrm>
            <a:off x="1454728" y="1544768"/>
            <a:ext cx="6598227" cy="2129878"/>
          </a:xfrm>
          <a:prstGeom prst="rect">
            <a:avLst/>
          </a:prstGeom>
        </p:spPr>
        <p:txBody>
          <a:bodyPr wrap="square">
            <a:spAutoFit/>
          </a:bodyPr>
          <a:lstStyle/>
          <a:p>
            <a:pPr marL="0" indent="0">
              <a:lnSpc>
                <a:spcPct val="150000"/>
              </a:lnSpc>
              <a:buNone/>
            </a:pPr>
            <a:r>
              <a:rPr lang="en-US" sz="1800" b="1" dirty="0"/>
              <a:t>1. Developing the Competencies of High-Performing Teams.</a:t>
            </a:r>
          </a:p>
          <a:p>
            <a:pPr marL="0" indent="0">
              <a:lnSpc>
                <a:spcPct val="150000"/>
              </a:lnSpc>
              <a:buNone/>
            </a:pPr>
            <a:r>
              <a:rPr lang="en-US" sz="1800" b="1" dirty="0"/>
              <a:t>2. Team Leader as Educator.</a:t>
            </a:r>
          </a:p>
          <a:p>
            <a:pPr marL="0" indent="0">
              <a:lnSpc>
                <a:spcPct val="150000"/>
              </a:lnSpc>
              <a:buNone/>
            </a:pPr>
            <a:r>
              <a:rPr lang="en-US" sz="1800" b="1" dirty="0"/>
              <a:t>3. Team Leader as Coach.</a:t>
            </a:r>
          </a:p>
          <a:p>
            <a:pPr marL="0" indent="0">
              <a:lnSpc>
                <a:spcPct val="150000"/>
              </a:lnSpc>
              <a:buNone/>
            </a:pPr>
            <a:r>
              <a:rPr lang="en-US" sz="1800" b="1" dirty="0"/>
              <a:t>4. Team Leader as Facilitator.</a:t>
            </a:r>
          </a:p>
          <a:p>
            <a:pPr marL="0" indent="0">
              <a:lnSpc>
                <a:spcPct val="150000"/>
              </a:lnSpc>
              <a:buNone/>
            </a:pPr>
            <a:r>
              <a:rPr lang="en-US" sz="1800" b="1" dirty="0"/>
              <a:t>5. Measurement of Team Competencies.</a:t>
            </a:r>
          </a:p>
        </p:txBody>
      </p:sp>
      <p:pic>
        <p:nvPicPr>
          <p:cNvPr id="3" name="Picture 2">
            <a:extLst>
              <a:ext uri="{FF2B5EF4-FFF2-40B4-BE49-F238E27FC236}">
                <a16:creationId xmlns:a16="http://schemas.microsoft.com/office/drawing/2014/main" id="{D5F0A0B5-494D-FC74-BECB-697BA4A81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472"/>
            <a:ext cx="9144000" cy="584230"/>
          </a:xfrm>
          <a:prstGeom prst="rect">
            <a:avLst/>
          </a:prstGeom>
        </p:spPr>
      </p:pic>
    </p:spTree>
    <p:extLst>
      <p:ext uri="{BB962C8B-B14F-4D97-AF65-F5344CB8AC3E}">
        <p14:creationId xmlns:p14="http://schemas.microsoft.com/office/powerpoint/2010/main" val="1518714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46302"/>
            <a:ext cx="8219209" cy="1143000"/>
          </a:xfrm>
          <a:prstGeom prst="rect">
            <a:avLst/>
          </a:prstGeom>
        </p:spPr>
      </p:pic>
      <p:sp>
        <p:nvSpPr>
          <p:cNvPr id="5" name="TextBox 4"/>
          <p:cNvSpPr txBox="1"/>
          <p:nvPr/>
        </p:nvSpPr>
        <p:spPr>
          <a:xfrm>
            <a:off x="-70775" y="519588"/>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6</a:t>
            </a:r>
          </a:p>
        </p:txBody>
      </p:sp>
      <p:sp>
        <p:nvSpPr>
          <p:cNvPr id="2" name="Rectangle 1"/>
          <p:cNvSpPr/>
          <p:nvPr/>
        </p:nvSpPr>
        <p:spPr>
          <a:xfrm>
            <a:off x="1454728" y="1437582"/>
            <a:ext cx="6587836" cy="2960875"/>
          </a:xfrm>
          <a:prstGeom prst="rect">
            <a:avLst/>
          </a:prstGeom>
        </p:spPr>
        <p:txBody>
          <a:bodyPr wrap="square">
            <a:spAutoFit/>
          </a:bodyPr>
          <a:lstStyle/>
          <a:p>
            <a:pPr marL="0" indent="0">
              <a:lnSpc>
                <a:spcPct val="150000"/>
              </a:lnSpc>
              <a:buNone/>
            </a:pPr>
            <a:r>
              <a:rPr lang="en-US" sz="1800" b="1" dirty="0"/>
              <a:t>1. Common Problems Found in Teams. </a:t>
            </a:r>
          </a:p>
          <a:p>
            <a:pPr marL="0" indent="0">
              <a:lnSpc>
                <a:spcPct val="150000"/>
              </a:lnSpc>
              <a:buNone/>
            </a:pPr>
            <a:r>
              <a:rPr lang="en-US" sz="1800" b="1" dirty="0"/>
              <a:t>2. Differences Between Team Members and the Team Leader.</a:t>
            </a:r>
          </a:p>
          <a:p>
            <a:pPr marL="0" indent="0">
              <a:lnSpc>
                <a:spcPct val="150000"/>
              </a:lnSpc>
              <a:buNone/>
            </a:pPr>
            <a:r>
              <a:rPr lang="en-US" sz="1800" b="1" dirty="0"/>
              <a:t>3. Differences Among Team Members.</a:t>
            </a:r>
          </a:p>
          <a:p>
            <a:pPr marL="0" indent="0">
              <a:lnSpc>
                <a:spcPct val="150000"/>
              </a:lnSpc>
              <a:buNone/>
            </a:pPr>
            <a:r>
              <a:rPr lang="en-US" sz="1800" b="1" dirty="0"/>
              <a:t>4. Team Building as a Process.</a:t>
            </a:r>
          </a:p>
          <a:p>
            <a:pPr marL="0" indent="0">
              <a:lnSpc>
                <a:spcPct val="150000"/>
              </a:lnSpc>
              <a:buNone/>
            </a:pPr>
            <a:r>
              <a:rPr lang="en-US" sz="1800" b="1" dirty="0"/>
              <a:t>5. Use of an Outside Facilitator or Consultant.</a:t>
            </a:r>
          </a:p>
          <a:p>
            <a:pPr marL="0" indent="0">
              <a:lnSpc>
                <a:spcPct val="150000"/>
              </a:lnSpc>
              <a:buNone/>
            </a:pPr>
            <a:r>
              <a:rPr lang="en-US" sz="1800" b="1" dirty="0"/>
              <a:t>6. The Roles of Manager and Consultant.</a:t>
            </a:r>
          </a:p>
          <a:p>
            <a:pPr marL="0" indent="0">
              <a:lnSpc>
                <a:spcPct val="150000"/>
              </a:lnSpc>
              <a:buNone/>
            </a:pPr>
            <a:r>
              <a:rPr lang="en-US" sz="1800" b="1" dirty="0"/>
              <a:t>7. The Team-Building Cycle.</a:t>
            </a:r>
          </a:p>
        </p:txBody>
      </p:sp>
      <p:sp>
        <p:nvSpPr>
          <p:cNvPr id="10" name="Rectangle 9"/>
          <p:cNvSpPr/>
          <p:nvPr/>
        </p:nvSpPr>
        <p:spPr>
          <a:xfrm>
            <a:off x="2047112" y="519588"/>
            <a:ext cx="5924677" cy="646331"/>
          </a:xfrm>
          <a:prstGeom prst="rect">
            <a:avLst/>
          </a:prstGeom>
        </p:spPr>
        <p:txBody>
          <a:bodyPr wrap="square">
            <a:spAutoFit/>
          </a:bodyPr>
          <a:lstStyle/>
          <a:p>
            <a:r>
              <a:rPr lang="en-US" sz="1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3" name="Picture 2">
            <a:extLst>
              <a:ext uri="{FF2B5EF4-FFF2-40B4-BE49-F238E27FC236}">
                <a16:creationId xmlns:a16="http://schemas.microsoft.com/office/drawing/2014/main" id="{06A9982F-FBF8-E2CE-2004-B5D456F475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428805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40828"/>
            <a:ext cx="8219209" cy="1143000"/>
          </a:xfrm>
          <a:prstGeom prst="rect">
            <a:avLst/>
          </a:prstGeom>
        </p:spPr>
      </p:pic>
      <p:sp>
        <p:nvSpPr>
          <p:cNvPr id="5" name="TextBox 4"/>
          <p:cNvSpPr txBox="1"/>
          <p:nvPr/>
        </p:nvSpPr>
        <p:spPr>
          <a:xfrm>
            <a:off x="0" y="514331"/>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7</a:t>
            </a:r>
          </a:p>
        </p:txBody>
      </p:sp>
      <p:sp>
        <p:nvSpPr>
          <p:cNvPr id="2" name="Rectangle 1"/>
          <p:cNvSpPr/>
          <p:nvPr/>
        </p:nvSpPr>
        <p:spPr>
          <a:xfrm>
            <a:off x="1498973" y="1586270"/>
            <a:ext cx="6192982" cy="883383"/>
          </a:xfrm>
          <a:prstGeom prst="rect">
            <a:avLst/>
          </a:prstGeom>
        </p:spPr>
        <p:txBody>
          <a:bodyPr wrap="square">
            <a:spAutoFit/>
          </a:bodyPr>
          <a:lstStyle/>
          <a:p>
            <a:pPr marL="0" indent="0">
              <a:lnSpc>
                <a:spcPct val="150000"/>
              </a:lnSpc>
              <a:buNone/>
            </a:pPr>
            <a:r>
              <a:rPr lang="en-US" sz="1800" b="1" dirty="0"/>
              <a:t>1. Stakeholders.</a:t>
            </a:r>
          </a:p>
          <a:p>
            <a:pPr marL="0" indent="0">
              <a:lnSpc>
                <a:spcPct val="150000"/>
              </a:lnSpc>
              <a:buNone/>
            </a:pPr>
            <a:r>
              <a:rPr lang="en-US" sz="1800" b="1" dirty="0"/>
              <a:t>2. Developing and Using Project Networks.</a:t>
            </a:r>
          </a:p>
        </p:txBody>
      </p:sp>
      <p:sp>
        <p:nvSpPr>
          <p:cNvPr id="10" name="Rectangle 9"/>
          <p:cNvSpPr/>
          <p:nvPr/>
        </p:nvSpPr>
        <p:spPr>
          <a:xfrm>
            <a:off x="1996858" y="601892"/>
            <a:ext cx="6108051" cy="646331"/>
          </a:xfrm>
          <a:prstGeom prst="rect">
            <a:avLst/>
          </a:prstGeom>
        </p:spPr>
        <p:txBody>
          <a:bodyPr wrap="square">
            <a:spAutoFit/>
          </a:bodyPr>
          <a:lstStyle/>
          <a:p>
            <a:r>
              <a:rPr lang="en-US" sz="1800" dirty="0">
                <a:solidFill>
                  <a:srgbClr val="FFFF00"/>
                </a:solidFill>
              </a:rPr>
              <a:t>The Project Team’s Environment (Stakeholders, Developing and Using Project Networks)</a:t>
            </a:r>
          </a:p>
        </p:txBody>
      </p:sp>
      <p:pic>
        <p:nvPicPr>
          <p:cNvPr id="3" name="Picture 2">
            <a:extLst>
              <a:ext uri="{FF2B5EF4-FFF2-40B4-BE49-F238E27FC236}">
                <a16:creationId xmlns:a16="http://schemas.microsoft.com/office/drawing/2014/main" id="{D27335FA-14D8-D51F-14D8-1DF879AACF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1907895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9325" y="493236"/>
            <a:ext cx="8219209" cy="1143000"/>
          </a:xfrm>
          <a:prstGeom prst="rect">
            <a:avLst/>
          </a:prstGeom>
        </p:spPr>
      </p:pic>
      <p:sp>
        <p:nvSpPr>
          <p:cNvPr id="5" name="TextBox 4"/>
          <p:cNvSpPr txBox="1"/>
          <p:nvPr/>
        </p:nvSpPr>
        <p:spPr>
          <a:xfrm>
            <a:off x="0" y="727159"/>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8</a:t>
            </a:r>
          </a:p>
        </p:txBody>
      </p:sp>
      <p:sp>
        <p:nvSpPr>
          <p:cNvPr id="2" name="Rectangle 1"/>
          <p:cNvSpPr/>
          <p:nvPr/>
        </p:nvSpPr>
        <p:spPr>
          <a:xfrm>
            <a:off x="1285960" y="1484398"/>
            <a:ext cx="6619009" cy="2545377"/>
          </a:xfrm>
          <a:prstGeom prst="rect">
            <a:avLst/>
          </a:prstGeom>
        </p:spPr>
        <p:txBody>
          <a:bodyPr wrap="square">
            <a:spAutoFit/>
          </a:bodyPr>
          <a:lstStyle/>
          <a:p>
            <a:pPr marL="0" indent="0">
              <a:lnSpc>
                <a:spcPct val="150000"/>
              </a:lnSpc>
              <a:buNone/>
            </a:pPr>
            <a:r>
              <a:rPr lang="en-US" sz="1800" b="1" dirty="0"/>
              <a:t>1.The roles of a project leader.</a:t>
            </a:r>
          </a:p>
          <a:p>
            <a:pPr marL="0" indent="0">
              <a:lnSpc>
                <a:spcPct val="150000"/>
              </a:lnSpc>
              <a:buNone/>
            </a:pPr>
            <a:r>
              <a:rPr lang="en-US" sz="1800" b="1" dirty="0"/>
              <a:t>2. External role requirements.</a:t>
            </a:r>
          </a:p>
          <a:p>
            <a:pPr marL="0" indent="0">
              <a:lnSpc>
                <a:spcPct val="150000"/>
              </a:lnSpc>
              <a:buNone/>
            </a:pPr>
            <a:r>
              <a:rPr lang="en-US" sz="1800" b="1" dirty="0"/>
              <a:t>3. Internal role requirements.</a:t>
            </a:r>
          </a:p>
          <a:p>
            <a:pPr marL="0" indent="0">
              <a:lnSpc>
                <a:spcPct val="150000"/>
              </a:lnSpc>
              <a:buNone/>
            </a:pPr>
            <a:r>
              <a:rPr lang="en-US" sz="1800" b="1" dirty="0"/>
              <a:t>4. Clarifying the leadership role.</a:t>
            </a:r>
          </a:p>
          <a:p>
            <a:pPr marL="0" indent="0">
              <a:lnSpc>
                <a:spcPct val="150000"/>
              </a:lnSpc>
              <a:buNone/>
            </a:pPr>
            <a:r>
              <a:rPr lang="en-US" sz="1800" b="1" dirty="0"/>
              <a:t>5. Project leadership and the project’s life cycle.</a:t>
            </a:r>
          </a:p>
          <a:p>
            <a:pPr marL="0" indent="0">
              <a:lnSpc>
                <a:spcPct val="150000"/>
              </a:lnSpc>
              <a:buNone/>
            </a:pPr>
            <a:r>
              <a:rPr lang="en-US" sz="1800" b="1" dirty="0"/>
              <a:t>6. Project leadership and individual project members.</a:t>
            </a:r>
          </a:p>
        </p:txBody>
      </p:sp>
      <p:sp>
        <p:nvSpPr>
          <p:cNvPr id="10" name="Rectangle 9"/>
          <p:cNvSpPr/>
          <p:nvPr/>
        </p:nvSpPr>
        <p:spPr>
          <a:xfrm>
            <a:off x="2541764" y="829546"/>
            <a:ext cx="4392980" cy="584775"/>
          </a:xfrm>
          <a:prstGeom prst="rect">
            <a:avLst/>
          </a:prstGeom>
        </p:spPr>
        <p:txBody>
          <a:bodyPr wrap="square">
            <a:spAutoFit/>
          </a:bodyPr>
          <a:lstStyle/>
          <a:p>
            <a:r>
              <a:rPr lang="en-US" sz="3200" dirty="0">
                <a:solidFill>
                  <a:srgbClr val="FFFF00"/>
                </a:solidFill>
              </a:rPr>
              <a:t>Leading Project Teams</a:t>
            </a:r>
          </a:p>
        </p:txBody>
      </p:sp>
      <p:pic>
        <p:nvPicPr>
          <p:cNvPr id="3" name="Picture 2">
            <a:extLst>
              <a:ext uri="{FF2B5EF4-FFF2-40B4-BE49-F238E27FC236}">
                <a16:creationId xmlns:a16="http://schemas.microsoft.com/office/drawing/2014/main" id="{D6605CC9-1C69-70EE-B479-2061245459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787382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2209" y="418738"/>
            <a:ext cx="8219209" cy="1143000"/>
          </a:xfrm>
          <a:prstGeom prst="rect">
            <a:avLst/>
          </a:prstGeom>
        </p:spPr>
      </p:pic>
      <p:sp>
        <p:nvSpPr>
          <p:cNvPr id="5" name="TextBox 4"/>
          <p:cNvSpPr txBox="1"/>
          <p:nvPr/>
        </p:nvSpPr>
        <p:spPr>
          <a:xfrm>
            <a:off x="0" y="613316"/>
            <a:ext cx="2117887"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9</a:t>
            </a:r>
          </a:p>
        </p:txBody>
      </p:sp>
      <p:sp>
        <p:nvSpPr>
          <p:cNvPr id="2" name="Rectangle 1"/>
          <p:cNvSpPr/>
          <p:nvPr/>
        </p:nvSpPr>
        <p:spPr>
          <a:xfrm>
            <a:off x="1340427" y="1407849"/>
            <a:ext cx="6754090" cy="2960875"/>
          </a:xfrm>
          <a:prstGeom prst="rect">
            <a:avLst/>
          </a:prstGeom>
        </p:spPr>
        <p:txBody>
          <a:bodyPr wrap="square">
            <a:spAutoFit/>
          </a:bodyPr>
          <a:lstStyle/>
          <a:p>
            <a:pPr marL="0" indent="0">
              <a:lnSpc>
                <a:spcPct val="150000"/>
              </a:lnSpc>
              <a:buNone/>
            </a:pPr>
            <a:r>
              <a:rPr lang="en-US" sz="1800" b="1" dirty="0"/>
              <a:t>1. Expectation Theory of Conflict.</a:t>
            </a:r>
          </a:p>
          <a:p>
            <a:pPr marL="0" indent="0">
              <a:lnSpc>
                <a:spcPct val="150000"/>
              </a:lnSpc>
              <a:buNone/>
            </a:pPr>
            <a:r>
              <a:rPr lang="en-US" sz="1800" b="1" dirty="0"/>
              <a:t>2. Negotiating Agreements. </a:t>
            </a:r>
          </a:p>
          <a:p>
            <a:pPr marL="0" indent="0">
              <a:lnSpc>
                <a:spcPct val="150000"/>
              </a:lnSpc>
              <a:buNone/>
            </a:pPr>
            <a:r>
              <a:rPr lang="en-US" sz="1800" b="1" dirty="0"/>
              <a:t>3. Helping Teams in Conflict or Confusion: The Role Clarification Exercise.</a:t>
            </a:r>
          </a:p>
          <a:p>
            <a:pPr marL="0" indent="0">
              <a:lnSpc>
                <a:spcPct val="150000"/>
              </a:lnSpc>
              <a:buNone/>
            </a:pPr>
            <a:r>
              <a:rPr lang="en-US" sz="1800" b="1" dirty="0"/>
              <a:t>4. The Manager as the Center of Conflict.</a:t>
            </a:r>
          </a:p>
          <a:p>
            <a:pPr marL="0" indent="0">
              <a:lnSpc>
                <a:spcPct val="150000"/>
              </a:lnSpc>
              <a:buNone/>
            </a:pPr>
            <a:r>
              <a:rPr lang="en-US" sz="1800" b="1" dirty="0"/>
              <a:t>5. Diversity as the Source of Conflict.</a:t>
            </a:r>
          </a:p>
          <a:p>
            <a:pPr marL="0" indent="0">
              <a:lnSpc>
                <a:spcPct val="150000"/>
              </a:lnSpc>
              <a:buNone/>
            </a:pPr>
            <a:r>
              <a:rPr lang="en-US" sz="1800" b="1" dirty="0"/>
              <a:t>6. The Problem Member.</a:t>
            </a:r>
          </a:p>
        </p:txBody>
      </p:sp>
      <p:sp>
        <p:nvSpPr>
          <p:cNvPr id="10" name="Rectangle 9"/>
          <p:cNvSpPr/>
          <p:nvPr/>
        </p:nvSpPr>
        <p:spPr>
          <a:xfrm>
            <a:off x="2276944" y="705648"/>
            <a:ext cx="4881055" cy="461665"/>
          </a:xfrm>
          <a:prstGeom prst="rect">
            <a:avLst/>
          </a:prstGeom>
        </p:spPr>
        <p:txBody>
          <a:bodyPr wrap="square">
            <a:spAutoFit/>
          </a:bodyPr>
          <a:lstStyle/>
          <a:p>
            <a:r>
              <a:rPr lang="en-US" sz="2400" dirty="0">
                <a:solidFill>
                  <a:srgbClr val="FFFF00"/>
                </a:solidFill>
              </a:rPr>
              <a:t>Managing Conflict in the Team</a:t>
            </a:r>
          </a:p>
        </p:txBody>
      </p:sp>
      <p:pic>
        <p:nvPicPr>
          <p:cNvPr id="3" name="Picture 2">
            <a:extLst>
              <a:ext uri="{FF2B5EF4-FFF2-40B4-BE49-F238E27FC236}">
                <a16:creationId xmlns:a16="http://schemas.microsoft.com/office/drawing/2014/main" id="{F5A04A5F-9FA0-393C-B3A2-84E8328673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238"/>
            <a:ext cx="9144000" cy="584230"/>
          </a:xfrm>
          <a:prstGeom prst="rect">
            <a:avLst/>
          </a:prstGeom>
        </p:spPr>
      </p:pic>
    </p:spTree>
    <p:extLst>
      <p:ext uri="{BB962C8B-B14F-4D97-AF65-F5344CB8AC3E}">
        <p14:creationId xmlns:p14="http://schemas.microsoft.com/office/powerpoint/2010/main" val="2431420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391327"/>
            <a:ext cx="8219209" cy="1143000"/>
          </a:xfrm>
          <a:prstGeom prst="rect">
            <a:avLst/>
          </a:prstGeom>
        </p:spPr>
      </p:pic>
      <p:sp>
        <p:nvSpPr>
          <p:cNvPr id="5" name="TextBox 4"/>
          <p:cNvSpPr txBox="1"/>
          <p:nvPr/>
        </p:nvSpPr>
        <p:spPr>
          <a:xfrm>
            <a:off x="-119325" y="532846"/>
            <a:ext cx="2348720" cy="523220"/>
          </a:xfrm>
          <a:prstGeom prst="rect">
            <a:avLst/>
          </a:prstGeom>
          <a:noFill/>
        </p:spPr>
        <p:txBody>
          <a:bodyPr wrap="none" rtlCol="0">
            <a:spAutoFit/>
          </a:bodyPr>
          <a:lstStyle/>
          <a:p>
            <a:pPr algn="ctr"/>
            <a:r>
              <a:rPr lang="en-US" sz="28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p:cNvSpPr/>
          <p:nvPr/>
        </p:nvSpPr>
        <p:spPr>
          <a:xfrm>
            <a:off x="1436628" y="1574996"/>
            <a:ext cx="6317672" cy="883383"/>
          </a:xfrm>
          <a:prstGeom prst="rect">
            <a:avLst/>
          </a:prstGeom>
        </p:spPr>
        <p:txBody>
          <a:bodyPr wrap="square">
            <a:spAutoFit/>
          </a:bodyPr>
          <a:lstStyle/>
          <a:p>
            <a:pPr marL="0" indent="0">
              <a:lnSpc>
                <a:spcPct val="150000"/>
              </a:lnSpc>
              <a:buNone/>
            </a:pPr>
            <a:r>
              <a:rPr lang="en-US" sz="1800" b="1" dirty="0"/>
              <a:t>1. Know your readers and what they want.</a:t>
            </a:r>
          </a:p>
          <a:p>
            <a:pPr marL="0" indent="0">
              <a:lnSpc>
                <a:spcPct val="150000"/>
              </a:lnSpc>
              <a:buNone/>
            </a:pPr>
            <a:r>
              <a:rPr lang="en-US" sz="1800" b="1" dirty="0"/>
              <a:t>2. The project report.</a:t>
            </a:r>
          </a:p>
        </p:txBody>
      </p:sp>
      <p:sp>
        <p:nvSpPr>
          <p:cNvPr id="9" name="Rectangle 8"/>
          <p:cNvSpPr/>
          <p:nvPr/>
        </p:nvSpPr>
        <p:spPr>
          <a:xfrm>
            <a:off x="2749155" y="713947"/>
            <a:ext cx="4268289" cy="523220"/>
          </a:xfrm>
          <a:prstGeom prst="rect">
            <a:avLst/>
          </a:prstGeom>
        </p:spPr>
        <p:txBody>
          <a:bodyPr wrap="square">
            <a:spAutoFit/>
          </a:bodyPr>
          <a:lstStyle/>
          <a:p>
            <a:r>
              <a:rPr lang="en-US" sz="2800" dirty="0">
                <a:solidFill>
                  <a:srgbClr val="FFFF00"/>
                </a:solidFill>
              </a:rPr>
              <a:t>Writing project reports</a:t>
            </a:r>
          </a:p>
        </p:txBody>
      </p:sp>
      <p:pic>
        <p:nvPicPr>
          <p:cNvPr id="3" name="Picture 2">
            <a:extLst>
              <a:ext uri="{FF2B5EF4-FFF2-40B4-BE49-F238E27FC236}">
                <a16:creationId xmlns:a16="http://schemas.microsoft.com/office/drawing/2014/main" id="{1F6C85B1-C498-7AD9-480A-582BAF8351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529173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09255" y="1328775"/>
            <a:ext cx="6722919" cy="2960875"/>
          </a:xfrm>
          <a:prstGeom prst="rect">
            <a:avLst/>
          </a:prstGeom>
        </p:spPr>
        <p:txBody>
          <a:bodyPr wrap="square">
            <a:spAutoFit/>
          </a:bodyPr>
          <a:lstStyle/>
          <a:p>
            <a:pPr marL="342900" lvl="0" indent="-342900" algn="just">
              <a:lnSpc>
                <a:spcPct val="150000"/>
              </a:lnSpc>
              <a:buFont typeface="Arial" panose="020B0604020202020204" pitchFamily="34" charset="0"/>
              <a:buChar char="●"/>
            </a:pPr>
            <a:r>
              <a:rPr lang="en-US" sz="1800" b="1" dirty="0"/>
              <a:t>To Describe the scope of stakeholder‐engagement activities extends from the initiation phase through to project completion.</a:t>
            </a:r>
          </a:p>
          <a:p>
            <a:pPr marL="342900" lvl="0" indent="-342900" algn="just">
              <a:lnSpc>
                <a:spcPct val="150000"/>
              </a:lnSpc>
              <a:buFont typeface="Arial" panose="020B0604020202020204" pitchFamily="34" charset="0"/>
              <a:buChar char="●"/>
            </a:pPr>
            <a:r>
              <a:rPr lang="en-US" sz="1800" b="1" dirty="0"/>
              <a:t>To Introduce different activities such as comparing actual performance with planned performance, and analyzing variances as they pertain to project scope, quality, schedule, and cost. </a:t>
            </a:r>
          </a:p>
        </p:txBody>
      </p:sp>
      <p:pic>
        <p:nvPicPr>
          <p:cNvPr id="5" name="Picture 4"/>
          <p:cNvPicPr>
            <a:picLocks noChangeAspect="1"/>
          </p:cNvPicPr>
          <p:nvPr/>
        </p:nvPicPr>
        <p:blipFill>
          <a:blip r:embed="rId2"/>
          <a:stretch>
            <a:fillRect/>
          </a:stretch>
        </p:blipFill>
        <p:spPr>
          <a:xfrm>
            <a:off x="119325" y="332880"/>
            <a:ext cx="8219209" cy="1143000"/>
          </a:xfrm>
          <a:prstGeom prst="rect">
            <a:avLst/>
          </a:prstGeom>
        </p:spPr>
      </p:pic>
      <p:sp>
        <p:nvSpPr>
          <p:cNvPr id="6" name="Rectangle 5"/>
          <p:cNvSpPr/>
          <p:nvPr/>
        </p:nvSpPr>
        <p:spPr>
          <a:xfrm>
            <a:off x="2233304" y="623584"/>
            <a:ext cx="5185805" cy="461665"/>
          </a:xfrm>
          <a:prstGeom prst="rect">
            <a:avLst/>
          </a:prstGeom>
        </p:spPr>
        <p:txBody>
          <a:bodyPr wrap="square">
            <a:spAutoFit/>
          </a:bodyPr>
          <a:lstStyle/>
          <a:p>
            <a:r>
              <a:rPr lang="en-US" sz="2400" b="1" dirty="0">
                <a:solidFill>
                  <a:srgbClr val="FFFF00"/>
                </a:solidFill>
              </a:rPr>
              <a:t>Course</a:t>
            </a:r>
            <a:r>
              <a:rPr lang="en-US" sz="2400" dirty="0">
                <a:solidFill>
                  <a:srgbClr val="FFFF00"/>
                </a:solidFill>
              </a:rPr>
              <a:t> </a:t>
            </a:r>
            <a:r>
              <a:rPr lang="en-US" sz="2400" b="1" dirty="0">
                <a:solidFill>
                  <a:srgbClr val="FFFF00"/>
                </a:solidFill>
              </a:rPr>
              <a:t>Objectives</a:t>
            </a:r>
            <a:endParaRPr lang="en-US" sz="2400" b="1" dirty="0">
              <a:solidFill>
                <a:srgbClr val="FFFF00"/>
              </a:solidFill>
              <a:latin typeface="Tajawal Medium" panose="00000600000000000000" pitchFamily="2" charset="-78"/>
              <a:cs typeface="Tajawal Medium" panose="00000600000000000000" pitchFamily="2" charset="-78"/>
            </a:endParaRPr>
          </a:p>
        </p:txBody>
      </p:sp>
      <p:sp>
        <p:nvSpPr>
          <p:cNvPr id="9" name="Rectangle 8"/>
          <p:cNvSpPr/>
          <p:nvPr/>
        </p:nvSpPr>
        <p:spPr>
          <a:xfrm>
            <a:off x="119325" y="596923"/>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2" name="Picture 1">
            <a:extLst>
              <a:ext uri="{FF2B5EF4-FFF2-40B4-BE49-F238E27FC236}">
                <a16:creationId xmlns:a16="http://schemas.microsoft.com/office/drawing/2014/main" id="{59F787ED-ABF5-4CAA-BB17-E35C8185EF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2737273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7133" y="1325236"/>
            <a:ext cx="6556663" cy="2463238"/>
          </a:xfrm>
          <a:prstGeom prst="rect">
            <a:avLst/>
          </a:prstGeom>
        </p:spPr>
        <p:txBody>
          <a:bodyPr wrap="square">
            <a:spAutoFit/>
          </a:bodyPr>
          <a:lstStyle/>
          <a:p>
            <a:pPr marL="342900" lvl="0" indent="-342900" algn="just">
              <a:lnSpc>
                <a:spcPct val="107000"/>
              </a:lnSpc>
              <a:buFont typeface="Arial" panose="020B0604020202020204" pitchFamily="34" charset="0"/>
              <a:buChar char="●"/>
            </a:pPr>
            <a:r>
              <a:rPr lang="en-US" sz="1800" b="1" dirty="0"/>
              <a:t>To Assess the abilities and effectiveness of team members, team building, leadership, motivation, and conflict resolution. Stages and effective actions for developing and utilizing teams and team members are also covered.</a:t>
            </a:r>
          </a:p>
          <a:p>
            <a:pPr marL="342900" lvl="0" indent="-342900" algn="just">
              <a:lnSpc>
                <a:spcPct val="107000"/>
              </a:lnSpc>
              <a:spcAft>
                <a:spcPts val="800"/>
              </a:spcAft>
              <a:buFont typeface="Arial" panose="020B0604020202020204" pitchFamily="34" charset="0"/>
              <a:buChar char="●"/>
            </a:pPr>
            <a:r>
              <a:rPr lang="en-US" sz="1800" b="1" dirty="0"/>
              <a:t>To Describe how to take corrective actions when needed, and how to formally communicate project status to stakeholders.</a:t>
            </a:r>
          </a:p>
        </p:txBody>
      </p:sp>
      <p:pic>
        <p:nvPicPr>
          <p:cNvPr id="5" name="Picture 4"/>
          <p:cNvPicPr>
            <a:picLocks noChangeAspect="1"/>
          </p:cNvPicPr>
          <p:nvPr/>
        </p:nvPicPr>
        <p:blipFill>
          <a:blip r:embed="rId2"/>
          <a:stretch>
            <a:fillRect/>
          </a:stretch>
        </p:blipFill>
        <p:spPr>
          <a:xfrm>
            <a:off x="0" y="298817"/>
            <a:ext cx="8219209" cy="1143000"/>
          </a:xfrm>
          <a:prstGeom prst="rect">
            <a:avLst/>
          </a:prstGeom>
        </p:spPr>
      </p:pic>
      <p:sp>
        <p:nvSpPr>
          <p:cNvPr id="6" name="Rectangle 5"/>
          <p:cNvSpPr/>
          <p:nvPr/>
        </p:nvSpPr>
        <p:spPr>
          <a:xfrm>
            <a:off x="2233304" y="577483"/>
            <a:ext cx="5185805" cy="461665"/>
          </a:xfrm>
          <a:prstGeom prst="rect">
            <a:avLst/>
          </a:prstGeom>
        </p:spPr>
        <p:txBody>
          <a:bodyPr wrap="square">
            <a:spAutoFit/>
          </a:bodyPr>
          <a:lstStyle/>
          <a:p>
            <a:r>
              <a:rPr lang="en-US" sz="2400" b="1" dirty="0">
                <a:solidFill>
                  <a:srgbClr val="FFFF00"/>
                </a:solidFill>
              </a:rPr>
              <a:t>Course</a:t>
            </a:r>
            <a:r>
              <a:rPr lang="en-US" sz="2400" dirty="0">
                <a:solidFill>
                  <a:srgbClr val="FFFF00"/>
                </a:solidFill>
              </a:rPr>
              <a:t> </a:t>
            </a:r>
            <a:r>
              <a:rPr lang="en-US" sz="2400" b="1" dirty="0">
                <a:solidFill>
                  <a:srgbClr val="FFFF00"/>
                </a:solidFill>
              </a:rPr>
              <a:t>Objectives</a:t>
            </a:r>
            <a:endParaRPr lang="en-US" sz="2400" b="1" dirty="0">
              <a:solidFill>
                <a:srgbClr val="FFFF00"/>
              </a:solidFill>
              <a:latin typeface="Tajawal Medium" panose="00000600000000000000" pitchFamily="2" charset="-78"/>
              <a:cs typeface="Tajawal Medium" panose="00000600000000000000" pitchFamily="2" charset="-78"/>
            </a:endParaRPr>
          </a:p>
        </p:txBody>
      </p:sp>
      <p:sp>
        <p:nvSpPr>
          <p:cNvPr id="9" name="Rectangle 8"/>
          <p:cNvSpPr/>
          <p:nvPr/>
        </p:nvSpPr>
        <p:spPr>
          <a:xfrm>
            <a:off x="119325" y="639485"/>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2" name="Picture 1">
            <a:extLst>
              <a:ext uri="{FF2B5EF4-FFF2-40B4-BE49-F238E27FC236}">
                <a16:creationId xmlns:a16="http://schemas.microsoft.com/office/drawing/2014/main" id="{AB42E05A-8F9E-88D2-9211-B8A71DFC8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5609533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39737"/>
            <a:ext cx="8219209" cy="1143000"/>
          </a:xfrm>
          <a:prstGeom prst="rect">
            <a:avLst/>
          </a:prstGeom>
        </p:spPr>
      </p:pic>
      <p:sp>
        <p:nvSpPr>
          <p:cNvPr id="5" name="Rectangle 4"/>
          <p:cNvSpPr/>
          <p:nvPr/>
        </p:nvSpPr>
        <p:spPr>
          <a:xfrm>
            <a:off x="2169877" y="482672"/>
            <a:ext cx="5726132"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Course Learning Outcomes </a:t>
            </a:r>
          </a:p>
          <a:p>
            <a:pPr algn="ctr"/>
            <a:endParaRPr lang="en-US" sz="2800" b="1" dirty="0">
              <a:solidFill>
                <a:srgbClr val="FFFF00"/>
              </a:solidFill>
              <a:latin typeface="Tajawal Medium" panose="00000600000000000000" pitchFamily="2" charset="-78"/>
              <a:cs typeface="Tajawal Medium" panose="00000600000000000000" pitchFamily="2" charset="-78"/>
            </a:endParaRPr>
          </a:p>
        </p:txBody>
      </p:sp>
      <p:sp>
        <p:nvSpPr>
          <p:cNvPr id="7" name="Rectangle 6"/>
          <p:cNvSpPr/>
          <p:nvPr/>
        </p:nvSpPr>
        <p:spPr>
          <a:xfrm>
            <a:off x="1058944" y="1275171"/>
            <a:ext cx="6691746" cy="3376374"/>
          </a:xfrm>
          <a:prstGeom prst="rect">
            <a:avLst/>
          </a:prstGeom>
        </p:spPr>
        <p:txBody>
          <a:bodyPr wrap="square">
            <a:spAutoFit/>
          </a:bodyPr>
          <a:lstStyle/>
          <a:p>
            <a:pPr lvl="0" algn="just">
              <a:lnSpc>
                <a:spcPct val="150000"/>
              </a:lnSpc>
            </a:pPr>
            <a:r>
              <a:rPr lang="en-US" sz="1800" b="1" dirty="0"/>
              <a:t>- To Demonstrate how teams are assigned and formed and describe the stages of team development.</a:t>
            </a:r>
          </a:p>
          <a:p>
            <a:pPr lvl="0" algn="just">
              <a:lnSpc>
                <a:spcPct val="150000"/>
              </a:lnSpc>
            </a:pPr>
            <a:r>
              <a:rPr lang="en-US" sz="1800" b="1" dirty="0"/>
              <a:t>- The role of the project manager in team formation, development, and closeout.</a:t>
            </a:r>
          </a:p>
          <a:p>
            <a:pPr lvl="0" algn="just">
              <a:lnSpc>
                <a:spcPct val="150000"/>
              </a:lnSpc>
            </a:pPr>
            <a:r>
              <a:rPr lang="en-US" sz="1800" b="1" dirty="0"/>
              <a:t>- To Understand stakeholder engagement, the types of stakeholders, and their roles, influence, and power</a:t>
            </a:r>
          </a:p>
          <a:p>
            <a:pPr lvl="0" algn="just">
              <a:lnSpc>
                <a:spcPct val="150000"/>
              </a:lnSpc>
            </a:pPr>
            <a:r>
              <a:rPr lang="en-US" sz="1800" b="1" dirty="0"/>
              <a:t>- To Increase project‐team performance, addressing performance issues, and appraising processes and incentives.</a:t>
            </a:r>
          </a:p>
        </p:txBody>
      </p:sp>
      <p:sp>
        <p:nvSpPr>
          <p:cNvPr id="10" name="Rectangle 9"/>
          <p:cNvSpPr/>
          <p:nvPr/>
        </p:nvSpPr>
        <p:spPr>
          <a:xfrm>
            <a:off x="2904" y="544384"/>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2" name="Picture 1">
            <a:extLst>
              <a:ext uri="{FF2B5EF4-FFF2-40B4-BE49-F238E27FC236}">
                <a16:creationId xmlns:a16="http://schemas.microsoft.com/office/drawing/2014/main" id="{FBB95499-1C9C-0C2B-E598-49F990A5A6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495011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01477" y="1404703"/>
            <a:ext cx="6952447" cy="3416320"/>
          </a:xfrm>
          <a:prstGeom prst="rect">
            <a:avLst/>
          </a:prstGeom>
        </p:spPr>
        <p:txBody>
          <a:bodyPr wrap="square">
            <a:spAutoFit/>
          </a:bodyPr>
          <a:lstStyle/>
          <a:p>
            <a:pPr lvl="0" algn="just"/>
            <a:r>
              <a:rPr lang="en-US" sz="1800" b="1" dirty="0"/>
              <a:t>- To Analyze the nature of stakeholder groups and summarize their impact on project performance.</a:t>
            </a:r>
          </a:p>
          <a:p>
            <a:pPr lvl="0" algn="just"/>
            <a:r>
              <a:rPr lang="en-US" sz="1800" b="1" dirty="0"/>
              <a:t>- To Apply EVM techniques to assess the project cost and schedule.</a:t>
            </a:r>
          </a:p>
          <a:p>
            <a:pPr lvl="0" algn="just"/>
            <a:r>
              <a:rPr lang="en-US" sz="1800" b="1" dirty="0"/>
              <a:t>- To Choose from among a suite of appropriate strategies for stakeholder management, and recommend an approach based upon stakeholder strengths and weaknesses, their impact on the project, and other categories of stakeholder characteristics, such as priority and authority.</a:t>
            </a:r>
          </a:p>
          <a:p>
            <a:pPr lvl="0" algn="just"/>
            <a:r>
              <a:rPr lang="en-US" sz="1800" b="1" dirty="0"/>
              <a:t>-To  Identify changes to the project baseline.</a:t>
            </a:r>
          </a:p>
          <a:p>
            <a:pPr lvl="0" algn="just"/>
            <a:r>
              <a:rPr lang="en-US" sz="1800" b="1" dirty="0"/>
              <a:t>-</a:t>
            </a:r>
            <a:r>
              <a:rPr lang="en-US" b="1" dirty="0"/>
              <a:t>T</a:t>
            </a:r>
            <a:r>
              <a:rPr lang="en-US" sz="1800" b="1" dirty="0"/>
              <a:t>o  Demonstrate mastery of program level competencies.</a:t>
            </a:r>
          </a:p>
          <a:p>
            <a:pPr algn="just"/>
            <a:endParaRPr lang="en-US" sz="1800" b="1" dirty="0"/>
          </a:p>
        </p:txBody>
      </p:sp>
      <p:pic>
        <p:nvPicPr>
          <p:cNvPr id="6" name="Picture 5"/>
          <p:cNvPicPr>
            <a:picLocks noChangeAspect="1"/>
          </p:cNvPicPr>
          <p:nvPr/>
        </p:nvPicPr>
        <p:blipFill>
          <a:blip r:embed="rId2"/>
          <a:stretch>
            <a:fillRect/>
          </a:stretch>
        </p:blipFill>
        <p:spPr>
          <a:xfrm>
            <a:off x="137986" y="246301"/>
            <a:ext cx="8219209" cy="1143000"/>
          </a:xfrm>
          <a:prstGeom prst="rect">
            <a:avLst/>
          </a:prstGeom>
        </p:spPr>
      </p:pic>
      <p:sp>
        <p:nvSpPr>
          <p:cNvPr id="7" name="Rectangle 6"/>
          <p:cNvSpPr/>
          <p:nvPr/>
        </p:nvSpPr>
        <p:spPr>
          <a:xfrm>
            <a:off x="2233304" y="558304"/>
            <a:ext cx="5549487" cy="83099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Course Learning Outcomes </a:t>
            </a:r>
          </a:p>
          <a:p>
            <a:pPr algn="ctr"/>
            <a:endParaRPr lang="en-US" sz="2000" b="1" dirty="0">
              <a:solidFill>
                <a:srgbClr val="FFFF00"/>
              </a:solidFill>
              <a:latin typeface="Tajawal Medium" panose="00000600000000000000" pitchFamily="2" charset="-78"/>
              <a:cs typeface="Tajawal Medium" panose="00000600000000000000" pitchFamily="2" charset="-78"/>
            </a:endParaRPr>
          </a:p>
        </p:txBody>
      </p:sp>
      <p:sp>
        <p:nvSpPr>
          <p:cNvPr id="10" name="Rectangle 9"/>
          <p:cNvSpPr/>
          <p:nvPr/>
        </p:nvSpPr>
        <p:spPr>
          <a:xfrm>
            <a:off x="137986" y="619779"/>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2" name="Picture 1">
            <a:extLst>
              <a:ext uri="{FF2B5EF4-FFF2-40B4-BE49-F238E27FC236}">
                <a16:creationId xmlns:a16="http://schemas.microsoft.com/office/drawing/2014/main" id="{BEB63BD8-87F0-527E-98BC-E9328561DC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2718094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313" y="2028578"/>
            <a:ext cx="3523245" cy="2597726"/>
          </a:xfrm>
        </p:spPr>
        <p:txBody>
          <a:bodyPr/>
          <a:lstStyle/>
          <a:p>
            <a:pPr marL="0" indent="0"/>
            <a:r>
              <a:rPr lang="en-US" sz="1600" dirty="0"/>
              <a:t>1. Team Building Proven Strategies for Improving Team Performance.</a:t>
            </a:r>
            <a:br>
              <a:rPr lang="en-US" sz="1600" dirty="0"/>
            </a:br>
            <a:r>
              <a:rPr lang="en-US" sz="1600" dirty="0"/>
              <a:t>Fifth Edition</a:t>
            </a:r>
            <a:br>
              <a:rPr lang="en-US" sz="1600" dirty="0"/>
            </a:br>
            <a:r>
              <a:rPr lang="en-US" sz="1600" dirty="0"/>
              <a:t>By:</a:t>
            </a:r>
            <a:br>
              <a:rPr lang="en-US" sz="1600" dirty="0"/>
            </a:br>
            <a:r>
              <a:rPr lang="en-US" sz="1600" dirty="0"/>
              <a:t>W. Gibb Dyer Jr.</a:t>
            </a:r>
            <a:br>
              <a:rPr lang="en-US" sz="1600" dirty="0"/>
            </a:br>
            <a:r>
              <a:rPr lang="en-US" sz="1600" dirty="0"/>
              <a:t>Jeffrey H. Dyer</a:t>
            </a:r>
            <a:br>
              <a:rPr lang="en-US" sz="1600" dirty="0"/>
            </a:br>
            <a:r>
              <a:rPr lang="en-US" sz="1600" dirty="0"/>
              <a:t>William G. Dyer</a:t>
            </a:r>
            <a:br>
              <a:rPr lang="ar-EG" sz="1600" b="1" i="1" dirty="0"/>
            </a:br>
            <a:endParaRPr lang="en-US" sz="1600" dirty="0"/>
          </a:p>
        </p:txBody>
      </p:sp>
      <p:pic>
        <p:nvPicPr>
          <p:cNvPr id="6" name="Picture 5"/>
          <p:cNvPicPr>
            <a:picLocks noChangeAspect="1"/>
          </p:cNvPicPr>
          <p:nvPr/>
        </p:nvPicPr>
        <p:blipFill>
          <a:blip r:embed="rId2"/>
          <a:stretch>
            <a:fillRect/>
          </a:stretch>
        </p:blipFill>
        <p:spPr>
          <a:xfrm>
            <a:off x="137986" y="517196"/>
            <a:ext cx="8219209" cy="1143000"/>
          </a:xfrm>
          <a:prstGeom prst="rect">
            <a:avLst/>
          </a:prstGeom>
        </p:spPr>
      </p:pic>
      <p:sp>
        <p:nvSpPr>
          <p:cNvPr id="9" name="Rectangle 8"/>
          <p:cNvSpPr/>
          <p:nvPr/>
        </p:nvSpPr>
        <p:spPr>
          <a:xfrm>
            <a:off x="2997687" y="796308"/>
            <a:ext cx="3917373" cy="584775"/>
          </a:xfrm>
          <a:prstGeom prst="rect">
            <a:avLst/>
          </a:prstGeom>
        </p:spPr>
        <p:txBody>
          <a:bodyPr wrap="square">
            <a:spAutoFit/>
          </a:bodyPr>
          <a:lstStyle/>
          <a:p>
            <a:r>
              <a:rPr lang="en-US" sz="3200" b="1" dirty="0">
                <a:solidFill>
                  <a:srgbClr val="FFFF00"/>
                </a:solidFill>
              </a:rPr>
              <a:t>References</a:t>
            </a:r>
            <a:endParaRPr lang="en-US" sz="3200" dirty="0">
              <a:solidFill>
                <a:srgbClr val="FFFF00"/>
              </a:solidFill>
            </a:endParaRPr>
          </a:p>
        </p:txBody>
      </p:sp>
      <p:sp>
        <p:nvSpPr>
          <p:cNvPr id="10" name="Rectangle 9"/>
          <p:cNvSpPr/>
          <p:nvPr/>
        </p:nvSpPr>
        <p:spPr>
          <a:xfrm>
            <a:off x="117204" y="747354"/>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11" name="Picture 10"/>
          <p:cNvPicPr>
            <a:picLocks noChangeAspect="1"/>
          </p:cNvPicPr>
          <p:nvPr/>
        </p:nvPicPr>
        <p:blipFill>
          <a:blip r:embed="rId3"/>
          <a:stretch>
            <a:fillRect/>
          </a:stretch>
        </p:blipFill>
        <p:spPr>
          <a:xfrm>
            <a:off x="4490851" y="1740016"/>
            <a:ext cx="3472147" cy="3174850"/>
          </a:xfrm>
          <a:prstGeom prst="rect">
            <a:avLst/>
          </a:prstGeom>
        </p:spPr>
      </p:pic>
      <p:pic>
        <p:nvPicPr>
          <p:cNvPr id="3" name="Picture 2">
            <a:extLst>
              <a:ext uri="{FF2B5EF4-FFF2-40B4-BE49-F238E27FC236}">
                <a16:creationId xmlns:a16="http://schemas.microsoft.com/office/drawing/2014/main" id="{CE74E968-EA2E-7500-54BE-7B4BED44EB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2438151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61" y="2028575"/>
            <a:ext cx="3506932" cy="2628902"/>
          </a:xfrm>
        </p:spPr>
        <p:txBody>
          <a:bodyPr/>
          <a:lstStyle/>
          <a:p>
            <a:br>
              <a:rPr lang="en-US" sz="1800" b="1" dirty="0"/>
            </a:br>
            <a:r>
              <a:rPr lang="en-US" sz="1800" b="1" dirty="0"/>
              <a:t> </a:t>
            </a:r>
            <a:br>
              <a:rPr lang="en-US" sz="1800" b="1" dirty="0"/>
            </a:br>
            <a:br>
              <a:rPr lang="en-US" sz="1800" b="1" dirty="0"/>
            </a:br>
            <a:br>
              <a:rPr lang="en-US" sz="1800" b="1" dirty="0"/>
            </a:br>
            <a:br>
              <a:rPr lang="en-US" sz="1800" b="1" dirty="0"/>
            </a:br>
            <a:br>
              <a:rPr lang="en-US" sz="1800" b="1" dirty="0"/>
            </a:br>
            <a:r>
              <a:rPr lang="en-US" sz="1800" b="1" dirty="0"/>
              <a:t>2. </a:t>
            </a:r>
            <a:r>
              <a:rPr lang="en-US" sz="1800" dirty="0"/>
              <a:t>Leading project teams.</a:t>
            </a:r>
            <a:r>
              <a:rPr lang="en-US" sz="1800" b="1" i="1" dirty="0"/>
              <a:t> </a:t>
            </a:r>
            <a:r>
              <a:rPr lang="en-US" sz="1800" dirty="0"/>
              <a:t>The Basics of Project Management and Team Leadership.</a:t>
            </a:r>
            <a:br>
              <a:rPr lang="en-US" sz="1800" dirty="0"/>
            </a:br>
            <a:r>
              <a:rPr lang="en-US" sz="1800" dirty="0"/>
              <a:t>By: Anthony T. Cobb</a:t>
            </a:r>
            <a:br>
              <a:rPr lang="en-US" sz="1800" dirty="0"/>
            </a:br>
            <a:r>
              <a:rPr lang="en-US" sz="1800" i="1" dirty="0"/>
              <a:t>Virginia Tech</a:t>
            </a:r>
            <a:br>
              <a:rPr lang="en-US" sz="1800" b="1" i="1" dirty="0"/>
            </a:br>
            <a:br>
              <a:rPr lang="en-US" sz="1800" dirty="0"/>
            </a:br>
            <a:br>
              <a:rPr lang="ar-EG" sz="1800" b="1" dirty="0"/>
            </a:br>
            <a:br>
              <a:rPr lang="en-US" sz="1800" b="1" dirty="0"/>
            </a:br>
            <a:r>
              <a:rPr lang="en-US" sz="1800" b="1" dirty="0"/>
              <a:t> </a:t>
            </a:r>
            <a:br>
              <a:rPr lang="en-US" sz="1800" b="1" dirty="0"/>
            </a:br>
            <a:br>
              <a:rPr lang="en-US" sz="1800" b="1" dirty="0"/>
            </a:br>
            <a:br>
              <a:rPr lang="en-US" sz="1800" b="1" dirty="0"/>
            </a:br>
            <a:r>
              <a:rPr lang="en-US" sz="1800" b="1" dirty="0"/>
              <a:t>    </a:t>
            </a:r>
            <a:br>
              <a:rPr lang="en-US" sz="1800" b="1" dirty="0"/>
            </a:br>
            <a:br>
              <a:rPr lang="en-US" sz="1800" b="1" dirty="0"/>
            </a:br>
            <a:endParaRPr lang="en-US" sz="1800" b="1" dirty="0"/>
          </a:p>
        </p:txBody>
      </p:sp>
      <p:pic>
        <p:nvPicPr>
          <p:cNvPr id="4" name="Picture 3"/>
          <p:cNvPicPr>
            <a:picLocks noChangeAspect="1"/>
          </p:cNvPicPr>
          <p:nvPr/>
        </p:nvPicPr>
        <p:blipFill>
          <a:blip r:embed="rId2"/>
          <a:stretch>
            <a:fillRect/>
          </a:stretch>
        </p:blipFill>
        <p:spPr>
          <a:xfrm>
            <a:off x="47753" y="520838"/>
            <a:ext cx="8219209" cy="1143000"/>
          </a:xfrm>
          <a:prstGeom prst="rect">
            <a:avLst/>
          </a:prstGeom>
        </p:spPr>
      </p:pic>
      <p:sp>
        <p:nvSpPr>
          <p:cNvPr id="5" name="Rectangle 4"/>
          <p:cNvSpPr/>
          <p:nvPr/>
        </p:nvSpPr>
        <p:spPr>
          <a:xfrm>
            <a:off x="3093102" y="771770"/>
            <a:ext cx="3917373" cy="584775"/>
          </a:xfrm>
          <a:prstGeom prst="rect">
            <a:avLst/>
          </a:prstGeom>
        </p:spPr>
        <p:txBody>
          <a:bodyPr wrap="square">
            <a:spAutoFit/>
          </a:bodyPr>
          <a:lstStyle/>
          <a:p>
            <a:r>
              <a:rPr lang="en-US" sz="3200" b="1" dirty="0">
                <a:solidFill>
                  <a:srgbClr val="FFFF00"/>
                </a:solidFill>
              </a:rPr>
              <a:t>References</a:t>
            </a:r>
            <a:endParaRPr lang="en-US" sz="3200" dirty="0">
              <a:solidFill>
                <a:srgbClr val="FFFF00"/>
              </a:solidFill>
            </a:endParaRPr>
          </a:p>
        </p:txBody>
      </p:sp>
      <p:pic>
        <p:nvPicPr>
          <p:cNvPr id="9" name="Picture 8"/>
          <p:cNvPicPr>
            <a:picLocks noChangeAspect="1"/>
          </p:cNvPicPr>
          <p:nvPr/>
        </p:nvPicPr>
        <p:blipFill>
          <a:blip r:embed="rId3"/>
          <a:stretch>
            <a:fillRect/>
          </a:stretch>
        </p:blipFill>
        <p:spPr>
          <a:xfrm>
            <a:off x="4833927" y="2028575"/>
            <a:ext cx="2903768" cy="2717956"/>
          </a:xfrm>
          <a:prstGeom prst="rect">
            <a:avLst/>
          </a:prstGeom>
        </p:spPr>
      </p:pic>
      <p:sp>
        <p:nvSpPr>
          <p:cNvPr id="10" name="Rectangle 9"/>
          <p:cNvSpPr/>
          <p:nvPr/>
        </p:nvSpPr>
        <p:spPr>
          <a:xfrm>
            <a:off x="119325" y="619663"/>
            <a:ext cx="1843774" cy="461665"/>
          </a:xfrm>
          <a:prstGeom prst="rect">
            <a:avLst/>
          </a:prstGeom>
        </p:spPr>
        <p:txBody>
          <a:bodyPr wrap="none">
            <a:spAutoFit/>
          </a:bodyPr>
          <a:lstStyle/>
          <a:p>
            <a:r>
              <a:rPr lang="en-US" sz="2400" b="1" dirty="0">
                <a:solidFill>
                  <a:srgbClr val="FFFF00"/>
                </a:solidFill>
                <a:latin typeface="Tajawal Medium" panose="00000600000000000000" pitchFamily="2" charset="-78"/>
                <a:cs typeface="Tajawal Medium" panose="00000600000000000000" pitchFamily="2" charset="-78"/>
              </a:rPr>
              <a:t>(PGM 341)</a:t>
            </a:r>
          </a:p>
        </p:txBody>
      </p:sp>
      <p:pic>
        <p:nvPicPr>
          <p:cNvPr id="3" name="Picture 2">
            <a:extLst>
              <a:ext uri="{FF2B5EF4-FFF2-40B4-BE49-F238E27FC236}">
                <a16:creationId xmlns:a16="http://schemas.microsoft.com/office/drawing/2014/main" id="{0AF2B813-F253-97B2-289D-BE8A887E91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132726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80047-57FF-A3B3-91FD-D1C4ECCA2082}"/>
              </a:ext>
            </a:extLst>
          </p:cNvPr>
          <p:cNvSpPr>
            <a:spLocks noGrp="1"/>
          </p:cNvSpPr>
          <p:nvPr>
            <p:ph type="title"/>
          </p:nvPr>
        </p:nvSpPr>
        <p:spPr/>
        <p:txBody>
          <a:bodyPr/>
          <a:lstStyle/>
          <a:p>
            <a:pPr algn="ctr"/>
            <a:r>
              <a:rPr lang="en-GB" sz="3200" b="1" dirty="0"/>
              <a:t>Thank you </a:t>
            </a:r>
            <a:br>
              <a:rPr lang="en-GB" sz="3200" b="1" dirty="0"/>
            </a:br>
            <a:r>
              <a:rPr lang="en-GB" sz="3200" b="1" dirty="0"/>
              <a:t>Any Questions?</a:t>
            </a:r>
          </a:p>
        </p:txBody>
      </p:sp>
      <p:pic>
        <p:nvPicPr>
          <p:cNvPr id="4" name="Picture 3">
            <a:extLst>
              <a:ext uri="{FF2B5EF4-FFF2-40B4-BE49-F238E27FC236}">
                <a16:creationId xmlns:a16="http://schemas.microsoft.com/office/drawing/2014/main" id="{85B5E12F-D8B9-AD56-6F12-62C259708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84230"/>
          </a:xfrm>
          <a:prstGeom prst="rect">
            <a:avLst/>
          </a:prstGeom>
        </p:spPr>
      </p:pic>
    </p:spTree>
    <p:extLst>
      <p:ext uri="{BB962C8B-B14F-4D97-AF65-F5344CB8AC3E}">
        <p14:creationId xmlns:p14="http://schemas.microsoft.com/office/powerpoint/2010/main" val="3401516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9C2803-46E6-4932-8247-DB45E05115ED}">
  <ds:schemaRefs>
    <ds:schemaRef ds:uri="http://schemas.microsoft.com/sharepoint/v3/contenttype/forms"/>
  </ds:schemaRefs>
</ds:datastoreItem>
</file>

<file path=customXml/itemProps2.xml><?xml version="1.0" encoding="utf-8"?>
<ds:datastoreItem xmlns:ds="http://schemas.openxmlformats.org/officeDocument/2006/customXml" ds:itemID="{2C8377E2-AC5E-46A3-94AD-5EBF93F598A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BA7E8A2-38CB-44E0-9584-C82E244886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678</TotalTime>
  <Words>915</Words>
  <Application>Microsoft Office PowerPoint</Application>
  <PresentationFormat>On-screen Show (16:9)</PresentationFormat>
  <Paragraphs>107</Paragraphs>
  <Slides>18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Varela Round</vt:lpstr>
      <vt:lpstr>Aptos Display</vt:lpstr>
      <vt:lpstr>Alexandria</vt:lpstr>
      <vt:lpstr>Calibri</vt:lpstr>
      <vt:lpstr>Arial</vt:lpstr>
      <vt:lpstr>Tajawal Medium</vt:lpstr>
      <vt:lpstr>Gaegu</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Team Building Proven Strategies for Improving Team Performance. Fifth Edition By: W. Gibb Dyer Jr. Jeffrey H. Dyer William G. Dyer </vt:lpstr>
      <vt:lpstr>       2. Leading project teams. The Basics of Project Management and Team Leadership. By: Anthony T. Cobb Virginia Tech              </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KAWAII INTERFACE FOR MARKETING</dc:title>
  <dc:creator>Nourhan Sayed</dc:creator>
  <cp:lastModifiedBy>Nourhan Sayed</cp:lastModifiedBy>
  <cp:revision>58</cp:revision>
  <dcterms:modified xsi:type="dcterms:W3CDTF">2024-05-23T18:38:08Z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