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482" r:id="rId3"/>
    <p:sldId id="483"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52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06724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215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9561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04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198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843EFF0-7760-CD05-BC98-BD57DEBA85E1}"/>
              </a:ext>
            </a:extLst>
          </p:cNvPr>
          <p:cNvSpPr txBox="1"/>
          <p:nvPr/>
        </p:nvSpPr>
        <p:spPr>
          <a:xfrm>
            <a:off x="138580" y="305396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0B2DD7A-53CA-FA91-2965-914628A34D1C}"/>
              </a:ext>
            </a:extLst>
          </p:cNvPr>
          <p:cNvSpPr txBox="1"/>
          <p:nvPr/>
        </p:nvSpPr>
        <p:spPr>
          <a:xfrm>
            <a:off x="963261" y="4557417"/>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6439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1680" y="2743834"/>
            <a:ext cx="6370320" cy="1446550"/>
          </a:xfrm>
          <a:prstGeom prst="rect">
            <a:avLst/>
          </a:prstGeom>
          <a:noFill/>
        </p:spPr>
        <p:txBody>
          <a:bodyPr wrap="square" rtlCol="0">
            <a:spAutoFit/>
          </a:bodyPr>
          <a:lstStyle/>
          <a:p>
            <a:r>
              <a:rPr lang="en-US" sz="4400" b="1" dirty="0">
                <a:solidFill>
                  <a:srgbClr val="00B0F0"/>
                </a:solidFill>
                <a:cs typeface="Tajawal Medium" panose="00000600000000000000" pitchFamily="2" charset="-78"/>
              </a:rPr>
              <a:t> E-business</a:t>
            </a:r>
            <a:r>
              <a:rPr lang="en-US" sz="4400" b="1" dirty="0">
                <a:solidFill>
                  <a:prstClr val="black"/>
                </a:solidFill>
                <a:cs typeface="Tajawal Medium" panose="00000600000000000000" pitchFamily="2" charset="-78"/>
              </a:rPr>
              <a:t> </a:t>
            </a:r>
            <a:r>
              <a:rPr lang="en-US" sz="4400" b="1" dirty="0">
                <a:solidFill>
                  <a:srgbClr val="00B0F0"/>
                </a:solidFill>
                <a:cs typeface="Tajawal Medium" panose="00000600000000000000" pitchFamily="2" charset="-78"/>
              </a:rPr>
              <a:t>infrastructure</a:t>
            </a:r>
            <a:endParaRPr lang="ar-SA" sz="4400" b="1" dirty="0">
              <a:solidFill>
                <a:prstClr val="black"/>
              </a:solidFill>
            </a:endParaRPr>
          </a:p>
          <a:p>
            <a:endParaRPr lang="en-US" sz="4400" b="1" dirty="0">
              <a:solidFill>
                <a:srgbClr val="00B0F0"/>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566771" y="394469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792488" y="4857146"/>
            <a:ext cx="229089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91AD69CF-8B7F-4602-9A21-CDBD08BDA2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84949" y="-35239"/>
            <a:ext cx="1802422" cy="840358"/>
          </a:xfrm>
          <a:prstGeom prst="rect">
            <a:avLst/>
          </a:prstGeom>
        </p:spPr>
      </p:pic>
    </p:spTree>
    <p:extLst>
      <p:ext uri="{BB962C8B-B14F-4D97-AF65-F5344CB8AC3E}">
        <p14:creationId xmlns:p14="http://schemas.microsoft.com/office/powerpoint/2010/main" val="2147776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736753" y="2216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538153" y="43342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23840" y="36528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28320" y="1730114"/>
            <a:ext cx="11342232" cy="4885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a:lnSpc>
                <a:spcPct val="90000"/>
              </a:lnSpc>
              <a:spcBef>
                <a:spcPts val="1000"/>
              </a:spcBef>
              <a:defRPr/>
            </a:pPr>
            <a:r>
              <a:rPr lang="en-US" sz="2600" b="1" dirty="0">
                <a:solidFill>
                  <a:srgbClr val="00B050"/>
                </a:solidFill>
                <a:latin typeface="Calibri" panose="020F0502020204030204"/>
              </a:rPr>
              <a:t>Lecture 3: E-business infrastructure.</a:t>
            </a:r>
            <a:endParaRPr lang="ar-SA" sz="2600" b="1" dirty="0">
              <a:solidFill>
                <a:srgbClr val="00B050"/>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91AD69CF-8B7F-4602-9A21-CDBD08BDA2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19380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438330" y="632344"/>
            <a:ext cx="7673896" cy="769441"/>
          </a:xfrm>
          <a:prstGeom prst="rect">
            <a:avLst/>
          </a:prstGeom>
          <a:noFill/>
        </p:spPr>
        <p:txBody>
          <a:bodyPr wrap="square" rtlCol="0">
            <a:spAutoFit/>
          </a:bodyPr>
          <a:lstStyle/>
          <a:p>
            <a:pPr algn="ctr"/>
            <a:r>
              <a:rPr lang="en-US" sz="44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389326" y="135638"/>
            <a:ext cx="950699" cy="11453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450509" y="304237"/>
            <a:ext cx="8024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459456" y="243705"/>
            <a:ext cx="78074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005840" y="2004490"/>
            <a:ext cx="108749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E-business infrastructure.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E-business infrastructure components.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Internet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Hosting of web sites and e-business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The Internet timeline.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Web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Managing e-business infrastructure.</a:t>
            </a:r>
          </a:p>
        </p:txBody>
      </p:sp>
      <p:pic>
        <p:nvPicPr>
          <p:cNvPr id="12" name="Picture 11">
            <a:extLst>
              <a:ext uri="{FF2B5EF4-FFF2-40B4-BE49-F238E27FC236}">
                <a16:creationId xmlns:a16="http://schemas.microsoft.com/office/drawing/2014/main" id="{6A6D3042-8800-49F8-9A9E-89134C5CF7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365760" y="2004490"/>
            <a:ext cx="11515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1. Outline the hardware and software technologies used to build an e-business infrastructure within an organization and with its partners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2. Outline the hardware and software requirements necessary to enable employee access to the Internet and hosting of e-commerce services.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091699" y="656124"/>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13142" y="1748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300229" y="37300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369243" y="13827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Picture 10">
            <a:extLst>
              <a:ext uri="{FF2B5EF4-FFF2-40B4-BE49-F238E27FC236}">
                <a16:creationId xmlns:a16="http://schemas.microsoft.com/office/drawing/2014/main" id="{031A0682-0F66-4539-AE6C-884335784B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684962" y="2004490"/>
            <a:ext cx="101958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Defining an adequate technology infrastructure is vital to all companies adopting e-business. The infrastructure directly affects the quality of service experienced by users of the systems in terms of speed and responsiveness. The e-business services provided through a standardized infrastructure also determine the capability of an organization to compete through differentiating itself in the marketplace.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Mcafee and Brynjolfsson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suggest that to use digital technology to support competition the mantra for the CEO should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87900" y="54260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Picture 10">
            <a:extLst>
              <a:ext uri="{FF2B5EF4-FFF2-40B4-BE49-F238E27FC236}">
                <a16:creationId xmlns:a16="http://schemas.microsoft.com/office/drawing/2014/main" id="{A1EE6C71-45BA-40E9-AADB-97F216B676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E-business infrastructure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refers to the combination of hardware such as servers and client PCs in an organization, the network used to link this hardware and the software applications used to deliver services to workers within the e-business and also to its partners and customers. Infrastructure also includes the architecture of the networks, hardware and software and where it is located.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76C2993-40AE-C98F-A3EB-BFF3A2E05B92}"/>
              </a:ext>
            </a:extLst>
          </p:cNvPr>
          <p:cNvSpPr txBox="1"/>
          <p:nvPr/>
        </p:nvSpPr>
        <p:spPr>
          <a:xfrm>
            <a:off x="4341110" y="696164"/>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4" name="Picture 13">
            <a:extLst>
              <a:ext uri="{FF2B5EF4-FFF2-40B4-BE49-F238E27FC236}">
                <a16:creationId xmlns:a16="http://schemas.microsoft.com/office/drawing/2014/main" id="{7B1F58CC-4D56-444F-8DB1-80A9816A86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Finally, infrastructure can also be considered to include the methods for publishing data and documents accessed through e-business applications. A key decision with managing this infrastructure is which elements are located within the company and which are managed externally as third-party managed applications, data servers and networks.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95FA90E-3B72-0764-B9CA-D82EE658C951}"/>
              </a:ext>
            </a:extLst>
          </p:cNvPr>
          <p:cNvSpPr txBox="1"/>
          <p:nvPr/>
        </p:nvSpPr>
        <p:spPr>
          <a:xfrm>
            <a:off x="4547700" y="838634"/>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4" name="Picture 13">
            <a:extLst>
              <a:ext uri="{FF2B5EF4-FFF2-40B4-BE49-F238E27FC236}">
                <a16:creationId xmlns:a16="http://schemas.microsoft.com/office/drawing/2014/main" id="{850A2E18-E04C-4ECF-AAE6-F36886A45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85654" y="2139544"/>
            <a:ext cx="9867090" cy="4057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E-business infrastructure components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3.1 summarizes how the different components of e-business architecture which need to be managed relate to each other. The different components can be conceived of as different layers with defined interfaces between each layer. The different layers can best be understood in relation to a typical task performed by a user of an e-business system.</a:t>
            </a:r>
          </a:p>
        </p:txBody>
      </p:sp>
      <p:sp>
        <p:nvSpPr>
          <p:cNvPr id="4" name="TextBox 3">
            <a:extLst>
              <a:ext uri="{FF2B5EF4-FFF2-40B4-BE49-F238E27FC236}">
                <a16:creationId xmlns:a16="http://schemas.microsoft.com/office/drawing/2014/main" id="{B3C099D0-3050-5643-56D9-9361D00999A2}"/>
              </a:ext>
            </a:extLst>
          </p:cNvPr>
          <p:cNvSpPr txBox="1"/>
          <p:nvPr/>
        </p:nvSpPr>
        <p:spPr>
          <a:xfrm>
            <a:off x="4451985" y="69702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4" name="Picture 13">
            <a:extLst>
              <a:ext uri="{FF2B5EF4-FFF2-40B4-BE49-F238E27FC236}">
                <a16:creationId xmlns:a16="http://schemas.microsoft.com/office/drawing/2014/main" id="{E51A8C36-12FD-46BA-B2FB-18E897C321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880367" y="65731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3961934-1268-9FCB-926F-28B178D1DD45}"/>
              </a:ext>
            </a:extLst>
          </p:cNvPr>
          <p:cNvSpPr txBox="1"/>
          <p:nvPr/>
        </p:nvSpPr>
        <p:spPr>
          <a:xfrm>
            <a:off x="4451985" y="69702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3" name="Content Placeholder 1">
            <a:extLst>
              <a:ext uri="{FF2B5EF4-FFF2-40B4-BE49-F238E27FC236}">
                <a16:creationId xmlns:a16="http://schemas.microsoft.com/office/drawing/2014/main" id="{78E3CFFF-59EF-B557-1CE2-765F5B75205B}"/>
              </a:ext>
            </a:extLst>
          </p:cNvPr>
          <p:cNvPicPr>
            <a:picLocks noChangeAspect="1"/>
          </p:cNvPicPr>
          <p:nvPr/>
        </p:nvPicPr>
        <p:blipFill>
          <a:blip r:embed="rId3"/>
          <a:stretch>
            <a:fillRect/>
          </a:stretch>
        </p:blipFill>
        <p:spPr>
          <a:xfrm>
            <a:off x="3295832" y="1822144"/>
            <a:ext cx="8216536" cy="4751034"/>
          </a:xfrm>
          <a:prstGeom prst="rect">
            <a:avLst/>
          </a:prstGeom>
        </p:spPr>
      </p:pic>
      <p:pic>
        <p:nvPicPr>
          <p:cNvPr id="11" name="Picture 10">
            <a:extLst>
              <a:ext uri="{FF2B5EF4-FFF2-40B4-BE49-F238E27FC236}">
                <a16:creationId xmlns:a16="http://schemas.microsoft.com/office/drawing/2014/main" id="{5359230C-F1BE-4689-99DB-D21C171056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employee who needs to book a holiday will access a specific human resources application or program that has been created to enable the holiday to be booked (Level I in Figure 3.1). This application will enable a holiday request to be entered and will forward the application to their manager and human resources department for approval. To access the application, the employee will use a web browser such as Microsoft Internet Explorer, Mozilla Firefox or Google Chrome using an operating system such as Microsoft Windows XP or Apple OS X (Level II in Figure 3.1). </a:t>
            </a:r>
          </a:p>
        </p:txBody>
      </p:sp>
      <p:sp>
        <p:nvSpPr>
          <p:cNvPr id="4" name="TextBox 3">
            <a:extLst>
              <a:ext uri="{FF2B5EF4-FFF2-40B4-BE49-F238E27FC236}">
                <a16:creationId xmlns:a16="http://schemas.microsoft.com/office/drawing/2014/main" id="{C5D2AB4C-11FB-31DE-186D-CC1636955D12}"/>
              </a:ext>
            </a:extLst>
          </p:cNvPr>
          <p:cNvSpPr txBox="1"/>
          <p:nvPr/>
        </p:nvSpPr>
        <p:spPr>
          <a:xfrm>
            <a:off x="4451985" y="69702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4" name="Picture 13">
            <a:extLst>
              <a:ext uri="{FF2B5EF4-FFF2-40B4-BE49-F238E27FC236}">
                <a16:creationId xmlns:a16="http://schemas.microsoft.com/office/drawing/2014/main" id="{FAA7CB40-4339-4F66-A297-398748A26B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systems software will then request transfer of the information about the holiday request across a network or transport layer (Level III in Figure 3.1). The information will then be stored in computer memory (RAM) or in long-term magnetic storage on a web server (Level IV in Figure 3.1). The information itself which makes up the web pages or content viewed by the employee and the data about their holiday request are shown as a separate layer (Level V in Figure 3.1), although it could be argued that this is the first or second level in an e-business architecture.</a:t>
            </a:r>
          </a:p>
        </p:txBody>
      </p:sp>
      <p:sp>
        <p:nvSpPr>
          <p:cNvPr id="3" name="TextBox 2">
            <a:extLst>
              <a:ext uri="{FF2B5EF4-FFF2-40B4-BE49-F238E27FC236}">
                <a16:creationId xmlns:a16="http://schemas.microsoft.com/office/drawing/2014/main" id="{E646DC9D-EE2E-912E-190A-869F032CB55A}"/>
              </a:ext>
            </a:extLst>
          </p:cNvPr>
          <p:cNvSpPr txBox="1"/>
          <p:nvPr/>
        </p:nvSpPr>
        <p:spPr>
          <a:xfrm>
            <a:off x="4451985" y="69702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7A6B8D3E-F29A-4808-81BB-E5567D3C08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9627" y="1769600"/>
            <a:ext cx="10592991"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Internet technology: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you will know,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Internet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enables communication between millions of connected computers worldwide, but how does the seamless transfer of data happen? Requests for information are transmitted from client computers and mobile devices whose users request services to server computers that hold information and host business applications that deliver the services in response to requests. Thus, the Internet is a large-scale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client/server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D51E85C-BD83-B115-8A70-67B1230C31B1}"/>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9" name="Picture 8">
            <a:extLst>
              <a:ext uri="{FF2B5EF4-FFF2-40B4-BE49-F238E27FC236}">
                <a16:creationId xmlns:a16="http://schemas.microsoft.com/office/drawing/2014/main" id="{F8BE08B1-C342-4706-BFC2-270CCE7A6B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1994250"/>
            <a:ext cx="10812720" cy="4083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Figure 3.2 shows how the client computers within homes and businesses are connected to the Internet via local Internet service providers (ISPs) which, in turn, are linked to larger ISPs with connection to the major national and international infrastructure or backbones which are managed by commercial.</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EEFAA0E-AF70-1AC2-04C8-FE00B5985A26}"/>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Picture 10">
            <a:extLst>
              <a:ext uri="{FF2B5EF4-FFF2-40B4-BE49-F238E27FC236}">
                <a16:creationId xmlns:a16="http://schemas.microsoft.com/office/drawing/2014/main" id="{0A9A9028-3050-43AC-8807-7C2C1AF0F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53244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2A9459F-5212-343B-394E-4B78A26483E4}"/>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Content Placeholder 1">
            <a:extLst>
              <a:ext uri="{FF2B5EF4-FFF2-40B4-BE49-F238E27FC236}">
                <a16:creationId xmlns:a16="http://schemas.microsoft.com/office/drawing/2014/main" id="{07E76EA8-80BE-D6F6-FBCF-D4144E23014B}"/>
              </a:ext>
            </a:extLst>
          </p:cNvPr>
          <p:cNvPicPr>
            <a:picLocks noChangeAspect="1"/>
          </p:cNvPicPr>
          <p:nvPr/>
        </p:nvPicPr>
        <p:blipFill>
          <a:blip r:embed="rId2"/>
          <a:stretch>
            <a:fillRect/>
          </a:stretch>
        </p:blipFill>
        <p:spPr>
          <a:xfrm>
            <a:off x="1330960" y="1519425"/>
            <a:ext cx="9661412" cy="5081450"/>
          </a:xfrm>
          <a:prstGeom prst="rect">
            <a:avLst/>
          </a:prstGeom>
        </p:spPr>
      </p:pic>
      <p:pic>
        <p:nvPicPr>
          <p:cNvPr id="13" name="Picture 12">
            <a:extLst>
              <a:ext uri="{FF2B5EF4-FFF2-40B4-BE49-F238E27FC236}">
                <a16:creationId xmlns:a16="http://schemas.microsoft.com/office/drawing/2014/main" id="{C411E512-A5B8-4F77-B26C-9FC5DA4A10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979899" y="1884350"/>
            <a:ext cx="10812720" cy="4337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Globally, there are many submarine cables which form the backbone between countries, which are susceptible to damage, for example in January 2008 a ship’s anchor severed a cable in the Mediterranean resulting in a dramatic slowdown in Internet access for people in India, Sri Lanka, Pakistan and the Middle East.</a:t>
            </a: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2B6BF9A-0743-56F3-647F-170434C7297D}"/>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26A8C4C8-5D14-44B2-8608-0FF4C65E79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4467" y="1753005"/>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Hosting of web sites and e-business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it is possible for companies to manage their own services by setting up web servers within their own company offices, or to use their ISP, it is common practice to use a specialist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hosting provider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manage this service. For example, Rackspace (Figure 3.3) describe itself as ‘Europe’s fastest growing hosting company’. Since 2001 Rackspace has been hosting and supporting mission critical web sites, Internet applications, e-mail servers, security and storage services for over 4,000 customers. Rackspace also has US offices.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B8F43E3-5388-F33E-7D34-F2826894A5B7}"/>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6BF3FEAD-5153-4C91-BFCB-F81732EBA0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56439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E3D5B58-4557-1211-7987-CCD96A6F68AC}"/>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Content Placeholder 1">
            <a:extLst>
              <a:ext uri="{FF2B5EF4-FFF2-40B4-BE49-F238E27FC236}">
                <a16:creationId xmlns:a16="http://schemas.microsoft.com/office/drawing/2014/main" id="{130CC216-E7E2-7CCB-73BB-E3A5F186E7D2}"/>
              </a:ext>
            </a:extLst>
          </p:cNvPr>
          <p:cNvPicPr>
            <a:picLocks noChangeAspect="1"/>
          </p:cNvPicPr>
          <p:nvPr/>
        </p:nvPicPr>
        <p:blipFill>
          <a:blip r:embed="rId2"/>
          <a:stretch>
            <a:fillRect/>
          </a:stretch>
        </p:blipFill>
        <p:spPr>
          <a:xfrm>
            <a:off x="599440" y="1567544"/>
            <a:ext cx="10861040" cy="5042262"/>
          </a:xfrm>
          <a:prstGeom prst="rect">
            <a:avLst/>
          </a:prstGeom>
        </p:spPr>
      </p:pic>
      <p:pic>
        <p:nvPicPr>
          <p:cNvPr id="13" name="Picture 12">
            <a:extLst>
              <a:ext uri="{FF2B5EF4-FFF2-40B4-BE49-F238E27FC236}">
                <a16:creationId xmlns:a16="http://schemas.microsoft.com/office/drawing/2014/main" id="{B0257EC4-97EB-4F4E-A6FA-046DA2DBAD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862226" y="1746096"/>
            <a:ext cx="10734675" cy="469750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Internet timeline: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Internet is only the latest of a series of developments in the way that the human race has used technology to disseminate information.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Kampas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identifies ten stages that are part of five ‘mega waves’ of change. The first six stages are summarized in Table 3.2. It is evident that many of the major advances in the use of information have happened within the last hundred years. This indicates that the difficulty of managing technological change is likely to continue.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Kampas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goes on to speculate on the impact of access to lower-cost, higher-bandwidth technologies.</a:t>
            </a: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8393374-980A-154A-3D20-DCE64CF65AB0}"/>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2BE8C3EC-B810-43D7-81EA-8E07FC4DC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551AFDB1-39F5-6B29-3F26-59ED656531D5}"/>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Content Placeholder 3">
            <a:extLst>
              <a:ext uri="{FF2B5EF4-FFF2-40B4-BE49-F238E27FC236}">
                <a16:creationId xmlns:a16="http://schemas.microsoft.com/office/drawing/2014/main" id="{502C7871-A281-03B7-1649-35B180547D64}"/>
              </a:ext>
            </a:extLst>
          </p:cNvPr>
          <p:cNvPicPr>
            <a:picLocks noChangeAspect="1"/>
          </p:cNvPicPr>
          <p:nvPr/>
        </p:nvPicPr>
        <p:blipFill>
          <a:blip r:embed="rId2"/>
          <a:stretch>
            <a:fillRect/>
          </a:stretch>
        </p:blipFill>
        <p:spPr>
          <a:xfrm>
            <a:off x="690880" y="1561928"/>
            <a:ext cx="10972800" cy="4878061"/>
          </a:xfrm>
          <a:prstGeom prst="rect">
            <a:avLst/>
          </a:prstGeom>
        </p:spPr>
      </p:pic>
      <p:pic>
        <p:nvPicPr>
          <p:cNvPr id="12" name="Picture 11">
            <a:extLst>
              <a:ext uri="{FF2B5EF4-FFF2-40B4-BE49-F238E27FC236}">
                <a16:creationId xmlns:a16="http://schemas.microsoft.com/office/drawing/2014/main" id="{124DE79A-C90F-48D0-B20F-FFF9B53B6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755564"/>
            <a:ext cx="10520737" cy="440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 Intranet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Intranets are used extensively for supporting sell-side e-commerce from within the marketing function. They are also used to support core supply-chain management activities as described in the next section on extranets. </a:t>
            </a: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A marketing intranet has the following advantages: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CD07303-5026-FBF1-CCF9-80A68DE0820E}"/>
              </a:ext>
            </a:extLst>
          </p:cNvPr>
          <p:cNvSpPr txBox="1"/>
          <p:nvPr/>
        </p:nvSpPr>
        <p:spPr>
          <a:xfrm>
            <a:off x="2831461" y="285968"/>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1" name="Picture 10">
            <a:extLst>
              <a:ext uri="{FF2B5EF4-FFF2-40B4-BE49-F238E27FC236}">
                <a16:creationId xmlns:a16="http://schemas.microsoft.com/office/drawing/2014/main" id="{5D4D2531-841B-4198-88EB-E21A693E4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21527"/>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Reduced product lifecycles – as information on product development and marketing campaigns is rationalized we can get products to market faster.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Reduced costs through higher productivity, and savings on hard copy.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Better customer service – responsive and personalized support with staff accessing customers over the web.</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Distribution of information through remote offices nationally or globally.</a:t>
            </a: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D2C7513-8A78-4293-6054-41A96E1083E5}"/>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5BD134D2-2205-487E-A4FD-1BA2F37845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642186"/>
            <a:ext cx="10525018" cy="4758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Intranets are also used for internal marketing communications since they can include the following types of information: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phone directories;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procedures or quality manuals;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Information for agents such as product specifications, current list and discounted prices, competitor information, factory schedules, and stocking levels, all of which normally have to be updated frequently and can be costly;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bulletin or newsletter;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Training courses.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D0AE772-790D-7D00-E21B-D397EB1CB270}"/>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79789FFB-4FD0-4FCB-8031-1CF42806C0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816940"/>
            <a:ext cx="10515600" cy="443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 Extranet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Although an extranet may sound complex, from a user point of view it is straightforward. If you have bought a book or CD online and have been issued with a username and password to access your account, then you have used an extranet. This is a consumer extranet. Extranets are also used to provide online services which are restricted to business customers. </a:t>
            </a:r>
          </a:p>
          <a:p>
            <a:endParaRPr lang="en-GB" sz="3200"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1E1527-75ED-550B-2063-8969DB53B64B}"/>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50F6C08A-7618-43C2-87AF-37D8C6C611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579120" y="1750890"/>
            <a:ext cx="10898946" cy="4692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Vlosky et al. (2000) refer to these business benefits of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1. Information sharing in secure environment.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Information needed to support business through a range of business partners can be shared using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2. Cost reduction.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Operating processes can be made more efficient through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3. Order processing and distribution.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 authors refer to an ‘electronic integration effect’.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4. Customer service.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Improving levels of service is one of the main benefits of the Premier Dell.com extranet described above although it also has the other benefits listed above.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24A158E-5715-AB1D-E552-9015421A2DC4}"/>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6E0B27E4-1538-4108-B369-DCC51A5CE2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52580" y="1894724"/>
            <a:ext cx="10586663" cy="431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Firewalls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Firewalls are necessary when creating an intranet or extranet to ensure that outside access to confidential information does not occur. Firewalls are usually created as software mounted on a separate server at the point where the company is connected to the Internet. Firewall software can then be configured to only accept links from trusted domains representing other offices in the company. A firewall has implications for e-marketing since staff accessing a web site from work may not be able to access some content such as graphics plugins.</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7D5B165-0066-B75F-A7B3-CF364354E9A2}"/>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69C55B61-9125-4C28-8DB9-E3AB1639ED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C563190-F1C0-C1F8-2C36-DCE94A10226D}"/>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sp>
        <p:nvSpPr>
          <p:cNvPr id="7" name="Rectangle: Rounded Corners 6">
            <a:extLst>
              <a:ext uri="{FF2B5EF4-FFF2-40B4-BE49-F238E27FC236}">
                <a16:creationId xmlns:a16="http://schemas.microsoft.com/office/drawing/2014/main" id="{C290773C-0A5F-447F-E4F6-8720B09905BF}"/>
              </a:ext>
            </a:extLst>
          </p:cNvPr>
          <p:cNvSpPr/>
          <p:nvPr/>
        </p:nvSpPr>
        <p:spPr>
          <a:xfrm>
            <a:off x="952580" y="1894724"/>
            <a:ext cx="10586663" cy="431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Encouraging use of intranets and extranets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Although intranets and extranets have many benefits for the business, they often represent a change to existing methods of working for business people. As such, encouraging their usage is often a </a:t>
            </a: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challenge.</a:t>
            </a: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 In many ways, this challenge is similar to encouraging customers to use open-access web sites.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89830795-9556-412F-AC96-EF4C11F0D8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73760" y="1825624"/>
            <a:ext cx="1048004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3. Web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World Wide Web, or ‘web’ for short, has proved so successful since it provides a standard method for exchanging and publishing information on the Internet.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 Web browsers and servers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Web browsers are software such as Microsoft Internet Explorer and Mozilla Firefox which we use to access the information on the WWW that is stored on web servers.</a:t>
            </a: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6AA7B1F-867D-6EA2-C66D-A50A4BD8D77E}"/>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2" name="Picture 11">
            <a:extLst>
              <a:ext uri="{FF2B5EF4-FFF2-40B4-BE49-F238E27FC236}">
                <a16:creationId xmlns:a16="http://schemas.microsoft.com/office/drawing/2014/main" id="{0FCD5D34-24FF-4222-A035-CDF3006305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0479" y="1937561"/>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Web servers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Web servers are used to store, manage and supply the information on the WWW. The main web browsers are Microsoft Internet Explorer and Mozilla Firefox with the Apple Safari browser and Google Chrome having relatively small market share. Browsers display the text and graphics accessed from web sites and provide the interactions.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503911D-8C41-E37A-A375-0AAF4CA0D4E6}"/>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3" name="Picture 12">
            <a:extLst>
              <a:ext uri="{FF2B5EF4-FFF2-40B4-BE49-F238E27FC236}">
                <a16:creationId xmlns:a16="http://schemas.microsoft.com/office/drawing/2014/main" id="{CAE80B76-EBD9-48F8-813D-69A58CF5C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436880" y="1965362"/>
            <a:ext cx="1112520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srgbClr val="FF0000"/>
                </a:solidFill>
                <a:effectLst/>
                <a:uLnTx/>
                <a:uFillTx/>
                <a:latin typeface="Calibri" panose="020F0502020204030204"/>
                <a:ea typeface="+mn-ea"/>
                <a:cs typeface="+mn-cs"/>
              </a:rPr>
              <a:t>4. Managing e-business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As explained at the start of the chapter, e-business infrastructure comprises the hardware, software, content and data used to deliver e-business services to employees, customers and partners. In this part of the chapter we look at the management of e-business infrastructure by reviewing different perspectives on the infrastructure. </a:t>
            </a:r>
            <a:r>
              <a:rPr kumimoji="0" lang="en-US" sz="3200" b="1" i="0" u="none" strike="noStrike" kern="1200" cap="none" spc="0" normalizeH="0" baseline="0" noProof="0">
                <a:ln>
                  <a:noFill/>
                </a:ln>
                <a:solidFill>
                  <a:prstClr val="black"/>
                </a:solidFill>
                <a:effectLst/>
                <a:uLnTx/>
                <a:uFillTx/>
                <a:latin typeface="Calibri" panose="020F0502020204030204"/>
                <a:ea typeface="+mn-ea"/>
                <a:cs typeface="+mn-cs"/>
              </a:rPr>
              <a:t>These are:</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EADA73-3F3B-E5D7-C523-0074F44F83CA}"/>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9" name="Picture 8">
            <a:extLst>
              <a:ext uri="{FF2B5EF4-FFF2-40B4-BE49-F238E27FC236}">
                <a16:creationId xmlns:a16="http://schemas.microsoft.com/office/drawing/2014/main" id="{80E25629-A1F8-43BD-89EF-0BB53A7ED4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508000" y="2008199"/>
            <a:ext cx="109579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Hardware and systems software infrastructure.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refers mainly to the hardware and network infrastructure discussed in the previous sections. It includes the provision of clients, servers, network services and also systems software such as operating systems and browsers (Layers II, III and IV in Figure 3.1).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Applications infrastructure.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refers to the applications software used to deliver services to employees, customers and other partners (Layer I in Figure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C1C9445-08C0-1AB9-2CD0-15376E77FA7C}"/>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9" name="Picture 8">
            <a:extLst>
              <a:ext uri="{FF2B5EF4-FFF2-40B4-BE49-F238E27FC236}">
                <a16:creationId xmlns:a16="http://schemas.microsoft.com/office/drawing/2014/main" id="{BCAB4307-F131-47B6-ABCE-DD556710DA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396240" y="1781877"/>
            <a:ext cx="11690643"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3200" b="1" dirty="0">
                <a:solidFill>
                  <a:srgbClr val="FF0000"/>
                </a:solidFill>
                <a:latin typeface="Calibri" panose="020F0502020204030204"/>
              </a:rPr>
              <a:t>1. </a:t>
            </a: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Managing hardware and systems software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Management of the technology infrastructure requires decisions on Layers II, III and IV in Figure 3.1.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Layer II – Systems software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key management decision is standardization throughout the organization. Standardization leads to reduced numbers of contacts for support and maintenance and can reduce purchase prices through multi-user </a:t>
            </a:r>
            <a:r>
              <a:rPr kumimoji="0" lang="en-US" sz="3200" b="0" i="0" u="none" strike="noStrike" kern="1200" cap="none" spc="0" normalizeH="0" baseline="0" noProof="0" dirty="0" err="1">
                <a:ln>
                  <a:noFill/>
                </a:ln>
                <a:solidFill>
                  <a:prstClr val="black"/>
                </a:solidFill>
                <a:effectLst/>
                <a:uLnTx/>
                <a:uFillTx/>
                <a:latin typeface="Calibri" panose="020F0502020204030204"/>
                <a:ea typeface="+mn-ea"/>
                <a:cs typeface="+mn-cs"/>
              </a:rPr>
              <a:t>licences</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A35BFBF-8E6A-148D-CE2C-7E99341A58DB}"/>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9" name="Picture 8">
            <a:extLst>
              <a:ext uri="{FF2B5EF4-FFF2-40B4-BE49-F238E27FC236}">
                <a16:creationId xmlns:a16="http://schemas.microsoft.com/office/drawing/2014/main" id="{99422F46-C9D8-403C-B435-9E83AF7055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0A804EF-BAAC-9FC9-EAB4-EF42ADB0D80B}"/>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sp>
        <p:nvSpPr>
          <p:cNvPr id="9" name="Rectangle 8">
            <a:extLst>
              <a:ext uri="{FF2B5EF4-FFF2-40B4-BE49-F238E27FC236}">
                <a16:creationId xmlns:a16="http://schemas.microsoft.com/office/drawing/2014/main" id="{8F193147-EA94-1B4D-9B3C-C14466BC2FAC}"/>
              </a:ext>
            </a:extLst>
          </p:cNvPr>
          <p:cNvSpPr/>
          <p:nvPr/>
        </p:nvSpPr>
        <p:spPr>
          <a:xfrm>
            <a:off x="946131" y="1937561"/>
            <a:ext cx="10715038" cy="4264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Layer III – Transport or network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Decisions on the network will be based on the internal company network, which for the e-business will be an intranet, and for the external network either an extranet or VPN or links to the public Internet.</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300B15D0-B06E-42BA-B6F4-AE9FCECBB9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518160" y="1859657"/>
            <a:ext cx="10964991" cy="4466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Layer IV – Storage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The decision on storage is similar to that for the transport layer. Storage can be managed internally or externally. This is not an either–or choice. For example, intranet and extranet are commonly managed internally while Internet storage such as the corporate web site is commonly managed externally or at an application service provider. However, intranets and extranets can also be managed externally.</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31025FB-DD2E-00C7-4127-1400A93031C6}"/>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9" name="Picture 8">
            <a:extLst>
              <a:ext uri="{FF2B5EF4-FFF2-40B4-BE49-F238E27FC236}">
                <a16:creationId xmlns:a16="http://schemas.microsoft.com/office/drawing/2014/main" id="{4D8DDDDB-8C3A-4870-9C63-5D3D373D3D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C34B365-B046-A6C2-A6E8-BD49C936A3BE}"/>
              </a:ext>
            </a:extLst>
          </p:cNvPr>
          <p:cNvSpPr txBox="1"/>
          <p:nvPr/>
        </p:nvSpPr>
        <p:spPr>
          <a:xfrm>
            <a:off x="3126619" y="452646"/>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sp>
        <p:nvSpPr>
          <p:cNvPr id="4" name="Rectangle 3">
            <a:extLst>
              <a:ext uri="{FF2B5EF4-FFF2-40B4-BE49-F238E27FC236}">
                <a16:creationId xmlns:a16="http://schemas.microsoft.com/office/drawing/2014/main" id="{13031E3B-32C4-1F34-FFFC-672063D0EFA7}"/>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Managing Internet service and hosting providers: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Service providers who provide access to the Internet for consumers or businesses are usually referred to as ‘ISPs’ or ‘Internet service providers’. ISPs may also host the web sites which publish a company’s web site content. But many organizations will turn to a separate hosting provider to manage the company’s web site and other e-business services accessed by customers and partners such as extranets, so it is important to select an appropriate hosting provider.</a:t>
            </a:r>
          </a:p>
        </p:txBody>
      </p:sp>
      <p:pic>
        <p:nvPicPr>
          <p:cNvPr id="9" name="Picture 8">
            <a:extLst>
              <a:ext uri="{FF2B5EF4-FFF2-40B4-BE49-F238E27FC236}">
                <a16:creationId xmlns:a16="http://schemas.microsoft.com/office/drawing/2014/main" id="{AA1506FC-512C-45C5-B4D8-780372F0BE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ISP connection methods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Figure 3.2 shows the way in which companies or home users connect to the Internet. The diagram is greatly simplified in that there are several tiers of ISPs. A user may connect to one ISP which will then transfer the request to another ISP which is connected to the main Internet backbone.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AE0FE8D-5D6C-C1FD-86F5-A9AB0E4D5B75}"/>
              </a:ext>
            </a:extLst>
          </p:cNvPr>
          <p:cNvSpPr txBox="1"/>
          <p:nvPr/>
        </p:nvSpPr>
        <p:spPr>
          <a:xfrm>
            <a:off x="4064016" y="706412"/>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5" name="Picture 14">
            <a:extLst>
              <a:ext uri="{FF2B5EF4-FFF2-40B4-BE49-F238E27FC236}">
                <a16:creationId xmlns:a16="http://schemas.microsoft.com/office/drawing/2014/main" id="{58EDF196-6DE8-4A3D-8F98-AD00D6DEC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6"/>
            <a:ext cx="9257015" cy="4252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Issues in management of ISP and hosting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primary issue for businesses in managing ISPs and hosting providers is to ensure a satisfactory service quality at a reasonable price. As the customers and partners of organizations become more dependent on their web services, it is important that downtime be minimized.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8B04C93-F3B3-E90A-F7B0-9C9B8910F3C3}"/>
              </a:ext>
            </a:extLst>
          </p:cNvPr>
          <p:cNvSpPr txBox="1"/>
          <p:nvPr/>
        </p:nvSpPr>
        <p:spPr>
          <a:xfrm>
            <a:off x="4064016" y="706412"/>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3" name="Picture 12">
            <a:extLst>
              <a:ext uri="{FF2B5EF4-FFF2-40B4-BE49-F238E27FC236}">
                <a16:creationId xmlns:a16="http://schemas.microsoft.com/office/drawing/2014/main" id="{68467B02-C453-4B99-ABE5-089B5ED2DE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srgbClr val="FF0000"/>
                </a:solidFill>
                <a:effectLst/>
                <a:uLnTx/>
                <a:uFillTx/>
                <a:latin typeface="Calibri" panose="020F0502020204030204"/>
                <a:ea typeface="+mn-ea"/>
                <a:cs typeface="+mn-cs"/>
              </a:rPr>
              <a:t>- Speed of access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black"/>
                </a:solidFill>
                <a:effectLst/>
                <a:uLnTx/>
                <a:uFillTx/>
                <a:latin typeface="Calibri" panose="020F0502020204030204"/>
                <a:ea typeface="+mn-ea"/>
                <a:cs typeface="+mn-cs"/>
              </a:rPr>
              <a:t>A site or e-business service fails if it fails to deliver an acceptable download speed for users. In the broadband world this is still important as e-business applications become more complex and sites integrate more rich media such as audio and video.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54149AA-6858-C1E8-C499-63BB0B3AFB98}"/>
              </a:ext>
            </a:extLst>
          </p:cNvPr>
          <p:cNvSpPr txBox="1"/>
          <p:nvPr/>
        </p:nvSpPr>
        <p:spPr>
          <a:xfrm>
            <a:off x="4064016" y="706412"/>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3" name="Picture 12">
            <a:extLst>
              <a:ext uri="{FF2B5EF4-FFF2-40B4-BE49-F238E27FC236}">
                <a16:creationId xmlns:a16="http://schemas.microsoft.com/office/drawing/2014/main" id="{B5B90872-AF59-4ADB-8061-5DF18FBEE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83604" y="2159991"/>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Availability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availability of a web site is an indication of how easy it is for a user to connect to it. In theory this figure should be 100 per cent, but sometimes, for technical reasons such as failures in the server hardware or upgrades to software, the figure can drop substantially below this. </a:t>
            </a:r>
          </a:p>
        </p:txBody>
      </p:sp>
      <p:sp>
        <p:nvSpPr>
          <p:cNvPr id="4" name="TextBox 3">
            <a:extLst>
              <a:ext uri="{FF2B5EF4-FFF2-40B4-BE49-F238E27FC236}">
                <a16:creationId xmlns:a16="http://schemas.microsoft.com/office/drawing/2014/main" id="{5FBB8631-D9E6-3C8A-04EE-8658EFDCF924}"/>
              </a:ext>
            </a:extLst>
          </p:cNvPr>
          <p:cNvSpPr txBox="1"/>
          <p:nvPr/>
        </p:nvSpPr>
        <p:spPr>
          <a:xfrm>
            <a:off x="4064016" y="706412"/>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pic>
        <p:nvPicPr>
          <p:cNvPr id="13" name="Picture 12">
            <a:extLst>
              <a:ext uri="{FF2B5EF4-FFF2-40B4-BE49-F238E27FC236}">
                <a16:creationId xmlns:a16="http://schemas.microsoft.com/office/drawing/2014/main" id="{6CA433E7-034C-4ED2-8CF8-13F2BCFA03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8A5B3D6-A3B3-62F1-F666-A81F29691C99}"/>
              </a:ext>
            </a:extLst>
          </p:cNvPr>
          <p:cNvSpPr/>
          <p:nvPr/>
        </p:nvSpPr>
        <p:spPr>
          <a:xfrm>
            <a:off x="560170" y="1655226"/>
            <a:ext cx="11071659" cy="470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Service-level agreements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the best speed and availability a company should check  the service-level agreements (SLAs) carefully when outsourcing web site hosting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Security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Security is another important issue in service quality. How to control security was referred to in the earlier section on firewalls and is considered in detail in the Focus on security design.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A3CE2CE5-BD46-51C9-90D3-79D678328AC9}"/>
              </a:ext>
            </a:extLst>
          </p:cNvPr>
          <p:cNvSpPr/>
          <p:nvPr/>
        </p:nvSpPr>
        <p:spPr>
          <a:xfrm>
            <a:off x="568960" y="2114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D2302D-6953-12C5-2E44-8B602E2A0FA6}"/>
              </a:ext>
            </a:extLst>
          </p:cNvPr>
          <p:cNvSpPr txBox="1"/>
          <p:nvPr/>
        </p:nvSpPr>
        <p:spPr>
          <a:xfrm>
            <a:off x="821972" y="575331"/>
            <a:ext cx="99580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1E87BBF-0DF5-ECBF-0B0F-820071AE790A}"/>
              </a:ext>
            </a:extLst>
          </p:cNvPr>
          <p:cNvSpPr txBox="1"/>
          <p:nvPr/>
        </p:nvSpPr>
        <p:spPr>
          <a:xfrm>
            <a:off x="791338" y="2975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7F4020B-17B1-1F56-F9AC-0942615C2AA0}"/>
              </a:ext>
            </a:extLst>
          </p:cNvPr>
          <p:cNvSpPr txBox="1"/>
          <p:nvPr/>
        </p:nvSpPr>
        <p:spPr>
          <a:xfrm>
            <a:off x="2458736" y="322954"/>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sp>
        <p:nvSpPr>
          <p:cNvPr id="9" name="TextBox 8">
            <a:extLst>
              <a:ext uri="{FF2B5EF4-FFF2-40B4-BE49-F238E27FC236}">
                <a16:creationId xmlns:a16="http://schemas.microsoft.com/office/drawing/2014/main" id="{04EFD068-AEFE-0B90-DDE1-85EEC96C5D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D20B9ACA-173B-4051-B272-2DFBA4924E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33819490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14CC804-7C64-0B19-5FD8-D3759BEBDCFD}"/>
              </a:ext>
            </a:extLst>
          </p:cNvPr>
          <p:cNvSpPr/>
          <p:nvPr/>
        </p:nvSpPr>
        <p:spPr>
          <a:xfrm>
            <a:off x="579120" y="2159991"/>
            <a:ext cx="11061499"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2. Managing e-business applications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Management of the e-business applications infrastructure concerns delivering the right applications to all users of e-business services. The issue involved is one that has long been a concern of IS managers, namely to deliver access to integrated applications and data that are available across the whole company.</a:t>
            </a:r>
          </a:p>
        </p:txBody>
      </p:sp>
      <p:sp>
        <p:nvSpPr>
          <p:cNvPr id="5" name="Rectangle 4">
            <a:extLst>
              <a:ext uri="{FF2B5EF4-FFF2-40B4-BE49-F238E27FC236}">
                <a16:creationId xmlns:a16="http://schemas.microsoft.com/office/drawing/2014/main" id="{F3BA750F-64A7-6C6A-4FD3-2BFF1B5AC075}"/>
              </a:ext>
            </a:extLst>
          </p:cNvPr>
          <p:cNvSpPr/>
          <p:nvPr/>
        </p:nvSpPr>
        <p:spPr>
          <a:xfrm>
            <a:off x="204247" y="1382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0A9846-6B67-C82F-DB98-2B185F5F2FF1}"/>
              </a:ext>
            </a:extLst>
          </p:cNvPr>
          <p:cNvSpPr txBox="1"/>
          <p:nvPr/>
        </p:nvSpPr>
        <p:spPr>
          <a:xfrm>
            <a:off x="457259" y="502158"/>
            <a:ext cx="995803"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EA23843-2EB7-31D3-F8E4-4AAC68A3C77F}"/>
              </a:ext>
            </a:extLst>
          </p:cNvPr>
          <p:cNvSpPr txBox="1"/>
          <p:nvPr/>
        </p:nvSpPr>
        <p:spPr>
          <a:xfrm>
            <a:off x="426625" y="22438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033CC1D-EFB4-A0B2-B292-41AEF44B6F71}"/>
              </a:ext>
            </a:extLst>
          </p:cNvPr>
          <p:cNvSpPr txBox="1"/>
          <p:nvPr/>
        </p:nvSpPr>
        <p:spPr>
          <a:xfrm>
            <a:off x="2836360" y="508221"/>
            <a:ext cx="6519280" cy="10833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600" b="1" dirty="0">
                <a:cs typeface="Tajawal Medium" panose="00000600000000000000" pitchFamily="2" charset="-78"/>
              </a:rPr>
              <a:t>E-business infrastructure</a:t>
            </a:r>
            <a:endParaRPr lang="ar-SA" sz="3600" b="1" dirty="0">
              <a:cs typeface="Tajawal Medium" panose="00000600000000000000" pitchFamily="2" charset="-78"/>
            </a:endParaRPr>
          </a:p>
        </p:txBody>
      </p:sp>
      <p:sp>
        <p:nvSpPr>
          <p:cNvPr id="9" name="TextBox 8">
            <a:extLst>
              <a:ext uri="{FF2B5EF4-FFF2-40B4-BE49-F238E27FC236}">
                <a16:creationId xmlns:a16="http://schemas.microsoft.com/office/drawing/2014/main" id="{8CD9F2AA-C037-A535-3DD3-A74F5A026D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123AC4D6-91C8-4F1E-BE72-94524CEAC2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284328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3</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0A2EF626-0528-DC0C-BB79-5CAC896EE626}"/>
              </a:ext>
            </a:extLst>
          </p:cNvPr>
          <p:cNvSpPr txBox="1"/>
          <p:nvPr/>
        </p:nvSpPr>
        <p:spPr>
          <a:xfrm>
            <a:off x="1438760" y="270086"/>
            <a:ext cx="8699646" cy="1027974"/>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lnSpc>
                <a:spcPct val="90000"/>
              </a:lnSpc>
              <a:spcBef>
                <a:spcPct val="0"/>
              </a:spcBef>
            </a:pPr>
            <a:r>
              <a:rPr lang="en-US" sz="3200" b="1" dirty="0">
                <a:cs typeface="Tajawal Medium" panose="00000600000000000000" pitchFamily="2" charset="-78"/>
              </a:rPr>
              <a:t>E-business infrastructure</a:t>
            </a:r>
            <a:endParaRPr lang="ar-SA" sz="3200" b="1" dirty="0">
              <a:cs typeface="Tajawal Medium" panose="00000600000000000000" pitchFamily="2" charset="-78"/>
            </a:endParaRPr>
          </a:p>
        </p:txBody>
      </p:sp>
      <p:pic>
        <p:nvPicPr>
          <p:cNvPr id="11" name="Picture 10">
            <a:extLst>
              <a:ext uri="{FF2B5EF4-FFF2-40B4-BE49-F238E27FC236}">
                <a16:creationId xmlns:a16="http://schemas.microsoft.com/office/drawing/2014/main" id="{D2C445DD-A65A-4F72-8091-108F989F9B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42765" y="175174"/>
            <a:ext cx="1802422" cy="84035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F82504-D9FA-4BE8-BAA3-BB8275662F86}"/>
</file>

<file path=customXml/itemProps2.xml><?xml version="1.0" encoding="utf-8"?>
<ds:datastoreItem xmlns:ds="http://schemas.openxmlformats.org/officeDocument/2006/customXml" ds:itemID="{1F4FBEA7-EFB3-4FA5-A19C-8EB8DF59216C}"/>
</file>

<file path=customXml/itemProps3.xml><?xml version="1.0" encoding="utf-8"?>
<ds:datastoreItem xmlns:ds="http://schemas.openxmlformats.org/officeDocument/2006/customXml" ds:itemID="{67B2EBEE-A028-4754-9A5B-0B1190B35E73}"/>
</file>

<file path=docProps/app.xml><?xml version="1.0" encoding="utf-8"?>
<Properties xmlns="http://schemas.openxmlformats.org/officeDocument/2006/extended-properties" xmlns:vt="http://schemas.openxmlformats.org/officeDocument/2006/docPropsVTypes">
  <TotalTime>604</TotalTime>
  <Words>2970</Words>
  <Application>Microsoft Office PowerPoint</Application>
  <PresentationFormat>Widescreen</PresentationFormat>
  <Paragraphs>312</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23</cp:revision>
  <dcterms:created xsi:type="dcterms:W3CDTF">2023-04-29T09:08:23Z</dcterms:created>
  <dcterms:modified xsi:type="dcterms:W3CDTF">2024-09-28T07:14:17Z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