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92" r:id="rId4"/>
    <p:sldId id="293" r:id="rId5"/>
    <p:sldId id="294" r:id="rId6"/>
    <p:sldId id="296" r:id="rId7"/>
    <p:sldId id="295" r:id="rId8"/>
    <p:sldId id="297" r:id="rId9"/>
    <p:sldId id="298" r:id="rId10"/>
    <p:sldId id="299" r:id="rId11"/>
    <p:sldId id="300" r:id="rId12"/>
    <p:sldId id="301" r:id="rId13"/>
    <p:sldId id="302" r:id="rId14"/>
    <p:sldId id="303" r:id="rId15"/>
    <p:sldId id="304" r:id="rId16"/>
    <p:sldId id="305" r:id="rId17"/>
    <p:sldId id="306" r:id="rId18"/>
    <p:sldId id="307" r:id="rId19"/>
    <p:sldId id="308" r:id="rId20"/>
    <p:sldId id="309" r:id="rId21"/>
    <p:sldId id="311" r:id="rId22"/>
    <p:sldId id="291"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971" autoAdjust="0"/>
    <p:restoredTop sz="94660"/>
  </p:normalViewPr>
  <p:slideViewPr>
    <p:cSldViewPr snapToGrid="0">
      <p:cViewPr varScale="1">
        <p:scale>
          <a:sx n="74" d="100"/>
          <a:sy n="74"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9/30/2022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9/30/2022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9/30/2022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114671"/>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5421125" y="3454705"/>
            <a:ext cx="6770876" cy="971937"/>
          </a:xfrm>
          <a:prstGeom prst="rect">
            <a:avLst/>
          </a:prstGeom>
        </p:spPr>
      </p:pic>
      <p:sp>
        <p:nvSpPr>
          <p:cNvPr id="16" name="TextBox 15"/>
          <p:cNvSpPr txBox="1"/>
          <p:nvPr/>
        </p:nvSpPr>
        <p:spPr>
          <a:xfrm>
            <a:off x="4780439" y="3648285"/>
            <a:ext cx="7987110" cy="707886"/>
          </a:xfrm>
          <a:prstGeom prst="rect">
            <a:avLst/>
          </a:prstGeom>
          <a:noFill/>
        </p:spPr>
        <p:txBody>
          <a:bodyPr wrap="square" rtlCol="0">
            <a:spAutoFit/>
          </a:bodyPr>
          <a:lstStyle/>
          <a:p>
            <a:pPr algn="ctr"/>
            <a:r>
              <a:rPr lang="en-US" sz="4000" b="1" dirty="0" smtClean="0">
                <a:solidFill>
                  <a:srgbClr val="FF9518"/>
                </a:solidFill>
              </a:rPr>
              <a:t>Access the Command Line</a:t>
            </a:r>
            <a:endParaRPr lang="en-US" sz="4000" b="1" dirty="0">
              <a:solidFill>
                <a:srgbClr val="FF9518"/>
              </a:solidFill>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61478"/>
            <a:ext cx="9646276" cy="2369880"/>
          </a:xfrm>
          <a:prstGeom prst="rect">
            <a:avLst/>
          </a:prstGeom>
        </p:spPr>
        <p:txBody>
          <a:bodyPr wrap="square">
            <a:spAutoFit/>
          </a:bodyPr>
          <a:lstStyle/>
          <a:p>
            <a:r>
              <a:rPr lang="en-US" sz="2800" b="1" dirty="0" smtClean="0">
                <a:solidFill>
                  <a:srgbClr val="FF9518"/>
                </a:solidFill>
                <a:latin typeface="Calibri" panose="020F0502020204030204" pitchFamily="34" charset="0"/>
              </a:rPr>
              <a:t>RHSA (Admin 1) </a:t>
            </a:r>
            <a:r>
              <a:rPr lang="de-DE" sz="2800" b="1" dirty="0">
                <a:solidFill>
                  <a:srgbClr val="FF9518"/>
                </a:solidFill>
                <a:latin typeface="Calibri" panose="020F0502020204030204" pitchFamily="34" charset="0"/>
              </a:rPr>
              <a:t>Red Hat Enterprise Linux 8 Essentials</a:t>
            </a:r>
            <a:r>
              <a:rPr lang="en-US" sz="2800" b="1" dirty="0">
                <a:solidFill>
                  <a:srgbClr val="FF9518"/>
                </a:solidFill>
                <a:latin typeface="Calibri" panose="020F0502020204030204" pitchFamily="34" charset="0"/>
              </a:rPr>
              <a:t> </a:t>
            </a:r>
            <a:endParaRPr lang="en-US" sz="2800" b="1" dirty="0" smtClean="0">
              <a:solidFill>
                <a:srgbClr val="FF9518"/>
              </a:solidFill>
              <a:latin typeface="Calibri" panose="020F0502020204030204" pitchFamily="34" charset="0"/>
            </a:endParaRPr>
          </a:p>
          <a:p>
            <a:r>
              <a:rPr lang="en-US" sz="2800" b="1" dirty="0">
                <a:solidFill>
                  <a:srgbClr val="FF9518"/>
                </a:solidFill>
                <a:latin typeface="Calibri" panose="020F0502020204030204" pitchFamily="34" charset="0"/>
              </a:rPr>
              <a:t>       </a:t>
            </a:r>
            <a:r>
              <a:rPr lang="en-US" sz="2800" b="1" dirty="0">
                <a:solidFill>
                  <a:srgbClr val="FFC000"/>
                </a:solidFill>
                <a:latin typeface="Tajawal"/>
              </a:rPr>
              <a:t>  </a:t>
            </a:r>
            <a:endParaRPr lang="en-US" sz="2800" b="1" dirty="0" smtClean="0">
              <a:solidFill>
                <a:srgbClr val="FFC000"/>
              </a:solidFill>
              <a:latin typeface="Tajawal"/>
            </a:endParaRPr>
          </a:p>
          <a:p>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a:solidFill>
                  <a:srgbClr val="24A9E1"/>
                </a:solidFill>
                <a:latin typeface="Tajawal"/>
              </a:rPr>
              <a:t> </a:t>
            </a:r>
            <a:r>
              <a:rPr lang="en-US" sz="2800" b="1" dirty="0" smtClean="0">
                <a:solidFill>
                  <a:srgbClr val="24A9E1"/>
                </a:solidFill>
                <a:latin typeface="Tajawal"/>
              </a:rPr>
              <a:t>                                           </a:t>
            </a:r>
            <a:r>
              <a:rPr lang="en-US" sz="2800" b="1" dirty="0" smtClean="0">
                <a:solidFill>
                  <a:srgbClr val="FF9518"/>
                </a:solidFill>
                <a:latin typeface="Tajawal"/>
              </a:rPr>
              <a:t>Lecture 2</a:t>
            </a:r>
            <a:endParaRPr lang="en-US" sz="2800" dirty="0"/>
          </a:p>
          <a:p>
            <a:r>
              <a:rPr lang="en-US" dirty="0"/>
              <a:t/>
            </a:r>
            <a:br>
              <a:rPr lang="en-US" dirty="0"/>
            </a:br>
            <a:endParaRPr lang="ar-EG" dirty="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sp>
        <p:nvSpPr>
          <p:cNvPr id="9" name="Rectangle 8"/>
          <p:cNvSpPr/>
          <p:nvPr/>
        </p:nvSpPr>
        <p:spPr>
          <a:xfrm>
            <a:off x="838200" y="1690688"/>
            <a:ext cx="11062252" cy="4001095"/>
          </a:xfrm>
          <a:prstGeom prst="rect">
            <a:avLst/>
          </a:prstGeom>
        </p:spPr>
        <p:txBody>
          <a:bodyPr wrap="square">
            <a:spAutoFit/>
          </a:bodyPr>
          <a:lstStyle/>
          <a:p>
            <a:r>
              <a:rPr lang="en-US" sz="2000" b="1" dirty="0">
                <a:solidFill>
                  <a:srgbClr val="FF0000"/>
                </a:solidFill>
              </a:rPr>
              <a:t>THE bash SHELL A command line </a:t>
            </a:r>
            <a:r>
              <a:rPr lang="en-US" sz="2000" b="1" dirty="0" smtClean="0">
                <a:solidFill>
                  <a:srgbClr val="FF0000"/>
                </a:solidFill>
              </a:rPr>
              <a:t>is:</a:t>
            </a:r>
          </a:p>
          <a:p>
            <a:pPr marL="285750" indent="-285750">
              <a:buFont typeface="Wingdings" panose="05000000000000000000" pitchFamily="2" charset="2"/>
              <a:buChar char="q"/>
            </a:pPr>
            <a:r>
              <a:rPr lang="en-US" b="1" dirty="0" smtClean="0">
                <a:solidFill>
                  <a:srgbClr val="FF0000"/>
                </a:solidFill>
              </a:rPr>
              <a:t> </a:t>
            </a:r>
            <a:r>
              <a:rPr lang="en-US" dirty="0"/>
              <a:t>a text-based interface which can be used to input instructions to a computer system. The Linux command line is provided by a program called the shell. </a:t>
            </a:r>
            <a:endParaRPr lang="en-US" dirty="0" smtClean="0"/>
          </a:p>
          <a:p>
            <a:pPr marL="285750" indent="-285750">
              <a:buFont typeface="Wingdings" panose="05000000000000000000" pitchFamily="2" charset="2"/>
              <a:buChar char="q"/>
            </a:pPr>
            <a:r>
              <a:rPr lang="en-US" dirty="0" smtClean="0"/>
              <a:t>Over </a:t>
            </a:r>
            <a:r>
              <a:rPr lang="en-US" dirty="0"/>
              <a:t>the long history of UNIX-like systems, many shells have been developed. The default shell for users in Red Hat Enterprise Linux is the GNU Bourne-Again Shell (bash). Bash is an improved version of one of the most successful shells used on UNIX-like systems, the Bourne Shell (</a:t>
            </a:r>
            <a:r>
              <a:rPr lang="en-US" dirty="0" err="1"/>
              <a:t>sh</a:t>
            </a:r>
            <a:r>
              <a:rPr lang="en-US" dirty="0" smtClean="0"/>
              <a:t>).</a:t>
            </a:r>
          </a:p>
          <a:p>
            <a:pPr marL="285750" indent="-285750">
              <a:buFont typeface="Wingdings" panose="05000000000000000000" pitchFamily="2" charset="2"/>
              <a:buChar char="q"/>
            </a:pPr>
            <a:r>
              <a:rPr lang="en-US" dirty="0" smtClean="0"/>
              <a:t>This </a:t>
            </a:r>
            <a:r>
              <a:rPr lang="en-US" dirty="0"/>
              <a:t>is called the shell prompt. When a regular user starts a shell, the default prompt ends with a $ character. </a:t>
            </a:r>
            <a:endParaRPr lang="en-US" dirty="0" smtClean="0"/>
          </a:p>
          <a:p>
            <a:endParaRPr lang="en-US" dirty="0" smtClean="0"/>
          </a:p>
          <a:p>
            <a:pPr marL="285750" indent="-285750">
              <a:buFont typeface="Wingdings" panose="05000000000000000000" pitchFamily="2" charset="2"/>
              <a:buChar char="q"/>
            </a:pPr>
            <a:endParaRPr lang="en-US" dirty="0" smtClean="0"/>
          </a:p>
          <a:p>
            <a:endParaRPr lang="en-US" dirty="0" smtClean="0"/>
          </a:p>
          <a:p>
            <a:pPr marL="285750" indent="-285750">
              <a:buFont typeface="Wingdings" panose="05000000000000000000" pitchFamily="2" charset="2"/>
              <a:buChar char="q"/>
            </a:pPr>
            <a:r>
              <a:rPr lang="en-US" dirty="0" smtClean="0"/>
              <a:t>The </a:t>
            </a:r>
            <a:r>
              <a:rPr lang="en-US" dirty="0"/>
              <a:t>$ is replaced by a # if the shell is running as the </a:t>
            </a:r>
            <a:r>
              <a:rPr lang="en-US" dirty="0" smtClean="0"/>
              <a:t>super user</a:t>
            </a:r>
            <a:r>
              <a:rPr lang="en-US" dirty="0"/>
              <a:t>, root. This makes it more obvious that it is a </a:t>
            </a:r>
            <a:r>
              <a:rPr lang="en-US" dirty="0" smtClean="0"/>
              <a:t>super user </a:t>
            </a:r>
            <a:r>
              <a:rPr lang="en-US" dirty="0"/>
              <a:t>shell, which helps to avoid accidents and mistakes in the privileged account. </a:t>
            </a:r>
            <a:endParaRPr lang="en-US" dirty="0" smtClean="0"/>
          </a:p>
          <a:p>
            <a:endParaRPr lang="en-US" dirty="0"/>
          </a:p>
          <a:p>
            <a:pPr marL="285750" indent="-285750">
              <a:buFont typeface="Wingdings" panose="05000000000000000000" pitchFamily="2" charset="2"/>
              <a:buChar char="q"/>
            </a:pPr>
            <a:endParaRPr lang="en-US" dirty="0" smtClean="0"/>
          </a:p>
        </p:txBody>
      </p:sp>
      <p:pic>
        <p:nvPicPr>
          <p:cNvPr id="11" name="Picture 10"/>
          <p:cNvPicPr>
            <a:picLocks noChangeAspect="1"/>
          </p:cNvPicPr>
          <p:nvPr/>
        </p:nvPicPr>
        <p:blipFill>
          <a:blip r:embed="rId6"/>
          <a:stretch>
            <a:fillRect/>
          </a:stretch>
        </p:blipFill>
        <p:spPr>
          <a:xfrm>
            <a:off x="1455669" y="3806092"/>
            <a:ext cx="6256463" cy="620134"/>
          </a:xfrm>
          <a:prstGeom prst="rect">
            <a:avLst/>
          </a:prstGeom>
        </p:spPr>
      </p:pic>
      <p:pic>
        <p:nvPicPr>
          <p:cNvPr id="12" name="Picture 11"/>
          <p:cNvPicPr>
            <a:picLocks noChangeAspect="1"/>
          </p:cNvPicPr>
          <p:nvPr/>
        </p:nvPicPr>
        <p:blipFill>
          <a:blip r:embed="rId7"/>
          <a:stretch>
            <a:fillRect/>
          </a:stretch>
        </p:blipFill>
        <p:spPr>
          <a:xfrm>
            <a:off x="2060626" y="5193674"/>
            <a:ext cx="4830504" cy="688671"/>
          </a:xfrm>
          <a:prstGeom prst="rect">
            <a:avLst/>
          </a:prstGeom>
        </p:spPr>
      </p:pic>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sp>
        <p:nvSpPr>
          <p:cNvPr id="9" name="Rectangle 8"/>
          <p:cNvSpPr/>
          <p:nvPr/>
        </p:nvSpPr>
        <p:spPr>
          <a:xfrm>
            <a:off x="1014365" y="1865628"/>
            <a:ext cx="10613623" cy="3477875"/>
          </a:xfrm>
          <a:prstGeom prst="rect">
            <a:avLst/>
          </a:prstGeom>
        </p:spPr>
        <p:txBody>
          <a:bodyPr wrap="square">
            <a:spAutoFit/>
          </a:bodyPr>
          <a:lstStyle/>
          <a:p>
            <a:pPr marL="285750" indent="-285750">
              <a:buFont typeface="Wingdings" panose="05000000000000000000" pitchFamily="2" charset="2"/>
              <a:buChar char="q"/>
            </a:pPr>
            <a:r>
              <a:rPr lang="en-US" dirty="0"/>
              <a:t># </a:t>
            </a:r>
            <a:r>
              <a:rPr lang="en-US" sz="2000" dirty="0"/>
              <a:t>Using bash to execute commands can be powerful. The bash shell provides a scripting language that can support automation of tasks. The shell has additional capabilities that can simplify or make possible operations that are hard to accomplish efficiently with graphical tools</a:t>
            </a:r>
            <a:r>
              <a:rPr lang="en-US" sz="2000" dirty="0" smtClean="0"/>
              <a:t>.</a:t>
            </a:r>
          </a:p>
          <a:p>
            <a:pPr marL="285750" indent="-285750">
              <a:buFont typeface="Wingdings" panose="05000000000000000000" pitchFamily="2" charset="2"/>
              <a:buChar char="q"/>
            </a:pPr>
            <a:endParaRPr lang="en-US" sz="2200" dirty="0"/>
          </a:p>
          <a:p>
            <a:pPr marL="285750" indent="-285750">
              <a:buFont typeface="Wingdings" panose="05000000000000000000" pitchFamily="2" charset="2"/>
              <a:buChar char="q"/>
            </a:pPr>
            <a:r>
              <a:rPr lang="en-US" sz="2000" b="1" dirty="0">
                <a:solidFill>
                  <a:srgbClr val="FF0000"/>
                </a:solidFill>
              </a:rPr>
              <a:t>VIRTUAL CONSOLES </a:t>
            </a:r>
            <a:r>
              <a:rPr lang="en-US" sz="2000" dirty="0"/>
              <a:t>Users access the bash shell through a terminal. A terminal provides a keyboard for user input and a display for output. </a:t>
            </a:r>
            <a:endParaRPr lang="en-US" sz="2000" dirty="0" smtClean="0"/>
          </a:p>
          <a:p>
            <a:pPr marL="285750" indent="-285750">
              <a:buFont typeface="Wingdings" panose="05000000000000000000" pitchFamily="2" charset="2"/>
              <a:buChar char="q"/>
            </a:pPr>
            <a:r>
              <a:rPr lang="en-US" sz="2000" dirty="0" smtClean="0"/>
              <a:t>On </a:t>
            </a:r>
            <a:r>
              <a:rPr lang="en-US" sz="2000" dirty="0"/>
              <a:t>text-based installations, this can be the Linux machine's physical console, the hardware keyboard and display. Terminal access can also be configured through serial ports. </a:t>
            </a:r>
            <a:endParaRPr lang="en-US" sz="2000" dirty="0" smtClean="0"/>
          </a:p>
          <a:p>
            <a:pPr marL="285750" indent="-285750">
              <a:buFont typeface="Wingdings" panose="05000000000000000000" pitchFamily="2" charset="2"/>
              <a:buChar char="q"/>
            </a:pPr>
            <a:r>
              <a:rPr lang="en-US" sz="2000" dirty="0" smtClean="0"/>
              <a:t>Another </a:t>
            </a:r>
            <a:r>
              <a:rPr lang="en-US" sz="2000" dirty="0"/>
              <a:t>way to access a shell is from a virtual console. A Linux machine's physical console supports multiple virtual consoles which act like separate terminals. Each virtual console supports an independent login session.</a:t>
            </a:r>
            <a:endParaRPr lang="ar-EG" sz="2000" dirty="0"/>
          </a:p>
        </p:txBody>
      </p:sp>
    </p:spTree>
    <p:extLst>
      <p:ext uri="{BB962C8B-B14F-4D97-AF65-F5344CB8AC3E}">
        <p14:creationId xmlns:p14="http://schemas.microsoft.com/office/powerpoint/2010/main" val="28499493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sp>
        <p:nvSpPr>
          <p:cNvPr id="9" name="Rectangle 8"/>
          <p:cNvSpPr/>
          <p:nvPr/>
        </p:nvSpPr>
        <p:spPr>
          <a:xfrm>
            <a:off x="838200" y="1555956"/>
            <a:ext cx="10916478" cy="4154984"/>
          </a:xfrm>
          <a:prstGeom prst="rect">
            <a:avLst/>
          </a:prstGeom>
        </p:spPr>
        <p:txBody>
          <a:bodyPr wrap="square">
            <a:spAutoFit/>
          </a:bodyPr>
          <a:lstStyle/>
          <a:p>
            <a:r>
              <a:rPr lang="en-US" sz="2200" b="1" dirty="0">
                <a:solidFill>
                  <a:srgbClr val="FF0000"/>
                </a:solidFill>
              </a:rPr>
              <a:t>SHELL BASICS Commands entered at the shell prompt have three basic parts: </a:t>
            </a:r>
            <a:endParaRPr lang="en-US" sz="2200" b="1" dirty="0" smtClean="0">
              <a:solidFill>
                <a:srgbClr val="FF0000"/>
              </a:solidFill>
            </a:endParaRPr>
          </a:p>
          <a:p>
            <a:r>
              <a:rPr lang="en-US" sz="2200" dirty="0" smtClean="0"/>
              <a:t>• </a:t>
            </a:r>
            <a:r>
              <a:rPr lang="en-US" sz="2200" dirty="0"/>
              <a:t>Command to run </a:t>
            </a:r>
            <a:endParaRPr lang="en-US" sz="2200" dirty="0" smtClean="0"/>
          </a:p>
          <a:p>
            <a:r>
              <a:rPr lang="en-US" sz="2200" dirty="0" smtClean="0"/>
              <a:t>• </a:t>
            </a:r>
            <a:r>
              <a:rPr lang="en-US" sz="2200" dirty="0"/>
              <a:t>Options to adjust the behavior of the </a:t>
            </a:r>
            <a:r>
              <a:rPr lang="en-US" sz="2200" dirty="0" smtClean="0"/>
              <a:t>command</a:t>
            </a:r>
          </a:p>
          <a:p>
            <a:r>
              <a:rPr lang="en-US" sz="2200" dirty="0" smtClean="0"/>
              <a:t>• </a:t>
            </a:r>
            <a:r>
              <a:rPr lang="en-US" sz="2200" dirty="0"/>
              <a:t>Arguments, which are typically targets of the command The command is the name of the program to run. </a:t>
            </a:r>
            <a:endParaRPr lang="en-US" sz="2200" dirty="0" smtClean="0"/>
          </a:p>
          <a:p>
            <a:pPr marL="285750" indent="-285750">
              <a:buFont typeface="Wingdings" panose="05000000000000000000" pitchFamily="2" charset="2"/>
              <a:buChar char="Ø"/>
            </a:pPr>
            <a:r>
              <a:rPr lang="en-US" sz="2200" dirty="0" smtClean="0"/>
              <a:t>It </a:t>
            </a:r>
            <a:r>
              <a:rPr lang="en-US" sz="2200" dirty="0"/>
              <a:t>may be followed by one or more options, which adjust the behavior of the command or what it will do. Options normally start with one or two dashes (-a or --all, for example) to distinguish them from arguments</a:t>
            </a:r>
            <a:r>
              <a:rPr lang="en-US" sz="2200" dirty="0" smtClean="0"/>
              <a:t>.</a:t>
            </a:r>
          </a:p>
          <a:p>
            <a:r>
              <a:rPr lang="en-US" sz="2200" dirty="0" smtClean="0"/>
              <a:t> </a:t>
            </a:r>
          </a:p>
          <a:p>
            <a:pPr marL="285750" indent="-285750">
              <a:buFont typeface="Wingdings" panose="05000000000000000000" pitchFamily="2" charset="2"/>
              <a:buChar char="Ø"/>
            </a:pPr>
            <a:r>
              <a:rPr lang="en-US" sz="2200" dirty="0" smtClean="0"/>
              <a:t>Commands </a:t>
            </a:r>
            <a:r>
              <a:rPr lang="en-US" sz="2200" dirty="0"/>
              <a:t>may also be followed by one or more arguments, which often indicate a target that the command should operate on. For example, the command line </a:t>
            </a:r>
            <a:r>
              <a:rPr lang="en-US" sz="2200" dirty="0" err="1"/>
              <a:t>usermod</a:t>
            </a:r>
            <a:r>
              <a:rPr lang="en-US" sz="2200" dirty="0"/>
              <a:t> -L </a:t>
            </a:r>
            <a:r>
              <a:rPr lang="en-US" sz="2200" dirty="0" err="1"/>
              <a:t>morgan</a:t>
            </a:r>
            <a:r>
              <a:rPr lang="en-US" sz="2200" dirty="0"/>
              <a:t> has a command (</a:t>
            </a:r>
            <a:r>
              <a:rPr lang="en-US" sz="2200" dirty="0" err="1"/>
              <a:t>usermod</a:t>
            </a:r>
            <a:r>
              <a:rPr lang="en-US" sz="2200" dirty="0"/>
              <a:t>), an option (-L), and an argument (</a:t>
            </a:r>
            <a:r>
              <a:rPr lang="en-US" sz="2200" dirty="0" err="1"/>
              <a:t>morgan</a:t>
            </a:r>
            <a:r>
              <a:rPr lang="en-US" sz="2200" dirty="0"/>
              <a:t>). </a:t>
            </a:r>
            <a:endParaRPr lang="en-US" sz="2200" dirty="0" smtClean="0"/>
          </a:p>
        </p:txBody>
      </p:sp>
    </p:spTree>
    <p:extLst>
      <p:ext uri="{BB962C8B-B14F-4D97-AF65-F5344CB8AC3E}">
        <p14:creationId xmlns:p14="http://schemas.microsoft.com/office/powerpoint/2010/main" val="11167556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sp>
        <p:nvSpPr>
          <p:cNvPr id="9" name="Rectangle 8"/>
          <p:cNvSpPr/>
          <p:nvPr/>
        </p:nvSpPr>
        <p:spPr>
          <a:xfrm>
            <a:off x="885208" y="1555956"/>
            <a:ext cx="10904156" cy="4985980"/>
          </a:xfrm>
          <a:prstGeom prst="rect">
            <a:avLst/>
          </a:prstGeom>
        </p:spPr>
        <p:txBody>
          <a:bodyPr wrap="square">
            <a:spAutoFit/>
          </a:bodyPr>
          <a:lstStyle/>
          <a:p>
            <a:pPr marL="285750" indent="-285750">
              <a:buFont typeface="Wingdings" panose="05000000000000000000" pitchFamily="2" charset="2"/>
              <a:buChar char="Ø"/>
            </a:pPr>
            <a:r>
              <a:rPr lang="en-US" sz="2000" dirty="0"/>
              <a:t>The effect of this command is to lock the password on user </a:t>
            </a:r>
            <a:r>
              <a:rPr lang="en-US" sz="2000" dirty="0" err="1"/>
              <a:t>morgan's</a:t>
            </a:r>
            <a:r>
              <a:rPr lang="en-US" sz="2000" dirty="0"/>
              <a:t> account. To use a command effectively, a user needs to know what options and arguments it takes and in what order it expects them (the syntax of the command). Most commands have a --help option. This causes the command to print a description of what it does, a "usage statement" that describes the command's syntax, and a list of the options it accepts and what they </a:t>
            </a:r>
            <a:r>
              <a:rPr lang="en-US" sz="2000" dirty="0" smtClean="0"/>
              <a:t>do.</a:t>
            </a:r>
          </a:p>
          <a:p>
            <a:pPr marL="285750" indent="-285750">
              <a:buFont typeface="Wingdings" panose="05000000000000000000" pitchFamily="2" charset="2"/>
              <a:buChar char="Ø"/>
            </a:pPr>
            <a:endParaRPr lang="en-US" sz="2000" dirty="0"/>
          </a:p>
          <a:p>
            <a:pPr marL="285750" indent="-285750">
              <a:buFont typeface="Wingdings" panose="05000000000000000000" pitchFamily="2" charset="2"/>
              <a:buChar char="Ø"/>
            </a:pPr>
            <a:r>
              <a:rPr lang="en-US" sz="2000" dirty="0"/>
              <a:t>Usage statements may seem complicated and difficult to read. They become much simpler to understand once a user becomes familiar with a few basic conventions: • Square brackets, [], surround optional items. • Anything followed by ... represents an arbitrary-length list of items of that type. • Multiple items separated by pipes, |, means only one of them can be specified. • Text in angle brackets, &lt;&gt;, represents variable data. For example, means “insert the filename you wish to use here”. Sometimes these variables are simply written in capital letters (e.g., FILENAME). Consider the first usage statement for the date command</a:t>
            </a:r>
            <a:r>
              <a:rPr lang="en-US" sz="2000" dirty="0" smtClean="0"/>
              <a:t>:</a:t>
            </a:r>
          </a:p>
          <a:p>
            <a:pPr marL="285750" indent="-285750">
              <a:buFont typeface="Wingdings" panose="05000000000000000000" pitchFamily="2" charset="2"/>
              <a:buChar char="Ø"/>
            </a:pPr>
            <a:endParaRPr lang="en-US" sz="2000" dirty="0" smtClean="0"/>
          </a:p>
          <a:p>
            <a:pPr marL="285750" indent="-285750">
              <a:buFont typeface="Wingdings" panose="05000000000000000000" pitchFamily="2" charset="2"/>
              <a:buChar char="Ø"/>
            </a:pPr>
            <a:endParaRPr lang="en-US" sz="2000" dirty="0"/>
          </a:p>
          <a:p>
            <a:endParaRPr lang="ar-EG" b="1" dirty="0">
              <a:solidFill>
                <a:schemeClr val="accent6"/>
              </a:solidFill>
            </a:endParaRPr>
          </a:p>
        </p:txBody>
      </p:sp>
    </p:spTree>
    <p:extLst>
      <p:ext uri="{BB962C8B-B14F-4D97-AF65-F5344CB8AC3E}">
        <p14:creationId xmlns:p14="http://schemas.microsoft.com/office/powerpoint/2010/main" val="3945841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pic>
        <p:nvPicPr>
          <p:cNvPr id="11" name="Picture 10"/>
          <p:cNvPicPr>
            <a:picLocks noChangeAspect="1"/>
          </p:cNvPicPr>
          <p:nvPr/>
        </p:nvPicPr>
        <p:blipFill>
          <a:blip r:embed="rId6"/>
          <a:stretch>
            <a:fillRect/>
          </a:stretch>
        </p:blipFill>
        <p:spPr>
          <a:xfrm>
            <a:off x="2137208" y="1690688"/>
            <a:ext cx="5903637" cy="798635"/>
          </a:xfrm>
          <a:prstGeom prst="rect">
            <a:avLst/>
          </a:prstGeom>
        </p:spPr>
      </p:pic>
      <p:sp>
        <p:nvSpPr>
          <p:cNvPr id="9" name="Rectangle 8"/>
          <p:cNvSpPr/>
          <p:nvPr/>
        </p:nvSpPr>
        <p:spPr>
          <a:xfrm>
            <a:off x="1166192" y="2809923"/>
            <a:ext cx="10187608" cy="3416320"/>
          </a:xfrm>
          <a:prstGeom prst="rect">
            <a:avLst/>
          </a:prstGeom>
        </p:spPr>
        <p:txBody>
          <a:bodyPr wrap="square">
            <a:spAutoFit/>
          </a:bodyPr>
          <a:lstStyle/>
          <a:p>
            <a:pPr marL="285750" indent="-285750">
              <a:buFont typeface="Wingdings" panose="05000000000000000000" pitchFamily="2" charset="2"/>
              <a:buChar char="Ø"/>
            </a:pPr>
            <a:r>
              <a:rPr lang="en-US" sz="2400" dirty="0"/>
              <a:t>This indicates that date can take an optional list of options ([OPTION]...), followed by an optional format string, prefixed with a plus character, +, that defines how the current date should be displayed ([+FORMAT]). Since both of these are optional, date will work even if it is not given options or arguments (it will print the current date and time using its default format).</a:t>
            </a:r>
          </a:p>
          <a:p>
            <a:pPr marL="285750" indent="-285750">
              <a:buFont typeface="Wingdings" panose="05000000000000000000" pitchFamily="2" charset="2"/>
              <a:buChar char="Ø"/>
            </a:pPr>
            <a:endParaRPr lang="en-US" sz="2400" dirty="0"/>
          </a:p>
          <a:p>
            <a:endParaRPr lang="en-US" sz="2400" b="1" dirty="0">
              <a:solidFill>
                <a:schemeClr val="accent6"/>
              </a:solidFill>
            </a:endParaRPr>
          </a:p>
          <a:p>
            <a:pPr marL="285750" indent="-285750">
              <a:buFont typeface="Wingdings" panose="05000000000000000000" pitchFamily="2" charset="2"/>
              <a:buChar char="Ø"/>
            </a:pPr>
            <a:endParaRPr lang="en-US" sz="2400" b="1" dirty="0">
              <a:solidFill>
                <a:schemeClr val="accent6"/>
              </a:solidFill>
            </a:endParaRPr>
          </a:p>
          <a:p>
            <a:endParaRPr lang="ar-EG" sz="2400" b="1" dirty="0">
              <a:solidFill>
                <a:schemeClr val="accent6"/>
              </a:solidFill>
            </a:endParaRPr>
          </a:p>
        </p:txBody>
      </p:sp>
    </p:spTree>
    <p:extLst>
      <p:ext uri="{BB962C8B-B14F-4D97-AF65-F5344CB8AC3E}">
        <p14:creationId xmlns:p14="http://schemas.microsoft.com/office/powerpoint/2010/main" val="13176016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62860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918562" y="50995"/>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463675" y="310511"/>
            <a:ext cx="4605749" cy="584775"/>
          </a:xfrm>
          <a:prstGeom prst="rect">
            <a:avLst/>
          </a:prstGeom>
        </p:spPr>
        <p:txBody>
          <a:bodyPr wrap="none">
            <a:spAutoFit/>
          </a:bodyPr>
          <a:lstStyle/>
          <a:p>
            <a:pPr algn="ctr"/>
            <a:r>
              <a:rPr lang="en-US" sz="3200" b="1" dirty="0">
                <a:solidFill>
                  <a:srgbClr val="FF9518"/>
                </a:solidFill>
              </a:rPr>
              <a:t>Access the Command Line</a:t>
            </a:r>
          </a:p>
        </p:txBody>
      </p:sp>
      <p:pic>
        <p:nvPicPr>
          <p:cNvPr id="9" name="Picture 8"/>
          <p:cNvPicPr>
            <a:picLocks noChangeAspect="1"/>
          </p:cNvPicPr>
          <p:nvPr/>
        </p:nvPicPr>
        <p:blipFill>
          <a:blip r:embed="rId6"/>
          <a:stretch>
            <a:fillRect/>
          </a:stretch>
        </p:blipFill>
        <p:spPr>
          <a:xfrm>
            <a:off x="1978841" y="1298250"/>
            <a:ext cx="7029657" cy="5340126"/>
          </a:xfrm>
          <a:prstGeom prst="rect">
            <a:avLst/>
          </a:prstGeom>
        </p:spPr>
      </p:pic>
      <p:sp>
        <p:nvSpPr>
          <p:cNvPr id="11" name="Rectangle 10"/>
          <p:cNvSpPr/>
          <p:nvPr/>
        </p:nvSpPr>
        <p:spPr>
          <a:xfrm>
            <a:off x="2918786" y="854028"/>
            <a:ext cx="4930517" cy="523220"/>
          </a:xfrm>
          <a:prstGeom prst="rect">
            <a:avLst/>
          </a:prstGeom>
        </p:spPr>
        <p:txBody>
          <a:bodyPr wrap="none">
            <a:spAutoFit/>
          </a:bodyPr>
          <a:lstStyle/>
          <a:p>
            <a:r>
              <a:rPr lang="en-US" sz="2800" b="1" dirty="0">
                <a:solidFill>
                  <a:srgbClr val="FF0000"/>
                </a:solidFill>
                <a:effectLst>
                  <a:outerShdw blurRad="38100" dist="38100" dir="2700000" algn="tl">
                    <a:srgbClr val="000000">
                      <a:alpha val="43137"/>
                    </a:srgbClr>
                  </a:outerShdw>
                </a:effectLst>
              </a:rPr>
              <a:t>LOCAL CONSOLE ACCESS TERMS</a:t>
            </a:r>
          </a:p>
        </p:txBody>
      </p:sp>
    </p:spTree>
    <p:extLst>
      <p:ext uri="{BB962C8B-B14F-4D97-AF65-F5344CB8AC3E}">
        <p14:creationId xmlns:p14="http://schemas.microsoft.com/office/powerpoint/2010/main" val="24546704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sp>
        <p:nvSpPr>
          <p:cNvPr id="9" name="Rectangle 8"/>
          <p:cNvSpPr/>
          <p:nvPr/>
        </p:nvSpPr>
        <p:spPr>
          <a:xfrm>
            <a:off x="2312788" y="1375160"/>
            <a:ext cx="6396175" cy="1200329"/>
          </a:xfrm>
          <a:prstGeom prst="rect">
            <a:avLst/>
          </a:prstGeom>
        </p:spPr>
        <p:txBody>
          <a:bodyPr wrap="none">
            <a:spAutoFit/>
          </a:bodyPr>
          <a:lstStyle/>
          <a:p>
            <a:r>
              <a:rPr lang="en-US" sz="2400" b="1" dirty="0">
                <a:solidFill>
                  <a:srgbClr val="FF0000"/>
                </a:solidFill>
              </a:rPr>
              <a:t>EXECUTING COMMANDS USING THE BASH </a:t>
            </a:r>
            <a:r>
              <a:rPr lang="en-US" sz="2400" b="1" dirty="0" smtClean="0">
                <a:solidFill>
                  <a:srgbClr val="FF0000"/>
                </a:solidFill>
              </a:rPr>
              <a:t>SHELL</a:t>
            </a:r>
          </a:p>
          <a:p>
            <a:endParaRPr lang="en-US" sz="2400" b="1" dirty="0">
              <a:solidFill>
                <a:srgbClr val="FF0000"/>
              </a:solidFill>
            </a:endParaRPr>
          </a:p>
          <a:p>
            <a:endParaRPr lang="ar-EG" sz="2400" b="1" dirty="0">
              <a:solidFill>
                <a:srgbClr val="FF0000"/>
              </a:solidFill>
            </a:endParaRPr>
          </a:p>
        </p:txBody>
      </p:sp>
      <p:sp>
        <p:nvSpPr>
          <p:cNvPr id="11" name="Rectangle 10"/>
          <p:cNvSpPr/>
          <p:nvPr/>
        </p:nvSpPr>
        <p:spPr>
          <a:xfrm>
            <a:off x="1099318" y="2055813"/>
            <a:ext cx="10642107" cy="3477875"/>
          </a:xfrm>
          <a:prstGeom prst="rect">
            <a:avLst/>
          </a:prstGeom>
        </p:spPr>
        <p:txBody>
          <a:bodyPr wrap="square">
            <a:spAutoFit/>
          </a:bodyPr>
          <a:lstStyle/>
          <a:p>
            <a:pPr marL="285750" indent="-285750">
              <a:buFont typeface="Wingdings" panose="05000000000000000000" pitchFamily="2" charset="2"/>
              <a:buChar char="q"/>
            </a:pPr>
            <a:r>
              <a:rPr lang="en-US" sz="2000" dirty="0"/>
              <a:t>BASIC COMMAND SYNTAX The GNU Bourne-Again Shell (bash) is a program that interprets commands typed in by the user. Each string typed into the shell can have up to three parts: </a:t>
            </a:r>
            <a:endParaRPr lang="en-US" sz="2000" dirty="0" smtClean="0"/>
          </a:p>
          <a:p>
            <a:pPr marL="285750" indent="-285750">
              <a:buFont typeface="Wingdings" panose="05000000000000000000" pitchFamily="2" charset="2"/>
              <a:buChar char="q"/>
            </a:pPr>
            <a:r>
              <a:rPr lang="en-US" sz="2000" dirty="0" smtClean="0"/>
              <a:t>the </a:t>
            </a:r>
            <a:r>
              <a:rPr lang="en-US" sz="2000" dirty="0"/>
              <a:t>command, options (that begin with a - or --), and arguments. </a:t>
            </a:r>
            <a:endParaRPr lang="en-US" sz="2000" dirty="0" smtClean="0"/>
          </a:p>
          <a:p>
            <a:pPr marL="285750" indent="-285750">
              <a:buFont typeface="Wingdings" panose="05000000000000000000" pitchFamily="2" charset="2"/>
              <a:buChar char="q"/>
            </a:pPr>
            <a:r>
              <a:rPr lang="en-US" sz="2000" dirty="0" smtClean="0"/>
              <a:t>Each </a:t>
            </a:r>
            <a:r>
              <a:rPr lang="en-US" sz="2000" dirty="0"/>
              <a:t>word typed into the shell is separated from each other with spaces. Commands are the names of programs that are installed on the system. Each command has its own options and arguments. </a:t>
            </a:r>
            <a:endParaRPr lang="en-US" sz="2000" dirty="0" smtClean="0"/>
          </a:p>
          <a:p>
            <a:pPr marL="285750" indent="-285750">
              <a:buFont typeface="Wingdings" panose="05000000000000000000" pitchFamily="2" charset="2"/>
              <a:buChar char="q"/>
            </a:pPr>
            <a:r>
              <a:rPr lang="en-US" sz="2000" dirty="0" smtClean="0"/>
              <a:t>The </a:t>
            </a:r>
            <a:r>
              <a:rPr lang="en-US" sz="2000" dirty="0"/>
              <a:t>Enter key is pressed when a user is ready to execute a command. Each command is typed on a separate line and the output from each command displays before the shell displays a prompt</a:t>
            </a:r>
            <a:r>
              <a:rPr lang="en-US" sz="2000" dirty="0" smtClean="0"/>
              <a:t>.</a:t>
            </a:r>
          </a:p>
          <a:p>
            <a:pPr marL="285750" indent="-285750">
              <a:buFont typeface="Wingdings" panose="05000000000000000000" pitchFamily="2" charset="2"/>
              <a:buChar char="q"/>
            </a:pPr>
            <a:r>
              <a:rPr lang="en-US" sz="2000" dirty="0" smtClean="0"/>
              <a:t> </a:t>
            </a:r>
            <a:r>
              <a:rPr lang="en-US" sz="2000" dirty="0"/>
              <a:t>If a user wants to type more than one command on a single line, a semicolon, ;, can be used as a command separator. A semicolon is a member of a class of characters called </a:t>
            </a:r>
            <a:r>
              <a:rPr lang="en-US" sz="2000" dirty="0" smtClean="0"/>
              <a:t>meta characters </a:t>
            </a:r>
            <a:r>
              <a:rPr lang="en-US" sz="2000" dirty="0"/>
              <a:t>that has special meanings for bash. </a:t>
            </a:r>
            <a:endParaRPr lang="ar-EG" sz="2000" dirty="0"/>
          </a:p>
        </p:txBody>
      </p:sp>
    </p:spTree>
    <p:extLst>
      <p:ext uri="{BB962C8B-B14F-4D97-AF65-F5344CB8AC3E}">
        <p14:creationId xmlns:p14="http://schemas.microsoft.com/office/powerpoint/2010/main" val="31259581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038627" y="627721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sp>
        <p:nvSpPr>
          <p:cNvPr id="9" name="Rectangle 8"/>
          <p:cNvSpPr/>
          <p:nvPr/>
        </p:nvSpPr>
        <p:spPr>
          <a:xfrm>
            <a:off x="1014365" y="1622648"/>
            <a:ext cx="10766818" cy="1384995"/>
          </a:xfrm>
          <a:prstGeom prst="rect">
            <a:avLst/>
          </a:prstGeom>
        </p:spPr>
        <p:txBody>
          <a:bodyPr wrap="square">
            <a:spAutoFit/>
          </a:bodyPr>
          <a:lstStyle/>
          <a:p>
            <a:pPr marL="342900" indent="-342900">
              <a:buFont typeface="Wingdings" panose="05000000000000000000" pitchFamily="2" charset="2"/>
              <a:buChar char="v"/>
            </a:pPr>
            <a:r>
              <a:rPr lang="en-US" sz="2400" b="1" dirty="0">
                <a:solidFill>
                  <a:schemeClr val="accent6"/>
                </a:solidFill>
              </a:rPr>
              <a:t>EXAMPLES OF SIMPLE COMMANDS </a:t>
            </a:r>
            <a:r>
              <a:rPr lang="en-US" sz="2000" dirty="0"/>
              <a:t>The date command is used to display the current date and time. It can also be used by the </a:t>
            </a:r>
            <a:r>
              <a:rPr lang="en-US" sz="2000" dirty="0" smtClean="0"/>
              <a:t>super user </a:t>
            </a:r>
            <a:r>
              <a:rPr lang="en-US" sz="2000" dirty="0"/>
              <a:t>to set the system clock. An argument that begins with a plus sign (+) specifies a format string for the date command</a:t>
            </a:r>
            <a:r>
              <a:rPr lang="en-US" sz="2000" dirty="0" smtClean="0"/>
              <a:t>.</a:t>
            </a:r>
          </a:p>
          <a:p>
            <a:pPr marL="342900" indent="-342900">
              <a:buFont typeface="Wingdings" panose="05000000000000000000" pitchFamily="2" charset="2"/>
              <a:buChar char="v"/>
            </a:pPr>
            <a:endParaRPr lang="ar-EG" sz="2000" dirty="0"/>
          </a:p>
        </p:txBody>
      </p:sp>
      <p:pic>
        <p:nvPicPr>
          <p:cNvPr id="11" name="Picture 10"/>
          <p:cNvPicPr>
            <a:picLocks noChangeAspect="1"/>
          </p:cNvPicPr>
          <p:nvPr/>
        </p:nvPicPr>
        <p:blipFill>
          <a:blip r:embed="rId6"/>
          <a:stretch>
            <a:fillRect/>
          </a:stretch>
        </p:blipFill>
        <p:spPr>
          <a:xfrm>
            <a:off x="1972366" y="2836917"/>
            <a:ext cx="5831371" cy="1602996"/>
          </a:xfrm>
          <a:prstGeom prst="rect">
            <a:avLst/>
          </a:prstGeom>
        </p:spPr>
      </p:pic>
      <p:sp>
        <p:nvSpPr>
          <p:cNvPr id="12" name="Rectangle 11"/>
          <p:cNvSpPr/>
          <p:nvPr/>
        </p:nvSpPr>
        <p:spPr>
          <a:xfrm>
            <a:off x="1497496" y="4522866"/>
            <a:ext cx="10575179" cy="1631216"/>
          </a:xfrm>
          <a:prstGeom prst="rect">
            <a:avLst/>
          </a:prstGeom>
        </p:spPr>
        <p:txBody>
          <a:bodyPr wrap="square">
            <a:spAutoFit/>
          </a:bodyPr>
          <a:lstStyle/>
          <a:p>
            <a:pPr marL="285750" indent="-285750">
              <a:buFont typeface="Wingdings" panose="05000000000000000000" pitchFamily="2" charset="2"/>
              <a:buChar char="v"/>
            </a:pPr>
            <a:r>
              <a:rPr lang="en-US" sz="2000" dirty="0">
                <a:solidFill>
                  <a:srgbClr val="FF0000"/>
                </a:solidFill>
              </a:rPr>
              <a:t>The </a:t>
            </a:r>
            <a:r>
              <a:rPr lang="en-US" sz="2000" dirty="0" smtClean="0">
                <a:solidFill>
                  <a:srgbClr val="FF0000"/>
                </a:solidFill>
              </a:rPr>
              <a:t>pass word </a:t>
            </a:r>
            <a:r>
              <a:rPr lang="en-US" sz="2000" dirty="0">
                <a:solidFill>
                  <a:srgbClr val="FF0000"/>
                </a:solidFill>
              </a:rPr>
              <a:t>command changes a user's own password. The original password for the account must be specified before a </a:t>
            </a:r>
            <a:r>
              <a:rPr lang="en-US" sz="2000" dirty="0"/>
              <a:t>change will be allowed. By default, </a:t>
            </a:r>
            <a:r>
              <a:rPr lang="en-US" sz="2000" dirty="0" smtClean="0"/>
              <a:t>pass word </a:t>
            </a:r>
            <a:r>
              <a:rPr lang="en-US" sz="2000" dirty="0"/>
              <a:t>is configured to require a strong password, consisting of lowercase letters, uppercase letters, numbers, and symbols, and is not based on a dictionary word. The </a:t>
            </a:r>
            <a:r>
              <a:rPr lang="en-US" sz="2000" dirty="0" smtClean="0"/>
              <a:t>super user </a:t>
            </a:r>
            <a:r>
              <a:rPr lang="en-US" sz="2000" dirty="0"/>
              <a:t>can use the </a:t>
            </a:r>
            <a:r>
              <a:rPr lang="en-US" sz="2000" dirty="0" smtClean="0"/>
              <a:t>pass word </a:t>
            </a:r>
            <a:r>
              <a:rPr lang="en-US" sz="2000" dirty="0"/>
              <a:t>command to change other users' passwords.</a:t>
            </a:r>
            <a:endParaRPr lang="ar-EG" sz="2000" dirty="0"/>
          </a:p>
        </p:txBody>
      </p:sp>
    </p:spTree>
    <p:extLst>
      <p:ext uri="{BB962C8B-B14F-4D97-AF65-F5344CB8AC3E}">
        <p14:creationId xmlns:p14="http://schemas.microsoft.com/office/powerpoint/2010/main" val="38114434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pic>
        <p:nvPicPr>
          <p:cNvPr id="9" name="Picture 8"/>
          <p:cNvPicPr>
            <a:picLocks noChangeAspect="1"/>
          </p:cNvPicPr>
          <p:nvPr/>
        </p:nvPicPr>
        <p:blipFill>
          <a:blip r:embed="rId6"/>
          <a:stretch>
            <a:fillRect/>
          </a:stretch>
        </p:blipFill>
        <p:spPr>
          <a:xfrm>
            <a:off x="2440787" y="1604747"/>
            <a:ext cx="6159873" cy="1724764"/>
          </a:xfrm>
          <a:prstGeom prst="rect">
            <a:avLst/>
          </a:prstGeom>
        </p:spPr>
      </p:pic>
      <p:sp>
        <p:nvSpPr>
          <p:cNvPr id="11" name="Rectangle 10"/>
          <p:cNvSpPr/>
          <p:nvPr/>
        </p:nvSpPr>
        <p:spPr>
          <a:xfrm>
            <a:off x="1376392" y="3625898"/>
            <a:ext cx="8288661" cy="1631216"/>
          </a:xfrm>
          <a:prstGeom prst="rect">
            <a:avLst/>
          </a:prstGeom>
        </p:spPr>
        <p:txBody>
          <a:bodyPr wrap="square">
            <a:spAutoFit/>
          </a:bodyPr>
          <a:lstStyle/>
          <a:p>
            <a:r>
              <a:rPr lang="en-US" sz="2000" dirty="0" smtClean="0"/>
              <a:t>Pass word: all authentication tokens updated successfully.</a:t>
            </a:r>
          </a:p>
          <a:p>
            <a:endParaRPr lang="en-US" sz="2000" dirty="0"/>
          </a:p>
          <a:p>
            <a:r>
              <a:rPr lang="en-US" sz="2000" dirty="0"/>
              <a:t>Linux does not require file name extensions to classify files by type. The file command scans the beginning of a file's contents and displays what type it is. The files to be classified are passed as arguments to the command.</a:t>
            </a:r>
            <a:endParaRPr lang="ar-EG" sz="2000" dirty="0"/>
          </a:p>
        </p:txBody>
      </p:sp>
    </p:spTree>
    <p:extLst>
      <p:ext uri="{BB962C8B-B14F-4D97-AF65-F5344CB8AC3E}">
        <p14:creationId xmlns:p14="http://schemas.microsoft.com/office/powerpoint/2010/main" val="25534672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pic>
        <p:nvPicPr>
          <p:cNvPr id="9" name="Picture 8"/>
          <p:cNvPicPr>
            <a:picLocks noChangeAspect="1"/>
          </p:cNvPicPr>
          <p:nvPr/>
        </p:nvPicPr>
        <p:blipFill>
          <a:blip r:embed="rId6"/>
          <a:stretch>
            <a:fillRect/>
          </a:stretch>
        </p:blipFill>
        <p:spPr>
          <a:xfrm>
            <a:off x="2056687" y="1433953"/>
            <a:ext cx="7180078" cy="2107334"/>
          </a:xfrm>
          <a:prstGeom prst="rect">
            <a:avLst/>
          </a:prstGeom>
        </p:spPr>
      </p:pic>
      <p:sp>
        <p:nvSpPr>
          <p:cNvPr id="11" name="Rectangle 10"/>
          <p:cNvSpPr/>
          <p:nvPr/>
        </p:nvSpPr>
        <p:spPr>
          <a:xfrm>
            <a:off x="1718550" y="3974148"/>
            <a:ext cx="10181902" cy="1323439"/>
          </a:xfrm>
          <a:prstGeom prst="rect">
            <a:avLst/>
          </a:prstGeom>
        </p:spPr>
        <p:txBody>
          <a:bodyPr wrap="square">
            <a:spAutoFit/>
          </a:bodyPr>
          <a:lstStyle/>
          <a:p>
            <a:pPr marL="342900" indent="-342900">
              <a:buFont typeface="Wingdings" panose="05000000000000000000" pitchFamily="2" charset="2"/>
              <a:buChar char="q"/>
            </a:pPr>
            <a:r>
              <a:rPr lang="en-US" sz="2000" dirty="0"/>
              <a:t>The head and tail commands display the beginning and end of a file respectively. By default, these commands display 10 lines, but they both have a -n option that allows a different number of lines to be specified. The file to display is passed as an argument to these commands.</a:t>
            </a:r>
            <a:endParaRPr lang="ar-EG" sz="2000" dirty="0"/>
          </a:p>
        </p:txBody>
      </p:sp>
    </p:spTree>
    <p:extLst>
      <p:ext uri="{BB962C8B-B14F-4D97-AF65-F5344CB8AC3E}">
        <p14:creationId xmlns:p14="http://schemas.microsoft.com/office/powerpoint/2010/main" val="33994637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pic>
        <p:nvPicPr>
          <p:cNvPr id="9" name="Picture 8"/>
          <p:cNvPicPr>
            <a:picLocks noChangeAspect="1"/>
          </p:cNvPicPr>
          <p:nvPr/>
        </p:nvPicPr>
        <p:blipFill>
          <a:blip r:embed="rId6"/>
          <a:stretch>
            <a:fillRect/>
          </a:stretch>
        </p:blipFill>
        <p:spPr>
          <a:xfrm>
            <a:off x="2036278" y="1290595"/>
            <a:ext cx="8734425" cy="4618477"/>
          </a:xfrm>
          <a:prstGeom prst="rect">
            <a:avLst/>
          </a:prstGeom>
        </p:spPr>
      </p:pic>
    </p:spTree>
    <p:extLst>
      <p:ext uri="{BB962C8B-B14F-4D97-AF65-F5344CB8AC3E}">
        <p14:creationId xmlns:p14="http://schemas.microsoft.com/office/powerpoint/2010/main" val="38030874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pic>
        <p:nvPicPr>
          <p:cNvPr id="9" name="Picture 8"/>
          <p:cNvPicPr>
            <a:picLocks noChangeAspect="1"/>
          </p:cNvPicPr>
          <p:nvPr/>
        </p:nvPicPr>
        <p:blipFill>
          <a:blip r:embed="rId6"/>
          <a:stretch>
            <a:fillRect/>
          </a:stretch>
        </p:blipFill>
        <p:spPr>
          <a:xfrm>
            <a:off x="1555889" y="1987233"/>
            <a:ext cx="9326618" cy="2927123"/>
          </a:xfrm>
          <a:prstGeom prst="rect">
            <a:avLst/>
          </a:prstGeom>
        </p:spPr>
      </p:pic>
    </p:spTree>
    <p:extLst>
      <p:ext uri="{BB962C8B-B14F-4D97-AF65-F5344CB8AC3E}">
        <p14:creationId xmlns:p14="http://schemas.microsoft.com/office/powerpoint/2010/main" val="31969429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sp>
        <p:nvSpPr>
          <p:cNvPr id="9" name="Rectangle 8"/>
          <p:cNvSpPr/>
          <p:nvPr/>
        </p:nvSpPr>
        <p:spPr>
          <a:xfrm>
            <a:off x="2239617" y="1466158"/>
            <a:ext cx="9581322" cy="1692771"/>
          </a:xfrm>
          <a:prstGeom prst="rect">
            <a:avLst/>
          </a:prstGeom>
        </p:spPr>
        <p:txBody>
          <a:bodyPr wrap="square">
            <a:spAutoFit/>
          </a:bodyPr>
          <a:lstStyle/>
          <a:p>
            <a:r>
              <a:rPr lang="en-US" sz="2400" b="1" dirty="0">
                <a:solidFill>
                  <a:srgbClr val="FF0000"/>
                </a:solidFill>
              </a:rPr>
              <a:t>TAB COMPLETION </a:t>
            </a:r>
            <a:endParaRPr lang="en-US" sz="2400" b="1" dirty="0" smtClean="0">
              <a:solidFill>
                <a:srgbClr val="FF0000"/>
              </a:solidFill>
            </a:endParaRPr>
          </a:p>
          <a:p>
            <a:pPr marL="285750" indent="-285750">
              <a:buFont typeface="Wingdings" panose="05000000000000000000" pitchFamily="2" charset="2"/>
              <a:buChar char="q"/>
            </a:pPr>
            <a:r>
              <a:rPr lang="en-US" sz="2000" dirty="0" smtClean="0"/>
              <a:t>Tab </a:t>
            </a:r>
            <a:r>
              <a:rPr lang="en-US" sz="2000" dirty="0"/>
              <a:t>completion allows a user to quickly complete commands or file names once they have typed enough at the prompt to make it unique. If the characters typed are not unique, pressing the Tab key twice displays all commands that begin with the characters already typed.</a:t>
            </a:r>
            <a:endParaRPr lang="ar-EG" sz="2000" dirty="0"/>
          </a:p>
        </p:txBody>
      </p:sp>
      <p:pic>
        <p:nvPicPr>
          <p:cNvPr id="11" name="Picture 10"/>
          <p:cNvPicPr>
            <a:picLocks noChangeAspect="1"/>
          </p:cNvPicPr>
          <p:nvPr/>
        </p:nvPicPr>
        <p:blipFill>
          <a:blip r:embed="rId6"/>
          <a:stretch>
            <a:fillRect/>
          </a:stretch>
        </p:blipFill>
        <p:spPr>
          <a:xfrm>
            <a:off x="3112396" y="3245813"/>
            <a:ext cx="6433806" cy="2055057"/>
          </a:xfrm>
          <a:prstGeom prst="rect">
            <a:avLst/>
          </a:prstGeom>
        </p:spPr>
      </p:pic>
    </p:spTree>
    <p:extLst>
      <p:ext uri="{BB962C8B-B14F-4D97-AF65-F5344CB8AC3E}">
        <p14:creationId xmlns:p14="http://schemas.microsoft.com/office/powerpoint/2010/main" val="3182687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pic>
        <p:nvPicPr>
          <p:cNvPr id="9" name="Picture 8"/>
          <p:cNvPicPr>
            <a:picLocks noChangeAspect="1"/>
          </p:cNvPicPr>
          <p:nvPr/>
        </p:nvPicPr>
        <p:blipFill>
          <a:blip r:embed="rId6"/>
          <a:stretch>
            <a:fillRect/>
          </a:stretch>
        </p:blipFill>
        <p:spPr>
          <a:xfrm>
            <a:off x="1080018" y="1738601"/>
            <a:ext cx="10144546" cy="2459705"/>
          </a:xfrm>
          <a:prstGeom prst="rect">
            <a:avLst/>
          </a:prstGeom>
        </p:spPr>
      </p:pic>
      <p:pic>
        <p:nvPicPr>
          <p:cNvPr id="12" name="Picture 11"/>
          <p:cNvPicPr>
            <a:picLocks noChangeAspect="1"/>
          </p:cNvPicPr>
          <p:nvPr/>
        </p:nvPicPr>
        <p:blipFill>
          <a:blip r:embed="rId7"/>
          <a:stretch>
            <a:fillRect/>
          </a:stretch>
        </p:blipFill>
        <p:spPr>
          <a:xfrm>
            <a:off x="1256984" y="4331467"/>
            <a:ext cx="10325416" cy="1213934"/>
          </a:xfrm>
          <a:prstGeom prst="rect">
            <a:avLst/>
          </a:prstGeom>
        </p:spPr>
      </p:pic>
    </p:spTree>
    <p:extLst>
      <p:ext uri="{BB962C8B-B14F-4D97-AF65-F5344CB8AC3E}">
        <p14:creationId xmlns:p14="http://schemas.microsoft.com/office/powerpoint/2010/main" val="10164238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pic>
        <p:nvPicPr>
          <p:cNvPr id="9" name="Picture 8"/>
          <p:cNvPicPr>
            <a:picLocks noChangeAspect="1"/>
          </p:cNvPicPr>
          <p:nvPr/>
        </p:nvPicPr>
        <p:blipFill>
          <a:blip r:embed="rId6"/>
          <a:stretch>
            <a:fillRect/>
          </a:stretch>
        </p:blipFill>
        <p:spPr>
          <a:xfrm>
            <a:off x="1898151" y="1424488"/>
            <a:ext cx="9191357" cy="2537912"/>
          </a:xfrm>
          <a:prstGeom prst="rect">
            <a:avLst/>
          </a:prstGeom>
        </p:spPr>
      </p:pic>
    </p:spTree>
    <p:extLst>
      <p:ext uri="{BB962C8B-B14F-4D97-AF65-F5344CB8AC3E}">
        <p14:creationId xmlns:p14="http://schemas.microsoft.com/office/powerpoint/2010/main" val="28373501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67133" y="667325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2542142" y="1332762"/>
            <a:ext cx="8429564" cy="5293530"/>
          </a:xfrm>
          <a:prstGeom prst="rect">
            <a:avLst/>
          </a:prstGeom>
        </p:spPr>
      </p:pic>
      <p:sp>
        <p:nvSpPr>
          <p:cNvPr id="11" name="Rectangle 10"/>
          <p:cNvSpPr/>
          <p:nvPr/>
        </p:nvSpPr>
        <p:spPr>
          <a:xfrm>
            <a:off x="3265058" y="637411"/>
            <a:ext cx="3286477" cy="523220"/>
          </a:xfrm>
          <a:prstGeom prst="rect">
            <a:avLst/>
          </a:prstGeom>
        </p:spPr>
        <p:txBody>
          <a:bodyPr wrap="none">
            <a:spAutoFit/>
          </a:bodyPr>
          <a:lstStyle/>
          <a:p>
            <a:r>
              <a:rPr lang="en-US" sz="2800" b="1" dirty="0">
                <a:solidFill>
                  <a:srgbClr val="FF0000"/>
                </a:solidFill>
              </a:rPr>
              <a:t>COMMAND HISTORY</a:t>
            </a:r>
            <a:endParaRPr lang="ar-EG" sz="2800" b="1" dirty="0">
              <a:solidFill>
                <a:srgbClr val="FF0000"/>
              </a:solidFill>
            </a:endParaRPr>
          </a:p>
        </p:txBody>
      </p:sp>
    </p:spTree>
    <p:extLst>
      <p:ext uri="{BB962C8B-B14F-4D97-AF65-F5344CB8AC3E}">
        <p14:creationId xmlns:p14="http://schemas.microsoft.com/office/powerpoint/2010/main" val="19912567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0223" y="5503560"/>
            <a:ext cx="1222425" cy="1096206"/>
          </a:xfrm>
          <a:prstGeom prst="rect">
            <a:avLst/>
          </a:prstGeom>
        </p:spPr>
      </p:pic>
      <p:pic>
        <p:nvPicPr>
          <p:cNvPr id="3" name="Picture 2"/>
          <p:cNvPicPr>
            <a:picLocks noChangeAspect="1"/>
          </p:cNvPicPr>
          <p:nvPr/>
        </p:nvPicPr>
        <p:blipFill>
          <a:blip r:embed="rId3"/>
          <a:stretch>
            <a:fillRect/>
          </a:stretch>
        </p:blipFill>
        <p:spPr>
          <a:xfrm>
            <a:off x="2108917" y="6394928"/>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786153" y="512712"/>
            <a:ext cx="4605749" cy="584775"/>
          </a:xfrm>
          <a:prstGeom prst="rect">
            <a:avLst/>
          </a:prstGeom>
        </p:spPr>
        <p:txBody>
          <a:bodyPr wrap="none">
            <a:spAutoFit/>
          </a:bodyPr>
          <a:lstStyle/>
          <a:p>
            <a:pPr algn="ctr"/>
            <a:r>
              <a:rPr lang="en-US" sz="3200" b="1" dirty="0">
                <a:solidFill>
                  <a:srgbClr val="FF9518"/>
                </a:solidFill>
              </a:rPr>
              <a:t>Access the Command Line</a:t>
            </a:r>
          </a:p>
        </p:txBody>
      </p:sp>
      <p:pic>
        <p:nvPicPr>
          <p:cNvPr id="9" name="Picture 8"/>
          <p:cNvPicPr>
            <a:picLocks noChangeAspect="1"/>
          </p:cNvPicPr>
          <p:nvPr/>
        </p:nvPicPr>
        <p:blipFill>
          <a:blip r:embed="rId6"/>
          <a:stretch>
            <a:fillRect/>
          </a:stretch>
        </p:blipFill>
        <p:spPr>
          <a:xfrm>
            <a:off x="2146437" y="1350962"/>
            <a:ext cx="8875833" cy="1829559"/>
          </a:xfrm>
          <a:prstGeom prst="rect">
            <a:avLst/>
          </a:prstGeom>
        </p:spPr>
      </p:pic>
      <p:sp>
        <p:nvSpPr>
          <p:cNvPr id="11" name="Rectangle 10"/>
          <p:cNvSpPr/>
          <p:nvPr/>
        </p:nvSpPr>
        <p:spPr>
          <a:xfrm>
            <a:off x="1219089" y="3267452"/>
            <a:ext cx="10853586" cy="3046988"/>
          </a:xfrm>
          <a:prstGeom prst="rect">
            <a:avLst/>
          </a:prstGeom>
        </p:spPr>
        <p:txBody>
          <a:bodyPr wrap="square">
            <a:spAutoFit/>
          </a:bodyPr>
          <a:lstStyle/>
          <a:p>
            <a:pPr marL="342900" indent="-342900">
              <a:buFont typeface="Wingdings" panose="05000000000000000000" pitchFamily="2" charset="2"/>
              <a:buChar char="q"/>
            </a:pPr>
            <a:r>
              <a:rPr lang="en-US" sz="2400" dirty="0"/>
              <a:t>The arrow keys can be used to navigate through previous command lines in the shell's history. Up Arrow edits the previous command in the history list. Down Arrow edits the next command in the history list. Use this key when the Up Arrow has been pressed too many times. Left Arrow and Right Arrow move the cursor left and right in the current command line being edited</a:t>
            </a:r>
            <a:r>
              <a:rPr lang="en-US" sz="2400" dirty="0" smtClean="0"/>
              <a:t>.</a:t>
            </a:r>
          </a:p>
          <a:p>
            <a:pPr marL="342900" indent="-342900">
              <a:buFont typeface="Wingdings" panose="05000000000000000000" pitchFamily="2" charset="2"/>
              <a:buChar char="q"/>
            </a:pPr>
            <a:r>
              <a:rPr lang="en-US" sz="2400" dirty="0" smtClean="0"/>
              <a:t> </a:t>
            </a:r>
            <a:r>
              <a:rPr lang="en-US" sz="2400" dirty="0"/>
              <a:t>The Esc+. key combination causes the shell to copy the last word of the previous command on the current command line where the cursor is. If used repeatedly, it will continue to go through earlier commands.</a:t>
            </a:r>
            <a:endParaRPr lang="ar-EG" sz="2400" dirty="0"/>
          </a:p>
        </p:txBody>
      </p:sp>
    </p:spTree>
    <p:extLst>
      <p:ext uri="{BB962C8B-B14F-4D97-AF65-F5344CB8AC3E}">
        <p14:creationId xmlns:p14="http://schemas.microsoft.com/office/powerpoint/2010/main" val="32541503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3093741" y="512712"/>
            <a:ext cx="3990580" cy="584775"/>
          </a:xfrm>
          <a:prstGeom prst="rect">
            <a:avLst/>
          </a:prstGeom>
        </p:spPr>
        <p:txBody>
          <a:bodyPr wrap="none">
            <a:spAutoFit/>
          </a:bodyPr>
          <a:lstStyle/>
          <a:p>
            <a:pPr algn="ctr"/>
            <a:r>
              <a:rPr lang="en-US" sz="3200" b="1" dirty="0" smtClean="0">
                <a:solidFill>
                  <a:srgbClr val="FF9518"/>
                </a:solidFill>
              </a:rPr>
              <a:t>Editing Command Line</a:t>
            </a:r>
            <a:endParaRPr lang="en-US" sz="3200" b="1" dirty="0">
              <a:solidFill>
                <a:srgbClr val="FF9518"/>
              </a:solidFill>
            </a:endParaRPr>
          </a:p>
        </p:txBody>
      </p:sp>
      <p:sp>
        <p:nvSpPr>
          <p:cNvPr id="9" name="Rectangle 8"/>
          <p:cNvSpPr/>
          <p:nvPr/>
        </p:nvSpPr>
        <p:spPr>
          <a:xfrm>
            <a:off x="763258" y="1975325"/>
            <a:ext cx="10590542" cy="1938992"/>
          </a:xfrm>
          <a:prstGeom prst="rect">
            <a:avLst/>
          </a:prstGeom>
        </p:spPr>
        <p:txBody>
          <a:bodyPr wrap="square">
            <a:spAutoFit/>
          </a:bodyPr>
          <a:lstStyle/>
          <a:p>
            <a:pPr marL="285750" indent="-285750">
              <a:buFont typeface="Wingdings" panose="05000000000000000000" pitchFamily="2" charset="2"/>
              <a:buChar char="q"/>
            </a:pPr>
            <a:r>
              <a:rPr lang="en-US" sz="2000" b="1" dirty="0">
                <a:solidFill>
                  <a:srgbClr val="FF0000"/>
                </a:solidFill>
              </a:rPr>
              <a:t>EDITING THE COMMAND LINE </a:t>
            </a:r>
            <a:r>
              <a:rPr lang="en-US" sz="2000" dirty="0"/>
              <a:t>When used interactively, bash has a command line-editing feature. This allows the user to use text editor commands to move around within and modify the current command being typed. </a:t>
            </a:r>
            <a:endParaRPr lang="en-US" sz="2000" dirty="0" smtClean="0"/>
          </a:p>
          <a:p>
            <a:pPr marL="285750" indent="-285750">
              <a:buFont typeface="Wingdings" panose="05000000000000000000" pitchFamily="2" charset="2"/>
              <a:buChar char="q"/>
            </a:pPr>
            <a:r>
              <a:rPr lang="en-US" sz="2000" dirty="0" smtClean="0"/>
              <a:t>Using </a:t>
            </a:r>
            <a:r>
              <a:rPr lang="en-US" sz="2000" dirty="0"/>
              <a:t>the arrow keys to move within the current command and to step through the command history was introduced earlier in this session. More powerful editing commands are introduced in the following table.</a:t>
            </a:r>
            <a:endParaRPr lang="ar-EG" sz="2000" dirty="0"/>
          </a:p>
        </p:txBody>
      </p:sp>
    </p:spTree>
    <p:extLst>
      <p:ext uri="{BB962C8B-B14F-4D97-AF65-F5344CB8AC3E}">
        <p14:creationId xmlns:p14="http://schemas.microsoft.com/office/powerpoint/2010/main" val="33123013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8873" y="5406560"/>
            <a:ext cx="1222425" cy="1096206"/>
          </a:xfrm>
          <a:prstGeom prst="rect">
            <a:avLst/>
          </a:prstGeom>
        </p:spPr>
      </p:pic>
      <p:pic>
        <p:nvPicPr>
          <p:cNvPr id="3" name="Picture 2"/>
          <p:cNvPicPr>
            <a:picLocks noChangeAspect="1"/>
          </p:cNvPicPr>
          <p:nvPr/>
        </p:nvPicPr>
        <p:blipFill>
          <a:blip r:embed="rId3"/>
          <a:stretch>
            <a:fillRect/>
          </a:stretch>
        </p:blipFill>
        <p:spPr>
          <a:xfrm>
            <a:off x="2298423"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2298423" y="1318630"/>
            <a:ext cx="9547864" cy="4936396"/>
          </a:xfrm>
          <a:prstGeom prst="rect">
            <a:avLst/>
          </a:prstGeom>
        </p:spPr>
      </p:pic>
      <p:sp>
        <p:nvSpPr>
          <p:cNvPr id="11" name="Rectangle 10"/>
          <p:cNvSpPr/>
          <p:nvPr/>
        </p:nvSpPr>
        <p:spPr>
          <a:xfrm>
            <a:off x="2878699" y="551292"/>
            <a:ext cx="3990580" cy="584775"/>
          </a:xfrm>
          <a:prstGeom prst="rect">
            <a:avLst/>
          </a:prstGeom>
        </p:spPr>
        <p:txBody>
          <a:bodyPr wrap="none">
            <a:spAutoFit/>
          </a:bodyPr>
          <a:lstStyle/>
          <a:p>
            <a:pPr algn="ctr"/>
            <a:r>
              <a:rPr lang="en-US" sz="3200" b="1" dirty="0" smtClean="0">
                <a:solidFill>
                  <a:srgbClr val="FF9518"/>
                </a:solidFill>
              </a:rPr>
              <a:t>Editing Command Line</a:t>
            </a:r>
            <a:endParaRPr lang="en-US" sz="3200" b="1" dirty="0">
              <a:solidFill>
                <a:srgbClr val="FF9518"/>
              </a:solidFill>
            </a:endParaRPr>
          </a:p>
        </p:txBody>
      </p:sp>
    </p:spTree>
    <p:extLst>
      <p:ext uri="{BB962C8B-B14F-4D97-AF65-F5344CB8AC3E}">
        <p14:creationId xmlns:p14="http://schemas.microsoft.com/office/powerpoint/2010/main" val="7874771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8873" y="5406560"/>
            <a:ext cx="1222425" cy="1096206"/>
          </a:xfrm>
          <a:prstGeom prst="rect">
            <a:avLst/>
          </a:prstGeom>
        </p:spPr>
      </p:pic>
      <p:pic>
        <p:nvPicPr>
          <p:cNvPr id="3" name="Picture 2"/>
          <p:cNvPicPr>
            <a:picLocks noChangeAspect="1"/>
          </p:cNvPicPr>
          <p:nvPr/>
        </p:nvPicPr>
        <p:blipFill>
          <a:blip r:embed="rId3"/>
          <a:stretch>
            <a:fillRect/>
          </a:stretch>
        </p:blipFill>
        <p:spPr>
          <a:xfrm>
            <a:off x="2033380" y="6582850"/>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7" name="Rectangle 6"/>
          <p:cNvSpPr/>
          <p:nvPr/>
        </p:nvSpPr>
        <p:spPr>
          <a:xfrm>
            <a:off x="2526484" y="497974"/>
            <a:ext cx="6579815" cy="461665"/>
          </a:xfrm>
          <a:prstGeom prst="rect">
            <a:avLst/>
          </a:prstGeom>
        </p:spPr>
        <p:txBody>
          <a:bodyPr wrap="square">
            <a:spAutoFit/>
          </a:bodyPr>
          <a:lstStyle/>
          <a:p>
            <a:r>
              <a:rPr lang="en-US" sz="2400" b="1" dirty="0">
                <a:solidFill>
                  <a:srgbClr val="FF0000"/>
                </a:solidFill>
              </a:rPr>
              <a:t>BASH COMMANDS AND KEYBOARD SHORTCUTS</a:t>
            </a:r>
            <a:endParaRPr lang="ar-EG" sz="2400" b="1" dirty="0">
              <a:solidFill>
                <a:srgbClr val="FF0000"/>
              </a:solidFill>
            </a:endParaRPr>
          </a:p>
        </p:txBody>
      </p:sp>
      <p:pic>
        <p:nvPicPr>
          <p:cNvPr id="12" name="Picture 11"/>
          <p:cNvPicPr>
            <a:picLocks noChangeAspect="1"/>
          </p:cNvPicPr>
          <p:nvPr/>
        </p:nvPicPr>
        <p:blipFill>
          <a:blip r:embed="rId6"/>
          <a:stretch>
            <a:fillRect/>
          </a:stretch>
        </p:blipFill>
        <p:spPr>
          <a:xfrm>
            <a:off x="3009753" y="1082099"/>
            <a:ext cx="7361548" cy="5378291"/>
          </a:xfrm>
          <a:prstGeom prst="rect">
            <a:avLst/>
          </a:prstGeom>
        </p:spPr>
      </p:pic>
    </p:spTree>
    <p:extLst>
      <p:ext uri="{BB962C8B-B14F-4D97-AF65-F5344CB8AC3E}">
        <p14:creationId xmlns:p14="http://schemas.microsoft.com/office/powerpoint/2010/main" val="16176187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3897263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5949</TotalTime>
  <Words>1504</Words>
  <Application>Microsoft Office PowerPoint</Application>
  <PresentationFormat>Widescreen</PresentationFormat>
  <Paragraphs>134</Paragraphs>
  <Slides>22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273</cp:revision>
  <dcterms:created xsi:type="dcterms:W3CDTF">2021-08-03T13:03:26Z</dcterms:created>
  <dcterms:modified xsi:type="dcterms:W3CDTF">2022-09-30T15:18:08Z</dcterms:modified>
</cp:coreProperties>
</file>