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ppt/tags/tag22.xml" ContentType="application/vnd.openxmlformats-officedocument.presentationml.tags+xml"/>
  <Override PartName="/ppt/notesSlides/notesSlide23.xml" ContentType="application/vnd.openxmlformats-officedocument.presentationml.notesSlide+xml"/>
  <Override PartName="/ppt/tags/tag23.xml" ContentType="application/vnd.openxmlformats-officedocument.presentationml.tags+xml"/>
  <Override PartName="/ppt/notesSlides/notesSlide24.xml" ContentType="application/vnd.openxmlformats-officedocument.presentationml.notesSlide+xml"/>
  <Override PartName="/ppt/tags/tag24.xml" ContentType="application/vnd.openxmlformats-officedocument.presentationml.tags+xml"/>
  <Override PartName="/ppt/notesSlides/notesSlide25.xml" ContentType="application/vnd.openxmlformats-officedocument.presentationml.notesSlide+xml"/>
  <Override PartName="/ppt/tags/tag25.xml" ContentType="application/vnd.openxmlformats-officedocument.presentationml.tags+xml"/>
  <Override PartName="/ppt/notesSlides/notesSlide26.xml" ContentType="application/vnd.openxmlformats-officedocument.presentationml.notesSlide+xml"/>
  <Override PartName="/ppt/tags/tag26.xml" ContentType="application/vnd.openxmlformats-officedocument.presentationml.tags+xml"/>
  <Override PartName="/ppt/notesSlides/notesSlide27.xml" ContentType="application/vnd.openxmlformats-officedocument.presentationml.notesSlide+xml"/>
  <Override PartName="/ppt/tags/tag27.xml" ContentType="application/vnd.openxmlformats-officedocument.presentationml.tags+xml"/>
  <Override PartName="/ppt/notesSlides/notesSlide28.xml" ContentType="application/vnd.openxmlformats-officedocument.presentationml.notesSlide+xml"/>
  <Override PartName="/ppt/tags/tag28.xml" ContentType="application/vnd.openxmlformats-officedocument.presentationml.tags+xml"/>
  <Override PartName="/ppt/notesSlides/notesSlide29.xml" ContentType="application/vnd.openxmlformats-officedocument.presentationml.notesSlide+xml"/>
  <Override PartName="/ppt/tags/tag29.xml" ContentType="application/vnd.openxmlformats-officedocument.presentationml.tags+xml"/>
  <Override PartName="/ppt/notesSlides/notesSlide30.xml" ContentType="application/vnd.openxmlformats-officedocument.presentationml.notesSlide+xml"/>
  <Override PartName="/ppt/tags/tag30.xml" ContentType="application/vnd.openxmlformats-officedocument.presentationml.tags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notesSlides/notesSlide32.xml" ContentType="application/vnd.openxmlformats-officedocument.presentationml.notesSlide+xml"/>
  <Override PartName="/ppt/tags/tag32.xml" ContentType="application/vnd.openxmlformats-officedocument.presentationml.tags+xml"/>
  <Override PartName="/ppt/notesSlides/notesSlide33.xml" ContentType="application/vnd.openxmlformats-officedocument.presentationml.notesSlide+xml"/>
  <Override PartName="/ppt/tags/tag33.xml" ContentType="application/vnd.openxmlformats-officedocument.presentationml.tags+xml"/>
  <Override PartName="/ppt/notesSlides/notesSlide34.xml" ContentType="application/vnd.openxmlformats-officedocument.presentationml.notesSlide+xml"/>
  <Override PartName="/ppt/tags/tag34.xml" ContentType="application/vnd.openxmlformats-officedocument.presentationml.tags+xml"/>
  <Override PartName="/ppt/notesSlides/notesSlide35.xml" ContentType="application/vnd.openxmlformats-officedocument.presentationml.notesSlide+xml"/>
  <Override PartName="/ppt/tags/tag35.xml" ContentType="application/vnd.openxmlformats-officedocument.presentationml.tags+xml"/>
  <Override PartName="/ppt/notesSlides/notesSlide36.xml" ContentType="application/vnd.openxmlformats-officedocument.presentationml.notesSlide+xml"/>
  <Override PartName="/ppt/tags/tag36.xml" ContentType="application/vnd.openxmlformats-officedocument.presentationml.tags+xml"/>
  <Override PartName="/ppt/notesSlides/notesSlide37.xml" ContentType="application/vnd.openxmlformats-officedocument.presentationml.notesSlide+xml"/>
  <Override PartName="/ppt/tags/tag37.xml" ContentType="application/vnd.openxmlformats-officedocument.presentationml.tags+xml"/>
  <Override PartName="/ppt/notesSlides/notesSlide38.xml" ContentType="application/vnd.openxmlformats-officedocument.presentationml.notesSlide+xml"/>
  <Override PartName="/ppt/tags/tag38.xml" ContentType="application/vnd.openxmlformats-officedocument.presentationml.tags+xml"/>
  <Override PartName="/ppt/notesSlides/notesSlide39.xml" ContentType="application/vnd.openxmlformats-officedocument.presentationml.notesSlide+xml"/>
  <Override PartName="/ppt/tags/tag39.xml" ContentType="application/vnd.openxmlformats-officedocument.presentationml.tags+xml"/>
  <Override PartName="/ppt/notesSlides/notesSlide40.xml" ContentType="application/vnd.openxmlformats-officedocument.presentationml.notesSlide+xml"/>
  <Override PartName="/ppt/tags/tag40.xml" ContentType="application/vnd.openxmlformats-officedocument.presentationml.tags+xml"/>
  <Override PartName="/ppt/notesSlides/notesSlide41.xml" ContentType="application/vnd.openxmlformats-officedocument.presentationml.notesSlide+xml"/>
  <Override PartName="/ppt/tags/tag41.xml" ContentType="application/vnd.openxmlformats-officedocument.presentationml.tags+xml"/>
  <Override PartName="/ppt/notesSlides/notesSlide42.xml" ContentType="application/vnd.openxmlformats-officedocument.presentationml.notesSlide+xml"/>
  <Override PartName="/ppt/tags/tag42.xml" ContentType="application/vnd.openxmlformats-officedocument.presentationml.tags+xml"/>
  <Override PartName="/ppt/notesSlides/notesSlide43.xml" ContentType="application/vnd.openxmlformats-officedocument.presentationml.notesSlide+xml"/>
  <Override PartName="/ppt/tags/tag43.xml" ContentType="application/vnd.openxmlformats-officedocument.presentationml.tags+xml"/>
  <Override PartName="/ppt/notesSlides/notesSlide44.xml" ContentType="application/vnd.openxmlformats-officedocument.presentationml.notesSlide+xml"/>
  <Override PartName="/ppt/tags/tag44.xml" ContentType="application/vnd.openxmlformats-officedocument.presentationml.tags+xml"/>
  <Override PartName="/ppt/notesSlides/notesSlide45.xml" ContentType="application/vnd.openxmlformats-officedocument.presentationml.notesSlide+xml"/>
  <Override PartName="/ppt/tags/tag45.xml" ContentType="application/vnd.openxmlformats-officedocument.presentationml.tags+xml"/>
  <Override PartName="/ppt/notesSlides/notesSlide46.xml" ContentType="application/vnd.openxmlformats-officedocument.presentationml.notesSlide+xml"/>
  <Override PartName="/ppt/tags/tag46.xml" ContentType="application/vnd.openxmlformats-officedocument.presentationml.tags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notesMasterIdLst>
    <p:notesMasterId r:id="rId58"/>
  </p:notesMasterIdLst>
  <p:sldIdLst>
    <p:sldId id="716" r:id="rId3"/>
    <p:sldId id="817" r:id="rId4"/>
    <p:sldId id="818" r:id="rId5"/>
    <p:sldId id="821" r:id="rId6"/>
    <p:sldId id="819" r:id="rId7"/>
    <p:sldId id="822" r:id="rId8"/>
    <p:sldId id="823" r:id="rId9"/>
    <p:sldId id="899" r:id="rId10"/>
    <p:sldId id="900" r:id="rId11"/>
    <p:sldId id="901" r:id="rId12"/>
    <p:sldId id="824" r:id="rId13"/>
    <p:sldId id="903" r:id="rId14"/>
    <p:sldId id="902" r:id="rId15"/>
    <p:sldId id="904" r:id="rId16"/>
    <p:sldId id="905" r:id="rId17"/>
    <p:sldId id="906" r:id="rId18"/>
    <p:sldId id="907" r:id="rId19"/>
    <p:sldId id="908" r:id="rId20"/>
    <p:sldId id="909" r:id="rId21"/>
    <p:sldId id="910" r:id="rId22"/>
    <p:sldId id="911" r:id="rId23"/>
    <p:sldId id="913" r:id="rId24"/>
    <p:sldId id="915" r:id="rId25"/>
    <p:sldId id="916" r:id="rId26"/>
    <p:sldId id="917" r:id="rId27"/>
    <p:sldId id="918" r:id="rId28"/>
    <p:sldId id="919" r:id="rId29"/>
    <p:sldId id="920" r:id="rId30"/>
    <p:sldId id="921" r:id="rId31"/>
    <p:sldId id="922" r:id="rId32"/>
    <p:sldId id="932" r:id="rId33"/>
    <p:sldId id="933" r:id="rId34"/>
    <p:sldId id="934" r:id="rId35"/>
    <p:sldId id="923" r:id="rId36"/>
    <p:sldId id="935" r:id="rId37"/>
    <p:sldId id="936" r:id="rId38"/>
    <p:sldId id="937" r:id="rId39"/>
    <p:sldId id="938" r:id="rId40"/>
    <p:sldId id="939" r:id="rId41"/>
    <p:sldId id="924" r:id="rId42"/>
    <p:sldId id="845" r:id="rId43"/>
    <p:sldId id="925" r:id="rId44"/>
    <p:sldId id="926" r:id="rId45"/>
    <p:sldId id="927" r:id="rId46"/>
    <p:sldId id="928" r:id="rId47"/>
    <p:sldId id="929" r:id="rId48"/>
    <p:sldId id="887" r:id="rId49"/>
    <p:sldId id="867" r:id="rId50"/>
    <p:sldId id="930" r:id="rId51"/>
    <p:sldId id="868" r:id="rId52"/>
    <p:sldId id="869" r:id="rId53"/>
    <p:sldId id="889" r:id="rId54"/>
    <p:sldId id="931" r:id="rId55"/>
    <p:sldId id="788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</a:t>
          </a:r>
          <a:r>
            <a:rPr lang="ar-EG" b="1" i="0" baseline="0" dirty="0"/>
            <a:t>ة</a:t>
          </a:r>
          <a:r>
            <a:rPr lang="ar-EG" b="1" dirty="0"/>
            <a:t> الثاني</a:t>
          </a:r>
        </a:p>
        <a:p>
          <a:r>
            <a:rPr lang="ar-EG" b="1" dirty="0"/>
            <a:t>المجني عليه في الجريمة السيبرانية</a:t>
          </a:r>
          <a:endParaRPr lang="en-US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/>
            <a:t>محاور المحاضرة</a:t>
          </a:r>
          <a:endParaRPr lang="en-US" b="1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المجرم السيبراني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43180" rIns="12954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b="1" kern="1200" dirty="0"/>
            <a:t>المحور</a:t>
          </a:r>
          <a:r>
            <a:rPr lang="ar-EG" sz="3400" b="1" i="0" kern="1200" baseline="0" dirty="0"/>
            <a:t>ة</a:t>
          </a:r>
          <a:r>
            <a:rPr lang="ar-EG" sz="3400" b="1" kern="1200" dirty="0"/>
            <a:t> الثاني</a:t>
          </a:r>
        </a:p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b="1" kern="1200" dirty="0"/>
            <a:t>المجني عليه في الجريمة السيبرانية</a:t>
          </a:r>
          <a:endParaRPr lang="en-US" sz="3400" b="1" kern="1200" dirty="0"/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43180" rIns="12954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b="1" i="0" kern="1200" baseline="0"/>
            <a:t>محاور المحاضرة</a:t>
          </a:r>
          <a:endParaRPr lang="en-US" sz="3400" b="1" kern="1200"/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43180" rIns="12954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b="1" kern="1200" dirty="0"/>
            <a:t>المحور الأول</a:t>
          </a:r>
        </a:p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b="1" kern="1200" dirty="0"/>
            <a:t>المجرم السيبراني</a:t>
          </a:r>
          <a:endParaRPr lang="en-US" sz="3400" b="1" kern="1200" dirty="0"/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BEF94-FF47-4BBE-AB6F-925B632FD91D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63D95-F520-45C2-A369-4A8C85E8A3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8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582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1711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342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085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626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0206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977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06891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515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65149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896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28142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7879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61195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451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2565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6528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25946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0071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403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8818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8738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8501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42616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1946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8415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4183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8577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96379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2278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85298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233195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9899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59490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18621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43325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39520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580447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460344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5430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921835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023246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24758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314145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776272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37238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75998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243591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697646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536048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810307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82610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9753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81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622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458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17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22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15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8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280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529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885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358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39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261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629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105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076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286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31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529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89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777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491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97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324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57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44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392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22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212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44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95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microsoft.com/office/2007/relationships/diagramDrawing" Target="../diagrams/drawing1.xml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.png"/><Relationship Id="rId12" Type="http://schemas.openxmlformats.org/officeDocument/2006/relationships/diagramColors" Target="../diagrams/colors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6" Type="http://schemas.openxmlformats.org/officeDocument/2006/relationships/image" Target="../media/image7.sv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6.png"/><Relationship Id="rId10" Type="http://schemas.openxmlformats.org/officeDocument/2006/relationships/diagramLayout" Target="../diagrams/layout1.xml"/><Relationship Id="rId4" Type="http://schemas.openxmlformats.org/officeDocument/2006/relationships/image" Target="../media/image3.png"/><Relationship Id="rId9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0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8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0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20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21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22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4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6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elaphblog.com/" TargetMode="External"/><Relationship Id="rId5" Type="http://schemas.openxmlformats.org/officeDocument/2006/relationships/hyperlink" Target="http://www.atsdp.com/" TargetMode="External"/><Relationship Id="rId10" Type="http://schemas.openxmlformats.org/officeDocument/2006/relationships/image" Target="../media/image9.svg"/><Relationship Id="rId4" Type="http://schemas.openxmlformats.org/officeDocument/2006/relationships/hyperlink" Target="http://www.eastlaws.com/" TargetMode="External"/><Relationship Id="rId9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4.png"/><Relationship Id="rId7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إعداد الدكتورة : أسماء رويعي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8056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48872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مقرر الجرائم السيبرانية</a:t>
            </a:r>
          </a:p>
          <a:p>
            <a:pPr lvl="0" algn="ctr">
              <a:defRPr/>
            </a:pPr>
            <a:r>
              <a:rPr lang="en-US" sz="3200" b="1" dirty="0">
                <a:solidFill>
                  <a:srgbClr val="333333"/>
                </a:solidFill>
                <a:latin typeface="Sakkal Majalla" panose="02000000000000000000" pitchFamily="2" charset="-78"/>
                <a:ea typeface="Times New Roman" panose="02020603050405020304" pitchFamily="18" charset="0"/>
              </a:rPr>
              <a:t>LAW 616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394850" y="515610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السادسة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1651270" y="4304452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63D937-B95F-4A78-B654-89753A3238A5}"/>
              </a:ext>
            </a:extLst>
          </p:cNvPr>
          <p:cNvSpPr txBox="1"/>
          <p:nvPr/>
        </p:nvSpPr>
        <p:spPr>
          <a:xfrm>
            <a:off x="5664245" y="5857255"/>
            <a:ext cx="7126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/>
              <a:t>طرفا الجريمة السيبرانية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42925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245225" y="1898556"/>
            <a:ext cx="6795246" cy="294906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المحاضرة السابقة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7834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00896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420440"/>
            <a:ext cx="8883454" cy="415236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211226" y="2412368"/>
            <a:ext cx="4104695" cy="2176137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تمهيد وتقسيم</a:t>
            </a:r>
            <a:endParaRPr kumimoji="0" lang="ar-EG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2" descr="رجال في مصيدة الابتزاز الجنسي الإلكتروني.. «تعرية وإذلال»">
            <a:extLst>
              <a:ext uri="{FF2B5EF4-FFF2-40B4-BE49-F238E27FC236}">
                <a16:creationId xmlns:a16="http://schemas.microsoft.com/office/drawing/2014/main" id="{D0E9A19A-C7EB-4FBC-9E55-A29CA8A6B8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1" r="19138"/>
          <a:stretch/>
        </p:blipFill>
        <p:spPr bwMode="auto">
          <a:xfrm>
            <a:off x="6315920" y="1577854"/>
            <a:ext cx="4925821" cy="37022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6261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68611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80417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44050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426880" y="1067510"/>
            <a:ext cx="3662696" cy="65655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tx2">
                    <a:lumMod val="75000"/>
                  </a:schemeClr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683680" y="1724069"/>
            <a:ext cx="9149097" cy="51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الأول: المجرم السيبراني</a:t>
            </a:r>
          </a:p>
          <a:p>
            <a:pPr algn="just" rtl="1"/>
            <a:r>
              <a:rPr lang="ar-EG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ar-SA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السيبراني:</a:t>
            </a:r>
            <a:endParaRPr lang="ar-EG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السمات العامة للمجرم السيبراني الفرد:</a:t>
            </a:r>
            <a:endParaRPr lang="en-US" sz="2400" b="1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السن.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الذكاء.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المهارة والمعرفة.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الميل إلي التقليد.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عائد إلى الإجرام.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الوسيلة و الوساطة.</a:t>
            </a:r>
            <a:endParaRPr lang="ar-EG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latin typeface="Times New Roman" panose="02020603050405020304" pitchFamily="18" charset="0"/>
              </a:rPr>
              <a:t>الحرص الشديد وخشية الضبط وافتضاح الأمر .</a:t>
            </a:r>
            <a:endParaRPr lang="en-US" sz="2400" b="1" dirty="0">
              <a:latin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2400" b="1" dirty="0"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ابتزاز بالصور عبر الإنترنت.. يمنية تروي المعاناة">
            <a:extLst>
              <a:ext uri="{FF2B5EF4-FFF2-40B4-BE49-F238E27FC236}">
                <a16:creationId xmlns:a16="http://schemas.microsoft.com/office/drawing/2014/main" id="{9858753D-F476-4252-9297-A28D0B829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4" y="2441057"/>
            <a:ext cx="4329953" cy="26329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8496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64043" y="1089997"/>
            <a:ext cx="9603906" cy="465517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309077" y="1479263"/>
            <a:ext cx="3882759" cy="609763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32965" y="1944128"/>
            <a:ext cx="9434984" cy="2621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16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السمات التي تتميز بها المجموعات في إرتكاب الجرائم السيبرانية هي:</a:t>
            </a:r>
          </a:p>
          <a:p>
            <a:pPr algn="just" rtl="1"/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التنظيم والتخطيط.</a:t>
            </a: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الاجتماعي و الروابط الدولية.</a:t>
            </a: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التطور في السلوك الإجرامي.</a:t>
            </a: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2" descr="هاكرز البنوك&quot; والقرصنة الإلكترونية.. المشرع تصدى للجريمة بقانون مكافحة  جرائم الإنترنت.. العقوبة تصل للحبس سنة و200 ألف جنيه غرامة.. و7 دوافع وراء  جريمة تقنية المعلومات.. وخبير يُجيب عن الأسئلة الشائكة | برلمانى">
            <a:extLst>
              <a:ext uri="{FF2B5EF4-FFF2-40B4-BE49-F238E27FC236}">
                <a16:creationId xmlns:a16="http://schemas.microsoft.com/office/drawing/2014/main" id="{814E62EA-4396-45E2-9EF1-8DA7BFA30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913" y="2768822"/>
            <a:ext cx="4007761" cy="2593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3223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703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lang="ar-EG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algn="just" rtl="1"/>
            <a:r>
              <a:rPr lang="ar-EG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    </a:t>
            </a: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التقسيم الأول : يمكن تصنيف الفاعل في الجريمة السيبرانية</a:t>
            </a: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من حيث السن والخبرة</a:t>
            </a: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:</a:t>
            </a:r>
            <a:endParaRPr lang="ar-EG" sz="2400" b="1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algn="just" rtl="1"/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1.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الهواة والمبتدئون.</a:t>
            </a: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2.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صغار نوابغ السيبرانية.</a:t>
            </a: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3.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الأشخاص المحترفون في ارتكاب الجريمة ال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سيبرانية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9251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577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lang="ar-E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ar-EG" sz="2400" dirty="0">
              <a:solidFill>
                <a:srgbClr val="2F54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5670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27032" y="1738777"/>
            <a:ext cx="9468794" cy="401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lang="ar-EG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lang="ar-EG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 وتشمل فئة المجرمين: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الغرباء الذين ليس لهم حق استخدام النظام 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5832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5327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lang="ar-EG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ar-SA" sz="28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التجارية والصناعية.</a:t>
            </a:r>
            <a:endParaRPr lang="ar-EG" sz="2800" dirty="0">
              <a:solidFill>
                <a:srgbClr val="101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ar-SA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العسكرية.</a:t>
            </a: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ar-SA" sz="28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الأشخاص الطبيعيون. </a:t>
            </a:r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2" name="Picture 2" descr="6 تحديات تعطل إثبات الجريمة الإلكترونية.. ضحايا: نعرف المجرمين ولا دليل  قاطعاً - أخبار صحيفة الرؤية">
            <a:extLst>
              <a:ext uri="{FF2B5EF4-FFF2-40B4-BE49-F238E27FC236}">
                <a16:creationId xmlns:a16="http://schemas.microsoft.com/office/drawing/2014/main" id="{DDA60697-23BD-4BF2-8DC0-368E0BDE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386" y="2316094"/>
            <a:ext cx="4128422" cy="34132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8170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447778" y="2362072"/>
            <a:ext cx="4255846" cy="225127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المجرم السيبراني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6160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1587994"/>
            <a:ext cx="8597152" cy="3663328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ويقول البعض إن المجرم السيبراني هو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الذي لديه مهارات تقنية أو دراية بالتكنيك المستخدم في نظام الحاسوب والقادر علي استخدام هذا التكنيك لاختراق الكود السري لتغيير المعلومات، أو لتقليد البرامج،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أو التحويل من الحسابات عن طريق استخدام الحاسوب نفسه، أو عن طريق استخدام الحاسوب وشبكة الإنترنت وذلك من ناحية الاصطلاح القانوني.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إلا أننا لا نتفق مع الرأي المتقدم علي إطلاقه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92081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1587994"/>
            <a:ext cx="8597152" cy="3663328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والاصطلاح الإلكتروني للمجرم السيبراني الذي يطلقه خبراء أمن المعلومات مصطلح "</a:t>
            </a:r>
            <a:r>
              <a:rPr lang="ar-SA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هاكرز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"، وهو الإنسان الذي يقوم بعمليات الاختراق والتخريب عبر الإنترنت، وكما يطلقون مصطلح "هاكرز" علي المتخصصين بفك شفرات البرامج وليس التخريب فهم نوع من الهاكرز المتخصص.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3689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1587994"/>
            <a:ext cx="8597152" cy="3663328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وقد أتاحت الثورة الرقمية للمجرم السيبراني تسخير الفضاء الكوني لتحقيق أغلب صور الاعتداء على الأشخاص من جنح بسيطة إلى جنايات كبرى والاختراقات لأغلب المواقع الهامة؛ حيث يكون ذلك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إما كفاعل أصلي أو كفاعل معنوي</a:t>
            </a: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وبأبسط الأساليب من خلال التلاعب ببرمجة البيانات عن بعد، وهنا تكون صورة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الأذى المعنوي هي الأغلب في نطاق الإنترنت</a:t>
            </a: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إلا أن الأذى المادي يمكن تحقيق صورته كذلك إذا تم التلاعب بالبيانات.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3652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72571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415743" y="1987657"/>
            <a:ext cx="4675780" cy="2839816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وسوف نتعرض الآن لسمات وأنماط المجرم ال</a:t>
            </a:r>
            <a:r>
              <a:rPr lang="ar-EG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سيبراني</a:t>
            </a:r>
            <a:r>
              <a:rPr lang="ar-SA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علي النحو التالي:</a:t>
            </a:r>
            <a:endParaRPr lang="ar-EG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أولا : سمات المجرم ال</a:t>
            </a: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سيبراني</a:t>
            </a:r>
            <a:r>
              <a:rPr lang="ar-S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ثانيا : تصنيفات المجرم ال</a:t>
            </a: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سيبراني</a:t>
            </a:r>
            <a:r>
              <a:rPr lang="ar-S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2000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6540E9A-1CE5-4685-836F-4500C1C2F7ED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D8BD56C-2E3B-4997-B62A-CC30DBAB5B79}"/>
              </a:ext>
            </a:extLst>
          </p:cNvPr>
          <p:cNvSpPr/>
          <p:nvPr/>
        </p:nvSpPr>
        <p:spPr>
          <a:xfrm>
            <a:off x="2282118" y="3567952"/>
            <a:ext cx="7052969" cy="135367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1379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Premium Photo | Hacker in binary code digital background cyber crime and  internet privacy hacking network security cyber attack computer virus  ransomware and malware concept 2d illustration">
            <a:extLst>
              <a:ext uri="{FF2B5EF4-FFF2-40B4-BE49-F238E27FC236}">
                <a16:creationId xmlns:a16="http://schemas.microsoft.com/office/drawing/2014/main" id="{7B63FEAC-539E-41EB-892B-D2B12311E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75" y="1451137"/>
            <a:ext cx="8892988" cy="3912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282118" y="3747247"/>
            <a:ext cx="4513129" cy="117437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236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94158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05723" y="3572389"/>
            <a:ext cx="4493846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السن: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3632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05723" y="3572389"/>
            <a:ext cx="4493846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الذكاء: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9199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05723" y="3572389"/>
            <a:ext cx="4493846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المهارة والمعرفة: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1173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05723" y="3572389"/>
            <a:ext cx="4493846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الميل إلي التقليد: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024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05723" y="3572389"/>
            <a:ext cx="4493846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عائد إلي الإجرام: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97469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7361" y="4032558"/>
            <a:ext cx="4493846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الوسيلة والسلطة: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25970" y="2041354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330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447778" y="3989575"/>
            <a:ext cx="6142892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الحرص الشديد و خشية الضبط الضبط وإفتضاح الأمر.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25970" y="2041354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3232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222" name="Picture 6" descr="Cyber Crime: Definition, Types and Prevention : Cyber Crime Awareness  Society">
            <a:extLst>
              <a:ext uri="{FF2B5EF4-FFF2-40B4-BE49-F238E27FC236}">
                <a16:creationId xmlns:a16="http://schemas.microsoft.com/office/drawing/2014/main" id="{0A459626-B994-4364-9CD7-9F0EE1604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631" y="1285193"/>
            <a:ext cx="8956431" cy="4037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283319" y="3428997"/>
            <a:ext cx="6367622" cy="16764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ar-EG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ar-SA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24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25970" y="2041354"/>
            <a:ext cx="5302537" cy="119206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7388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6682154" y="2825883"/>
            <a:ext cx="4470399" cy="22328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التكيف الاجتماعي و الروابط الدولية.</a:t>
            </a:r>
            <a:endParaRPr lang="en-US" sz="2000" b="1" dirty="0">
              <a:solidFill>
                <a:srgbClr val="2F54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r>
              <a:rPr lang="ar-SA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التنظيم والتخطيط:</a:t>
            </a:r>
            <a:endParaRPr lang="en-US" sz="2000" b="1" dirty="0">
              <a:solidFill>
                <a:srgbClr val="2F54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التطور في السلوك الإجرامي.</a:t>
            </a:r>
            <a:endParaRPr lang="en-US" sz="2000" b="1" dirty="0">
              <a:solidFill>
                <a:srgbClr val="2F54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3" name="Picture 2" descr="هاكرز البنوك&quot; والقرصنة الإلكترونية.. المشرع تصدى للجريمة بقانون مكافحة  جرائم الإنترنت.. العقوبة تصل للحبس سنة و200 ألف جنيه غرامة.. و7 دوافع وراء  جريمة تقنية المعلومات.. وخبير يُجيب عن الأسئلة الشائكة | برلمانى">
            <a:extLst>
              <a:ext uri="{FF2B5EF4-FFF2-40B4-BE49-F238E27FC236}">
                <a16:creationId xmlns:a16="http://schemas.microsoft.com/office/drawing/2014/main" id="{3E3EAE86-E37B-473B-8B4F-8277BCE8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104" y="2439033"/>
            <a:ext cx="4795049" cy="25939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2549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6604000" y="3048000"/>
            <a:ext cx="4470399" cy="15705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sz="2000" b="1" dirty="0">
              <a:solidFill>
                <a:srgbClr val="2F54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1. ا</a:t>
            </a:r>
            <a:r>
              <a:rPr lang="ar-SA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لتكيف الاجتماعي و ا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لروابط الدولية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3" name="Picture 2" descr="هاكرز البنوك&quot; والقرصنة الإلكترونية.. المشرع تصدى للجريمة بقانون مكافحة  جرائم الإنترنت.. العقوبة تصل للحبس سنة و200 ألف جنيه غرامة.. و7 دوافع وراء  جريمة تقنية المعلومات.. وخبير يُجيب عن الأسئلة الشائكة | برلمانى">
            <a:extLst>
              <a:ext uri="{FF2B5EF4-FFF2-40B4-BE49-F238E27FC236}">
                <a16:creationId xmlns:a16="http://schemas.microsoft.com/office/drawing/2014/main" id="{3E3EAE86-E37B-473B-8B4F-8277BCE8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104" y="2439033"/>
            <a:ext cx="4795049" cy="25939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66593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6604000" y="3048000"/>
            <a:ext cx="4470399" cy="15705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 rtl="1">
              <a:spcAft>
                <a:spcPts val="500"/>
              </a:spcAft>
              <a:buClr>
                <a:srgbClr val="2F5496"/>
              </a:buClr>
            </a:pPr>
            <a:r>
              <a:rPr lang="ar-EG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2.  </a:t>
            </a:r>
            <a:r>
              <a:rPr lang="ar-SA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التنظيم والتخطيط:</a:t>
            </a:r>
            <a:endParaRPr lang="en-US" sz="2000" b="1" dirty="0">
              <a:solidFill>
                <a:srgbClr val="2F54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3" name="Picture 2" descr="هاكرز البنوك&quot; والقرصنة الإلكترونية.. المشرع تصدى للجريمة بقانون مكافحة  جرائم الإنترنت.. العقوبة تصل للحبس سنة و200 ألف جنيه غرامة.. و7 دوافع وراء  جريمة تقنية المعلومات.. وخبير يُجيب عن الأسئلة الشائكة | برلمانى">
            <a:extLst>
              <a:ext uri="{FF2B5EF4-FFF2-40B4-BE49-F238E27FC236}">
                <a16:creationId xmlns:a16="http://schemas.microsoft.com/office/drawing/2014/main" id="{3E3EAE86-E37B-473B-8B4F-8277BCE8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104" y="2439033"/>
            <a:ext cx="4795049" cy="25939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361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624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6604000" y="3048000"/>
            <a:ext cx="4470399" cy="15705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000" b="1" dirty="0">
                <a:solidFill>
                  <a:srgbClr val="2F54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3.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التطور في السلوك الإجرامي.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3" name="Picture 2" descr="هاكرز البنوك&quot; والقرصنة الإلكترونية.. المشرع تصدى للجريمة بقانون مكافحة  جرائم الإنترنت.. العقوبة تصل للحبس سنة و200 ألف جنيه غرامة.. و7 دوافع وراء  جريمة تقنية المعلومات.. وخبير يُجيب عن الأسئلة الشائكة | برلمانى">
            <a:extLst>
              <a:ext uri="{FF2B5EF4-FFF2-40B4-BE49-F238E27FC236}">
                <a16:creationId xmlns:a16="http://schemas.microsoft.com/office/drawing/2014/main" id="{3E3EAE86-E37B-473B-8B4F-8277BCE8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104" y="2439033"/>
            <a:ext cx="4795049" cy="25939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72018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703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الهواة والمبتدئون.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صغار نوابغ السيبرانية.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الأشخاص المحترفون في ارتكاب الجريمة ال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سيبرانية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69642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80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الهواة والمبتدئون</a:t>
            </a: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6" name="Picture 2" descr="Cyber criminals cause May-hem in Gujarat!">
            <a:extLst>
              <a:ext uri="{FF2B5EF4-FFF2-40B4-BE49-F238E27FC236}">
                <a16:creationId xmlns:a16="http://schemas.microsoft.com/office/drawing/2014/main" id="{C22144EF-B09E-4734-A697-A5C59FFD1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418" y="3068124"/>
            <a:ext cx="4128422" cy="22896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77797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algn="just" rtl="1">
              <a:spcAft>
                <a:spcPts val="500"/>
              </a:spcAft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صغار نوابغ السيبرانية.</a:t>
            </a:r>
            <a:endParaRPr lang="ar-EG" sz="32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" name="Picture 2" descr="Cyber criminals cause May-hem in Gujarat!">
            <a:extLst>
              <a:ext uri="{FF2B5EF4-FFF2-40B4-BE49-F238E27FC236}">
                <a16:creationId xmlns:a16="http://schemas.microsoft.com/office/drawing/2014/main" id="{D89596B2-7CDE-4D69-AC8F-E791715AA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418" y="3068124"/>
            <a:ext cx="4128422" cy="22896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50127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267233" y="1531981"/>
            <a:ext cx="8728593" cy="2649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ا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لأشخاص المحترفون في ارتكاب</a:t>
            </a:r>
            <a:endParaRPr lang="ar-EG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الجريمة ال</a:t>
            </a: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سيبرانية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yber criminals cause May-hem in Gujarat!">
            <a:extLst>
              <a:ext uri="{FF2B5EF4-FFF2-40B4-BE49-F238E27FC236}">
                <a16:creationId xmlns:a16="http://schemas.microsoft.com/office/drawing/2014/main" id="{C2AFD75C-CFC3-4D94-ABAB-959734414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461" y="3009402"/>
            <a:ext cx="4128422" cy="24590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99374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577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لنوع الثاني: ناسخو البرام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ج.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الثالث: صانعو الفيروسات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3322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170" name="Picture 2" descr="Report Cyber Crimes Online on National Cyber Crime Portal Step by Step">
            <a:extLst>
              <a:ext uri="{FF2B5EF4-FFF2-40B4-BE49-F238E27FC236}">
                <a16:creationId xmlns:a16="http://schemas.microsoft.com/office/drawing/2014/main" id="{4DCB7DEA-4ACE-4193-86C6-4854481B8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3040529"/>
            <a:ext cx="5533765" cy="22486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47569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لنوع الثاني: ناسخو البرام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ج.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الثالث: صانعو الفيروسات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" name="Picture 2" descr="Report Cyber Crimes Online on National Cyber Crime Portal Step by Step">
            <a:extLst>
              <a:ext uri="{FF2B5EF4-FFF2-40B4-BE49-F238E27FC236}">
                <a16:creationId xmlns:a16="http://schemas.microsoft.com/office/drawing/2014/main" id="{3908D80F-0BC7-48B7-BAB5-D6F62EE6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28" y="3047948"/>
            <a:ext cx="4774320" cy="2248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44299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211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خارج المؤسسة وهم ثلاثة أنواع: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Picture 2" descr="Report Cyber Crimes Online on National Cyber Crime Portal Step by Step">
            <a:extLst>
              <a:ext uri="{FF2B5EF4-FFF2-40B4-BE49-F238E27FC236}">
                <a16:creationId xmlns:a16="http://schemas.microsoft.com/office/drawing/2014/main" id="{3908D80F-0BC7-48B7-BAB5-D6F62EE6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28" y="3047948"/>
            <a:ext cx="4774320" cy="2248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2758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لنوع الثاني: ناسخو البرام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ج.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" name="Picture 2" descr="Report Cyber Crimes Online on National Cyber Crime Portal Step by Step">
            <a:extLst>
              <a:ext uri="{FF2B5EF4-FFF2-40B4-BE49-F238E27FC236}">
                <a16:creationId xmlns:a16="http://schemas.microsoft.com/office/drawing/2014/main" id="{3908D80F-0BC7-48B7-BAB5-D6F62EE6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28" y="3047948"/>
            <a:ext cx="4774320" cy="2248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9052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83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الثاني: ينقسم الأفراد الذين يرتكبون تلك الجرائم بصفة عامة إلي: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النوع الثالث: صانعو الفيروسات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" name="Picture 2" descr="Report Cyber Crimes Online on National Cyber Crime Portal Step by Step">
            <a:extLst>
              <a:ext uri="{FF2B5EF4-FFF2-40B4-BE49-F238E27FC236}">
                <a16:creationId xmlns:a16="http://schemas.microsoft.com/office/drawing/2014/main" id="{3908D80F-0BC7-48B7-BAB5-D6F62EE6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28" y="3047948"/>
            <a:ext cx="4774320" cy="2248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2848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27032" y="1738777"/>
            <a:ext cx="9468794" cy="401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التقسيم الثالث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: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يمكن تصنيف الفاعل في الجريمة السيبرانية من حيث الهدف أو الغاية إل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ثلاث فئات: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المتسللون.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المجرمون وتشمل فئة المجرمين: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التجسس.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الغرباء الذين ليس لهم حق استخدام النظام 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5122" name="Picture 2" descr="Cybercrime in the US jumped by 55% in the past two years - CNET">
            <a:extLst>
              <a:ext uri="{FF2B5EF4-FFF2-40B4-BE49-F238E27FC236}">
                <a16:creationId xmlns:a16="http://schemas.microsoft.com/office/drawing/2014/main" id="{9B3E325E-089C-48B3-800A-BB9FA8598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031" y="2814918"/>
            <a:ext cx="3693458" cy="2501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02080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021841" y="1898556"/>
            <a:ext cx="9083040" cy="294906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الثاني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المجني عليه في الجريمة السيبرانية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62272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552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المنشآت المالية والقطاعات الحكومية.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التجارية والصناعية.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01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العسكرية.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الأشخاص الطبيعيون.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2" name="Picture 2" descr="6 تحديات تعطل إثبات الجريمة الإلكترونية.. ضحايا: نعرف المجرمين ولا دليل  قاطعاً - أخبار صحيفة الرؤية">
            <a:extLst>
              <a:ext uri="{FF2B5EF4-FFF2-40B4-BE49-F238E27FC236}">
                <a16:creationId xmlns:a16="http://schemas.microsoft.com/office/drawing/2014/main" id="{DDA60697-23BD-4BF2-8DC0-368E0BDE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386" y="2316094"/>
            <a:ext cx="4128422" cy="34132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78719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327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المنشآت المالية والقطاعات الحكومية.</a:t>
            </a:r>
            <a:endParaRPr kumimoji="0" lang="ar-EG" sz="3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منشئ الموقع المالي لإنشاء موقع ويب للمساعدات المالية مجانًا">
            <a:extLst>
              <a:ext uri="{FF2B5EF4-FFF2-40B4-BE49-F238E27FC236}">
                <a16:creationId xmlns:a16="http://schemas.microsoft.com/office/drawing/2014/main" id="{B5B340A0-62AD-43DF-A961-3A2FE0D3F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542" y="2597171"/>
            <a:ext cx="5432612" cy="28448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53559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45951" y="874367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447778" y="3193844"/>
            <a:ext cx="4147361" cy="530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ar-SA" sz="28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التجارية والصناعية.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2" name="Picture 4" descr="المنشآت الصناعية مع رمز الأنابيب, صناعة فنية, الرموز النباتية, صناعي PNG  والمتجهات للتحميل مجانا">
            <a:extLst>
              <a:ext uri="{FF2B5EF4-FFF2-40B4-BE49-F238E27FC236}">
                <a16:creationId xmlns:a16="http://schemas.microsoft.com/office/drawing/2014/main" id="{D0313E25-A415-4AF7-B44C-F0AA9EAD0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555" y="1860048"/>
            <a:ext cx="3657600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47612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9470" y="997100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ar-SA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المنشآت العسكرية.</a:t>
            </a: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078" name="Picture 6" descr="Солдаты на войне, солдаты, люди, пехота, карикатура png | PNGWing">
            <a:extLst>
              <a:ext uri="{FF2B5EF4-FFF2-40B4-BE49-F238E27FC236}">
                <a16:creationId xmlns:a16="http://schemas.microsoft.com/office/drawing/2014/main" id="{9AA86F7A-2AE6-403B-9CC7-7181E80CE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417" y="1631943"/>
            <a:ext cx="4477136" cy="38998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74981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2587" y="883332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الأشخاص الطبيعيون.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4098" name="Picture 2" descr="اختراق &quot;الراوتر&quot; قد يجرك للمحاكمة.. شخص مجهول يخترق &quot;واى فاى&quot; ويرتكب جرائم  سب وقذف وتشهير عبر صفحته على مواقع التواصل.. النيابة توجه التهم لصاحبى شبكة  الاتصال.. و&quot;الاقتصادية&quot; تبرئهما من الجريمة | برلمانى">
            <a:extLst>
              <a:ext uri="{FF2B5EF4-FFF2-40B4-BE49-F238E27FC236}">
                <a16:creationId xmlns:a16="http://schemas.microsoft.com/office/drawing/2014/main" id="{D6FD52EC-5DFB-49F6-9427-FB34DE865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53" y="2406717"/>
            <a:ext cx="5172075" cy="3000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59398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245225" y="1898556"/>
            <a:ext cx="6795246" cy="294906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67433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366558"/>
            <a:ext cx="11269579" cy="525405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IQ" sz="40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المراجع</a:t>
            </a:r>
            <a:r>
              <a:rPr lang="ar-IQ" sz="28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  </a:t>
            </a:r>
            <a:endParaRPr lang="en-US" sz="2800" b="1" dirty="0">
              <a:solidFill>
                <a:srgbClr val="FF0000"/>
              </a:solidFill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الكتب</a:t>
            </a:r>
            <a:r>
              <a:rPr lang="ar-IQ" sz="28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: </a:t>
            </a:r>
            <a:endParaRPr lang="ar-EG" sz="2800" dirty="0">
              <a:solidFill>
                <a:schemeClr val="tx1"/>
              </a:solidFill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أحمد خليفة الملط ، الجرائم المعلوماتية، الطبعة الأولي، دار الفكر الجامعي / الأسكندرية، سنة 2005.  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 أيمن عبد الحفيظ: { الاتجاهات الفنية والأمنية لمواجهة جرائم المعلوماتية } – بدون دار نشر – الطبعة الأولي – سنة 2005 م 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جميل عبد الباقي الصغير : { القانون الجنائي و التكنولوجيا الحديثة - الجرائم الناشئة عن استخدام الحاسب الآلي - الكتاب الأول - دار النهضة العربية - الطبعة الأولى - سنة ۲۰۱۲.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 عبد الفتاح بيومي حجازي : { مبادئ الإجراءات الجنائية في جرائم الكمبيوتر والإنترنت } - دار الفكر الجامعي – 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الطبعة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الأولى - سنة ٢٠٠٦ م 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SzPts val="1400"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Times New Roman" panose="02020603050405020304" pitchFamily="18" charset="0"/>
              <a:cs typeface="+mj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609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366558"/>
            <a:ext cx="11269579" cy="4137771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الكتب</a:t>
            </a: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محمد علي العريان : [ الجرائم المعلوماتية ] – الدار الجامعية الجديدة للنشر الإلكتروني – الطبعة الأولي – سنة 2004م.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6. 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محمد سامي الشوا : [ ثورة المعلومات وإنعكاستها علي قانون العقوبات ] – دار النهضة العربية – الطبعة الأولي – سنة 1994م.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د. مصطفي محمد موسي، (أساليب إجرامية بالتقنية الرقمية – ما هيتها – مكافحتها) – سلسلة اللواء الأمنية في مكافحة الجريمة الإلكترونية -  الطبعة الأولي – مطابع الشرطة للطباعة والنشر والتوزيع – القاهرة – سنة 2003م.</a:t>
            </a: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911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869577"/>
            <a:ext cx="11269579" cy="5765998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الرسائل:</a:t>
            </a:r>
            <a:endParaRPr lang="ar-EG" sz="4000" b="1" dirty="0">
              <a:solidFill>
                <a:schemeClr val="accent1"/>
              </a:solidFill>
              <a:ea typeface="Calibri" panose="020F0502020204030204" pitchFamily="34" charset="0"/>
              <a:cs typeface="+mj-cs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ar-IQ" sz="2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د. أسماء رويعي : [ الحق في حرمة الحياة الخاصة في مواجهة الجرائم المعلوماتية ]، رسالة دكتوراة، كلية الحقوق، جامعة القاهرة ، سنة 2013م.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د. أيمن عبد الحفيظ عبد الحميد سليمان، الأحكام الموضوعية للقانون الجنائي والجرائم المعلوماتية، رسالة ماجستير – كلية الحقوق – جامعة القاهرة – 2010 .  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10.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أيمن عبد الله فكري، جرائم نظم المعلومات، رسالة دكتوراه، كلية الحقوق، جامعة المنصورة، سنة 2005. 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11. 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نائلة عادل محمد فريد قورة : [ جرائم الحاسب الإقتصادية ] – رسالة دكتوراة – جامعة القاهرة – 2003م.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12.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مني فتحي أحمد عبد الكريم : ( الجريمة عبر الشبكة الدولية للمعلومات صورها ومشاكل إثباتها ) – رسالة دكتوراة – كلية الحقوق – جامعة القاهرة – 2008 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8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938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57612"/>
            <a:ext cx="11269579" cy="464754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الدوريات والمؤتمرات:</a:t>
            </a:r>
            <a:endParaRPr lang="ar-EG" sz="4000" b="1" dirty="0">
              <a:solidFill>
                <a:schemeClr val="accent1"/>
              </a:solidFill>
              <a:ea typeface="Calibri" panose="020F0502020204030204" pitchFamily="34" charset="0"/>
              <a:cs typeface="+mj-cs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 </a:t>
            </a: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د. ذياب البداينة: { أمن المعلومات } - مجلة دراسات مستقبلية – السنة السادسة - العدد الثامن يوليو ۲۰۰۳م 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 rtl="1">
              <a:spcBef>
                <a:spcPts val="0"/>
              </a:spcBef>
              <a:spcAft>
                <a:spcPts val="500"/>
              </a:spcAft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[ الجرائم الإلكترونية : المفهوم والأسباب ] -   ورقة علمية مقدمة في الملتقي العلمي بعنوان الجرائم المستحدثة في ظل المتغيرات والتحويلات الإقليمية و الدولية خلال الفترة من 2 – 4 / 9 / 2014 م – عمان – الأردن.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123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135391"/>
            <a:ext cx="11269579" cy="45872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32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موقع إلكتروني: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14. </a:t>
            </a:r>
            <a:r>
              <a:rPr lang="ar-IQ" sz="2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8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15.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8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16.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8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800" b="1" dirty="0">
              <a:solidFill>
                <a:schemeClr val="accent1"/>
              </a:solidFill>
              <a:ea typeface="Calibri" panose="020F0502020204030204" pitchFamily="34" charset="0"/>
              <a:cs typeface="+mj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538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57612"/>
            <a:ext cx="11269579" cy="464754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مرجع مترجم:</a:t>
            </a:r>
          </a:p>
          <a:p>
            <a:pPr marR="0" lvl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17.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444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282118" y="2025904"/>
            <a:ext cx="8667054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</a:t>
            </a:r>
            <a:endParaRPr lang="ar-EG" sz="3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الإنتهاء من شرح المحاضرة ا</a:t>
            </a:r>
            <a:r>
              <a:rPr lang="ar-EG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لسادسة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717394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38100">
          <a:solidFill>
            <a:srgbClr val="669BBC"/>
          </a:solidFill>
        </a:ln>
        <a:effectLst>
          <a:outerShdw blurRad="571500" sx="86000" sy="86000" algn="ctr" rotWithShape="0">
            <a:prstClr val="black">
              <a:alpha val="25000"/>
            </a:prstClr>
          </a:outerShdw>
        </a:effectLst>
      </a:spPr>
      <a:bodyPr rtlCol="0" anchor="ctr"/>
      <a:lstStyle>
        <a:defPPr marL="0" marR="0" indent="0" algn="just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kern="1200" cap="none" spc="0" normalizeH="0" baseline="0" noProof="0" dirty="0">
            <a:ln>
              <a:noFill/>
            </a:ln>
            <a:solidFill>
              <a:srgbClr val="06142D"/>
            </a:solidFill>
            <a:effectLst/>
            <a:uLnTx/>
            <a:uFillTx/>
            <a:latin typeface="Glory"/>
            <a:ea typeface="+mn-ea"/>
            <a:cs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4652</TotalTime>
  <Words>1792</Words>
  <Application>Microsoft Office PowerPoint</Application>
  <PresentationFormat>Widescreen</PresentationFormat>
  <Paragraphs>446</Paragraphs>
  <Slides>55</Slides>
  <Notes>54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6" baseType="lpstr">
      <vt:lpstr>Arial</vt:lpstr>
      <vt:lpstr>Calibri</vt:lpstr>
      <vt:lpstr>Calibri Light</vt:lpstr>
      <vt:lpstr>Cascadia Code</vt:lpstr>
      <vt:lpstr>Helvetica</vt:lpstr>
      <vt:lpstr>Sakkal Majalla</vt:lpstr>
      <vt:lpstr>Symbol</vt:lpstr>
      <vt:lpstr>Tajawal Medium</vt:lpstr>
      <vt:lpstr>Times New Roman</vt:lpstr>
      <vt:lpstr>1_Office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Asmaa</cp:lastModifiedBy>
  <cp:revision>295</cp:revision>
  <dcterms:created xsi:type="dcterms:W3CDTF">2023-05-24T11:04:12Z</dcterms:created>
  <dcterms:modified xsi:type="dcterms:W3CDTF">2023-07-20T19:53:53Z</dcterms:modified>
</cp:coreProperties>
</file>