
<file path=[Content_Types].xml><?xml version="1.0" encoding="utf-8"?>
<Types xmlns="http://schemas.openxmlformats.org/package/2006/content-types">
  <Default Extension="jpeg" ContentType="image/jpeg"/>
  <Default Extension="jpg" ContentType="image/jp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480" r:id="rId2"/>
    <p:sldId id="303" r:id="rId3"/>
    <p:sldId id="494" r:id="rId4"/>
    <p:sldId id="532" r:id="rId5"/>
    <p:sldId id="524" r:id="rId6"/>
    <p:sldId id="526" r:id="rId7"/>
    <p:sldId id="527" r:id="rId8"/>
    <p:sldId id="533" r:id="rId9"/>
    <p:sldId id="534" r:id="rId10"/>
    <p:sldId id="529" r:id="rId11"/>
    <p:sldId id="530" r:id="rId12"/>
    <p:sldId id="531" r:id="rId13"/>
    <p:sldId id="525" r:id="rId14"/>
    <p:sldId id="499" r:id="rId15"/>
    <p:sldId id="513" r:id="rId16"/>
    <p:sldId id="514" r:id="rId17"/>
    <p:sldId id="517" r:id="rId18"/>
    <p:sldId id="518" r:id="rId19"/>
    <p:sldId id="520" r:id="rId20"/>
    <p:sldId id="521" r:id="rId21"/>
    <p:sldId id="522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4"/>
            <p14:sldId id="532"/>
            <p14:sldId id="524"/>
            <p14:sldId id="526"/>
            <p14:sldId id="527"/>
            <p14:sldId id="533"/>
            <p14:sldId id="534"/>
            <p14:sldId id="529"/>
            <p14:sldId id="530"/>
            <p14:sldId id="531"/>
            <p14:sldId id="525"/>
            <p14:sldId id="499"/>
            <p14:sldId id="513"/>
            <p14:sldId id="514"/>
            <p14:sldId id="517"/>
            <p14:sldId id="518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340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7.sv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Diaa Salama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5910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060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Orientation Week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95"/>
    </mc:Choice>
    <mc:Fallback xmlns="">
      <p:transition spd="slow" advTm="15889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5910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991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Orientation Week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Diaa Salama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35"/>
    </mc:Choice>
    <mc:Fallback xmlns="">
      <p:transition spd="slow" advTm="3313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338815" y="4672227"/>
            <a:ext cx="5277797" cy="116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1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One of the top 2% Scientists worldwide 2023 by Stanford university ranking. </a:t>
            </a:r>
            <a:endParaRPr lang="ar-EG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ar-EG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Email: diaasalama@midocean.edu.km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429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Dr.Diaa</a:t>
            </a:r>
            <a:r>
              <a:rPr lang="en-US" sz="24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 Salama </a:t>
            </a:r>
            <a:r>
              <a:rPr lang="en-US" sz="2400" b="1" dirty="0" err="1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Ph.D</a:t>
            </a:r>
            <a:endParaRPr lang="en-US" sz="24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80" t="61" r="380" b="177"/>
          <a:stretch/>
        </p:blipFill>
        <p:spPr>
          <a:xfrm>
            <a:off x="6688535" y="732541"/>
            <a:ext cx="4834771" cy="3131320"/>
          </a:xfr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742607"/>
              </p:ext>
            </p:extLst>
          </p:nvPr>
        </p:nvGraphicFramePr>
        <p:xfrm>
          <a:off x="1222310" y="996464"/>
          <a:ext cx="4867135" cy="5212080"/>
        </p:xfrm>
        <a:graphic>
          <a:graphicData uri="http://schemas.openxmlformats.org/drawingml/2006/table">
            <a:tbl>
              <a:tblPr firstRow="1" firstCol="1" bandRow="1"/>
              <a:tblGrid>
                <a:gridCol w="4867135">
                  <a:extLst>
                    <a:ext uri="{9D8B030D-6E8A-4147-A177-3AD203B41FA5}">
                      <a16:colId xmlns:a16="http://schemas.microsoft.com/office/drawing/2014/main" val="3806471446"/>
                    </a:ext>
                  </a:extLst>
                </a:gridCol>
              </a:tblGrid>
              <a:tr h="92938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Associate  Professor, Data Science Department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Faculty of Computers Science , </a:t>
                      </a:r>
                      <a:r>
                        <a:rPr lang="en-US" sz="1200" b="1" dirty="0" err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Misr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International University, 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On Leave from Faculty of Computers &amp; Artificial Intelligence,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University,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127241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National Committee of Communications and Information Technology, Academy of Scientific Research &amp; Technology, CAIRO,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839910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Telecommunication Union (ITU), United Nations (UN)</a:t>
                      </a:r>
                      <a:endParaRPr lang="en-US" sz="240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813688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Federation for Information Processing - IFIP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92615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Arab Republic of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Egypt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2021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645908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Benha University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2019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880189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of the DELL EMC AWARD for the academic year 2015/2016, 2016/2017, and  2017/2018       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9224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132242"/>
      </p:ext>
    </p:extLst>
  </p:cSld>
  <p:clrMapOvr>
    <a:masterClrMapping/>
  </p:clrMapOvr>
  <p:transition spd="slow" advTm="102427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ar-EG" sz="2000" b="1" dirty="0">
                <a:latin typeface="Alexandria Black" pitchFamily="2" charset="-78"/>
                <a:cs typeface="Alexandria Black" pitchFamily="2" charset="-78"/>
              </a:rPr>
              <a:t>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Basics data 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391633"/>
              </p:ext>
            </p:extLst>
          </p:nvPr>
        </p:nvGraphicFramePr>
        <p:xfrm>
          <a:off x="1324947" y="2141974"/>
          <a:ext cx="9233725" cy="3722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88562">
                  <a:extLst>
                    <a:ext uri="{9D8B030D-6E8A-4147-A177-3AD203B41FA5}">
                      <a16:colId xmlns:a16="http://schemas.microsoft.com/office/drawing/2014/main" val="1422698430"/>
                    </a:ext>
                  </a:extLst>
                </a:gridCol>
                <a:gridCol w="4845163">
                  <a:extLst>
                    <a:ext uri="{9D8B030D-6E8A-4147-A177-3AD203B41FA5}">
                      <a16:colId xmlns:a16="http://schemas.microsoft.com/office/drawing/2014/main" val="697483062"/>
                    </a:ext>
                  </a:extLst>
                </a:gridCol>
              </a:tblGrid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Instructor: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US" sz="1400" b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Associate Professor : Diaa Salama </a:t>
                      </a:r>
                      <a:endParaRPr lang="en-US" sz="1600" b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848846704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Cybersecurity Concepts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0392868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Code: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FNT625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1297747530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Program name: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Master of Financial Technology</a:t>
                      </a:r>
                      <a:endParaRPr lang="en-US" sz="105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78817006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University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 err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Midocean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4815145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Faculty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Faculty of Humanities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07333281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Department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Financial Technology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2571472108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Academic Year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2024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91436110"/>
                  </a:ext>
                </a:extLst>
              </a:tr>
              <a:tr h="432876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Teaching Language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English 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90701517"/>
                  </a:ext>
                </a:extLst>
              </a:tr>
              <a:tr h="624904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Date of establishment of the curriculum plan/Date of review of the curriculum plan.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2024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1950089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806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9"/>
    </mc:Choice>
    <mc:Fallback xmlns="">
      <p:transition advTm="2777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Aims &amp;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080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Give the students a basic understanding of Cyber security issues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Illustrate basic concepts about cryptography, network security protocols, and mechanisms to secure computers.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5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03616" y="870437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26729"/>
            <a:ext cx="10541000" cy="412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Communication: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Discussion panels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SIS tickets </a:t>
            </a:r>
          </a:p>
          <a:p>
            <a:pPr marL="342891" lvl="1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Course technology: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New infrastructure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Help us make it awesome!</a:t>
            </a:r>
          </a:p>
          <a:p>
            <a:endParaRPr lang="en-US" dirty="0"/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5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10541000" cy="2731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63800" indent="-287020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English/Arabic</a:t>
            </a:r>
          </a:p>
          <a:p>
            <a:pPr marL="246380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80–90-minute videos</a:t>
            </a:r>
          </a:p>
          <a:p>
            <a:pPr marL="2463800" marR="508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Practice Questions by the end of each  domain</a:t>
            </a:r>
          </a:p>
          <a:p>
            <a:pPr marL="246380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Extra study resources (if needed)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en-US" sz="39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en-US" b="1" spc="5" dirty="0">
                <a:latin typeface="Alexandria Medium" pitchFamily="2" charset="-78"/>
                <a:cs typeface="Alexandria Medium" pitchFamily="2" charset="-78"/>
              </a:rPr>
              <a:t>	YOU</a:t>
            </a:r>
            <a:r>
              <a:rPr lang="en-US" b="1" spc="-35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u="heavy" spc="5" dirty="0"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MUST</a:t>
            </a:r>
            <a:r>
              <a:rPr lang="en-US" b="1" spc="-50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KNOW</a:t>
            </a:r>
            <a:r>
              <a:rPr lang="en-US" b="1" spc="-30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THE</a:t>
            </a:r>
            <a:r>
              <a:rPr lang="en-US" b="1" spc="5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15" dirty="0">
                <a:latin typeface="Alexandria Medium" pitchFamily="2" charset="-78"/>
                <a:cs typeface="Alexandria Medium" pitchFamily="2" charset="-78"/>
              </a:rPr>
              <a:t>BASICS</a:t>
            </a:r>
            <a:r>
              <a:rPr lang="en-US" b="1" spc="55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FIRST</a:t>
            </a:r>
            <a:endParaRPr lang="en-US" dirty="0">
              <a:latin typeface="Alexandria Medium" pitchFamily="2" charset="-78"/>
              <a:cs typeface="Alexandria Medium" pitchFamily="2" charset="-78"/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7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51"/>
    </mc:Choice>
    <mc:Fallback xmlns="">
      <p:transition advTm="4675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175624" y="992181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Prerequisites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542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00B0F0"/>
                </a:solidFill>
              </a:rPr>
              <a:t>Prerequisites:</a:t>
            </a:r>
          </a:p>
          <a:p>
            <a:pPr marL="299085" marR="5080" indent="-287020"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No</a:t>
            </a:r>
            <a:r>
              <a:rPr lang="en-US" sz="2800" b="1" spc="-2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1600" spc="-8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prerequisites</a:t>
            </a:r>
          </a:p>
          <a:p>
            <a:pPr marL="299085" marR="5080" lvl="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No</a:t>
            </a:r>
            <a:r>
              <a:rPr lang="en-US" sz="2800" spc="-1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1600" spc="-8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</a:t>
            </a:r>
            <a:r>
              <a:rPr lang="en-US" sz="1600" spc="-2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-4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experience</a:t>
            </a:r>
            <a:r>
              <a:rPr lang="en-US" sz="1600" spc="-3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5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lang="en-US" sz="1600" spc="-1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-7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cybersecurity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99085" lvl="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spc="-55" dirty="0">
                <a:solidFill>
                  <a:prstClr val="black"/>
                </a:solidFill>
                <a:latin typeface="Alexandria Medium" pitchFamily="2" charset="-78"/>
                <a:cs typeface="Alexandria Medium" pitchFamily="2" charset="-78"/>
              </a:rPr>
              <a:t>Only</a:t>
            </a:r>
            <a:endParaRPr lang="en-US" sz="2800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927100" marR="96520" lvl="1" indent="-457200">
              <a:lnSpc>
                <a:spcPct val="150000"/>
              </a:lnSpc>
              <a:buFont typeface="Wingdings"/>
              <a:buChar char=""/>
              <a:tabLst>
                <a:tab pos="926465" algn="l"/>
                <a:tab pos="927100" algn="l"/>
              </a:tabLst>
            </a:pPr>
            <a:r>
              <a:rPr lang="en-US" u="heavy" spc="-10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Basic</a:t>
            </a:r>
            <a:r>
              <a:rPr lang="en-US" u="heavy" spc="-5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information</a:t>
            </a:r>
            <a:r>
              <a:rPr lang="en-US" u="heavy" spc="-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5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technology</a:t>
            </a:r>
            <a:r>
              <a:rPr lang="en-US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8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(IT) </a:t>
            </a:r>
            <a:r>
              <a:rPr lang="en-US" spc="-685" dirty="0">
                <a:solidFill>
                  <a:prstClr val="black"/>
                </a:solid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6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knowledge &amp; 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Network basics) &amp; Math courses</a:t>
            </a:r>
            <a:r>
              <a:rPr lang="en-US" u="heavy" spc="-6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.</a:t>
            </a:r>
            <a:endParaRPr lang="en-US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927100" lvl="1" indent="-457200">
              <a:lnSpc>
                <a:spcPct val="150000"/>
              </a:lnSpc>
              <a:buFont typeface="Wingdings"/>
              <a:buChar char=""/>
              <a:tabLst>
                <a:tab pos="926465" algn="l"/>
                <a:tab pos="927100" algn="l"/>
              </a:tabLst>
            </a:pPr>
            <a:r>
              <a:rPr lang="en-US" u="heavy" spc="-10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Basic</a:t>
            </a:r>
            <a:r>
              <a:rPr lang="en-US" u="heavy" spc="-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English</a:t>
            </a:r>
            <a:r>
              <a:rPr lang="en-US" u="heavy" spc="-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understanding</a:t>
            </a:r>
            <a:endParaRPr lang="en-US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lvl="1">
              <a:lnSpc>
                <a:spcPct val="8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96"/>
    </mc:Choice>
    <mc:Fallback xmlns="">
      <p:transition advTm="607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8758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This could be achieved through the following: 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18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- Class Lectures</a:t>
            </a:r>
            <a:endParaRPr lang="en-US" dirty="0">
              <a:solidFill>
                <a:srgbClr val="00B0F0"/>
              </a:solidFill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B0F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Tutorials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Quizzes.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In-Class activities and attendance.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Final examination.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-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Problem Solving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7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82"/>
    </mc:Choice>
    <mc:Fallback xmlns="">
      <p:transition advTm="6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1054100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80000"/>
              </a:lnSpc>
            </a:pPr>
            <a:endParaRPr lang="en-US" sz="700" dirty="0">
              <a:solidFill>
                <a:srgbClr val="CC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Work and Grading:</a:t>
            </a:r>
          </a:p>
          <a:p>
            <a:pPr lvl="1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~ 10 Quizzes and Weekly Exam</a:t>
            </a:r>
          </a:p>
          <a:p>
            <a:pPr lvl="1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~9 homework assignments: </a:t>
            </a:r>
          </a:p>
          <a:p>
            <a:pPr lvl="2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 1: interactive, solve together</a:t>
            </a:r>
          </a:p>
          <a:p>
            <a:pPr lvl="2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 2: written, solve together, write up alone, electronic submission through Moodle</a:t>
            </a:r>
          </a:p>
          <a:p>
            <a:pPr lvl="2">
              <a:lnSpc>
                <a:spcPct val="150000"/>
              </a:lnSpc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scale</a:t>
            </a:r>
          </a:p>
          <a:p>
            <a:pPr>
              <a:lnSpc>
                <a:spcPct val="80000"/>
              </a:lnSpc>
            </a:pPr>
            <a:endParaRPr lang="en-US" sz="700" dirty="0"/>
          </a:p>
          <a:p>
            <a:pPr>
              <a:lnSpc>
                <a:spcPct val="80000"/>
              </a:lnSpc>
            </a:pPr>
            <a:endParaRPr lang="en-US" sz="400" dirty="0"/>
          </a:p>
          <a:p>
            <a:pPr>
              <a:lnSpc>
                <a:spcPct val="8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Contests!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9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14"/>
    </mc:Choice>
    <mc:Fallback xmlns="">
      <p:transition advTm="5231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Text Book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6706118" cy="2890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68" lvl="0" indent="-25716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333399"/>
              </a:buClr>
              <a:buFont typeface="Wingdings" pitchFamily="2" charset="2"/>
              <a:buChar char="§"/>
            </a:pPr>
            <a:r>
              <a:rPr 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Not required, but for students who want to read more we recommend</a:t>
            </a: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endParaRPr lang="en-US" sz="8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Russell &amp; </a:t>
            </a:r>
            <a:r>
              <a:rPr 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Norvig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AI: A Modern Approach, 3rd Ed.</a:t>
            </a:r>
            <a:endParaRPr lang="en-US" sz="14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342891" lvl="1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</a:pPr>
            <a:endParaRPr lang="en-US" sz="14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Warning: Not a course textbook,  so our presentation does not necessarily follow the presentation in the book.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7123" y="1700546"/>
            <a:ext cx="3403454" cy="435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0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5"/>
    </mc:Choice>
    <mc:Fallback xmlns="">
      <p:transition advTm="5734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Textbook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7123" y="1700546"/>
            <a:ext cx="3403454" cy="4355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1364" y="1700546"/>
            <a:ext cx="3655759" cy="43553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81" y="2095405"/>
            <a:ext cx="3704084" cy="395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87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6" y="975974"/>
            <a:ext cx="8114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content and Weekly plan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866008"/>
              </p:ext>
            </p:extLst>
          </p:nvPr>
        </p:nvGraphicFramePr>
        <p:xfrm>
          <a:off x="2407795" y="1704581"/>
          <a:ext cx="9255470" cy="498815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17036">
                  <a:extLst>
                    <a:ext uri="{9D8B030D-6E8A-4147-A177-3AD203B41FA5}">
                      <a16:colId xmlns:a16="http://schemas.microsoft.com/office/drawing/2014/main" val="2936158065"/>
                    </a:ext>
                  </a:extLst>
                </a:gridCol>
                <a:gridCol w="4263593">
                  <a:extLst>
                    <a:ext uri="{9D8B030D-6E8A-4147-A177-3AD203B41FA5}">
                      <a16:colId xmlns:a16="http://schemas.microsoft.com/office/drawing/2014/main" val="20552044"/>
                    </a:ext>
                  </a:extLst>
                </a:gridCol>
                <a:gridCol w="1959429">
                  <a:extLst>
                    <a:ext uri="{9D8B030D-6E8A-4147-A177-3AD203B41FA5}">
                      <a16:colId xmlns:a16="http://schemas.microsoft.com/office/drawing/2014/main" val="2367140906"/>
                    </a:ext>
                  </a:extLst>
                </a:gridCol>
                <a:gridCol w="2015412">
                  <a:extLst>
                    <a:ext uri="{9D8B030D-6E8A-4147-A177-3AD203B41FA5}">
                      <a16:colId xmlns:a16="http://schemas.microsoft.com/office/drawing/2014/main" val="3263546417"/>
                    </a:ext>
                  </a:extLst>
                </a:gridCol>
              </a:tblGrid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Topic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Date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Notes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543048995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Introduction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1056471328"/>
                  </a:ext>
                </a:extLst>
              </a:tr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Introduction to Network and Network Security 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70908886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3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Introduction to Security 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1896279124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4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Classical Encryption Techniques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933607341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5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Block Cipher and DES(</a:t>
                      </a:r>
                      <a:r>
                        <a:rPr lang="en-GB" sz="1200" b="1" dirty="0" err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Feistel</a:t>
                      </a: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Cipher)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523060432"/>
                  </a:ext>
                </a:extLst>
              </a:tr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6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Block Cipher and DES(Attacks on DES)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12958020"/>
                  </a:ext>
                </a:extLst>
              </a:tr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7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Finite Fields(Fields and Modular Arithmetic)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99709918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8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Advanced Encryption Standard (AES)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755839046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9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Public Key Cryptography RSA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161600629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10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Message Authentication and Hashing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579900536"/>
                  </a:ext>
                </a:extLst>
              </a:tr>
              <a:tr h="202567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Eid ElFetr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615795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11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Introduction to Cloud Computing 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Lecture &amp; Exam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4178254351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12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Revision 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816609813"/>
                  </a:ext>
                </a:extLst>
              </a:tr>
              <a:tr h="357019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13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Final Exams 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732083873"/>
                  </a:ext>
                </a:extLst>
              </a:tr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14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Final Exams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3758276820"/>
                  </a:ext>
                </a:extLst>
              </a:tr>
              <a:tr h="20256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Final Exams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 </a:t>
                      </a:r>
                      <a:endParaRPr lang="en-US" sz="1000" b="1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0435" marR="60435" marT="0" marB="0"/>
                </a:tc>
                <a:extLst>
                  <a:ext uri="{0D108BD9-81ED-4DB2-BD59-A6C34878D82A}">
                    <a16:rowId xmlns:a16="http://schemas.microsoft.com/office/drawing/2014/main" val="2821961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27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1963"/>
    </mc:Choice>
    <mc:Fallback xmlns="">
      <p:transition advTm="20196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This Course Good For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9085" lvl="0" indent="-287020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Professionals</a:t>
            </a:r>
          </a:p>
          <a:p>
            <a:pPr marL="299085" lvl="0" indent="-287020">
              <a:lnSpc>
                <a:spcPct val="15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Career-changers</a:t>
            </a:r>
          </a:p>
          <a:p>
            <a:pPr marL="299085" lvl="0" indent="-287020">
              <a:lnSpc>
                <a:spcPct val="15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College students or recent graduates</a:t>
            </a:r>
          </a:p>
          <a:p>
            <a:pPr marL="299085" marR="340360" lvl="0" indent="-287020">
              <a:lnSpc>
                <a:spcPct val="15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Advanced high school students or  recent graduates</a:t>
            </a:r>
          </a:p>
          <a:p>
            <a:pPr marL="299085" lvl="0" indent="-287020">
              <a:lnSpc>
                <a:spcPct val="15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People interested in Cybersecurity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7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734"/>
    </mc:Choice>
    <mc:Fallback xmlns="">
      <p:transition advTm="5273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447705" y="2486017"/>
            <a:ext cx="7920230" cy="1989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9085" lvl="0" indent="-287020">
              <a:lnSpc>
                <a:spcPct val="20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10 Weekly Exams  MCQs / each Exam 8 Questions </a:t>
            </a:r>
          </a:p>
          <a:p>
            <a:pPr marL="299085" lvl="0" indent="-287020">
              <a:lnSpc>
                <a:spcPct val="2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24 Minutes</a:t>
            </a:r>
          </a:p>
          <a:p>
            <a:pPr marL="299085" lvl="0" indent="-287020">
              <a:lnSpc>
                <a:spcPct val="2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 Availability: English</a:t>
            </a:r>
          </a:p>
          <a:p>
            <a:pPr marL="299085" lvl="0" indent="-287020">
              <a:lnSpc>
                <a:spcPct val="2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 Exam MCQs / 20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94"/>
    </mc:Choice>
    <mc:Fallback xmlns="">
      <p:transition advTm="4379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Basics Terminology 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4099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Lets Start our Course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21"/>
    </mc:Choice>
    <mc:Fallback xmlns="">
      <p:transition spd="slow" advTm="23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What is Networking!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object 6"/>
          <p:cNvGrpSpPr/>
          <p:nvPr/>
        </p:nvGrpSpPr>
        <p:grpSpPr>
          <a:xfrm>
            <a:off x="3270960" y="2397541"/>
            <a:ext cx="7055326" cy="1823866"/>
            <a:chOff x="1050036" y="967593"/>
            <a:chExt cx="7055326" cy="1823866"/>
          </a:xfrm>
        </p:grpSpPr>
        <p:sp>
          <p:nvSpPr>
            <p:cNvPr id="13" name="object 7"/>
            <p:cNvSpPr/>
            <p:nvPr/>
          </p:nvSpPr>
          <p:spPr>
            <a:xfrm>
              <a:off x="1050036" y="1737359"/>
              <a:ext cx="6475095" cy="1054100"/>
            </a:xfrm>
            <a:custGeom>
              <a:avLst/>
              <a:gdLst/>
              <a:ahLst/>
              <a:cxnLst/>
              <a:rect l="l" t="t" r="r" b="b"/>
              <a:pathLst>
                <a:path w="6475095" h="1054100">
                  <a:moveTo>
                    <a:pt x="6474714" y="0"/>
                  </a:moveTo>
                  <a:lnTo>
                    <a:pt x="0" y="0"/>
                  </a:lnTo>
                  <a:lnTo>
                    <a:pt x="0" y="1053845"/>
                  </a:lnTo>
                  <a:lnTo>
                    <a:pt x="6474714" y="1053845"/>
                  </a:lnTo>
                  <a:lnTo>
                    <a:pt x="64747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4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96959" y="967593"/>
              <a:ext cx="1708403" cy="1709166"/>
            </a:xfrm>
            <a:prstGeom prst="rect">
              <a:avLst/>
            </a:prstGeom>
          </p:spPr>
        </p:pic>
      </p:grpSp>
      <p:sp>
        <p:nvSpPr>
          <p:cNvPr id="15" name="object 9"/>
          <p:cNvSpPr txBox="1"/>
          <p:nvPr/>
        </p:nvSpPr>
        <p:spPr>
          <a:xfrm>
            <a:off x="1162888" y="2502636"/>
            <a:ext cx="6834505" cy="174470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82575" marR="596265">
              <a:lnSpc>
                <a:spcPct val="150000"/>
              </a:lnSpc>
              <a:spcBef>
                <a:spcPts val="85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network is simply two or more computers linked  together to share data, information or resources.</a:t>
            </a:r>
          </a:p>
          <a:p>
            <a:pPr marR="560070" algn="ctr">
              <a:spcBef>
                <a:spcPts val="1645"/>
              </a:spcBef>
            </a:pPr>
            <a:r>
              <a:rPr sz="2000" b="1" spc="-135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Types</a:t>
            </a:r>
            <a:r>
              <a:rPr sz="2000" b="1" spc="-295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000" b="1" spc="-85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of</a:t>
            </a:r>
            <a:r>
              <a:rPr sz="2000" b="1" spc="-295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r>
              <a:rPr sz="2000" b="1" spc="-100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Ne</a:t>
            </a:r>
            <a:r>
              <a:rPr sz="2000" b="1" spc="-80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t</a:t>
            </a:r>
            <a:r>
              <a:rPr sz="2000" b="1" spc="-70" dirty="0">
                <a:solidFill>
                  <a:srgbClr val="171F21"/>
                </a:solidFill>
                <a:latin typeface="Alexandria Black" pitchFamily="2" charset="-78"/>
                <a:cs typeface="Alexandria Black" pitchFamily="2" charset="-78"/>
              </a:rPr>
              <a:t>works</a:t>
            </a:r>
            <a:endParaRPr sz="2000" dirty="0">
              <a:solidFill>
                <a:prstClr val="black"/>
              </a:solidFill>
              <a:latin typeface="Alexandria Black" pitchFamily="2" charset="-78"/>
              <a:cs typeface="Alexandria Black" pitchFamily="2" charset="-78"/>
            </a:endParaRPr>
          </a:p>
          <a:p>
            <a:pPr marL="12700">
              <a:spcBef>
                <a:spcPts val="1555"/>
              </a:spcBef>
              <a:tabLst>
                <a:tab pos="3728085" algn="l"/>
              </a:tabLst>
            </a:pPr>
            <a:r>
              <a:rPr dirty="0">
                <a:solidFill>
                  <a:prstClr val="black"/>
                </a:solidFill>
                <a:latin typeface="Alexandria Medium" pitchFamily="2" charset="-78"/>
                <a:cs typeface="Alexandria Medium" pitchFamily="2" charset="-78"/>
              </a:rPr>
              <a:t>Local Area Network (LAN)	Wide Area Network (WAN)</a:t>
            </a:r>
          </a:p>
        </p:txBody>
      </p:sp>
      <p:pic>
        <p:nvPicPr>
          <p:cNvPr id="16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6314" y="4640370"/>
            <a:ext cx="2268461" cy="1079705"/>
          </a:xfrm>
          <a:prstGeom prst="rect">
            <a:avLst/>
          </a:prstGeom>
        </p:spPr>
      </p:pic>
      <p:pic>
        <p:nvPicPr>
          <p:cNvPr id="17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93233" y="4567169"/>
            <a:ext cx="2571750" cy="106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Network Devices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8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6913" y="3307051"/>
            <a:ext cx="1171194" cy="685800"/>
          </a:xfrm>
          <a:prstGeom prst="rect">
            <a:avLst/>
          </a:prstGeom>
        </p:spPr>
      </p:pic>
      <p:sp>
        <p:nvSpPr>
          <p:cNvPr id="19" name="object 7"/>
          <p:cNvSpPr txBox="1"/>
          <p:nvPr/>
        </p:nvSpPr>
        <p:spPr>
          <a:xfrm>
            <a:off x="2322990" y="2632682"/>
            <a:ext cx="10350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55270">
              <a:lnSpc>
                <a:spcPct val="100000"/>
              </a:lnSpc>
              <a:spcBef>
                <a:spcPts val="95"/>
              </a:spcBef>
            </a:pPr>
            <a:r>
              <a:rPr sz="2000" spc="-15" dirty="0">
                <a:solidFill>
                  <a:srgbClr val="3D454B"/>
                </a:solidFill>
                <a:latin typeface="Lucida Sans Unicode"/>
                <a:cs typeface="Lucida Sans Unicode"/>
              </a:rPr>
              <a:t>Hub </a:t>
            </a:r>
            <a:r>
              <a:rPr sz="2000" spc="-10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20" dirty="0">
                <a:solidFill>
                  <a:srgbClr val="3D454B"/>
                </a:solidFill>
                <a:latin typeface="Lucida Sans Unicode"/>
                <a:cs typeface="Lucida Sans Unicode"/>
              </a:rPr>
              <a:t>(Layer</a:t>
            </a:r>
            <a:r>
              <a:rPr sz="2000" spc="-110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95" dirty="0">
                <a:solidFill>
                  <a:srgbClr val="3D454B"/>
                </a:solidFill>
                <a:latin typeface="Lucida Sans Unicode"/>
                <a:cs typeface="Lucida Sans Unicode"/>
              </a:rPr>
              <a:t>1)</a:t>
            </a:r>
            <a:endParaRPr sz="2000" dirty="0">
              <a:latin typeface="Lucida Sans Unicode"/>
              <a:cs typeface="Lucida Sans Unicode"/>
            </a:endParaRPr>
          </a:p>
        </p:txBody>
      </p:sp>
      <p:sp>
        <p:nvSpPr>
          <p:cNvPr id="20" name="object 8"/>
          <p:cNvSpPr txBox="1"/>
          <p:nvPr/>
        </p:nvSpPr>
        <p:spPr>
          <a:xfrm>
            <a:off x="1612044" y="4121121"/>
            <a:ext cx="2456815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wired devices that  connects multiple devices  in a network.</a:t>
            </a:r>
          </a:p>
          <a:p>
            <a:pPr marL="114935" marR="107950" indent="1270" algn="ctr">
              <a:lnSpc>
                <a:spcPct val="100000"/>
              </a:lnSpc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Hubs are wired devices  and are not as smart as  switches or routers.</a:t>
            </a:r>
          </a:p>
        </p:txBody>
      </p:sp>
      <p:pic>
        <p:nvPicPr>
          <p:cNvPr id="21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63778" y="3464023"/>
            <a:ext cx="2116074" cy="685800"/>
          </a:xfrm>
          <a:prstGeom prst="rect">
            <a:avLst/>
          </a:prstGeom>
        </p:spPr>
      </p:pic>
      <p:sp>
        <p:nvSpPr>
          <p:cNvPr id="22" name="object 10"/>
          <p:cNvSpPr txBox="1"/>
          <p:nvPr/>
        </p:nvSpPr>
        <p:spPr>
          <a:xfrm>
            <a:off x="4985672" y="2774921"/>
            <a:ext cx="12719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40029">
              <a:lnSpc>
                <a:spcPct val="100000"/>
              </a:lnSpc>
              <a:spcBef>
                <a:spcPts val="95"/>
              </a:spcBef>
            </a:pPr>
            <a:r>
              <a:rPr sz="2000" spc="-30" dirty="0">
                <a:solidFill>
                  <a:srgbClr val="3D454B"/>
                </a:solidFill>
                <a:latin typeface="Lucida Sans Unicode"/>
                <a:cs typeface="Lucida Sans Unicode"/>
              </a:rPr>
              <a:t>Switch </a:t>
            </a:r>
            <a:r>
              <a:rPr sz="2000" spc="-25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20" dirty="0">
                <a:solidFill>
                  <a:srgbClr val="3D454B"/>
                </a:solidFill>
                <a:latin typeface="Lucida Sans Unicode"/>
                <a:cs typeface="Lucida Sans Unicode"/>
              </a:rPr>
              <a:t>(Layer</a:t>
            </a:r>
            <a:r>
              <a:rPr sz="2000" spc="-110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130" dirty="0">
                <a:solidFill>
                  <a:srgbClr val="3D454B"/>
                </a:solidFill>
                <a:latin typeface="Lucida Sans Unicode"/>
                <a:cs typeface="Lucida Sans Unicode"/>
              </a:rPr>
              <a:t>2</a:t>
            </a:r>
            <a:r>
              <a:rPr sz="2000" spc="-325" dirty="0">
                <a:solidFill>
                  <a:srgbClr val="3D454B"/>
                </a:solidFill>
                <a:latin typeface="Lucida Sans Unicode"/>
                <a:cs typeface="Lucida Sans Unicode"/>
              </a:rPr>
              <a:t>/</a:t>
            </a:r>
            <a:r>
              <a:rPr sz="2000" spc="-130" dirty="0">
                <a:solidFill>
                  <a:srgbClr val="3D454B"/>
                </a:solidFill>
                <a:latin typeface="Lucida Sans Unicode"/>
                <a:cs typeface="Lucida Sans Unicode"/>
              </a:rPr>
              <a:t>3</a:t>
            </a:r>
            <a:r>
              <a:rPr sz="2000" spc="-60" dirty="0">
                <a:solidFill>
                  <a:srgbClr val="3D454B"/>
                </a:solidFill>
                <a:latin typeface="Lucida Sans Unicode"/>
                <a:cs typeface="Lucida Sans Unicode"/>
              </a:rPr>
              <a:t>)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23" name="object 11"/>
          <p:cNvSpPr txBox="1"/>
          <p:nvPr/>
        </p:nvSpPr>
        <p:spPr>
          <a:xfrm>
            <a:off x="4190907" y="4368263"/>
            <a:ext cx="2981325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7320" marR="139700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intelligent hub that know  the addresses of the devices  connected to them.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Switches are wired devices that  are smarter than hubs, but not  as smart as routers</a:t>
            </a:r>
          </a:p>
        </p:txBody>
      </p:sp>
      <p:pic>
        <p:nvPicPr>
          <p:cNvPr id="24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65524" y="2262365"/>
            <a:ext cx="1322831" cy="1295368"/>
          </a:xfrm>
          <a:prstGeom prst="rect">
            <a:avLst/>
          </a:prstGeom>
        </p:spPr>
      </p:pic>
      <p:sp>
        <p:nvSpPr>
          <p:cNvPr id="26" name="object 13"/>
          <p:cNvSpPr txBox="1"/>
          <p:nvPr/>
        </p:nvSpPr>
        <p:spPr>
          <a:xfrm>
            <a:off x="8672229" y="2185896"/>
            <a:ext cx="10344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03505">
              <a:lnSpc>
                <a:spcPct val="100000"/>
              </a:lnSpc>
              <a:spcBef>
                <a:spcPts val="95"/>
              </a:spcBef>
            </a:pPr>
            <a:r>
              <a:rPr sz="2000" spc="-25" dirty="0">
                <a:solidFill>
                  <a:srgbClr val="3D454B"/>
                </a:solidFill>
                <a:latin typeface="Lucida Sans Unicode"/>
                <a:cs typeface="Lucida Sans Unicode"/>
              </a:rPr>
              <a:t>Router </a:t>
            </a:r>
            <a:r>
              <a:rPr sz="2000" spc="-20" dirty="0">
                <a:solidFill>
                  <a:srgbClr val="3D454B"/>
                </a:solidFill>
                <a:latin typeface="Lucida Sans Unicode"/>
                <a:cs typeface="Lucida Sans Unicode"/>
              </a:rPr>
              <a:t> (Layer</a:t>
            </a:r>
            <a:r>
              <a:rPr sz="2000" spc="-110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130" dirty="0">
                <a:solidFill>
                  <a:srgbClr val="3D454B"/>
                </a:solidFill>
                <a:latin typeface="Lucida Sans Unicode"/>
                <a:cs typeface="Lucida Sans Unicode"/>
              </a:rPr>
              <a:t>3</a:t>
            </a:r>
            <a:r>
              <a:rPr sz="2000" spc="-60" dirty="0">
                <a:solidFill>
                  <a:srgbClr val="3D454B"/>
                </a:solidFill>
                <a:latin typeface="Lucida Sans Unicode"/>
                <a:cs typeface="Lucida Sans Unicode"/>
              </a:rPr>
              <a:t>)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7372510" y="3674335"/>
            <a:ext cx="2740025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Used to control traffic flow  on networks and are used to  connect similar networks  and control traffic flow  between them.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Routers can be wired or  wireless. Routers determine  the most efficient “route”</a:t>
            </a:r>
          </a:p>
        </p:txBody>
      </p:sp>
    </p:spTree>
    <p:extLst>
      <p:ext uri="{BB962C8B-B14F-4D97-AF65-F5344CB8AC3E}">
        <p14:creationId xmlns:p14="http://schemas.microsoft.com/office/powerpoint/2010/main" val="216218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312"/>
    </mc:Choice>
    <mc:Fallback xmlns="">
      <p:transition advTm="12531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Network Devices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object 7"/>
          <p:cNvSpPr txBox="1"/>
          <p:nvPr/>
        </p:nvSpPr>
        <p:spPr>
          <a:xfrm>
            <a:off x="2311705" y="2261024"/>
            <a:ext cx="15100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87655">
              <a:lnSpc>
                <a:spcPct val="100000"/>
              </a:lnSpc>
              <a:spcBef>
                <a:spcPts val="95"/>
              </a:spcBef>
            </a:pPr>
            <a:r>
              <a:rPr sz="2000" spc="-35" dirty="0">
                <a:solidFill>
                  <a:srgbClr val="3D454B"/>
                </a:solidFill>
                <a:latin typeface="Lucida Sans Unicode"/>
                <a:cs typeface="Lucida Sans Unicode"/>
              </a:rPr>
              <a:t>Firewall </a:t>
            </a:r>
            <a:r>
              <a:rPr sz="2000" spc="-30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20" dirty="0">
                <a:solidFill>
                  <a:srgbClr val="3D454B"/>
                </a:solidFill>
                <a:latin typeface="Lucida Sans Unicode"/>
                <a:cs typeface="Lucida Sans Unicode"/>
              </a:rPr>
              <a:t>(Layer</a:t>
            </a:r>
            <a:r>
              <a:rPr sz="2000" spc="-114" dirty="0">
                <a:solidFill>
                  <a:srgbClr val="3D454B"/>
                </a:solidFill>
                <a:latin typeface="Lucida Sans Unicode"/>
                <a:cs typeface="Lucida Sans Unicode"/>
              </a:rPr>
              <a:t> </a:t>
            </a:r>
            <a:r>
              <a:rPr sz="2000" spc="-180" dirty="0">
                <a:solidFill>
                  <a:srgbClr val="3D454B"/>
                </a:solidFill>
                <a:latin typeface="Lucida Sans Unicode"/>
                <a:cs typeface="Lucida Sans Unicode"/>
              </a:rPr>
              <a:t>3/</a:t>
            </a:r>
            <a:r>
              <a:rPr sz="2000" spc="-210" dirty="0">
                <a:solidFill>
                  <a:srgbClr val="3D454B"/>
                </a:solidFill>
                <a:latin typeface="Lucida Sans Unicode"/>
                <a:cs typeface="Lucida Sans Unicode"/>
              </a:rPr>
              <a:t>4</a:t>
            </a:r>
            <a:r>
              <a:rPr sz="2000" spc="-204" dirty="0">
                <a:solidFill>
                  <a:srgbClr val="3D454B"/>
                </a:solidFill>
                <a:latin typeface="Lucida Sans Unicode"/>
                <a:cs typeface="Lucida Sans Unicode"/>
              </a:rPr>
              <a:t>/</a:t>
            </a:r>
            <a:r>
              <a:rPr sz="2000" spc="-250" dirty="0">
                <a:solidFill>
                  <a:srgbClr val="3D454B"/>
                </a:solidFill>
                <a:latin typeface="Lucida Sans Unicode"/>
                <a:cs typeface="Lucida Sans Unicode"/>
              </a:rPr>
              <a:t>7</a:t>
            </a:r>
            <a:r>
              <a:rPr sz="2000" spc="-60" dirty="0">
                <a:solidFill>
                  <a:srgbClr val="3D454B"/>
                </a:solidFill>
                <a:latin typeface="Lucida Sans Unicode"/>
                <a:cs typeface="Lucida Sans Unicode"/>
              </a:rPr>
              <a:t>)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29" name="object 8"/>
          <p:cNvSpPr txBox="1"/>
          <p:nvPr/>
        </p:nvSpPr>
        <p:spPr>
          <a:xfrm>
            <a:off x="1007706" y="3876972"/>
            <a:ext cx="3016975" cy="1982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network device used to  filter traffic that is It is  typically deployed  between a private network  and the internet. Firewalls  filter traffic based on a  defined set of rules, also  called filters or access  control lists</a:t>
            </a:r>
          </a:p>
        </p:txBody>
      </p:sp>
      <p:sp>
        <p:nvSpPr>
          <p:cNvPr id="30" name="object 9"/>
          <p:cNvSpPr txBox="1"/>
          <p:nvPr/>
        </p:nvSpPr>
        <p:spPr>
          <a:xfrm>
            <a:off x="4674922" y="2918631"/>
            <a:ext cx="7848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3D454B"/>
                </a:solidFill>
                <a:latin typeface="Lucida Sans Unicode"/>
                <a:cs typeface="Lucida Sans Unicode"/>
              </a:rPr>
              <a:t>Server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31" name="object 10"/>
          <p:cNvSpPr txBox="1"/>
          <p:nvPr/>
        </p:nvSpPr>
        <p:spPr>
          <a:xfrm>
            <a:off x="4377233" y="3921422"/>
            <a:ext cx="2575560" cy="1982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915" marR="74295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computer that provides  information to other  computers on a network.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Some common servers are  web servers, email servers,  database servers and file  servers.</a:t>
            </a:r>
          </a:p>
        </p:txBody>
      </p:sp>
      <p:sp>
        <p:nvSpPr>
          <p:cNvPr id="32" name="object 11"/>
          <p:cNvSpPr txBox="1"/>
          <p:nvPr/>
        </p:nvSpPr>
        <p:spPr>
          <a:xfrm>
            <a:off x="7846874" y="2242736"/>
            <a:ext cx="109537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25" dirty="0">
                <a:solidFill>
                  <a:srgbClr val="3D454B"/>
                </a:solidFill>
                <a:latin typeface="Lucida Sans Unicode"/>
                <a:cs typeface="Lucida Sans Unicode"/>
              </a:rPr>
              <a:t>Endp</a:t>
            </a:r>
            <a:r>
              <a:rPr sz="2000" spc="-30" dirty="0">
                <a:solidFill>
                  <a:srgbClr val="3D454B"/>
                </a:solidFill>
                <a:latin typeface="Lucida Sans Unicode"/>
                <a:cs typeface="Lucida Sans Unicode"/>
              </a:rPr>
              <a:t>o</a:t>
            </a:r>
            <a:r>
              <a:rPr sz="2000" spc="-45" dirty="0">
                <a:solidFill>
                  <a:srgbClr val="3D454B"/>
                </a:solidFill>
                <a:latin typeface="Lucida Sans Unicode"/>
                <a:cs typeface="Lucida Sans Unicode"/>
              </a:rPr>
              <a:t>int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33" name="object 12"/>
          <p:cNvSpPr txBox="1"/>
          <p:nvPr/>
        </p:nvSpPr>
        <p:spPr>
          <a:xfrm>
            <a:off x="7305092" y="3759624"/>
            <a:ext cx="3145194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382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Endpoints are the ends of a  network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communication  link.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endpoint can be another  server, desktop workstation,  laptop, tablet, mobile phone  or any other end user  device.</a:t>
            </a:r>
          </a:p>
        </p:txBody>
      </p:sp>
      <p:pic>
        <p:nvPicPr>
          <p:cNvPr id="34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49069" y="2915582"/>
            <a:ext cx="1403604" cy="940308"/>
          </a:xfrm>
          <a:prstGeom prst="rect">
            <a:avLst/>
          </a:prstGeom>
        </p:spPr>
      </p:pic>
      <p:pic>
        <p:nvPicPr>
          <p:cNvPr id="35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27777" y="2586399"/>
            <a:ext cx="1160526" cy="1160526"/>
          </a:xfrm>
          <a:prstGeom prst="rect">
            <a:avLst/>
          </a:prstGeom>
        </p:spPr>
      </p:pic>
      <p:pic>
        <p:nvPicPr>
          <p:cNvPr id="36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44694" y="2702657"/>
            <a:ext cx="1499734" cy="408347"/>
          </a:xfrm>
          <a:prstGeom prst="rect">
            <a:avLst/>
          </a:prstGeom>
        </p:spPr>
      </p:pic>
      <p:pic>
        <p:nvPicPr>
          <p:cNvPr id="37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627865" y="3195287"/>
            <a:ext cx="1577146" cy="36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7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5610"/>
    </mc:Choice>
    <mc:Fallback xmlns="">
      <p:transition advTm="16561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80743" y="19763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Device Address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object 4"/>
          <p:cNvSpPr txBox="1">
            <a:spLocks/>
          </p:cNvSpPr>
          <p:nvPr/>
        </p:nvSpPr>
        <p:spPr>
          <a:xfrm>
            <a:off x="942308" y="2330752"/>
            <a:ext cx="4243393" cy="3568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>
              <a:defRPr sz="2000" b="1" i="0">
                <a:solidFill>
                  <a:srgbClr val="171F21"/>
                </a:solidFill>
                <a:latin typeface="Trebuchet MS"/>
                <a:ea typeface="+mn-ea"/>
                <a:cs typeface="Trebuchet M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8300" marR="587375" lvl="0" indent="-356235" algn="just" defTabSz="914400" eaLnBrk="1" fontAlgn="auto" latinLnBrk="0" hangingPunct="1">
              <a:lnSpc>
                <a:spcPct val="1149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-5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⦿ </a:t>
            </a:r>
            <a:r>
              <a:rPr kumimoji="0" lang="en-US" sz="2000" b="0" i="0" u="none" strike="noStrike" kern="0" cap="none" spc="-70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US" sz="2000" b="1" i="0" u="none" strike="noStrike" kern="0" cap="none" spc="-2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Media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5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Access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8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Control  </a:t>
            </a:r>
            <a:r>
              <a:rPr kumimoji="0" lang="en-US" sz="2000" b="1" i="0" u="none" strike="noStrike" kern="0" cap="none" spc="-4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(MAC)</a:t>
            </a:r>
            <a:r>
              <a:rPr kumimoji="0" lang="en-US" sz="2000" b="1" i="0" u="none" strike="noStrike" kern="0" cap="none" spc="-1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4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Address</a:t>
            </a:r>
          </a:p>
          <a:p>
            <a:pPr marL="12700" marR="22860" lvl="0" indent="0" algn="just" defTabSz="914400" eaLnBrk="1" fontAlgn="auto" latinLnBrk="0" hangingPunct="1">
              <a:lnSpc>
                <a:spcPct val="114999"/>
              </a:lnSpc>
              <a:spcBef>
                <a:spcPts val="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unique identifier assigned to a  network interface controller for use as  a network address in communications  within a network segment. No two  devices can have the same MAC  address in the same local network;  otherwise, an address conflict occurs.  Example: 00-13-02-1F-58-F5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first 3 bytes (24 bits) of the address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denote the vendor</a:t>
            </a:r>
          </a:p>
        </p:txBody>
      </p:sp>
      <p:sp>
        <p:nvSpPr>
          <p:cNvPr id="22" name="object 5"/>
          <p:cNvSpPr txBox="1">
            <a:spLocks/>
          </p:cNvSpPr>
          <p:nvPr/>
        </p:nvSpPr>
        <p:spPr>
          <a:xfrm>
            <a:off x="6518681" y="2400130"/>
            <a:ext cx="4192862" cy="3157531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>
            <a:lvl1pPr marL="0">
              <a:defRPr sz="1600" b="0" i="0">
                <a:solidFill>
                  <a:srgbClr val="677579"/>
                </a:solidFill>
                <a:latin typeface="Lucida Sans Unicode"/>
                <a:ea typeface="+mn-ea"/>
                <a:cs typeface="Lucida Sans Unicode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 lvl="0" indent="0" algn="just" defTabSz="914400" eaLnBrk="1" fontAlgn="auto" latinLnBrk="0" hangingPunct="1">
              <a:lnSpc>
                <a:spcPct val="114799"/>
              </a:lnSpc>
              <a:spcBef>
                <a:spcPts val="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-5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⦿ </a:t>
            </a:r>
            <a:r>
              <a:rPr kumimoji="0" lang="en-US" sz="2000" b="0" i="0" u="none" strike="noStrike" kern="0" cap="none" spc="-70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US" sz="2000" b="1" i="0" u="none" strike="noStrike" kern="0" cap="none" spc="-8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Internet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Protocol</a:t>
            </a:r>
            <a:r>
              <a:rPr kumimoji="0" lang="en-US" sz="2000" b="1" i="0" u="none" strike="noStrike" kern="0" cap="none" spc="-1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(IP)</a:t>
            </a:r>
            <a:r>
              <a:rPr kumimoji="0" lang="en-US" sz="2000" b="1" i="0" u="none" strike="noStrike" kern="0" cap="none" spc="-16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A</a:t>
            </a:r>
            <a:r>
              <a:rPr kumimoji="0" lang="en-US" sz="2000" b="1" i="0" u="none" strike="noStrike" kern="0" cap="none" spc="-3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ddress 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unique string of characters that identifies  each computer using the Internet Protocol  to communicate over a network.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IP address is a string of numbers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separated by periods (.) or colons (:)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700" marR="0" lvl="0" indent="0" algn="just" defTabSz="914400" eaLnBrk="1" fontAlgn="auto" latinLnBrk="0" hangingPunct="1">
              <a:lnSpc>
                <a:spcPts val="186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Versions of IP Address:</a:t>
            </a:r>
          </a:p>
          <a:p>
            <a:pPr marL="12700" marR="0" lvl="0" indent="0" algn="just" defTabSz="91440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⦿  IPV4 , ex: 192.168.1.1</a:t>
            </a:r>
          </a:p>
          <a:p>
            <a:pPr marL="12700" marR="0" lvl="0" indent="0" algn="just" defTabSz="914400" eaLnBrk="1" fontAlgn="auto" latinLnBrk="0" hangingPunct="1">
              <a:lnSpc>
                <a:spcPts val="23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⦿ IPV6, ex: 1050:0:0:0:5:600:300c:326b</a:t>
            </a:r>
          </a:p>
        </p:txBody>
      </p:sp>
    </p:spTree>
    <p:extLst>
      <p:ext uri="{BB962C8B-B14F-4D97-AF65-F5344CB8AC3E}">
        <p14:creationId xmlns:p14="http://schemas.microsoft.com/office/powerpoint/2010/main" val="6755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9"/>
    </mc:Choice>
    <mc:Fallback xmlns="">
      <p:transition advTm="5734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102271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Network Layers Models </a:t>
            </a:r>
            <a:r>
              <a:rPr lang="en-US" sz="20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Next Lecture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81302" y="2155119"/>
            <a:ext cx="6783323" cy="377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13"/>
    </mc:Choice>
    <mc:Fallback xmlns="">
      <p:transition advTm="7381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0"/>
    </mc:Choice>
    <mc:Fallback xmlns="">
      <p:transition spd="slow" advTm="4509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1194</Words>
  <Application>Microsoft Office PowerPoint</Application>
  <PresentationFormat>Widescreen</PresentationFormat>
  <Paragraphs>263</Paragraphs>
  <Slides>22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6" baseType="lpstr">
      <vt:lpstr>Alexandria</vt:lpstr>
      <vt:lpstr>Alexandria Black</vt:lpstr>
      <vt:lpstr>Alexandria Medium</vt:lpstr>
      <vt:lpstr>Arial</vt:lpstr>
      <vt:lpstr>Arial MT</vt:lpstr>
      <vt:lpstr>Calibri</vt:lpstr>
      <vt:lpstr>Calibri Light</vt:lpstr>
      <vt:lpstr>Cambria Math</vt:lpstr>
      <vt:lpstr>Lucida Sans Unicode</vt:lpstr>
      <vt:lpstr>Roboto Light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ashraf</cp:lastModifiedBy>
  <cp:revision>51</cp:revision>
  <dcterms:created xsi:type="dcterms:W3CDTF">2023-04-29T09:08:00Z</dcterms:created>
  <dcterms:modified xsi:type="dcterms:W3CDTF">2024-01-27T08:46:19Z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