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326" r:id="rId2"/>
    <p:sldId id="327" r:id="rId3"/>
    <p:sldId id="370" r:id="rId4"/>
    <p:sldId id="361" r:id="rId5"/>
    <p:sldId id="362" r:id="rId6"/>
    <p:sldId id="363" r:id="rId7"/>
    <p:sldId id="364" r:id="rId8"/>
    <p:sldId id="365" r:id="rId9"/>
    <p:sldId id="366" r:id="rId10"/>
    <p:sldId id="367" r:id="rId11"/>
    <p:sldId id="368" r:id="rId12"/>
    <p:sldId id="369" r:id="rId13"/>
    <p:sldId id="372" r:id="rId14"/>
    <p:sldId id="373" r:id="rId15"/>
    <p:sldId id="371" r:id="rId16"/>
    <p:sldId id="374" r:id="rId17"/>
    <p:sldId id="401" r:id="rId18"/>
    <p:sldId id="375" r:id="rId19"/>
    <p:sldId id="376" r:id="rId20"/>
    <p:sldId id="402" r:id="rId21"/>
    <p:sldId id="378" r:id="rId22"/>
    <p:sldId id="403" r:id="rId23"/>
    <p:sldId id="377" r:id="rId24"/>
    <p:sldId id="379" r:id="rId25"/>
    <p:sldId id="380" r:id="rId26"/>
    <p:sldId id="382" r:id="rId27"/>
    <p:sldId id="384" r:id="rId28"/>
    <p:sldId id="383" r:id="rId29"/>
    <p:sldId id="385" r:id="rId30"/>
    <p:sldId id="381" r:id="rId31"/>
    <p:sldId id="386" r:id="rId32"/>
    <p:sldId id="387" r:id="rId33"/>
    <p:sldId id="388" r:id="rId34"/>
    <p:sldId id="389" r:id="rId35"/>
    <p:sldId id="390" r:id="rId36"/>
    <p:sldId id="391" r:id="rId37"/>
    <p:sldId id="392" r:id="rId38"/>
    <p:sldId id="404" r:id="rId39"/>
    <p:sldId id="393" r:id="rId40"/>
    <p:sldId id="394" r:id="rId41"/>
    <p:sldId id="395" r:id="rId42"/>
    <p:sldId id="396" r:id="rId43"/>
    <p:sldId id="397" r:id="rId44"/>
    <p:sldId id="398" r:id="rId45"/>
    <p:sldId id="399" r:id="rId46"/>
    <p:sldId id="400" r:id="rId47"/>
    <p:sldId id="360"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132" autoAdjust="0"/>
    <p:restoredTop sz="94660"/>
  </p:normalViewPr>
  <p:slideViewPr>
    <p:cSldViewPr snapToGrid="0">
      <p:cViewPr varScale="1">
        <p:scale>
          <a:sx n="72" d="100"/>
          <a:sy n="72" d="100"/>
        </p:scale>
        <p:origin x="57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7/23/23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a:t>
            </a:fld>
            <a:endParaRPr lang="en-US"/>
          </a:p>
        </p:txBody>
      </p:sp>
    </p:spTree>
    <p:extLst>
      <p:ext uri="{BB962C8B-B14F-4D97-AF65-F5344CB8AC3E}">
        <p14:creationId xmlns:p14="http://schemas.microsoft.com/office/powerpoint/2010/main" val="39982505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8697319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4</a:t>
            </a:fld>
            <a:endParaRPr lang="en-US" dirty="0"/>
          </a:p>
        </p:txBody>
      </p:sp>
    </p:spTree>
    <p:extLst>
      <p:ext uri="{BB962C8B-B14F-4D97-AF65-F5344CB8AC3E}">
        <p14:creationId xmlns:p14="http://schemas.microsoft.com/office/powerpoint/2010/main" val="39982505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5</a:t>
            </a:fld>
            <a:endParaRPr lang="en-US" dirty="0"/>
          </a:p>
        </p:txBody>
      </p:sp>
    </p:spTree>
    <p:extLst>
      <p:ext uri="{BB962C8B-B14F-4D97-AF65-F5344CB8AC3E}">
        <p14:creationId xmlns:p14="http://schemas.microsoft.com/office/powerpoint/2010/main" val="5580699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6</a:t>
            </a:fld>
            <a:endParaRPr lang="en-US" dirty="0"/>
          </a:p>
        </p:txBody>
      </p:sp>
    </p:spTree>
    <p:extLst>
      <p:ext uri="{BB962C8B-B14F-4D97-AF65-F5344CB8AC3E}">
        <p14:creationId xmlns:p14="http://schemas.microsoft.com/office/powerpoint/2010/main" val="27536082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7</a:t>
            </a:fld>
            <a:endParaRPr lang="en-US" dirty="0"/>
          </a:p>
        </p:txBody>
      </p:sp>
    </p:spTree>
    <p:extLst>
      <p:ext uri="{BB962C8B-B14F-4D97-AF65-F5344CB8AC3E}">
        <p14:creationId xmlns:p14="http://schemas.microsoft.com/office/powerpoint/2010/main" val="18583802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8</a:t>
            </a:fld>
            <a:endParaRPr lang="en-US" dirty="0"/>
          </a:p>
        </p:txBody>
      </p:sp>
    </p:spTree>
    <p:extLst>
      <p:ext uri="{BB962C8B-B14F-4D97-AF65-F5344CB8AC3E}">
        <p14:creationId xmlns:p14="http://schemas.microsoft.com/office/powerpoint/2010/main" val="9053234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9</a:t>
            </a:fld>
            <a:endParaRPr lang="en-US" dirty="0"/>
          </a:p>
        </p:txBody>
      </p:sp>
    </p:spTree>
    <p:extLst>
      <p:ext uri="{BB962C8B-B14F-4D97-AF65-F5344CB8AC3E}">
        <p14:creationId xmlns:p14="http://schemas.microsoft.com/office/powerpoint/2010/main" val="36895671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10</a:t>
            </a:fld>
            <a:endParaRPr lang="en-US" dirty="0"/>
          </a:p>
        </p:txBody>
      </p:sp>
    </p:spTree>
    <p:extLst>
      <p:ext uri="{BB962C8B-B14F-4D97-AF65-F5344CB8AC3E}">
        <p14:creationId xmlns:p14="http://schemas.microsoft.com/office/powerpoint/2010/main" val="14582489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11</a:t>
            </a:fld>
            <a:endParaRPr lang="en-US" dirty="0"/>
          </a:p>
        </p:txBody>
      </p:sp>
    </p:spTree>
    <p:extLst>
      <p:ext uri="{BB962C8B-B14F-4D97-AF65-F5344CB8AC3E}">
        <p14:creationId xmlns:p14="http://schemas.microsoft.com/office/powerpoint/2010/main" val="25081658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6662859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13</a:t>
            </a:fld>
            <a:endParaRPr lang="en-US" dirty="0"/>
          </a:p>
        </p:txBody>
      </p:sp>
    </p:spTree>
    <p:extLst>
      <p:ext uri="{BB962C8B-B14F-4D97-AF65-F5344CB8AC3E}">
        <p14:creationId xmlns:p14="http://schemas.microsoft.com/office/powerpoint/2010/main" val="40624150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14</a:t>
            </a:fld>
            <a:endParaRPr lang="en-US" dirty="0"/>
          </a:p>
        </p:txBody>
      </p:sp>
    </p:spTree>
    <p:extLst>
      <p:ext uri="{BB962C8B-B14F-4D97-AF65-F5344CB8AC3E}">
        <p14:creationId xmlns:p14="http://schemas.microsoft.com/office/powerpoint/2010/main" val="15219998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15</a:t>
            </a:fld>
            <a:endParaRPr lang="en-US" dirty="0"/>
          </a:p>
        </p:txBody>
      </p:sp>
    </p:spTree>
    <p:extLst>
      <p:ext uri="{BB962C8B-B14F-4D97-AF65-F5344CB8AC3E}">
        <p14:creationId xmlns:p14="http://schemas.microsoft.com/office/powerpoint/2010/main" val="19234568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16</a:t>
            </a:fld>
            <a:endParaRPr lang="en-US" dirty="0"/>
          </a:p>
        </p:txBody>
      </p:sp>
    </p:spTree>
    <p:extLst>
      <p:ext uri="{BB962C8B-B14F-4D97-AF65-F5344CB8AC3E}">
        <p14:creationId xmlns:p14="http://schemas.microsoft.com/office/powerpoint/2010/main" val="31025253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17</a:t>
            </a:fld>
            <a:endParaRPr lang="en-US" dirty="0"/>
          </a:p>
        </p:txBody>
      </p:sp>
    </p:spTree>
    <p:extLst>
      <p:ext uri="{BB962C8B-B14F-4D97-AF65-F5344CB8AC3E}">
        <p14:creationId xmlns:p14="http://schemas.microsoft.com/office/powerpoint/2010/main" val="14048063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18</a:t>
            </a:fld>
            <a:endParaRPr lang="en-US" dirty="0"/>
          </a:p>
        </p:txBody>
      </p:sp>
    </p:spTree>
    <p:extLst>
      <p:ext uri="{BB962C8B-B14F-4D97-AF65-F5344CB8AC3E}">
        <p14:creationId xmlns:p14="http://schemas.microsoft.com/office/powerpoint/2010/main" val="38490564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19</a:t>
            </a:fld>
            <a:endParaRPr lang="en-US" dirty="0"/>
          </a:p>
        </p:txBody>
      </p:sp>
    </p:spTree>
    <p:extLst>
      <p:ext uri="{BB962C8B-B14F-4D97-AF65-F5344CB8AC3E}">
        <p14:creationId xmlns:p14="http://schemas.microsoft.com/office/powerpoint/2010/main" val="28698668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20</a:t>
            </a:fld>
            <a:endParaRPr lang="en-US" dirty="0"/>
          </a:p>
        </p:txBody>
      </p:sp>
    </p:spTree>
    <p:extLst>
      <p:ext uri="{BB962C8B-B14F-4D97-AF65-F5344CB8AC3E}">
        <p14:creationId xmlns:p14="http://schemas.microsoft.com/office/powerpoint/2010/main" val="42226209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21</a:t>
            </a:fld>
            <a:endParaRPr lang="en-US" dirty="0"/>
          </a:p>
        </p:txBody>
      </p:sp>
    </p:spTree>
    <p:extLst>
      <p:ext uri="{BB962C8B-B14F-4D97-AF65-F5344CB8AC3E}">
        <p14:creationId xmlns:p14="http://schemas.microsoft.com/office/powerpoint/2010/main" val="30482264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22</a:t>
            </a:fld>
            <a:endParaRPr lang="en-US" dirty="0"/>
          </a:p>
        </p:txBody>
      </p:sp>
    </p:spTree>
    <p:extLst>
      <p:ext uri="{BB962C8B-B14F-4D97-AF65-F5344CB8AC3E}">
        <p14:creationId xmlns:p14="http://schemas.microsoft.com/office/powerpoint/2010/main" val="21253435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23</a:t>
            </a:fld>
            <a:endParaRPr lang="en-US" dirty="0"/>
          </a:p>
        </p:txBody>
      </p:sp>
    </p:spTree>
    <p:extLst>
      <p:ext uri="{BB962C8B-B14F-4D97-AF65-F5344CB8AC3E}">
        <p14:creationId xmlns:p14="http://schemas.microsoft.com/office/powerpoint/2010/main" val="9329054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2021777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25</a:t>
            </a:fld>
            <a:endParaRPr lang="en-US" dirty="0"/>
          </a:p>
        </p:txBody>
      </p:sp>
    </p:spTree>
    <p:extLst>
      <p:ext uri="{BB962C8B-B14F-4D97-AF65-F5344CB8AC3E}">
        <p14:creationId xmlns:p14="http://schemas.microsoft.com/office/powerpoint/2010/main" val="17997160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26</a:t>
            </a:fld>
            <a:endParaRPr lang="en-US" dirty="0"/>
          </a:p>
        </p:txBody>
      </p:sp>
    </p:spTree>
    <p:extLst>
      <p:ext uri="{BB962C8B-B14F-4D97-AF65-F5344CB8AC3E}">
        <p14:creationId xmlns:p14="http://schemas.microsoft.com/office/powerpoint/2010/main" val="212656201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27</a:t>
            </a:fld>
            <a:endParaRPr lang="en-US" dirty="0"/>
          </a:p>
        </p:txBody>
      </p:sp>
    </p:spTree>
    <p:extLst>
      <p:ext uri="{BB962C8B-B14F-4D97-AF65-F5344CB8AC3E}">
        <p14:creationId xmlns:p14="http://schemas.microsoft.com/office/powerpoint/2010/main" val="39231938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28</a:t>
            </a:fld>
            <a:endParaRPr lang="en-US" dirty="0"/>
          </a:p>
        </p:txBody>
      </p:sp>
    </p:spTree>
    <p:extLst>
      <p:ext uri="{BB962C8B-B14F-4D97-AF65-F5344CB8AC3E}">
        <p14:creationId xmlns:p14="http://schemas.microsoft.com/office/powerpoint/2010/main" val="10027846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737460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30</a:t>
            </a:fld>
            <a:endParaRPr lang="en-US" dirty="0"/>
          </a:p>
        </p:txBody>
      </p:sp>
    </p:spTree>
    <p:extLst>
      <p:ext uri="{BB962C8B-B14F-4D97-AF65-F5344CB8AC3E}">
        <p14:creationId xmlns:p14="http://schemas.microsoft.com/office/powerpoint/2010/main" val="36385959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31</a:t>
            </a:fld>
            <a:endParaRPr lang="en-US" dirty="0"/>
          </a:p>
        </p:txBody>
      </p:sp>
    </p:spTree>
    <p:extLst>
      <p:ext uri="{BB962C8B-B14F-4D97-AF65-F5344CB8AC3E}">
        <p14:creationId xmlns:p14="http://schemas.microsoft.com/office/powerpoint/2010/main" val="255339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6468408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33</a:t>
            </a:fld>
            <a:endParaRPr lang="en-US" dirty="0"/>
          </a:p>
        </p:txBody>
      </p:sp>
    </p:spTree>
    <p:extLst>
      <p:ext uri="{BB962C8B-B14F-4D97-AF65-F5344CB8AC3E}">
        <p14:creationId xmlns:p14="http://schemas.microsoft.com/office/powerpoint/2010/main" val="102085377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34</a:t>
            </a:fld>
            <a:endParaRPr lang="en-US" dirty="0"/>
          </a:p>
        </p:txBody>
      </p:sp>
    </p:spTree>
    <p:extLst>
      <p:ext uri="{BB962C8B-B14F-4D97-AF65-F5344CB8AC3E}">
        <p14:creationId xmlns:p14="http://schemas.microsoft.com/office/powerpoint/2010/main" val="2014458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35</a:t>
            </a:fld>
            <a:endParaRPr lang="en-US" dirty="0"/>
          </a:p>
        </p:txBody>
      </p:sp>
    </p:spTree>
    <p:extLst>
      <p:ext uri="{BB962C8B-B14F-4D97-AF65-F5344CB8AC3E}">
        <p14:creationId xmlns:p14="http://schemas.microsoft.com/office/powerpoint/2010/main" val="47840236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36</a:t>
            </a:fld>
            <a:endParaRPr lang="en-US" dirty="0"/>
          </a:p>
        </p:txBody>
      </p:sp>
    </p:spTree>
    <p:extLst>
      <p:ext uri="{BB962C8B-B14F-4D97-AF65-F5344CB8AC3E}">
        <p14:creationId xmlns:p14="http://schemas.microsoft.com/office/powerpoint/2010/main" val="223997427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37</a:t>
            </a:fld>
            <a:endParaRPr lang="en-US" dirty="0"/>
          </a:p>
        </p:txBody>
      </p:sp>
    </p:spTree>
    <p:extLst>
      <p:ext uri="{BB962C8B-B14F-4D97-AF65-F5344CB8AC3E}">
        <p14:creationId xmlns:p14="http://schemas.microsoft.com/office/powerpoint/2010/main" val="321416949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38</a:t>
            </a:fld>
            <a:endParaRPr lang="en-US" dirty="0"/>
          </a:p>
        </p:txBody>
      </p:sp>
    </p:spTree>
    <p:extLst>
      <p:ext uri="{BB962C8B-B14F-4D97-AF65-F5344CB8AC3E}">
        <p14:creationId xmlns:p14="http://schemas.microsoft.com/office/powerpoint/2010/main" val="311530783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5140580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40</a:t>
            </a:fld>
            <a:endParaRPr lang="en-US" dirty="0"/>
          </a:p>
        </p:txBody>
      </p:sp>
    </p:spTree>
    <p:extLst>
      <p:ext uri="{BB962C8B-B14F-4D97-AF65-F5344CB8AC3E}">
        <p14:creationId xmlns:p14="http://schemas.microsoft.com/office/powerpoint/2010/main" val="266293053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41</a:t>
            </a:fld>
            <a:endParaRPr lang="en-US" dirty="0"/>
          </a:p>
        </p:txBody>
      </p:sp>
    </p:spTree>
    <p:extLst>
      <p:ext uri="{BB962C8B-B14F-4D97-AF65-F5344CB8AC3E}">
        <p14:creationId xmlns:p14="http://schemas.microsoft.com/office/powerpoint/2010/main" val="130597852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42</a:t>
            </a:fld>
            <a:endParaRPr lang="en-US" dirty="0"/>
          </a:p>
        </p:txBody>
      </p:sp>
    </p:spTree>
    <p:extLst>
      <p:ext uri="{BB962C8B-B14F-4D97-AF65-F5344CB8AC3E}">
        <p14:creationId xmlns:p14="http://schemas.microsoft.com/office/powerpoint/2010/main" val="112558930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43</a:t>
            </a:fld>
            <a:endParaRPr lang="en-US" dirty="0"/>
          </a:p>
        </p:txBody>
      </p:sp>
    </p:spTree>
    <p:extLst>
      <p:ext uri="{BB962C8B-B14F-4D97-AF65-F5344CB8AC3E}">
        <p14:creationId xmlns:p14="http://schemas.microsoft.com/office/powerpoint/2010/main" val="18987163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44</a:t>
            </a:fld>
            <a:endParaRPr lang="en-US" dirty="0"/>
          </a:p>
        </p:txBody>
      </p:sp>
    </p:spTree>
    <p:extLst>
      <p:ext uri="{BB962C8B-B14F-4D97-AF65-F5344CB8AC3E}">
        <p14:creationId xmlns:p14="http://schemas.microsoft.com/office/powerpoint/2010/main" val="298880273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45</a:t>
            </a:fld>
            <a:endParaRPr lang="en-US" dirty="0"/>
          </a:p>
        </p:txBody>
      </p:sp>
    </p:spTree>
    <p:extLst>
      <p:ext uri="{BB962C8B-B14F-4D97-AF65-F5344CB8AC3E}">
        <p14:creationId xmlns:p14="http://schemas.microsoft.com/office/powerpoint/2010/main" val="30121304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46</a:t>
            </a:fld>
            <a:endParaRPr lang="en-US" dirty="0"/>
          </a:p>
        </p:txBody>
      </p:sp>
    </p:spTree>
    <p:extLst>
      <p:ext uri="{BB962C8B-B14F-4D97-AF65-F5344CB8AC3E}">
        <p14:creationId xmlns:p14="http://schemas.microsoft.com/office/powerpoint/2010/main" val="1768805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7/23/23</a:t>
            </a:fld>
            <a:endParaRPr lang="en-US"/>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7/23/23</a:t>
            </a:fld>
            <a:endParaRPr lang="en-US"/>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7/23/23</a:t>
            </a:fld>
            <a:endParaRPr lang="en-US"/>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7/23/23</a:t>
            </a:fld>
            <a:endParaRPr lang="en-US"/>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7/23/23</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7/23/23</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7/23/23</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7/23/23</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7/23/23</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7/23/23</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7/23/23</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7/23/23</a:t>
            </a:fld>
            <a:endParaRPr lang="en-US"/>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7.sv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7.sv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7.sv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7.sv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7.sv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7.svg"/><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7.svg"/><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3.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7" Type="http://schemas.microsoft.com/office/2007/relationships/hdphoto" Target="../media/hdphoto1.wdp"/><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7.svg"/><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5.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1.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7.svg"/><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a16="http://schemas.microsoft.com/office/drawing/2014/main" id="{25760A6C-566F-B7E3-1EEE-CB29F0CF0113}"/>
              </a:ext>
            </a:extLst>
          </p:cNvPr>
          <p:cNvSpPr txBox="1"/>
          <p:nvPr/>
        </p:nvSpPr>
        <p:spPr>
          <a:xfrm>
            <a:off x="4273476" y="2784909"/>
            <a:ext cx="6071544" cy="568237"/>
          </a:xfrm>
          <a:prstGeom prst="rect">
            <a:avLst/>
          </a:prstGeom>
          <a:noFill/>
        </p:spPr>
        <p:txBody>
          <a:bodyPr wrap="square" rtlCol="0">
            <a:spAutoFit/>
          </a:bodyPr>
          <a:lstStyle/>
          <a:p>
            <a:pPr algn="ctr"/>
            <a:r>
              <a:rPr lang="en-US" sz="3100" b="1" dirty="0">
                <a:solidFill>
                  <a:schemeClr val="bg1"/>
                </a:solidFill>
                <a:latin typeface="Times New Roman" panose="02020603050405020304" pitchFamily="18" charset="0"/>
                <a:cs typeface="Times New Roman" panose="02020603050405020304" pitchFamily="18" charset="0"/>
              </a:rPr>
              <a:t>Artificial Intelligence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0" y="4648981"/>
            <a:ext cx="5526158" cy="67736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2- Python Basics For AI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5992458" y="3417205"/>
            <a:ext cx="5867402" cy="523220"/>
          </a:xfrm>
          <a:prstGeom prst="rect">
            <a:avLst/>
          </a:prstGeom>
          <a:noFill/>
        </p:spPr>
        <p:txBody>
          <a:bodyPr wrap="square" rtlCol="0">
            <a:spAutoFit/>
          </a:bodyPr>
          <a:lstStyle/>
          <a:p>
            <a:r>
              <a:rPr lang="en-US" sz="2800" b="1" dirty="0" err="1">
                <a:solidFill>
                  <a:schemeClr val="accent4">
                    <a:lumMod val="60000"/>
                    <a:lumOff val="40000"/>
                  </a:schemeClr>
                </a:solidFill>
                <a:latin typeface="Times New Roman" panose="02020603050405020304" pitchFamily="18" charset="0"/>
                <a:cs typeface="Times New Roman" panose="02020603050405020304" pitchFamily="18" charset="0"/>
              </a:rPr>
              <a:t>Eng.Eman</a:t>
            </a:r>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 </a:t>
            </a:r>
            <a:r>
              <a:rPr lang="en-US" sz="2800" b="1" dirty="0" err="1">
                <a:solidFill>
                  <a:schemeClr val="accent4">
                    <a:lumMod val="60000"/>
                    <a:lumOff val="40000"/>
                  </a:schemeClr>
                </a:solidFill>
                <a:latin typeface="Times New Roman" panose="02020603050405020304" pitchFamily="18" charset="0"/>
                <a:cs typeface="Times New Roman" panose="02020603050405020304" pitchFamily="18" charset="0"/>
              </a:rPr>
              <a:t>Elgallad</a:t>
            </a:r>
            <a:endPar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56" y="4987665"/>
            <a:ext cx="3689891" cy="2631089"/>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255564434"/>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0902" y="6250515"/>
            <a:ext cx="1755528" cy="479212"/>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509318" y="222425"/>
            <a:ext cx="918377" cy="829824"/>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509318" y="244061"/>
            <a:ext cx="838884"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509318" y="405918"/>
            <a:ext cx="849127"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02</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5" name="文本占位符 2">
            <a:extLst>
              <a:ext uri="{FF2B5EF4-FFF2-40B4-BE49-F238E27FC236}">
                <a16:creationId xmlns:a16="http://schemas.microsoft.com/office/drawing/2014/main" id="{CC69146E-8F49-B2A4-6BF6-E497146EB165}"/>
              </a:ext>
            </a:extLst>
          </p:cNvPr>
          <p:cNvSpPr txBox="1">
            <a:spLocks/>
          </p:cNvSpPr>
          <p:nvPr/>
        </p:nvSpPr>
        <p:spPr>
          <a:xfrm>
            <a:off x="800866" y="1742672"/>
            <a:ext cx="11293476" cy="355222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en-US" altLang="zh-CN" sz="2400" dirty="0">
                <a:latin typeface="Huawei Sans" panose="020C0503030203020204" pitchFamily="34" charset="0"/>
                <a:sym typeface="Huawei Sans" panose="020C0503030203020204" pitchFamily="34" charset="0"/>
              </a:rPr>
              <a:t>1. Introduction to Python</a:t>
            </a:r>
          </a:p>
          <a:p>
            <a:pPr marL="0" indent="0">
              <a:lnSpc>
                <a:spcPct val="120000"/>
              </a:lnSpc>
              <a:buNone/>
            </a:pPr>
            <a:r>
              <a:rPr lang="en-US" altLang="zh-CN" sz="2400" dirty="0">
                <a:latin typeface="Huawei Sans" panose="020C0503030203020204" pitchFamily="34" charset="0"/>
                <a:sym typeface="Huawei Sans" panose="020C0503030203020204" pitchFamily="34" charset="0"/>
              </a:rPr>
              <a:t>2. Lists and Tuples</a:t>
            </a:r>
          </a:p>
          <a:p>
            <a:pPr marL="0" indent="0">
              <a:lnSpc>
                <a:spcPct val="120000"/>
              </a:lnSpc>
              <a:buNone/>
            </a:pPr>
            <a:r>
              <a:rPr lang="en-US" altLang="zh-CN" sz="2400" dirty="0">
                <a:latin typeface="Huawei Sans" panose="020C0503030203020204" pitchFamily="34" charset="0"/>
                <a:sym typeface="Huawei Sans" panose="020C0503030203020204" pitchFamily="34" charset="0"/>
              </a:rPr>
              <a:t>3. Strings</a:t>
            </a:r>
          </a:p>
          <a:p>
            <a:pPr marL="0" indent="0">
              <a:lnSpc>
                <a:spcPct val="120000"/>
              </a:lnSpc>
              <a:buNone/>
            </a:pPr>
            <a:r>
              <a:rPr lang="en-US" altLang="zh-CN" sz="2400" dirty="0">
                <a:latin typeface="Huawei Sans" panose="020C0503030203020204" pitchFamily="34" charset="0"/>
                <a:sym typeface="Huawei Sans" panose="020C0503030203020204" pitchFamily="34" charset="0"/>
              </a:rPr>
              <a:t>4. Dictionaries</a:t>
            </a:r>
          </a:p>
          <a:p>
            <a:pPr marL="0" indent="0">
              <a:lnSpc>
                <a:spcPct val="120000"/>
              </a:lnSpc>
              <a:buNone/>
            </a:pPr>
            <a:r>
              <a:rPr lang="en-US" altLang="zh-CN" sz="2400" dirty="0">
                <a:latin typeface="Huawei Sans" panose="020C0503030203020204" pitchFamily="34" charset="0"/>
                <a:sym typeface="Huawei Sans" panose="020C0503030203020204" pitchFamily="34" charset="0"/>
              </a:rPr>
              <a:t>5. Conditional and Looping Statements</a:t>
            </a:r>
          </a:p>
          <a:p>
            <a:pPr marL="0" indent="0">
              <a:lnSpc>
                <a:spcPct val="120000"/>
              </a:lnSpc>
              <a:buNone/>
            </a:pPr>
            <a:r>
              <a:rPr lang="en-US" altLang="zh-CN" sz="2400" dirty="0">
                <a:latin typeface="Huawei Sans" panose="020C0503030203020204" pitchFamily="34" charset="0"/>
                <a:sym typeface="Huawei Sans" panose="020C0503030203020204" pitchFamily="34" charset="0"/>
              </a:rPr>
              <a:t>6. Functions</a:t>
            </a:r>
          </a:p>
        </p:txBody>
      </p:sp>
      <p:sp>
        <p:nvSpPr>
          <p:cNvPr id="19" name="TextBox 18">
            <a:extLst>
              <a:ext uri="{FF2B5EF4-FFF2-40B4-BE49-F238E27FC236}">
                <a16:creationId xmlns:a16="http://schemas.microsoft.com/office/drawing/2014/main" id="{02D7FB7F-2BE7-3090-9669-20433075C552}"/>
              </a:ext>
            </a:extLst>
          </p:cNvPr>
          <p:cNvSpPr txBox="1"/>
          <p:nvPr/>
        </p:nvSpPr>
        <p:spPr>
          <a:xfrm>
            <a:off x="10296775" y="6398277"/>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20" name="TextBox 19">
            <a:extLst>
              <a:ext uri="{FF2B5EF4-FFF2-40B4-BE49-F238E27FC236}">
                <a16:creationId xmlns:a16="http://schemas.microsoft.com/office/drawing/2014/main" id="{1DBF1539-45C6-8C65-6AF1-D751757D4158}"/>
              </a:ext>
            </a:extLst>
          </p:cNvPr>
          <p:cNvSpPr txBox="1"/>
          <p:nvPr/>
        </p:nvSpPr>
        <p:spPr>
          <a:xfrm>
            <a:off x="1825809" y="334874"/>
            <a:ext cx="4270191" cy="584775"/>
          </a:xfrm>
          <a:prstGeom prst="rect">
            <a:avLst/>
          </a:prstGeom>
          <a:noFill/>
        </p:spPr>
        <p:txBody>
          <a:bodyPr wrap="square" rtlCol="0">
            <a:spAutoFit/>
          </a:bodyPr>
          <a:lstStyle/>
          <a:p>
            <a:r>
              <a:rPr lang="en-US" sz="3200" b="1" dirty="0">
                <a:solidFill>
                  <a:srgbClr val="784658"/>
                </a:solidFill>
                <a:latin typeface="Times New Roman" panose="02020603050405020304" pitchFamily="18" charset="0"/>
                <a:cs typeface="Times New Roman" panose="02020603050405020304" pitchFamily="18" charset="0"/>
              </a:rPr>
              <a:t>Content </a:t>
            </a:r>
            <a:endParaRPr lang="en-US" sz="2800" b="1" dirty="0"/>
          </a:p>
        </p:txBody>
      </p:sp>
    </p:spTree>
    <p:extLst>
      <p:ext uri="{BB962C8B-B14F-4D97-AF65-F5344CB8AC3E}">
        <p14:creationId xmlns:p14="http://schemas.microsoft.com/office/powerpoint/2010/main" val="4050197568"/>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43545"/>
            <a:ext cx="12191998" cy="4270987"/>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285461" y="3415340"/>
            <a:ext cx="8746435" cy="1224020"/>
          </a:xfrm>
          <a:prstGeom prst="roundRect">
            <a:avLst/>
          </a:prstGeom>
          <a:solidFill>
            <a:schemeClr val="bg1"/>
          </a:solidFill>
          <a:ln>
            <a:solidFill>
              <a:srgbClr val="8E5A6D"/>
            </a:solidFill>
          </a:ln>
          <a:effectLst>
            <a:glow rad="228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Introduction</a:t>
            </a: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056" y="4987665"/>
            <a:ext cx="3689891" cy="2631089"/>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1601183665"/>
      </p:ext>
    </p:extLst>
  </p:cSld>
  <p:clrMapOvr>
    <a:masterClrMapping/>
  </p:clrMapOvr>
  <mc:AlternateContent xmlns:mc="http://schemas.openxmlformats.org/markup-compatibility/2006">
    <mc:Choice xmlns:p14="http://schemas.microsoft.com/office/powerpoint/2010/main" Requires="p14">
      <p:transition spd="slow" p14:dur="5250" advClick="0"/>
    </mc:Choice>
    <mc:Fallback>
      <p:transition spd="slow"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10" name="Title 9">
            <a:extLst>
              <a:ext uri="{FF2B5EF4-FFF2-40B4-BE49-F238E27FC236}">
                <a16:creationId xmlns:a16="http://schemas.microsoft.com/office/drawing/2014/main" id="{827F2446-4A3C-A879-5FD7-A517BA1A64F8}"/>
              </a:ext>
            </a:extLst>
          </p:cNvPr>
          <p:cNvSpPr>
            <a:spLocks noGrp="1"/>
          </p:cNvSpPr>
          <p:nvPr>
            <p:ph type="title"/>
          </p:nvPr>
        </p:nvSpPr>
        <p:spPr>
          <a:xfrm>
            <a:off x="1413013" y="584425"/>
            <a:ext cx="9365974" cy="601021"/>
          </a:xfrm>
        </p:spPr>
        <p:txBody>
          <a:bodyPr>
            <a:normAutofit fontScale="90000"/>
          </a:bodyPr>
          <a:lstStyle/>
          <a:p>
            <a:r>
              <a:rPr lang="en-US" b="1" dirty="0">
                <a:solidFill>
                  <a:srgbClr val="0070C0"/>
                </a:solidFill>
              </a:rPr>
              <a:t>What Is Python? </a:t>
            </a:r>
            <a:br>
              <a:rPr lang="ar-EG" dirty="0"/>
            </a:br>
            <a:endParaRPr lang="en-US" dirty="0"/>
          </a:p>
        </p:txBody>
      </p:sp>
      <p:sp>
        <p:nvSpPr>
          <p:cNvPr id="3" name="Content Placeholder 2"/>
          <p:cNvSpPr>
            <a:spLocks noGrp="1"/>
          </p:cNvSpPr>
          <p:nvPr>
            <p:ph idx="1"/>
          </p:nvPr>
        </p:nvSpPr>
        <p:spPr>
          <a:xfrm>
            <a:off x="554389" y="2046455"/>
            <a:ext cx="10515600" cy="4351338"/>
          </a:xfrm>
        </p:spPr>
        <p:txBody>
          <a:bodyPr>
            <a:normAutofit fontScale="92500" lnSpcReduction="10000"/>
          </a:bodyPr>
          <a:lstStyle/>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IT is a general-purpose and advanced programming language.</a:t>
            </a:r>
          </a:p>
          <a:p>
            <a:pPr marL="0" indent="0">
              <a:buNone/>
            </a:pPr>
            <a:r>
              <a:rPr lang="en-US" sz="2400" dirty="0">
                <a:latin typeface="Times New Roman" panose="02020603050405020304" pitchFamily="18" charset="0"/>
                <a:cs typeface="Times New Roman" panose="02020603050405020304" pitchFamily="18" charset="0"/>
              </a:rPr>
              <a:t>Python applies to programming in many fields:</a:t>
            </a:r>
          </a:p>
          <a:p>
            <a:pPr marL="0" indent="0">
              <a:buNone/>
            </a:pPr>
            <a:r>
              <a:rPr lang="en-US" sz="2400" dirty="0">
                <a:latin typeface="Times New Roman" panose="02020603050405020304" pitchFamily="18" charset="0"/>
                <a:cs typeface="Times New Roman" panose="02020603050405020304" pitchFamily="18" charset="0"/>
              </a:rPr>
              <a:t> Data science</a:t>
            </a:r>
          </a:p>
          <a:p>
            <a:pPr marL="0" indent="0">
              <a:buNone/>
            </a:pPr>
            <a:r>
              <a:rPr lang="en-US" sz="2400" dirty="0">
                <a:latin typeface="Times New Roman" panose="02020603050405020304" pitchFamily="18" charset="0"/>
                <a:cs typeface="Times New Roman" panose="02020603050405020304" pitchFamily="18" charset="0"/>
              </a:rPr>
              <a:t> Writing system tools</a:t>
            </a:r>
          </a:p>
          <a:p>
            <a:pPr marL="0" indent="0">
              <a:buNone/>
            </a:pPr>
            <a:r>
              <a:rPr lang="en-US" sz="2400" dirty="0">
                <a:latin typeface="Times New Roman" panose="02020603050405020304" pitchFamily="18" charset="0"/>
                <a:cs typeface="Times New Roman" panose="02020603050405020304" pitchFamily="18" charset="0"/>
              </a:rPr>
              <a:t> Developing applications with graphical UIs</a:t>
            </a:r>
          </a:p>
          <a:p>
            <a:pPr marL="0" indent="0">
              <a:buNone/>
            </a:pPr>
            <a:r>
              <a:rPr lang="en-US" sz="2400" dirty="0">
                <a:latin typeface="Times New Roman" panose="02020603050405020304" pitchFamily="18" charset="0"/>
                <a:cs typeface="Times New Roman" panose="02020603050405020304" pitchFamily="18" charset="0"/>
              </a:rPr>
              <a:t> Writing network-based software</a:t>
            </a:r>
          </a:p>
          <a:p>
            <a:pPr marL="0" indent="0">
              <a:buNone/>
            </a:pPr>
            <a:r>
              <a:rPr lang="en-US" sz="2400" dirty="0">
                <a:latin typeface="Times New Roman" panose="02020603050405020304" pitchFamily="18" charset="0"/>
                <a:cs typeface="Times New Roman" panose="02020603050405020304" pitchFamily="18" charset="0"/>
              </a:rPr>
              <a:t> Interacting with databases</a:t>
            </a:r>
          </a:p>
          <a:p>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8" name="TextBox 7">
            <a:extLst>
              <a:ext uri="{FF2B5EF4-FFF2-40B4-BE49-F238E27FC236}">
                <a16:creationId xmlns:a16="http://schemas.microsoft.com/office/drawing/2014/main" id="{09E1720B-2B80-147A-E3CC-F65DED2A235B}"/>
              </a:ext>
            </a:extLst>
          </p:cNvPr>
          <p:cNvSpPr txBox="1"/>
          <p:nvPr/>
        </p:nvSpPr>
        <p:spPr>
          <a:xfrm>
            <a:off x="554389" y="1194084"/>
            <a:ext cx="8454887" cy="430887"/>
          </a:xfrm>
          <a:prstGeom prst="rect">
            <a:avLst/>
          </a:prstGeom>
          <a:noFill/>
        </p:spPr>
        <p:txBody>
          <a:bodyPr wrap="square">
            <a:spAutoFit/>
          </a:bodyPr>
          <a:lstStyle/>
          <a:p>
            <a:r>
              <a:rPr lang="en-US" sz="2200" dirty="0">
                <a:latin typeface="Times New Roman" panose="02020603050405020304" pitchFamily="18" charset="0"/>
                <a:cs typeface="Times New Roman" panose="02020603050405020304" pitchFamily="18" charset="0"/>
              </a:rPr>
              <a:t>Python is one of the achievements of free software</a:t>
            </a:r>
            <a:r>
              <a:rPr lang="en-US" sz="2000" dirty="0"/>
              <a:t>. </a:t>
            </a:r>
            <a:endParaRPr lang="ar-EG" sz="2000" dirty="0"/>
          </a:p>
        </p:txBody>
      </p:sp>
      <p:pic>
        <p:nvPicPr>
          <p:cNvPr id="16" name="Picture 15">
            <a:extLst>
              <a:ext uri="{FF2B5EF4-FFF2-40B4-BE49-F238E27FC236}">
                <a16:creationId xmlns:a16="http://schemas.microsoft.com/office/drawing/2014/main" id="{D861F7AB-A17D-7684-9301-C8029D69A01B}"/>
              </a:ext>
            </a:extLst>
          </p:cNvPr>
          <p:cNvPicPr>
            <a:picLocks noChangeAspect="1"/>
          </p:cNvPicPr>
          <p:nvPr/>
        </p:nvPicPr>
        <p:blipFill>
          <a:blip r:embed="rId6"/>
          <a:stretch>
            <a:fillRect/>
          </a:stretch>
        </p:blipFill>
        <p:spPr>
          <a:xfrm>
            <a:off x="1639656" y="1710636"/>
            <a:ext cx="8345065" cy="1629002"/>
          </a:xfrm>
          <a:prstGeom prst="rect">
            <a:avLst/>
          </a:prstGeom>
        </p:spPr>
      </p:pic>
      <p:pic>
        <p:nvPicPr>
          <p:cNvPr id="18" name="Picture 17">
            <a:extLst>
              <a:ext uri="{FF2B5EF4-FFF2-40B4-BE49-F238E27FC236}">
                <a16:creationId xmlns:a16="http://schemas.microsoft.com/office/drawing/2014/main" id="{A85F60B9-FE7F-8AB9-AAB5-02483D300BCF}"/>
              </a:ext>
            </a:extLst>
          </p:cNvPr>
          <p:cNvPicPr>
            <a:picLocks noChangeAspect="1"/>
          </p:cNvPicPr>
          <p:nvPr/>
        </p:nvPicPr>
        <p:blipFill>
          <a:blip r:embed="rId7"/>
          <a:stretch>
            <a:fillRect/>
          </a:stretch>
        </p:blipFill>
        <p:spPr>
          <a:xfrm>
            <a:off x="8184765" y="3437039"/>
            <a:ext cx="2732401" cy="2791801"/>
          </a:xfrm>
          <a:prstGeom prst="rect">
            <a:avLst/>
          </a:prstGeom>
        </p:spPr>
      </p:pic>
    </p:spTree>
    <p:extLst>
      <p:ext uri="{BB962C8B-B14F-4D97-AF65-F5344CB8AC3E}">
        <p14:creationId xmlns:p14="http://schemas.microsoft.com/office/powerpoint/2010/main" val="265641161"/>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10" name="Title 9">
            <a:extLst>
              <a:ext uri="{FF2B5EF4-FFF2-40B4-BE49-F238E27FC236}">
                <a16:creationId xmlns:a16="http://schemas.microsoft.com/office/drawing/2014/main" id="{827F2446-4A3C-A879-5FD7-A517BA1A64F8}"/>
              </a:ext>
            </a:extLst>
          </p:cNvPr>
          <p:cNvSpPr>
            <a:spLocks noGrp="1"/>
          </p:cNvSpPr>
          <p:nvPr>
            <p:ph type="title"/>
          </p:nvPr>
        </p:nvSpPr>
        <p:spPr>
          <a:xfrm>
            <a:off x="1413013" y="584425"/>
            <a:ext cx="9365974" cy="601021"/>
          </a:xfrm>
        </p:spPr>
        <p:txBody>
          <a:bodyPr>
            <a:normAutofit fontScale="90000"/>
          </a:bodyPr>
          <a:lstStyle/>
          <a:p>
            <a:r>
              <a:rPr lang="en-US" b="1" dirty="0">
                <a:solidFill>
                  <a:srgbClr val="0070C0"/>
                </a:solidFill>
              </a:rPr>
              <a:t>Python VS Other Languages </a:t>
            </a:r>
            <a:br>
              <a:rPr lang="ar-EG" dirty="0"/>
            </a:br>
            <a:endParaRPr lang="en-US" dirty="0"/>
          </a:p>
        </p:txBody>
      </p:sp>
      <p:sp>
        <p:nvSpPr>
          <p:cNvPr id="3" name="Content Placeholder 2"/>
          <p:cNvSpPr>
            <a:spLocks noGrp="1"/>
          </p:cNvSpPr>
          <p:nvPr>
            <p:ph idx="1"/>
          </p:nvPr>
        </p:nvSpPr>
        <p:spPr>
          <a:xfrm>
            <a:off x="703454" y="1185446"/>
            <a:ext cx="10515600" cy="4351338"/>
          </a:xfrm>
        </p:spPr>
        <p:txBody>
          <a:bodyPr>
            <a:normAutofit/>
          </a:bodyPr>
          <a:lstStyle/>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 </a:t>
            </a:r>
            <a:r>
              <a:rPr lang="en-US" sz="2400" u="sng" dirty="0">
                <a:latin typeface="Times New Roman" panose="02020603050405020304" pitchFamily="18" charset="0"/>
                <a:cs typeface="Times New Roman" panose="02020603050405020304" pitchFamily="18" charset="0"/>
              </a:rPr>
              <a:t>Python VS C:</a:t>
            </a:r>
          </a:p>
          <a:p>
            <a:pPr marL="0" indent="0">
              <a:buNone/>
            </a:pPr>
            <a:r>
              <a:rPr lang="en-US" sz="2400" dirty="0">
                <a:latin typeface="Times New Roman" panose="02020603050405020304" pitchFamily="18" charset="0"/>
                <a:cs typeface="Times New Roman" panose="02020603050405020304" pitchFamily="18" charset="0"/>
              </a:rPr>
              <a:t> Python is dynamic while C is static.</a:t>
            </a:r>
          </a:p>
          <a:p>
            <a:pPr marL="0" indent="0">
              <a:buNone/>
            </a:pPr>
            <a:r>
              <a:rPr lang="en-US" sz="2400" dirty="0">
                <a:latin typeface="Times New Roman" panose="02020603050405020304" pitchFamily="18" charset="0"/>
                <a:cs typeface="Times New Roman" panose="02020603050405020304" pitchFamily="18" charset="0"/>
              </a:rPr>
              <a:t> Memory is managed by the developer in C but by the interpreter in Python.</a:t>
            </a:r>
          </a:p>
          <a:p>
            <a:pPr marL="0" indent="0">
              <a:buNone/>
            </a:pPr>
            <a:r>
              <a:rPr lang="en-US" sz="2400" dirty="0">
                <a:latin typeface="Times New Roman" panose="02020603050405020304" pitchFamily="18" charset="0"/>
                <a:cs typeface="Times New Roman" panose="02020603050405020304" pitchFamily="18" charset="0"/>
              </a:rPr>
              <a:t> Python has many libraries, but C has no standard library for a hybrid tuple </a:t>
            </a:r>
          </a:p>
          <a:p>
            <a:pPr marL="0" indent="0">
              <a:buNone/>
            </a:pPr>
            <a:r>
              <a:rPr lang="en-US" sz="2400" dirty="0">
                <a:latin typeface="Times New Roman" panose="02020603050405020304" pitchFamily="18" charset="0"/>
                <a:cs typeface="Times New Roman" panose="02020603050405020304" pitchFamily="18" charset="0"/>
              </a:rPr>
              <a:t>(Python list) and a hash table (Python dictionary).</a:t>
            </a:r>
          </a:p>
          <a:p>
            <a:pPr marL="0" indent="0">
              <a:buNone/>
            </a:pPr>
            <a:r>
              <a:rPr lang="en-US" sz="2400" dirty="0">
                <a:latin typeface="Times New Roman" panose="02020603050405020304" pitchFamily="18" charset="0"/>
                <a:cs typeface="Times New Roman" panose="02020603050405020304" pitchFamily="18" charset="0"/>
              </a:rPr>
              <a:t> Python cannot be used to write a kernel, but C can.</a:t>
            </a:r>
          </a:p>
          <a:p>
            <a:pPr marL="0" indent="0">
              <a:buNone/>
            </a:pPr>
            <a:r>
              <a:rPr lang="en-US" sz="2400" dirty="0">
                <a:latin typeface="Times New Roman" panose="02020603050405020304" pitchFamily="18" charset="0"/>
                <a:cs typeface="Times New Roman" panose="02020603050405020304" pitchFamily="18" charset="0"/>
              </a:rPr>
              <a:t> C or C++ extends Python functions based on the Python APIs.</a:t>
            </a: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Tree>
    <p:extLst>
      <p:ext uri="{BB962C8B-B14F-4D97-AF65-F5344CB8AC3E}">
        <p14:creationId xmlns:p14="http://schemas.microsoft.com/office/powerpoint/2010/main" val="2310428012"/>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10" name="Title 9">
            <a:extLst>
              <a:ext uri="{FF2B5EF4-FFF2-40B4-BE49-F238E27FC236}">
                <a16:creationId xmlns:a16="http://schemas.microsoft.com/office/drawing/2014/main" id="{827F2446-4A3C-A879-5FD7-A517BA1A64F8}"/>
              </a:ext>
            </a:extLst>
          </p:cNvPr>
          <p:cNvSpPr>
            <a:spLocks noGrp="1"/>
          </p:cNvSpPr>
          <p:nvPr>
            <p:ph type="title"/>
          </p:nvPr>
        </p:nvSpPr>
        <p:spPr>
          <a:xfrm>
            <a:off x="1413013" y="584425"/>
            <a:ext cx="9365974" cy="601021"/>
          </a:xfrm>
        </p:spPr>
        <p:txBody>
          <a:bodyPr>
            <a:normAutofit fontScale="90000"/>
          </a:bodyPr>
          <a:lstStyle/>
          <a:p>
            <a:r>
              <a:rPr lang="en-US" b="1" dirty="0">
                <a:solidFill>
                  <a:srgbClr val="0070C0"/>
                </a:solidFill>
              </a:rPr>
              <a:t>Python VS Other Languages </a:t>
            </a:r>
            <a:br>
              <a:rPr lang="ar-EG" dirty="0"/>
            </a:br>
            <a:endParaRPr lang="en-US" dirty="0"/>
          </a:p>
        </p:txBody>
      </p:sp>
      <p:sp>
        <p:nvSpPr>
          <p:cNvPr id="3" name="Content Placeholder 2"/>
          <p:cNvSpPr>
            <a:spLocks noGrp="1"/>
          </p:cNvSpPr>
          <p:nvPr>
            <p:ph idx="1"/>
          </p:nvPr>
        </p:nvSpPr>
        <p:spPr>
          <a:xfrm>
            <a:off x="703454" y="1185446"/>
            <a:ext cx="10515600" cy="4351338"/>
          </a:xfrm>
        </p:spPr>
        <p:txBody>
          <a:bodyPr>
            <a:normAutofit/>
          </a:bodyPr>
          <a:lstStyle/>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r>
              <a:rPr lang="en-US" sz="2400" u="sng" dirty="0">
                <a:latin typeface="Times New Roman" panose="02020603050405020304" pitchFamily="18" charset="0"/>
                <a:cs typeface="Times New Roman" panose="02020603050405020304" pitchFamily="18" charset="0"/>
              </a:rPr>
              <a:t>Python VS Java:</a:t>
            </a:r>
          </a:p>
          <a:p>
            <a:pPr marL="0" indent="0">
              <a:buNone/>
            </a:pPr>
            <a:r>
              <a:rPr lang="en-US" sz="2400" dirty="0">
                <a:latin typeface="Times New Roman" panose="02020603050405020304" pitchFamily="18" charset="0"/>
                <a:cs typeface="Times New Roman" panose="02020603050405020304" pitchFamily="18" charset="0"/>
              </a:rPr>
              <a:t> Python is dynamic while Java is static.</a:t>
            </a:r>
          </a:p>
          <a:p>
            <a:pPr marL="0" indent="0">
              <a:buNone/>
            </a:pPr>
            <a:r>
              <a:rPr lang="en-US" sz="2400" dirty="0">
                <a:latin typeface="Times New Roman" panose="02020603050405020304" pitchFamily="18" charset="0"/>
                <a:cs typeface="Times New Roman" panose="02020603050405020304" pitchFamily="18" charset="0"/>
              </a:rPr>
              <a:t> Python supports object-oriented and function-based programming while </a:t>
            </a:r>
          </a:p>
          <a:p>
            <a:pPr marL="0" indent="0">
              <a:buNone/>
            </a:pPr>
            <a:r>
              <a:rPr lang="en-US" sz="2400" dirty="0">
                <a:latin typeface="Times New Roman" panose="02020603050405020304" pitchFamily="18" charset="0"/>
                <a:cs typeface="Times New Roman" panose="02020603050405020304" pitchFamily="18" charset="0"/>
              </a:rPr>
              <a:t>Java supports object-oriented programming only.</a:t>
            </a:r>
          </a:p>
          <a:p>
            <a:pPr marL="0" indent="0">
              <a:buNone/>
            </a:pPr>
            <a:r>
              <a:rPr lang="en-US" sz="2400" dirty="0">
                <a:latin typeface="Times New Roman" panose="02020603050405020304" pitchFamily="18" charset="0"/>
                <a:cs typeface="Times New Roman" panose="02020603050405020304" pitchFamily="18" charset="0"/>
              </a:rPr>
              <a:t> Python is simpler than Java, and typically applies to quick prototyping.</a:t>
            </a:r>
          </a:p>
          <a:p>
            <a:pPr marL="0" indent="0">
              <a:buNone/>
            </a:pPr>
            <a:r>
              <a:rPr lang="en-US" sz="2400" dirty="0">
                <a:latin typeface="Times New Roman" panose="02020603050405020304" pitchFamily="18" charset="0"/>
                <a:cs typeface="Times New Roman" panose="02020603050405020304" pitchFamily="18" charset="0"/>
              </a:rPr>
              <a:t> Python and Java enable multiple programmers to develop a large </a:t>
            </a:r>
          </a:p>
          <a:p>
            <a:pPr marL="0" indent="0">
              <a:buNone/>
            </a:pPr>
            <a:r>
              <a:rPr lang="en-US" sz="2400" dirty="0">
                <a:latin typeface="Times New Roman" panose="02020603050405020304" pitchFamily="18" charset="0"/>
                <a:cs typeface="Times New Roman" panose="02020603050405020304" pitchFamily="18" charset="0"/>
              </a:rPr>
              <a:t>project together step by step.</a:t>
            </a: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Tree>
    <p:extLst>
      <p:ext uri="{BB962C8B-B14F-4D97-AF65-F5344CB8AC3E}">
        <p14:creationId xmlns:p14="http://schemas.microsoft.com/office/powerpoint/2010/main" val="3854379180"/>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10" name="Title 9">
            <a:extLst>
              <a:ext uri="{FF2B5EF4-FFF2-40B4-BE49-F238E27FC236}">
                <a16:creationId xmlns:a16="http://schemas.microsoft.com/office/drawing/2014/main" id="{827F2446-4A3C-A879-5FD7-A517BA1A64F8}"/>
              </a:ext>
            </a:extLst>
          </p:cNvPr>
          <p:cNvSpPr>
            <a:spLocks noGrp="1"/>
          </p:cNvSpPr>
          <p:nvPr>
            <p:ph type="title"/>
          </p:nvPr>
        </p:nvSpPr>
        <p:spPr>
          <a:xfrm>
            <a:off x="1413013" y="584425"/>
            <a:ext cx="9365974" cy="601021"/>
          </a:xfrm>
        </p:spPr>
        <p:txBody>
          <a:bodyPr>
            <a:normAutofit fontScale="90000"/>
          </a:bodyPr>
          <a:lstStyle/>
          <a:p>
            <a:r>
              <a:rPr lang="en-US" b="1" dirty="0">
                <a:solidFill>
                  <a:srgbClr val="0070C0"/>
                </a:solidFill>
              </a:rPr>
              <a:t>Advantages of Python</a:t>
            </a:r>
            <a:br>
              <a:rPr lang="ar-EG" dirty="0"/>
            </a:br>
            <a:endParaRPr lang="en-US" dirty="0"/>
          </a:p>
        </p:txBody>
      </p:sp>
      <p:sp>
        <p:nvSpPr>
          <p:cNvPr id="3" name="Content Placeholder 2"/>
          <p:cNvSpPr>
            <a:spLocks noGrp="1"/>
          </p:cNvSpPr>
          <p:nvPr>
            <p:ph idx="1"/>
          </p:nvPr>
        </p:nvSpPr>
        <p:spPr>
          <a:xfrm>
            <a:off x="478501" y="1215153"/>
            <a:ext cx="11234997" cy="5426926"/>
          </a:xfrm>
        </p:spPr>
        <p:txBody>
          <a:bodyPr>
            <a:normAutofit fontScale="92500" lnSpcReduction="20000"/>
          </a:bodyPr>
          <a:lstStyle/>
          <a:p>
            <a:r>
              <a:rPr lang="en-US" sz="2400" dirty="0">
                <a:solidFill>
                  <a:srgbClr val="0070C0"/>
                </a:solidFill>
                <a:latin typeface="+mj-lt"/>
                <a:cs typeface="+mj-cs"/>
              </a:rPr>
              <a:t>Simple: </a:t>
            </a:r>
            <a:r>
              <a:rPr lang="en-US" sz="2400" dirty="0">
                <a:latin typeface="+mj-lt"/>
                <a:cs typeface="+mj-cs"/>
              </a:rPr>
              <a:t>Python is an ideal programming language of simplicity.</a:t>
            </a:r>
          </a:p>
          <a:p>
            <a:r>
              <a:rPr lang="en-US" sz="2400" dirty="0">
                <a:solidFill>
                  <a:srgbClr val="0070C0"/>
                </a:solidFill>
                <a:latin typeface="+mj-lt"/>
                <a:cs typeface="+mj-cs"/>
              </a:rPr>
              <a:t>Easy-to-learn: </a:t>
            </a:r>
            <a:r>
              <a:rPr lang="en-US" sz="2400" dirty="0">
                <a:latin typeface="+mj-lt"/>
                <a:cs typeface="+mj-cs"/>
              </a:rPr>
              <a:t>few key words, simple structure.</a:t>
            </a:r>
          </a:p>
          <a:p>
            <a:r>
              <a:rPr lang="en-US" sz="2400" dirty="0">
                <a:solidFill>
                  <a:srgbClr val="0070C0"/>
                </a:solidFill>
                <a:latin typeface="+mj-lt"/>
                <a:cs typeface="+mj-cs"/>
              </a:rPr>
              <a:t>Open-source: </a:t>
            </a:r>
            <a:r>
              <a:rPr lang="en-US" sz="2400" dirty="0">
                <a:latin typeface="+mj-lt"/>
                <a:cs typeface="+mj-cs"/>
              </a:rPr>
              <a:t>Python is one of Free/Libre and Open-Source Software</a:t>
            </a:r>
            <a:r>
              <a:rPr lang="en-US" sz="2400" dirty="0">
                <a:solidFill>
                  <a:srgbClr val="0070C0"/>
                </a:solidFill>
                <a:latin typeface="+mj-lt"/>
                <a:cs typeface="+mj-cs"/>
              </a:rPr>
              <a:t> (FLOSS).</a:t>
            </a:r>
          </a:p>
          <a:p>
            <a:r>
              <a:rPr lang="en-US" sz="2400" dirty="0">
                <a:solidFill>
                  <a:srgbClr val="0070C0"/>
                </a:solidFill>
                <a:latin typeface="+mj-lt"/>
                <a:cs typeface="+mj-cs"/>
              </a:rPr>
              <a:t>Interpretability: </a:t>
            </a:r>
            <a:r>
              <a:rPr lang="en-US" sz="2400" dirty="0">
                <a:latin typeface="+mj-lt"/>
                <a:cs typeface="+mj-cs"/>
              </a:rPr>
              <a:t>Python program does not need to be compiled into binary code and can be directly run from source code.</a:t>
            </a:r>
          </a:p>
          <a:p>
            <a:r>
              <a:rPr lang="en-US" sz="2400" dirty="0">
                <a:solidFill>
                  <a:srgbClr val="0070C0"/>
                </a:solidFill>
                <a:latin typeface="+mj-lt"/>
                <a:cs typeface="+mj-cs"/>
              </a:rPr>
              <a:t>Scalability: </a:t>
            </a:r>
            <a:r>
              <a:rPr lang="en-US" sz="2400" dirty="0">
                <a:latin typeface="+mj-lt"/>
                <a:cs typeface="+mj-cs"/>
              </a:rPr>
              <a:t>If you want to speed up running of some key code or keep some algorithms not open, you can write some programs using C or C++ and use them in Python. </a:t>
            </a:r>
            <a:endParaRPr lang="ar-EG" sz="2400" dirty="0">
              <a:latin typeface="+mj-lt"/>
              <a:cs typeface="+mj-cs"/>
            </a:endParaRPr>
          </a:p>
          <a:p>
            <a:r>
              <a:rPr lang="en-US" sz="2400" dirty="0">
                <a:solidFill>
                  <a:srgbClr val="0070C0"/>
                </a:solidFill>
                <a:latin typeface="+mj-lt"/>
                <a:cs typeface="+mj-cs"/>
              </a:rPr>
              <a:t>Embedded: </a:t>
            </a:r>
            <a:r>
              <a:rPr lang="en-US" sz="2400" dirty="0">
                <a:latin typeface="+mj-lt"/>
                <a:cs typeface="+mj-cs"/>
              </a:rPr>
              <a:t>Python can be embedded in a C or C++ program to provide scripting to program users.</a:t>
            </a:r>
          </a:p>
          <a:p>
            <a:r>
              <a:rPr lang="en-US" sz="2400" dirty="0">
                <a:solidFill>
                  <a:srgbClr val="0070C0"/>
                </a:solidFill>
                <a:latin typeface="+mj-lt"/>
                <a:cs typeface="+mj-cs"/>
              </a:rPr>
              <a:t>Object-oriented: </a:t>
            </a:r>
            <a:r>
              <a:rPr lang="en-US" sz="2400" dirty="0">
                <a:latin typeface="+mj-lt"/>
                <a:cs typeface="+mj-cs"/>
              </a:rPr>
              <a:t>Python supports both process-oriented programming and Functional programming. In a process-oriented language, a program is built from a process or a function that is merely reusable code. In an object-oriented language, programs are built from the combination of data and functionality.</a:t>
            </a:r>
          </a:p>
          <a:p>
            <a:r>
              <a:rPr lang="en-US" sz="2400" dirty="0">
                <a:solidFill>
                  <a:srgbClr val="0070C0"/>
                </a:solidFill>
                <a:latin typeface="+mj-lt"/>
                <a:cs typeface="+mj-cs"/>
              </a:rPr>
              <a:t>Rich libraries: </a:t>
            </a:r>
            <a:r>
              <a:rPr lang="en-US" sz="2400" dirty="0">
                <a:latin typeface="+mj-lt"/>
                <a:cs typeface="+mj-cs"/>
              </a:rPr>
              <a:t>The Python standard library is huge. It can help you with all kinds of work, including regular expressions, document generation, unit tests, threads, databases, Web browsers, </a:t>
            </a:r>
            <a:r>
              <a:rPr lang="en-US" sz="2400" dirty="0" err="1">
                <a:latin typeface="+mj-lt"/>
                <a:cs typeface="+mj-cs"/>
              </a:rPr>
              <a:t>CGI,Numpy</a:t>
            </a:r>
            <a:r>
              <a:rPr lang="en-US" sz="2400" dirty="0">
                <a:latin typeface="+mj-lt"/>
                <a:cs typeface="+mj-cs"/>
              </a:rPr>
              <a:t>, Pandas, HTML, WAV files, password systems, GUI, TK, </a:t>
            </a:r>
            <a:r>
              <a:rPr lang="ar-EG" sz="2400" dirty="0">
                <a:latin typeface="+mj-lt"/>
                <a:cs typeface="+mj-cs"/>
              </a:rPr>
              <a:t> </a:t>
            </a:r>
            <a:r>
              <a:rPr lang="en-US" sz="2400" dirty="0">
                <a:latin typeface="+mj-lt"/>
                <a:cs typeface="+mj-cs"/>
              </a:rPr>
              <a:t>and other system-related operations.</a:t>
            </a: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Tree>
    <p:extLst>
      <p:ext uri="{BB962C8B-B14F-4D97-AF65-F5344CB8AC3E}">
        <p14:creationId xmlns:p14="http://schemas.microsoft.com/office/powerpoint/2010/main" val="3375363483"/>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13664" y="2079688"/>
            <a:ext cx="4371795" cy="2369729"/>
          </a:xfrm>
        </p:spPr>
        <p:txBody>
          <a:bodyPr>
            <a:normAutofit/>
          </a:bodyPr>
          <a:lstStyle/>
          <a:p>
            <a:r>
              <a:rPr lang="en-US" sz="2400" b="1" dirty="0">
                <a:solidFill>
                  <a:schemeClr val="accent2"/>
                </a:solidFill>
                <a:latin typeface="+mj-lt"/>
                <a:cs typeface="+mj-cs"/>
              </a:rPr>
              <a:t>Dynamic: </a:t>
            </a:r>
            <a:r>
              <a:rPr lang="en-US" sz="2400" dirty="0">
                <a:latin typeface="+mj-lt"/>
                <a:cs typeface="+mj-cs"/>
              </a:rPr>
              <a:t>Objects (like attributes and methods) can be changed during execution.</a:t>
            </a:r>
          </a:p>
          <a:p>
            <a:endParaRPr lang="en-US" sz="2400" dirty="0">
              <a:latin typeface="+mj-lt"/>
              <a:cs typeface="+mj-cs"/>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7" name="Title 6">
            <a:extLst>
              <a:ext uri="{FF2B5EF4-FFF2-40B4-BE49-F238E27FC236}">
                <a16:creationId xmlns:a16="http://schemas.microsoft.com/office/drawing/2014/main" id="{E71CCDD3-8EE5-81D8-5173-2ABE1728910C}"/>
              </a:ext>
            </a:extLst>
          </p:cNvPr>
          <p:cNvSpPr>
            <a:spLocks noGrp="1"/>
          </p:cNvSpPr>
          <p:nvPr>
            <p:ph type="title"/>
          </p:nvPr>
        </p:nvSpPr>
        <p:spPr>
          <a:xfrm>
            <a:off x="1325857" y="561514"/>
            <a:ext cx="8509452" cy="584775"/>
          </a:xfrm>
        </p:spPr>
        <p:txBody>
          <a:bodyPr>
            <a:normAutofit fontScale="90000"/>
          </a:bodyPr>
          <a:lstStyle/>
          <a:p>
            <a:r>
              <a:rPr lang="en-US" sz="4400" dirty="0">
                <a:solidFill>
                  <a:srgbClr val="0070C0"/>
                </a:solidFill>
                <a:latin typeface="+mj-lt"/>
                <a:cs typeface="+mj-cs"/>
              </a:rPr>
              <a:t>Features of Python Statements</a:t>
            </a:r>
            <a:br>
              <a:rPr lang="en-US" sz="4400" dirty="0">
                <a:solidFill>
                  <a:srgbClr val="0070C0"/>
                </a:solidFill>
                <a:latin typeface="+mj-lt"/>
                <a:cs typeface="+mj-cs"/>
              </a:rPr>
            </a:br>
            <a:endParaRPr lang="en-US" dirty="0"/>
          </a:p>
        </p:txBody>
      </p:sp>
      <p:pic>
        <p:nvPicPr>
          <p:cNvPr id="13" name="Picture 12">
            <a:extLst>
              <a:ext uri="{FF2B5EF4-FFF2-40B4-BE49-F238E27FC236}">
                <a16:creationId xmlns:a16="http://schemas.microsoft.com/office/drawing/2014/main" id="{1C65B914-465F-64DB-9418-608A5A625D1B}"/>
              </a:ext>
            </a:extLst>
          </p:cNvPr>
          <p:cNvPicPr>
            <a:picLocks noChangeAspect="1"/>
          </p:cNvPicPr>
          <p:nvPr/>
        </p:nvPicPr>
        <p:blipFill rotWithShape="1">
          <a:blip r:embed="rId6"/>
          <a:srcRect l="-4983" r="-1" b="25132"/>
          <a:stretch/>
        </p:blipFill>
        <p:spPr>
          <a:xfrm>
            <a:off x="5580583" y="1724230"/>
            <a:ext cx="5879318" cy="4155718"/>
          </a:xfrm>
          <a:prstGeom prst="rect">
            <a:avLst/>
          </a:prstGeom>
        </p:spPr>
      </p:pic>
    </p:spTree>
    <p:extLst>
      <p:ext uri="{BB962C8B-B14F-4D97-AF65-F5344CB8AC3E}">
        <p14:creationId xmlns:p14="http://schemas.microsoft.com/office/powerpoint/2010/main" val="3659855539"/>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13664" y="1414646"/>
            <a:ext cx="10969953" cy="4842506"/>
          </a:xfrm>
        </p:spPr>
        <p:txBody>
          <a:bodyPr>
            <a:normAutofit/>
          </a:bodyPr>
          <a:lstStyle/>
          <a:p>
            <a:r>
              <a:rPr lang="en-US" sz="2400" dirty="0">
                <a:latin typeface="+mj-lt"/>
                <a:cs typeface="+mj-cs"/>
              </a:rPr>
              <a:t>Python uses</a:t>
            </a:r>
            <a:r>
              <a:rPr lang="en-US" sz="2400" b="1" dirty="0">
                <a:solidFill>
                  <a:schemeClr val="accent2"/>
                </a:solidFill>
                <a:latin typeface="+mj-lt"/>
                <a:cs typeface="+mj-cs"/>
              </a:rPr>
              <a:t> indentation </a:t>
            </a:r>
            <a:r>
              <a:rPr lang="en-US" sz="2400" dirty="0">
                <a:latin typeface="+mj-lt"/>
                <a:cs typeface="+mj-cs"/>
              </a:rPr>
              <a:t>instead of a pair of curly braces {} to divide a block of statements.</a:t>
            </a:r>
          </a:p>
          <a:p>
            <a:endParaRPr lang="en-US" sz="2400" dirty="0">
              <a:latin typeface="+mj-lt"/>
              <a:cs typeface="+mj-cs"/>
            </a:endParaRPr>
          </a:p>
          <a:p>
            <a:endParaRPr lang="en-US" sz="2400" dirty="0">
              <a:latin typeface="+mj-lt"/>
              <a:cs typeface="+mj-cs"/>
            </a:endParaRPr>
          </a:p>
          <a:p>
            <a:endParaRPr lang="en-US" sz="2400" dirty="0">
              <a:latin typeface="+mj-lt"/>
              <a:cs typeface="+mj-cs"/>
            </a:endParaRPr>
          </a:p>
          <a:p>
            <a:pPr marL="0" indent="0">
              <a:buNone/>
            </a:pPr>
            <a:endParaRPr lang="en-US" sz="2400" dirty="0">
              <a:latin typeface="+mj-lt"/>
              <a:cs typeface="+mj-cs"/>
            </a:endParaRPr>
          </a:p>
          <a:p>
            <a:r>
              <a:rPr lang="en-US" sz="2400" dirty="0">
                <a:latin typeface="+mj-lt"/>
                <a:cs typeface="+mj-cs"/>
              </a:rPr>
              <a:t>Multiple statements on one line are separated by </a:t>
            </a:r>
            <a:r>
              <a:rPr lang="en-US" sz="2400" dirty="0">
                <a:solidFill>
                  <a:schemeClr val="accent2"/>
                </a:solidFill>
                <a:latin typeface="+mj-lt"/>
                <a:cs typeface="+mj-cs"/>
              </a:rPr>
              <a:t>“;”.</a:t>
            </a:r>
          </a:p>
          <a:p>
            <a:pPr marL="0" indent="0">
              <a:buNone/>
            </a:pPr>
            <a:r>
              <a:rPr lang="en-US" sz="1600" b="0" i="0" dirty="0">
                <a:solidFill>
                  <a:srgbClr val="374151"/>
                </a:solidFill>
                <a:effectLst/>
                <a:latin typeface="Söhne"/>
              </a:rPr>
              <a:t>But it is not recommended and goes against the Pythonic style guidelines. Python emphasizes readability and clarity, so it's better to have one statement per line. </a:t>
            </a:r>
            <a:endParaRPr lang="en-US" sz="2400" dirty="0">
              <a:latin typeface="+mj-lt"/>
              <a:cs typeface="+mj-cs"/>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7" name="Title 6">
            <a:extLst>
              <a:ext uri="{FF2B5EF4-FFF2-40B4-BE49-F238E27FC236}">
                <a16:creationId xmlns:a16="http://schemas.microsoft.com/office/drawing/2014/main" id="{E71CCDD3-8EE5-81D8-5173-2ABE1728910C}"/>
              </a:ext>
            </a:extLst>
          </p:cNvPr>
          <p:cNvSpPr>
            <a:spLocks noGrp="1"/>
          </p:cNvSpPr>
          <p:nvPr>
            <p:ph type="title"/>
          </p:nvPr>
        </p:nvSpPr>
        <p:spPr>
          <a:xfrm>
            <a:off x="1325857" y="561514"/>
            <a:ext cx="8509452" cy="584775"/>
          </a:xfrm>
        </p:spPr>
        <p:txBody>
          <a:bodyPr>
            <a:normAutofit fontScale="90000"/>
          </a:bodyPr>
          <a:lstStyle/>
          <a:p>
            <a:r>
              <a:rPr lang="en-US" sz="4400" dirty="0">
                <a:solidFill>
                  <a:srgbClr val="0070C0"/>
                </a:solidFill>
                <a:latin typeface="+mj-lt"/>
                <a:cs typeface="+mj-cs"/>
              </a:rPr>
              <a:t>Features of Python Statements Cont.</a:t>
            </a:r>
            <a:br>
              <a:rPr lang="en-US" sz="4400" dirty="0">
                <a:solidFill>
                  <a:srgbClr val="0070C0"/>
                </a:solidFill>
                <a:latin typeface="+mj-lt"/>
                <a:cs typeface="+mj-cs"/>
              </a:rPr>
            </a:br>
            <a:endParaRPr lang="en-US" dirty="0"/>
          </a:p>
        </p:txBody>
      </p:sp>
      <p:pic>
        <p:nvPicPr>
          <p:cNvPr id="10" name="Picture 9">
            <a:extLst>
              <a:ext uri="{FF2B5EF4-FFF2-40B4-BE49-F238E27FC236}">
                <a16:creationId xmlns:a16="http://schemas.microsoft.com/office/drawing/2014/main" id="{EF9B9C15-9816-B2A5-ED4D-3CBE6D6301FA}"/>
              </a:ext>
            </a:extLst>
          </p:cNvPr>
          <p:cNvPicPr>
            <a:picLocks noChangeAspect="1"/>
          </p:cNvPicPr>
          <p:nvPr/>
        </p:nvPicPr>
        <p:blipFill>
          <a:blip r:embed="rId6"/>
          <a:stretch>
            <a:fillRect/>
          </a:stretch>
        </p:blipFill>
        <p:spPr>
          <a:xfrm>
            <a:off x="2271847" y="2076156"/>
            <a:ext cx="6881204" cy="1916285"/>
          </a:xfrm>
          <a:prstGeom prst="rect">
            <a:avLst/>
          </a:prstGeom>
        </p:spPr>
      </p:pic>
      <p:pic>
        <p:nvPicPr>
          <p:cNvPr id="15" name="Picture 14">
            <a:extLst>
              <a:ext uri="{FF2B5EF4-FFF2-40B4-BE49-F238E27FC236}">
                <a16:creationId xmlns:a16="http://schemas.microsoft.com/office/drawing/2014/main" id="{22B387A4-1E7A-1C03-1A1E-06638351D039}"/>
              </a:ext>
            </a:extLst>
          </p:cNvPr>
          <p:cNvPicPr>
            <a:picLocks noChangeAspect="1"/>
          </p:cNvPicPr>
          <p:nvPr/>
        </p:nvPicPr>
        <p:blipFill rotWithShape="1">
          <a:blip r:embed="rId7"/>
          <a:srcRect t="-1" r="24395" b="-671"/>
          <a:stretch/>
        </p:blipFill>
        <p:spPr>
          <a:xfrm>
            <a:off x="2271847" y="5286063"/>
            <a:ext cx="6881204" cy="928043"/>
          </a:xfrm>
          <a:prstGeom prst="rect">
            <a:avLst/>
          </a:prstGeom>
        </p:spPr>
      </p:pic>
    </p:spTree>
    <p:extLst>
      <p:ext uri="{BB962C8B-B14F-4D97-AF65-F5344CB8AC3E}">
        <p14:creationId xmlns:p14="http://schemas.microsoft.com/office/powerpoint/2010/main" val="2831224335"/>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04800" y="1146289"/>
            <a:ext cx="11078817" cy="5131458"/>
          </a:xfrm>
        </p:spPr>
        <p:txBody>
          <a:bodyPr>
            <a:normAutofit/>
          </a:bodyPr>
          <a:lstStyle/>
          <a:p>
            <a:r>
              <a:rPr lang="en-US" sz="2400" dirty="0">
                <a:latin typeface="+mj-lt"/>
                <a:cs typeface="+mj-cs"/>
              </a:rPr>
              <a:t>the </a:t>
            </a:r>
            <a:r>
              <a:rPr lang="en-US" sz="2400" dirty="0">
                <a:solidFill>
                  <a:schemeClr val="accent2"/>
                </a:solidFill>
                <a:latin typeface="+mj-lt"/>
                <a:cs typeface="+mj-cs"/>
              </a:rPr>
              <a:t>hash (#) </a:t>
            </a:r>
            <a:r>
              <a:rPr lang="en-US" sz="2400" dirty="0">
                <a:latin typeface="+mj-lt"/>
                <a:cs typeface="+mj-cs"/>
              </a:rPr>
              <a:t>symbol is used to comment out a single line, while </a:t>
            </a:r>
            <a:r>
              <a:rPr lang="en-US" sz="2400" dirty="0">
                <a:solidFill>
                  <a:schemeClr val="accent2"/>
                </a:solidFill>
                <a:latin typeface="+mj-lt"/>
                <a:cs typeface="+mj-cs"/>
              </a:rPr>
              <a:t>triple quotes ("""...""") </a:t>
            </a:r>
            <a:r>
              <a:rPr lang="en-US" sz="2400" dirty="0">
                <a:latin typeface="+mj-lt"/>
                <a:cs typeface="+mj-cs"/>
              </a:rPr>
              <a:t>are used for docstrings, which can also be used to comment out multiple lines.</a:t>
            </a:r>
            <a:endParaRPr lang="ar-EG" sz="2400" dirty="0">
              <a:latin typeface="+mj-lt"/>
              <a:cs typeface="+mj-cs"/>
            </a:endParaRPr>
          </a:p>
          <a:p>
            <a:endParaRPr lang="ar-EG" sz="2400" dirty="0">
              <a:latin typeface="+mj-lt"/>
              <a:cs typeface="+mj-cs"/>
            </a:endParaRPr>
          </a:p>
          <a:p>
            <a:endParaRPr lang="ar-EG" sz="2400" dirty="0">
              <a:latin typeface="+mj-lt"/>
              <a:cs typeface="+mj-cs"/>
            </a:endParaRPr>
          </a:p>
          <a:p>
            <a:endParaRPr lang="ar-EG" sz="2400" dirty="0">
              <a:latin typeface="+mj-lt"/>
              <a:cs typeface="+mj-cs"/>
            </a:endParaRPr>
          </a:p>
          <a:p>
            <a:endParaRPr lang="ar-EG" sz="2400" dirty="0">
              <a:latin typeface="+mj-lt"/>
              <a:cs typeface="+mj-cs"/>
            </a:endParaRPr>
          </a:p>
          <a:p>
            <a:pPr marL="0" indent="0">
              <a:buNone/>
            </a:pPr>
            <a:endParaRPr lang="en-US" sz="2400" dirty="0">
              <a:latin typeface="+mj-lt"/>
              <a:cs typeface="+mj-cs"/>
            </a:endParaRPr>
          </a:p>
          <a:p>
            <a:r>
              <a:rPr lang="en-US" sz="2400" dirty="0">
                <a:latin typeface="+mj-lt"/>
                <a:cs typeface="+mj-cs"/>
              </a:rPr>
              <a:t>Variables </a:t>
            </a:r>
            <a:r>
              <a:rPr lang="en-US" sz="2400" b="1" dirty="0">
                <a:solidFill>
                  <a:schemeClr val="accent2"/>
                </a:solidFill>
                <a:latin typeface="+mj-lt"/>
                <a:cs typeface="+mj-cs"/>
              </a:rPr>
              <a:t>do not </a:t>
            </a:r>
            <a:r>
              <a:rPr lang="en-US" sz="2400" dirty="0">
                <a:latin typeface="+mj-lt"/>
                <a:cs typeface="+mj-cs"/>
              </a:rPr>
              <a:t>need type definitions, variables are dynamically typed, meaning you don't need to explicitly declare their data types. It is determined during runtime based on the value assigned</a:t>
            </a: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7" name="Title 6">
            <a:extLst>
              <a:ext uri="{FF2B5EF4-FFF2-40B4-BE49-F238E27FC236}">
                <a16:creationId xmlns:a16="http://schemas.microsoft.com/office/drawing/2014/main" id="{E71CCDD3-8EE5-81D8-5173-2ABE1728910C}"/>
              </a:ext>
            </a:extLst>
          </p:cNvPr>
          <p:cNvSpPr>
            <a:spLocks noGrp="1"/>
          </p:cNvSpPr>
          <p:nvPr>
            <p:ph type="title"/>
          </p:nvPr>
        </p:nvSpPr>
        <p:spPr>
          <a:xfrm>
            <a:off x="1325857" y="561514"/>
            <a:ext cx="8509452" cy="584775"/>
          </a:xfrm>
        </p:spPr>
        <p:txBody>
          <a:bodyPr>
            <a:normAutofit fontScale="90000"/>
          </a:bodyPr>
          <a:lstStyle/>
          <a:p>
            <a:r>
              <a:rPr lang="en-US" sz="4400" dirty="0">
                <a:solidFill>
                  <a:srgbClr val="0070C0"/>
                </a:solidFill>
                <a:latin typeface="+mj-lt"/>
                <a:cs typeface="+mj-cs"/>
              </a:rPr>
              <a:t>Features of Python Statements Cont.</a:t>
            </a:r>
            <a:br>
              <a:rPr lang="en-US" sz="4400" dirty="0">
                <a:solidFill>
                  <a:srgbClr val="0070C0"/>
                </a:solidFill>
                <a:latin typeface="+mj-lt"/>
                <a:cs typeface="+mj-cs"/>
              </a:rPr>
            </a:br>
            <a:endParaRPr lang="en-US" dirty="0"/>
          </a:p>
        </p:txBody>
      </p:sp>
      <p:pic>
        <p:nvPicPr>
          <p:cNvPr id="8" name="Picture 7">
            <a:extLst>
              <a:ext uri="{FF2B5EF4-FFF2-40B4-BE49-F238E27FC236}">
                <a16:creationId xmlns:a16="http://schemas.microsoft.com/office/drawing/2014/main" id="{D4C0463E-BB81-4347-A22C-E7926B9F3A8B}"/>
              </a:ext>
            </a:extLst>
          </p:cNvPr>
          <p:cNvPicPr>
            <a:picLocks noChangeAspect="1"/>
          </p:cNvPicPr>
          <p:nvPr/>
        </p:nvPicPr>
        <p:blipFill>
          <a:blip r:embed="rId6"/>
          <a:stretch>
            <a:fillRect/>
          </a:stretch>
        </p:blipFill>
        <p:spPr>
          <a:xfrm>
            <a:off x="2479239" y="1903876"/>
            <a:ext cx="7298956" cy="2244053"/>
          </a:xfrm>
          <a:prstGeom prst="rect">
            <a:avLst/>
          </a:prstGeom>
        </p:spPr>
      </p:pic>
      <p:pic>
        <p:nvPicPr>
          <p:cNvPr id="14" name="Picture 13">
            <a:extLst>
              <a:ext uri="{FF2B5EF4-FFF2-40B4-BE49-F238E27FC236}">
                <a16:creationId xmlns:a16="http://schemas.microsoft.com/office/drawing/2014/main" id="{1C7FAED9-32B2-AE33-757B-75219699A482}"/>
              </a:ext>
            </a:extLst>
          </p:cNvPr>
          <p:cNvPicPr>
            <a:picLocks noChangeAspect="1"/>
          </p:cNvPicPr>
          <p:nvPr/>
        </p:nvPicPr>
        <p:blipFill>
          <a:blip r:embed="rId7"/>
          <a:stretch>
            <a:fillRect/>
          </a:stretch>
        </p:blipFill>
        <p:spPr>
          <a:xfrm>
            <a:off x="3242958" y="5267099"/>
            <a:ext cx="6057373" cy="1523484"/>
          </a:xfrm>
          <a:prstGeom prst="rect">
            <a:avLst/>
          </a:prstGeom>
        </p:spPr>
      </p:pic>
    </p:spTree>
    <p:extLst>
      <p:ext uri="{BB962C8B-B14F-4D97-AF65-F5344CB8AC3E}">
        <p14:creationId xmlns:p14="http://schemas.microsoft.com/office/powerpoint/2010/main" val="1224455827"/>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04800" y="1125693"/>
            <a:ext cx="11431577" cy="5131458"/>
          </a:xfrm>
        </p:spPr>
        <p:txBody>
          <a:bodyPr>
            <a:normAutofit/>
          </a:bodyPr>
          <a:lstStyle/>
          <a:p>
            <a:r>
              <a:rPr lang="en-US" sz="2400" dirty="0">
                <a:latin typeface="+mj-lt"/>
                <a:cs typeface="+mj-cs"/>
              </a:rPr>
              <a:t>the Functional Programming (FP) is available.</a:t>
            </a:r>
          </a:p>
          <a:p>
            <a:pPr marL="0" indent="0">
              <a:buNone/>
            </a:pPr>
            <a:endParaRPr lang="ar-EG" sz="2400" dirty="0">
              <a:latin typeface="+mj-lt"/>
              <a:cs typeface="+mj-cs"/>
            </a:endParaRPr>
          </a:p>
          <a:p>
            <a:pPr marL="0" indent="0">
              <a:buNone/>
            </a:pPr>
            <a:endParaRPr lang="ar-EG" sz="2400" dirty="0">
              <a:latin typeface="+mj-lt"/>
              <a:cs typeface="+mj-cs"/>
            </a:endParaRPr>
          </a:p>
          <a:p>
            <a:pPr marL="0" indent="0">
              <a:buNone/>
            </a:pPr>
            <a:endParaRPr lang="ar-EG" sz="2400" dirty="0">
              <a:latin typeface="+mj-lt"/>
              <a:cs typeface="+mj-cs"/>
            </a:endParaRPr>
          </a:p>
          <a:p>
            <a:pPr marL="0" indent="0">
              <a:buNone/>
            </a:pPr>
            <a:endParaRPr lang="ar-EG" sz="2400" dirty="0">
              <a:latin typeface="+mj-lt"/>
              <a:cs typeface="+mj-cs"/>
            </a:endParaRPr>
          </a:p>
          <a:p>
            <a:pPr marL="0" indent="0">
              <a:buNone/>
            </a:pPr>
            <a:endParaRPr lang="ar-EG" sz="2400" dirty="0">
              <a:latin typeface="+mj-lt"/>
              <a:cs typeface="+mj-cs"/>
            </a:endParaRPr>
          </a:p>
          <a:p>
            <a:pPr marL="0" indent="0">
              <a:buNone/>
            </a:pPr>
            <a:endParaRPr lang="ar-EG" sz="2400" dirty="0">
              <a:latin typeface="+mj-lt"/>
              <a:cs typeface="+mj-cs"/>
            </a:endParaRPr>
          </a:p>
          <a:p>
            <a:pPr marL="0" indent="0">
              <a:buNone/>
            </a:pPr>
            <a:r>
              <a:rPr lang="en-US" sz="2400" dirty="0">
                <a:latin typeface="+mj-lt"/>
                <a:cs typeface="+mj-cs"/>
              </a:rPr>
              <a:t>Functional programming allows you to write more expressive code, and Python's support for it gives you the flexibility to choose between different programming styles based on the problem at hand.</a:t>
            </a: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7" name="Title 6">
            <a:extLst>
              <a:ext uri="{FF2B5EF4-FFF2-40B4-BE49-F238E27FC236}">
                <a16:creationId xmlns:a16="http://schemas.microsoft.com/office/drawing/2014/main" id="{E71CCDD3-8EE5-81D8-5173-2ABE1728910C}"/>
              </a:ext>
            </a:extLst>
          </p:cNvPr>
          <p:cNvSpPr>
            <a:spLocks noGrp="1"/>
          </p:cNvSpPr>
          <p:nvPr>
            <p:ph type="title"/>
          </p:nvPr>
        </p:nvSpPr>
        <p:spPr>
          <a:xfrm>
            <a:off x="1325857" y="561514"/>
            <a:ext cx="8509452" cy="584775"/>
          </a:xfrm>
        </p:spPr>
        <p:txBody>
          <a:bodyPr>
            <a:normAutofit fontScale="90000"/>
          </a:bodyPr>
          <a:lstStyle/>
          <a:p>
            <a:r>
              <a:rPr lang="en-US" sz="4400" dirty="0">
                <a:solidFill>
                  <a:srgbClr val="0070C0"/>
                </a:solidFill>
                <a:latin typeface="+mj-lt"/>
                <a:cs typeface="+mj-cs"/>
              </a:rPr>
              <a:t>Features of Python Statements</a:t>
            </a:r>
            <a:r>
              <a:rPr lang="ar-EG" sz="4400" dirty="0">
                <a:solidFill>
                  <a:srgbClr val="0070C0"/>
                </a:solidFill>
                <a:latin typeface="+mj-lt"/>
                <a:cs typeface="+mj-cs"/>
              </a:rPr>
              <a:t> </a:t>
            </a:r>
            <a:r>
              <a:rPr lang="en-US" sz="4400" dirty="0">
                <a:solidFill>
                  <a:srgbClr val="0070C0"/>
                </a:solidFill>
                <a:latin typeface="+mj-lt"/>
                <a:cs typeface="+mj-cs"/>
              </a:rPr>
              <a:t>Cont.</a:t>
            </a:r>
            <a:br>
              <a:rPr lang="en-US" sz="4400" dirty="0">
                <a:solidFill>
                  <a:srgbClr val="0070C0"/>
                </a:solidFill>
                <a:latin typeface="+mj-lt"/>
                <a:cs typeface="+mj-cs"/>
              </a:rPr>
            </a:br>
            <a:endParaRPr lang="en-US" dirty="0"/>
          </a:p>
        </p:txBody>
      </p:sp>
      <p:pic>
        <p:nvPicPr>
          <p:cNvPr id="17" name="Picture 16">
            <a:extLst>
              <a:ext uri="{FF2B5EF4-FFF2-40B4-BE49-F238E27FC236}">
                <a16:creationId xmlns:a16="http://schemas.microsoft.com/office/drawing/2014/main" id="{7CE08D93-F730-94B3-7C4D-9B5FED3E9E15}"/>
              </a:ext>
            </a:extLst>
          </p:cNvPr>
          <p:cNvPicPr>
            <a:picLocks noChangeAspect="1"/>
          </p:cNvPicPr>
          <p:nvPr/>
        </p:nvPicPr>
        <p:blipFill>
          <a:blip r:embed="rId6"/>
          <a:stretch>
            <a:fillRect/>
          </a:stretch>
        </p:blipFill>
        <p:spPr>
          <a:xfrm>
            <a:off x="2690883" y="1710468"/>
            <a:ext cx="6810234" cy="2413075"/>
          </a:xfrm>
          <a:prstGeom prst="rect">
            <a:avLst/>
          </a:prstGeom>
        </p:spPr>
      </p:pic>
    </p:spTree>
    <p:extLst>
      <p:ext uri="{BB962C8B-B14F-4D97-AF65-F5344CB8AC3E}">
        <p14:creationId xmlns:p14="http://schemas.microsoft.com/office/powerpoint/2010/main" val="3288658597"/>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43545"/>
            <a:ext cx="12191998" cy="4270987"/>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285461" y="3415340"/>
            <a:ext cx="8746435" cy="1224020"/>
          </a:xfrm>
          <a:prstGeom prst="roundRect">
            <a:avLst/>
          </a:prstGeom>
          <a:solidFill>
            <a:schemeClr val="bg1"/>
          </a:solidFill>
          <a:ln>
            <a:solidFill>
              <a:srgbClr val="8E5A6D"/>
            </a:solidFill>
          </a:ln>
          <a:effectLst>
            <a:glow rad="228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Lists and Tuples</a:t>
            </a: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056" y="4987665"/>
            <a:ext cx="3689891" cy="2631089"/>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1950217274"/>
      </p:ext>
    </p:extLst>
  </p:cSld>
  <p:clrMapOvr>
    <a:masterClrMapping/>
  </p:clrMapOvr>
  <mc:AlternateContent xmlns:mc="http://schemas.openxmlformats.org/markup-compatibility/2006">
    <mc:Choice xmlns:p14="http://schemas.microsoft.com/office/powerpoint/2010/main" Requires="p14">
      <p:transition spd="slow" p14:dur="5250" advClick="0"/>
    </mc:Choice>
    <mc:Fallback>
      <p:transition spd="slow" advClick="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55856" y="1265472"/>
            <a:ext cx="11431577" cy="5152054"/>
          </a:xfrm>
        </p:spPr>
        <p:txBody>
          <a:bodyPr>
            <a:normAutofit/>
          </a:bodyPr>
          <a:lstStyle/>
          <a:p>
            <a:r>
              <a:rPr lang="en-US" sz="2400" dirty="0">
                <a:latin typeface="+mj-lt"/>
                <a:cs typeface="+mj-cs"/>
              </a:rPr>
              <a:t> A list is an ordered set of elements that you can add and delete at any time. </a:t>
            </a:r>
          </a:p>
          <a:p>
            <a:r>
              <a:rPr lang="en-US" sz="2400" dirty="0">
                <a:latin typeface="+mj-lt"/>
                <a:cs typeface="+mj-cs"/>
              </a:rPr>
              <a:t>The element types in the list can be different. You can access each element in the list by index. The first digit of the index starts from 0, and the reverse index starts from -1.</a:t>
            </a:r>
            <a:endParaRPr lang="ar-EG" sz="2400" dirty="0">
              <a:latin typeface="+mj-lt"/>
              <a:cs typeface="+mj-cs"/>
            </a:endParaRPr>
          </a:p>
          <a:p>
            <a:pPr marL="0" indent="0">
              <a:buNone/>
            </a:pPr>
            <a:r>
              <a:rPr lang="en-US" sz="2400" b="1" u="sng" dirty="0">
                <a:latin typeface="+mj-lt"/>
                <a:cs typeface="+mj-cs"/>
              </a:rPr>
              <a:t>Common Operations on Lists</a:t>
            </a:r>
          </a:p>
          <a:p>
            <a:pPr marL="0" indent="0">
              <a:buNone/>
            </a:pPr>
            <a:r>
              <a:rPr lang="en-US" sz="2400" dirty="0">
                <a:latin typeface="+mj-lt"/>
                <a:cs typeface="+mj-cs"/>
              </a:rPr>
              <a:t>Create and Access List:</a:t>
            </a:r>
          </a:p>
          <a:p>
            <a:pPr marL="457200" lvl="1" indent="0">
              <a:buNone/>
            </a:pPr>
            <a:r>
              <a:rPr lang="en-US" dirty="0">
                <a:solidFill>
                  <a:srgbClr val="00B0F0"/>
                </a:solidFill>
                <a:latin typeface="+mj-lt"/>
                <a:cs typeface="+mj-cs"/>
              </a:rPr>
              <a:t># Creating a list</a:t>
            </a:r>
          </a:p>
          <a:p>
            <a:pPr marL="457200" lvl="1" indent="0">
              <a:buNone/>
            </a:pPr>
            <a:r>
              <a:rPr lang="en-US" dirty="0">
                <a:latin typeface="+mj-lt"/>
                <a:cs typeface="+mj-cs"/>
              </a:rPr>
              <a:t>fruits = ["apple", "banana", "orange", "grape"]</a:t>
            </a:r>
          </a:p>
          <a:p>
            <a:pPr marL="457200" lvl="1" indent="0">
              <a:buNone/>
            </a:pPr>
            <a:r>
              <a:rPr lang="en-US" dirty="0">
                <a:solidFill>
                  <a:srgbClr val="00B0F0"/>
                </a:solidFill>
                <a:latin typeface="+mj-lt"/>
                <a:cs typeface="+mj-cs"/>
              </a:rPr>
              <a:t># Accessing elements by index</a:t>
            </a:r>
          </a:p>
          <a:p>
            <a:pPr marL="457200" lvl="1" indent="0">
              <a:buNone/>
            </a:pPr>
            <a:r>
              <a:rPr lang="en-US" dirty="0">
                <a:latin typeface="+mj-lt"/>
                <a:cs typeface="+mj-cs"/>
              </a:rPr>
              <a:t>print(fruits[0])  </a:t>
            </a:r>
            <a:endParaRPr lang="ar-EG" dirty="0">
              <a:latin typeface="+mj-lt"/>
              <a:cs typeface="+mj-cs"/>
            </a:endParaRPr>
          </a:p>
          <a:p>
            <a:pPr marL="457200" lvl="1" indent="0">
              <a:buNone/>
            </a:pPr>
            <a:r>
              <a:rPr lang="en-US" dirty="0">
                <a:solidFill>
                  <a:srgbClr val="00B050"/>
                </a:solidFill>
                <a:latin typeface="+mj-lt"/>
                <a:cs typeface="+mj-cs"/>
              </a:rPr>
              <a:t># Output: "apple"</a:t>
            </a:r>
          </a:p>
          <a:p>
            <a:pPr marL="457200" lvl="1" indent="0">
              <a:buNone/>
            </a:pPr>
            <a:r>
              <a:rPr lang="en-US" dirty="0">
                <a:latin typeface="+mj-lt"/>
                <a:cs typeface="+mj-cs"/>
              </a:rPr>
              <a:t>print(fruits[-1]) </a:t>
            </a:r>
            <a:endParaRPr lang="ar-EG" dirty="0">
              <a:latin typeface="+mj-lt"/>
              <a:cs typeface="+mj-cs"/>
            </a:endParaRPr>
          </a:p>
          <a:p>
            <a:pPr marL="457200" lvl="1" indent="0">
              <a:buNone/>
            </a:pPr>
            <a:r>
              <a:rPr lang="en-US" dirty="0">
                <a:latin typeface="+mj-lt"/>
                <a:cs typeface="+mj-cs"/>
              </a:rPr>
              <a:t> </a:t>
            </a:r>
            <a:r>
              <a:rPr lang="en-US" dirty="0">
                <a:solidFill>
                  <a:srgbClr val="00B050"/>
                </a:solidFill>
                <a:latin typeface="+mj-lt"/>
                <a:cs typeface="+mj-cs"/>
              </a:rPr>
              <a:t># Output: "grape"</a:t>
            </a:r>
          </a:p>
          <a:p>
            <a:endParaRPr lang="en-US" sz="2400" dirty="0">
              <a:latin typeface="+mj-lt"/>
              <a:cs typeface="+mj-cs"/>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7" name="Title 6">
            <a:extLst>
              <a:ext uri="{FF2B5EF4-FFF2-40B4-BE49-F238E27FC236}">
                <a16:creationId xmlns:a16="http://schemas.microsoft.com/office/drawing/2014/main" id="{E71CCDD3-8EE5-81D8-5173-2ABE1728910C}"/>
              </a:ext>
            </a:extLst>
          </p:cNvPr>
          <p:cNvSpPr>
            <a:spLocks noGrp="1"/>
          </p:cNvSpPr>
          <p:nvPr>
            <p:ph type="title"/>
          </p:nvPr>
        </p:nvSpPr>
        <p:spPr>
          <a:xfrm>
            <a:off x="1458379" y="276628"/>
            <a:ext cx="8509452" cy="969076"/>
          </a:xfrm>
        </p:spPr>
        <p:txBody>
          <a:bodyPr>
            <a:normAutofit/>
          </a:bodyPr>
          <a:lstStyle/>
          <a:p>
            <a:r>
              <a:rPr lang="en-US" b="1" dirty="0">
                <a:solidFill>
                  <a:srgbClr val="0070C0"/>
                </a:solidFill>
              </a:rPr>
              <a:t>Lists</a:t>
            </a:r>
            <a:r>
              <a:rPr lang="en-US" b="1" u="sng" dirty="0">
                <a:solidFill>
                  <a:srgbClr val="0070C0"/>
                </a:solidFill>
              </a:rPr>
              <a:t>:</a:t>
            </a:r>
            <a:endParaRPr lang="en-US" b="1" u="sng" dirty="0"/>
          </a:p>
        </p:txBody>
      </p:sp>
    </p:spTree>
    <p:extLst>
      <p:ext uri="{BB962C8B-B14F-4D97-AF65-F5344CB8AC3E}">
        <p14:creationId xmlns:p14="http://schemas.microsoft.com/office/powerpoint/2010/main" val="3854409951"/>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87075" y="2342171"/>
            <a:ext cx="10585889" cy="4068049"/>
          </a:xfrm>
        </p:spPr>
        <p:txBody>
          <a:bodyPr>
            <a:normAutofit lnSpcReduction="10000"/>
          </a:bodyPr>
          <a:lstStyle/>
          <a:p>
            <a:pPr marL="457200" lvl="1" indent="0">
              <a:buNone/>
            </a:pPr>
            <a:r>
              <a:rPr lang="en-US" sz="1700" dirty="0">
                <a:solidFill>
                  <a:srgbClr val="00B0F0"/>
                </a:solidFill>
                <a:latin typeface="+mj-lt"/>
                <a:cs typeface="+mj-cs"/>
              </a:rPr>
              <a:t># Append an element to the end of the list</a:t>
            </a:r>
          </a:p>
          <a:p>
            <a:pPr marL="457200" lvl="1" indent="0">
              <a:buNone/>
            </a:pPr>
            <a:r>
              <a:rPr lang="en-US" sz="1700" dirty="0" err="1">
                <a:latin typeface="+mj-lt"/>
                <a:cs typeface="+mj-cs"/>
              </a:rPr>
              <a:t>fruits.append</a:t>
            </a:r>
            <a:r>
              <a:rPr lang="en-US" sz="1700" dirty="0">
                <a:latin typeface="+mj-lt"/>
                <a:cs typeface="+mj-cs"/>
              </a:rPr>
              <a:t>("pear")</a:t>
            </a:r>
          </a:p>
          <a:p>
            <a:pPr marL="457200" lvl="1" indent="0">
              <a:buNone/>
            </a:pPr>
            <a:r>
              <a:rPr lang="en-US" sz="1700" dirty="0">
                <a:latin typeface="+mj-lt"/>
                <a:cs typeface="+mj-cs"/>
              </a:rPr>
              <a:t>print(fruits)  </a:t>
            </a:r>
          </a:p>
          <a:p>
            <a:pPr marL="457200" lvl="1" indent="0">
              <a:buNone/>
            </a:pPr>
            <a:r>
              <a:rPr lang="en-US" sz="1700" dirty="0">
                <a:solidFill>
                  <a:srgbClr val="00B050"/>
                </a:solidFill>
                <a:latin typeface="+mj-lt"/>
                <a:cs typeface="+mj-cs"/>
              </a:rPr>
              <a:t># Output: ["apple", "banana", "orange", "grape", </a:t>
            </a:r>
            <a:r>
              <a:rPr lang="en-US" sz="1700" dirty="0">
                <a:solidFill>
                  <a:srgbClr val="FF0000"/>
                </a:solidFill>
                <a:latin typeface="+mj-lt"/>
                <a:cs typeface="+mj-cs"/>
              </a:rPr>
              <a:t>"pear"]</a:t>
            </a:r>
          </a:p>
          <a:p>
            <a:pPr marL="457200" lvl="1" indent="0">
              <a:buNone/>
            </a:pPr>
            <a:endParaRPr lang="en-US" sz="1600" dirty="0">
              <a:solidFill>
                <a:srgbClr val="FF0000"/>
              </a:solidFill>
              <a:latin typeface="+mj-lt"/>
              <a:cs typeface="+mj-cs"/>
            </a:endParaRPr>
          </a:p>
          <a:p>
            <a:pPr marL="457200" lvl="1" indent="0">
              <a:buNone/>
            </a:pPr>
            <a:r>
              <a:rPr lang="en-US" sz="1700" dirty="0">
                <a:solidFill>
                  <a:srgbClr val="00B0F0"/>
                </a:solidFill>
                <a:latin typeface="+mj-lt"/>
                <a:cs typeface="+mj-cs"/>
              </a:rPr>
              <a:t># Insert an element at a specific index</a:t>
            </a:r>
          </a:p>
          <a:p>
            <a:pPr marL="457200" lvl="1" indent="0">
              <a:buNone/>
            </a:pPr>
            <a:r>
              <a:rPr lang="en-US" sz="1700" dirty="0" err="1">
                <a:latin typeface="+mj-lt"/>
                <a:cs typeface="+mj-cs"/>
              </a:rPr>
              <a:t>fruits.insert</a:t>
            </a:r>
            <a:r>
              <a:rPr lang="en-US" sz="1700" dirty="0">
                <a:latin typeface="+mj-lt"/>
                <a:cs typeface="+mj-cs"/>
              </a:rPr>
              <a:t>(1, "kiwi")</a:t>
            </a:r>
          </a:p>
          <a:p>
            <a:pPr marL="457200" lvl="1" indent="0">
              <a:buNone/>
            </a:pPr>
            <a:r>
              <a:rPr lang="en-US" sz="1700" dirty="0">
                <a:latin typeface="+mj-lt"/>
                <a:cs typeface="+mj-cs"/>
              </a:rPr>
              <a:t>print(fruits) </a:t>
            </a:r>
          </a:p>
          <a:p>
            <a:pPr marL="457200" lvl="1" indent="0">
              <a:buNone/>
            </a:pPr>
            <a:r>
              <a:rPr lang="en-US" sz="1700" dirty="0">
                <a:solidFill>
                  <a:srgbClr val="00B050"/>
                </a:solidFill>
                <a:latin typeface="+mj-lt"/>
                <a:cs typeface="+mj-cs"/>
              </a:rPr>
              <a:t> # Output: ["apple</a:t>
            </a:r>
            <a:r>
              <a:rPr lang="en-US" sz="1700" dirty="0">
                <a:solidFill>
                  <a:srgbClr val="FF0000"/>
                </a:solidFill>
                <a:latin typeface="+mj-lt"/>
                <a:cs typeface="+mj-cs"/>
              </a:rPr>
              <a:t>", "kiwi", </a:t>
            </a:r>
            <a:r>
              <a:rPr lang="en-US" sz="1700" dirty="0">
                <a:solidFill>
                  <a:srgbClr val="00B050"/>
                </a:solidFill>
                <a:latin typeface="+mj-lt"/>
                <a:cs typeface="+mj-cs"/>
              </a:rPr>
              <a:t>"banana", "orange", "grape", "pear"]</a:t>
            </a:r>
          </a:p>
          <a:p>
            <a:pPr marL="457200" lvl="1" indent="0">
              <a:buNone/>
            </a:pPr>
            <a:endParaRPr lang="en-US" sz="1600" dirty="0">
              <a:solidFill>
                <a:srgbClr val="00B050"/>
              </a:solidFill>
              <a:latin typeface="+mj-lt"/>
              <a:cs typeface="+mj-cs"/>
            </a:endParaRPr>
          </a:p>
          <a:p>
            <a:pPr marL="457200" lvl="1" indent="0">
              <a:buNone/>
            </a:pPr>
            <a:r>
              <a:rPr lang="en-US" sz="1700" dirty="0">
                <a:solidFill>
                  <a:srgbClr val="00B0F0"/>
                </a:solidFill>
                <a:latin typeface="+mj-lt"/>
                <a:cs typeface="+mj-cs"/>
              </a:rPr>
              <a:t># Remove an element by index</a:t>
            </a:r>
          </a:p>
          <a:p>
            <a:pPr marL="457200" lvl="1" indent="0">
              <a:buNone/>
            </a:pPr>
            <a:r>
              <a:rPr lang="en-US" sz="1700" dirty="0">
                <a:latin typeface="+mj-lt"/>
                <a:cs typeface="+mj-cs"/>
              </a:rPr>
              <a:t>del fruits[0]</a:t>
            </a:r>
          </a:p>
          <a:p>
            <a:pPr marL="457200" lvl="1" indent="0">
              <a:buNone/>
            </a:pPr>
            <a:r>
              <a:rPr lang="en-US" sz="1700" dirty="0">
                <a:latin typeface="+mj-lt"/>
                <a:cs typeface="+mj-cs"/>
              </a:rPr>
              <a:t>print(fruits)  </a:t>
            </a:r>
          </a:p>
          <a:p>
            <a:pPr marL="457200" lvl="1" indent="0">
              <a:buNone/>
            </a:pPr>
            <a:r>
              <a:rPr lang="en-US" sz="1700" dirty="0">
                <a:solidFill>
                  <a:srgbClr val="00B050"/>
                </a:solidFill>
                <a:latin typeface="+mj-lt"/>
                <a:cs typeface="+mj-cs"/>
              </a:rPr>
              <a:t># Output: ["kiwi", "banana", "grape", "pear"]</a:t>
            </a: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7" name="Title 6">
            <a:extLst>
              <a:ext uri="{FF2B5EF4-FFF2-40B4-BE49-F238E27FC236}">
                <a16:creationId xmlns:a16="http://schemas.microsoft.com/office/drawing/2014/main" id="{E71CCDD3-8EE5-81D8-5173-2ABE1728910C}"/>
              </a:ext>
            </a:extLst>
          </p:cNvPr>
          <p:cNvSpPr>
            <a:spLocks noGrp="1"/>
          </p:cNvSpPr>
          <p:nvPr>
            <p:ph type="title"/>
          </p:nvPr>
        </p:nvSpPr>
        <p:spPr>
          <a:xfrm>
            <a:off x="1228049" y="752040"/>
            <a:ext cx="8498396" cy="590335"/>
          </a:xfrm>
        </p:spPr>
        <p:txBody>
          <a:bodyPr>
            <a:normAutofit fontScale="90000"/>
          </a:bodyPr>
          <a:lstStyle/>
          <a:p>
            <a:r>
              <a:rPr lang="en-US" sz="4400" b="1" u="sng" dirty="0"/>
              <a:t>Methods of Python Listing</a:t>
            </a:r>
            <a:br>
              <a:rPr lang="en-US" sz="4400" b="1" u="sng" dirty="0"/>
            </a:br>
            <a:endParaRPr lang="en-US" b="1" u="sng" dirty="0"/>
          </a:p>
        </p:txBody>
      </p:sp>
      <p:sp>
        <p:nvSpPr>
          <p:cNvPr id="13" name="TextBox 12">
            <a:extLst>
              <a:ext uri="{FF2B5EF4-FFF2-40B4-BE49-F238E27FC236}">
                <a16:creationId xmlns:a16="http://schemas.microsoft.com/office/drawing/2014/main" id="{CCB2DDEE-2F16-6332-1DAB-312162D14F44}"/>
              </a:ext>
            </a:extLst>
          </p:cNvPr>
          <p:cNvSpPr txBox="1"/>
          <p:nvPr/>
        </p:nvSpPr>
        <p:spPr>
          <a:xfrm>
            <a:off x="1228049" y="742948"/>
            <a:ext cx="10444915" cy="1292662"/>
          </a:xfrm>
          <a:prstGeom prst="rect">
            <a:avLst/>
          </a:prstGeom>
          <a:noFill/>
        </p:spPr>
        <p:txBody>
          <a:bodyPr wrap="square">
            <a:spAutoFit/>
          </a:bodyPr>
          <a:lstStyle/>
          <a:p>
            <a:endParaRPr lang="en-US" sz="2400" b="1" dirty="0"/>
          </a:p>
          <a:p>
            <a:r>
              <a:rPr lang="en-US" dirty="0" err="1"/>
              <a:t>list.append</a:t>
            </a:r>
            <a:r>
              <a:rPr lang="en-US" dirty="0"/>
              <a:t>(obj)		</a:t>
            </a:r>
            <a:r>
              <a:rPr lang="en-US" dirty="0" err="1"/>
              <a:t>list.count</a:t>
            </a:r>
            <a:r>
              <a:rPr lang="en-US" dirty="0"/>
              <a:t>(obj)	</a:t>
            </a:r>
            <a:r>
              <a:rPr lang="en-US" dirty="0" err="1"/>
              <a:t>list.extend</a:t>
            </a:r>
            <a:r>
              <a:rPr lang="en-US" dirty="0"/>
              <a:t>(seq)	</a:t>
            </a:r>
            <a:r>
              <a:rPr lang="en-US" dirty="0" err="1"/>
              <a:t>list.index</a:t>
            </a:r>
            <a:r>
              <a:rPr lang="en-US" dirty="0"/>
              <a:t>(obj)	</a:t>
            </a:r>
            <a:r>
              <a:rPr lang="en-US" dirty="0" err="1"/>
              <a:t>list.insert</a:t>
            </a:r>
            <a:r>
              <a:rPr lang="en-US" dirty="0"/>
              <a:t>(index, obj)</a:t>
            </a:r>
          </a:p>
          <a:p>
            <a:endParaRPr lang="en-US" dirty="0"/>
          </a:p>
          <a:p>
            <a:r>
              <a:rPr lang="en-US" dirty="0" err="1"/>
              <a:t>list.pop</a:t>
            </a:r>
            <a:r>
              <a:rPr lang="en-US" dirty="0"/>
              <a:t>(obj=list[-1])		</a:t>
            </a:r>
            <a:r>
              <a:rPr lang="en-US" dirty="0" err="1"/>
              <a:t>list.remove</a:t>
            </a:r>
            <a:r>
              <a:rPr lang="en-US" dirty="0"/>
              <a:t>(obj)	</a:t>
            </a:r>
            <a:r>
              <a:rPr lang="en-US" dirty="0" err="1"/>
              <a:t>list.sort</a:t>
            </a:r>
            <a:r>
              <a:rPr lang="en-US" dirty="0"/>
              <a:t>([</a:t>
            </a:r>
            <a:r>
              <a:rPr lang="en-US" dirty="0" err="1"/>
              <a:t>func</a:t>
            </a:r>
            <a:r>
              <a:rPr lang="en-US" dirty="0"/>
              <a:t>])	</a:t>
            </a:r>
            <a:r>
              <a:rPr lang="en-US" dirty="0" err="1"/>
              <a:t>list.reverse</a:t>
            </a:r>
            <a:r>
              <a:rPr lang="en-US" dirty="0"/>
              <a:t>()</a:t>
            </a:r>
          </a:p>
        </p:txBody>
      </p:sp>
    </p:spTree>
    <p:extLst>
      <p:ext uri="{BB962C8B-B14F-4D97-AF65-F5344CB8AC3E}">
        <p14:creationId xmlns:p14="http://schemas.microsoft.com/office/powerpoint/2010/main" val="2625396761"/>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336307" y="1240937"/>
            <a:ext cx="9345953" cy="4475433"/>
          </a:xfrm>
        </p:spPr>
        <p:txBody>
          <a:bodyPr>
            <a:normAutofit fontScale="92500" lnSpcReduction="10000"/>
          </a:bodyPr>
          <a:lstStyle/>
          <a:p>
            <a:pPr marL="0" indent="0">
              <a:buNone/>
            </a:pPr>
            <a:r>
              <a:rPr lang="en-US" sz="2000" dirty="0">
                <a:latin typeface="+mj-lt"/>
                <a:cs typeface="+mj-cs"/>
              </a:rPr>
              <a:t>fruits = ["apple", "banana", "orange", "apple"]</a:t>
            </a:r>
          </a:p>
          <a:p>
            <a:pPr marL="0" indent="0">
              <a:buNone/>
            </a:pPr>
            <a:r>
              <a:rPr lang="en-US" sz="2000" dirty="0">
                <a:solidFill>
                  <a:srgbClr val="00B0F0"/>
                </a:solidFill>
                <a:latin typeface="+mj-lt"/>
                <a:cs typeface="+mj-cs"/>
              </a:rPr>
              <a:t># Count occurrences of an element in the list</a:t>
            </a:r>
          </a:p>
          <a:p>
            <a:pPr marL="0" indent="0">
              <a:buNone/>
            </a:pPr>
            <a:r>
              <a:rPr lang="en-US" sz="2000" dirty="0">
                <a:latin typeface="+mj-lt"/>
                <a:cs typeface="+mj-cs"/>
              </a:rPr>
              <a:t>print(</a:t>
            </a:r>
            <a:r>
              <a:rPr lang="en-US" sz="2000" dirty="0" err="1">
                <a:latin typeface="+mj-lt"/>
                <a:cs typeface="+mj-cs"/>
              </a:rPr>
              <a:t>fruits.count</a:t>
            </a:r>
            <a:r>
              <a:rPr lang="en-US" sz="2000" dirty="0">
                <a:latin typeface="+mj-lt"/>
                <a:cs typeface="+mj-cs"/>
              </a:rPr>
              <a:t>("apple"))  </a:t>
            </a:r>
          </a:p>
          <a:p>
            <a:pPr marL="0" indent="0">
              <a:buNone/>
            </a:pPr>
            <a:r>
              <a:rPr lang="en-US" sz="2000" dirty="0">
                <a:solidFill>
                  <a:srgbClr val="00B050"/>
                </a:solidFill>
                <a:latin typeface="+mj-lt"/>
                <a:cs typeface="+mj-cs"/>
              </a:rPr>
              <a:t># Output: 2</a:t>
            </a:r>
          </a:p>
          <a:p>
            <a:pPr marL="0" indent="0">
              <a:buNone/>
            </a:pPr>
            <a:r>
              <a:rPr lang="en-US" sz="2000" dirty="0">
                <a:solidFill>
                  <a:srgbClr val="00B0F0"/>
                </a:solidFill>
                <a:latin typeface="+mj-lt"/>
                <a:cs typeface="+mj-cs"/>
              </a:rPr>
              <a:t># Extend the list by appending elements from another list</a:t>
            </a:r>
          </a:p>
          <a:p>
            <a:pPr marL="0" indent="0">
              <a:buNone/>
            </a:pPr>
            <a:r>
              <a:rPr lang="en-US" sz="2000" dirty="0" err="1">
                <a:latin typeface="+mj-lt"/>
                <a:cs typeface="+mj-cs"/>
              </a:rPr>
              <a:t>fruits_to_add</a:t>
            </a:r>
            <a:r>
              <a:rPr lang="en-US" sz="2000" dirty="0">
                <a:latin typeface="+mj-lt"/>
                <a:cs typeface="+mj-cs"/>
              </a:rPr>
              <a:t> = ["kiwi", "grape"]</a:t>
            </a:r>
          </a:p>
          <a:p>
            <a:pPr marL="0" indent="0">
              <a:buNone/>
            </a:pPr>
            <a:r>
              <a:rPr lang="en-US" sz="2000" dirty="0" err="1">
                <a:latin typeface="+mj-lt"/>
                <a:cs typeface="+mj-cs"/>
              </a:rPr>
              <a:t>fruits.extend</a:t>
            </a:r>
            <a:r>
              <a:rPr lang="en-US" sz="2000" dirty="0">
                <a:latin typeface="+mj-lt"/>
                <a:cs typeface="+mj-cs"/>
              </a:rPr>
              <a:t>(</a:t>
            </a:r>
            <a:r>
              <a:rPr lang="en-US" sz="2000" dirty="0" err="1">
                <a:latin typeface="+mj-lt"/>
                <a:cs typeface="+mj-cs"/>
              </a:rPr>
              <a:t>fruits_to_add</a:t>
            </a:r>
            <a:r>
              <a:rPr lang="en-US" sz="2000" dirty="0">
                <a:latin typeface="+mj-lt"/>
                <a:cs typeface="+mj-cs"/>
              </a:rPr>
              <a:t>)</a:t>
            </a:r>
          </a:p>
          <a:p>
            <a:pPr marL="0" indent="0">
              <a:buNone/>
            </a:pPr>
            <a:r>
              <a:rPr lang="en-US" sz="2000" dirty="0">
                <a:latin typeface="+mj-lt"/>
                <a:cs typeface="+mj-cs"/>
              </a:rPr>
              <a:t>print(fruits) </a:t>
            </a:r>
          </a:p>
          <a:p>
            <a:pPr marL="0" indent="0">
              <a:buNone/>
            </a:pPr>
            <a:r>
              <a:rPr lang="en-US" sz="2000" dirty="0">
                <a:solidFill>
                  <a:srgbClr val="00B050"/>
                </a:solidFill>
                <a:latin typeface="+mj-lt"/>
                <a:cs typeface="+mj-cs"/>
              </a:rPr>
              <a:t># Output: ["apple", "banana", "orange", "apple", "pear", </a:t>
            </a:r>
            <a:r>
              <a:rPr lang="en-US" sz="2000" dirty="0">
                <a:solidFill>
                  <a:srgbClr val="FF0000"/>
                </a:solidFill>
                <a:latin typeface="+mj-lt"/>
                <a:cs typeface="+mj-cs"/>
              </a:rPr>
              <a:t>"kiwi", "grape"]</a:t>
            </a:r>
          </a:p>
          <a:p>
            <a:pPr marL="0" indent="0">
              <a:buNone/>
            </a:pPr>
            <a:r>
              <a:rPr lang="en-US" sz="2000" dirty="0">
                <a:solidFill>
                  <a:srgbClr val="00B0F0"/>
                </a:solidFill>
                <a:latin typeface="+mj-lt"/>
                <a:cs typeface="+mj-cs"/>
              </a:rPr>
              <a:t># Find the index of the first occurrence of an element in the list</a:t>
            </a:r>
          </a:p>
          <a:p>
            <a:pPr marL="0" indent="0">
              <a:buNone/>
            </a:pPr>
            <a:r>
              <a:rPr lang="en-US" sz="2000" dirty="0">
                <a:latin typeface="+mj-lt"/>
                <a:cs typeface="+mj-cs"/>
              </a:rPr>
              <a:t>print(</a:t>
            </a:r>
            <a:r>
              <a:rPr lang="en-US" sz="2000" dirty="0" err="1">
                <a:latin typeface="+mj-lt"/>
                <a:cs typeface="+mj-cs"/>
              </a:rPr>
              <a:t>fruits.index</a:t>
            </a:r>
            <a:r>
              <a:rPr lang="en-US" sz="2000" dirty="0">
                <a:latin typeface="+mj-lt"/>
                <a:cs typeface="+mj-cs"/>
              </a:rPr>
              <a:t>("banana"))  </a:t>
            </a:r>
          </a:p>
          <a:p>
            <a:pPr marL="0" indent="0">
              <a:buNone/>
            </a:pPr>
            <a:r>
              <a:rPr lang="en-US" sz="2000" dirty="0">
                <a:solidFill>
                  <a:srgbClr val="00B050"/>
                </a:solidFill>
                <a:latin typeface="+mj-lt"/>
                <a:cs typeface="+mj-cs"/>
              </a:rPr>
              <a:t># Output: 1</a:t>
            </a:r>
          </a:p>
        </p:txBody>
      </p:sp>
      <p:sp>
        <p:nvSpPr>
          <p:cNvPr id="2" name="TextBox 1">
            <a:extLst>
              <a:ext uri="{FF2B5EF4-FFF2-40B4-BE49-F238E27FC236}">
                <a16:creationId xmlns:a16="http://schemas.microsoft.com/office/drawing/2014/main" id="{BF937025-4F27-BF04-38B7-59C8A5A7C67E}"/>
              </a:ext>
            </a:extLst>
          </p:cNvPr>
          <p:cNvSpPr txBox="1"/>
          <p:nvPr/>
        </p:nvSpPr>
        <p:spPr>
          <a:xfrm>
            <a:off x="10682260" y="6657945"/>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7" name="Title 6">
            <a:extLst>
              <a:ext uri="{FF2B5EF4-FFF2-40B4-BE49-F238E27FC236}">
                <a16:creationId xmlns:a16="http://schemas.microsoft.com/office/drawing/2014/main" id="{E71CCDD3-8EE5-81D8-5173-2ABE1728910C}"/>
              </a:ext>
            </a:extLst>
          </p:cNvPr>
          <p:cNvSpPr>
            <a:spLocks noGrp="1"/>
          </p:cNvSpPr>
          <p:nvPr>
            <p:ph type="title"/>
          </p:nvPr>
        </p:nvSpPr>
        <p:spPr>
          <a:xfrm>
            <a:off x="1239107" y="204873"/>
            <a:ext cx="8509452" cy="969076"/>
          </a:xfrm>
        </p:spPr>
        <p:txBody>
          <a:bodyPr>
            <a:normAutofit/>
          </a:bodyPr>
          <a:lstStyle/>
          <a:p>
            <a:pPr marL="0" indent="0">
              <a:buNone/>
            </a:pPr>
            <a:r>
              <a:rPr lang="en-US" sz="4400" b="1" u="sng" dirty="0">
                <a:solidFill>
                  <a:schemeClr val="bg2">
                    <a:lumMod val="25000"/>
                  </a:schemeClr>
                </a:solidFill>
                <a:latin typeface="+mj-lt"/>
                <a:cs typeface="+mj-cs"/>
              </a:rPr>
              <a:t>List method examples</a:t>
            </a:r>
          </a:p>
        </p:txBody>
      </p:sp>
    </p:spTree>
    <p:extLst>
      <p:ext uri="{BB962C8B-B14F-4D97-AF65-F5344CB8AC3E}">
        <p14:creationId xmlns:p14="http://schemas.microsoft.com/office/powerpoint/2010/main" val="1068823329"/>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574813" y="1232451"/>
            <a:ext cx="8509452" cy="4850296"/>
          </a:xfrm>
        </p:spPr>
        <p:txBody>
          <a:bodyPr>
            <a:normAutofit/>
          </a:bodyPr>
          <a:lstStyle/>
          <a:p>
            <a:pPr marL="0" indent="0">
              <a:buNone/>
            </a:pPr>
            <a:r>
              <a:rPr lang="en-US" sz="2000" dirty="0">
                <a:solidFill>
                  <a:srgbClr val="00B0F0"/>
                </a:solidFill>
                <a:latin typeface="+mj-lt"/>
                <a:cs typeface="+mj-cs"/>
              </a:rPr>
              <a:t># Remove the last element from the list and return it</a:t>
            </a:r>
          </a:p>
          <a:p>
            <a:pPr marL="0" indent="0">
              <a:lnSpc>
                <a:spcPct val="110000"/>
              </a:lnSpc>
              <a:buNone/>
            </a:pPr>
            <a:r>
              <a:rPr lang="en-US" sz="2000" dirty="0" err="1">
                <a:latin typeface="+mj-lt"/>
                <a:cs typeface="+mj-cs"/>
              </a:rPr>
              <a:t>popped_fruit</a:t>
            </a:r>
            <a:r>
              <a:rPr lang="en-US" sz="2000" dirty="0">
                <a:latin typeface="+mj-lt"/>
                <a:cs typeface="+mj-cs"/>
              </a:rPr>
              <a:t> = </a:t>
            </a:r>
            <a:r>
              <a:rPr lang="en-US" sz="2000" dirty="0" err="1">
                <a:latin typeface="+mj-lt"/>
                <a:cs typeface="+mj-cs"/>
              </a:rPr>
              <a:t>fruits.pop</a:t>
            </a:r>
            <a:r>
              <a:rPr lang="en-US" sz="2000" dirty="0">
                <a:latin typeface="+mj-lt"/>
                <a:cs typeface="+mj-cs"/>
              </a:rPr>
              <a:t>()</a:t>
            </a:r>
          </a:p>
          <a:p>
            <a:pPr marL="0" indent="0">
              <a:lnSpc>
                <a:spcPct val="110000"/>
              </a:lnSpc>
              <a:buNone/>
            </a:pPr>
            <a:r>
              <a:rPr lang="en-US" sz="2000" dirty="0">
                <a:latin typeface="+mj-lt"/>
                <a:cs typeface="+mj-cs"/>
              </a:rPr>
              <a:t>print(</a:t>
            </a:r>
            <a:r>
              <a:rPr lang="en-US" sz="2000" dirty="0" err="1">
                <a:latin typeface="+mj-lt"/>
                <a:cs typeface="+mj-cs"/>
              </a:rPr>
              <a:t>popped_fruit</a:t>
            </a:r>
            <a:r>
              <a:rPr lang="en-US" sz="2000" dirty="0">
                <a:latin typeface="+mj-lt"/>
                <a:cs typeface="+mj-cs"/>
              </a:rPr>
              <a:t>)</a:t>
            </a:r>
          </a:p>
          <a:p>
            <a:pPr marL="0" indent="0">
              <a:lnSpc>
                <a:spcPct val="110000"/>
              </a:lnSpc>
              <a:buNone/>
            </a:pPr>
            <a:r>
              <a:rPr lang="en-US" sz="2000" dirty="0">
                <a:solidFill>
                  <a:srgbClr val="00B050"/>
                </a:solidFill>
                <a:latin typeface="+mj-lt"/>
                <a:cs typeface="+mj-cs"/>
              </a:rPr>
              <a:t># Output: "grape"</a:t>
            </a:r>
          </a:p>
          <a:p>
            <a:pPr marL="0" indent="0">
              <a:lnSpc>
                <a:spcPct val="110000"/>
              </a:lnSpc>
              <a:buNone/>
            </a:pPr>
            <a:r>
              <a:rPr lang="en-US" sz="2000" dirty="0">
                <a:latin typeface="+mj-lt"/>
                <a:cs typeface="+mj-cs"/>
              </a:rPr>
              <a:t>print(fruits)</a:t>
            </a:r>
          </a:p>
          <a:p>
            <a:pPr marL="0" indent="0">
              <a:lnSpc>
                <a:spcPct val="110000"/>
              </a:lnSpc>
              <a:buNone/>
            </a:pPr>
            <a:r>
              <a:rPr lang="en-US" sz="2000" dirty="0">
                <a:solidFill>
                  <a:srgbClr val="00B050"/>
                </a:solidFill>
                <a:latin typeface="+mj-lt"/>
                <a:cs typeface="+mj-cs"/>
              </a:rPr>
              <a:t>  # Output: </a:t>
            </a:r>
            <a:r>
              <a:rPr lang="en-US" sz="2000" dirty="0">
                <a:solidFill>
                  <a:srgbClr val="FF0000"/>
                </a:solidFill>
                <a:latin typeface="+mj-lt"/>
                <a:cs typeface="+mj-cs"/>
              </a:rPr>
              <a:t>["apple", "banana", "mango", "orange", "apple", "pear", "kiwi"]</a:t>
            </a:r>
          </a:p>
          <a:p>
            <a:pPr marL="0" indent="0">
              <a:buNone/>
            </a:pPr>
            <a:endParaRPr lang="en-US" sz="2000" dirty="0">
              <a:solidFill>
                <a:srgbClr val="FF0000"/>
              </a:solidFill>
              <a:latin typeface="+mj-lt"/>
              <a:cs typeface="+mj-cs"/>
            </a:endParaRPr>
          </a:p>
          <a:p>
            <a:pPr marL="0" indent="0">
              <a:buNone/>
            </a:pPr>
            <a:r>
              <a:rPr lang="en-US" sz="2000" dirty="0">
                <a:solidFill>
                  <a:srgbClr val="00B0F0"/>
                </a:solidFill>
                <a:latin typeface="+mj-lt"/>
                <a:cs typeface="+mj-cs"/>
              </a:rPr>
              <a:t># Remove the first occurrence of an element from the list</a:t>
            </a:r>
          </a:p>
          <a:p>
            <a:pPr marL="0" indent="0">
              <a:buNone/>
            </a:pPr>
            <a:r>
              <a:rPr lang="en-US" sz="2000" dirty="0" err="1">
                <a:latin typeface="+mj-lt"/>
                <a:cs typeface="+mj-cs"/>
              </a:rPr>
              <a:t>fruits.remove</a:t>
            </a:r>
            <a:r>
              <a:rPr lang="en-US" sz="2000" dirty="0">
                <a:latin typeface="+mj-lt"/>
                <a:cs typeface="+mj-cs"/>
              </a:rPr>
              <a:t>("apple")</a:t>
            </a:r>
          </a:p>
          <a:p>
            <a:pPr marL="0" indent="0">
              <a:buNone/>
            </a:pPr>
            <a:r>
              <a:rPr lang="en-US" sz="2000" dirty="0">
                <a:latin typeface="+mj-lt"/>
                <a:cs typeface="+mj-cs"/>
              </a:rPr>
              <a:t>print(fruits)  </a:t>
            </a:r>
          </a:p>
          <a:p>
            <a:pPr marL="0" indent="0">
              <a:buNone/>
            </a:pPr>
            <a:r>
              <a:rPr lang="en-US" sz="2000" dirty="0">
                <a:solidFill>
                  <a:srgbClr val="00B050"/>
                </a:solidFill>
                <a:latin typeface="+mj-lt"/>
                <a:cs typeface="+mj-cs"/>
              </a:rPr>
              <a:t># Output: ["banana", "mango", "orange", "apple", "pear", "kiwi"]</a:t>
            </a: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7" name="Title 6">
            <a:extLst>
              <a:ext uri="{FF2B5EF4-FFF2-40B4-BE49-F238E27FC236}">
                <a16:creationId xmlns:a16="http://schemas.microsoft.com/office/drawing/2014/main" id="{E71CCDD3-8EE5-81D8-5173-2ABE1728910C}"/>
              </a:ext>
            </a:extLst>
          </p:cNvPr>
          <p:cNvSpPr>
            <a:spLocks noGrp="1"/>
          </p:cNvSpPr>
          <p:nvPr>
            <p:ph type="title"/>
          </p:nvPr>
        </p:nvSpPr>
        <p:spPr>
          <a:xfrm>
            <a:off x="1458379" y="276628"/>
            <a:ext cx="8509452" cy="969076"/>
          </a:xfrm>
        </p:spPr>
        <p:txBody>
          <a:bodyPr>
            <a:normAutofit/>
          </a:bodyPr>
          <a:lstStyle/>
          <a:p>
            <a:r>
              <a:rPr lang="en-US" sz="4400" b="1" u="sng" dirty="0">
                <a:solidFill>
                  <a:schemeClr val="bg2">
                    <a:lumMod val="25000"/>
                  </a:schemeClr>
                </a:solidFill>
                <a:latin typeface="+mj-lt"/>
                <a:cs typeface="+mj-cs"/>
              </a:rPr>
              <a:t>List method examples Cont.</a:t>
            </a:r>
            <a:endParaRPr lang="en-US" b="1" u="sng" dirty="0"/>
          </a:p>
        </p:txBody>
      </p:sp>
    </p:spTree>
    <p:extLst>
      <p:ext uri="{BB962C8B-B14F-4D97-AF65-F5344CB8AC3E}">
        <p14:creationId xmlns:p14="http://schemas.microsoft.com/office/powerpoint/2010/main" val="2508841148"/>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7" name="Title 6">
            <a:extLst>
              <a:ext uri="{FF2B5EF4-FFF2-40B4-BE49-F238E27FC236}">
                <a16:creationId xmlns:a16="http://schemas.microsoft.com/office/drawing/2014/main" id="{E71CCDD3-8EE5-81D8-5173-2ABE1728910C}"/>
              </a:ext>
            </a:extLst>
          </p:cNvPr>
          <p:cNvSpPr>
            <a:spLocks noGrp="1"/>
          </p:cNvSpPr>
          <p:nvPr>
            <p:ph type="title"/>
          </p:nvPr>
        </p:nvSpPr>
        <p:spPr>
          <a:xfrm>
            <a:off x="1458379" y="276628"/>
            <a:ext cx="8509452" cy="969076"/>
          </a:xfrm>
        </p:spPr>
        <p:txBody>
          <a:bodyPr>
            <a:normAutofit/>
          </a:bodyPr>
          <a:lstStyle/>
          <a:p>
            <a:r>
              <a:rPr lang="en-US" sz="4400" b="1" u="sng" dirty="0">
                <a:solidFill>
                  <a:schemeClr val="bg2">
                    <a:lumMod val="25000"/>
                  </a:schemeClr>
                </a:solidFill>
                <a:latin typeface="+mj-lt"/>
                <a:cs typeface="+mj-cs"/>
              </a:rPr>
              <a:t>List method examples Cont.</a:t>
            </a:r>
            <a:endParaRPr lang="en-US" b="1" u="sng" dirty="0"/>
          </a:p>
        </p:txBody>
      </p:sp>
      <p:sp>
        <p:nvSpPr>
          <p:cNvPr id="8" name="TextBox 7">
            <a:extLst>
              <a:ext uri="{FF2B5EF4-FFF2-40B4-BE49-F238E27FC236}">
                <a16:creationId xmlns:a16="http://schemas.microsoft.com/office/drawing/2014/main" id="{1CA1907C-0039-5B67-51B1-B78F40745606}"/>
              </a:ext>
            </a:extLst>
          </p:cNvPr>
          <p:cNvSpPr txBox="1"/>
          <p:nvPr/>
        </p:nvSpPr>
        <p:spPr>
          <a:xfrm>
            <a:off x="1458379" y="1245704"/>
            <a:ext cx="8202456" cy="4154984"/>
          </a:xfrm>
          <a:prstGeom prst="rect">
            <a:avLst/>
          </a:prstGeom>
          <a:noFill/>
        </p:spPr>
        <p:txBody>
          <a:bodyPr wrap="square">
            <a:spAutoFit/>
          </a:bodyPr>
          <a:lstStyle/>
          <a:p>
            <a:pPr marL="0" indent="0">
              <a:buNone/>
            </a:pPr>
            <a:r>
              <a:rPr lang="en-US" sz="2400" dirty="0">
                <a:solidFill>
                  <a:srgbClr val="00B0F0"/>
                </a:solidFill>
                <a:latin typeface="+mj-lt"/>
                <a:cs typeface="+mj-cs"/>
              </a:rPr>
              <a:t># Sort the list in ascending order</a:t>
            </a:r>
          </a:p>
          <a:p>
            <a:pPr marL="0" indent="0">
              <a:buNone/>
            </a:pPr>
            <a:r>
              <a:rPr lang="en-US" sz="2400" dirty="0" err="1">
                <a:latin typeface="+mj-lt"/>
                <a:cs typeface="+mj-cs"/>
              </a:rPr>
              <a:t>fruits.sort</a:t>
            </a:r>
            <a:r>
              <a:rPr lang="en-US" sz="2400" dirty="0">
                <a:latin typeface="+mj-lt"/>
                <a:cs typeface="+mj-cs"/>
              </a:rPr>
              <a:t>()</a:t>
            </a:r>
          </a:p>
          <a:p>
            <a:pPr marL="0" indent="0">
              <a:buNone/>
            </a:pPr>
            <a:r>
              <a:rPr lang="en-US" sz="2400" dirty="0">
                <a:latin typeface="+mj-lt"/>
                <a:cs typeface="+mj-cs"/>
              </a:rPr>
              <a:t>print(fruits) </a:t>
            </a:r>
          </a:p>
          <a:p>
            <a:pPr marL="0" indent="0">
              <a:buNone/>
            </a:pPr>
            <a:r>
              <a:rPr lang="en-US" sz="2400" dirty="0">
                <a:solidFill>
                  <a:srgbClr val="00B050"/>
                </a:solidFill>
                <a:latin typeface="+mj-lt"/>
                <a:cs typeface="+mj-cs"/>
              </a:rPr>
              <a:t> # Output:</a:t>
            </a:r>
          </a:p>
          <a:p>
            <a:pPr marL="0" indent="0">
              <a:buNone/>
            </a:pPr>
            <a:r>
              <a:rPr lang="en-US" sz="2400" dirty="0">
                <a:solidFill>
                  <a:srgbClr val="00B050"/>
                </a:solidFill>
                <a:latin typeface="+mj-lt"/>
                <a:cs typeface="+mj-cs"/>
              </a:rPr>
              <a:t> ["apple", "banana", "kiwi", "mango", "orange", "pear"]</a:t>
            </a:r>
          </a:p>
          <a:p>
            <a:pPr marL="0" indent="0">
              <a:buNone/>
            </a:pPr>
            <a:endParaRPr lang="en-US" sz="2400" dirty="0">
              <a:solidFill>
                <a:srgbClr val="00B050"/>
              </a:solidFill>
              <a:latin typeface="+mj-lt"/>
              <a:cs typeface="+mj-cs"/>
            </a:endParaRPr>
          </a:p>
          <a:p>
            <a:pPr marL="0" indent="0">
              <a:buNone/>
            </a:pPr>
            <a:r>
              <a:rPr lang="en-US" sz="2400" dirty="0">
                <a:solidFill>
                  <a:srgbClr val="00B0F0"/>
                </a:solidFill>
                <a:latin typeface="+mj-lt"/>
                <a:cs typeface="+mj-cs"/>
              </a:rPr>
              <a:t># Reverse the elements in the list</a:t>
            </a:r>
          </a:p>
          <a:p>
            <a:pPr marL="0" indent="0">
              <a:buNone/>
            </a:pPr>
            <a:r>
              <a:rPr lang="en-US" sz="2400" dirty="0" err="1">
                <a:latin typeface="+mj-lt"/>
                <a:cs typeface="+mj-cs"/>
              </a:rPr>
              <a:t>fruits.reverse</a:t>
            </a:r>
            <a:r>
              <a:rPr lang="en-US" sz="2400" dirty="0">
                <a:latin typeface="+mj-lt"/>
                <a:cs typeface="+mj-cs"/>
              </a:rPr>
              <a:t>()</a:t>
            </a:r>
          </a:p>
          <a:p>
            <a:pPr marL="0" indent="0">
              <a:buNone/>
            </a:pPr>
            <a:r>
              <a:rPr lang="en-US" sz="2400" dirty="0">
                <a:latin typeface="+mj-lt"/>
                <a:cs typeface="+mj-cs"/>
              </a:rPr>
              <a:t>print(fruits)  </a:t>
            </a:r>
          </a:p>
          <a:p>
            <a:pPr marL="0" indent="0">
              <a:buNone/>
            </a:pPr>
            <a:r>
              <a:rPr lang="en-US" sz="2400" dirty="0">
                <a:solidFill>
                  <a:srgbClr val="00B050"/>
                </a:solidFill>
                <a:latin typeface="+mj-lt"/>
                <a:cs typeface="+mj-cs"/>
              </a:rPr>
              <a:t># Output: </a:t>
            </a:r>
          </a:p>
          <a:p>
            <a:pPr marL="0" indent="0">
              <a:buNone/>
            </a:pPr>
            <a:r>
              <a:rPr lang="en-US" sz="2400" dirty="0">
                <a:solidFill>
                  <a:srgbClr val="00B050"/>
                </a:solidFill>
                <a:latin typeface="+mj-lt"/>
                <a:cs typeface="+mj-cs"/>
              </a:rPr>
              <a:t>["pear", "orange", "mango", "kiwi", "banana", "apple"]</a:t>
            </a:r>
          </a:p>
        </p:txBody>
      </p:sp>
    </p:spTree>
    <p:extLst>
      <p:ext uri="{BB962C8B-B14F-4D97-AF65-F5344CB8AC3E}">
        <p14:creationId xmlns:p14="http://schemas.microsoft.com/office/powerpoint/2010/main" val="2559850195"/>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13664" y="1220043"/>
            <a:ext cx="11663189" cy="4937693"/>
          </a:xfrm>
        </p:spPr>
        <p:txBody>
          <a:bodyPr>
            <a:normAutofit/>
          </a:bodyPr>
          <a:lstStyle/>
          <a:p>
            <a:r>
              <a:rPr lang="en-US" dirty="0">
                <a:latin typeface="+mj-lt"/>
                <a:cs typeface="+mj-cs"/>
              </a:rPr>
              <a:t>Tuple is expressed using ().</a:t>
            </a:r>
          </a:p>
          <a:p>
            <a:r>
              <a:rPr lang="en-US" dirty="0">
                <a:latin typeface="+mj-lt"/>
                <a:cs typeface="+mj-cs"/>
              </a:rPr>
              <a:t>Like a list, a tuple cannot be modified once initialized, and the elements need to be identified when a tuple is defined.</a:t>
            </a:r>
          </a:p>
          <a:p>
            <a:r>
              <a:rPr lang="en-US" dirty="0">
                <a:latin typeface="+mj-lt"/>
                <a:cs typeface="+mj-cs"/>
              </a:rPr>
              <a:t>A tuple does not have the append () or insert () method, nor can it be </a:t>
            </a:r>
          </a:p>
          <a:p>
            <a:pPr marL="0" indent="0">
              <a:buNone/>
            </a:pPr>
            <a:r>
              <a:rPr lang="en-US" dirty="0">
                <a:latin typeface="+mj-lt"/>
                <a:cs typeface="+mj-cs"/>
              </a:rPr>
              <a:t>assigned to another element. It has the same fetching methods as a list.</a:t>
            </a:r>
          </a:p>
          <a:p>
            <a:r>
              <a:rPr lang="en-US" dirty="0">
                <a:latin typeface="+mj-lt"/>
                <a:cs typeface="+mj-cs"/>
              </a:rPr>
              <a:t>Because a tuple is unchangeable, the code is more secure. Therefore, if possible, use a tuple instead of a list. </a:t>
            </a:r>
          </a:p>
          <a:p>
            <a:r>
              <a:rPr lang="en-US" dirty="0">
                <a:latin typeface="+mj-lt"/>
                <a:cs typeface="+mj-cs"/>
              </a:rPr>
              <a:t>A tuple is simple to create. You only need to add elements to </a:t>
            </a:r>
          </a:p>
          <a:p>
            <a:r>
              <a:rPr lang="en-US" dirty="0">
                <a:latin typeface="+mj-lt"/>
                <a:cs typeface="+mj-cs"/>
              </a:rPr>
              <a:t>parentheses and separate them with commas.</a:t>
            </a: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7" name="Title 6">
            <a:extLst>
              <a:ext uri="{FF2B5EF4-FFF2-40B4-BE49-F238E27FC236}">
                <a16:creationId xmlns:a16="http://schemas.microsoft.com/office/drawing/2014/main" id="{E71CCDD3-8EE5-81D8-5173-2ABE1728910C}"/>
              </a:ext>
            </a:extLst>
          </p:cNvPr>
          <p:cNvSpPr>
            <a:spLocks noGrp="1"/>
          </p:cNvSpPr>
          <p:nvPr>
            <p:ph type="title"/>
          </p:nvPr>
        </p:nvSpPr>
        <p:spPr>
          <a:xfrm>
            <a:off x="1458379" y="276628"/>
            <a:ext cx="8509452" cy="969076"/>
          </a:xfrm>
        </p:spPr>
        <p:txBody>
          <a:bodyPr>
            <a:normAutofit/>
          </a:bodyPr>
          <a:lstStyle/>
          <a:p>
            <a:r>
              <a:rPr lang="en-US" b="1" u="sng" dirty="0">
                <a:solidFill>
                  <a:srgbClr val="0070C0"/>
                </a:solidFill>
              </a:rPr>
              <a:t>Tuple</a:t>
            </a:r>
            <a:endParaRPr lang="en-US" b="1" u="sng" dirty="0"/>
          </a:p>
        </p:txBody>
      </p:sp>
    </p:spTree>
    <p:extLst>
      <p:ext uri="{BB962C8B-B14F-4D97-AF65-F5344CB8AC3E}">
        <p14:creationId xmlns:p14="http://schemas.microsoft.com/office/powerpoint/2010/main" val="1129780877"/>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8" name="TextBox 7">
            <a:extLst>
              <a:ext uri="{FF2B5EF4-FFF2-40B4-BE49-F238E27FC236}">
                <a16:creationId xmlns:a16="http://schemas.microsoft.com/office/drawing/2014/main" id="{1CA1907C-0039-5B67-51B1-B78F40745606}"/>
              </a:ext>
            </a:extLst>
          </p:cNvPr>
          <p:cNvSpPr txBox="1"/>
          <p:nvPr/>
        </p:nvSpPr>
        <p:spPr>
          <a:xfrm>
            <a:off x="1228049" y="1233451"/>
            <a:ext cx="10665153" cy="3231654"/>
          </a:xfrm>
          <a:prstGeom prst="rect">
            <a:avLst/>
          </a:prstGeom>
          <a:noFill/>
        </p:spPr>
        <p:txBody>
          <a:bodyPr wrap="square">
            <a:spAutoFit/>
          </a:bodyPr>
          <a:lstStyle/>
          <a:p>
            <a:pPr marL="0" indent="0">
              <a:buNone/>
            </a:pPr>
            <a:r>
              <a:rPr lang="en-US" sz="2400" dirty="0">
                <a:solidFill>
                  <a:schemeClr val="accent1"/>
                </a:solidFill>
                <a:cs typeface="+mj-cs"/>
              </a:rPr>
              <a:t>1. Accessing Elements in a Tuple:</a:t>
            </a:r>
          </a:p>
          <a:p>
            <a:pPr marL="0" indent="0">
              <a:buNone/>
            </a:pPr>
            <a:r>
              <a:rPr lang="en-US" sz="2400" dirty="0">
                <a:solidFill>
                  <a:schemeClr val="bg2">
                    <a:lumMod val="25000"/>
                  </a:schemeClr>
                </a:solidFill>
                <a:cs typeface="+mj-cs"/>
              </a:rPr>
              <a:t># Accessing elements by index</a:t>
            </a:r>
          </a:p>
          <a:p>
            <a:pPr marL="0" indent="0">
              <a:buNone/>
            </a:pPr>
            <a:r>
              <a:rPr lang="en-US" sz="2400" dirty="0">
                <a:solidFill>
                  <a:schemeClr val="bg2">
                    <a:lumMod val="25000"/>
                  </a:schemeClr>
                </a:solidFill>
                <a:cs typeface="+mj-cs"/>
              </a:rPr>
              <a:t>fruits_tuple = ("apple", "banana", "orange", "grape")</a:t>
            </a:r>
          </a:p>
          <a:p>
            <a:pPr marL="0" indent="0">
              <a:buNone/>
            </a:pPr>
            <a:r>
              <a:rPr lang="en-US" sz="2400" dirty="0">
                <a:solidFill>
                  <a:schemeClr val="bg2">
                    <a:lumMod val="25000"/>
                  </a:schemeClr>
                </a:solidFill>
                <a:cs typeface="+mj-cs"/>
              </a:rPr>
              <a:t>print(fruits_tuple[0]) </a:t>
            </a:r>
          </a:p>
          <a:p>
            <a:pPr marL="0" indent="0">
              <a:buNone/>
            </a:pPr>
            <a:r>
              <a:rPr lang="en-US" sz="2400" dirty="0">
                <a:solidFill>
                  <a:srgbClr val="00B050"/>
                </a:solidFill>
                <a:cs typeface="+mj-cs"/>
              </a:rPr>
              <a:t> # Output: "apple"</a:t>
            </a:r>
          </a:p>
          <a:p>
            <a:pPr marL="0" indent="0">
              <a:buNone/>
            </a:pPr>
            <a:r>
              <a:rPr lang="en-US" sz="2400" dirty="0">
                <a:solidFill>
                  <a:schemeClr val="bg2">
                    <a:lumMod val="25000"/>
                  </a:schemeClr>
                </a:solidFill>
                <a:cs typeface="+mj-cs"/>
              </a:rPr>
              <a:t>print(fruits_tuple[-1])</a:t>
            </a:r>
          </a:p>
          <a:p>
            <a:pPr marL="0" indent="0">
              <a:buNone/>
            </a:pPr>
            <a:r>
              <a:rPr lang="en-US" sz="2400" dirty="0">
                <a:solidFill>
                  <a:srgbClr val="00B050"/>
                </a:solidFill>
                <a:cs typeface="+mj-cs"/>
              </a:rPr>
              <a:t>  # Output: "grape"</a:t>
            </a:r>
          </a:p>
          <a:p>
            <a:pPr marL="0" indent="0">
              <a:buNone/>
            </a:pPr>
            <a:endParaRPr lang="en-US" sz="1800" dirty="0">
              <a:solidFill>
                <a:schemeClr val="accent1"/>
              </a:solidFill>
              <a:cs typeface="+mj-cs"/>
            </a:endParaRPr>
          </a:p>
          <a:p>
            <a:pPr marL="0" indent="0">
              <a:buNone/>
            </a:pPr>
            <a:endParaRPr lang="en-US" sz="1800" dirty="0">
              <a:solidFill>
                <a:schemeClr val="bg2">
                  <a:lumMod val="25000"/>
                </a:schemeClr>
              </a:solidFill>
              <a:cs typeface="+mj-cs"/>
            </a:endParaRPr>
          </a:p>
        </p:txBody>
      </p:sp>
      <p:sp>
        <p:nvSpPr>
          <p:cNvPr id="10" name="Title 9">
            <a:extLst>
              <a:ext uri="{FF2B5EF4-FFF2-40B4-BE49-F238E27FC236}">
                <a16:creationId xmlns:a16="http://schemas.microsoft.com/office/drawing/2014/main" id="{6851877C-A7C2-2672-38E6-96F6E0708074}"/>
              </a:ext>
            </a:extLst>
          </p:cNvPr>
          <p:cNvSpPr>
            <a:spLocks noGrp="1"/>
          </p:cNvSpPr>
          <p:nvPr>
            <p:ph type="title"/>
          </p:nvPr>
        </p:nvSpPr>
        <p:spPr>
          <a:xfrm>
            <a:off x="1336912" y="365126"/>
            <a:ext cx="10016887" cy="626682"/>
          </a:xfrm>
        </p:spPr>
        <p:txBody>
          <a:bodyPr>
            <a:normAutofit fontScale="90000"/>
          </a:bodyPr>
          <a:lstStyle/>
          <a:p>
            <a:r>
              <a:rPr lang="en-US" b="1" u="sng" dirty="0">
                <a:solidFill>
                  <a:srgbClr val="0070C0"/>
                </a:solidFill>
              </a:rPr>
              <a:t>Common Tuple Operations</a:t>
            </a:r>
          </a:p>
        </p:txBody>
      </p:sp>
    </p:spTree>
    <p:extLst>
      <p:ext uri="{BB962C8B-B14F-4D97-AF65-F5344CB8AC3E}">
        <p14:creationId xmlns:p14="http://schemas.microsoft.com/office/powerpoint/2010/main" val="3300675201"/>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10" name="Title 9">
            <a:extLst>
              <a:ext uri="{FF2B5EF4-FFF2-40B4-BE49-F238E27FC236}">
                <a16:creationId xmlns:a16="http://schemas.microsoft.com/office/drawing/2014/main" id="{6851877C-A7C2-2672-38E6-96F6E0708074}"/>
              </a:ext>
            </a:extLst>
          </p:cNvPr>
          <p:cNvSpPr>
            <a:spLocks noGrp="1"/>
          </p:cNvSpPr>
          <p:nvPr>
            <p:ph type="title"/>
          </p:nvPr>
        </p:nvSpPr>
        <p:spPr>
          <a:xfrm>
            <a:off x="1336912" y="365126"/>
            <a:ext cx="10016887" cy="626682"/>
          </a:xfrm>
        </p:spPr>
        <p:txBody>
          <a:bodyPr>
            <a:normAutofit fontScale="90000"/>
          </a:bodyPr>
          <a:lstStyle/>
          <a:p>
            <a:r>
              <a:rPr lang="en-US" b="1" u="sng" dirty="0">
                <a:solidFill>
                  <a:srgbClr val="0070C0"/>
                </a:solidFill>
              </a:rPr>
              <a:t>Common Tuple Operations</a:t>
            </a:r>
          </a:p>
        </p:txBody>
      </p:sp>
      <p:sp>
        <p:nvSpPr>
          <p:cNvPr id="20" name="TextBox 19">
            <a:extLst>
              <a:ext uri="{FF2B5EF4-FFF2-40B4-BE49-F238E27FC236}">
                <a16:creationId xmlns:a16="http://schemas.microsoft.com/office/drawing/2014/main" id="{F434C1C4-2107-8072-68D2-61EA813F7213}"/>
              </a:ext>
            </a:extLst>
          </p:cNvPr>
          <p:cNvSpPr txBox="1"/>
          <p:nvPr/>
        </p:nvSpPr>
        <p:spPr>
          <a:xfrm>
            <a:off x="413664" y="1146289"/>
            <a:ext cx="11414836" cy="5262979"/>
          </a:xfrm>
          <a:prstGeom prst="rect">
            <a:avLst/>
          </a:prstGeom>
          <a:noFill/>
        </p:spPr>
        <p:txBody>
          <a:bodyPr wrap="square">
            <a:spAutoFit/>
          </a:bodyPr>
          <a:lstStyle/>
          <a:p>
            <a:pPr marL="0" indent="0">
              <a:buNone/>
            </a:pPr>
            <a:r>
              <a:rPr lang="en-US" sz="2400" dirty="0">
                <a:solidFill>
                  <a:schemeClr val="accent1"/>
                </a:solidFill>
                <a:cs typeface="+mj-cs"/>
              </a:rPr>
              <a:t>2. Modifying Tuples (Tuple Calculation):</a:t>
            </a:r>
          </a:p>
          <a:p>
            <a:pPr marL="0" indent="0">
              <a:buNone/>
            </a:pPr>
            <a:r>
              <a:rPr lang="en-US" sz="2400" dirty="0">
                <a:solidFill>
                  <a:schemeClr val="bg2">
                    <a:lumMod val="25000"/>
                  </a:schemeClr>
                </a:solidFill>
                <a:cs typeface="+mj-cs"/>
              </a:rPr>
              <a:t>Tuples are immutable in Python, meaning their elements cannot be changed once they are created. So, you cannot directly modify a tuple. However, you can perform tuple operations that create new tuples based on existing tuples.</a:t>
            </a:r>
          </a:p>
          <a:p>
            <a:pPr marL="0" indent="0">
              <a:buNone/>
            </a:pPr>
            <a:r>
              <a:rPr lang="en-US" sz="2400" dirty="0">
                <a:solidFill>
                  <a:srgbClr val="00B0F0"/>
                </a:solidFill>
                <a:cs typeface="+mj-cs"/>
              </a:rPr>
              <a:t># Tuple Concatenation</a:t>
            </a:r>
          </a:p>
          <a:p>
            <a:pPr marL="0" indent="0">
              <a:buNone/>
            </a:pPr>
            <a:r>
              <a:rPr lang="en-US" sz="2400" dirty="0">
                <a:solidFill>
                  <a:schemeClr val="bg2">
                    <a:lumMod val="25000"/>
                  </a:schemeClr>
                </a:solidFill>
                <a:cs typeface="+mj-cs"/>
              </a:rPr>
              <a:t>tuple1 = (1, 2, 3)</a:t>
            </a:r>
          </a:p>
          <a:p>
            <a:pPr marL="0" indent="0">
              <a:buNone/>
            </a:pPr>
            <a:r>
              <a:rPr lang="en-US" sz="2400" dirty="0">
                <a:solidFill>
                  <a:schemeClr val="bg2">
                    <a:lumMod val="25000"/>
                  </a:schemeClr>
                </a:solidFill>
                <a:cs typeface="+mj-cs"/>
              </a:rPr>
              <a:t>tuple2 = (4, 5, 6)</a:t>
            </a:r>
          </a:p>
          <a:p>
            <a:pPr marL="0" indent="0">
              <a:buNone/>
            </a:pPr>
            <a:r>
              <a:rPr lang="en-US" sz="2400" dirty="0">
                <a:solidFill>
                  <a:schemeClr val="bg2">
                    <a:lumMod val="25000"/>
                  </a:schemeClr>
                </a:solidFill>
                <a:cs typeface="+mj-cs"/>
              </a:rPr>
              <a:t>concatenated_tuple = tuple1 + tuple2</a:t>
            </a:r>
          </a:p>
          <a:p>
            <a:pPr marL="0" indent="0">
              <a:buNone/>
            </a:pPr>
            <a:r>
              <a:rPr lang="en-US" sz="2400" dirty="0">
                <a:solidFill>
                  <a:schemeClr val="bg2">
                    <a:lumMod val="25000"/>
                  </a:schemeClr>
                </a:solidFill>
                <a:cs typeface="+mj-cs"/>
              </a:rPr>
              <a:t>print(concatenated_tuple) </a:t>
            </a:r>
          </a:p>
          <a:p>
            <a:pPr marL="0" indent="0">
              <a:buNone/>
            </a:pPr>
            <a:r>
              <a:rPr lang="en-US" sz="2400" dirty="0">
                <a:solidFill>
                  <a:srgbClr val="00B050"/>
                </a:solidFill>
                <a:cs typeface="+mj-cs"/>
              </a:rPr>
              <a:t># Output: (1, 2, 3, 4, 5, 6)</a:t>
            </a:r>
          </a:p>
          <a:p>
            <a:pPr marL="0" indent="0">
              <a:buNone/>
            </a:pPr>
            <a:r>
              <a:rPr lang="en-US" sz="2400" dirty="0">
                <a:solidFill>
                  <a:srgbClr val="00B0F0"/>
                </a:solidFill>
                <a:cs typeface="+mj-cs"/>
              </a:rPr>
              <a:t># Tuple Repetition</a:t>
            </a:r>
          </a:p>
          <a:p>
            <a:pPr marL="0" indent="0">
              <a:buNone/>
            </a:pPr>
            <a:r>
              <a:rPr lang="en-US" sz="2400" dirty="0">
                <a:solidFill>
                  <a:schemeClr val="bg2">
                    <a:lumMod val="25000"/>
                  </a:schemeClr>
                </a:solidFill>
                <a:cs typeface="+mj-cs"/>
              </a:rPr>
              <a:t>repeated_tuple = tuple1 * 3</a:t>
            </a:r>
          </a:p>
          <a:p>
            <a:pPr marL="0" indent="0">
              <a:buNone/>
            </a:pPr>
            <a:r>
              <a:rPr lang="en-US" sz="2400" dirty="0">
                <a:solidFill>
                  <a:schemeClr val="bg2">
                    <a:lumMod val="25000"/>
                  </a:schemeClr>
                </a:solidFill>
                <a:cs typeface="+mj-cs"/>
              </a:rPr>
              <a:t>print(repeated_tuple)</a:t>
            </a:r>
          </a:p>
          <a:p>
            <a:pPr marL="0" indent="0">
              <a:buNone/>
            </a:pPr>
            <a:r>
              <a:rPr lang="en-US" sz="2400" dirty="0">
                <a:solidFill>
                  <a:srgbClr val="00B050"/>
                </a:solidFill>
                <a:cs typeface="+mj-cs"/>
              </a:rPr>
              <a:t># Output: (1, 2, 3, 1, 2, 3, 1, 2, 3)</a:t>
            </a:r>
          </a:p>
        </p:txBody>
      </p:sp>
    </p:spTree>
    <p:extLst>
      <p:ext uri="{BB962C8B-B14F-4D97-AF65-F5344CB8AC3E}">
        <p14:creationId xmlns:p14="http://schemas.microsoft.com/office/powerpoint/2010/main" val="2955125932"/>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10" name="Title 9">
            <a:extLst>
              <a:ext uri="{FF2B5EF4-FFF2-40B4-BE49-F238E27FC236}">
                <a16:creationId xmlns:a16="http://schemas.microsoft.com/office/drawing/2014/main" id="{6851877C-A7C2-2672-38E6-96F6E0708074}"/>
              </a:ext>
            </a:extLst>
          </p:cNvPr>
          <p:cNvSpPr>
            <a:spLocks noGrp="1"/>
          </p:cNvSpPr>
          <p:nvPr>
            <p:ph type="title"/>
          </p:nvPr>
        </p:nvSpPr>
        <p:spPr>
          <a:xfrm>
            <a:off x="1336912" y="365126"/>
            <a:ext cx="10016887" cy="626682"/>
          </a:xfrm>
        </p:spPr>
        <p:txBody>
          <a:bodyPr>
            <a:normAutofit fontScale="90000"/>
          </a:bodyPr>
          <a:lstStyle/>
          <a:p>
            <a:r>
              <a:rPr lang="en-US" b="1" u="sng" dirty="0">
                <a:solidFill>
                  <a:srgbClr val="0070C0"/>
                </a:solidFill>
              </a:rPr>
              <a:t>Common Tuple Operations</a:t>
            </a:r>
          </a:p>
        </p:txBody>
      </p:sp>
      <p:sp>
        <p:nvSpPr>
          <p:cNvPr id="3" name="Content Placeholder 2">
            <a:extLst>
              <a:ext uri="{FF2B5EF4-FFF2-40B4-BE49-F238E27FC236}">
                <a16:creationId xmlns:a16="http://schemas.microsoft.com/office/drawing/2014/main" id="{42CB7767-719B-5304-45A7-CA35636F666C}"/>
              </a:ext>
            </a:extLst>
          </p:cNvPr>
          <p:cNvSpPr>
            <a:spLocks noGrp="1"/>
          </p:cNvSpPr>
          <p:nvPr>
            <p:ph idx="1"/>
          </p:nvPr>
        </p:nvSpPr>
        <p:spPr>
          <a:xfrm>
            <a:off x="569843" y="1390989"/>
            <a:ext cx="11317357" cy="4559872"/>
          </a:xfrm>
        </p:spPr>
        <p:txBody>
          <a:bodyPr>
            <a:normAutofit/>
          </a:bodyPr>
          <a:lstStyle/>
          <a:p>
            <a:pPr marL="0" indent="0">
              <a:buNone/>
            </a:pPr>
            <a:r>
              <a:rPr lang="en-US" sz="2000" dirty="0">
                <a:solidFill>
                  <a:schemeClr val="accent1"/>
                </a:solidFill>
                <a:cs typeface="+mj-cs"/>
              </a:rPr>
              <a:t>3. Deleting a Tuple (using del):</a:t>
            </a:r>
          </a:p>
          <a:p>
            <a:pPr marL="0" indent="0">
              <a:buNone/>
            </a:pPr>
            <a:r>
              <a:rPr lang="en-US" sz="2000" dirty="0">
                <a:solidFill>
                  <a:schemeClr val="tx2"/>
                </a:solidFill>
                <a:cs typeface="+mj-cs"/>
              </a:rPr>
              <a:t>Since tuples are immutable, </a:t>
            </a:r>
            <a:r>
              <a:rPr lang="en-US" sz="2000" dirty="0">
                <a:solidFill>
                  <a:schemeClr val="accent2"/>
                </a:solidFill>
                <a:cs typeface="+mj-cs"/>
              </a:rPr>
              <a:t>you cannot delete elements within a tuple. </a:t>
            </a:r>
            <a:r>
              <a:rPr lang="en-US" sz="2000" dirty="0">
                <a:solidFill>
                  <a:schemeClr val="tx2"/>
                </a:solidFill>
                <a:cs typeface="+mj-cs"/>
              </a:rPr>
              <a:t>However, you can delete the entire tuple using the `del` keyword.</a:t>
            </a:r>
          </a:p>
          <a:p>
            <a:pPr marL="0" indent="0">
              <a:buNone/>
            </a:pPr>
            <a:r>
              <a:rPr lang="en-US" sz="2000" dirty="0">
                <a:solidFill>
                  <a:srgbClr val="0070C0"/>
                </a:solidFill>
                <a:cs typeface="+mj-cs"/>
              </a:rPr>
              <a:t># Creating a tuple</a:t>
            </a:r>
          </a:p>
          <a:p>
            <a:pPr marL="0" indent="0">
              <a:buNone/>
            </a:pPr>
            <a:r>
              <a:rPr lang="en-US" sz="2000" dirty="0" err="1">
                <a:solidFill>
                  <a:schemeClr val="tx2"/>
                </a:solidFill>
                <a:cs typeface="+mj-cs"/>
              </a:rPr>
              <a:t>fruits_tuple</a:t>
            </a:r>
            <a:r>
              <a:rPr lang="en-US" sz="2000" dirty="0">
                <a:solidFill>
                  <a:schemeClr val="tx2"/>
                </a:solidFill>
                <a:cs typeface="+mj-cs"/>
              </a:rPr>
              <a:t> = ("apple", "banana", "orange", "grape")</a:t>
            </a:r>
          </a:p>
          <a:p>
            <a:pPr marL="0" indent="0">
              <a:buNone/>
            </a:pPr>
            <a:r>
              <a:rPr lang="en-US" sz="2000" dirty="0">
                <a:solidFill>
                  <a:srgbClr val="0070C0"/>
                </a:solidFill>
                <a:cs typeface="+mj-cs"/>
              </a:rPr>
              <a:t># Deleting the entire tuple</a:t>
            </a:r>
          </a:p>
          <a:p>
            <a:pPr marL="0" indent="0">
              <a:buNone/>
            </a:pPr>
            <a:r>
              <a:rPr lang="en-US" sz="2000" dirty="0">
                <a:solidFill>
                  <a:schemeClr val="tx2"/>
                </a:solidFill>
                <a:cs typeface="+mj-cs"/>
              </a:rPr>
              <a:t>del </a:t>
            </a:r>
            <a:r>
              <a:rPr lang="en-US" sz="2000" dirty="0" err="1">
                <a:solidFill>
                  <a:schemeClr val="tx2"/>
                </a:solidFill>
                <a:cs typeface="+mj-cs"/>
              </a:rPr>
              <a:t>fruits_tuple</a:t>
            </a:r>
            <a:endParaRPr lang="en-US" sz="2000" dirty="0">
              <a:solidFill>
                <a:schemeClr val="tx2"/>
              </a:solidFill>
              <a:cs typeface="+mj-cs"/>
            </a:endParaRPr>
          </a:p>
          <a:p>
            <a:pPr marL="0" indent="0">
              <a:buNone/>
            </a:pPr>
            <a:r>
              <a:rPr lang="en-US" sz="2000" dirty="0">
                <a:solidFill>
                  <a:srgbClr val="00B050"/>
                </a:solidFill>
                <a:cs typeface="+mj-cs"/>
              </a:rPr>
              <a:t># After this point, the tuple 'fruits_tuple' is no longer accessible or exists in memory</a:t>
            </a:r>
          </a:p>
          <a:p>
            <a:pPr marL="0" indent="0">
              <a:buNone/>
            </a:pPr>
            <a:endParaRPr lang="en-US" sz="2000" dirty="0">
              <a:solidFill>
                <a:srgbClr val="00B050"/>
              </a:solidFill>
              <a:cs typeface="+mj-cs"/>
            </a:endParaRPr>
          </a:p>
          <a:p>
            <a:pPr marL="0" indent="0">
              <a:buNone/>
            </a:pPr>
            <a:r>
              <a:rPr lang="en-US" sz="2000" dirty="0">
                <a:solidFill>
                  <a:schemeClr val="accent1"/>
                </a:solidFill>
                <a:cs typeface="+mj-cs"/>
              </a:rPr>
              <a:t>4. Tuple Operators (+ and *):</a:t>
            </a:r>
          </a:p>
          <a:p>
            <a:pPr marL="0" indent="0">
              <a:buNone/>
            </a:pPr>
            <a:r>
              <a:rPr lang="en-US" sz="2000" dirty="0">
                <a:solidFill>
                  <a:schemeClr val="tx2"/>
                </a:solidFill>
                <a:cs typeface="+mj-cs"/>
              </a:rPr>
              <a:t>As shown in the previous example, you can use the `+` operator to concatenate two tuples, and the `*` operator to repeat a tuple.</a:t>
            </a:r>
          </a:p>
          <a:p>
            <a:pPr marL="0" indent="0">
              <a:buNone/>
            </a:pPr>
            <a:endParaRPr lang="en-US" sz="1800" dirty="0">
              <a:solidFill>
                <a:srgbClr val="00B0F0"/>
              </a:solidFill>
              <a:latin typeface="+mj-lt"/>
              <a:cs typeface="+mj-cs"/>
            </a:endParaRPr>
          </a:p>
        </p:txBody>
      </p:sp>
    </p:spTree>
    <p:extLst>
      <p:ext uri="{BB962C8B-B14F-4D97-AF65-F5344CB8AC3E}">
        <p14:creationId xmlns:p14="http://schemas.microsoft.com/office/powerpoint/2010/main" val="2316788136"/>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10" name="Title 9">
            <a:extLst>
              <a:ext uri="{FF2B5EF4-FFF2-40B4-BE49-F238E27FC236}">
                <a16:creationId xmlns:a16="http://schemas.microsoft.com/office/drawing/2014/main" id="{6851877C-A7C2-2672-38E6-96F6E0708074}"/>
              </a:ext>
            </a:extLst>
          </p:cNvPr>
          <p:cNvSpPr>
            <a:spLocks noGrp="1"/>
          </p:cNvSpPr>
          <p:nvPr>
            <p:ph type="title"/>
          </p:nvPr>
        </p:nvSpPr>
        <p:spPr>
          <a:xfrm>
            <a:off x="1336912" y="365126"/>
            <a:ext cx="10016887" cy="626682"/>
          </a:xfrm>
        </p:spPr>
        <p:txBody>
          <a:bodyPr>
            <a:normAutofit fontScale="90000"/>
          </a:bodyPr>
          <a:lstStyle/>
          <a:p>
            <a:r>
              <a:rPr lang="en-US" b="1" u="sng" dirty="0">
                <a:solidFill>
                  <a:srgbClr val="0070C0"/>
                </a:solidFill>
              </a:rPr>
              <a:t>Common Tuple Operations</a:t>
            </a:r>
          </a:p>
        </p:txBody>
      </p:sp>
      <p:sp>
        <p:nvSpPr>
          <p:cNvPr id="8" name="TextBox 7">
            <a:extLst>
              <a:ext uri="{FF2B5EF4-FFF2-40B4-BE49-F238E27FC236}">
                <a16:creationId xmlns:a16="http://schemas.microsoft.com/office/drawing/2014/main" id="{628D03D5-CBFF-951B-288E-157278461FAF}"/>
              </a:ext>
            </a:extLst>
          </p:cNvPr>
          <p:cNvSpPr txBox="1"/>
          <p:nvPr/>
        </p:nvSpPr>
        <p:spPr>
          <a:xfrm>
            <a:off x="1336912" y="1390989"/>
            <a:ext cx="10550288" cy="4062651"/>
          </a:xfrm>
          <a:prstGeom prst="rect">
            <a:avLst/>
          </a:prstGeom>
          <a:noFill/>
        </p:spPr>
        <p:txBody>
          <a:bodyPr wrap="square">
            <a:spAutoFit/>
          </a:bodyPr>
          <a:lstStyle/>
          <a:p>
            <a:pPr marL="0" indent="0">
              <a:buNone/>
            </a:pPr>
            <a:endParaRPr lang="en-US" sz="1800" dirty="0">
              <a:solidFill>
                <a:schemeClr val="tx2"/>
              </a:solidFill>
              <a:cs typeface="+mj-cs"/>
            </a:endParaRPr>
          </a:p>
          <a:p>
            <a:pPr marL="0" indent="0">
              <a:buNone/>
            </a:pPr>
            <a:r>
              <a:rPr lang="en-US" sz="2400" dirty="0">
                <a:solidFill>
                  <a:srgbClr val="0070C0"/>
                </a:solidFill>
                <a:cs typeface="+mj-cs"/>
              </a:rPr>
              <a:t>5. Tuple Indexing and Slicing (Interception):</a:t>
            </a:r>
          </a:p>
          <a:p>
            <a:pPr marL="0" indent="0">
              <a:buNone/>
            </a:pPr>
            <a:r>
              <a:rPr lang="en-US" sz="2400" dirty="0">
                <a:solidFill>
                  <a:schemeClr val="tx2"/>
                </a:solidFill>
                <a:cs typeface="+mj-cs"/>
              </a:rPr>
              <a:t>Tuples support indexing and slicing, just like lists.</a:t>
            </a:r>
          </a:p>
          <a:p>
            <a:pPr marL="0" indent="0">
              <a:buNone/>
            </a:pPr>
            <a:endParaRPr lang="en-US" sz="2400" dirty="0">
              <a:solidFill>
                <a:schemeClr val="tx2"/>
              </a:solidFill>
              <a:cs typeface="+mj-cs"/>
            </a:endParaRPr>
          </a:p>
          <a:p>
            <a:pPr marL="0" indent="0">
              <a:buNone/>
            </a:pPr>
            <a:r>
              <a:rPr lang="en-US" sz="2400" dirty="0" err="1">
                <a:solidFill>
                  <a:schemeClr val="tx2"/>
                </a:solidFill>
                <a:cs typeface="+mj-cs"/>
              </a:rPr>
              <a:t>numbers_tuple</a:t>
            </a:r>
            <a:r>
              <a:rPr lang="en-US" sz="2400" dirty="0">
                <a:solidFill>
                  <a:schemeClr val="tx2"/>
                </a:solidFill>
                <a:cs typeface="+mj-cs"/>
              </a:rPr>
              <a:t> = (1, 2, 3, 4, 5)</a:t>
            </a:r>
          </a:p>
          <a:p>
            <a:pPr marL="0" indent="0">
              <a:buNone/>
            </a:pPr>
            <a:r>
              <a:rPr lang="en-US" sz="2400" dirty="0">
                <a:solidFill>
                  <a:schemeClr val="tx2"/>
                </a:solidFill>
                <a:cs typeface="+mj-cs"/>
              </a:rPr>
              <a:t># Indexing</a:t>
            </a:r>
          </a:p>
          <a:p>
            <a:pPr marL="0" indent="0">
              <a:buNone/>
            </a:pPr>
            <a:r>
              <a:rPr lang="en-US" sz="2400" dirty="0">
                <a:solidFill>
                  <a:schemeClr val="tx2"/>
                </a:solidFill>
                <a:cs typeface="+mj-cs"/>
              </a:rPr>
              <a:t>print(</a:t>
            </a:r>
            <a:r>
              <a:rPr lang="en-US" sz="2400" dirty="0" err="1">
                <a:solidFill>
                  <a:schemeClr val="tx2"/>
                </a:solidFill>
                <a:cs typeface="+mj-cs"/>
              </a:rPr>
              <a:t>numbers_tuple</a:t>
            </a:r>
            <a:r>
              <a:rPr lang="en-US" sz="2400" dirty="0">
                <a:solidFill>
                  <a:schemeClr val="tx2"/>
                </a:solidFill>
                <a:cs typeface="+mj-cs"/>
              </a:rPr>
              <a:t>[2])  </a:t>
            </a:r>
          </a:p>
          <a:p>
            <a:pPr marL="0" indent="0">
              <a:buNone/>
            </a:pPr>
            <a:r>
              <a:rPr lang="en-US" sz="2400" dirty="0">
                <a:solidFill>
                  <a:srgbClr val="00B050"/>
                </a:solidFill>
                <a:cs typeface="+mj-cs"/>
              </a:rPr>
              <a:t># Output: 3</a:t>
            </a:r>
          </a:p>
          <a:p>
            <a:pPr marL="0" indent="0">
              <a:buNone/>
            </a:pPr>
            <a:r>
              <a:rPr lang="en-US" sz="2400" dirty="0">
                <a:solidFill>
                  <a:schemeClr val="tx2"/>
                </a:solidFill>
                <a:cs typeface="+mj-cs"/>
              </a:rPr>
              <a:t># Slicing</a:t>
            </a:r>
          </a:p>
          <a:p>
            <a:pPr marL="0" indent="0">
              <a:buNone/>
            </a:pPr>
            <a:r>
              <a:rPr lang="en-US" sz="2400" dirty="0">
                <a:solidFill>
                  <a:schemeClr val="tx2"/>
                </a:solidFill>
                <a:cs typeface="+mj-cs"/>
              </a:rPr>
              <a:t>print(</a:t>
            </a:r>
            <a:r>
              <a:rPr lang="en-US" sz="2400" dirty="0" err="1">
                <a:solidFill>
                  <a:schemeClr val="tx2"/>
                </a:solidFill>
                <a:cs typeface="+mj-cs"/>
              </a:rPr>
              <a:t>numbers_tuple</a:t>
            </a:r>
            <a:r>
              <a:rPr lang="en-US" sz="2400" dirty="0">
                <a:solidFill>
                  <a:schemeClr val="tx2"/>
                </a:solidFill>
                <a:cs typeface="+mj-cs"/>
              </a:rPr>
              <a:t>[1:4])  </a:t>
            </a:r>
          </a:p>
          <a:p>
            <a:pPr marL="0" indent="0">
              <a:buNone/>
            </a:pPr>
            <a:r>
              <a:rPr lang="en-US" sz="2400" dirty="0">
                <a:solidFill>
                  <a:srgbClr val="00B050"/>
                </a:solidFill>
                <a:cs typeface="+mj-cs"/>
              </a:rPr>
              <a:t># Output: (2, 3, 4)</a:t>
            </a:r>
          </a:p>
        </p:txBody>
      </p:sp>
    </p:spTree>
    <p:extLst>
      <p:ext uri="{BB962C8B-B14F-4D97-AF65-F5344CB8AC3E}">
        <p14:creationId xmlns:p14="http://schemas.microsoft.com/office/powerpoint/2010/main" val="2147710428"/>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10900" y="2616855"/>
            <a:ext cx="5686459" cy="3790122"/>
          </a:xfrm>
        </p:spPr>
        <p:txBody>
          <a:bodyPr>
            <a:normAutofit/>
          </a:bodyPr>
          <a:lstStyle/>
          <a:p>
            <a:pPr marL="0" indent="0">
              <a:buNone/>
            </a:pPr>
            <a:r>
              <a:rPr lang="en-US" sz="1900" dirty="0">
                <a:solidFill>
                  <a:schemeClr val="accent1"/>
                </a:solidFill>
                <a:cs typeface="+mj-cs"/>
              </a:rPr>
              <a:t>1.`len(tuple)`: </a:t>
            </a:r>
            <a:r>
              <a:rPr lang="en-US" sz="1900" dirty="0">
                <a:cs typeface="+mj-cs"/>
              </a:rPr>
              <a:t>Returns the number of elements in the tuple.</a:t>
            </a:r>
          </a:p>
          <a:p>
            <a:pPr marL="0" indent="0">
              <a:buNone/>
            </a:pPr>
            <a:r>
              <a:rPr lang="en-US" sz="1900" dirty="0" err="1">
                <a:cs typeface="+mj-cs"/>
              </a:rPr>
              <a:t>numbers_tuple</a:t>
            </a:r>
            <a:r>
              <a:rPr lang="en-US" sz="1900" dirty="0">
                <a:cs typeface="+mj-cs"/>
              </a:rPr>
              <a:t> = (1, 2, 3, 4, 5)</a:t>
            </a:r>
          </a:p>
          <a:p>
            <a:pPr marL="0" indent="0">
              <a:buNone/>
            </a:pPr>
            <a:r>
              <a:rPr lang="en-US" sz="1900" dirty="0">
                <a:cs typeface="+mj-cs"/>
              </a:rPr>
              <a:t>print(</a:t>
            </a:r>
            <a:r>
              <a:rPr lang="en-US" sz="1900" dirty="0" err="1">
                <a:cs typeface="+mj-cs"/>
              </a:rPr>
              <a:t>len</a:t>
            </a:r>
            <a:r>
              <a:rPr lang="en-US" sz="1900" dirty="0">
                <a:cs typeface="+mj-cs"/>
              </a:rPr>
              <a:t>(</a:t>
            </a:r>
            <a:r>
              <a:rPr lang="en-US" sz="1900" dirty="0" err="1">
                <a:cs typeface="+mj-cs"/>
              </a:rPr>
              <a:t>numbers_tuple</a:t>
            </a:r>
            <a:r>
              <a:rPr lang="en-US" sz="1900" dirty="0">
                <a:cs typeface="+mj-cs"/>
              </a:rPr>
              <a:t>))</a:t>
            </a:r>
            <a:endParaRPr lang="ar-EG" sz="1900" dirty="0">
              <a:cs typeface="+mj-cs"/>
            </a:endParaRPr>
          </a:p>
          <a:p>
            <a:pPr marL="0" indent="0">
              <a:buNone/>
            </a:pPr>
            <a:r>
              <a:rPr lang="en-US" sz="1800" dirty="0">
                <a:solidFill>
                  <a:srgbClr val="00B050"/>
                </a:solidFill>
                <a:cs typeface="+mj-cs"/>
              </a:rPr>
              <a:t>  # Output: 5</a:t>
            </a:r>
            <a:endParaRPr lang="en-US" sz="1900" dirty="0">
              <a:solidFill>
                <a:srgbClr val="00B050"/>
              </a:solidFill>
              <a:cs typeface="+mj-cs"/>
            </a:endParaRPr>
          </a:p>
          <a:p>
            <a:pPr marL="0" indent="0">
              <a:lnSpc>
                <a:spcPct val="100000"/>
              </a:lnSpc>
              <a:buNone/>
            </a:pPr>
            <a:r>
              <a:rPr lang="en-US" sz="1900" dirty="0">
                <a:solidFill>
                  <a:schemeClr val="accent1"/>
                </a:solidFill>
                <a:cs typeface="+mj-cs"/>
              </a:rPr>
              <a:t>2. `max(tuple)`: </a:t>
            </a:r>
            <a:r>
              <a:rPr lang="en-US" sz="1900" dirty="0">
                <a:cs typeface="+mj-cs"/>
              </a:rPr>
              <a:t>Returns the largest element in the tuple.</a:t>
            </a:r>
          </a:p>
          <a:p>
            <a:pPr marL="0" indent="0">
              <a:lnSpc>
                <a:spcPct val="100000"/>
              </a:lnSpc>
              <a:buNone/>
            </a:pPr>
            <a:r>
              <a:rPr lang="en-US" sz="1900" dirty="0" err="1">
                <a:cs typeface="+mj-cs"/>
              </a:rPr>
              <a:t>numbers_tuple</a:t>
            </a:r>
            <a:r>
              <a:rPr lang="en-US" sz="1900" dirty="0">
                <a:cs typeface="+mj-cs"/>
              </a:rPr>
              <a:t> = (1, 2, 3, 4, 5)</a:t>
            </a:r>
          </a:p>
          <a:p>
            <a:pPr marL="0" indent="0">
              <a:lnSpc>
                <a:spcPct val="100000"/>
              </a:lnSpc>
              <a:buNone/>
            </a:pPr>
            <a:r>
              <a:rPr lang="en-US" sz="1900" dirty="0">
                <a:cs typeface="+mj-cs"/>
              </a:rPr>
              <a:t>print(max(</a:t>
            </a:r>
            <a:r>
              <a:rPr lang="en-US" sz="1900" dirty="0" err="1">
                <a:cs typeface="+mj-cs"/>
              </a:rPr>
              <a:t>numbers_tuple</a:t>
            </a:r>
            <a:r>
              <a:rPr lang="en-US" sz="1900" dirty="0">
                <a:cs typeface="+mj-cs"/>
              </a:rPr>
              <a:t>))  </a:t>
            </a:r>
            <a:endParaRPr lang="ar-EG" sz="1900" dirty="0">
              <a:cs typeface="+mj-cs"/>
            </a:endParaRPr>
          </a:p>
          <a:p>
            <a:pPr marL="0" indent="0">
              <a:buNone/>
            </a:pPr>
            <a:r>
              <a:rPr lang="en-US" sz="1800" dirty="0">
                <a:solidFill>
                  <a:srgbClr val="00B050"/>
                </a:solidFill>
                <a:cs typeface="+mj-cs"/>
              </a:rPr>
              <a:t># Output: 5</a:t>
            </a:r>
            <a:endParaRPr lang="ar-EG" sz="1800" dirty="0">
              <a:solidFill>
                <a:srgbClr val="00B050"/>
              </a:solidFill>
              <a:cs typeface="+mj-cs"/>
            </a:endParaRPr>
          </a:p>
          <a:p>
            <a:pPr marL="0" indent="0">
              <a:buNone/>
            </a:pPr>
            <a:endParaRPr lang="en-US" sz="1800" dirty="0">
              <a:solidFill>
                <a:srgbClr val="00B0F0"/>
              </a:solidFill>
              <a:latin typeface="+mj-lt"/>
              <a:cs typeface="+mj-cs"/>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8" name="TextBox 7">
            <a:extLst>
              <a:ext uri="{FF2B5EF4-FFF2-40B4-BE49-F238E27FC236}">
                <a16:creationId xmlns:a16="http://schemas.microsoft.com/office/drawing/2014/main" id="{1CA1907C-0039-5B67-51B1-B78F40745606}"/>
              </a:ext>
            </a:extLst>
          </p:cNvPr>
          <p:cNvSpPr txBox="1"/>
          <p:nvPr/>
        </p:nvSpPr>
        <p:spPr>
          <a:xfrm>
            <a:off x="6096001" y="2616854"/>
            <a:ext cx="5885100" cy="3898503"/>
          </a:xfrm>
          <a:prstGeom prst="rect">
            <a:avLst/>
          </a:prstGeom>
          <a:noFill/>
        </p:spPr>
        <p:txBody>
          <a:bodyPr wrap="square">
            <a:spAutoFit/>
          </a:bodyPr>
          <a:lstStyle/>
          <a:p>
            <a:pPr>
              <a:lnSpc>
                <a:spcPct val="90000"/>
              </a:lnSpc>
              <a:spcBef>
                <a:spcPts val="1000"/>
              </a:spcBef>
            </a:pPr>
            <a:r>
              <a:rPr lang="en-US" sz="1800" dirty="0">
                <a:solidFill>
                  <a:schemeClr val="accent1"/>
                </a:solidFill>
                <a:cs typeface="+mj-cs"/>
              </a:rPr>
              <a:t>3. `min(tuple)`: </a:t>
            </a:r>
            <a:r>
              <a:rPr lang="en-US" sz="1900" dirty="0">
                <a:cs typeface="+mj-cs"/>
              </a:rPr>
              <a:t>Returns the smallest element in the tuple.</a:t>
            </a:r>
          </a:p>
          <a:p>
            <a:pPr>
              <a:lnSpc>
                <a:spcPct val="90000"/>
              </a:lnSpc>
              <a:spcBef>
                <a:spcPts val="1000"/>
              </a:spcBef>
            </a:pPr>
            <a:r>
              <a:rPr lang="en-US" sz="1900" dirty="0" err="1">
                <a:cs typeface="+mj-cs"/>
              </a:rPr>
              <a:t>numbers_tuple</a:t>
            </a:r>
            <a:r>
              <a:rPr lang="en-US" sz="1900" dirty="0">
                <a:cs typeface="+mj-cs"/>
              </a:rPr>
              <a:t> = (1, 2, 3, 4, 5)</a:t>
            </a:r>
          </a:p>
          <a:p>
            <a:pPr>
              <a:lnSpc>
                <a:spcPct val="90000"/>
              </a:lnSpc>
              <a:spcBef>
                <a:spcPts val="1000"/>
              </a:spcBef>
            </a:pPr>
            <a:r>
              <a:rPr lang="en-US" sz="1900" dirty="0">
                <a:cs typeface="+mj-cs"/>
              </a:rPr>
              <a:t>print(min(</a:t>
            </a:r>
            <a:r>
              <a:rPr lang="en-US" sz="1900" dirty="0" err="1">
                <a:cs typeface="+mj-cs"/>
              </a:rPr>
              <a:t>numbers_tuple</a:t>
            </a:r>
            <a:r>
              <a:rPr lang="en-US" sz="1900" dirty="0">
                <a:cs typeface="+mj-cs"/>
              </a:rPr>
              <a:t>)) </a:t>
            </a:r>
            <a:endParaRPr lang="ar-EG" sz="1900" dirty="0">
              <a:cs typeface="+mj-cs"/>
            </a:endParaRPr>
          </a:p>
          <a:p>
            <a:pPr>
              <a:lnSpc>
                <a:spcPct val="90000"/>
              </a:lnSpc>
              <a:spcBef>
                <a:spcPts val="1000"/>
              </a:spcBef>
            </a:pPr>
            <a:r>
              <a:rPr lang="en-US" sz="1900" dirty="0">
                <a:cs typeface="+mj-cs"/>
              </a:rPr>
              <a:t> </a:t>
            </a:r>
            <a:r>
              <a:rPr lang="en-US" sz="1900" dirty="0">
                <a:solidFill>
                  <a:srgbClr val="00B050"/>
                </a:solidFill>
                <a:cs typeface="+mj-cs"/>
              </a:rPr>
              <a:t># Output: 1</a:t>
            </a:r>
          </a:p>
          <a:p>
            <a:pPr marL="0" indent="0">
              <a:buNone/>
            </a:pPr>
            <a:endParaRPr lang="en-US" sz="1800" dirty="0">
              <a:cs typeface="+mj-cs"/>
            </a:endParaRPr>
          </a:p>
          <a:p>
            <a:pPr indent="0">
              <a:lnSpc>
                <a:spcPct val="90000"/>
              </a:lnSpc>
              <a:spcBef>
                <a:spcPts val="1000"/>
              </a:spcBef>
              <a:buNone/>
            </a:pPr>
            <a:r>
              <a:rPr lang="en-US" sz="1800" dirty="0">
                <a:cs typeface="+mj-cs"/>
              </a:rPr>
              <a:t>`</a:t>
            </a:r>
            <a:r>
              <a:rPr lang="en-US" sz="1800" dirty="0">
                <a:solidFill>
                  <a:schemeClr val="accent1"/>
                </a:solidFill>
                <a:cs typeface="+mj-cs"/>
              </a:rPr>
              <a:t>4. `tuple(seq)`: </a:t>
            </a:r>
            <a:r>
              <a:rPr lang="en-US" sz="1900" dirty="0">
                <a:cs typeface="+mj-cs"/>
              </a:rPr>
              <a:t>Converts a sequence (e.g., a list or string) into a tuple.</a:t>
            </a:r>
          </a:p>
          <a:p>
            <a:pPr indent="0">
              <a:lnSpc>
                <a:spcPct val="90000"/>
              </a:lnSpc>
              <a:spcBef>
                <a:spcPts val="1000"/>
              </a:spcBef>
              <a:buNone/>
            </a:pPr>
            <a:r>
              <a:rPr lang="en-US" sz="1900" dirty="0" err="1">
                <a:cs typeface="+mj-cs"/>
              </a:rPr>
              <a:t>my_list</a:t>
            </a:r>
            <a:r>
              <a:rPr lang="en-US" sz="1900" dirty="0">
                <a:cs typeface="+mj-cs"/>
              </a:rPr>
              <a:t> = [1, 2, 3, 4, 5]</a:t>
            </a:r>
          </a:p>
          <a:p>
            <a:pPr indent="0">
              <a:lnSpc>
                <a:spcPct val="90000"/>
              </a:lnSpc>
              <a:spcBef>
                <a:spcPts val="1000"/>
              </a:spcBef>
              <a:buNone/>
            </a:pPr>
            <a:r>
              <a:rPr lang="en-US" sz="1900" dirty="0" err="1">
                <a:cs typeface="+mj-cs"/>
              </a:rPr>
              <a:t>converted_tuple</a:t>
            </a:r>
            <a:r>
              <a:rPr lang="en-US" sz="1900" dirty="0">
                <a:cs typeface="+mj-cs"/>
              </a:rPr>
              <a:t> = tuple(</a:t>
            </a:r>
            <a:r>
              <a:rPr lang="en-US" sz="1900" dirty="0" err="1">
                <a:cs typeface="+mj-cs"/>
              </a:rPr>
              <a:t>my_list</a:t>
            </a:r>
            <a:r>
              <a:rPr lang="en-US" sz="1900" dirty="0">
                <a:cs typeface="+mj-cs"/>
              </a:rPr>
              <a:t>)</a:t>
            </a:r>
          </a:p>
          <a:p>
            <a:pPr indent="0">
              <a:lnSpc>
                <a:spcPct val="90000"/>
              </a:lnSpc>
              <a:spcBef>
                <a:spcPts val="1000"/>
              </a:spcBef>
              <a:buNone/>
            </a:pPr>
            <a:r>
              <a:rPr lang="en-US" sz="1900" dirty="0">
                <a:cs typeface="+mj-cs"/>
              </a:rPr>
              <a:t>print(</a:t>
            </a:r>
            <a:r>
              <a:rPr lang="en-US" sz="1900" dirty="0" err="1">
                <a:cs typeface="+mj-cs"/>
              </a:rPr>
              <a:t>converted_tuple</a:t>
            </a:r>
            <a:r>
              <a:rPr lang="en-US" sz="1900" dirty="0">
                <a:cs typeface="+mj-cs"/>
              </a:rPr>
              <a:t>)  </a:t>
            </a:r>
            <a:endParaRPr lang="ar-EG" sz="1900" dirty="0">
              <a:cs typeface="+mj-cs"/>
            </a:endParaRPr>
          </a:p>
          <a:p>
            <a:pPr marL="0" indent="0">
              <a:buNone/>
            </a:pPr>
            <a:r>
              <a:rPr lang="en-US" sz="1800" dirty="0">
                <a:solidFill>
                  <a:srgbClr val="00B050"/>
                </a:solidFill>
                <a:cs typeface="+mj-cs"/>
              </a:rPr>
              <a:t># Output: (1, 2, 3, 4, 5)</a:t>
            </a:r>
          </a:p>
        </p:txBody>
      </p:sp>
      <p:sp>
        <p:nvSpPr>
          <p:cNvPr id="10" name="Title 9">
            <a:extLst>
              <a:ext uri="{FF2B5EF4-FFF2-40B4-BE49-F238E27FC236}">
                <a16:creationId xmlns:a16="http://schemas.microsoft.com/office/drawing/2014/main" id="{6851877C-A7C2-2672-38E6-96F6E0708074}"/>
              </a:ext>
            </a:extLst>
          </p:cNvPr>
          <p:cNvSpPr>
            <a:spLocks noGrp="1"/>
          </p:cNvSpPr>
          <p:nvPr>
            <p:ph type="title"/>
          </p:nvPr>
        </p:nvSpPr>
        <p:spPr>
          <a:xfrm>
            <a:off x="1336912" y="365126"/>
            <a:ext cx="10016887" cy="626682"/>
          </a:xfrm>
        </p:spPr>
        <p:txBody>
          <a:bodyPr>
            <a:normAutofit fontScale="90000"/>
          </a:bodyPr>
          <a:lstStyle/>
          <a:p>
            <a:r>
              <a:rPr lang="en-US" b="1" u="sng" dirty="0" err="1">
                <a:solidFill>
                  <a:srgbClr val="0070C0"/>
                </a:solidFill>
              </a:rPr>
              <a:t>Embeded</a:t>
            </a:r>
            <a:r>
              <a:rPr lang="en-US" b="1" u="sng" dirty="0">
                <a:solidFill>
                  <a:srgbClr val="0070C0"/>
                </a:solidFill>
              </a:rPr>
              <a:t> Functions of tuple</a:t>
            </a:r>
          </a:p>
        </p:txBody>
      </p:sp>
      <p:sp>
        <p:nvSpPr>
          <p:cNvPr id="14" name="TextBox 13">
            <a:extLst>
              <a:ext uri="{FF2B5EF4-FFF2-40B4-BE49-F238E27FC236}">
                <a16:creationId xmlns:a16="http://schemas.microsoft.com/office/drawing/2014/main" id="{4A6855C8-2824-76A2-124B-17DEAC168D45}"/>
              </a:ext>
            </a:extLst>
          </p:cNvPr>
          <p:cNvSpPr txBox="1"/>
          <p:nvPr/>
        </p:nvSpPr>
        <p:spPr>
          <a:xfrm>
            <a:off x="1336912" y="1121492"/>
            <a:ext cx="6096000" cy="830997"/>
          </a:xfrm>
          <a:prstGeom prst="rect">
            <a:avLst/>
          </a:prstGeom>
          <a:noFill/>
        </p:spPr>
        <p:txBody>
          <a:bodyPr wrap="square">
            <a:spAutoFit/>
          </a:bodyPr>
          <a:lstStyle/>
          <a:p>
            <a:r>
              <a:rPr lang="en-US" sz="2400" dirty="0"/>
              <a:t>-</a:t>
            </a:r>
            <a:r>
              <a:rPr lang="en-US" sz="2400" dirty="0" err="1"/>
              <a:t>len</a:t>
            </a:r>
            <a:r>
              <a:rPr lang="en-US" sz="2400" dirty="0"/>
              <a:t>(tuple)	-max(tuple)</a:t>
            </a:r>
            <a:br>
              <a:rPr lang="en-US" sz="2400" dirty="0"/>
            </a:br>
            <a:r>
              <a:rPr lang="en-US" sz="2400" dirty="0"/>
              <a:t>-min(tuple)	-tuple(seq)</a:t>
            </a:r>
          </a:p>
        </p:txBody>
      </p:sp>
      <p:cxnSp>
        <p:nvCxnSpPr>
          <p:cNvPr id="16" name="Straight Connector 15">
            <a:extLst>
              <a:ext uri="{FF2B5EF4-FFF2-40B4-BE49-F238E27FC236}">
                <a16:creationId xmlns:a16="http://schemas.microsoft.com/office/drawing/2014/main" id="{C0FEAA8F-3219-EAE7-AB87-71A73C6F769C}"/>
              </a:ext>
            </a:extLst>
          </p:cNvPr>
          <p:cNvCxnSpPr/>
          <p:nvPr/>
        </p:nvCxnSpPr>
        <p:spPr>
          <a:xfrm>
            <a:off x="0" y="2274211"/>
            <a:ext cx="10402956" cy="0"/>
          </a:xfrm>
          <a:prstGeom prst="line">
            <a:avLst/>
          </a:prstGeom>
          <a:effectLst>
            <a:glow rad="63500">
              <a:schemeClr val="accent1">
                <a:satMod val="17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3575514"/>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43545"/>
            <a:ext cx="12191998" cy="4270987"/>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285461" y="3415340"/>
            <a:ext cx="8746435" cy="1224020"/>
          </a:xfrm>
          <a:prstGeom prst="roundRect">
            <a:avLst/>
          </a:prstGeom>
          <a:solidFill>
            <a:schemeClr val="bg1"/>
          </a:solidFill>
          <a:ln>
            <a:solidFill>
              <a:srgbClr val="8E5A6D"/>
            </a:solidFill>
          </a:ln>
          <a:effectLst>
            <a:glow rad="228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Strings</a:t>
            </a: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056" y="4987665"/>
            <a:ext cx="3689891" cy="2631089"/>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2743754385"/>
      </p:ext>
    </p:extLst>
  </p:cSld>
  <p:clrMapOvr>
    <a:masterClrMapping/>
  </p:clrMapOvr>
  <mc:AlternateContent xmlns:mc="http://schemas.openxmlformats.org/markup-compatibility/2006">
    <mc:Choice xmlns:p14="http://schemas.microsoft.com/office/powerpoint/2010/main" Requires="p14">
      <p:transition spd="slow" p14:dur="5250" advClick="0"/>
    </mc:Choice>
    <mc:Fallback>
      <p:transition spd="slow" advClick="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10" name="Title 9">
            <a:extLst>
              <a:ext uri="{FF2B5EF4-FFF2-40B4-BE49-F238E27FC236}">
                <a16:creationId xmlns:a16="http://schemas.microsoft.com/office/drawing/2014/main" id="{6851877C-A7C2-2672-38E6-96F6E0708074}"/>
              </a:ext>
            </a:extLst>
          </p:cNvPr>
          <p:cNvSpPr>
            <a:spLocks noGrp="1"/>
          </p:cNvSpPr>
          <p:nvPr>
            <p:ph type="title"/>
          </p:nvPr>
        </p:nvSpPr>
        <p:spPr>
          <a:xfrm>
            <a:off x="1336912" y="365126"/>
            <a:ext cx="10016887" cy="626682"/>
          </a:xfrm>
        </p:spPr>
        <p:txBody>
          <a:bodyPr>
            <a:normAutofit fontScale="90000"/>
          </a:bodyPr>
          <a:lstStyle/>
          <a:p>
            <a:r>
              <a:rPr lang="en-US" b="1" u="sng" dirty="0">
                <a:solidFill>
                  <a:srgbClr val="0070C0"/>
                </a:solidFill>
              </a:rPr>
              <a:t>Strings</a:t>
            </a:r>
          </a:p>
        </p:txBody>
      </p:sp>
      <p:sp>
        <p:nvSpPr>
          <p:cNvPr id="7" name="Content Placeholder 6">
            <a:extLst>
              <a:ext uri="{FF2B5EF4-FFF2-40B4-BE49-F238E27FC236}">
                <a16:creationId xmlns:a16="http://schemas.microsoft.com/office/drawing/2014/main" id="{95962922-D0DA-E240-18EA-95E68BEAF866}"/>
              </a:ext>
            </a:extLst>
          </p:cNvPr>
          <p:cNvSpPr>
            <a:spLocks noGrp="1"/>
          </p:cNvSpPr>
          <p:nvPr>
            <p:ph idx="1"/>
          </p:nvPr>
        </p:nvSpPr>
        <p:spPr>
          <a:xfrm>
            <a:off x="1228049" y="1146289"/>
            <a:ext cx="10016887" cy="1155115"/>
          </a:xfrm>
        </p:spPr>
        <p:txBody>
          <a:bodyPr>
            <a:normAutofit/>
          </a:bodyPr>
          <a:lstStyle/>
          <a:p>
            <a:pPr marL="0" indent="0">
              <a:buNone/>
            </a:pPr>
            <a:r>
              <a:rPr lang="en-US" sz="2400" dirty="0"/>
              <a:t>In Python, a string is a sequence of 0 or more characters, and a string is one of several sequences built in Python. Strings are unchangeable and are like string constants in the C and C++ languages. </a:t>
            </a:r>
          </a:p>
        </p:txBody>
      </p:sp>
      <p:sp>
        <p:nvSpPr>
          <p:cNvPr id="15" name="TextBox 14">
            <a:extLst>
              <a:ext uri="{FF2B5EF4-FFF2-40B4-BE49-F238E27FC236}">
                <a16:creationId xmlns:a16="http://schemas.microsoft.com/office/drawing/2014/main" id="{EDDB0455-2C8A-0991-05EF-1B4778D47657}"/>
              </a:ext>
            </a:extLst>
          </p:cNvPr>
          <p:cNvSpPr txBox="1"/>
          <p:nvPr/>
        </p:nvSpPr>
        <p:spPr>
          <a:xfrm>
            <a:off x="1616765" y="2135068"/>
            <a:ext cx="7763338" cy="4062651"/>
          </a:xfrm>
          <a:prstGeom prst="rect">
            <a:avLst/>
          </a:prstGeom>
          <a:noFill/>
        </p:spPr>
        <p:txBody>
          <a:bodyPr wrap="square">
            <a:spAutoFit/>
          </a:bodyPr>
          <a:lstStyle/>
          <a:p>
            <a:endParaRPr lang="en-US" sz="2400" dirty="0"/>
          </a:p>
          <a:p>
            <a:r>
              <a:rPr lang="en-US" sz="2400" dirty="0">
                <a:solidFill>
                  <a:srgbClr val="0070C0"/>
                </a:solidFill>
              </a:rPr>
              <a:t>1. Creating Strings:</a:t>
            </a:r>
          </a:p>
          <a:p>
            <a:endParaRPr lang="en-US" sz="2400" dirty="0"/>
          </a:p>
          <a:p>
            <a:r>
              <a:rPr lang="en-US" sz="2400" dirty="0">
                <a:solidFill>
                  <a:schemeClr val="accent2"/>
                </a:solidFill>
              </a:rPr>
              <a:t># Single quotes</a:t>
            </a:r>
          </a:p>
          <a:p>
            <a:r>
              <a:rPr lang="en-US" sz="2400" dirty="0" err="1"/>
              <a:t>single_quote_str</a:t>
            </a:r>
            <a:r>
              <a:rPr lang="en-US" sz="2400" dirty="0"/>
              <a:t> = 'Hello, I am a string.'</a:t>
            </a:r>
          </a:p>
          <a:p>
            <a:r>
              <a:rPr lang="en-US" sz="2400" dirty="0">
                <a:solidFill>
                  <a:schemeClr val="accent2"/>
                </a:solidFill>
              </a:rPr>
              <a:t># Double quotes</a:t>
            </a:r>
          </a:p>
          <a:p>
            <a:r>
              <a:rPr lang="en-US" sz="2400" dirty="0" err="1"/>
              <a:t>double_quote_str</a:t>
            </a:r>
            <a:r>
              <a:rPr lang="en-US" sz="2400" dirty="0"/>
              <a:t> = "I am also a string."</a:t>
            </a:r>
          </a:p>
          <a:p>
            <a:r>
              <a:rPr lang="en-US" sz="2400" dirty="0">
                <a:solidFill>
                  <a:schemeClr val="accent2"/>
                </a:solidFill>
              </a:rPr>
              <a:t># Triple quotes for multiline strings</a:t>
            </a:r>
          </a:p>
          <a:p>
            <a:r>
              <a:rPr lang="en-US" sz="2400" dirty="0" err="1"/>
              <a:t>multiline_str</a:t>
            </a:r>
            <a:r>
              <a:rPr lang="en-US" sz="2400" dirty="0"/>
              <a:t> = '''This is a multiline</a:t>
            </a:r>
          </a:p>
          <a:p>
            <a:r>
              <a:rPr lang="en-US" sz="2400" dirty="0"/>
              <a:t>string in Python.'''</a:t>
            </a:r>
          </a:p>
          <a:p>
            <a:endParaRPr lang="en-US" dirty="0"/>
          </a:p>
        </p:txBody>
      </p:sp>
    </p:spTree>
    <p:extLst>
      <p:ext uri="{BB962C8B-B14F-4D97-AF65-F5344CB8AC3E}">
        <p14:creationId xmlns:p14="http://schemas.microsoft.com/office/powerpoint/2010/main" val="2432300155"/>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10" name="Title 9">
            <a:extLst>
              <a:ext uri="{FF2B5EF4-FFF2-40B4-BE49-F238E27FC236}">
                <a16:creationId xmlns:a16="http://schemas.microsoft.com/office/drawing/2014/main" id="{6851877C-A7C2-2672-38E6-96F6E0708074}"/>
              </a:ext>
            </a:extLst>
          </p:cNvPr>
          <p:cNvSpPr>
            <a:spLocks noGrp="1"/>
          </p:cNvSpPr>
          <p:nvPr>
            <p:ph type="title"/>
          </p:nvPr>
        </p:nvSpPr>
        <p:spPr>
          <a:xfrm>
            <a:off x="1336912" y="365126"/>
            <a:ext cx="10016887" cy="626682"/>
          </a:xfrm>
        </p:spPr>
        <p:txBody>
          <a:bodyPr>
            <a:normAutofit fontScale="90000"/>
          </a:bodyPr>
          <a:lstStyle/>
          <a:p>
            <a:r>
              <a:rPr lang="en-US" b="1" u="sng" dirty="0">
                <a:solidFill>
                  <a:srgbClr val="0070C0"/>
                </a:solidFill>
              </a:rPr>
              <a:t>Strings</a:t>
            </a:r>
          </a:p>
        </p:txBody>
      </p:sp>
      <p:sp>
        <p:nvSpPr>
          <p:cNvPr id="13" name="Content Placeholder 12">
            <a:extLst>
              <a:ext uri="{FF2B5EF4-FFF2-40B4-BE49-F238E27FC236}">
                <a16:creationId xmlns:a16="http://schemas.microsoft.com/office/drawing/2014/main" id="{C7292AA3-B336-A044-BC58-2E3FC9A00EA9}"/>
              </a:ext>
            </a:extLst>
          </p:cNvPr>
          <p:cNvSpPr>
            <a:spLocks noGrp="1"/>
          </p:cNvSpPr>
          <p:nvPr>
            <p:ph idx="1"/>
          </p:nvPr>
        </p:nvSpPr>
        <p:spPr>
          <a:xfrm>
            <a:off x="822513" y="1339961"/>
            <a:ext cx="5008444" cy="4782543"/>
          </a:xfrm>
        </p:spPr>
        <p:txBody>
          <a:bodyPr>
            <a:normAutofit/>
          </a:bodyPr>
          <a:lstStyle/>
          <a:p>
            <a:pPr marL="0" indent="0">
              <a:buNone/>
            </a:pPr>
            <a:r>
              <a:rPr lang="en-US" sz="2400" dirty="0">
                <a:solidFill>
                  <a:srgbClr val="0070C0"/>
                </a:solidFill>
              </a:rPr>
              <a:t>2. String Indexing and Slicing:</a:t>
            </a:r>
          </a:p>
          <a:p>
            <a:pPr marL="0" indent="0">
              <a:buNone/>
            </a:pPr>
            <a:r>
              <a:rPr lang="en-US" sz="2400" dirty="0" err="1"/>
              <a:t>my_string</a:t>
            </a:r>
            <a:r>
              <a:rPr lang="en-US" sz="2400" dirty="0"/>
              <a:t> = "Hello, World!"</a:t>
            </a:r>
          </a:p>
          <a:p>
            <a:pPr marL="0" indent="0">
              <a:buNone/>
            </a:pPr>
            <a:r>
              <a:rPr lang="en-US" sz="2400" dirty="0">
                <a:solidFill>
                  <a:srgbClr val="00B0F0"/>
                </a:solidFill>
              </a:rPr>
              <a:t># Accessing characters by index</a:t>
            </a:r>
          </a:p>
          <a:p>
            <a:pPr marL="0" indent="0">
              <a:buNone/>
            </a:pPr>
            <a:r>
              <a:rPr lang="en-US" sz="2400" dirty="0"/>
              <a:t>print(</a:t>
            </a:r>
            <a:r>
              <a:rPr lang="en-US" sz="2400" dirty="0" err="1"/>
              <a:t>my_string</a:t>
            </a:r>
            <a:r>
              <a:rPr lang="en-US" sz="2400" dirty="0"/>
              <a:t>[0])</a:t>
            </a:r>
          </a:p>
          <a:p>
            <a:pPr marL="0" indent="0">
              <a:buNone/>
            </a:pPr>
            <a:r>
              <a:rPr lang="en-US" sz="2400" dirty="0">
                <a:solidFill>
                  <a:srgbClr val="00B050"/>
                </a:solidFill>
              </a:rPr>
              <a:t>  # Output: "H"</a:t>
            </a:r>
          </a:p>
          <a:p>
            <a:pPr marL="0" indent="0">
              <a:buNone/>
            </a:pPr>
            <a:r>
              <a:rPr lang="en-US" sz="2400" dirty="0"/>
              <a:t>print(</a:t>
            </a:r>
            <a:r>
              <a:rPr lang="en-US" sz="2400" dirty="0" err="1"/>
              <a:t>my_string</a:t>
            </a:r>
            <a:r>
              <a:rPr lang="en-US" sz="2400" dirty="0"/>
              <a:t>[-1]) </a:t>
            </a:r>
          </a:p>
          <a:p>
            <a:pPr marL="0" indent="0">
              <a:buNone/>
            </a:pPr>
            <a:r>
              <a:rPr lang="en-US" sz="2400" dirty="0">
                <a:solidFill>
                  <a:srgbClr val="00B050"/>
                </a:solidFill>
              </a:rPr>
              <a:t> # Output: "!"</a:t>
            </a:r>
          </a:p>
          <a:p>
            <a:pPr marL="0" indent="0">
              <a:buNone/>
            </a:pPr>
            <a:r>
              <a:rPr lang="en-US" sz="2400" dirty="0">
                <a:solidFill>
                  <a:srgbClr val="00B0F0"/>
                </a:solidFill>
              </a:rPr>
              <a:t># Slicing to get substrings</a:t>
            </a:r>
          </a:p>
          <a:p>
            <a:pPr marL="0" indent="0">
              <a:buNone/>
            </a:pPr>
            <a:r>
              <a:rPr lang="en-US" sz="2400" dirty="0"/>
              <a:t>print(</a:t>
            </a:r>
            <a:r>
              <a:rPr lang="en-US" sz="2400" dirty="0" err="1"/>
              <a:t>my_string</a:t>
            </a:r>
            <a:r>
              <a:rPr lang="en-US" sz="2400" dirty="0"/>
              <a:t>[7:12])</a:t>
            </a:r>
          </a:p>
          <a:p>
            <a:pPr marL="0" indent="0">
              <a:buNone/>
            </a:pPr>
            <a:r>
              <a:rPr lang="en-US" sz="2400" dirty="0">
                <a:solidFill>
                  <a:srgbClr val="00B050"/>
                </a:solidFill>
              </a:rPr>
              <a:t> # Output: "World"</a:t>
            </a:r>
          </a:p>
          <a:p>
            <a:pPr marL="0" indent="0">
              <a:buNone/>
            </a:pPr>
            <a:endParaRPr lang="en-US" sz="6400" dirty="0"/>
          </a:p>
          <a:p>
            <a:pPr marL="0" indent="0">
              <a:buNone/>
            </a:pPr>
            <a:endParaRPr lang="en-US" sz="6400" dirty="0"/>
          </a:p>
          <a:p>
            <a:pPr marL="0" indent="0">
              <a:buNone/>
            </a:pPr>
            <a:endParaRPr lang="en-US" sz="6400" dirty="0"/>
          </a:p>
          <a:p>
            <a:pPr marL="0" indent="0">
              <a:buNone/>
            </a:pPr>
            <a:endParaRPr lang="en-US" dirty="0"/>
          </a:p>
        </p:txBody>
      </p:sp>
      <p:sp>
        <p:nvSpPr>
          <p:cNvPr id="17" name="TextBox 16">
            <a:extLst>
              <a:ext uri="{FF2B5EF4-FFF2-40B4-BE49-F238E27FC236}">
                <a16:creationId xmlns:a16="http://schemas.microsoft.com/office/drawing/2014/main" id="{067145C5-0DC9-026A-F90C-89BE6764B325}"/>
              </a:ext>
            </a:extLst>
          </p:cNvPr>
          <p:cNvSpPr txBox="1"/>
          <p:nvPr/>
        </p:nvSpPr>
        <p:spPr>
          <a:xfrm>
            <a:off x="6559826" y="1180414"/>
            <a:ext cx="4521171" cy="5262979"/>
          </a:xfrm>
          <a:prstGeom prst="rect">
            <a:avLst/>
          </a:prstGeom>
          <a:noFill/>
        </p:spPr>
        <p:txBody>
          <a:bodyPr wrap="square">
            <a:spAutoFit/>
          </a:bodyPr>
          <a:lstStyle/>
          <a:p>
            <a:pPr marL="0" indent="0">
              <a:buNone/>
            </a:pPr>
            <a:r>
              <a:rPr lang="en-US" sz="2400" dirty="0">
                <a:solidFill>
                  <a:srgbClr val="0070C0"/>
                </a:solidFill>
              </a:rPr>
              <a:t>3. String Concatenation:</a:t>
            </a:r>
          </a:p>
          <a:p>
            <a:pPr marL="0" indent="0">
              <a:buNone/>
            </a:pPr>
            <a:endParaRPr lang="en-US" sz="2400" dirty="0">
              <a:solidFill>
                <a:srgbClr val="0070C0"/>
              </a:solidFill>
            </a:endParaRPr>
          </a:p>
          <a:p>
            <a:pPr marL="0" indent="0">
              <a:buNone/>
            </a:pPr>
            <a:r>
              <a:rPr lang="en-US" sz="2400" dirty="0" err="1"/>
              <a:t>first_name</a:t>
            </a:r>
            <a:r>
              <a:rPr lang="en-US" sz="2400" dirty="0"/>
              <a:t> = "John"</a:t>
            </a:r>
          </a:p>
          <a:p>
            <a:pPr marL="0" indent="0">
              <a:buNone/>
            </a:pPr>
            <a:r>
              <a:rPr lang="en-US" sz="2400" dirty="0" err="1"/>
              <a:t>last_name</a:t>
            </a:r>
            <a:r>
              <a:rPr lang="en-US" sz="2400" dirty="0"/>
              <a:t> = "Doe"</a:t>
            </a:r>
          </a:p>
          <a:p>
            <a:pPr marL="0" indent="0">
              <a:buNone/>
            </a:pPr>
            <a:r>
              <a:rPr lang="en-US" sz="2400" dirty="0" err="1"/>
              <a:t>full_name</a:t>
            </a:r>
            <a:r>
              <a:rPr lang="en-US" sz="2400" dirty="0"/>
              <a:t> = </a:t>
            </a:r>
            <a:r>
              <a:rPr lang="en-US" sz="2400" dirty="0" err="1"/>
              <a:t>first_name</a:t>
            </a:r>
            <a:r>
              <a:rPr lang="en-US" sz="2400" dirty="0"/>
              <a:t> + " " + </a:t>
            </a:r>
            <a:r>
              <a:rPr lang="en-US" sz="2400" dirty="0" err="1"/>
              <a:t>last_name</a:t>
            </a:r>
            <a:endParaRPr lang="en-US" sz="2400" dirty="0"/>
          </a:p>
          <a:p>
            <a:pPr marL="0" indent="0">
              <a:buNone/>
            </a:pPr>
            <a:r>
              <a:rPr lang="en-US" sz="2400" dirty="0"/>
              <a:t>print(</a:t>
            </a:r>
            <a:r>
              <a:rPr lang="en-US" sz="2400" dirty="0" err="1"/>
              <a:t>full_name</a:t>
            </a:r>
            <a:r>
              <a:rPr lang="en-US" sz="2400" dirty="0"/>
              <a:t>) </a:t>
            </a:r>
          </a:p>
          <a:p>
            <a:pPr marL="0" indent="0">
              <a:buNone/>
            </a:pPr>
            <a:r>
              <a:rPr lang="en-US" sz="2400" dirty="0">
                <a:solidFill>
                  <a:srgbClr val="00B050"/>
                </a:solidFill>
              </a:rPr>
              <a:t> # Output: "John Doe“</a:t>
            </a:r>
          </a:p>
          <a:p>
            <a:pPr marL="0" indent="0">
              <a:buNone/>
            </a:pPr>
            <a:endParaRPr lang="en-US" sz="2400" dirty="0"/>
          </a:p>
          <a:p>
            <a:pPr marL="0" indent="0">
              <a:buNone/>
            </a:pPr>
            <a:r>
              <a:rPr lang="en-US" sz="2400" dirty="0">
                <a:solidFill>
                  <a:srgbClr val="0070C0"/>
                </a:solidFill>
              </a:rPr>
              <a:t>4. String Length:</a:t>
            </a:r>
          </a:p>
          <a:p>
            <a:pPr marL="0" indent="0">
              <a:buNone/>
            </a:pPr>
            <a:endParaRPr lang="en-US" sz="2400" dirty="0">
              <a:solidFill>
                <a:srgbClr val="0070C0"/>
              </a:solidFill>
            </a:endParaRPr>
          </a:p>
          <a:p>
            <a:pPr marL="0" indent="0">
              <a:buNone/>
            </a:pPr>
            <a:r>
              <a:rPr lang="en-US" sz="2400" dirty="0"/>
              <a:t>text = "Hello, Python!"</a:t>
            </a:r>
          </a:p>
          <a:p>
            <a:pPr marL="0" indent="0">
              <a:buNone/>
            </a:pPr>
            <a:r>
              <a:rPr lang="en-US" sz="2400" dirty="0"/>
              <a:t>print(</a:t>
            </a:r>
            <a:r>
              <a:rPr lang="en-US" sz="2400" dirty="0" err="1"/>
              <a:t>len</a:t>
            </a:r>
            <a:r>
              <a:rPr lang="en-US" sz="2400" dirty="0"/>
              <a:t>(text))  </a:t>
            </a:r>
          </a:p>
          <a:p>
            <a:pPr marL="0" indent="0">
              <a:buNone/>
            </a:pPr>
            <a:r>
              <a:rPr lang="en-US" sz="2400" dirty="0">
                <a:solidFill>
                  <a:srgbClr val="00B050"/>
                </a:solidFill>
              </a:rPr>
              <a:t># Output: 14</a:t>
            </a:r>
          </a:p>
        </p:txBody>
      </p:sp>
    </p:spTree>
    <p:extLst>
      <p:ext uri="{BB962C8B-B14F-4D97-AF65-F5344CB8AC3E}">
        <p14:creationId xmlns:p14="http://schemas.microsoft.com/office/powerpoint/2010/main" val="2895561393"/>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10" name="Title 9">
            <a:extLst>
              <a:ext uri="{FF2B5EF4-FFF2-40B4-BE49-F238E27FC236}">
                <a16:creationId xmlns:a16="http://schemas.microsoft.com/office/drawing/2014/main" id="{6851877C-A7C2-2672-38E6-96F6E0708074}"/>
              </a:ext>
            </a:extLst>
          </p:cNvPr>
          <p:cNvSpPr>
            <a:spLocks noGrp="1"/>
          </p:cNvSpPr>
          <p:nvPr>
            <p:ph type="title"/>
          </p:nvPr>
        </p:nvSpPr>
        <p:spPr>
          <a:xfrm>
            <a:off x="1336912" y="365126"/>
            <a:ext cx="10016887" cy="626682"/>
          </a:xfrm>
        </p:spPr>
        <p:txBody>
          <a:bodyPr>
            <a:normAutofit fontScale="90000"/>
          </a:bodyPr>
          <a:lstStyle/>
          <a:p>
            <a:r>
              <a:rPr lang="en-US" b="1" u="sng" dirty="0">
                <a:solidFill>
                  <a:srgbClr val="0070C0"/>
                </a:solidFill>
              </a:rPr>
              <a:t>5- Strings Methods</a:t>
            </a:r>
          </a:p>
        </p:txBody>
      </p:sp>
      <p:sp>
        <p:nvSpPr>
          <p:cNvPr id="3" name="TextBox 2">
            <a:extLst>
              <a:ext uri="{FF2B5EF4-FFF2-40B4-BE49-F238E27FC236}">
                <a16:creationId xmlns:a16="http://schemas.microsoft.com/office/drawing/2014/main" id="{FBBD2A9E-BACF-C6AE-F2E1-03656824BAD0}"/>
              </a:ext>
            </a:extLst>
          </p:cNvPr>
          <p:cNvSpPr txBox="1"/>
          <p:nvPr/>
        </p:nvSpPr>
        <p:spPr>
          <a:xfrm>
            <a:off x="967409" y="1025634"/>
            <a:ext cx="10816409" cy="6155531"/>
          </a:xfrm>
          <a:prstGeom prst="rect">
            <a:avLst/>
          </a:prstGeom>
          <a:noFill/>
        </p:spPr>
        <p:txBody>
          <a:bodyPr wrap="square">
            <a:spAutoFit/>
          </a:bodyPr>
          <a:lstStyle/>
          <a:p>
            <a:r>
              <a:rPr lang="en-US" sz="2000" dirty="0"/>
              <a:t>Strings come with various built-in methods for various operations. Some common methods include:</a:t>
            </a:r>
          </a:p>
          <a:p>
            <a:r>
              <a:rPr lang="en-US" sz="2000" dirty="0" err="1"/>
              <a:t>my_string</a:t>
            </a:r>
            <a:r>
              <a:rPr lang="en-US" sz="2000" dirty="0"/>
              <a:t> = "Hello, Python!"</a:t>
            </a:r>
          </a:p>
          <a:p>
            <a:r>
              <a:rPr lang="en-US" sz="2000" dirty="0">
                <a:solidFill>
                  <a:srgbClr val="0070C0"/>
                </a:solidFill>
              </a:rPr>
              <a:t># Convert to lowercase</a:t>
            </a:r>
          </a:p>
          <a:p>
            <a:r>
              <a:rPr lang="en-US" sz="2000" dirty="0"/>
              <a:t>print(</a:t>
            </a:r>
            <a:r>
              <a:rPr lang="en-US" sz="2000" dirty="0" err="1"/>
              <a:t>my_string.lower</a:t>
            </a:r>
            <a:r>
              <a:rPr lang="en-US" sz="2000" dirty="0"/>
              <a:t>()) </a:t>
            </a:r>
          </a:p>
          <a:p>
            <a:r>
              <a:rPr lang="en-US" sz="2000" dirty="0">
                <a:solidFill>
                  <a:srgbClr val="00B050"/>
                </a:solidFill>
              </a:rPr>
              <a:t># Output: "hello, python!"</a:t>
            </a:r>
          </a:p>
          <a:p>
            <a:r>
              <a:rPr lang="en-US" sz="2000" dirty="0"/>
              <a:t> </a:t>
            </a:r>
          </a:p>
          <a:p>
            <a:r>
              <a:rPr lang="en-US" sz="2000" dirty="0">
                <a:solidFill>
                  <a:srgbClr val="0070C0"/>
                </a:solidFill>
              </a:rPr>
              <a:t># Convert to uppercase</a:t>
            </a:r>
          </a:p>
          <a:p>
            <a:r>
              <a:rPr lang="en-US" sz="2000" dirty="0"/>
              <a:t>print(</a:t>
            </a:r>
            <a:r>
              <a:rPr lang="en-US" sz="2000" dirty="0" err="1"/>
              <a:t>my_string.upper</a:t>
            </a:r>
            <a:r>
              <a:rPr lang="en-US" sz="2000" dirty="0"/>
              <a:t>())  </a:t>
            </a:r>
          </a:p>
          <a:p>
            <a:r>
              <a:rPr lang="en-US" sz="2000" dirty="0">
                <a:solidFill>
                  <a:srgbClr val="00B050"/>
                </a:solidFill>
              </a:rPr>
              <a:t># Output: "HELLO, PYTHON!"</a:t>
            </a:r>
          </a:p>
          <a:p>
            <a:endParaRPr lang="en-US" sz="2000" dirty="0"/>
          </a:p>
          <a:p>
            <a:r>
              <a:rPr lang="en-US" sz="2000" dirty="0">
                <a:solidFill>
                  <a:srgbClr val="0070C0"/>
                </a:solidFill>
              </a:rPr>
              <a:t># Replace characters</a:t>
            </a:r>
          </a:p>
          <a:p>
            <a:r>
              <a:rPr lang="en-US" sz="2000" dirty="0"/>
              <a:t>print(</a:t>
            </a:r>
            <a:r>
              <a:rPr lang="en-US" sz="2000" dirty="0" err="1"/>
              <a:t>my_string.replace</a:t>
            </a:r>
            <a:r>
              <a:rPr lang="en-US" sz="2000" dirty="0"/>
              <a:t>("Python", "World"))</a:t>
            </a:r>
          </a:p>
          <a:p>
            <a:r>
              <a:rPr lang="en-US" sz="2000" dirty="0"/>
              <a:t> </a:t>
            </a:r>
            <a:r>
              <a:rPr lang="en-US" sz="2000" dirty="0">
                <a:solidFill>
                  <a:srgbClr val="00B050"/>
                </a:solidFill>
              </a:rPr>
              <a:t># Output: "Hello, World!"</a:t>
            </a:r>
          </a:p>
          <a:p>
            <a:endParaRPr lang="en-US" sz="2000" dirty="0"/>
          </a:p>
          <a:p>
            <a:r>
              <a:rPr lang="en-US" sz="2000" dirty="0">
                <a:solidFill>
                  <a:srgbClr val="0070C0"/>
                </a:solidFill>
              </a:rPr>
              <a:t># Split the string into a list of words</a:t>
            </a:r>
          </a:p>
          <a:p>
            <a:r>
              <a:rPr lang="en-US" sz="2000" dirty="0"/>
              <a:t>print(</a:t>
            </a:r>
            <a:r>
              <a:rPr lang="en-US" sz="2000" dirty="0" err="1"/>
              <a:t>my_string.split</a:t>
            </a:r>
            <a:r>
              <a:rPr lang="en-US" sz="2000" dirty="0"/>
              <a:t>())  </a:t>
            </a:r>
          </a:p>
          <a:p>
            <a:r>
              <a:rPr lang="en-US" sz="2000" dirty="0">
                <a:solidFill>
                  <a:srgbClr val="00B050"/>
                </a:solidFill>
              </a:rPr>
              <a:t># Output: ['Hello,', 'Python!']</a:t>
            </a:r>
          </a:p>
          <a:p>
            <a:endParaRPr lang="en-US" dirty="0"/>
          </a:p>
          <a:p>
            <a:endParaRPr lang="en-US" dirty="0"/>
          </a:p>
          <a:p>
            <a:endParaRPr lang="en-US" dirty="0"/>
          </a:p>
        </p:txBody>
      </p:sp>
    </p:spTree>
    <p:extLst>
      <p:ext uri="{BB962C8B-B14F-4D97-AF65-F5344CB8AC3E}">
        <p14:creationId xmlns:p14="http://schemas.microsoft.com/office/powerpoint/2010/main" val="1928459929"/>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10" name="Title 9">
            <a:extLst>
              <a:ext uri="{FF2B5EF4-FFF2-40B4-BE49-F238E27FC236}">
                <a16:creationId xmlns:a16="http://schemas.microsoft.com/office/drawing/2014/main" id="{6851877C-A7C2-2672-38E6-96F6E0708074}"/>
              </a:ext>
            </a:extLst>
          </p:cNvPr>
          <p:cNvSpPr>
            <a:spLocks noGrp="1"/>
          </p:cNvSpPr>
          <p:nvPr>
            <p:ph type="title"/>
          </p:nvPr>
        </p:nvSpPr>
        <p:spPr>
          <a:xfrm>
            <a:off x="1336912" y="365126"/>
            <a:ext cx="10016887" cy="626682"/>
          </a:xfrm>
        </p:spPr>
        <p:txBody>
          <a:bodyPr>
            <a:normAutofit fontScale="90000"/>
          </a:bodyPr>
          <a:lstStyle/>
          <a:p>
            <a:r>
              <a:rPr lang="en-US" b="1" u="sng" dirty="0">
                <a:solidFill>
                  <a:srgbClr val="0070C0"/>
                </a:solidFill>
              </a:rPr>
              <a:t>Strings</a:t>
            </a:r>
          </a:p>
        </p:txBody>
      </p:sp>
      <p:sp>
        <p:nvSpPr>
          <p:cNvPr id="4" name="TextBox 3">
            <a:extLst>
              <a:ext uri="{FF2B5EF4-FFF2-40B4-BE49-F238E27FC236}">
                <a16:creationId xmlns:a16="http://schemas.microsoft.com/office/drawing/2014/main" id="{35C49614-D932-A541-F819-4222256BF774}"/>
              </a:ext>
            </a:extLst>
          </p:cNvPr>
          <p:cNvSpPr txBox="1"/>
          <p:nvPr/>
        </p:nvSpPr>
        <p:spPr>
          <a:xfrm>
            <a:off x="898428" y="1161742"/>
            <a:ext cx="10893853" cy="4339650"/>
          </a:xfrm>
          <a:prstGeom prst="rect">
            <a:avLst/>
          </a:prstGeom>
          <a:noFill/>
        </p:spPr>
        <p:txBody>
          <a:bodyPr wrap="square">
            <a:spAutoFit/>
          </a:bodyPr>
          <a:lstStyle/>
          <a:p>
            <a:endParaRPr lang="en-US" dirty="0"/>
          </a:p>
          <a:p>
            <a:r>
              <a:rPr lang="en-US" sz="2400" dirty="0">
                <a:solidFill>
                  <a:srgbClr val="0070C0"/>
                </a:solidFill>
              </a:rPr>
              <a:t>6. String Formatting:</a:t>
            </a:r>
          </a:p>
          <a:p>
            <a:r>
              <a:rPr lang="en-US" sz="2400" dirty="0"/>
              <a:t>name = "Alice"</a:t>
            </a:r>
          </a:p>
          <a:p>
            <a:r>
              <a:rPr lang="en-US" sz="2400" dirty="0"/>
              <a:t>age = 30</a:t>
            </a:r>
          </a:p>
          <a:p>
            <a:r>
              <a:rPr lang="en-US" sz="2400" dirty="0"/>
              <a:t>message = "Hello, my name is {} and I am {} years </a:t>
            </a:r>
            <a:r>
              <a:rPr lang="en-US" sz="2400" dirty="0" err="1"/>
              <a:t>old.".format</a:t>
            </a:r>
            <a:r>
              <a:rPr lang="en-US" sz="2400" dirty="0"/>
              <a:t>(name, age)</a:t>
            </a:r>
          </a:p>
          <a:p>
            <a:r>
              <a:rPr lang="en-US" sz="2400" dirty="0"/>
              <a:t>print(message)  </a:t>
            </a:r>
          </a:p>
          <a:p>
            <a:r>
              <a:rPr lang="en-US" sz="2400" dirty="0">
                <a:solidFill>
                  <a:srgbClr val="00B050"/>
                </a:solidFill>
              </a:rPr>
              <a:t># Output: "Hello, my name is Alice and I am 30 years old."</a:t>
            </a:r>
          </a:p>
          <a:p>
            <a:endParaRPr lang="en-US" sz="2400" dirty="0"/>
          </a:p>
          <a:p>
            <a:r>
              <a:rPr lang="en-US" sz="2400" dirty="0">
                <a:solidFill>
                  <a:srgbClr val="0070C0"/>
                </a:solidFill>
              </a:rPr>
              <a:t>7. Escape Sequences:</a:t>
            </a:r>
          </a:p>
          <a:p>
            <a:r>
              <a:rPr lang="en-US" sz="2400" dirty="0"/>
              <a:t># Using escape sequences</a:t>
            </a:r>
          </a:p>
          <a:p>
            <a:r>
              <a:rPr lang="en-US" sz="2400" dirty="0"/>
              <a:t>print("This is a new line.\</a:t>
            </a:r>
            <a:r>
              <a:rPr lang="en-US" sz="2400" dirty="0" err="1"/>
              <a:t>nThis</a:t>
            </a:r>
            <a:r>
              <a:rPr lang="en-US" sz="2400" dirty="0"/>
              <a:t> is a tab:\t\</a:t>
            </a:r>
            <a:r>
              <a:rPr lang="en-US" sz="2400" dirty="0" err="1"/>
              <a:t>tTab</a:t>
            </a:r>
            <a:r>
              <a:rPr lang="en-US" sz="2400" dirty="0"/>
              <a:t> is used for indentation.")</a:t>
            </a:r>
          </a:p>
          <a:p>
            <a:endParaRPr lang="en-US" dirty="0"/>
          </a:p>
        </p:txBody>
      </p:sp>
    </p:spTree>
    <p:extLst>
      <p:ext uri="{BB962C8B-B14F-4D97-AF65-F5344CB8AC3E}">
        <p14:creationId xmlns:p14="http://schemas.microsoft.com/office/powerpoint/2010/main" val="2506947880"/>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43545"/>
            <a:ext cx="12191998" cy="4270987"/>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285461" y="3415340"/>
            <a:ext cx="8746435" cy="1224020"/>
          </a:xfrm>
          <a:prstGeom prst="roundRect">
            <a:avLst/>
          </a:prstGeom>
          <a:solidFill>
            <a:schemeClr val="bg1"/>
          </a:solidFill>
          <a:ln>
            <a:solidFill>
              <a:srgbClr val="8E5A6D"/>
            </a:solidFill>
          </a:ln>
          <a:effectLst>
            <a:glow rad="228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 Dictionaries </a:t>
            </a: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056" y="4987665"/>
            <a:ext cx="3689891" cy="2631089"/>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2713852320"/>
      </p:ext>
    </p:extLst>
  </p:cSld>
  <p:clrMapOvr>
    <a:masterClrMapping/>
  </p:clrMapOvr>
  <mc:AlternateContent xmlns:mc="http://schemas.openxmlformats.org/markup-compatibility/2006">
    <mc:Choice xmlns:p14="http://schemas.microsoft.com/office/powerpoint/2010/main" Requires="p14">
      <p:transition spd="slow" p14:dur="5250" advClick="0"/>
    </mc:Choice>
    <mc:Fallback>
      <p:transition spd="slow" advClick="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10" name="Title 9">
            <a:extLst>
              <a:ext uri="{FF2B5EF4-FFF2-40B4-BE49-F238E27FC236}">
                <a16:creationId xmlns:a16="http://schemas.microsoft.com/office/drawing/2014/main" id="{6851877C-A7C2-2672-38E6-96F6E0708074}"/>
              </a:ext>
            </a:extLst>
          </p:cNvPr>
          <p:cNvSpPr>
            <a:spLocks noGrp="1"/>
          </p:cNvSpPr>
          <p:nvPr>
            <p:ph type="title"/>
          </p:nvPr>
        </p:nvSpPr>
        <p:spPr>
          <a:xfrm>
            <a:off x="1336912" y="365126"/>
            <a:ext cx="10016887" cy="626682"/>
          </a:xfrm>
        </p:spPr>
        <p:txBody>
          <a:bodyPr>
            <a:normAutofit fontScale="90000"/>
          </a:bodyPr>
          <a:lstStyle/>
          <a:p>
            <a:r>
              <a:rPr lang="en-US" b="1" dirty="0">
                <a:solidFill>
                  <a:srgbClr val="0070C0"/>
                </a:solidFill>
              </a:rPr>
              <a:t>Dictionaries:</a:t>
            </a:r>
            <a:r>
              <a:rPr lang="en-US" b="1" u="sng" dirty="0">
                <a:solidFill>
                  <a:srgbClr val="0070C0"/>
                </a:solidFill>
              </a:rPr>
              <a:t> </a:t>
            </a:r>
          </a:p>
        </p:txBody>
      </p:sp>
      <p:sp>
        <p:nvSpPr>
          <p:cNvPr id="15" name="TextBox 14">
            <a:extLst>
              <a:ext uri="{FF2B5EF4-FFF2-40B4-BE49-F238E27FC236}">
                <a16:creationId xmlns:a16="http://schemas.microsoft.com/office/drawing/2014/main" id="{2FACBC3B-A941-D7B3-042D-7B95F9AB8B7F}"/>
              </a:ext>
            </a:extLst>
          </p:cNvPr>
          <p:cNvSpPr txBox="1"/>
          <p:nvPr/>
        </p:nvSpPr>
        <p:spPr>
          <a:xfrm>
            <a:off x="1359005" y="894978"/>
            <a:ext cx="9496083" cy="4801314"/>
          </a:xfrm>
          <a:prstGeom prst="rect">
            <a:avLst/>
          </a:prstGeom>
          <a:noFill/>
        </p:spPr>
        <p:txBody>
          <a:bodyPr wrap="square">
            <a:spAutoFit/>
          </a:bodyPr>
          <a:lstStyle/>
          <a:p>
            <a:r>
              <a:rPr lang="en-US" sz="2400" dirty="0"/>
              <a:t>- A dictionary is a collection of key-value pairs.</a:t>
            </a:r>
          </a:p>
          <a:p>
            <a:r>
              <a:rPr lang="en-US" sz="2400" dirty="0"/>
              <a:t>- Each key-value pair in the dictionary is separated by a colon (":").</a:t>
            </a:r>
          </a:p>
          <a:p>
            <a:r>
              <a:rPr lang="en-US" sz="2400" dirty="0"/>
              <a:t>- Key-value pairs are separated by a comma (",").</a:t>
            </a:r>
          </a:p>
          <a:p>
            <a:r>
              <a:rPr lang="en-US" sz="2400" dirty="0"/>
              <a:t>- The entire dictionary is enclosed in curly braces "{}".</a:t>
            </a:r>
          </a:p>
          <a:p>
            <a:r>
              <a:rPr lang="en-US" sz="2400" dirty="0"/>
              <a:t>- Keys in a dictionary are generally unique, and their type is unchangeable (immutable).</a:t>
            </a:r>
          </a:p>
          <a:p>
            <a:r>
              <a:rPr lang="en-US" sz="2400" dirty="0"/>
              <a:t>- If a key repeats, the last key-value pair replaces the previous one. Dictionaries do not allow duplicate keys.</a:t>
            </a:r>
          </a:p>
          <a:p>
            <a:r>
              <a:rPr lang="en-US" sz="2400" dirty="0"/>
              <a:t>- The values in a dictionary can be of any data type (e.g., int, float, string, list, tuple, another dictionary, etc.).</a:t>
            </a:r>
          </a:p>
          <a:p>
            <a:r>
              <a:rPr lang="en-US" sz="2400" dirty="0"/>
              <a:t>- Dictionaries are mutable, meaning you can add, modify, or delete elements after creation.</a:t>
            </a:r>
          </a:p>
          <a:p>
            <a:endParaRPr lang="en-US" dirty="0"/>
          </a:p>
        </p:txBody>
      </p:sp>
      <p:sp>
        <p:nvSpPr>
          <p:cNvPr id="17" name="TextBox 16">
            <a:extLst>
              <a:ext uri="{FF2B5EF4-FFF2-40B4-BE49-F238E27FC236}">
                <a16:creationId xmlns:a16="http://schemas.microsoft.com/office/drawing/2014/main" id="{12E37C54-639C-0ADB-F24B-88F6956E24BC}"/>
              </a:ext>
            </a:extLst>
          </p:cNvPr>
          <p:cNvSpPr txBox="1"/>
          <p:nvPr/>
        </p:nvSpPr>
        <p:spPr>
          <a:xfrm>
            <a:off x="4890042" y="5334506"/>
            <a:ext cx="6096000" cy="1323439"/>
          </a:xfrm>
          <a:prstGeom prst="rect">
            <a:avLst/>
          </a:prstGeom>
          <a:noFill/>
        </p:spPr>
        <p:txBody>
          <a:bodyPr wrap="square">
            <a:spAutoFit/>
          </a:bodyPr>
          <a:lstStyle/>
          <a:p>
            <a:r>
              <a:rPr lang="en-US" sz="2000" dirty="0">
                <a:solidFill>
                  <a:srgbClr val="00B0F0"/>
                </a:solidFill>
              </a:rPr>
              <a:t>A dictionary is represented in the following format</a:t>
            </a:r>
            <a:r>
              <a:rPr lang="en-US" sz="2000" dirty="0">
                <a:solidFill>
                  <a:schemeClr val="accent2"/>
                </a:solidFill>
              </a:rPr>
              <a:t>:</a:t>
            </a:r>
          </a:p>
          <a:p>
            <a:r>
              <a:rPr lang="en-US" sz="2000" dirty="0">
                <a:solidFill>
                  <a:schemeClr val="accent2"/>
                </a:solidFill>
              </a:rPr>
              <a:t>d = {key1: value1,</a:t>
            </a:r>
          </a:p>
          <a:p>
            <a:r>
              <a:rPr lang="en-US" sz="2000" dirty="0">
                <a:solidFill>
                  <a:schemeClr val="accent2"/>
                </a:solidFill>
              </a:rPr>
              <a:t>       key2: value2,</a:t>
            </a:r>
          </a:p>
          <a:p>
            <a:r>
              <a:rPr lang="en-US" sz="2000" dirty="0">
                <a:solidFill>
                  <a:schemeClr val="accent2"/>
                </a:solidFill>
              </a:rPr>
              <a:t>       key3: value3}</a:t>
            </a:r>
          </a:p>
        </p:txBody>
      </p:sp>
    </p:spTree>
    <p:extLst>
      <p:ext uri="{BB962C8B-B14F-4D97-AF65-F5344CB8AC3E}">
        <p14:creationId xmlns:p14="http://schemas.microsoft.com/office/powerpoint/2010/main" val="94223166"/>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10" name="Title 9">
            <a:extLst>
              <a:ext uri="{FF2B5EF4-FFF2-40B4-BE49-F238E27FC236}">
                <a16:creationId xmlns:a16="http://schemas.microsoft.com/office/drawing/2014/main" id="{6851877C-A7C2-2672-38E6-96F6E0708074}"/>
              </a:ext>
            </a:extLst>
          </p:cNvPr>
          <p:cNvSpPr>
            <a:spLocks noGrp="1"/>
          </p:cNvSpPr>
          <p:nvPr>
            <p:ph type="title"/>
          </p:nvPr>
        </p:nvSpPr>
        <p:spPr>
          <a:xfrm>
            <a:off x="1336912" y="365126"/>
            <a:ext cx="10016887" cy="626682"/>
          </a:xfrm>
        </p:spPr>
        <p:txBody>
          <a:bodyPr>
            <a:normAutofit fontScale="90000"/>
          </a:bodyPr>
          <a:lstStyle/>
          <a:p>
            <a:r>
              <a:rPr lang="en-US" b="1" dirty="0">
                <a:solidFill>
                  <a:srgbClr val="0070C0"/>
                </a:solidFill>
              </a:rPr>
              <a:t>Dictionaries:</a:t>
            </a:r>
            <a:r>
              <a:rPr lang="en-US" b="1" u="sng" dirty="0">
                <a:solidFill>
                  <a:srgbClr val="0070C0"/>
                </a:solidFill>
              </a:rPr>
              <a:t> </a:t>
            </a:r>
          </a:p>
        </p:txBody>
      </p:sp>
      <p:sp>
        <p:nvSpPr>
          <p:cNvPr id="4" name="TextBox 3">
            <a:extLst>
              <a:ext uri="{FF2B5EF4-FFF2-40B4-BE49-F238E27FC236}">
                <a16:creationId xmlns:a16="http://schemas.microsoft.com/office/drawing/2014/main" id="{EB3BE3A2-2F42-F301-D149-95708D35562D}"/>
              </a:ext>
            </a:extLst>
          </p:cNvPr>
          <p:cNvSpPr txBox="1"/>
          <p:nvPr/>
        </p:nvSpPr>
        <p:spPr>
          <a:xfrm>
            <a:off x="622852" y="783381"/>
            <a:ext cx="11569148" cy="5293757"/>
          </a:xfrm>
          <a:prstGeom prst="rect">
            <a:avLst/>
          </a:prstGeom>
          <a:noFill/>
        </p:spPr>
        <p:txBody>
          <a:bodyPr wrap="square">
            <a:spAutoFit/>
          </a:bodyPr>
          <a:lstStyle/>
          <a:p>
            <a:endParaRPr lang="en-US" dirty="0"/>
          </a:p>
          <a:p>
            <a:r>
              <a:rPr lang="en-US" sz="2000" b="1" dirty="0"/>
              <a:t>Here’s code example of creating and accessing elements from a dictionary:</a:t>
            </a:r>
          </a:p>
          <a:p>
            <a:r>
              <a:rPr lang="en-US" sz="2000" dirty="0"/>
              <a:t>person = {</a:t>
            </a:r>
          </a:p>
          <a:p>
            <a:r>
              <a:rPr lang="en-US" sz="2000" dirty="0"/>
              <a:t>    "name": "John Doe",</a:t>
            </a:r>
          </a:p>
          <a:p>
            <a:r>
              <a:rPr lang="en-US" sz="2000" dirty="0"/>
              <a:t>    "age": 30,</a:t>
            </a:r>
          </a:p>
          <a:p>
            <a:r>
              <a:rPr lang="en-US" sz="2000" dirty="0"/>
              <a:t>    "occupation": "Engineer",</a:t>
            </a:r>
          </a:p>
          <a:p>
            <a:r>
              <a:rPr lang="en-US" sz="2000" dirty="0"/>
              <a:t>    "</a:t>
            </a:r>
            <a:r>
              <a:rPr lang="en-US" sz="2000" dirty="0" err="1"/>
              <a:t>is_employed</a:t>
            </a:r>
            <a:r>
              <a:rPr lang="en-US" sz="2000" dirty="0"/>
              <a:t>": True}</a:t>
            </a:r>
          </a:p>
          <a:p>
            <a:r>
              <a:rPr lang="en-US" sz="2000" dirty="0">
                <a:solidFill>
                  <a:srgbClr val="0070C0"/>
                </a:solidFill>
              </a:rPr>
              <a:t># Accessing elements using keys</a:t>
            </a:r>
          </a:p>
          <a:p>
            <a:r>
              <a:rPr lang="en-US" sz="2000" dirty="0"/>
              <a:t>print(person["name"])  </a:t>
            </a:r>
          </a:p>
          <a:p>
            <a:r>
              <a:rPr lang="en-US" sz="2000" dirty="0">
                <a:solidFill>
                  <a:srgbClr val="00B050"/>
                </a:solidFill>
              </a:rPr>
              <a:t># Output: "John Doe"</a:t>
            </a:r>
            <a:endParaRPr lang="en-US" sz="2000" dirty="0"/>
          </a:p>
          <a:p>
            <a:r>
              <a:rPr lang="en-US" sz="2000" dirty="0"/>
              <a:t>print(person["age"]) </a:t>
            </a:r>
          </a:p>
          <a:p>
            <a:r>
              <a:rPr lang="en-US" sz="2000" dirty="0">
                <a:solidFill>
                  <a:srgbClr val="00B050"/>
                </a:solidFill>
              </a:rPr>
              <a:t># Output: 30</a:t>
            </a:r>
          </a:p>
          <a:p>
            <a:r>
              <a:rPr lang="en-US" sz="2000" dirty="0"/>
              <a:t>print(person["</a:t>
            </a:r>
            <a:r>
              <a:rPr lang="en-US" sz="2000" dirty="0" err="1"/>
              <a:t>is_employed</a:t>
            </a:r>
            <a:r>
              <a:rPr lang="en-US" sz="2000" dirty="0"/>
              <a:t>"]) </a:t>
            </a:r>
          </a:p>
          <a:p>
            <a:r>
              <a:rPr lang="en-US" sz="2000" dirty="0">
                <a:solidFill>
                  <a:srgbClr val="00B050"/>
                </a:solidFill>
              </a:rPr>
              <a:t># Output: True</a:t>
            </a:r>
          </a:p>
          <a:p>
            <a:endParaRPr lang="en-US" sz="2000" dirty="0">
              <a:solidFill>
                <a:srgbClr val="00B050"/>
              </a:solidFill>
            </a:endParaRPr>
          </a:p>
          <a:p>
            <a:r>
              <a:rPr lang="en-US" sz="2000" dirty="0"/>
              <a:t>Dictionaries provide an efficient way to store and retrieve data using keys, making them an essential data structure in Python for many programming tasks.</a:t>
            </a:r>
          </a:p>
        </p:txBody>
      </p:sp>
    </p:spTree>
    <p:extLst>
      <p:ext uri="{BB962C8B-B14F-4D97-AF65-F5344CB8AC3E}">
        <p14:creationId xmlns:p14="http://schemas.microsoft.com/office/powerpoint/2010/main" val="152981397"/>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43545"/>
            <a:ext cx="12191998" cy="4270987"/>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285461" y="3415340"/>
            <a:ext cx="8746435" cy="1224020"/>
          </a:xfrm>
          <a:prstGeom prst="roundRect">
            <a:avLst/>
          </a:prstGeom>
          <a:solidFill>
            <a:schemeClr val="bg1"/>
          </a:solidFill>
          <a:ln>
            <a:solidFill>
              <a:srgbClr val="8E5A6D"/>
            </a:solidFill>
          </a:ln>
          <a:effectLst>
            <a:glow rad="228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 Conditional and Looping Statements</a:t>
            </a: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056" y="4987665"/>
            <a:ext cx="3689891" cy="2631089"/>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615893020"/>
      </p:ext>
    </p:extLst>
  </p:cSld>
  <p:clrMapOvr>
    <a:masterClrMapping/>
  </p:clrMapOvr>
  <mc:AlternateContent xmlns:mc="http://schemas.openxmlformats.org/markup-compatibility/2006">
    <mc:Choice xmlns:p14="http://schemas.microsoft.com/office/powerpoint/2010/main" Requires="p14">
      <p:transition spd="slow" p14:dur="5250" advClick="0"/>
    </mc:Choice>
    <mc:Fallback>
      <p:transition spd="slow" advClick="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10" name="Title 9">
            <a:extLst>
              <a:ext uri="{FF2B5EF4-FFF2-40B4-BE49-F238E27FC236}">
                <a16:creationId xmlns:a16="http://schemas.microsoft.com/office/drawing/2014/main" id="{6851877C-A7C2-2672-38E6-96F6E0708074}"/>
              </a:ext>
            </a:extLst>
          </p:cNvPr>
          <p:cNvSpPr>
            <a:spLocks noGrp="1"/>
          </p:cNvSpPr>
          <p:nvPr>
            <p:ph type="title"/>
          </p:nvPr>
        </p:nvSpPr>
        <p:spPr>
          <a:xfrm>
            <a:off x="1336912" y="365126"/>
            <a:ext cx="10016887" cy="626682"/>
          </a:xfrm>
        </p:spPr>
        <p:txBody>
          <a:bodyPr>
            <a:normAutofit fontScale="90000"/>
          </a:bodyPr>
          <a:lstStyle/>
          <a:p>
            <a:r>
              <a:rPr lang="en-US" b="1" u="sng" dirty="0">
                <a:solidFill>
                  <a:srgbClr val="0070C0"/>
                </a:solidFill>
              </a:rPr>
              <a:t>If Statement </a:t>
            </a:r>
          </a:p>
        </p:txBody>
      </p:sp>
      <p:sp>
        <p:nvSpPr>
          <p:cNvPr id="4" name="TextBox 3">
            <a:extLst>
              <a:ext uri="{FF2B5EF4-FFF2-40B4-BE49-F238E27FC236}">
                <a16:creationId xmlns:a16="http://schemas.microsoft.com/office/drawing/2014/main" id="{EB3BE3A2-2F42-F301-D149-95708D35562D}"/>
              </a:ext>
            </a:extLst>
          </p:cNvPr>
          <p:cNvSpPr txBox="1"/>
          <p:nvPr/>
        </p:nvSpPr>
        <p:spPr>
          <a:xfrm>
            <a:off x="413664" y="1055130"/>
            <a:ext cx="11569148" cy="2523768"/>
          </a:xfrm>
          <a:prstGeom prst="rect">
            <a:avLst/>
          </a:prstGeom>
          <a:noFill/>
        </p:spPr>
        <p:txBody>
          <a:bodyPr wrap="square">
            <a:spAutoFit/>
          </a:bodyPr>
          <a:lstStyle/>
          <a:p>
            <a:r>
              <a:rPr lang="en-US" sz="2000" dirty="0"/>
              <a:t>In Python, there are three main control structures for flow control: `if`, `for`, and `while`. However, unlike some other programming languages like C, Python does not have a built-in `switch` statement.</a:t>
            </a:r>
          </a:p>
          <a:p>
            <a:endParaRPr lang="en-US" sz="2000" dirty="0"/>
          </a:p>
          <a:p>
            <a:r>
              <a:rPr lang="en-US" sz="2000" b="1" dirty="0">
                <a:solidFill>
                  <a:srgbClr val="0070C0"/>
                </a:solidFill>
              </a:rPr>
              <a:t>Control Structures in Python:</a:t>
            </a:r>
            <a:endParaRPr lang="en-US" sz="2000" dirty="0"/>
          </a:p>
          <a:p>
            <a:r>
              <a:rPr lang="en-US" sz="2000" b="1" dirty="0"/>
              <a:t>1. `if` Statement:</a:t>
            </a:r>
          </a:p>
          <a:p>
            <a:r>
              <a:rPr lang="en-US" sz="2000" dirty="0"/>
              <a:t>The `if` statement is used for conditional execution. It allows you to control the flow of your program based on specific conditions. The basic form of an `if` statement in Python is as follows:</a:t>
            </a:r>
          </a:p>
          <a:p>
            <a:endParaRPr lang="en-US" dirty="0"/>
          </a:p>
        </p:txBody>
      </p:sp>
      <p:pic>
        <p:nvPicPr>
          <p:cNvPr id="7" name="Picture 6">
            <a:extLst>
              <a:ext uri="{FF2B5EF4-FFF2-40B4-BE49-F238E27FC236}">
                <a16:creationId xmlns:a16="http://schemas.microsoft.com/office/drawing/2014/main" id="{040BB012-5A2B-78DC-FC4B-2BE2E6FCBBDE}"/>
              </a:ext>
            </a:extLst>
          </p:cNvPr>
          <p:cNvPicPr>
            <a:picLocks noChangeAspect="1"/>
          </p:cNvPicPr>
          <p:nvPr/>
        </p:nvPicPr>
        <p:blipFill>
          <a:blip r:embed="rId6"/>
          <a:stretch>
            <a:fillRect/>
          </a:stretch>
        </p:blipFill>
        <p:spPr>
          <a:xfrm>
            <a:off x="1437126" y="3267720"/>
            <a:ext cx="3831348" cy="3015508"/>
          </a:xfrm>
          <a:prstGeom prst="rect">
            <a:avLst/>
          </a:prstGeom>
        </p:spPr>
      </p:pic>
      <p:sp>
        <p:nvSpPr>
          <p:cNvPr id="13" name="TextBox 12">
            <a:extLst>
              <a:ext uri="{FF2B5EF4-FFF2-40B4-BE49-F238E27FC236}">
                <a16:creationId xmlns:a16="http://schemas.microsoft.com/office/drawing/2014/main" id="{B39B277E-2520-068B-256B-7F92C5DD82D7}"/>
              </a:ext>
            </a:extLst>
          </p:cNvPr>
          <p:cNvSpPr txBox="1"/>
          <p:nvPr/>
        </p:nvSpPr>
        <p:spPr>
          <a:xfrm>
            <a:off x="6292239" y="3720547"/>
            <a:ext cx="4850662" cy="1818861"/>
          </a:xfrm>
          <a:prstGeom prst="rect">
            <a:avLst/>
          </a:prstGeom>
          <a:noFill/>
        </p:spPr>
        <p:txBody>
          <a:bodyPr wrap="square">
            <a:spAutoFit/>
          </a:bodyPr>
          <a:lstStyle/>
          <a:p>
            <a:r>
              <a:rPr lang="en-US" dirty="0"/>
              <a:t>Code Example:</a:t>
            </a:r>
          </a:p>
          <a:p>
            <a:r>
              <a:rPr lang="en-US" dirty="0"/>
              <a:t>x = 10</a:t>
            </a:r>
          </a:p>
          <a:p>
            <a:r>
              <a:rPr lang="en-US" dirty="0"/>
              <a:t>if x &gt; 5:</a:t>
            </a:r>
          </a:p>
          <a:p>
            <a:r>
              <a:rPr lang="en-US" dirty="0"/>
              <a:t>    print("x is greater than 5")</a:t>
            </a:r>
          </a:p>
          <a:p>
            <a:r>
              <a:rPr lang="en-US" dirty="0"/>
              <a:t>else:</a:t>
            </a:r>
          </a:p>
          <a:p>
            <a:r>
              <a:rPr lang="en-US" dirty="0"/>
              <a:t>    print("x is not greater than 5")</a:t>
            </a:r>
          </a:p>
        </p:txBody>
      </p:sp>
    </p:spTree>
    <p:extLst>
      <p:ext uri="{BB962C8B-B14F-4D97-AF65-F5344CB8AC3E}">
        <p14:creationId xmlns:p14="http://schemas.microsoft.com/office/powerpoint/2010/main" val="978591715"/>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10" name="Title 9">
            <a:extLst>
              <a:ext uri="{FF2B5EF4-FFF2-40B4-BE49-F238E27FC236}">
                <a16:creationId xmlns:a16="http://schemas.microsoft.com/office/drawing/2014/main" id="{6851877C-A7C2-2672-38E6-96F6E0708074}"/>
              </a:ext>
            </a:extLst>
          </p:cNvPr>
          <p:cNvSpPr>
            <a:spLocks noGrp="1"/>
          </p:cNvSpPr>
          <p:nvPr>
            <p:ph type="title"/>
          </p:nvPr>
        </p:nvSpPr>
        <p:spPr>
          <a:xfrm>
            <a:off x="1336912" y="365126"/>
            <a:ext cx="10016887" cy="626682"/>
          </a:xfrm>
        </p:spPr>
        <p:txBody>
          <a:bodyPr>
            <a:normAutofit fontScale="90000"/>
          </a:bodyPr>
          <a:lstStyle/>
          <a:p>
            <a:r>
              <a:rPr lang="en-US" b="1" u="sng" dirty="0">
                <a:solidFill>
                  <a:srgbClr val="0070C0"/>
                </a:solidFill>
              </a:rPr>
              <a:t>For Loop: </a:t>
            </a:r>
          </a:p>
        </p:txBody>
      </p:sp>
      <p:sp>
        <p:nvSpPr>
          <p:cNvPr id="4" name="TextBox 3">
            <a:extLst>
              <a:ext uri="{FF2B5EF4-FFF2-40B4-BE49-F238E27FC236}">
                <a16:creationId xmlns:a16="http://schemas.microsoft.com/office/drawing/2014/main" id="{EB3BE3A2-2F42-F301-D149-95708D35562D}"/>
              </a:ext>
            </a:extLst>
          </p:cNvPr>
          <p:cNvSpPr txBox="1"/>
          <p:nvPr/>
        </p:nvSpPr>
        <p:spPr>
          <a:xfrm>
            <a:off x="857300" y="1198035"/>
            <a:ext cx="10477399" cy="4893647"/>
          </a:xfrm>
          <a:prstGeom prst="rect">
            <a:avLst/>
          </a:prstGeom>
          <a:noFill/>
        </p:spPr>
        <p:txBody>
          <a:bodyPr wrap="square">
            <a:spAutoFit/>
          </a:bodyPr>
          <a:lstStyle/>
          <a:p>
            <a:r>
              <a:rPr lang="en-US" sz="2400" b="1" dirty="0"/>
              <a:t>2. `for` Loop:</a:t>
            </a:r>
          </a:p>
          <a:p>
            <a:r>
              <a:rPr lang="en-US" sz="2400" dirty="0"/>
              <a:t>The `for` loop is used to iterate over a sequence (such as lists, tuples, or strings) or other iterable objects. </a:t>
            </a:r>
          </a:p>
          <a:p>
            <a:r>
              <a:rPr lang="en-US" sz="2400" dirty="0"/>
              <a:t>It allows you to perform a set of actions repeatedly for each item in the sequence. </a:t>
            </a:r>
          </a:p>
          <a:p>
            <a:r>
              <a:rPr lang="en-US" sz="2400" dirty="0"/>
              <a:t>The basic form of a `for` loop in Python is as follows:</a:t>
            </a:r>
          </a:p>
          <a:p>
            <a:endParaRPr lang="en-US" sz="2400" dirty="0"/>
          </a:p>
          <a:p>
            <a:r>
              <a:rPr lang="en-US" sz="2400" dirty="0">
                <a:solidFill>
                  <a:schemeClr val="accent1"/>
                </a:solidFill>
              </a:rPr>
              <a:t>for item in sequence:</a:t>
            </a:r>
          </a:p>
          <a:p>
            <a:r>
              <a:rPr lang="en-US" sz="2400" dirty="0">
                <a:solidFill>
                  <a:schemeClr val="accent1"/>
                </a:solidFill>
              </a:rPr>
              <a:t>    # Code block to execute for each item in the sequence</a:t>
            </a:r>
          </a:p>
          <a:p>
            <a:endParaRPr lang="en-US" sz="2400" dirty="0"/>
          </a:p>
          <a:p>
            <a:r>
              <a:rPr lang="en-US" sz="2400" dirty="0"/>
              <a:t>Code Example:</a:t>
            </a:r>
          </a:p>
          <a:p>
            <a:r>
              <a:rPr lang="en-US" sz="2400" dirty="0"/>
              <a:t>fruits = ["apple", "banana", "orange"]</a:t>
            </a:r>
          </a:p>
          <a:p>
            <a:r>
              <a:rPr lang="en-US" sz="2400" dirty="0"/>
              <a:t>for fruit in fruits:</a:t>
            </a:r>
          </a:p>
          <a:p>
            <a:r>
              <a:rPr lang="en-US" sz="2400" dirty="0"/>
              <a:t>    print(fruit)</a:t>
            </a:r>
          </a:p>
        </p:txBody>
      </p:sp>
    </p:spTree>
    <p:extLst>
      <p:ext uri="{BB962C8B-B14F-4D97-AF65-F5344CB8AC3E}">
        <p14:creationId xmlns:p14="http://schemas.microsoft.com/office/powerpoint/2010/main" val="592073032"/>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10" name="Title 9">
            <a:extLst>
              <a:ext uri="{FF2B5EF4-FFF2-40B4-BE49-F238E27FC236}">
                <a16:creationId xmlns:a16="http://schemas.microsoft.com/office/drawing/2014/main" id="{6851877C-A7C2-2672-38E6-96F6E0708074}"/>
              </a:ext>
            </a:extLst>
          </p:cNvPr>
          <p:cNvSpPr>
            <a:spLocks noGrp="1"/>
          </p:cNvSpPr>
          <p:nvPr>
            <p:ph type="title"/>
          </p:nvPr>
        </p:nvSpPr>
        <p:spPr>
          <a:xfrm>
            <a:off x="1336912" y="365126"/>
            <a:ext cx="10016887" cy="626682"/>
          </a:xfrm>
        </p:spPr>
        <p:txBody>
          <a:bodyPr>
            <a:normAutofit fontScale="90000"/>
          </a:bodyPr>
          <a:lstStyle/>
          <a:p>
            <a:r>
              <a:rPr lang="en-US" b="1" u="sng" dirty="0">
                <a:solidFill>
                  <a:srgbClr val="0070C0"/>
                </a:solidFill>
              </a:rPr>
              <a:t>While Loop: </a:t>
            </a:r>
          </a:p>
        </p:txBody>
      </p:sp>
      <p:sp>
        <p:nvSpPr>
          <p:cNvPr id="7" name="TextBox 6">
            <a:extLst>
              <a:ext uri="{FF2B5EF4-FFF2-40B4-BE49-F238E27FC236}">
                <a16:creationId xmlns:a16="http://schemas.microsoft.com/office/drawing/2014/main" id="{4D3B6434-37D8-E586-E97B-2266EC25A122}"/>
              </a:ext>
            </a:extLst>
          </p:cNvPr>
          <p:cNvSpPr txBox="1"/>
          <p:nvPr/>
        </p:nvSpPr>
        <p:spPr>
          <a:xfrm>
            <a:off x="742123" y="1263164"/>
            <a:ext cx="11009242" cy="5016758"/>
          </a:xfrm>
          <a:prstGeom prst="rect">
            <a:avLst/>
          </a:prstGeom>
          <a:noFill/>
        </p:spPr>
        <p:txBody>
          <a:bodyPr wrap="square">
            <a:spAutoFit/>
          </a:bodyPr>
          <a:lstStyle/>
          <a:p>
            <a:r>
              <a:rPr lang="en-US" sz="2000" b="1" dirty="0"/>
              <a:t>3. `while` Loop:</a:t>
            </a:r>
          </a:p>
          <a:p>
            <a:r>
              <a:rPr lang="en-US" sz="2000" dirty="0"/>
              <a:t>The `while` loop is used for repeated execution of a code block </a:t>
            </a:r>
            <a:r>
              <a:rPr lang="en-US" sz="2000" dirty="0">
                <a:solidFill>
                  <a:srgbClr val="FF0000"/>
                </a:solidFill>
              </a:rPr>
              <a:t>as long as a given condition is True</a:t>
            </a:r>
            <a:r>
              <a:rPr lang="en-US" sz="2000" dirty="0"/>
              <a:t>. It is useful when the number of iterations is not known in advance. The basic form of a `while` loop in Python is as follows:</a:t>
            </a:r>
          </a:p>
          <a:p>
            <a:r>
              <a:rPr lang="en-US" sz="2000" dirty="0"/>
              <a:t>When the condition of a while statement is never a Boolean false, the loop will never end, forming an infinite loop, </a:t>
            </a:r>
            <a:r>
              <a:rPr lang="en-US" sz="2000" dirty="0">
                <a:solidFill>
                  <a:srgbClr val="FF0000"/>
                </a:solidFill>
              </a:rPr>
              <a:t>also known as a dead loop</a:t>
            </a:r>
            <a:r>
              <a:rPr lang="en-US" sz="2000" dirty="0"/>
              <a:t>. You can use the break statement in a loop to force a dead loop to end.</a:t>
            </a:r>
          </a:p>
          <a:p>
            <a:endParaRPr lang="en-US" sz="2000" dirty="0"/>
          </a:p>
          <a:p>
            <a:r>
              <a:rPr lang="en-US" sz="2000" dirty="0">
                <a:solidFill>
                  <a:schemeClr val="accent1"/>
                </a:solidFill>
              </a:rPr>
              <a:t>while condition:</a:t>
            </a:r>
          </a:p>
          <a:p>
            <a:r>
              <a:rPr lang="en-US" sz="2000" dirty="0">
                <a:solidFill>
                  <a:schemeClr val="accent1"/>
                </a:solidFill>
              </a:rPr>
              <a:t>    # Code block to execute as long as the condition is True</a:t>
            </a:r>
          </a:p>
          <a:p>
            <a:endParaRPr lang="en-US" sz="2000" dirty="0"/>
          </a:p>
          <a:p>
            <a:r>
              <a:rPr lang="en-US" sz="2000" dirty="0"/>
              <a:t>Code Example:</a:t>
            </a:r>
          </a:p>
          <a:p>
            <a:r>
              <a:rPr lang="en-US" sz="2000" dirty="0"/>
              <a:t>count = 1</a:t>
            </a:r>
          </a:p>
          <a:p>
            <a:r>
              <a:rPr lang="en-US" sz="2000" dirty="0"/>
              <a:t>while count &lt;= 5:</a:t>
            </a:r>
          </a:p>
          <a:p>
            <a:r>
              <a:rPr lang="en-US" sz="2000" dirty="0"/>
              <a:t>    print("Current count:", count)</a:t>
            </a:r>
          </a:p>
          <a:p>
            <a:r>
              <a:rPr lang="en-US" sz="2000" dirty="0"/>
              <a:t>    count += 1</a:t>
            </a:r>
          </a:p>
        </p:txBody>
      </p:sp>
    </p:spTree>
    <p:extLst>
      <p:ext uri="{BB962C8B-B14F-4D97-AF65-F5344CB8AC3E}">
        <p14:creationId xmlns:p14="http://schemas.microsoft.com/office/powerpoint/2010/main" val="3338893803"/>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10" name="Title 9">
            <a:extLst>
              <a:ext uri="{FF2B5EF4-FFF2-40B4-BE49-F238E27FC236}">
                <a16:creationId xmlns:a16="http://schemas.microsoft.com/office/drawing/2014/main" id="{6851877C-A7C2-2672-38E6-96F6E0708074}"/>
              </a:ext>
            </a:extLst>
          </p:cNvPr>
          <p:cNvSpPr>
            <a:spLocks noGrp="1"/>
          </p:cNvSpPr>
          <p:nvPr>
            <p:ph type="title"/>
          </p:nvPr>
        </p:nvSpPr>
        <p:spPr>
          <a:xfrm>
            <a:off x="1336912" y="365126"/>
            <a:ext cx="10016887" cy="626682"/>
          </a:xfrm>
        </p:spPr>
        <p:txBody>
          <a:bodyPr>
            <a:normAutofit fontScale="90000"/>
          </a:bodyPr>
          <a:lstStyle/>
          <a:p>
            <a:r>
              <a:rPr lang="en-US" b="1" u="sng" dirty="0">
                <a:solidFill>
                  <a:srgbClr val="0070C0"/>
                </a:solidFill>
              </a:rPr>
              <a:t>Nesting Loop : </a:t>
            </a:r>
          </a:p>
        </p:txBody>
      </p:sp>
      <p:sp>
        <p:nvSpPr>
          <p:cNvPr id="4" name="TextBox 3">
            <a:extLst>
              <a:ext uri="{FF2B5EF4-FFF2-40B4-BE49-F238E27FC236}">
                <a16:creationId xmlns:a16="http://schemas.microsoft.com/office/drawing/2014/main" id="{367F5E54-2933-2AEA-D709-9E8FC920935D}"/>
              </a:ext>
            </a:extLst>
          </p:cNvPr>
          <p:cNvSpPr txBox="1"/>
          <p:nvPr/>
        </p:nvSpPr>
        <p:spPr>
          <a:xfrm>
            <a:off x="1336912" y="1011661"/>
            <a:ext cx="10650939" cy="5262979"/>
          </a:xfrm>
          <a:prstGeom prst="rect">
            <a:avLst/>
          </a:prstGeom>
          <a:noFill/>
        </p:spPr>
        <p:txBody>
          <a:bodyPr wrap="square">
            <a:spAutoFit/>
          </a:bodyPr>
          <a:lstStyle/>
          <a:p>
            <a:r>
              <a:rPr lang="en-US" sz="2400" dirty="0"/>
              <a:t>Python allows one loop to be nested inside another loop. This means you can have loops inside other loops, creating nested structures for more complex iterations.</a:t>
            </a:r>
          </a:p>
          <a:p>
            <a:endParaRPr lang="en-US" sz="2400" dirty="0"/>
          </a:p>
          <a:p>
            <a:r>
              <a:rPr lang="en-US" sz="2400" dirty="0">
                <a:solidFill>
                  <a:schemeClr val="accent1"/>
                </a:solidFill>
              </a:rPr>
              <a:t>Syntax of for loop nesting:</a:t>
            </a:r>
            <a:endParaRPr lang="en-US" sz="2400" dirty="0"/>
          </a:p>
          <a:p>
            <a:r>
              <a:rPr lang="en-US" sz="2400" dirty="0"/>
              <a:t>for </a:t>
            </a:r>
            <a:r>
              <a:rPr lang="en-US" sz="2400" dirty="0" err="1"/>
              <a:t>iterating_var_outer</a:t>
            </a:r>
            <a:r>
              <a:rPr lang="en-US" sz="2400" dirty="0"/>
              <a:t> in </a:t>
            </a:r>
            <a:r>
              <a:rPr lang="en-US" sz="2400" dirty="0" err="1"/>
              <a:t>sequence_outer</a:t>
            </a:r>
            <a:r>
              <a:rPr lang="en-US" sz="2400" dirty="0"/>
              <a:t>:</a:t>
            </a:r>
          </a:p>
          <a:p>
            <a:r>
              <a:rPr lang="en-US" sz="2400" dirty="0"/>
              <a:t>    for </a:t>
            </a:r>
            <a:r>
              <a:rPr lang="en-US" sz="2400" dirty="0" err="1"/>
              <a:t>iterating_var_inner</a:t>
            </a:r>
            <a:r>
              <a:rPr lang="en-US" sz="2400" dirty="0"/>
              <a:t> in </a:t>
            </a:r>
            <a:r>
              <a:rPr lang="en-US" sz="2400" dirty="0" err="1"/>
              <a:t>sequence_inner</a:t>
            </a:r>
            <a:r>
              <a:rPr lang="en-US" sz="2400" dirty="0"/>
              <a:t>:</a:t>
            </a:r>
          </a:p>
          <a:p>
            <a:r>
              <a:rPr lang="en-US" sz="2400" dirty="0"/>
              <a:t>        # Statements for inner loop</a:t>
            </a:r>
          </a:p>
          <a:p>
            <a:r>
              <a:rPr lang="en-US" sz="2400" dirty="0"/>
              <a:t>    # Statements for outer loop</a:t>
            </a:r>
          </a:p>
          <a:p>
            <a:endParaRPr lang="en-US" sz="2400" dirty="0"/>
          </a:p>
          <a:p>
            <a:r>
              <a:rPr lang="en-US" sz="2400" dirty="0">
                <a:solidFill>
                  <a:schemeClr val="accent1"/>
                </a:solidFill>
              </a:rPr>
              <a:t>Syntax of while loop nesting:</a:t>
            </a:r>
            <a:endParaRPr lang="en-US" sz="2400" dirty="0"/>
          </a:p>
          <a:p>
            <a:r>
              <a:rPr lang="en-US" sz="2400" dirty="0"/>
              <a:t>while </a:t>
            </a:r>
            <a:r>
              <a:rPr lang="en-US" sz="2400" dirty="0" err="1"/>
              <a:t>expression_outer</a:t>
            </a:r>
            <a:r>
              <a:rPr lang="en-US" sz="2400" dirty="0"/>
              <a:t>:</a:t>
            </a:r>
          </a:p>
          <a:p>
            <a:r>
              <a:rPr lang="en-US" sz="2400" dirty="0"/>
              <a:t>    while </a:t>
            </a:r>
            <a:r>
              <a:rPr lang="en-US" sz="2400" dirty="0" err="1"/>
              <a:t>expression_inner</a:t>
            </a:r>
            <a:r>
              <a:rPr lang="en-US" sz="2400" dirty="0"/>
              <a:t>:</a:t>
            </a:r>
          </a:p>
          <a:p>
            <a:r>
              <a:rPr lang="en-US" sz="2400" dirty="0"/>
              <a:t>        # Statements for inner loop</a:t>
            </a:r>
          </a:p>
          <a:p>
            <a:r>
              <a:rPr lang="en-US" sz="2400" dirty="0"/>
              <a:t>    # Statements for outer loop</a:t>
            </a:r>
          </a:p>
        </p:txBody>
      </p:sp>
    </p:spTree>
    <p:extLst>
      <p:ext uri="{BB962C8B-B14F-4D97-AF65-F5344CB8AC3E}">
        <p14:creationId xmlns:p14="http://schemas.microsoft.com/office/powerpoint/2010/main" val="3808320924"/>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10" name="Title 9">
            <a:extLst>
              <a:ext uri="{FF2B5EF4-FFF2-40B4-BE49-F238E27FC236}">
                <a16:creationId xmlns:a16="http://schemas.microsoft.com/office/drawing/2014/main" id="{6851877C-A7C2-2672-38E6-96F6E0708074}"/>
              </a:ext>
            </a:extLst>
          </p:cNvPr>
          <p:cNvSpPr>
            <a:spLocks noGrp="1"/>
          </p:cNvSpPr>
          <p:nvPr>
            <p:ph type="title"/>
          </p:nvPr>
        </p:nvSpPr>
        <p:spPr>
          <a:xfrm>
            <a:off x="1336912" y="365126"/>
            <a:ext cx="10016887" cy="626682"/>
          </a:xfrm>
        </p:spPr>
        <p:txBody>
          <a:bodyPr>
            <a:normAutofit fontScale="90000"/>
          </a:bodyPr>
          <a:lstStyle/>
          <a:p>
            <a:r>
              <a:rPr lang="en-US" b="1" u="sng" dirty="0">
                <a:solidFill>
                  <a:srgbClr val="0070C0"/>
                </a:solidFill>
              </a:rPr>
              <a:t>Break and Continue Statements:</a:t>
            </a:r>
            <a:br>
              <a:rPr lang="en-US" b="1" u="sng" dirty="0">
                <a:solidFill>
                  <a:srgbClr val="0070C0"/>
                </a:solidFill>
              </a:rPr>
            </a:br>
            <a:r>
              <a:rPr lang="en-US" b="1" u="sng" dirty="0">
                <a:solidFill>
                  <a:srgbClr val="0070C0"/>
                </a:solidFill>
              </a:rPr>
              <a:t> </a:t>
            </a:r>
          </a:p>
        </p:txBody>
      </p:sp>
      <p:sp>
        <p:nvSpPr>
          <p:cNvPr id="7" name="TextBox 6">
            <a:extLst>
              <a:ext uri="{FF2B5EF4-FFF2-40B4-BE49-F238E27FC236}">
                <a16:creationId xmlns:a16="http://schemas.microsoft.com/office/drawing/2014/main" id="{8E01A16D-605B-4AD0-6A5B-15C7F41FCA8F}"/>
              </a:ext>
            </a:extLst>
          </p:cNvPr>
          <p:cNvSpPr txBox="1"/>
          <p:nvPr/>
        </p:nvSpPr>
        <p:spPr>
          <a:xfrm>
            <a:off x="865609" y="1146289"/>
            <a:ext cx="11169545" cy="4708981"/>
          </a:xfrm>
          <a:prstGeom prst="rect">
            <a:avLst/>
          </a:prstGeom>
          <a:noFill/>
        </p:spPr>
        <p:txBody>
          <a:bodyPr wrap="square">
            <a:spAutoFit/>
          </a:bodyPr>
          <a:lstStyle/>
          <a:p>
            <a:r>
              <a:rPr lang="en-US" sz="2000" b="1" dirty="0">
                <a:solidFill>
                  <a:srgbClr val="00B050"/>
                </a:solidFill>
              </a:rPr>
              <a:t>1. `break` statement:</a:t>
            </a:r>
          </a:p>
          <a:p>
            <a:pPr marL="342900" indent="-342900">
              <a:buFont typeface="Arial" panose="020B0604020202020204" pitchFamily="34" charset="0"/>
              <a:buChar char="•"/>
            </a:pPr>
            <a:r>
              <a:rPr lang="en-US" sz="2000" dirty="0"/>
              <a:t>The `break` statement is used to terminate the entire loop prematurely.</a:t>
            </a:r>
          </a:p>
          <a:p>
            <a:pPr marL="342900" indent="-342900">
              <a:buFont typeface="Arial" panose="020B0604020202020204" pitchFamily="34" charset="0"/>
              <a:buChar char="•"/>
            </a:pPr>
            <a:r>
              <a:rPr lang="en-US" sz="2000" dirty="0"/>
              <a:t>When a `break` statement is within the loop, the loop execution is immediately stopped, and the control moves to the next line of code after the loop, skipping any remaining iterations.</a:t>
            </a:r>
          </a:p>
          <a:p>
            <a:pPr marL="342900" indent="-342900">
              <a:buFont typeface="Arial" panose="020B0604020202020204" pitchFamily="34" charset="0"/>
              <a:buChar char="•"/>
            </a:pPr>
            <a:r>
              <a:rPr lang="en-US" sz="2000" dirty="0"/>
              <a:t> If the loop is nested (i.e., one loop inside another), the `break` statement will only terminate the innermost loop where it is encountered.</a:t>
            </a:r>
          </a:p>
          <a:p>
            <a:endParaRPr lang="en-US" dirty="0"/>
          </a:p>
          <a:p>
            <a:r>
              <a:rPr lang="en-US" dirty="0"/>
              <a:t>for </a:t>
            </a:r>
            <a:r>
              <a:rPr lang="en-US" dirty="0" err="1"/>
              <a:t>i</a:t>
            </a:r>
            <a:r>
              <a:rPr lang="en-US" dirty="0"/>
              <a:t> in range(5):</a:t>
            </a:r>
          </a:p>
          <a:p>
            <a:r>
              <a:rPr lang="en-US" dirty="0"/>
              <a:t>    if </a:t>
            </a:r>
            <a:r>
              <a:rPr lang="en-US" dirty="0" err="1"/>
              <a:t>i</a:t>
            </a:r>
            <a:r>
              <a:rPr lang="en-US" dirty="0"/>
              <a:t> == 3:</a:t>
            </a:r>
          </a:p>
          <a:p>
            <a:r>
              <a:rPr lang="en-US" dirty="0"/>
              <a:t>        break</a:t>
            </a:r>
          </a:p>
          <a:p>
            <a:r>
              <a:rPr lang="en-US" dirty="0"/>
              <a:t>    print(</a:t>
            </a:r>
            <a:r>
              <a:rPr lang="en-US" dirty="0" err="1"/>
              <a:t>i</a:t>
            </a:r>
            <a:r>
              <a:rPr lang="en-US" dirty="0"/>
              <a:t>)</a:t>
            </a:r>
          </a:p>
          <a:p>
            <a:endParaRPr lang="en-US" dirty="0"/>
          </a:p>
          <a:p>
            <a:r>
              <a:rPr lang="en-US" dirty="0"/>
              <a:t>Output:</a:t>
            </a:r>
          </a:p>
          <a:p>
            <a:r>
              <a:rPr lang="en-US" dirty="0"/>
              <a:t>0</a:t>
            </a:r>
          </a:p>
          <a:p>
            <a:r>
              <a:rPr lang="en-US" dirty="0"/>
              <a:t>1</a:t>
            </a:r>
          </a:p>
          <a:p>
            <a:r>
              <a:rPr lang="en-US" dirty="0"/>
              <a:t>2</a:t>
            </a:r>
          </a:p>
        </p:txBody>
      </p:sp>
    </p:spTree>
    <p:extLst>
      <p:ext uri="{BB962C8B-B14F-4D97-AF65-F5344CB8AC3E}">
        <p14:creationId xmlns:p14="http://schemas.microsoft.com/office/powerpoint/2010/main" val="3494260032"/>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10" name="Title 9">
            <a:extLst>
              <a:ext uri="{FF2B5EF4-FFF2-40B4-BE49-F238E27FC236}">
                <a16:creationId xmlns:a16="http://schemas.microsoft.com/office/drawing/2014/main" id="{6851877C-A7C2-2672-38E6-96F6E0708074}"/>
              </a:ext>
            </a:extLst>
          </p:cNvPr>
          <p:cNvSpPr>
            <a:spLocks noGrp="1"/>
          </p:cNvSpPr>
          <p:nvPr>
            <p:ph type="title"/>
          </p:nvPr>
        </p:nvSpPr>
        <p:spPr>
          <a:xfrm>
            <a:off x="1336912" y="365126"/>
            <a:ext cx="10016887" cy="626682"/>
          </a:xfrm>
        </p:spPr>
        <p:txBody>
          <a:bodyPr>
            <a:normAutofit fontScale="90000"/>
          </a:bodyPr>
          <a:lstStyle/>
          <a:p>
            <a:r>
              <a:rPr lang="en-US" b="1" u="sng" dirty="0">
                <a:solidFill>
                  <a:srgbClr val="0070C0"/>
                </a:solidFill>
              </a:rPr>
              <a:t>Break and Continue Statements:</a:t>
            </a:r>
            <a:br>
              <a:rPr lang="en-US" b="1" u="sng" dirty="0">
                <a:solidFill>
                  <a:srgbClr val="0070C0"/>
                </a:solidFill>
              </a:rPr>
            </a:br>
            <a:r>
              <a:rPr lang="en-US" b="1" u="sng" dirty="0">
                <a:solidFill>
                  <a:srgbClr val="0070C0"/>
                </a:solidFill>
              </a:rPr>
              <a:t> </a:t>
            </a:r>
          </a:p>
        </p:txBody>
      </p:sp>
      <p:sp>
        <p:nvSpPr>
          <p:cNvPr id="7" name="TextBox 6">
            <a:extLst>
              <a:ext uri="{FF2B5EF4-FFF2-40B4-BE49-F238E27FC236}">
                <a16:creationId xmlns:a16="http://schemas.microsoft.com/office/drawing/2014/main" id="{8E01A16D-605B-4AD0-6A5B-15C7F41FCA8F}"/>
              </a:ext>
            </a:extLst>
          </p:cNvPr>
          <p:cNvSpPr txBox="1"/>
          <p:nvPr/>
        </p:nvSpPr>
        <p:spPr>
          <a:xfrm>
            <a:off x="865609" y="1146289"/>
            <a:ext cx="11169545" cy="5324535"/>
          </a:xfrm>
          <a:prstGeom prst="rect">
            <a:avLst/>
          </a:prstGeom>
          <a:noFill/>
        </p:spPr>
        <p:txBody>
          <a:bodyPr wrap="square">
            <a:spAutoFit/>
          </a:bodyPr>
          <a:lstStyle/>
          <a:p>
            <a:r>
              <a:rPr lang="en-US" sz="2000" b="1" dirty="0">
                <a:solidFill>
                  <a:srgbClr val="00B050"/>
                </a:solidFill>
              </a:rPr>
              <a:t>2-continue statement:</a:t>
            </a:r>
          </a:p>
          <a:p>
            <a:pPr marL="342900" indent="-342900">
              <a:buFont typeface="Arial" panose="020B0604020202020204" pitchFamily="34" charset="0"/>
              <a:buChar char="•"/>
            </a:pPr>
            <a:r>
              <a:rPr lang="en-US" sz="2000" dirty="0"/>
              <a:t>The continue statement is used to end the current iteration of the loop prematurely and start the next iteration.</a:t>
            </a:r>
          </a:p>
          <a:p>
            <a:pPr marL="342900" indent="-342900">
              <a:buFont typeface="Arial" panose="020B0604020202020204" pitchFamily="34" charset="0"/>
              <a:buChar char="•"/>
            </a:pPr>
            <a:r>
              <a:rPr lang="en-US" sz="2000" dirty="0"/>
              <a:t>When a continue statement is encountered within the loop, the current iteration's remaining statements are skipped, and the loop proceeds to the next iteration.</a:t>
            </a:r>
          </a:p>
          <a:p>
            <a:pPr marL="342900" indent="-342900">
              <a:buFont typeface="Arial" panose="020B0604020202020204" pitchFamily="34" charset="0"/>
              <a:buChar char="•"/>
            </a:pPr>
            <a:r>
              <a:rPr lang="en-US" sz="2000" dirty="0"/>
              <a:t>If the loop is nested, the continue statement will only affect the innermost loop where it is encountered.</a:t>
            </a:r>
          </a:p>
          <a:p>
            <a:pPr marL="342900" indent="-342900">
              <a:buFont typeface="Arial" panose="020B0604020202020204" pitchFamily="34" charset="0"/>
              <a:buChar char="•"/>
            </a:pPr>
            <a:r>
              <a:rPr lang="en-US" sz="2000" dirty="0"/>
              <a:t>Both the break and continue statements can be used with both for and while loops.</a:t>
            </a:r>
          </a:p>
          <a:p>
            <a:endParaRPr lang="en-US" dirty="0"/>
          </a:p>
          <a:p>
            <a:r>
              <a:rPr lang="en-US" dirty="0"/>
              <a:t>for </a:t>
            </a:r>
            <a:r>
              <a:rPr lang="en-US" dirty="0" err="1"/>
              <a:t>i</a:t>
            </a:r>
            <a:r>
              <a:rPr lang="en-US" dirty="0"/>
              <a:t> in range(5):</a:t>
            </a:r>
          </a:p>
          <a:p>
            <a:r>
              <a:rPr lang="en-US" dirty="0"/>
              <a:t>    if </a:t>
            </a:r>
            <a:r>
              <a:rPr lang="en-US" dirty="0" err="1"/>
              <a:t>i</a:t>
            </a:r>
            <a:r>
              <a:rPr lang="en-US" dirty="0"/>
              <a:t> == 3:</a:t>
            </a:r>
          </a:p>
          <a:p>
            <a:r>
              <a:rPr lang="en-US" dirty="0"/>
              <a:t>        continue</a:t>
            </a:r>
          </a:p>
          <a:p>
            <a:r>
              <a:rPr lang="en-US" dirty="0"/>
              <a:t>    print(</a:t>
            </a:r>
            <a:r>
              <a:rPr lang="en-US" dirty="0" err="1"/>
              <a:t>i</a:t>
            </a:r>
            <a:r>
              <a:rPr lang="en-US" dirty="0"/>
              <a:t>)</a:t>
            </a:r>
          </a:p>
          <a:p>
            <a:r>
              <a:rPr lang="en-US" dirty="0"/>
              <a:t>Output:</a:t>
            </a:r>
          </a:p>
          <a:p>
            <a:r>
              <a:rPr lang="en-US" dirty="0"/>
              <a:t>0</a:t>
            </a:r>
          </a:p>
          <a:p>
            <a:r>
              <a:rPr lang="en-US" dirty="0"/>
              <a:t>1</a:t>
            </a:r>
          </a:p>
          <a:p>
            <a:r>
              <a:rPr lang="en-US" dirty="0"/>
              <a:t>2</a:t>
            </a:r>
          </a:p>
          <a:p>
            <a:r>
              <a:rPr lang="en-US" dirty="0"/>
              <a:t>4</a:t>
            </a:r>
          </a:p>
        </p:txBody>
      </p:sp>
    </p:spTree>
    <p:extLst>
      <p:ext uri="{BB962C8B-B14F-4D97-AF65-F5344CB8AC3E}">
        <p14:creationId xmlns:p14="http://schemas.microsoft.com/office/powerpoint/2010/main" val="2384808721"/>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43545"/>
            <a:ext cx="12191998" cy="4270987"/>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285461" y="3415340"/>
            <a:ext cx="8746435" cy="1224020"/>
          </a:xfrm>
          <a:prstGeom prst="roundRect">
            <a:avLst/>
          </a:prstGeom>
          <a:solidFill>
            <a:schemeClr val="bg1"/>
          </a:solidFill>
          <a:ln>
            <a:solidFill>
              <a:srgbClr val="8E5A6D"/>
            </a:solidFill>
          </a:ln>
          <a:effectLst>
            <a:glow rad="228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 Functions</a:t>
            </a: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056" y="4987665"/>
            <a:ext cx="3689891" cy="2631089"/>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4012036611"/>
      </p:ext>
    </p:extLst>
  </p:cSld>
  <p:clrMapOvr>
    <a:masterClrMapping/>
  </p:clrMapOvr>
  <mc:AlternateContent xmlns:mc="http://schemas.openxmlformats.org/markup-compatibility/2006">
    <mc:Choice xmlns:p14="http://schemas.microsoft.com/office/powerpoint/2010/main" Requires="p14">
      <p:transition spd="slow" p14:dur="5250" advClick="0"/>
    </mc:Choice>
    <mc:Fallback>
      <p:transition spd="slow" advClick="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10" name="Title 9">
            <a:extLst>
              <a:ext uri="{FF2B5EF4-FFF2-40B4-BE49-F238E27FC236}">
                <a16:creationId xmlns:a16="http://schemas.microsoft.com/office/drawing/2014/main" id="{6851877C-A7C2-2672-38E6-96F6E0708074}"/>
              </a:ext>
            </a:extLst>
          </p:cNvPr>
          <p:cNvSpPr>
            <a:spLocks noGrp="1"/>
          </p:cNvSpPr>
          <p:nvPr>
            <p:ph type="title"/>
          </p:nvPr>
        </p:nvSpPr>
        <p:spPr>
          <a:xfrm>
            <a:off x="1336912" y="365126"/>
            <a:ext cx="10016887" cy="626682"/>
          </a:xfrm>
        </p:spPr>
        <p:txBody>
          <a:bodyPr>
            <a:normAutofit fontScale="90000"/>
          </a:bodyPr>
          <a:lstStyle/>
          <a:p>
            <a:r>
              <a:rPr lang="en-US" b="1" u="sng" dirty="0">
                <a:solidFill>
                  <a:srgbClr val="0070C0"/>
                </a:solidFill>
              </a:rPr>
              <a:t>Python Functions:</a:t>
            </a:r>
            <a:br>
              <a:rPr lang="en-US" b="1" u="sng" dirty="0">
                <a:solidFill>
                  <a:srgbClr val="0070C0"/>
                </a:solidFill>
              </a:rPr>
            </a:br>
            <a:r>
              <a:rPr lang="en-US" b="1" u="sng" dirty="0">
                <a:solidFill>
                  <a:srgbClr val="0070C0"/>
                </a:solidFill>
              </a:rPr>
              <a:t> </a:t>
            </a:r>
          </a:p>
        </p:txBody>
      </p:sp>
      <p:sp>
        <p:nvSpPr>
          <p:cNvPr id="7" name="TextBox 6">
            <a:extLst>
              <a:ext uri="{FF2B5EF4-FFF2-40B4-BE49-F238E27FC236}">
                <a16:creationId xmlns:a16="http://schemas.microsoft.com/office/drawing/2014/main" id="{8E01A16D-605B-4AD0-6A5B-15C7F41FCA8F}"/>
              </a:ext>
            </a:extLst>
          </p:cNvPr>
          <p:cNvSpPr txBox="1"/>
          <p:nvPr/>
        </p:nvSpPr>
        <p:spPr>
          <a:xfrm>
            <a:off x="865609" y="1146289"/>
            <a:ext cx="11169545" cy="2215991"/>
          </a:xfrm>
          <a:prstGeom prst="rect">
            <a:avLst/>
          </a:prstGeom>
          <a:noFill/>
        </p:spPr>
        <p:txBody>
          <a:bodyPr wrap="square">
            <a:spAutoFit/>
          </a:bodyPr>
          <a:lstStyle/>
          <a:p>
            <a:pPr marL="342900" indent="-342900">
              <a:buFont typeface="Arial" panose="020B0604020202020204" pitchFamily="34" charset="0"/>
              <a:buChar char="•"/>
            </a:pPr>
            <a:r>
              <a:rPr lang="en-US" sz="2400" dirty="0"/>
              <a:t>A function is a code segment that is organized, reusable, and used to implement a single function or associated functions.</a:t>
            </a:r>
          </a:p>
          <a:p>
            <a:pPr marL="342900" indent="-342900">
              <a:buFont typeface="Arial" panose="020B0604020202020204" pitchFamily="34" charset="0"/>
              <a:buChar char="•"/>
            </a:pPr>
            <a:r>
              <a:rPr lang="en-US" sz="2400" dirty="0"/>
              <a:t>Functions can improve the modularity of applications and reuse of code. </a:t>
            </a:r>
          </a:p>
          <a:p>
            <a:pPr marL="342900" indent="-342900">
              <a:buFont typeface="Arial" panose="020B0604020202020204" pitchFamily="34" charset="0"/>
              <a:buChar char="•"/>
            </a:pPr>
            <a:r>
              <a:rPr lang="en-US" sz="2400" dirty="0"/>
              <a:t>Python provides a number of built-in functions, such as print(). You can also create your own functions, which are called </a:t>
            </a:r>
            <a:r>
              <a:rPr lang="en-US" sz="2400" b="1" dirty="0"/>
              <a:t>user-defined functions.</a:t>
            </a:r>
          </a:p>
          <a:p>
            <a:endParaRPr lang="en-US" dirty="0"/>
          </a:p>
        </p:txBody>
      </p:sp>
      <p:sp>
        <p:nvSpPr>
          <p:cNvPr id="4" name="TextBox 3">
            <a:extLst>
              <a:ext uri="{FF2B5EF4-FFF2-40B4-BE49-F238E27FC236}">
                <a16:creationId xmlns:a16="http://schemas.microsoft.com/office/drawing/2014/main" id="{9D5349AA-5BA4-162E-68C9-68A67E3B6964}"/>
              </a:ext>
            </a:extLst>
          </p:cNvPr>
          <p:cNvSpPr txBox="1"/>
          <p:nvPr/>
        </p:nvSpPr>
        <p:spPr>
          <a:xfrm>
            <a:off x="865609" y="3026108"/>
            <a:ext cx="10769800" cy="3231654"/>
          </a:xfrm>
          <a:prstGeom prst="rect">
            <a:avLst/>
          </a:prstGeom>
          <a:noFill/>
        </p:spPr>
        <p:txBody>
          <a:bodyPr wrap="square">
            <a:spAutoFit/>
          </a:bodyPr>
          <a:lstStyle/>
          <a:p>
            <a:r>
              <a:rPr lang="en-US" sz="2400" b="1" u="sng" dirty="0">
                <a:solidFill>
                  <a:schemeClr val="accent1"/>
                </a:solidFill>
              </a:rPr>
              <a:t>Defining a Function</a:t>
            </a:r>
          </a:p>
          <a:p>
            <a:pPr marL="342900" indent="-342900">
              <a:buFont typeface="Arial" panose="020B0604020202020204" pitchFamily="34" charset="0"/>
              <a:buChar char="•"/>
            </a:pPr>
            <a:r>
              <a:rPr lang="en-US" sz="2000" dirty="0"/>
              <a:t>The function code block begins with a</a:t>
            </a:r>
            <a:r>
              <a:rPr lang="en-US" sz="2000" dirty="0">
                <a:solidFill>
                  <a:srgbClr val="FF0000"/>
                </a:solidFill>
              </a:rPr>
              <a:t> def </a:t>
            </a:r>
            <a:r>
              <a:rPr lang="en-US" sz="2000" dirty="0"/>
              <a:t>keyword, followed by the </a:t>
            </a:r>
            <a:r>
              <a:rPr lang="en-US" sz="2000" dirty="0">
                <a:solidFill>
                  <a:srgbClr val="FF0000"/>
                </a:solidFill>
              </a:rPr>
              <a:t>function name and parentheses ()</a:t>
            </a:r>
            <a:r>
              <a:rPr lang="en-US" sz="2000" dirty="0"/>
              <a:t>. </a:t>
            </a:r>
          </a:p>
          <a:p>
            <a:pPr marL="342900" indent="-342900">
              <a:buFont typeface="Arial" panose="020B0604020202020204" pitchFamily="34" charset="0"/>
              <a:buChar char="•"/>
            </a:pPr>
            <a:r>
              <a:rPr lang="en-US" sz="2000" dirty="0"/>
              <a:t>Any incoming arguments and independent variables </a:t>
            </a:r>
            <a:r>
              <a:rPr lang="en-US" sz="2000" dirty="0">
                <a:solidFill>
                  <a:srgbClr val="FF0000"/>
                </a:solidFill>
              </a:rPr>
              <a:t>must be placed in the middle of the parentheses.</a:t>
            </a:r>
            <a:r>
              <a:rPr lang="en-US" sz="2000" dirty="0"/>
              <a:t> Parentheses can be used to define arguments.</a:t>
            </a:r>
          </a:p>
          <a:p>
            <a:pPr marL="342900" indent="-342900">
              <a:buFont typeface="Arial" panose="020B0604020202020204" pitchFamily="34" charset="0"/>
              <a:buChar char="•"/>
            </a:pPr>
            <a:r>
              <a:rPr lang="en-US" sz="2000" dirty="0"/>
              <a:t>The first line of the function can selectively use the document string to hold the description of the function.</a:t>
            </a:r>
          </a:p>
          <a:p>
            <a:pPr marL="342900" indent="-342900">
              <a:buFont typeface="Arial" panose="020B0604020202020204" pitchFamily="34" charset="0"/>
              <a:buChar char="•"/>
            </a:pPr>
            <a:r>
              <a:rPr lang="en-US" sz="2000" dirty="0"/>
              <a:t>The function content starts with a colon and indents. </a:t>
            </a:r>
          </a:p>
          <a:p>
            <a:pPr marL="342900" indent="-342900">
              <a:buFont typeface="Arial" panose="020B0604020202020204" pitchFamily="34" charset="0"/>
              <a:buChar char="•"/>
            </a:pPr>
            <a:r>
              <a:rPr lang="en-US" sz="2000" dirty="0"/>
              <a:t>return[expression] ends a function, and selectively returns a value to the caller. Returning without an expression is equivalent to returning none.</a:t>
            </a:r>
          </a:p>
        </p:txBody>
      </p:sp>
    </p:spTree>
    <p:extLst>
      <p:ext uri="{BB962C8B-B14F-4D97-AF65-F5344CB8AC3E}">
        <p14:creationId xmlns:p14="http://schemas.microsoft.com/office/powerpoint/2010/main" val="280328350"/>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10" name="Title 9">
            <a:extLst>
              <a:ext uri="{FF2B5EF4-FFF2-40B4-BE49-F238E27FC236}">
                <a16:creationId xmlns:a16="http://schemas.microsoft.com/office/drawing/2014/main" id="{6851877C-A7C2-2672-38E6-96F6E0708074}"/>
              </a:ext>
            </a:extLst>
          </p:cNvPr>
          <p:cNvSpPr>
            <a:spLocks noGrp="1"/>
          </p:cNvSpPr>
          <p:nvPr>
            <p:ph type="title"/>
          </p:nvPr>
        </p:nvSpPr>
        <p:spPr>
          <a:xfrm>
            <a:off x="1442929" y="553214"/>
            <a:ext cx="10016887" cy="626682"/>
          </a:xfrm>
        </p:spPr>
        <p:txBody>
          <a:bodyPr>
            <a:normAutofit fontScale="90000"/>
          </a:bodyPr>
          <a:lstStyle/>
          <a:p>
            <a:r>
              <a:rPr lang="en-US" b="1" u="sng" dirty="0">
                <a:solidFill>
                  <a:srgbClr val="0070C0"/>
                </a:solidFill>
              </a:rPr>
              <a:t>Python Functions:</a:t>
            </a:r>
            <a:br>
              <a:rPr lang="en-US" b="1" u="sng" dirty="0">
                <a:solidFill>
                  <a:srgbClr val="0070C0"/>
                </a:solidFill>
              </a:rPr>
            </a:br>
            <a:r>
              <a:rPr lang="en-US" b="1" u="sng" dirty="0">
                <a:solidFill>
                  <a:srgbClr val="0070C0"/>
                </a:solidFill>
              </a:rPr>
              <a:t> </a:t>
            </a:r>
          </a:p>
        </p:txBody>
      </p:sp>
      <p:sp>
        <p:nvSpPr>
          <p:cNvPr id="13" name="TextBox 12">
            <a:extLst>
              <a:ext uri="{FF2B5EF4-FFF2-40B4-BE49-F238E27FC236}">
                <a16:creationId xmlns:a16="http://schemas.microsoft.com/office/drawing/2014/main" id="{C8B9EE8F-15A6-A553-6AA7-CAA9EB83A496}"/>
              </a:ext>
            </a:extLst>
          </p:cNvPr>
          <p:cNvSpPr txBox="1"/>
          <p:nvPr/>
        </p:nvSpPr>
        <p:spPr>
          <a:xfrm>
            <a:off x="2121460" y="1412078"/>
            <a:ext cx="7949080" cy="4585871"/>
          </a:xfrm>
          <a:prstGeom prst="rect">
            <a:avLst/>
          </a:prstGeom>
          <a:noFill/>
        </p:spPr>
        <p:txBody>
          <a:bodyPr wrap="square">
            <a:spAutoFit/>
          </a:bodyPr>
          <a:lstStyle/>
          <a:p>
            <a:r>
              <a:rPr lang="en-US" sz="2800" dirty="0"/>
              <a:t>Example of a simple function:</a:t>
            </a:r>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r>
              <a:rPr lang="en-US" sz="2400" dirty="0"/>
              <a:t>In this example, we define a function named </a:t>
            </a:r>
            <a:r>
              <a:rPr lang="en-US" sz="2400" dirty="0" err="1">
                <a:solidFill>
                  <a:srgbClr val="FF0000"/>
                </a:solidFill>
              </a:rPr>
              <a:t>add_numbers</a:t>
            </a:r>
            <a:r>
              <a:rPr lang="en-US" sz="2400" dirty="0">
                <a:solidFill>
                  <a:srgbClr val="FF0000"/>
                </a:solidFill>
              </a:rPr>
              <a:t> </a:t>
            </a:r>
            <a:r>
              <a:rPr lang="en-US" sz="2400" dirty="0"/>
              <a:t>that takes two parameters a and b. It adds the two numbers and returns the result.</a:t>
            </a:r>
          </a:p>
        </p:txBody>
      </p:sp>
      <p:pic>
        <p:nvPicPr>
          <p:cNvPr id="15" name="Picture 14">
            <a:extLst>
              <a:ext uri="{FF2B5EF4-FFF2-40B4-BE49-F238E27FC236}">
                <a16:creationId xmlns:a16="http://schemas.microsoft.com/office/drawing/2014/main" id="{0E3D9DA2-ADC7-103B-F58C-D6897A7FA622}"/>
              </a:ext>
            </a:extLst>
          </p:cNvPr>
          <p:cNvPicPr>
            <a:picLocks noChangeAspect="1"/>
          </p:cNvPicPr>
          <p:nvPr/>
        </p:nvPicPr>
        <p:blipFill>
          <a:blip r:embed="rId6"/>
          <a:stretch>
            <a:fillRect/>
          </a:stretch>
        </p:blipFill>
        <p:spPr>
          <a:xfrm>
            <a:off x="2121460" y="2584943"/>
            <a:ext cx="6799788" cy="1688114"/>
          </a:xfrm>
          <a:prstGeom prst="rect">
            <a:avLst/>
          </a:prstGeom>
        </p:spPr>
      </p:pic>
    </p:spTree>
    <p:extLst>
      <p:ext uri="{BB962C8B-B14F-4D97-AF65-F5344CB8AC3E}">
        <p14:creationId xmlns:p14="http://schemas.microsoft.com/office/powerpoint/2010/main" val="2122809254"/>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10" name="Title 9">
            <a:extLst>
              <a:ext uri="{FF2B5EF4-FFF2-40B4-BE49-F238E27FC236}">
                <a16:creationId xmlns:a16="http://schemas.microsoft.com/office/drawing/2014/main" id="{6851877C-A7C2-2672-38E6-96F6E0708074}"/>
              </a:ext>
            </a:extLst>
          </p:cNvPr>
          <p:cNvSpPr>
            <a:spLocks noGrp="1"/>
          </p:cNvSpPr>
          <p:nvPr>
            <p:ph type="title"/>
          </p:nvPr>
        </p:nvSpPr>
        <p:spPr>
          <a:xfrm>
            <a:off x="1442929" y="553214"/>
            <a:ext cx="10016887" cy="626682"/>
          </a:xfrm>
        </p:spPr>
        <p:txBody>
          <a:bodyPr>
            <a:normAutofit fontScale="90000"/>
          </a:bodyPr>
          <a:lstStyle/>
          <a:p>
            <a:r>
              <a:rPr lang="en-US" b="1" u="sng" dirty="0">
                <a:solidFill>
                  <a:srgbClr val="0070C0"/>
                </a:solidFill>
              </a:rPr>
              <a:t>Calling Function:</a:t>
            </a:r>
            <a:br>
              <a:rPr lang="en-US" b="1" u="sng" dirty="0">
                <a:solidFill>
                  <a:srgbClr val="0070C0"/>
                </a:solidFill>
              </a:rPr>
            </a:br>
            <a:r>
              <a:rPr lang="en-US" b="1" u="sng" dirty="0">
                <a:solidFill>
                  <a:srgbClr val="0070C0"/>
                </a:solidFill>
              </a:rPr>
              <a:t> </a:t>
            </a:r>
          </a:p>
        </p:txBody>
      </p:sp>
      <p:sp>
        <p:nvSpPr>
          <p:cNvPr id="13" name="TextBox 12">
            <a:extLst>
              <a:ext uri="{FF2B5EF4-FFF2-40B4-BE49-F238E27FC236}">
                <a16:creationId xmlns:a16="http://schemas.microsoft.com/office/drawing/2014/main" id="{C8B9EE8F-15A6-A553-6AA7-CAA9EB83A496}"/>
              </a:ext>
            </a:extLst>
          </p:cNvPr>
          <p:cNvSpPr txBox="1"/>
          <p:nvPr/>
        </p:nvSpPr>
        <p:spPr>
          <a:xfrm>
            <a:off x="1442929" y="1146289"/>
            <a:ext cx="7949080" cy="1384995"/>
          </a:xfrm>
          <a:prstGeom prst="rect">
            <a:avLst/>
          </a:prstGeom>
          <a:noFill/>
        </p:spPr>
        <p:txBody>
          <a:bodyPr wrap="square">
            <a:spAutoFit/>
          </a:bodyPr>
          <a:lstStyle/>
          <a:p>
            <a:r>
              <a:rPr lang="en-US" sz="2800" dirty="0"/>
              <a:t>After the basic structure of this function is complete, you can execute it through another function call, or you can execute it directly from the Python prompt.</a:t>
            </a:r>
            <a:endParaRPr lang="en-US" sz="2400" dirty="0"/>
          </a:p>
        </p:txBody>
      </p:sp>
      <p:pic>
        <p:nvPicPr>
          <p:cNvPr id="4" name="Picture 3">
            <a:extLst>
              <a:ext uri="{FF2B5EF4-FFF2-40B4-BE49-F238E27FC236}">
                <a16:creationId xmlns:a16="http://schemas.microsoft.com/office/drawing/2014/main" id="{D3E06744-47EA-94AE-C683-6F2E4C20D223}"/>
              </a:ext>
            </a:extLst>
          </p:cNvPr>
          <p:cNvPicPr>
            <a:picLocks noChangeAspect="1"/>
          </p:cNvPicPr>
          <p:nvPr/>
        </p:nvPicPr>
        <p:blipFill>
          <a:blip r:embed="rId6"/>
          <a:stretch>
            <a:fillRect/>
          </a:stretch>
        </p:blipFill>
        <p:spPr>
          <a:xfrm>
            <a:off x="3040512" y="2801649"/>
            <a:ext cx="4819130" cy="2432959"/>
          </a:xfrm>
          <a:prstGeom prst="rect">
            <a:avLst/>
          </a:prstGeom>
        </p:spPr>
      </p:pic>
    </p:spTree>
    <p:extLst>
      <p:ext uri="{BB962C8B-B14F-4D97-AF65-F5344CB8AC3E}">
        <p14:creationId xmlns:p14="http://schemas.microsoft.com/office/powerpoint/2010/main" val="2176461682"/>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10" name="Title 9">
            <a:extLst>
              <a:ext uri="{FF2B5EF4-FFF2-40B4-BE49-F238E27FC236}">
                <a16:creationId xmlns:a16="http://schemas.microsoft.com/office/drawing/2014/main" id="{6851877C-A7C2-2672-38E6-96F6E0708074}"/>
              </a:ext>
            </a:extLst>
          </p:cNvPr>
          <p:cNvSpPr>
            <a:spLocks noGrp="1"/>
          </p:cNvSpPr>
          <p:nvPr>
            <p:ph type="title"/>
          </p:nvPr>
        </p:nvSpPr>
        <p:spPr>
          <a:xfrm>
            <a:off x="1442929" y="553214"/>
            <a:ext cx="10016887" cy="626682"/>
          </a:xfrm>
        </p:spPr>
        <p:txBody>
          <a:bodyPr>
            <a:normAutofit fontScale="90000"/>
          </a:bodyPr>
          <a:lstStyle/>
          <a:p>
            <a:r>
              <a:rPr lang="en-US" b="1" u="sng" dirty="0">
                <a:solidFill>
                  <a:srgbClr val="0070C0"/>
                </a:solidFill>
              </a:rPr>
              <a:t>Variables Scope </a:t>
            </a:r>
            <a:br>
              <a:rPr lang="en-US" b="1" u="sng" dirty="0">
                <a:solidFill>
                  <a:srgbClr val="0070C0"/>
                </a:solidFill>
              </a:rPr>
            </a:br>
            <a:r>
              <a:rPr lang="en-US" b="1" u="sng" dirty="0">
                <a:solidFill>
                  <a:srgbClr val="0070C0"/>
                </a:solidFill>
              </a:rPr>
              <a:t> </a:t>
            </a:r>
          </a:p>
        </p:txBody>
      </p:sp>
      <p:sp>
        <p:nvSpPr>
          <p:cNvPr id="13" name="TextBox 12">
            <a:extLst>
              <a:ext uri="{FF2B5EF4-FFF2-40B4-BE49-F238E27FC236}">
                <a16:creationId xmlns:a16="http://schemas.microsoft.com/office/drawing/2014/main" id="{C8B9EE8F-15A6-A553-6AA7-CAA9EB83A496}"/>
              </a:ext>
            </a:extLst>
          </p:cNvPr>
          <p:cNvSpPr txBox="1"/>
          <p:nvPr/>
        </p:nvSpPr>
        <p:spPr>
          <a:xfrm>
            <a:off x="732184" y="1179895"/>
            <a:ext cx="11302969" cy="5262979"/>
          </a:xfrm>
          <a:prstGeom prst="rect">
            <a:avLst/>
          </a:prstGeom>
          <a:noFill/>
        </p:spPr>
        <p:txBody>
          <a:bodyPr wrap="square">
            <a:spAutoFit/>
          </a:bodyPr>
          <a:lstStyle/>
          <a:p>
            <a:r>
              <a:rPr lang="en-US" sz="2800" dirty="0"/>
              <a:t>1. A variable defined within a function has a local scope and is called a </a:t>
            </a:r>
            <a:r>
              <a:rPr lang="en-US" sz="2800" dirty="0">
                <a:solidFill>
                  <a:schemeClr val="accent1"/>
                </a:solidFill>
              </a:rPr>
              <a:t>local variable. </a:t>
            </a:r>
            <a:r>
              <a:rPr lang="en-US" sz="2800" dirty="0"/>
              <a:t>It means that the variable is only accessible within the specific function where it is defined. Local variables are created when the function is called and destroyed when the function exits. Attempting to access a local variable outside of its function will result in an error.</a:t>
            </a:r>
          </a:p>
          <a:p>
            <a:endParaRPr lang="en-US" sz="2800" dirty="0"/>
          </a:p>
          <a:p>
            <a:r>
              <a:rPr lang="en-US" sz="2800" dirty="0"/>
              <a:t>2. A variable defined outside of any function has a global scope and is called a </a:t>
            </a:r>
            <a:r>
              <a:rPr lang="en-US" sz="2800" dirty="0">
                <a:solidFill>
                  <a:schemeClr val="accent1"/>
                </a:solidFill>
              </a:rPr>
              <a:t>global variable. </a:t>
            </a:r>
            <a:r>
              <a:rPr lang="en-US" sz="2800" dirty="0"/>
              <a:t>Global variables are accessible throughout the entire program, including all functions. They are created when the program starts and exist until the program ends.</a:t>
            </a:r>
          </a:p>
          <a:p>
            <a:endParaRPr lang="en-US" sz="2800" dirty="0"/>
          </a:p>
          <a:p>
            <a:endParaRPr lang="en-US" sz="2800" dirty="0"/>
          </a:p>
        </p:txBody>
      </p:sp>
    </p:spTree>
    <p:extLst>
      <p:ext uri="{BB962C8B-B14F-4D97-AF65-F5344CB8AC3E}">
        <p14:creationId xmlns:p14="http://schemas.microsoft.com/office/powerpoint/2010/main" val="308416820"/>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10" name="Title 9">
            <a:extLst>
              <a:ext uri="{FF2B5EF4-FFF2-40B4-BE49-F238E27FC236}">
                <a16:creationId xmlns:a16="http://schemas.microsoft.com/office/drawing/2014/main" id="{6851877C-A7C2-2672-38E6-96F6E0708074}"/>
              </a:ext>
            </a:extLst>
          </p:cNvPr>
          <p:cNvSpPr>
            <a:spLocks noGrp="1"/>
          </p:cNvSpPr>
          <p:nvPr>
            <p:ph type="title"/>
          </p:nvPr>
        </p:nvSpPr>
        <p:spPr>
          <a:xfrm>
            <a:off x="1442929" y="553214"/>
            <a:ext cx="10016887" cy="626682"/>
          </a:xfrm>
        </p:spPr>
        <p:txBody>
          <a:bodyPr>
            <a:normAutofit fontScale="90000"/>
          </a:bodyPr>
          <a:lstStyle/>
          <a:p>
            <a:r>
              <a:rPr lang="en-US" b="1" u="sng" dirty="0">
                <a:solidFill>
                  <a:srgbClr val="0070C0"/>
                </a:solidFill>
              </a:rPr>
              <a:t>Variables Scope Example</a:t>
            </a:r>
            <a:br>
              <a:rPr lang="en-US" b="1" u="sng" dirty="0">
                <a:solidFill>
                  <a:srgbClr val="0070C0"/>
                </a:solidFill>
              </a:rPr>
            </a:br>
            <a:r>
              <a:rPr lang="en-US" b="1" u="sng" dirty="0">
                <a:solidFill>
                  <a:srgbClr val="0070C0"/>
                </a:solidFill>
              </a:rPr>
              <a:t> </a:t>
            </a:r>
          </a:p>
        </p:txBody>
      </p:sp>
      <p:sp>
        <p:nvSpPr>
          <p:cNvPr id="13" name="TextBox 12">
            <a:extLst>
              <a:ext uri="{FF2B5EF4-FFF2-40B4-BE49-F238E27FC236}">
                <a16:creationId xmlns:a16="http://schemas.microsoft.com/office/drawing/2014/main" id="{C8B9EE8F-15A6-A553-6AA7-CAA9EB83A496}"/>
              </a:ext>
            </a:extLst>
          </p:cNvPr>
          <p:cNvSpPr txBox="1"/>
          <p:nvPr/>
        </p:nvSpPr>
        <p:spPr>
          <a:xfrm>
            <a:off x="402606" y="4160341"/>
            <a:ext cx="11542644" cy="2431435"/>
          </a:xfrm>
          <a:prstGeom prst="rect">
            <a:avLst/>
          </a:prstGeom>
          <a:noFill/>
        </p:spPr>
        <p:txBody>
          <a:bodyPr wrap="square">
            <a:spAutoFit/>
          </a:bodyPr>
          <a:lstStyle/>
          <a:p>
            <a:endParaRPr lang="en-US" sz="2800" dirty="0"/>
          </a:p>
          <a:p>
            <a:r>
              <a:rPr lang="en-US" sz="2400" dirty="0">
                <a:solidFill>
                  <a:srgbClr val="FF0000"/>
                </a:solidFill>
              </a:rPr>
              <a:t>In this example, </a:t>
            </a:r>
            <a:r>
              <a:rPr lang="en-US" sz="2400" dirty="0"/>
              <a:t>`</a:t>
            </a:r>
            <a:r>
              <a:rPr lang="en-US" sz="2400" dirty="0" err="1"/>
              <a:t>global_var</a:t>
            </a:r>
            <a:r>
              <a:rPr lang="en-US" sz="2400" dirty="0"/>
              <a:t>` is a global variable, and `</a:t>
            </a:r>
            <a:r>
              <a:rPr lang="en-US" sz="2400" dirty="0" err="1"/>
              <a:t>local_var</a:t>
            </a:r>
            <a:r>
              <a:rPr lang="en-US" sz="2400" dirty="0"/>
              <a:t>` is a local variable defined within the `</a:t>
            </a:r>
            <a:r>
              <a:rPr lang="en-US" sz="2400" dirty="0" err="1"/>
              <a:t>example_function</a:t>
            </a:r>
            <a:r>
              <a:rPr lang="en-US" sz="2400" dirty="0"/>
              <a:t>()`. </a:t>
            </a:r>
          </a:p>
          <a:p>
            <a:r>
              <a:rPr lang="en-US" sz="2400" dirty="0"/>
              <a:t>The `</a:t>
            </a:r>
            <a:r>
              <a:rPr lang="en-US" sz="2400" dirty="0" err="1"/>
              <a:t>example_function</a:t>
            </a:r>
            <a:r>
              <a:rPr lang="en-US" sz="2400" dirty="0"/>
              <a:t>()` can access the global variable `</a:t>
            </a:r>
            <a:r>
              <a:rPr lang="en-US" sz="2400" dirty="0" err="1"/>
              <a:t>global_var</a:t>
            </a:r>
            <a:r>
              <a:rPr lang="en-US" sz="2400" dirty="0"/>
              <a:t>`, but it cannot access `</a:t>
            </a:r>
            <a:r>
              <a:rPr lang="en-US" sz="2400" dirty="0" err="1"/>
              <a:t>local_var</a:t>
            </a:r>
            <a:r>
              <a:rPr lang="en-US" sz="2400" dirty="0"/>
              <a:t>` outside of the function.</a:t>
            </a:r>
          </a:p>
          <a:p>
            <a:endParaRPr lang="en-US" sz="2800" dirty="0"/>
          </a:p>
        </p:txBody>
      </p:sp>
      <p:pic>
        <p:nvPicPr>
          <p:cNvPr id="4" name="Picture 3">
            <a:extLst>
              <a:ext uri="{FF2B5EF4-FFF2-40B4-BE49-F238E27FC236}">
                <a16:creationId xmlns:a16="http://schemas.microsoft.com/office/drawing/2014/main" id="{42E783D3-D59B-EC3D-70CC-B90B3573241B}"/>
              </a:ext>
            </a:extLst>
          </p:cNvPr>
          <p:cNvPicPr>
            <a:picLocks noChangeAspect="1"/>
          </p:cNvPicPr>
          <p:nvPr/>
        </p:nvPicPr>
        <p:blipFill>
          <a:blip r:embed="rId6">
            <a:extLst>
              <a:ext uri="{BEBA8EAE-BF5A-486C-A8C5-ECC9F3942E4B}">
                <a14:imgProps xmlns:a14="http://schemas.microsoft.com/office/drawing/2010/main">
                  <a14:imgLayer r:embed="rId7">
                    <a14:imgEffect>
                      <a14:brightnessContrast bright="20000" contrast="20000"/>
                    </a14:imgEffect>
                  </a14:imgLayer>
                </a14:imgProps>
              </a:ext>
            </a:extLst>
          </a:blip>
          <a:stretch>
            <a:fillRect/>
          </a:stretch>
        </p:blipFill>
        <p:spPr>
          <a:xfrm>
            <a:off x="2447852" y="936834"/>
            <a:ext cx="7642418" cy="3521649"/>
          </a:xfrm>
          <a:prstGeom prst="rect">
            <a:avLst/>
          </a:prstGeom>
        </p:spPr>
      </p:pic>
    </p:spTree>
    <p:extLst>
      <p:ext uri="{BB962C8B-B14F-4D97-AF65-F5344CB8AC3E}">
        <p14:creationId xmlns:p14="http://schemas.microsoft.com/office/powerpoint/2010/main" val="1111095744"/>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10" name="Title 9">
            <a:extLst>
              <a:ext uri="{FF2B5EF4-FFF2-40B4-BE49-F238E27FC236}">
                <a16:creationId xmlns:a16="http://schemas.microsoft.com/office/drawing/2014/main" id="{6851877C-A7C2-2672-38E6-96F6E0708074}"/>
              </a:ext>
            </a:extLst>
          </p:cNvPr>
          <p:cNvSpPr>
            <a:spLocks noGrp="1"/>
          </p:cNvSpPr>
          <p:nvPr>
            <p:ph type="title"/>
          </p:nvPr>
        </p:nvSpPr>
        <p:spPr>
          <a:xfrm>
            <a:off x="1442929" y="553214"/>
            <a:ext cx="10016887" cy="626682"/>
          </a:xfrm>
        </p:spPr>
        <p:txBody>
          <a:bodyPr>
            <a:normAutofit fontScale="90000"/>
          </a:bodyPr>
          <a:lstStyle/>
          <a:p>
            <a:r>
              <a:rPr lang="en-US" b="1" u="sng" dirty="0">
                <a:solidFill>
                  <a:srgbClr val="0070C0"/>
                </a:solidFill>
              </a:rPr>
              <a:t>Variables Scope Cont.</a:t>
            </a:r>
            <a:br>
              <a:rPr lang="en-US" b="1" u="sng" dirty="0">
                <a:solidFill>
                  <a:srgbClr val="0070C0"/>
                </a:solidFill>
              </a:rPr>
            </a:br>
            <a:r>
              <a:rPr lang="en-US" b="1" u="sng" dirty="0">
                <a:solidFill>
                  <a:srgbClr val="0070C0"/>
                </a:solidFill>
              </a:rPr>
              <a:t> </a:t>
            </a:r>
          </a:p>
        </p:txBody>
      </p:sp>
      <p:sp>
        <p:nvSpPr>
          <p:cNvPr id="13" name="TextBox 12">
            <a:extLst>
              <a:ext uri="{FF2B5EF4-FFF2-40B4-BE49-F238E27FC236}">
                <a16:creationId xmlns:a16="http://schemas.microsoft.com/office/drawing/2014/main" id="{C8B9EE8F-15A6-A553-6AA7-CAA9EB83A496}"/>
              </a:ext>
            </a:extLst>
          </p:cNvPr>
          <p:cNvSpPr txBox="1"/>
          <p:nvPr/>
        </p:nvSpPr>
        <p:spPr>
          <a:xfrm>
            <a:off x="820856" y="1825130"/>
            <a:ext cx="10592224" cy="3539430"/>
          </a:xfrm>
          <a:prstGeom prst="rect">
            <a:avLst/>
          </a:prstGeom>
          <a:noFill/>
        </p:spPr>
        <p:txBody>
          <a:bodyPr wrap="square">
            <a:spAutoFit/>
          </a:bodyPr>
          <a:lstStyle/>
          <a:p>
            <a:r>
              <a:rPr lang="en-US" sz="2800" dirty="0"/>
              <a:t>3. When a function is called, all variable names stated within the function are added to the local scope of that function. This means that variables with the same name as global variables will create a new local variable with the same name within the function, and</a:t>
            </a:r>
            <a:r>
              <a:rPr lang="en-US" sz="2800" dirty="0">
                <a:solidFill>
                  <a:srgbClr val="FF0000"/>
                </a:solidFill>
              </a:rPr>
              <a:t> any modifications made to the local variable will not affect the global variable</a:t>
            </a:r>
            <a:r>
              <a:rPr lang="en-US" sz="2800" dirty="0"/>
              <a:t>.</a:t>
            </a:r>
          </a:p>
          <a:p>
            <a:endParaRPr lang="en-US" sz="2800" dirty="0"/>
          </a:p>
          <a:p>
            <a:endParaRPr lang="en-US" sz="2800" dirty="0"/>
          </a:p>
          <a:p>
            <a:endParaRPr lang="en-US" sz="2800" dirty="0"/>
          </a:p>
        </p:txBody>
      </p:sp>
    </p:spTree>
    <p:extLst>
      <p:ext uri="{BB962C8B-B14F-4D97-AF65-F5344CB8AC3E}">
        <p14:creationId xmlns:p14="http://schemas.microsoft.com/office/powerpoint/2010/main" val="3852456090"/>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02956" y="-3835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4254" y="6437294"/>
            <a:ext cx="2087593" cy="35328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13664" y="146225"/>
            <a:ext cx="814385"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02606" y="381371"/>
            <a:ext cx="727637" cy="584775"/>
          </a:xfrm>
          <a:prstGeom prst="rect">
            <a:avLst/>
          </a:prstGeom>
          <a:noFill/>
        </p:spPr>
        <p:txBody>
          <a:bodyPr wrap="square" rtlCol="0">
            <a:spAutoFit/>
          </a:bodyPr>
          <a:lstStyle/>
          <a:p>
            <a:pPr algn="ctr"/>
            <a:r>
              <a:rPr lang="en-US" sz="3200" b="1" dirty="0">
                <a:solidFill>
                  <a:srgbClr val="8E5A6D"/>
                </a:solidFill>
                <a:latin typeface="Times New Roman" panose="02020603050405020304" pitchFamily="18" charset="0"/>
                <a:cs typeface="Times New Roman" panose="02020603050405020304" pitchFamily="18" charset="0"/>
              </a:rPr>
              <a:t>02</a:t>
            </a:r>
            <a:endParaRPr lang="en-US" sz="1000" b="1" dirty="0">
              <a:solidFill>
                <a:srgbClr val="8E5A6D"/>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F937025-4F27-BF04-38B7-59C8A5A7C67E}"/>
              </a:ext>
            </a:extLst>
          </p:cNvPr>
          <p:cNvSpPr txBox="1"/>
          <p:nvPr/>
        </p:nvSpPr>
        <p:spPr>
          <a:xfrm>
            <a:off x="10271442" y="6457890"/>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10" name="Title 9">
            <a:extLst>
              <a:ext uri="{FF2B5EF4-FFF2-40B4-BE49-F238E27FC236}">
                <a16:creationId xmlns:a16="http://schemas.microsoft.com/office/drawing/2014/main" id="{6851877C-A7C2-2672-38E6-96F6E0708074}"/>
              </a:ext>
            </a:extLst>
          </p:cNvPr>
          <p:cNvSpPr>
            <a:spLocks noGrp="1"/>
          </p:cNvSpPr>
          <p:nvPr>
            <p:ph type="title"/>
          </p:nvPr>
        </p:nvSpPr>
        <p:spPr>
          <a:xfrm>
            <a:off x="1442929" y="553214"/>
            <a:ext cx="10016887" cy="626682"/>
          </a:xfrm>
        </p:spPr>
        <p:txBody>
          <a:bodyPr>
            <a:normAutofit fontScale="90000"/>
          </a:bodyPr>
          <a:lstStyle/>
          <a:p>
            <a:r>
              <a:rPr lang="en-US" b="1" u="sng" dirty="0">
                <a:solidFill>
                  <a:srgbClr val="0070C0"/>
                </a:solidFill>
              </a:rPr>
              <a:t>Variables Scope Cont. </a:t>
            </a:r>
            <a:br>
              <a:rPr lang="en-US" b="1" u="sng" dirty="0">
                <a:solidFill>
                  <a:srgbClr val="0070C0"/>
                </a:solidFill>
              </a:rPr>
            </a:br>
            <a:r>
              <a:rPr lang="en-US" b="1" u="sng" dirty="0">
                <a:solidFill>
                  <a:srgbClr val="0070C0"/>
                </a:solidFill>
              </a:rPr>
              <a:t> </a:t>
            </a:r>
          </a:p>
        </p:txBody>
      </p:sp>
      <p:sp>
        <p:nvSpPr>
          <p:cNvPr id="13" name="TextBox 12">
            <a:extLst>
              <a:ext uri="{FF2B5EF4-FFF2-40B4-BE49-F238E27FC236}">
                <a16:creationId xmlns:a16="http://schemas.microsoft.com/office/drawing/2014/main" id="{C8B9EE8F-15A6-A553-6AA7-CAA9EB83A496}"/>
              </a:ext>
            </a:extLst>
          </p:cNvPr>
          <p:cNvSpPr txBox="1"/>
          <p:nvPr/>
        </p:nvSpPr>
        <p:spPr>
          <a:xfrm>
            <a:off x="732184" y="1118076"/>
            <a:ext cx="10585173" cy="1569660"/>
          </a:xfrm>
          <a:prstGeom prst="rect">
            <a:avLst/>
          </a:prstGeom>
          <a:noFill/>
        </p:spPr>
        <p:txBody>
          <a:bodyPr wrap="square">
            <a:spAutoFit/>
          </a:bodyPr>
          <a:lstStyle/>
          <a:p>
            <a:r>
              <a:rPr lang="en-US" sz="2400" dirty="0"/>
              <a:t>4. If you want to modify a global variable from within a function, you need to use the </a:t>
            </a:r>
            <a:r>
              <a:rPr lang="en-US" sz="2400" dirty="0">
                <a:solidFill>
                  <a:srgbClr val="FF0000"/>
                </a:solidFill>
              </a:rPr>
              <a:t>`global` </a:t>
            </a:r>
            <a:r>
              <a:rPr lang="en-US" sz="2400" dirty="0"/>
              <a:t>keyword to declare the variable as global. This way, Python will know that you are referring to the global variable and not creating a new local variable with the same name.</a:t>
            </a:r>
          </a:p>
        </p:txBody>
      </p:sp>
      <p:pic>
        <p:nvPicPr>
          <p:cNvPr id="4" name="Picture 3">
            <a:extLst>
              <a:ext uri="{FF2B5EF4-FFF2-40B4-BE49-F238E27FC236}">
                <a16:creationId xmlns:a16="http://schemas.microsoft.com/office/drawing/2014/main" id="{6BE6E6FD-CD77-8F6B-3FFD-4036DDC4471D}"/>
              </a:ext>
            </a:extLst>
          </p:cNvPr>
          <p:cNvPicPr>
            <a:picLocks noChangeAspect="1"/>
          </p:cNvPicPr>
          <p:nvPr/>
        </p:nvPicPr>
        <p:blipFill>
          <a:blip r:embed="rId6"/>
          <a:stretch>
            <a:fillRect/>
          </a:stretch>
        </p:blipFill>
        <p:spPr>
          <a:xfrm>
            <a:off x="2271847" y="2687736"/>
            <a:ext cx="8315140" cy="2741111"/>
          </a:xfrm>
          <a:prstGeom prst="rect">
            <a:avLst/>
          </a:prstGeom>
        </p:spPr>
      </p:pic>
      <p:pic>
        <p:nvPicPr>
          <p:cNvPr id="8" name="Picture 7">
            <a:extLst>
              <a:ext uri="{FF2B5EF4-FFF2-40B4-BE49-F238E27FC236}">
                <a16:creationId xmlns:a16="http://schemas.microsoft.com/office/drawing/2014/main" id="{624B6932-8D27-408A-4C7E-57595F6887CF}"/>
              </a:ext>
            </a:extLst>
          </p:cNvPr>
          <p:cNvPicPr>
            <a:picLocks noChangeAspect="1"/>
          </p:cNvPicPr>
          <p:nvPr/>
        </p:nvPicPr>
        <p:blipFill>
          <a:blip r:embed="rId7"/>
          <a:stretch>
            <a:fillRect/>
          </a:stretch>
        </p:blipFill>
        <p:spPr>
          <a:xfrm>
            <a:off x="2271847" y="5529601"/>
            <a:ext cx="5467423" cy="806939"/>
          </a:xfrm>
          <a:prstGeom prst="rect">
            <a:avLst/>
          </a:prstGeom>
        </p:spPr>
      </p:pic>
    </p:spTree>
    <p:extLst>
      <p:ext uri="{BB962C8B-B14F-4D97-AF65-F5344CB8AC3E}">
        <p14:creationId xmlns:p14="http://schemas.microsoft.com/office/powerpoint/2010/main" val="3110703750"/>
      </p:ext>
    </p:extLst>
  </p:cSld>
  <p:clrMapOvr>
    <a:masterClrMapping/>
  </p:clrMapOvr>
  <mc:AlternateContent xmlns:mc="http://schemas.openxmlformats.org/markup-compatibility/2006">
    <mc:Choice xmlns:p14="http://schemas.microsoft.com/office/powerpoint/2010/main" Requires="p14">
      <p:transition spd="slow" p14:dur="2000" advTm="19804"/>
    </mc:Choice>
    <mc:Fallback>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artoon robot with a thank you sign&#10;&#10;Description automatically generated">
            <a:extLst>
              <a:ext uri="{FF2B5EF4-FFF2-40B4-BE49-F238E27FC236}">
                <a16:creationId xmlns:a16="http://schemas.microsoft.com/office/drawing/2014/main" id="{37ECE040-708A-7E5B-F8AA-3FACDF8B40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94181" y="457200"/>
            <a:ext cx="6003637" cy="5943600"/>
          </a:xfrm>
          <a:prstGeom prst="rect">
            <a:avLst/>
          </a:prstGeom>
        </p:spPr>
      </p:pic>
    </p:spTree>
    <p:extLst>
      <p:ext uri="{BB962C8B-B14F-4D97-AF65-F5344CB8AC3E}">
        <p14:creationId xmlns:p14="http://schemas.microsoft.com/office/powerpoint/2010/main" val="1579404821"/>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1312</TotalTime>
  <Words>4437</Words>
  <Application>Microsoft Office PowerPoint</Application>
  <PresentationFormat>Widescreen</PresentationFormat>
  <Paragraphs>604</Paragraphs>
  <Slides>47</Slides>
  <Notes>46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Arial</vt:lpstr>
      <vt:lpstr>Calibri</vt:lpstr>
      <vt:lpstr>Calibri Light</vt:lpstr>
      <vt:lpstr>Huawei Sans</vt:lpstr>
      <vt:lpstr>Söhne</vt:lpstr>
      <vt:lpstr>Times New Roman</vt:lpstr>
      <vt:lpstr>Office Theme</vt:lpstr>
      <vt:lpstr>PowerPoint Presentation</vt:lpstr>
      <vt:lpstr>PowerPoint Presentation</vt:lpstr>
      <vt:lpstr>PowerPoint Presentation</vt:lpstr>
      <vt:lpstr>What Is Python?  </vt:lpstr>
      <vt:lpstr>Python VS Other Languages  </vt:lpstr>
      <vt:lpstr>Python VS Other Languages  </vt:lpstr>
      <vt:lpstr>Advantages of Python </vt:lpstr>
      <vt:lpstr>Features of Python Statements </vt:lpstr>
      <vt:lpstr>Features of Python Statements Cont. </vt:lpstr>
      <vt:lpstr>Features of Python Statements Cont. </vt:lpstr>
      <vt:lpstr>Features of Python Statements Cont. </vt:lpstr>
      <vt:lpstr>PowerPoint Presentation</vt:lpstr>
      <vt:lpstr>Lists:</vt:lpstr>
      <vt:lpstr>Methods of Python Listing </vt:lpstr>
      <vt:lpstr>List method examples</vt:lpstr>
      <vt:lpstr>List method examples Cont.</vt:lpstr>
      <vt:lpstr>List method examples Cont.</vt:lpstr>
      <vt:lpstr>Tuple</vt:lpstr>
      <vt:lpstr>Common Tuple Operations</vt:lpstr>
      <vt:lpstr>Common Tuple Operations</vt:lpstr>
      <vt:lpstr>Common Tuple Operations</vt:lpstr>
      <vt:lpstr>Common Tuple Operations</vt:lpstr>
      <vt:lpstr>Embeded Functions of tuple</vt:lpstr>
      <vt:lpstr>PowerPoint Presentation</vt:lpstr>
      <vt:lpstr>Strings</vt:lpstr>
      <vt:lpstr>Strings</vt:lpstr>
      <vt:lpstr>5- Strings Methods</vt:lpstr>
      <vt:lpstr>Strings</vt:lpstr>
      <vt:lpstr>PowerPoint Presentation</vt:lpstr>
      <vt:lpstr>Dictionaries: </vt:lpstr>
      <vt:lpstr>Dictionaries: </vt:lpstr>
      <vt:lpstr>PowerPoint Presentation</vt:lpstr>
      <vt:lpstr>If Statement </vt:lpstr>
      <vt:lpstr>For Loop: </vt:lpstr>
      <vt:lpstr>While Loop: </vt:lpstr>
      <vt:lpstr>Nesting Loop : </vt:lpstr>
      <vt:lpstr>Break and Continue Statements:  </vt:lpstr>
      <vt:lpstr>Break and Continue Statements:  </vt:lpstr>
      <vt:lpstr>PowerPoint Presentation</vt:lpstr>
      <vt:lpstr>Python Functions:  </vt:lpstr>
      <vt:lpstr>Python Functions:  </vt:lpstr>
      <vt:lpstr>Calling Function:  </vt:lpstr>
      <vt:lpstr>Variables Scope   </vt:lpstr>
      <vt:lpstr>Variables Scope Example  </vt:lpstr>
      <vt:lpstr>Variables Scope Cont.  </vt:lpstr>
      <vt:lpstr>Variables Scope Cont.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 Mohamed</cp:lastModifiedBy>
  <cp:revision>10</cp:revision>
  <dcterms:created xsi:type="dcterms:W3CDTF">2023-05-27T09:20:30Z</dcterms:created>
  <dcterms:modified xsi:type="dcterms:W3CDTF">2023-07-23T22:35:27Z</dcterms:modified>
</cp:coreProperties>
</file>