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94" r:id="rId2"/>
    <p:sldId id="1087" r:id="rId3"/>
    <p:sldId id="953" r:id="rId4"/>
    <p:sldId id="1043" r:id="rId5"/>
    <p:sldId id="1088" r:id="rId6"/>
    <p:sldId id="1089" r:id="rId7"/>
    <p:sldId id="1103" r:id="rId8"/>
    <p:sldId id="1099" r:id="rId9"/>
    <p:sldId id="1104" r:id="rId10"/>
    <p:sldId id="1105" r:id="rId11"/>
    <p:sldId id="1101" r:id="rId12"/>
    <p:sldId id="1106" r:id="rId13"/>
    <p:sldId id="1102" r:id="rId14"/>
    <p:sldId id="1090" r:id="rId15"/>
    <p:sldId id="1098" r:id="rId16"/>
    <p:sldId id="1108" r:id="rId17"/>
    <p:sldId id="1109" r:id="rId18"/>
    <p:sldId id="1110" r:id="rId19"/>
    <p:sldId id="1112" r:id="rId20"/>
    <p:sldId id="1113" r:id="rId21"/>
    <p:sldId id="1114" r:id="rId22"/>
    <p:sldId id="1115" r:id="rId23"/>
    <p:sldId id="1116" r:id="rId24"/>
    <p:sldId id="1117" r:id="rId25"/>
    <p:sldId id="1118" r:id="rId26"/>
    <p:sldId id="1119" r:id="rId27"/>
    <p:sldId id="1120" r:id="rId28"/>
    <p:sldId id="1121" r:id="rId29"/>
    <p:sldId id="1095" r:id="rId30"/>
    <p:sldId id="1128" r:id="rId31"/>
    <p:sldId id="1124" r:id="rId32"/>
    <p:sldId id="1125" r:id="rId33"/>
    <p:sldId id="1126" r:id="rId34"/>
    <p:sldId id="1127" r:id="rId35"/>
    <p:sldId id="1129" r:id="rId36"/>
    <p:sldId id="1130" r:id="rId37"/>
    <p:sldId id="1131" r:id="rId38"/>
    <p:sldId id="1132" r:id="rId39"/>
    <p:sldId id="1093" r:id="rId40"/>
    <p:sldId id="1133" r:id="rId41"/>
    <p:sldId id="113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1087"/>
            <p14:sldId id="953"/>
            <p14:sldId id="1043"/>
            <p14:sldId id="1088"/>
            <p14:sldId id="1089"/>
            <p14:sldId id="1103"/>
            <p14:sldId id="1099"/>
            <p14:sldId id="1104"/>
            <p14:sldId id="1105"/>
            <p14:sldId id="1101"/>
            <p14:sldId id="1106"/>
            <p14:sldId id="1102"/>
            <p14:sldId id="1090"/>
            <p14:sldId id="1098"/>
            <p14:sldId id="1108"/>
            <p14:sldId id="1109"/>
            <p14:sldId id="1110"/>
            <p14:sldId id="1112"/>
            <p14:sldId id="1113"/>
            <p14:sldId id="1114"/>
            <p14:sldId id="1115"/>
            <p14:sldId id="1116"/>
            <p14:sldId id="1117"/>
            <p14:sldId id="1118"/>
            <p14:sldId id="1119"/>
            <p14:sldId id="1120"/>
            <p14:sldId id="1121"/>
            <p14:sldId id="1095"/>
            <p14:sldId id="1128"/>
            <p14:sldId id="1124"/>
            <p14:sldId id="1125"/>
            <p14:sldId id="1126"/>
            <p14:sldId id="1127"/>
            <p14:sldId id="1129"/>
            <p14:sldId id="1130"/>
            <p14:sldId id="1131"/>
            <p14:sldId id="1132"/>
            <p14:sldId id="1093"/>
            <p14:sldId id="1133"/>
            <p14:sldId id="1134"/>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B759"/>
    <a:srgbClr val="5B9DDB"/>
    <a:srgbClr val="843C0C"/>
    <a:srgbClr val="FEC638"/>
    <a:srgbClr val="B48900"/>
    <a:srgbClr val="AEAEAE"/>
    <a:srgbClr val="F47E31"/>
    <a:srgbClr val="784F5F"/>
    <a:srgbClr val="ED3F5C"/>
    <a:srgbClr val="8D74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09" autoAdjust="0"/>
    <p:restoredTop sz="91024" autoAdjust="0"/>
  </p:normalViewPr>
  <p:slideViewPr>
    <p:cSldViewPr snapToGrid="0">
      <p:cViewPr varScale="1">
        <p:scale>
          <a:sx n="74" d="100"/>
          <a:sy n="74" d="100"/>
        </p:scale>
        <p:origin x="112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73285249"/>
      </p:ext>
    </p:extLst>
  </p:cSld>
  <p:clrMapOvr>
    <a:masterClrMapping/>
  </p:clrMapOvr>
  <p:transition spd="slow" advTm="49796">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2079168"/>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03716947"/>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slow" advTm="49796">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9.sv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9.sv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9.sv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youtu.be/M3KRLVxN8OE?si=RwTnAVPgCzdXGa1i"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26.svg"/><Relationship Id="rId13" Type="http://schemas.openxmlformats.org/officeDocument/2006/relationships/image" Target="../media/image31.pn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 Id="rId14" Type="http://schemas.openxmlformats.org/officeDocument/2006/relationships/image" Target="../media/image32.sv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youtu.be/9Jza7jIq9rE?si=UwEjCFwyzsjFXLV5"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youtu.be/LP5MEDTz-sU?si=JaN1ma4vN9996no6"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4.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79145" y="4089672"/>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74519" y="1955760"/>
            <a:ext cx="4248279" cy="523220"/>
          </a:xfrm>
          <a:prstGeom prst="rect">
            <a:avLst/>
          </a:prstGeom>
          <a:noFill/>
        </p:spPr>
        <p:txBody>
          <a:bodyPr wrap="none" rtlCol="0">
            <a:spAutoFit/>
          </a:bodyPr>
          <a:lstStyle/>
          <a:p>
            <a:r>
              <a:rPr lang="ar-EG" sz="2800" b="1" dirty="0">
                <a:ln>
                  <a:solidFill>
                    <a:srgbClr val="002060"/>
                  </a:solidFill>
                </a:ln>
                <a:solidFill>
                  <a:srgbClr val="00B0F0"/>
                </a:solidFill>
                <a:latin typeface="Alexandria" pitchFamily="2" charset="-78"/>
                <a:cs typeface="Alexandria" pitchFamily="2" charset="-78"/>
              </a:rPr>
              <a:t>حملات العلاقات العامة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678323" y="3100017"/>
            <a:ext cx="1143262" cy="400110"/>
          </a:xfrm>
          <a:prstGeom prst="rect">
            <a:avLst/>
          </a:prstGeom>
          <a:noFill/>
        </p:spPr>
        <p:txBody>
          <a:bodyPr wrap="none" rtlCol="0">
            <a:spAutoFit/>
          </a:bodyPr>
          <a:lstStyle/>
          <a:p>
            <a:r>
              <a:rPr lang="en-US" sz="2000" dirty="0">
                <a:latin typeface="Alexandria" pitchFamily="2" charset="-78"/>
                <a:cs typeface="Alexandria" pitchFamily="2" charset="-78"/>
              </a:rPr>
              <a:t>PRL622</a:t>
            </a:r>
          </a:p>
        </p:txBody>
      </p:sp>
      <p:sp>
        <p:nvSpPr>
          <p:cNvPr id="14" name="Oval 13">
            <a:extLst>
              <a:ext uri="{FF2B5EF4-FFF2-40B4-BE49-F238E27FC236}">
                <a16:creationId xmlns:a16="http://schemas.microsoft.com/office/drawing/2014/main" id="{7861F554-574F-947A-8DF3-93DB35C1F7BE}"/>
              </a:ext>
            </a:extLst>
          </p:cNvPr>
          <p:cNvSpPr/>
          <p:nvPr/>
        </p:nvSpPr>
        <p:spPr>
          <a:xfrm>
            <a:off x="-1314450" y="-27622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467907" y="2576797"/>
            <a:ext cx="5346335" cy="523220"/>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Public Relations Campaigns</a:t>
            </a:r>
          </a:p>
        </p:txBody>
      </p:sp>
    </p:spTree>
    <p:extLst>
      <p:ext uri="{BB962C8B-B14F-4D97-AF65-F5344CB8AC3E}">
        <p14:creationId xmlns:p14="http://schemas.microsoft.com/office/powerpoint/2010/main" val="3012428116"/>
      </p:ext>
    </p:extLst>
  </p:cSld>
  <p:clrMapOvr>
    <a:masterClrMapping/>
  </p:clrMapOvr>
  <p:transition spd="slow" advTm="72410">
    <p:wipe/>
  </p:transition>
  <p:extLst>
    <p:ext uri="{E180D4A7-C9FB-4DFB-919C-405C955672EB}">
      <p14:showEvtLst xmlns:p14="http://schemas.microsoft.com/office/powerpoint/2010/main">
        <p14:playEvt time="59" objId="3"/>
        <p14:stopEvt time="69867"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362F29E-DCC6-FAB1-3E8E-827BEA62851E}"/>
              </a:ext>
            </a:extLst>
          </p:cNvPr>
          <p:cNvSpPr>
            <a:spLocks noGrp="1"/>
          </p:cNvSpPr>
          <p:nvPr>
            <p:ph type="pic" sz="quarter" idx="10"/>
          </p:nvPr>
        </p:nvSpPr>
        <p:spPr/>
      </p:sp>
      <p:pic>
        <p:nvPicPr>
          <p:cNvPr id="3" name="Picture Placeholder 17">
            <a:extLst>
              <a:ext uri="{FF2B5EF4-FFF2-40B4-BE49-F238E27FC236}">
                <a16:creationId xmlns:a16="http://schemas.microsoft.com/office/drawing/2014/main" id="{5C95FC98-F08A-3452-DA24-8A306C82A041}"/>
              </a:ext>
            </a:extLst>
          </p:cNvPr>
          <p:cNvPicPr>
            <a:picLocks noChangeAspect="1"/>
          </p:cNvPicPr>
          <p:nvPr/>
        </p:nvPicPr>
        <p:blipFill>
          <a:blip r:embed="rId2"/>
          <a:srcRect t="26805" b="26805"/>
          <a:stretch>
            <a:fillRect/>
          </a:stretch>
        </p:blipFill>
        <p:spPr>
          <a:xfrm>
            <a:off x="1268436"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pic>
        <p:nvPicPr>
          <p:cNvPr id="4" name="Picture Placeholder 17">
            <a:extLst>
              <a:ext uri="{FF2B5EF4-FFF2-40B4-BE49-F238E27FC236}">
                <a16:creationId xmlns:a16="http://schemas.microsoft.com/office/drawing/2014/main" id="{26B93EC4-EE87-1DC1-6CE1-EF95FC8E90D9}"/>
              </a:ext>
            </a:extLst>
          </p:cNvPr>
          <p:cNvPicPr>
            <a:picLocks noChangeAspect="1"/>
          </p:cNvPicPr>
          <p:nvPr/>
        </p:nvPicPr>
        <p:blipFill>
          <a:blip r:embed="rId2"/>
          <a:srcRect t="26805" b="26805"/>
          <a:stretch>
            <a:fillRect/>
          </a:stretch>
        </p:blipFill>
        <p:spPr>
          <a:xfrm>
            <a:off x="1293077"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sp>
        <p:nvSpPr>
          <p:cNvPr id="5" name="Rectangle 4">
            <a:extLst>
              <a:ext uri="{FF2B5EF4-FFF2-40B4-BE49-F238E27FC236}">
                <a16:creationId xmlns:a16="http://schemas.microsoft.com/office/drawing/2014/main" id="{ED63F54C-AF76-2807-A383-BF9B63B8AE4C}"/>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77D5EC6-C888-E9E6-EED6-9AFAD839D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7" name="Rectangle 6">
            <a:extLst>
              <a:ext uri="{FF2B5EF4-FFF2-40B4-BE49-F238E27FC236}">
                <a16:creationId xmlns:a16="http://schemas.microsoft.com/office/drawing/2014/main" id="{CA1C2D8D-FC04-058E-3CF7-1011849F2B58}"/>
              </a:ext>
            </a:extLst>
          </p:cNvPr>
          <p:cNvSpPr/>
          <p:nvPr/>
        </p:nvSpPr>
        <p:spPr>
          <a:xfrm>
            <a:off x="6096000" y="1312421"/>
            <a:ext cx="4747323" cy="731354"/>
          </a:xfrm>
          <a:prstGeom prst="rect">
            <a:avLst/>
          </a:prstGeom>
          <a:noFill/>
        </p:spPr>
        <p:txBody>
          <a:bodyPr wrap="square">
            <a:spAutoFit/>
          </a:bodyPr>
          <a:lstStyle/>
          <a:p>
            <a:pPr algn="ctr" rtl="1"/>
            <a:r>
              <a:rPr lang="ar-EG" sz="2400" b="1">
                <a:solidFill>
                  <a:srgbClr val="0070C0"/>
                </a:solidFill>
                <a:latin typeface="Alexandria" pitchFamily="2" charset="-78"/>
                <a:cs typeface="Alexandria" pitchFamily="2" charset="-78"/>
              </a:rPr>
              <a:t>المحاضرة السادسة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193C0734-77AD-BD8C-D511-1AB9700178C9}"/>
              </a:ext>
            </a:extLst>
          </p:cNvPr>
          <p:cNvSpPr/>
          <p:nvPr/>
        </p:nvSpPr>
        <p:spPr>
          <a:xfrm>
            <a:off x="409575" y="5156854"/>
            <a:ext cx="5686425" cy="830997"/>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حملات العلاقات العامة وتكوين الصورة الذهنية</a:t>
            </a:r>
            <a:endParaRPr lang="en-US" sz="1600"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3CA05FA2-0BAC-7023-7E1F-AA91EC0C53C8}"/>
              </a:ext>
            </a:extLst>
          </p:cNvPr>
          <p:cNvGrpSpPr/>
          <p:nvPr/>
        </p:nvGrpSpPr>
        <p:grpSpPr>
          <a:xfrm>
            <a:off x="10505843" y="1429189"/>
            <a:ext cx="1116793" cy="962568"/>
            <a:chOff x="9878387" y="959393"/>
            <a:chExt cx="1116793" cy="962568"/>
          </a:xfrm>
          <a:solidFill>
            <a:srgbClr val="A4D6F1"/>
          </a:solidFill>
        </p:grpSpPr>
        <p:sp>
          <p:nvSpPr>
            <p:cNvPr id="10" name="Rectangle 9">
              <a:extLst>
                <a:ext uri="{FF2B5EF4-FFF2-40B4-BE49-F238E27FC236}">
                  <a16:creationId xmlns:a16="http://schemas.microsoft.com/office/drawing/2014/main" id="{AB543436-6AE5-A809-DC64-E22E0BEE1EC7}"/>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0C0EEAA2-7BE8-FB04-85C9-223E7CE04E4F}"/>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6</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12" name="TextBox 11">
            <a:extLst>
              <a:ext uri="{FF2B5EF4-FFF2-40B4-BE49-F238E27FC236}">
                <a16:creationId xmlns:a16="http://schemas.microsoft.com/office/drawing/2014/main" id="{CE16350B-99C7-2914-D36D-6481993486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47564300"/>
      </p:ext>
    </p:extLst>
  </p:cSld>
  <p:clrMapOvr>
    <a:masterClrMapping/>
  </p:clrMapOvr>
  <p:transition spd="slow" advTm="14955">
    <p:wipe/>
  </p:transition>
  <p:extLst>
    <p:ext uri="{E180D4A7-C9FB-4DFB-919C-405C955672EB}">
      <p14:showEvtLst xmlns:p14="http://schemas.microsoft.com/office/powerpoint/2010/main">
        <p14:playEvt time="519" objId="13"/>
        <p14:stopEvt time="9687" objId="1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53564" y="1098633"/>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796353" y="1158916"/>
              <a:ext cx="12382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الصورة الذهنية</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60924" y="1973982"/>
              <a:ext cx="1346793"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أساليب وكيفية</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594704" y="3136542"/>
            <a:ext cx="1983007" cy="675249"/>
            <a:chOff x="9594704" y="2784862"/>
            <a:chExt cx="1983007"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594704" y="2837793"/>
              <a:ext cx="1611776" cy="46166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sz="1200" dirty="0"/>
                <a:t>الانطباع العام وتكوين الصورة </a:t>
              </a:r>
              <a:endParaRPr lang="en-US" sz="1200"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503962" y="3987367"/>
            <a:ext cx="2062898" cy="675249"/>
            <a:chOff x="9503962" y="3635687"/>
            <a:chExt cx="2062898"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503962" y="3856498"/>
              <a:ext cx="1793259" cy="27699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pPr rtl="1"/>
              <a:r>
                <a:rPr lang="ar-EG" sz="1200" dirty="0"/>
                <a:t>التحديات</a:t>
              </a:r>
              <a:endParaRPr lang="en-US" sz="1200"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08452" y="4667490"/>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أدوات</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31928" y="5518878"/>
              <a:ext cx="1391273"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دراسة حالة</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dirty="0">
                <a:solidFill>
                  <a:srgbClr val="002060"/>
                </a:solidFill>
                <a:latin typeface="Alexandria" pitchFamily="2" charset="-78"/>
                <a:cs typeface="Alexandria" pitchFamily="2" charset="-78"/>
              </a:rPr>
              <a:t>كيف يتم الربط بين الانطباع العام، وتكوين الصورة الذهنية</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195834" y="197167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التحديات التي تواجه العلاقات العامة في بناء الصورة الذهنية</a:t>
            </a:r>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أدوات قياس الصورة الذهنية في الإعلام الرقمي</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دراسة حالة واقعية وتكوين الصورة الذهنية</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141" y="205474"/>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السادسة: </a:t>
            </a:r>
            <a:r>
              <a:rPr lang="ar-EG" sz="2000" b="1" dirty="0">
                <a:solidFill>
                  <a:srgbClr val="002060"/>
                </a:solidFill>
                <a:latin typeface="Alexandria" pitchFamily="2" charset="-78"/>
                <a:cs typeface="Alexandria" pitchFamily="2" charset="-78"/>
              </a:rPr>
              <a:t>حملات العلاقات العامة وتكوين الصورة الذهنية</a:t>
            </a: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noProof="0" dirty="0">
                <a:solidFill>
                  <a:srgbClr val="002060"/>
                </a:solidFill>
                <a:latin typeface="Alexandria" pitchFamily="2" charset="-78"/>
                <a:cs typeface="Alexandria" pitchFamily="2" charset="-78"/>
              </a:rPr>
              <a:t>الصورة الذهنية، وأنواعها ومزاياها</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أساليب صناعة الصورة الذهنية، وكيفية تشكيل الانطباع العام عبر الإعلام الرقمي</a:t>
            </a:r>
            <a:endParaRPr lang="en-US" dirty="0"/>
          </a:p>
        </p:txBody>
      </p:sp>
    </p:spTree>
    <p:extLst>
      <p:ext uri="{BB962C8B-B14F-4D97-AF65-F5344CB8AC3E}">
        <p14:creationId xmlns:p14="http://schemas.microsoft.com/office/powerpoint/2010/main" val="4081830021"/>
      </p:ext>
    </p:extLst>
  </p:cSld>
  <p:clrMapOvr>
    <a:masterClrMapping/>
  </p:clrMapOvr>
  <p:transition spd="slow" advTm="1014">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ppt_x-#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anim calcmode="lin" valueType="num">
                                      <p:cBhvr>
                                        <p:cTn id="9" dur="500" fill="hold"/>
                                        <p:tgtEl>
                                          <p:spTgt spid="36"/>
                                        </p:tgtEl>
                                        <p:attrNameLst>
                                          <p:attrName>ppt_w</p:attrName>
                                        </p:attrNameLst>
                                      </p:cBhvr>
                                      <p:tavLst>
                                        <p:tav tm="0">
                                          <p:val>
                                            <p:fltVal val="0"/>
                                          </p:val>
                                        </p:tav>
                                        <p:tav tm="100000">
                                          <p:val>
                                            <p:strVal val="#ppt_w"/>
                                          </p:val>
                                        </p:tav>
                                      </p:tavLst>
                                    </p:anim>
                                    <p:anim calcmode="lin" valueType="num">
                                      <p:cBhvr>
                                        <p:cTn id="10" dur="500" fill="hold"/>
                                        <p:tgtEl>
                                          <p:spTgt spid="36"/>
                                        </p:tgtEl>
                                        <p:attrNameLst>
                                          <p:attrName>ppt_h</p:attrName>
                                        </p:attrNameLst>
                                      </p:cBhvr>
                                      <p:tavLst>
                                        <p:tav tm="0">
                                          <p:val>
                                            <p:strVal val="#ppt_h"/>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ppt_x</p:attrName>
                                        </p:attrNameLst>
                                      </p:cBhvr>
                                      <p:tavLst>
                                        <p:tav tm="0">
                                          <p:val>
                                            <p:strVal val="#ppt_x"/>
                                          </p:val>
                                        </p:tav>
                                        <p:tav tm="100000">
                                          <p:val>
                                            <p:strVal val="#ppt_x"/>
                                          </p:val>
                                        </p:tav>
                                      </p:tavLst>
                                    </p:anim>
                                    <p:anim calcmode="lin" valueType="num">
                                      <p:cBhvr>
                                        <p:cTn id="14" dur="500" fill="hold"/>
                                        <p:tgtEl>
                                          <p:spTgt spid="42"/>
                                        </p:tgtEl>
                                        <p:attrNameLst>
                                          <p:attrName>ppt_y</p:attrName>
                                        </p:attrNameLst>
                                      </p:cBhvr>
                                      <p:tavLst>
                                        <p:tav tm="0">
                                          <p:val>
                                            <p:strVal val="#ppt_y-#ppt_h/2"/>
                                          </p:val>
                                        </p:tav>
                                        <p:tav tm="100000">
                                          <p:val>
                                            <p:strVal val="#ppt_y"/>
                                          </p:val>
                                        </p:tav>
                                      </p:tavLst>
                                    </p:anim>
                                    <p:anim calcmode="lin" valueType="num">
                                      <p:cBhvr>
                                        <p:cTn id="15" dur="500" fill="hold"/>
                                        <p:tgtEl>
                                          <p:spTgt spid="42"/>
                                        </p:tgtEl>
                                        <p:attrNameLst>
                                          <p:attrName>ppt_w</p:attrName>
                                        </p:attrNameLst>
                                      </p:cBhvr>
                                      <p:tavLst>
                                        <p:tav tm="0">
                                          <p:val>
                                            <p:strVal val="#ppt_w"/>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ppt_x"/>
                                          </p:val>
                                        </p:tav>
                                        <p:tav tm="100000">
                                          <p:val>
                                            <p:strVal val="#ppt_x"/>
                                          </p:val>
                                        </p:tav>
                                      </p:tavLst>
                                    </p:anim>
                                    <p:anim calcmode="lin" valueType="num">
                                      <p:cBhvr>
                                        <p:cTn id="20" dur="500" fill="hold"/>
                                        <p:tgtEl>
                                          <p:spTgt spid="45"/>
                                        </p:tgtEl>
                                        <p:attrNameLst>
                                          <p:attrName>ppt_y</p:attrName>
                                        </p:attrNameLst>
                                      </p:cBhvr>
                                      <p:tavLst>
                                        <p:tav tm="0">
                                          <p:val>
                                            <p:strVal val="#ppt_y-#ppt_h/2"/>
                                          </p:val>
                                        </p:tav>
                                        <p:tav tm="100000">
                                          <p:val>
                                            <p:strVal val="#ppt_y"/>
                                          </p:val>
                                        </p:tav>
                                      </p:tavLst>
                                    </p:anim>
                                    <p:anim calcmode="lin" valueType="num">
                                      <p:cBhvr>
                                        <p:cTn id="21" dur="500" fill="hold"/>
                                        <p:tgtEl>
                                          <p:spTgt spid="45"/>
                                        </p:tgtEl>
                                        <p:attrNameLst>
                                          <p:attrName>ppt_w</p:attrName>
                                        </p:attrNameLst>
                                      </p:cBhvr>
                                      <p:tavLst>
                                        <p:tav tm="0">
                                          <p:val>
                                            <p:strVal val="#ppt_w"/>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ppt_w/2"/>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17"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ppt_x</p:attrName>
                                        </p:attrNameLst>
                                      </p:cBhvr>
                                      <p:tavLst>
                                        <p:tav tm="0">
                                          <p:val>
                                            <p:strVal val="#ppt_x-#ppt_w/2"/>
                                          </p:val>
                                        </p:tav>
                                        <p:tav tm="100000">
                                          <p:val>
                                            <p:strVal val="#ppt_x"/>
                                          </p:val>
                                        </p:tav>
                                      </p:tavLst>
                                    </p:anim>
                                    <p:anim calcmode="lin" valueType="num">
                                      <p:cBhvr>
                                        <p:cTn id="33" dur="500" fill="hold"/>
                                        <p:tgtEl>
                                          <p:spTgt spid="37"/>
                                        </p:tgtEl>
                                        <p:attrNameLst>
                                          <p:attrName>ppt_y</p:attrName>
                                        </p:attrNameLst>
                                      </p:cBhvr>
                                      <p:tavLst>
                                        <p:tav tm="0">
                                          <p:val>
                                            <p:strVal val="#ppt_y"/>
                                          </p:val>
                                        </p:tav>
                                        <p:tav tm="100000">
                                          <p:val>
                                            <p:strVal val="#ppt_y"/>
                                          </p:val>
                                        </p:tav>
                                      </p:tavLst>
                                    </p:anim>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0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childTnLst>
                          </p:cTn>
                        </p:par>
                        <p:par>
                          <p:cTn id="55" fill="hold">
                            <p:stCondLst>
                              <p:cond delay="1500"/>
                            </p:stCondLst>
                            <p:childTnLst>
                              <p:par>
                                <p:cTn id="56" presetID="17" presetClass="entr" presetSubtype="8"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ppt_x</p:attrName>
                                        </p:attrNameLst>
                                      </p:cBhvr>
                                      <p:tavLst>
                                        <p:tav tm="0">
                                          <p:val>
                                            <p:strVal val="#ppt_x-#ppt_w/2"/>
                                          </p:val>
                                        </p:tav>
                                        <p:tav tm="100000">
                                          <p:val>
                                            <p:strVal val="#ppt_x"/>
                                          </p:val>
                                        </p:tav>
                                      </p:tavLst>
                                    </p:anim>
                                    <p:anim calcmode="lin" valueType="num">
                                      <p:cBhvr>
                                        <p:cTn id="59" dur="500" fill="hold"/>
                                        <p:tgtEl>
                                          <p:spTgt spid="38"/>
                                        </p:tgtEl>
                                        <p:attrNameLst>
                                          <p:attrName>ppt_y</p:attrName>
                                        </p:attrNameLst>
                                      </p:cBhvr>
                                      <p:tavLst>
                                        <p:tav tm="0">
                                          <p:val>
                                            <p:strVal val="#ppt_y"/>
                                          </p:val>
                                        </p:tav>
                                        <p:tav tm="100000">
                                          <p:val>
                                            <p:strVal val="#ppt_y"/>
                                          </p:val>
                                        </p:tav>
                                      </p:tavLst>
                                    </p:anim>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strVal val="#ppt_h"/>
                                          </p:val>
                                        </p:tav>
                                        <p:tav tm="100000">
                                          <p:val>
                                            <p:strVal val="#ppt_h"/>
                                          </p:val>
                                        </p:tav>
                                      </p:tavLst>
                                    </p:anim>
                                  </p:childTnLst>
                                </p:cTn>
                              </p:par>
                            </p:childTnLst>
                          </p:cTn>
                        </p:par>
                        <p:par>
                          <p:cTn id="62" fill="hold">
                            <p:stCondLst>
                              <p:cond delay="2000"/>
                            </p:stCondLst>
                            <p:childTnLst>
                              <p:par>
                                <p:cTn id="63" presetID="17" presetClass="entr" presetSubtype="1" fill="hold" grpId="0" nodeType="afterEffect">
                                  <p:stCondLst>
                                    <p:cond delay="0"/>
                                  </p:stCondLst>
                                  <p:childTnLst>
                                    <p:set>
                                      <p:cBhvr>
                                        <p:cTn id="64" dur="1" fill="hold">
                                          <p:stCondLst>
                                            <p:cond delay="0"/>
                                          </p:stCondLst>
                                        </p:cTn>
                                        <p:tgtEl>
                                          <p:spTgt spid="51"/>
                                        </p:tgtEl>
                                        <p:attrNameLst>
                                          <p:attrName>style.visibility</p:attrName>
                                        </p:attrNameLst>
                                      </p:cBhvr>
                                      <p:to>
                                        <p:strVal val="visible"/>
                                      </p:to>
                                    </p:set>
                                    <p:anim calcmode="lin" valueType="num">
                                      <p:cBhvr>
                                        <p:cTn id="65" dur="500" fill="hold"/>
                                        <p:tgtEl>
                                          <p:spTgt spid="51"/>
                                        </p:tgtEl>
                                        <p:attrNameLst>
                                          <p:attrName>ppt_x</p:attrName>
                                        </p:attrNameLst>
                                      </p:cBhvr>
                                      <p:tavLst>
                                        <p:tav tm="0">
                                          <p:val>
                                            <p:strVal val="#ppt_x"/>
                                          </p:val>
                                        </p:tav>
                                        <p:tav tm="100000">
                                          <p:val>
                                            <p:strVal val="#ppt_x"/>
                                          </p:val>
                                        </p:tav>
                                      </p:tavLst>
                                    </p:anim>
                                    <p:anim calcmode="lin" valueType="num">
                                      <p:cBhvr>
                                        <p:cTn id="66" dur="500" fill="hold"/>
                                        <p:tgtEl>
                                          <p:spTgt spid="51"/>
                                        </p:tgtEl>
                                        <p:attrNameLst>
                                          <p:attrName>ppt_y</p:attrName>
                                        </p:attrNameLst>
                                      </p:cBhvr>
                                      <p:tavLst>
                                        <p:tav tm="0">
                                          <p:val>
                                            <p:strVal val="#ppt_y-#ppt_h/2"/>
                                          </p:val>
                                        </p:tav>
                                        <p:tav tm="100000">
                                          <p:val>
                                            <p:strVal val="#ppt_y"/>
                                          </p:val>
                                        </p:tav>
                                      </p:tavLst>
                                    </p:anim>
                                    <p:anim calcmode="lin" valueType="num">
                                      <p:cBhvr>
                                        <p:cTn id="67" dur="500" fill="hold"/>
                                        <p:tgtEl>
                                          <p:spTgt spid="51"/>
                                        </p:tgtEl>
                                        <p:attrNameLst>
                                          <p:attrName>ppt_w</p:attrName>
                                        </p:attrNameLst>
                                      </p:cBhvr>
                                      <p:tavLst>
                                        <p:tav tm="0">
                                          <p:val>
                                            <p:strVal val="#ppt_w"/>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childTnLst>
                                </p:cTn>
                              </p:par>
                              <p:par>
                                <p:cTn id="69" presetID="17" presetClass="entr" presetSubtype="1" fill="hold"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p:cTn id="71" dur="500" fill="hold"/>
                                        <p:tgtEl>
                                          <p:spTgt spid="55"/>
                                        </p:tgtEl>
                                        <p:attrNameLst>
                                          <p:attrName>ppt_x</p:attrName>
                                        </p:attrNameLst>
                                      </p:cBhvr>
                                      <p:tavLst>
                                        <p:tav tm="0">
                                          <p:val>
                                            <p:strVal val="#ppt_x"/>
                                          </p:val>
                                        </p:tav>
                                        <p:tav tm="100000">
                                          <p:val>
                                            <p:strVal val="#ppt_x"/>
                                          </p:val>
                                        </p:tav>
                                      </p:tavLst>
                                    </p:anim>
                                    <p:anim calcmode="lin" valueType="num">
                                      <p:cBhvr>
                                        <p:cTn id="72" dur="500" fill="hold"/>
                                        <p:tgtEl>
                                          <p:spTgt spid="55"/>
                                        </p:tgtEl>
                                        <p:attrNameLst>
                                          <p:attrName>ppt_y</p:attrName>
                                        </p:attrNameLst>
                                      </p:cBhvr>
                                      <p:tavLst>
                                        <p:tav tm="0">
                                          <p:val>
                                            <p:strVal val="#ppt_y-#ppt_h/2"/>
                                          </p:val>
                                        </p:tav>
                                        <p:tav tm="100000">
                                          <p:val>
                                            <p:strVal val="#ppt_y"/>
                                          </p:val>
                                        </p:tav>
                                      </p:tavLst>
                                    </p:anim>
                                    <p:anim calcmode="lin" valueType="num">
                                      <p:cBhvr>
                                        <p:cTn id="73" dur="500" fill="hold"/>
                                        <p:tgtEl>
                                          <p:spTgt spid="55"/>
                                        </p:tgtEl>
                                        <p:attrNameLst>
                                          <p:attrName>ppt_w</p:attrName>
                                        </p:attrNameLst>
                                      </p:cBhvr>
                                      <p:tavLst>
                                        <p:tav tm="0">
                                          <p:val>
                                            <p:strVal val="#ppt_w"/>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childTnLst>
                                </p:cTn>
                              </p:par>
                              <p:par>
                                <p:cTn id="75" presetID="17"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ppt_x</p:attrName>
                                        </p:attrNameLst>
                                      </p:cBhvr>
                                      <p:tavLst>
                                        <p:tav tm="0">
                                          <p:val>
                                            <p:strVal val="#ppt_x-#ppt_w/2"/>
                                          </p:val>
                                        </p:tav>
                                        <p:tav tm="100000">
                                          <p:val>
                                            <p:strVal val="#ppt_x"/>
                                          </p:val>
                                        </p:tav>
                                      </p:tavLst>
                                    </p:anim>
                                    <p:anim calcmode="lin" valueType="num">
                                      <p:cBhvr>
                                        <p:cTn id="78" dur="500" fill="hold"/>
                                        <p:tgtEl>
                                          <p:spTgt spid="43"/>
                                        </p:tgtEl>
                                        <p:attrNameLst>
                                          <p:attrName>ppt_y</p:attrName>
                                        </p:attrNameLst>
                                      </p:cBhvr>
                                      <p:tavLst>
                                        <p:tav tm="0">
                                          <p:val>
                                            <p:strVal val="#ppt_y"/>
                                          </p:val>
                                        </p:tav>
                                        <p:tav tm="100000">
                                          <p:val>
                                            <p:strVal val="#ppt_y"/>
                                          </p:val>
                                        </p:tav>
                                      </p:tavLst>
                                    </p:anim>
                                    <p:anim calcmode="lin" valueType="num">
                                      <p:cBhvr>
                                        <p:cTn id="79" dur="500" fill="hold"/>
                                        <p:tgtEl>
                                          <p:spTgt spid="43"/>
                                        </p:tgtEl>
                                        <p:attrNameLst>
                                          <p:attrName>ppt_w</p:attrName>
                                        </p:attrNameLst>
                                      </p:cBhvr>
                                      <p:tavLst>
                                        <p:tav tm="0">
                                          <p:val>
                                            <p:fltVal val="0"/>
                                          </p:val>
                                        </p:tav>
                                        <p:tav tm="100000">
                                          <p:val>
                                            <p:strVal val="#ppt_w"/>
                                          </p:val>
                                        </p:tav>
                                      </p:tavLst>
                                    </p:anim>
                                    <p:anim calcmode="lin" valueType="num">
                                      <p:cBhvr>
                                        <p:cTn id="80" dur="500" fill="hold"/>
                                        <p:tgtEl>
                                          <p:spTgt spid="43"/>
                                        </p:tgtEl>
                                        <p:attrNameLst>
                                          <p:attrName>ppt_h</p:attrName>
                                        </p:attrNameLst>
                                      </p:cBhvr>
                                      <p:tavLst>
                                        <p:tav tm="0">
                                          <p:val>
                                            <p:strVal val="#ppt_h"/>
                                          </p:val>
                                        </p:tav>
                                        <p:tav tm="100000">
                                          <p:val>
                                            <p:strVal val="#ppt_h"/>
                                          </p:val>
                                        </p:tav>
                                      </p:tavLst>
                                    </p:anim>
                                  </p:childTnLst>
                                </p:cTn>
                              </p:par>
                            </p:childTnLst>
                          </p:cTn>
                        </p:par>
                        <p:par>
                          <p:cTn id="81" fill="hold">
                            <p:stCondLst>
                              <p:cond delay="2500"/>
                            </p:stCondLst>
                            <p:childTnLst>
                              <p:par>
                                <p:cTn id="82" presetID="17" presetClass="entr" presetSubtype="8" fill="hold"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ppt_x</p:attrName>
                                        </p:attrNameLst>
                                      </p:cBhvr>
                                      <p:tavLst>
                                        <p:tav tm="0">
                                          <p:val>
                                            <p:strVal val="#ppt_x-#ppt_w/2"/>
                                          </p:val>
                                        </p:tav>
                                        <p:tav tm="100000">
                                          <p:val>
                                            <p:strVal val="#ppt_x"/>
                                          </p:val>
                                        </p:tav>
                                      </p:tavLst>
                                    </p:anim>
                                    <p:anim calcmode="lin" valueType="num">
                                      <p:cBhvr>
                                        <p:cTn id="85" dur="500" fill="hold"/>
                                        <p:tgtEl>
                                          <p:spTgt spid="39"/>
                                        </p:tgtEl>
                                        <p:attrNameLst>
                                          <p:attrName>ppt_y</p:attrName>
                                        </p:attrNameLst>
                                      </p:cBhvr>
                                      <p:tavLst>
                                        <p:tav tm="0">
                                          <p:val>
                                            <p:strVal val="#ppt_y"/>
                                          </p:val>
                                        </p:tav>
                                        <p:tav tm="100000">
                                          <p:val>
                                            <p:strVal val="#ppt_y"/>
                                          </p:val>
                                        </p:tav>
                                      </p:tavLst>
                                    </p:anim>
                                    <p:anim calcmode="lin" valueType="num">
                                      <p:cBhvr>
                                        <p:cTn id="86" dur="500" fill="hold"/>
                                        <p:tgtEl>
                                          <p:spTgt spid="39"/>
                                        </p:tgtEl>
                                        <p:attrNameLst>
                                          <p:attrName>ppt_w</p:attrName>
                                        </p:attrNameLst>
                                      </p:cBhvr>
                                      <p:tavLst>
                                        <p:tav tm="0">
                                          <p:val>
                                            <p:fltVal val="0"/>
                                          </p:val>
                                        </p:tav>
                                        <p:tav tm="100000">
                                          <p:val>
                                            <p:strVal val="#ppt_w"/>
                                          </p:val>
                                        </p:tav>
                                      </p:tavLst>
                                    </p:anim>
                                    <p:anim calcmode="lin" valueType="num">
                                      <p:cBhvr>
                                        <p:cTn id="87" dur="500" fill="hold"/>
                                        <p:tgtEl>
                                          <p:spTgt spid="39"/>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ntr" presetSubtype="1" fill="hold" grpId="0"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ppt_x</p:attrName>
                                        </p:attrNameLst>
                                      </p:cBhvr>
                                      <p:tavLst>
                                        <p:tav tm="0">
                                          <p:val>
                                            <p:strVal val="#ppt_x"/>
                                          </p:val>
                                        </p:tav>
                                        <p:tav tm="100000">
                                          <p:val>
                                            <p:strVal val="#ppt_x"/>
                                          </p:val>
                                        </p:tav>
                                      </p:tavLst>
                                    </p:anim>
                                    <p:anim calcmode="lin" valueType="num">
                                      <p:cBhvr>
                                        <p:cTn id="92" dur="500" fill="hold"/>
                                        <p:tgtEl>
                                          <p:spTgt spid="56"/>
                                        </p:tgtEl>
                                        <p:attrNameLst>
                                          <p:attrName>ppt_y</p:attrName>
                                        </p:attrNameLst>
                                      </p:cBhvr>
                                      <p:tavLst>
                                        <p:tav tm="0">
                                          <p:val>
                                            <p:strVal val="#ppt_y-#ppt_h/2"/>
                                          </p:val>
                                        </p:tav>
                                        <p:tav tm="100000">
                                          <p:val>
                                            <p:strVal val="#ppt_y"/>
                                          </p:val>
                                        </p:tav>
                                      </p:tavLst>
                                    </p:anim>
                                    <p:anim calcmode="lin" valueType="num">
                                      <p:cBhvr>
                                        <p:cTn id="93" dur="500" fill="hold"/>
                                        <p:tgtEl>
                                          <p:spTgt spid="56"/>
                                        </p:tgtEl>
                                        <p:attrNameLst>
                                          <p:attrName>ppt_w</p:attrName>
                                        </p:attrNameLst>
                                      </p:cBhvr>
                                      <p:tavLst>
                                        <p:tav tm="0">
                                          <p:val>
                                            <p:strVal val="#ppt_w"/>
                                          </p:val>
                                        </p:tav>
                                        <p:tav tm="100000">
                                          <p:val>
                                            <p:strVal val="#ppt_w"/>
                                          </p:val>
                                        </p:tav>
                                      </p:tavLst>
                                    </p:anim>
                                    <p:anim calcmode="lin" valueType="num">
                                      <p:cBhvr>
                                        <p:cTn id="94" dur="500" fill="hold"/>
                                        <p:tgtEl>
                                          <p:spTgt spid="56"/>
                                        </p:tgtEl>
                                        <p:attrNameLst>
                                          <p:attrName>ppt_h</p:attrName>
                                        </p:attrNameLst>
                                      </p:cBhvr>
                                      <p:tavLst>
                                        <p:tav tm="0">
                                          <p:val>
                                            <p:fltVal val="0"/>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ppt_x</p:attrName>
                                        </p:attrNameLst>
                                      </p:cBhvr>
                                      <p:tavLst>
                                        <p:tav tm="0">
                                          <p:val>
                                            <p:strVal val="#ppt_x"/>
                                          </p:val>
                                        </p:tav>
                                        <p:tav tm="100000">
                                          <p:val>
                                            <p:strVal val="#ppt_x"/>
                                          </p:val>
                                        </p:tav>
                                      </p:tavLst>
                                    </p:anim>
                                    <p:anim calcmode="lin" valueType="num">
                                      <p:cBhvr>
                                        <p:cTn id="98" dur="500" fill="hold"/>
                                        <p:tgtEl>
                                          <p:spTgt spid="61"/>
                                        </p:tgtEl>
                                        <p:attrNameLst>
                                          <p:attrName>ppt_y</p:attrName>
                                        </p:attrNameLst>
                                      </p:cBhvr>
                                      <p:tavLst>
                                        <p:tav tm="0">
                                          <p:val>
                                            <p:strVal val="#ppt_y-#ppt_h/2"/>
                                          </p:val>
                                        </p:tav>
                                        <p:tav tm="100000">
                                          <p:val>
                                            <p:strVal val="#ppt_y"/>
                                          </p:val>
                                        </p:tav>
                                      </p:tavLst>
                                    </p:anim>
                                    <p:anim calcmode="lin" valueType="num">
                                      <p:cBhvr>
                                        <p:cTn id="99" dur="500" fill="hold"/>
                                        <p:tgtEl>
                                          <p:spTgt spid="61"/>
                                        </p:tgtEl>
                                        <p:attrNameLst>
                                          <p:attrName>ppt_w</p:attrName>
                                        </p:attrNameLst>
                                      </p:cBhvr>
                                      <p:tavLst>
                                        <p:tav tm="0">
                                          <p:val>
                                            <p:strVal val="#ppt_w"/>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childTnLst>
                                </p:cTn>
                              </p:par>
                              <p:par>
                                <p:cTn id="101" presetID="17" presetClass="entr" presetSubtype="8"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ppt_x</p:attrName>
                                        </p:attrNameLst>
                                      </p:cBhvr>
                                      <p:tavLst>
                                        <p:tav tm="0">
                                          <p:val>
                                            <p:strVal val="#ppt_x-#ppt_w/2"/>
                                          </p:val>
                                        </p:tav>
                                        <p:tav tm="100000">
                                          <p:val>
                                            <p:strVal val="#ppt_x"/>
                                          </p:val>
                                        </p:tav>
                                      </p:tavLst>
                                    </p:anim>
                                    <p:anim calcmode="lin" valueType="num">
                                      <p:cBhvr>
                                        <p:cTn id="104" dur="500" fill="hold"/>
                                        <p:tgtEl>
                                          <p:spTgt spid="47"/>
                                        </p:tgtEl>
                                        <p:attrNameLst>
                                          <p:attrName>ppt_y</p:attrName>
                                        </p:attrNameLst>
                                      </p:cBhvr>
                                      <p:tavLst>
                                        <p:tav tm="0">
                                          <p:val>
                                            <p:strVal val="#ppt_y"/>
                                          </p:val>
                                        </p:tav>
                                        <p:tav tm="100000">
                                          <p:val>
                                            <p:strVal val="#ppt_y"/>
                                          </p:val>
                                        </p:tav>
                                      </p:tavLst>
                                    </p:anim>
                                    <p:anim calcmode="lin" valueType="num">
                                      <p:cBhvr>
                                        <p:cTn id="105" dur="500" fill="hold"/>
                                        <p:tgtEl>
                                          <p:spTgt spid="47"/>
                                        </p:tgtEl>
                                        <p:attrNameLst>
                                          <p:attrName>ppt_w</p:attrName>
                                        </p:attrNameLst>
                                      </p:cBhvr>
                                      <p:tavLst>
                                        <p:tav tm="0">
                                          <p:val>
                                            <p:fltVal val="0"/>
                                          </p:val>
                                        </p:tav>
                                        <p:tav tm="100000">
                                          <p:val>
                                            <p:strVal val="#ppt_w"/>
                                          </p:val>
                                        </p:tav>
                                      </p:tavLst>
                                    </p:anim>
                                    <p:anim calcmode="lin" valueType="num">
                                      <p:cBhvr>
                                        <p:cTn id="106" dur="500" fill="hold"/>
                                        <p:tgtEl>
                                          <p:spTgt spid="47"/>
                                        </p:tgtEl>
                                        <p:attrNameLst>
                                          <p:attrName>ppt_h</p:attrName>
                                        </p:attrNameLst>
                                      </p:cBhvr>
                                      <p:tavLst>
                                        <p:tav tm="0">
                                          <p:val>
                                            <p:strVal val="#ppt_h"/>
                                          </p:val>
                                        </p:tav>
                                        <p:tav tm="100000">
                                          <p:val>
                                            <p:strVal val="#ppt_h"/>
                                          </p:val>
                                        </p:tav>
                                      </p:tavLst>
                                    </p:anim>
                                  </p:childTnLst>
                                </p:cTn>
                              </p:par>
                            </p:childTnLst>
                          </p:cTn>
                        </p:par>
                        <p:par>
                          <p:cTn id="107" fill="hold">
                            <p:stCondLst>
                              <p:cond delay="3500"/>
                            </p:stCondLst>
                            <p:childTnLst>
                              <p:par>
                                <p:cTn id="108" presetID="17" presetClass="entr" presetSubtype="8" fill="hold" nodeType="afterEffect">
                                  <p:stCondLst>
                                    <p:cond delay="0"/>
                                  </p:stCondLst>
                                  <p:childTnLst>
                                    <p:set>
                                      <p:cBhvr>
                                        <p:cTn id="109" dur="1" fill="hold">
                                          <p:stCondLst>
                                            <p:cond delay="0"/>
                                          </p:stCondLst>
                                        </p:cTn>
                                        <p:tgtEl>
                                          <p:spTgt spid="40"/>
                                        </p:tgtEl>
                                        <p:attrNameLst>
                                          <p:attrName>style.visibility</p:attrName>
                                        </p:attrNameLst>
                                      </p:cBhvr>
                                      <p:to>
                                        <p:strVal val="visible"/>
                                      </p:to>
                                    </p:set>
                                    <p:anim calcmode="lin" valueType="num">
                                      <p:cBhvr>
                                        <p:cTn id="110" dur="500" fill="hold"/>
                                        <p:tgtEl>
                                          <p:spTgt spid="40"/>
                                        </p:tgtEl>
                                        <p:attrNameLst>
                                          <p:attrName>ppt_x</p:attrName>
                                        </p:attrNameLst>
                                      </p:cBhvr>
                                      <p:tavLst>
                                        <p:tav tm="0">
                                          <p:val>
                                            <p:strVal val="#ppt_x-#ppt_w/2"/>
                                          </p:val>
                                        </p:tav>
                                        <p:tav tm="100000">
                                          <p:val>
                                            <p:strVal val="#ppt_x"/>
                                          </p:val>
                                        </p:tav>
                                      </p:tavLst>
                                    </p:anim>
                                    <p:anim calcmode="lin" valueType="num">
                                      <p:cBhvr>
                                        <p:cTn id="111" dur="500" fill="hold"/>
                                        <p:tgtEl>
                                          <p:spTgt spid="40"/>
                                        </p:tgtEl>
                                        <p:attrNameLst>
                                          <p:attrName>ppt_y</p:attrName>
                                        </p:attrNameLst>
                                      </p:cBhvr>
                                      <p:tavLst>
                                        <p:tav tm="0">
                                          <p:val>
                                            <p:strVal val="#ppt_y"/>
                                          </p:val>
                                        </p:tav>
                                        <p:tav tm="100000">
                                          <p:val>
                                            <p:strVal val="#ppt_y"/>
                                          </p:val>
                                        </p:tav>
                                      </p:tavLst>
                                    </p:anim>
                                    <p:anim calcmode="lin" valueType="num">
                                      <p:cBhvr>
                                        <p:cTn id="112" dur="500" fill="hold"/>
                                        <p:tgtEl>
                                          <p:spTgt spid="40"/>
                                        </p:tgtEl>
                                        <p:attrNameLst>
                                          <p:attrName>ppt_w</p:attrName>
                                        </p:attrNameLst>
                                      </p:cBhvr>
                                      <p:tavLst>
                                        <p:tav tm="0">
                                          <p:val>
                                            <p:fltVal val="0"/>
                                          </p:val>
                                        </p:tav>
                                        <p:tav tm="100000">
                                          <p:val>
                                            <p:strVal val="#ppt_w"/>
                                          </p:val>
                                        </p:tav>
                                      </p:tavLst>
                                    </p:anim>
                                    <p:anim calcmode="lin" valueType="num">
                                      <p:cBhvr>
                                        <p:cTn id="113" dur="500" fill="hold"/>
                                        <p:tgtEl>
                                          <p:spTgt spid="40"/>
                                        </p:tgtEl>
                                        <p:attrNameLst>
                                          <p:attrName>ppt_h</p:attrName>
                                        </p:attrNameLst>
                                      </p:cBhvr>
                                      <p:tavLst>
                                        <p:tav tm="0">
                                          <p:val>
                                            <p:strVal val="#ppt_h"/>
                                          </p:val>
                                        </p:tav>
                                        <p:tav tm="100000">
                                          <p:val>
                                            <p:strVal val="#ppt_h"/>
                                          </p:val>
                                        </p:tav>
                                      </p:tavLst>
                                    </p:anim>
                                  </p:childTnLst>
                                </p:cTn>
                              </p:par>
                            </p:childTnLst>
                          </p:cTn>
                        </p:par>
                        <p:par>
                          <p:cTn id="114" fill="hold">
                            <p:stCondLst>
                              <p:cond delay="4000"/>
                            </p:stCondLst>
                            <p:childTnLst>
                              <p:par>
                                <p:cTn id="115" presetID="17" presetClass="entr" presetSubtype="1" fill="hold" grpId="0" nodeType="afterEffect">
                                  <p:stCondLst>
                                    <p:cond delay="0"/>
                                  </p:stCondLst>
                                  <p:childTnLst>
                                    <p:set>
                                      <p:cBhvr>
                                        <p:cTn id="116" dur="1" fill="hold">
                                          <p:stCondLst>
                                            <p:cond delay="0"/>
                                          </p:stCondLst>
                                        </p:cTn>
                                        <p:tgtEl>
                                          <p:spTgt spid="62"/>
                                        </p:tgtEl>
                                        <p:attrNameLst>
                                          <p:attrName>style.visibility</p:attrName>
                                        </p:attrNameLst>
                                      </p:cBhvr>
                                      <p:to>
                                        <p:strVal val="visible"/>
                                      </p:to>
                                    </p:set>
                                    <p:anim calcmode="lin" valueType="num">
                                      <p:cBhvr>
                                        <p:cTn id="117" dur="500" fill="hold"/>
                                        <p:tgtEl>
                                          <p:spTgt spid="62"/>
                                        </p:tgtEl>
                                        <p:attrNameLst>
                                          <p:attrName>ppt_x</p:attrName>
                                        </p:attrNameLst>
                                      </p:cBhvr>
                                      <p:tavLst>
                                        <p:tav tm="0">
                                          <p:val>
                                            <p:strVal val="#ppt_x"/>
                                          </p:val>
                                        </p:tav>
                                        <p:tav tm="100000">
                                          <p:val>
                                            <p:strVal val="#ppt_x"/>
                                          </p:val>
                                        </p:tav>
                                      </p:tavLst>
                                    </p:anim>
                                    <p:anim calcmode="lin" valueType="num">
                                      <p:cBhvr>
                                        <p:cTn id="118" dur="500" fill="hold"/>
                                        <p:tgtEl>
                                          <p:spTgt spid="62"/>
                                        </p:tgtEl>
                                        <p:attrNameLst>
                                          <p:attrName>ppt_y</p:attrName>
                                        </p:attrNameLst>
                                      </p:cBhvr>
                                      <p:tavLst>
                                        <p:tav tm="0">
                                          <p:val>
                                            <p:strVal val="#ppt_y-#ppt_h/2"/>
                                          </p:val>
                                        </p:tav>
                                        <p:tav tm="100000">
                                          <p:val>
                                            <p:strVal val="#ppt_y"/>
                                          </p:val>
                                        </p:tav>
                                      </p:tavLst>
                                    </p:anim>
                                    <p:anim calcmode="lin" valueType="num">
                                      <p:cBhvr>
                                        <p:cTn id="119" dur="500" fill="hold"/>
                                        <p:tgtEl>
                                          <p:spTgt spid="62"/>
                                        </p:tgtEl>
                                        <p:attrNameLst>
                                          <p:attrName>ppt_w</p:attrName>
                                        </p:attrNameLst>
                                      </p:cBhvr>
                                      <p:tavLst>
                                        <p:tav tm="0">
                                          <p:val>
                                            <p:strVal val="#ppt_w"/>
                                          </p:val>
                                        </p:tav>
                                        <p:tav tm="100000">
                                          <p:val>
                                            <p:strVal val="#ppt_w"/>
                                          </p:val>
                                        </p:tav>
                                      </p:tavLst>
                                    </p:anim>
                                    <p:anim calcmode="lin" valueType="num">
                                      <p:cBhvr>
                                        <p:cTn id="120" dur="500" fill="hold"/>
                                        <p:tgtEl>
                                          <p:spTgt spid="62"/>
                                        </p:tgtEl>
                                        <p:attrNameLst>
                                          <p:attrName>ppt_h</p:attrName>
                                        </p:attrNameLst>
                                      </p:cBhvr>
                                      <p:tavLst>
                                        <p:tav tm="0">
                                          <p:val>
                                            <p:fltVal val="0"/>
                                          </p:val>
                                        </p:tav>
                                        <p:tav tm="100000">
                                          <p:val>
                                            <p:strVal val="#ppt_h"/>
                                          </p:val>
                                        </p:tav>
                                      </p:tavLst>
                                    </p:anim>
                                  </p:childTnLst>
                                </p:cTn>
                              </p:par>
                              <p:par>
                                <p:cTn id="121" presetID="17" presetClass="entr" presetSubtype="1" fill="hold"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p:cTn id="123" dur="500" fill="hold"/>
                                        <p:tgtEl>
                                          <p:spTgt spid="65"/>
                                        </p:tgtEl>
                                        <p:attrNameLst>
                                          <p:attrName>ppt_x</p:attrName>
                                        </p:attrNameLst>
                                      </p:cBhvr>
                                      <p:tavLst>
                                        <p:tav tm="0">
                                          <p:val>
                                            <p:strVal val="#ppt_x"/>
                                          </p:val>
                                        </p:tav>
                                        <p:tav tm="100000">
                                          <p:val>
                                            <p:strVal val="#ppt_x"/>
                                          </p:val>
                                        </p:tav>
                                      </p:tavLst>
                                    </p:anim>
                                    <p:anim calcmode="lin" valueType="num">
                                      <p:cBhvr>
                                        <p:cTn id="124" dur="500" fill="hold"/>
                                        <p:tgtEl>
                                          <p:spTgt spid="65"/>
                                        </p:tgtEl>
                                        <p:attrNameLst>
                                          <p:attrName>ppt_y</p:attrName>
                                        </p:attrNameLst>
                                      </p:cBhvr>
                                      <p:tavLst>
                                        <p:tav tm="0">
                                          <p:val>
                                            <p:strVal val="#ppt_y-#ppt_h/2"/>
                                          </p:val>
                                        </p:tav>
                                        <p:tav tm="100000">
                                          <p:val>
                                            <p:strVal val="#ppt_y"/>
                                          </p:val>
                                        </p:tav>
                                      </p:tavLst>
                                    </p:anim>
                                    <p:anim calcmode="lin" valueType="num">
                                      <p:cBhvr>
                                        <p:cTn id="125" dur="500" fill="hold"/>
                                        <p:tgtEl>
                                          <p:spTgt spid="65"/>
                                        </p:tgtEl>
                                        <p:attrNameLst>
                                          <p:attrName>ppt_w</p:attrName>
                                        </p:attrNameLst>
                                      </p:cBhvr>
                                      <p:tavLst>
                                        <p:tav tm="0">
                                          <p:val>
                                            <p:strVal val="#ppt_w"/>
                                          </p:val>
                                        </p:tav>
                                        <p:tav tm="100000">
                                          <p:val>
                                            <p:strVal val="#ppt_w"/>
                                          </p:val>
                                        </p:tav>
                                      </p:tavLst>
                                    </p:anim>
                                    <p:anim calcmode="lin" valueType="num">
                                      <p:cBhvr>
                                        <p:cTn id="126" dur="500" fill="hold"/>
                                        <p:tgtEl>
                                          <p:spTgt spid="65"/>
                                        </p:tgtEl>
                                        <p:attrNameLst>
                                          <p:attrName>ppt_h</p:attrName>
                                        </p:attrNameLst>
                                      </p:cBhvr>
                                      <p:tavLst>
                                        <p:tav tm="0">
                                          <p:val>
                                            <p:fltVal val="0"/>
                                          </p:val>
                                        </p:tav>
                                        <p:tav tm="100000">
                                          <p:val>
                                            <p:strVal val="#ppt_h"/>
                                          </p:val>
                                        </p:tav>
                                      </p:tavLst>
                                    </p:anim>
                                  </p:childTnLst>
                                </p:cTn>
                              </p:par>
                              <p:par>
                                <p:cTn id="127" presetID="17" presetClass="entr" presetSubtype="8"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 calcmode="lin" valueType="num">
                                      <p:cBhvr>
                                        <p:cTn id="129" dur="500" fill="hold"/>
                                        <p:tgtEl>
                                          <p:spTgt spid="57"/>
                                        </p:tgtEl>
                                        <p:attrNameLst>
                                          <p:attrName>ppt_x</p:attrName>
                                        </p:attrNameLst>
                                      </p:cBhvr>
                                      <p:tavLst>
                                        <p:tav tm="0">
                                          <p:val>
                                            <p:strVal val="#ppt_x-#ppt_w/2"/>
                                          </p:val>
                                        </p:tav>
                                        <p:tav tm="100000">
                                          <p:val>
                                            <p:strVal val="#ppt_x"/>
                                          </p:val>
                                        </p:tav>
                                      </p:tavLst>
                                    </p:anim>
                                    <p:anim calcmode="lin" valueType="num">
                                      <p:cBhvr>
                                        <p:cTn id="130" dur="500" fill="hold"/>
                                        <p:tgtEl>
                                          <p:spTgt spid="57"/>
                                        </p:tgtEl>
                                        <p:attrNameLst>
                                          <p:attrName>ppt_y</p:attrName>
                                        </p:attrNameLst>
                                      </p:cBhvr>
                                      <p:tavLst>
                                        <p:tav tm="0">
                                          <p:val>
                                            <p:strVal val="#ppt_y"/>
                                          </p:val>
                                        </p:tav>
                                        <p:tav tm="100000">
                                          <p:val>
                                            <p:strVal val="#ppt_y"/>
                                          </p:val>
                                        </p:tav>
                                      </p:tavLst>
                                    </p:anim>
                                    <p:anim calcmode="lin" valueType="num">
                                      <p:cBhvr>
                                        <p:cTn id="131" dur="500" fill="hold"/>
                                        <p:tgtEl>
                                          <p:spTgt spid="57"/>
                                        </p:tgtEl>
                                        <p:attrNameLst>
                                          <p:attrName>ppt_w</p:attrName>
                                        </p:attrNameLst>
                                      </p:cBhvr>
                                      <p:tavLst>
                                        <p:tav tm="0">
                                          <p:val>
                                            <p:fltVal val="0"/>
                                          </p:val>
                                        </p:tav>
                                        <p:tav tm="100000">
                                          <p:val>
                                            <p:strVal val="#ppt_w"/>
                                          </p:val>
                                        </p:tav>
                                      </p:tavLst>
                                    </p:anim>
                                    <p:anim calcmode="lin" valueType="num">
                                      <p:cBhvr>
                                        <p:cTn id="132" dur="500" fill="hold"/>
                                        <p:tgtEl>
                                          <p:spTgt spid="57"/>
                                        </p:tgtEl>
                                        <p:attrNameLst>
                                          <p:attrName>ppt_h</p:attrName>
                                        </p:attrNameLst>
                                      </p:cBhvr>
                                      <p:tavLst>
                                        <p:tav tm="0">
                                          <p:val>
                                            <p:strVal val="#ppt_h"/>
                                          </p:val>
                                        </p:tav>
                                        <p:tav tm="100000">
                                          <p:val>
                                            <p:strVal val="#ppt_h"/>
                                          </p:val>
                                        </p:tav>
                                      </p:tavLst>
                                    </p:anim>
                                  </p:childTnLst>
                                </p:cTn>
                              </p:par>
                            </p:childTnLst>
                          </p:cTn>
                        </p:par>
                        <p:par>
                          <p:cTn id="133" fill="hold">
                            <p:stCondLst>
                              <p:cond delay="4500"/>
                            </p:stCondLst>
                            <p:childTnLst>
                              <p:par>
                                <p:cTn id="134" presetID="17" presetClass="entr" presetSubtype="8"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500" fill="hold"/>
                                        <p:tgtEl>
                                          <p:spTgt spid="41"/>
                                        </p:tgtEl>
                                        <p:attrNameLst>
                                          <p:attrName>ppt_x</p:attrName>
                                        </p:attrNameLst>
                                      </p:cBhvr>
                                      <p:tavLst>
                                        <p:tav tm="0">
                                          <p:val>
                                            <p:strVal val="#ppt_x-#ppt_w/2"/>
                                          </p:val>
                                        </p:tav>
                                        <p:tav tm="100000">
                                          <p:val>
                                            <p:strVal val="#ppt_x"/>
                                          </p:val>
                                        </p:tav>
                                      </p:tavLst>
                                    </p:anim>
                                    <p:anim calcmode="lin" valueType="num">
                                      <p:cBhvr>
                                        <p:cTn id="137" dur="500" fill="hold"/>
                                        <p:tgtEl>
                                          <p:spTgt spid="41"/>
                                        </p:tgtEl>
                                        <p:attrNameLst>
                                          <p:attrName>ppt_y</p:attrName>
                                        </p:attrNameLst>
                                      </p:cBhvr>
                                      <p:tavLst>
                                        <p:tav tm="0">
                                          <p:val>
                                            <p:strVal val="#ppt_y"/>
                                          </p:val>
                                        </p:tav>
                                        <p:tav tm="100000">
                                          <p:val>
                                            <p:strVal val="#ppt_y"/>
                                          </p:val>
                                        </p:tav>
                                      </p:tavLst>
                                    </p:anim>
                                    <p:anim calcmode="lin" valueType="num">
                                      <p:cBhvr>
                                        <p:cTn id="138" dur="500" fill="hold"/>
                                        <p:tgtEl>
                                          <p:spTgt spid="41"/>
                                        </p:tgtEl>
                                        <p:attrNameLst>
                                          <p:attrName>ppt_w</p:attrName>
                                        </p:attrNameLst>
                                      </p:cBhvr>
                                      <p:tavLst>
                                        <p:tav tm="0">
                                          <p:val>
                                            <p:fltVal val="0"/>
                                          </p:val>
                                        </p:tav>
                                        <p:tav tm="100000">
                                          <p:val>
                                            <p:strVal val="#ppt_w"/>
                                          </p:val>
                                        </p:tav>
                                      </p:tavLst>
                                    </p:anim>
                                    <p:anim calcmode="lin" valueType="num">
                                      <p:cBhvr>
                                        <p:cTn id="139" dur="500" fill="hold"/>
                                        <p:tgtEl>
                                          <p:spTgt spid="41"/>
                                        </p:tgtEl>
                                        <p:attrNameLst>
                                          <p:attrName>ppt_h</p:attrName>
                                        </p:attrNameLst>
                                      </p:cBhvr>
                                      <p:tavLst>
                                        <p:tav tm="0">
                                          <p:val>
                                            <p:strVal val="#ppt_h"/>
                                          </p:val>
                                        </p:tav>
                                        <p:tav tm="100000">
                                          <p:val>
                                            <p:strVal val="#ppt_h"/>
                                          </p:val>
                                        </p:tav>
                                      </p:tavLst>
                                    </p:anim>
                                  </p:childTnLst>
                                </p:cTn>
                              </p:par>
                            </p:childTnLst>
                          </p:cTn>
                        </p:par>
                        <p:par>
                          <p:cTn id="140" fill="hold">
                            <p:stCondLst>
                              <p:cond delay="5000"/>
                            </p:stCondLst>
                            <p:childTnLst>
                              <p:par>
                                <p:cTn id="141" presetID="17" presetClass="entr" presetSubtype="1" fill="hold" grpId="0" nodeType="afterEffect">
                                  <p:stCondLst>
                                    <p:cond delay="0"/>
                                  </p:stCondLst>
                                  <p:childTnLst>
                                    <p:set>
                                      <p:cBhvr>
                                        <p:cTn id="142" dur="1" fill="hold">
                                          <p:stCondLst>
                                            <p:cond delay="0"/>
                                          </p:stCondLst>
                                        </p:cTn>
                                        <p:tgtEl>
                                          <p:spTgt spid="66"/>
                                        </p:tgtEl>
                                        <p:attrNameLst>
                                          <p:attrName>style.visibility</p:attrName>
                                        </p:attrNameLst>
                                      </p:cBhvr>
                                      <p:to>
                                        <p:strVal val="visible"/>
                                      </p:to>
                                    </p:set>
                                    <p:anim calcmode="lin" valueType="num">
                                      <p:cBhvr>
                                        <p:cTn id="143" dur="500" fill="hold"/>
                                        <p:tgtEl>
                                          <p:spTgt spid="66"/>
                                        </p:tgtEl>
                                        <p:attrNameLst>
                                          <p:attrName>ppt_x</p:attrName>
                                        </p:attrNameLst>
                                      </p:cBhvr>
                                      <p:tavLst>
                                        <p:tav tm="0">
                                          <p:val>
                                            <p:strVal val="#ppt_x"/>
                                          </p:val>
                                        </p:tav>
                                        <p:tav tm="100000">
                                          <p:val>
                                            <p:strVal val="#ppt_x"/>
                                          </p:val>
                                        </p:tav>
                                      </p:tavLst>
                                    </p:anim>
                                    <p:anim calcmode="lin" valueType="num">
                                      <p:cBhvr>
                                        <p:cTn id="144" dur="500" fill="hold"/>
                                        <p:tgtEl>
                                          <p:spTgt spid="66"/>
                                        </p:tgtEl>
                                        <p:attrNameLst>
                                          <p:attrName>ppt_y</p:attrName>
                                        </p:attrNameLst>
                                      </p:cBhvr>
                                      <p:tavLst>
                                        <p:tav tm="0">
                                          <p:val>
                                            <p:strVal val="#ppt_y-#ppt_h/2"/>
                                          </p:val>
                                        </p:tav>
                                        <p:tav tm="100000">
                                          <p:val>
                                            <p:strVal val="#ppt_y"/>
                                          </p:val>
                                        </p:tav>
                                      </p:tavLst>
                                    </p:anim>
                                    <p:anim calcmode="lin" valueType="num">
                                      <p:cBhvr>
                                        <p:cTn id="145" dur="500" fill="hold"/>
                                        <p:tgtEl>
                                          <p:spTgt spid="66"/>
                                        </p:tgtEl>
                                        <p:attrNameLst>
                                          <p:attrName>ppt_w</p:attrName>
                                        </p:attrNameLst>
                                      </p:cBhvr>
                                      <p:tavLst>
                                        <p:tav tm="0">
                                          <p:val>
                                            <p:strVal val="#ppt_w"/>
                                          </p:val>
                                        </p:tav>
                                        <p:tav tm="100000">
                                          <p:val>
                                            <p:strVal val="#ppt_w"/>
                                          </p:val>
                                        </p:tav>
                                      </p:tavLst>
                                    </p:anim>
                                    <p:anim calcmode="lin" valueType="num">
                                      <p:cBhvr>
                                        <p:cTn id="146" dur="500" fill="hold"/>
                                        <p:tgtEl>
                                          <p:spTgt spid="66"/>
                                        </p:tgtEl>
                                        <p:attrNameLst>
                                          <p:attrName>ppt_h</p:attrName>
                                        </p:attrNameLst>
                                      </p:cBhvr>
                                      <p:tavLst>
                                        <p:tav tm="0">
                                          <p:val>
                                            <p:fltVal val="0"/>
                                          </p:val>
                                        </p:tav>
                                        <p:tav tm="100000">
                                          <p:val>
                                            <p:strVal val="#ppt_h"/>
                                          </p:val>
                                        </p:tav>
                                      </p:tavLst>
                                    </p:anim>
                                  </p:childTnLst>
                                </p:cTn>
                              </p:par>
                              <p:par>
                                <p:cTn id="147" presetID="17" presetClass="entr" presetSubtype="1" fill="hold" nodeType="withEffect">
                                  <p:stCondLst>
                                    <p:cond delay="0"/>
                                  </p:stCondLst>
                                  <p:childTnLst>
                                    <p:set>
                                      <p:cBhvr>
                                        <p:cTn id="148" dur="1" fill="hold">
                                          <p:stCondLst>
                                            <p:cond delay="0"/>
                                          </p:stCondLst>
                                        </p:cTn>
                                        <p:tgtEl>
                                          <p:spTgt spid="59"/>
                                        </p:tgtEl>
                                        <p:attrNameLst>
                                          <p:attrName>style.visibility</p:attrName>
                                        </p:attrNameLst>
                                      </p:cBhvr>
                                      <p:to>
                                        <p:strVal val="visible"/>
                                      </p:to>
                                    </p:set>
                                    <p:anim calcmode="lin" valueType="num">
                                      <p:cBhvr>
                                        <p:cTn id="149" dur="500" fill="hold"/>
                                        <p:tgtEl>
                                          <p:spTgt spid="59"/>
                                        </p:tgtEl>
                                        <p:attrNameLst>
                                          <p:attrName>ppt_x</p:attrName>
                                        </p:attrNameLst>
                                      </p:cBhvr>
                                      <p:tavLst>
                                        <p:tav tm="0">
                                          <p:val>
                                            <p:strVal val="#ppt_x"/>
                                          </p:val>
                                        </p:tav>
                                        <p:tav tm="100000">
                                          <p:val>
                                            <p:strVal val="#ppt_x"/>
                                          </p:val>
                                        </p:tav>
                                      </p:tavLst>
                                    </p:anim>
                                    <p:anim calcmode="lin" valueType="num">
                                      <p:cBhvr>
                                        <p:cTn id="150" dur="500" fill="hold"/>
                                        <p:tgtEl>
                                          <p:spTgt spid="59"/>
                                        </p:tgtEl>
                                        <p:attrNameLst>
                                          <p:attrName>ppt_y</p:attrName>
                                        </p:attrNameLst>
                                      </p:cBhvr>
                                      <p:tavLst>
                                        <p:tav tm="0">
                                          <p:val>
                                            <p:strVal val="#ppt_y-#ppt_h/2"/>
                                          </p:val>
                                        </p:tav>
                                        <p:tav tm="100000">
                                          <p:val>
                                            <p:strVal val="#ppt_y"/>
                                          </p:val>
                                        </p:tav>
                                      </p:tavLst>
                                    </p:anim>
                                    <p:anim calcmode="lin" valueType="num">
                                      <p:cBhvr>
                                        <p:cTn id="151" dur="500" fill="hold"/>
                                        <p:tgtEl>
                                          <p:spTgt spid="59"/>
                                        </p:tgtEl>
                                        <p:attrNameLst>
                                          <p:attrName>ppt_w</p:attrName>
                                        </p:attrNameLst>
                                      </p:cBhvr>
                                      <p:tavLst>
                                        <p:tav tm="0">
                                          <p:val>
                                            <p:strVal val="#ppt_w"/>
                                          </p:val>
                                        </p:tav>
                                        <p:tav tm="100000">
                                          <p:val>
                                            <p:strVal val="#ppt_w"/>
                                          </p:val>
                                        </p:tav>
                                      </p:tavLst>
                                    </p:anim>
                                    <p:anim calcmode="lin" valueType="num">
                                      <p:cBhvr>
                                        <p:cTn id="152" dur="500" fill="hold"/>
                                        <p:tgtEl>
                                          <p:spTgt spid="59"/>
                                        </p:tgtEl>
                                        <p:attrNameLst>
                                          <p:attrName>ppt_h</p:attrName>
                                        </p:attrNameLst>
                                      </p:cBhvr>
                                      <p:tavLst>
                                        <p:tav tm="0">
                                          <p:val>
                                            <p:fltVal val="0"/>
                                          </p:val>
                                        </p:tav>
                                        <p:tav tm="100000">
                                          <p:val>
                                            <p:strVal val="#ppt_h"/>
                                          </p:val>
                                        </p:tav>
                                      </p:tavLst>
                                    </p:anim>
                                  </p:childTnLst>
                                </p:cTn>
                              </p:par>
                              <p:par>
                                <p:cTn id="153" presetID="17" presetClass="entr" presetSubtype="8" fill="hold" grpId="0" nodeType="withEffect">
                                  <p:stCondLst>
                                    <p:cond delay="0"/>
                                  </p:stCondLst>
                                  <p:childTnLst>
                                    <p:set>
                                      <p:cBhvr>
                                        <p:cTn id="154" dur="1" fill="hold">
                                          <p:stCondLst>
                                            <p:cond delay="0"/>
                                          </p:stCondLst>
                                        </p:cTn>
                                        <p:tgtEl>
                                          <p:spTgt spid="63"/>
                                        </p:tgtEl>
                                        <p:attrNameLst>
                                          <p:attrName>style.visibility</p:attrName>
                                        </p:attrNameLst>
                                      </p:cBhvr>
                                      <p:to>
                                        <p:strVal val="visible"/>
                                      </p:to>
                                    </p:set>
                                    <p:anim calcmode="lin" valueType="num">
                                      <p:cBhvr>
                                        <p:cTn id="155" dur="500" fill="hold"/>
                                        <p:tgtEl>
                                          <p:spTgt spid="63"/>
                                        </p:tgtEl>
                                        <p:attrNameLst>
                                          <p:attrName>ppt_x</p:attrName>
                                        </p:attrNameLst>
                                      </p:cBhvr>
                                      <p:tavLst>
                                        <p:tav tm="0">
                                          <p:val>
                                            <p:strVal val="#ppt_x-#ppt_w/2"/>
                                          </p:val>
                                        </p:tav>
                                        <p:tav tm="100000">
                                          <p:val>
                                            <p:strVal val="#ppt_x"/>
                                          </p:val>
                                        </p:tav>
                                      </p:tavLst>
                                    </p:anim>
                                    <p:anim calcmode="lin" valueType="num">
                                      <p:cBhvr>
                                        <p:cTn id="156" dur="500" fill="hold"/>
                                        <p:tgtEl>
                                          <p:spTgt spid="63"/>
                                        </p:tgtEl>
                                        <p:attrNameLst>
                                          <p:attrName>ppt_y</p:attrName>
                                        </p:attrNameLst>
                                      </p:cBhvr>
                                      <p:tavLst>
                                        <p:tav tm="0">
                                          <p:val>
                                            <p:strVal val="#ppt_y"/>
                                          </p:val>
                                        </p:tav>
                                        <p:tav tm="100000">
                                          <p:val>
                                            <p:strVal val="#ppt_y"/>
                                          </p:val>
                                        </p:tav>
                                      </p:tavLst>
                                    </p:anim>
                                    <p:anim calcmode="lin" valueType="num">
                                      <p:cBhvr>
                                        <p:cTn id="157" dur="500" fill="hold"/>
                                        <p:tgtEl>
                                          <p:spTgt spid="63"/>
                                        </p:tgtEl>
                                        <p:attrNameLst>
                                          <p:attrName>ppt_w</p:attrName>
                                        </p:attrNameLst>
                                      </p:cBhvr>
                                      <p:tavLst>
                                        <p:tav tm="0">
                                          <p:val>
                                            <p:fltVal val="0"/>
                                          </p:val>
                                        </p:tav>
                                        <p:tav tm="100000">
                                          <p:val>
                                            <p:strVal val="#ppt_w"/>
                                          </p:val>
                                        </p:tav>
                                      </p:tavLst>
                                    </p:anim>
                                    <p:anim calcmode="lin" valueType="num">
                                      <p:cBhvr>
                                        <p:cTn id="158"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155E-C468-276E-98DB-09F578F161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418019-3A02-6EE6-1D83-4D64A638609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657494-F19B-167E-AEE0-38B0172E8496}"/>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B386FF-C2E0-ED10-6C98-30B52DB3A8F8}"/>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283002-23C1-3BA8-4310-95262E4ADDB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57AEC9-81A2-2BD6-016D-A541B3521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259E64D-42AF-AB2E-E06C-1AA7AB5ABBAB}"/>
              </a:ext>
            </a:extLst>
          </p:cNvPr>
          <p:cNvSpPr/>
          <p:nvPr/>
        </p:nvSpPr>
        <p:spPr>
          <a:xfrm>
            <a:off x="3301608" y="51759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10" name="TextBox 9">
            <a:extLst>
              <a:ext uri="{FF2B5EF4-FFF2-40B4-BE49-F238E27FC236}">
                <a16:creationId xmlns:a16="http://schemas.microsoft.com/office/drawing/2014/main" id="{1C77F418-D384-B0D9-55EF-625CC4815F0F}"/>
              </a:ext>
            </a:extLst>
          </p:cNvPr>
          <p:cNvSpPr txBox="1"/>
          <p:nvPr/>
        </p:nvSpPr>
        <p:spPr>
          <a:xfrm>
            <a:off x="489857" y="1412733"/>
            <a:ext cx="11212286" cy="4944367"/>
          </a:xfrm>
          <a:prstGeom prst="rect">
            <a:avLst/>
          </a:prstGeom>
          <a:noFill/>
        </p:spPr>
        <p:txBody>
          <a:bodyPr wrap="square" rtlCol="1">
            <a:spAutoFit/>
          </a:bodyPr>
          <a:lstStyle/>
          <a:p>
            <a:pPr algn="ctr" rtl="1">
              <a:lnSpc>
                <a:spcPct val="200000"/>
              </a:lnSpc>
            </a:pPr>
            <a:r>
              <a:rPr lang="ar-EG" sz="1600" dirty="0">
                <a:latin typeface="Alexandria" pitchFamily="2" charset="-78"/>
                <a:cs typeface="Alexandria" pitchFamily="2" charset="-78"/>
              </a:rPr>
              <a:t>في عالم تسيطر عليه التكنولوجيا والتطبيقات والمنصات المفتوحة، لم يعد ما تصدره المؤسسات عن نفسها هو ما يشكّل صورتها، بل ما يصدره الآخرون عنها، وكيف يتداول الجمهور  اسمها، وماذا يظهر أولًا عند البحث عنها في </a:t>
            </a:r>
            <a:r>
              <a:rPr lang="en-US" sz="1600" dirty="0">
                <a:latin typeface="Alexandria" pitchFamily="2" charset="-78"/>
                <a:cs typeface="Alexandria" pitchFamily="2" charset="-78"/>
              </a:rPr>
              <a:t>Google </a:t>
            </a:r>
            <a:r>
              <a:rPr lang="ar-EG" sz="1600" dirty="0">
                <a:latin typeface="Alexandria" pitchFamily="2" charset="-78"/>
                <a:cs typeface="Alexandria" pitchFamily="2" charset="-78"/>
              </a:rPr>
              <a:t> أو تصفح تعليقات منشوراتها على فيسبوك وتويتر.</a:t>
            </a:r>
          </a:p>
          <a:p>
            <a:pPr algn="ctr" rtl="1">
              <a:lnSpc>
                <a:spcPct val="200000"/>
              </a:lnSpc>
            </a:pPr>
            <a:endParaRPr lang="ar-EG" sz="1600" dirty="0">
              <a:latin typeface="Alexandria" pitchFamily="2" charset="-78"/>
              <a:cs typeface="Alexandria" pitchFamily="2" charset="-78"/>
            </a:endParaRPr>
          </a:p>
          <a:p>
            <a:pPr algn="ctr" rtl="1">
              <a:lnSpc>
                <a:spcPct val="200000"/>
              </a:lnSpc>
            </a:pPr>
            <a:r>
              <a:rPr lang="ar-EG" sz="1600" dirty="0">
                <a:latin typeface="Alexandria" pitchFamily="2" charset="-78"/>
                <a:cs typeface="Alexandria" pitchFamily="2" charset="-78"/>
              </a:rPr>
              <a:t>ومع تطور الإعلام الرقمي، أصبحت هذه الصورة أكثر حساسية، وسرعة في التشكّل، وتحوّلًا في المعنى، ما يجعل إدارتها وقياسها مسؤولية محورية في عمل العلاقات العامة المعاصرة حيث تمثل الانطباع الذي يحمله الجمهور عن مؤسسة أو شخصية أو منتج. وهي تتكون عبر التفاعل مع الرسائل الإعلامية، و التجارب المباشرة، والسلوك المؤسسي العام.</a:t>
            </a:r>
          </a:p>
          <a:p>
            <a:pPr algn="ctr" rtl="1">
              <a:lnSpc>
                <a:spcPct val="200000"/>
              </a:lnSpc>
            </a:pPr>
            <a:endParaRPr lang="ar-EG" sz="1600" dirty="0">
              <a:latin typeface="Alexandria" pitchFamily="2" charset="-78"/>
              <a:cs typeface="Alexandria" pitchFamily="2" charset="-78"/>
            </a:endParaRPr>
          </a:p>
          <a:p>
            <a:pPr algn="ctr" rtl="1">
              <a:lnSpc>
                <a:spcPct val="200000"/>
              </a:lnSpc>
            </a:pPr>
            <a:r>
              <a:rPr lang="ar-EG" sz="1600" b="1" dirty="0">
                <a:latin typeface="Alexandria" pitchFamily="2" charset="-78"/>
                <a:cs typeface="Alexandria" pitchFamily="2" charset="-78"/>
              </a:rPr>
              <a:t>فالصورة الذهنية لم تعد تُصنع في المؤتمرات فقط، بل تُبنى – أو تُهدم – في التعليقات، والمشاركات، والتغريدات، وعناوين الأخبار الرقمية. </a:t>
            </a:r>
          </a:p>
        </p:txBody>
      </p:sp>
    </p:spTree>
    <p:extLst>
      <p:ext uri="{BB962C8B-B14F-4D97-AF65-F5344CB8AC3E}">
        <p14:creationId xmlns:p14="http://schemas.microsoft.com/office/powerpoint/2010/main" val="18943828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6EE974-CE11-72D9-460C-AA471163F1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5464AA-6242-70CD-DD89-4E38D34FDE4D}"/>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901C690-722E-7C37-85F1-FD5B816034CF}"/>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9BCC825-83F0-7DBF-0301-4DE691AF8EEB}"/>
              </a:ext>
            </a:extLst>
          </p:cNvPr>
          <p:cNvSpPr/>
          <p:nvPr/>
        </p:nvSpPr>
        <p:spPr>
          <a:xfrm>
            <a:off x="180431" y="1429455"/>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68E8343-65FA-30C1-6C73-A9AB4CC35AF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9F158D0-1BF8-9D97-989A-D5A6838B4A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1B5C2EB-5F8A-0468-4563-70D7ADCF8E25}"/>
              </a:ext>
            </a:extLst>
          </p:cNvPr>
          <p:cNvSpPr/>
          <p:nvPr/>
        </p:nvSpPr>
        <p:spPr>
          <a:xfrm>
            <a:off x="2198949" y="487882"/>
            <a:ext cx="8890392"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مفهوم الصورة الذهنية  </a:t>
            </a:r>
            <a:r>
              <a:rPr lang="en-US" sz="2400" b="1" dirty="0">
                <a:solidFill>
                  <a:srgbClr val="00B0F0"/>
                </a:solidFill>
                <a:latin typeface="Alexandria" pitchFamily="2" charset="-78"/>
                <a:cs typeface="Alexandria" pitchFamily="2" charset="-78"/>
              </a:rPr>
              <a:t>Image Perception</a:t>
            </a:r>
            <a:endParaRPr lang="ar-EG" sz="2400" b="1" dirty="0">
              <a:solidFill>
                <a:srgbClr val="00B0F0"/>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24076B27-EA75-9451-A01B-F49F10D7F3DA}"/>
              </a:ext>
            </a:extLst>
          </p:cNvPr>
          <p:cNvSpPr txBox="1"/>
          <p:nvPr/>
        </p:nvSpPr>
        <p:spPr>
          <a:xfrm>
            <a:off x="651890" y="1661859"/>
            <a:ext cx="10944773" cy="876458"/>
          </a:xfrm>
          <a:prstGeom prst="rect">
            <a:avLst/>
          </a:prstGeom>
          <a:noFill/>
        </p:spPr>
        <p:txBody>
          <a:bodyPr wrap="square" rtlCol="1">
            <a:spAutoFit/>
          </a:bodyPr>
          <a:lstStyle/>
          <a:p>
            <a:pPr marL="285750" indent="-285750" algn="ctr"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الصورة الذهنية هي: </a:t>
            </a:r>
            <a:r>
              <a:rPr lang="ar-EG" dirty="0">
                <a:latin typeface="Alexandria" pitchFamily="2" charset="-78"/>
                <a:cs typeface="Alexandria" pitchFamily="2" charset="-78"/>
              </a:rPr>
              <a:t>الانطباع الكلي أو التصور المعرفي والعاطفي الذي يتكون في عقل الجمهور تجاه جهة ما (مؤسسة، علامة تجارية، شخصية، دولة)، سواءً كان هذا التصور إيجابيًا أم سلبيًا، واعيًا أم غير واعٍ.</a:t>
            </a:r>
          </a:p>
        </p:txBody>
      </p:sp>
      <p:sp>
        <p:nvSpPr>
          <p:cNvPr id="7" name="TextBox 6">
            <a:extLst>
              <a:ext uri="{FF2B5EF4-FFF2-40B4-BE49-F238E27FC236}">
                <a16:creationId xmlns:a16="http://schemas.microsoft.com/office/drawing/2014/main" id="{7B7B7FDD-EF34-5681-31B4-E2EEBFD35CF7}"/>
              </a:ext>
            </a:extLst>
          </p:cNvPr>
          <p:cNvSpPr txBox="1"/>
          <p:nvPr/>
        </p:nvSpPr>
        <p:spPr>
          <a:xfrm>
            <a:off x="501772" y="2673086"/>
            <a:ext cx="11188455" cy="3368551"/>
          </a:xfrm>
          <a:prstGeom prst="rect">
            <a:avLst/>
          </a:prstGeom>
          <a:noFill/>
        </p:spPr>
        <p:txBody>
          <a:bodyPr wrap="square" rtlCol="1">
            <a:spAutoFit/>
          </a:bodyPr>
          <a:lstStyle/>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 أو تٌعرف بأنها: </a:t>
            </a:r>
            <a:r>
              <a:rPr lang="ar-EG" dirty="0">
                <a:latin typeface="Alexandria" pitchFamily="2" charset="-78"/>
                <a:cs typeface="Alexandria" pitchFamily="2" charset="-78"/>
              </a:rPr>
              <a:t>الإدراك الذي يتكوّن في ذهن الفرد نتيجة لتعرضه المتكرر والمباشر أو غير المباشر لرسائل متعلقة بمؤسسة أو فكرة أو منتج معين.</a:t>
            </a:r>
          </a:p>
          <a:p>
            <a:pPr algn="just" rtl="1">
              <a:lnSpc>
                <a:spcPct val="150000"/>
              </a:lnSpc>
            </a:pPr>
            <a:endParaRPr lang="ar-EG" dirty="0">
              <a:latin typeface="Alexandria" pitchFamily="2" charset="-78"/>
              <a:cs typeface="Alexandria" pitchFamily="2" charset="-78"/>
            </a:endParaRPr>
          </a:p>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 من وجهة نظر العلاقات العامة: </a:t>
            </a:r>
            <a:r>
              <a:rPr lang="ar-EG" dirty="0">
                <a:latin typeface="Alexandria" pitchFamily="2" charset="-78"/>
                <a:cs typeface="Alexandria" pitchFamily="2" charset="-78"/>
              </a:rPr>
              <a:t>هي الرسالة التي تتعمّد المؤسسة تشكيلها في أذهان الجمهور، باستخدام أدوات الإعلام التقليدي والرقمي</a:t>
            </a:r>
            <a:r>
              <a:rPr lang="ar-EG" dirty="0"/>
              <a:t>.</a:t>
            </a:r>
          </a:p>
          <a:p>
            <a:pPr algn="just" rtl="1">
              <a:lnSpc>
                <a:spcPct val="150000"/>
              </a:lnSpc>
            </a:pPr>
            <a:endParaRPr lang="ar-EG" dirty="0"/>
          </a:p>
          <a:p>
            <a:pPr marL="285750" indent="-285750" algn="just" rtl="1">
              <a:lnSpc>
                <a:spcPct val="150000"/>
              </a:lnSpc>
              <a:buClr>
                <a:schemeClr val="accent2"/>
              </a:buClr>
              <a:buFont typeface="Wingdings" panose="05000000000000000000" pitchFamily="2" charset="2"/>
              <a:buChar char="v"/>
            </a:pPr>
            <a:r>
              <a:rPr lang="ar-EG" b="1" dirty="0">
                <a:solidFill>
                  <a:srgbClr val="00B0F0"/>
                </a:solidFill>
                <a:latin typeface="Alexandria" pitchFamily="2" charset="-78"/>
                <a:cs typeface="Alexandria" pitchFamily="2" charset="-78"/>
              </a:rPr>
              <a:t>وفي عصر الإعلام الرقمي: </a:t>
            </a:r>
            <a:r>
              <a:rPr lang="ar-EG" dirty="0">
                <a:latin typeface="Alexandria" pitchFamily="2" charset="-78"/>
                <a:cs typeface="Alexandria" pitchFamily="2" charset="-78"/>
              </a:rPr>
              <a:t>أصبحت هذه الصورة تُبنى وتتأثر من خلال المحتوى المتداول عبر الإنترنت: منصات التواصل، مواقع الويب، محركات البحث، والإعلانات الموجهة.</a:t>
            </a:r>
            <a:endParaRPr lang="ar-EG" dirty="0"/>
          </a:p>
        </p:txBody>
      </p:sp>
    </p:spTree>
    <p:extLst>
      <p:ext uri="{BB962C8B-B14F-4D97-AF65-F5344CB8AC3E}">
        <p14:creationId xmlns:p14="http://schemas.microsoft.com/office/powerpoint/2010/main" val="193849599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907A1-2223-B5FF-353D-C622CE37A5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01B1B5-EFEA-0885-8F14-4070E2D8FCD2}"/>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531F55A-0CF6-5DDE-59BD-E0E0ECDFE02B}"/>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6E33700-96D5-D8FC-DC73-F27BEFC8584C}"/>
              </a:ext>
            </a:extLst>
          </p:cNvPr>
          <p:cNvSpPr/>
          <p:nvPr/>
        </p:nvSpPr>
        <p:spPr>
          <a:xfrm>
            <a:off x="124997" y="1410268"/>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F098A1E-FA37-C1DF-BDAA-F13F22787B3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8284101-AC20-99C6-E4D3-FA88CA3663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77D7643-D8FA-7469-5CC8-333A96E3D81A}"/>
              </a:ext>
            </a:extLst>
          </p:cNvPr>
          <p:cNvSpPr/>
          <p:nvPr/>
        </p:nvSpPr>
        <p:spPr>
          <a:xfrm>
            <a:off x="3581965" y="637769"/>
            <a:ext cx="4840941"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الصورة الذهنية</a:t>
            </a:r>
          </a:p>
        </p:txBody>
      </p:sp>
      <p:grpSp>
        <p:nvGrpSpPr>
          <p:cNvPr id="4" name="Group 3">
            <a:extLst>
              <a:ext uri="{FF2B5EF4-FFF2-40B4-BE49-F238E27FC236}">
                <a16:creationId xmlns:a16="http://schemas.microsoft.com/office/drawing/2014/main" id="{8BA8F1B8-316D-3733-D1B6-E152B1109AE6}"/>
              </a:ext>
            </a:extLst>
          </p:cNvPr>
          <p:cNvGrpSpPr/>
          <p:nvPr/>
        </p:nvGrpSpPr>
        <p:grpSpPr>
          <a:xfrm>
            <a:off x="3430776" y="2488288"/>
            <a:ext cx="1836451" cy="2526577"/>
            <a:chOff x="4007745" y="2336256"/>
            <a:chExt cx="1763803" cy="2220541"/>
          </a:xfrm>
        </p:grpSpPr>
        <p:sp>
          <p:nvSpPr>
            <p:cNvPr id="7" name="Freeform 15">
              <a:extLst>
                <a:ext uri="{FF2B5EF4-FFF2-40B4-BE49-F238E27FC236}">
                  <a16:creationId xmlns:a16="http://schemas.microsoft.com/office/drawing/2014/main" id="{A3CEB804-64F2-6FD8-A621-21482BC1E8F9}"/>
                </a:ext>
              </a:extLst>
            </p:cNvPr>
            <p:cNvSpPr/>
            <p:nvPr/>
          </p:nvSpPr>
          <p:spPr>
            <a:xfrm>
              <a:off x="4007745" y="2336256"/>
              <a:ext cx="1763803" cy="987562"/>
            </a:xfrm>
            <a:custGeom>
              <a:avLst/>
              <a:gdLst>
                <a:gd name="connsiteX0" fmla="*/ 91660 w 203539"/>
                <a:gd name="connsiteY0" fmla="*/ 20230 h 113962"/>
                <a:gd name="connsiteX1" fmla="*/ 200170 w 203539"/>
                <a:gd name="connsiteY1" fmla="*/ 113963 h 113962"/>
                <a:gd name="connsiteX2" fmla="*/ 203540 w 203539"/>
                <a:gd name="connsiteY2" fmla="*/ 110591 h 113962"/>
                <a:gd name="connsiteX3" fmla="*/ 95030 w 203539"/>
                <a:gd name="connsiteY3" fmla="*/ 16858 h 113962"/>
                <a:gd name="connsiteX4" fmla="*/ 50548 w 203539"/>
                <a:gd name="connsiteY4" fmla="*/ 0 h 113962"/>
                <a:gd name="connsiteX5" fmla="*/ 2696 w 203539"/>
                <a:gd name="connsiteY5" fmla="*/ 0 h 113962"/>
                <a:gd name="connsiteX6" fmla="*/ 0 w 203539"/>
                <a:gd name="connsiteY6" fmla="*/ 2697 h 113962"/>
                <a:gd name="connsiteX7" fmla="*/ 0 w 203539"/>
                <a:gd name="connsiteY7" fmla="*/ 2697 h 113962"/>
                <a:gd name="connsiteX8" fmla="*/ 2696 w 203539"/>
                <a:gd name="connsiteY8" fmla="*/ 5395 h 113962"/>
                <a:gd name="connsiteX9" fmla="*/ 50548 w 203539"/>
                <a:gd name="connsiteY9" fmla="*/ 5395 h 113962"/>
                <a:gd name="connsiteX10" fmla="*/ 91660 w 203539"/>
                <a:gd name="connsiteY10" fmla="*/ 20904 h 113962"/>
                <a:gd name="connsiteX0" fmla="*/ 91660 w 203540"/>
                <a:gd name="connsiteY0" fmla="*/ 20904 h 113963"/>
                <a:gd name="connsiteX1" fmla="*/ 200170 w 203540"/>
                <a:gd name="connsiteY1" fmla="*/ 113963 h 113963"/>
                <a:gd name="connsiteX2" fmla="*/ 203540 w 203540"/>
                <a:gd name="connsiteY2" fmla="*/ 110591 h 113963"/>
                <a:gd name="connsiteX3" fmla="*/ 95030 w 203540"/>
                <a:gd name="connsiteY3" fmla="*/ 16858 h 113963"/>
                <a:gd name="connsiteX4" fmla="*/ 50548 w 203540"/>
                <a:gd name="connsiteY4" fmla="*/ 0 h 113963"/>
                <a:gd name="connsiteX5" fmla="*/ 2696 w 203540"/>
                <a:gd name="connsiteY5" fmla="*/ 0 h 113963"/>
                <a:gd name="connsiteX6" fmla="*/ 0 w 203540"/>
                <a:gd name="connsiteY6" fmla="*/ 2697 h 113963"/>
                <a:gd name="connsiteX7" fmla="*/ 0 w 203540"/>
                <a:gd name="connsiteY7" fmla="*/ 2697 h 113963"/>
                <a:gd name="connsiteX8" fmla="*/ 2696 w 203540"/>
                <a:gd name="connsiteY8" fmla="*/ 5395 h 113963"/>
                <a:gd name="connsiteX9" fmla="*/ 50548 w 203540"/>
                <a:gd name="connsiteY9" fmla="*/ 5395 h 113963"/>
                <a:gd name="connsiteX10" fmla="*/ 91660 w 203540"/>
                <a:gd name="connsiteY10" fmla="*/ 20904 h 113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3540" h="113963">
                  <a:moveTo>
                    <a:pt x="91660" y="20904"/>
                  </a:moveTo>
                  <a:lnTo>
                    <a:pt x="200170" y="113963"/>
                  </a:lnTo>
                  <a:lnTo>
                    <a:pt x="203540" y="110591"/>
                  </a:lnTo>
                  <a:lnTo>
                    <a:pt x="95030" y="16858"/>
                  </a:lnTo>
                  <a:cubicBezTo>
                    <a:pt x="82899" y="6069"/>
                    <a:pt x="66723" y="0"/>
                    <a:pt x="50548" y="0"/>
                  </a:cubicBezTo>
                  <a:lnTo>
                    <a:pt x="2696" y="0"/>
                  </a:lnTo>
                  <a:cubicBezTo>
                    <a:pt x="1348" y="0"/>
                    <a:pt x="0" y="1349"/>
                    <a:pt x="0" y="2697"/>
                  </a:cubicBezTo>
                  <a:lnTo>
                    <a:pt x="0" y="2697"/>
                  </a:lnTo>
                  <a:cubicBezTo>
                    <a:pt x="0" y="4046"/>
                    <a:pt x="1348" y="5395"/>
                    <a:pt x="2696" y="5395"/>
                  </a:cubicBezTo>
                  <a:lnTo>
                    <a:pt x="50548" y="5395"/>
                  </a:lnTo>
                  <a:cubicBezTo>
                    <a:pt x="65375" y="5395"/>
                    <a:pt x="80203" y="10789"/>
                    <a:pt x="91660" y="20904"/>
                  </a:cubicBezTo>
                  <a:close/>
                </a:path>
              </a:pathLst>
            </a:custGeom>
            <a:solidFill>
              <a:schemeClr val="tx2"/>
            </a:solidFill>
            <a:ln w="0" cap="flat">
              <a:noFill/>
              <a:prstDash val="solid"/>
              <a:miter/>
            </a:ln>
          </p:spPr>
          <p:txBody>
            <a:bodyPr rtlCol="0" anchor="ctr"/>
            <a:lstStyle/>
            <a:p>
              <a:endParaRPr lang="en-US" sz="1350"/>
            </a:p>
          </p:txBody>
        </p:sp>
        <p:sp>
          <p:nvSpPr>
            <p:cNvPr id="8" name="Freeform 16">
              <a:extLst>
                <a:ext uri="{FF2B5EF4-FFF2-40B4-BE49-F238E27FC236}">
                  <a16:creationId xmlns:a16="http://schemas.microsoft.com/office/drawing/2014/main" id="{D7E18F50-1085-92E7-EACE-7CF521B8022C}"/>
                </a:ext>
              </a:extLst>
            </p:cNvPr>
            <p:cNvSpPr/>
            <p:nvPr/>
          </p:nvSpPr>
          <p:spPr>
            <a:xfrm>
              <a:off x="4007745" y="3563395"/>
              <a:ext cx="1763803" cy="993402"/>
            </a:xfrm>
            <a:custGeom>
              <a:avLst/>
              <a:gdLst>
                <a:gd name="connsiteX0" fmla="*/ 95030 w 203539"/>
                <a:gd name="connsiteY0" fmla="*/ 97104 h 114637"/>
                <a:gd name="connsiteX1" fmla="*/ 203540 w 203539"/>
                <a:gd name="connsiteY1" fmla="*/ 3372 h 114637"/>
                <a:gd name="connsiteX2" fmla="*/ 200170 w 203539"/>
                <a:gd name="connsiteY2" fmla="*/ 0 h 114637"/>
                <a:gd name="connsiteX3" fmla="*/ 91660 w 203539"/>
                <a:gd name="connsiteY3" fmla="*/ 93733 h 114637"/>
                <a:gd name="connsiteX4" fmla="*/ 50548 w 203539"/>
                <a:gd name="connsiteY4" fmla="*/ 109243 h 114637"/>
                <a:gd name="connsiteX5" fmla="*/ 2696 w 203539"/>
                <a:gd name="connsiteY5" fmla="*/ 109243 h 114637"/>
                <a:gd name="connsiteX6" fmla="*/ 0 w 203539"/>
                <a:gd name="connsiteY6" fmla="*/ 111940 h 114637"/>
                <a:gd name="connsiteX7" fmla="*/ 0 w 203539"/>
                <a:gd name="connsiteY7" fmla="*/ 111940 h 114637"/>
                <a:gd name="connsiteX8" fmla="*/ 2696 w 203539"/>
                <a:gd name="connsiteY8" fmla="*/ 114637 h 114637"/>
                <a:gd name="connsiteX9" fmla="*/ 50548 w 203539"/>
                <a:gd name="connsiteY9" fmla="*/ 114637 h 114637"/>
                <a:gd name="connsiteX10" fmla="*/ 95030 w 203539"/>
                <a:gd name="connsiteY10" fmla="*/ 97779 h 114637"/>
                <a:gd name="connsiteX0" fmla="*/ 95030 w 203540"/>
                <a:gd name="connsiteY0" fmla="*/ 97779 h 114637"/>
                <a:gd name="connsiteX1" fmla="*/ 203540 w 203540"/>
                <a:gd name="connsiteY1" fmla="*/ 3372 h 114637"/>
                <a:gd name="connsiteX2" fmla="*/ 200170 w 203540"/>
                <a:gd name="connsiteY2" fmla="*/ 0 h 114637"/>
                <a:gd name="connsiteX3" fmla="*/ 91660 w 203540"/>
                <a:gd name="connsiteY3" fmla="*/ 93733 h 114637"/>
                <a:gd name="connsiteX4" fmla="*/ 50548 w 203540"/>
                <a:gd name="connsiteY4" fmla="*/ 109243 h 114637"/>
                <a:gd name="connsiteX5" fmla="*/ 2696 w 203540"/>
                <a:gd name="connsiteY5" fmla="*/ 109243 h 114637"/>
                <a:gd name="connsiteX6" fmla="*/ 0 w 203540"/>
                <a:gd name="connsiteY6" fmla="*/ 111940 h 114637"/>
                <a:gd name="connsiteX7" fmla="*/ 0 w 203540"/>
                <a:gd name="connsiteY7" fmla="*/ 111940 h 114637"/>
                <a:gd name="connsiteX8" fmla="*/ 2696 w 203540"/>
                <a:gd name="connsiteY8" fmla="*/ 114637 h 114637"/>
                <a:gd name="connsiteX9" fmla="*/ 50548 w 203540"/>
                <a:gd name="connsiteY9" fmla="*/ 114637 h 114637"/>
                <a:gd name="connsiteX10" fmla="*/ 95030 w 203540"/>
                <a:gd name="connsiteY10" fmla="*/ 97779 h 114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3540" h="114637">
                  <a:moveTo>
                    <a:pt x="95030" y="97779"/>
                  </a:moveTo>
                  <a:lnTo>
                    <a:pt x="203540" y="3372"/>
                  </a:lnTo>
                  <a:lnTo>
                    <a:pt x="200170" y="0"/>
                  </a:lnTo>
                  <a:lnTo>
                    <a:pt x="91660" y="93733"/>
                  </a:lnTo>
                  <a:cubicBezTo>
                    <a:pt x="80203" y="103848"/>
                    <a:pt x="65375" y="109243"/>
                    <a:pt x="50548" y="109243"/>
                  </a:cubicBezTo>
                  <a:lnTo>
                    <a:pt x="2696" y="109243"/>
                  </a:lnTo>
                  <a:cubicBezTo>
                    <a:pt x="1348" y="109243"/>
                    <a:pt x="0" y="110591"/>
                    <a:pt x="0" y="111940"/>
                  </a:cubicBezTo>
                  <a:lnTo>
                    <a:pt x="0" y="111940"/>
                  </a:lnTo>
                  <a:cubicBezTo>
                    <a:pt x="0" y="113289"/>
                    <a:pt x="1348" y="114637"/>
                    <a:pt x="2696" y="114637"/>
                  </a:cubicBezTo>
                  <a:lnTo>
                    <a:pt x="50548" y="114637"/>
                  </a:lnTo>
                  <a:cubicBezTo>
                    <a:pt x="66723" y="114637"/>
                    <a:pt x="82899" y="108568"/>
                    <a:pt x="95030" y="97779"/>
                  </a:cubicBezTo>
                  <a:close/>
                </a:path>
              </a:pathLst>
            </a:custGeom>
            <a:solidFill>
              <a:schemeClr val="tx2"/>
            </a:solidFill>
            <a:ln w="0" cap="flat">
              <a:noFill/>
              <a:prstDash val="solid"/>
              <a:miter/>
            </a:ln>
          </p:spPr>
          <p:txBody>
            <a:bodyPr rtlCol="0" anchor="ctr"/>
            <a:lstStyle/>
            <a:p>
              <a:endParaRPr lang="en-US" sz="1350"/>
            </a:p>
          </p:txBody>
        </p:sp>
        <p:sp>
          <p:nvSpPr>
            <p:cNvPr id="9" name="Freeform 17">
              <a:extLst>
                <a:ext uri="{FF2B5EF4-FFF2-40B4-BE49-F238E27FC236}">
                  <a16:creationId xmlns:a16="http://schemas.microsoft.com/office/drawing/2014/main" id="{3D272FEC-D4FF-D56B-1CA3-EB9F9102ACC4}"/>
                </a:ext>
              </a:extLst>
            </p:cNvPr>
            <p:cNvSpPr/>
            <p:nvPr/>
          </p:nvSpPr>
          <p:spPr>
            <a:xfrm>
              <a:off x="4013587" y="3066698"/>
              <a:ext cx="1752122" cy="771345"/>
            </a:xfrm>
            <a:custGeom>
              <a:avLst/>
              <a:gdLst>
                <a:gd name="connsiteX0" fmla="*/ 84920 w 202191"/>
                <a:gd name="connsiteY0" fmla="*/ 84292 h 89012"/>
                <a:gd name="connsiteX1" fmla="*/ 202192 w 202191"/>
                <a:gd name="connsiteY1" fmla="*/ 47204 h 89012"/>
                <a:gd name="connsiteX2" fmla="*/ 200844 w 202191"/>
                <a:gd name="connsiteY2" fmla="*/ 43832 h 89012"/>
                <a:gd name="connsiteX3" fmla="*/ 202192 w 202191"/>
                <a:gd name="connsiteY3" fmla="*/ 40460 h 89012"/>
                <a:gd name="connsiteX4" fmla="*/ 84920 w 202191"/>
                <a:gd name="connsiteY4" fmla="*/ 3372 h 89012"/>
                <a:gd name="connsiteX5" fmla="*/ 64701 w 202191"/>
                <a:gd name="connsiteY5" fmla="*/ 0 h 89012"/>
                <a:gd name="connsiteX6" fmla="*/ 2696 w 202191"/>
                <a:gd name="connsiteY6" fmla="*/ 0 h 89012"/>
                <a:gd name="connsiteX7" fmla="*/ 0 w 202191"/>
                <a:gd name="connsiteY7" fmla="*/ 2697 h 89012"/>
                <a:gd name="connsiteX8" fmla="*/ 0 w 202191"/>
                <a:gd name="connsiteY8" fmla="*/ 2697 h 89012"/>
                <a:gd name="connsiteX9" fmla="*/ 2696 w 202191"/>
                <a:gd name="connsiteY9" fmla="*/ 5395 h 89012"/>
                <a:gd name="connsiteX10" fmla="*/ 64701 w 202191"/>
                <a:gd name="connsiteY10" fmla="*/ 5395 h 89012"/>
                <a:gd name="connsiteX11" fmla="*/ 83573 w 202191"/>
                <a:gd name="connsiteY11" fmla="*/ 8092 h 89012"/>
                <a:gd name="connsiteX12" fmla="*/ 197474 w 202191"/>
                <a:gd name="connsiteY12" fmla="*/ 44506 h 89012"/>
                <a:gd name="connsiteX13" fmla="*/ 83573 w 202191"/>
                <a:gd name="connsiteY13" fmla="*/ 80920 h 89012"/>
                <a:gd name="connsiteX14" fmla="*/ 64701 w 202191"/>
                <a:gd name="connsiteY14" fmla="*/ 83618 h 89012"/>
                <a:gd name="connsiteX15" fmla="*/ 2696 w 202191"/>
                <a:gd name="connsiteY15" fmla="*/ 83618 h 89012"/>
                <a:gd name="connsiteX16" fmla="*/ 0 w 202191"/>
                <a:gd name="connsiteY16" fmla="*/ 86315 h 89012"/>
                <a:gd name="connsiteX17" fmla="*/ 0 w 202191"/>
                <a:gd name="connsiteY17" fmla="*/ 86315 h 89012"/>
                <a:gd name="connsiteX18" fmla="*/ 2696 w 202191"/>
                <a:gd name="connsiteY18" fmla="*/ 89012 h 89012"/>
                <a:gd name="connsiteX19" fmla="*/ 64701 w 202191"/>
                <a:gd name="connsiteY19" fmla="*/ 89012 h 89012"/>
                <a:gd name="connsiteX20" fmla="*/ 84920 w 202191"/>
                <a:gd name="connsiteY20" fmla="*/ 85641 h 89012"/>
                <a:gd name="connsiteX0" fmla="*/ 84920 w 202192"/>
                <a:gd name="connsiteY0" fmla="*/ 85641 h 89012"/>
                <a:gd name="connsiteX1" fmla="*/ 202192 w 202192"/>
                <a:gd name="connsiteY1" fmla="*/ 47204 h 89012"/>
                <a:gd name="connsiteX2" fmla="*/ 200844 w 202192"/>
                <a:gd name="connsiteY2" fmla="*/ 43832 h 89012"/>
                <a:gd name="connsiteX3" fmla="*/ 202192 w 202192"/>
                <a:gd name="connsiteY3" fmla="*/ 40460 h 89012"/>
                <a:gd name="connsiteX4" fmla="*/ 84920 w 202192"/>
                <a:gd name="connsiteY4" fmla="*/ 3372 h 89012"/>
                <a:gd name="connsiteX5" fmla="*/ 64701 w 202192"/>
                <a:gd name="connsiteY5" fmla="*/ 0 h 89012"/>
                <a:gd name="connsiteX6" fmla="*/ 2696 w 202192"/>
                <a:gd name="connsiteY6" fmla="*/ 0 h 89012"/>
                <a:gd name="connsiteX7" fmla="*/ 0 w 202192"/>
                <a:gd name="connsiteY7" fmla="*/ 2697 h 89012"/>
                <a:gd name="connsiteX8" fmla="*/ 0 w 202192"/>
                <a:gd name="connsiteY8" fmla="*/ 2697 h 89012"/>
                <a:gd name="connsiteX9" fmla="*/ 2696 w 202192"/>
                <a:gd name="connsiteY9" fmla="*/ 5395 h 89012"/>
                <a:gd name="connsiteX10" fmla="*/ 64701 w 202192"/>
                <a:gd name="connsiteY10" fmla="*/ 5395 h 89012"/>
                <a:gd name="connsiteX11" fmla="*/ 83573 w 202192"/>
                <a:gd name="connsiteY11" fmla="*/ 8092 h 89012"/>
                <a:gd name="connsiteX12" fmla="*/ 197474 w 202192"/>
                <a:gd name="connsiteY12" fmla="*/ 44506 h 89012"/>
                <a:gd name="connsiteX13" fmla="*/ 83573 w 202192"/>
                <a:gd name="connsiteY13" fmla="*/ 80920 h 89012"/>
                <a:gd name="connsiteX14" fmla="*/ 64701 w 202192"/>
                <a:gd name="connsiteY14" fmla="*/ 83618 h 89012"/>
                <a:gd name="connsiteX15" fmla="*/ 2696 w 202192"/>
                <a:gd name="connsiteY15" fmla="*/ 83618 h 89012"/>
                <a:gd name="connsiteX16" fmla="*/ 0 w 202192"/>
                <a:gd name="connsiteY16" fmla="*/ 86315 h 89012"/>
                <a:gd name="connsiteX17" fmla="*/ 0 w 202192"/>
                <a:gd name="connsiteY17" fmla="*/ 86315 h 89012"/>
                <a:gd name="connsiteX18" fmla="*/ 2696 w 202192"/>
                <a:gd name="connsiteY18" fmla="*/ 89012 h 89012"/>
                <a:gd name="connsiteX19" fmla="*/ 64701 w 202192"/>
                <a:gd name="connsiteY19" fmla="*/ 89012 h 89012"/>
                <a:gd name="connsiteX20" fmla="*/ 84920 w 202192"/>
                <a:gd name="connsiteY20" fmla="*/ 85641 h 89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2192" h="89012">
                  <a:moveTo>
                    <a:pt x="84920" y="85641"/>
                  </a:moveTo>
                  <a:lnTo>
                    <a:pt x="202192" y="47204"/>
                  </a:lnTo>
                  <a:lnTo>
                    <a:pt x="200844" y="43832"/>
                  </a:lnTo>
                  <a:lnTo>
                    <a:pt x="202192" y="40460"/>
                  </a:lnTo>
                  <a:lnTo>
                    <a:pt x="84920" y="3372"/>
                  </a:lnTo>
                  <a:cubicBezTo>
                    <a:pt x="78181" y="1349"/>
                    <a:pt x="71441" y="0"/>
                    <a:pt x="64701" y="0"/>
                  </a:cubicBezTo>
                  <a:lnTo>
                    <a:pt x="2696" y="0"/>
                  </a:lnTo>
                  <a:cubicBezTo>
                    <a:pt x="1348" y="0"/>
                    <a:pt x="0" y="1349"/>
                    <a:pt x="0" y="2697"/>
                  </a:cubicBezTo>
                  <a:lnTo>
                    <a:pt x="0" y="2697"/>
                  </a:lnTo>
                  <a:cubicBezTo>
                    <a:pt x="0" y="4046"/>
                    <a:pt x="1348" y="5395"/>
                    <a:pt x="2696" y="5395"/>
                  </a:cubicBezTo>
                  <a:lnTo>
                    <a:pt x="64701" y="5395"/>
                  </a:lnTo>
                  <a:cubicBezTo>
                    <a:pt x="71441" y="5395"/>
                    <a:pt x="77507" y="6069"/>
                    <a:pt x="83573" y="8092"/>
                  </a:cubicBezTo>
                  <a:lnTo>
                    <a:pt x="197474" y="44506"/>
                  </a:lnTo>
                  <a:lnTo>
                    <a:pt x="83573" y="80920"/>
                  </a:lnTo>
                  <a:cubicBezTo>
                    <a:pt x="77507" y="82943"/>
                    <a:pt x="70767" y="83618"/>
                    <a:pt x="64701" y="83618"/>
                  </a:cubicBezTo>
                  <a:lnTo>
                    <a:pt x="2696" y="83618"/>
                  </a:lnTo>
                  <a:cubicBezTo>
                    <a:pt x="1348" y="83618"/>
                    <a:pt x="0" y="84966"/>
                    <a:pt x="0" y="86315"/>
                  </a:cubicBezTo>
                  <a:lnTo>
                    <a:pt x="0" y="86315"/>
                  </a:lnTo>
                  <a:cubicBezTo>
                    <a:pt x="0" y="87664"/>
                    <a:pt x="1348" y="89012"/>
                    <a:pt x="2696" y="89012"/>
                  </a:cubicBezTo>
                  <a:lnTo>
                    <a:pt x="64701" y="89012"/>
                  </a:lnTo>
                  <a:cubicBezTo>
                    <a:pt x="71441" y="89012"/>
                    <a:pt x="78855" y="87664"/>
                    <a:pt x="84920" y="85641"/>
                  </a:cubicBezTo>
                  <a:close/>
                </a:path>
              </a:pathLst>
            </a:custGeom>
            <a:solidFill>
              <a:schemeClr val="tx2"/>
            </a:solidFill>
            <a:ln w="0" cap="flat">
              <a:noFill/>
              <a:prstDash val="solid"/>
              <a:miter/>
            </a:ln>
          </p:spPr>
          <p:txBody>
            <a:bodyPr rtlCol="0" anchor="ctr"/>
            <a:lstStyle/>
            <a:p>
              <a:endParaRPr lang="en-US" sz="1350"/>
            </a:p>
          </p:txBody>
        </p:sp>
      </p:grpSp>
      <p:grpSp>
        <p:nvGrpSpPr>
          <p:cNvPr id="10" name="Group 9">
            <a:extLst>
              <a:ext uri="{FF2B5EF4-FFF2-40B4-BE49-F238E27FC236}">
                <a16:creationId xmlns:a16="http://schemas.microsoft.com/office/drawing/2014/main" id="{B06B9400-7232-B1E9-00C0-6BFD72EF674F}"/>
              </a:ext>
            </a:extLst>
          </p:cNvPr>
          <p:cNvGrpSpPr/>
          <p:nvPr/>
        </p:nvGrpSpPr>
        <p:grpSpPr>
          <a:xfrm>
            <a:off x="6902117" y="2558714"/>
            <a:ext cx="1836453" cy="2526577"/>
            <a:chOff x="6530796" y="2336256"/>
            <a:chExt cx="1763804" cy="2220541"/>
          </a:xfrm>
        </p:grpSpPr>
        <p:sp>
          <p:nvSpPr>
            <p:cNvPr id="11" name="Freeform 22">
              <a:extLst>
                <a:ext uri="{FF2B5EF4-FFF2-40B4-BE49-F238E27FC236}">
                  <a16:creationId xmlns:a16="http://schemas.microsoft.com/office/drawing/2014/main" id="{743275F4-ABAE-681B-BCD6-212D52A49A44}"/>
                </a:ext>
              </a:extLst>
            </p:cNvPr>
            <p:cNvSpPr/>
            <p:nvPr/>
          </p:nvSpPr>
          <p:spPr>
            <a:xfrm>
              <a:off x="6530796" y="2336256"/>
              <a:ext cx="1763803" cy="987562"/>
            </a:xfrm>
            <a:custGeom>
              <a:avLst/>
              <a:gdLst>
                <a:gd name="connsiteX0" fmla="*/ 111879 w 203539"/>
                <a:gd name="connsiteY0" fmla="*/ 20230 h 113962"/>
                <a:gd name="connsiteX1" fmla="*/ 3370 w 203539"/>
                <a:gd name="connsiteY1" fmla="*/ 113963 h 113962"/>
                <a:gd name="connsiteX2" fmla="*/ 0 w 203539"/>
                <a:gd name="connsiteY2" fmla="*/ 110591 h 113962"/>
                <a:gd name="connsiteX3" fmla="*/ 108509 w 203539"/>
                <a:gd name="connsiteY3" fmla="*/ 16858 h 113962"/>
                <a:gd name="connsiteX4" fmla="*/ 152992 w 203539"/>
                <a:gd name="connsiteY4" fmla="*/ 0 h 113962"/>
                <a:gd name="connsiteX5" fmla="*/ 200844 w 203539"/>
                <a:gd name="connsiteY5" fmla="*/ 0 h 113962"/>
                <a:gd name="connsiteX6" fmla="*/ 203540 w 203539"/>
                <a:gd name="connsiteY6" fmla="*/ 2697 h 113962"/>
                <a:gd name="connsiteX7" fmla="*/ 203540 w 203539"/>
                <a:gd name="connsiteY7" fmla="*/ 2697 h 113962"/>
                <a:gd name="connsiteX8" fmla="*/ 200844 w 203539"/>
                <a:gd name="connsiteY8" fmla="*/ 5395 h 113962"/>
                <a:gd name="connsiteX9" fmla="*/ 152992 w 203539"/>
                <a:gd name="connsiteY9" fmla="*/ 5395 h 113962"/>
                <a:gd name="connsiteX10" fmla="*/ 111879 w 203539"/>
                <a:gd name="connsiteY10" fmla="*/ 20904 h 113962"/>
                <a:gd name="connsiteX0" fmla="*/ 111879 w 203540"/>
                <a:gd name="connsiteY0" fmla="*/ 20904 h 113963"/>
                <a:gd name="connsiteX1" fmla="*/ 3370 w 203540"/>
                <a:gd name="connsiteY1" fmla="*/ 113963 h 113963"/>
                <a:gd name="connsiteX2" fmla="*/ 0 w 203540"/>
                <a:gd name="connsiteY2" fmla="*/ 110591 h 113963"/>
                <a:gd name="connsiteX3" fmla="*/ 108509 w 203540"/>
                <a:gd name="connsiteY3" fmla="*/ 16858 h 113963"/>
                <a:gd name="connsiteX4" fmla="*/ 152992 w 203540"/>
                <a:gd name="connsiteY4" fmla="*/ 0 h 113963"/>
                <a:gd name="connsiteX5" fmla="*/ 200844 w 203540"/>
                <a:gd name="connsiteY5" fmla="*/ 0 h 113963"/>
                <a:gd name="connsiteX6" fmla="*/ 203540 w 203540"/>
                <a:gd name="connsiteY6" fmla="*/ 2697 h 113963"/>
                <a:gd name="connsiteX7" fmla="*/ 203540 w 203540"/>
                <a:gd name="connsiteY7" fmla="*/ 2697 h 113963"/>
                <a:gd name="connsiteX8" fmla="*/ 200844 w 203540"/>
                <a:gd name="connsiteY8" fmla="*/ 5395 h 113963"/>
                <a:gd name="connsiteX9" fmla="*/ 152992 w 203540"/>
                <a:gd name="connsiteY9" fmla="*/ 5395 h 113963"/>
                <a:gd name="connsiteX10" fmla="*/ 111879 w 203540"/>
                <a:gd name="connsiteY10" fmla="*/ 20904 h 113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3540" h="113963">
                  <a:moveTo>
                    <a:pt x="111879" y="20904"/>
                  </a:moveTo>
                  <a:lnTo>
                    <a:pt x="3370" y="113963"/>
                  </a:lnTo>
                  <a:lnTo>
                    <a:pt x="0" y="110591"/>
                  </a:lnTo>
                  <a:lnTo>
                    <a:pt x="108509" y="16858"/>
                  </a:lnTo>
                  <a:cubicBezTo>
                    <a:pt x="120641" y="6069"/>
                    <a:pt x="136816" y="0"/>
                    <a:pt x="152992" y="0"/>
                  </a:cubicBezTo>
                  <a:lnTo>
                    <a:pt x="200844" y="0"/>
                  </a:lnTo>
                  <a:cubicBezTo>
                    <a:pt x="202192" y="0"/>
                    <a:pt x="203540" y="1349"/>
                    <a:pt x="203540" y="2697"/>
                  </a:cubicBezTo>
                  <a:lnTo>
                    <a:pt x="203540" y="2697"/>
                  </a:lnTo>
                  <a:cubicBezTo>
                    <a:pt x="203540" y="4046"/>
                    <a:pt x="202192" y="5395"/>
                    <a:pt x="200844" y="5395"/>
                  </a:cubicBezTo>
                  <a:lnTo>
                    <a:pt x="152992" y="5395"/>
                  </a:lnTo>
                  <a:cubicBezTo>
                    <a:pt x="138164" y="5395"/>
                    <a:pt x="123337" y="10789"/>
                    <a:pt x="111879" y="20904"/>
                  </a:cubicBezTo>
                  <a:close/>
                </a:path>
              </a:pathLst>
            </a:custGeom>
            <a:solidFill>
              <a:schemeClr val="tx2"/>
            </a:solidFill>
            <a:ln w="0" cap="flat">
              <a:noFill/>
              <a:prstDash val="solid"/>
              <a:miter/>
            </a:ln>
          </p:spPr>
          <p:txBody>
            <a:bodyPr rtlCol="0" anchor="ctr"/>
            <a:lstStyle/>
            <a:p>
              <a:endParaRPr lang="en-US" sz="1350"/>
            </a:p>
          </p:txBody>
        </p:sp>
        <p:sp>
          <p:nvSpPr>
            <p:cNvPr id="12" name="Freeform 23">
              <a:extLst>
                <a:ext uri="{FF2B5EF4-FFF2-40B4-BE49-F238E27FC236}">
                  <a16:creationId xmlns:a16="http://schemas.microsoft.com/office/drawing/2014/main" id="{BDC5AD65-CF6D-A260-A779-240D0D068137}"/>
                </a:ext>
              </a:extLst>
            </p:cNvPr>
            <p:cNvSpPr/>
            <p:nvPr/>
          </p:nvSpPr>
          <p:spPr>
            <a:xfrm>
              <a:off x="6530796" y="3563395"/>
              <a:ext cx="1763803" cy="993402"/>
            </a:xfrm>
            <a:custGeom>
              <a:avLst/>
              <a:gdLst>
                <a:gd name="connsiteX0" fmla="*/ 108509 w 203539"/>
                <a:gd name="connsiteY0" fmla="*/ 97104 h 114637"/>
                <a:gd name="connsiteX1" fmla="*/ 0 w 203539"/>
                <a:gd name="connsiteY1" fmla="*/ 3372 h 114637"/>
                <a:gd name="connsiteX2" fmla="*/ 3370 w 203539"/>
                <a:gd name="connsiteY2" fmla="*/ 0 h 114637"/>
                <a:gd name="connsiteX3" fmla="*/ 111879 w 203539"/>
                <a:gd name="connsiteY3" fmla="*/ 93733 h 114637"/>
                <a:gd name="connsiteX4" fmla="*/ 152992 w 203539"/>
                <a:gd name="connsiteY4" fmla="*/ 109243 h 114637"/>
                <a:gd name="connsiteX5" fmla="*/ 200844 w 203539"/>
                <a:gd name="connsiteY5" fmla="*/ 109243 h 114637"/>
                <a:gd name="connsiteX6" fmla="*/ 203540 w 203539"/>
                <a:gd name="connsiteY6" fmla="*/ 111940 h 114637"/>
                <a:gd name="connsiteX7" fmla="*/ 203540 w 203539"/>
                <a:gd name="connsiteY7" fmla="*/ 111940 h 114637"/>
                <a:gd name="connsiteX8" fmla="*/ 200844 w 203539"/>
                <a:gd name="connsiteY8" fmla="*/ 114637 h 114637"/>
                <a:gd name="connsiteX9" fmla="*/ 152992 w 203539"/>
                <a:gd name="connsiteY9" fmla="*/ 114637 h 114637"/>
                <a:gd name="connsiteX10" fmla="*/ 108509 w 203539"/>
                <a:gd name="connsiteY10" fmla="*/ 97779 h 114637"/>
                <a:gd name="connsiteX0" fmla="*/ 108509 w 203540"/>
                <a:gd name="connsiteY0" fmla="*/ 97779 h 114637"/>
                <a:gd name="connsiteX1" fmla="*/ 0 w 203540"/>
                <a:gd name="connsiteY1" fmla="*/ 3372 h 114637"/>
                <a:gd name="connsiteX2" fmla="*/ 3370 w 203540"/>
                <a:gd name="connsiteY2" fmla="*/ 0 h 114637"/>
                <a:gd name="connsiteX3" fmla="*/ 111879 w 203540"/>
                <a:gd name="connsiteY3" fmla="*/ 93733 h 114637"/>
                <a:gd name="connsiteX4" fmla="*/ 152992 w 203540"/>
                <a:gd name="connsiteY4" fmla="*/ 109243 h 114637"/>
                <a:gd name="connsiteX5" fmla="*/ 200844 w 203540"/>
                <a:gd name="connsiteY5" fmla="*/ 109243 h 114637"/>
                <a:gd name="connsiteX6" fmla="*/ 203540 w 203540"/>
                <a:gd name="connsiteY6" fmla="*/ 111940 h 114637"/>
                <a:gd name="connsiteX7" fmla="*/ 203540 w 203540"/>
                <a:gd name="connsiteY7" fmla="*/ 111940 h 114637"/>
                <a:gd name="connsiteX8" fmla="*/ 200844 w 203540"/>
                <a:gd name="connsiteY8" fmla="*/ 114637 h 114637"/>
                <a:gd name="connsiteX9" fmla="*/ 152992 w 203540"/>
                <a:gd name="connsiteY9" fmla="*/ 114637 h 114637"/>
                <a:gd name="connsiteX10" fmla="*/ 108509 w 203540"/>
                <a:gd name="connsiteY10" fmla="*/ 97779 h 114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3540" h="114637">
                  <a:moveTo>
                    <a:pt x="108509" y="97779"/>
                  </a:moveTo>
                  <a:lnTo>
                    <a:pt x="0" y="3372"/>
                  </a:lnTo>
                  <a:lnTo>
                    <a:pt x="3370" y="0"/>
                  </a:lnTo>
                  <a:lnTo>
                    <a:pt x="111879" y="93733"/>
                  </a:lnTo>
                  <a:cubicBezTo>
                    <a:pt x="123337" y="103848"/>
                    <a:pt x="138164" y="109243"/>
                    <a:pt x="152992" y="109243"/>
                  </a:cubicBezTo>
                  <a:lnTo>
                    <a:pt x="200844" y="109243"/>
                  </a:lnTo>
                  <a:cubicBezTo>
                    <a:pt x="202192" y="109243"/>
                    <a:pt x="203540" y="110591"/>
                    <a:pt x="203540" y="111940"/>
                  </a:cubicBezTo>
                  <a:lnTo>
                    <a:pt x="203540" y="111940"/>
                  </a:lnTo>
                  <a:cubicBezTo>
                    <a:pt x="203540" y="113289"/>
                    <a:pt x="202192" y="114637"/>
                    <a:pt x="200844" y="114637"/>
                  </a:cubicBezTo>
                  <a:lnTo>
                    <a:pt x="152992" y="114637"/>
                  </a:lnTo>
                  <a:cubicBezTo>
                    <a:pt x="136816" y="114637"/>
                    <a:pt x="120641" y="108568"/>
                    <a:pt x="108509" y="97779"/>
                  </a:cubicBezTo>
                  <a:close/>
                </a:path>
              </a:pathLst>
            </a:custGeom>
            <a:solidFill>
              <a:schemeClr val="tx2"/>
            </a:solidFill>
            <a:ln w="0" cap="flat">
              <a:noFill/>
              <a:prstDash val="solid"/>
              <a:miter/>
            </a:ln>
          </p:spPr>
          <p:txBody>
            <a:bodyPr rtlCol="0" anchor="ctr"/>
            <a:lstStyle/>
            <a:p>
              <a:endParaRPr lang="en-US" sz="1350"/>
            </a:p>
          </p:txBody>
        </p:sp>
        <p:sp>
          <p:nvSpPr>
            <p:cNvPr id="13" name="Freeform 24">
              <a:extLst>
                <a:ext uri="{FF2B5EF4-FFF2-40B4-BE49-F238E27FC236}">
                  <a16:creationId xmlns:a16="http://schemas.microsoft.com/office/drawing/2014/main" id="{24C3BEBC-8183-F694-254B-172C9101CD26}"/>
                </a:ext>
              </a:extLst>
            </p:cNvPr>
            <p:cNvSpPr/>
            <p:nvPr/>
          </p:nvSpPr>
          <p:spPr>
            <a:xfrm>
              <a:off x="6542478" y="3066698"/>
              <a:ext cx="1752122" cy="771345"/>
            </a:xfrm>
            <a:custGeom>
              <a:avLst/>
              <a:gdLst>
                <a:gd name="connsiteX0" fmla="*/ 117271 w 202191"/>
                <a:gd name="connsiteY0" fmla="*/ 84292 h 89012"/>
                <a:gd name="connsiteX1" fmla="*/ 0 w 202191"/>
                <a:gd name="connsiteY1" fmla="*/ 47204 h 89012"/>
                <a:gd name="connsiteX2" fmla="*/ 1348 w 202191"/>
                <a:gd name="connsiteY2" fmla="*/ 43832 h 89012"/>
                <a:gd name="connsiteX3" fmla="*/ 0 w 202191"/>
                <a:gd name="connsiteY3" fmla="*/ 40460 h 89012"/>
                <a:gd name="connsiteX4" fmla="*/ 117271 w 202191"/>
                <a:gd name="connsiteY4" fmla="*/ 3372 h 89012"/>
                <a:gd name="connsiteX5" fmla="*/ 137490 w 202191"/>
                <a:gd name="connsiteY5" fmla="*/ 0 h 89012"/>
                <a:gd name="connsiteX6" fmla="*/ 199496 w 202191"/>
                <a:gd name="connsiteY6" fmla="*/ 0 h 89012"/>
                <a:gd name="connsiteX7" fmla="*/ 202192 w 202191"/>
                <a:gd name="connsiteY7" fmla="*/ 2697 h 89012"/>
                <a:gd name="connsiteX8" fmla="*/ 202192 w 202191"/>
                <a:gd name="connsiteY8" fmla="*/ 2697 h 89012"/>
                <a:gd name="connsiteX9" fmla="*/ 199496 w 202191"/>
                <a:gd name="connsiteY9" fmla="*/ 5395 h 89012"/>
                <a:gd name="connsiteX10" fmla="*/ 137490 w 202191"/>
                <a:gd name="connsiteY10" fmla="*/ 5395 h 89012"/>
                <a:gd name="connsiteX11" fmla="*/ 118619 w 202191"/>
                <a:gd name="connsiteY11" fmla="*/ 8092 h 89012"/>
                <a:gd name="connsiteX12" fmla="*/ 4718 w 202191"/>
                <a:gd name="connsiteY12" fmla="*/ 44506 h 89012"/>
                <a:gd name="connsiteX13" fmla="*/ 118619 w 202191"/>
                <a:gd name="connsiteY13" fmla="*/ 80920 h 89012"/>
                <a:gd name="connsiteX14" fmla="*/ 137490 w 202191"/>
                <a:gd name="connsiteY14" fmla="*/ 83618 h 89012"/>
                <a:gd name="connsiteX15" fmla="*/ 199496 w 202191"/>
                <a:gd name="connsiteY15" fmla="*/ 83618 h 89012"/>
                <a:gd name="connsiteX16" fmla="*/ 202192 w 202191"/>
                <a:gd name="connsiteY16" fmla="*/ 86315 h 89012"/>
                <a:gd name="connsiteX17" fmla="*/ 202192 w 202191"/>
                <a:gd name="connsiteY17" fmla="*/ 86315 h 89012"/>
                <a:gd name="connsiteX18" fmla="*/ 199496 w 202191"/>
                <a:gd name="connsiteY18" fmla="*/ 89012 h 89012"/>
                <a:gd name="connsiteX19" fmla="*/ 137490 w 202191"/>
                <a:gd name="connsiteY19" fmla="*/ 89012 h 89012"/>
                <a:gd name="connsiteX20" fmla="*/ 117271 w 202191"/>
                <a:gd name="connsiteY20" fmla="*/ 85641 h 89012"/>
                <a:gd name="connsiteX0" fmla="*/ 117271 w 202192"/>
                <a:gd name="connsiteY0" fmla="*/ 85641 h 89012"/>
                <a:gd name="connsiteX1" fmla="*/ 0 w 202192"/>
                <a:gd name="connsiteY1" fmla="*/ 47204 h 89012"/>
                <a:gd name="connsiteX2" fmla="*/ 1348 w 202192"/>
                <a:gd name="connsiteY2" fmla="*/ 43832 h 89012"/>
                <a:gd name="connsiteX3" fmla="*/ 0 w 202192"/>
                <a:gd name="connsiteY3" fmla="*/ 40460 h 89012"/>
                <a:gd name="connsiteX4" fmla="*/ 117271 w 202192"/>
                <a:gd name="connsiteY4" fmla="*/ 3372 h 89012"/>
                <a:gd name="connsiteX5" fmla="*/ 137490 w 202192"/>
                <a:gd name="connsiteY5" fmla="*/ 0 h 89012"/>
                <a:gd name="connsiteX6" fmla="*/ 199496 w 202192"/>
                <a:gd name="connsiteY6" fmla="*/ 0 h 89012"/>
                <a:gd name="connsiteX7" fmla="*/ 202192 w 202192"/>
                <a:gd name="connsiteY7" fmla="*/ 2697 h 89012"/>
                <a:gd name="connsiteX8" fmla="*/ 202192 w 202192"/>
                <a:gd name="connsiteY8" fmla="*/ 2697 h 89012"/>
                <a:gd name="connsiteX9" fmla="*/ 199496 w 202192"/>
                <a:gd name="connsiteY9" fmla="*/ 5395 h 89012"/>
                <a:gd name="connsiteX10" fmla="*/ 137490 w 202192"/>
                <a:gd name="connsiteY10" fmla="*/ 5395 h 89012"/>
                <a:gd name="connsiteX11" fmla="*/ 118619 w 202192"/>
                <a:gd name="connsiteY11" fmla="*/ 8092 h 89012"/>
                <a:gd name="connsiteX12" fmla="*/ 4718 w 202192"/>
                <a:gd name="connsiteY12" fmla="*/ 44506 h 89012"/>
                <a:gd name="connsiteX13" fmla="*/ 118619 w 202192"/>
                <a:gd name="connsiteY13" fmla="*/ 80920 h 89012"/>
                <a:gd name="connsiteX14" fmla="*/ 137490 w 202192"/>
                <a:gd name="connsiteY14" fmla="*/ 83618 h 89012"/>
                <a:gd name="connsiteX15" fmla="*/ 199496 w 202192"/>
                <a:gd name="connsiteY15" fmla="*/ 83618 h 89012"/>
                <a:gd name="connsiteX16" fmla="*/ 202192 w 202192"/>
                <a:gd name="connsiteY16" fmla="*/ 86315 h 89012"/>
                <a:gd name="connsiteX17" fmla="*/ 202192 w 202192"/>
                <a:gd name="connsiteY17" fmla="*/ 86315 h 89012"/>
                <a:gd name="connsiteX18" fmla="*/ 199496 w 202192"/>
                <a:gd name="connsiteY18" fmla="*/ 89012 h 89012"/>
                <a:gd name="connsiteX19" fmla="*/ 137490 w 202192"/>
                <a:gd name="connsiteY19" fmla="*/ 89012 h 89012"/>
                <a:gd name="connsiteX20" fmla="*/ 117271 w 202192"/>
                <a:gd name="connsiteY20" fmla="*/ 85641 h 89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2192" h="89012">
                  <a:moveTo>
                    <a:pt x="117271" y="85641"/>
                  </a:moveTo>
                  <a:lnTo>
                    <a:pt x="0" y="47204"/>
                  </a:lnTo>
                  <a:lnTo>
                    <a:pt x="1348" y="43832"/>
                  </a:lnTo>
                  <a:lnTo>
                    <a:pt x="0" y="40460"/>
                  </a:lnTo>
                  <a:lnTo>
                    <a:pt x="117271" y="3372"/>
                  </a:lnTo>
                  <a:cubicBezTo>
                    <a:pt x="124011" y="1349"/>
                    <a:pt x="130751" y="0"/>
                    <a:pt x="137490" y="0"/>
                  </a:cubicBezTo>
                  <a:lnTo>
                    <a:pt x="199496" y="0"/>
                  </a:lnTo>
                  <a:cubicBezTo>
                    <a:pt x="200844" y="0"/>
                    <a:pt x="202192" y="1349"/>
                    <a:pt x="202192" y="2697"/>
                  </a:cubicBezTo>
                  <a:lnTo>
                    <a:pt x="202192" y="2697"/>
                  </a:lnTo>
                  <a:cubicBezTo>
                    <a:pt x="202192" y="4046"/>
                    <a:pt x="200844" y="5395"/>
                    <a:pt x="199496" y="5395"/>
                  </a:cubicBezTo>
                  <a:lnTo>
                    <a:pt x="137490" y="5395"/>
                  </a:lnTo>
                  <a:cubicBezTo>
                    <a:pt x="130751" y="5395"/>
                    <a:pt x="124685" y="6069"/>
                    <a:pt x="118619" y="8092"/>
                  </a:cubicBezTo>
                  <a:lnTo>
                    <a:pt x="4718" y="44506"/>
                  </a:lnTo>
                  <a:lnTo>
                    <a:pt x="118619" y="80920"/>
                  </a:lnTo>
                  <a:cubicBezTo>
                    <a:pt x="124685" y="82943"/>
                    <a:pt x="131425" y="83618"/>
                    <a:pt x="137490" y="83618"/>
                  </a:cubicBezTo>
                  <a:lnTo>
                    <a:pt x="199496" y="83618"/>
                  </a:lnTo>
                  <a:cubicBezTo>
                    <a:pt x="200844" y="83618"/>
                    <a:pt x="202192" y="84966"/>
                    <a:pt x="202192" y="86315"/>
                  </a:cubicBezTo>
                  <a:lnTo>
                    <a:pt x="202192" y="86315"/>
                  </a:lnTo>
                  <a:cubicBezTo>
                    <a:pt x="202192" y="87664"/>
                    <a:pt x="200844" y="89012"/>
                    <a:pt x="199496" y="89012"/>
                  </a:cubicBezTo>
                  <a:lnTo>
                    <a:pt x="137490" y="89012"/>
                  </a:lnTo>
                  <a:cubicBezTo>
                    <a:pt x="130751" y="89012"/>
                    <a:pt x="123337" y="87664"/>
                    <a:pt x="117271" y="85641"/>
                  </a:cubicBezTo>
                  <a:close/>
                </a:path>
              </a:pathLst>
            </a:custGeom>
            <a:solidFill>
              <a:schemeClr val="tx2"/>
            </a:solidFill>
            <a:ln w="0" cap="flat">
              <a:noFill/>
              <a:prstDash val="solid"/>
              <a:miter/>
            </a:ln>
          </p:spPr>
          <p:txBody>
            <a:bodyPr rtlCol="0" anchor="ctr"/>
            <a:lstStyle/>
            <a:p>
              <a:endParaRPr lang="en-US" sz="1350"/>
            </a:p>
          </p:txBody>
        </p:sp>
      </p:grpSp>
      <p:grpSp>
        <p:nvGrpSpPr>
          <p:cNvPr id="14" name="Group 13">
            <a:extLst>
              <a:ext uri="{FF2B5EF4-FFF2-40B4-BE49-F238E27FC236}">
                <a16:creationId xmlns:a16="http://schemas.microsoft.com/office/drawing/2014/main" id="{487D18C6-976F-D7FF-2F5F-5BDB9F7E82D9}"/>
              </a:ext>
            </a:extLst>
          </p:cNvPr>
          <p:cNvGrpSpPr/>
          <p:nvPr/>
        </p:nvGrpSpPr>
        <p:grpSpPr>
          <a:xfrm>
            <a:off x="187290" y="2942542"/>
            <a:ext cx="11345404" cy="678185"/>
            <a:chOff x="671490" y="2795966"/>
            <a:chExt cx="10896588" cy="596039"/>
          </a:xfrm>
        </p:grpSpPr>
        <p:sp>
          <p:nvSpPr>
            <p:cNvPr id="15" name="Freeform 12">
              <a:extLst>
                <a:ext uri="{FF2B5EF4-FFF2-40B4-BE49-F238E27FC236}">
                  <a16:creationId xmlns:a16="http://schemas.microsoft.com/office/drawing/2014/main" id="{9FAEBB87-13B7-136C-A775-39E48571622B}"/>
                </a:ext>
              </a:extLst>
            </p:cNvPr>
            <p:cNvSpPr/>
            <p:nvPr/>
          </p:nvSpPr>
          <p:spPr>
            <a:xfrm>
              <a:off x="671490" y="2795966"/>
              <a:ext cx="3209544" cy="596039"/>
            </a:xfrm>
            <a:custGeom>
              <a:avLst/>
              <a:gdLst>
                <a:gd name="connsiteX0" fmla="*/ 364581 w 370646"/>
                <a:gd name="connsiteY0" fmla="*/ 0 h 68782"/>
                <a:gd name="connsiteX1" fmla="*/ 41748 w 370646"/>
                <a:gd name="connsiteY1" fmla="*/ 0 h 68782"/>
                <a:gd name="connsiteX2" fmla="*/ 34334 w 370646"/>
                <a:gd name="connsiteY2" fmla="*/ 4046 h 68782"/>
                <a:gd name="connsiteX3" fmla="*/ 1309 w 370646"/>
                <a:gd name="connsiteY3" fmla="*/ 55295 h 68782"/>
                <a:gd name="connsiteX4" fmla="*/ 8723 w 370646"/>
                <a:gd name="connsiteY4" fmla="*/ 68782 h 68782"/>
                <a:gd name="connsiteX5" fmla="*/ 363907 w 370646"/>
                <a:gd name="connsiteY5" fmla="*/ 68782 h 68782"/>
                <a:gd name="connsiteX6" fmla="*/ 370646 w 370646"/>
                <a:gd name="connsiteY6" fmla="*/ 62039 h 68782"/>
                <a:gd name="connsiteX7" fmla="*/ 370646 w 370646"/>
                <a:gd name="connsiteY7" fmla="*/ 7418 h 68782"/>
                <a:gd name="connsiteX8" fmla="*/ 363907 w 370646"/>
                <a:gd name="connsiteY8" fmla="*/ 674 h 68782"/>
                <a:gd name="connsiteX9" fmla="*/ 73424 w 370646"/>
                <a:gd name="connsiteY9" fmla="*/ 58667 h 68782"/>
                <a:gd name="connsiteX10" fmla="*/ 71403 w 370646"/>
                <a:gd name="connsiteY10" fmla="*/ 60690 h 68782"/>
                <a:gd name="connsiteX11" fmla="*/ 12093 w 370646"/>
                <a:gd name="connsiteY11" fmla="*/ 60690 h 68782"/>
                <a:gd name="connsiteX12" fmla="*/ 9397 w 370646"/>
                <a:gd name="connsiteY12" fmla="*/ 55970 h 68782"/>
                <a:gd name="connsiteX13" fmla="*/ 39726 w 370646"/>
                <a:gd name="connsiteY13" fmla="*/ 8766 h 68782"/>
                <a:gd name="connsiteX14" fmla="*/ 42422 w 370646"/>
                <a:gd name="connsiteY14" fmla="*/ 7418 h 68782"/>
                <a:gd name="connsiteX15" fmla="*/ 71403 w 370646"/>
                <a:gd name="connsiteY15" fmla="*/ 7418 h 68782"/>
                <a:gd name="connsiteX16" fmla="*/ 73424 w 370646"/>
                <a:gd name="connsiteY16" fmla="*/ 9441 h 68782"/>
                <a:gd name="connsiteX17" fmla="*/ 73424 w 370646"/>
                <a:gd name="connsiteY17" fmla="*/ 59342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0646" h="68782">
                  <a:moveTo>
                    <a:pt x="364581" y="0"/>
                  </a:moveTo>
                  <a:lnTo>
                    <a:pt x="41748" y="0"/>
                  </a:lnTo>
                  <a:cubicBezTo>
                    <a:pt x="39052" y="0"/>
                    <a:pt x="36356" y="1349"/>
                    <a:pt x="34334" y="4046"/>
                  </a:cubicBezTo>
                  <a:lnTo>
                    <a:pt x="1309" y="55295"/>
                  </a:lnTo>
                  <a:cubicBezTo>
                    <a:pt x="-2061" y="60690"/>
                    <a:pt x="1309" y="68782"/>
                    <a:pt x="8723" y="68782"/>
                  </a:cubicBezTo>
                  <a:lnTo>
                    <a:pt x="363907" y="68782"/>
                  </a:lnTo>
                  <a:cubicBezTo>
                    <a:pt x="367951" y="68782"/>
                    <a:pt x="370646" y="65410"/>
                    <a:pt x="370646" y="62039"/>
                  </a:cubicBezTo>
                  <a:lnTo>
                    <a:pt x="370646" y="7418"/>
                  </a:lnTo>
                  <a:cubicBezTo>
                    <a:pt x="370646" y="3372"/>
                    <a:pt x="367276" y="674"/>
                    <a:pt x="363907" y="674"/>
                  </a:cubicBezTo>
                  <a:close/>
                  <a:moveTo>
                    <a:pt x="73424" y="58667"/>
                  </a:moveTo>
                  <a:cubicBezTo>
                    <a:pt x="73424" y="60016"/>
                    <a:pt x="72750" y="60690"/>
                    <a:pt x="71403" y="60690"/>
                  </a:cubicBezTo>
                  <a:lnTo>
                    <a:pt x="12093" y="60690"/>
                  </a:lnTo>
                  <a:cubicBezTo>
                    <a:pt x="9397" y="60690"/>
                    <a:pt x="8049" y="57993"/>
                    <a:pt x="9397" y="55970"/>
                  </a:cubicBezTo>
                  <a:lnTo>
                    <a:pt x="39726" y="8766"/>
                  </a:lnTo>
                  <a:cubicBezTo>
                    <a:pt x="39726" y="8092"/>
                    <a:pt x="41074" y="7418"/>
                    <a:pt x="42422" y="7418"/>
                  </a:cubicBezTo>
                  <a:lnTo>
                    <a:pt x="71403" y="7418"/>
                  </a:lnTo>
                  <a:cubicBezTo>
                    <a:pt x="72750" y="7418"/>
                    <a:pt x="73424" y="8092"/>
                    <a:pt x="73424" y="9441"/>
                  </a:cubicBezTo>
                  <a:lnTo>
                    <a:pt x="73424" y="59342"/>
                  </a:lnTo>
                  <a:close/>
                </a:path>
              </a:pathLst>
            </a:custGeom>
            <a:solidFill>
              <a:schemeClr val="accent1"/>
            </a:solidFill>
            <a:ln w="0" cap="flat">
              <a:noFill/>
              <a:prstDash val="solid"/>
              <a:miter/>
            </a:ln>
          </p:spPr>
          <p:txBody>
            <a:bodyPr rtlCol="0" anchor="ctr"/>
            <a:lstStyle/>
            <a:p>
              <a:endParaRPr lang="en-US" sz="1350"/>
            </a:p>
          </p:txBody>
        </p:sp>
        <p:sp>
          <p:nvSpPr>
            <p:cNvPr id="16" name="TextBox 15">
              <a:extLst>
                <a:ext uri="{FF2B5EF4-FFF2-40B4-BE49-F238E27FC236}">
                  <a16:creationId xmlns:a16="http://schemas.microsoft.com/office/drawing/2014/main" id="{6031A2D2-6390-E886-0EE6-0911D0A92BDE}"/>
                </a:ext>
              </a:extLst>
            </p:cNvPr>
            <p:cNvSpPr txBox="1"/>
            <p:nvPr/>
          </p:nvSpPr>
          <p:spPr>
            <a:xfrm>
              <a:off x="11061102" y="2887235"/>
              <a:ext cx="506976" cy="430887"/>
            </a:xfrm>
            <a:prstGeom prst="rect">
              <a:avLst/>
            </a:prstGeom>
            <a:noFill/>
          </p:spPr>
          <p:txBody>
            <a:bodyPr wrap="none" rtlCol="0" anchor="ctr">
              <a:spAutoFit/>
            </a:bodyPr>
            <a:lstStyle>
              <a:defPPr>
                <a:defRPr lang="en-US"/>
              </a:defPPr>
              <a:lvl1pPr algn="r">
                <a:defRPr sz="2000" b="1"/>
              </a:lvl1pPr>
            </a:lstStyle>
            <a:p>
              <a:r>
                <a:rPr lang="en-US" sz="1500" noProof="1">
                  <a:solidFill>
                    <a:schemeClr val="accent1">
                      <a:lumMod val="75000"/>
                    </a:schemeClr>
                  </a:solidFill>
                </a:rPr>
                <a:t>03</a:t>
              </a:r>
            </a:p>
          </p:txBody>
        </p:sp>
        <p:sp>
          <p:nvSpPr>
            <p:cNvPr id="17" name="TextBox 16">
              <a:extLst>
                <a:ext uri="{FF2B5EF4-FFF2-40B4-BE49-F238E27FC236}">
                  <a16:creationId xmlns:a16="http://schemas.microsoft.com/office/drawing/2014/main" id="{57310534-CC3A-E610-7BCD-7668FE57DE05}"/>
                </a:ext>
              </a:extLst>
            </p:cNvPr>
            <p:cNvSpPr txBox="1"/>
            <p:nvPr/>
          </p:nvSpPr>
          <p:spPr>
            <a:xfrm>
              <a:off x="1497298" y="2864063"/>
              <a:ext cx="1516545" cy="459844"/>
            </a:xfrm>
            <a:prstGeom prst="rect">
              <a:avLst/>
            </a:prstGeom>
            <a:noFill/>
          </p:spPr>
          <p:txBody>
            <a:bodyPr wrap="square" lIns="0" rIns="0" rtlCol="0" anchor="ctr">
              <a:spAutoFit/>
            </a:bodyPr>
            <a:lstStyle/>
            <a:p>
              <a:pPr algn="ctr"/>
              <a:r>
                <a:rPr lang="ar-EG" sz="1400" b="1" noProof="1">
                  <a:solidFill>
                    <a:schemeClr val="bg1"/>
                  </a:solidFill>
                  <a:latin typeface="Alexandria" pitchFamily="2" charset="-78"/>
                  <a:cs typeface="Alexandria" pitchFamily="2" charset="-78"/>
                </a:rPr>
                <a:t>الصورة الذهنية المشوهة</a:t>
              </a:r>
              <a:endParaRPr lang="en-US" sz="1400" b="1" noProof="1">
                <a:solidFill>
                  <a:schemeClr val="bg1"/>
                </a:solidFill>
                <a:latin typeface="Alexandria" pitchFamily="2" charset="-78"/>
                <a:cs typeface="Alexandria" pitchFamily="2" charset="-78"/>
              </a:endParaRPr>
            </a:p>
          </p:txBody>
        </p:sp>
      </p:grpSp>
      <p:grpSp>
        <p:nvGrpSpPr>
          <p:cNvPr id="19" name="Group 18">
            <a:extLst>
              <a:ext uri="{FF2B5EF4-FFF2-40B4-BE49-F238E27FC236}">
                <a16:creationId xmlns:a16="http://schemas.microsoft.com/office/drawing/2014/main" id="{B4A9B0A5-F7B0-B753-40BB-2D0445ADACE0}"/>
              </a:ext>
            </a:extLst>
          </p:cNvPr>
          <p:cNvGrpSpPr/>
          <p:nvPr/>
        </p:nvGrpSpPr>
        <p:grpSpPr>
          <a:xfrm>
            <a:off x="249635" y="3849171"/>
            <a:ext cx="11223672" cy="678185"/>
            <a:chOff x="671490" y="3514722"/>
            <a:chExt cx="10779671" cy="596039"/>
          </a:xfrm>
        </p:grpSpPr>
        <p:sp>
          <p:nvSpPr>
            <p:cNvPr id="20" name="Freeform 21">
              <a:extLst>
                <a:ext uri="{FF2B5EF4-FFF2-40B4-BE49-F238E27FC236}">
                  <a16:creationId xmlns:a16="http://schemas.microsoft.com/office/drawing/2014/main" id="{62AB417F-2993-20B9-967D-FAC3CDE59C5D}"/>
                </a:ext>
              </a:extLst>
            </p:cNvPr>
            <p:cNvSpPr/>
            <p:nvPr/>
          </p:nvSpPr>
          <p:spPr>
            <a:xfrm flipH="1">
              <a:off x="671490" y="3514722"/>
              <a:ext cx="3209544" cy="596039"/>
            </a:xfrm>
            <a:custGeom>
              <a:avLst/>
              <a:gdLst>
                <a:gd name="connsiteX0" fmla="*/ 6066 w 370646"/>
                <a:gd name="connsiteY0" fmla="*/ 68782 h 68782"/>
                <a:gd name="connsiteX1" fmla="*/ 328899 w 370646"/>
                <a:gd name="connsiteY1" fmla="*/ 68782 h 68782"/>
                <a:gd name="connsiteX2" fmla="*/ 336312 w 370646"/>
                <a:gd name="connsiteY2" fmla="*/ 64736 h 68782"/>
                <a:gd name="connsiteX3" fmla="*/ 369337 w 370646"/>
                <a:gd name="connsiteY3" fmla="*/ 13487 h 68782"/>
                <a:gd name="connsiteX4" fmla="*/ 361923 w 370646"/>
                <a:gd name="connsiteY4" fmla="*/ 0 h 68782"/>
                <a:gd name="connsiteX5" fmla="*/ 6740 w 370646"/>
                <a:gd name="connsiteY5" fmla="*/ 0 h 68782"/>
                <a:gd name="connsiteX6" fmla="*/ 0 w 370646"/>
                <a:gd name="connsiteY6" fmla="*/ 6743 h 68782"/>
                <a:gd name="connsiteX7" fmla="*/ 0 w 370646"/>
                <a:gd name="connsiteY7" fmla="*/ 61365 h 68782"/>
                <a:gd name="connsiteX8" fmla="*/ 6740 w 370646"/>
                <a:gd name="connsiteY8" fmla="*/ 68108 h 68782"/>
                <a:gd name="connsiteX9" fmla="*/ 297222 w 370646"/>
                <a:gd name="connsiteY9" fmla="*/ 10789 h 68782"/>
                <a:gd name="connsiteX10" fmla="*/ 299244 w 370646"/>
                <a:gd name="connsiteY10" fmla="*/ 8766 h 68782"/>
                <a:gd name="connsiteX11" fmla="*/ 358553 w 370646"/>
                <a:gd name="connsiteY11" fmla="*/ 8766 h 68782"/>
                <a:gd name="connsiteX12" fmla="*/ 361249 w 370646"/>
                <a:gd name="connsiteY12" fmla="*/ 13487 h 68782"/>
                <a:gd name="connsiteX13" fmla="*/ 330920 w 370646"/>
                <a:gd name="connsiteY13" fmla="*/ 60690 h 68782"/>
                <a:gd name="connsiteX14" fmla="*/ 328225 w 370646"/>
                <a:gd name="connsiteY14" fmla="*/ 62039 h 68782"/>
                <a:gd name="connsiteX15" fmla="*/ 299244 w 370646"/>
                <a:gd name="connsiteY15" fmla="*/ 62039 h 68782"/>
                <a:gd name="connsiteX16" fmla="*/ 297222 w 370646"/>
                <a:gd name="connsiteY16" fmla="*/ 60016 h 68782"/>
                <a:gd name="connsiteX17" fmla="*/ 297222 w 370646"/>
                <a:gd name="connsiteY17" fmla="*/ 10115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0646" h="68782">
                  <a:moveTo>
                    <a:pt x="6066" y="68782"/>
                  </a:moveTo>
                  <a:lnTo>
                    <a:pt x="328899" y="68782"/>
                  </a:lnTo>
                  <a:cubicBezTo>
                    <a:pt x="331594" y="68782"/>
                    <a:pt x="334290" y="67434"/>
                    <a:pt x="336312" y="64736"/>
                  </a:cubicBezTo>
                  <a:lnTo>
                    <a:pt x="369337" y="13487"/>
                  </a:lnTo>
                  <a:cubicBezTo>
                    <a:pt x="372707" y="8092"/>
                    <a:pt x="369337" y="0"/>
                    <a:pt x="361923" y="0"/>
                  </a:cubicBezTo>
                  <a:lnTo>
                    <a:pt x="6740" y="0"/>
                  </a:lnTo>
                  <a:cubicBezTo>
                    <a:pt x="2696" y="0"/>
                    <a:pt x="0" y="3372"/>
                    <a:pt x="0" y="6743"/>
                  </a:cubicBezTo>
                  <a:lnTo>
                    <a:pt x="0" y="61365"/>
                  </a:lnTo>
                  <a:cubicBezTo>
                    <a:pt x="0" y="65411"/>
                    <a:pt x="3370" y="68108"/>
                    <a:pt x="6740" y="68108"/>
                  </a:cubicBezTo>
                  <a:close/>
                  <a:moveTo>
                    <a:pt x="297222" y="10789"/>
                  </a:moveTo>
                  <a:cubicBezTo>
                    <a:pt x="297222" y="9441"/>
                    <a:pt x="297896" y="8766"/>
                    <a:pt x="299244" y="8766"/>
                  </a:cubicBezTo>
                  <a:lnTo>
                    <a:pt x="358553" y="8766"/>
                  </a:lnTo>
                  <a:cubicBezTo>
                    <a:pt x="361249" y="8766"/>
                    <a:pt x="362597" y="11464"/>
                    <a:pt x="361249" y="13487"/>
                  </a:cubicBezTo>
                  <a:lnTo>
                    <a:pt x="330920" y="60690"/>
                  </a:lnTo>
                  <a:cubicBezTo>
                    <a:pt x="330920" y="61365"/>
                    <a:pt x="329573" y="62039"/>
                    <a:pt x="328225" y="62039"/>
                  </a:cubicBezTo>
                  <a:lnTo>
                    <a:pt x="299244" y="62039"/>
                  </a:lnTo>
                  <a:cubicBezTo>
                    <a:pt x="297896" y="62039"/>
                    <a:pt x="297222" y="61365"/>
                    <a:pt x="297222" y="60016"/>
                  </a:cubicBezTo>
                  <a:lnTo>
                    <a:pt x="297222" y="10115"/>
                  </a:lnTo>
                  <a:close/>
                </a:path>
              </a:pathLst>
            </a:custGeom>
            <a:solidFill>
              <a:schemeClr val="accent5"/>
            </a:solidFill>
            <a:ln w="0" cap="flat">
              <a:noFill/>
              <a:prstDash val="solid"/>
              <a:miter/>
            </a:ln>
          </p:spPr>
          <p:txBody>
            <a:bodyPr rtlCol="0" anchor="ctr"/>
            <a:lstStyle/>
            <a:p>
              <a:endParaRPr lang="en-US" sz="1350"/>
            </a:p>
          </p:txBody>
        </p:sp>
        <p:sp>
          <p:nvSpPr>
            <p:cNvPr id="21" name="TextBox 20">
              <a:extLst>
                <a:ext uri="{FF2B5EF4-FFF2-40B4-BE49-F238E27FC236}">
                  <a16:creationId xmlns:a16="http://schemas.microsoft.com/office/drawing/2014/main" id="{5335A30C-BE89-A26F-4664-88C075F4A984}"/>
                </a:ext>
              </a:extLst>
            </p:cNvPr>
            <p:cNvSpPr txBox="1"/>
            <p:nvPr/>
          </p:nvSpPr>
          <p:spPr>
            <a:xfrm>
              <a:off x="10944185" y="3653256"/>
              <a:ext cx="506976" cy="430887"/>
            </a:xfrm>
            <a:prstGeom prst="rect">
              <a:avLst/>
            </a:prstGeom>
            <a:noFill/>
          </p:spPr>
          <p:txBody>
            <a:bodyPr wrap="none" rtlCol="0" anchor="ctr">
              <a:spAutoFit/>
            </a:bodyPr>
            <a:lstStyle>
              <a:defPPr>
                <a:defRPr lang="en-US"/>
              </a:defPPr>
              <a:lvl1pPr algn="r">
                <a:defRPr sz="2000" b="1"/>
              </a:lvl1pPr>
            </a:lstStyle>
            <a:p>
              <a:r>
                <a:rPr lang="en-US" sz="1500" noProof="1">
                  <a:solidFill>
                    <a:schemeClr val="accent5">
                      <a:lumMod val="50000"/>
                    </a:schemeClr>
                  </a:solidFill>
                </a:rPr>
                <a:t>05</a:t>
              </a:r>
            </a:p>
          </p:txBody>
        </p:sp>
        <p:sp>
          <p:nvSpPr>
            <p:cNvPr id="22" name="TextBox 21">
              <a:extLst>
                <a:ext uri="{FF2B5EF4-FFF2-40B4-BE49-F238E27FC236}">
                  <a16:creationId xmlns:a16="http://schemas.microsoft.com/office/drawing/2014/main" id="{0F4C34F1-5D54-80FB-E1BD-E7F50215BCB2}"/>
                </a:ext>
              </a:extLst>
            </p:cNvPr>
            <p:cNvSpPr txBox="1"/>
            <p:nvPr/>
          </p:nvSpPr>
          <p:spPr>
            <a:xfrm>
              <a:off x="1704602" y="3561990"/>
              <a:ext cx="1516545" cy="513943"/>
            </a:xfrm>
            <a:prstGeom prst="rect">
              <a:avLst/>
            </a:prstGeom>
            <a:noFill/>
          </p:spPr>
          <p:txBody>
            <a:bodyPr wrap="square" lIns="0" rIns="0" rtlCol="0" anchor="ctr">
              <a:spAutoFit/>
            </a:bodyPr>
            <a:lstStyle/>
            <a:p>
              <a:pPr algn="ctr"/>
              <a:r>
                <a:rPr lang="ar-EG" sz="1600" b="1" noProof="1">
                  <a:solidFill>
                    <a:srgbClr val="FFFFFF"/>
                  </a:solidFill>
                  <a:latin typeface="Alexandria" pitchFamily="2" charset="-78"/>
                  <a:cs typeface="Alexandria" pitchFamily="2" charset="-78"/>
                </a:rPr>
                <a:t>الصورة الذهنية المنعكسة</a:t>
              </a:r>
              <a:endParaRPr lang="en-US" sz="1600" b="1" noProof="1">
                <a:solidFill>
                  <a:srgbClr val="FFFFFF"/>
                </a:solidFill>
                <a:latin typeface="Alexandria" pitchFamily="2" charset="-78"/>
                <a:cs typeface="Alexandria" pitchFamily="2" charset="-78"/>
              </a:endParaRPr>
            </a:p>
          </p:txBody>
        </p:sp>
      </p:grpSp>
      <p:grpSp>
        <p:nvGrpSpPr>
          <p:cNvPr id="24" name="Group 23">
            <a:extLst>
              <a:ext uri="{FF2B5EF4-FFF2-40B4-BE49-F238E27FC236}">
                <a16:creationId xmlns:a16="http://schemas.microsoft.com/office/drawing/2014/main" id="{8C943F3C-FE9C-9A66-2188-9B935660B7CD}"/>
              </a:ext>
            </a:extLst>
          </p:cNvPr>
          <p:cNvGrpSpPr/>
          <p:nvPr/>
        </p:nvGrpSpPr>
        <p:grpSpPr>
          <a:xfrm>
            <a:off x="409097" y="2976521"/>
            <a:ext cx="11391012" cy="678185"/>
            <a:chOff x="585348" y="2795966"/>
            <a:chExt cx="10940391" cy="596039"/>
          </a:xfrm>
        </p:grpSpPr>
        <p:sp>
          <p:nvSpPr>
            <p:cNvPr id="26" name="Freeform 12">
              <a:extLst>
                <a:ext uri="{FF2B5EF4-FFF2-40B4-BE49-F238E27FC236}">
                  <a16:creationId xmlns:a16="http://schemas.microsoft.com/office/drawing/2014/main" id="{7B8EAD3B-D724-C796-2074-F2D4FC91C0D9}"/>
                </a:ext>
              </a:extLst>
            </p:cNvPr>
            <p:cNvSpPr/>
            <p:nvPr/>
          </p:nvSpPr>
          <p:spPr>
            <a:xfrm flipH="1">
              <a:off x="8316195" y="2795966"/>
              <a:ext cx="3209544" cy="596039"/>
            </a:xfrm>
            <a:custGeom>
              <a:avLst/>
              <a:gdLst>
                <a:gd name="connsiteX0" fmla="*/ 364581 w 370646"/>
                <a:gd name="connsiteY0" fmla="*/ 0 h 68782"/>
                <a:gd name="connsiteX1" fmla="*/ 41748 w 370646"/>
                <a:gd name="connsiteY1" fmla="*/ 0 h 68782"/>
                <a:gd name="connsiteX2" fmla="*/ 34334 w 370646"/>
                <a:gd name="connsiteY2" fmla="*/ 4046 h 68782"/>
                <a:gd name="connsiteX3" fmla="*/ 1309 w 370646"/>
                <a:gd name="connsiteY3" fmla="*/ 55295 h 68782"/>
                <a:gd name="connsiteX4" fmla="*/ 8723 w 370646"/>
                <a:gd name="connsiteY4" fmla="*/ 68782 h 68782"/>
                <a:gd name="connsiteX5" fmla="*/ 363907 w 370646"/>
                <a:gd name="connsiteY5" fmla="*/ 68782 h 68782"/>
                <a:gd name="connsiteX6" fmla="*/ 370646 w 370646"/>
                <a:gd name="connsiteY6" fmla="*/ 62039 h 68782"/>
                <a:gd name="connsiteX7" fmla="*/ 370646 w 370646"/>
                <a:gd name="connsiteY7" fmla="*/ 7418 h 68782"/>
                <a:gd name="connsiteX8" fmla="*/ 363907 w 370646"/>
                <a:gd name="connsiteY8" fmla="*/ 674 h 68782"/>
                <a:gd name="connsiteX9" fmla="*/ 73424 w 370646"/>
                <a:gd name="connsiteY9" fmla="*/ 58667 h 68782"/>
                <a:gd name="connsiteX10" fmla="*/ 71403 w 370646"/>
                <a:gd name="connsiteY10" fmla="*/ 60690 h 68782"/>
                <a:gd name="connsiteX11" fmla="*/ 12093 w 370646"/>
                <a:gd name="connsiteY11" fmla="*/ 60690 h 68782"/>
                <a:gd name="connsiteX12" fmla="*/ 9397 w 370646"/>
                <a:gd name="connsiteY12" fmla="*/ 55970 h 68782"/>
                <a:gd name="connsiteX13" fmla="*/ 39726 w 370646"/>
                <a:gd name="connsiteY13" fmla="*/ 8766 h 68782"/>
                <a:gd name="connsiteX14" fmla="*/ 42422 w 370646"/>
                <a:gd name="connsiteY14" fmla="*/ 7418 h 68782"/>
                <a:gd name="connsiteX15" fmla="*/ 71403 w 370646"/>
                <a:gd name="connsiteY15" fmla="*/ 7418 h 68782"/>
                <a:gd name="connsiteX16" fmla="*/ 73424 w 370646"/>
                <a:gd name="connsiteY16" fmla="*/ 9441 h 68782"/>
                <a:gd name="connsiteX17" fmla="*/ 73424 w 370646"/>
                <a:gd name="connsiteY17" fmla="*/ 59342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0646" h="68782">
                  <a:moveTo>
                    <a:pt x="364581" y="0"/>
                  </a:moveTo>
                  <a:lnTo>
                    <a:pt x="41748" y="0"/>
                  </a:lnTo>
                  <a:cubicBezTo>
                    <a:pt x="39052" y="0"/>
                    <a:pt x="36356" y="1349"/>
                    <a:pt x="34334" y="4046"/>
                  </a:cubicBezTo>
                  <a:lnTo>
                    <a:pt x="1309" y="55295"/>
                  </a:lnTo>
                  <a:cubicBezTo>
                    <a:pt x="-2061" y="60690"/>
                    <a:pt x="1309" y="68782"/>
                    <a:pt x="8723" y="68782"/>
                  </a:cubicBezTo>
                  <a:lnTo>
                    <a:pt x="363907" y="68782"/>
                  </a:lnTo>
                  <a:cubicBezTo>
                    <a:pt x="367951" y="68782"/>
                    <a:pt x="370646" y="65410"/>
                    <a:pt x="370646" y="62039"/>
                  </a:cubicBezTo>
                  <a:lnTo>
                    <a:pt x="370646" y="7418"/>
                  </a:lnTo>
                  <a:cubicBezTo>
                    <a:pt x="370646" y="3372"/>
                    <a:pt x="367276" y="674"/>
                    <a:pt x="363907" y="674"/>
                  </a:cubicBezTo>
                  <a:close/>
                  <a:moveTo>
                    <a:pt x="73424" y="58667"/>
                  </a:moveTo>
                  <a:cubicBezTo>
                    <a:pt x="73424" y="60016"/>
                    <a:pt x="72750" y="60690"/>
                    <a:pt x="71403" y="60690"/>
                  </a:cubicBezTo>
                  <a:lnTo>
                    <a:pt x="12093" y="60690"/>
                  </a:lnTo>
                  <a:cubicBezTo>
                    <a:pt x="9397" y="60690"/>
                    <a:pt x="8049" y="57993"/>
                    <a:pt x="9397" y="55970"/>
                  </a:cubicBezTo>
                  <a:lnTo>
                    <a:pt x="39726" y="8766"/>
                  </a:lnTo>
                  <a:cubicBezTo>
                    <a:pt x="39726" y="8092"/>
                    <a:pt x="41074" y="7418"/>
                    <a:pt x="42422" y="7418"/>
                  </a:cubicBezTo>
                  <a:lnTo>
                    <a:pt x="71403" y="7418"/>
                  </a:lnTo>
                  <a:cubicBezTo>
                    <a:pt x="72750" y="7418"/>
                    <a:pt x="73424" y="8092"/>
                    <a:pt x="73424" y="9441"/>
                  </a:cubicBezTo>
                  <a:lnTo>
                    <a:pt x="73424" y="59342"/>
                  </a:lnTo>
                  <a:close/>
                </a:path>
              </a:pathLst>
            </a:custGeom>
            <a:solidFill>
              <a:schemeClr val="accent1"/>
            </a:solidFill>
            <a:ln w="0" cap="flat">
              <a:noFill/>
              <a:prstDash val="solid"/>
              <a:miter/>
            </a:ln>
          </p:spPr>
          <p:txBody>
            <a:bodyPr rtlCol="0" anchor="ctr"/>
            <a:lstStyle/>
            <a:p>
              <a:endParaRPr lang="en-US" sz="1350"/>
            </a:p>
          </p:txBody>
        </p:sp>
        <p:sp>
          <p:nvSpPr>
            <p:cNvPr id="27" name="TextBox 26">
              <a:extLst>
                <a:ext uri="{FF2B5EF4-FFF2-40B4-BE49-F238E27FC236}">
                  <a16:creationId xmlns:a16="http://schemas.microsoft.com/office/drawing/2014/main" id="{18780757-228B-86E1-6E71-386FACD92C8A}"/>
                </a:ext>
              </a:extLst>
            </p:cNvPr>
            <p:cNvSpPr txBox="1"/>
            <p:nvPr/>
          </p:nvSpPr>
          <p:spPr>
            <a:xfrm>
              <a:off x="585348" y="2825372"/>
              <a:ext cx="506976" cy="430887"/>
            </a:xfrm>
            <a:prstGeom prst="rect">
              <a:avLst/>
            </a:prstGeom>
            <a:noFill/>
          </p:spPr>
          <p:txBody>
            <a:bodyPr wrap="none" rtlCol="0" anchor="ctr">
              <a:spAutoFit/>
            </a:bodyPr>
            <a:lstStyle>
              <a:defPPr>
                <a:defRPr lang="en-US"/>
              </a:defPPr>
              <a:lvl1pPr>
                <a:defRPr sz="2000" b="1"/>
              </a:lvl1pPr>
            </a:lstStyle>
            <a:p>
              <a:r>
                <a:rPr lang="en-US" sz="1500" noProof="1">
                  <a:solidFill>
                    <a:schemeClr val="accent1">
                      <a:lumMod val="75000"/>
                    </a:schemeClr>
                  </a:solidFill>
                </a:rPr>
                <a:t>04</a:t>
              </a:r>
            </a:p>
          </p:txBody>
        </p:sp>
        <p:sp>
          <p:nvSpPr>
            <p:cNvPr id="28" name="TextBox 27">
              <a:extLst>
                <a:ext uri="{FF2B5EF4-FFF2-40B4-BE49-F238E27FC236}">
                  <a16:creationId xmlns:a16="http://schemas.microsoft.com/office/drawing/2014/main" id="{6483B4E7-6208-1C9D-B500-52405220F393}"/>
                </a:ext>
              </a:extLst>
            </p:cNvPr>
            <p:cNvSpPr txBox="1"/>
            <p:nvPr/>
          </p:nvSpPr>
          <p:spPr>
            <a:xfrm>
              <a:off x="8988009" y="2857373"/>
              <a:ext cx="1516545" cy="513943"/>
            </a:xfrm>
            <a:prstGeom prst="rect">
              <a:avLst/>
            </a:prstGeom>
            <a:noFill/>
          </p:spPr>
          <p:txBody>
            <a:bodyPr wrap="square" lIns="0" rIns="0" rtlCol="0" anchor="ctr">
              <a:spAutoFit/>
            </a:bodyPr>
            <a:lstStyle/>
            <a:p>
              <a:pPr algn="ctr"/>
              <a:r>
                <a:rPr lang="ar-EG" sz="1600" b="1" noProof="1">
                  <a:solidFill>
                    <a:schemeClr val="bg1"/>
                  </a:solidFill>
                  <a:latin typeface="Alexandria" pitchFamily="2" charset="-78"/>
                  <a:cs typeface="Alexandria" pitchFamily="2" charset="-78"/>
                </a:rPr>
                <a:t>الصورة الذهنية المثالية</a:t>
              </a:r>
              <a:endParaRPr lang="en-US" sz="1600" b="1" noProof="1">
                <a:solidFill>
                  <a:schemeClr val="bg1"/>
                </a:solidFill>
                <a:latin typeface="Alexandria" pitchFamily="2" charset="-78"/>
                <a:cs typeface="Alexandria" pitchFamily="2" charset="-78"/>
              </a:endParaRPr>
            </a:p>
          </p:txBody>
        </p:sp>
      </p:grpSp>
      <p:grpSp>
        <p:nvGrpSpPr>
          <p:cNvPr id="29" name="Group 28">
            <a:extLst>
              <a:ext uri="{FF2B5EF4-FFF2-40B4-BE49-F238E27FC236}">
                <a16:creationId xmlns:a16="http://schemas.microsoft.com/office/drawing/2014/main" id="{0CEF9284-C043-0FCE-62B0-9AC4F7E9F356}"/>
              </a:ext>
            </a:extLst>
          </p:cNvPr>
          <p:cNvGrpSpPr/>
          <p:nvPr/>
        </p:nvGrpSpPr>
        <p:grpSpPr>
          <a:xfrm>
            <a:off x="534209" y="3913603"/>
            <a:ext cx="11178637" cy="678185"/>
            <a:chOff x="779720" y="3514722"/>
            <a:chExt cx="10736418" cy="596039"/>
          </a:xfrm>
        </p:grpSpPr>
        <p:sp>
          <p:nvSpPr>
            <p:cNvPr id="30" name="Freeform 21">
              <a:extLst>
                <a:ext uri="{FF2B5EF4-FFF2-40B4-BE49-F238E27FC236}">
                  <a16:creationId xmlns:a16="http://schemas.microsoft.com/office/drawing/2014/main" id="{5F2582A3-AF33-9F4F-016F-36A2E4E1E6D4}"/>
                </a:ext>
              </a:extLst>
            </p:cNvPr>
            <p:cNvSpPr/>
            <p:nvPr/>
          </p:nvSpPr>
          <p:spPr>
            <a:xfrm>
              <a:off x="8306594" y="3514722"/>
              <a:ext cx="3209544" cy="596039"/>
            </a:xfrm>
            <a:custGeom>
              <a:avLst/>
              <a:gdLst>
                <a:gd name="connsiteX0" fmla="*/ 6066 w 370646"/>
                <a:gd name="connsiteY0" fmla="*/ 68782 h 68782"/>
                <a:gd name="connsiteX1" fmla="*/ 328899 w 370646"/>
                <a:gd name="connsiteY1" fmla="*/ 68782 h 68782"/>
                <a:gd name="connsiteX2" fmla="*/ 336312 w 370646"/>
                <a:gd name="connsiteY2" fmla="*/ 64736 h 68782"/>
                <a:gd name="connsiteX3" fmla="*/ 369337 w 370646"/>
                <a:gd name="connsiteY3" fmla="*/ 13487 h 68782"/>
                <a:gd name="connsiteX4" fmla="*/ 361923 w 370646"/>
                <a:gd name="connsiteY4" fmla="*/ 0 h 68782"/>
                <a:gd name="connsiteX5" fmla="*/ 6740 w 370646"/>
                <a:gd name="connsiteY5" fmla="*/ 0 h 68782"/>
                <a:gd name="connsiteX6" fmla="*/ 0 w 370646"/>
                <a:gd name="connsiteY6" fmla="*/ 6743 h 68782"/>
                <a:gd name="connsiteX7" fmla="*/ 0 w 370646"/>
                <a:gd name="connsiteY7" fmla="*/ 61365 h 68782"/>
                <a:gd name="connsiteX8" fmla="*/ 6740 w 370646"/>
                <a:gd name="connsiteY8" fmla="*/ 68108 h 68782"/>
                <a:gd name="connsiteX9" fmla="*/ 297222 w 370646"/>
                <a:gd name="connsiteY9" fmla="*/ 10789 h 68782"/>
                <a:gd name="connsiteX10" fmla="*/ 299244 w 370646"/>
                <a:gd name="connsiteY10" fmla="*/ 8766 h 68782"/>
                <a:gd name="connsiteX11" fmla="*/ 358553 w 370646"/>
                <a:gd name="connsiteY11" fmla="*/ 8766 h 68782"/>
                <a:gd name="connsiteX12" fmla="*/ 361249 w 370646"/>
                <a:gd name="connsiteY12" fmla="*/ 13487 h 68782"/>
                <a:gd name="connsiteX13" fmla="*/ 330920 w 370646"/>
                <a:gd name="connsiteY13" fmla="*/ 60690 h 68782"/>
                <a:gd name="connsiteX14" fmla="*/ 328225 w 370646"/>
                <a:gd name="connsiteY14" fmla="*/ 62039 h 68782"/>
                <a:gd name="connsiteX15" fmla="*/ 299244 w 370646"/>
                <a:gd name="connsiteY15" fmla="*/ 62039 h 68782"/>
                <a:gd name="connsiteX16" fmla="*/ 297222 w 370646"/>
                <a:gd name="connsiteY16" fmla="*/ 60016 h 68782"/>
                <a:gd name="connsiteX17" fmla="*/ 297222 w 370646"/>
                <a:gd name="connsiteY17" fmla="*/ 10115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0646" h="68782">
                  <a:moveTo>
                    <a:pt x="6066" y="68782"/>
                  </a:moveTo>
                  <a:lnTo>
                    <a:pt x="328899" y="68782"/>
                  </a:lnTo>
                  <a:cubicBezTo>
                    <a:pt x="331594" y="68782"/>
                    <a:pt x="334290" y="67434"/>
                    <a:pt x="336312" y="64736"/>
                  </a:cubicBezTo>
                  <a:lnTo>
                    <a:pt x="369337" y="13487"/>
                  </a:lnTo>
                  <a:cubicBezTo>
                    <a:pt x="372707" y="8092"/>
                    <a:pt x="369337" y="0"/>
                    <a:pt x="361923" y="0"/>
                  </a:cubicBezTo>
                  <a:lnTo>
                    <a:pt x="6740" y="0"/>
                  </a:lnTo>
                  <a:cubicBezTo>
                    <a:pt x="2696" y="0"/>
                    <a:pt x="0" y="3372"/>
                    <a:pt x="0" y="6743"/>
                  </a:cubicBezTo>
                  <a:lnTo>
                    <a:pt x="0" y="61365"/>
                  </a:lnTo>
                  <a:cubicBezTo>
                    <a:pt x="0" y="65411"/>
                    <a:pt x="3370" y="68108"/>
                    <a:pt x="6740" y="68108"/>
                  </a:cubicBezTo>
                  <a:close/>
                  <a:moveTo>
                    <a:pt x="297222" y="10789"/>
                  </a:moveTo>
                  <a:cubicBezTo>
                    <a:pt x="297222" y="9441"/>
                    <a:pt x="297896" y="8766"/>
                    <a:pt x="299244" y="8766"/>
                  </a:cubicBezTo>
                  <a:lnTo>
                    <a:pt x="358553" y="8766"/>
                  </a:lnTo>
                  <a:cubicBezTo>
                    <a:pt x="361249" y="8766"/>
                    <a:pt x="362597" y="11464"/>
                    <a:pt x="361249" y="13487"/>
                  </a:cubicBezTo>
                  <a:lnTo>
                    <a:pt x="330920" y="60690"/>
                  </a:lnTo>
                  <a:cubicBezTo>
                    <a:pt x="330920" y="61365"/>
                    <a:pt x="329573" y="62039"/>
                    <a:pt x="328225" y="62039"/>
                  </a:cubicBezTo>
                  <a:lnTo>
                    <a:pt x="299244" y="62039"/>
                  </a:lnTo>
                  <a:cubicBezTo>
                    <a:pt x="297896" y="62039"/>
                    <a:pt x="297222" y="61365"/>
                    <a:pt x="297222" y="60016"/>
                  </a:cubicBezTo>
                  <a:lnTo>
                    <a:pt x="297222" y="10115"/>
                  </a:lnTo>
                  <a:close/>
                </a:path>
              </a:pathLst>
            </a:custGeom>
            <a:solidFill>
              <a:schemeClr val="accent5"/>
            </a:solidFill>
            <a:ln w="0" cap="flat">
              <a:noFill/>
              <a:prstDash val="solid"/>
              <a:miter/>
            </a:ln>
          </p:spPr>
          <p:txBody>
            <a:bodyPr rtlCol="0" anchor="ctr"/>
            <a:lstStyle/>
            <a:p>
              <a:endParaRPr lang="en-US" sz="1350"/>
            </a:p>
          </p:txBody>
        </p:sp>
        <p:sp>
          <p:nvSpPr>
            <p:cNvPr id="31" name="TextBox 30">
              <a:extLst>
                <a:ext uri="{FF2B5EF4-FFF2-40B4-BE49-F238E27FC236}">
                  <a16:creationId xmlns:a16="http://schemas.microsoft.com/office/drawing/2014/main" id="{575F535C-B54A-2D51-553E-049422D834D9}"/>
                </a:ext>
              </a:extLst>
            </p:cNvPr>
            <p:cNvSpPr txBox="1"/>
            <p:nvPr/>
          </p:nvSpPr>
          <p:spPr>
            <a:xfrm>
              <a:off x="779720" y="3545597"/>
              <a:ext cx="506976" cy="430887"/>
            </a:xfrm>
            <a:prstGeom prst="rect">
              <a:avLst/>
            </a:prstGeom>
            <a:noFill/>
          </p:spPr>
          <p:txBody>
            <a:bodyPr wrap="none" rtlCol="0" anchor="ctr">
              <a:spAutoFit/>
            </a:bodyPr>
            <a:lstStyle>
              <a:defPPr>
                <a:defRPr lang="en-US"/>
              </a:defPPr>
              <a:lvl1pPr>
                <a:defRPr sz="2000" b="1"/>
              </a:lvl1pPr>
            </a:lstStyle>
            <a:p>
              <a:r>
                <a:rPr lang="en-US" sz="1500" noProof="1">
                  <a:solidFill>
                    <a:schemeClr val="accent5">
                      <a:lumMod val="50000"/>
                    </a:schemeClr>
                  </a:solidFill>
                </a:rPr>
                <a:t>06</a:t>
              </a:r>
            </a:p>
          </p:txBody>
        </p:sp>
        <p:sp>
          <p:nvSpPr>
            <p:cNvPr id="32" name="TextBox 31">
              <a:extLst>
                <a:ext uri="{FF2B5EF4-FFF2-40B4-BE49-F238E27FC236}">
                  <a16:creationId xmlns:a16="http://schemas.microsoft.com/office/drawing/2014/main" id="{AA12CE79-3EC3-8098-0764-01D1728BC1C6}"/>
                </a:ext>
              </a:extLst>
            </p:cNvPr>
            <p:cNvSpPr txBox="1"/>
            <p:nvPr/>
          </p:nvSpPr>
          <p:spPr>
            <a:xfrm>
              <a:off x="8962907" y="3555769"/>
              <a:ext cx="1516545" cy="513943"/>
            </a:xfrm>
            <a:prstGeom prst="rect">
              <a:avLst/>
            </a:prstGeom>
            <a:noFill/>
          </p:spPr>
          <p:txBody>
            <a:bodyPr wrap="square" lIns="0" rIns="0" rtlCol="0" anchor="ctr">
              <a:spAutoFit/>
            </a:bodyPr>
            <a:lstStyle/>
            <a:p>
              <a:pPr algn="ctr"/>
              <a:r>
                <a:rPr lang="ar-EG" sz="1600" b="1" noProof="1">
                  <a:solidFill>
                    <a:srgbClr val="FFFFFF"/>
                  </a:solidFill>
                  <a:latin typeface="Alexandria" pitchFamily="2" charset="-78"/>
                  <a:cs typeface="Alexandria" pitchFamily="2" charset="-78"/>
                </a:rPr>
                <a:t>الصورة الذهنية المتناقضة</a:t>
              </a:r>
              <a:endParaRPr lang="en-US" sz="1600" b="1" noProof="1">
                <a:solidFill>
                  <a:srgbClr val="FFFFFF"/>
                </a:solidFill>
                <a:latin typeface="Alexandria" pitchFamily="2" charset="-78"/>
                <a:cs typeface="Alexandria" pitchFamily="2" charset="-78"/>
              </a:endParaRPr>
            </a:p>
          </p:txBody>
        </p:sp>
      </p:grpSp>
      <p:grpSp>
        <p:nvGrpSpPr>
          <p:cNvPr id="33" name="Group 32">
            <a:extLst>
              <a:ext uri="{FF2B5EF4-FFF2-40B4-BE49-F238E27FC236}">
                <a16:creationId xmlns:a16="http://schemas.microsoft.com/office/drawing/2014/main" id="{D4A19625-932C-D88F-3C75-4E6CBC46C967}"/>
              </a:ext>
            </a:extLst>
          </p:cNvPr>
          <p:cNvGrpSpPr/>
          <p:nvPr/>
        </p:nvGrpSpPr>
        <p:grpSpPr>
          <a:xfrm>
            <a:off x="249635" y="4755796"/>
            <a:ext cx="11126826" cy="765449"/>
            <a:chOff x="1018962" y="4266332"/>
            <a:chExt cx="10339185" cy="562083"/>
          </a:xfrm>
        </p:grpSpPr>
        <p:sp>
          <p:nvSpPr>
            <p:cNvPr id="34" name="Freeform 13">
              <a:extLst>
                <a:ext uri="{FF2B5EF4-FFF2-40B4-BE49-F238E27FC236}">
                  <a16:creationId xmlns:a16="http://schemas.microsoft.com/office/drawing/2014/main" id="{FFC19918-B396-C75F-883F-20E362B1AEF3}"/>
                </a:ext>
              </a:extLst>
            </p:cNvPr>
            <p:cNvSpPr/>
            <p:nvPr/>
          </p:nvSpPr>
          <p:spPr>
            <a:xfrm>
              <a:off x="1018962" y="4266332"/>
              <a:ext cx="3096442" cy="562083"/>
            </a:xfrm>
            <a:custGeom>
              <a:avLst/>
              <a:gdLst>
                <a:gd name="connsiteX0" fmla="*/ 330110 w 330109"/>
                <a:gd name="connsiteY0" fmla="*/ 61364 h 68782"/>
                <a:gd name="connsiteX1" fmla="*/ 330110 w 330109"/>
                <a:gd name="connsiteY1" fmla="*/ 6743 h 68782"/>
                <a:gd name="connsiteX2" fmla="*/ 323370 w 330109"/>
                <a:gd name="connsiteY2" fmla="*/ 0 h 68782"/>
                <a:gd name="connsiteX3" fmla="*/ 8625 w 330109"/>
                <a:gd name="connsiteY3" fmla="*/ 0 h 68782"/>
                <a:gd name="connsiteX4" fmla="*/ 1211 w 330109"/>
                <a:gd name="connsiteY4" fmla="*/ 13487 h 68782"/>
                <a:gd name="connsiteX5" fmla="*/ 34236 w 330109"/>
                <a:gd name="connsiteY5" fmla="*/ 64736 h 68782"/>
                <a:gd name="connsiteX6" fmla="*/ 41650 w 330109"/>
                <a:gd name="connsiteY6" fmla="*/ 68782 h 68782"/>
                <a:gd name="connsiteX7" fmla="*/ 323370 w 330109"/>
                <a:gd name="connsiteY7" fmla="*/ 68782 h 68782"/>
                <a:gd name="connsiteX8" fmla="*/ 330110 w 330109"/>
                <a:gd name="connsiteY8" fmla="*/ 62039 h 68782"/>
                <a:gd name="connsiteX9" fmla="*/ 73326 w 330109"/>
                <a:gd name="connsiteY9" fmla="*/ 60016 h 68782"/>
                <a:gd name="connsiteX10" fmla="*/ 71304 w 330109"/>
                <a:gd name="connsiteY10" fmla="*/ 62039 h 68782"/>
                <a:gd name="connsiteX11" fmla="*/ 42324 w 330109"/>
                <a:gd name="connsiteY11" fmla="*/ 62039 h 68782"/>
                <a:gd name="connsiteX12" fmla="*/ 39628 w 330109"/>
                <a:gd name="connsiteY12" fmla="*/ 60690 h 68782"/>
                <a:gd name="connsiteX13" fmla="*/ 9299 w 330109"/>
                <a:gd name="connsiteY13" fmla="*/ 13487 h 68782"/>
                <a:gd name="connsiteX14" fmla="*/ 11995 w 330109"/>
                <a:gd name="connsiteY14" fmla="*/ 8766 h 68782"/>
                <a:gd name="connsiteX15" fmla="*/ 71304 w 330109"/>
                <a:gd name="connsiteY15" fmla="*/ 8766 h 68782"/>
                <a:gd name="connsiteX16" fmla="*/ 73326 w 330109"/>
                <a:gd name="connsiteY16" fmla="*/ 10789 h 68782"/>
                <a:gd name="connsiteX17" fmla="*/ 73326 w 330109"/>
                <a:gd name="connsiteY17" fmla="*/ 60690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0109" h="68782">
                  <a:moveTo>
                    <a:pt x="330110" y="61364"/>
                  </a:moveTo>
                  <a:lnTo>
                    <a:pt x="330110" y="6743"/>
                  </a:lnTo>
                  <a:cubicBezTo>
                    <a:pt x="330110" y="2697"/>
                    <a:pt x="326740" y="0"/>
                    <a:pt x="323370" y="0"/>
                  </a:cubicBezTo>
                  <a:lnTo>
                    <a:pt x="8625" y="0"/>
                  </a:lnTo>
                  <a:cubicBezTo>
                    <a:pt x="1885" y="0"/>
                    <a:pt x="-2159" y="7418"/>
                    <a:pt x="1211" y="13487"/>
                  </a:cubicBezTo>
                  <a:lnTo>
                    <a:pt x="34236" y="64736"/>
                  </a:lnTo>
                  <a:cubicBezTo>
                    <a:pt x="35584" y="67434"/>
                    <a:pt x="38280" y="68782"/>
                    <a:pt x="41650" y="68782"/>
                  </a:cubicBezTo>
                  <a:lnTo>
                    <a:pt x="323370" y="68782"/>
                  </a:lnTo>
                  <a:cubicBezTo>
                    <a:pt x="327414" y="68782"/>
                    <a:pt x="330110" y="65410"/>
                    <a:pt x="330110" y="62039"/>
                  </a:cubicBezTo>
                  <a:close/>
                  <a:moveTo>
                    <a:pt x="73326" y="60016"/>
                  </a:moveTo>
                  <a:cubicBezTo>
                    <a:pt x="73326" y="61364"/>
                    <a:pt x="72652" y="62039"/>
                    <a:pt x="71304" y="62039"/>
                  </a:cubicBezTo>
                  <a:lnTo>
                    <a:pt x="42324" y="62039"/>
                  </a:lnTo>
                  <a:cubicBezTo>
                    <a:pt x="40976" y="62039"/>
                    <a:pt x="40302" y="62039"/>
                    <a:pt x="39628" y="60690"/>
                  </a:cubicBezTo>
                  <a:lnTo>
                    <a:pt x="9299" y="13487"/>
                  </a:lnTo>
                  <a:cubicBezTo>
                    <a:pt x="7951" y="11464"/>
                    <a:pt x="9299" y="8766"/>
                    <a:pt x="11995" y="8766"/>
                  </a:cubicBezTo>
                  <a:lnTo>
                    <a:pt x="71304" y="8766"/>
                  </a:lnTo>
                  <a:cubicBezTo>
                    <a:pt x="72652" y="8766"/>
                    <a:pt x="73326" y="9441"/>
                    <a:pt x="73326" y="10789"/>
                  </a:cubicBezTo>
                  <a:lnTo>
                    <a:pt x="73326" y="60690"/>
                  </a:lnTo>
                  <a:close/>
                </a:path>
              </a:pathLst>
            </a:custGeom>
            <a:solidFill>
              <a:schemeClr val="accent2"/>
            </a:solidFill>
            <a:ln w="0" cap="flat">
              <a:noFill/>
              <a:prstDash val="solid"/>
              <a:miter/>
            </a:ln>
          </p:spPr>
          <p:txBody>
            <a:bodyPr rtlCol="0" anchor="ctr"/>
            <a:lstStyle/>
            <a:p>
              <a:endParaRPr lang="en-US" sz="1350"/>
            </a:p>
          </p:txBody>
        </p:sp>
        <p:sp>
          <p:nvSpPr>
            <p:cNvPr id="35" name="TextBox 34">
              <a:extLst>
                <a:ext uri="{FF2B5EF4-FFF2-40B4-BE49-F238E27FC236}">
                  <a16:creationId xmlns:a16="http://schemas.microsoft.com/office/drawing/2014/main" id="{64C90F6B-708B-DA72-E39D-41E407F33F4C}"/>
                </a:ext>
              </a:extLst>
            </p:cNvPr>
            <p:cNvSpPr txBox="1"/>
            <p:nvPr/>
          </p:nvSpPr>
          <p:spPr>
            <a:xfrm>
              <a:off x="10851171" y="4381524"/>
              <a:ext cx="506976" cy="430887"/>
            </a:xfrm>
            <a:prstGeom prst="rect">
              <a:avLst/>
            </a:prstGeom>
            <a:noFill/>
          </p:spPr>
          <p:txBody>
            <a:bodyPr wrap="none" rtlCol="0" anchor="ctr">
              <a:spAutoFit/>
            </a:bodyPr>
            <a:lstStyle>
              <a:defPPr>
                <a:defRPr lang="en-US"/>
              </a:defPPr>
              <a:lvl1pPr algn="r">
                <a:defRPr sz="2000" b="1"/>
              </a:lvl1pPr>
            </a:lstStyle>
            <a:p>
              <a:r>
                <a:rPr lang="en-US" sz="1500" noProof="1">
                  <a:solidFill>
                    <a:schemeClr val="accent2">
                      <a:lumMod val="50000"/>
                    </a:schemeClr>
                  </a:solidFill>
                </a:rPr>
                <a:t>07</a:t>
              </a:r>
            </a:p>
          </p:txBody>
        </p:sp>
        <p:sp>
          <p:nvSpPr>
            <p:cNvPr id="36" name="TextBox 35">
              <a:extLst>
                <a:ext uri="{FF2B5EF4-FFF2-40B4-BE49-F238E27FC236}">
                  <a16:creationId xmlns:a16="http://schemas.microsoft.com/office/drawing/2014/main" id="{DDD91E55-3C14-68D6-8332-928A78E70CE2}"/>
                </a:ext>
              </a:extLst>
            </p:cNvPr>
            <p:cNvSpPr txBox="1"/>
            <p:nvPr/>
          </p:nvSpPr>
          <p:spPr>
            <a:xfrm>
              <a:off x="2003016" y="4279875"/>
              <a:ext cx="1516545" cy="513943"/>
            </a:xfrm>
            <a:prstGeom prst="rect">
              <a:avLst/>
            </a:prstGeom>
            <a:noFill/>
          </p:spPr>
          <p:txBody>
            <a:bodyPr wrap="square" lIns="0" rIns="0" rtlCol="0" anchor="ctr">
              <a:spAutoFit/>
            </a:bodyPr>
            <a:lstStyle/>
            <a:p>
              <a:pPr algn="ctr"/>
              <a:r>
                <a:rPr lang="ar-EG" sz="1600" b="1" noProof="1">
                  <a:solidFill>
                    <a:srgbClr val="FFFFFF"/>
                  </a:solidFill>
                  <a:latin typeface="Alexandria" pitchFamily="2" charset="-78"/>
                  <a:cs typeface="Alexandria" pitchFamily="2" charset="-78"/>
                </a:rPr>
                <a:t>الصورة الذهنية المدمجة</a:t>
              </a:r>
              <a:endParaRPr lang="en-US" sz="1600" b="1" noProof="1">
                <a:solidFill>
                  <a:srgbClr val="FFFFFF"/>
                </a:solidFill>
                <a:latin typeface="Alexandria" pitchFamily="2" charset="-78"/>
                <a:cs typeface="Alexandria" pitchFamily="2" charset="-78"/>
              </a:endParaRPr>
            </a:p>
          </p:txBody>
        </p:sp>
      </p:grpSp>
      <p:grpSp>
        <p:nvGrpSpPr>
          <p:cNvPr id="37" name="Group 36">
            <a:extLst>
              <a:ext uri="{FF2B5EF4-FFF2-40B4-BE49-F238E27FC236}">
                <a16:creationId xmlns:a16="http://schemas.microsoft.com/office/drawing/2014/main" id="{438F272E-DCA6-1B66-D502-52769EE01120}"/>
              </a:ext>
            </a:extLst>
          </p:cNvPr>
          <p:cNvGrpSpPr/>
          <p:nvPr/>
        </p:nvGrpSpPr>
        <p:grpSpPr>
          <a:xfrm>
            <a:off x="496129" y="1954111"/>
            <a:ext cx="10803312" cy="678185"/>
            <a:chOff x="1018962" y="2077210"/>
            <a:chExt cx="10375941" cy="596039"/>
          </a:xfrm>
        </p:grpSpPr>
        <p:sp>
          <p:nvSpPr>
            <p:cNvPr id="38" name="Freeform 11">
              <a:extLst>
                <a:ext uri="{FF2B5EF4-FFF2-40B4-BE49-F238E27FC236}">
                  <a16:creationId xmlns:a16="http://schemas.microsoft.com/office/drawing/2014/main" id="{C284AC02-FA04-C2CE-1B76-41F5365B746E}"/>
                </a:ext>
              </a:extLst>
            </p:cNvPr>
            <p:cNvSpPr/>
            <p:nvPr/>
          </p:nvSpPr>
          <p:spPr>
            <a:xfrm>
              <a:off x="1018962" y="2077210"/>
              <a:ext cx="2862072" cy="596039"/>
            </a:xfrm>
            <a:custGeom>
              <a:avLst/>
              <a:gdLst>
                <a:gd name="connsiteX0" fmla="*/ 323468 w 330207"/>
                <a:gd name="connsiteY0" fmla="*/ 0 h 68782"/>
                <a:gd name="connsiteX1" fmla="*/ 41748 w 330207"/>
                <a:gd name="connsiteY1" fmla="*/ 0 h 68782"/>
                <a:gd name="connsiteX2" fmla="*/ 34334 w 330207"/>
                <a:gd name="connsiteY2" fmla="*/ 4046 h 68782"/>
                <a:gd name="connsiteX3" fmla="*/ 1309 w 330207"/>
                <a:gd name="connsiteY3" fmla="*/ 55296 h 68782"/>
                <a:gd name="connsiteX4" fmla="*/ 8723 w 330207"/>
                <a:gd name="connsiteY4" fmla="*/ 68782 h 68782"/>
                <a:gd name="connsiteX5" fmla="*/ 323468 w 330207"/>
                <a:gd name="connsiteY5" fmla="*/ 68782 h 68782"/>
                <a:gd name="connsiteX6" fmla="*/ 330208 w 330207"/>
                <a:gd name="connsiteY6" fmla="*/ 62039 h 68782"/>
                <a:gd name="connsiteX7" fmla="*/ 330208 w 330207"/>
                <a:gd name="connsiteY7" fmla="*/ 7418 h 68782"/>
                <a:gd name="connsiteX8" fmla="*/ 323468 w 330207"/>
                <a:gd name="connsiteY8" fmla="*/ 674 h 68782"/>
                <a:gd name="connsiteX9" fmla="*/ 73424 w 330207"/>
                <a:gd name="connsiteY9" fmla="*/ 58667 h 68782"/>
                <a:gd name="connsiteX10" fmla="*/ 71402 w 330207"/>
                <a:gd name="connsiteY10" fmla="*/ 60690 h 68782"/>
                <a:gd name="connsiteX11" fmla="*/ 12093 w 330207"/>
                <a:gd name="connsiteY11" fmla="*/ 60690 h 68782"/>
                <a:gd name="connsiteX12" fmla="*/ 9397 w 330207"/>
                <a:gd name="connsiteY12" fmla="*/ 55970 h 68782"/>
                <a:gd name="connsiteX13" fmla="*/ 39726 w 330207"/>
                <a:gd name="connsiteY13" fmla="*/ 8766 h 68782"/>
                <a:gd name="connsiteX14" fmla="*/ 42422 w 330207"/>
                <a:gd name="connsiteY14" fmla="*/ 7418 h 68782"/>
                <a:gd name="connsiteX15" fmla="*/ 71402 w 330207"/>
                <a:gd name="connsiteY15" fmla="*/ 7418 h 68782"/>
                <a:gd name="connsiteX16" fmla="*/ 73424 w 330207"/>
                <a:gd name="connsiteY16" fmla="*/ 9441 h 68782"/>
                <a:gd name="connsiteX17" fmla="*/ 73424 w 330207"/>
                <a:gd name="connsiteY17" fmla="*/ 59342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0207" h="68782">
                  <a:moveTo>
                    <a:pt x="323468" y="0"/>
                  </a:moveTo>
                  <a:lnTo>
                    <a:pt x="41748" y="0"/>
                  </a:lnTo>
                  <a:cubicBezTo>
                    <a:pt x="39052" y="0"/>
                    <a:pt x="36356" y="1349"/>
                    <a:pt x="34334" y="4046"/>
                  </a:cubicBezTo>
                  <a:lnTo>
                    <a:pt x="1309" y="55296"/>
                  </a:lnTo>
                  <a:cubicBezTo>
                    <a:pt x="-2061" y="60690"/>
                    <a:pt x="1309" y="68782"/>
                    <a:pt x="8723" y="68782"/>
                  </a:cubicBezTo>
                  <a:lnTo>
                    <a:pt x="323468" y="68782"/>
                  </a:lnTo>
                  <a:cubicBezTo>
                    <a:pt x="327512" y="68782"/>
                    <a:pt x="330208" y="65411"/>
                    <a:pt x="330208" y="62039"/>
                  </a:cubicBezTo>
                  <a:lnTo>
                    <a:pt x="330208" y="7418"/>
                  </a:lnTo>
                  <a:cubicBezTo>
                    <a:pt x="330208" y="3372"/>
                    <a:pt x="326838" y="674"/>
                    <a:pt x="323468" y="674"/>
                  </a:cubicBezTo>
                  <a:close/>
                  <a:moveTo>
                    <a:pt x="73424" y="58667"/>
                  </a:moveTo>
                  <a:cubicBezTo>
                    <a:pt x="73424" y="60016"/>
                    <a:pt x="72750" y="60690"/>
                    <a:pt x="71402" y="60690"/>
                  </a:cubicBezTo>
                  <a:lnTo>
                    <a:pt x="12093" y="60690"/>
                  </a:lnTo>
                  <a:cubicBezTo>
                    <a:pt x="9397" y="60690"/>
                    <a:pt x="8049" y="57993"/>
                    <a:pt x="9397" y="55970"/>
                  </a:cubicBezTo>
                  <a:lnTo>
                    <a:pt x="39726" y="8766"/>
                  </a:lnTo>
                  <a:cubicBezTo>
                    <a:pt x="39726" y="8092"/>
                    <a:pt x="41074" y="7418"/>
                    <a:pt x="42422" y="7418"/>
                  </a:cubicBezTo>
                  <a:lnTo>
                    <a:pt x="71402" y="7418"/>
                  </a:lnTo>
                  <a:cubicBezTo>
                    <a:pt x="72750" y="7418"/>
                    <a:pt x="73424" y="8092"/>
                    <a:pt x="73424" y="9441"/>
                  </a:cubicBezTo>
                  <a:lnTo>
                    <a:pt x="73424" y="59342"/>
                  </a:lnTo>
                  <a:close/>
                </a:path>
              </a:pathLst>
            </a:custGeom>
            <a:solidFill>
              <a:schemeClr val="accent4"/>
            </a:solidFill>
            <a:ln w="0" cap="flat">
              <a:noFill/>
              <a:prstDash val="solid"/>
              <a:miter/>
            </a:ln>
          </p:spPr>
          <p:txBody>
            <a:bodyPr rtlCol="0" anchor="ctr"/>
            <a:lstStyle/>
            <a:p>
              <a:endParaRPr lang="en-US" sz="1350"/>
            </a:p>
          </p:txBody>
        </p:sp>
        <p:sp>
          <p:nvSpPr>
            <p:cNvPr id="39" name="TextBox 38">
              <a:extLst>
                <a:ext uri="{FF2B5EF4-FFF2-40B4-BE49-F238E27FC236}">
                  <a16:creationId xmlns:a16="http://schemas.microsoft.com/office/drawing/2014/main" id="{BC284DB8-C337-7F08-92EF-3DB271B4944B}"/>
                </a:ext>
              </a:extLst>
            </p:cNvPr>
            <p:cNvSpPr txBox="1"/>
            <p:nvPr/>
          </p:nvSpPr>
          <p:spPr>
            <a:xfrm>
              <a:off x="10887927" y="2177693"/>
              <a:ext cx="506976" cy="430887"/>
            </a:xfrm>
            <a:prstGeom prst="rect">
              <a:avLst/>
            </a:prstGeom>
            <a:noFill/>
          </p:spPr>
          <p:txBody>
            <a:bodyPr wrap="none" rtlCol="0" anchor="ctr">
              <a:spAutoFit/>
            </a:bodyPr>
            <a:lstStyle>
              <a:defPPr>
                <a:defRPr lang="en-US"/>
              </a:defPPr>
              <a:lvl1pPr algn="r">
                <a:defRPr sz="2000" b="1"/>
              </a:lvl1pPr>
            </a:lstStyle>
            <a:p>
              <a:r>
                <a:rPr lang="en-US" sz="1500" noProof="1">
                  <a:solidFill>
                    <a:schemeClr val="accent4">
                      <a:lumMod val="50000"/>
                    </a:schemeClr>
                  </a:solidFill>
                </a:rPr>
                <a:t>01</a:t>
              </a:r>
            </a:p>
          </p:txBody>
        </p:sp>
        <p:sp>
          <p:nvSpPr>
            <p:cNvPr id="40" name="TextBox 39">
              <a:extLst>
                <a:ext uri="{FF2B5EF4-FFF2-40B4-BE49-F238E27FC236}">
                  <a16:creationId xmlns:a16="http://schemas.microsoft.com/office/drawing/2014/main" id="{755774AF-BF5B-15DD-CE5B-BB5A3905641D}"/>
                </a:ext>
              </a:extLst>
            </p:cNvPr>
            <p:cNvSpPr txBox="1"/>
            <p:nvPr/>
          </p:nvSpPr>
          <p:spPr>
            <a:xfrm>
              <a:off x="1848990" y="2118258"/>
              <a:ext cx="1881154" cy="513943"/>
            </a:xfrm>
            <a:prstGeom prst="rect">
              <a:avLst/>
            </a:prstGeom>
            <a:noFill/>
          </p:spPr>
          <p:txBody>
            <a:bodyPr wrap="square" lIns="0" rIns="0" rtlCol="0" anchor="ctr">
              <a:spAutoFit/>
            </a:bodyPr>
            <a:lstStyle/>
            <a:p>
              <a:pPr algn="ctr"/>
              <a:r>
                <a:rPr lang="ar-EG" sz="1600" b="1" noProof="1">
                  <a:solidFill>
                    <a:srgbClr val="FFFFFF"/>
                  </a:solidFill>
                  <a:latin typeface="Alexandria" pitchFamily="2" charset="-78"/>
                  <a:cs typeface="Alexandria" pitchFamily="2" charset="-78"/>
                </a:rPr>
                <a:t>الصورة الذهنية المرغوبة</a:t>
              </a:r>
              <a:endParaRPr lang="en-US" sz="1600" b="1" noProof="1">
                <a:solidFill>
                  <a:srgbClr val="FFFFFF"/>
                </a:solidFill>
                <a:latin typeface="Alexandria" pitchFamily="2" charset="-78"/>
                <a:cs typeface="Alexandria" pitchFamily="2" charset="-78"/>
              </a:endParaRPr>
            </a:p>
          </p:txBody>
        </p:sp>
      </p:grpSp>
      <p:grpSp>
        <p:nvGrpSpPr>
          <p:cNvPr id="41" name="Group 40">
            <a:extLst>
              <a:ext uri="{FF2B5EF4-FFF2-40B4-BE49-F238E27FC236}">
                <a16:creationId xmlns:a16="http://schemas.microsoft.com/office/drawing/2014/main" id="{FD124C12-5B81-38BA-5638-CB82FC7C122A}"/>
              </a:ext>
            </a:extLst>
          </p:cNvPr>
          <p:cNvGrpSpPr/>
          <p:nvPr/>
        </p:nvGrpSpPr>
        <p:grpSpPr>
          <a:xfrm>
            <a:off x="562849" y="4869406"/>
            <a:ext cx="11066302" cy="669986"/>
            <a:chOff x="1609603" y="4233479"/>
            <a:chExt cx="9559063" cy="596039"/>
          </a:xfrm>
        </p:grpSpPr>
        <p:sp>
          <p:nvSpPr>
            <p:cNvPr id="42" name="Freeform 20">
              <a:extLst>
                <a:ext uri="{FF2B5EF4-FFF2-40B4-BE49-F238E27FC236}">
                  <a16:creationId xmlns:a16="http://schemas.microsoft.com/office/drawing/2014/main" id="{71526147-5CC7-2CCE-5EB2-6DB5E5D1DC14}"/>
                </a:ext>
              </a:extLst>
            </p:cNvPr>
            <p:cNvSpPr/>
            <p:nvPr/>
          </p:nvSpPr>
          <p:spPr>
            <a:xfrm>
              <a:off x="8306594" y="4233479"/>
              <a:ext cx="2862072" cy="596039"/>
            </a:xfrm>
            <a:custGeom>
              <a:avLst/>
              <a:gdLst>
                <a:gd name="connsiteX0" fmla="*/ 6740 w 330207"/>
                <a:gd name="connsiteY0" fmla="*/ 68782 h 68782"/>
                <a:gd name="connsiteX1" fmla="*/ 288460 w 330207"/>
                <a:gd name="connsiteY1" fmla="*/ 68782 h 68782"/>
                <a:gd name="connsiteX2" fmla="*/ 295874 w 330207"/>
                <a:gd name="connsiteY2" fmla="*/ 64736 h 68782"/>
                <a:gd name="connsiteX3" fmla="*/ 328899 w 330207"/>
                <a:gd name="connsiteY3" fmla="*/ 13487 h 68782"/>
                <a:gd name="connsiteX4" fmla="*/ 321485 w 330207"/>
                <a:gd name="connsiteY4" fmla="*/ 0 h 68782"/>
                <a:gd name="connsiteX5" fmla="*/ 6740 w 330207"/>
                <a:gd name="connsiteY5" fmla="*/ 0 h 68782"/>
                <a:gd name="connsiteX6" fmla="*/ 0 w 330207"/>
                <a:gd name="connsiteY6" fmla="*/ 6743 h 68782"/>
                <a:gd name="connsiteX7" fmla="*/ 0 w 330207"/>
                <a:gd name="connsiteY7" fmla="*/ 61365 h 68782"/>
                <a:gd name="connsiteX8" fmla="*/ 6740 w 330207"/>
                <a:gd name="connsiteY8" fmla="*/ 68108 h 68782"/>
                <a:gd name="connsiteX9" fmla="*/ 257457 w 330207"/>
                <a:gd name="connsiteY9" fmla="*/ 10789 h 68782"/>
                <a:gd name="connsiteX10" fmla="*/ 259479 w 330207"/>
                <a:gd name="connsiteY10" fmla="*/ 8766 h 68782"/>
                <a:gd name="connsiteX11" fmla="*/ 318789 w 330207"/>
                <a:gd name="connsiteY11" fmla="*/ 8766 h 68782"/>
                <a:gd name="connsiteX12" fmla="*/ 321485 w 330207"/>
                <a:gd name="connsiteY12" fmla="*/ 13487 h 68782"/>
                <a:gd name="connsiteX13" fmla="*/ 291156 w 330207"/>
                <a:gd name="connsiteY13" fmla="*/ 60690 h 68782"/>
                <a:gd name="connsiteX14" fmla="*/ 288460 w 330207"/>
                <a:gd name="connsiteY14" fmla="*/ 62039 h 68782"/>
                <a:gd name="connsiteX15" fmla="*/ 259479 w 330207"/>
                <a:gd name="connsiteY15" fmla="*/ 62039 h 68782"/>
                <a:gd name="connsiteX16" fmla="*/ 257457 w 330207"/>
                <a:gd name="connsiteY16" fmla="*/ 60016 h 68782"/>
                <a:gd name="connsiteX17" fmla="*/ 257457 w 330207"/>
                <a:gd name="connsiteY17" fmla="*/ 10115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0207" h="68782">
                  <a:moveTo>
                    <a:pt x="6740" y="68782"/>
                  </a:moveTo>
                  <a:lnTo>
                    <a:pt x="288460" y="68782"/>
                  </a:lnTo>
                  <a:cubicBezTo>
                    <a:pt x="291156" y="68782"/>
                    <a:pt x="293852" y="67434"/>
                    <a:pt x="295874" y="64736"/>
                  </a:cubicBezTo>
                  <a:lnTo>
                    <a:pt x="328899" y="13487"/>
                  </a:lnTo>
                  <a:cubicBezTo>
                    <a:pt x="332268" y="8092"/>
                    <a:pt x="328899" y="0"/>
                    <a:pt x="321485" y="0"/>
                  </a:cubicBezTo>
                  <a:lnTo>
                    <a:pt x="6740" y="0"/>
                  </a:lnTo>
                  <a:cubicBezTo>
                    <a:pt x="2696" y="0"/>
                    <a:pt x="0" y="3372"/>
                    <a:pt x="0" y="6743"/>
                  </a:cubicBezTo>
                  <a:lnTo>
                    <a:pt x="0" y="61365"/>
                  </a:lnTo>
                  <a:cubicBezTo>
                    <a:pt x="0" y="65410"/>
                    <a:pt x="3370" y="68108"/>
                    <a:pt x="6740" y="68108"/>
                  </a:cubicBezTo>
                  <a:close/>
                  <a:moveTo>
                    <a:pt x="257457" y="10789"/>
                  </a:moveTo>
                  <a:cubicBezTo>
                    <a:pt x="257457" y="9441"/>
                    <a:pt x="258131" y="8766"/>
                    <a:pt x="259479" y="8766"/>
                  </a:cubicBezTo>
                  <a:lnTo>
                    <a:pt x="318789" y="8766"/>
                  </a:lnTo>
                  <a:cubicBezTo>
                    <a:pt x="321485" y="8766"/>
                    <a:pt x="322833" y="11464"/>
                    <a:pt x="321485" y="13487"/>
                  </a:cubicBezTo>
                  <a:lnTo>
                    <a:pt x="291156" y="60690"/>
                  </a:lnTo>
                  <a:cubicBezTo>
                    <a:pt x="291156" y="61365"/>
                    <a:pt x="289808" y="62039"/>
                    <a:pt x="288460" y="62039"/>
                  </a:cubicBezTo>
                  <a:lnTo>
                    <a:pt x="259479" y="62039"/>
                  </a:lnTo>
                  <a:cubicBezTo>
                    <a:pt x="258131" y="62039"/>
                    <a:pt x="257457" y="61365"/>
                    <a:pt x="257457" y="60016"/>
                  </a:cubicBezTo>
                  <a:lnTo>
                    <a:pt x="257457" y="10115"/>
                  </a:lnTo>
                  <a:close/>
                </a:path>
              </a:pathLst>
            </a:custGeom>
            <a:solidFill>
              <a:schemeClr val="accent2"/>
            </a:solidFill>
            <a:ln w="0" cap="flat">
              <a:noFill/>
              <a:prstDash val="solid"/>
              <a:miter/>
            </a:ln>
          </p:spPr>
          <p:txBody>
            <a:bodyPr rtlCol="0" anchor="ctr"/>
            <a:lstStyle/>
            <a:p>
              <a:endParaRPr lang="en-US" sz="1350"/>
            </a:p>
          </p:txBody>
        </p:sp>
        <p:sp>
          <p:nvSpPr>
            <p:cNvPr id="43" name="TextBox 42">
              <a:extLst>
                <a:ext uri="{FF2B5EF4-FFF2-40B4-BE49-F238E27FC236}">
                  <a16:creationId xmlns:a16="http://schemas.microsoft.com/office/drawing/2014/main" id="{C88A49A7-4E57-60EE-73E5-3F69EFD2E624}"/>
                </a:ext>
              </a:extLst>
            </p:cNvPr>
            <p:cNvSpPr txBox="1"/>
            <p:nvPr/>
          </p:nvSpPr>
          <p:spPr>
            <a:xfrm>
              <a:off x="1609603" y="4233479"/>
              <a:ext cx="506976" cy="430887"/>
            </a:xfrm>
            <a:prstGeom prst="rect">
              <a:avLst/>
            </a:prstGeom>
            <a:noFill/>
          </p:spPr>
          <p:txBody>
            <a:bodyPr wrap="none" rtlCol="0" anchor="ctr">
              <a:spAutoFit/>
            </a:bodyPr>
            <a:lstStyle>
              <a:defPPr>
                <a:defRPr lang="en-US"/>
              </a:defPPr>
              <a:lvl1pPr>
                <a:defRPr sz="2000" b="1"/>
              </a:lvl1pPr>
            </a:lstStyle>
            <a:p>
              <a:r>
                <a:rPr lang="en-US" sz="1500" noProof="1">
                  <a:solidFill>
                    <a:schemeClr val="accent2">
                      <a:lumMod val="50000"/>
                    </a:schemeClr>
                  </a:solidFill>
                </a:rPr>
                <a:t>08</a:t>
              </a:r>
            </a:p>
          </p:txBody>
        </p:sp>
        <p:sp>
          <p:nvSpPr>
            <p:cNvPr id="44" name="TextBox 43">
              <a:extLst>
                <a:ext uri="{FF2B5EF4-FFF2-40B4-BE49-F238E27FC236}">
                  <a16:creationId xmlns:a16="http://schemas.microsoft.com/office/drawing/2014/main" id="{5F177D48-0CB2-329D-DE6E-81DF016EC08D}"/>
                </a:ext>
              </a:extLst>
            </p:cNvPr>
            <p:cNvSpPr txBox="1"/>
            <p:nvPr/>
          </p:nvSpPr>
          <p:spPr>
            <a:xfrm>
              <a:off x="8822550" y="4271382"/>
              <a:ext cx="1516545" cy="520233"/>
            </a:xfrm>
            <a:prstGeom prst="rect">
              <a:avLst/>
            </a:prstGeom>
            <a:noFill/>
          </p:spPr>
          <p:txBody>
            <a:bodyPr wrap="square" lIns="0" rIns="0" rtlCol="0" anchor="ctr">
              <a:spAutoFit/>
            </a:bodyPr>
            <a:lstStyle/>
            <a:p>
              <a:pPr algn="ctr"/>
              <a:r>
                <a:rPr lang="ar-EG" sz="1600" b="1" noProof="1">
                  <a:solidFill>
                    <a:srgbClr val="FFFFFF"/>
                  </a:solidFill>
                  <a:latin typeface="Alexandria" pitchFamily="2" charset="-78"/>
                  <a:cs typeface="Alexandria" pitchFamily="2" charset="-78"/>
                </a:rPr>
                <a:t>الصورة الذهنية النمطية</a:t>
              </a:r>
              <a:endParaRPr lang="en-US" sz="1600" b="1" noProof="1">
                <a:solidFill>
                  <a:srgbClr val="FFFFFF"/>
                </a:solidFill>
                <a:latin typeface="Alexandria" pitchFamily="2" charset="-78"/>
                <a:cs typeface="Alexandria" pitchFamily="2" charset="-78"/>
              </a:endParaRPr>
            </a:p>
          </p:txBody>
        </p:sp>
      </p:grpSp>
      <p:grpSp>
        <p:nvGrpSpPr>
          <p:cNvPr id="45" name="Group 44">
            <a:extLst>
              <a:ext uri="{FF2B5EF4-FFF2-40B4-BE49-F238E27FC236}">
                <a16:creationId xmlns:a16="http://schemas.microsoft.com/office/drawing/2014/main" id="{3A50EE8B-B2E1-28C9-DDF3-0ACD82D6B7CA}"/>
              </a:ext>
            </a:extLst>
          </p:cNvPr>
          <p:cNvGrpSpPr/>
          <p:nvPr/>
        </p:nvGrpSpPr>
        <p:grpSpPr>
          <a:xfrm>
            <a:off x="731614" y="2020719"/>
            <a:ext cx="10839183" cy="678185"/>
            <a:chOff x="1575655" y="2077210"/>
            <a:chExt cx="9593011" cy="596039"/>
          </a:xfrm>
        </p:grpSpPr>
        <p:sp>
          <p:nvSpPr>
            <p:cNvPr id="46" name="Freeform 18">
              <a:extLst>
                <a:ext uri="{FF2B5EF4-FFF2-40B4-BE49-F238E27FC236}">
                  <a16:creationId xmlns:a16="http://schemas.microsoft.com/office/drawing/2014/main" id="{D94B0759-6928-1D52-FCBA-AE28C83FF854}"/>
                </a:ext>
              </a:extLst>
            </p:cNvPr>
            <p:cNvSpPr/>
            <p:nvPr/>
          </p:nvSpPr>
          <p:spPr>
            <a:xfrm>
              <a:off x="8306594" y="2077210"/>
              <a:ext cx="2862072" cy="596039"/>
            </a:xfrm>
            <a:custGeom>
              <a:avLst/>
              <a:gdLst>
                <a:gd name="connsiteX0" fmla="*/ 0 w 330109"/>
                <a:gd name="connsiteY0" fmla="*/ 7418 h 68782"/>
                <a:gd name="connsiteX1" fmla="*/ 0 w 330109"/>
                <a:gd name="connsiteY1" fmla="*/ 62039 h 68782"/>
                <a:gd name="connsiteX2" fmla="*/ 6740 w 330109"/>
                <a:gd name="connsiteY2" fmla="*/ 68782 h 68782"/>
                <a:gd name="connsiteX3" fmla="*/ 321485 w 330109"/>
                <a:gd name="connsiteY3" fmla="*/ 68782 h 68782"/>
                <a:gd name="connsiteX4" fmla="*/ 328899 w 330109"/>
                <a:gd name="connsiteY4" fmla="*/ 55295 h 68782"/>
                <a:gd name="connsiteX5" fmla="*/ 295874 w 330109"/>
                <a:gd name="connsiteY5" fmla="*/ 4046 h 68782"/>
                <a:gd name="connsiteX6" fmla="*/ 288460 w 330109"/>
                <a:gd name="connsiteY6" fmla="*/ 0 h 68782"/>
                <a:gd name="connsiteX7" fmla="*/ 6740 w 330109"/>
                <a:gd name="connsiteY7" fmla="*/ 0 h 68782"/>
                <a:gd name="connsiteX8" fmla="*/ 0 w 330109"/>
                <a:gd name="connsiteY8" fmla="*/ 6743 h 68782"/>
                <a:gd name="connsiteX9" fmla="*/ 257457 w 330109"/>
                <a:gd name="connsiteY9" fmla="*/ 9441 h 68782"/>
                <a:gd name="connsiteX10" fmla="*/ 259479 w 330109"/>
                <a:gd name="connsiteY10" fmla="*/ 7418 h 68782"/>
                <a:gd name="connsiteX11" fmla="*/ 288460 w 330109"/>
                <a:gd name="connsiteY11" fmla="*/ 7418 h 68782"/>
                <a:gd name="connsiteX12" fmla="*/ 291156 w 330109"/>
                <a:gd name="connsiteY12" fmla="*/ 8766 h 68782"/>
                <a:gd name="connsiteX13" fmla="*/ 321485 w 330109"/>
                <a:gd name="connsiteY13" fmla="*/ 55970 h 68782"/>
                <a:gd name="connsiteX14" fmla="*/ 318789 w 330109"/>
                <a:gd name="connsiteY14" fmla="*/ 60690 h 68782"/>
                <a:gd name="connsiteX15" fmla="*/ 259479 w 330109"/>
                <a:gd name="connsiteY15" fmla="*/ 60690 h 68782"/>
                <a:gd name="connsiteX16" fmla="*/ 257457 w 330109"/>
                <a:gd name="connsiteY16" fmla="*/ 58667 h 68782"/>
                <a:gd name="connsiteX17" fmla="*/ 257457 w 330109"/>
                <a:gd name="connsiteY17" fmla="*/ 8766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0109" h="68782">
                  <a:moveTo>
                    <a:pt x="0" y="7418"/>
                  </a:moveTo>
                  <a:lnTo>
                    <a:pt x="0" y="62039"/>
                  </a:lnTo>
                  <a:cubicBezTo>
                    <a:pt x="0" y="66085"/>
                    <a:pt x="3370" y="68782"/>
                    <a:pt x="6740" y="68782"/>
                  </a:cubicBezTo>
                  <a:lnTo>
                    <a:pt x="321485" y="68782"/>
                  </a:lnTo>
                  <a:cubicBezTo>
                    <a:pt x="328225" y="68782"/>
                    <a:pt x="332268" y="61364"/>
                    <a:pt x="328899" y="55295"/>
                  </a:cubicBezTo>
                  <a:lnTo>
                    <a:pt x="295874" y="4046"/>
                  </a:lnTo>
                  <a:cubicBezTo>
                    <a:pt x="294526" y="1349"/>
                    <a:pt x="291830" y="0"/>
                    <a:pt x="288460" y="0"/>
                  </a:cubicBezTo>
                  <a:lnTo>
                    <a:pt x="6740" y="0"/>
                  </a:lnTo>
                  <a:cubicBezTo>
                    <a:pt x="2696" y="0"/>
                    <a:pt x="0" y="3372"/>
                    <a:pt x="0" y="6743"/>
                  </a:cubicBezTo>
                  <a:close/>
                  <a:moveTo>
                    <a:pt x="257457" y="9441"/>
                  </a:moveTo>
                  <a:cubicBezTo>
                    <a:pt x="257457" y="8092"/>
                    <a:pt x="258131" y="7418"/>
                    <a:pt x="259479" y="7418"/>
                  </a:cubicBezTo>
                  <a:lnTo>
                    <a:pt x="288460" y="7418"/>
                  </a:lnTo>
                  <a:cubicBezTo>
                    <a:pt x="289808" y="7418"/>
                    <a:pt x="290482" y="7418"/>
                    <a:pt x="291156" y="8766"/>
                  </a:cubicBezTo>
                  <a:lnTo>
                    <a:pt x="321485" y="55970"/>
                  </a:lnTo>
                  <a:cubicBezTo>
                    <a:pt x="322833" y="57993"/>
                    <a:pt x="321485" y="60690"/>
                    <a:pt x="318789" y="60690"/>
                  </a:cubicBezTo>
                  <a:lnTo>
                    <a:pt x="259479" y="60690"/>
                  </a:lnTo>
                  <a:cubicBezTo>
                    <a:pt x="258131" y="60690"/>
                    <a:pt x="257457" y="60016"/>
                    <a:pt x="257457" y="58667"/>
                  </a:cubicBezTo>
                  <a:lnTo>
                    <a:pt x="257457" y="8766"/>
                  </a:lnTo>
                  <a:close/>
                </a:path>
              </a:pathLst>
            </a:custGeom>
            <a:solidFill>
              <a:schemeClr val="accent4"/>
            </a:solidFill>
            <a:ln w="0" cap="flat">
              <a:noFill/>
              <a:prstDash val="solid"/>
              <a:miter/>
            </a:ln>
          </p:spPr>
          <p:txBody>
            <a:bodyPr rtlCol="0" anchor="ctr"/>
            <a:lstStyle/>
            <a:p>
              <a:endParaRPr lang="en-US" sz="1350"/>
            </a:p>
          </p:txBody>
        </p:sp>
        <p:sp>
          <p:nvSpPr>
            <p:cNvPr id="47" name="TextBox 46">
              <a:extLst>
                <a:ext uri="{FF2B5EF4-FFF2-40B4-BE49-F238E27FC236}">
                  <a16:creationId xmlns:a16="http://schemas.microsoft.com/office/drawing/2014/main" id="{DE9450C2-94F1-E1B4-C715-BFBFB463E634}"/>
                </a:ext>
              </a:extLst>
            </p:cNvPr>
            <p:cNvSpPr txBox="1"/>
            <p:nvPr/>
          </p:nvSpPr>
          <p:spPr>
            <a:xfrm>
              <a:off x="1575655" y="2104712"/>
              <a:ext cx="506976" cy="430887"/>
            </a:xfrm>
            <a:prstGeom prst="rect">
              <a:avLst/>
            </a:prstGeom>
            <a:noFill/>
          </p:spPr>
          <p:txBody>
            <a:bodyPr wrap="none" rtlCol="0" anchor="ctr">
              <a:spAutoFit/>
            </a:bodyPr>
            <a:lstStyle>
              <a:defPPr>
                <a:defRPr lang="en-US"/>
              </a:defPPr>
              <a:lvl1pPr>
                <a:defRPr sz="2000" b="1"/>
              </a:lvl1pPr>
            </a:lstStyle>
            <a:p>
              <a:r>
                <a:rPr lang="en-US" sz="1500" noProof="1">
                  <a:solidFill>
                    <a:schemeClr val="accent4">
                      <a:lumMod val="50000"/>
                    </a:schemeClr>
                  </a:solidFill>
                </a:rPr>
                <a:t>02</a:t>
              </a:r>
            </a:p>
          </p:txBody>
        </p:sp>
        <p:sp>
          <p:nvSpPr>
            <p:cNvPr id="48" name="TextBox 47">
              <a:extLst>
                <a:ext uri="{FF2B5EF4-FFF2-40B4-BE49-F238E27FC236}">
                  <a16:creationId xmlns:a16="http://schemas.microsoft.com/office/drawing/2014/main" id="{EC04E80A-7A09-10F2-AFE0-A6BCCBE4C623}"/>
                </a:ext>
              </a:extLst>
            </p:cNvPr>
            <p:cNvSpPr txBox="1"/>
            <p:nvPr/>
          </p:nvSpPr>
          <p:spPr>
            <a:xfrm>
              <a:off x="8822550" y="2118257"/>
              <a:ext cx="1516545" cy="513943"/>
            </a:xfrm>
            <a:prstGeom prst="rect">
              <a:avLst/>
            </a:prstGeom>
            <a:noFill/>
          </p:spPr>
          <p:txBody>
            <a:bodyPr wrap="square" lIns="0" rIns="0" rtlCol="0" anchor="ctr">
              <a:spAutoFit/>
            </a:bodyPr>
            <a:lstStyle/>
            <a:p>
              <a:pPr algn="ctr"/>
              <a:r>
                <a:rPr lang="ar-EG" sz="1600" b="1" noProof="1">
                  <a:solidFill>
                    <a:srgbClr val="FFFFFF"/>
                  </a:solidFill>
                  <a:latin typeface="Alexandria" pitchFamily="2" charset="-78"/>
                  <a:cs typeface="Alexandria" pitchFamily="2" charset="-78"/>
                </a:rPr>
                <a:t>الصورة الذهنية الحالية</a:t>
              </a:r>
              <a:endParaRPr lang="en-US" sz="1600" b="1" noProof="1">
                <a:solidFill>
                  <a:srgbClr val="FFFFFF"/>
                </a:solidFill>
                <a:latin typeface="Alexandria" pitchFamily="2" charset="-78"/>
                <a:cs typeface="Alexandria" pitchFamily="2" charset="-78"/>
              </a:endParaRPr>
            </a:p>
          </p:txBody>
        </p:sp>
      </p:grpSp>
      <p:sp>
        <p:nvSpPr>
          <p:cNvPr id="49" name="Freeform 9">
            <a:extLst>
              <a:ext uri="{FF2B5EF4-FFF2-40B4-BE49-F238E27FC236}">
                <a16:creationId xmlns:a16="http://schemas.microsoft.com/office/drawing/2014/main" id="{5B241CDE-9944-F79D-2EE7-202F3A5382B1}"/>
              </a:ext>
            </a:extLst>
          </p:cNvPr>
          <p:cNvSpPr/>
          <p:nvPr/>
        </p:nvSpPr>
        <p:spPr>
          <a:xfrm>
            <a:off x="5098969" y="2027618"/>
            <a:ext cx="1976311" cy="3762427"/>
          </a:xfrm>
          <a:prstGeom prst="roundRect">
            <a:avLst>
              <a:gd name="adj" fmla="val 4289"/>
            </a:avLst>
          </a:prstGeom>
          <a:solidFill>
            <a:schemeClr val="tx2"/>
          </a:solidFill>
          <a:ln w="0" cap="flat">
            <a:noFill/>
            <a:prstDash val="solid"/>
            <a:miter/>
          </a:ln>
        </p:spPr>
        <p:txBody>
          <a:bodyPr rtlCol="0" anchor="ctr"/>
          <a:lstStyle/>
          <a:p>
            <a:endParaRPr lang="en-US" sz="1350"/>
          </a:p>
        </p:txBody>
      </p:sp>
      <p:sp>
        <p:nvSpPr>
          <p:cNvPr id="51" name="TextBox 50">
            <a:extLst>
              <a:ext uri="{FF2B5EF4-FFF2-40B4-BE49-F238E27FC236}">
                <a16:creationId xmlns:a16="http://schemas.microsoft.com/office/drawing/2014/main" id="{D858FA2F-5057-09D1-C551-431F2D4F544D}"/>
              </a:ext>
            </a:extLst>
          </p:cNvPr>
          <p:cNvSpPr txBox="1"/>
          <p:nvPr/>
        </p:nvSpPr>
        <p:spPr>
          <a:xfrm>
            <a:off x="5184962" y="2948447"/>
            <a:ext cx="1723234" cy="1691873"/>
          </a:xfrm>
          <a:prstGeom prst="rect">
            <a:avLst/>
          </a:prstGeom>
          <a:noFill/>
        </p:spPr>
        <p:txBody>
          <a:bodyPr wrap="square" lIns="0" rIns="0" rtlCol="0" anchor="b">
            <a:spAutoFit/>
          </a:bodyPr>
          <a:lstStyle/>
          <a:p>
            <a:pPr algn="ctr">
              <a:lnSpc>
                <a:spcPct val="150000"/>
              </a:lnSpc>
            </a:pPr>
            <a:r>
              <a:rPr lang="ar-EG" sz="2400" b="1" noProof="1">
                <a:solidFill>
                  <a:schemeClr val="bg1"/>
                </a:solidFill>
                <a:latin typeface="Alexandria" pitchFamily="2" charset="-78"/>
                <a:cs typeface="Alexandria" pitchFamily="2" charset="-78"/>
              </a:rPr>
              <a:t>أنواع الصورة الذهنية</a:t>
            </a:r>
            <a:endParaRPr lang="en-US" sz="2400" b="1" noProof="1">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335374495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B72D4-92EB-40D9-CB0E-D7E3D8777A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8D35DB-F350-EA79-44D5-A40DC669C86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E13D12-4232-8217-D447-F8631902F839}"/>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FABA716-33D8-0382-6157-940C2A48E87E}"/>
              </a:ext>
            </a:extLst>
          </p:cNvPr>
          <p:cNvSpPr/>
          <p:nvPr/>
        </p:nvSpPr>
        <p:spPr>
          <a:xfrm>
            <a:off x="180431" y="1429455"/>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564EA2A-E698-52BB-447E-FCC15D1CF52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D83A640-BEA8-3E19-8791-4B3F1467F0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2D76083-8743-EC3C-2B19-6244422B0C8A}"/>
              </a:ext>
            </a:extLst>
          </p:cNvPr>
          <p:cNvSpPr/>
          <p:nvPr/>
        </p:nvSpPr>
        <p:spPr>
          <a:xfrm>
            <a:off x="3581965" y="512414"/>
            <a:ext cx="4840941"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الصورة الذهنية</a:t>
            </a:r>
          </a:p>
        </p:txBody>
      </p:sp>
      <p:sp>
        <p:nvSpPr>
          <p:cNvPr id="6" name="TextBox 5">
            <a:extLst>
              <a:ext uri="{FF2B5EF4-FFF2-40B4-BE49-F238E27FC236}">
                <a16:creationId xmlns:a16="http://schemas.microsoft.com/office/drawing/2014/main" id="{E4B96A98-9E23-15EA-B759-F1C7676295FB}"/>
              </a:ext>
            </a:extLst>
          </p:cNvPr>
          <p:cNvSpPr txBox="1"/>
          <p:nvPr/>
        </p:nvSpPr>
        <p:spPr>
          <a:xfrm>
            <a:off x="530050" y="1619795"/>
            <a:ext cx="10944773" cy="4615944"/>
          </a:xfrm>
          <a:prstGeom prst="rect">
            <a:avLst/>
          </a:prstGeom>
          <a:noFill/>
        </p:spPr>
        <p:txBody>
          <a:bodyPr wrap="square" rtlCol="1">
            <a:spAutoFit/>
          </a:bodyPr>
          <a:lstStyle/>
          <a:p>
            <a:pPr marL="285750"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الصورة الذهنية الحالية </a:t>
            </a:r>
            <a:r>
              <a:rPr lang="en-US" b="1" dirty="0">
                <a:solidFill>
                  <a:schemeClr val="accent2"/>
                </a:solidFill>
                <a:latin typeface="Alexandria" pitchFamily="2" charset="-78"/>
                <a:cs typeface="Alexandria" pitchFamily="2" charset="-78"/>
              </a:rPr>
              <a:t>Current Image</a:t>
            </a:r>
            <a:r>
              <a:rPr lang="ar-EG" b="1" dirty="0">
                <a:solidFill>
                  <a:schemeClr val="accent2"/>
                </a:solidFill>
                <a:latin typeface="Alexandria" pitchFamily="2" charset="-78"/>
                <a:cs typeface="Alexandria" pitchFamily="2" charset="-78"/>
              </a:rPr>
              <a:t>:  </a:t>
            </a:r>
          </a:p>
          <a:p>
            <a:pPr algn="just" rtl="1">
              <a:lnSpc>
                <a:spcPct val="150000"/>
              </a:lnSpc>
              <a:buClr>
                <a:srgbClr val="00B0F0"/>
              </a:buClr>
            </a:pPr>
            <a:r>
              <a:rPr lang="ar-EG" dirty="0">
                <a:latin typeface="Alexandria" pitchFamily="2" charset="-78"/>
                <a:cs typeface="Alexandria" pitchFamily="2" charset="-78"/>
              </a:rPr>
              <a:t>هي الانطباع الراهن الذي يحمله الجمهور حاليًا عن المؤسسة أو العلامة.</a:t>
            </a:r>
          </a:p>
          <a:p>
            <a:pPr algn="just" rtl="1">
              <a:lnSpc>
                <a:spcPct val="150000"/>
              </a:lnSpc>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المثال: </a:t>
            </a:r>
            <a:r>
              <a:rPr lang="ar-EG" dirty="0">
                <a:latin typeface="Alexandria" pitchFamily="2" charset="-78"/>
                <a:cs typeface="Alexandria" pitchFamily="2" charset="-78"/>
              </a:rPr>
              <a:t>عندما يُنظر إلى شركة طيران بأنها آمنة ومنتظمة، فهذه هي صورتها الحالية لدى الجمهور.</a:t>
            </a:r>
          </a:p>
          <a:p>
            <a:pPr algn="just" rtl="1">
              <a:lnSpc>
                <a:spcPct val="150000"/>
              </a:lnSpc>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التطبيق في العلاقات العامة: </a:t>
            </a:r>
            <a:r>
              <a:rPr lang="ar-EG" dirty="0">
                <a:latin typeface="Alexandria" pitchFamily="2" charset="-78"/>
                <a:cs typeface="Alexandria" pitchFamily="2" charset="-78"/>
              </a:rPr>
              <a:t>تستخدم المؤسسات هذه الصورة كقاعدة لتحديد إن كانت تحتاج تعزيزًا أم تصحيحًا.</a:t>
            </a:r>
          </a:p>
          <a:p>
            <a:pPr algn="just" rtl="1">
              <a:lnSpc>
                <a:spcPct val="150000"/>
              </a:lnSpc>
            </a:pPr>
            <a:endParaRPr lang="ar-EG" dirty="0">
              <a:latin typeface="Alexandria" pitchFamily="2" charset="-78"/>
              <a:cs typeface="Alexandria" pitchFamily="2" charset="-78"/>
            </a:endParaRPr>
          </a:p>
          <a:p>
            <a:pPr marL="285750"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الصورة الذهنية المرغوبة </a:t>
            </a:r>
            <a:r>
              <a:rPr lang="en-US" b="1" dirty="0">
                <a:solidFill>
                  <a:schemeClr val="accent2"/>
                </a:solidFill>
                <a:latin typeface="Alexandria" pitchFamily="2" charset="-78"/>
                <a:cs typeface="Alexandria" pitchFamily="2" charset="-78"/>
              </a:rPr>
              <a:t>Desired Image</a:t>
            </a:r>
            <a:r>
              <a:rPr lang="ar-EG" b="1" dirty="0">
                <a:solidFill>
                  <a:schemeClr val="accent2"/>
                </a:solidFill>
                <a:latin typeface="Alexandria" pitchFamily="2" charset="-78"/>
                <a:cs typeface="Alexandria" pitchFamily="2" charset="-78"/>
              </a:rPr>
              <a:t>: </a:t>
            </a:r>
          </a:p>
          <a:p>
            <a:pPr algn="just" rtl="1">
              <a:lnSpc>
                <a:spcPct val="150000"/>
              </a:lnSpc>
              <a:buClr>
                <a:srgbClr val="00B0F0"/>
              </a:buClr>
            </a:pPr>
            <a:r>
              <a:rPr lang="ar-EG" dirty="0">
                <a:latin typeface="Alexandria" pitchFamily="2" charset="-78"/>
                <a:cs typeface="Alexandria" pitchFamily="2" charset="-78"/>
              </a:rPr>
              <a:t>هي الصورة التي تسعى المؤسسة لبنائها وتكوينها في أذهان الجمهور، وغالبًا ما تكون صورة طموحة.</a:t>
            </a: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المثال: </a:t>
            </a:r>
            <a:r>
              <a:rPr lang="ar-EG" dirty="0">
                <a:latin typeface="Alexandria" pitchFamily="2" charset="-78"/>
                <a:cs typeface="Alexandria" pitchFamily="2" charset="-78"/>
              </a:rPr>
              <a:t>ترغب جامعة جديدة بأن تُعرف بأنها رائدة في الابتكار والتكنولوجيا رغم أنها ناشئة.</a:t>
            </a: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التطبيق في العلاقات العامة: </a:t>
            </a:r>
            <a:r>
              <a:rPr lang="ar-EG" dirty="0">
                <a:latin typeface="Alexandria" pitchFamily="2" charset="-78"/>
                <a:cs typeface="Alexandria" pitchFamily="2" charset="-78"/>
              </a:rPr>
              <a:t>تُبنى الحملات الإعلامية والعلاقات المجتمعية في اتجاه دعم هذه الصورة.</a:t>
            </a:r>
          </a:p>
        </p:txBody>
      </p:sp>
    </p:spTree>
    <p:extLst>
      <p:ext uri="{BB962C8B-B14F-4D97-AF65-F5344CB8AC3E}">
        <p14:creationId xmlns:p14="http://schemas.microsoft.com/office/powerpoint/2010/main" val="242570663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241D35-2887-9A19-3C7E-7042AE6C57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64B70F-7195-BEC7-01EB-67C534BC1632}"/>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5CF106A-9816-D23C-C70C-DA48E03C5F1B}"/>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5A4DA65-0DF8-3A61-CA9C-2507377927D4}"/>
              </a:ext>
            </a:extLst>
          </p:cNvPr>
          <p:cNvSpPr/>
          <p:nvPr/>
        </p:nvSpPr>
        <p:spPr>
          <a:xfrm>
            <a:off x="142351" y="1338381"/>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4913C07-BF81-178A-DC6D-5DA0011A397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CD53616-5EBB-4B27-CF83-D48CC8C669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A873364-46BF-D512-9283-54AD5428BA22}"/>
              </a:ext>
            </a:extLst>
          </p:cNvPr>
          <p:cNvSpPr/>
          <p:nvPr/>
        </p:nvSpPr>
        <p:spPr>
          <a:xfrm>
            <a:off x="3581963" y="556537"/>
            <a:ext cx="4840941"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الصورة الذهنية</a:t>
            </a:r>
          </a:p>
        </p:txBody>
      </p:sp>
      <p:sp>
        <p:nvSpPr>
          <p:cNvPr id="6" name="TextBox 5">
            <a:extLst>
              <a:ext uri="{FF2B5EF4-FFF2-40B4-BE49-F238E27FC236}">
                <a16:creationId xmlns:a16="http://schemas.microsoft.com/office/drawing/2014/main" id="{D14D4BD1-8180-1527-C8BD-4CFB296E063F}"/>
              </a:ext>
            </a:extLst>
          </p:cNvPr>
          <p:cNvSpPr txBox="1"/>
          <p:nvPr/>
        </p:nvSpPr>
        <p:spPr>
          <a:xfrm>
            <a:off x="291402" y="1619795"/>
            <a:ext cx="11460716" cy="2122953"/>
          </a:xfrm>
          <a:prstGeom prst="rect">
            <a:avLst/>
          </a:prstGeom>
          <a:noFill/>
        </p:spPr>
        <p:txBody>
          <a:bodyPr wrap="square" rtlCol="1">
            <a:spAutoFit/>
          </a:bodyPr>
          <a:lstStyle/>
          <a:p>
            <a:pPr marL="285750"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الصورة الذهنية المثالية </a:t>
            </a:r>
            <a:r>
              <a:rPr lang="en-US" b="1" dirty="0">
                <a:solidFill>
                  <a:schemeClr val="accent2"/>
                </a:solidFill>
                <a:latin typeface="Alexandria" pitchFamily="2" charset="-78"/>
                <a:cs typeface="Alexandria" pitchFamily="2" charset="-78"/>
              </a:rPr>
              <a:t>Ideal Image</a:t>
            </a:r>
            <a:r>
              <a:rPr lang="ar-EG" b="1" dirty="0">
                <a:solidFill>
                  <a:schemeClr val="accent2"/>
                </a:solidFill>
                <a:latin typeface="Alexandria" pitchFamily="2" charset="-78"/>
                <a:cs typeface="Alexandria" pitchFamily="2" charset="-78"/>
              </a:rPr>
              <a:t> :  </a:t>
            </a:r>
          </a:p>
          <a:p>
            <a:pPr algn="just" rtl="1">
              <a:lnSpc>
                <a:spcPct val="150000"/>
              </a:lnSpc>
              <a:buClr>
                <a:srgbClr val="00B0F0"/>
              </a:buClr>
            </a:pPr>
            <a:r>
              <a:rPr lang="ar-EG" dirty="0">
                <a:latin typeface="Alexandria" pitchFamily="2" charset="-78"/>
                <a:cs typeface="Alexandria" pitchFamily="2" charset="-78"/>
              </a:rPr>
              <a:t>هي الصورة التي يتمنّى الجمهور أن تكون حقيقية عن المؤسسة.</a:t>
            </a: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المثال: </a:t>
            </a:r>
            <a:r>
              <a:rPr lang="ar-EG" dirty="0">
                <a:latin typeface="Alexandria" pitchFamily="2" charset="-78"/>
                <a:cs typeface="Alexandria" pitchFamily="2" charset="-78"/>
              </a:rPr>
              <a:t>يتمنى الجمهور أن تكون وزارة الصحة شفافة ومبادرة دائمًا، حتى لو لم تكن كذلك دائمًا في الواقع.</a:t>
            </a: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التطبيق في العلاقات العامة: </a:t>
            </a:r>
            <a:r>
              <a:rPr lang="ar-EG" dirty="0">
                <a:latin typeface="Alexandria" pitchFamily="2" charset="-78"/>
                <a:cs typeface="Alexandria" pitchFamily="2" charset="-78"/>
              </a:rPr>
              <a:t>يجب فهم التوقعات المجتمعية والسعي للاقتراب منها بشكل واقعي ومدروس.</a:t>
            </a:r>
          </a:p>
        </p:txBody>
      </p:sp>
      <p:sp>
        <p:nvSpPr>
          <p:cNvPr id="4" name="TextBox 3">
            <a:extLst>
              <a:ext uri="{FF2B5EF4-FFF2-40B4-BE49-F238E27FC236}">
                <a16:creationId xmlns:a16="http://schemas.microsoft.com/office/drawing/2014/main" id="{655A9435-0854-3134-8FBB-AB6FA526C3AA}"/>
              </a:ext>
            </a:extLst>
          </p:cNvPr>
          <p:cNvSpPr txBox="1"/>
          <p:nvPr/>
        </p:nvSpPr>
        <p:spPr>
          <a:xfrm>
            <a:off x="3926710" y="4584611"/>
            <a:ext cx="3726917" cy="707886"/>
          </a:xfrm>
          <a:prstGeom prst="rect">
            <a:avLst/>
          </a:prstGeom>
          <a:noFill/>
        </p:spPr>
        <p:txBody>
          <a:bodyPr wrap="square" rtlCol="1">
            <a:spAutoFit/>
          </a:bodyPr>
          <a:lstStyle/>
          <a:p>
            <a:pPr algn="ctr"/>
            <a:r>
              <a:rPr lang="ar-EG" sz="2000" b="1" dirty="0">
                <a:solidFill>
                  <a:srgbClr val="C00000"/>
                </a:solidFill>
                <a:latin typeface="Alexandria" pitchFamily="2" charset="-78"/>
                <a:cs typeface="Alexandria" pitchFamily="2" charset="-78"/>
              </a:rPr>
              <a:t>كلاهما يعبر عن تصورات مستقبلية</a:t>
            </a:r>
          </a:p>
        </p:txBody>
      </p:sp>
      <p:sp>
        <p:nvSpPr>
          <p:cNvPr id="36" name="TextBox 28">
            <a:extLst>
              <a:ext uri="{FF2B5EF4-FFF2-40B4-BE49-F238E27FC236}">
                <a16:creationId xmlns:a16="http://schemas.microsoft.com/office/drawing/2014/main" id="{9C18561A-19B0-34B0-7307-B09EEADE2166}"/>
              </a:ext>
            </a:extLst>
          </p:cNvPr>
          <p:cNvSpPr txBox="1"/>
          <p:nvPr/>
        </p:nvSpPr>
        <p:spPr>
          <a:xfrm>
            <a:off x="7470785" y="4072127"/>
            <a:ext cx="1055499" cy="7848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500" b="1"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02</a:t>
            </a:r>
          </a:p>
        </p:txBody>
      </p:sp>
      <p:grpSp>
        <p:nvGrpSpPr>
          <p:cNvPr id="40" name="Group 39">
            <a:extLst>
              <a:ext uri="{FF2B5EF4-FFF2-40B4-BE49-F238E27FC236}">
                <a16:creationId xmlns:a16="http://schemas.microsoft.com/office/drawing/2014/main" id="{3EFD9BA9-31D6-034C-BDD4-C174703793CB}"/>
              </a:ext>
            </a:extLst>
          </p:cNvPr>
          <p:cNvGrpSpPr/>
          <p:nvPr/>
        </p:nvGrpSpPr>
        <p:grpSpPr>
          <a:xfrm>
            <a:off x="7607098" y="3429000"/>
            <a:ext cx="3207239" cy="2920988"/>
            <a:chOff x="6609571" y="3436112"/>
            <a:chExt cx="3207239" cy="2920988"/>
          </a:xfrm>
        </p:grpSpPr>
        <p:grpSp>
          <p:nvGrpSpPr>
            <p:cNvPr id="27" name="Group 26">
              <a:extLst>
                <a:ext uri="{FF2B5EF4-FFF2-40B4-BE49-F238E27FC236}">
                  <a16:creationId xmlns:a16="http://schemas.microsoft.com/office/drawing/2014/main" id="{E3BE09DB-7C8A-34F1-FA2A-4573C1B10941}"/>
                </a:ext>
              </a:extLst>
            </p:cNvPr>
            <p:cNvGrpSpPr/>
            <p:nvPr/>
          </p:nvGrpSpPr>
          <p:grpSpPr>
            <a:xfrm>
              <a:off x="6609571" y="3436112"/>
              <a:ext cx="3207239" cy="2920988"/>
              <a:chOff x="4539915" y="1481674"/>
              <a:chExt cx="3112169" cy="3894651"/>
            </a:xfrm>
          </p:grpSpPr>
          <p:sp>
            <p:nvSpPr>
              <p:cNvPr id="28" name="Shape">
                <a:extLst>
                  <a:ext uri="{FF2B5EF4-FFF2-40B4-BE49-F238E27FC236}">
                    <a16:creationId xmlns:a16="http://schemas.microsoft.com/office/drawing/2014/main" id="{60EC5BFB-9FAA-FC4A-CC97-44FA0DD7FA8F}"/>
                  </a:ext>
                </a:extLst>
              </p:cNvPr>
              <p:cNvSpPr/>
              <p:nvPr/>
            </p:nvSpPr>
            <p:spPr>
              <a:xfrm>
                <a:off x="4539915"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Shape">
                <a:extLst>
                  <a:ext uri="{FF2B5EF4-FFF2-40B4-BE49-F238E27FC236}">
                    <a16:creationId xmlns:a16="http://schemas.microsoft.com/office/drawing/2014/main" id="{546F8EB6-4C9E-9A19-EB58-442ED516F09F}"/>
                  </a:ext>
                </a:extLst>
              </p:cNvPr>
              <p:cNvSpPr/>
              <p:nvPr/>
            </p:nvSpPr>
            <p:spPr>
              <a:xfrm>
                <a:off x="4634618"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0" name="Shape">
                <a:extLst>
                  <a:ext uri="{FF2B5EF4-FFF2-40B4-BE49-F238E27FC236}">
                    <a16:creationId xmlns:a16="http://schemas.microsoft.com/office/drawing/2014/main" id="{30236A0C-2817-5E91-5B63-C34EDAC72A82}"/>
                  </a:ext>
                </a:extLst>
              </p:cNvPr>
              <p:cNvSpPr/>
              <p:nvPr/>
            </p:nvSpPr>
            <p:spPr>
              <a:xfrm>
                <a:off x="4782591" y="2221539"/>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1" name="Shape">
                <a:extLst>
                  <a:ext uri="{FF2B5EF4-FFF2-40B4-BE49-F238E27FC236}">
                    <a16:creationId xmlns:a16="http://schemas.microsoft.com/office/drawing/2014/main" id="{2E8F8FDF-969F-24DA-051E-B005E6A42625}"/>
                  </a:ext>
                </a:extLst>
              </p:cNvPr>
              <p:cNvSpPr/>
              <p:nvPr/>
            </p:nvSpPr>
            <p:spPr>
              <a:xfrm>
                <a:off x="4906888" y="2144593"/>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ysClr val="window" lastClr="FFFFF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Shape">
                <a:extLst>
                  <a:ext uri="{FF2B5EF4-FFF2-40B4-BE49-F238E27FC236}">
                    <a16:creationId xmlns:a16="http://schemas.microsoft.com/office/drawing/2014/main" id="{BE4B36A4-88D7-CD60-E32A-33CD89FC0AE8}"/>
                  </a:ext>
                </a:extLst>
              </p:cNvPr>
              <p:cNvSpPr/>
              <p:nvPr/>
            </p:nvSpPr>
            <p:spPr>
              <a:xfrm>
                <a:off x="5012541" y="1481674"/>
                <a:ext cx="1918915" cy="857504"/>
              </a:xfrm>
              <a:custGeom>
                <a:avLst/>
                <a:gdLst/>
                <a:ahLst/>
                <a:cxnLst>
                  <a:cxn ang="0">
                    <a:pos x="wd2" y="hd2"/>
                  </a:cxn>
                  <a:cxn ang="5400000">
                    <a:pos x="wd2" y="hd2"/>
                  </a:cxn>
                  <a:cxn ang="10800000">
                    <a:pos x="wd2" y="hd2"/>
                  </a:cxn>
                  <a:cxn ang="16200000">
                    <a:pos x="wd2" y="hd2"/>
                  </a:cxn>
                </a:cxnLst>
                <a:rect l="0" t="0" r="r" b="b"/>
                <a:pathLst>
                  <a:path w="21600" h="21302" extrusionOk="0">
                    <a:moveTo>
                      <a:pt x="14618" y="14788"/>
                    </a:moveTo>
                    <a:cubicBezTo>
                      <a:pt x="13698" y="14641"/>
                      <a:pt x="13738" y="11627"/>
                      <a:pt x="14658" y="11597"/>
                    </a:cubicBezTo>
                    <a:cubicBezTo>
                      <a:pt x="14671" y="11597"/>
                      <a:pt x="14691" y="11597"/>
                      <a:pt x="14704" y="11597"/>
                    </a:cubicBezTo>
                    <a:cubicBezTo>
                      <a:pt x="16303" y="11597"/>
                      <a:pt x="16903" y="8951"/>
                      <a:pt x="16403" y="8510"/>
                    </a:cubicBezTo>
                    <a:cubicBezTo>
                      <a:pt x="15904" y="8069"/>
                      <a:pt x="12805" y="6304"/>
                      <a:pt x="12805" y="3657"/>
                    </a:cubicBezTo>
                    <a:cubicBezTo>
                      <a:pt x="12805" y="2525"/>
                      <a:pt x="12432" y="1584"/>
                      <a:pt x="12013" y="893"/>
                    </a:cubicBezTo>
                    <a:cubicBezTo>
                      <a:pt x="11293" y="-298"/>
                      <a:pt x="10314" y="-298"/>
                      <a:pt x="9594" y="893"/>
                    </a:cubicBezTo>
                    <a:cubicBezTo>
                      <a:pt x="9174" y="1584"/>
                      <a:pt x="8801" y="2525"/>
                      <a:pt x="8801" y="3657"/>
                    </a:cubicBezTo>
                    <a:cubicBezTo>
                      <a:pt x="8801" y="6304"/>
                      <a:pt x="5703" y="8069"/>
                      <a:pt x="5203" y="8510"/>
                    </a:cubicBezTo>
                    <a:cubicBezTo>
                      <a:pt x="4704" y="8951"/>
                      <a:pt x="5303" y="11597"/>
                      <a:pt x="6902" y="11597"/>
                    </a:cubicBezTo>
                    <a:cubicBezTo>
                      <a:pt x="6916" y="11597"/>
                      <a:pt x="6936" y="11597"/>
                      <a:pt x="6949" y="11597"/>
                    </a:cubicBezTo>
                    <a:cubicBezTo>
                      <a:pt x="7868" y="11627"/>
                      <a:pt x="7908" y="14641"/>
                      <a:pt x="6989" y="14788"/>
                    </a:cubicBezTo>
                    <a:cubicBezTo>
                      <a:pt x="5037" y="15097"/>
                      <a:pt x="620" y="16347"/>
                      <a:pt x="0" y="21302"/>
                    </a:cubicBezTo>
                    <a:lnTo>
                      <a:pt x="10800" y="21302"/>
                    </a:lnTo>
                    <a:lnTo>
                      <a:pt x="21600" y="21302"/>
                    </a:lnTo>
                    <a:cubicBezTo>
                      <a:pt x="20980" y="16347"/>
                      <a:pt x="16570" y="15112"/>
                      <a:pt x="14618" y="14788"/>
                    </a:cubicBezTo>
                    <a:close/>
                    <a:moveTo>
                      <a:pt x="10800" y="5025"/>
                    </a:moveTo>
                    <a:cubicBezTo>
                      <a:pt x="10387" y="5025"/>
                      <a:pt x="10047" y="4290"/>
                      <a:pt x="10047" y="3363"/>
                    </a:cubicBezTo>
                    <a:cubicBezTo>
                      <a:pt x="10047" y="2437"/>
                      <a:pt x="10380" y="1702"/>
                      <a:pt x="10800" y="1702"/>
                    </a:cubicBezTo>
                    <a:cubicBezTo>
                      <a:pt x="11220" y="1702"/>
                      <a:pt x="11553" y="2437"/>
                      <a:pt x="11553" y="3363"/>
                    </a:cubicBezTo>
                    <a:cubicBezTo>
                      <a:pt x="11553" y="4290"/>
                      <a:pt x="11213" y="5025"/>
                      <a:pt x="10800" y="5025"/>
                    </a:cubicBezTo>
                    <a:close/>
                  </a:path>
                </a:pathLst>
              </a:custGeom>
              <a:solidFill>
                <a:sysClr val="windowText" lastClr="000000">
                  <a:lumMod val="50000"/>
                  <a:lumOff val="50000"/>
                </a:sys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grpSp>
          <p:nvGrpSpPr>
            <p:cNvPr id="33" name="Group 32">
              <a:extLst>
                <a:ext uri="{FF2B5EF4-FFF2-40B4-BE49-F238E27FC236}">
                  <a16:creationId xmlns:a16="http://schemas.microsoft.com/office/drawing/2014/main" id="{19FE5186-541A-07B5-AF05-167644305777}"/>
                </a:ext>
              </a:extLst>
            </p:cNvPr>
            <p:cNvGrpSpPr/>
            <p:nvPr/>
          </p:nvGrpSpPr>
          <p:grpSpPr>
            <a:xfrm>
              <a:off x="7230354" y="4186864"/>
              <a:ext cx="1874692" cy="1209140"/>
              <a:chOff x="-44135" y="1953420"/>
              <a:chExt cx="3509883" cy="1612187"/>
            </a:xfrm>
          </p:grpSpPr>
          <p:sp>
            <p:nvSpPr>
              <p:cNvPr id="34" name="TextBox 22">
                <a:extLst>
                  <a:ext uri="{FF2B5EF4-FFF2-40B4-BE49-F238E27FC236}">
                    <a16:creationId xmlns:a16="http://schemas.microsoft.com/office/drawing/2014/main" id="{16B033FC-41F4-E142-4B68-5396641BF577}"/>
                  </a:ext>
                </a:extLst>
              </p:cNvPr>
              <p:cNvSpPr txBox="1"/>
              <p:nvPr/>
            </p:nvSpPr>
            <p:spPr>
              <a:xfrm>
                <a:off x="-44135" y="1953420"/>
                <a:ext cx="3509883" cy="451405"/>
              </a:xfrm>
              <a:prstGeom prst="rect">
                <a:avLst/>
              </a:prstGeom>
              <a:noFill/>
            </p:spPr>
            <p:txBody>
              <a:bodyPr wrap="square" lIns="0" rIns="0" rtlCol="0"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noProof="1">
                    <a:solidFill>
                      <a:schemeClr val="accent6">
                        <a:lumMod val="75000"/>
                      </a:schemeClr>
                    </a:solidFill>
                    <a:latin typeface="Alexandria" pitchFamily="2" charset="-78"/>
                    <a:cs typeface="Alexandria" pitchFamily="2" charset="-78"/>
                  </a:rPr>
                  <a:t>الصورة المرغوبة</a:t>
                </a:r>
                <a:endParaRPr kumimoji="0" lang="en-US" sz="1600" b="1" i="0" u="none" strike="noStrike" kern="1200" cap="none" spc="0" normalizeH="0" baseline="0" noProof="1">
                  <a:ln>
                    <a:noFill/>
                  </a:ln>
                  <a:solidFill>
                    <a:schemeClr val="accent6">
                      <a:lumMod val="75000"/>
                    </a:schemeClr>
                  </a:solidFill>
                  <a:effectLst/>
                  <a:uLnTx/>
                  <a:uFillTx/>
                  <a:latin typeface="Alexandria" pitchFamily="2" charset="-78"/>
                  <a:cs typeface="Alexandria" pitchFamily="2" charset="-78"/>
                </a:endParaRPr>
              </a:p>
            </p:txBody>
          </p:sp>
          <p:sp>
            <p:nvSpPr>
              <p:cNvPr id="35" name="TextBox 23">
                <a:extLst>
                  <a:ext uri="{FF2B5EF4-FFF2-40B4-BE49-F238E27FC236}">
                    <a16:creationId xmlns:a16="http://schemas.microsoft.com/office/drawing/2014/main" id="{E22FEF1B-5F70-B268-B42F-024E8291C288}"/>
                  </a:ext>
                </a:extLst>
              </p:cNvPr>
              <p:cNvSpPr txBox="1"/>
              <p:nvPr/>
            </p:nvSpPr>
            <p:spPr>
              <a:xfrm>
                <a:off x="-44135" y="2457610"/>
                <a:ext cx="3438872" cy="1107997"/>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1">
                  <a:ln>
                    <a:noFill/>
                  </a:ln>
                  <a:effectLst/>
                  <a:uLnTx/>
                  <a:uFillTx/>
                  <a:latin typeface="Alexandria" pitchFamily="2" charset="-78"/>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noProof="1">
                    <a:latin typeface="Alexandria" pitchFamily="2" charset="-78"/>
                    <a:cs typeface="Alexandria" pitchFamily="2" charset="-78"/>
                  </a:rPr>
                  <a:t>ما تسعى المؤسسة لغرسه</a:t>
                </a:r>
                <a:endParaRPr kumimoji="0" lang="en-US" sz="1600" b="0" i="0" u="none" strike="noStrike" kern="1200" cap="none" spc="0" normalizeH="0" baseline="0" noProof="1">
                  <a:ln>
                    <a:noFill/>
                  </a:ln>
                  <a:effectLst/>
                  <a:uLnTx/>
                  <a:uFillTx/>
                  <a:latin typeface="Alexandria" pitchFamily="2" charset="-78"/>
                  <a:cs typeface="Alexandria" pitchFamily="2" charset="-78"/>
                </a:endParaRPr>
              </a:p>
            </p:txBody>
          </p:sp>
        </p:grpSp>
        <p:pic>
          <p:nvPicPr>
            <p:cNvPr id="37" name="Graphic 31" descr="Bullseye with solid fill">
              <a:extLst>
                <a:ext uri="{FF2B5EF4-FFF2-40B4-BE49-F238E27FC236}">
                  <a16:creationId xmlns:a16="http://schemas.microsoft.com/office/drawing/2014/main" id="{E65A7EFD-E3FD-5565-323D-624EF21C518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49510" y="5606446"/>
              <a:ext cx="741307" cy="539500"/>
            </a:xfrm>
            <a:prstGeom prst="rect">
              <a:avLst/>
            </a:prstGeom>
          </p:spPr>
        </p:pic>
      </p:grpSp>
      <p:grpSp>
        <p:nvGrpSpPr>
          <p:cNvPr id="41" name="Group 40">
            <a:extLst>
              <a:ext uri="{FF2B5EF4-FFF2-40B4-BE49-F238E27FC236}">
                <a16:creationId xmlns:a16="http://schemas.microsoft.com/office/drawing/2014/main" id="{06D3CF42-A375-C50D-E11C-33F6A1A22B22}"/>
              </a:ext>
            </a:extLst>
          </p:cNvPr>
          <p:cNvGrpSpPr/>
          <p:nvPr/>
        </p:nvGrpSpPr>
        <p:grpSpPr>
          <a:xfrm>
            <a:off x="1170230" y="3395462"/>
            <a:ext cx="3207239" cy="2920988"/>
            <a:chOff x="6609571" y="3436112"/>
            <a:chExt cx="3207239" cy="2920988"/>
          </a:xfrm>
        </p:grpSpPr>
        <p:grpSp>
          <p:nvGrpSpPr>
            <p:cNvPr id="42" name="Group 41">
              <a:extLst>
                <a:ext uri="{FF2B5EF4-FFF2-40B4-BE49-F238E27FC236}">
                  <a16:creationId xmlns:a16="http://schemas.microsoft.com/office/drawing/2014/main" id="{4AB14630-E6C8-985F-5572-B2A3AEE79887}"/>
                </a:ext>
              </a:extLst>
            </p:cNvPr>
            <p:cNvGrpSpPr/>
            <p:nvPr/>
          </p:nvGrpSpPr>
          <p:grpSpPr>
            <a:xfrm>
              <a:off x="6609571" y="3436112"/>
              <a:ext cx="3207239" cy="2920988"/>
              <a:chOff x="4539915" y="1481674"/>
              <a:chExt cx="3112169" cy="3894651"/>
            </a:xfrm>
          </p:grpSpPr>
          <p:sp>
            <p:nvSpPr>
              <p:cNvPr id="47" name="Shape">
                <a:extLst>
                  <a:ext uri="{FF2B5EF4-FFF2-40B4-BE49-F238E27FC236}">
                    <a16:creationId xmlns:a16="http://schemas.microsoft.com/office/drawing/2014/main" id="{DD4E863F-5FA7-7CF9-4CAA-94E429D1698E}"/>
                  </a:ext>
                </a:extLst>
              </p:cNvPr>
              <p:cNvSpPr/>
              <p:nvPr/>
            </p:nvSpPr>
            <p:spPr>
              <a:xfrm>
                <a:off x="4539915"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8" name="Shape">
                <a:extLst>
                  <a:ext uri="{FF2B5EF4-FFF2-40B4-BE49-F238E27FC236}">
                    <a16:creationId xmlns:a16="http://schemas.microsoft.com/office/drawing/2014/main" id="{16519E8D-6D70-41DF-0012-965FFB598C3E}"/>
                  </a:ext>
                </a:extLst>
              </p:cNvPr>
              <p:cNvSpPr/>
              <p:nvPr/>
            </p:nvSpPr>
            <p:spPr>
              <a:xfrm>
                <a:off x="4634618"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9" name="Shape">
                <a:extLst>
                  <a:ext uri="{FF2B5EF4-FFF2-40B4-BE49-F238E27FC236}">
                    <a16:creationId xmlns:a16="http://schemas.microsoft.com/office/drawing/2014/main" id="{3574C430-AC7C-CBE0-5078-B235FFB71E7B}"/>
                  </a:ext>
                </a:extLst>
              </p:cNvPr>
              <p:cNvSpPr/>
              <p:nvPr/>
            </p:nvSpPr>
            <p:spPr>
              <a:xfrm>
                <a:off x="4782591" y="2221539"/>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0" name="Shape">
                <a:extLst>
                  <a:ext uri="{FF2B5EF4-FFF2-40B4-BE49-F238E27FC236}">
                    <a16:creationId xmlns:a16="http://schemas.microsoft.com/office/drawing/2014/main" id="{4264004F-2878-FC48-93BB-7852AFE47528}"/>
                  </a:ext>
                </a:extLst>
              </p:cNvPr>
              <p:cNvSpPr/>
              <p:nvPr/>
            </p:nvSpPr>
            <p:spPr>
              <a:xfrm>
                <a:off x="4906888" y="2144593"/>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ysClr val="window" lastClr="FFFFF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1" name="Shape">
                <a:extLst>
                  <a:ext uri="{FF2B5EF4-FFF2-40B4-BE49-F238E27FC236}">
                    <a16:creationId xmlns:a16="http://schemas.microsoft.com/office/drawing/2014/main" id="{90C40115-D900-5F2B-AF95-373A469E9D89}"/>
                  </a:ext>
                </a:extLst>
              </p:cNvPr>
              <p:cNvSpPr/>
              <p:nvPr/>
            </p:nvSpPr>
            <p:spPr>
              <a:xfrm>
                <a:off x="5012541" y="1481674"/>
                <a:ext cx="1918915" cy="857504"/>
              </a:xfrm>
              <a:custGeom>
                <a:avLst/>
                <a:gdLst/>
                <a:ahLst/>
                <a:cxnLst>
                  <a:cxn ang="0">
                    <a:pos x="wd2" y="hd2"/>
                  </a:cxn>
                  <a:cxn ang="5400000">
                    <a:pos x="wd2" y="hd2"/>
                  </a:cxn>
                  <a:cxn ang="10800000">
                    <a:pos x="wd2" y="hd2"/>
                  </a:cxn>
                  <a:cxn ang="16200000">
                    <a:pos x="wd2" y="hd2"/>
                  </a:cxn>
                </a:cxnLst>
                <a:rect l="0" t="0" r="r" b="b"/>
                <a:pathLst>
                  <a:path w="21600" h="21302" extrusionOk="0">
                    <a:moveTo>
                      <a:pt x="14618" y="14788"/>
                    </a:moveTo>
                    <a:cubicBezTo>
                      <a:pt x="13698" y="14641"/>
                      <a:pt x="13738" y="11627"/>
                      <a:pt x="14658" y="11597"/>
                    </a:cubicBezTo>
                    <a:cubicBezTo>
                      <a:pt x="14671" y="11597"/>
                      <a:pt x="14691" y="11597"/>
                      <a:pt x="14704" y="11597"/>
                    </a:cubicBezTo>
                    <a:cubicBezTo>
                      <a:pt x="16303" y="11597"/>
                      <a:pt x="16903" y="8951"/>
                      <a:pt x="16403" y="8510"/>
                    </a:cubicBezTo>
                    <a:cubicBezTo>
                      <a:pt x="15904" y="8069"/>
                      <a:pt x="12805" y="6304"/>
                      <a:pt x="12805" y="3657"/>
                    </a:cubicBezTo>
                    <a:cubicBezTo>
                      <a:pt x="12805" y="2525"/>
                      <a:pt x="12432" y="1584"/>
                      <a:pt x="12013" y="893"/>
                    </a:cubicBezTo>
                    <a:cubicBezTo>
                      <a:pt x="11293" y="-298"/>
                      <a:pt x="10314" y="-298"/>
                      <a:pt x="9594" y="893"/>
                    </a:cubicBezTo>
                    <a:cubicBezTo>
                      <a:pt x="9174" y="1584"/>
                      <a:pt x="8801" y="2525"/>
                      <a:pt x="8801" y="3657"/>
                    </a:cubicBezTo>
                    <a:cubicBezTo>
                      <a:pt x="8801" y="6304"/>
                      <a:pt x="5703" y="8069"/>
                      <a:pt x="5203" y="8510"/>
                    </a:cubicBezTo>
                    <a:cubicBezTo>
                      <a:pt x="4704" y="8951"/>
                      <a:pt x="5303" y="11597"/>
                      <a:pt x="6902" y="11597"/>
                    </a:cubicBezTo>
                    <a:cubicBezTo>
                      <a:pt x="6916" y="11597"/>
                      <a:pt x="6936" y="11597"/>
                      <a:pt x="6949" y="11597"/>
                    </a:cubicBezTo>
                    <a:cubicBezTo>
                      <a:pt x="7868" y="11627"/>
                      <a:pt x="7908" y="14641"/>
                      <a:pt x="6989" y="14788"/>
                    </a:cubicBezTo>
                    <a:cubicBezTo>
                      <a:pt x="5037" y="15097"/>
                      <a:pt x="620" y="16347"/>
                      <a:pt x="0" y="21302"/>
                    </a:cubicBezTo>
                    <a:lnTo>
                      <a:pt x="10800" y="21302"/>
                    </a:lnTo>
                    <a:lnTo>
                      <a:pt x="21600" y="21302"/>
                    </a:lnTo>
                    <a:cubicBezTo>
                      <a:pt x="20980" y="16347"/>
                      <a:pt x="16570" y="15112"/>
                      <a:pt x="14618" y="14788"/>
                    </a:cubicBezTo>
                    <a:close/>
                    <a:moveTo>
                      <a:pt x="10800" y="5025"/>
                    </a:moveTo>
                    <a:cubicBezTo>
                      <a:pt x="10387" y="5025"/>
                      <a:pt x="10047" y="4290"/>
                      <a:pt x="10047" y="3363"/>
                    </a:cubicBezTo>
                    <a:cubicBezTo>
                      <a:pt x="10047" y="2437"/>
                      <a:pt x="10380" y="1702"/>
                      <a:pt x="10800" y="1702"/>
                    </a:cubicBezTo>
                    <a:cubicBezTo>
                      <a:pt x="11220" y="1702"/>
                      <a:pt x="11553" y="2437"/>
                      <a:pt x="11553" y="3363"/>
                    </a:cubicBezTo>
                    <a:cubicBezTo>
                      <a:pt x="11553" y="4290"/>
                      <a:pt x="11213" y="5025"/>
                      <a:pt x="10800" y="5025"/>
                    </a:cubicBezTo>
                    <a:close/>
                  </a:path>
                </a:pathLst>
              </a:custGeom>
              <a:solidFill>
                <a:sysClr val="windowText" lastClr="000000">
                  <a:lumMod val="50000"/>
                  <a:lumOff val="50000"/>
                </a:sys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pic>
          <p:nvPicPr>
            <p:cNvPr id="44" name="Graphic 31" descr="Bullseye with solid fill">
              <a:extLst>
                <a:ext uri="{FF2B5EF4-FFF2-40B4-BE49-F238E27FC236}">
                  <a16:creationId xmlns:a16="http://schemas.microsoft.com/office/drawing/2014/main" id="{3AB4AB25-A0A3-2E8A-1F8C-10F9B14A220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06329" y="5506813"/>
              <a:ext cx="741307" cy="539500"/>
            </a:xfrm>
            <a:prstGeom prst="rect">
              <a:avLst/>
            </a:prstGeom>
          </p:spPr>
        </p:pic>
      </p:grpSp>
      <p:sp>
        <p:nvSpPr>
          <p:cNvPr id="52" name="TextBox 22">
            <a:extLst>
              <a:ext uri="{FF2B5EF4-FFF2-40B4-BE49-F238E27FC236}">
                <a16:creationId xmlns:a16="http://schemas.microsoft.com/office/drawing/2014/main" id="{211FB7A5-054C-2F4F-BA6F-F32572B610E7}"/>
              </a:ext>
            </a:extLst>
          </p:cNvPr>
          <p:cNvSpPr txBox="1"/>
          <p:nvPr/>
        </p:nvSpPr>
        <p:spPr>
          <a:xfrm>
            <a:off x="1774276" y="4217601"/>
            <a:ext cx="1874692" cy="338554"/>
          </a:xfrm>
          <a:prstGeom prst="rect">
            <a:avLst/>
          </a:prstGeom>
          <a:noFill/>
        </p:spPr>
        <p:txBody>
          <a:bodyPr wrap="square" lIns="0" rIns="0" rtlCol="0"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noProof="1">
                <a:solidFill>
                  <a:schemeClr val="accent6">
                    <a:lumMod val="75000"/>
                  </a:schemeClr>
                </a:solidFill>
                <a:latin typeface="Alexandria" pitchFamily="2" charset="-78"/>
                <a:cs typeface="Alexandria" pitchFamily="2" charset="-78"/>
              </a:rPr>
              <a:t>الصورة المثالية</a:t>
            </a:r>
            <a:endParaRPr kumimoji="0" lang="en-US" sz="1600" b="1" i="0" u="none" strike="noStrike" kern="1200" cap="none" spc="0" normalizeH="0" baseline="0" noProof="1">
              <a:ln>
                <a:noFill/>
              </a:ln>
              <a:solidFill>
                <a:schemeClr val="accent6">
                  <a:lumMod val="75000"/>
                </a:schemeClr>
              </a:solidFill>
              <a:effectLst/>
              <a:uLnTx/>
              <a:uFillTx/>
              <a:latin typeface="Alexandria" pitchFamily="2" charset="-78"/>
              <a:cs typeface="Alexandria" pitchFamily="2" charset="-78"/>
            </a:endParaRPr>
          </a:p>
        </p:txBody>
      </p:sp>
      <p:sp>
        <p:nvSpPr>
          <p:cNvPr id="53" name="TextBox 23">
            <a:extLst>
              <a:ext uri="{FF2B5EF4-FFF2-40B4-BE49-F238E27FC236}">
                <a16:creationId xmlns:a16="http://schemas.microsoft.com/office/drawing/2014/main" id="{083AC945-A874-8167-E1A8-E79340747E21}"/>
              </a:ext>
            </a:extLst>
          </p:cNvPr>
          <p:cNvSpPr txBox="1"/>
          <p:nvPr/>
        </p:nvSpPr>
        <p:spPr>
          <a:xfrm>
            <a:off x="1793240" y="4651621"/>
            <a:ext cx="1836764" cy="584775"/>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1">
              <a:ln>
                <a:noFill/>
              </a:ln>
              <a:effectLst/>
              <a:uLnTx/>
              <a:uFillTx/>
              <a:latin typeface="Alexandria" pitchFamily="2" charset="-78"/>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noProof="1">
                <a:latin typeface="Alexandria" pitchFamily="2" charset="-78"/>
                <a:cs typeface="Alexandria" pitchFamily="2" charset="-78"/>
              </a:rPr>
              <a:t>ما يتمناه الجمهور</a:t>
            </a:r>
            <a:endParaRPr kumimoji="0" lang="en-US" sz="1600" b="0" i="0" u="none" strike="noStrike" kern="1200" cap="none" spc="0" normalizeH="0" baseline="0" noProof="1">
              <a:ln>
                <a:noFill/>
              </a:ln>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289511500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71779-CA67-F632-7B9F-9D28F2D570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70811BC-3F50-94C6-8B05-4F51AA70368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3768FE-2864-E781-39DF-11F1AD6370C7}"/>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CBEE598-CDE3-740C-4BA3-2E56B9D44EAF}"/>
              </a:ext>
            </a:extLst>
          </p:cNvPr>
          <p:cNvSpPr/>
          <p:nvPr/>
        </p:nvSpPr>
        <p:spPr>
          <a:xfrm>
            <a:off x="1" y="1267943"/>
            <a:ext cx="11900598" cy="5324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9546EEF-DCC6-2FFA-652F-69DA31D8985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D75E67F-0995-36BF-0FE3-66F13D3BB4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3E1A665-C9E3-7698-0890-1EBF01E51FFC}"/>
              </a:ext>
            </a:extLst>
          </p:cNvPr>
          <p:cNvSpPr/>
          <p:nvPr/>
        </p:nvSpPr>
        <p:spPr>
          <a:xfrm>
            <a:off x="3675529" y="504535"/>
            <a:ext cx="4840941"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الصورة الذهنية</a:t>
            </a:r>
          </a:p>
        </p:txBody>
      </p:sp>
      <p:sp>
        <p:nvSpPr>
          <p:cNvPr id="6" name="TextBox 5">
            <a:extLst>
              <a:ext uri="{FF2B5EF4-FFF2-40B4-BE49-F238E27FC236}">
                <a16:creationId xmlns:a16="http://schemas.microsoft.com/office/drawing/2014/main" id="{BCD9E1F3-02A9-95AD-2B5D-FC9AC856C4D6}"/>
              </a:ext>
            </a:extLst>
          </p:cNvPr>
          <p:cNvSpPr txBox="1"/>
          <p:nvPr/>
        </p:nvSpPr>
        <p:spPr>
          <a:xfrm>
            <a:off x="0" y="1206903"/>
            <a:ext cx="11880941" cy="5446940"/>
          </a:xfrm>
          <a:prstGeom prst="rect">
            <a:avLst/>
          </a:prstGeom>
          <a:noFill/>
        </p:spPr>
        <p:txBody>
          <a:bodyPr wrap="square" rtlCol="1">
            <a:spAutoFit/>
          </a:bodyPr>
          <a:lstStyle/>
          <a:p>
            <a:pPr marL="285750"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الصورة الذهنية المشوهة </a:t>
            </a:r>
            <a:r>
              <a:rPr lang="en-US" b="1" dirty="0">
                <a:solidFill>
                  <a:schemeClr val="accent2"/>
                </a:solidFill>
                <a:latin typeface="Alexandria" pitchFamily="2" charset="-78"/>
                <a:cs typeface="Alexandria" pitchFamily="2" charset="-78"/>
              </a:rPr>
              <a:t>Distorted Image</a:t>
            </a:r>
            <a:r>
              <a:rPr lang="ar-EG" b="1" dirty="0">
                <a:solidFill>
                  <a:schemeClr val="accent2"/>
                </a:solidFill>
                <a:latin typeface="Alexandria" pitchFamily="2" charset="-78"/>
                <a:cs typeface="Alexandria" pitchFamily="2" charset="-78"/>
              </a:rPr>
              <a:t>: </a:t>
            </a:r>
          </a:p>
          <a:p>
            <a:pPr algn="just" rtl="1">
              <a:lnSpc>
                <a:spcPct val="150000"/>
              </a:lnSpc>
              <a:buClr>
                <a:srgbClr val="00B0F0"/>
              </a:buClr>
            </a:pPr>
            <a:r>
              <a:rPr lang="ar-EG" dirty="0">
                <a:latin typeface="Alexandria" pitchFamily="2" charset="-78"/>
                <a:cs typeface="Alexandria" pitchFamily="2" charset="-78"/>
              </a:rPr>
              <a:t>صورة غير دقيقة أو سلبية تشكّلت بفعل الشائعات أو سوء الفهم أو التغطية الإعلامية الخاطئة.</a:t>
            </a: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المثال: </a:t>
            </a:r>
            <a:r>
              <a:rPr lang="ar-EG" dirty="0">
                <a:latin typeface="Alexandria" pitchFamily="2" charset="-78"/>
                <a:cs typeface="Alexandria" pitchFamily="2" charset="-78"/>
              </a:rPr>
              <a:t>حملة تشهير على مواقع التواصل تجعل جمهورًا يعتقد أن مؤسسة خيرية تختلس الأموال، دون دليل</a:t>
            </a: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التطبيق في العلاقات العامة: </a:t>
            </a:r>
            <a:r>
              <a:rPr lang="ar-EG" dirty="0">
                <a:latin typeface="Alexandria" pitchFamily="2" charset="-78"/>
                <a:cs typeface="Alexandria" pitchFamily="2" charset="-78"/>
              </a:rPr>
              <a:t>تتطلب جهودًا إصلاحية قوية عبر إدارة الأزمات، والشفافية، والتواصل الفعّال.</a:t>
            </a:r>
          </a:p>
          <a:p>
            <a:pPr algn="just" rtl="1">
              <a:lnSpc>
                <a:spcPct val="150000"/>
              </a:lnSpc>
              <a:buClr>
                <a:srgbClr val="00B0F0"/>
              </a:buClr>
            </a:pPr>
            <a:endParaRPr lang="ar-EG" dirty="0">
              <a:latin typeface="Alexandria" pitchFamily="2" charset="-78"/>
              <a:cs typeface="Alexandria" pitchFamily="2" charset="-78"/>
            </a:endParaRPr>
          </a:p>
          <a:p>
            <a:pPr marL="285750"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الصورة الذهنية النمطية  </a:t>
            </a:r>
            <a:r>
              <a:rPr lang="en-US" b="1" dirty="0">
                <a:solidFill>
                  <a:schemeClr val="accent2"/>
                </a:solidFill>
                <a:latin typeface="Alexandria" pitchFamily="2" charset="-78"/>
                <a:cs typeface="Alexandria" pitchFamily="2" charset="-78"/>
              </a:rPr>
              <a:t>Stereotyped  Images</a:t>
            </a:r>
            <a:r>
              <a:rPr lang="ar-EG" b="1" dirty="0">
                <a:solidFill>
                  <a:schemeClr val="accent2"/>
                </a:solidFill>
                <a:latin typeface="Alexandria" pitchFamily="2" charset="-78"/>
                <a:cs typeface="Alexandria" pitchFamily="2" charset="-78"/>
              </a:rPr>
              <a:t> :  </a:t>
            </a:r>
          </a:p>
          <a:p>
            <a:pPr algn="just" rtl="1">
              <a:lnSpc>
                <a:spcPct val="150000"/>
              </a:lnSpc>
              <a:buClr>
                <a:srgbClr val="00B0F0"/>
              </a:buClr>
            </a:pPr>
            <a:r>
              <a:rPr lang="ar-EG" dirty="0">
                <a:latin typeface="Alexandria" pitchFamily="2" charset="-78"/>
                <a:cs typeface="Alexandria" pitchFamily="2" charset="-78"/>
              </a:rPr>
              <a:t>هي صورة ثابتة أو مبنية على أحكام مسبقة، تتشكّل لدى الجمهور بناءً على تجارب قديمة أو انطباعات جماعية عامة، دون مراجعة واقعية حديثة.</a:t>
            </a: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المثال: </a:t>
            </a:r>
            <a:r>
              <a:rPr lang="ar-EG" dirty="0">
                <a:latin typeface="Alexandria" pitchFamily="2" charset="-78"/>
                <a:cs typeface="Alexandria" pitchFamily="2" charset="-78"/>
              </a:rPr>
              <a:t>يعتقد بعض الناس أن المؤسسات الحكومية بطيئة ومعقدة في خدماتها، حتى وإن كانت هناك تطورات وتحسينات واضحة.</a:t>
            </a: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التطبيق في العلاقات العامة: </a:t>
            </a:r>
            <a:r>
              <a:rPr lang="ar-EG" dirty="0">
                <a:latin typeface="Alexandria" pitchFamily="2" charset="-78"/>
                <a:cs typeface="Alexandria" pitchFamily="2" charset="-78"/>
              </a:rPr>
              <a:t>تُعد من أصعب الصور الذهنية في التغيير، وتتطلب جهودًا طويلة الأمد لتفكيك النمط السائد، من خلال الحملات الإعلامية، ورواية القصص الواقعية، وتحقيق إنجازات ملموسة تعكس صورة جديدة مختلفة.</a:t>
            </a:r>
          </a:p>
        </p:txBody>
      </p:sp>
    </p:spTree>
    <p:extLst>
      <p:ext uri="{BB962C8B-B14F-4D97-AF65-F5344CB8AC3E}">
        <p14:creationId xmlns:p14="http://schemas.microsoft.com/office/powerpoint/2010/main" val="52059856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3A0D6-6632-27A0-2A0C-0FB2225372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409894-C361-B5E6-F320-B4A8D1683FB5}"/>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CBCAA8-05A2-B415-BDA3-E8801102549D}"/>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C5F732A-530D-4709-32A2-E56AF2B01CFC}"/>
              </a:ext>
            </a:extLst>
          </p:cNvPr>
          <p:cNvSpPr/>
          <p:nvPr/>
        </p:nvSpPr>
        <p:spPr>
          <a:xfrm>
            <a:off x="180431" y="1368687"/>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E1F14F4-D9A8-EF58-EA70-495342E9770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19171B4-4E2E-BEB9-3C45-458021244B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0291392-AF89-F451-29D4-F585DC1E94C5}"/>
              </a:ext>
            </a:extLst>
          </p:cNvPr>
          <p:cNvSpPr/>
          <p:nvPr/>
        </p:nvSpPr>
        <p:spPr>
          <a:xfrm>
            <a:off x="3675529" y="482653"/>
            <a:ext cx="4840941"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الصورة الذهنية</a:t>
            </a:r>
          </a:p>
        </p:txBody>
      </p:sp>
      <p:sp>
        <p:nvSpPr>
          <p:cNvPr id="4" name="TextBox 3">
            <a:extLst>
              <a:ext uri="{FF2B5EF4-FFF2-40B4-BE49-F238E27FC236}">
                <a16:creationId xmlns:a16="http://schemas.microsoft.com/office/drawing/2014/main" id="{D4E1CF7A-2C01-038C-70AF-12BEDB8DB21F}"/>
              </a:ext>
            </a:extLst>
          </p:cNvPr>
          <p:cNvSpPr txBox="1"/>
          <p:nvPr/>
        </p:nvSpPr>
        <p:spPr>
          <a:xfrm>
            <a:off x="3926710" y="2547990"/>
            <a:ext cx="3726917" cy="707886"/>
          </a:xfrm>
          <a:prstGeom prst="rect">
            <a:avLst/>
          </a:prstGeom>
          <a:noFill/>
        </p:spPr>
        <p:txBody>
          <a:bodyPr wrap="square" rtlCol="1">
            <a:spAutoFit/>
          </a:bodyPr>
          <a:lstStyle/>
          <a:p>
            <a:pPr algn="ctr"/>
            <a:r>
              <a:rPr lang="ar-EG" sz="2000" b="1" dirty="0">
                <a:solidFill>
                  <a:srgbClr val="C00000"/>
                </a:solidFill>
                <a:latin typeface="Alexandria" pitchFamily="2" charset="-78"/>
                <a:cs typeface="Alexandria" pitchFamily="2" charset="-78"/>
              </a:rPr>
              <a:t>كلاهما يحمل جانبًا من التعميم أو الخطأ</a:t>
            </a:r>
          </a:p>
        </p:txBody>
      </p:sp>
      <p:sp>
        <p:nvSpPr>
          <p:cNvPr id="36" name="TextBox 28">
            <a:extLst>
              <a:ext uri="{FF2B5EF4-FFF2-40B4-BE49-F238E27FC236}">
                <a16:creationId xmlns:a16="http://schemas.microsoft.com/office/drawing/2014/main" id="{B29606C5-92EC-FC64-755E-6F6C896F387C}"/>
              </a:ext>
            </a:extLst>
          </p:cNvPr>
          <p:cNvSpPr txBox="1"/>
          <p:nvPr/>
        </p:nvSpPr>
        <p:spPr>
          <a:xfrm>
            <a:off x="7470785" y="2035506"/>
            <a:ext cx="1055499" cy="7848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500" b="1"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02</a:t>
            </a:r>
          </a:p>
        </p:txBody>
      </p:sp>
      <p:grpSp>
        <p:nvGrpSpPr>
          <p:cNvPr id="40" name="Group 39">
            <a:extLst>
              <a:ext uri="{FF2B5EF4-FFF2-40B4-BE49-F238E27FC236}">
                <a16:creationId xmlns:a16="http://schemas.microsoft.com/office/drawing/2014/main" id="{56E88D82-DC13-BFCB-7465-73384E85C90B}"/>
              </a:ext>
            </a:extLst>
          </p:cNvPr>
          <p:cNvGrpSpPr/>
          <p:nvPr/>
        </p:nvGrpSpPr>
        <p:grpSpPr>
          <a:xfrm>
            <a:off x="7607098" y="1392379"/>
            <a:ext cx="3207239" cy="2920988"/>
            <a:chOff x="6609571" y="3436112"/>
            <a:chExt cx="3207239" cy="2920988"/>
          </a:xfrm>
        </p:grpSpPr>
        <p:grpSp>
          <p:nvGrpSpPr>
            <p:cNvPr id="27" name="Group 26">
              <a:extLst>
                <a:ext uri="{FF2B5EF4-FFF2-40B4-BE49-F238E27FC236}">
                  <a16:creationId xmlns:a16="http://schemas.microsoft.com/office/drawing/2014/main" id="{47063D2D-105B-922D-A6D9-5C3404637DB3}"/>
                </a:ext>
              </a:extLst>
            </p:cNvPr>
            <p:cNvGrpSpPr/>
            <p:nvPr/>
          </p:nvGrpSpPr>
          <p:grpSpPr>
            <a:xfrm>
              <a:off x="6609571" y="3436112"/>
              <a:ext cx="3207239" cy="2920988"/>
              <a:chOff x="4539915" y="1481674"/>
              <a:chExt cx="3112169" cy="3894651"/>
            </a:xfrm>
          </p:grpSpPr>
          <p:sp>
            <p:nvSpPr>
              <p:cNvPr id="28" name="Shape">
                <a:extLst>
                  <a:ext uri="{FF2B5EF4-FFF2-40B4-BE49-F238E27FC236}">
                    <a16:creationId xmlns:a16="http://schemas.microsoft.com/office/drawing/2014/main" id="{FBAE1651-1C94-A32C-090E-6AC6E643F43F}"/>
                  </a:ext>
                </a:extLst>
              </p:cNvPr>
              <p:cNvSpPr/>
              <p:nvPr/>
            </p:nvSpPr>
            <p:spPr>
              <a:xfrm>
                <a:off x="4539915"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Shape">
                <a:extLst>
                  <a:ext uri="{FF2B5EF4-FFF2-40B4-BE49-F238E27FC236}">
                    <a16:creationId xmlns:a16="http://schemas.microsoft.com/office/drawing/2014/main" id="{C45EAC9F-BE0A-EE21-B4A3-57B6AE89F99D}"/>
                  </a:ext>
                </a:extLst>
              </p:cNvPr>
              <p:cNvSpPr/>
              <p:nvPr/>
            </p:nvSpPr>
            <p:spPr>
              <a:xfrm>
                <a:off x="4634618"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0" name="Shape">
                <a:extLst>
                  <a:ext uri="{FF2B5EF4-FFF2-40B4-BE49-F238E27FC236}">
                    <a16:creationId xmlns:a16="http://schemas.microsoft.com/office/drawing/2014/main" id="{1731B118-2CB9-6A0B-175C-711CDD0EE5D6}"/>
                  </a:ext>
                </a:extLst>
              </p:cNvPr>
              <p:cNvSpPr/>
              <p:nvPr/>
            </p:nvSpPr>
            <p:spPr>
              <a:xfrm>
                <a:off x="4782591" y="2221539"/>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1" name="Shape">
                <a:extLst>
                  <a:ext uri="{FF2B5EF4-FFF2-40B4-BE49-F238E27FC236}">
                    <a16:creationId xmlns:a16="http://schemas.microsoft.com/office/drawing/2014/main" id="{997AC96D-BAC7-DCF9-E9A7-D11B8A1F6CF1}"/>
                  </a:ext>
                </a:extLst>
              </p:cNvPr>
              <p:cNvSpPr/>
              <p:nvPr/>
            </p:nvSpPr>
            <p:spPr>
              <a:xfrm>
                <a:off x="4906888" y="2144593"/>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ysClr val="window" lastClr="FFFFF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Shape">
                <a:extLst>
                  <a:ext uri="{FF2B5EF4-FFF2-40B4-BE49-F238E27FC236}">
                    <a16:creationId xmlns:a16="http://schemas.microsoft.com/office/drawing/2014/main" id="{0E67B0EE-46F0-8A75-2FD0-79A68BA58513}"/>
                  </a:ext>
                </a:extLst>
              </p:cNvPr>
              <p:cNvSpPr/>
              <p:nvPr/>
            </p:nvSpPr>
            <p:spPr>
              <a:xfrm>
                <a:off x="5012541" y="1481674"/>
                <a:ext cx="1918915" cy="857504"/>
              </a:xfrm>
              <a:custGeom>
                <a:avLst/>
                <a:gdLst/>
                <a:ahLst/>
                <a:cxnLst>
                  <a:cxn ang="0">
                    <a:pos x="wd2" y="hd2"/>
                  </a:cxn>
                  <a:cxn ang="5400000">
                    <a:pos x="wd2" y="hd2"/>
                  </a:cxn>
                  <a:cxn ang="10800000">
                    <a:pos x="wd2" y="hd2"/>
                  </a:cxn>
                  <a:cxn ang="16200000">
                    <a:pos x="wd2" y="hd2"/>
                  </a:cxn>
                </a:cxnLst>
                <a:rect l="0" t="0" r="r" b="b"/>
                <a:pathLst>
                  <a:path w="21600" h="21302" extrusionOk="0">
                    <a:moveTo>
                      <a:pt x="14618" y="14788"/>
                    </a:moveTo>
                    <a:cubicBezTo>
                      <a:pt x="13698" y="14641"/>
                      <a:pt x="13738" y="11627"/>
                      <a:pt x="14658" y="11597"/>
                    </a:cubicBezTo>
                    <a:cubicBezTo>
                      <a:pt x="14671" y="11597"/>
                      <a:pt x="14691" y="11597"/>
                      <a:pt x="14704" y="11597"/>
                    </a:cubicBezTo>
                    <a:cubicBezTo>
                      <a:pt x="16303" y="11597"/>
                      <a:pt x="16903" y="8951"/>
                      <a:pt x="16403" y="8510"/>
                    </a:cubicBezTo>
                    <a:cubicBezTo>
                      <a:pt x="15904" y="8069"/>
                      <a:pt x="12805" y="6304"/>
                      <a:pt x="12805" y="3657"/>
                    </a:cubicBezTo>
                    <a:cubicBezTo>
                      <a:pt x="12805" y="2525"/>
                      <a:pt x="12432" y="1584"/>
                      <a:pt x="12013" y="893"/>
                    </a:cubicBezTo>
                    <a:cubicBezTo>
                      <a:pt x="11293" y="-298"/>
                      <a:pt x="10314" y="-298"/>
                      <a:pt x="9594" y="893"/>
                    </a:cubicBezTo>
                    <a:cubicBezTo>
                      <a:pt x="9174" y="1584"/>
                      <a:pt x="8801" y="2525"/>
                      <a:pt x="8801" y="3657"/>
                    </a:cubicBezTo>
                    <a:cubicBezTo>
                      <a:pt x="8801" y="6304"/>
                      <a:pt x="5703" y="8069"/>
                      <a:pt x="5203" y="8510"/>
                    </a:cubicBezTo>
                    <a:cubicBezTo>
                      <a:pt x="4704" y="8951"/>
                      <a:pt x="5303" y="11597"/>
                      <a:pt x="6902" y="11597"/>
                    </a:cubicBezTo>
                    <a:cubicBezTo>
                      <a:pt x="6916" y="11597"/>
                      <a:pt x="6936" y="11597"/>
                      <a:pt x="6949" y="11597"/>
                    </a:cubicBezTo>
                    <a:cubicBezTo>
                      <a:pt x="7868" y="11627"/>
                      <a:pt x="7908" y="14641"/>
                      <a:pt x="6989" y="14788"/>
                    </a:cubicBezTo>
                    <a:cubicBezTo>
                      <a:pt x="5037" y="15097"/>
                      <a:pt x="620" y="16347"/>
                      <a:pt x="0" y="21302"/>
                    </a:cubicBezTo>
                    <a:lnTo>
                      <a:pt x="10800" y="21302"/>
                    </a:lnTo>
                    <a:lnTo>
                      <a:pt x="21600" y="21302"/>
                    </a:lnTo>
                    <a:cubicBezTo>
                      <a:pt x="20980" y="16347"/>
                      <a:pt x="16570" y="15112"/>
                      <a:pt x="14618" y="14788"/>
                    </a:cubicBezTo>
                    <a:close/>
                    <a:moveTo>
                      <a:pt x="10800" y="5025"/>
                    </a:moveTo>
                    <a:cubicBezTo>
                      <a:pt x="10387" y="5025"/>
                      <a:pt x="10047" y="4290"/>
                      <a:pt x="10047" y="3363"/>
                    </a:cubicBezTo>
                    <a:cubicBezTo>
                      <a:pt x="10047" y="2437"/>
                      <a:pt x="10380" y="1702"/>
                      <a:pt x="10800" y="1702"/>
                    </a:cubicBezTo>
                    <a:cubicBezTo>
                      <a:pt x="11220" y="1702"/>
                      <a:pt x="11553" y="2437"/>
                      <a:pt x="11553" y="3363"/>
                    </a:cubicBezTo>
                    <a:cubicBezTo>
                      <a:pt x="11553" y="4290"/>
                      <a:pt x="11213" y="5025"/>
                      <a:pt x="10800" y="5025"/>
                    </a:cubicBezTo>
                    <a:close/>
                  </a:path>
                </a:pathLst>
              </a:custGeom>
              <a:solidFill>
                <a:sysClr val="windowText" lastClr="000000">
                  <a:lumMod val="50000"/>
                  <a:lumOff val="50000"/>
                </a:sys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grpSp>
          <p:nvGrpSpPr>
            <p:cNvPr id="33" name="Group 32">
              <a:extLst>
                <a:ext uri="{FF2B5EF4-FFF2-40B4-BE49-F238E27FC236}">
                  <a16:creationId xmlns:a16="http://schemas.microsoft.com/office/drawing/2014/main" id="{D8082D95-F536-12E6-7E6B-484D5D3D99D9}"/>
                </a:ext>
              </a:extLst>
            </p:cNvPr>
            <p:cNvGrpSpPr/>
            <p:nvPr/>
          </p:nvGrpSpPr>
          <p:grpSpPr>
            <a:xfrm>
              <a:off x="7238794" y="4199968"/>
              <a:ext cx="1929130" cy="1456518"/>
              <a:chOff x="-28333" y="1970892"/>
              <a:chExt cx="3611804" cy="1942025"/>
            </a:xfrm>
          </p:grpSpPr>
          <p:sp>
            <p:nvSpPr>
              <p:cNvPr id="34" name="TextBox 22">
                <a:extLst>
                  <a:ext uri="{FF2B5EF4-FFF2-40B4-BE49-F238E27FC236}">
                    <a16:creationId xmlns:a16="http://schemas.microsoft.com/office/drawing/2014/main" id="{006BE0D6-3747-A100-1253-A7FBFBA97FB2}"/>
                  </a:ext>
                </a:extLst>
              </p:cNvPr>
              <p:cNvSpPr txBox="1"/>
              <p:nvPr/>
            </p:nvSpPr>
            <p:spPr>
              <a:xfrm>
                <a:off x="73588" y="1970892"/>
                <a:ext cx="3509883" cy="779700"/>
              </a:xfrm>
              <a:prstGeom prst="rect">
                <a:avLst/>
              </a:prstGeom>
              <a:noFill/>
            </p:spPr>
            <p:txBody>
              <a:bodyPr wrap="square" lIns="0" rIns="0" rtlCol="0"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noProof="1">
                    <a:solidFill>
                      <a:schemeClr val="accent6">
                        <a:lumMod val="75000"/>
                      </a:schemeClr>
                    </a:solidFill>
                    <a:latin typeface="Alexandria" pitchFamily="2" charset="-78"/>
                    <a:cs typeface="Alexandria" pitchFamily="2" charset="-78"/>
                  </a:rPr>
                  <a:t>الصورة النمطية الجماعية</a:t>
                </a:r>
                <a:endParaRPr kumimoji="0" lang="en-US" sz="1600" b="1" i="0" u="none" strike="noStrike" kern="1200" cap="none" spc="0" normalizeH="0" baseline="0" noProof="1">
                  <a:ln>
                    <a:noFill/>
                  </a:ln>
                  <a:solidFill>
                    <a:schemeClr val="accent6">
                      <a:lumMod val="75000"/>
                    </a:schemeClr>
                  </a:solidFill>
                  <a:effectLst/>
                  <a:uLnTx/>
                  <a:uFillTx/>
                  <a:latin typeface="Alexandria" pitchFamily="2" charset="-78"/>
                  <a:cs typeface="Alexandria" pitchFamily="2" charset="-78"/>
                </a:endParaRPr>
              </a:p>
            </p:txBody>
          </p:sp>
          <p:sp>
            <p:nvSpPr>
              <p:cNvPr id="35" name="TextBox 23">
                <a:extLst>
                  <a:ext uri="{FF2B5EF4-FFF2-40B4-BE49-F238E27FC236}">
                    <a16:creationId xmlns:a16="http://schemas.microsoft.com/office/drawing/2014/main" id="{9D70CD21-E6DB-4AE2-ED33-459B0128FAA4}"/>
                  </a:ext>
                </a:extLst>
              </p:cNvPr>
              <p:cNvSpPr txBox="1"/>
              <p:nvPr/>
            </p:nvSpPr>
            <p:spPr>
              <a:xfrm>
                <a:off x="-28333" y="2804919"/>
                <a:ext cx="3438872" cy="1107998"/>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1">
                  <a:ln>
                    <a:noFill/>
                  </a:ln>
                  <a:effectLst/>
                  <a:uLnTx/>
                  <a:uFillTx/>
                  <a:latin typeface="Alexandria" pitchFamily="2" charset="-78"/>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noProof="1">
                    <a:latin typeface="Alexandria" pitchFamily="2" charset="-78"/>
                    <a:cs typeface="Alexandria" pitchFamily="2" charset="-78"/>
                  </a:rPr>
                  <a:t>قائمة على تصورات قديمة أو شائعة.</a:t>
                </a:r>
                <a:endParaRPr kumimoji="0" lang="en-US" sz="1600" b="0" i="0" u="none" strike="noStrike" kern="1200" cap="none" spc="0" normalizeH="0" baseline="0" noProof="1">
                  <a:ln>
                    <a:noFill/>
                  </a:ln>
                  <a:effectLst/>
                  <a:uLnTx/>
                  <a:uFillTx/>
                  <a:latin typeface="Alexandria" pitchFamily="2" charset="-78"/>
                  <a:cs typeface="Alexandria" pitchFamily="2" charset="-78"/>
                </a:endParaRPr>
              </a:p>
            </p:txBody>
          </p:sp>
        </p:grpSp>
        <p:pic>
          <p:nvPicPr>
            <p:cNvPr id="37" name="Graphic 31" descr="Bullseye with solid fill">
              <a:extLst>
                <a:ext uri="{FF2B5EF4-FFF2-40B4-BE49-F238E27FC236}">
                  <a16:creationId xmlns:a16="http://schemas.microsoft.com/office/drawing/2014/main" id="{4D175389-196E-7636-9356-0A7E758E74B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49510" y="5606446"/>
              <a:ext cx="741307" cy="539500"/>
            </a:xfrm>
            <a:prstGeom prst="rect">
              <a:avLst/>
            </a:prstGeom>
          </p:spPr>
        </p:pic>
      </p:grpSp>
      <p:grpSp>
        <p:nvGrpSpPr>
          <p:cNvPr id="41" name="Group 40">
            <a:extLst>
              <a:ext uri="{FF2B5EF4-FFF2-40B4-BE49-F238E27FC236}">
                <a16:creationId xmlns:a16="http://schemas.microsoft.com/office/drawing/2014/main" id="{551E3C45-397A-BB10-36BA-ACC58C5E6663}"/>
              </a:ext>
            </a:extLst>
          </p:cNvPr>
          <p:cNvGrpSpPr/>
          <p:nvPr/>
        </p:nvGrpSpPr>
        <p:grpSpPr>
          <a:xfrm>
            <a:off x="1170230" y="1358841"/>
            <a:ext cx="3207239" cy="2920988"/>
            <a:chOff x="6609571" y="3436112"/>
            <a:chExt cx="3207239" cy="2920988"/>
          </a:xfrm>
        </p:grpSpPr>
        <p:grpSp>
          <p:nvGrpSpPr>
            <p:cNvPr id="42" name="Group 41">
              <a:extLst>
                <a:ext uri="{FF2B5EF4-FFF2-40B4-BE49-F238E27FC236}">
                  <a16:creationId xmlns:a16="http://schemas.microsoft.com/office/drawing/2014/main" id="{20DBB9CF-43F4-4CBD-5D82-DD0286B7A788}"/>
                </a:ext>
              </a:extLst>
            </p:cNvPr>
            <p:cNvGrpSpPr/>
            <p:nvPr/>
          </p:nvGrpSpPr>
          <p:grpSpPr>
            <a:xfrm>
              <a:off x="6609571" y="3436112"/>
              <a:ext cx="3207239" cy="2920988"/>
              <a:chOff x="4539915" y="1481674"/>
              <a:chExt cx="3112169" cy="3894651"/>
            </a:xfrm>
          </p:grpSpPr>
          <p:sp>
            <p:nvSpPr>
              <p:cNvPr id="47" name="Shape">
                <a:extLst>
                  <a:ext uri="{FF2B5EF4-FFF2-40B4-BE49-F238E27FC236}">
                    <a16:creationId xmlns:a16="http://schemas.microsoft.com/office/drawing/2014/main" id="{0D72EA88-146C-4BD4-E2B5-AC664F17F9E0}"/>
                  </a:ext>
                </a:extLst>
              </p:cNvPr>
              <p:cNvSpPr/>
              <p:nvPr/>
            </p:nvSpPr>
            <p:spPr>
              <a:xfrm>
                <a:off x="4539915"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8" name="Shape">
                <a:extLst>
                  <a:ext uri="{FF2B5EF4-FFF2-40B4-BE49-F238E27FC236}">
                    <a16:creationId xmlns:a16="http://schemas.microsoft.com/office/drawing/2014/main" id="{57DE8CA0-F0BF-8E24-704C-1562ED2011C4}"/>
                  </a:ext>
                </a:extLst>
              </p:cNvPr>
              <p:cNvSpPr/>
              <p:nvPr/>
            </p:nvSpPr>
            <p:spPr>
              <a:xfrm>
                <a:off x="4634618"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9" name="Shape">
                <a:extLst>
                  <a:ext uri="{FF2B5EF4-FFF2-40B4-BE49-F238E27FC236}">
                    <a16:creationId xmlns:a16="http://schemas.microsoft.com/office/drawing/2014/main" id="{E579C8DB-8857-11F3-9271-58212287FEE4}"/>
                  </a:ext>
                </a:extLst>
              </p:cNvPr>
              <p:cNvSpPr/>
              <p:nvPr/>
            </p:nvSpPr>
            <p:spPr>
              <a:xfrm>
                <a:off x="4782591" y="2221539"/>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0" name="Shape">
                <a:extLst>
                  <a:ext uri="{FF2B5EF4-FFF2-40B4-BE49-F238E27FC236}">
                    <a16:creationId xmlns:a16="http://schemas.microsoft.com/office/drawing/2014/main" id="{70D0DB39-5A58-4081-97C7-4FCD03FF9675}"/>
                  </a:ext>
                </a:extLst>
              </p:cNvPr>
              <p:cNvSpPr/>
              <p:nvPr/>
            </p:nvSpPr>
            <p:spPr>
              <a:xfrm>
                <a:off x="4906888" y="2144593"/>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ysClr val="window" lastClr="FFFFF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1" name="Shape">
                <a:extLst>
                  <a:ext uri="{FF2B5EF4-FFF2-40B4-BE49-F238E27FC236}">
                    <a16:creationId xmlns:a16="http://schemas.microsoft.com/office/drawing/2014/main" id="{27B8FAEE-9066-E75B-BED3-4EB97753BDF6}"/>
                  </a:ext>
                </a:extLst>
              </p:cNvPr>
              <p:cNvSpPr/>
              <p:nvPr/>
            </p:nvSpPr>
            <p:spPr>
              <a:xfrm>
                <a:off x="5012541" y="1481674"/>
                <a:ext cx="1918915" cy="857504"/>
              </a:xfrm>
              <a:custGeom>
                <a:avLst/>
                <a:gdLst/>
                <a:ahLst/>
                <a:cxnLst>
                  <a:cxn ang="0">
                    <a:pos x="wd2" y="hd2"/>
                  </a:cxn>
                  <a:cxn ang="5400000">
                    <a:pos x="wd2" y="hd2"/>
                  </a:cxn>
                  <a:cxn ang="10800000">
                    <a:pos x="wd2" y="hd2"/>
                  </a:cxn>
                  <a:cxn ang="16200000">
                    <a:pos x="wd2" y="hd2"/>
                  </a:cxn>
                </a:cxnLst>
                <a:rect l="0" t="0" r="r" b="b"/>
                <a:pathLst>
                  <a:path w="21600" h="21302" extrusionOk="0">
                    <a:moveTo>
                      <a:pt x="14618" y="14788"/>
                    </a:moveTo>
                    <a:cubicBezTo>
                      <a:pt x="13698" y="14641"/>
                      <a:pt x="13738" y="11627"/>
                      <a:pt x="14658" y="11597"/>
                    </a:cubicBezTo>
                    <a:cubicBezTo>
                      <a:pt x="14671" y="11597"/>
                      <a:pt x="14691" y="11597"/>
                      <a:pt x="14704" y="11597"/>
                    </a:cubicBezTo>
                    <a:cubicBezTo>
                      <a:pt x="16303" y="11597"/>
                      <a:pt x="16903" y="8951"/>
                      <a:pt x="16403" y="8510"/>
                    </a:cubicBezTo>
                    <a:cubicBezTo>
                      <a:pt x="15904" y="8069"/>
                      <a:pt x="12805" y="6304"/>
                      <a:pt x="12805" y="3657"/>
                    </a:cubicBezTo>
                    <a:cubicBezTo>
                      <a:pt x="12805" y="2525"/>
                      <a:pt x="12432" y="1584"/>
                      <a:pt x="12013" y="893"/>
                    </a:cubicBezTo>
                    <a:cubicBezTo>
                      <a:pt x="11293" y="-298"/>
                      <a:pt x="10314" y="-298"/>
                      <a:pt x="9594" y="893"/>
                    </a:cubicBezTo>
                    <a:cubicBezTo>
                      <a:pt x="9174" y="1584"/>
                      <a:pt x="8801" y="2525"/>
                      <a:pt x="8801" y="3657"/>
                    </a:cubicBezTo>
                    <a:cubicBezTo>
                      <a:pt x="8801" y="6304"/>
                      <a:pt x="5703" y="8069"/>
                      <a:pt x="5203" y="8510"/>
                    </a:cubicBezTo>
                    <a:cubicBezTo>
                      <a:pt x="4704" y="8951"/>
                      <a:pt x="5303" y="11597"/>
                      <a:pt x="6902" y="11597"/>
                    </a:cubicBezTo>
                    <a:cubicBezTo>
                      <a:pt x="6916" y="11597"/>
                      <a:pt x="6936" y="11597"/>
                      <a:pt x="6949" y="11597"/>
                    </a:cubicBezTo>
                    <a:cubicBezTo>
                      <a:pt x="7868" y="11627"/>
                      <a:pt x="7908" y="14641"/>
                      <a:pt x="6989" y="14788"/>
                    </a:cubicBezTo>
                    <a:cubicBezTo>
                      <a:pt x="5037" y="15097"/>
                      <a:pt x="620" y="16347"/>
                      <a:pt x="0" y="21302"/>
                    </a:cubicBezTo>
                    <a:lnTo>
                      <a:pt x="10800" y="21302"/>
                    </a:lnTo>
                    <a:lnTo>
                      <a:pt x="21600" y="21302"/>
                    </a:lnTo>
                    <a:cubicBezTo>
                      <a:pt x="20980" y="16347"/>
                      <a:pt x="16570" y="15112"/>
                      <a:pt x="14618" y="14788"/>
                    </a:cubicBezTo>
                    <a:close/>
                    <a:moveTo>
                      <a:pt x="10800" y="5025"/>
                    </a:moveTo>
                    <a:cubicBezTo>
                      <a:pt x="10387" y="5025"/>
                      <a:pt x="10047" y="4290"/>
                      <a:pt x="10047" y="3363"/>
                    </a:cubicBezTo>
                    <a:cubicBezTo>
                      <a:pt x="10047" y="2437"/>
                      <a:pt x="10380" y="1702"/>
                      <a:pt x="10800" y="1702"/>
                    </a:cubicBezTo>
                    <a:cubicBezTo>
                      <a:pt x="11220" y="1702"/>
                      <a:pt x="11553" y="2437"/>
                      <a:pt x="11553" y="3363"/>
                    </a:cubicBezTo>
                    <a:cubicBezTo>
                      <a:pt x="11553" y="4290"/>
                      <a:pt x="11213" y="5025"/>
                      <a:pt x="10800" y="5025"/>
                    </a:cubicBezTo>
                    <a:close/>
                  </a:path>
                </a:pathLst>
              </a:custGeom>
              <a:solidFill>
                <a:sysClr val="windowText" lastClr="000000">
                  <a:lumMod val="50000"/>
                  <a:lumOff val="50000"/>
                </a:sys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pic>
          <p:nvPicPr>
            <p:cNvPr id="44" name="Graphic 31" descr="Bullseye with solid fill">
              <a:extLst>
                <a:ext uri="{FF2B5EF4-FFF2-40B4-BE49-F238E27FC236}">
                  <a16:creationId xmlns:a16="http://schemas.microsoft.com/office/drawing/2014/main" id="{47CD5467-694A-5533-88A9-4CA821BE572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06329" y="5506813"/>
              <a:ext cx="741307" cy="539500"/>
            </a:xfrm>
            <a:prstGeom prst="rect">
              <a:avLst/>
            </a:prstGeom>
          </p:spPr>
        </p:pic>
      </p:grpSp>
      <p:sp>
        <p:nvSpPr>
          <p:cNvPr id="52" name="TextBox 22">
            <a:extLst>
              <a:ext uri="{FF2B5EF4-FFF2-40B4-BE49-F238E27FC236}">
                <a16:creationId xmlns:a16="http://schemas.microsoft.com/office/drawing/2014/main" id="{FA0FB62E-2336-5759-7973-D441658489F2}"/>
              </a:ext>
            </a:extLst>
          </p:cNvPr>
          <p:cNvSpPr txBox="1"/>
          <p:nvPr/>
        </p:nvSpPr>
        <p:spPr>
          <a:xfrm>
            <a:off x="1767564" y="2051103"/>
            <a:ext cx="1874692" cy="584775"/>
          </a:xfrm>
          <a:prstGeom prst="rect">
            <a:avLst/>
          </a:prstGeom>
          <a:noFill/>
        </p:spPr>
        <p:txBody>
          <a:bodyPr wrap="square" lIns="0" rIns="0" rtlCol="0"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noProof="1">
                <a:solidFill>
                  <a:schemeClr val="accent6">
                    <a:lumMod val="75000"/>
                  </a:schemeClr>
                </a:solidFill>
                <a:latin typeface="Alexandria" pitchFamily="2" charset="-78"/>
                <a:cs typeface="Alexandria" pitchFamily="2" charset="-78"/>
              </a:rPr>
              <a:t>الصورة المشوهة  الإعلامية</a:t>
            </a:r>
            <a:endParaRPr kumimoji="0" lang="en-US" sz="1600" b="1" i="0" u="none" strike="noStrike" kern="1200" cap="none" spc="0" normalizeH="0" baseline="0" noProof="1">
              <a:ln>
                <a:noFill/>
              </a:ln>
              <a:solidFill>
                <a:schemeClr val="accent6">
                  <a:lumMod val="75000"/>
                </a:schemeClr>
              </a:solidFill>
              <a:effectLst/>
              <a:uLnTx/>
              <a:uFillTx/>
              <a:latin typeface="Alexandria" pitchFamily="2" charset="-78"/>
              <a:cs typeface="Alexandria" pitchFamily="2" charset="-78"/>
            </a:endParaRPr>
          </a:p>
        </p:txBody>
      </p:sp>
      <p:sp>
        <p:nvSpPr>
          <p:cNvPr id="53" name="TextBox 23">
            <a:extLst>
              <a:ext uri="{FF2B5EF4-FFF2-40B4-BE49-F238E27FC236}">
                <a16:creationId xmlns:a16="http://schemas.microsoft.com/office/drawing/2014/main" id="{0C60998A-030D-8E2F-6B41-257F200F5F7F}"/>
              </a:ext>
            </a:extLst>
          </p:cNvPr>
          <p:cNvSpPr txBox="1"/>
          <p:nvPr/>
        </p:nvSpPr>
        <p:spPr>
          <a:xfrm>
            <a:off x="1767564" y="2671671"/>
            <a:ext cx="1836764" cy="830997"/>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1">
              <a:ln>
                <a:noFill/>
              </a:ln>
              <a:effectLst/>
              <a:uLnTx/>
              <a:uFillTx/>
              <a:latin typeface="Alexandria" pitchFamily="2" charset="-78"/>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noProof="1">
                <a:latin typeface="Alexandria" pitchFamily="2" charset="-78"/>
                <a:cs typeface="Alexandria" pitchFamily="2" charset="-78"/>
              </a:rPr>
              <a:t>نتيجة حديثة لشائعة أو تضليل.</a:t>
            </a:r>
            <a:endParaRPr kumimoji="0" lang="en-US" sz="1600" b="0" i="0" u="none" strike="noStrike" kern="1200" cap="none" spc="0" normalizeH="0" baseline="0" noProof="1">
              <a:ln>
                <a:noFill/>
              </a:ln>
              <a:effectLst/>
              <a:uLnTx/>
              <a:uFillTx/>
              <a:latin typeface="Alexandria" pitchFamily="2" charset="-78"/>
              <a:cs typeface="Alexandria" pitchFamily="2" charset="-78"/>
            </a:endParaRPr>
          </a:p>
        </p:txBody>
      </p:sp>
      <p:sp>
        <p:nvSpPr>
          <p:cNvPr id="7" name="TextBox 6">
            <a:extLst>
              <a:ext uri="{FF2B5EF4-FFF2-40B4-BE49-F238E27FC236}">
                <a16:creationId xmlns:a16="http://schemas.microsoft.com/office/drawing/2014/main" id="{D170A98F-62D4-82A7-6CE0-B16F7F5E4905}"/>
              </a:ext>
            </a:extLst>
          </p:cNvPr>
          <p:cNvSpPr txBox="1"/>
          <p:nvPr/>
        </p:nvSpPr>
        <p:spPr>
          <a:xfrm>
            <a:off x="180430" y="4537522"/>
            <a:ext cx="11592469" cy="1706557"/>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الصورة الذهنية المتناقضة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Multiple or Conflicting Images</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 :  </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عندما تختلف صورة المؤسسة بين جمهور وآخر أو بين الداخل والخارج.</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يرى الموظفون داخل الشركة أنها متسلطة، بينما يرى العملاء أنها متعاونة وسريعة الخدمة.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التطبيق في العلاقات العامة: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توحيد الرسائل وتحقيق التوازن في بناء صورة موحدة تتفق مع قيم المؤسسة.</a:t>
            </a:r>
          </a:p>
        </p:txBody>
      </p:sp>
    </p:spTree>
    <p:extLst>
      <p:ext uri="{BB962C8B-B14F-4D97-AF65-F5344CB8AC3E}">
        <p14:creationId xmlns:p14="http://schemas.microsoft.com/office/powerpoint/2010/main" val="139209898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B0D9D6-6DA5-F515-CD68-F4AE892E51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D8A6E1-0CE8-4D42-817C-6B26774F1F04}"/>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62528F7-7191-0305-77F9-7F17388E995E}"/>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14B7BEE-F659-FDDA-03AE-7946243F3A9B}"/>
              </a:ext>
            </a:extLst>
          </p:cNvPr>
          <p:cNvSpPr/>
          <p:nvPr/>
        </p:nvSpPr>
        <p:spPr>
          <a:xfrm>
            <a:off x="180431" y="1429455"/>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B261DED-B26D-39E8-356F-4FEE69D493F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820CC21-A3B6-BC36-4D95-90D56739C1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42D880F-B1F6-D0C6-B232-B6B6FC7A8FBB}"/>
              </a:ext>
            </a:extLst>
          </p:cNvPr>
          <p:cNvSpPr/>
          <p:nvPr/>
        </p:nvSpPr>
        <p:spPr>
          <a:xfrm>
            <a:off x="3620043" y="535260"/>
            <a:ext cx="4840941"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الصورة الذهنية</a:t>
            </a:r>
          </a:p>
        </p:txBody>
      </p:sp>
      <p:sp>
        <p:nvSpPr>
          <p:cNvPr id="6" name="TextBox 5">
            <a:extLst>
              <a:ext uri="{FF2B5EF4-FFF2-40B4-BE49-F238E27FC236}">
                <a16:creationId xmlns:a16="http://schemas.microsoft.com/office/drawing/2014/main" id="{E5F64693-16B5-2502-EDCC-D683E73BA20A}"/>
              </a:ext>
            </a:extLst>
          </p:cNvPr>
          <p:cNvSpPr txBox="1"/>
          <p:nvPr/>
        </p:nvSpPr>
        <p:spPr>
          <a:xfrm>
            <a:off x="272077" y="1847448"/>
            <a:ext cx="11460716" cy="4200445"/>
          </a:xfrm>
          <a:prstGeom prst="rect">
            <a:avLst/>
          </a:prstGeom>
          <a:noFill/>
        </p:spPr>
        <p:txBody>
          <a:bodyPr wrap="square" rtlCol="1">
            <a:spAutoFit/>
          </a:bodyPr>
          <a:lstStyle/>
          <a:p>
            <a:pPr marL="285750"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الصورة الذهنية المنعكسة </a:t>
            </a:r>
            <a:r>
              <a:rPr lang="en-US" b="1" dirty="0">
                <a:solidFill>
                  <a:schemeClr val="accent2"/>
                </a:solidFill>
                <a:latin typeface="Alexandria" pitchFamily="2" charset="-78"/>
                <a:cs typeface="Alexandria" pitchFamily="2" charset="-78"/>
              </a:rPr>
              <a:t>Reflected Image</a:t>
            </a:r>
            <a:r>
              <a:rPr lang="ar-EG" b="1" dirty="0">
                <a:solidFill>
                  <a:schemeClr val="accent2"/>
                </a:solidFill>
                <a:latin typeface="Alexandria" pitchFamily="2" charset="-78"/>
                <a:cs typeface="Alexandria" pitchFamily="2" charset="-78"/>
              </a:rPr>
              <a:t>:  </a:t>
            </a:r>
          </a:p>
          <a:p>
            <a:pPr algn="just" rtl="1">
              <a:lnSpc>
                <a:spcPct val="150000"/>
              </a:lnSpc>
              <a:buClr>
                <a:srgbClr val="00B0F0"/>
              </a:buClr>
            </a:pPr>
            <a:r>
              <a:rPr lang="ar-EG" dirty="0">
                <a:latin typeface="Alexandria" pitchFamily="2" charset="-78"/>
                <a:cs typeface="Alexandria" pitchFamily="2" charset="-78"/>
              </a:rPr>
              <a:t>هي الصورة التي ترى المؤسسة أنها موجودة في أذهان الجمهور، أي أن المؤسسة تُقيّم نفسها بناءً على ما تعتقد أن الآخرين يرونه فيها، وليس بالضرورة الصورة الحقيقية الموجودة لدى الجمهور.</a:t>
            </a: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المثال: </a:t>
            </a:r>
            <a:r>
              <a:rPr lang="ar-EG" dirty="0">
                <a:latin typeface="Alexandria" pitchFamily="2" charset="-78"/>
                <a:cs typeface="Alexandria" pitchFamily="2" charset="-78"/>
              </a:rPr>
              <a:t>شركة تعتقد أن الجمهور يرى علامتها كرمز للجودة والابتكار، لكنها في الواقع تُنظر إليها على أنها تقليدية وضعيفة في خدمة العملاء.</a:t>
            </a:r>
          </a:p>
          <a:p>
            <a:pPr algn="just" rtl="1">
              <a:lnSpc>
                <a:spcPct val="150000"/>
              </a:lnSpc>
              <a:buClr>
                <a:srgbClr val="00B0F0"/>
              </a:buClr>
            </a:pPr>
            <a:endParaRPr lang="ar-EG" dirty="0">
              <a:latin typeface="Alexandria" pitchFamily="2" charset="-78"/>
              <a:cs typeface="Alexandria" pitchFamily="2" charset="-78"/>
            </a:endParaRP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التطبيق في العلاقات العامة: </a:t>
            </a:r>
            <a:r>
              <a:rPr lang="ar-EG" dirty="0">
                <a:latin typeface="Alexandria" pitchFamily="2" charset="-78"/>
                <a:cs typeface="Alexandria" pitchFamily="2" charset="-78"/>
              </a:rPr>
              <a:t>يتطلب الأمر إجراء بحوث ميدانية (استبيانات، استطلاعات الرأي) للتحقق من الفجوة بين الصورة المدركة داخليًا والصورة الواقعية لدى الجمهور، ثم العمل على إعادة ضبط الاستراتيجيات الاتصالية والتسويقية.</a:t>
            </a:r>
          </a:p>
          <a:p>
            <a:pPr algn="just" rtl="1">
              <a:lnSpc>
                <a:spcPct val="150000"/>
              </a:lnSpc>
            </a:pP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370487999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366A5-FFAF-30D0-7134-1AA1A992D7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2555A75-E6C3-8B53-DD6B-ACA175348771}"/>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10D2CE9-17EA-4913-F30A-36BB04F7791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59AF1C1-CC2B-3CB6-01F6-E8356933F9F6}"/>
              </a:ext>
            </a:extLst>
          </p:cNvPr>
          <p:cNvSpPr/>
          <p:nvPr/>
        </p:nvSpPr>
        <p:spPr>
          <a:xfrm>
            <a:off x="180431" y="1311537"/>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0961935-3FFF-2224-C8A1-0E1A91996BF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D8AC2BC-8F7B-A734-426C-7F1806C05C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E49651C-DB82-10FE-0444-1B35BE8B7418}"/>
              </a:ext>
            </a:extLst>
          </p:cNvPr>
          <p:cNvSpPr/>
          <p:nvPr/>
        </p:nvSpPr>
        <p:spPr>
          <a:xfrm>
            <a:off x="3604328" y="492432"/>
            <a:ext cx="4840941"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الصورة الذهنية</a:t>
            </a:r>
          </a:p>
        </p:txBody>
      </p:sp>
      <p:sp>
        <p:nvSpPr>
          <p:cNvPr id="36" name="TextBox 28">
            <a:extLst>
              <a:ext uri="{FF2B5EF4-FFF2-40B4-BE49-F238E27FC236}">
                <a16:creationId xmlns:a16="http://schemas.microsoft.com/office/drawing/2014/main" id="{C8FD9003-CBDA-04AF-64BE-8877D3EF03A0}"/>
              </a:ext>
            </a:extLst>
          </p:cNvPr>
          <p:cNvSpPr txBox="1"/>
          <p:nvPr/>
        </p:nvSpPr>
        <p:spPr>
          <a:xfrm>
            <a:off x="7470785" y="2068413"/>
            <a:ext cx="1055499" cy="7848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500" b="1" i="0" u="none" strike="noStrike" kern="1200" cap="none" spc="0" normalizeH="0" baseline="0" noProof="0" dirty="0">
                <a:ln>
                  <a:noFill/>
                </a:ln>
                <a:solidFill>
                  <a:prstClr val="white">
                    <a:lumMod val="65000"/>
                  </a:prstClr>
                </a:solidFill>
                <a:effectLst/>
                <a:uLnTx/>
                <a:uFillTx/>
                <a:latin typeface="Calibri" panose="020F0502020204030204"/>
                <a:ea typeface="+mn-ea"/>
                <a:cs typeface="+mn-cs"/>
              </a:rPr>
              <a:t>02</a:t>
            </a:r>
          </a:p>
        </p:txBody>
      </p:sp>
      <p:grpSp>
        <p:nvGrpSpPr>
          <p:cNvPr id="40" name="Group 39">
            <a:extLst>
              <a:ext uri="{FF2B5EF4-FFF2-40B4-BE49-F238E27FC236}">
                <a16:creationId xmlns:a16="http://schemas.microsoft.com/office/drawing/2014/main" id="{7C3C8011-A530-DE54-6430-992A10B77F0F}"/>
              </a:ext>
            </a:extLst>
          </p:cNvPr>
          <p:cNvGrpSpPr/>
          <p:nvPr/>
        </p:nvGrpSpPr>
        <p:grpSpPr>
          <a:xfrm>
            <a:off x="7607098" y="1425286"/>
            <a:ext cx="3207239" cy="2920988"/>
            <a:chOff x="6609571" y="3436112"/>
            <a:chExt cx="3207239" cy="2920988"/>
          </a:xfrm>
        </p:grpSpPr>
        <p:grpSp>
          <p:nvGrpSpPr>
            <p:cNvPr id="27" name="Group 26">
              <a:extLst>
                <a:ext uri="{FF2B5EF4-FFF2-40B4-BE49-F238E27FC236}">
                  <a16:creationId xmlns:a16="http://schemas.microsoft.com/office/drawing/2014/main" id="{D359461E-61BF-1800-B8C2-11B074509962}"/>
                </a:ext>
              </a:extLst>
            </p:cNvPr>
            <p:cNvGrpSpPr/>
            <p:nvPr/>
          </p:nvGrpSpPr>
          <p:grpSpPr>
            <a:xfrm>
              <a:off x="6609571" y="3436112"/>
              <a:ext cx="3207239" cy="2920988"/>
              <a:chOff x="4539915" y="1481674"/>
              <a:chExt cx="3112169" cy="3894651"/>
            </a:xfrm>
          </p:grpSpPr>
          <p:sp>
            <p:nvSpPr>
              <p:cNvPr id="28" name="Shape">
                <a:extLst>
                  <a:ext uri="{FF2B5EF4-FFF2-40B4-BE49-F238E27FC236}">
                    <a16:creationId xmlns:a16="http://schemas.microsoft.com/office/drawing/2014/main" id="{5C2048FA-C025-9E16-9D3E-FA36AD110E56}"/>
                  </a:ext>
                </a:extLst>
              </p:cNvPr>
              <p:cNvSpPr/>
              <p:nvPr/>
            </p:nvSpPr>
            <p:spPr>
              <a:xfrm>
                <a:off x="4539915"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Shape">
                <a:extLst>
                  <a:ext uri="{FF2B5EF4-FFF2-40B4-BE49-F238E27FC236}">
                    <a16:creationId xmlns:a16="http://schemas.microsoft.com/office/drawing/2014/main" id="{65460B38-B7A4-ECBE-9576-2810C7507E99}"/>
                  </a:ext>
                </a:extLst>
              </p:cNvPr>
              <p:cNvSpPr/>
              <p:nvPr/>
            </p:nvSpPr>
            <p:spPr>
              <a:xfrm>
                <a:off x="4634618"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0" name="Shape">
                <a:extLst>
                  <a:ext uri="{FF2B5EF4-FFF2-40B4-BE49-F238E27FC236}">
                    <a16:creationId xmlns:a16="http://schemas.microsoft.com/office/drawing/2014/main" id="{4423B903-63A6-8922-56BC-8CA9F9662A3F}"/>
                  </a:ext>
                </a:extLst>
              </p:cNvPr>
              <p:cNvSpPr/>
              <p:nvPr/>
            </p:nvSpPr>
            <p:spPr>
              <a:xfrm>
                <a:off x="4782591" y="2221539"/>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1" name="Shape">
                <a:extLst>
                  <a:ext uri="{FF2B5EF4-FFF2-40B4-BE49-F238E27FC236}">
                    <a16:creationId xmlns:a16="http://schemas.microsoft.com/office/drawing/2014/main" id="{C817851B-F989-1010-38D0-DB950E868DCF}"/>
                  </a:ext>
                </a:extLst>
              </p:cNvPr>
              <p:cNvSpPr/>
              <p:nvPr/>
            </p:nvSpPr>
            <p:spPr>
              <a:xfrm>
                <a:off x="4906888" y="2144593"/>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ysClr val="window" lastClr="FFFFF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Shape">
                <a:extLst>
                  <a:ext uri="{FF2B5EF4-FFF2-40B4-BE49-F238E27FC236}">
                    <a16:creationId xmlns:a16="http://schemas.microsoft.com/office/drawing/2014/main" id="{988A03A2-724F-D1DC-258A-23E5DA0681ED}"/>
                  </a:ext>
                </a:extLst>
              </p:cNvPr>
              <p:cNvSpPr/>
              <p:nvPr/>
            </p:nvSpPr>
            <p:spPr>
              <a:xfrm>
                <a:off x="5012541" y="1481674"/>
                <a:ext cx="1918915" cy="857504"/>
              </a:xfrm>
              <a:custGeom>
                <a:avLst/>
                <a:gdLst/>
                <a:ahLst/>
                <a:cxnLst>
                  <a:cxn ang="0">
                    <a:pos x="wd2" y="hd2"/>
                  </a:cxn>
                  <a:cxn ang="5400000">
                    <a:pos x="wd2" y="hd2"/>
                  </a:cxn>
                  <a:cxn ang="10800000">
                    <a:pos x="wd2" y="hd2"/>
                  </a:cxn>
                  <a:cxn ang="16200000">
                    <a:pos x="wd2" y="hd2"/>
                  </a:cxn>
                </a:cxnLst>
                <a:rect l="0" t="0" r="r" b="b"/>
                <a:pathLst>
                  <a:path w="21600" h="21302" extrusionOk="0">
                    <a:moveTo>
                      <a:pt x="14618" y="14788"/>
                    </a:moveTo>
                    <a:cubicBezTo>
                      <a:pt x="13698" y="14641"/>
                      <a:pt x="13738" y="11627"/>
                      <a:pt x="14658" y="11597"/>
                    </a:cubicBezTo>
                    <a:cubicBezTo>
                      <a:pt x="14671" y="11597"/>
                      <a:pt x="14691" y="11597"/>
                      <a:pt x="14704" y="11597"/>
                    </a:cubicBezTo>
                    <a:cubicBezTo>
                      <a:pt x="16303" y="11597"/>
                      <a:pt x="16903" y="8951"/>
                      <a:pt x="16403" y="8510"/>
                    </a:cubicBezTo>
                    <a:cubicBezTo>
                      <a:pt x="15904" y="8069"/>
                      <a:pt x="12805" y="6304"/>
                      <a:pt x="12805" y="3657"/>
                    </a:cubicBezTo>
                    <a:cubicBezTo>
                      <a:pt x="12805" y="2525"/>
                      <a:pt x="12432" y="1584"/>
                      <a:pt x="12013" y="893"/>
                    </a:cubicBezTo>
                    <a:cubicBezTo>
                      <a:pt x="11293" y="-298"/>
                      <a:pt x="10314" y="-298"/>
                      <a:pt x="9594" y="893"/>
                    </a:cubicBezTo>
                    <a:cubicBezTo>
                      <a:pt x="9174" y="1584"/>
                      <a:pt x="8801" y="2525"/>
                      <a:pt x="8801" y="3657"/>
                    </a:cubicBezTo>
                    <a:cubicBezTo>
                      <a:pt x="8801" y="6304"/>
                      <a:pt x="5703" y="8069"/>
                      <a:pt x="5203" y="8510"/>
                    </a:cubicBezTo>
                    <a:cubicBezTo>
                      <a:pt x="4704" y="8951"/>
                      <a:pt x="5303" y="11597"/>
                      <a:pt x="6902" y="11597"/>
                    </a:cubicBezTo>
                    <a:cubicBezTo>
                      <a:pt x="6916" y="11597"/>
                      <a:pt x="6936" y="11597"/>
                      <a:pt x="6949" y="11597"/>
                    </a:cubicBezTo>
                    <a:cubicBezTo>
                      <a:pt x="7868" y="11627"/>
                      <a:pt x="7908" y="14641"/>
                      <a:pt x="6989" y="14788"/>
                    </a:cubicBezTo>
                    <a:cubicBezTo>
                      <a:pt x="5037" y="15097"/>
                      <a:pt x="620" y="16347"/>
                      <a:pt x="0" y="21302"/>
                    </a:cubicBezTo>
                    <a:lnTo>
                      <a:pt x="10800" y="21302"/>
                    </a:lnTo>
                    <a:lnTo>
                      <a:pt x="21600" y="21302"/>
                    </a:lnTo>
                    <a:cubicBezTo>
                      <a:pt x="20980" y="16347"/>
                      <a:pt x="16570" y="15112"/>
                      <a:pt x="14618" y="14788"/>
                    </a:cubicBezTo>
                    <a:close/>
                    <a:moveTo>
                      <a:pt x="10800" y="5025"/>
                    </a:moveTo>
                    <a:cubicBezTo>
                      <a:pt x="10387" y="5025"/>
                      <a:pt x="10047" y="4290"/>
                      <a:pt x="10047" y="3363"/>
                    </a:cubicBezTo>
                    <a:cubicBezTo>
                      <a:pt x="10047" y="2437"/>
                      <a:pt x="10380" y="1702"/>
                      <a:pt x="10800" y="1702"/>
                    </a:cubicBezTo>
                    <a:cubicBezTo>
                      <a:pt x="11220" y="1702"/>
                      <a:pt x="11553" y="2437"/>
                      <a:pt x="11553" y="3363"/>
                    </a:cubicBezTo>
                    <a:cubicBezTo>
                      <a:pt x="11553" y="4290"/>
                      <a:pt x="11213" y="5025"/>
                      <a:pt x="10800" y="5025"/>
                    </a:cubicBezTo>
                    <a:close/>
                  </a:path>
                </a:pathLst>
              </a:custGeom>
              <a:solidFill>
                <a:sysClr val="windowText" lastClr="000000">
                  <a:lumMod val="50000"/>
                  <a:lumOff val="50000"/>
                </a:sys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grpSp>
          <p:nvGrpSpPr>
            <p:cNvPr id="33" name="Group 32">
              <a:extLst>
                <a:ext uri="{FF2B5EF4-FFF2-40B4-BE49-F238E27FC236}">
                  <a16:creationId xmlns:a16="http://schemas.microsoft.com/office/drawing/2014/main" id="{5F8A0583-D246-F1E5-492F-1DEE93B7F4F7}"/>
                </a:ext>
              </a:extLst>
            </p:cNvPr>
            <p:cNvGrpSpPr/>
            <p:nvPr/>
          </p:nvGrpSpPr>
          <p:grpSpPr>
            <a:xfrm>
              <a:off x="7161180" y="4248673"/>
              <a:ext cx="1874692" cy="1560312"/>
              <a:chOff x="-173645" y="2035832"/>
              <a:chExt cx="3509883" cy="2080417"/>
            </a:xfrm>
          </p:grpSpPr>
          <p:sp>
            <p:nvSpPr>
              <p:cNvPr id="34" name="TextBox 22">
                <a:extLst>
                  <a:ext uri="{FF2B5EF4-FFF2-40B4-BE49-F238E27FC236}">
                    <a16:creationId xmlns:a16="http://schemas.microsoft.com/office/drawing/2014/main" id="{A8A2E78B-F394-4CF1-2D74-F3CD3C0848D2}"/>
                  </a:ext>
                </a:extLst>
              </p:cNvPr>
              <p:cNvSpPr txBox="1"/>
              <p:nvPr/>
            </p:nvSpPr>
            <p:spPr>
              <a:xfrm>
                <a:off x="-173645" y="2035832"/>
                <a:ext cx="3509883" cy="451406"/>
              </a:xfrm>
              <a:prstGeom prst="rect">
                <a:avLst/>
              </a:prstGeom>
              <a:noFill/>
            </p:spPr>
            <p:txBody>
              <a:bodyPr wrap="square" lIns="0" rIns="0" rtlCol="0"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noProof="1">
                    <a:solidFill>
                      <a:schemeClr val="accent6">
                        <a:lumMod val="75000"/>
                      </a:schemeClr>
                    </a:solidFill>
                    <a:latin typeface="Alexandria" pitchFamily="2" charset="-78"/>
                    <a:cs typeface="Alexandria" pitchFamily="2" charset="-78"/>
                  </a:rPr>
                  <a:t>الصورة المتناقضة</a:t>
                </a:r>
                <a:endParaRPr kumimoji="0" lang="en-US" sz="1600" b="1" i="0" u="none" strike="noStrike" kern="1200" cap="none" spc="0" normalizeH="0" baseline="0" noProof="1">
                  <a:ln>
                    <a:noFill/>
                  </a:ln>
                  <a:solidFill>
                    <a:schemeClr val="accent6">
                      <a:lumMod val="75000"/>
                    </a:schemeClr>
                  </a:solidFill>
                  <a:effectLst/>
                  <a:uLnTx/>
                  <a:uFillTx/>
                  <a:latin typeface="Alexandria" pitchFamily="2" charset="-78"/>
                  <a:cs typeface="Alexandria" pitchFamily="2" charset="-78"/>
                </a:endParaRPr>
              </a:p>
            </p:txBody>
          </p:sp>
          <p:sp>
            <p:nvSpPr>
              <p:cNvPr id="35" name="TextBox 23">
                <a:extLst>
                  <a:ext uri="{FF2B5EF4-FFF2-40B4-BE49-F238E27FC236}">
                    <a16:creationId xmlns:a16="http://schemas.microsoft.com/office/drawing/2014/main" id="{62D4C325-7B45-0884-5014-BEA697EBA140}"/>
                  </a:ext>
                </a:extLst>
              </p:cNvPr>
              <p:cNvSpPr txBox="1"/>
              <p:nvPr/>
            </p:nvSpPr>
            <p:spPr>
              <a:xfrm>
                <a:off x="-138140" y="2679958"/>
                <a:ext cx="3438872" cy="1436291"/>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1">
                  <a:ln>
                    <a:noFill/>
                  </a:ln>
                  <a:effectLst/>
                  <a:uLnTx/>
                  <a:uFillTx/>
                  <a:latin typeface="Alexandria" pitchFamily="2" charset="-78"/>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noProof="1">
                    <a:latin typeface="Alexandria" pitchFamily="2" charset="-78"/>
                    <a:cs typeface="Alexandria" pitchFamily="2" charset="-78"/>
                  </a:rPr>
                  <a:t>تعدد الصور لدى الجماهير المختلفة (الداخل × الخارج).</a:t>
                </a:r>
                <a:endParaRPr kumimoji="0" lang="en-US" sz="1600" b="0" i="0" u="none" strike="noStrike" kern="1200" cap="none" spc="0" normalizeH="0" baseline="0" noProof="1">
                  <a:ln>
                    <a:noFill/>
                  </a:ln>
                  <a:effectLst/>
                  <a:uLnTx/>
                  <a:uFillTx/>
                  <a:latin typeface="Alexandria" pitchFamily="2" charset="-78"/>
                  <a:cs typeface="Alexandria" pitchFamily="2" charset="-78"/>
                </a:endParaRPr>
              </a:p>
            </p:txBody>
          </p:sp>
        </p:grpSp>
        <p:pic>
          <p:nvPicPr>
            <p:cNvPr id="37" name="Graphic 31" descr="Bullseye with solid fill">
              <a:extLst>
                <a:ext uri="{FF2B5EF4-FFF2-40B4-BE49-F238E27FC236}">
                  <a16:creationId xmlns:a16="http://schemas.microsoft.com/office/drawing/2014/main" id="{0AB37A44-02B9-F4C2-55B2-52FAF40E237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49510" y="5606446"/>
              <a:ext cx="741307" cy="539500"/>
            </a:xfrm>
            <a:prstGeom prst="rect">
              <a:avLst/>
            </a:prstGeom>
          </p:spPr>
        </p:pic>
      </p:grpSp>
      <p:grpSp>
        <p:nvGrpSpPr>
          <p:cNvPr id="41" name="Group 40">
            <a:extLst>
              <a:ext uri="{FF2B5EF4-FFF2-40B4-BE49-F238E27FC236}">
                <a16:creationId xmlns:a16="http://schemas.microsoft.com/office/drawing/2014/main" id="{D2DE4DF2-C0E0-3EC3-76F0-F941981F0C94}"/>
              </a:ext>
            </a:extLst>
          </p:cNvPr>
          <p:cNvGrpSpPr/>
          <p:nvPr/>
        </p:nvGrpSpPr>
        <p:grpSpPr>
          <a:xfrm>
            <a:off x="1170230" y="1391748"/>
            <a:ext cx="3207239" cy="2920988"/>
            <a:chOff x="6609571" y="3436112"/>
            <a:chExt cx="3207239" cy="2920988"/>
          </a:xfrm>
        </p:grpSpPr>
        <p:grpSp>
          <p:nvGrpSpPr>
            <p:cNvPr id="42" name="Group 41">
              <a:extLst>
                <a:ext uri="{FF2B5EF4-FFF2-40B4-BE49-F238E27FC236}">
                  <a16:creationId xmlns:a16="http://schemas.microsoft.com/office/drawing/2014/main" id="{C11AE870-B16D-B764-D34C-4028086CD609}"/>
                </a:ext>
              </a:extLst>
            </p:cNvPr>
            <p:cNvGrpSpPr/>
            <p:nvPr/>
          </p:nvGrpSpPr>
          <p:grpSpPr>
            <a:xfrm>
              <a:off x="6609571" y="3436112"/>
              <a:ext cx="3207239" cy="2920988"/>
              <a:chOff x="4539915" y="1481674"/>
              <a:chExt cx="3112169" cy="3894651"/>
            </a:xfrm>
          </p:grpSpPr>
          <p:sp>
            <p:nvSpPr>
              <p:cNvPr id="47" name="Shape">
                <a:extLst>
                  <a:ext uri="{FF2B5EF4-FFF2-40B4-BE49-F238E27FC236}">
                    <a16:creationId xmlns:a16="http://schemas.microsoft.com/office/drawing/2014/main" id="{97B2D25E-BDE4-0457-336C-63A31A14A7D2}"/>
                  </a:ext>
                </a:extLst>
              </p:cNvPr>
              <p:cNvSpPr/>
              <p:nvPr/>
            </p:nvSpPr>
            <p:spPr>
              <a:xfrm>
                <a:off x="4539915"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8" name="Shape">
                <a:extLst>
                  <a:ext uri="{FF2B5EF4-FFF2-40B4-BE49-F238E27FC236}">
                    <a16:creationId xmlns:a16="http://schemas.microsoft.com/office/drawing/2014/main" id="{F2D168E6-B83D-2CA8-417A-FAF5E1E23605}"/>
                  </a:ext>
                </a:extLst>
              </p:cNvPr>
              <p:cNvSpPr/>
              <p:nvPr/>
            </p:nvSpPr>
            <p:spPr>
              <a:xfrm>
                <a:off x="4634618" y="1830890"/>
                <a:ext cx="2674761" cy="3545435"/>
              </a:xfrm>
              <a:custGeom>
                <a:avLst/>
                <a:gdLst/>
                <a:ahLst/>
                <a:cxnLst>
                  <a:cxn ang="0">
                    <a:pos x="wd2" y="hd2"/>
                  </a:cxn>
                  <a:cxn ang="5400000">
                    <a:pos x="wd2" y="hd2"/>
                  </a:cxn>
                  <a:cxn ang="10800000">
                    <a:pos x="wd2" y="hd2"/>
                  </a:cxn>
                  <a:cxn ang="16200000">
                    <a:pos x="wd2" y="hd2"/>
                  </a:cxn>
                </a:cxnLst>
                <a:rect l="0" t="0" r="r" b="b"/>
                <a:pathLst>
                  <a:path w="21600" h="21600" extrusionOk="0">
                    <a:moveTo>
                      <a:pt x="20381" y="21600"/>
                    </a:moveTo>
                    <a:lnTo>
                      <a:pt x="1219" y="21600"/>
                    </a:lnTo>
                    <a:cubicBezTo>
                      <a:pt x="545" y="21600"/>
                      <a:pt x="0" y="21189"/>
                      <a:pt x="0" y="20680"/>
                    </a:cubicBezTo>
                    <a:lnTo>
                      <a:pt x="0" y="920"/>
                    </a:lnTo>
                    <a:cubicBezTo>
                      <a:pt x="0" y="411"/>
                      <a:pt x="545" y="0"/>
                      <a:pt x="1219" y="0"/>
                    </a:cubicBezTo>
                    <a:lnTo>
                      <a:pt x="20381" y="0"/>
                    </a:lnTo>
                    <a:cubicBezTo>
                      <a:pt x="21055" y="0"/>
                      <a:pt x="21600" y="411"/>
                      <a:pt x="21600" y="920"/>
                    </a:cubicBezTo>
                    <a:lnTo>
                      <a:pt x="21600" y="20680"/>
                    </a:lnTo>
                    <a:cubicBezTo>
                      <a:pt x="21595" y="21189"/>
                      <a:pt x="21050" y="21600"/>
                      <a:pt x="20381" y="21600"/>
                    </a:cubicBezTo>
                    <a:close/>
                  </a:path>
                </a:pathLst>
              </a:custGeom>
              <a:solidFill>
                <a:srgbClr val="4CC1E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9" name="Shape">
                <a:extLst>
                  <a:ext uri="{FF2B5EF4-FFF2-40B4-BE49-F238E27FC236}">
                    <a16:creationId xmlns:a16="http://schemas.microsoft.com/office/drawing/2014/main" id="{6E7BE0C0-7A27-3FC8-181B-4B8682BC491F}"/>
                  </a:ext>
                </a:extLst>
              </p:cNvPr>
              <p:cNvSpPr/>
              <p:nvPr/>
            </p:nvSpPr>
            <p:spPr>
              <a:xfrm>
                <a:off x="4782591" y="2221539"/>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rgbClr val="4CC1EF">
                  <a:lumMod val="75000"/>
                </a:srgb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0" name="Shape">
                <a:extLst>
                  <a:ext uri="{FF2B5EF4-FFF2-40B4-BE49-F238E27FC236}">
                    <a16:creationId xmlns:a16="http://schemas.microsoft.com/office/drawing/2014/main" id="{C65E715D-A264-7DC0-A651-E7F70B77EBC9}"/>
                  </a:ext>
                </a:extLst>
              </p:cNvPr>
              <p:cNvSpPr/>
              <p:nvPr/>
            </p:nvSpPr>
            <p:spPr>
              <a:xfrm>
                <a:off x="4906888" y="2144593"/>
                <a:ext cx="2745196" cy="304706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194" y="0"/>
                    </a:lnTo>
                    <a:cubicBezTo>
                      <a:pt x="17194" y="0"/>
                      <a:pt x="17194" y="11652"/>
                      <a:pt x="21600" y="20467"/>
                    </a:cubicBezTo>
                    <a:lnTo>
                      <a:pt x="3498" y="21600"/>
                    </a:lnTo>
                    <a:cubicBezTo>
                      <a:pt x="3493" y="21600"/>
                      <a:pt x="0" y="19456"/>
                      <a:pt x="0" y="0"/>
                    </a:cubicBezTo>
                    <a:close/>
                  </a:path>
                </a:pathLst>
              </a:custGeom>
              <a:solidFill>
                <a:sysClr val="window" lastClr="FFFFFF"/>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1" name="Shape">
                <a:extLst>
                  <a:ext uri="{FF2B5EF4-FFF2-40B4-BE49-F238E27FC236}">
                    <a16:creationId xmlns:a16="http://schemas.microsoft.com/office/drawing/2014/main" id="{A7988EE0-207B-590D-06A3-19568E39F821}"/>
                  </a:ext>
                </a:extLst>
              </p:cNvPr>
              <p:cNvSpPr/>
              <p:nvPr/>
            </p:nvSpPr>
            <p:spPr>
              <a:xfrm>
                <a:off x="5012541" y="1481674"/>
                <a:ext cx="1918915" cy="857504"/>
              </a:xfrm>
              <a:custGeom>
                <a:avLst/>
                <a:gdLst/>
                <a:ahLst/>
                <a:cxnLst>
                  <a:cxn ang="0">
                    <a:pos x="wd2" y="hd2"/>
                  </a:cxn>
                  <a:cxn ang="5400000">
                    <a:pos x="wd2" y="hd2"/>
                  </a:cxn>
                  <a:cxn ang="10800000">
                    <a:pos x="wd2" y="hd2"/>
                  </a:cxn>
                  <a:cxn ang="16200000">
                    <a:pos x="wd2" y="hd2"/>
                  </a:cxn>
                </a:cxnLst>
                <a:rect l="0" t="0" r="r" b="b"/>
                <a:pathLst>
                  <a:path w="21600" h="21302" extrusionOk="0">
                    <a:moveTo>
                      <a:pt x="14618" y="14788"/>
                    </a:moveTo>
                    <a:cubicBezTo>
                      <a:pt x="13698" y="14641"/>
                      <a:pt x="13738" y="11627"/>
                      <a:pt x="14658" y="11597"/>
                    </a:cubicBezTo>
                    <a:cubicBezTo>
                      <a:pt x="14671" y="11597"/>
                      <a:pt x="14691" y="11597"/>
                      <a:pt x="14704" y="11597"/>
                    </a:cubicBezTo>
                    <a:cubicBezTo>
                      <a:pt x="16303" y="11597"/>
                      <a:pt x="16903" y="8951"/>
                      <a:pt x="16403" y="8510"/>
                    </a:cubicBezTo>
                    <a:cubicBezTo>
                      <a:pt x="15904" y="8069"/>
                      <a:pt x="12805" y="6304"/>
                      <a:pt x="12805" y="3657"/>
                    </a:cubicBezTo>
                    <a:cubicBezTo>
                      <a:pt x="12805" y="2525"/>
                      <a:pt x="12432" y="1584"/>
                      <a:pt x="12013" y="893"/>
                    </a:cubicBezTo>
                    <a:cubicBezTo>
                      <a:pt x="11293" y="-298"/>
                      <a:pt x="10314" y="-298"/>
                      <a:pt x="9594" y="893"/>
                    </a:cubicBezTo>
                    <a:cubicBezTo>
                      <a:pt x="9174" y="1584"/>
                      <a:pt x="8801" y="2525"/>
                      <a:pt x="8801" y="3657"/>
                    </a:cubicBezTo>
                    <a:cubicBezTo>
                      <a:pt x="8801" y="6304"/>
                      <a:pt x="5703" y="8069"/>
                      <a:pt x="5203" y="8510"/>
                    </a:cubicBezTo>
                    <a:cubicBezTo>
                      <a:pt x="4704" y="8951"/>
                      <a:pt x="5303" y="11597"/>
                      <a:pt x="6902" y="11597"/>
                    </a:cubicBezTo>
                    <a:cubicBezTo>
                      <a:pt x="6916" y="11597"/>
                      <a:pt x="6936" y="11597"/>
                      <a:pt x="6949" y="11597"/>
                    </a:cubicBezTo>
                    <a:cubicBezTo>
                      <a:pt x="7868" y="11627"/>
                      <a:pt x="7908" y="14641"/>
                      <a:pt x="6989" y="14788"/>
                    </a:cubicBezTo>
                    <a:cubicBezTo>
                      <a:pt x="5037" y="15097"/>
                      <a:pt x="620" y="16347"/>
                      <a:pt x="0" y="21302"/>
                    </a:cubicBezTo>
                    <a:lnTo>
                      <a:pt x="10800" y="21302"/>
                    </a:lnTo>
                    <a:lnTo>
                      <a:pt x="21600" y="21302"/>
                    </a:lnTo>
                    <a:cubicBezTo>
                      <a:pt x="20980" y="16347"/>
                      <a:pt x="16570" y="15112"/>
                      <a:pt x="14618" y="14788"/>
                    </a:cubicBezTo>
                    <a:close/>
                    <a:moveTo>
                      <a:pt x="10800" y="5025"/>
                    </a:moveTo>
                    <a:cubicBezTo>
                      <a:pt x="10387" y="5025"/>
                      <a:pt x="10047" y="4290"/>
                      <a:pt x="10047" y="3363"/>
                    </a:cubicBezTo>
                    <a:cubicBezTo>
                      <a:pt x="10047" y="2437"/>
                      <a:pt x="10380" y="1702"/>
                      <a:pt x="10800" y="1702"/>
                    </a:cubicBezTo>
                    <a:cubicBezTo>
                      <a:pt x="11220" y="1702"/>
                      <a:pt x="11553" y="2437"/>
                      <a:pt x="11553" y="3363"/>
                    </a:cubicBezTo>
                    <a:cubicBezTo>
                      <a:pt x="11553" y="4290"/>
                      <a:pt x="11213" y="5025"/>
                      <a:pt x="10800" y="5025"/>
                    </a:cubicBezTo>
                    <a:close/>
                  </a:path>
                </a:pathLst>
              </a:custGeom>
              <a:solidFill>
                <a:sysClr val="windowText" lastClr="000000">
                  <a:lumMod val="50000"/>
                  <a:lumOff val="50000"/>
                </a:sys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25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pic>
          <p:nvPicPr>
            <p:cNvPr id="44" name="Graphic 31" descr="Bullseye with solid fill">
              <a:extLst>
                <a:ext uri="{FF2B5EF4-FFF2-40B4-BE49-F238E27FC236}">
                  <a16:creationId xmlns:a16="http://schemas.microsoft.com/office/drawing/2014/main" id="{60762837-CCB8-1B6A-F2A4-DEF1DD22A7A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06329" y="5506813"/>
              <a:ext cx="741307" cy="539500"/>
            </a:xfrm>
            <a:prstGeom prst="rect">
              <a:avLst/>
            </a:prstGeom>
          </p:spPr>
        </p:pic>
      </p:grpSp>
      <p:sp>
        <p:nvSpPr>
          <p:cNvPr id="52" name="TextBox 22">
            <a:extLst>
              <a:ext uri="{FF2B5EF4-FFF2-40B4-BE49-F238E27FC236}">
                <a16:creationId xmlns:a16="http://schemas.microsoft.com/office/drawing/2014/main" id="{99830CE4-CB9C-8C23-C0CB-A6973D6FDC9C}"/>
              </a:ext>
            </a:extLst>
          </p:cNvPr>
          <p:cNvSpPr txBox="1"/>
          <p:nvPr/>
        </p:nvSpPr>
        <p:spPr>
          <a:xfrm>
            <a:off x="1767564" y="2330231"/>
            <a:ext cx="1874692" cy="338554"/>
          </a:xfrm>
          <a:prstGeom prst="rect">
            <a:avLst/>
          </a:prstGeom>
          <a:noFill/>
        </p:spPr>
        <p:txBody>
          <a:bodyPr wrap="square" lIns="0" rIns="0" rtlCol="0"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noProof="1">
                <a:solidFill>
                  <a:schemeClr val="accent6">
                    <a:lumMod val="75000"/>
                  </a:schemeClr>
                </a:solidFill>
                <a:latin typeface="Alexandria" pitchFamily="2" charset="-78"/>
                <a:cs typeface="Alexandria" pitchFamily="2" charset="-78"/>
              </a:rPr>
              <a:t>الصورة المنعكسة</a:t>
            </a:r>
            <a:endParaRPr kumimoji="0" lang="en-US" sz="1600" b="1" i="0" u="none" strike="noStrike" kern="1200" cap="none" spc="0" normalizeH="0" baseline="0" noProof="1">
              <a:ln>
                <a:noFill/>
              </a:ln>
              <a:solidFill>
                <a:schemeClr val="accent6">
                  <a:lumMod val="75000"/>
                </a:schemeClr>
              </a:solidFill>
              <a:effectLst/>
              <a:uLnTx/>
              <a:uFillTx/>
              <a:latin typeface="Alexandria" pitchFamily="2" charset="-78"/>
              <a:cs typeface="Alexandria" pitchFamily="2" charset="-78"/>
            </a:endParaRPr>
          </a:p>
        </p:txBody>
      </p:sp>
      <p:sp>
        <p:nvSpPr>
          <p:cNvPr id="53" name="TextBox 23">
            <a:extLst>
              <a:ext uri="{FF2B5EF4-FFF2-40B4-BE49-F238E27FC236}">
                <a16:creationId xmlns:a16="http://schemas.microsoft.com/office/drawing/2014/main" id="{9D7BFE54-0341-65F5-7D7D-14B6CDCD0C8F}"/>
              </a:ext>
            </a:extLst>
          </p:cNvPr>
          <p:cNvSpPr txBox="1"/>
          <p:nvPr/>
        </p:nvSpPr>
        <p:spPr>
          <a:xfrm>
            <a:off x="1767564" y="2704578"/>
            <a:ext cx="1836764" cy="830997"/>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1">
              <a:ln>
                <a:noFill/>
              </a:ln>
              <a:effectLst/>
              <a:uLnTx/>
              <a:uFillTx/>
              <a:latin typeface="Alexandria" pitchFamily="2" charset="-78"/>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noProof="1">
                <a:latin typeface="Alexandria" pitchFamily="2" charset="-78"/>
                <a:cs typeface="Alexandria" pitchFamily="2" charset="-78"/>
              </a:rPr>
              <a:t>ما تظنه المؤسسة عن صورتها.</a:t>
            </a:r>
            <a:endParaRPr kumimoji="0" lang="en-US" sz="1600" b="0" i="0" u="none" strike="noStrike" kern="1200" cap="none" spc="0" normalizeH="0" baseline="0" noProof="1">
              <a:ln>
                <a:noFill/>
              </a:ln>
              <a:effectLst/>
              <a:uLnTx/>
              <a:uFillTx/>
              <a:latin typeface="Alexandria" pitchFamily="2" charset="-78"/>
              <a:cs typeface="Alexandria" pitchFamily="2" charset="-78"/>
            </a:endParaRPr>
          </a:p>
        </p:txBody>
      </p:sp>
      <p:sp>
        <p:nvSpPr>
          <p:cNvPr id="6" name="TextBox 5">
            <a:extLst>
              <a:ext uri="{FF2B5EF4-FFF2-40B4-BE49-F238E27FC236}">
                <a16:creationId xmlns:a16="http://schemas.microsoft.com/office/drawing/2014/main" id="{763247C6-128C-A23E-3EC0-781A380ED28B}"/>
              </a:ext>
            </a:extLst>
          </p:cNvPr>
          <p:cNvSpPr txBox="1"/>
          <p:nvPr/>
        </p:nvSpPr>
        <p:spPr>
          <a:xfrm>
            <a:off x="3926710" y="2547990"/>
            <a:ext cx="3726917" cy="1015663"/>
          </a:xfrm>
          <a:prstGeom prst="rect">
            <a:avLst/>
          </a:prstGeom>
          <a:noFill/>
        </p:spPr>
        <p:txBody>
          <a:bodyPr wrap="square" rtlCol="1">
            <a:spAutoFit/>
          </a:bodyPr>
          <a:lstStyle/>
          <a:p>
            <a:pPr algn="ctr"/>
            <a:r>
              <a:rPr lang="ar-EG" sz="2000" b="1" dirty="0">
                <a:solidFill>
                  <a:srgbClr val="C00000"/>
                </a:solidFill>
                <a:latin typeface="Alexandria" pitchFamily="2" charset="-78"/>
                <a:cs typeface="Alexandria" pitchFamily="2" charset="-78"/>
              </a:rPr>
              <a:t>قد تلتقي الحالتان في بعض السياقات، لكنها ليست تعارضًا حقيقيًا</a:t>
            </a:r>
          </a:p>
        </p:txBody>
      </p:sp>
      <p:sp>
        <p:nvSpPr>
          <p:cNvPr id="8" name="TextBox 7">
            <a:extLst>
              <a:ext uri="{FF2B5EF4-FFF2-40B4-BE49-F238E27FC236}">
                <a16:creationId xmlns:a16="http://schemas.microsoft.com/office/drawing/2014/main" id="{7C94B528-DCBC-0C5A-E80F-6FE7C64BC616}"/>
              </a:ext>
            </a:extLst>
          </p:cNvPr>
          <p:cNvSpPr txBox="1"/>
          <p:nvPr/>
        </p:nvSpPr>
        <p:spPr>
          <a:xfrm>
            <a:off x="849746" y="4759820"/>
            <a:ext cx="10110354" cy="1291957"/>
          </a:xfrm>
          <a:prstGeom prst="rect">
            <a:avLst/>
          </a:prstGeom>
          <a:noFill/>
        </p:spPr>
        <p:txBody>
          <a:bodyPr wrap="square" rtlCol="1">
            <a:spAutoFit/>
          </a:bodyPr>
          <a:lstStyle/>
          <a:p>
            <a:pPr algn="ctr" rtl="1">
              <a:lnSpc>
                <a:spcPct val="150000"/>
              </a:lnSpc>
            </a:pPr>
            <a:r>
              <a:rPr lang="ar-EG" dirty="0">
                <a:solidFill>
                  <a:schemeClr val="accent5">
                    <a:lumMod val="50000"/>
                  </a:schemeClr>
                </a:solidFill>
                <a:latin typeface="Alexandria" pitchFamily="2" charset="-78"/>
                <a:cs typeface="Alexandria" pitchFamily="2" charset="-78"/>
              </a:rPr>
              <a:t>قد تعتقد المؤسسة أنها تُقدَّر من الجميع بشكل إيجابي (</a:t>
            </a:r>
            <a:r>
              <a:rPr lang="ar-EG" dirty="0">
                <a:solidFill>
                  <a:schemeClr val="accent2"/>
                </a:solidFill>
                <a:latin typeface="Alexandria" pitchFamily="2" charset="-78"/>
                <a:cs typeface="Alexandria" pitchFamily="2" charset="-78"/>
              </a:rPr>
              <a:t>المنعكسة</a:t>
            </a:r>
            <a:r>
              <a:rPr lang="ar-EG" dirty="0">
                <a:solidFill>
                  <a:schemeClr val="accent5">
                    <a:lumMod val="50000"/>
                  </a:schemeClr>
                </a:solidFill>
                <a:latin typeface="Alexandria" pitchFamily="2" charset="-78"/>
                <a:cs typeface="Alexandria" pitchFamily="2" charset="-78"/>
              </a:rPr>
              <a:t>)،</a:t>
            </a:r>
          </a:p>
          <a:p>
            <a:pPr algn="ctr" rtl="1">
              <a:lnSpc>
                <a:spcPct val="150000"/>
              </a:lnSpc>
            </a:pPr>
            <a:r>
              <a:rPr lang="ar-EG" dirty="0">
                <a:solidFill>
                  <a:schemeClr val="accent5">
                    <a:lumMod val="50000"/>
                  </a:schemeClr>
                </a:solidFill>
                <a:latin typeface="Alexandria" pitchFamily="2" charset="-78"/>
                <a:cs typeface="Alexandria" pitchFamily="2" charset="-78"/>
              </a:rPr>
              <a:t>لكن في الواقع هناك تناقض بين آراء الجماهير المختلفة (</a:t>
            </a:r>
            <a:r>
              <a:rPr lang="ar-EG" dirty="0">
                <a:solidFill>
                  <a:schemeClr val="accent2"/>
                </a:solidFill>
                <a:latin typeface="Alexandria" pitchFamily="2" charset="-78"/>
                <a:cs typeface="Alexandria" pitchFamily="2" charset="-78"/>
              </a:rPr>
              <a:t>المتناقضة</a:t>
            </a:r>
            <a:r>
              <a:rPr lang="ar-EG" dirty="0">
                <a:solidFill>
                  <a:schemeClr val="accent5">
                    <a:lumMod val="50000"/>
                  </a:schemeClr>
                </a:solidFill>
                <a:latin typeface="Alexandria" pitchFamily="2" charset="-78"/>
                <a:cs typeface="Alexandria" pitchFamily="2" charset="-78"/>
              </a:rPr>
              <a:t>)؛</a:t>
            </a:r>
          </a:p>
          <a:p>
            <a:pPr algn="ctr" rtl="1">
              <a:lnSpc>
                <a:spcPct val="150000"/>
              </a:lnSpc>
            </a:pPr>
            <a:r>
              <a:rPr lang="ar-EG" b="1" dirty="0">
                <a:solidFill>
                  <a:schemeClr val="accent6">
                    <a:lumMod val="75000"/>
                  </a:schemeClr>
                </a:solidFill>
                <a:latin typeface="Alexandria" pitchFamily="2" charset="-78"/>
                <a:cs typeface="Alexandria" pitchFamily="2" charset="-78"/>
              </a:rPr>
              <a:t>وبالتالي، فإن المؤسسة تعيش في صورة منعكسة غير مطابقة للواقع المتناقض.</a:t>
            </a:r>
          </a:p>
        </p:txBody>
      </p:sp>
    </p:spTree>
    <p:extLst>
      <p:ext uri="{BB962C8B-B14F-4D97-AF65-F5344CB8AC3E}">
        <p14:creationId xmlns:p14="http://schemas.microsoft.com/office/powerpoint/2010/main" val="325775762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27E288-F307-C474-0C60-047028E067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FD2D4C6-B5FC-8882-869F-476EBF1C23E9}"/>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B70028A-59DF-A460-09C5-5C0651B80FFE}"/>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82547A-D64A-E324-82CB-8D80B3EBE216}"/>
              </a:ext>
            </a:extLst>
          </p:cNvPr>
          <p:cNvSpPr/>
          <p:nvPr/>
        </p:nvSpPr>
        <p:spPr>
          <a:xfrm>
            <a:off x="180431" y="1429455"/>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F80CB4B-E9B5-4A92-DD4F-0C037EFC9C1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C4BF1FF-8871-916C-8E57-5287F0DA81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787AFF3-3B3B-F90F-3F04-8C66C643D2E4}"/>
              </a:ext>
            </a:extLst>
          </p:cNvPr>
          <p:cNvSpPr/>
          <p:nvPr/>
        </p:nvSpPr>
        <p:spPr>
          <a:xfrm>
            <a:off x="3601289" y="546619"/>
            <a:ext cx="4840941"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أنواع  الصورة الذهنية</a:t>
            </a:r>
          </a:p>
        </p:txBody>
      </p:sp>
      <p:sp>
        <p:nvSpPr>
          <p:cNvPr id="6" name="TextBox 5">
            <a:extLst>
              <a:ext uri="{FF2B5EF4-FFF2-40B4-BE49-F238E27FC236}">
                <a16:creationId xmlns:a16="http://schemas.microsoft.com/office/drawing/2014/main" id="{3AE836E9-D363-FE3E-6026-0710447195B9}"/>
              </a:ext>
            </a:extLst>
          </p:cNvPr>
          <p:cNvSpPr txBox="1"/>
          <p:nvPr/>
        </p:nvSpPr>
        <p:spPr>
          <a:xfrm>
            <a:off x="291402" y="1619795"/>
            <a:ext cx="11460716" cy="3784947"/>
          </a:xfrm>
          <a:prstGeom prst="rect">
            <a:avLst/>
          </a:prstGeom>
          <a:noFill/>
        </p:spPr>
        <p:txBody>
          <a:bodyPr wrap="square" rtlCol="1">
            <a:spAutoFit/>
          </a:bodyPr>
          <a:lstStyle/>
          <a:p>
            <a:pPr algn="just" rtl="1">
              <a:lnSpc>
                <a:spcPct val="150000"/>
              </a:lnSpc>
            </a:pPr>
            <a:endParaRPr lang="ar-EG" dirty="0">
              <a:latin typeface="Alexandria" pitchFamily="2" charset="-78"/>
              <a:cs typeface="Alexandria" pitchFamily="2" charset="-78"/>
            </a:endParaRPr>
          </a:p>
          <a:p>
            <a:pPr marL="285750"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الصورة الذهنية المدمجة أو المركبة  </a:t>
            </a:r>
            <a:r>
              <a:rPr lang="en-US" b="1" dirty="0">
                <a:solidFill>
                  <a:schemeClr val="accent2"/>
                </a:solidFill>
                <a:latin typeface="Alexandria" pitchFamily="2" charset="-78"/>
                <a:cs typeface="Alexandria" pitchFamily="2" charset="-78"/>
              </a:rPr>
              <a:t>Composite Image</a:t>
            </a:r>
            <a:r>
              <a:rPr lang="ar-EG" b="1" dirty="0">
                <a:solidFill>
                  <a:schemeClr val="accent2"/>
                </a:solidFill>
                <a:latin typeface="Alexandria" pitchFamily="2" charset="-78"/>
                <a:cs typeface="Alexandria" pitchFamily="2" charset="-78"/>
              </a:rPr>
              <a:t>: </a:t>
            </a:r>
          </a:p>
          <a:p>
            <a:pPr algn="just" rtl="1">
              <a:lnSpc>
                <a:spcPct val="150000"/>
              </a:lnSpc>
              <a:buClr>
                <a:srgbClr val="00B0F0"/>
              </a:buClr>
            </a:pPr>
            <a:r>
              <a:rPr lang="ar-EG" dirty="0">
                <a:latin typeface="Alexandria" pitchFamily="2" charset="-78"/>
                <a:cs typeface="Alexandria" pitchFamily="2" charset="-78"/>
              </a:rPr>
              <a:t>هي الصورة التي تتكون من مجموع التصورات والانطباعات المختلفة لدى جماهير المؤسسة المتعددة (العملاء، الموظفين، الشركاء، الإعلام، المجتمع)، وهي تعكس الهوية الكلية التي تتشكل عبر تفاعل هذه الرؤى المتباينة.</a:t>
            </a: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المثال: </a:t>
            </a:r>
            <a:r>
              <a:rPr lang="ar-EG" dirty="0">
                <a:latin typeface="Alexandria" pitchFamily="2" charset="-78"/>
                <a:cs typeface="Alexandria" pitchFamily="2" charset="-78"/>
              </a:rPr>
              <a:t>قد يرى العملاء شركة اتصالات بأنها متطورة تقنيًا، بينما يراها الموظفون بأنها تفتقر إلى التقدير الداخلي، وقد ترى وسائل الإعلام أنها غير شفافة. كل هذه الصور تتداخل لتشكّل "الصورة المدمجة".</a:t>
            </a:r>
          </a:p>
          <a:p>
            <a:pPr algn="just" rtl="1">
              <a:lnSpc>
                <a:spcPct val="150000"/>
              </a:lnSpc>
              <a:buClr>
                <a:srgbClr val="00B0F0"/>
              </a:buClr>
            </a:pPr>
            <a:endParaRPr lang="ar-EG" dirty="0">
              <a:latin typeface="Alexandria" pitchFamily="2" charset="-78"/>
              <a:cs typeface="Alexandria" pitchFamily="2" charset="-78"/>
            </a:endParaRPr>
          </a:p>
          <a:p>
            <a:pPr algn="just" rtl="1">
              <a:lnSpc>
                <a:spcPct val="150000"/>
              </a:lnSpc>
              <a:buClr>
                <a:srgbClr val="00B0F0"/>
              </a:buClr>
            </a:pPr>
            <a:r>
              <a:rPr lang="ar-EG" dirty="0">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التطبيق في العلاقات العامة: </a:t>
            </a:r>
            <a:r>
              <a:rPr lang="ar-EG" dirty="0">
                <a:latin typeface="Alexandria" pitchFamily="2" charset="-78"/>
                <a:cs typeface="Alexandria" pitchFamily="2" charset="-78"/>
              </a:rPr>
              <a:t>تسعى العلاقات العامة إلى بناء صورة مدمجة متماسكة ومتماهية عبر تنسيق الجهود الاتصالية داخليًا وخارجيًا، وضمان أن كل جمهور يرى جانبًا إيجابيًا يعكس القيم الجوهرية للمؤسسة.</a:t>
            </a:r>
          </a:p>
        </p:txBody>
      </p:sp>
    </p:spTree>
    <p:extLst>
      <p:ext uri="{BB962C8B-B14F-4D97-AF65-F5344CB8AC3E}">
        <p14:creationId xmlns:p14="http://schemas.microsoft.com/office/powerpoint/2010/main" val="66233988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CD1C1-6C9F-EF3D-21FD-3CAE793447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5E5DB80-0366-65A3-8391-650517166A51}"/>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3546CB7-0077-1119-E30D-1B9F70A07070}"/>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D7493-6438-D739-38B6-0BA90036EB8C}"/>
              </a:ext>
            </a:extLst>
          </p:cNvPr>
          <p:cNvSpPr/>
          <p:nvPr/>
        </p:nvSpPr>
        <p:spPr>
          <a:xfrm>
            <a:off x="75441" y="1338381"/>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2378FA3-980D-58B7-E940-18B718965AC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B8A1C7E-C054-6407-B158-7B011C35F2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ACB38A4-A1E4-2659-4B17-F7527C025670}"/>
              </a:ext>
            </a:extLst>
          </p:cNvPr>
          <p:cNvSpPr/>
          <p:nvPr/>
        </p:nvSpPr>
        <p:spPr>
          <a:xfrm>
            <a:off x="3198441" y="454350"/>
            <a:ext cx="5795117"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مزايا  الصورة الذهنية الإيجابية</a:t>
            </a:r>
          </a:p>
        </p:txBody>
      </p:sp>
      <p:sp>
        <p:nvSpPr>
          <p:cNvPr id="6" name="TextBox 5">
            <a:extLst>
              <a:ext uri="{FF2B5EF4-FFF2-40B4-BE49-F238E27FC236}">
                <a16:creationId xmlns:a16="http://schemas.microsoft.com/office/drawing/2014/main" id="{AAA5F2B8-CA88-1FFE-9868-1A6027861865}"/>
              </a:ext>
            </a:extLst>
          </p:cNvPr>
          <p:cNvSpPr txBox="1"/>
          <p:nvPr/>
        </p:nvSpPr>
        <p:spPr>
          <a:xfrm>
            <a:off x="405677" y="1413911"/>
            <a:ext cx="10944773" cy="1291957"/>
          </a:xfrm>
          <a:prstGeom prst="rect">
            <a:avLst/>
          </a:prstGeom>
          <a:noFill/>
        </p:spPr>
        <p:txBody>
          <a:bodyPr wrap="square" rtlCol="1">
            <a:spAutoFit/>
          </a:bodyPr>
          <a:lstStyle/>
          <a:p>
            <a:pPr algn="ctr" rtl="1">
              <a:lnSpc>
                <a:spcPct val="150000"/>
              </a:lnSpc>
            </a:pPr>
            <a:r>
              <a:rPr lang="ar-EG" b="1" dirty="0">
                <a:solidFill>
                  <a:schemeClr val="accent2"/>
                </a:solidFill>
                <a:latin typeface="Alexandria" pitchFamily="2" charset="-78"/>
                <a:cs typeface="Alexandria" pitchFamily="2" charset="-78"/>
              </a:rPr>
              <a:t>الصورة الذهنية الإيجابية: </a:t>
            </a:r>
            <a:r>
              <a:rPr lang="ar-EG" dirty="0">
                <a:latin typeface="Alexandria" pitchFamily="2" charset="-78"/>
                <a:cs typeface="Alexandria" pitchFamily="2" charset="-78"/>
              </a:rPr>
              <a:t>هي الانطباع الجيد والمستقر الذي يحمله الجمهور عن مؤسسة أو جهة أو شخصية، وهي تُعد من أهم الأصول المعنوية لأي كيان، لأنها تُمكّنه من تحقيق تأثير فعّال واستمرارية في السوق والمجتمع.</a:t>
            </a:r>
          </a:p>
        </p:txBody>
      </p:sp>
      <p:grpSp>
        <p:nvGrpSpPr>
          <p:cNvPr id="7" name="Group 6">
            <a:extLst>
              <a:ext uri="{FF2B5EF4-FFF2-40B4-BE49-F238E27FC236}">
                <a16:creationId xmlns:a16="http://schemas.microsoft.com/office/drawing/2014/main" id="{0E8502BB-FAAE-38F6-C9B5-150BB0703B3B}"/>
              </a:ext>
            </a:extLst>
          </p:cNvPr>
          <p:cNvGrpSpPr/>
          <p:nvPr/>
        </p:nvGrpSpPr>
        <p:grpSpPr>
          <a:xfrm>
            <a:off x="4883421" y="2705736"/>
            <a:ext cx="5829605" cy="3651364"/>
            <a:chOff x="4382248" y="1993296"/>
            <a:chExt cx="6513274" cy="3336248"/>
          </a:xfrm>
        </p:grpSpPr>
        <p:sp>
          <p:nvSpPr>
            <p:cNvPr id="8" name="Freeform 2">
              <a:extLst>
                <a:ext uri="{FF2B5EF4-FFF2-40B4-BE49-F238E27FC236}">
                  <a16:creationId xmlns:a16="http://schemas.microsoft.com/office/drawing/2014/main" id="{439A0DE9-C596-1718-CEB5-86A3DFE47F5C}"/>
                </a:ext>
              </a:extLst>
            </p:cNvPr>
            <p:cNvSpPr/>
            <p:nvPr/>
          </p:nvSpPr>
          <p:spPr>
            <a:xfrm>
              <a:off x="4843430" y="4313845"/>
              <a:ext cx="1407335" cy="1012037"/>
            </a:xfrm>
            <a:custGeom>
              <a:avLst/>
              <a:gdLst>
                <a:gd name="connsiteX0" fmla="*/ 124301 w 366236"/>
                <a:gd name="connsiteY0" fmla="*/ 21431 h 263366"/>
                <a:gd name="connsiteX1" fmla="*/ 21431 w 366236"/>
                <a:gd name="connsiteY1" fmla="*/ 21431 h 263366"/>
                <a:gd name="connsiteX2" fmla="*/ 21431 w 366236"/>
                <a:gd name="connsiteY2" fmla="*/ 21431 h 263366"/>
                <a:gd name="connsiteX3" fmla="*/ 21431 w 366236"/>
                <a:gd name="connsiteY3" fmla="*/ 124301 h 263366"/>
                <a:gd name="connsiteX4" fmla="*/ 160496 w 366236"/>
                <a:gd name="connsiteY4" fmla="*/ 263366 h 263366"/>
                <a:gd name="connsiteX5" fmla="*/ 366236 w 366236"/>
                <a:gd name="connsiteY5" fmla="*/ 263366 h 263366"/>
                <a:gd name="connsiteX6" fmla="*/ 124301 w 366236"/>
                <a:gd name="connsiteY6" fmla="*/ 21431 h 263366"/>
                <a:gd name="connsiteX7" fmla="*/ 71914 w 366236"/>
                <a:gd name="connsiteY7" fmla="*/ 127159 h 263366"/>
                <a:gd name="connsiteX8" fmla="*/ 16669 w 366236"/>
                <a:gd name="connsiteY8" fmla="*/ 71914 h 263366"/>
                <a:gd name="connsiteX9" fmla="*/ 71914 w 366236"/>
                <a:gd name="connsiteY9" fmla="*/ 16669 h 263366"/>
                <a:gd name="connsiteX10" fmla="*/ 127159 w 366236"/>
                <a:gd name="connsiteY10" fmla="*/ 71914 h 263366"/>
                <a:gd name="connsiteX11" fmla="*/ 71914 w 366236"/>
                <a:gd name="connsiteY11" fmla="*/ 127159 h 26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66236" h="263366">
                  <a:moveTo>
                    <a:pt x="124301" y="21431"/>
                  </a:moveTo>
                  <a:cubicBezTo>
                    <a:pt x="95726" y="-7144"/>
                    <a:pt x="50006" y="-7144"/>
                    <a:pt x="21431" y="21431"/>
                  </a:cubicBezTo>
                  <a:lnTo>
                    <a:pt x="21431" y="21431"/>
                  </a:lnTo>
                  <a:cubicBezTo>
                    <a:pt x="-7144" y="50006"/>
                    <a:pt x="-7144" y="95726"/>
                    <a:pt x="21431" y="124301"/>
                  </a:cubicBezTo>
                  <a:lnTo>
                    <a:pt x="160496" y="263366"/>
                  </a:lnTo>
                  <a:lnTo>
                    <a:pt x="366236" y="263366"/>
                  </a:lnTo>
                  <a:lnTo>
                    <a:pt x="124301" y="21431"/>
                  </a:lnTo>
                  <a:close/>
                  <a:moveTo>
                    <a:pt x="71914" y="127159"/>
                  </a:moveTo>
                  <a:cubicBezTo>
                    <a:pt x="41434" y="127159"/>
                    <a:pt x="16669" y="102394"/>
                    <a:pt x="16669" y="71914"/>
                  </a:cubicBezTo>
                  <a:cubicBezTo>
                    <a:pt x="16669" y="41434"/>
                    <a:pt x="41434" y="16669"/>
                    <a:pt x="71914" y="16669"/>
                  </a:cubicBezTo>
                  <a:cubicBezTo>
                    <a:pt x="102394" y="16669"/>
                    <a:pt x="127159" y="41434"/>
                    <a:pt x="127159" y="71914"/>
                  </a:cubicBezTo>
                  <a:cubicBezTo>
                    <a:pt x="127159" y="102394"/>
                    <a:pt x="102394" y="127159"/>
                    <a:pt x="71914" y="127159"/>
                  </a:cubicBezTo>
                  <a:close/>
                </a:path>
              </a:pathLst>
            </a:custGeom>
            <a:solidFill>
              <a:schemeClr val="accent2"/>
            </a:solidFill>
            <a:ln w="0" cap="flat">
              <a:noFill/>
              <a:prstDash val="solid"/>
              <a:miter/>
            </a:ln>
          </p:spPr>
          <p:txBody>
            <a:bodyPr rtlCol="0" anchor="ctr"/>
            <a:lstStyle/>
            <a:p>
              <a:endParaRPr lang="en-US" sz="1350">
                <a:solidFill>
                  <a:srgbClr val="000000"/>
                </a:solidFill>
                <a:latin typeface="Calibri" panose="020F0502020204030204"/>
              </a:endParaRPr>
            </a:p>
          </p:txBody>
        </p:sp>
        <p:sp>
          <p:nvSpPr>
            <p:cNvPr id="9" name="Freeform 3">
              <a:extLst>
                <a:ext uri="{FF2B5EF4-FFF2-40B4-BE49-F238E27FC236}">
                  <a16:creationId xmlns:a16="http://schemas.microsoft.com/office/drawing/2014/main" id="{3F9B44F4-7D4F-1975-F56B-4E88D6A2BA5E}"/>
                </a:ext>
              </a:extLst>
            </p:cNvPr>
            <p:cNvSpPr/>
            <p:nvPr/>
          </p:nvSpPr>
          <p:spPr>
            <a:xfrm>
              <a:off x="4382248" y="4778689"/>
              <a:ext cx="942492" cy="547193"/>
            </a:xfrm>
            <a:custGeom>
              <a:avLst/>
              <a:gdLst>
                <a:gd name="connsiteX0" fmla="*/ 124301 w 245268"/>
                <a:gd name="connsiteY0" fmla="*/ 21431 h 142398"/>
                <a:gd name="connsiteX1" fmla="*/ 21431 w 245268"/>
                <a:gd name="connsiteY1" fmla="*/ 21431 h 142398"/>
                <a:gd name="connsiteX2" fmla="*/ 21431 w 245268"/>
                <a:gd name="connsiteY2" fmla="*/ 124301 h 142398"/>
                <a:gd name="connsiteX3" fmla="*/ 39529 w 245268"/>
                <a:gd name="connsiteY3" fmla="*/ 142399 h 142398"/>
                <a:gd name="connsiteX4" fmla="*/ 245269 w 245268"/>
                <a:gd name="connsiteY4" fmla="*/ 142399 h 142398"/>
                <a:gd name="connsiteX5" fmla="*/ 124301 w 245268"/>
                <a:gd name="connsiteY5" fmla="*/ 21431 h 142398"/>
                <a:gd name="connsiteX6" fmla="*/ 71914 w 245268"/>
                <a:gd name="connsiteY6" fmla="*/ 126206 h 142398"/>
                <a:gd name="connsiteX7" fmla="*/ 16669 w 245268"/>
                <a:gd name="connsiteY7" fmla="*/ 70961 h 142398"/>
                <a:gd name="connsiteX8" fmla="*/ 71914 w 245268"/>
                <a:gd name="connsiteY8" fmla="*/ 15716 h 142398"/>
                <a:gd name="connsiteX9" fmla="*/ 127159 w 245268"/>
                <a:gd name="connsiteY9" fmla="*/ 70961 h 142398"/>
                <a:gd name="connsiteX10" fmla="*/ 71914 w 245268"/>
                <a:gd name="connsiteY10" fmla="*/ 126206 h 142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5268" h="142398">
                  <a:moveTo>
                    <a:pt x="124301" y="21431"/>
                  </a:moveTo>
                  <a:cubicBezTo>
                    <a:pt x="95726" y="-7144"/>
                    <a:pt x="50006" y="-7144"/>
                    <a:pt x="21431" y="21431"/>
                  </a:cubicBezTo>
                  <a:cubicBezTo>
                    <a:pt x="-7144" y="50006"/>
                    <a:pt x="-7144" y="95726"/>
                    <a:pt x="21431" y="124301"/>
                  </a:cubicBezTo>
                  <a:lnTo>
                    <a:pt x="39529" y="142399"/>
                  </a:lnTo>
                  <a:lnTo>
                    <a:pt x="245269" y="142399"/>
                  </a:lnTo>
                  <a:lnTo>
                    <a:pt x="124301" y="21431"/>
                  </a:lnTo>
                  <a:close/>
                  <a:moveTo>
                    <a:pt x="71914" y="126206"/>
                  </a:moveTo>
                  <a:cubicBezTo>
                    <a:pt x="41434" y="126206"/>
                    <a:pt x="16669" y="101441"/>
                    <a:pt x="16669" y="70961"/>
                  </a:cubicBezTo>
                  <a:cubicBezTo>
                    <a:pt x="16669" y="40481"/>
                    <a:pt x="41434" y="15716"/>
                    <a:pt x="71914" y="15716"/>
                  </a:cubicBezTo>
                  <a:cubicBezTo>
                    <a:pt x="102394" y="15716"/>
                    <a:pt x="127159" y="40481"/>
                    <a:pt x="127159" y="70961"/>
                  </a:cubicBezTo>
                  <a:cubicBezTo>
                    <a:pt x="127159" y="101441"/>
                    <a:pt x="102394" y="126206"/>
                    <a:pt x="71914" y="126206"/>
                  </a:cubicBezTo>
                  <a:close/>
                </a:path>
              </a:pathLst>
            </a:custGeom>
            <a:solidFill>
              <a:schemeClr val="accent1"/>
            </a:solidFill>
            <a:ln w="0" cap="flat">
              <a:noFill/>
              <a:prstDash val="solid"/>
              <a:miter/>
            </a:ln>
          </p:spPr>
          <p:txBody>
            <a:bodyPr rtlCol="0" anchor="ctr"/>
            <a:lstStyle/>
            <a:p>
              <a:endParaRPr lang="en-US" sz="1350">
                <a:solidFill>
                  <a:srgbClr val="000000"/>
                </a:solidFill>
                <a:latin typeface="Calibri" panose="020F0502020204030204"/>
              </a:endParaRPr>
            </a:p>
          </p:txBody>
        </p:sp>
        <p:sp>
          <p:nvSpPr>
            <p:cNvPr id="10" name="Freeform 4">
              <a:extLst>
                <a:ext uri="{FF2B5EF4-FFF2-40B4-BE49-F238E27FC236}">
                  <a16:creationId xmlns:a16="http://schemas.microsoft.com/office/drawing/2014/main" id="{340F5AFA-5D9E-6979-9686-CEA79EB3CB7F}"/>
                </a:ext>
              </a:extLst>
            </p:cNvPr>
            <p:cNvSpPr/>
            <p:nvPr/>
          </p:nvSpPr>
          <p:spPr>
            <a:xfrm>
              <a:off x="5308270" y="3849005"/>
              <a:ext cx="1872175" cy="1476877"/>
            </a:xfrm>
            <a:custGeom>
              <a:avLst/>
              <a:gdLst>
                <a:gd name="connsiteX0" fmla="*/ 124301 w 487203"/>
                <a:gd name="connsiteY0" fmla="*/ 21431 h 384333"/>
                <a:gd name="connsiteX1" fmla="*/ 21431 w 487203"/>
                <a:gd name="connsiteY1" fmla="*/ 21431 h 384333"/>
                <a:gd name="connsiteX2" fmla="*/ 21431 w 487203"/>
                <a:gd name="connsiteY2" fmla="*/ 124301 h 384333"/>
                <a:gd name="connsiteX3" fmla="*/ 281464 w 487203"/>
                <a:gd name="connsiteY3" fmla="*/ 384334 h 384333"/>
                <a:gd name="connsiteX4" fmla="*/ 487204 w 487203"/>
                <a:gd name="connsiteY4" fmla="*/ 384334 h 384333"/>
                <a:gd name="connsiteX5" fmla="*/ 124301 w 487203"/>
                <a:gd name="connsiteY5" fmla="*/ 21431 h 384333"/>
                <a:gd name="connsiteX6" fmla="*/ 71914 w 487203"/>
                <a:gd name="connsiteY6" fmla="*/ 127159 h 384333"/>
                <a:gd name="connsiteX7" fmla="*/ 16669 w 487203"/>
                <a:gd name="connsiteY7" fmla="*/ 71914 h 384333"/>
                <a:gd name="connsiteX8" fmla="*/ 71914 w 487203"/>
                <a:gd name="connsiteY8" fmla="*/ 16669 h 384333"/>
                <a:gd name="connsiteX9" fmla="*/ 127159 w 487203"/>
                <a:gd name="connsiteY9" fmla="*/ 71914 h 384333"/>
                <a:gd name="connsiteX10" fmla="*/ 71914 w 487203"/>
                <a:gd name="connsiteY10" fmla="*/ 127159 h 384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87203" h="384333">
                  <a:moveTo>
                    <a:pt x="124301" y="21431"/>
                  </a:moveTo>
                  <a:cubicBezTo>
                    <a:pt x="95726" y="-7144"/>
                    <a:pt x="50006" y="-7144"/>
                    <a:pt x="21431" y="21431"/>
                  </a:cubicBezTo>
                  <a:cubicBezTo>
                    <a:pt x="-7144" y="50006"/>
                    <a:pt x="-7144" y="95726"/>
                    <a:pt x="21431" y="124301"/>
                  </a:cubicBezTo>
                  <a:lnTo>
                    <a:pt x="281464" y="384334"/>
                  </a:lnTo>
                  <a:lnTo>
                    <a:pt x="487204" y="384334"/>
                  </a:lnTo>
                  <a:lnTo>
                    <a:pt x="124301" y="21431"/>
                  </a:lnTo>
                  <a:close/>
                  <a:moveTo>
                    <a:pt x="71914" y="127159"/>
                  </a:moveTo>
                  <a:cubicBezTo>
                    <a:pt x="41434" y="127159"/>
                    <a:pt x="16669" y="102394"/>
                    <a:pt x="16669" y="71914"/>
                  </a:cubicBezTo>
                  <a:cubicBezTo>
                    <a:pt x="16669" y="41434"/>
                    <a:pt x="41434" y="16669"/>
                    <a:pt x="71914" y="16669"/>
                  </a:cubicBezTo>
                  <a:cubicBezTo>
                    <a:pt x="102394" y="16669"/>
                    <a:pt x="127159" y="41434"/>
                    <a:pt x="127159" y="71914"/>
                  </a:cubicBezTo>
                  <a:cubicBezTo>
                    <a:pt x="127159" y="102394"/>
                    <a:pt x="102394" y="127159"/>
                    <a:pt x="71914" y="127159"/>
                  </a:cubicBezTo>
                  <a:close/>
                </a:path>
              </a:pathLst>
            </a:custGeom>
            <a:solidFill>
              <a:schemeClr val="accent5"/>
            </a:solidFill>
            <a:ln w="0" cap="flat">
              <a:noFill/>
              <a:prstDash val="solid"/>
              <a:miter/>
            </a:ln>
          </p:spPr>
          <p:txBody>
            <a:bodyPr rtlCol="0" anchor="ctr"/>
            <a:lstStyle/>
            <a:p>
              <a:endParaRPr lang="en-US" sz="1350">
                <a:solidFill>
                  <a:srgbClr val="000000"/>
                </a:solidFill>
                <a:latin typeface="Calibri" panose="020F0502020204030204"/>
              </a:endParaRPr>
            </a:p>
          </p:txBody>
        </p:sp>
        <p:sp>
          <p:nvSpPr>
            <p:cNvPr id="11" name="Freeform 5">
              <a:extLst>
                <a:ext uri="{FF2B5EF4-FFF2-40B4-BE49-F238E27FC236}">
                  <a16:creationId xmlns:a16="http://schemas.microsoft.com/office/drawing/2014/main" id="{E6518A11-5E6C-B91F-EA76-0F74547E20FC}"/>
                </a:ext>
              </a:extLst>
            </p:cNvPr>
            <p:cNvSpPr/>
            <p:nvPr/>
          </p:nvSpPr>
          <p:spPr>
            <a:xfrm>
              <a:off x="5773114" y="3387824"/>
              <a:ext cx="2337019" cy="1941720"/>
            </a:xfrm>
            <a:custGeom>
              <a:avLst/>
              <a:gdLst>
                <a:gd name="connsiteX0" fmla="*/ 124301 w 608171"/>
                <a:gd name="connsiteY0" fmla="*/ 21431 h 505301"/>
                <a:gd name="connsiteX1" fmla="*/ 21431 w 608171"/>
                <a:gd name="connsiteY1" fmla="*/ 21431 h 505301"/>
                <a:gd name="connsiteX2" fmla="*/ 21431 w 608171"/>
                <a:gd name="connsiteY2" fmla="*/ 124301 h 505301"/>
                <a:gd name="connsiteX3" fmla="*/ 402431 w 608171"/>
                <a:gd name="connsiteY3" fmla="*/ 505301 h 505301"/>
                <a:gd name="connsiteX4" fmla="*/ 608171 w 608171"/>
                <a:gd name="connsiteY4" fmla="*/ 505301 h 505301"/>
                <a:gd name="connsiteX5" fmla="*/ 125254 w 608171"/>
                <a:gd name="connsiteY5" fmla="*/ 22384 h 505301"/>
                <a:gd name="connsiteX6" fmla="*/ 71914 w 608171"/>
                <a:gd name="connsiteY6" fmla="*/ 125254 h 505301"/>
                <a:gd name="connsiteX7" fmla="*/ 16669 w 608171"/>
                <a:gd name="connsiteY7" fmla="*/ 70009 h 505301"/>
                <a:gd name="connsiteX8" fmla="*/ 71914 w 608171"/>
                <a:gd name="connsiteY8" fmla="*/ 14764 h 505301"/>
                <a:gd name="connsiteX9" fmla="*/ 127159 w 608171"/>
                <a:gd name="connsiteY9" fmla="*/ 70009 h 505301"/>
                <a:gd name="connsiteX10" fmla="*/ 71914 w 608171"/>
                <a:gd name="connsiteY10" fmla="*/ 125254 h 505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08171" h="505301">
                  <a:moveTo>
                    <a:pt x="124301" y="21431"/>
                  </a:moveTo>
                  <a:cubicBezTo>
                    <a:pt x="95726" y="-7144"/>
                    <a:pt x="50006" y="-7144"/>
                    <a:pt x="21431" y="21431"/>
                  </a:cubicBezTo>
                  <a:cubicBezTo>
                    <a:pt x="-7144" y="50006"/>
                    <a:pt x="-7144" y="95726"/>
                    <a:pt x="21431" y="124301"/>
                  </a:cubicBezTo>
                  <a:lnTo>
                    <a:pt x="402431" y="505301"/>
                  </a:lnTo>
                  <a:lnTo>
                    <a:pt x="608171" y="505301"/>
                  </a:lnTo>
                  <a:lnTo>
                    <a:pt x="125254" y="22384"/>
                  </a:lnTo>
                  <a:close/>
                  <a:moveTo>
                    <a:pt x="71914" y="125254"/>
                  </a:moveTo>
                  <a:cubicBezTo>
                    <a:pt x="41434" y="125254"/>
                    <a:pt x="16669" y="100489"/>
                    <a:pt x="16669" y="70009"/>
                  </a:cubicBezTo>
                  <a:cubicBezTo>
                    <a:pt x="16669" y="39529"/>
                    <a:pt x="41434" y="14764"/>
                    <a:pt x="71914" y="14764"/>
                  </a:cubicBezTo>
                  <a:cubicBezTo>
                    <a:pt x="102394" y="14764"/>
                    <a:pt x="127159" y="39529"/>
                    <a:pt x="127159" y="70009"/>
                  </a:cubicBezTo>
                  <a:cubicBezTo>
                    <a:pt x="127159" y="100489"/>
                    <a:pt x="102394" y="125254"/>
                    <a:pt x="71914" y="125254"/>
                  </a:cubicBezTo>
                  <a:close/>
                </a:path>
              </a:pathLst>
            </a:custGeom>
            <a:solidFill>
              <a:srgbClr val="B48900"/>
            </a:solidFill>
            <a:ln w="0" cap="flat">
              <a:noFill/>
              <a:prstDash val="solid"/>
              <a:miter/>
            </a:ln>
          </p:spPr>
          <p:txBody>
            <a:bodyPr rtlCol="0" anchor="ctr"/>
            <a:lstStyle/>
            <a:p>
              <a:endParaRPr lang="en-US" sz="1350">
                <a:solidFill>
                  <a:srgbClr val="000000"/>
                </a:solidFill>
                <a:latin typeface="Calibri" panose="020F0502020204030204"/>
              </a:endParaRPr>
            </a:p>
          </p:txBody>
        </p:sp>
        <p:sp>
          <p:nvSpPr>
            <p:cNvPr id="12" name="Freeform 6">
              <a:extLst>
                <a:ext uri="{FF2B5EF4-FFF2-40B4-BE49-F238E27FC236}">
                  <a16:creationId xmlns:a16="http://schemas.microsoft.com/office/drawing/2014/main" id="{6C0F7818-EBA7-3CBA-E25A-6A9398207E2F}"/>
                </a:ext>
              </a:extLst>
            </p:cNvPr>
            <p:cNvSpPr/>
            <p:nvPr/>
          </p:nvSpPr>
          <p:spPr>
            <a:xfrm>
              <a:off x="6237954" y="2922980"/>
              <a:ext cx="2801859" cy="2406560"/>
            </a:xfrm>
            <a:custGeom>
              <a:avLst/>
              <a:gdLst>
                <a:gd name="connsiteX0" fmla="*/ 124301 w 729138"/>
                <a:gd name="connsiteY0" fmla="*/ 21431 h 626268"/>
                <a:gd name="connsiteX1" fmla="*/ 21431 w 729138"/>
                <a:gd name="connsiteY1" fmla="*/ 21431 h 626268"/>
                <a:gd name="connsiteX2" fmla="*/ 21431 w 729138"/>
                <a:gd name="connsiteY2" fmla="*/ 21431 h 626268"/>
                <a:gd name="connsiteX3" fmla="*/ 21431 w 729138"/>
                <a:gd name="connsiteY3" fmla="*/ 124301 h 626268"/>
                <a:gd name="connsiteX4" fmla="*/ 523399 w 729138"/>
                <a:gd name="connsiteY4" fmla="*/ 626269 h 626268"/>
                <a:gd name="connsiteX5" fmla="*/ 729139 w 729138"/>
                <a:gd name="connsiteY5" fmla="*/ 626269 h 626268"/>
                <a:gd name="connsiteX6" fmla="*/ 125254 w 729138"/>
                <a:gd name="connsiteY6" fmla="*/ 22384 h 626268"/>
                <a:gd name="connsiteX7" fmla="*/ 71914 w 729138"/>
                <a:gd name="connsiteY7" fmla="*/ 126206 h 626268"/>
                <a:gd name="connsiteX8" fmla="*/ 16669 w 729138"/>
                <a:gd name="connsiteY8" fmla="*/ 70961 h 626268"/>
                <a:gd name="connsiteX9" fmla="*/ 71914 w 729138"/>
                <a:gd name="connsiteY9" fmla="*/ 15716 h 626268"/>
                <a:gd name="connsiteX10" fmla="*/ 127159 w 729138"/>
                <a:gd name="connsiteY10" fmla="*/ 70961 h 626268"/>
                <a:gd name="connsiteX11" fmla="*/ 71914 w 729138"/>
                <a:gd name="connsiteY11" fmla="*/ 126206 h 626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29138" h="626268">
                  <a:moveTo>
                    <a:pt x="124301" y="21431"/>
                  </a:moveTo>
                  <a:cubicBezTo>
                    <a:pt x="95726" y="-7144"/>
                    <a:pt x="50006" y="-7144"/>
                    <a:pt x="21431" y="21431"/>
                  </a:cubicBezTo>
                  <a:lnTo>
                    <a:pt x="21431" y="21431"/>
                  </a:lnTo>
                  <a:cubicBezTo>
                    <a:pt x="-7144" y="50006"/>
                    <a:pt x="-7144" y="95726"/>
                    <a:pt x="21431" y="124301"/>
                  </a:cubicBezTo>
                  <a:lnTo>
                    <a:pt x="523399" y="626269"/>
                  </a:lnTo>
                  <a:lnTo>
                    <a:pt x="729139" y="626269"/>
                  </a:lnTo>
                  <a:lnTo>
                    <a:pt x="125254" y="22384"/>
                  </a:lnTo>
                  <a:close/>
                  <a:moveTo>
                    <a:pt x="71914" y="126206"/>
                  </a:moveTo>
                  <a:cubicBezTo>
                    <a:pt x="41434" y="126206"/>
                    <a:pt x="16669" y="101441"/>
                    <a:pt x="16669" y="70961"/>
                  </a:cubicBezTo>
                  <a:cubicBezTo>
                    <a:pt x="16669" y="40481"/>
                    <a:pt x="41434" y="15716"/>
                    <a:pt x="71914" y="15716"/>
                  </a:cubicBezTo>
                  <a:cubicBezTo>
                    <a:pt x="102394" y="15716"/>
                    <a:pt x="127159" y="40481"/>
                    <a:pt x="127159" y="70961"/>
                  </a:cubicBezTo>
                  <a:cubicBezTo>
                    <a:pt x="127159" y="101441"/>
                    <a:pt x="102394" y="126206"/>
                    <a:pt x="71914" y="126206"/>
                  </a:cubicBezTo>
                  <a:close/>
                </a:path>
              </a:pathLst>
            </a:custGeom>
            <a:solidFill>
              <a:srgbClr val="ED3F5C"/>
            </a:solidFill>
            <a:ln w="0" cap="flat">
              <a:noFill/>
              <a:prstDash val="solid"/>
              <a:miter/>
            </a:ln>
          </p:spPr>
          <p:txBody>
            <a:bodyPr rtlCol="0" anchor="ctr"/>
            <a:lstStyle/>
            <a:p>
              <a:endParaRPr lang="en-US" sz="1350">
                <a:solidFill>
                  <a:srgbClr val="000000"/>
                </a:solidFill>
                <a:latin typeface="Calibri" panose="020F0502020204030204"/>
              </a:endParaRPr>
            </a:p>
          </p:txBody>
        </p:sp>
        <p:sp>
          <p:nvSpPr>
            <p:cNvPr id="13" name="Freeform 7">
              <a:extLst>
                <a:ext uri="{FF2B5EF4-FFF2-40B4-BE49-F238E27FC236}">
                  <a16:creationId xmlns:a16="http://schemas.microsoft.com/office/drawing/2014/main" id="{2E6A9530-62D1-3EDE-108E-8C981698D678}"/>
                </a:ext>
              </a:extLst>
            </p:cNvPr>
            <p:cNvSpPr/>
            <p:nvPr/>
          </p:nvSpPr>
          <p:spPr>
            <a:xfrm>
              <a:off x="6702797" y="2458140"/>
              <a:ext cx="3263041" cy="2867742"/>
            </a:xfrm>
            <a:custGeom>
              <a:avLst/>
              <a:gdLst>
                <a:gd name="connsiteX0" fmla="*/ 124301 w 849153"/>
                <a:gd name="connsiteY0" fmla="*/ 21431 h 746283"/>
                <a:gd name="connsiteX1" fmla="*/ 21431 w 849153"/>
                <a:gd name="connsiteY1" fmla="*/ 21431 h 746283"/>
                <a:gd name="connsiteX2" fmla="*/ 21431 w 849153"/>
                <a:gd name="connsiteY2" fmla="*/ 124301 h 746283"/>
                <a:gd name="connsiteX3" fmla="*/ 643414 w 849153"/>
                <a:gd name="connsiteY3" fmla="*/ 746284 h 746283"/>
                <a:gd name="connsiteX4" fmla="*/ 849154 w 849153"/>
                <a:gd name="connsiteY4" fmla="*/ 746284 h 746283"/>
                <a:gd name="connsiteX5" fmla="*/ 124301 w 849153"/>
                <a:gd name="connsiteY5" fmla="*/ 21431 h 746283"/>
                <a:gd name="connsiteX6" fmla="*/ 70961 w 849153"/>
                <a:gd name="connsiteY6" fmla="*/ 127159 h 746283"/>
                <a:gd name="connsiteX7" fmla="*/ 15716 w 849153"/>
                <a:gd name="connsiteY7" fmla="*/ 71914 h 746283"/>
                <a:gd name="connsiteX8" fmla="*/ 70961 w 849153"/>
                <a:gd name="connsiteY8" fmla="*/ 16669 h 746283"/>
                <a:gd name="connsiteX9" fmla="*/ 126206 w 849153"/>
                <a:gd name="connsiteY9" fmla="*/ 71914 h 746283"/>
                <a:gd name="connsiteX10" fmla="*/ 70961 w 849153"/>
                <a:gd name="connsiteY10" fmla="*/ 127159 h 746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49153" h="746283">
                  <a:moveTo>
                    <a:pt x="124301" y="21431"/>
                  </a:moveTo>
                  <a:cubicBezTo>
                    <a:pt x="95726" y="-7144"/>
                    <a:pt x="50006" y="-7144"/>
                    <a:pt x="21431" y="21431"/>
                  </a:cubicBezTo>
                  <a:cubicBezTo>
                    <a:pt x="-7144" y="50006"/>
                    <a:pt x="-7144" y="95726"/>
                    <a:pt x="21431" y="124301"/>
                  </a:cubicBezTo>
                  <a:lnTo>
                    <a:pt x="643414" y="746284"/>
                  </a:lnTo>
                  <a:lnTo>
                    <a:pt x="849154" y="746284"/>
                  </a:lnTo>
                  <a:lnTo>
                    <a:pt x="124301" y="21431"/>
                  </a:lnTo>
                  <a:close/>
                  <a:moveTo>
                    <a:pt x="70961" y="127159"/>
                  </a:moveTo>
                  <a:cubicBezTo>
                    <a:pt x="40481" y="127159"/>
                    <a:pt x="15716" y="102394"/>
                    <a:pt x="15716" y="71914"/>
                  </a:cubicBezTo>
                  <a:cubicBezTo>
                    <a:pt x="15716" y="41434"/>
                    <a:pt x="40481" y="16669"/>
                    <a:pt x="70961" y="16669"/>
                  </a:cubicBezTo>
                  <a:cubicBezTo>
                    <a:pt x="101441" y="16669"/>
                    <a:pt x="126206" y="41434"/>
                    <a:pt x="126206" y="71914"/>
                  </a:cubicBezTo>
                  <a:cubicBezTo>
                    <a:pt x="126206" y="102394"/>
                    <a:pt x="101441" y="127159"/>
                    <a:pt x="70961" y="127159"/>
                  </a:cubicBezTo>
                  <a:close/>
                </a:path>
              </a:pathLst>
            </a:custGeom>
            <a:solidFill>
              <a:srgbClr val="805AAB"/>
            </a:solidFill>
            <a:ln w="0" cap="flat">
              <a:noFill/>
              <a:prstDash val="solid"/>
              <a:miter/>
            </a:ln>
          </p:spPr>
          <p:txBody>
            <a:bodyPr rtlCol="0" anchor="ctr"/>
            <a:lstStyle/>
            <a:p>
              <a:endParaRPr lang="en-US" sz="1350">
                <a:solidFill>
                  <a:srgbClr val="000000"/>
                </a:solidFill>
                <a:latin typeface="Calibri" panose="020F0502020204030204"/>
              </a:endParaRPr>
            </a:p>
          </p:txBody>
        </p:sp>
        <p:sp>
          <p:nvSpPr>
            <p:cNvPr id="14" name="Freeform 8">
              <a:extLst>
                <a:ext uri="{FF2B5EF4-FFF2-40B4-BE49-F238E27FC236}">
                  <a16:creationId xmlns:a16="http://schemas.microsoft.com/office/drawing/2014/main" id="{62014048-3ECD-80D9-F28D-61EEEBC9744F}"/>
                </a:ext>
              </a:extLst>
            </p:cNvPr>
            <p:cNvSpPr/>
            <p:nvPr/>
          </p:nvSpPr>
          <p:spPr>
            <a:xfrm>
              <a:off x="7167637" y="1993296"/>
              <a:ext cx="3727885" cy="3332586"/>
            </a:xfrm>
            <a:custGeom>
              <a:avLst/>
              <a:gdLst>
                <a:gd name="connsiteX0" fmla="*/ 124301 w 970121"/>
                <a:gd name="connsiteY0" fmla="*/ 21431 h 867251"/>
                <a:gd name="connsiteX1" fmla="*/ 21431 w 970121"/>
                <a:gd name="connsiteY1" fmla="*/ 21431 h 867251"/>
                <a:gd name="connsiteX2" fmla="*/ 21431 w 970121"/>
                <a:gd name="connsiteY2" fmla="*/ 124301 h 867251"/>
                <a:gd name="connsiteX3" fmla="*/ 764381 w 970121"/>
                <a:gd name="connsiteY3" fmla="*/ 867251 h 867251"/>
                <a:gd name="connsiteX4" fmla="*/ 970121 w 970121"/>
                <a:gd name="connsiteY4" fmla="*/ 867251 h 867251"/>
                <a:gd name="connsiteX5" fmla="*/ 124301 w 970121"/>
                <a:gd name="connsiteY5" fmla="*/ 21431 h 867251"/>
                <a:gd name="connsiteX6" fmla="*/ 72866 w 970121"/>
                <a:gd name="connsiteY6" fmla="*/ 125254 h 867251"/>
                <a:gd name="connsiteX7" fmla="*/ 17621 w 970121"/>
                <a:gd name="connsiteY7" fmla="*/ 70009 h 867251"/>
                <a:gd name="connsiteX8" fmla="*/ 72866 w 970121"/>
                <a:gd name="connsiteY8" fmla="*/ 14764 h 867251"/>
                <a:gd name="connsiteX9" fmla="*/ 128111 w 970121"/>
                <a:gd name="connsiteY9" fmla="*/ 70009 h 867251"/>
                <a:gd name="connsiteX10" fmla="*/ 72866 w 970121"/>
                <a:gd name="connsiteY10" fmla="*/ 125254 h 867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70121" h="867251">
                  <a:moveTo>
                    <a:pt x="124301" y="21431"/>
                  </a:moveTo>
                  <a:cubicBezTo>
                    <a:pt x="95726" y="-7144"/>
                    <a:pt x="50006" y="-7144"/>
                    <a:pt x="21431" y="21431"/>
                  </a:cubicBezTo>
                  <a:cubicBezTo>
                    <a:pt x="-7144" y="50006"/>
                    <a:pt x="-7144" y="95726"/>
                    <a:pt x="21431" y="124301"/>
                  </a:cubicBezTo>
                  <a:lnTo>
                    <a:pt x="764381" y="867251"/>
                  </a:lnTo>
                  <a:lnTo>
                    <a:pt x="970121" y="867251"/>
                  </a:lnTo>
                  <a:lnTo>
                    <a:pt x="124301" y="21431"/>
                  </a:lnTo>
                  <a:close/>
                  <a:moveTo>
                    <a:pt x="72866" y="125254"/>
                  </a:moveTo>
                  <a:cubicBezTo>
                    <a:pt x="42386" y="125254"/>
                    <a:pt x="17621" y="100489"/>
                    <a:pt x="17621" y="70009"/>
                  </a:cubicBezTo>
                  <a:cubicBezTo>
                    <a:pt x="17621" y="39529"/>
                    <a:pt x="42386" y="14764"/>
                    <a:pt x="72866" y="14764"/>
                  </a:cubicBezTo>
                  <a:cubicBezTo>
                    <a:pt x="103346" y="14764"/>
                    <a:pt x="128111" y="39529"/>
                    <a:pt x="128111" y="70009"/>
                  </a:cubicBezTo>
                  <a:cubicBezTo>
                    <a:pt x="128111" y="100489"/>
                    <a:pt x="103346" y="125254"/>
                    <a:pt x="72866" y="125254"/>
                  </a:cubicBezTo>
                  <a:close/>
                </a:path>
              </a:pathLst>
            </a:custGeom>
            <a:solidFill>
              <a:srgbClr val="8D743B"/>
            </a:solidFill>
            <a:ln w="0" cap="flat">
              <a:noFill/>
              <a:prstDash val="solid"/>
              <a:miter/>
            </a:ln>
          </p:spPr>
          <p:txBody>
            <a:bodyPr rtlCol="0" anchor="ctr"/>
            <a:lstStyle/>
            <a:p>
              <a:endParaRPr lang="en-US" sz="1350" dirty="0">
                <a:solidFill>
                  <a:srgbClr val="000000"/>
                </a:solidFill>
                <a:latin typeface="Calibri" panose="020F0502020204030204"/>
              </a:endParaRPr>
            </a:p>
          </p:txBody>
        </p:sp>
      </p:grpSp>
      <p:sp>
        <p:nvSpPr>
          <p:cNvPr id="15" name="TextBox 14">
            <a:extLst>
              <a:ext uri="{FF2B5EF4-FFF2-40B4-BE49-F238E27FC236}">
                <a16:creationId xmlns:a16="http://schemas.microsoft.com/office/drawing/2014/main" id="{DF804089-E8EA-2EFF-C327-F129C2FCCF4F}"/>
              </a:ext>
            </a:extLst>
          </p:cNvPr>
          <p:cNvSpPr txBox="1"/>
          <p:nvPr/>
        </p:nvSpPr>
        <p:spPr>
          <a:xfrm>
            <a:off x="4936007" y="5913437"/>
            <a:ext cx="387990" cy="323165"/>
          </a:xfrm>
          <a:prstGeom prst="rect">
            <a:avLst/>
          </a:prstGeom>
          <a:noFill/>
        </p:spPr>
        <p:txBody>
          <a:bodyPr wrap="square" lIns="0" rIns="0" rtlCol="0" anchor="ctr">
            <a:spAutoFit/>
          </a:bodyPr>
          <a:lstStyle/>
          <a:p>
            <a:pPr algn="ctr"/>
            <a:r>
              <a:rPr lang="en-US" sz="1500" b="1" noProof="1">
                <a:solidFill>
                  <a:srgbClr val="001F33"/>
                </a:solidFill>
                <a:latin typeface="Calibri" panose="020F0502020204030204"/>
              </a:rPr>
              <a:t>01</a:t>
            </a:r>
          </a:p>
        </p:txBody>
      </p:sp>
      <p:sp>
        <p:nvSpPr>
          <p:cNvPr id="16" name="TextBox 15">
            <a:extLst>
              <a:ext uri="{FF2B5EF4-FFF2-40B4-BE49-F238E27FC236}">
                <a16:creationId xmlns:a16="http://schemas.microsoft.com/office/drawing/2014/main" id="{F482B516-B3A7-0C77-8644-F15256542DDF}"/>
              </a:ext>
            </a:extLst>
          </p:cNvPr>
          <p:cNvSpPr txBox="1"/>
          <p:nvPr/>
        </p:nvSpPr>
        <p:spPr>
          <a:xfrm>
            <a:off x="5346799" y="5368760"/>
            <a:ext cx="387990" cy="323165"/>
          </a:xfrm>
          <a:prstGeom prst="rect">
            <a:avLst/>
          </a:prstGeom>
          <a:noFill/>
        </p:spPr>
        <p:txBody>
          <a:bodyPr wrap="square" lIns="0" rIns="0" rtlCol="0" anchor="ctr">
            <a:spAutoFit/>
          </a:bodyPr>
          <a:lstStyle/>
          <a:p>
            <a:pPr algn="ctr"/>
            <a:r>
              <a:rPr lang="en-US" sz="1500" b="1" noProof="1">
                <a:solidFill>
                  <a:srgbClr val="001F33"/>
                </a:solidFill>
                <a:latin typeface="Calibri" panose="020F0502020204030204"/>
              </a:rPr>
              <a:t>02</a:t>
            </a:r>
          </a:p>
        </p:txBody>
      </p:sp>
      <p:sp>
        <p:nvSpPr>
          <p:cNvPr id="17" name="TextBox 16">
            <a:extLst>
              <a:ext uri="{FF2B5EF4-FFF2-40B4-BE49-F238E27FC236}">
                <a16:creationId xmlns:a16="http://schemas.microsoft.com/office/drawing/2014/main" id="{BBFF3C6B-FE7E-2E80-777D-031EA673E48E}"/>
              </a:ext>
            </a:extLst>
          </p:cNvPr>
          <p:cNvSpPr txBox="1"/>
          <p:nvPr/>
        </p:nvSpPr>
        <p:spPr>
          <a:xfrm>
            <a:off x="5763842" y="4890425"/>
            <a:ext cx="387990" cy="323165"/>
          </a:xfrm>
          <a:prstGeom prst="rect">
            <a:avLst/>
          </a:prstGeom>
          <a:noFill/>
        </p:spPr>
        <p:txBody>
          <a:bodyPr wrap="square" lIns="0" rIns="0" rtlCol="0" anchor="ctr">
            <a:spAutoFit/>
          </a:bodyPr>
          <a:lstStyle/>
          <a:p>
            <a:pPr algn="ctr"/>
            <a:r>
              <a:rPr lang="en-US" sz="1500" b="1" noProof="1">
                <a:solidFill>
                  <a:srgbClr val="001F33"/>
                </a:solidFill>
                <a:latin typeface="Calibri" panose="020F0502020204030204"/>
              </a:rPr>
              <a:t>03</a:t>
            </a:r>
          </a:p>
        </p:txBody>
      </p:sp>
      <p:sp>
        <p:nvSpPr>
          <p:cNvPr id="19" name="TextBox 18">
            <a:extLst>
              <a:ext uri="{FF2B5EF4-FFF2-40B4-BE49-F238E27FC236}">
                <a16:creationId xmlns:a16="http://schemas.microsoft.com/office/drawing/2014/main" id="{9B86F3E4-B824-2FB7-609D-7F85771FC4D2}"/>
              </a:ext>
            </a:extLst>
          </p:cNvPr>
          <p:cNvSpPr txBox="1"/>
          <p:nvPr/>
        </p:nvSpPr>
        <p:spPr>
          <a:xfrm>
            <a:off x="6176115" y="4349805"/>
            <a:ext cx="387990" cy="323165"/>
          </a:xfrm>
          <a:prstGeom prst="rect">
            <a:avLst/>
          </a:prstGeom>
          <a:noFill/>
        </p:spPr>
        <p:txBody>
          <a:bodyPr wrap="square" lIns="0" rIns="0" rtlCol="0" anchor="ctr">
            <a:spAutoFit/>
          </a:bodyPr>
          <a:lstStyle/>
          <a:p>
            <a:pPr algn="ctr"/>
            <a:r>
              <a:rPr lang="en-US" sz="1500" b="1" noProof="1">
                <a:solidFill>
                  <a:srgbClr val="001F33"/>
                </a:solidFill>
                <a:latin typeface="Calibri" panose="020F0502020204030204"/>
              </a:rPr>
              <a:t>04</a:t>
            </a:r>
          </a:p>
        </p:txBody>
      </p:sp>
      <p:sp>
        <p:nvSpPr>
          <p:cNvPr id="20" name="TextBox 19">
            <a:extLst>
              <a:ext uri="{FF2B5EF4-FFF2-40B4-BE49-F238E27FC236}">
                <a16:creationId xmlns:a16="http://schemas.microsoft.com/office/drawing/2014/main" id="{3C6A11E8-741A-CDD3-E69A-1F894CC6BF52}"/>
              </a:ext>
            </a:extLst>
          </p:cNvPr>
          <p:cNvSpPr txBox="1"/>
          <p:nvPr/>
        </p:nvSpPr>
        <p:spPr>
          <a:xfrm>
            <a:off x="6599824" y="3863984"/>
            <a:ext cx="387990" cy="323165"/>
          </a:xfrm>
          <a:prstGeom prst="rect">
            <a:avLst/>
          </a:prstGeom>
          <a:noFill/>
        </p:spPr>
        <p:txBody>
          <a:bodyPr wrap="square" lIns="0" rIns="0" rtlCol="0" anchor="ctr">
            <a:spAutoFit/>
          </a:bodyPr>
          <a:lstStyle/>
          <a:p>
            <a:pPr algn="ctr"/>
            <a:r>
              <a:rPr lang="en-US" sz="1500" b="1" noProof="1">
                <a:solidFill>
                  <a:srgbClr val="001F33"/>
                </a:solidFill>
                <a:latin typeface="Calibri" panose="020F0502020204030204"/>
              </a:rPr>
              <a:t>05</a:t>
            </a:r>
          </a:p>
        </p:txBody>
      </p:sp>
      <p:sp>
        <p:nvSpPr>
          <p:cNvPr id="21" name="TextBox 20">
            <a:extLst>
              <a:ext uri="{FF2B5EF4-FFF2-40B4-BE49-F238E27FC236}">
                <a16:creationId xmlns:a16="http://schemas.microsoft.com/office/drawing/2014/main" id="{DC5ABC8A-1501-2047-BCB5-34701D9F2F83}"/>
              </a:ext>
            </a:extLst>
          </p:cNvPr>
          <p:cNvSpPr txBox="1"/>
          <p:nvPr/>
        </p:nvSpPr>
        <p:spPr>
          <a:xfrm>
            <a:off x="6990767" y="3346932"/>
            <a:ext cx="387990" cy="323165"/>
          </a:xfrm>
          <a:prstGeom prst="rect">
            <a:avLst/>
          </a:prstGeom>
          <a:noFill/>
        </p:spPr>
        <p:txBody>
          <a:bodyPr wrap="square" lIns="0" rIns="0" rtlCol="0" anchor="ctr">
            <a:spAutoFit/>
          </a:bodyPr>
          <a:lstStyle/>
          <a:p>
            <a:pPr algn="ctr"/>
            <a:r>
              <a:rPr lang="en-US" sz="1500" b="1" noProof="1">
                <a:solidFill>
                  <a:srgbClr val="001F33"/>
                </a:solidFill>
                <a:latin typeface="Calibri" panose="020F0502020204030204"/>
              </a:rPr>
              <a:t>06</a:t>
            </a:r>
          </a:p>
        </p:txBody>
      </p:sp>
      <p:sp>
        <p:nvSpPr>
          <p:cNvPr id="22" name="TextBox 21">
            <a:extLst>
              <a:ext uri="{FF2B5EF4-FFF2-40B4-BE49-F238E27FC236}">
                <a16:creationId xmlns:a16="http://schemas.microsoft.com/office/drawing/2014/main" id="{383FFAC9-0DBD-8D2F-3381-461FD7B4302C}"/>
              </a:ext>
            </a:extLst>
          </p:cNvPr>
          <p:cNvSpPr txBox="1"/>
          <p:nvPr/>
        </p:nvSpPr>
        <p:spPr>
          <a:xfrm>
            <a:off x="7450055" y="2842190"/>
            <a:ext cx="387990" cy="323165"/>
          </a:xfrm>
          <a:prstGeom prst="rect">
            <a:avLst/>
          </a:prstGeom>
          <a:noFill/>
        </p:spPr>
        <p:txBody>
          <a:bodyPr wrap="square" lIns="0" rIns="0" rtlCol="0" anchor="ctr">
            <a:spAutoFit/>
          </a:bodyPr>
          <a:lstStyle/>
          <a:p>
            <a:pPr algn="ctr"/>
            <a:r>
              <a:rPr lang="en-US" sz="1500" b="1" noProof="1">
                <a:solidFill>
                  <a:srgbClr val="001F33"/>
                </a:solidFill>
                <a:latin typeface="Calibri" panose="020F0502020204030204"/>
              </a:rPr>
              <a:t>07</a:t>
            </a:r>
          </a:p>
        </p:txBody>
      </p:sp>
      <p:sp>
        <p:nvSpPr>
          <p:cNvPr id="24" name="TextBox 23">
            <a:extLst>
              <a:ext uri="{FF2B5EF4-FFF2-40B4-BE49-F238E27FC236}">
                <a16:creationId xmlns:a16="http://schemas.microsoft.com/office/drawing/2014/main" id="{ACA6432C-3D35-4FC9-F531-39C8B6E906B4}"/>
              </a:ext>
            </a:extLst>
          </p:cNvPr>
          <p:cNvSpPr txBox="1"/>
          <p:nvPr/>
        </p:nvSpPr>
        <p:spPr>
          <a:xfrm>
            <a:off x="298187" y="2780975"/>
            <a:ext cx="2833637" cy="338554"/>
          </a:xfrm>
          <a:prstGeom prst="rect">
            <a:avLst/>
          </a:prstGeom>
          <a:noFill/>
        </p:spPr>
        <p:txBody>
          <a:bodyPr wrap="square" lIns="0" rIns="0" rtlCol="0" anchor="b">
            <a:spAutoFit/>
          </a:bodyPr>
          <a:lstStyle/>
          <a:p>
            <a:pPr algn="ctr" rtl="1"/>
            <a:r>
              <a:rPr lang="ar-EG" sz="1600" b="1" noProof="1">
                <a:solidFill>
                  <a:srgbClr val="8D743B"/>
                </a:solidFill>
                <a:latin typeface="Alexandria" pitchFamily="2" charset="-78"/>
                <a:cs typeface="Alexandria" pitchFamily="2" charset="-78"/>
              </a:rPr>
              <a:t>تشجيع المشاركة المجتمعية</a:t>
            </a:r>
            <a:endParaRPr lang="en-US" sz="1600" b="1" noProof="1">
              <a:solidFill>
                <a:srgbClr val="8D743B"/>
              </a:solidFill>
              <a:latin typeface="Alexandria" pitchFamily="2" charset="-78"/>
              <a:cs typeface="Alexandria" pitchFamily="2" charset="-78"/>
            </a:endParaRPr>
          </a:p>
        </p:txBody>
      </p:sp>
      <p:sp>
        <p:nvSpPr>
          <p:cNvPr id="26" name="TextBox 25">
            <a:extLst>
              <a:ext uri="{FF2B5EF4-FFF2-40B4-BE49-F238E27FC236}">
                <a16:creationId xmlns:a16="http://schemas.microsoft.com/office/drawing/2014/main" id="{1F093850-6F4A-0996-F1B0-F86D6B3CB7B0}"/>
              </a:ext>
            </a:extLst>
          </p:cNvPr>
          <p:cNvSpPr txBox="1"/>
          <p:nvPr/>
        </p:nvSpPr>
        <p:spPr>
          <a:xfrm>
            <a:off x="782502" y="5918834"/>
            <a:ext cx="2363235" cy="338554"/>
          </a:xfrm>
          <a:prstGeom prst="rect">
            <a:avLst/>
          </a:prstGeom>
          <a:noFill/>
        </p:spPr>
        <p:txBody>
          <a:bodyPr wrap="square" lIns="0" rIns="0" rtlCol="0" anchor="b">
            <a:spAutoFit/>
          </a:bodyPr>
          <a:lstStyle/>
          <a:p>
            <a:pPr algn="ctr" rtl="1"/>
            <a:r>
              <a:rPr lang="ar-EG" sz="1600" b="1" noProof="1">
                <a:solidFill>
                  <a:srgbClr val="4472C4"/>
                </a:solidFill>
                <a:latin typeface="Alexandria" pitchFamily="2" charset="-78"/>
                <a:cs typeface="Alexandria" pitchFamily="2" charset="-78"/>
              </a:rPr>
              <a:t>تعزيز الثقة والمصداقية</a:t>
            </a:r>
            <a:endParaRPr lang="en-US" sz="1600" b="1" noProof="1">
              <a:solidFill>
                <a:srgbClr val="4472C4"/>
              </a:solidFill>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9A6ED65B-D959-7356-FA9E-4EF3700E15EC}"/>
              </a:ext>
            </a:extLst>
          </p:cNvPr>
          <p:cNvSpPr txBox="1"/>
          <p:nvPr/>
        </p:nvSpPr>
        <p:spPr>
          <a:xfrm>
            <a:off x="1018309" y="5334953"/>
            <a:ext cx="2257207" cy="338554"/>
          </a:xfrm>
          <a:prstGeom prst="rect">
            <a:avLst/>
          </a:prstGeom>
          <a:noFill/>
        </p:spPr>
        <p:txBody>
          <a:bodyPr wrap="square" lIns="0" rIns="0" rtlCol="0" anchor="b">
            <a:spAutoFit/>
          </a:bodyPr>
          <a:lstStyle/>
          <a:p>
            <a:pPr algn="ctr" rtl="1"/>
            <a:r>
              <a:rPr lang="ar-EG" sz="1600" b="1" noProof="1">
                <a:solidFill>
                  <a:srgbClr val="ED7D31"/>
                </a:solidFill>
                <a:latin typeface="Alexandria" pitchFamily="2" charset="-78"/>
                <a:cs typeface="Alexandria" pitchFamily="2" charset="-78"/>
              </a:rPr>
              <a:t>سهولة إدارة الأزمات</a:t>
            </a:r>
            <a:endParaRPr lang="en-US" sz="1600" b="1" noProof="1">
              <a:solidFill>
                <a:srgbClr val="ED7D31"/>
              </a:solidFill>
              <a:latin typeface="Alexandria" pitchFamily="2" charset="-78"/>
              <a:cs typeface="Alexandria" pitchFamily="2" charset="-78"/>
            </a:endParaRPr>
          </a:p>
        </p:txBody>
      </p:sp>
      <p:sp>
        <p:nvSpPr>
          <p:cNvPr id="28" name="TextBox 27">
            <a:extLst>
              <a:ext uri="{FF2B5EF4-FFF2-40B4-BE49-F238E27FC236}">
                <a16:creationId xmlns:a16="http://schemas.microsoft.com/office/drawing/2014/main" id="{A9422882-966E-59CB-71BB-4B8286BABF00}"/>
              </a:ext>
            </a:extLst>
          </p:cNvPr>
          <p:cNvSpPr txBox="1"/>
          <p:nvPr/>
        </p:nvSpPr>
        <p:spPr>
          <a:xfrm>
            <a:off x="148810" y="4297081"/>
            <a:ext cx="3062837" cy="338554"/>
          </a:xfrm>
          <a:prstGeom prst="rect">
            <a:avLst/>
          </a:prstGeom>
          <a:noFill/>
        </p:spPr>
        <p:txBody>
          <a:bodyPr wrap="square" lIns="0" rIns="0" rtlCol="0" anchor="b">
            <a:spAutoFit/>
          </a:bodyPr>
          <a:lstStyle/>
          <a:p>
            <a:pPr algn="ctr" rtl="1"/>
            <a:r>
              <a:rPr lang="ar-EG" sz="1600" b="1" noProof="1">
                <a:solidFill>
                  <a:srgbClr val="B48900"/>
                </a:solidFill>
                <a:latin typeface="Alexandria" pitchFamily="2" charset="-78"/>
                <a:cs typeface="Alexandria" pitchFamily="2" charset="-78"/>
              </a:rPr>
              <a:t>ولاء العملاء واستمرار التعامل</a:t>
            </a:r>
            <a:endParaRPr lang="en-US" sz="1600" b="1" noProof="1">
              <a:solidFill>
                <a:srgbClr val="B48900"/>
              </a:solidFill>
              <a:latin typeface="Alexandria" pitchFamily="2" charset="-78"/>
              <a:cs typeface="Alexandria" pitchFamily="2" charset="-78"/>
            </a:endParaRPr>
          </a:p>
        </p:txBody>
      </p:sp>
      <p:sp>
        <p:nvSpPr>
          <p:cNvPr id="29" name="TextBox 28">
            <a:extLst>
              <a:ext uri="{FF2B5EF4-FFF2-40B4-BE49-F238E27FC236}">
                <a16:creationId xmlns:a16="http://schemas.microsoft.com/office/drawing/2014/main" id="{6C833225-2057-A3DE-AAC1-0BD69885FA0E}"/>
              </a:ext>
            </a:extLst>
          </p:cNvPr>
          <p:cNvSpPr txBox="1"/>
          <p:nvPr/>
        </p:nvSpPr>
        <p:spPr>
          <a:xfrm>
            <a:off x="690681" y="4798151"/>
            <a:ext cx="2507760" cy="338554"/>
          </a:xfrm>
          <a:prstGeom prst="rect">
            <a:avLst/>
          </a:prstGeom>
          <a:noFill/>
        </p:spPr>
        <p:txBody>
          <a:bodyPr wrap="square" lIns="0" rIns="0" rtlCol="0" anchor="b">
            <a:spAutoFit/>
          </a:bodyPr>
          <a:lstStyle/>
          <a:p>
            <a:pPr algn="ctr" rtl="1"/>
            <a:r>
              <a:rPr lang="ar-EG" sz="1600" b="1" noProof="1">
                <a:solidFill>
                  <a:srgbClr val="5B9BD5"/>
                </a:solidFill>
                <a:latin typeface="Alexandria" pitchFamily="2" charset="-78"/>
                <a:cs typeface="Alexandria" pitchFamily="2" charset="-78"/>
              </a:rPr>
              <a:t>دعم تنافسي في السوق</a:t>
            </a:r>
            <a:endParaRPr lang="en-US" sz="1600" b="1" noProof="1">
              <a:solidFill>
                <a:srgbClr val="5B9BD5"/>
              </a:solidFill>
              <a:latin typeface="Alexandria" pitchFamily="2" charset="-78"/>
              <a:cs typeface="Alexandria" pitchFamily="2" charset="-78"/>
            </a:endParaRPr>
          </a:p>
        </p:txBody>
      </p:sp>
      <p:sp>
        <p:nvSpPr>
          <p:cNvPr id="30" name="TextBox 29">
            <a:extLst>
              <a:ext uri="{FF2B5EF4-FFF2-40B4-BE49-F238E27FC236}">
                <a16:creationId xmlns:a16="http://schemas.microsoft.com/office/drawing/2014/main" id="{A5B63492-739E-3812-10EE-7C508A1668F2}"/>
              </a:ext>
            </a:extLst>
          </p:cNvPr>
          <p:cNvSpPr txBox="1"/>
          <p:nvPr/>
        </p:nvSpPr>
        <p:spPr>
          <a:xfrm>
            <a:off x="710240" y="3737730"/>
            <a:ext cx="2507760" cy="338554"/>
          </a:xfrm>
          <a:prstGeom prst="rect">
            <a:avLst/>
          </a:prstGeom>
          <a:noFill/>
        </p:spPr>
        <p:txBody>
          <a:bodyPr wrap="square" lIns="0" rIns="0" rtlCol="0" anchor="b">
            <a:spAutoFit/>
          </a:bodyPr>
          <a:lstStyle/>
          <a:p>
            <a:pPr algn="ctr" rtl="1"/>
            <a:r>
              <a:rPr lang="ar-EG" sz="1600" b="1" noProof="1">
                <a:solidFill>
                  <a:srgbClr val="ED3F5C"/>
                </a:solidFill>
                <a:latin typeface="Alexandria" pitchFamily="2" charset="-78"/>
                <a:cs typeface="Alexandria" pitchFamily="2" charset="-78"/>
              </a:rPr>
              <a:t>جذب الكفاءات والشراكات</a:t>
            </a:r>
            <a:endParaRPr lang="en-US" sz="1600" b="1" noProof="1">
              <a:solidFill>
                <a:srgbClr val="ED3F5C"/>
              </a:solidFill>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446B5F9C-CD3A-4B1E-8D25-EA64CFA0E5B0}"/>
              </a:ext>
            </a:extLst>
          </p:cNvPr>
          <p:cNvSpPr txBox="1"/>
          <p:nvPr/>
        </p:nvSpPr>
        <p:spPr>
          <a:xfrm>
            <a:off x="567061" y="3232946"/>
            <a:ext cx="2616200" cy="338554"/>
          </a:xfrm>
          <a:prstGeom prst="rect">
            <a:avLst/>
          </a:prstGeom>
          <a:noFill/>
        </p:spPr>
        <p:txBody>
          <a:bodyPr wrap="square" lIns="0" rIns="0" rtlCol="0" anchor="b">
            <a:spAutoFit/>
          </a:bodyPr>
          <a:lstStyle/>
          <a:p>
            <a:pPr algn="ctr" rtl="1"/>
            <a:r>
              <a:rPr lang="ar-EG" sz="1600" b="1" noProof="1">
                <a:solidFill>
                  <a:srgbClr val="805AAB"/>
                </a:solidFill>
                <a:latin typeface="Alexandria" pitchFamily="2" charset="-78"/>
                <a:cs typeface="Alexandria" pitchFamily="2" charset="-78"/>
              </a:rPr>
              <a:t>تسهيل التغطية الإعلامية</a:t>
            </a:r>
            <a:endParaRPr lang="en-US" sz="1600" b="1" noProof="1">
              <a:solidFill>
                <a:srgbClr val="805AAB"/>
              </a:solidFill>
              <a:latin typeface="Alexandria" pitchFamily="2" charset="-78"/>
              <a:cs typeface="Alexandria" pitchFamily="2" charset="-78"/>
            </a:endParaRPr>
          </a:p>
        </p:txBody>
      </p:sp>
      <p:cxnSp>
        <p:nvCxnSpPr>
          <p:cNvPr id="39" name="Straight Connector 38">
            <a:extLst>
              <a:ext uri="{FF2B5EF4-FFF2-40B4-BE49-F238E27FC236}">
                <a16:creationId xmlns:a16="http://schemas.microsoft.com/office/drawing/2014/main" id="{7BD81C69-2E21-E9BB-3041-AAB6CF839830}"/>
              </a:ext>
            </a:extLst>
          </p:cNvPr>
          <p:cNvCxnSpPr>
            <a:cxnSpLocks/>
          </p:cNvCxnSpPr>
          <p:nvPr/>
        </p:nvCxnSpPr>
        <p:spPr>
          <a:xfrm>
            <a:off x="3286295" y="3003773"/>
            <a:ext cx="4101609"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9B5F3EF-D3FA-592D-AEE0-E6837AA93A36}"/>
              </a:ext>
            </a:extLst>
          </p:cNvPr>
          <p:cNvCxnSpPr>
            <a:cxnSpLocks/>
          </p:cNvCxnSpPr>
          <p:nvPr/>
        </p:nvCxnSpPr>
        <p:spPr>
          <a:xfrm>
            <a:off x="3321034" y="6120356"/>
            <a:ext cx="1593530"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C935F968-1953-3580-BE01-E0584422168A}"/>
              </a:ext>
            </a:extLst>
          </p:cNvPr>
          <p:cNvCxnSpPr>
            <a:cxnSpLocks/>
          </p:cNvCxnSpPr>
          <p:nvPr/>
        </p:nvCxnSpPr>
        <p:spPr>
          <a:xfrm>
            <a:off x="3300818" y="5529158"/>
            <a:ext cx="1995377"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198C3C88-1A4C-CFEB-F38A-66EE4BBA9396}"/>
              </a:ext>
            </a:extLst>
          </p:cNvPr>
          <p:cNvCxnSpPr>
            <a:cxnSpLocks/>
          </p:cNvCxnSpPr>
          <p:nvPr/>
        </p:nvCxnSpPr>
        <p:spPr>
          <a:xfrm>
            <a:off x="3295119" y="4990511"/>
            <a:ext cx="2431865"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AFB5A33A-0FEA-2BBE-5B2B-BBBF2412B9EF}"/>
              </a:ext>
            </a:extLst>
          </p:cNvPr>
          <p:cNvCxnSpPr>
            <a:cxnSpLocks/>
          </p:cNvCxnSpPr>
          <p:nvPr/>
        </p:nvCxnSpPr>
        <p:spPr>
          <a:xfrm>
            <a:off x="3280725" y="4511387"/>
            <a:ext cx="2847569"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959EA03-73AE-648C-5096-CFE55155B971}"/>
              </a:ext>
            </a:extLst>
          </p:cNvPr>
          <p:cNvCxnSpPr>
            <a:cxnSpLocks/>
          </p:cNvCxnSpPr>
          <p:nvPr/>
        </p:nvCxnSpPr>
        <p:spPr>
          <a:xfrm>
            <a:off x="3321034" y="3944868"/>
            <a:ext cx="3263273"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53476894-4012-0E75-22F0-76DF5EAD71BC}"/>
              </a:ext>
            </a:extLst>
          </p:cNvPr>
          <p:cNvCxnSpPr>
            <a:cxnSpLocks/>
          </p:cNvCxnSpPr>
          <p:nvPr/>
        </p:nvCxnSpPr>
        <p:spPr>
          <a:xfrm>
            <a:off x="3286295" y="3441807"/>
            <a:ext cx="3672048"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288872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AD423-3623-4E3D-AC31-2B513D4207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C190DF-5687-1695-16FC-74766F677CCD}"/>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6F5466-FA31-CA62-D978-F45442BD4F0D}"/>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14BB135-8E43-65AA-EBA5-B61FE6FFFD21}"/>
              </a:ext>
            </a:extLst>
          </p:cNvPr>
          <p:cNvSpPr/>
          <p:nvPr/>
        </p:nvSpPr>
        <p:spPr>
          <a:xfrm>
            <a:off x="104111" y="1239798"/>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A1356EC-A63D-7A34-CB00-283D1559C6C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46BB527-1D96-0A7F-1633-3C080572B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F577C6A-E44A-2BC7-B31E-2A7056FC0D76}"/>
              </a:ext>
            </a:extLst>
          </p:cNvPr>
          <p:cNvSpPr/>
          <p:nvPr/>
        </p:nvSpPr>
        <p:spPr>
          <a:xfrm>
            <a:off x="3198441" y="454350"/>
            <a:ext cx="5795117"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مزايا  الصورة الذهنية الإيجابية</a:t>
            </a:r>
          </a:p>
        </p:txBody>
      </p:sp>
      <p:sp>
        <p:nvSpPr>
          <p:cNvPr id="4" name="TextBox 3">
            <a:extLst>
              <a:ext uri="{FF2B5EF4-FFF2-40B4-BE49-F238E27FC236}">
                <a16:creationId xmlns:a16="http://schemas.microsoft.com/office/drawing/2014/main" id="{CF14185F-A114-359B-8AF1-5EA86520B6E7}"/>
              </a:ext>
            </a:extLst>
          </p:cNvPr>
          <p:cNvSpPr txBox="1"/>
          <p:nvPr/>
        </p:nvSpPr>
        <p:spPr>
          <a:xfrm>
            <a:off x="623455" y="1558636"/>
            <a:ext cx="10848109" cy="5031442"/>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تعزيز الثقة والمصداقية: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عندما يكوّن الجمهور صورة إيجابية عن المؤسسة، يصبح أكثر استعدادًا لتصديق رسائلها والتعامل معها بثقة.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تحظى شركات مثل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Apple</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Toyota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بثقة عالية بسبب صورتها الذهنية كرموز للجودة والموثوقية.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endParaRPr lang="ar-EG" dirty="0">
              <a:solidFill>
                <a:prstClr val="black"/>
              </a:solidFill>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سهولة إدارة الأزمات:</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حال حدوث أزمة أو انتقادات، تمنح الصورة الإيجابية المؤسسة "رصيدًا معنويًا" يجعل الجمهور أكثر تفهمًا واستعدادًا لمنحها فرصة ثانية.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استطاعت شركة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Johnson &amp; Johnson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احتواء أزمة "تايلينول" (1982) بفضل صورتها كعلامة تهتم بصحة وسلامة المستهلك.</a:t>
            </a:r>
          </a:p>
          <a:p>
            <a:pPr lvl="0" algn="ctr" rtl="1">
              <a:lnSpc>
                <a:spcPct val="150000"/>
              </a:lnSpc>
              <a:buClr>
                <a:srgbClr val="00B0F0"/>
              </a:buClr>
              <a:defRPr/>
            </a:pPr>
            <a:r>
              <a:rPr lang="en-US" dirty="0">
                <a:solidFill>
                  <a:prstClr val="black"/>
                </a:solidFill>
                <a:latin typeface="Alexandria" pitchFamily="2" charset="-78"/>
                <a:cs typeface="Alexandria" pitchFamily="2" charset="-78"/>
                <a:hlinkClick r:id="rId3"/>
              </a:rPr>
              <a:t>https://youtu.be/M3KRLVxN8OE?si=RwTnAVPgCzdXGa1i</a:t>
            </a:r>
            <a:endParaRPr lang="ar-EG"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418395342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763EE-981B-C5CD-D278-3583702DB9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2340BA-12DA-DC99-7623-33325EA0C3C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FE3EE6-F511-903F-C1AE-4A4D625A9C7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2DB1F36-D2E1-9CC2-9590-CE4FFE992D3C}"/>
              </a:ext>
            </a:extLst>
          </p:cNvPr>
          <p:cNvSpPr/>
          <p:nvPr/>
        </p:nvSpPr>
        <p:spPr>
          <a:xfrm>
            <a:off x="104111" y="1239798"/>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33BE05E-FC6C-3E91-0A7E-99B7E52AB4E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1C6AEDB-B61A-B43E-37E9-1F236A573E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20307E2-D455-1769-1815-0A1D8B7285B9}"/>
              </a:ext>
            </a:extLst>
          </p:cNvPr>
          <p:cNvSpPr/>
          <p:nvPr/>
        </p:nvSpPr>
        <p:spPr>
          <a:xfrm>
            <a:off x="3198441" y="454350"/>
            <a:ext cx="5795117"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مزايا  الصورة الذهنية الإيجابية</a:t>
            </a:r>
          </a:p>
        </p:txBody>
      </p:sp>
      <p:sp>
        <p:nvSpPr>
          <p:cNvPr id="4" name="TextBox 3">
            <a:extLst>
              <a:ext uri="{FF2B5EF4-FFF2-40B4-BE49-F238E27FC236}">
                <a16:creationId xmlns:a16="http://schemas.microsoft.com/office/drawing/2014/main" id="{06C7FC80-8786-E87C-EA1F-9F0F4767BBFF}"/>
              </a:ext>
            </a:extLst>
          </p:cNvPr>
          <p:cNvSpPr txBox="1"/>
          <p:nvPr/>
        </p:nvSpPr>
        <p:spPr>
          <a:xfrm>
            <a:off x="1001485" y="1558636"/>
            <a:ext cx="10470079" cy="4200445"/>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دعم تنافسي في السوق:</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الصورة الذهنية الجيدة تمنح المؤسسة ميزة تنافسية حتى في ظل وجود منافسين أكثر تكلفة أو شهرة.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ستاربكس تحظى بتميز تسويقي واسع رغم ارتفاع أسعارها، نظرًا لصورتها كعلامة راقية ومجتمعية.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endParaRPr lang="ar-EG" dirty="0">
              <a:solidFill>
                <a:prstClr val="black"/>
              </a:solidFill>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ولاء العملاء واستمرار التعامل:</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الصورة الإيجابية تبني علاقة عاطفية مع الجمهور، ما يشجعه على التفاعل المستمر والدفاع عن المؤسسة.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العملاء يدافعون عن شركة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Nike</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حتى في حملاتها المثيرة للجدل، نظرًا لصورتها كداعمة للفردية والعدالة الاجتماعية.</a:t>
            </a:r>
          </a:p>
        </p:txBody>
      </p:sp>
    </p:spTree>
    <p:extLst>
      <p:ext uri="{BB962C8B-B14F-4D97-AF65-F5344CB8AC3E}">
        <p14:creationId xmlns:p14="http://schemas.microsoft.com/office/powerpoint/2010/main" val="212575786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019256-3BAF-AC19-A6F1-6250DDAF86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01B845-0563-EB2E-242D-CFE47484DCE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86D6451-A3A5-D5FC-15D6-9B2A366D0AB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180498A-1988-F0CF-BD63-7452052A9F5B}"/>
              </a:ext>
            </a:extLst>
          </p:cNvPr>
          <p:cNvSpPr/>
          <p:nvPr/>
        </p:nvSpPr>
        <p:spPr>
          <a:xfrm>
            <a:off x="104111" y="1239798"/>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2E7713A-6A0F-0271-756A-5C23B1C5746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EA5C748-A3B4-2BEF-6829-BACFB70339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9430F6C-1BFC-B574-5B24-32D02EB676AA}"/>
              </a:ext>
            </a:extLst>
          </p:cNvPr>
          <p:cNvSpPr/>
          <p:nvPr/>
        </p:nvSpPr>
        <p:spPr>
          <a:xfrm>
            <a:off x="3198441" y="454350"/>
            <a:ext cx="5795117"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مزايا  الصورة الذهنية الإيجابية</a:t>
            </a:r>
          </a:p>
        </p:txBody>
      </p:sp>
      <p:sp>
        <p:nvSpPr>
          <p:cNvPr id="4" name="TextBox 3">
            <a:extLst>
              <a:ext uri="{FF2B5EF4-FFF2-40B4-BE49-F238E27FC236}">
                <a16:creationId xmlns:a16="http://schemas.microsoft.com/office/drawing/2014/main" id="{1F350141-5AB0-AA46-62CB-1ECD49F112F3}"/>
              </a:ext>
            </a:extLst>
          </p:cNvPr>
          <p:cNvSpPr txBox="1"/>
          <p:nvPr/>
        </p:nvSpPr>
        <p:spPr>
          <a:xfrm>
            <a:off x="623455" y="1558636"/>
            <a:ext cx="10848109" cy="4200445"/>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جذب الكفاءات والشراكات:</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العلامات التي تحظى بصورة إيجابية تكون أكثر جذبًا للموظفين الجدد والشركاء الاستراتيجيين.</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تُعد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Google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أكثر الشركات التي يسعى الناس للعمل بها نظرًا لصورتها كبيئة عمل محفّزة ومبدعة.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endParaRPr lang="ar-EG" dirty="0">
              <a:solidFill>
                <a:prstClr val="black"/>
              </a:solidFill>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تسهيل التغطية الإعلامية: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الصحافة والإعلام يميلون إلى تغطية أخبار المؤسسات ذات السمعة الجيدة بشكل إيجابي أو حيادي على الأقل.</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الجمعيات الخيرية التي تتمتع بصورة جيدة تحصل على دعم إعلامي أكبر عند إطلاق حملات توعية أو جمع تبرعات.</a:t>
            </a:r>
          </a:p>
        </p:txBody>
      </p:sp>
    </p:spTree>
    <p:extLst>
      <p:ext uri="{BB962C8B-B14F-4D97-AF65-F5344CB8AC3E}">
        <p14:creationId xmlns:p14="http://schemas.microsoft.com/office/powerpoint/2010/main" val="130147519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ABE34-9A6A-D8CD-7F52-941093819F9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048645-7379-C8CA-31A2-A8F329EE0DA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50A6D32-2732-6DD4-B703-2083DBAB29C9}"/>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52D4D19-B8DE-F8E9-1756-D96AA0150755}"/>
              </a:ext>
            </a:extLst>
          </p:cNvPr>
          <p:cNvSpPr/>
          <p:nvPr/>
        </p:nvSpPr>
        <p:spPr>
          <a:xfrm>
            <a:off x="104111" y="1239798"/>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A15AD6D-1CD2-A45E-B778-FBD6383C5E6F}"/>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806DD19-BF10-5ED7-1E46-6488028E6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E835AA0-5F5B-08A7-784B-669B3BC93080}"/>
              </a:ext>
            </a:extLst>
          </p:cNvPr>
          <p:cNvSpPr/>
          <p:nvPr/>
        </p:nvSpPr>
        <p:spPr>
          <a:xfrm>
            <a:off x="3198441" y="454350"/>
            <a:ext cx="5795117"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مزايا  الصورة الذهنية الإيجابية</a:t>
            </a:r>
          </a:p>
        </p:txBody>
      </p:sp>
      <p:sp>
        <p:nvSpPr>
          <p:cNvPr id="4" name="TextBox 3">
            <a:extLst>
              <a:ext uri="{FF2B5EF4-FFF2-40B4-BE49-F238E27FC236}">
                <a16:creationId xmlns:a16="http://schemas.microsoft.com/office/drawing/2014/main" id="{07ED31D2-633B-1D08-B618-A661FF732D3E}"/>
              </a:ext>
            </a:extLst>
          </p:cNvPr>
          <p:cNvSpPr txBox="1"/>
          <p:nvPr/>
        </p:nvSpPr>
        <p:spPr>
          <a:xfrm>
            <a:off x="623455" y="1558636"/>
            <a:ext cx="10848109" cy="2122953"/>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تشجيع المشاركة المجتمعية: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عندما يرى الناس أن المؤسسة ملتزمة بالقيم والمصلحة العامة، يصبحون أكثر رغبة في التفاعل معها ومساندتها.</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حملات التبرع التي تطلقها مؤسسة "الهلال الأحمر" تحظى بتفاعل واسع بسبب صورتها كجهة إنسانية نزيهة.</a:t>
            </a:r>
          </a:p>
        </p:txBody>
      </p:sp>
      <p:sp>
        <p:nvSpPr>
          <p:cNvPr id="6" name="TextBox 5">
            <a:extLst>
              <a:ext uri="{FF2B5EF4-FFF2-40B4-BE49-F238E27FC236}">
                <a16:creationId xmlns:a16="http://schemas.microsoft.com/office/drawing/2014/main" id="{B8950684-F5CB-35B8-F5C2-8DBEAB5B368D}"/>
              </a:ext>
            </a:extLst>
          </p:cNvPr>
          <p:cNvSpPr txBox="1"/>
          <p:nvPr/>
        </p:nvSpPr>
        <p:spPr>
          <a:xfrm>
            <a:off x="2813980" y="4173567"/>
            <a:ext cx="8898818" cy="1292020"/>
          </a:xfrm>
          <a:prstGeom prst="rect">
            <a:avLst/>
          </a:prstGeom>
          <a:noFill/>
        </p:spPr>
        <p:txBody>
          <a:bodyPr wrap="square" rtlCol="1">
            <a:spAutoFit/>
          </a:bodyPr>
          <a:lstStyle/>
          <a:p>
            <a:pPr algn="ctr" rtl="1">
              <a:lnSpc>
                <a:spcPct val="150000"/>
              </a:lnSpc>
            </a:pPr>
            <a:r>
              <a:rPr lang="ar-EG" b="1" dirty="0">
                <a:solidFill>
                  <a:srgbClr val="C00000"/>
                </a:solidFill>
                <a:latin typeface="Alexandria" pitchFamily="2" charset="-78"/>
                <a:cs typeface="Alexandria" pitchFamily="2" charset="-78"/>
              </a:rPr>
              <a:t>الصورة الذهنية الإيجابية ليست مجرد "انطباع جميل"، بل هي أداة استراتيجية تُبنى بجهد طويل، وتنعكس على الثقة، والربحية، والقدرة على التأثير في الجمهور والمجتمع.</a:t>
            </a:r>
          </a:p>
        </p:txBody>
      </p:sp>
      <p:pic>
        <p:nvPicPr>
          <p:cNvPr id="8" name="Picture 7">
            <a:extLst>
              <a:ext uri="{FF2B5EF4-FFF2-40B4-BE49-F238E27FC236}">
                <a16:creationId xmlns:a16="http://schemas.microsoft.com/office/drawing/2014/main" id="{3464C773-7CFC-72AB-B255-4AF03B38A47C}"/>
              </a:ext>
            </a:extLst>
          </p:cNvPr>
          <p:cNvPicPr>
            <a:picLocks noChangeAspect="1"/>
          </p:cNvPicPr>
          <p:nvPr/>
        </p:nvPicPr>
        <p:blipFill>
          <a:blip r:embed="rId3">
            <a:extLst>
              <a:ext uri="{28A0092B-C50C-407E-A947-70E740481C1C}">
                <a14:useLocalDpi xmlns:a14="http://schemas.microsoft.com/office/drawing/2010/main" val="0"/>
              </a:ext>
            </a:extLst>
          </a:blip>
          <a:srcRect l="13807" t="4637" r="13921" b="13461"/>
          <a:stretch>
            <a:fillRect/>
          </a:stretch>
        </p:blipFill>
        <p:spPr>
          <a:xfrm flipH="1">
            <a:off x="249570" y="3325091"/>
            <a:ext cx="2564410" cy="2906108"/>
          </a:xfrm>
          <a:prstGeom prst="rect">
            <a:avLst/>
          </a:prstGeom>
        </p:spPr>
      </p:pic>
    </p:spTree>
    <p:extLst>
      <p:ext uri="{BB962C8B-B14F-4D97-AF65-F5344CB8AC3E}">
        <p14:creationId xmlns:p14="http://schemas.microsoft.com/office/powerpoint/2010/main" val="386915514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214DF-8414-7C9C-9C78-FBD2467C23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F31FB5-B365-55D5-DDD4-9C089FF5EAE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B945399-5103-9127-B179-B70D6A245BA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54B5E2B-0418-D244-0412-478C421E3271}"/>
              </a:ext>
            </a:extLst>
          </p:cNvPr>
          <p:cNvSpPr/>
          <p:nvPr/>
        </p:nvSpPr>
        <p:spPr>
          <a:xfrm>
            <a:off x="32960" y="1261929"/>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65804BE-2FDF-8A34-8719-EE84A970D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66A2C02-9221-8F7A-5AAF-B7E0437B8E27}"/>
              </a:ext>
            </a:extLst>
          </p:cNvPr>
          <p:cNvSpPr/>
          <p:nvPr/>
        </p:nvSpPr>
        <p:spPr>
          <a:xfrm>
            <a:off x="2485572" y="506018"/>
            <a:ext cx="8702158"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أساليب صناعة الصورة الذهنية في الإعلام الرقمي</a:t>
            </a:r>
          </a:p>
        </p:txBody>
      </p:sp>
      <p:grpSp>
        <p:nvGrpSpPr>
          <p:cNvPr id="93" name="Group 92">
            <a:extLst>
              <a:ext uri="{FF2B5EF4-FFF2-40B4-BE49-F238E27FC236}">
                <a16:creationId xmlns:a16="http://schemas.microsoft.com/office/drawing/2014/main" id="{5F32B552-D6F8-247D-30D5-4EA0F074901C}"/>
              </a:ext>
            </a:extLst>
          </p:cNvPr>
          <p:cNvGrpSpPr/>
          <p:nvPr/>
        </p:nvGrpSpPr>
        <p:grpSpPr>
          <a:xfrm>
            <a:off x="142399" y="1895649"/>
            <a:ext cx="11501288" cy="3786136"/>
            <a:chOff x="1810422" y="1588126"/>
            <a:chExt cx="8431347" cy="3786136"/>
          </a:xfrm>
        </p:grpSpPr>
        <p:sp>
          <p:nvSpPr>
            <p:cNvPr id="4" name="Freeform: Shape 3">
              <a:extLst>
                <a:ext uri="{FF2B5EF4-FFF2-40B4-BE49-F238E27FC236}">
                  <a16:creationId xmlns:a16="http://schemas.microsoft.com/office/drawing/2014/main" id="{7F891717-7257-3B3F-7F81-A48049FCA553}"/>
                </a:ext>
              </a:extLst>
            </p:cNvPr>
            <p:cNvSpPr/>
            <p:nvPr/>
          </p:nvSpPr>
          <p:spPr>
            <a:xfrm>
              <a:off x="2225112" y="2462151"/>
              <a:ext cx="7741778" cy="2297430"/>
            </a:xfrm>
            <a:custGeom>
              <a:avLst/>
              <a:gdLst>
                <a:gd name="connsiteX0" fmla="*/ 1572139 w 7189007"/>
                <a:gd name="connsiteY0" fmla="*/ 0 h 2133391"/>
                <a:gd name="connsiteX1" fmla="*/ 1572258 w 7189007"/>
                <a:gd name="connsiteY1" fmla="*/ 12 h 2133391"/>
                <a:gd name="connsiteX2" fmla="*/ 1572376 w 7189007"/>
                <a:gd name="connsiteY2" fmla="*/ 0 h 2133391"/>
                <a:gd name="connsiteX3" fmla="*/ 1969241 w 7189007"/>
                <a:gd name="connsiteY3" fmla="*/ 164386 h 2133391"/>
                <a:gd name="connsiteX4" fmla="*/ 1973753 w 7189007"/>
                <a:gd name="connsiteY4" fmla="*/ 170199 h 2133391"/>
                <a:gd name="connsiteX5" fmla="*/ 2040924 w 7189007"/>
                <a:gd name="connsiteY5" fmla="*/ 252431 h 2133391"/>
                <a:gd name="connsiteX6" fmla="*/ 2047952 w 7189007"/>
                <a:gd name="connsiteY6" fmla="*/ 265786 h 2133391"/>
                <a:gd name="connsiteX7" fmla="*/ 2055930 w 7189007"/>
                <a:gd name="connsiteY7" fmla="*/ 276064 h 2133391"/>
                <a:gd name="connsiteX8" fmla="*/ 2068230 w 7189007"/>
                <a:gd name="connsiteY8" fmla="*/ 304320 h 2133391"/>
                <a:gd name="connsiteX9" fmla="*/ 2092295 w 7189007"/>
                <a:gd name="connsiteY9" fmla="*/ 350052 h 2133391"/>
                <a:gd name="connsiteX10" fmla="*/ 2101167 w 7189007"/>
                <a:gd name="connsiteY10" fmla="*/ 379988 h 2133391"/>
                <a:gd name="connsiteX11" fmla="*/ 2110512 w 7189007"/>
                <a:gd name="connsiteY11" fmla="*/ 401456 h 2133391"/>
                <a:gd name="connsiteX12" fmla="*/ 2114477 w 7189007"/>
                <a:gd name="connsiteY12" fmla="*/ 424901 h 2133391"/>
                <a:gd name="connsiteX13" fmla="*/ 2123117 w 7189007"/>
                <a:gd name="connsiteY13" fmla="*/ 454056 h 2133391"/>
                <a:gd name="connsiteX14" fmla="*/ 2127967 w 7189007"/>
                <a:gd name="connsiteY14" fmla="*/ 504655 h 2133391"/>
                <a:gd name="connsiteX15" fmla="*/ 2132986 w 7189007"/>
                <a:gd name="connsiteY15" fmla="*/ 534328 h 2133391"/>
                <a:gd name="connsiteX16" fmla="*/ 2132054 w 7189007"/>
                <a:gd name="connsiteY16" fmla="*/ 547301 h 2133391"/>
                <a:gd name="connsiteX17" fmla="*/ 2133392 w 7189007"/>
                <a:gd name="connsiteY17" fmla="*/ 561252 h 2133391"/>
                <a:gd name="connsiteX18" fmla="*/ 2124061 w 7189007"/>
                <a:gd name="connsiteY18" fmla="*/ 658598 h 2133391"/>
                <a:gd name="connsiteX19" fmla="*/ 2123354 w 7189007"/>
                <a:gd name="connsiteY19" fmla="*/ 668447 h 2133391"/>
                <a:gd name="connsiteX20" fmla="*/ 2102957 w 7189007"/>
                <a:gd name="connsiteY20" fmla="*/ 737273 h 2133391"/>
                <a:gd name="connsiteX21" fmla="*/ 2098597 w 7189007"/>
                <a:gd name="connsiteY21" fmla="*/ 797980 h 2133391"/>
                <a:gd name="connsiteX22" fmla="*/ 2174174 w 7189007"/>
                <a:gd name="connsiteY22" fmla="*/ 968726 h 2133391"/>
                <a:gd name="connsiteX23" fmla="*/ 2406823 w 7189007"/>
                <a:gd name="connsiteY23" fmla="*/ 1039857 h 2133391"/>
                <a:gd name="connsiteX24" fmla="*/ 2411034 w 7189007"/>
                <a:gd name="connsiteY24" fmla="*/ 1038609 h 2133391"/>
                <a:gd name="connsiteX25" fmla="*/ 2423703 w 7189007"/>
                <a:gd name="connsiteY25" fmla="*/ 1034003 h 2133391"/>
                <a:gd name="connsiteX26" fmla="*/ 2464929 w 7189007"/>
                <a:gd name="connsiteY26" fmla="*/ 1024461 h 2133391"/>
                <a:gd name="connsiteX27" fmla="*/ 2476067 w 7189007"/>
                <a:gd name="connsiteY27" fmla="*/ 1021160 h 2133391"/>
                <a:gd name="connsiteX28" fmla="*/ 2483345 w 7189007"/>
                <a:gd name="connsiteY28" fmla="*/ 1020199 h 2133391"/>
                <a:gd name="connsiteX29" fmla="*/ 2489594 w 7189007"/>
                <a:gd name="connsiteY29" fmla="*/ 1018752 h 2133391"/>
                <a:gd name="connsiteX30" fmla="*/ 2515168 w 7189007"/>
                <a:gd name="connsiteY30" fmla="*/ 1015994 h 2133391"/>
                <a:gd name="connsiteX31" fmla="*/ 2542893 w 7189007"/>
                <a:gd name="connsiteY31" fmla="*/ 1012331 h 2133391"/>
                <a:gd name="connsiteX32" fmla="*/ 2549909 w 7189007"/>
                <a:gd name="connsiteY32" fmla="*/ 1012247 h 2133391"/>
                <a:gd name="connsiteX33" fmla="*/ 2556576 w 7189007"/>
                <a:gd name="connsiteY33" fmla="*/ 1011528 h 2133391"/>
                <a:gd name="connsiteX34" fmla="*/ 2583381 w 7189007"/>
                <a:gd name="connsiteY34" fmla="*/ 1011848 h 2133391"/>
                <a:gd name="connsiteX35" fmla="*/ 2610186 w 7189007"/>
                <a:gd name="connsiteY35" fmla="*/ 1011528 h 2133391"/>
                <a:gd name="connsiteX36" fmla="*/ 2616853 w 7189007"/>
                <a:gd name="connsiteY36" fmla="*/ 1012247 h 2133391"/>
                <a:gd name="connsiteX37" fmla="*/ 2623870 w 7189007"/>
                <a:gd name="connsiteY37" fmla="*/ 1012331 h 2133391"/>
                <a:gd name="connsiteX38" fmla="*/ 2651596 w 7189007"/>
                <a:gd name="connsiteY38" fmla="*/ 1015994 h 2133391"/>
                <a:gd name="connsiteX39" fmla="*/ 2677168 w 7189007"/>
                <a:gd name="connsiteY39" fmla="*/ 1018752 h 2133391"/>
                <a:gd name="connsiteX40" fmla="*/ 2683417 w 7189007"/>
                <a:gd name="connsiteY40" fmla="*/ 1020199 h 2133391"/>
                <a:gd name="connsiteX41" fmla="*/ 2690695 w 7189007"/>
                <a:gd name="connsiteY41" fmla="*/ 1021160 h 2133391"/>
                <a:gd name="connsiteX42" fmla="*/ 2701834 w 7189007"/>
                <a:gd name="connsiteY42" fmla="*/ 1024461 h 2133391"/>
                <a:gd name="connsiteX43" fmla="*/ 2743059 w 7189007"/>
                <a:gd name="connsiteY43" fmla="*/ 1034003 h 2133391"/>
                <a:gd name="connsiteX44" fmla="*/ 2764898 w 7189007"/>
                <a:gd name="connsiteY44" fmla="*/ 1041943 h 2133391"/>
                <a:gd name="connsiteX45" fmla="*/ 2820227 w 7189007"/>
                <a:gd name="connsiteY45" fmla="*/ 1045917 h 2133391"/>
                <a:gd name="connsiteX46" fmla="*/ 2990974 w 7189007"/>
                <a:gd name="connsiteY46" fmla="*/ 970340 h 2133391"/>
                <a:gd name="connsiteX47" fmla="*/ 3062104 w 7189007"/>
                <a:gd name="connsiteY47" fmla="*/ 737691 h 2133391"/>
                <a:gd name="connsiteX48" fmla="*/ 3057074 w 7189007"/>
                <a:gd name="connsiteY48" fmla="*/ 720715 h 2133391"/>
                <a:gd name="connsiteX49" fmla="*/ 3058856 w 7189007"/>
                <a:gd name="connsiteY49" fmla="*/ 720575 h 2133391"/>
                <a:gd name="connsiteX50" fmla="*/ 3043408 w 7189007"/>
                <a:gd name="connsiteY50" fmla="*/ 668447 h 2133391"/>
                <a:gd name="connsiteX51" fmla="*/ 3042701 w 7189007"/>
                <a:gd name="connsiteY51" fmla="*/ 658597 h 2133391"/>
                <a:gd name="connsiteX52" fmla="*/ 3033371 w 7189007"/>
                <a:gd name="connsiteY52" fmla="*/ 561252 h 2133391"/>
                <a:gd name="connsiteX53" fmla="*/ 3034708 w 7189007"/>
                <a:gd name="connsiteY53" fmla="*/ 547303 h 2133391"/>
                <a:gd name="connsiteX54" fmla="*/ 3033776 w 7189007"/>
                <a:gd name="connsiteY54" fmla="*/ 534328 h 2133391"/>
                <a:gd name="connsiteX55" fmla="*/ 3038796 w 7189007"/>
                <a:gd name="connsiteY55" fmla="*/ 504649 h 2133391"/>
                <a:gd name="connsiteX56" fmla="*/ 3043645 w 7189007"/>
                <a:gd name="connsiteY56" fmla="*/ 454056 h 2133391"/>
                <a:gd name="connsiteX57" fmla="*/ 3052284 w 7189007"/>
                <a:gd name="connsiteY57" fmla="*/ 424905 h 2133391"/>
                <a:gd name="connsiteX58" fmla="*/ 3056250 w 7189007"/>
                <a:gd name="connsiteY58" fmla="*/ 401456 h 2133391"/>
                <a:gd name="connsiteX59" fmla="*/ 3065597 w 7189007"/>
                <a:gd name="connsiteY59" fmla="*/ 379984 h 2133391"/>
                <a:gd name="connsiteX60" fmla="*/ 3074467 w 7189007"/>
                <a:gd name="connsiteY60" fmla="*/ 350052 h 2133391"/>
                <a:gd name="connsiteX61" fmla="*/ 3098530 w 7189007"/>
                <a:gd name="connsiteY61" fmla="*/ 304325 h 2133391"/>
                <a:gd name="connsiteX62" fmla="*/ 3110832 w 7189007"/>
                <a:gd name="connsiteY62" fmla="*/ 276064 h 2133391"/>
                <a:gd name="connsiteX63" fmla="*/ 3118812 w 7189007"/>
                <a:gd name="connsiteY63" fmla="*/ 265784 h 2133391"/>
                <a:gd name="connsiteX64" fmla="*/ 3125838 w 7189007"/>
                <a:gd name="connsiteY64" fmla="*/ 252431 h 2133391"/>
                <a:gd name="connsiteX65" fmla="*/ 3192990 w 7189007"/>
                <a:gd name="connsiteY65" fmla="*/ 170222 h 2133391"/>
                <a:gd name="connsiteX66" fmla="*/ 3197520 w 7189007"/>
                <a:gd name="connsiteY66" fmla="*/ 164386 h 2133391"/>
                <a:gd name="connsiteX67" fmla="*/ 3594385 w 7189007"/>
                <a:gd name="connsiteY67" fmla="*/ 0 h 2133391"/>
                <a:gd name="connsiteX68" fmla="*/ 3594504 w 7189007"/>
                <a:gd name="connsiteY68" fmla="*/ 12 h 2133391"/>
                <a:gd name="connsiteX69" fmla="*/ 3594622 w 7189007"/>
                <a:gd name="connsiteY69" fmla="*/ 0 h 2133391"/>
                <a:gd name="connsiteX70" fmla="*/ 3991487 w 7189007"/>
                <a:gd name="connsiteY70" fmla="*/ 164386 h 2133391"/>
                <a:gd name="connsiteX71" fmla="*/ 3995998 w 7189007"/>
                <a:gd name="connsiteY71" fmla="*/ 170198 h 2133391"/>
                <a:gd name="connsiteX72" fmla="*/ 4063170 w 7189007"/>
                <a:gd name="connsiteY72" fmla="*/ 252431 h 2133391"/>
                <a:gd name="connsiteX73" fmla="*/ 4070199 w 7189007"/>
                <a:gd name="connsiteY73" fmla="*/ 265787 h 2133391"/>
                <a:gd name="connsiteX74" fmla="*/ 4078176 w 7189007"/>
                <a:gd name="connsiteY74" fmla="*/ 276064 h 2133391"/>
                <a:gd name="connsiteX75" fmla="*/ 4090473 w 7189007"/>
                <a:gd name="connsiteY75" fmla="*/ 304315 h 2133391"/>
                <a:gd name="connsiteX76" fmla="*/ 4114541 w 7189007"/>
                <a:gd name="connsiteY76" fmla="*/ 350052 h 2133391"/>
                <a:gd name="connsiteX77" fmla="*/ 4123414 w 7189007"/>
                <a:gd name="connsiteY77" fmla="*/ 379990 h 2133391"/>
                <a:gd name="connsiteX78" fmla="*/ 4132757 w 7189007"/>
                <a:gd name="connsiteY78" fmla="*/ 401456 h 2133391"/>
                <a:gd name="connsiteX79" fmla="*/ 4136722 w 7189007"/>
                <a:gd name="connsiteY79" fmla="*/ 424898 h 2133391"/>
                <a:gd name="connsiteX80" fmla="*/ 4145364 w 7189007"/>
                <a:gd name="connsiteY80" fmla="*/ 454056 h 2133391"/>
                <a:gd name="connsiteX81" fmla="*/ 4150214 w 7189007"/>
                <a:gd name="connsiteY81" fmla="*/ 504659 h 2133391"/>
                <a:gd name="connsiteX82" fmla="*/ 4155232 w 7189007"/>
                <a:gd name="connsiteY82" fmla="*/ 534328 h 2133391"/>
                <a:gd name="connsiteX83" fmla="*/ 4154301 w 7189007"/>
                <a:gd name="connsiteY83" fmla="*/ 547300 h 2133391"/>
                <a:gd name="connsiteX84" fmla="*/ 4155638 w 7189007"/>
                <a:gd name="connsiteY84" fmla="*/ 561252 h 2133391"/>
                <a:gd name="connsiteX85" fmla="*/ 4146307 w 7189007"/>
                <a:gd name="connsiteY85" fmla="*/ 658602 h 2133391"/>
                <a:gd name="connsiteX86" fmla="*/ 4145600 w 7189007"/>
                <a:gd name="connsiteY86" fmla="*/ 668447 h 2133391"/>
                <a:gd name="connsiteX87" fmla="*/ 4125203 w 7189007"/>
                <a:gd name="connsiteY87" fmla="*/ 737273 h 2133391"/>
                <a:gd name="connsiteX88" fmla="*/ 4120843 w 7189007"/>
                <a:gd name="connsiteY88" fmla="*/ 797980 h 2133391"/>
                <a:gd name="connsiteX89" fmla="*/ 4196420 w 7189007"/>
                <a:gd name="connsiteY89" fmla="*/ 968726 h 2133391"/>
                <a:gd name="connsiteX90" fmla="*/ 4429069 w 7189007"/>
                <a:gd name="connsiteY90" fmla="*/ 1039857 h 2133391"/>
                <a:gd name="connsiteX91" fmla="*/ 4433289 w 7189007"/>
                <a:gd name="connsiteY91" fmla="*/ 1038607 h 2133391"/>
                <a:gd name="connsiteX92" fmla="*/ 4445951 w 7189007"/>
                <a:gd name="connsiteY92" fmla="*/ 1034003 h 2133391"/>
                <a:gd name="connsiteX93" fmla="*/ 4487168 w 7189007"/>
                <a:gd name="connsiteY93" fmla="*/ 1024463 h 2133391"/>
                <a:gd name="connsiteX94" fmla="*/ 4498312 w 7189007"/>
                <a:gd name="connsiteY94" fmla="*/ 1021160 h 2133391"/>
                <a:gd name="connsiteX95" fmla="*/ 4505594 w 7189007"/>
                <a:gd name="connsiteY95" fmla="*/ 1020198 h 2133391"/>
                <a:gd name="connsiteX96" fmla="*/ 4511842 w 7189007"/>
                <a:gd name="connsiteY96" fmla="*/ 1018752 h 2133391"/>
                <a:gd name="connsiteX97" fmla="*/ 4537405 w 7189007"/>
                <a:gd name="connsiteY97" fmla="*/ 1015995 h 2133391"/>
                <a:gd name="connsiteX98" fmla="*/ 4565138 w 7189007"/>
                <a:gd name="connsiteY98" fmla="*/ 1012331 h 2133391"/>
                <a:gd name="connsiteX99" fmla="*/ 4572157 w 7189007"/>
                <a:gd name="connsiteY99" fmla="*/ 1012247 h 2133391"/>
                <a:gd name="connsiteX100" fmla="*/ 4578823 w 7189007"/>
                <a:gd name="connsiteY100" fmla="*/ 1011528 h 2133391"/>
                <a:gd name="connsiteX101" fmla="*/ 4605628 w 7189007"/>
                <a:gd name="connsiteY101" fmla="*/ 1011848 h 2133391"/>
                <a:gd name="connsiteX102" fmla="*/ 4632432 w 7189007"/>
                <a:gd name="connsiteY102" fmla="*/ 1011528 h 2133391"/>
                <a:gd name="connsiteX103" fmla="*/ 4639098 w 7189007"/>
                <a:gd name="connsiteY103" fmla="*/ 1012247 h 2133391"/>
                <a:gd name="connsiteX104" fmla="*/ 4646116 w 7189007"/>
                <a:gd name="connsiteY104" fmla="*/ 1012331 h 2133391"/>
                <a:gd name="connsiteX105" fmla="*/ 4673848 w 7189007"/>
                <a:gd name="connsiteY105" fmla="*/ 1015995 h 2133391"/>
                <a:gd name="connsiteX106" fmla="*/ 4699414 w 7189007"/>
                <a:gd name="connsiteY106" fmla="*/ 1018752 h 2133391"/>
                <a:gd name="connsiteX107" fmla="*/ 4705662 w 7189007"/>
                <a:gd name="connsiteY107" fmla="*/ 1020198 h 2133391"/>
                <a:gd name="connsiteX108" fmla="*/ 4712942 w 7189007"/>
                <a:gd name="connsiteY108" fmla="*/ 1021160 h 2133391"/>
                <a:gd name="connsiteX109" fmla="*/ 4724085 w 7189007"/>
                <a:gd name="connsiteY109" fmla="*/ 1024462 h 2133391"/>
                <a:gd name="connsiteX110" fmla="*/ 4765305 w 7189007"/>
                <a:gd name="connsiteY110" fmla="*/ 1034003 h 2133391"/>
                <a:gd name="connsiteX111" fmla="*/ 4787143 w 7189007"/>
                <a:gd name="connsiteY111" fmla="*/ 1041943 h 2133391"/>
                <a:gd name="connsiteX112" fmla="*/ 4842475 w 7189007"/>
                <a:gd name="connsiteY112" fmla="*/ 1045917 h 2133391"/>
                <a:gd name="connsiteX113" fmla="*/ 5013221 w 7189007"/>
                <a:gd name="connsiteY113" fmla="*/ 970340 h 2133391"/>
                <a:gd name="connsiteX114" fmla="*/ 5084351 w 7189007"/>
                <a:gd name="connsiteY114" fmla="*/ 737691 h 2133391"/>
                <a:gd name="connsiteX115" fmla="*/ 5079321 w 7189007"/>
                <a:gd name="connsiteY115" fmla="*/ 720715 h 2133391"/>
                <a:gd name="connsiteX116" fmla="*/ 5081103 w 7189007"/>
                <a:gd name="connsiteY116" fmla="*/ 720575 h 2133391"/>
                <a:gd name="connsiteX117" fmla="*/ 5065655 w 7189007"/>
                <a:gd name="connsiteY117" fmla="*/ 668447 h 2133391"/>
                <a:gd name="connsiteX118" fmla="*/ 5059325 w 7189007"/>
                <a:gd name="connsiteY118" fmla="*/ 580302 h 2133391"/>
                <a:gd name="connsiteX119" fmla="*/ 5055618 w 7189007"/>
                <a:gd name="connsiteY119" fmla="*/ 561252 h 2133391"/>
                <a:gd name="connsiteX120" fmla="*/ 5057326 w 7189007"/>
                <a:gd name="connsiteY120" fmla="*/ 552473 h 2133391"/>
                <a:gd name="connsiteX121" fmla="*/ 5056023 w 7189007"/>
                <a:gd name="connsiteY121" fmla="*/ 534328 h 2133391"/>
                <a:gd name="connsiteX122" fmla="*/ 5078497 w 7189007"/>
                <a:gd name="connsiteY122" fmla="*/ 401456 h 2133391"/>
                <a:gd name="connsiteX123" fmla="*/ 5093353 w 7189007"/>
                <a:gd name="connsiteY123" fmla="*/ 367328 h 2133391"/>
                <a:gd name="connsiteX124" fmla="*/ 5096714 w 7189007"/>
                <a:gd name="connsiteY124" fmla="*/ 350052 h 2133391"/>
                <a:gd name="connsiteX125" fmla="*/ 5120777 w 7189007"/>
                <a:gd name="connsiteY125" fmla="*/ 304325 h 2133391"/>
                <a:gd name="connsiteX126" fmla="*/ 5133079 w 7189007"/>
                <a:gd name="connsiteY126" fmla="*/ 276064 h 2133391"/>
                <a:gd name="connsiteX127" fmla="*/ 5141059 w 7189007"/>
                <a:gd name="connsiteY127" fmla="*/ 265784 h 2133391"/>
                <a:gd name="connsiteX128" fmla="*/ 5148085 w 7189007"/>
                <a:gd name="connsiteY128" fmla="*/ 252431 h 2133391"/>
                <a:gd name="connsiteX129" fmla="*/ 5215235 w 7189007"/>
                <a:gd name="connsiteY129" fmla="*/ 170224 h 2133391"/>
                <a:gd name="connsiteX130" fmla="*/ 5219767 w 7189007"/>
                <a:gd name="connsiteY130" fmla="*/ 164386 h 2133391"/>
                <a:gd name="connsiteX131" fmla="*/ 5616632 w 7189007"/>
                <a:gd name="connsiteY131" fmla="*/ 0 h 2133391"/>
                <a:gd name="connsiteX132" fmla="*/ 5616751 w 7189007"/>
                <a:gd name="connsiteY132" fmla="*/ 12 h 2133391"/>
                <a:gd name="connsiteX133" fmla="*/ 5616869 w 7189007"/>
                <a:gd name="connsiteY133" fmla="*/ 0 h 2133391"/>
                <a:gd name="connsiteX134" fmla="*/ 6013734 w 7189007"/>
                <a:gd name="connsiteY134" fmla="*/ 164386 h 2133391"/>
                <a:gd name="connsiteX135" fmla="*/ 6018264 w 7189007"/>
                <a:gd name="connsiteY135" fmla="*/ 170221 h 2133391"/>
                <a:gd name="connsiteX136" fmla="*/ 6085417 w 7189007"/>
                <a:gd name="connsiteY136" fmla="*/ 252431 h 2133391"/>
                <a:gd name="connsiteX137" fmla="*/ 6092444 w 7189007"/>
                <a:gd name="connsiteY137" fmla="*/ 265785 h 2133391"/>
                <a:gd name="connsiteX138" fmla="*/ 6100423 w 7189007"/>
                <a:gd name="connsiteY138" fmla="*/ 276064 h 2133391"/>
                <a:gd name="connsiteX139" fmla="*/ 6112723 w 7189007"/>
                <a:gd name="connsiteY139" fmla="*/ 304322 h 2133391"/>
                <a:gd name="connsiteX140" fmla="*/ 6136788 w 7189007"/>
                <a:gd name="connsiteY140" fmla="*/ 350052 h 2133391"/>
                <a:gd name="connsiteX141" fmla="*/ 6140150 w 7189007"/>
                <a:gd name="connsiteY141" fmla="*/ 367330 h 2133391"/>
                <a:gd name="connsiteX142" fmla="*/ 6155004 w 7189007"/>
                <a:gd name="connsiteY142" fmla="*/ 401456 h 2133391"/>
                <a:gd name="connsiteX143" fmla="*/ 6177479 w 7189007"/>
                <a:gd name="connsiteY143" fmla="*/ 534328 h 2133391"/>
                <a:gd name="connsiteX144" fmla="*/ 6176176 w 7189007"/>
                <a:gd name="connsiteY144" fmla="*/ 552472 h 2133391"/>
                <a:gd name="connsiteX145" fmla="*/ 6177885 w 7189007"/>
                <a:gd name="connsiteY145" fmla="*/ 561252 h 2133391"/>
                <a:gd name="connsiteX146" fmla="*/ 6174177 w 7189007"/>
                <a:gd name="connsiteY146" fmla="*/ 580303 h 2133391"/>
                <a:gd name="connsiteX147" fmla="*/ 6167847 w 7189007"/>
                <a:gd name="connsiteY147" fmla="*/ 668447 h 2133391"/>
                <a:gd name="connsiteX148" fmla="*/ 6147450 w 7189007"/>
                <a:gd name="connsiteY148" fmla="*/ 737273 h 2133391"/>
                <a:gd name="connsiteX149" fmla="*/ 6143090 w 7189007"/>
                <a:gd name="connsiteY149" fmla="*/ 797980 h 2133391"/>
                <a:gd name="connsiteX150" fmla="*/ 6218667 w 7189007"/>
                <a:gd name="connsiteY150" fmla="*/ 968726 h 2133391"/>
                <a:gd name="connsiteX151" fmla="*/ 6451316 w 7189007"/>
                <a:gd name="connsiteY151" fmla="*/ 1039857 h 2133391"/>
                <a:gd name="connsiteX152" fmla="*/ 6468291 w 7189007"/>
                <a:gd name="connsiteY152" fmla="*/ 1034826 h 2133391"/>
                <a:gd name="connsiteX153" fmla="*/ 6468432 w 7189007"/>
                <a:gd name="connsiteY153" fmla="*/ 1036608 h 2133391"/>
                <a:gd name="connsiteX154" fmla="*/ 6520559 w 7189007"/>
                <a:gd name="connsiteY154" fmla="*/ 1021160 h 2133391"/>
                <a:gd name="connsiteX155" fmla="*/ 7024620 w 7189007"/>
                <a:gd name="connsiteY155" fmla="*/ 1175273 h 2133391"/>
                <a:gd name="connsiteX156" fmla="*/ 7024620 w 7189007"/>
                <a:gd name="connsiteY156" fmla="*/ 1969003 h 2133391"/>
                <a:gd name="connsiteX157" fmla="*/ 6230890 w 7189007"/>
                <a:gd name="connsiteY157" fmla="*/ 1969003 h 2133391"/>
                <a:gd name="connsiteX158" fmla="*/ 6076777 w 7189007"/>
                <a:gd name="connsiteY158" fmla="*/ 1464942 h 2133391"/>
                <a:gd name="connsiteX159" fmla="*/ 6093888 w 7189007"/>
                <a:gd name="connsiteY159" fmla="*/ 1407204 h 2133391"/>
                <a:gd name="connsiteX160" fmla="*/ 6092141 w 7189007"/>
                <a:gd name="connsiteY160" fmla="*/ 1406944 h 2133391"/>
                <a:gd name="connsiteX161" fmla="*/ 6095474 w 7189007"/>
                <a:gd name="connsiteY161" fmla="*/ 1395699 h 2133391"/>
                <a:gd name="connsiteX162" fmla="*/ 6024343 w 7189007"/>
                <a:gd name="connsiteY162" fmla="*/ 1163050 h 2133391"/>
                <a:gd name="connsiteX163" fmla="*/ 5853596 w 7189007"/>
                <a:gd name="connsiteY163" fmla="*/ 1087473 h 2133391"/>
                <a:gd name="connsiteX164" fmla="*/ 5798267 w 7189007"/>
                <a:gd name="connsiteY164" fmla="*/ 1091447 h 2133391"/>
                <a:gd name="connsiteX165" fmla="*/ 5776429 w 7189007"/>
                <a:gd name="connsiteY165" fmla="*/ 1099387 h 2133391"/>
                <a:gd name="connsiteX166" fmla="*/ 5735202 w 7189007"/>
                <a:gd name="connsiteY166" fmla="*/ 1108929 h 2133391"/>
                <a:gd name="connsiteX167" fmla="*/ 5724064 w 7189007"/>
                <a:gd name="connsiteY167" fmla="*/ 1112230 h 2133391"/>
                <a:gd name="connsiteX168" fmla="*/ 5716786 w 7189007"/>
                <a:gd name="connsiteY168" fmla="*/ 1113192 h 2133391"/>
                <a:gd name="connsiteX169" fmla="*/ 5710538 w 7189007"/>
                <a:gd name="connsiteY169" fmla="*/ 1114638 h 2133391"/>
                <a:gd name="connsiteX170" fmla="*/ 5684969 w 7189007"/>
                <a:gd name="connsiteY170" fmla="*/ 1117396 h 2133391"/>
                <a:gd name="connsiteX171" fmla="*/ 5657238 w 7189007"/>
                <a:gd name="connsiteY171" fmla="*/ 1121059 h 2133391"/>
                <a:gd name="connsiteX172" fmla="*/ 5650222 w 7189007"/>
                <a:gd name="connsiteY172" fmla="*/ 1121143 h 2133391"/>
                <a:gd name="connsiteX173" fmla="*/ 5643556 w 7189007"/>
                <a:gd name="connsiteY173" fmla="*/ 1121862 h 2133391"/>
                <a:gd name="connsiteX174" fmla="*/ 5616751 w 7189007"/>
                <a:gd name="connsiteY174" fmla="*/ 1121542 h 2133391"/>
                <a:gd name="connsiteX175" fmla="*/ 5589945 w 7189007"/>
                <a:gd name="connsiteY175" fmla="*/ 1121862 h 2133391"/>
                <a:gd name="connsiteX176" fmla="*/ 5583280 w 7189007"/>
                <a:gd name="connsiteY176" fmla="*/ 1121143 h 2133391"/>
                <a:gd name="connsiteX177" fmla="*/ 5576263 w 7189007"/>
                <a:gd name="connsiteY177" fmla="*/ 1121059 h 2133391"/>
                <a:gd name="connsiteX178" fmla="*/ 5548533 w 7189007"/>
                <a:gd name="connsiteY178" fmla="*/ 1117396 h 2133391"/>
                <a:gd name="connsiteX179" fmla="*/ 5522964 w 7189007"/>
                <a:gd name="connsiteY179" fmla="*/ 1114638 h 2133391"/>
                <a:gd name="connsiteX180" fmla="*/ 5516716 w 7189007"/>
                <a:gd name="connsiteY180" fmla="*/ 1113192 h 2133391"/>
                <a:gd name="connsiteX181" fmla="*/ 5509437 w 7189007"/>
                <a:gd name="connsiteY181" fmla="*/ 1112230 h 2133391"/>
                <a:gd name="connsiteX182" fmla="*/ 5498297 w 7189007"/>
                <a:gd name="connsiteY182" fmla="*/ 1108929 h 2133391"/>
                <a:gd name="connsiteX183" fmla="*/ 5457073 w 7189007"/>
                <a:gd name="connsiteY183" fmla="*/ 1099387 h 2133391"/>
                <a:gd name="connsiteX184" fmla="*/ 5444405 w 7189007"/>
                <a:gd name="connsiteY184" fmla="*/ 1094781 h 2133391"/>
                <a:gd name="connsiteX185" fmla="*/ 5440194 w 7189007"/>
                <a:gd name="connsiteY185" fmla="*/ 1093533 h 2133391"/>
                <a:gd name="connsiteX186" fmla="*/ 5207544 w 7189007"/>
                <a:gd name="connsiteY186" fmla="*/ 1164664 h 2133391"/>
                <a:gd name="connsiteX187" fmla="*/ 5131968 w 7189007"/>
                <a:gd name="connsiteY187" fmla="*/ 1335411 h 2133391"/>
                <a:gd name="connsiteX188" fmla="*/ 5136327 w 7189007"/>
                <a:gd name="connsiteY188" fmla="*/ 1396120 h 2133391"/>
                <a:gd name="connsiteX189" fmla="*/ 5156724 w 7189007"/>
                <a:gd name="connsiteY189" fmla="*/ 1464942 h 2133391"/>
                <a:gd name="connsiteX190" fmla="*/ 5163055 w 7189007"/>
                <a:gd name="connsiteY190" fmla="*/ 1553097 h 2133391"/>
                <a:gd name="connsiteX191" fmla="*/ 5166761 w 7189007"/>
                <a:gd name="connsiteY191" fmla="*/ 1572138 h 2133391"/>
                <a:gd name="connsiteX192" fmla="*/ 5165053 w 7189007"/>
                <a:gd name="connsiteY192" fmla="*/ 1580912 h 2133391"/>
                <a:gd name="connsiteX193" fmla="*/ 5166357 w 7189007"/>
                <a:gd name="connsiteY193" fmla="*/ 1599062 h 2133391"/>
                <a:gd name="connsiteX194" fmla="*/ 5143882 w 7189007"/>
                <a:gd name="connsiteY194" fmla="*/ 1731934 h 2133391"/>
                <a:gd name="connsiteX195" fmla="*/ 5129025 w 7189007"/>
                <a:gd name="connsiteY195" fmla="*/ 1766066 h 2133391"/>
                <a:gd name="connsiteX196" fmla="*/ 5125664 w 7189007"/>
                <a:gd name="connsiteY196" fmla="*/ 1783337 h 2133391"/>
                <a:gd name="connsiteX197" fmla="*/ 5101607 w 7189007"/>
                <a:gd name="connsiteY197" fmla="*/ 1829052 h 2133391"/>
                <a:gd name="connsiteX198" fmla="*/ 5089300 w 7189007"/>
                <a:gd name="connsiteY198" fmla="*/ 1857326 h 2133391"/>
                <a:gd name="connsiteX199" fmla="*/ 5081316 w 7189007"/>
                <a:gd name="connsiteY199" fmla="*/ 1867611 h 2133391"/>
                <a:gd name="connsiteX200" fmla="*/ 5074293 w 7189007"/>
                <a:gd name="connsiteY200" fmla="*/ 1880958 h 2133391"/>
                <a:gd name="connsiteX201" fmla="*/ 5007161 w 7189007"/>
                <a:gd name="connsiteY201" fmla="*/ 1963142 h 2133391"/>
                <a:gd name="connsiteX202" fmla="*/ 5002611 w 7189007"/>
                <a:gd name="connsiteY202" fmla="*/ 1969003 h 2133391"/>
                <a:gd name="connsiteX203" fmla="*/ 4605747 w 7189007"/>
                <a:gd name="connsiteY203" fmla="*/ 2133391 h 2133391"/>
                <a:gd name="connsiteX204" fmla="*/ 4605628 w 7189007"/>
                <a:gd name="connsiteY204" fmla="*/ 2133379 h 2133391"/>
                <a:gd name="connsiteX205" fmla="*/ 4605509 w 7189007"/>
                <a:gd name="connsiteY205" fmla="*/ 2133391 h 2133391"/>
                <a:gd name="connsiteX206" fmla="*/ 4208644 w 7189007"/>
                <a:gd name="connsiteY206" fmla="*/ 1969003 h 2133391"/>
                <a:gd name="connsiteX207" fmla="*/ 4204114 w 7189007"/>
                <a:gd name="connsiteY207" fmla="*/ 1963167 h 2133391"/>
                <a:gd name="connsiteX208" fmla="*/ 4136962 w 7189007"/>
                <a:gd name="connsiteY208" fmla="*/ 1880958 h 2133391"/>
                <a:gd name="connsiteX209" fmla="*/ 4129937 w 7189007"/>
                <a:gd name="connsiteY209" fmla="*/ 1867608 h 2133391"/>
                <a:gd name="connsiteX210" fmla="*/ 4121955 w 7189007"/>
                <a:gd name="connsiteY210" fmla="*/ 1857326 h 2133391"/>
                <a:gd name="connsiteX211" fmla="*/ 4109651 w 7189007"/>
                <a:gd name="connsiteY211" fmla="*/ 1829059 h 2133391"/>
                <a:gd name="connsiteX212" fmla="*/ 4085591 w 7189007"/>
                <a:gd name="connsiteY212" fmla="*/ 1783337 h 2133391"/>
                <a:gd name="connsiteX213" fmla="*/ 4082229 w 7189007"/>
                <a:gd name="connsiteY213" fmla="*/ 1766063 h 2133391"/>
                <a:gd name="connsiteX214" fmla="*/ 4067373 w 7189007"/>
                <a:gd name="connsiteY214" fmla="*/ 1731934 h 2133391"/>
                <a:gd name="connsiteX215" fmla="*/ 4044898 w 7189007"/>
                <a:gd name="connsiteY215" fmla="*/ 1599062 h 2133391"/>
                <a:gd name="connsiteX216" fmla="*/ 4046202 w 7189007"/>
                <a:gd name="connsiteY216" fmla="*/ 1580914 h 2133391"/>
                <a:gd name="connsiteX217" fmla="*/ 4044494 w 7189007"/>
                <a:gd name="connsiteY217" fmla="*/ 1572138 h 2133391"/>
                <a:gd name="connsiteX218" fmla="*/ 4048200 w 7189007"/>
                <a:gd name="connsiteY218" fmla="*/ 1553095 h 2133391"/>
                <a:gd name="connsiteX219" fmla="*/ 4054530 w 7189007"/>
                <a:gd name="connsiteY219" fmla="*/ 1464942 h 2133391"/>
                <a:gd name="connsiteX220" fmla="*/ 4071641 w 7189007"/>
                <a:gd name="connsiteY220" fmla="*/ 1407204 h 2133391"/>
                <a:gd name="connsiteX221" fmla="*/ 4069894 w 7189007"/>
                <a:gd name="connsiteY221" fmla="*/ 1406944 h 2133391"/>
                <a:gd name="connsiteX222" fmla="*/ 4073227 w 7189007"/>
                <a:gd name="connsiteY222" fmla="*/ 1395699 h 2133391"/>
                <a:gd name="connsiteX223" fmla="*/ 4002096 w 7189007"/>
                <a:gd name="connsiteY223" fmla="*/ 1163050 h 2133391"/>
                <a:gd name="connsiteX224" fmla="*/ 3831349 w 7189007"/>
                <a:gd name="connsiteY224" fmla="*/ 1087473 h 2133391"/>
                <a:gd name="connsiteX225" fmla="*/ 3776020 w 7189007"/>
                <a:gd name="connsiteY225" fmla="*/ 1091447 h 2133391"/>
                <a:gd name="connsiteX226" fmla="*/ 3754182 w 7189007"/>
                <a:gd name="connsiteY226" fmla="*/ 1099387 h 2133391"/>
                <a:gd name="connsiteX227" fmla="*/ 3712958 w 7189007"/>
                <a:gd name="connsiteY227" fmla="*/ 1108929 h 2133391"/>
                <a:gd name="connsiteX228" fmla="*/ 3701818 w 7189007"/>
                <a:gd name="connsiteY228" fmla="*/ 1112230 h 2133391"/>
                <a:gd name="connsiteX229" fmla="*/ 3694538 w 7189007"/>
                <a:gd name="connsiteY229" fmla="*/ 1113192 h 2133391"/>
                <a:gd name="connsiteX230" fmla="*/ 3688291 w 7189007"/>
                <a:gd name="connsiteY230" fmla="*/ 1114638 h 2133391"/>
                <a:gd name="connsiteX231" fmla="*/ 3662726 w 7189007"/>
                <a:gd name="connsiteY231" fmla="*/ 1117395 h 2133391"/>
                <a:gd name="connsiteX232" fmla="*/ 3634992 w 7189007"/>
                <a:gd name="connsiteY232" fmla="*/ 1121059 h 2133391"/>
                <a:gd name="connsiteX233" fmla="*/ 3627975 w 7189007"/>
                <a:gd name="connsiteY233" fmla="*/ 1121143 h 2133391"/>
                <a:gd name="connsiteX234" fmla="*/ 3621309 w 7189007"/>
                <a:gd name="connsiteY234" fmla="*/ 1121862 h 2133391"/>
                <a:gd name="connsiteX235" fmla="*/ 3594504 w 7189007"/>
                <a:gd name="connsiteY235" fmla="*/ 1121542 h 2133391"/>
                <a:gd name="connsiteX236" fmla="*/ 3567699 w 7189007"/>
                <a:gd name="connsiteY236" fmla="*/ 1121862 h 2133391"/>
                <a:gd name="connsiteX237" fmla="*/ 3561033 w 7189007"/>
                <a:gd name="connsiteY237" fmla="*/ 1121143 h 2133391"/>
                <a:gd name="connsiteX238" fmla="*/ 3554016 w 7189007"/>
                <a:gd name="connsiteY238" fmla="*/ 1121059 h 2133391"/>
                <a:gd name="connsiteX239" fmla="*/ 3526284 w 7189007"/>
                <a:gd name="connsiteY239" fmla="*/ 1117395 h 2133391"/>
                <a:gd name="connsiteX240" fmla="*/ 3500717 w 7189007"/>
                <a:gd name="connsiteY240" fmla="*/ 1114638 h 2133391"/>
                <a:gd name="connsiteX241" fmla="*/ 3494469 w 7189007"/>
                <a:gd name="connsiteY241" fmla="*/ 1113192 h 2133391"/>
                <a:gd name="connsiteX242" fmla="*/ 3487190 w 7189007"/>
                <a:gd name="connsiteY242" fmla="*/ 1112230 h 2133391"/>
                <a:gd name="connsiteX243" fmla="*/ 3476050 w 7189007"/>
                <a:gd name="connsiteY243" fmla="*/ 1108929 h 2133391"/>
                <a:gd name="connsiteX244" fmla="*/ 3434826 w 7189007"/>
                <a:gd name="connsiteY244" fmla="*/ 1099387 h 2133391"/>
                <a:gd name="connsiteX245" fmla="*/ 3422159 w 7189007"/>
                <a:gd name="connsiteY245" fmla="*/ 1094781 h 2133391"/>
                <a:gd name="connsiteX246" fmla="*/ 3417947 w 7189007"/>
                <a:gd name="connsiteY246" fmla="*/ 1093533 h 2133391"/>
                <a:gd name="connsiteX247" fmla="*/ 3185297 w 7189007"/>
                <a:gd name="connsiteY247" fmla="*/ 1164664 h 2133391"/>
                <a:gd name="connsiteX248" fmla="*/ 3109721 w 7189007"/>
                <a:gd name="connsiteY248" fmla="*/ 1335411 h 2133391"/>
                <a:gd name="connsiteX249" fmla="*/ 3114080 w 7189007"/>
                <a:gd name="connsiteY249" fmla="*/ 1396120 h 2133391"/>
                <a:gd name="connsiteX250" fmla="*/ 3134477 w 7189007"/>
                <a:gd name="connsiteY250" fmla="*/ 1464942 h 2133391"/>
                <a:gd name="connsiteX251" fmla="*/ 3135186 w 7189007"/>
                <a:gd name="connsiteY251" fmla="*/ 1474805 h 2133391"/>
                <a:gd name="connsiteX252" fmla="*/ 3144515 w 7189007"/>
                <a:gd name="connsiteY252" fmla="*/ 1572138 h 2133391"/>
                <a:gd name="connsiteX253" fmla="*/ 3143178 w 7189007"/>
                <a:gd name="connsiteY253" fmla="*/ 1586086 h 2133391"/>
                <a:gd name="connsiteX254" fmla="*/ 3144110 w 7189007"/>
                <a:gd name="connsiteY254" fmla="*/ 1599062 h 2133391"/>
                <a:gd name="connsiteX255" fmla="*/ 3139089 w 7189007"/>
                <a:gd name="connsiteY255" fmla="*/ 1628742 h 2133391"/>
                <a:gd name="connsiteX256" fmla="*/ 3134240 w 7189007"/>
                <a:gd name="connsiteY256" fmla="*/ 1679333 h 2133391"/>
                <a:gd name="connsiteX257" fmla="*/ 3125601 w 7189007"/>
                <a:gd name="connsiteY257" fmla="*/ 1708485 h 2133391"/>
                <a:gd name="connsiteX258" fmla="*/ 3121635 w 7189007"/>
                <a:gd name="connsiteY258" fmla="*/ 1731934 h 2133391"/>
                <a:gd name="connsiteX259" fmla="*/ 3112288 w 7189007"/>
                <a:gd name="connsiteY259" fmla="*/ 1753406 h 2133391"/>
                <a:gd name="connsiteX260" fmla="*/ 3103418 w 7189007"/>
                <a:gd name="connsiteY260" fmla="*/ 1783337 h 2133391"/>
                <a:gd name="connsiteX261" fmla="*/ 3079355 w 7189007"/>
                <a:gd name="connsiteY261" fmla="*/ 1829063 h 2133391"/>
                <a:gd name="connsiteX262" fmla="*/ 3067053 w 7189007"/>
                <a:gd name="connsiteY262" fmla="*/ 1857326 h 2133391"/>
                <a:gd name="connsiteX263" fmla="*/ 3059073 w 7189007"/>
                <a:gd name="connsiteY263" fmla="*/ 1867607 h 2133391"/>
                <a:gd name="connsiteX264" fmla="*/ 3052047 w 7189007"/>
                <a:gd name="connsiteY264" fmla="*/ 1880958 h 2133391"/>
                <a:gd name="connsiteX265" fmla="*/ 2984895 w 7189007"/>
                <a:gd name="connsiteY265" fmla="*/ 1963167 h 2133391"/>
                <a:gd name="connsiteX266" fmla="*/ 2980364 w 7189007"/>
                <a:gd name="connsiteY266" fmla="*/ 1969003 h 2133391"/>
                <a:gd name="connsiteX267" fmla="*/ 2583500 w 7189007"/>
                <a:gd name="connsiteY267" fmla="*/ 2133391 h 2133391"/>
                <a:gd name="connsiteX268" fmla="*/ 2583381 w 7189007"/>
                <a:gd name="connsiteY268" fmla="*/ 2133379 h 2133391"/>
                <a:gd name="connsiteX269" fmla="*/ 2583263 w 7189007"/>
                <a:gd name="connsiteY269" fmla="*/ 2133391 h 2133391"/>
                <a:gd name="connsiteX270" fmla="*/ 2186397 w 7189007"/>
                <a:gd name="connsiteY270" fmla="*/ 1969003 h 2133391"/>
                <a:gd name="connsiteX271" fmla="*/ 2181866 w 7189007"/>
                <a:gd name="connsiteY271" fmla="*/ 1963166 h 2133391"/>
                <a:gd name="connsiteX272" fmla="*/ 2114715 w 7189007"/>
                <a:gd name="connsiteY272" fmla="*/ 1880958 h 2133391"/>
                <a:gd name="connsiteX273" fmla="*/ 2107690 w 7189007"/>
                <a:gd name="connsiteY273" fmla="*/ 1867608 h 2133391"/>
                <a:gd name="connsiteX274" fmla="*/ 2099709 w 7189007"/>
                <a:gd name="connsiteY274" fmla="*/ 1857326 h 2133391"/>
                <a:gd name="connsiteX275" fmla="*/ 2087405 w 7189007"/>
                <a:gd name="connsiteY275" fmla="*/ 1829061 h 2133391"/>
                <a:gd name="connsiteX276" fmla="*/ 2063344 w 7189007"/>
                <a:gd name="connsiteY276" fmla="*/ 1783337 h 2133391"/>
                <a:gd name="connsiteX277" fmla="*/ 2054475 w 7189007"/>
                <a:gd name="connsiteY277" fmla="*/ 1753408 h 2133391"/>
                <a:gd name="connsiteX278" fmla="*/ 2045127 w 7189007"/>
                <a:gd name="connsiteY278" fmla="*/ 1731934 h 2133391"/>
                <a:gd name="connsiteX279" fmla="*/ 2041160 w 7189007"/>
                <a:gd name="connsiteY279" fmla="*/ 1708482 h 2133391"/>
                <a:gd name="connsiteX280" fmla="*/ 2032522 w 7189007"/>
                <a:gd name="connsiteY280" fmla="*/ 1679333 h 2133391"/>
                <a:gd name="connsiteX281" fmla="*/ 2027673 w 7189007"/>
                <a:gd name="connsiteY281" fmla="*/ 1628746 h 2133391"/>
                <a:gd name="connsiteX282" fmla="*/ 2022653 w 7189007"/>
                <a:gd name="connsiteY282" fmla="*/ 1599062 h 2133391"/>
                <a:gd name="connsiteX283" fmla="*/ 2023585 w 7189007"/>
                <a:gd name="connsiteY283" fmla="*/ 1586084 h 2133391"/>
                <a:gd name="connsiteX284" fmla="*/ 2022248 w 7189007"/>
                <a:gd name="connsiteY284" fmla="*/ 1572138 h 2133391"/>
                <a:gd name="connsiteX285" fmla="*/ 2031574 w 7189007"/>
                <a:gd name="connsiteY285" fmla="*/ 1474833 h 2133391"/>
                <a:gd name="connsiteX286" fmla="*/ 2032284 w 7189007"/>
                <a:gd name="connsiteY286" fmla="*/ 1464942 h 2133391"/>
                <a:gd name="connsiteX287" fmla="*/ 2049395 w 7189007"/>
                <a:gd name="connsiteY287" fmla="*/ 1407204 h 2133391"/>
                <a:gd name="connsiteX288" fmla="*/ 2047648 w 7189007"/>
                <a:gd name="connsiteY288" fmla="*/ 1406944 h 2133391"/>
                <a:gd name="connsiteX289" fmla="*/ 2050981 w 7189007"/>
                <a:gd name="connsiteY289" fmla="*/ 1395699 h 2133391"/>
                <a:gd name="connsiteX290" fmla="*/ 1979850 w 7189007"/>
                <a:gd name="connsiteY290" fmla="*/ 1163050 h 2133391"/>
                <a:gd name="connsiteX291" fmla="*/ 1809103 w 7189007"/>
                <a:gd name="connsiteY291" fmla="*/ 1087473 h 2133391"/>
                <a:gd name="connsiteX292" fmla="*/ 1753775 w 7189007"/>
                <a:gd name="connsiteY292" fmla="*/ 1091447 h 2133391"/>
                <a:gd name="connsiteX293" fmla="*/ 1731936 w 7189007"/>
                <a:gd name="connsiteY293" fmla="*/ 1099387 h 2133391"/>
                <a:gd name="connsiteX294" fmla="*/ 1690711 w 7189007"/>
                <a:gd name="connsiteY294" fmla="*/ 1108929 h 2133391"/>
                <a:gd name="connsiteX295" fmla="*/ 1679572 w 7189007"/>
                <a:gd name="connsiteY295" fmla="*/ 1112230 h 2133391"/>
                <a:gd name="connsiteX296" fmla="*/ 1672293 w 7189007"/>
                <a:gd name="connsiteY296" fmla="*/ 1113192 h 2133391"/>
                <a:gd name="connsiteX297" fmla="*/ 1666045 w 7189007"/>
                <a:gd name="connsiteY297" fmla="*/ 1114638 h 2133391"/>
                <a:gd name="connsiteX298" fmla="*/ 1640477 w 7189007"/>
                <a:gd name="connsiteY298" fmla="*/ 1117395 h 2133391"/>
                <a:gd name="connsiteX299" fmla="*/ 1612746 w 7189007"/>
                <a:gd name="connsiteY299" fmla="*/ 1121059 h 2133391"/>
                <a:gd name="connsiteX300" fmla="*/ 1605729 w 7189007"/>
                <a:gd name="connsiteY300" fmla="*/ 1121143 h 2133391"/>
                <a:gd name="connsiteX301" fmla="*/ 1599064 w 7189007"/>
                <a:gd name="connsiteY301" fmla="*/ 1121862 h 2133391"/>
                <a:gd name="connsiteX302" fmla="*/ 1572258 w 7189007"/>
                <a:gd name="connsiteY302" fmla="*/ 1121542 h 2133391"/>
                <a:gd name="connsiteX303" fmla="*/ 1545453 w 7189007"/>
                <a:gd name="connsiteY303" fmla="*/ 1121862 h 2133391"/>
                <a:gd name="connsiteX304" fmla="*/ 1538787 w 7189007"/>
                <a:gd name="connsiteY304" fmla="*/ 1121143 h 2133391"/>
                <a:gd name="connsiteX305" fmla="*/ 1531770 w 7189007"/>
                <a:gd name="connsiteY305" fmla="*/ 1121059 h 2133391"/>
                <a:gd name="connsiteX306" fmla="*/ 1504040 w 7189007"/>
                <a:gd name="connsiteY306" fmla="*/ 1117396 h 2133391"/>
                <a:gd name="connsiteX307" fmla="*/ 1478471 w 7189007"/>
                <a:gd name="connsiteY307" fmla="*/ 1114638 h 2133391"/>
                <a:gd name="connsiteX308" fmla="*/ 1472223 w 7189007"/>
                <a:gd name="connsiteY308" fmla="*/ 1113192 h 2133391"/>
                <a:gd name="connsiteX309" fmla="*/ 1464944 w 7189007"/>
                <a:gd name="connsiteY309" fmla="*/ 1112230 h 2133391"/>
                <a:gd name="connsiteX310" fmla="*/ 1453803 w 7189007"/>
                <a:gd name="connsiteY310" fmla="*/ 1108928 h 2133391"/>
                <a:gd name="connsiteX311" fmla="*/ 1412580 w 7189007"/>
                <a:gd name="connsiteY311" fmla="*/ 1099387 h 2133391"/>
                <a:gd name="connsiteX312" fmla="*/ 1399913 w 7189007"/>
                <a:gd name="connsiteY312" fmla="*/ 1094781 h 2133391"/>
                <a:gd name="connsiteX313" fmla="*/ 1395701 w 7189007"/>
                <a:gd name="connsiteY313" fmla="*/ 1093533 h 2133391"/>
                <a:gd name="connsiteX314" fmla="*/ 1163051 w 7189007"/>
                <a:gd name="connsiteY314" fmla="*/ 1164664 h 2133391"/>
                <a:gd name="connsiteX315" fmla="*/ 1087475 w 7189007"/>
                <a:gd name="connsiteY315" fmla="*/ 1335411 h 2133391"/>
                <a:gd name="connsiteX316" fmla="*/ 1091834 w 7189007"/>
                <a:gd name="connsiteY316" fmla="*/ 1396120 h 2133391"/>
                <a:gd name="connsiteX317" fmla="*/ 1112232 w 7189007"/>
                <a:gd name="connsiteY317" fmla="*/ 1464942 h 2133391"/>
                <a:gd name="connsiteX318" fmla="*/ 958118 w 7189007"/>
                <a:gd name="connsiteY318" fmla="*/ 1969003 h 2133391"/>
                <a:gd name="connsiteX319" fmla="*/ 164388 w 7189007"/>
                <a:gd name="connsiteY319" fmla="*/ 1969003 h 2133391"/>
                <a:gd name="connsiteX320" fmla="*/ 164388 w 7189007"/>
                <a:gd name="connsiteY320" fmla="*/ 1175273 h 2133391"/>
                <a:gd name="connsiteX321" fmla="*/ 668449 w 7189007"/>
                <a:gd name="connsiteY321" fmla="*/ 1021160 h 2133391"/>
                <a:gd name="connsiteX322" fmla="*/ 737275 w 7189007"/>
                <a:gd name="connsiteY322" fmla="*/ 1041557 h 2133391"/>
                <a:gd name="connsiteX323" fmla="*/ 797981 w 7189007"/>
                <a:gd name="connsiteY323" fmla="*/ 1045917 h 2133391"/>
                <a:gd name="connsiteX324" fmla="*/ 968728 w 7189007"/>
                <a:gd name="connsiteY324" fmla="*/ 970340 h 2133391"/>
                <a:gd name="connsiteX325" fmla="*/ 1039858 w 7189007"/>
                <a:gd name="connsiteY325" fmla="*/ 737691 h 2133391"/>
                <a:gd name="connsiteX326" fmla="*/ 1034827 w 7189007"/>
                <a:gd name="connsiteY326" fmla="*/ 720715 h 2133391"/>
                <a:gd name="connsiteX327" fmla="*/ 1036610 w 7189007"/>
                <a:gd name="connsiteY327" fmla="*/ 720575 h 2133391"/>
                <a:gd name="connsiteX328" fmla="*/ 1021162 w 7189007"/>
                <a:gd name="connsiteY328" fmla="*/ 668447 h 2133391"/>
                <a:gd name="connsiteX329" fmla="*/ 1020455 w 7189007"/>
                <a:gd name="connsiteY329" fmla="*/ 658598 h 2133391"/>
                <a:gd name="connsiteX330" fmla="*/ 1011125 w 7189007"/>
                <a:gd name="connsiteY330" fmla="*/ 561252 h 2133391"/>
                <a:gd name="connsiteX331" fmla="*/ 1012462 w 7189007"/>
                <a:gd name="connsiteY331" fmla="*/ 547301 h 2133391"/>
                <a:gd name="connsiteX332" fmla="*/ 1011530 w 7189007"/>
                <a:gd name="connsiteY332" fmla="*/ 534328 h 2133391"/>
                <a:gd name="connsiteX333" fmla="*/ 1016549 w 7189007"/>
                <a:gd name="connsiteY333" fmla="*/ 504655 h 2133391"/>
                <a:gd name="connsiteX334" fmla="*/ 1021399 w 7189007"/>
                <a:gd name="connsiteY334" fmla="*/ 454056 h 2133391"/>
                <a:gd name="connsiteX335" fmla="*/ 1030039 w 7189007"/>
                <a:gd name="connsiteY335" fmla="*/ 424902 h 2133391"/>
                <a:gd name="connsiteX336" fmla="*/ 1034005 w 7189007"/>
                <a:gd name="connsiteY336" fmla="*/ 401456 h 2133391"/>
                <a:gd name="connsiteX337" fmla="*/ 1043350 w 7189007"/>
                <a:gd name="connsiteY337" fmla="*/ 379986 h 2133391"/>
                <a:gd name="connsiteX338" fmla="*/ 1052221 w 7189007"/>
                <a:gd name="connsiteY338" fmla="*/ 350052 h 2133391"/>
                <a:gd name="connsiteX339" fmla="*/ 1076285 w 7189007"/>
                <a:gd name="connsiteY339" fmla="*/ 304324 h 2133391"/>
                <a:gd name="connsiteX340" fmla="*/ 1088586 w 7189007"/>
                <a:gd name="connsiteY340" fmla="*/ 276064 h 2133391"/>
                <a:gd name="connsiteX341" fmla="*/ 1096566 w 7189007"/>
                <a:gd name="connsiteY341" fmla="*/ 265784 h 2133391"/>
                <a:gd name="connsiteX342" fmla="*/ 1103592 w 7189007"/>
                <a:gd name="connsiteY342" fmla="*/ 252431 h 2133391"/>
                <a:gd name="connsiteX343" fmla="*/ 1170744 w 7189007"/>
                <a:gd name="connsiteY343" fmla="*/ 170223 h 2133391"/>
                <a:gd name="connsiteX344" fmla="*/ 1175274 w 7189007"/>
                <a:gd name="connsiteY344" fmla="*/ 164386 h 2133391"/>
                <a:gd name="connsiteX345" fmla="*/ 1572139 w 7189007"/>
                <a:gd name="connsiteY345" fmla="*/ 0 h 2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Lst>
              <a:rect l="l" t="t" r="r" b="b"/>
              <a:pathLst>
                <a:path w="7189007" h="2133391">
                  <a:moveTo>
                    <a:pt x="1572139" y="0"/>
                  </a:moveTo>
                  <a:lnTo>
                    <a:pt x="1572258" y="12"/>
                  </a:lnTo>
                  <a:lnTo>
                    <a:pt x="1572376" y="0"/>
                  </a:lnTo>
                  <a:cubicBezTo>
                    <a:pt x="1716013" y="0"/>
                    <a:pt x="1859650" y="54795"/>
                    <a:pt x="1969241" y="164386"/>
                  </a:cubicBezTo>
                  <a:lnTo>
                    <a:pt x="1973753" y="170199"/>
                  </a:lnTo>
                  <a:lnTo>
                    <a:pt x="2040924" y="252431"/>
                  </a:lnTo>
                  <a:lnTo>
                    <a:pt x="2047952" y="265786"/>
                  </a:lnTo>
                  <a:lnTo>
                    <a:pt x="2055930" y="276064"/>
                  </a:lnTo>
                  <a:lnTo>
                    <a:pt x="2068230" y="304320"/>
                  </a:lnTo>
                  <a:lnTo>
                    <a:pt x="2092295" y="350052"/>
                  </a:lnTo>
                  <a:lnTo>
                    <a:pt x="2101167" y="379988"/>
                  </a:lnTo>
                  <a:lnTo>
                    <a:pt x="2110512" y="401456"/>
                  </a:lnTo>
                  <a:lnTo>
                    <a:pt x="2114477" y="424901"/>
                  </a:lnTo>
                  <a:lnTo>
                    <a:pt x="2123117" y="454056"/>
                  </a:lnTo>
                  <a:lnTo>
                    <a:pt x="2127967" y="504655"/>
                  </a:lnTo>
                  <a:lnTo>
                    <a:pt x="2132986" y="534328"/>
                  </a:lnTo>
                  <a:lnTo>
                    <a:pt x="2132054" y="547301"/>
                  </a:lnTo>
                  <a:lnTo>
                    <a:pt x="2133392" y="561252"/>
                  </a:lnTo>
                  <a:lnTo>
                    <a:pt x="2124061" y="658598"/>
                  </a:lnTo>
                  <a:lnTo>
                    <a:pt x="2123354" y="668447"/>
                  </a:lnTo>
                  <a:lnTo>
                    <a:pt x="2102957" y="737273"/>
                  </a:lnTo>
                  <a:lnTo>
                    <a:pt x="2098597" y="797980"/>
                  </a:lnTo>
                  <a:cubicBezTo>
                    <a:pt x="2101560" y="860074"/>
                    <a:pt x="2126753" y="921305"/>
                    <a:pt x="2174174" y="968726"/>
                  </a:cubicBezTo>
                  <a:cubicBezTo>
                    <a:pt x="2237401" y="1031953"/>
                    <a:pt x="2325181" y="1055663"/>
                    <a:pt x="2406823" y="1039857"/>
                  </a:cubicBezTo>
                  <a:lnTo>
                    <a:pt x="2411034" y="1038609"/>
                  </a:lnTo>
                  <a:lnTo>
                    <a:pt x="2423703" y="1034003"/>
                  </a:lnTo>
                  <a:lnTo>
                    <a:pt x="2464929" y="1024461"/>
                  </a:lnTo>
                  <a:lnTo>
                    <a:pt x="2476067" y="1021160"/>
                  </a:lnTo>
                  <a:lnTo>
                    <a:pt x="2483345" y="1020199"/>
                  </a:lnTo>
                  <a:lnTo>
                    <a:pt x="2489594" y="1018752"/>
                  </a:lnTo>
                  <a:lnTo>
                    <a:pt x="2515168" y="1015994"/>
                  </a:lnTo>
                  <a:lnTo>
                    <a:pt x="2542893" y="1012331"/>
                  </a:lnTo>
                  <a:lnTo>
                    <a:pt x="2549909" y="1012247"/>
                  </a:lnTo>
                  <a:lnTo>
                    <a:pt x="2556576" y="1011528"/>
                  </a:lnTo>
                  <a:lnTo>
                    <a:pt x="2583381" y="1011848"/>
                  </a:lnTo>
                  <a:lnTo>
                    <a:pt x="2610186" y="1011528"/>
                  </a:lnTo>
                  <a:lnTo>
                    <a:pt x="2616853" y="1012247"/>
                  </a:lnTo>
                  <a:lnTo>
                    <a:pt x="2623870" y="1012331"/>
                  </a:lnTo>
                  <a:lnTo>
                    <a:pt x="2651596" y="1015994"/>
                  </a:lnTo>
                  <a:lnTo>
                    <a:pt x="2677168" y="1018752"/>
                  </a:lnTo>
                  <a:lnTo>
                    <a:pt x="2683417" y="1020199"/>
                  </a:lnTo>
                  <a:lnTo>
                    <a:pt x="2690695" y="1021160"/>
                  </a:lnTo>
                  <a:lnTo>
                    <a:pt x="2701834" y="1024461"/>
                  </a:lnTo>
                  <a:lnTo>
                    <a:pt x="2743059" y="1034003"/>
                  </a:lnTo>
                  <a:lnTo>
                    <a:pt x="2764898" y="1041943"/>
                  </a:lnTo>
                  <a:lnTo>
                    <a:pt x="2820227" y="1045917"/>
                  </a:lnTo>
                  <a:cubicBezTo>
                    <a:pt x="2882322" y="1042954"/>
                    <a:pt x="2943553" y="1017761"/>
                    <a:pt x="2990974" y="970340"/>
                  </a:cubicBezTo>
                  <a:cubicBezTo>
                    <a:pt x="3054201" y="907113"/>
                    <a:pt x="3077911" y="819333"/>
                    <a:pt x="3062104" y="737691"/>
                  </a:cubicBezTo>
                  <a:lnTo>
                    <a:pt x="3057074" y="720715"/>
                  </a:lnTo>
                  <a:lnTo>
                    <a:pt x="3058856" y="720575"/>
                  </a:lnTo>
                  <a:lnTo>
                    <a:pt x="3043408" y="668447"/>
                  </a:lnTo>
                  <a:lnTo>
                    <a:pt x="3042701" y="658597"/>
                  </a:lnTo>
                  <a:lnTo>
                    <a:pt x="3033371" y="561252"/>
                  </a:lnTo>
                  <a:lnTo>
                    <a:pt x="3034708" y="547303"/>
                  </a:lnTo>
                  <a:lnTo>
                    <a:pt x="3033776" y="534328"/>
                  </a:lnTo>
                  <a:lnTo>
                    <a:pt x="3038796" y="504649"/>
                  </a:lnTo>
                  <a:lnTo>
                    <a:pt x="3043645" y="454056"/>
                  </a:lnTo>
                  <a:lnTo>
                    <a:pt x="3052284" y="424905"/>
                  </a:lnTo>
                  <a:lnTo>
                    <a:pt x="3056250" y="401456"/>
                  </a:lnTo>
                  <a:lnTo>
                    <a:pt x="3065597" y="379984"/>
                  </a:lnTo>
                  <a:lnTo>
                    <a:pt x="3074467" y="350052"/>
                  </a:lnTo>
                  <a:lnTo>
                    <a:pt x="3098530" y="304325"/>
                  </a:lnTo>
                  <a:lnTo>
                    <a:pt x="3110832" y="276064"/>
                  </a:lnTo>
                  <a:lnTo>
                    <a:pt x="3118812" y="265784"/>
                  </a:lnTo>
                  <a:lnTo>
                    <a:pt x="3125838" y="252431"/>
                  </a:lnTo>
                  <a:lnTo>
                    <a:pt x="3192990" y="170222"/>
                  </a:lnTo>
                  <a:lnTo>
                    <a:pt x="3197520" y="164386"/>
                  </a:lnTo>
                  <a:cubicBezTo>
                    <a:pt x="3307112" y="54795"/>
                    <a:pt x="3450749" y="0"/>
                    <a:pt x="3594385" y="0"/>
                  </a:cubicBezTo>
                  <a:lnTo>
                    <a:pt x="3594504" y="12"/>
                  </a:lnTo>
                  <a:lnTo>
                    <a:pt x="3594622" y="0"/>
                  </a:lnTo>
                  <a:cubicBezTo>
                    <a:pt x="3738259" y="0"/>
                    <a:pt x="3881896" y="54795"/>
                    <a:pt x="3991487" y="164386"/>
                  </a:cubicBezTo>
                  <a:lnTo>
                    <a:pt x="3995998" y="170198"/>
                  </a:lnTo>
                  <a:lnTo>
                    <a:pt x="4063170" y="252431"/>
                  </a:lnTo>
                  <a:lnTo>
                    <a:pt x="4070199" y="265787"/>
                  </a:lnTo>
                  <a:lnTo>
                    <a:pt x="4078176" y="276064"/>
                  </a:lnTo>
                  <a:lnTo>
                    <a:pt x="4090473" y="304315"/>
                  </a:lnTo>
                  <a:lnTo>
                    <a:pt x="4114541" y="350052"/>
                  </a:lnTo>
                  <a:lnTo>
                    <a:pt x="4123414" y="379990"/>
                  </a:lnTo>
                  <a:lnTo>
                    <a:pt x="4132757" y="401456"/>
                  </a:lnTo>
                  <a:lnTo>
                    <a:pt x="4136722" y="424898"/>
                  </a:lnTo>
                  <a:lnTo>
                    <a:pt x="4145364" y="454056"/>
                  </a:lnTo>
                  <a:lnTo>
                    <a:pt x="4150214" y="504659"/>
                  </a:lnTo>
                  <a:lnTo>
                    <a:pt x="4155232" y="534328"/>
                  </a:lnTo>
                  <a:lnTo>
                    <a:pt x="4154301" y="547300"/>
                  </a:lnTo>
                  <a:lnTo>
                    <a:pt x="4155638" y="561252"/>
                  </a:lnTo>
                  <a:lnTo>
                    <a:pt x="4146307" y="658602"/>
                  </a:lnTo>
                  <a:lnTo>
                    <a:pt x="4145600" y="668447"/>
                  </a:lnTo>
                  <a:lnTo>
                    <a:pt x="4125203" y="737273"/>
                  </a:lnTo>
                  <a:lnTo>
                    <a:pt x="4120843" y="797980"/>
                  </a:lnTo>
                  <a:cubicBezTo>
                    <a:pt x="4123806" y="860074"/>
                    <a:pt x="4148999" y="921305"/>
                    <a:pt x="4196420" y="968726"/>
                  </a:cubicBezTo>
                  <a:cubicBezTo>
                    <a:pt x="4259647" y="1031953"/>
                    <a:pt x="4347426" y="1055663"/>
                    <a:pt x="4429069" y="1039857"/>
                  </a:cubicBezTo>
                  <a:lnTo>
                    <a:pt x="4433289" y="1038607"/>
                  </a:lnTo>
                  <a:lnTo>
                    <a:pt x="4445951" y="1034003"/>
                  </a:lnTo>
                  <a:lnTo>
                    <a:pt x="4487168" y="1024463"/>
                  </a:lnTo>
                  <a:lnTo>
                    <a:pt x="4498312" y="1021160"/>
                  </a:lnTo>
                  <a:lnTo>
                    <a:pt x="4505594" y="1020198"/>
                  </a:lnTo>
                  <a:lnTo>
                    <a:pt x="4511842" y="1018752"/>
                  </a:lnTo>
                  <a:lnTo>
                    <a:pt x="4537405" y="1015995"/>
                  </a:lnTo>
                  <a:lnTo>
                    <a:pt x="4565138" y="1012331"/>
                  </a:lnTo>
                  <a:lnTo>
                    <a:pt x="4572157" y="1012247"/>
                  </a:lnTo>
                  <a:lnTo>
                    <a:pt x="4578823" y="1011528"/>
                  </a:lnTo>
                  <a:lnTo>
                    <a:pt x="4605628" y="1011848"/>
                  </a:lnTo>
                  <a:lnTo>
                    <a:pt x="4632432" y="1011528"/>
                  </a:lnTo>
                  <a:lnTo>
                    <a:pt x="4639098" y="1012247"/>
                  </a:lnTo>
                  <a:lnTo>
                    <a:pt x="4646116" y="1012331"/>
                  </a:lnTo>
                  <a:lnTo>
                    <a:pt x="4673848" y="1015995"/>
                  </a:lnTo>
                  <a:lnTo>
                    <a:pt x="4699414" y="1018752"/>
                  </a:lnTo>
                  <a:lnTo>
                    <a:pt x="4705662" y="1020198"/>
                  </a:lnTo>
                  <a:lnTo>
                    <a:pt x="4712942" y="1021160"/>
                  </a:lnTo>
                  <a:lnTo>
                    <a:pt x="4724085" y="1024462"/>
                  </a:lnTo>
                  <a:lnTo>
                    <a:pt x="4765305" y="1034003"/>
                  </a:lnTo>
                  <a:lnTo>
                    <a:pt x="4787143" y="1041943"/>
                  </a:lnTo>
                  <a:lnTo>
                    <a:pt x="4842475" y="1045917"/>
                  </a:lnTo>
                  <a:cubicBezTo>
                    <a:pt x="4904569" y="1042954"/>
                    <a:pt x="4965800" y="1017761"/>
                    <a:pt x="5013221" y="970340"/>
                  </a:cubicBezTo>
                  <a:cubicBezTo>
                    <a:pt x="5076448" y="907113"/>
                    <a:pt x="5100158" y="819333"/>
                    <a:pt x="5084351" y="737691"/>
                  </a:cubicBezTo>
                  <a:lnTo>
                    <a:pt x="5079321" y="720715"/>
                  </a:lnTo>
                  <a:lnTo>
                    <a:pt x="5081103" y="720575"/>
                  </a:lnTo>
                  <a:lnTo>
                    <a:pt x="5065655" y="668447"/>
                  </a:lnTo>
                  <a:lnTo>
                    <a:pt x="5059325" y="580302"/>
                  </a:lnTo>
                  <a:lnTo>
                    <a:pt x="5055618" y="561252"/>
                  </a:lnTo>
                  <a:lnTo>
                    <a:pt x="5057326" y="552473"/>
                  </a:lnTo>
                  <a:lnTo>
                    <a:pt x="5056023" y="534328"/>
                  </a:lnTo>
                  <a:cubicBezTo>
                    <a:pt x="5058163" y="489483"/>
                    <a:pt x="5065655" y="444846"/>
                    <a:pt x="5078497" y="401456"/>
                  </a:cubicBezTo>
                  <a:lnTo>
                    <a:pt x="5093353" y="367328"/>
                  </a:lnTo>
                  <a:lnTo>
                    <a:pt x="5096714" y="350052"/>
                  </a:lnTo>
                  <a:lnTo>
                    <a:pt x="5120777" y="304325"/>
                  </a:lnTo>
                  <a:lnTo>
                    <a:pt x="5133079" y="276064"/>
                  </a:lnTo>
                  <a:lnTo>
                    <a:pt x="5141059" y="265784"/>
                  </a:lnTo>
                  <a:lnTo>
                    <a:pt x="5148085" y="252431"/>
                  </a:lnTo>
                  <a:lnTo>
                    <a:pt x="5215235" y="170224"/>
                  </a:lnTo>
                  <a:lnTo>
                    <a:pt x="5219767" y="164386"/>
                  </a:lnTo>
                  <a:cubicBezTo>
                    <a:pt x="5329358" y="54795"/>
                    <a:pt x="5472995" y="0"/>
                    <a:pt x="5616632" y="0"/>
                  </a:cubicBezTo>
                  <a:lnTo>
                    <a:pt x="5616751" y="12"/>
                  </a:lnTo>
                  <a:lnTo>
                    <a:pt x="5616869" y="0"/>
                  </a:lnTo>
                  <a:cubicBezTo>
                    <a:pt x="5760506" y="0"/>
                    <a:pt x="5904143" y="54795"/>
                    <a:pt x="6013734" y="164386"/>
                  </a:cubicBezTo>
                  <a:lnTo>
                    <a:pt x="6018264" y="170221"/>
                  </a:lnTo>
                  <a:lnTo>
                    <a:pt x="6085417" y="252431"/>
                  </a:lnTo>
                  <a:lnTo>
                    <a:pt x="6092444" y="265785"/>
                  </a:lnTo>
                  <a:lnTo>
                    <a:pt x="6100423" y="276064"/>
                  </a:lnTo>
                  <a:lnTo>
                    <a:pt x="6112723" y="304322"/>
                  </a:lnTo>
                  <a:lnTo>
                    <a:pt x="6136788" y="350052"/>
                  </a:lnTo>
                  <a:lnTo>
                    <a:pt x="6140150" y="367330"/>
                  </a:lnTo>
                  <a:lnTo>
                    <a:pt x="6155004" y="401456"/>
                  </a:lnTo>
                  <a:cubicBezTo>
                    <a:pt x="6167847" y="444846"/>
                    <a:pt x="6175339" y="489483"/>
                    <a:pt x="6177479" y="534328"/>
                  </a:cubicBezTo>
                  <a:lnTo>
                    <a:pt x="6176176" y="552472"/>
                  </a:lnTo>
                  <a:lnTo>
                    <a:pt x="6177885" y="561252"/>
                  </a:lnTo>
                  <a:lnTo>
                    <a:pt x="6174177" y="580303"/>
                  </a:lnTo>
                  <a:lnTo>
                    <a:pt x="6167847" y="668447"/>
                  </a:lnTo>
                  <a:lnTo>
                    <a:pt x="6147450" y="737273"/>
                  </a:lnTo>
                  <a:lnTo>
                    <a:pt x="6143090" y="797980"/>
                  </a:lnTo>
                  <a:cubicBezTo>
                    <a:pt x="6146053" y="860074"/>
                    <a:pt x="6171246" y="921305"/>
                    <a:pt x="6218667" y="968726"/>
                  </a:cubicBezTo>
                  <a:cubicBezTo>
                    <a:pt x="6281894" y="1031953"/>
                    <a:pt x="6369673" y="1055663"/>
                    <a:pt x="6451316" y="1039857"/>
                  </a:cubicBezTo>
                  <a:lnTo>
                    <a:pt x="6468291" y="1034826"/>
                  </a:lnTo>
                  <a:lnTo>
                    <a:pt x="6468432" y="1036608"/>
                  </a:lnTo>
                  <a:lnTo>
                    <a:pt x="6520559" y="1021160"/>
                  </a:lnTo>
                  <a:cubicBezTo>
                    <a:pt x="6697446" y="986913"/>
                    <a:pt x="6887631" y="1038283"/>
                    <a:pt x="7024620" y="1175273"/>
                  </a:cubicBezTo>
                  <a:cubicBezTo>
                    <a:pt x="7243803" y="1394455"/>
                    <a:pt x="7243803" y="1749820"/>
                    <a:pt x="7024620" y="1969003"/>
                  </a:cubicBezTo>
                  <a:cubicBezTo>
                    <a:pt x="6805438" y="2188186"/>
                    <a:pt x="6450073" y="2188186"/>
                    <a:pt x="6230890" y="1969003"/>
                  </a:cubicBezTo>
                  <a:cubicBezTo>
                    <a:pt x="6093901" y="1832014"/>
                    <a:pt x="6042530" y="1641829"/>
                    <a:pt x="6076777" y="1464942"/>
                  </a:cubicBezTo>
                  <a:lnTo>
                    <a:pt x="6093888" y="1407204"/>
                  </a:lnTo>
                  <a:lnTo>
                    <a:pt x="6092141" y="1406944"/>
                  </a:lnTo>
                  <a:lnTo>
                    <a:pt x="6095474" y="1395699"/>
                  </a:lnTo>
                  <a:cubicBezTo>
                    <a:pt x="6111280" y="1314057"/>
                    <a:pt x="6087570" y="1226277"/>
                    <a:pt x="6024343" y="1163050"/>
                  </a:cubicBezTo>
                  <a:cubicBezTo>
                    <a:pt x="5976922" y="1115629"/>
                    <a:pt x="5915690" y="1090437"/>
                    <a:pt x="5853596" y="1087473"/>
                  </a:cubicBezTo>
                  <a:lnTo>
                    <a:pt x="5798267" y="1091447"/>
                  </a:lnTo>
                  <a:lnTo>
                    <a:pt x="5776429" y="1099387"/>
                  </a:lnTo>
                  <a:lnTo>
                    <a:pt x="5735202" y="1108929"/>
                  </a:lnTo>
                  <a:lnTo>
                    <a:pt x="5724064" y="1112230"/>
                  </a:lnTo>
                  <a:lnTo>
                    <a:pt x="5716786" y="1113192"/>
                  </a:lnTo>
                  <a:lnTo>
                    <a:pt x="5710538" y="1114638"/>
                  </a:lnTo>
                  <a:lnTo>
                    <a:pt x="5684969" y="1117396"/>
                  </a:lnTo>
                  <a:lnTo>
                    <a:pt x="5657238" y="1121059"/>
                  </a:lnTo>
                  <a:lnTo>
                    <a:pt x="5650222" y="1121143"/>
                  </a:lnTo>
                  <a:lnTo>
                    <a:pt x="5643556" y="1121862"/>
                  </a:lnTo>
                  <a:lnTo>
                    <a:pt x="5616751" y="1121542"/>
                  </a:lnTo>
                  <a:lnTo>
                    <a:pt x="5589945" y="1121862"/>
                  </a:lnTo>
                  <a:lnTo>
                    <a:pt x="5583280" y="1121143"/>
                  </a:lnTo>
                  <a:lnTo>
                    <a:pt x="5576263" y="1121059"/>
                  </a:lnTo>
                  <a:lnTo>
                    <a:pt x="5548533" y="1117396"/>
                  </a:lnTo>
                  <a:lnTo>
                    <a:pt x="5522964" y="1114638"/>
                  </a:lnTo>
                  <a:lnTo>
                    <a:pt x="5516716" y="1113192"/>
                  </a:lnTo>
                  <a:lnTo>
                    <a:pt x="5509437" y="1112230"/>
                  </a:lnTo>
                  <a:lnTo>
                    <a:pt x="5498297" y="1108929"/>
                  </a:lnTo>
                  <a:lnTo>
                    <a:pt x="5457073" y="1099387"/>
                  </a:lnTo>
                  <a:lnTo>
                    <a:pt x="5444405" y="1094781"/>
                  </a:lnTo>
                  <a:lnTo>
                    <a:pt x="5440194" y="1093533"/>
                  </a:lnTo>
                  <a:cubicBezTo>
                    <a:pt x="5358552" y="1077727"/>
                    <a:pt x="5270772" y="1101437"/>
                    <a:pt x="5207544" y="1164664"/>
                  </a:cubicBezTo>
                  <a:cubicBezTo>
                    <a:pt x="5160124" y="1212085"/>
                    <a:pt x="5134931" y="1273317"/>
                    <a:pt x="5131968" y="1335411"/>
                  </a:cubicBezTo>
                  <a:lnTo>
                    <a:pt x="5136327" y="1396120"/>
                  </a:lnTo>
                  <a:lnTo>
                    <a:pt x="5156724" y="1464942"/>
                  </a:lnTo>
                  <a:lnTo>
                    <a:pt x="5163055" y="1553097"/>
                  </a:lnTo>
                  <a:lnTo>
                    <a:pt x="5166761" y="1572138"/>
                  </a:lnTo>
                  <a:lnTo>
                    <a:pt x="5165053" y="1580912"/>
                  </a:lnTo>
                  <a:lnTo>
                    <a:pt x="5166357" y="1599062"/>
                  </a:lnTo>
                  <a:cubicBezTo>
                    <a:pt x="5164216" y="1643907"/>
                    <a:pt x="5156724" y="1688544"/>
                    <a:pt x="5143882" y="1731934"/>
                  </a:cubicBezTo>
                  <a:lnTo>
                    <a:pt x="5129025" y="1766066"/>
                  </a:lnTo>
                  <a:lnTo>
                    <a:pt x="5125664" y="1783337"/>
                  </a:lnTo>
                  <a:lnTo>
                    <a:pt x="5101607" y="1829052"/>
                  </a:lnTo>
                  <a:lnTo>
                    <a:pt x="5089300" y="1857326"/>
                  </a:lnTo>
                  <a:lnTo>
                    <a:pt x="5081316" y="1867611"/>
                  </a:lnTo>
                  <a:lnTo>
                    <a:pt x="5074293" y="1880958"/>
                  </a:lnTo>
                  <a:lnTo>
                    <a:pt x="5007161" y="1963142"/>
                  </a:lnTo>
                  <a:lnTo>
                    <a:pt x="5002611" y="1969003"/>
                  </a:lnTo>
                  <a:cubicBezTo>
                    <a:pt x="4893020" y="2078595"/>
                    <a:pt x="4749384" y="2133391"/>
                    <a:pt x="4605747" y="2133391"/>
                  </a:cubicBezTo>
                  <a:lnTo>
                    <a:pt x="4605628" y="2133379"/>
                  </a:lnTo>
                  <a:lnTo>
                    <a:pt x="4605509" y="2133391"/>
                  </a:lnTo>
                  <a:cubicBezTo>
                    <a:pt x="4461872" y="2133391"/>
                    <a:pt x="4318235" y="2078595"/>
                    <a:pt x="4208644" y="1969003"/>
                  </a:cubicBezTo>
                  <a:lnTo>
                    <a:pt x="4204114" y="1963167"/>
                  </a:lnTo>
                  <a:lnTo>
                    <a:pt x="4136962" y="1880958"/>
                  </a:lnTo>
                  <a:lnTo>
                    <a:pt x="4129937" y="1867608"/>
                  </a:lnTo>
                  <a:lnTo>
                    <a:pt x="4121955" y="1857326"/>
                  </a:lnTo>
                  <a:lnTo>
                    <a:pt x="4109651" y="1829059"/>
                  </a:lnTo>
                  <a:lnTo>
                    <a:pt x="4085591" y="1783337"/>
                  </a:lnTo>
                  <a:lnTo>
                    <a:pt x="4082229" y="1766063"/>
                  </a:lnTo>
                  <a:lnTo>
                    <a:pt x="4067373" y="1731934"/>
                  </a:lnTo>
                  <a:cubicBezTo>
                    <a:pt x="4054531" y="1688544"/>
                    <a:pt x="4047039" y="1643907"/>
                    <a:pt x="4044898" y="1599062"/>
                  </a:cubicBezTo>
                  <a:lnTo>
                    <a:pt x="4046202" y="1580914"/>
                  </a:lnTo>
                  <a:lnTo>
                    <a:pt x="4044494" y="1572138"/>
                  </a:lnTo>
                  <a:lnTo>
                    <a:pt x="4048200" y="1553095"/>
                  </a:lnTo>
                  <a:lnTo>
                    <a:pt x="4054530" y="1464942"/>
                  </a:lnTo>
                  <a:lnTo>
                    <a:pt x="4071641" y="1407204"/>
                  </a:lnTo>
                  <a:lnTo>
                    <a:pt x="4069894" y="1406944"/>
                  </a:lnTo>
                  <a:lnTo>
                    <a:pt x="4073227" y="1395699"/>
                  </a:lnTo>
                  <a:cubicBezTo>
                    <a:pt x="4089033" y="1314057"/>
                    <a:pt x="4065323" y="1226277"/>
                    <a:pt x="4002096" y="1163050"/>
                  </a:cubicBezTo>
                  <a:cubicBezTo>
                    <a:pt x="3954676" y="1115629"/>
                    <a:pt x="3893443" y="1090437"/>
                    <a:pt x="3831349" y="1087473"/>
                  </a:cubicBezTo>
                  <a:lnTo>
                    <a:pt x="3776020" y="1091447"/>
                  </a:lnTo>
                  <a:lnTo>
                    <a:pt x="3754182" y="1099387"/>
                  </a:lnTo>
                  <a:lnTo>
                    <a:pt x="3712958" y="1108929"/>
                  </a:lnTo>
                  <a:lnTo>
                    <a:pt x="3701818" y="1112230"/>
                  </a:lnTo>
                  <a:lnTo>
                    <a:pt x="3694538" y="1113192"/>
                  </a:lnTo>
                  <a:lnTo>
                    <a:pt x="3688291" y="1114638"/>
                  </a:lnTo>
                  <a:lnTo>
                    <a:pt x="3662726" y="1117395"/>
                  </a:lnTo>
                  <a:lnTo>
                    <a:pt x="3634992" y="1121059"/>
                  </a:lnTo>
                  <a:lnTo>
                    <a:pt x="3627975" y="1121143"/>
                  </a:lnTo>
                  <a:lnTo>
                    <a:pt x="3621309" y="1121862"/>
                  </a:lnTo>
                  <a:lnTo>
                    <a:pt x="3594504" y="1121542"/>
                  </a:lnTo>
                  <a:lnTo>
                    <a:pt x="3567699" y="1121862"/>
                  </a:lnTo>
                  <a:lnTo>
                    <a:pt x="3561033" y="1121143"/>
                  </a:lnTo>
                  <a:lnTo>
                    <a:pt x="3554016" y="1121059"/>
                  </a:lnTo>
                  <a:lnTo>
                    <a:pt x="3526284" y="1117395"/>
                  </a:lnTo>
                  <a:lnTo>
                    <a:pt x="3500717" y="1114638"/>
                  </a:lnTo>
                  <a:lnTo>
                    <a:pt x="3494469" y="1113192"/>
                  </a:lnTo>
                  <a:lnTo>
                    <a:pt x="3487190" y="1112230"/>
                  </a:lnTo>
                  <a:lnTo>
                    <a:pt x="3476050" y="1108929"/>
                  </a:lnTo>
                  <a:lnTo>
                    <a:pt x="3434826" y="1099387"/>
                  </a:lnTo>
                  <a:lnTo>
                    <a:pt x="3422159" y="1094781"/>
                  </a:lnTo>
                  <a:lnTo>
                    <a:pt x="3417947" y="1093533"/>
                  </a:lnTo>
                  <a:cubicBezTo>
                    <a:pt x="3336305" y="1077727"/>
                    <a:pt x="3248525" y="1101437"/>
                    <a:pt x="3185297" y="1164664"/>
                  </a:cubicBezTo>
                  <a:cubicBezTo>
                    <a:pt x="3137877" y="1212085"/>
                    <a:pt x="3112685" y="1273317"/>
                    <a:pt x="3109721" y="1335411"/>
                  </a:cubicBezTo>
                  <a:lnTo>
                    <a:pt x="3114080" y="1396120"/>
                  </a:lnTo>
                  <a:lnTo>
                    <a:pt x="3134477" y="1464942"/>
                  </a:lnTo>
                  <a:lnTo>
                    <a:pt x="3135186" y="1474805"/>
                  </a:lnTo>
                  <a:lnTo>
                    <a:pt x="3144515" y="1572138"/>
                  </a:lnTo>
                  <a:lnTo>
                    <a:pt x="3143178" y="1586086"/>
                  </a:lnTo>
                  <a:lnTo>
                    <a:pt x="3144110" y="1599062"/>
                  </a:lnTo>
                  <a:lnTo>
                    <a:pt x="3139089" y="1628742"/>
                  </a:lnTo>
                  <a:lnTo>
                    <a:pt x="3134240" y="1679333"/>
                  </a:lnTo>
                  <a:lnTo>
                    <a:pt x="3125601" y="1708485"/>
                  </a:lnTo>
                  <a:lnTo>
                    <a:pt x="3121635" y="1731934"/>
                  </a:lnTo>
                  <a:lnTo>
                    <a:pt x="3112288" y="1753406"/>
                  </a:lnTo>
                  <a:lnTo>
                    <a:pt x="3103418" y="1783337"/>
                  </a:lnTo>
                  <a:lnTo>
                    <a:pt x="3079355" y="1829063"/>
                  </a:lnTo>
                  <a:lnTo>
                    <a:pt x="3067053" y="1857326"/>
                  </a:lnTo>
                  <a:lnTo>
                    <a:pt x="3059073" y="1867607"/>
                  </a:lnTo>
                  <a:lnTo>
                    <a:pt x="3052047" y="1880958"/>
                  </a:lnTo>
                  <a:lnTo>
                    <a:pt x="2984895" y="1963167"/>
                  </a:lnTo>
                  <a:lnTo>
                    <a:pt x="2980364" y="1969003"/>
                  </a:lnTo>
                  <a:cubicBezTo>
                    <a:pt x="2870773" y="2078595"/>
                    <a:pt x="2727136" y="2133391"/>
                    <a:pt x="2583500" y="2133391"/>
                  </a:cubicBezTo>
                  <a:lnTo>
                    <a:pt x="2583381" y="2133379"/>
                  </a:lnTo>
                  <a:lnTo>
                    <a:pt x="2583263" y="2133391"/>
                  </a:lnTo>
                  <a:cubicBezTo>
                    <a:pt x="2439626" y="2133391"/>
                    <a:pt x="2295989" y="2078595"/>
                    <a:pt x="2186397" y="1969003"/>
                  </a:cubicBezTo>
                  <a:lnTo>
                    <a:pt x="2181866" y="1963166"/>
                  </a:lnTo>
                  <a:lnTo>
                    <a:pt x="2114715" y="1880958"/>
                  </a:lnTo>
                  <a:lnTo>
                    <a:pt x="2107690" y="1867608"/>
                  </a:lnTo>
                  <a:lnTo>
                    <a:pt x="2099709" y="1857326"/>
                  </a:lnTo>
                  <a:lnTo>
                    <a:pt x="2087405" y="1829061"/>
                  </a:lnTo>
                  <a:lnTo>
                    <a:pt x="2063344" y="1783337"/>
                  </a:lnTo>
                  <a:lnTo>
                    <a:pt x="2054475" y="1753408"/>
                  </a:lnTo>
                  <a:lnTo>
                    <a:pt x="2045127" y="1731934"/>
                  </a:lnTo>
                  <a:lnTo>
                    <a:pt x="2041160" y="1708482"/>
                  </a:lnTo>
                  <a:lnTo>
                    <a:pt x="2032522" y="1679333"/>
                  </a:lnTo>
                  <a:lnTo>
                    <a:pt x="2027673" y="1628746"/>
                  </a:lnTo>
                  <a:lnTo>
                    <a:pt x="2022653" y="1599062"/>
                  </a:lnTo>
                  <a:lnTo>
                    <a:pt x="2023585" y="1586084"/>
                  </a:lnTo>
                  <a:lnTo>
                    <a:pt x="2022248" y="1572138"/>
                  </a:lnTo>
                  <a:lnTo>
                    <a:pt x="2031574" y="1474833"/>
                  </a:lnTo>
                  <a:lnTo>
                    <a:pt x="2032284" y="1464942"/>
                  </a:lnTo>
                  <a:lnTo>
                    <a:pt x="2049395" y="1407204"/>
                  </a:lnTo>
                  <a:lnTo>
                    <a:pt x="2047648" y="1406944"/>
                  </a:lnTo>
                  <a:lnTo>
                    <a:pt x="2050981" y="1395699"/>
                  </a:lnTo>
                  <a:cubicBezTo>
                    <a:pt x="2066787" y="1314057"/>
                    <a:pt x="2043077" y="1226277"/>
                    <a:pt x="1979850" y="1163050"/>
                  </a:cubicBezTo>
                  <a:cubicBezTo>
                    <a:pt x="1932429" y="1115629"/>
                    <a:pt x="1871197" y="1090437"/>
                    <a:pt x="1809103" y="1087473"/>
                  </a:cubicBezTo>
                  <a:lnTo>
                    <a:pt x="1753775" y="1091447"/>
                  </a:lnTo>
                  <a:lnTo>
                    <a:pt x="1731936" y="1099387"/>
                  </a:lnTo>
                  <a:lnTo>
                    <a:pt x="1690711" y="1108929"/>
                  </a:lnTo>
                  <a:lnTo>
                    <a:pt x="1679572" y="1112230"/>
                  </a:lnTo>
                  <a:lnTo>
                    <a:pt x="1672293" y="1113192"/>
                  </a:lnTo>
                  <a:lnTo>
                    <a:pt x="1666045" y="1114638"/>
                  </a:lnTo>
                  <a:lnTo>
                    <a:pt x="1640477" y="1117395"/>
                  </a:lnTo>
                  <a:lnTo>
                    <a:pt x="1612746" y="1121059"/>
                  </a:lnTo>
                  <a:lnTo>
                    <a:pt x="1605729" y="1121143"/>
                  </a:lnTo>
                  <a:lnTo>
                    <a:pt x="1599064" y="1121862"/>
                  </a:lnTo>
                  <a:lnTo>
                    <a:pt x="1572258" y="1121542"/>
                  </a:lnTo>
                  <a:lnTo>
                    <a:pt x="1545453" y="1121862"/>
                  </a:lnTo>
                  <a:lnTo>
                    <a:pt x="1538787" y="1121143"/>
                  </a:lnTo>
                  <a:lnTo>
                    <a:pt x="1531770" y="1121059"/>
                  </a:lnTo>
                  <a:lnTo>
                    <a:pt x="1504040" y="1117396"/>
                  </a:lnTo>
                  <a:lnTo>
                    <a:pt x="1478471" y="1114638"/>
                  </a:lnTo>
                  <a:lnTo>
                    <a:pt x="1472223" y="1113192"/>
                  </a:lnTo>
                  <a:lnTo>
                    <a:pt x="1464944" y="1112230"/>
                  </a:lnTo>
                  <a:lnTo>
                    <a:pt x="1453803" y="1108928"/>
                  </a:lnTo>
                  <a:lnTo>
                    <a:pt x="1412580" y="1099387"/>
                  </a:lnTo>
                  <a:lnTo>
                    <a:pt x="1399913" y="1094781"/>
                  </a:lnTo>
                  <a:lnTo>
                    <a:pt x="1395701" y="1093533"/>
                  </a:lnTo>
                  <a:cubicBezTo>
                    <a:pt x="1314059" y="1077727"/>
                    <a:pt x="1226278" y="1101437"/>
                    <a:pt x="1163051" y="1164664"/>
                  </a:cubicBezTo>
                  <a:cubicBezTo>
                    <a:pt x="1115631" y="1212085"/>
                    <a:pt x="1090439" y="1273317"/>
                    <a:pt x="1087475" y="1335411"/>
                  </a:cubicBezTo>
                  <a:lnTo>
                    <a:pt x="1091834" y="1396120"/>
                  </a:lnTo>
                  <a:lnTo>
                    <a:pt x="1112232" y="1464942"/>
                  </a:lnTo>
                  <a:cubicBezTo>
                    <a:pt x="1146480" y="1641829"/>
                    <a:pt x="1095108" y="1832014"/>
                    <a:pt x="958118" y="1969003"/>
                  </a:cubicBezTo>
                  <a:cubicBezTo>
                    <a:pt x="738936" y="2188186"/>
                    <a:pt x="383572" y="2188186"/>
                    <a:pt x="164388" y="1969003"/>
                  </a:cubicBezTo>
                  <a:cubicBezTo>
                    <a:pt x="-54795" y="1749820"/>
                    <a:pt x="-54795" y="1394455"/>
                    <a:pt x="164388" y="1175273"/>
                  </a:cubicBezTo>
                  <a:cubicBezTo>
                    <a:pt x="301377" y="1038283"/>
                    <a:pt x="491563" y="986913"/>
                    <a:pt x="668449" y="1021160"/>
                  </a:cubicBezTo>
                  <a:lnTo>
                    <a:pt x="737275" y="1041557"/>
                  </a:lnTo>
                  <a:lnTo>
                    <a:pt x="797981" y="1045917"/>
                  </a:lnTo>
                  <a:cubicBezTo>
                    <a:pt x="860076" y="1042954"/>
                    <a:pt x="921307" y="1017761"/>
                    <a:pt x="968728" y="970340"/>
                  </a:cubicBezTo>
                  <a:cubicBezTo>
                    <a:pt x="1031955" y="907113"/>
                    <a:pt x="1055665" y="819333"/>
                    <a:pt x="1039858" y="737691"/>
                  </a:cubicBezTo>
                  <a:lnTo>
                    <a:pt x="1034827" y="720715"/>
                  </a:lnTo>
                  <a:lnTo>
                    <a:pt x="1036610" y="720575"/>
                  </a:lnTo>
                  <a:lnTo>
                    <a:pt x="1021162" y="668447"/>
                  </a:lnTo>
                  <a:lnTo>
                    <a:pt x="1020455" y="658598"/>
                  </a:lnTo>
                  <a:lnTo>
                    <a:pt x="1011125" y="561252"/>
                  </a:lnTo>
                  <a:lnTo>
                    <a:pt x="1012462" y="547301"/>
                  </a:lnTo>
                  <a:lnTo>
                    <a:pt x="1011530" y="534328"/>
                  </a:lnTo>
                  <a:lnTo>
                    <a:pt x="1016549" y="504655"/>
                  </a:lnTo>
                  <a:lnTo>
                    <a:pt x="1021399" y="454056"/>
                  </a:lnTo>
                  <a:lnTo>
                    <a:pt x="1030039" y="424902"/>
                  </a:lnTo>
                  <a:lnTo>
                    <a:pt x="1034005" y="401456"/>
                  </a:lnTo>
                  <a:lnTo>
                    <a:pt x="1043350" y="379986"/>
                  </a:lnTo>
                  <a:lnTo>
                    <a:pt x="1052221" y="350052"/>
                  </a:lnTo>
                  <a:lnTo>
                    <a:pt x="1076285" y="304324"/>
                  </a:lnTo>
                  <a:lnTo>
                    <a:pt x="1088586" y="276064"/>
                  </a:lnTo>
                  <a:lnTo>
                    <a:pt x="1096566" y="265784"/>
                  </a:lnTo>
                  <a:lnTo>
                    <a:pt x="1103592" y="252431"/>
                  </a:lnTo>
                  <a:lnTo>
                    <a:pt x="1170744" y="170223"/>
                  </a:lnTo>
                  <a:lnTo>
                    <a:pt x="1175274" y="164386"/>
                  </a:lnTo>
                  <a:cubicBezTo>
                    <a:pt x="1284866" y="54795"/>
                    <a:pt x="1428502" y="0"/>
                    <a:pt x="1572139" y="0"/>
                  </a:cubicBezTo>
                  <a:close/>
                </a:path>
              </a:pathLst>
            </a:custGeom>
            <a:gradFill flip="none" rotWithShape="1">
              <a:gsLst>
                <a:gs pos="0">
                  <a:schemeClr val="accent3"/>
                </a:gs>
                <a:gs pos="55000">
                  <a:schemeClr val="accent1"/>
                </a:gs>
                <a:gs pos="29000">
                  <a:schemeClr val="accent2"/>
                </a:gs>
                <a:gs pos="100000">
                  <a:schemeClr val="accent6"/>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solidFill>
                  <a:srgbClr val="FFFFFF"/>
                </a:solidFill>
                <a:latin typeface="Calibri" panose="020F0502020204030204"/>
              </a:endParaRPr>
            </a:p>
          </p:txBody>
        </p:sp>
        <p:sp>
          <p:nvSpPr>
            <p:cNvPr id="7" name="Oval 6">
              <a:extLst>
                <a:ext uri="{FF2B5EF4-FFF2-40B4-BE49-F238E27FC236}">
                  <a16:creationId xmlns:a16="http://schemas.microsoft.com/office/drawing/2014/main" id="{0DDD88D5-FDDA-50D7-1E50-849DCBC8DD1B}"/>
                </a:ext>
              </a:extLst>
            </p:cNvPr>
            <p:cNvSpPr/>
            <p:nvPr/>
          </p:nvSpPr>
          <p:spPr>
            <a:xfrm>
              <a:off x="2366344" y="3691998"/>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52" name="Oval 51">
              <a:extLst>
                <a:ext uri="{FF2B5EF4-FFF2-40B4-BE49-F238E27FC236}">
                  <a16:creationId xmlns:a16="http://schemas.microsoft.com/office/drawing/2014/main" id="{397FBAF6-D52A-A1B0-83C9-4F603FDB8B63}"/>
                </a:ext>
              </a:extLst>
            </p:cNvPr>
            <p:cNvSpPr/>
            <p:nvPr/>
          </p:nvSpPr>
          <p:spPr>
            <a:xfrm>
              <a:off x="3455510" y="2603383"/>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53" name="Oval 52">
              <a:extLst>
                <a:ext uri="{FF2B5EF4-FFF2-40B4-BE49-F238E27FC236}">
                  <a16:creationId xmlns:a16="http://schemas.microsoft.com/office/drawing/2014/main" id="{EF28B527-A3F7-5F40-B521-742BF6BAFE18}"/>
                </a:ext>
              </a:extLst>
            </p:cNvPr>
            <p:cNvSpPr/>
            <p:nvPr/>
          </p:nvSpPr>
          <p:spPr>
            <a:xfrm>
              <a:off x="4544021" y="3691998"/>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54" name="Oval 53">
              <a:extLst>
                <a:ext uri="{FF2B5EF4-FFF2-40B4-BE49-F238E27FC236}">
                  <a16:creationId xmlns:a16="http://schemas.microsoft.com/office/drawing/2014/main" id="{283FA65F-2E60-3706-75DE-FDDC64402F8E}"/>
                </a:ext>
              </a:extLst>
            </p:cNvPr>
            <p:cNvSpPr/>
            <p:nvPr/>
          </p:nvSpPr>
          <p:spPr>
            <a:xfrm>
              <a:off x="5633151" y="2603383"/>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55" name="Oval 54">
              <a:extLst>
                <a:ext uri="{FF2B5EF4-FFF2-40B4-BE49-F238E27FC236}">
                  <a16:creationId xmlns:a16="http://schemas.microsoft.com/office/drawing/2014/main" id="{B613753B-8779-4838-9697-14E26236EE84}"/>
                </a:ext>
              </a:extLst>
            </p:cNvPr>
            <p:cNvSpPr/>
            <p:nvPr/>
          </p:nvSpPr>
          <p:spPr>
            <a:xfrm>
              <a:off x="6721696" y="3691998"/>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56" name="Oval 55">
              <a:extLst>
                <a:ext uri="{FF2B5EF4-FFF2-40B4-BE49-F238E27FC236}">
                  <a16:creationId xmlns:a16="http://schemas.microsoft.com/office/drawing/2014/main" id="{6C64A57F-C917-26BF-F937-CF3965C6F87D}"/>
                </a:ext>
              </a:extLst>
            </p:cNvPr>
            <p:cNvSpPr/>
            <p:nvPr/>
          </p:nvSpPr>
          <p:spPr>
            <a:xfrm>
              <a:off x="7810792" y="2603383"/>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57" name="Oval 56">
              <a:extLst>
                <a:ext uri="{FF2B5EF4-FFF2-40B4-BE49-F238E27FC236}">
                  <a16:creationId xmlns:a16="http://schemas.microsoft.com/office/drawing/2014/main" id="{BD6A5327-75E2-93DF-A27A-0F122B9A8E9D}"/>
                </a:ext>
              </a:extLst>
            </p:cNvPr>
            <p:cNvSpPr/>
            <p:nvPr/>
          </p:nvSpPr>
          <p:spPr>
            <a:xfrm>
              <a:off x="8899373" y="3691998"/>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58" name="Oval 57">
              <a:extLst>
                <a:ext uri="{FF2B5EF4-FFF2-40B4-BE49-F238E27FC236}">
                  <a16:creationId xmlns:a16="http://schemas.microsoft.com/office/drawing/2014/main" id="{20AA004E-AAF6-3C35-6E3E-CD286CB4EC2A}"/>
                </a:ext>
              </a:extLst>
            </p:cNvPr>
            <p:cNvSpPr/>
            <p:nvPr/>
          </p:nvSpPr>
          <p:spPr>
            <a:xfrm>
              <a:off x="2418010" y="3743953"/>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59" name="Oval 58">
              <a:extLst>
                <a:ext uri="{FF2B5EF4-FFF2-40B4-BE49-F238E27FC236}">
                  <a16:creationId xmlns:a16="http://schemas.microsoft.com/office/drawing/2014/main" id="{A2E945DF-3CF9-9644-CF60-C005E36625F9}"/>
                </a:ext>
              </a:extLst>
            </p:cNvPr>
            <p:cNvSpPr/>
            <p:nvPr/>
          </p:nvSpPr>
          <p:spPr>
            <a:xfrm>
              <a:off x="3507139" y="2655337"/>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60" name="Oval 59">
              <a:extLst>
                <a:ext uri="{FF2B5EF4-FFF2-40B4-BE49-F238E27FC236}">
                  <a16:creationId xmlns:a16="http://schemas.microsoft.com/office/drawing/2014/main" id="{916C2CA5-F6BB-333F-43B6-D2657777273A}"/>
                </a:ext>
              </a:extLst>
            </p:cNvPr>
            <p:cNvSpPr/>
            <p:nvPr/>
          </p:nvSpPr>
          <p:spPr>
            <a:xfrm>
              <a:off x="4595614" y="3743953"/>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61" name="Oval 60">
              <a:extLst>
                <a:ext uri="{FF2B5EF4-FFF2-40B4-BE49-F238E27FC236}">
                  <a16:creationId xmlns:a16="http://schemas.microsoft.com/office/drawing/2014/main" id="{C38D52CA-B975-6100-3432-113B08009025}"/>
                </a:ext>
              </a:extLst>
            </p:cNvPr>
            <p:cNvSpPr/>
            <p:nvPr/>
          </p:nvSpPr>
          <p:spPr>
            <a:xfrm>
              <a:off x="6772579" y="3743953"/>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62" name="Oval 61">
              <a:extLst>
                <a:ext uri="{FF2B5EF4-FFF2-40B4-BE49-F238E27FC236}">
                  <a16:creationId xmlns:a16="http://schemas.microsoft.com/office/drawing/2014/main" id="{6E69796F-933A-19C8-F518-2549A9DAA391}"/>
                </a:ext>
              </a:extLst>
            </p:cNvPr>
            <p:cNvSpPr/>
            <p:nvPr/>
          </p:nvSpPr>
          <p:spPr>
            <a:xfrm>
              <a:off x="8950184" y="3743953"/>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784F5F"/>
                </a:solidFill>
                <a:latin typeface="Calibri" panose="020F0502020204030204"/>
              </a:endParaRPr>
            </a:p>
          </p:txBody>
        </p:sp>
        <p:sp>
          <p:nvSpPr>
            <p:cNvPr id="63" name="Oval 62">
              <a:extLst>
                <a:ext uri="{FF2B5EF4-FFF2-40B4-BE49-F238E27FC236}">
                  <a16:creationId xmlns:a16="http://schemas.microsoft.com/office/drawing/2014/main" id="{767D77C6-4B16-88B0-4F57-C745C64E4324}"/>
                </a:ext>
              </a:extLst>
            </p:cNvPr>
            <p:cNvSpPr/>
            <p:nvPr/>
          </p:nvSpPr>
          <p:spPr>
            <a:xfrm>
              <a:off x="7862421" y="2655337"/>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FFFFFF"/>
                </a:solidFill>
                <a:latin typeface="Calibri" panose="020F0502020204030204"/>
              </a:endParaRPr>
            </a:p>
          </p:txBody>
        </p:sp>
        <p:sp>
          <p:nvSpPr>
            <p:cNvPr id="64" name="Oval 63">
              <a:extLst>
                <a:ext uri="{FF2B5EF4-FFF2-40B4-BE49-F238E27FC236}">
                  <a16:creationId xmlns:a16="http://schemas.microsoft.com/office/drawing/2014/main" id="{4B7509FA-5841-4904-F8B7-82E2E1247975}"/>
                </a:ext>
              </a:extLst>
            </p:cNvPr>
            <p:cNvSpPr/>
            <p:nvPr/>
          </p:nvSpPr>
          <p:spPr>
            <a:xfrm>
              <a:off x="5684780" y="2655337"/>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solidFill>
                  <a:srgbClr val="FFFFFF"/>
                </a:solidFill>
                <a:latin typeface="Calibri" panose="020F0502020204030204"/>
              </a:endParaRPr>
            </a:p>
          </p:txBody>
        </p:sp>
        <p:pic>
          <p:nvPicPr>
            <p:cNvPr id="65" name="Graphic 64" descr="Lightbulb with solid fill">
              <a:extLst>
                <a:ext uri="{FF2B5EF4-FFF2-40B4-BE49-F238E27FC236}">
                  <a16:creationId xmlns:a16="http://schemas.microsoft.com/office/drawing/2014/main" id="{1C3F737C-25F4-4226-3042-0AAD07094A22}"/>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2554910" y="3880853"/>
              <a:ext cx="548640" cy="548640"/>
            </a:xfrm>
            <a:prstGeom prst="rect">
              <a:avLst/>
            </a:prstGeom>
          </p:spPr>
        </p:pic>
        <p:pic>
          <p:nvPicPr>
            <p:cNvPr id="66" name="Graphic 65" descr="Paper with solid fill">
              <a:extLst>
                <a:ext uri="{FF2B5EF4-FFF2-40B4-BE49-F238E27FC236}">
                  <a16:creationId xmlns:a16="http://schemas.microsoft.com/office/drawing/2014/main" id="{9ED8A986-68FF-3DD6-04F9-6148A667C7F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3644039" y="2792237"/>
              <a:ext cx="548640" cy="548640"/>
            </a:xfrm>
            <a:prstGeom prst="rect">
              <a:avLst/>
            </a:prstGeom>
          </p:spPr>
        </p:pic>
        <p:pic>
          <p:nvPicPr>
            <p:cNvPr id="69" name="Graphic 68" descr="Clipboard Partially Checked with solid fill">
              <a:extLst>
                <a:ext uri="{FF2B5EF4-FFF2-40B4-BE49-F238E27FC236}">
                  <a16:creationId xmlns:a16="http://schemas.microsoft.com/office/drawing/2014/main" id="{7C001DB6-B173-8DF9-1248-CABADFC2F9E8}"/>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6909479" y="3880853"/>
              <a:ext cx="548640" cy="548640"/>
            </a:xfrm>
            <a:prstGeom prst="rect">
              <a:avLst/>
            </a:prstGeom>
          </p:spPr>
        </p:pic>
        <p:sp>
          <p:nvSpPr>
            <p:cNvPr id="73" name="TextBox 72">
              <a:extLst>
                <a:ext uri="{FF2B5EF4-FFF2-40B4-BE49-F238E27FC236}">
                  <a16:creationId xmlns:a16="http://schemas.microsoft.com/office/drawing/2014/main" id="{A2319752-E0FF-0ADA-0904-7E9419B35CB3}"/>
                </a:ext>
              </a:extLst>
            </p:cNvPr>
            <p:cNvSpPr txBox="1"/>
            <p:nvPr/>
          </p:nvSpPr>
          <p:spPr>
            <a:xfrm>
              <a:off x="1810422" y="4871224"/>
              <a:ext cx="1772420" cy="338554"/>
            </a:xfrm>
            <a:prstGeom prst="rect">
              <a:avLst/>
            </a:prstGeom>
            <a:noFill/>
          </p:spPr>
          <p:txBody>
            <a:bodyPr wrap="square" lIns="0" rIns="0" rtlCol="0" anchor="b">
              <a:spAutoFit/>
            </a:bodyPr>
            <a:lstStyle/>
            <a:p>
              <a:pPr algn="ctr"/>
              <a:r>
                <a:rPr lang="ar-EG" sz="1600" b="1" dirty="0">
                  <a:solidFill>
                    <a:srgbClr val="002060"/>
                  </a:solidFill>
                  <a:latin typeface="Alexandria" pitchFamily="2" charset="-78"/>
                  <a:cs typeface="Alexandria" pitchFamily="2" charset="-78"/>
                </a:rPr>
                <a:t>الهوية البصرية الرقمية</a:t>
              </a:r>
              <a:endParaRPr lang="en-US" sz="1600" b="1" dirty="0">
                <a:solidFill>
                  <a:srgbClr val="002060"/>
                </a:solidFill>
                <a:latin typeface="Alexandria" pitchFamily="2" charset="-78"/>
                <a:cs typeface="Alexandria" pitchFamily="2" charset="-78"/>
              </a:endParaRPr>
            </a:p>
          </p:txBody>
        </p:sp>
        <p:sp>
          <p:nvSpPr>
            <p:cNvPr id="76" name="TextBox 75">
              <a:extLst>
                <a:ext uri="{FF2B5EF4-FFF2-40B4-BE49-F238E27FC236}">
                  <a16:creationId xmlns:a16="http://schemas.microsoft.com/office/drawing/2014/main" id="{CF6F7DFF-9C20-55DE-DDC4-FDB199E75450}"/>
                </a:ext>
              </a:extLst>
            </p:cNvPr>
            <p:cNvSpPr txBox="1"/>
            <p:nvPr/>
          </p:nvSpPr>
          <p:spPr>
            <a:xfrm>
              <a:off x="3888762" y="5035708"/>
              <a:ext cx="2011517" cy="338554"/>
            </a:xfrm>
            <a:prstGeom prst="rect">
              <a:avLst/>
            </a:prstGeom>
            <a:noFill/>
          </p:spPr>
          <p:txBody>
            <a:bodyPr wrap="square" lIns="0" rIns="0" rtlCol="0" anchor="b">
              <a:spAutoFit/>
            </a:bodyPr>
            <a:lstStyle/>
            <a:p>
              <a:pPr algn="ctr"/>
              <a:r>
                <a:rPr lang="ar-EG" sz="1600" b="1" dirty="0">
                  <a:solidFill>
                    <a:srgbClr val="002060"/>
                  </a:solidFill>
                  <a:latin typeface="Alexandria" pitchFamily="2" charset="-78"/>
                  <a:cs typeface="Alexandria" pitchFamily="2" charset="-78"/>
                </a:rPr>
                <a:t>استخدام المؤثرين الرقميين</a:t>
              </a:r>
              <a:endParaRPr lang="en-US" sz="1600" b="1" dirty="0">
                <a:solidFill>
                  <a:srgbClr val="002060"/>
                </a:solidFill>
                <a:latin typeface="Alexandria" pitchFamily="2" charset="-78"/>
                <a:cs typeface="Alexandria" pitchFamily="2" charset="-78"/>
              </a:endParaRPr>
            </a:p>
          </p:txBody>
        </p:sp>
        <p:sp>
          <p:nvSpPr>
            <p:cNvPr id="79" name="TextBox 78">
              <a:extLst>
                <a:ext uri="{FF2B5EF4-FFF2-40B4-BE49-F238E27FC236}">
                  <a16:creationId xmlns:a16="http://schemas.microsoft.com/office/drawing/2014/main" id="{F0823582-F164-39A6-33A7-8F99766E84BD}"/>
                </a:ext>
              </a:extLst>
            </p:cNvPr>
            <p:cNvSpPr txBox="1"/>
            <p:nvPr/>
          </p:nvSpPr>
          <p:spPr>
            <a:xfrm>
              <a:off x="6206198" y="4871224"/>
              <a:ext cx="1772420" cy="338554"/>
            </a:xfrm>
            <a:prstGeom prst="rect">
              <a:avLst/>
            </a:prstGeom>
            <a:noFill/>
          </p:spPr>
          <p:txBody>
            <a:bodyPr wrap="square" lIns="0" rIns="0" rtlCol="0" anchor="b">
              <a:spAutoFit/>
            </a:bodyPr>
            <a:lstStyle/>
            <a:p>
              <a:pPr algn="ctr"/>
              <a:r>
                <a:rPr lang="ar-EG" sz="1600" b="1" dirty="0">
                  <a:solidFill>
                    <a:srgbClr val="002060"/>
                  </a:solidFill>
                  <a:latin typeface="Alexandria" pitchFamily="2" charset="-78"/>
                  <a:cs typeface="Alexandria" pitchFamily="2" charset="-78"/>
                </a:rPr>
                <a:t>الشفافية والمصداقية</a:t>
              </a:r>
              <a:endParaRPr lang="en-US" sz="1600" b="1" dirty="0">
                <a:solidFill>
                  <a:srgbClr val="002060"/>
                </a:solidFill>
                <a:latin typeface="Alexandria" pitchFamily="2" charset="-78"/>
                <a:cs typeface="Alexandria" pitchFamily="2" charset="-78"/>
              </a:endParaRPr>
            </a:p>
          </p:txBody>
        </p:sp>
        <p:sp>
          <p:nvSpPr>
            <p:cNvPr id="82" name="TextBox 81">
              <a:extLst>
                <a:ext uri="{FF2B5EF4-FFF2-40B4-BE49-F238E27FC236}">
                  <a16:creationId xmlns:a16="http://schemas.microsoft.com/office/drawing/2014/main" id="{48BFFC45-E074-32C2-EE49-FA300B30660E}"/>
                </a:ext>
              </a:extLst>
            </p:cNvPr>
            <p:cNvSpPr txBox="1"/>
            <p:nvPr/>
          </p:nvSpPr>
          <p:spPr>
            <a:xfrm>
              <a:off x="8266624" y="5006304"/>
              <a:ext cx="1975145" cy="338554"/>
            </a:xfrm>
            <a:prstGeom prst="rect">
              <a:avLst/>
            </a:prstGeom>
            <a:noFill/>
          </p:spPr>
          <p:txBody>
            <a:bodyPr wrap="square" lIns="0" rIns="0" rtlCol="0" anchor="b">
              <a:spAutoFit/>
            </a:bodyPr>
            <a:lstStyle/>
            <a:p>
              <a:pPr algn="ctr"/>
              <a:r>
                <a:rPr lang="ar-EG" sz="1600" b="1" dirty="0">
                  <a:solidFill>
                    <a:srgbClr val="002060"/>
                  </a:solidFill>
                  <a:latin typeface="Alexandria" pitchFamily="2" charset="-78"/>
                  <a:cs typeface="Alexandria" pitchFamily="2" charset="-78"/>
                </a:rPr>
                <a:t>المحتوى القيمي والإنساني</a:t>
              </a:r>
              <a:endParaRPr lang="en-US" sz="1600" b="1" dirty="0">
                <a:solidFill>
                  <a:srgbClr val="002060"/>
                </a:solidFill>
                <a:latin typeface="Alexandria" pitchFamily="2" charset="-78"/>
                <a:cs typeface="Alexandria" pitchFamily="2" charset="-78"/>
              </a:endParaRPr>
            </a:p>
          </p:txBody>
        </p:sp>
        <p:sp>
          <p:nvSpPr>
            <p:cNvPr id="85" name="TextBox 84">
              <a:extLst>
                <a:ext uri="{FF2B5EF4-FFF2-40B4-BE49-F238E27FC236}">
                  <a16:creationId xmlns:a16="http://schemas.microsoft.com/office/drawing/2014/main" id="{55D09DCC-4E75-2300-E6C8-38DE542E1A59}"/>
                </a:ext>
              </a:extLst>
            </p:cNvPr>
            <p:cNvSpPr txBox="1"/>
            <p:nvPr/>
          </p:nvSpPr>
          <p:spPr>
            <a:xfrm>
              <a:off x="2734898" y="1910726"/>
              <a:ext cx="1772420" cy="338554"/>
            </a:xfrm>
            <a:prstGeom prst="rect">
              <a:avLst/>
            </a:prstGeom>
            <a:noFill/>
          </p:spPr>
          <p:txBody>
            <a:bodyPr wrap="square" lIns="0" rIns="0" rtlCol="0" anchor="b">
              <a:spAutoFit/>
            </a:bodyPr>
            <a:lstStyle/>
            <a:p>
              <a:pPr algn="ctr"/>
              <a:r>
                <a:rPr lang="ar-EG" sz="1600" b="1" dirty="0">
                  <a:solidFill>
                    <a:srgbClr val="002060"/>
                  </a:solidFill>
                  <a:latin typeface="Alexandria" pitchFamily="2" charset="-78"/>
                  <a:cs typeface="Alexandria" pitchFamily="2" charset="-78"/>
                </a:rPr>
                <a:t>سرد القصص الرقمية</a:t>
              </a:r>
              <a:endParaRPr lang="en-US" sz="1600" b="1" dirty="0">
                <a:solidFill>
                  <a:srgbClr val="002060"/>
                </a:solidFill>
                <a:latin typeface="Alexandria" pitchFamily="2" charset="-78"/>
                <a:cs typeface="Alexandria" pitchFamily="2" charset="-78"/>
              </a:endParaRPr>
            </a:p>
          </p:txBody>
        </p:sp>
        <p:sp>
          <p:nvSpPr>
            <p:cNvPr id="88" name="TextBox 87">
              <a:extLst>
                <a:ext uri="{FF2B5EF4-FFF2-40B4-BE49-F238E27FC236}">
                  <a16:creationId xmlns:a16="http://schemas.microsoft.com/office/drawing/2014/main" id="{5361EFC6-193D-0BE5-470B-C641D5E26A51}"/>
                </a:ext>
              </a:extLst>
            </p:cNvPr>
            <p:cNvSpPr txBox="1"/>
            <p:nvPr/>
          </p:nvSpPr>
          <p:spPr>
            <a:xfrm>
              <a:off x="5111842" y="1588126"/>
              <a:ext cx="2086130" cy="338554"/>
            </a:xfrm>
            <a:prstGeom prst="rect">
              <a:avLst/>
            </a:prstGeom>
            <a:noFill/>
          </p:spPr>
          <p:txBody>
            <a:bodyPr wrap="square" lIns="0" rIns="0" rtlCol="0" anchor="b">
              <a:spAutoFit/>
            </a:bodyPr>
            <a:lstStyle/>
            <a:p>
              <a:pPr algn="ctr"/>
              <a:r>
                <a:rPr lang="ar-EG" sz="1600" b="1" dirty="0">
                  <a:solidFill>
                    <a:srgbClr val="002060"/>
                  </a:solidFill>
                  <a:latin typeface="Alexandria" pitchFamily="2" charset="-78"/>
                  <a:cs typeface="Alexandria" pitchFamily="2" charset="-78"/>
                </a:rPr>
                <a:t>التفاعل الفوري مع الجمهور</a:t>
              </a:r>
              <a:endParaRPr lang="en-US" sz="1600" b="1" dirty="0">
                <a:solidFill>
                  <a:srgbClr val="002060"/>
                </a:solidFill>
                <a:latin typeface="Alexandria" pitchFamily="2" charset="-78"/>
                <a:cs typeface="Alexandria" pitchFamily="2" charset="-78"/>
              </a:endParaRPr>
            </a:p>
          </p:txBody>
        </p:sp>
        <p:sp>
          <p:nvSpPr>
            <p:cNvPr id="91" name="TextBox 90">
              <a:extLst>
                <a:ext uri="{FF2B5EF4-FFF2-40B4-BE49-F238E27FC236}">
                  <a16:creationId xmlns:a16="http://schemas.microsoft.com/office/drawing/2014/main" id="{374CAC7E-435B-E8CE-6205-6B1A81372B89}"/>
                </a:ext>
              </a:extLst>
            </p:cNvPr>
            <p:cNvSpPr txBox="1"/>
            <p:nvPr/>
          </p:nvSpPr>
          <p:spPr>
            <a:xfrm>
              <a:off x="7538154" y="1949003"/>
              <a:ext cx="1772420" cy="338554"/>
            </a:xfrm>
            <a:prstGeom prst="rect">
              <a:avLst/>
            </a:prstGeom>
            <a:noFill/>
          </p:spPr>
          <p:txBody>
            <a:bodyPr wrap="square" lIns="0" rIns="0" rtlCol="0" anchor="b">
              <a:spAutoFit/>
            </a:bodyPr>
            <a:lstStyle/>
            <a:p>
              <a:pPr algn="ctr"/>
              <a:r>
                <a:rPr lang="ar-EG" sz="1600" b="1" dirty="0">
                  <a:solidFill>
                    <a:srgbClr val="002060"/>
                  </a:solidFill>
                  <a:latin typeface="Alexandria" pitchFamily="2" charset="-78"/>
                  <a:cs typeface="Alexandria" pitchFamily="2" charset="-78"/>
                </a:rPr>
                <a:t>الوسوم والهاشتاغات</a:t>
              </a:r>
              <a:endParaRPr lang="en-US" sz="1600" b="1" dirty="0">
                <a:solidFill>
                  <a:srgbClr val="002060"/>
                </a:solidFill>
                <a:latin typeface="Alexandria" pitchFamily="2" charset="-78"/>
                <a:cs typeface="Alexandria" pitchFamily="2" charset="-78"/>
              </a:endParaRPr>
            </a:p>
          </p:txBody>
        </p:sp>
      </p:grpSp>
      <p:pic>
        <p:nvPicPr>
          <p:cNvPr id="95" name="Graphic 94" descr="Confused person">
            <a:extLst>
              <a:ext uri="{FF2B5EF4-FFF2-40B4-BE49-F238E27FC236}">
                <a16:creationId xmlns:a16="http://schemas.microsoft.com/office/drawing/2014/main" id="{382E970B-F464-CB7E-8C29-51AA660F6B5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081786" y="3999411"/>
            <a:ext cx="759498" cy="759498"/>
          </a:xfrm>
          <a:prstGeom prst="rect">
            <a:avLst/>
          </a:prstGeom>
        </p:spPr>
      </p:pic>
      <p:pic>
        <p:nvPicPr>
          <p:cNvPr id="97" name="Graphic 96" descr="Social network">
            <a:extLst>
              <a:ext uri="{FF2B5EF4-FFF2-40B4-BE49-F238E27FC236}">
                <a16:creationId xmlns:a16="http://schemas.microsoft.com/office/drawing/2014/main" id="{B8D19EA8-088C-C6B7-6656-A10FAE21CA0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546463" y="2851217"/>
            <a:ext cx="914400" cy="914400"/>
          </a:xfrm>
          <a:prstGeom prst="rect">
            <a:avLst/>
          </a:prstGeom>
        </p:spPr>
      </p:pic>
      <p:sp>
        <p:nvSpPr>
          <p:cNvPr id="98" name="TextBox 97">
            <a:extLst>
              <a:ext uri="{FF2B5EF4-FFF2-40B4-BE49-F238E27FC236}">
                <a16:creationId xmlns:a16="http://schemas.microsoft.com/office/drawing/2014/main" id="{8A0182C1-6819-0B80-E646-7B3E2E19F77B}"/>
              </a:ext>
            </a:extLst>
          </p:cNvPr>
          <p:cNvSpPr txBox="1"/>
          <p:nvPr/>
        </p:nvSpPr>
        <p:spPr>
          <a:xfrm>
            <a:off x="8687967" y="3002069"/>
            <a:ext cx="541951" cy="707886"/>
          </a:xfrm>
          <a:prstGeom prst="rect">
            <a:avLst/>
          </a:prstGeom>
          <a:noFill/>
        </p:spPr>
        <p:txBody>
          <a:bodyPr wrap="square" rtlCol="1">
            <a:spAutoFit/>
          </a:bodyPr>
          <a:lstStyle/>
          <a:p>
            <a:pPr algn="ctr"/>
            <a:r>
              <a:rPr lang="ar-EG" sz="4000" b="1" dirty="0">
                <a:solidFill>
                  <a:srgbClr val="784F5F"/>
                </a:solidFill>
                <a:latin typeface="Alexandria" pitchFamily="2" charset="-78"/>
                <a:cs typeface="Alexandria" pitchFamily="2" charset="-78"/>
              </a:rPr>
              <a:t>#</a:t>
            </a:r>
            <a:endParaRPr lang="ar-EG" sz="3600" b="1" dirty="0">
              <a:solidFill>
                <a:srgbClr val="784F5F"/>
              </a:solidFill>
              <a:latin typeface="Alexandria" pitchFamily="2" charset="-78"/>
              <a:cs typeface="Alexandria" pitchFamily="2" charset="-78"/>
            </a:endParaRPr>
          </a:p>
        </p:txBody>
      </p:sp>
      <p:pic>
        <p:nvPicPr>
          <p:cNvPr id="100" name="Graphic 99" descr="Open book">
            <a:extLst>
              <a:ext uri="{FF2B5EF4-FFF2-40B4-BE49-F238E27FC236}">
                <a16:creationId xmlns:a16="http://schemas.microsoft.com/office/drawing/2014/main" id="{5E58540A-28B3-2868-78FE-9FAB3DF58DEE}"/>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008284" y="3992661"/>
            <a:ext cx="914400" cy="914400"/>
          </a:xfrm>
          <a:prstGeom prst="rect">
            <a:avLst/>
          </a:prstGeom>
        </p:spPr>
      </p:pic>
    </p:spTree>
    <p:extLst>
      <p:ext uri="{BB962C8B-B14F-4D97-AF65-F5344CB8AC3E}">
        <p14:creationId xmlns:p14="http://schemas.microsoft.com/office/powerpoint/2010/main" val="108140144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9C2B0-D5EB-6BFE-407D-F777646AC1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1EBE0A-9727-94F1-541B-2900F9726BA3}"/>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B459E04-4E2D-E221-5817-166C271A161F}"/>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D66053C-481E-29C6-408A-4FAB1697B7DA}"/>
              </a:ext>
            </a:extLst>
          </p:cNvPr>
          <p:cNvSpPr/>
          <p:nvPr/>
        </p:nvSpPr>
        <p:spPr>
          <a:xfrm>
            <a:off x="32960" y="1261929"/>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9CCE25A-71A4-EFA7-DEFF-D695C4E4CB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8A49FEC-C8B1-76EB-7E34-0F8E43EF2376}"/>
              </a:ext>
            </a:extLst>
          </p:cNvPr>
          <p:cNvSpPr/>
          <p:nvPr/>
        </p:nvSpPr>
        <p:spPr>
          <a:xfrm>
            <a:off x="2485572" y="506018"/>
            <a:ext cx="8702158"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أساليب صناعة الصورة الذهنية في الإعلام الرقمي</a:t>
            </a:r>
          </a:p>
        </p:txBody>
      </p:sp>
      <p:sp>
        <p:nvSpPr>
          <p:cNvPr id="2" name="TextBox 1">
            <a:extLst>
              <a:ext uri="{FF2B5EF4-FFF2-40B4-BE49-F238E27FC236}">
                <a16:creationId xmlns:a16="http://schemas.microsoft.com/office/drawing/2014/main" id="{C88BD442-4789-CB58-FB74-85312213CD62}"/>
              </a:ext>
            </a:extLst>
          </p:cNvPr>
          <p:cNvSpPr txBox="1"/>
          <p:nvPr/>
        </p:nvSpPr>
        <p:spPr>
          <a:xfrm>
            <a:off x="438873" y="1535630"/>
            <a:ext cx="10991127" cy="4615944"/>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سرد القصص الرقمية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Digital Storytelling</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endPar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endParaRP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استخدام القصص الواقعية أو الرمزية لجذب الانتباه، إثارة المشاعر، وربط الجمهور بالمؤسسة على مستوى وجداني.</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حملات مثل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#ShareACoke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من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Coca-Cola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استخدمت قصصًا شخصية للمستهلكين لربطهم بالعلامة تجاريًا وعاطفيًا.</a:t>
            </a: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L="285750" lvl="0" indent="-285750" algn="just" rtl="1">
              <a:lnSpc>
                <a:spcPct val="150000"/>
              </a:lnSpc>
              <a:buClr>
                <a:srgbClr val="00B0F0"/>
              </a:buClr>
              <a:buFont typeface="Wingdings" panose="05000000000000000000" pitchFamily="2" charset="2"/>
              <a:buChar char="v"/>
              <a:defRPr/>
            </a:pPr>
            <a:r>
              <a:rPr lang="ar-EG" b="1" dirty="0">
                <a:solidFill>
                  <a:srgbClr val="ED7D31"/>
                </a:solidFill>
                <a:latin typeface="Alexandria" pitchFamily="2" charset="-78"/>
                <a:cs typeface="Alexandria" pitchFamily="2" charset="-78"/>
              </a:rPr>
              <a:t>الهوية البصرية الرقمية </a:t>
            </a:r>
            <a:r>
              <a:rPr lang="en-US" b="1" dirty="0">
                <a:solidFill>
                  <a:srgbClr val="ED7D31"/>
                </a:solidFill>
                <a:latin typeface="Alexandria" pitchFamily="2" charset="-78"/>
                <a:cs typeface="Alexandria" pitchFamily="2" charset="-78"/>
              </a:rPr>
              <a:t>Digital Visual Identity</a:t>
            </a:r>
            <a:r>
              <a:rPr lang="ar-EG" b="1" dirty="0">
                <a:solidFill>
                  <a:srgbClr val="ED7D31"/>
                </a:solidFill>
                <a:latin typeface="Alexandria" pitchFamily="2" charset="-78"/>
                <a:cs typeface="Alexandria" pitchFamily="2" charset="-78"/>
              </a:rPr>
              <a:t>:</a:t>
            </a:r>
            <a:endParaRPr lang="en-US" b="1" dirty="0">
              <a:solidFill>
                <a:srgbClr val="ED7D31"/>
              </a:solidFill>
              <a:latin typeface="Alexandria" pitchFamily="2" charset="-78"/>
              <a:cs typeface="Alexandria" pitchFamily="2" charset="-78"/>
            </a:endParaRPr>
          </a:p>
          <a:p>
            <a:pPr lvl="0" algn="just" rtl="1">
              <a:lnSpc>
                <a:spcPct val="150000"/>
              </a:lnSpc>
              <a:buClr>
                <a:srgbClr val="00B0F0"/>
              </a:buClr>
              <a:defRPr/>
            </a:pPr>
            <a:r>
              <a:rPr lang="ar-EG" dirty="0">
                <a:solidFill>
                  <a:prstClr val="black"/>
                </a:solidFill>
                <a:latin typeface="Alexandria" pitchFamily="2" charset="-78"/>
                <a:cs typeface="Alexandria" pitchFamily="2" charset="-78"/>
              </a:rPr>
              <a:t>تصميم الشعار، الألوان، الصور، الأنماط، وطريقة عرض المحتوى بطريقة متناسقة تُعزز الانطباع العام لدى الجمهور. حيث أن إنتاج محتوى رقمي جذّاب: كالفيديوهات القصيرة، البودكاست، الرسوم المتحركة. </a:t>
            </a:r>
          </a:p>
          <a:p>
            <a:pPr lvl="0" algn="just" rtl="1">
              <a:lnSpc>
                <a:spcPct val="150000"/>
              </a:lnSpc>
              <a:buClr>
                <a:srgbClr val="00B0F0"/>
              </a:buClr>
              <a:defRPr/>
            </a:pPr>
            <a:r>
              <a:rPr lang="ar-EG" dirty="0">
                <a:solidFill>
                  <a:prstClr val="black"/>
                </a:solidFill>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المثال: </a:t>
            </a:r>
            <a:r>
              <a:rPr lang="ar-EG" dirty="0">
                <a:solidFill>
                  <a:prstClr val="black"/>
                </a:solidFill>
                <a:latin typeface="Alexandria" pitchFamily="2" charset="-78"/>
                <a:cs typeface="Alexandria" pitchFamily="2" charset="-78"/>
              </a:rPr>
              <a:t>علامات مثل </a:t>
            </a:r>
            <a:r>
              <a:rPr lang="en-US" dirty="0">
                <a:solidFill>
                  <a:prstClr val="black"/>
                </a:solidFill>
                <a:latin typeface="Alexandria" pitchFamily="2" charset="-78"/>
                <a:cs typeface="Alexandria" pitchFamily="2" charset="-78"/>
              </a:rPr>
              <a:t>Apple </a:t>
            </a:r>
            <a:r>
              <a:rPr lang="ar-EG" dirty="0">
                <a:solidFill>
                  <a:prstClr val="black"/>
                </a:solidFill>
                <a:latin typeface="Alexandria" pitchFamily="2" charset="-78"/>
                <a:cs typeface="Alexandria" pitchFamily="2" charset="-78"/>
              </a:rPr>
              <a:t> و</a:t>
            </a:r>
            <a:r>
              <a:rPr lang="en-US" dirty="0">
                <a:solidFill>
                  <a:prstClr val="black"/>
                </a:solidFill>
                <a:latin typeface="Alexandria" pitchFamily="2" charset="-78"/>
                <a:cs typeface="Alexandria" pitchFamily="2" charset="-78"/>
              </a:rPr>
              <a:t>Netflix </a:t>
            </a:r>
            <a:r>
              <a:rPr lang="ar-EG" dirty="0">
                <a:solidFill>
                  <a:prstClr val="black"/>
                </a:solidFill>
                <a:latin typeface="Alexandria" pitchFamily="2" charset="-78"/>
                <a:cs typeface="Alexandria" pitchFamily="2" charset="-78"/>
              </a:rPr>
              <a:t> تحافظ على هوية بصرية موحدة في كل منصة، مما يعزز صورتها كعلامات "عصرية وبسيطة وذكية".</a:t>
            </a:r>
          </a:p>
        </p:txBody>
      </p:sp>
    </p:spTree>
    <p:extLst>
      <p:ext uri="{BB962C8B-B14F-4D97-AF65-F5344CB8AC3E}">
        <p14:creationId xmlns:p14="http://schemas.microsoft.com/office/powerpoint/2010/main" val="363792458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7E7D0-4F36-DB73-8FD2-57CB3619A3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5E2D6F-C3EF-491F-E8FE-B01C67A3978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895382-AD0A-4D40-2C5F-65C8B003DEE7}"/>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BE48B10-D083-2C4F-032E-43C837C71EEF}"/>
              </a:ext>
            </a:extLst>
          </p:cNvPr>
          <p:cNvSpPr/>
          <p:nvPr/>
        </p:nvSpPr>
        <p:spPr>
          <a:xfrm>
            <a:off x="32960" y="1261929"/>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ED56090-EEF1-6BDA-A768-7A718FC2DD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1B35EBC-3A69-8A92-8ABC-50CC894BF131}"/>
              </a:ext>
            </a:extLst>
          </p:cNvPr>
          <p:cNvSpPr/>
          <p:nvPr/>
        </p:nvSpPr>
        <p:spPr>
          <a:xfrm>
            <a:off x="2485572" y="506018"/>
            <a:ext cx="8702158"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أساليب صناعة الصورة الذهنية في الإعلام الرقمي</a:t>
            </a:r>
          </a:p>
        </p:txBody>
      </p:sp>
      <p:sp>
        <p:nvSpPr>
          <p:cNvPr id="2" name="TextBox 1">
            <a:extLst>
              <a:ext uri="{FF2B5EF4-FFF2-40B4-BE49-F238E27FC236}">
                <a16:creationId xmlns:a16="http://schemas.microsoft.com/office/drawing/2014/main" id="{32117218-E54A-9126-2906-AC43D3C16658}"/>
              </a:ext>
            </a:extLst>
          </p:cNvPr>
          <p:cNvSpPr txBox="1"/>
          <p:nvPr/>
        </p:nvSpPr>
        <p:spPr>
          <a:xfrm>
            <a:off x="438873" y="1535630"/>
            <a:ext cx="10991127" cy="4615944"/>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التفاعل الفوري مع الجمهور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Real-Time Engagement</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endPar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endParaRP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الرد على التعليقات، إجراء البث المباشر، استطلاعات الرأي، والإجابة على الأسئلة تبني صورة بأن المؤسسة "قريبة ومهتمة ومستمعة".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شركات الاتصالات مثل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STC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Orange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تستخدم الردود المباشرة عبر تويتر وفيسبوك لتحسين صورتها لدى العملاء.</a:t>
            </a: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L="285750" lvl="0" indent="-285750" algn="just" rtl="1">
              <a:lnSpc>
                <a:spcPct val="150000"/>
              </a:lnSpc>
              <a:buClr>
                <a:srgbClr val="00B0F0"/>
              </a:buClr>
              <a:buFont typeface="Wingdings" panose="05000000000000000000" pitchFamily="2" charset="2"/>
              <a:buChar char="v"/>
              <a:defRPr/>
            </a:pPr>
            <a:r>
              <a:rPr lang="ar-EG" b="1" dirty="0">
                <a:solidFill>
                  <a:srgbClr val="ED7D31"/>
                </a:solidFill>
                <a:latin typeface="Alexandria" pitchFamily="2" charset="-78"/>
                <a:cs typeface="Alexandria" pitchFamily="2" charset="-78"/>
              </a:rPr>
              <a:t>استخدام المؤثرين الرقميين </a:t>
            </a:r>
            <a:r>
              <a:rPr lang="en-US" b="1" dirty="0">
                <a:solidFill>
                  <a:srgbClr val="ED7D31"/>
                </a:solidFill>
                <a:latin typeface="Alexandria" pitchFamily="2" charset="-78"/>
                <a:cs typeface="Alexandria" pitchFamily="2" charset="-78"/>
              </a:rPr>
              <a:t>Digital Influencers</a:t>
            </a:r>
            <a:r>
              <a:rPr lang="ar-EG" b="1" dirty="0">
                <a:solidFill>
                  <a:srgbClr val="ED7D31"/>
                </a:solidFill>
                <a:latin typeface="Alexandria" pitchFamily="2" charset="-78"/>
                <a:cs typeface="Alexandria" pitchFamily="2" charset="-78"/>
              </a:rPr>
              <a:t>:</a:t>
            </a:r>
            <a:endParaRPr lang="en-US" b="1" dirty="0">
              <a:solidFill>
                <a:srgbClr val="ED7D31"/>
              </a:solidFill>
              <a:latin typeface="Alexandria" pitchFamily="2" charset="-78"/>
              <a:cs typeface="Alexandria" pitchFamily="2" charset="-78"/>
            </a:endParaRPr>
          </a:p>
          <a:p>
            <a:pPr lvl="0" algn="just" rtl="1">
              <a:lnSpc>
                <a:spcPct val="150000"/>
              </a:lnSpc>
              <a:buClr>
                <a:srgbClr val="00B0F0"/>
              </a:buClr>
              <a:defRPr/>
            </a:pPr>
            <a:r>
              <a:rPr lang="ar-EG" dirty="0">
                <a:solidFill>
                  <a:prstClr val="black"/>
                </a:solidFill>
                <a:latin typeface="Alexandria" pitchFamily="2" charset="-78"/>
                <a:cs typeface="Alexandria" pitchFamily="2" charset="-78"/>
              </a:rPr>
              <a:t>التعاون مع مؤثرين لبناء صورة إيجابية أو نقل قيم معينة حول المؤسسة لدى جمهور محدد.</a:t>
            </a:r>
          </a:p>
          <a:p>
            <a:pPr lvl="0" algn="just" rtl="1">
              <a:lnSpc>
                <a:spcPct val="150000"/>
              </a:lnSpc>
              <a:buClr>
                <a:srgbClr val="00B0F0"/>
              </a:buClr>
              <a:defRPr/>
            </a:pPr>
            <a:r>
              <a:rPr lang="ar-EG" dirty="0">
                <a:solidFill>
                  <a:prstClr val="black"/>
                </a:solidFill>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المثال: </a:t>
            </a:r>
            <a:r>
              <a:rPr lang="ar-EG" dirty="0">
                <a:solidFill>
                  <a:prstClr val="black"/>
                </a:solidFill>
                <a:latin typeface="Alexandria" pitchFamily="2" charset="-78"/>
                <a:cs typeface="Alexandria" pitchFamily="2" charset="-78"/>
              </a:rPr>
              <a:t>المستشفيات الخاصة تستعين بمؤثرين صحيين أو أطباء مشهورين لتعزيز صورتها كمراكز موثوقة وحديثة.</a:t>
            </a:r>
          </a:p>
        </p:txBody>
      </p:sp>
    </p:spTree>
    <p:extLst>
      <p:ext uri="{BB962C8B-B14F-4D97-AF65-F5344CB8AC3E}">
        <p14:creationId xmlns:p14="http://schemas.microsoft.com/office/powerpoint/2010/main" val="132338435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36948-2418-48FD-EC6F-6946B11991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D3AFD1-50D4-9C28-7598-2B0C9D76336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CD18BD8-7F21-7B3B-651A-30C41BC8110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1547A47-D092-A92F-1A8C-AFBFD0477BC0}"/>
              </a:ext>
            </a:extLst>
          </p:cNvPr>
          <p:cNvSpPr/>
          <p:nvPr/>
        </p:nvSpPr>
        <p:spPr>
          <a:xfrm>
            <a:off x="32960" y="1261929"/>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36ECC04-ED02-02F2-BDA7-76C88C44EA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179F3C5-A1BA-944A-7F3A-9A9319757D85}"/>
              </a:ext>
            </a:extLst>
          </p:cNvPr>
          <p:cNvSpPr/>
          <p:nvPr/>
        </p:nvSpPr>
        <p:spPr>
          <a:xfrm>
            <a:off x="2485572" y="506018"/>
            <a:ext cx="8702158"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أساليب صناعة الصورة الذهنية في الإعلام الرقمي</a:t>
            </a:r>
          </a:p>
        </p:txBody>
      </p:sp>
      <p:sp>
        <p:nvSpPr>
          <p:cNvPr id="2" name="TextBox 1">
            <a:extLst>
              <a:ext uri="{FF2B5EF4-FFF2-40B4-BE49-F238E27FC236}">
                <a16:creationId xmlns:a16="http://schemas.microsoft.com/office/drawing/2014/main" id="{D3C0BFD8-6CB0-2059-658A-E827D64ED094}"/>
              </a:ext>
            </a:extLst>
          </p:cNvPr>
          <p:cNvSpPr txBox="1"/>
          <p:nvPr/>
        </p:nvSpPr>
        <p:spPr>
          <a:xfrm>
            <a:off x="438873" y="1535630"/>
            <a:ext cx="10991127" cy="4615944"/>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الوسوم والهاشتاغات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Hashtag Strategy</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endPar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endParaRP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إنشاء وسوم موحّدة ومتكررة لتسهيل وصول الجمهور للمحتوى وربط الرسائل بالقضايا المهمة.</a:t>
            </a:r>
          </a:p>
          <a:p>
            <a:pPr algn="just" rtl="1">
              <a:lnSpc>
                <a:spcPct val="150000"/>
              </a:lnSpc>
              <a:buClr>
                <a:srgbClr val="00B0F0"/>
              </a:buClr>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#ThisIsOurTime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التي استعانت بها حملات كثيرة أثناء مونديال كأس العالم، وقد ساهم في ترسيخ صورة تلك المؤسسات كمشجّع عالمي للرياضة مثل إكسبو دبي </a:t>
            </a:r>
            <a:r>
              <a:rPr lang="en-US" dirty="0">
                <a:latin typeface="Alexandria" pitchFamily="2" charset="-78"/>
                <a:cs typeface="Alexandria" pitchFamily="2" charset="-78"/>
              </a:rPr>
              <a:t>Expo 2020 Dubai </a:t>
            </a:r>
          </a:p>
          <a:p>
            <a:pPr lvl="0" algn="ctr" rtl="1">
              <a:lnSpc>
                <a:spcPct val="150000"/>
              </a:lnSpc>
              <a:buClr>
                <a:srgbClr val="00B0F0"/>
              </a:buClr>
              <a:defRPr/>
            </a:pPr>
            <a:r>
              <a:rPr lang="en-US" dirty="0">
                <a:solidFill>
                  <a:prstClr val="black"/>
                </a:solidFill>
                <a:latin typeface="Alexandria" pitchFamily="2" charset="-78"/>
                <a:cs typeface="Alexandria" pitchFamily="2" charset="-78"/>
                <a:hlinkClick r:id="rId3"/>
              </a:rPr>
              <a:t>https://youtu.be/9Jza7jIq9rE?si=UwEjCFwyzsjFXLV5</a:t>
            </a:r>
            <a:endParaRPr lang="ar-EG" dirty="0">
              <a:solidFill>
                <a:prstClr val="black"/>
              </a:solidFill>
              <a:latin typeface="Alexandria" pitchFamily="2" charset="-78"/>
              <a:cs typeface="Alexandria" pitchFamily="2" charset="-78"/>
            </a:endParaRP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L="285750" lvl="0" indent="-285750" algn="just" rtl="1">
              <a:lnSpc>
                <a:spcPct val="150000"/>
              </a:lnSpc>
              <a:buClr>
                <a:srgbClr val="00B0F0"/>
              </a:buClr>
              <a:buFont typeface="Wingdings" panose="05000000000000000000" pitchFamily="2" charset="2"/>
              <a:buChar char="v"/>
              <a:defRPr/>
            </a:pPr>
            <a:r>
              <a:rPr lang="ar-EG" b="1" dirty="0">
                <a:solidFill>
                  <a:srgbClr val="ED7D31"/>
                </a:solidFill>
                <a:latin typeface="Alexandria" pitchFamily="2" charset="-78"/>
                <a:cs typeface="Alexandria" pitchFamily="2" charset="-78"/>
              </a:rPr>
              <a:t>الشفافية والمصداقية </a:t>
            </a:r>
            <a:r>
              <a:rPr lang="en-US" b="1" dirty="0">
                <a:solidFill>
                  <a:srgbClr val="ED7D31"/>
                </a:solidFill>
                <a:latin typeface="Alexandria" pitchFamily="2" charset="-78"/>
                <a:cs typeface="Alexandria" pitchFamily="2" charset="-78"/>
              </a:rPr>
              <a:t>Transparency &amp; Credibility</a:t>
            </a:r>
            <a:r>
              <a:rPr lang="ar-EG" b="1" dirty="0">
                <a:solidFill>
                  <a:srgbClr val="ED7D31"/>
                </a:solidFill>
                <a:latin typeface="Alexandria" pitchFamily="2" charset="-78"/>
                <a:cs typeface="Alexandria" pitchFamily="2" charset="-78"/>
              </a:rPr>
              <a:t>:</a:t>
            </a:r>
            <a:endParaRPr lang="en-US" b="1" dirty="0">
              <a:solidFill>
                <a:srgbClr val="ED7D31"/>
              </a:solidFill>
              <a:latin typeface="Alexandria" pitchFamily="2" charset="-78"/>
              <a:cs typeface="Alexandria" pitchFamily="2" charset="-78"/>
            </a:endParaRPr>
          </a:p>
          <a:p>
            <a:pPr lvl="0" algn="just" rtl="1">
              <a:lnSpc>
                <a:spcPct val="150000"/>
              </a:lnSpc>
              <a:buClr>
                <a:srgbClr val="00B0F0"/>
              </a:buClr>
              <a:defRPr/>
            </a:pPr>
            <a:r>
              <a:rPr lang="ar-EG" dirty="0">
                <a:solidFill>
                  <a:prstClr val="black"/>
                </a:solidFill>
                <a:latin typeface="Alexandria" pitchFamily="2" charset="-78"/>
                <a:cs typeface="Alexandria" pitchFamily="2" charset="-78"/>
              </a:rPr>
              <a:t>نشر المعلومات بدقة، والاعتراف بالأخطاء، والإفصاح عن مصادر المحتوى يخلق صورة للمؤسسة على أنها "صادقة وجديرة بالثقة".</a:t>
            </a:r>
          </a:p>
          <a:p>
            <a:pPr lvl="0" algn="just" rtl="1">
              <a:lnSpc>
                <a:spcPct val="150000"/>
              </a:lnSpc>
              <a:buClr>
                <a:srgbClr val="00B0F0"/>
              </a:buClr>
              <a:defRPr/>
            </a:pPr>
            <a:r>
              <a:rPr lang="ar-EG" dirty="0">
                <a:solidFill>
                  <a:prstClr val="black"/>
                </a:solidFill>
                <a:latin typeface="Alexandria" pitchFamily="2" charset="-78"/>
                <a:cs typeface="Alexandria" pitchFamily="2" charset="-78"/>
              </a:rPr>
              <a:t>🔹 </a:t>
            </a:r>
            <a:r>
              <a:rPr lang="ar-EG" b="1" dirty="0">
                <a:solidFill>
                  <a:srgbClr val="00B0F0"/>
                </a:solidFill>
                <a:latin typeface="Alexandria" pitchFamily="2" charset="-78"/>
                <a:cs typeface="Alexandria" pitchFamily="2" charset="-78"/>
              </a:rPr>
              <a:t>المثال: </a:t>
            </a:r>
            <a:r>
              <a:rPr lang="ar-EG" dirty="0">
                <a:solidFill>
                  <a:prstClr val="black"/>
                </a:solidFill>
                <a:latin typeface="Alexandria" pitchFamily="2" charset="-78"/>
                <a:cs typeface="Alexandria" pitchFamily="2" charset="-78"/>
              </a:rPr>
              <a:t>منظمات مثل </a:t>
            </a:r>
            <a:r>
              <a:rPr lang="en-US" dirty="0">
                <a:solidFill>
                  <a:prstClr val="black"/>
                </a:solidFill>
                <a:latin typeface="Alexandria" pitchFamily="2" charset="-78"/>
                <a:cs typeface="Alexandria" pitchFamily="2" charset="-78"/>
              </a:rPr>
              <a:t>UNICEF </a:t>
            </a:r>
            <a:r>
              <a:rPr lang="ar-EG" dirty="0">
                <a:solidFill>
                  <a:prstClr val="black"/>
                </a:solidFill>
                <a:latin typeface="Alexandria" pitchFamily="2" charset="-78"/>
                <a:cs typeface="Alexandria" pitchFamily="2" charset="-78"/>
              </a:rPr>
              <a:t> و</a:t>
            </a:r>
            <a:r>
              <a:rPr lang="en-US" dirty="0">
                <a:solidFill>
                  <a:prstClr val="black"/>
                </a:solidFill>
                <a:latin typeface="Alexandria" pitchFamily="2" charset="-78"/>
                <a:cs typeface="Alexandria" pitchFamily="2" charset="-78"/>
              </a:rPr>
              <a:t> Red Cross </a:t>
            </a:r>
            <a:r>
              <a:rPr lang="ar-EG" dirty="0">
                <a:solidFill>
                  <a:prstClr val="black"/>
                </a:solidFill>
                <a:latin typeface="Alexandria" pitchFamily="2" charset="-78"/>
                <a:cs typeface="Alexandria" pitchFamily="2" charset="-78"/>
              </a:rPr>
              <a:t>تنشر تقارير أداء وتوثق الحملات الميدانية لزيادة الشفافية والثقة.</a:t>
            </a:r>
          </a:p>
        </p:txBody>
      </p:sp>
    </p:spTree>
    <p:extLst>
      <p:ext uri="{BB962C8B-B14F-4D97-AF65-F5344CB8AC3E}">
        <p14:creationId xmlns:p14="http://schemas.microsoft.com/office/powerpoint/2010/main" val="333560026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E47A0-6A48-AFC2-45B2-E8D29B1B74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6716F6-F6FB-5770-6D5F-A9477D1F2ADB}"/>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9263705-2128-9243-A171-C5884ACC4EC0}"/>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01A36DC-97B8-32CC-F936-26A33A012381}"/>
              </a:ext>
            </a:extLst>
          </p:cNvPr>
          <p:cNvSpPr/>
          <p:nvPr/>
        </p:nvSpPr>
        <p:spPr>
          <a:xfrm>
            <a:off x="32960" y="1261929"/>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D947279-BEB4-3AEB-36AA-A0B4F8ACA7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CA074BC-6FBC-3CE7-75B0-9973BA60CE63}"/>
              </a:ext>
            </a:extLst>
          </p:cNvPr>
          <p:cNvSpPr/>
          <p:nvPr/>
        </p:nvSpPr>
        <p:spPr>
          <a:xfrm>
            <a:off x="2485572" y="506018"/>
            <a:ext cx="8702158"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أساليب صناعة الصورة الذهنية في الإعلام الرقمي</a:t>
            </a:r>
          </a:p>
        </p:txBody>
      </p:sp>
      <p:sp>
        <p:nvSpPr>
          <p:cNvPr id="2" name="TextBox 1">
            <a:extLst>
              <a:ext uri="{FF2B5EF4-FFF2-40B4-BE49-F238E27FC236}">
                <a16:creationId xmlns:a16="http://schemas.microsoft.com/office/drawing/2014/main" id="{46CFF0AD-5D22-24E1-943D-FF1A50EBE0EE}"/>
              </a:ext>
            </a:extLst>
          </p:cNvPr>
          <p:cNvSpPr txBox="1"/>
          <p:nvPr/>
        </p:nvSpPr>
        <p:spPr>
          <a:xfrm>
            <a:off x="600436" y="2064685"/>
            <a:ext cx="10991127" cy="2538452"/>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المحتوى القيمي والإنساني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Value-Driven Content</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endPar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endParaRP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ربط الرسائل الرقمية بمبادئ وقيم أخلاقية (مثل البيئة، المساواة، الابتكار) يُظهر المؤسسة على أنها مسؤولة وواعية اجتماعيًا، وهو التسويق بالمحتوى الذي يضيف قيمة بدلًا من الترويج المباشر.</a:t>
            </a:r>
          </a:p>
          <a:p>
            <a:pPr algn="just" rtl="1">
              <a:lnSpc>
                <a:spcPct val="150000"/>
              </a:lnSpc>
              <a:buClr>
                <a:srgbClr val="00B0F0"/>
              </a:buClr>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شركات مثل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Patagonia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حيث تنشر محتوى يدعم العدالة البيئية </a:t>
            </a:r>
            <a:r>
              <a:rPr lang="ar-EG" dirty="0">
                <a:solidFill>
                  <a:prstClr val="black"/>
                </a:solidFill>
                <a:latin typeface="Alexandria" pitchFamily="2" charset="-78"/>
                <a:cs typeface="Alexandria" pitchFamily="2" charset="-78"/>
              </a:rPr>
              <a:t>والاجتماعية، وتقليل البصمة الكربونية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ما يعزز صورتها كمؤسسات "ملتزمة بالقيم". </a:t>
            </a:r>
          </a:p>
          <a:p>
            <a:pPr algn="ctr" rtl="1">
              <a:lnSpc>
                <a:spcPct val="150000"/>
              </a:lnSpc>
              <a:buClr>
                <a:srgbClr val="00B0F0"/>
              </a:buClr>
              <a:defRPr/>
            </a:pPr>
            <a:r>
              <a:rPr lang="en-US" dirty="0">
                <a:solidFill>
                  <a:prstClr val="black"/>
                </a:solidFill>
                <a:latin typeface="Alexandria" pitchFamily="2" charset="-78"/>
                <a:cs typeface="Alexandria" pitchFamily="2" charset="-78"/>
                <a:hlinkClick r:id="rId3"/>
              </a:rPr>
              <a:t>https://youtu.be/LP5MEDTz-sU?si=JaN1ma4vN9996no6</a:t>
            </a:r>
            <a:endParaRPr lang="ar-EG"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180702545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4A4903-886B-FC7F-2399-9FFFC4EF3A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E2EB57-4521-A1C2-D740-EB1F1BF42DC5}"/>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FE273FF-D32F-9B73-0EA7-F8329580069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7A06579-A72E-2BBE-0604-22F1EDDF525D}"/>
              </a:ext>
            </a:extLst>
          </p:cNvPr>
          <p:cNvSpPr/>
          <p:nvPr/>
        </p:nvSpPr>
        <p:spPr>
          <a:xfrm>
            <a:off x="133394" y="1243457"/>
            <a:ext cx="11720167" cy="52820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BF7F1AC-3127-2506-B4CF-3DB33ADEA6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45E0BA3-34CB-EE01-39D4-C22FF9B81326}"/>
              </a:ext>
            </a:extLst>
          </p:cNvPr>
          <p:cNvSpPr/>
          <p:nvPr/>
        </p:nvSpPr>
        <p:spPr>
          <a:xfrm>
            <a:off x="2477326" y="444634"/>
            <a:ext cx="8702158"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كيفية تشكيل الانطباع العام عبر الإعلام الرقمي</a:t>
            </a:r>
          </a:p>
        </p:txBody>
      </p:sp>
      <p:sp>
        <p:nvSpPr>
          <p:cNvPr id="2" name="TextBox 1">
            <a:extLst>
              <a:ext uri="{FF2B5EF4-FFF2-40B4-BE49-F238E27FC236}">
                <a16:creationId xmlns:a16="http://schemas.microsoft.com/office/drawing/2014/main" id="{F7FB7F57-2425-DDEB-A555-7C04F8E542B7}"/>
              </a:ext>
            </a:extLst>
          </p:cNvPr>
          <p:cNvSpPr txBox="1"/>
          <p:nvPr/>
        </p:nvSpPr>
        <p:spPr>
          <a:xfrm>
            <a:off x="259774" y="1197155"/>
            <a:ext cx="11450916" cy="789383"/>
          </a:xfrm>
          <a:prstGeom prst="rect">
            <a:avLst/>
          </a:prstGeom>
          <a:noFill/>
        </p:spPr>
        <p:txBody>
          <a:bodyPr wrap="square" rtlCol="1">
            <a:spAutoFit/>
          </a:bodyPr>
          <a:lstStyle/>
          <a:p>
            <a:pPr marR="0" lvl="0" algn="just" defTabSz="914400" rtl="1" eaLnBrk="1" fontAlgn="auto" latinLnBrk="0" hangingPunct="1">
              <a:lnSpc>
                <a:spcPct val="150000"/>
              </a:lnSpc>
              <a:spcBef>
                <a:spcPts val="0"/>
              </a:spcBef>
              <a:spcAft>
                <a:spcPts val="0"/>
              </a:spcAft>
              <a:buClr>
                <a:srgbClr val="00B0F0"/>
              </a:buClr>
              <a:buSzTx/>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الانطباع العام</a:t>
            </a:r>
            <a:r>
              <a:rPr kumimoji="0" lang="en-US"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:Public Impression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الصورة الشعورية أو المعرفية التي تتكوّن لدى الجمهور تجاه مؤسسة، جهة، أو شخصية، نتيجة تفاعلهم مع الرسائل والمواقف   والمحتوى المتاح.</a:t>
            </a:r>
            <a:endParaRPr lang="ar-EG" sz="1600" dirty="0">
              <a:solidFill>
                <a:prstClr val="black"/>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0695A983-2847-4BEE-1969-8F10712AF846}"/>
              </a:ext>
            </a:extLst>
          </p:cNvPr>
          <p:cNvSpPr txBox="1"/>
          <p:nvPr/>
        </p:nvSpPr>
        <p:spPr>
          <a:xfrm>
            <a:off x="8720938" y="3687843"/>
            <a:ext cx="2928743" cy="646331"/>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b="1" cap="all" noProof="1">
                <a:solidFill>
                  <a:srgbClr val="F16077"/>
                </a:solidFill>
                <a:latin typeface="Alexandria" pitchFamily="2" charset="-78"/>
                <a:cs typeface="Alexandria" pitchFamily="2" charset="-78"/>
              </a:rPr>
              <a:t>تأثير الجمهور والتفاعل العام</a:t>
            </a:r>
            <a:endParaRPr kumimoji="0" lang="en-US" b="1" i="0" u="none" strike="noStrike" kern="1200" cap="all" spc="0" normalizeH="0" baseline="0" noProof="1">
              <a:ln>
                <a:noFill/>
              </a:ln>
              <a:solidFill>
                <a:srgbClr val="F16077"/>
              </a:solidFill>
              <a:effectLst/>
              <a:uLnTx/>
              <a:uFillTx/>
              <a:latin typeface="Alexandria" pitchFamily="2" charset="-78"/>
              <a:cs typeface="Alexandria" pitchFamily="2" charset="-78"/>
            </a:endParaRPr>
          </a:p>
        </p:txBody>
      </p:sp>
      <p:sp>
        <p:nvSpPr>
          <p:cNvPr id="9" name="TextBox 8">
            <a:extLst>
              <a:ext uri="{FF2B5EF4-FFF2-40B4-BE49-F238E27FC236}">
                <a16:creationId xmlns:a16="http://schemas.microsoft.com/office/drawing/2014/main" id="{0536A94A-E7A7-A666-D218-E8DAC603FBB9}"/>
              </a:ext>
            </a:extLst>
          </p:cNvPr>
          <p:cNvSpPr txBox="1"/>
          <p:nvPr/>
        </p:nvSpPr>
        <p:spPr>
          <a:xfrm>
            <a:off x="8516157" y="2395771"/>
            <a:ext cx="3291835" cy="646331"/>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all" spc="0" normalizeH="0" baseline="0" noProof="1">
                <a:ln>
                  <a:noFill/>
                </a:ln>
                <a:solidFill>
                  <a:srgbClr val="A2B969">
                    <a:lumMod val="75000"/>
                  </a:srgbClr>
                </a:solidFill>
                <a:effectLst/>
                <a:uLnTx/>
                <a:uFillTx/>
                <a:latin typeface="Alexandria" pitchFamily="2" charset="-78"/>
                <a:cs typeface="Alexandria" pitchFamily="2" charset="-78"/>
              </a:rPr>
              <a:t>قوة المحتوى المرئي والمكتوب</a:t>
            </a:r>
            <a:endParaRPr kumimoji="0" lang="en-US" b="1" i="0" u="none" strike="noStrike" kern="1200" cap="all" spc="0" normalizeH="0" baseline="0" noProof="1">
              <a:ln>
                <a:noFill/>
              </a:ln>
              <a:solidFill>
                <a:srgbClr val="A2B969">
                  <a:lumMod val="75000"/>
                </a:srgbClr>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490126BC-9643-8DCA-91F9-DC42B2CAF8AA}"/>
              </a:ext>
            </a:extLst>
          </p:cNvPr>
          <p:cNvSpPr txBox="1"/>
          <p:nvPr/>
        </p:nvSpPr>
        <p:spPr>
          <a:xfrm>
            <a:off x="247510" y="3815236"/>
            <a:ext cx="2926080" cy="369332"/>
          </a:xfrm>
          <a:prstGeom prst="rect">
            <a:avLst/>
          </a:prstGeom>
          <a:noFill/>
        </p:spPr>
        <p:txBody>
          <a:bodyPr wrap="square" lIns="0" rIns="0"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cap="all" noProof="1">
                <a:solidFill>
                  <a:srgbClr val="F7931F">
                    <a:lumMod val="75000"/>
                  </a:srgbClr>
                </a:solidFill>
                <a:latin typeface="Alexandria" pitchFamily="2" charset="-78"/>
                <a:cs typeface="Alexandria" pitchFamily="2" charset="-78"/>
              </a:rPr>
              <a:t>تكرار الرسائل وتثبيتها</a:t>
            </a:r>
            <a:endParaRPr kumimoji="0" lang="en-US" b="1" i="0" u="none" strike="noStrike" kern="1200" cap="all" spc="0" normalizeH="0" baseline="0" noProof="1">
              <a:ln>
                <a:noFill/>
              </a:ln>
              <a:solidFill>
                <a:srgbClr val="F7931F">
                  <a:lumMod val="75000"/>
                </a:srgbClr>
              </a:solidFill>
              <a:effectLst/>
              <a:uLnTx/>
              <a:uFillTx/>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B844FEFC-9D54-4FD9-5D80-42BADB1416B5}"/>
              </a:ext>
            </a:extLst>
          </p:cNvPr>
          <p:cNvSpPr txBox="1"/>
          <p:nvPr/>
        </p:nvSpPr>
        <p:spPr>
          <a:xfrm>
            <a:off x="97411" y="2334957"/>
            <a:ext cx="3432807" cy="646331"/>
          </a:xfrm>
          <a:prstGeom prst="rect">
            <a:avLst/>
          </a:prstGeom>
          <a:noFill/>
        </p:spPr>
        <p:txBody>
          <a:bodyPr wrap="square" lIns="0" rIns="0"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cap="all" noProof="1">
                <a:solidFill>
                  <a:srgbClr val="C13018"/>
                </a:solidFill>
                <a:latin typeface="Alexandria" pitchFamily="2" charset="-78"/>
                <a:cs typeface="Alexandria" pitchFamily="2" charset="-78"/>
              </a:rPr>
              <a:t>الانطباع الأولي عبر الواجهة الرقمية</a:t>
            </a:r>
            <a:endParaRPr kumimoji="0" lang="en-US" b="1" i="0" u="none" strike="noStrike" kern="1200" cap="all" spc="0" normalizeH="0" baseline="0" noProof="1">
              <a:ln>
                <a:noFill/>
              </a:ln>
              <a:solidFill>
                <a:srgbClr val="C13018"/>
              </a:solidFill>
              <a:effectLst/>
              <a:uLnTx/>
              <a:uFillTx/>
              <a:latin typeface="Alexandria" pitchFamily="2" charset="-78"/>
              <a:cs typeface="Alexandria" pitchFamily="2" charset="-78"/>
            </a:endParaRPr>
          </a:p>
        </p:txBody>
      </p:sp>
      <p:sp>
        <p:nvSpPr>
          <p:cNvPr id="19" name="TextBox 18">
            <a:extLst>
              <a:ext uri="{FF2B5EF4-FFF2-40B4-BE49-F238E27FC236}">
                <a16:creationId xmlns:a16="http://schemas.microsoft.com/office/drawing/2014/main" id="{0531DCCB-B1ED-60E2-8FA8-A4954325AF60}"/>
              </a:ext>
            </a:extLst>
          </p:cNvPr>
          <p:cNvSpPr txBox="1"/>
          <p:nvPr/>
        </p:nvSpPr>
        <p:spPr>
          <a:xfrm>
            <a:off x="259774" y="5239470"/>
            <a:ext cx="2926080" cy="369332"/>
          </a:xfrm>
          <a:prstGeom prst="rect">
            <a:avLst/>
          </a:prstGeom>
          <a:noFill/>
        </p:spPr>
        <p:txBody>
          <a:bodyPr wrap="square" lIns="0" rIns="0"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all" spc="0" normalizeH="0" baseline="0" noProof="1">
                <a:ln>
                  <a:noFill/>
                </a:ln>
                <a:solidFill>
                  <a:srgbClr val="4CC1EF">
                    <a:lumMod val="75000"/>
                  </a:srgbClr>
                </a:solidFill>
                <a:effectLst/>
                <a:uLnTx/>
                <a:uFillTx/>
                <a:latin typeface="Alexandria" pitchFamily="2" charset="-78"/>
                <a:cs typeface="Alexandria" pitchFamily="2" charset="-78"/>
              </a:rPr>
              <a:t>الانحياز الخوارزمي</a:t>
            </a:r>
            <a:endParaRPr kumimoji="0" lang="en-US" b="1" i="0" u="none" strike="noStrike" kern="1200" cap="all" spc="0" normalizeH="0" baseline="0" noProof="1">
              <a:ln>
                <a:noFill/>
              </a:ln>
              <a:solidFill>
                <a:srgbClr val="4CC1EF">
                  <a:lumMod val="75000"/>
                </a:srgbClr>
              </a:solidFill>
              <a:effectLst/>
              <a:uLnTx/>
              <a:uFillTx/>
              <a:latin typeface="Alexandria" pitchFamily="2" charset="-78"/>
              <a:cs typeface="Alexandria" pitchFamily="2" charset="-78"/>
            </a:endParaRPr>
          </a:p>
        </p:txBody>
      </p:sp>
      <p:grpSp>
        <p:nvGrpSpPr>
          <p:cNvPr id="21" name="Group 20">
            <a:extLst>
              <a:ext uri="{FF2B5EF4-FFF2-40B4-BE49-F238E27FC236}">
                <a16:creationId xmlns:a16="http://schemas.microsoft.com/office/drawing/2014/main" id="{D0727B20-26F0-D12B-10B2-B3BF04E7D17C}"/>
              </a:ext>
            </a:extLst>
          </p:cNvPr>
          <p:cNvGrpSpPr/>
          <p:nvPr/>
        </p:nvGrpSpPr>
        <p:grpSpPr>
          <a:xfrm>
            <a:off x="3539135" y="1600200"/>
            <a:ext cx="5113729" cy="5307482"/>
            <a:chOff x="3539135" y="718662"/>
            <a:chExt cx="5113729" cy="5472041"/>
          </a:xfrm>
        </p:grpSpPr>
        <p:sp>
          <p:nvSpPr>
            <p:cNvPr id="22" name="Shape">
              <a:extLst>
                <a:ext uri="{FF2B5EF4-FFF2-40B4-BE49-F238E27FC236}">
                  <a16:creationId xmlns:a16="http://schemas.microsoft.com/office/drawing/2014/main" id="{EA5DD333-952C-C84A-DCC3-9C46E710E5FF}"/>
                </a:ext>
              </a:extLst>
            </p:cNvPr>
            <p:cNvSpPr/>
            <p:nvPr/>
          </p:nvSpPr>
          <p:spPr>
            <a:xfrm>
              <a:off x="3539135" y="1640054"/>
              <a:ext cx="2554303" cy="102035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314" y="21600"/>
                  </a:lnTo>
                  <a:cubicBezTo>
                    <a:pt x="1933" y="21600"/>
                    <a:pt x="0" y="16760"/>
                    <a:pt x="0" y="10800"/>
                  </a:cubicBezTo>
                  <a:lnTo>
                    <a:pt x="0" y="10800"/>
                  </a:lnTo>
                  <a:cubicBezTo>
                    <a:pt x="0" y="4840"/>
                    <a:pt x="1933" y="0"/>
                    <a:pt x="4314" y="0"/>
                  </a:cubicBezTo>
                  <a:lnTo>
                    <a:pt x="21600" y="0"/>
                  </a:lnTo>
                  <a:lnTo>
                    <a:pt x="21600" y="21600"/>
                  </a:lnTo>
                  <a:close/>
                </a:path>
              </a:pathLst>
            </a:cu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Shape">
              <a:extLst>
                <a:ext uri="{FF2B5EF4-FFF2-40B4-BE49-F238E27FC236}">
                  <a16:creationId xmlns:a16="http://schemas.microsoft.com/office/drawing/2014/main" id="{62DCBB14-87E7-D187-C5C6-AF02100FF751}"/>
                </a:ext>
              </a:extLst>
            </p:cNvPr>
            <p:cNvSpPr/>
            <p:nvPr/>
          </p:nvSpPr>
          <p:spPr>
            <a:xfrm>
              <a:off x="3539135" y="3961447"/>
              <a:ext cx="2554303" cy="102035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314" y="21600"/>
                  </a:lnTo>
                  <a:cubicBezTo>
                    <a:pt x="1933" y="21600"/>
                    <a:pt x="0" y="16760"/>
                    <a:pt x="0" y="10800"/>
                  </a:cubicBezTo>
                  <a:lnTo>
                    <a:pt x="0" y="10800"/>
                  </a:lnTo>
                  <a:cubicBezTo>
                    <a:pt x="0" y="4840"/>
                    <a:pt x="1933" y="0"/>
                    <a:pt x="4314" y="0"/>
                  </a:cubicBezTo>
                  <a:lnTo>
                    <a:pt x="21600" y="0"/>
                  </a:lnTo>
                  <a:lnTo>
                    <a:pt x="21600" y="21600"/>
                  </a:lnTo>
                  <a:close/>
                </a:path>
              </a:pathLst>
            </a:custGeom>
            <a:solidFill>
              <a:schemeClr val="accent3"/>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6" name="Shape">
              <a:extLst>
                <a:ext uri="{FF2B5EF4-FFF2-40B4-BE49-F238E27FC236}">
                  <a16:creationId xmlns:a16="http://schemas.microsoft.com/office/drawing/2014/main" id="{6214D8DE-9CB8-35D9-196E-2B85BAABD076}"/>
                </a:ext>
              </a:extLst>
            </p:cNvPr>
            <p:cNvSpPr/>
            <p:nvPr/>
          </p:nvSpPr>
          <p:spPr>
            <a:xfrm>
              <a:off x="3539135" y="2800323"/>
              <a:ext cx="2554303" cy="102035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314" y="21600"/>
                  </a:lnTo>
                  <a:cubicBezTo>
                    <a:pt x="1933" y="21600"/>
                    <a:pt x="0" y="16760"/>
                    <a:pt x="0" y="10800"/>
                  </a:cubicBezTo>
                  <a:lnTo>
                    <a:pt x="0" y="10800"/>
                  </a:lnTo>
                  <a:cubicBezTo>
                    <a:pt x="0" y="4840"/>
                    <a:pt x="1933" y="0"/>
                    <a:pt x="4314" y="0"/>
                  </a:cubicBezTo>
                  <a:lnTo>
                    <a:pt x="21600" y="0"/>
                  </a:lnTo>
                  <a:lnTo>
                    <a:pt x="21600" y="21600"/>
                  </a:lnTo>
                  <a:close/>
                </a:path>
              </a:pathLst>
            </a:custGeom>
            <a:solidFill>
              <a:schemeClr val="accent2"/>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7" name="Shape">
              <a:extLst>
                <a:ext uri="{FF2B5EF4-FFF2-40B4-BE49-F238E27FC236}">
                  <a16:creationId xmlns:a16="http://schemas.microsoft.com/office/drawing/2014/main" id="{F1D1A127-3C4E-39E8-D7FA-7A222CD087B7}"/>
                </a:ext>
              </a:extLst>
            </p:cNvPr>
            <p:cNvSpPr/>
            <p:nvPr/>
          </p:nvSpPr>
          <p:spPr>
            <a:xfrm>
              <a:off x="6098554" y="1640054"/>
              <a:ext cx="2554310" cy="1022060"/>
            </a:xfrm>
            <a:custGeom>
              <a:avLst/>
              <a:gdLst/>
              <a:ahLst/>
              <a:cxnLst>
                <a:cxn ang="0">
                  <a:pos x="wd2" y="hd2"/>
                </a:cxn>
                <a:cxn ang="5400000">
                  <a:pos x="wd2" y="hd2"/>
                </a:cxn>
                <a:cxn ang="10800000">
                  <a:pos x="wd2" y="hd2"/>
                </a:cxn>
                <a:cxn ang="16200000">
                  <a:pos x="wd2" y="hd2"/>
                </a:cxn>
              </a:cxnLst>
              <a:rect l="0" t="0" r="r" b="b"/>
              <a:pathLst>
                <a:path w="21586" h="21600" extrusionOk="0">
                  <a:moveTo>
                    <a:pt x="17274" y="21600"/>
                  </a:moveTo>
                  <a:lnTo>
                    <a:pt x="0" y="21600"/>
                  </a:lnTo>
                  <a:lnTo>
                    <a:pt x="0" y="0"/>
                  </a:lnTo>
                  <a:lnTo>
                    <a:pt x="17274" y="0"/>
                  </a:lnTo>
                  <a:cubicBezTo>
                    <a:pt x="19653" y="0"/>
                    <a:pt x="21586" y="4832"/>
                    <a:pt x="21586" y="10782"/>
                  </a:cubicBezTo>
                  <a:lnTo>
                    <a:pt x="21586" y="10782"/>
                  </a:lnTo>
                  <a:cubicBezTo>
                    <a:pt x="21600" y="16768"/>
                    <a:pt x="19668" y="21600"/>
                    <a:pt x="17274" y="21600"/>
                  </a:cubicBezTo>
                  <a:close/>
                </a:path>
              </a:pathLst>
            </a:custGeom>
            <a:solidFill>
              <a:schemeClr val="accent6"/>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Shape">
              <a:extLst>
                <a:ext uri="{FF2B5EF4-FFF2-40B4-BE49-F238E27FC236}">
                  <a16:creationId xmlns:a16="http://schemas.microsoft.com/office/drawing/2014/main" id="{0229D404-BEB1-6BB1-B998-93598B03A08C}"/>
                </a:ext>
              </a:extLst>
            </p:cNvPr>
            <p:cNvSpPr/>
            <p:nvPr/>
          </p:nvSpPr>
          <p:spPr>
            <a:xfrm>
              <a:off x="6098554" y="3960593"/>
              <a:ext cx="2554310" cy="1022060"/>
            </a:xfrm>
            <a:custGeom>
              <a:avLst/>
              <a:gdLst/>
              <a:ahLst/>
              <a:cxnLst>
                <a:cxn ang="0">
                  <a:pos x="wd2" y="hd2"/>
                </a:cxn>
                <a:cxn ang="5400000">
                  <a:pos x="wd2" y="hd2"/>
                </a:cxn>
                <a:cxn ang="10800000">
                  <a:pos x="wd2" y="hd2"/>
                </a:cxn>
                <a:cxn ang="16200000">
                  <a:pos x="wd2" y="hd2"/>
                </a:cxn>
              </a:cxnLst>
              <a:rect l="0" t="0" r="r" b="b"/>
              <a:pathLst>
                <a:path w="21586" h="21600" extrusionOk="0">
                  <a:moveTo>
                    <a:pt x="17274" y="21600"/>
                  </a:moveTo>
                  <a:lnTo>
                    <a:pt x="0" y="21600"/>
                  </a:lnTo>
                  <a:lnTo>
                    <a:pt x="0" y="0"/>
                  </a:lnTo>
                  <a:lnTo>
                    <a:pt x="17274" y="0"/>
                  </a:lnTo>
                  <a:cubicBezTo>
                    <a:pt x="19653" y="0"/>
                    <a:pt x="21586" y="4832"/>
                    <a:pt x="21586" y="10782"/>
                  </a:cubicBezTo>
                  <a:lnTo>
                    <a:pt x="21586" y="10782"/>
                  </a:lnTo>
                  <a:cubicBezTo>
                    <a:pt x="21600" y="16768"/>
                    <a:pt x="19668" y="21600"/>
                    <a:pt x="17274" y="21600"/>
                  </a:cubicBez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Shape">
              <a:extLst>
                <a:ext uri="{FF2B5EF4-FFF2-40B4-BE49-F238E27FC236}">
                  <a16:creationId xmlns:a16="http://schemas.microsoft.com/office/drawing/2014/main" id="{946A62E8-8491-2602-A9A2-51C4FAEEBCAD}"/>
                </a:ext>
              </a:extLst>
            </p:cNvPr>
            <p:cNvSpPr/>
            <p:nvPr/>
          </p:nvSpPr>
          <p:spPr>
            <a:xfrm>
              <a:off x="6098554" y="2800323"/>
              <a:ext cx="2554310" cy="1022060"/>
            </a:xfrm>
            <a:custGeom>
              <a:avLst/>
              <a:gdLst/>
              <a:ahLst/>
              <a:cxnLst>
                <a:cxn ang="0">
                  <a:pos x="wd2" y="hd2"/>
                </a:cxn>
                <a:cxn ang="5400000">
                  <a:pos x="wd2" y="hd2"/>
                </a:cxn>
                <a:cxn ang="10800000">
                  <a:pos x="wd2" y="hd2"/>
                </a:cxn>
                <a:cxn ang="16200000">
                  <a:pos x="wd2" y="hd2"/>
                </a:cxn>
              </a:cxnLst>
              <a:rect l="0" t="0" r="r" b="b"/>
              <a:pathLst>
                <a:path w="21586" h="21600" extrusionOk="0">
                  <a:moveTo>
                    <a:pt x="17274" y="21600"/>
                  </a:moveTo>
                  <a:lnTo>
                    <a:pt x="0" y="21600"/>
                  </a:lnTo>
                  <a:lnTo>
                    <a:pt x="0" y="0"/>
                  </a:lnTo>
                  <a:lnTo>
                    <a:pt x="17274" y="0"/>
                  </a:lnTo>
                  <a:cubicBezTo>
                    <a:pt x="19653" y="0"/>
                    <a:pt x="21586" y="4832"/>
                    <a:pt x="21586" y="10782"/>
                  </a:cubicBezTo>
                  <a:lnTo>
                    <a:pt x="21586" y="10782"/>
                  </a:lnTo>
                  <a:cubicBezTo>
                    <a:pt x="21600" y="16768"/>
                    <a:pt x="19668" y="21600"/>
                    <a:pt x="17274" y="21600"/>
                  </a:cubicBezTo>
                  <a:close/>
                </a:path>
              </a:pathLst>
            </a:custGeom>
            <a:solidFill>
              <a:srgbClr val="F16077"/>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6EF5172B-912D-B174-1DE0-11BBAE1135A2}"/>
                </a:ext>
              </a:extLst>
            </p:cNvPr>
            <p:cNvSpPr/>
            <p:nvPr/>
          </p:nvSpPr>
          <p:spPr>
            <a:xfrm>
              <a:off x="4338726" y="1640054"/>
              <a:ext cx="1754712" cy="1020352"/>
            </a:xfrm>
            <a:custGeom>
              <a:avLst/>
              <a:gdLst>
                <a:gd name="connsiteX0" fmla="*/ 916504 w 1754712"/>
                <a:gd name="connsiteY0" fmla="*/ 0 h 1020352"/>
                <a:gd name="connsiteX1" fmla="*/ 1754712 w 1754712"/>
                <a:gd name="connsiteY1" fmla="*/ 0 h 1020352"/>
                <a:gd name="connsiteX2" fmla="*/ 1754712 w 1754712"/>
                <a:gd name="connsiteY2" fmla="*/ 1020352 h 1020352"/>
                <a:gd name="connsiteX3" fmla="*/ 0 w 1754712"/>
                <a:gd name="connsiteY3" fmla="*/ 1020352 h 1020352"/>
                <a:gd name="connsiteX4" fmla="*/ 27080 w 1754712"/>
                <a:gd name="connsiteY4" fmla="*/ 946363 h 1020352"/>
                <a:gd name="connsiteX5" fmla="*/ 862223 w 1754712"/>
                <a:gd name="connsiteY5" fmla="*/ 26148 h 1020352"/>
                <a:gd name="connsiteX6" fmla="*/ 916504 w 1754712"/>
                <a:gd name="connsiteY6" fmla="*/ 0 h 1020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4712" h="1020352">
                  <a:moveTo>
                    <a:pt x="916504" y="0"/>
                  </a:moveTo>
                  <a:lnTo>
                    <a:pt x="1754712" y="0"/>
                  </a:lnTo>
                  <a:lnTo>
                    <a:pt x="1754712" y="1020352"/>
                  </a:lnTo>
                  <a:lnTo>
                    <a:pt x="0" y="1020352"/>
                  </a:lnTo>
                  <a:lnTo>
                    <a:pt x="27080" y="946363"/>
                  </a:lnTo>
                  <a:cubicBezTo>
                    <a:pt x="193364" y="553222"/>
                    <a:pt x="489731" y="228498"/>
                    <a:pt x="862223" y="26148"/>
                  </a:cubicBezTo>
                  <a:lnTo>
                    <a:pt x="916504"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2EB339A8-21F4-538C-D032-3BD3FC283E28}"/>
                </a:ext>
              </a:extLst>
            </p:cNvPr>
            <p:cNvSpPr/>
            <p:nvPr/>
          </p:nvSpPr>
          <p:spPr>
            <a:xfrm>
              <a:off x="6098554" y="1640054"/>
              <a:ext cx="1755348" cy="1022060"/>
            </a:xfrm>
            <a:custGeom>
              <a:avLst/>
              <a:gdLst>
                <a:gd name="connsiteX0" fmla="*/ 0 w 1755348"/>
                <a:gd name="connsiteY0" fmla="*/ 0 h 1022060"/>
                <a:gd name="connsiteX1" fmla="*/ 838219 w 1755348"/>
                <a:gd name="connsiteY1" fmla="*/ 0 h 1022060"/>
                <a:gd name="connsiteX2" fmla="*/ 892499 w 1755348"/>
                <a:gd name="connsiteY2" fmla="*/ 26148 h 1022060"/>
                <a:gd name="connsiteX3" fmla="*/ 1727642 w 1755348"/>
                <a:gd name="connsiteY3" fmla="*/ 946363 h 1022060"/>
                <a:gd name="connsiteX4" fmla="*/ 1755348 w 1755348"/>
                <a:gd name="connsiteY4" fmla="*/ 1022060 h 1022060"/>
                <a:gd name="connsiteX5" fmla="*/ 0 w 1755348"/>
                <a:gd name="connsiteY5" fmla="*/ 1022060 h 1022060"/>
                <a:gd name="connsiteX6" fmla="*/ 0 w 1755348"/>
                <a:gd name="connsiteY6" fmla="*/ 0 h 102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5348" h="1022060">
                  <a:moveTo>
                    <a:pt x="0" y="0"/>
                  </a:moveTo>
                  <a:lnTo>
                    <a:pt x="838219" y="0"/>
                  </a:lnTo>
                  <a:lnTo>
                    <a:pt x="892499" y="26148"/>
                  </a:lnTo>
                  <a:cubicBezTo>
                    <a:pt x="1264991" y="228498"/>
                    <a:pt x="1561358" y="553222"/>
                    <a:pt x="1727642" y="946363"/>
                  </a:cubicBezTo>
                  <a:lnTo>
                    <a:pt x="1755348" y="1022060"/>
                  </a:lnTo>
                  <a:lnTo>
                    <a:pt x="0" y="1022060"/>
                  </a:lnTo>
                  <a:lnTo>
                    <a:pt x="0"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EEDD9E1E-0111-7E76-C957-CB18E0FBBF47}"/>
                </a:ext>
              </a:extLst>
            </p:cNvPr>
            <p:cNvSpPr/>
            <p:nvPr/>
          </p:nvSpPr>
          <p:spPr>
            <a:xfrm>
              <a:off x="4218242" y="2800323"/>
              <a:ext cx="1875196" cy="1020352"/>
            </a:xfrm>
            <a:custGeom>
              <a:avLst/>
              <a:gdLst>
                <a:gd name="connsiteX0" fmla="*/ 73779 w 1875196"/>
                <a:gd name="connsiteY0" fmla="*/ 0 h 1020352"/>
                <a:gd name="connsiteX1" fmla="*/ 1875196 w 1875196"/>
                <a:gd name="connsiteY1" fmla="*/ 0 h 1020352"/>
                <a:gd name="connsiteX2" fmla="*/ 1875196 w 1875196"/>
                <a:gd name="connsiteY2" fmla="*/ 1020352 h 1020352"/>
                <a:gd name="connsiteX3" fmla="*/ 70268 w 1875196"/>
                <a:gd name="connsiteY3" fmla="*/ 1020352 h 1020352"/>
                <a:gd name="connsiteX4" fmla="*/ 38149 w 1875196"/>
                <a:gd name="connsiteY4" fmla="*/ 895437 h 1020352"/>
                <a:gd name="connsiteX5" fmla="*/ 0 w 1875196"/>
                <a:gd name="connsiteY5" fmla="*/ 517003 h 1020352"/>
                <a:gd name="connsiteX6" fmla="*/ 38149 w 1875196"/>
                <a:gd name="connsiteY6" fmla="*/ 138569 h 1020352"/>
                <a:gd name="connsiteX7" fmla="*/ 73779 w 1875196"/>
                <a:gd name="connsiteY7" fmla="*/ 0 h 1020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75196" h="1020352">
                  <a:moveTo>
                    <a:pt x="73779" y="0"/>
                  </a:moveTo>
                  <a:lnTo>
                    <a:pt x="1875196" y="0"/>
                  </a:lnTo>
                  <a:lnTo>
                    <a:pt x="1875196" y="1020352"/>
                  </a:lnTo>
                  <a:lnTo>
                    <a:pt x="70268" y="1020352"/>
                  </a:lnTo>
                  <a:lnTo>
                    <a:pt x="38149" y="895437"/>
                  </a:lnTo>
                  <a:cubicBezTo>
                    <a:pt x="13136" y="773200"/>
                    <a:pt x="0" y="646635"/>
                    <a:pt x="0" y="517003"/>
                  </a:cubicBezTo>
                  <a:cubicBezTo>
                    <a:pt x="0" y="387371"/>
                    <a:pt x="13136" y="260807"/>
                    <a:pt x="38149" y="138569"/>
                  </a:cubicBezTo>
                  <a:lnTo>
                    <a:pt x="73779"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EE5F6632-2671-7574-67F7-AEB78849869E}"/>
                </a:ext>
              </a:extLst>
            </p:cNvPr>
            <p:cNvSpPr/>
            <p:nvPr/>
          </p:nvSpPr>
          <p:spPr>
            <a:xfrm>
              <a:off x="6098554" y="2800323"/>
              <a:ext cx="1875206" cy="1022060"/>
            </a:xfrm>
            <a:custGeom>
              <a:avLst/>
              <a:gdLst>
                <a:gd name="connsiteX0" fmla="*/ 0 w 1875206"/>
                <a:gd name="connsiteY0" fmla="*/ 0 h 1022060"/>
                <a:gd name="connsiteX1" fmla="*/ 1801427 w 1875206"/>
                <a:gd name="connsiteY1" fmla="*/ 0 h 1022060"/>
                <a:gd name="connsiteX2" fmla="*/ 1837057 w 1875206"/>
                <a:gd name="connsiteY2" fmla="*/ 138569 h 1022060"/>
                <a:gd name="connsiteX3" fmla="*/ 1875206 w 1875206"/>
                <a:gd name="connsiteY3" fmla="*/ 517003 h 1022060"/>
                <a:gd name="connsiteX4" fmla="*/ 1837057 w 1875206"/>
                <a:gd name="connsiteY4" fmla="*/ 895437 h 1022060"/>
                <a:gd name="connsiteX5" fmla="*/ 1804499 w 1875206"/>
                <a:gd name="connsiteY5" fmla="*/ 1022060 h 1022060"/>
                <a:gd name="connsiteX6" fmla="*/ 0 w 1875206"/>
                <a:gd name="connsiteY6" fmla="*/ 1022060 h 1022060"/>
                <a:gd name="connsiteX7" fmla="*/ 0 w 1875206"/>
                <a:gd name="connsiteY7" fmla="*/ 0 h 102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75206" h="1022060">
                  <a:moveTo>
                    <a:pt x="0" y="0"/>
                  </a:moveTo>
                  <a:lnTo>
                    <a:pt x="1801427" y="0"/>
                  </a:lnTo>
                  <a:lnTo>
                    <a:pt x="1837057" y="138569"/>
                  </a:lnTo>
                  <a:cubicBezTo>
                    <a:pt x="1862070" y="260807"/>
                    <a:pt x="1875206" y="387371"/>
                    <a:pt x="1875206" y="517003"/>
                  </a:cubicBezTo>
                  <a:cubicBezTo>
                    <a:pt x="1875206" y="646635"/>
                    <a:pt x="1862070" y="773200"/>
                    <a:pt x="1837057" y="895437"/>
                  </a:cubicBezTo>
                  <a:lnTo>
                    <a:pt x="1804499" y="1022060"/>
                  </a:lnTo>
                  <a:lnTo>
                    <a:pt x="0" y="1022060"/>
                  </a:lnTo>
                  <a:lnTo>
                    <a:pt x="0"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4" name="Freeform: Shape 33">
              <a:extLst>
                <a:ext uri="{FF2B5EF4-FFF2-40B4-BE49-F238E27FC236}">
                  <a16:creationId xmlns:a16="http://schemas.microsoft.com/office/drawing/2014/main" id="{DE532FD7-68CC-8F8D-4723-3C69AAB48B0C}"/>
                </a:ext>
              </a:extLst>
            </p:cNvPr>
            <p:cNvSpPr/>
            <p:nvPr/>
          </p:nvSpPr>
          <p:spPr>
            <a:xfrm>
              <a:off x="4333729" y="3960593"/>
              <a:ext cx="1759709" cy="1020352"/>
            </a:xfrm>
            <a:custGeom>
              <a:avLst/>
              <a:gdLst>
                <a:gd name="connsiteX0" fmla="*/ 0 w 1759709"/>
                <a:gd name="connsiteY0" fmla="*/ 0 h 1020352"/>
                <a:gd name="connsiteX1" fmla="*/ 1759709 w 1759709"/>
                <a:gd name="connsiteY1" fmla="*/ 0 h 1020352"/>
                <a:gd name="connsiteX2" fmla="*/ 1759709 w 1759709"/>
                <a:gd name="connsiteY2" fmla="*/ 1020352 h 1020352"/>
                <a:gd name="connsiteX3" fmla="*/ 893159 w 1759709"/>
                <a:gd name="connsiteY3" fmla="*/ 1020352 h 1020352"/>
                <a:gd name="connsiteX4" fmla="*/ 867220 w 1759709"/>
                <a:gd name="connsiteY4" fmla="*/ 1007857 h 1020352"/>
                <a:gd name="connsiteX5" fmla="*/ 32077 w 1759709"/>
                <a:gd name="connsiteY5" fmla="*/ 87642 h 1020352"/>
                <a:gd name="connsiteX6" fmla="*/ 0 w 1759709"/>
                <a:gd name="connsiteY6" fmla="*/ 0 h 1020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9709" h="1020352">
                  <a:moveTo>
                    <a:pt x="0" y="0"/>
                  </a:moveTo>
                  <a:lnTo>
                    <a:pt x="1759709" y="0"/>
                  </a:lnTo>
                  <a:lnTo>
                    <a:pt x="1759709" y="1020352"/>
                  </a:lnTo>
                  <a:lnTo>
                    <a:pt x="893159" y="1020352"/>
                  </a:lnTo>
                  <a:lnTo>
                    <a:pt x="867220" y="1007857"/>
                  </a:lnTo>
                  <a:cubicBezTo>
                    <a:pt x="494728" y="805507"/>
                    <a:pt x="198361" y="480783"/>
                    <a:pt x="32077" y="87642"/>
                  </a:cubicBezTo>
                  <a:lnTo>
                    <a:pt x="0"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41B7CBDA-0EAB-8A80-2441-C63634DE151A}"/>
                </a:ext>
              </a:extLst>
            </p:cNvPr>
            <p:cNvSpPr/>
            <p:nvPr/>
          </p:nvSpPr>
          <p:spPr>
            <a:xfrm>
              <a:off x="6098554" y="3960593"/>
              <a:ext cx="1759720" cy="1022060"/>
            </a:xfrm>
            <a:custGeom>
              <a:avLst/>
              <a:gdLst>
                <a:gd name="connsiteX0" fmla="*/ 0 w 1759720"/>
                <a:gd name="connsiteY0" fmla="*/ 0 h 1022060"/>
                <a:gd name="connsiteX1" fmla="*/ 1759720 w 1759720"/>
                <a:gd name="connsiteY1" fmla="*/ 0 h 1022060"/>
                <a:gd name="connsiteX2" fmla="*/ 1727642 w 1759720"/>
                <a:gd name="connsiteY2" fmla="*/ 87642 h 1022060"/>
                <a:gd name="connsiteX3" fmla="*/ 892499 w 1759720"/>
                <a:gd name="connsiteY3" fmla="*/ 1007857 h 1022060"/>
                <a:gd name="connsiteX4" fmla="*/ 863015 w 1759720"/>
                <a:gd name="connsiteY4" fmla="*/ 1022060 h 1022060"/>
                <a:gd name="connsiteX5" fmla="*/ 0 w 1759720"/>
                <a:gd name="connsiteY5" fmla="*/ 1022060 h 1022060"/>
                <a:gd name="connsiteX6" fmla="*/ 0 w 1759720"/>
                <a:gd name="connsiteY6" fmla="*/ 0 h 102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9720" h="1022060">
                  <a:moveTo>
                    <a:pt x="0" y="0"/>
                  </a:moveTo>
                  <a:lnTo>
                    <a:pt x="1759720" y="0"/>
                  </a:lnTo>
                  <a:lnTo>
                    <a:pt x="1727642" y="87642"/>
                  </a:lnTo>
                  <a:cubicBezTo>
                    <a:pt x="1561358" y="480783"/>
                    <a:pt x="1264991" y="805507"/>
                    <a:pt x="892499" y="1007857"/>
                  </a:cubicBezTo>
                  <a:lnTo>
                    <a:pt x="863015" y="1022060"/>
                  </a:lnTo>
                  <a:lnTo>
                    <a:pt x="0" y="1022060"/>
                  </a:lnTo>
                  <a:lnTo>
                    <a:pt x="0"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6" name="Rectangle">
              <a:extLst>
                <a:ext uri="{FF2B5EF4-FFF2-40B4-BE49-F238E27FC236}">
                  <a16:creationId xmlns:a16="http://schemas.microsoft.com/office/drawing/2014/main" id="{F1E57045-ACB5-A57B-6076-93019D2DDEC9}"/>
                </a:ext>
              </a:extLst>
            </p:cNvPr>
            <p:cNvSpPr/>
            <p:nvPr/>
          </p:nvSpPr>
          <p:spPr>
            <a:xfrm>
              <a:off x="5927926" y="4813732"/>
              <a:ext cx="341256" cy="1375263"/>
            </a:xfrm>
            <a:prstGeom prst="rect">
              <a:avLst/>
            </a:prstGeom>
            <a:solidFill>
              <a:schemeClr val="bg1">
                <a:lumMod val="75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7" name="Freeform: Shape 36">
              <a:extLst>
                <a:ext uri="{FF2B5EF4-FFF2-40B4-BE49-F238E27FC236}">
                  <a16:creationId xmlns:a16="http://schemas.microsoft.com/office/drawing/2014/main" id="{3F5B3D33-A0DD-8BEB-2416-5D89107D00A5}"/>
                </a:ext>
              </a:extLst>
            </p:cNvPr>
            <p:cNvSpPr/>
            <p:nvPr/>
          </p:nvSpPr>
          <p:spPr>
            <a:xfrm>
              <a:off x="5927926" y="4956568"/>
              <a:ext cx="341256" cy="1182770"/>
            </a:xfrm>
            <a:custGeom>
              <a:avLst/>
              <a:gdLst>
                <a:gd name="connsiteX0" fmla="*/ 341256 w 341256"/>
                <a:gd name="connsiteY0" fmla="*/ 0 h 1182770"/>
                <a:gd name="connsiteX1" fmla="*/ 341256 w 341256"/>
                <a:gd name="connsiteY1" fmla="*/ 1182770 h 1182770"/>
                <a:gd name="connsiteX2" fmla="*/ 0 w 341256"/>
                <a:gd name="connsiteY2" fmla="*/ 174062 h 1182770"/>
                <a:gd name="connsiteX3" fmla="*/ 0 w 341256"/>
                <a:gd name="connsiteY3" fmla="*/ 1 h 1182770"/>
              </a:gdLst>
              <a:ahLst/>
              <a:cxnLst>
                <a:cxn ang="0">
                  <a:pos x="connsiteX0" y="connsiteY0"/>
                </a:cxn>
                <a:cxn ang="0">
                  <a:pos x="connsiteX1" y="connsiteY1"/>
                </a:cxn>
                <a:cxn ang="0">
                  <a:pos x="connsiteX2" y="connsiteY2"/>
                </a:cxn>
                <a:cxn ang="0">
                  <a:pos x="connsiteX3" y="connsiteY3"/>
                </a:cxn>
              </a:cxnLst>
              <a:rect l="l" t="t" r="r" b="b"/>
              <a:pathLst>
                <a:path w="341256" h="1182770">
                  <a:moveTo>
                    <a:pt x="341256" y="0"/>
                  </a:moveTo>
                  <a:lnTo>
                    <a:pt x="341256" y="1182770"/>
                  </a:lnTo>
                  <a:lnTo>
                    <a:pt x="0" y="174062"/>
                  </a:lnTo>
                  <a:lnTo>
                    <a:pt x="0" y="1"/>
                  </a:lnTo>
                  <a:close/>
                </a:path>
              </a:pathLst>
            </a:custGeom>
            <a:solidFill>
              <a:schemeClr val="tx1">
                <a:lumMod val="75000"/>
                <a:lumOff val="25000"/>
                <a:alpha val="16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8" name="Shape">
              <a:extLst>
                <a:ext uri="{FF2B5EF4-FFF2-40B4-BE49-F238E27FC236}">
                  <a16:creationId xmlns:a16="http://schemas.microsoft.com/office/drawing/2014/main" id="{CD3C5A2F-06D3-9958-8857-9265FF8B348C}"/>
                </a:ext>
              </a:extLst>
            </p:cNvPr>
            <p:cNvSpPr/>
            <p:nvPr/>
          </p:nvSpPr>
          <p:spPr>
            <a:xfrm>
              <a:off x="4835907" y="4813732"/>
              <a:ext cx="2504817" cy="1376971"/>
            </a:xfrm>
            <a:custGeom>
              <a:avLst/>
              <a:gdLst/>
              <a:ahLst/>
              <a:cxnLst>
                <a:cxn ang="0">
                  <a:pos x="wd2" y="hd2"/>
                </a:cxn>
                <a:cxn ang="5400000">
                  <a:pos x="wd2" y="hd2"/>
                </a:cxn>
                <a:cxn ang="10800000">
                  <a:pos x="wd2" y="hd2"/>
                </a:cxn>
                <a:cxn ang="16200000">
                  <a:pos x="wd2" y="hd2"/>
                </a:cxn>
              </a:cxnLst>
              <a:rect l="0" t="0" r="r" b="b"/>
              <a:pathLst>
                <a:path w="21600" h="21600" extrusionOk="0">
                  <a:moveTo>
                    <a:pt x="18657" y="21600"/>
                  </a:moveTo>
                  <a:lnTo>
                    <a:pt x="21600" y="21600"/>
                  </a:lnTo>
                  <a:lnTo>
                    <a:pt x="17127" y="0"/>
                  </a:lnTo>
                  <a:lnTo>
                    <a:pt x="14199" y="0"/>
                  </a:lnTo>
                  <a:lnTo>
                    <a:pt x="15876" y="8137"/>
                  </a:lnTo>
                  <a:lnTo>
                    <a:pt x="5724" y="8137"/>
                  </a:lnTo>
                  <a:lnTo>
                    <a:pt x="7401" y="0"/>
                  </a:lnTo>
                  <a:lnTo>
                    <a:pt x="4458" y="0"/>
                  </a:lnTo>
                  <a:lnTo>
                    <a:pt x="0" y="21600"/>
                  </a:lnTo>
                  <a:lnTo>
                    <a:pt x="2943" y="21600"/>
                  </a:lnTo>
                  <a:lnTo>
                    <a:pt x="4620" y="13463"/>
                  </a:lnTo>
                  <a:lnTo>
                    <a:pt x="16980" y="13463"/>
                  </a:lnTo>
                  <a:close/>
                </a:path>
              </a:pathLst>
            </a:custGeom>
            <a:solidFill>
              <a:schemeClr val="bg1">
                <a:lumMod val="85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9" name="Circle">
              <a:extLst>
                <a:ext uri="{FF2B5EF4-FFF2-40B4-BE49-F238E27FC236}">
                  <a16:creationId xmlns:a16="http://schemas.microsoft.com/office/drawing/2014/main" id="{A43856DF-A1F8-395C-4031-B227AF123F3A}"/>
                </a:ext>
              </a:extLst>
            </p:cNvPr>
            <p:cNvSpPr/>
            <p:nvPr/>
          </p:nvSpPr>
          <p:spPr>
            <a:xfrm>
              <a:off x="4375213" y="1588865"/>
              <a:ext cx="3439860" cy="3439860"/>
            </a:xfrm>
            <a:prstGeom prst="ellipse">
              <a:avLst/>
            </a:prstGeom>
            <a:solidFill>
              <a:srgbClr val="FFFFFF"/>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0" name="Shape">
              <a:extLst>
                <a:ext uri="{FF2B5EF4-FFF2-40B4-BE49-F238E27FC236}">
                  <a16:creationId xmlns:a16="http://schemas.microsoft.com/office/drawing/2014/main" id="{CA08904D-8E0A-645F-5BB5-2462068EA276}"/>
                </a:ext>
              </a:extLst>
            </p:cNvPr>
            <p:cNvSpPr/>
            <p:nvPr/>
          </p:nvSpPr>
          <p:spPr>
            <a:xfrm>
              <a:off x="5330729" y="2544380"/>
              <a:ext cx="1532240" cy="1532237"/>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59" y="21600"/>
                    <a:pt x="0" y="16765"/>
                    <a:pt x="0" y="10800"/>
                  </a:cubicBezTo>
                  <a:cubicBezTo>
                    <a:pt x="0" y="4859"/>
                    <a:pt x="4835" y="0"/>
                    <a:pt x="10800" y="0"/>
                  </a:cubicBezTo>
                  <a:cubicBezTo>
                    <a:pt x="16741" y="0"/>
                    <a:pt x="21600" y="4835"/>
                    <a:pt x="21600" y="10800"/>
                  </a:cubicBezTo>
                  <a:cubicBezTo>
                    <a:pt x="21576" y="16765"/>
                    <a:pt x="16741" y="21600"/>
                    <a:pt x="10800" y="21600"/>
                  </a:cubicBezTo>
                  <a:close/>
                  <a:moveTo>
                    <a:pt x="10800" y="2574"/>
                  </a:moveTo>
                  <a:cubicBezTo>
                    <a:pt x="6254" y="2574"/>
                    <a:pt x="2574" y="6254"/>
                    <a:pt x="2574" y="10800"/>
                  </a:cubicBezTo>
                  <a:cubicBezTo>
                    <a:pt x="2574" y="15346"/>
                    <a:pt x="6254" y="19026"/>
                    <a:pt x="10800" y="19026"/>
                  </a:cubicBezTo>
                  <a:cubicBezTo>
                    <a:pt x="15346" y="19026"/>
                    <a:pt x="19026" y="15346"/>
                    <a:pt x="19026" y="10800"/>
                  </a:cubicBezTo>
                  <a:cubicBezTo>
                    <a:pt x="19026" y="6278"/>
                    <a:pt x="15322" y="2574"/>
                    <a:pt x="10800" y="2574"/>
                  </a:cubicBezTo>
                  <a:close/>
                </a:path>
              </a:pathLst>
            </a:custGeom>
            <a:solidFill>
              <a:schemeClr val="accent3"/>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1" name="Shape">
              <a:extLst>
                <a:ext uri="{FF2B5EF4-FFF2-40B4-BE49-F238E27FC236}">
                  <a16:creationId xmlns:a16="http://schemas.microsoft.com/office/drawing/2014/main" id="{D04EAB06-E521-5071-C3D9-170ADC29E9A6}"/>
                </a:ext>
              </a:extLst>
            </p:cNvPr>
            <p:cNvSpPr/>
            <p:nvPr/>
          </p:nvSpPr>
          <p:spPr>
            <a:xfrm>
              <a:off x="5023599" y="2237251"/>
              <a:ext cx="2146500" cy="2146496"/>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42" y="21600"/>
                    <a:pt x="0" y="16758"/>
                    <a:pt x="0" y="10800"/>
                  </a:cubicBezTo>
                  <a:cubicBezTo>
                    <a:pt x="0" y="4842"/>
                    <a:pt x="4842" y="0"/>
                    <a:pt x="10800" y="0"/>
                  </a:cubicBezTo>
                  <a:cubicBezTo>
                    <a:pt x="16758" y="0"/>
                    <a:pt x="21600" y="4842"/>
                    <a:pt x="21600" y="10800"/>
                  </a:cubicBezTo>
                  <a:cubicBezTo>
                    <a:pt x="21600" y="16758"/>
                    <a:pt x="16741" y="21600"/>
                    <a:pt x="10800" y="21600"/>
                  </a:cubicBezTo>
                  <a:close/>
                  <a:moveTo>
                    <a:pt x="10800" y="1837"/>
                  </a:moveTo>
                  <a:cubicBezTo>
                    <a:pt x="5855" y="1837"/>
                    <a:pt x="1837" y="5855"/>
                    <a:pt x="1837" y="10800"/>
                  </a:cubicBezTo>
                  <a:cubicBezTo>
                    <a:pt x="1837" y="15745"/>
                    <a:pt x="5855" y="19763"/>
                    <a:pt x="10800" y="19763"/>
                  </a:cubicBezTo>
                  <a:cubicBezTo>
                    <a:pt x="15745" y="19763"/>
                    <a:pt x="19763" y="15745"/>
                    <a:pt x="19763" y="10800"/>
                  </a:cubicBezTo>
                  <a:cubicBezTo>
                    <a:pt x="19763" y="5855"/>
                    <a:pt x="15745" y="1837"/>
                    <a:pt x="10800" y="1837"/>
                  </a:cubicBezTo>
                  <a:close/>
                </a:path>
              </a:pathLst>
            </a:custGeom>
            <a:solidFill>
              <a:schemeClr val="accent6"/>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2" name="Shape">
              <a:extLst>
                <a:ext uri="{FF2B5EF4-FFF2-40B4-BE49-F238E27FC236}">
                  <a16:creationId xmlns:a16="http://schemas.microsoft.com/office/drawing/2014/main" id="{E6286317-DCB7-5250-9E95-665A58ABE8C9}"/>
                </a:ext>
              </a:extLst>
            </p:cNvPr>
            <p:cNvSpPr/>
            <p:nvPr/>
          </p:nvSpPr>
          <p:spPr>
            <a:xfrm>
              <a:off x="4716467" y="1930120"/>
              <a:ext cx="2764174" cy="2764174"/>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53" y="21600"/>
                    <a:pt x="0" y="16760"/>
                    <a:pt x="0" y="10800"/>
                  </a:cubicBezTo>
                  <a:cubicBezTo>
                    <a:pt x="0" y="4853"/>
                    <a:pt x="4840" y="0"/>
                    <a:pt x="10800" y="0"/>
                  </a:cubicBezTo>
                  <a:cubicBezTo>
                    <a:pt x="16747" y="0"/>
                    <a:pt x="21600" y="4840"/>
                    <a:pt x="21600" y="10800"/>
                  </a:cubicBezTo>
                  <a:cubicBezTo>
                    <a:pt x="21587" y="16760"/>
                    <a:pt x="16747" y="21600"/>
                    <a:pt x="10800" y="21600"/>
                  </a:cubicBezTo>
                  <a:close/>
                  <a:moveTo>
                    <a:pt x="10800" y="1427"/>
                  </a:moveTo>
                  <a:cubicBezTo>
                    <a:pt x="5627" y="1427"/>
                    <a:pt x="1427" y="5627"/>
                    <a:pt x="1427" y="10800"/>
                  </a:cubicBezTo>
                  <a:cubicBezTo>
                    <a:pt x="1427" y="15973"/>
                    <a:pt x="5627" y="20173"/>
                    <a:pt x="10800" y="20173"/>
                  </a:cubicBezTo>
                  <a:cubicBezTo>
                    <a:pt x="15973" y="20173"/>
                    <a:pt x="20173" y="15973"/>
                    <a:pt x="20173" y="10800"/>
                  </a:cubicBezTo>
                  <a:cubicBezTo>
                    <a:pt x="20173" y="5640"/>
                    <a:pt x="15960" y="1427"/>
                    <a:pt x="10800" y="1427"/>
                  </a:cubicBezTo>
                  <a:close/>
                </a:path>
              </a:pathLst>
            </a:custGeom>
            <a:solidFill>
              <a:srgbClr val="F16077"/>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3" name="Shape">
              <a:extLst>
                <a:ext uri="{FF2B5EF4-FFF2-40B4-BE49-F238E27FC236}">
                  <a16:creationId xmlns:a16="http://schemas.microsoft.com/office/drawing/2014/main" id="{AFB59BFE-175D-B36C-3229-9DA22F3C2534}"/>
                </a:ext>
              </a:extLst>
            </p:cNvPr>
            <p:cNvSpPr/>
            <p:nvPr/>
          </p:nvSpPr>
          <p:spPr>
            <a:xfrm>
              <a:off x="4409337" y="1640052"/>
              <a:ext cx="3354548" cy="3354548"/>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45" y="21600"/>
                    <a:pt x="0" y="16755"/>
                    <a:pt x="0" y="10800"/>
                  </a:cubicBezTo>
                  <a:cubicBezTo>
                    <a:pt x="0" y="4845"/>
                    <a:pt x="4845" y="0"/>
                    <a:pt x="10800" y="0"/>
                  </a:cubicBezTo>
                  <a:cubicBezTo>
                    <a:pt x="16755" y="0"/>
                    <a:pt x="21600" y="4845"/>
                    <a:pt x="21600" y="10800"/>
                  </a:cubicBezTo>
                  <a:cubicBezTo>
                    <a:pt x="21589" y="16755"/>
                    <a:pt x="16755" y="21600"/>
                    <a:pt x="10800" y="21600"/>
                  </a:cubicBezTo>
                  <a:close/>
                  <a:moveTo>
                    <a:pt x="10800" y="1176"/>
                  </a:moveTo>
                  <a:cubicBezTo>
                    <a:pt x="5493" y="1176"/>
                    <a:pt x="1176" y="5493"/>
                    <a:pt x="1176" y="10800"/>
                  </a:cubicBezTo>
                  <a:cubicBezTo>
                    <a:pt x="1176" y="16107"/>
                    <a:pt x="5493" y="20424"/>
                    <a:pt x="10800" y="20424"/>
                  </a:cubicBezTo>
                  <a:cubicBezTo>
                    <a:pt x="16107" y="20424"/>
                    <a:pt x="20424" y="16107"/>
                    <a:pt x="20424" y="10800"/>
                  </a:cubicBezTo>
                  <a:cubicBezTo>
                    <a:pt x="20424" y="5493"/>
                    <a:pt x="16107" y="1176"/>
                    <a:pt x="10800" y="1176"/>
                  </a:cubicBez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4" name="Shape">
              <a:extLst>
                <a:ext uri="{FF2B5EF4-FFF2-40B4-BE49-F238E27FC236}">
                  <a16:creationId xmlns:a16="http://schemas.microsoft.com/office/drawing/2014/main" id="{3DF81BE6-B487-21AA-2B97-B0AA3977EAB4}"/>
                </a:ext>
              </a:extLst>
            </p:cNvPr>
            <p:cNvSpPr/>
            <p:nvPr/>
          </p:nvSpPr>
          <p:spPr>
            <a:xfrm>
              <a:off x="5654922" y="2868574"/>
              <a:ext cx="870202" cy="870202"/>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71" y="21600"/>
                    <a:pt x="0" y="16772"/>
                    <a:pt x="0" y="10800"/>
                  </a:cubicBezTo>
                  <a:cubicBezTo>
                    <a:pt x="0" y="4871"/>
                    <a:pt x="4828" y="0"/>
                    <a:pt x="10800" y="0"/>
                  </a:cubicBezTo>
                  <a:cubicBezTo>
                    <a:pt x="16729" y="0"/>
                    <a:pt x="21600" y="4828"/>
                    <a:pt x="21600" y="10800"/>
                  </a:cubicBezTo>
                  <a:cubicBezTo>
                    <a:pt x="21558" y="16772"/>
                    <a:pt x="16729" y="21600"/>
                    <a:pt x="10800" y="21600"/>
                  </a:cubicBezTo>
                  <a:close/>
                  <a:moveTo>
                    <a:pt x="10800" y="4532"/>
                  </a:moveTo>
                  <a:cubicBezTo>
                    <a:pt x="7327" y="4532"/>
                    <a:pt x="4532" y="7327"/>
                    <a:pt x="4532" y="10800"/>
                  </a:cubicBezTo>
                  <a:cubicBezTo>
                    <a:pt x="4532" y="14273"/>
                    <a:pt x="7327" y="17068"/>
                    <a:pt x="10800" y="17068"/>
                  </a:cubicBezTo>
                  <a:cubicBezTo>
                    <a:pt x="14273" y="17068"/>
                    <a:pt x="17068" y="14273"/>
                    <a:pt x="17068" y="10800"/>
                  </a:cubicBezTo>
                  <a:cubicBezTo>
                    <a:pt x="17068" y="7369"/>
                    <a:pt x="14231" y="4532"/>
                    <a:pt x="10800" y="4532"/>
                  </a:cubicBezTo>
                  <a:close/>
                </a:path>
              </a:pathLst>
            </a:custGeom>
            <a:solidFill>
              <a:schemeClr val="accent2"/>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5" name="Circle">
              <a:extLst>
                <a:ext uri="{FF2B5EF4-FFF2-40B4-BE49-F238E27FC236}">
                  <a16:creationId xmlns:a16="http://schemas.microsoft.com/office/drawing/2014/main" id="{3D3241C0-4AE7-B824-D705-FA98B59E7524}"/>
                </a:ext>
              </a:extLst>
            </p:cNvPr>
            <p:cNvSpPr/>
            <p:nvPr/>
          </p:nvSpPr>
          <p:spPr>
            <a:xfrm>
              <a:off x="5979115" y="3192767"/>
              <a:ext cx="218405" cy="218401"/>
            </a:xfrm>
            <a:prstGeom prst="ellipse">
              <a:avLst/>
            </a:pr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6" name="Shape">
              <a:extLst>
                <a:ext uri="{FF2B5EF4-FFF2-40B4-BE49-F238E27FC236}">
                  <a16:creationId xmlns:a16="http://schemas.microsoft.com/office/drawing/2014/main" id="{7688CD64-5DA2-BE11-3A0C-D9F788630F6F}"/>
                </a:ext>
              </a:extLst>
            </p:cNvPr>
            <p:cNvSpPr/>
            <p:nvPr/>
          </p:nvSpPr>
          <p:spPr>
            <a:xfrm>
              <a:off x="6081491" y="718662"/>
              <a:ext cx="223525" cy="700210"/>
            </a:xfrm>
            <a:custGeom>
              <a:avLst/>
              <a:gdLst/>
              <a:ahLst/>
              <a:cxnLst>
                <a:cxn ang="0">
                  <a:pos x="wd2" y="hd2"/>
                </a:cxn>
                <a:cxn ang="5400000">
                  <a:pos x="wd2" y="hd2"/>
                </a:cxn>
                <a:cxn ang="10800000">
                  <a:pos x="wd2" y="hd2"/>
                </a:cxn>
                <a:cxn ang="16200000">
                  <a:pos x="wd2" y="hd2"/>
                </a:cxn>
              </a:cxnLst>
              <a:rect l="0" t="0" r="r" b="b"/>
              <a:pathLst>
                <a:path w="21600" h="21308" extrusionOk="0">
                  <a:moveTo>
                    <a:pt x="10553" y="17570"/>
                  </a:moveTo>
                  <a:lnTo>
                    <a:pt x="0" y="21308"/>
                  </a:lnTo>
                  <a:lnTo>
                    <a:pt x="0" y="6198"/>
                  </a:lnTo>
                  <a:lnTo>
                    <a:pt x="16983" y="279"/>
                  </a:lnTo>
                  <a:cubicBezTo>
                    <a:pt x="18632" y="-292"/>
                    <a:pt x="21600" y="72"/>
                    <a:pt x="21600" y="850"/>
                  </a:cubicBezTo>
                  <a:lnTo>
                    <a:pt x="21600" y="8587"/>
                  </a:lnTo>
                  <a:cubicBezTo>
                    <a:pt x="21600" y="11858"/>
                    <a:pt x="17643" y="15077"/>
                    <a:pt x="10553" y="17570"/>
                  </a:cubicBezTo>
                  <a:close/>
                </a:path>
              </a:pathLst>
            </a:custGeom>
            <a:solidFill>
              <a:srgbClr val="929497"/>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7" name="Shape">
              <a:extLst>
                <a:ext uri="{FF2B5EF4-FFF2-40B4-BE49-F238E27FC236}">
                  <a16:creationId xmlns:a16="http://schemas.microsoft.com/office/drawing/2014/main" id="{172F4D71-C4DF-A277-18E8-3279620B7779}"/>
                </a:ext>
              </a:extLst>
            </p:cNvPr>
            <p:cNvSpPr/>
            <p:nvPr/>
          </p:nvSpPr>
          <p:spPr>
            <a:xfrm>
              <a:off x="5859675" y="718662"/>
              <a:ext cx="223525" cy="700210"/>
            </a:xfrm>
            <a:custGeom>
              <a:avLst/>
              <a:gdLst/>
              <a:ahLst/>
              <a:cxnLst>
                <a:cxn ang="0">
                  <a:pos x="wd2" y="hd2"/>
                </a:cxn>
                <a:cxn ang="5400000">
                  <a:pos x="wd2" y="hd2"/>
                </a:cxn>
                <a:cxn ang="10800000">
                  <a:pos x="wd2" y="hd2"/>
                </a:cxn>
                <a:cxn ang="16200000">
                  <a:pos x="wd2" y="hd2"/>
                </a:cxn>
              </a:cxnLst>
              <a:rect l="0" t="0" r="r" b="b"/>
              <a:pathLst>
                <a:path w="21600" h="21308" extrusionOk="0">
                  <a:moveTo>
                    <a:pt x="11047" y="17570"/>
                  </a:moveTo>
                  <a:lnTo>
                    <a:pt x="21600" y="21308"/>
                  </a:lnTo>
                  <a:lnTo>
                    <a:pt x="21600" y="6198"/>
                  </a:lnTo>
                  <a:lnTo>
                    <a:pt x="4617" y="279"/>
                  </a:lnTo>
                  <a:cubicBezTo>
                    <a:pt x="2968" y="-292"/>
                    <a:pt x="0" y="72"/>
                    <a:pt x="0" y="850"/>
                  </a:cubicBezTo>
                  <a:lnTo>
                    <a:pt x="0" y="8587"/>
                  </a:lnTo>
                  <a:cubicBezTo>
                    <a:pt x="0" y="11858"/>
                    <a:pt x="3957" y="15077"/>
                    <a:pt x="11047" y="17570"/>
                  </a:cubicBezTo>
                  <a:close/>
                </a:path>
              </a:pathLst>
            </a:custGeom>
            <a:solidFill>
              <a:srgbClr val="929497"/>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8" name="Shape">
              <a:extLst>
                <a:ext uri="{FF2B5EF4-FFF2-40B4-BE49-F238E27FC236}">
                  <a16:creationId xmlns:a16="http://schemas.microsoft.com/office/drawing/2014/main" id="{10993486-D1AB-F1B7-ED70-6CE1C7AE3591}"/>
                </a:ext>
              </a:extLst>
            </p:cNvPr>
            <p:cNvSpPr/>
            <p:nvPr/>
          </p:nvSpPr>
          <p:spPr>
            <a:xfrm>
              <a:off x="6047366" y="786913"/>
              <a:ext cx="61429" cy="2550889"/>
            </a:xfrm>
            <a:custGeom>
              <a:avLst/>
              <a:gdLst/>
              <a:ahLst/>
              <a:cxnLst>
                <a:cxn ang="0">
                  <a:pos x="wd2" y="hd2"/>
                </a:cxn>
                <a:cxn ang="5400000">
                  <a:pos x="wd2" y="hd2"/>
                </a:cxn>
                <a:cxn ang="10800000">
                  <a:pos x="wd2" y="hd2"/>
                </a:cxn>
                <a:cxn ang="16200000">
                  <a:pos x="wd2" y="hd2"/>
                </a:cxn>
              </a:cxnLst>
              <a:rect l="0" t="0" r="r" b="b"/>
              <a:pathLst>
                <a:path w="21600" h="21600" extrusionOk="0">
                  <a:moveTo>
                    <a:pt x="14399" y="0"/>
                  </a:moveTo>
                  <a:lnTo>
                    <a:pt x="14399" y="332"/>
                  </a:lnTo>
                  <a:lnTo>
                    <a:pt x="7200" y="332"/>
                  </a:lnTo>
                  <a:lnTo>
                    <a:pt x="7200" y="0"/>
                  </a:lnTo>
                  <a:lnTo>
                    <a:pt x="0" y="0"/>
                  </a:lnTo>
                  <a:lnTo>
                    <a:pt x="0" y="21340"/>
                  </a:lnTo>
                  <a:cubicBezTo>
                    <a:pt x="0" y="21484"/>
                    <a:pt x="4800" y="21600"/>
                    <a:pt x="10800" y="21600"/>
                  </a:cubicBezTo>
                  <a:lnTo>
                    <a:pt x="10800" y="21600"/>
                  </a:lnTo>
                  <a:cubicBezTo>
                    <a:pt x="16800" y="21600"/>
                    <a:pt x="21600" y="21484"/>
                    <a:pt x="21600" y="21340"/>
                  </a:cubicBezTo>
                  <a:lnTo>
                    <a:pt x="21600" y="0"/>
                  </a:lnTo>
                  <a:lnTo>
                    <a:pt x="14399" y="0"/>
                  </a:lnTo>
                  <a:close/>
                </a:path>
              </a:pathLst>
            </a:custGeom>
            <a:solidFill>
              <a:srgbClr val="C8CACB"/>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9" name="Shape">
              <a:extLst>
                <a:ext uri="{FF2B5EF4-FFF2-40B4-BE49-F238E27FC236}">
                  <a16:creationId xmlns:a16="http://schemas.microsoft.com/office/drawing/2014/main" id="{2370D30B-F78A-08FF-5CA7-52BE90E8F213}"/>
                </a:ext>
              </a:extLst>
            </p:cNvPr>
            <p:cNvSpPr/>
            <p:nvPr/>
          </p:nvSpPr>
          <p:spPr>
            <a:xfrm>
              <a:off x="5603732" y="1691242"/>
              <a:ext cx="496146" cy="1647301"/>
            </a:xfrm>
            <a:custGeom>
              <a:avLst/>
              <a:gdLst/>
              <a:ahLst/>
              <a:cxnLst>
                <a:cxn ang="0">
                  <a:pos x="wd2" y="hd2"/>
                </a:cxn>
                <a:cxn ang="5400000">
                  <a:pos x="wd2" y="hd2"/>
                </a:cxn>
                <a:cxn ang="10800000">
                  <a:pos x="wd2" y="hd2"/>
                </a:cxn>
                <a:cxn ang="16200000">
                  <a:pos x="wd2" y="hd2"/>
                </a:cxn>
              </a:cxnLst>
              <a:rect l="0" t="0" r="r" b="b"/>
              <a:pathLst>
                <a:path w="21436" h="21565" extrusionOk="0">
                  <a:moveTo>
                    <a:pt x="21379" y="21064"/>
                  </a:moveTo>
                  <a:lnTo>
                    <a:pt x="2580" y="0"/>
                  </a:lnTo>
                  <a:cubicBezTo>
                    <a:pt x="1696" y="67"/>
                    <a:pt x="885" y="134"/>
                    <a:pt x="0" y="201"/>
                  </a:cubicBezTo>
                  <a:lnTo>
                    <a:pt x="18799" y="21265"/>
                  </a:lnTo>
                  <a:cubicBezTo>
                    <a:pt x="19020" y="21488"/>
                    <a:pt x="19683" y="21600"/>
                    <a:pt x="20420" y="21555"/>
                  </a:cubicBezTo>
                  <a:cubicBezTo>
                    <a:pt x="21158" y="21511"/>
                    <a:pt x="21600" y="21287"/>
                    <a:pt x="21379" y="21064"/>
                  </a:cubicBez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51" name="TextBox 50">
            <a:extLst>
              <a:ext uri="{FF2B5EF4-FFF2-40B4-BE49-F238E27FC236}">
                <a16:creationId xmlns:a16="http://schemas.microsoft.com/office/drawing/2014/main" id="{10481A64-18F7-CB83-42A5-0749925357A7}"/>
              </a:ext>
            </a:extLst>
          </p:cNvPr>
          <p:cNvSpPr txBox="1"/>
          <p:nvPr/>
        </p:nvSpPr>
        <p:spPr>
          <a:xfrm>
            <a:off x="8795734" y="5064330"/>
            <a:ext cx="2914956" cy="646331"/>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all" spc="0" normalizeH="0" baseline="0" noProof="1">
                <a:ln>
                  <a:noFill/>
                </a:ln>
                <a:solidFill>
                  <a:srgbClr val="FFCC4C">
                    <a:lumMod val="50000"/>
                  </a:srgbClr>
                </a:solidFill>
                <a:effectLst/>
                <a:uLnTx/>
                <a:uFillTx/>
                <a:latin typeface="Alexandria" pitchFamily="2" charset="-78"/>
                <a:cs typeface="Alexandria" pitchFamily="2" charset="-78"/>
              </a:rPr>
              <a:t>المحتوى التفاعلي والمباشر</a:t>
            </a:r>
            <a:endParaRPr kumimoji="0" lang="en-US" b="1" i="0" u="none" strike="noStrike" kern="1200" cap="all" spc="0" normalizeH="0" baseline="0" noProof="1">
              <a:ln>
                <a:noFill/>
              </a:ln>
              <a:solidFill>
                <a:srgbClr val="FFCC4C">
                  <a:lumMod val="50000"/>
                </a:srgbClr>
              </a:solidFill>
              <a:effectLst/>
              <a:uLnTx/>
              <a:uFillTx/>
              <a:latin typeface="Alexandria" pitchFamily="2" charset="-78"/>
              <a:cs typeface="Alexandria" pitchFamily="2" charset="-78"/>
            </a:endParaRPr>
          </a:p>
        </p:txBody>
      </p:sp>
      <p:sp>
        <p:nvSpPr>
          <p:cNvPr id="7" name="TextBox 6">
            <a:extLst>
              <a:ext uri="{FF2B5EF4-FFF2-40B4-BE49-F238E27FC236}">
                <a16:creationId xmlns:a16="http://schemas.microsoft.com/office/drawing/2014/main" id="{3F4819A9-E619-49F4-06DE-99BE59900CDC}"/>
              </a:ext>
            </a:extLst>
          </p:cNvPr>
          <p:cNvSpPr txBox="1"/>
          <p:nvPr/>
        </p:nvSpPr>
        <p:spPr>
          <a:xfrm>
            <a:off x="3855027" y="2658122"/>
            <a:ext cx="217614" cy="369332"/>
          </a:xfrm>
          <a:prstGeom prst="rect">
            <a:avLst/>
          </a:prstGeom>
          <a:noFill/>
        </p:spPr>
        <p:txBody>
          <a:bodyPr wrap="square" rtlCol="1">
            <a:spAutoFit/>
          </a:bodyPr>
          <a:lstStyle/>
          <a:p>
            <a:r>
              <a:rPr lang="en-US" dirty="0"/>
              <a:t>1</a:t>
            </a:r>
            <a:endParaRPr lang="ar-EG" dirty="0"/>
          </a:p>
        </p:txBody>
      </p:sp>
      <p:sp>
        <p:nvSpPr>
          <p:cNvPr id="8" name="TextBox 7">
            <a:extLst>
              <a:ext uri="{FF2B5EF4-FFF2-40B4-BE49-F238E27FC236}">
                <a16:creationId xmlns:a16="http://schemas.microsoft.com/office/drawing/2014/main" id="{B53BFA5B-1B74-D248-B48F-FF220922055F}"/>
              </a:ext>
            </a:extLst>
          </p:cNvPr>
          <p:cNvSpPr txBox="1"/>
          <p:nvPr/>
        </p:nvSpPr>
        <p:spPr>
          <a:xfrm>
            <a:off x="3934998" y="3886682"/>
            <a:ext cx="217614" cy="369332"/>
          </a:xfrm>
          <a:prstGeom prst="rect">
            <a:avLst/>
          </a:prstGeom>
          <a:noFill/>
        </p:spPr>
        <p:txBody>
          <a:bodyPr wrap="square" rtlCol="1">
            <a:spAutoFit/>
          </a:bodyPr>
          <a:lstStyle/>
          <a:p>
            <a:r>
              <a:rPr lang="en-US" dirty="0"/>
              <a:t>3</a:t>
            </a:r>
            <a:endParaRPr lang="ar-EG" dirty="0"/>
          </a:p>
        </p:txBody>
      </p:sp>
      <p:sp>
        <p:nvSpPr>
          <p:cNvPr id="10" name="TextBox 9">
            <a:extLst>
              <a:ext uri="{FF2B5EF4-FFF2-40B4-BE49-F238E27FC236}">
                <a16:creationId xmlns:a16="http://schemas.microsoft.com/office/drawing/2014/main" id="{08A57D55-02A4-2E81-C218-39E5C73DC888}"/>
              </a:ext>
            </a:extLst>
          </p:cNvPr>
          <p:cNvSpPr txBox="1"/>
          <p:nvPr/>
        </p:nvSpPr>
        <p:spPr>
          <a:xfrm>
            <a:off x="3995195" y="5113794"/>
            <a:ext cx="217614" cy="369332"/>
          </a:xfrm>
          <a:prstGeom prst="rect">
            <a:avLst/>
          </a:prstGeom>
          <a:noFill/>
        </p:spPr>
        <p:txBody>
          <a:bodyPr wrap="square" rtlCol="1">
            <a:spAutoFit/>
          </a:bodyPr>
          <a:lstStyle/>
          <a:p>
            <a:r>
              <a:rPr lang="en-US" dirty="0"/>
              <a:t>5</a:t>
            </a:r>
            <a:endParaRPr lang="ar-EG" dirty="0"/>
          </a:p>
        </p:txBody>
      </p:sp>
      <p:sp>
        <p:nvSpPr>
          <p:cNvPr id="11" name="TextBox 10">
            <a:extLst>
              <a:ext uri="{FF2B5EF4-FFF2-40B4-BE49-F238E27FC236}">
                <a16:creationId xmlns:a16="http://schemas.microsoft.com/office/drawing/2014/main" id="{D683E27F-5DFE-4105-3B17-B5DA7239567E}"/>
              </a:ext>
            </a:extLst>
          </p:cNvPr>
          <p:cNvSpPr txBox="1"/>
          <p:nvPr/>
        </p:nvSpPr>
        <p:spPr>
          <a:xfrm>
            <a:off x="7948061" y="2683860"/>
            <a:ext cx="217614" cy="369332"/>
          </a:xfrm>
          <a:prstGeom prst="rect">
            <a:avLst/>
          </a:prstGeom>
          <a:noFill/>
        </p:spPr>
        <p:txBody>
          <a:bodyPr wrap="square" rtlCol="1">
            <a:spAutoFit/>
          </a:bodyPr>
          <a:lstStyle/>
          <a:p>
            <a:r>
              <a:rPr lang="en-US" dirty="0"/>
              <a:t>2</a:t>
            </a:r>
            <a:endParaRPr lang="ar-EG" dirty="0"/>
          </a:p>
        </p:txBody>
      </p:sp>
      <p:sp>
        <p:nvSpPr>
          <p:cNvPr id="13" name="TextBox 12">
            <a:extLst>
              <a:ext uri="{FF2B5EF4-FFF2-40B4-BE49-F238E27FC236}">
                <a16:creationId xmlns:a16="http://schemas.microsoft.com/office/drawing/2014/main" id="{1B1A16E2-D24F-EB73-BEFE-CE4DB92B6157}"/>
              </a:ext>
            </a:extLst>
          </p:cNvPr>
          <p:cNvSpPr txBox="1"/>
          <p:nvPr/>
        </p:nvSpPr>
        <p:spPr>
          <a:xfrm>
            <a:off x="8071015" y="3842403"/>
            <a:ext cx="217614" cy="369332"/>
          </a:xfrm>
          <a:prstGeom prst="rect">
            <a:avLst/>
          </a:prstGeom>
          <a:noFill/>
        </p:spPr>
        <p:txBody>
          <a:bodyPr wrap="square" rtlCol="1">
            <a:spAutoFit/>
          </a:bodyPr>
          <a:lstStyle/>
          <a:p>
            <a:r>
              <a:rPr lang="en-US" dirty="0"/>
              <a:t>4</a:t>
            </a:r>
            <a:endParaRPr lang="ar-EG" dirty="0"/>
          </a:p>
        </p:txBody>
      </p:sp>
      <p:sp>
        <p:nvSpPr>
          <p:cNvPr id="14" name="TextBox 13">
            <a:extLst>
              <a:ext uri="{FF2B5EF4-FFF2-40B4-BE49-F238E27FC236}">
                <a16:creationId xmlns:a16="http://schemas.microsoft.com/office/drawing/2014/main" id="{0A507D74-C50B-1F06-8605-457DF3A51C4A}"/>
              </a:ext>
            </a:extLst>
          </p:cNvPr>
          <p:cNvSpPr txBox="1"/>
          <p:nvPr/>
        </p:nvSpPr>
        <p:spPr>
          <a:xfrm>
            <a:off x="7948061" y="5086942"/>
            <a:ext cx="217614" cy="369332"/>
          </a:xfrm>
          <a:prstGeom prst="rect">
            <a:avLst/>
          </a:prstGeom>
          <a:noFill/>
        </p:spPr>
        <p:txBody>
          <a:bodyPr wrap="square" rtlCol="1">
            <a:spAutoFit/>
          </a:bodyPr>
          <a:lstStyle/>
          <a:p>
            <a:r>
              <a:rPr lang="en-US" dirty="0"/>
              <a:t>6</a:t>
            </a:r>
            <a:endParaRPr lang="ar-EG" dirty="0"/>
          </a:p>
        </p:txBody>
      </p:sp>
    </p:spTree>
    <p:extLst>
      <p:ext uri="{BB962C8B-B14F-4D97-AF65-F5344CB8AC3E}">
        <p14:creationId xmlns:p14="http://schemas.microsoft.com/office/powerpoint/2010/main" val="381741046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2D0E9-A7FE-03E5-6919-E188954759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C81575-F7FE-D17D-F238-42267489CD7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AB34710-EEDE-560C-84DD-2418AB9C653A}"/>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FB42DC-2969-D9A7-DD7C-A48A82194327}"/>
              </a:ext>
            </a:extLst>
          </p:cNvPr>
          <p:cNvSpPr/>
          <p:nvPr/>
        </p:nvSpPr>
        <p:spPr>
          <a:xfrm>
            <a:off x="32960" y="1261929"/>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0B0B36D-9840-4A0B-7378-2F1DC9B9BC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A4C6EA7-AD7A-F33D-E213-EAD1B1CA4D8A}"/>
              </a:ext>
            </a:extLst>
          </p:cNvPr>
          <p:cNvSpPr txBox="1"/>
          <p:nvPr/>
        </p:nvSpPr>
        <p:spPr>
          <a:xfrm>
            <a:off x="438873" y="1535630"/>
            <a:ext cx="10991127" cy="4615944"/>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الانطباع الأولي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First Impression </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 عبر الواجهة الرقمية: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يتم الحكم على المؤسسة أحيانًا من خلال أول لقاء رقمي معها: شكل الموقع، تصميم المنشور، لغة الإعلان، أو حسابات السوشيال ميديا.</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إذا دخل المستخدم إلى موقع إلكتروني بطيء وغير احترافي، فقد يُكوّن انطباعًا بأن الشركة غير جادة، حتى وإن كانت خدماتها ممتازة.</a:t>
            </a: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قوة المحتوى المرئي والمكتوب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Content Framing</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الصورة، العنوان، اختيار الكلمات، وطريقة العرض تؤثر في "تأطير" المعلومة، وبالتالي توجيه الانطباع.الإعلام لا ينقل فقط... بل "يبني المعنى".</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نشر صورة لمسؤول مبتسم بجانب عنوان إيجابي يخلق انطباعًا بالنجاح، بينما نشره بجانب خبر عن أزمة قد يولّد انطباعًا سلبيًا.</a:t>
            </a:r>
          </a:p>
        </p:txBody>
      </p:sp>
      <p:sp>
        <p:nvSpPr>
          <p:cNvPr id="4" name="Rectangle: Rounded Corners 3">
            <a:extLst>
              <a:ext uri="{FF2B5EF4-FFF2-40B4-BE49-F238E27FC236}">
                <a16:creationId xmlns:a16="http://schemas.microsoft.com/office/drawing/2014/main" id="{463BA39A-7FDB-33CD-036C-C5E566AFB26F}"/>
              </a:ext>
            </a:extLst>
          </p:cNvPr>
          <p:cNvSpPr/>
          <p:nvPr/>
        </p:nvSpPr>
        <p:spPr>
          <a:xfrm>
            <a:off x="2477326" y="444634"/>
            <a:ext cx="8702158"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كيفية تشكيل الانطباع العام عبر الإعلام الرقمي</a:t>
            </a:r>
          </a:p>
        </p:txBody>
      </p:sp>
    </p:spTree>
    <p:extLst>
      <p:ext uri="{BB962C8B-B14F-4D97-AF65-F5344CB8AC3E}">
        <p14:creationId xmlns:p14="http://schemas.microsoft.com/office/powerpoint/2010/main" val="41068764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9E11A-35DC-FC91-F87E-14D54F5161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DBA8B4-89ED-F82D-BFDD-204554291ADF}"/>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0EE7DDB-1FEC-1724-DD84-2E7B0D20157A}"/>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529343-E67C-CEAB-DC84-E4E2F92415F1}"/>
              </a:ext>
            </a:extLst>
          </p:cNvPr>
          <p:cNvSpPr/>
          <p:nvPr/>
        </p:nvSpPr>
        <p:spPr>
          <a:xfrm>
            <a:off x="32960" y="1261929"/>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4D5ECD1-F7F8-9FF5-88A7-810347B7B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A3B086D-ED4D-E929-530B-A83769417B97}"/>
              </a:ext>
            </a:extLst>
          </p:cNvPr>
          <p:cNvSpPr txBox="1"/>
          <p:nvPr/>
        </p:nvSpPr>
        <p:spPr>
          <a:xfrm>
            <a:off x="438873" y="1535630"/>
            <a:ext cx="10991127" cy="4615944"/>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تكرار الرسائل وتثبيتها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Message Repetition</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التكرار يؤدي إلى التثبيت الذهني. الجمهور يبدأ بتبني الصورة بعد تكرارها بغض النظر عن دقتها، خاصة إذا جاءت من عدة مصادر.</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عندما تروّج العلامة التجارية لنفسها باستمرار على أنها "رائدة في السوق"، يبدأ الجمهور بتبني هذا الاعتقاد حتى دون دليل مباشر.</a:t>
            </a: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تأثير الجمهور والتفاعل العام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Social Proof</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عدد الإعجابات، المشاركات، التعليقات الإيجابية، والتقييمات الجماهيرية يُستخدم كدليل على جودة المؤسسة أو صدقيتها.</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مطعم جديد يحصل على آلاف التقييمات الإيجابية على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Google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و</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Instagram،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فيُشكّل انطباعًا عامًا بأنه الأفضل رغم كونه حديثًا.</a:t>
            </a:r>
          </a:p>
        </p:txBody>
      </p:sp>
      <p:sp>
        <p:nvSpPr>
          <p:cNvPr id="4" name="Rectangle: Rounded Corners 3">
            <a:extLst>
              <a:ext uri="{FF2B5EF4-FFF2-40B4-BE49-F238E27FC236}">
                <a16:creationId xmlns:a16="http://schemas.microsoft.com/office/drawing/2014/main" id="{DFC33F3F-8323-8666-C1AD-CC8A3F24B92A}"/>
              </a:ext>
            </a:extLst>
          </p:cNvPr>
          <p:cNvSpPr/>
          <p:nvPr/>
        </p:nvSpPr>
        <p:spPr>
          <a:xfrm>
            <a:off x="2477326" y="444634"/>
            <a:ext cx="8702158"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كيفية تشكيل الانطباع العام عبر الإعلام الرقمي</a:t>
            </a:r>
          </a:p>
        </p:txBody>
      </p:sp>
    </p:spTree>
    <p:extLst>
      <p:ext uri="{BB962C8B-B14F-4D97-AF65-F5344CB8AC3E}">
        <p14:creationId xmlns:p14="http://schemas.microsoft.com/office/powerpoint/2010/main" val="176261713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4C4A6-5A1A-8F46-612B-5D74D7B9D3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A8F5E5-CA40-F80F-7812-782D53B92D99}"/>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4E114A-6ECA-F639-FE72-89283CF127D1}"/>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8B34F6B-E7EE-0A78-A7FC-010E0E4F500A}"/>
              </a:ext>
            </a:extLst>
          </p:cNvPr>
          <p:cNvSpPr/>
          <p:nvPr/>
        </p:nvSpPr>
        <p:spPr>
          <a:xfrm>
            <a:off x="32960" y="1261929"/>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7AED733-250F-2A04-6450-EC3A4485EC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027849E-166D-07C7-2765-7AF286CE25E2}"/>
              </a:ext>
            </a:extLst>
          </p:cNvPr>
          <p:cNvSpPr txBox="1"/>
          <p:nvPr/>
        </p:nvSpPr>
        <p:spPr>
          <a:xfrm>
            <a:off x="438873" y="1535630"/>
            <a:ext cx="10991127" cy="4615944"/>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الانحياز الخوارزمي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Algorithmic Framing</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ما يُعرض لك على المنصة لا يُعرض لك عشوائيًا، بل تفرضه الخوارزميات. وهذا يُعيد تشكيل الانطباع تدريجيًا بناءً على المحتوى الذي يتم تفضيله أو دفعه إليك.</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إذا عرضت لك فيسبوك أو تويتر محتوى سلبيًا متكررًا عن مؤسسة ما، يبدأ إدراكك لها يتشكل بشكل سلبي حتى دون تفاعل مباشر معها.</a:t>
            </a: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المحتوى التفاعلي والمباشر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Live Engagement</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البث المباشر، الجلسات الحية، والردود الفورية تُعزز من الصورة القريبة والموثوقة، وتُشكّل انطباعًا بأن الجهة "إنسانية وحقيقية".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وزارة الصحة تنظم بثًا مباشرًا للرد على استفسارات الجمهور حول وباء معين، مما يشكّل انطباعًا بالشفافية والاستجابة الفعالة.</a:t>
            </a:r>
          </a:p>
        </p:txBody>
      </p:sp>
      <p:sp>
        <p:nvSpPr>
          <p:cNvPr id="4" name="Rectangle: Rounded Corners 3">
            <a:extLst>
              <a:ext uri="{FF2B5EF4-FFF2-40B4-BE49-F238E27FC236}">
                <a16:creationId xmlns:a16="http://schemas.microsoft.com/office/drawing/2014/main" id="{30887D56-203B-07DE-D6C8-BD02DF377767}"/>
              </a:ext>
            </a:extLst>
          </p:cNvPr>
          <p:cNvSpPr/>
          <p:nvPr/>
        </p:nvSpPr>
        <p:spPr>
          <a:xfrm>
            <a:off x="2477326" y="444634"/>
            <a:ext cx="8702158"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كيفية تشكيل الانطباع العام عبر الإعلام الرقمي</a:t>
            </a:r>
          </a:p>
        </p:txBody>
      </p:sp>
    </p:spTree>
    <p:extLst>
      <p:ext uri="{BB962C8B-B14F-4D97-AF65-F5344CB8AC3E}">
        <p14:creationId xmlns:p14="http://schemas.microsoft.com/office/powerpoint/2010/main" val="231315149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FBDEF1-E8C4-609E-ADE9-E495DCBF40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0F6A2A-3BF3-7C9C-0980-EA46A6CA788C}"/>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306BEE-856F-C2BD-C1BC-B02AD09E49C3}"/>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C3409AF-0780-CFDB-2B73-EA51D5827C2D}"/>
              </a:ext>
            </a:extLst>
          </p:cNvPr>
          <p:cNvSpPr/>
          <p:nvPr/>
        </p:nvSpPr>
        <p:spPr>
          <a:xfrm>
            <a:off x="180431" y="1303656"/>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C0DAD24-4C83-BE3D-E0C9-13B953DAD6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603550B-96A7-4050-3064-D981617F1ABA}"/>
              </a:ext>
            </a:extLst>
          </p:cNvPr>
          <p:cNvSpPr txBox="1"/>
          <p:nvPr/>
        </p:nvSpPr>
        <p:spPr>
          <a:xfrm>
            <a:off x="438873" y="1535630"/>
            <a:ext cx="10991127" cy="4616007"/>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الانطباع العام = خطوة أولى:</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i="0" u="none" strike="noStrike" kern="1200" cap="none" spc="0" normalizeH="0" baseline="0" noProof="0" dirty="0">
                <a:ln>
                  <a:noFill/>
                </a:ln>
                <a:effectLst/>
                <a:uLnTx/>
                <a:uFillTx/>
                <a:latin typeface="Alexandria" pitchFamily="2" charset="-78"/>
                <a:ea typeface="+mn-ea"/>
                <a:cs typeface="Alexandria" pitchFamily="2" charset="-78"/>
              </a:rPr>
              <a:t>الصورة الذهنية لا تتكوّن دفعة واحدة، بل تبدأ بانطباع أولي (سواء كان رقميًا أو واقعيًا)، ثم تتراكم الانطباعات عبر التكرار والتجارب، لتتحول في النهاية إلى صورة ذهنية مستقرة نسبيًا.</a:t>
            </a:r>
          </a:p>
          <a:p>
            <a:pPr marR="0" lvl="0" algn="just" defTabSz="914400" rtl="1" eaLnBrk="1" fontAlgn="auto" latinLnBrk="0" hangingPunct="1">
              <a:lnSpc>
                <a:spcPct val="150000"/>
              </a:lnSpc>
              <a:spcBef>
                <a:spcPts val="0"/>
              </a:spcBef>
              <a:spcAft>
                <a:spcPts val="0"/>
              </a:spcAft>
              <a:buClr>
                <a:srgbClr val="00B0F0"/>
              </a:buClr>
              <a:buSzTx/>
              <a:tabLst/>
              <a:defRPr/>
            </a:pPr>
            <a:endParaRPr kumimoji="0" lang="ar-EG" sz="1800" i="0" u="none" strike="noStrike" kern="1200" cap="none" spc="0" normalizeH="0" baseline="0" noProof="0" dirty="0">
              <a:ln>
                <a:noFill/>
              </a:ln>
              <a:effectLst/>
              <a:uLnTx/>
              <a:uFillTx/>
              <a:latin typeface="Alexandria" pitchFamily="2" charset="-78"/>
              <a:ea typeface="+mn-ea"/>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كل انطباع يضيف طبقة إلى الصورة الذهنية: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i="0" u="none" strike="noStrike" kern="1200" cap="none" spc="0" normalizeH="0" baseline="0" noProof="0" dirty="0">
                <a:ln>
                  <a:noFill/>
                </a:ln>
                <a:effectLst/>
                <a:uLnTx/>
                <a:uFillTx/>
                <a:latin typeface="Alexandria" pitchFamily="2" charset="-78"/>
                <a:ea typeface="+mn-ea"/>
                <a:cs typeface="Alexandria" pitchFamily="2" charset="-78"/>
              </a:rPr>
              <a:t>كل منشور، تصميم، رد فعل، أو تجربة يتفاعل معها الجمهور تترك أثرًا، وهذا الأثر يُضاف إلى سجل الإدراك العام لدى الأفراد، ليُسهم في تشكيل أو تعديل الصورة الذهنية.</a:t>
            </a:r>
          </a:p>
          <a:p>
            <a:pPr marR="0" lvl="0" algn="just" defTabSz="914400" rtl="1" eaLnBrk="1" fontAlgn="auto" latinLnBrk="0" hangingPunct="1">
              <a:lnSpc>
                <a:spcPct val="150000"/>
              </a:lnSpc>
              <a:spcBef>
                <a:spcPts val="0"/>
              </a:spcBef>
              <a:spcAft>
                <a:spcPts val="0"/>
              </a:spcAft>
              <a:buClr>
                <a:srgbClr val="00B0F0"/>
              </a:buClr>
              <a:buSzTx/>
              <a:tabLst/>
              <a:defRPr/>
            </a:pPr>
            <a:endParaRPr kumimoji="0" lang="ar-EG" sz="1800" i="0" u="none" strike="noStrike" kern="1200" cap="none" spc="0" normalizeH="0" baseline="0" noProof="0" dirty="0">
              <a:ln>
                <a:noFill/>
              </a:ln>
              <a:effectLst/>
              <a:uLnTx/>
              <a:uFillTx/>
              <a:latin typeface="Alexandria" pitchFamily="2" charset="-78"/>
              <a:ea typeface="+mn-ea"/>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في الإعلام الرقمي، الانطباعات تتشكل بسرعة: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i="0" u="none" strike="noStrike" kern="1200" cap="none" spc="0" normalizeH="0" baseline="0" noProof="0" dirty="0">
                <a:ln>
                  <a:noFill/>
                </a:ln>
                <a:effectLst/>
                <a:uLnTx/>
                <a:uFillTx/>
                <a:latin typeface="Alexandria" pitchFamily="2" charset="-78"/>
                <a:ea typeface="+mn-ea"/>
                <a:cs typeface="Alexandria" pitchFamily="2" charset="-78"/>
              </a:rPr>
              <a:t>وسائل الإعلام الرقمي تجعل من الانطباع لحظيًا وفوريًا، أي أن صورة المؤسسة يمكن أن تتأثر (إيجابًا أو سلبًا) في غضون دقائق – ما يجعل إدارة الانطباعات جزءًا لا يتجزأ من بناء الصورة الذهنية الرقمية.</a:t>
            </a:r>
          </a:p>
        </p:txBody>
      </p:sp>
      <p:sp>
        <p:nvSpPr>
          <p:cNvPr id="4" name="Rectangle: Rounded Corners 3">
            <a:extLst>
              <a:ext uri="{FF2B5EF4-FFF2-40B4-BE49-F238E27FC236}">
                <a16:creationId xmlns:a16="http://schemas.microsoft.com/office/drawing/2014/main" id="{917539AD-A546-E755-5023-7D092299BC72}"/>
              </a:ext>
            </a:extLst>
          </p:cNvPr>
          <p:cNvSpPr/>
          <p:nvPr/>
        </p:nvSpPr>
        <p:spPr>
          <a:xfrm>
            <a:off x="2172525" y="449866"/>
            <a:ext cx="9423273"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كيف يتم الربط بين الانطباع العام وتكوين الصورة الذهنية؟</a:t>
            </a:r>
          </a:p>
        </p:txBody>
      </p:sp>
    </p:spTree>
    <p:extLst>
      <p:ext uri="{BB962C8B-B14F-4D97-AF65-F5344CB8AC3E}">
        <p14:creationId xmlns:p14="http://schemas.microsoft.com/office/powerpoint/2010/main" val="380800207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8C745-CB60-FF4B-4178-5841A3AEEC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14F0D95-7578-F8AD-7EFD-D52942808754}"/>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6510E5D-BCA4-4C01-C8D4-5085AD5C97DD}"/>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8A0F1018-2F71-9DB9-D0ED-A7F062E865D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4E7B211-0315-F224-06F9-7282CC7821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22D4EF0-70FA-BCB5-DBC2-B57763BF6016}"/>
              </a:ext>
            </a:extLst>
          </p:cNvPr>
          <p:cNvSpPr/>
          <p:nvPr/>
        </p:nvSpPr>
        <p:spPr>
          <a:xfrm>
            <a:off x="2402445" y="451697"/>
            <a:ext cx="9274419"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العلاقات العامة في بناء الصورة الذهنية</a:t>
            </a:r>
          </a:p>
        </p:txBody>
      </p:sp>
      <p:grpSp>
        <p:nvGrpSpPr>
          <p:cNvPr id="49" name="Group 48">
            <a:extLst>
              <a:ext uri="{FF2B5EF4-FFF2-40B4-BE49-F238E27FC236}">
                <a16:creationId xmlns:a16="http://schemas.microsoft.com/office/drawing/2014/main" id="{41542D6B-5857-72A1-9EAF-E4F55BC60E98}"/>
              </a:ext>
            </a:extLst>
          </p:cNvPr>
          <p:cNvGrpSpPr/>
          <p:nvPr/>
        </p:nvGrpSpPr>
        <p:grpSpPr>
          <a:xfrm>
            <a:off x="152491" y="1323727"/>
            <a:ext cx="11720167" cy="5163347"/>
            <a:chOff x="152491" y="1323727"/>
            <a:chExt cx="11720167" cy="5163347"/>
          </a:xfrm>
        </p:grpSpPr>
        <p:sp>
          <p:nvSpPr>
            <p:cNvPr id="25" name="Rectangle: Rounded Corners 24">
              <a:extLst>
                <a:ext uri="{FF2B5EF4-FFF2-40B4-BE49-F238E27FC236}">
                  <a16:creationId xmlns:a16="http://schemas.microsoft.com/office/drawing/2014/main" id="{D1A7F31F-FE62-FB0F-482B-31F1B7499905}"/>
                </a:ext>
              </a:extLst>
            </p:cNvPr>
            <p:cNvSpPr/>
            <p:nvPr/>
          </p:nvSpPr>
          <p:spPr>
            <a:xfrm>
              <a:off x="152491" y="1323727"/>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nvGrpSpPr>
            <p:cNvPr id="37" name="Group 36">
              <a:extLst>
                <a:ext uri="{FF2B5EF4-FFF2-40B4-BE49-F238E27FC236}">
                  <a16:creationId xmlns:a16="http://schemas.microsoft.com/office/drawing/2014/main" id="{5BD88C3E-9701-11B8-2609-E613B1B24ECA}"/>
                </a:ext>
              </a:extLst>
            </p:cNvPr>
            <p:cNvGrpSpPr/>
            <p:nvPr/>
          </p:nvGrpSpPr>
          <p:grpSpPr>
            <a:xfrm>
              <a:off x="796168" y="1422311"/>
              <a:ext cx="10561097" cy="4896905"/>
              <a:chOff x="3268281" y="1713459"/>
              <a:chExt cx="5655438" cy="3431085"/>
            </a:xfrm>
          </p:grpSpPr>
          <p:grpSp>
            <p:nvGrpSpPr>
              <p:cNvPr id="8" name="Group 7">
                <a:extLst>
                  <a:ext uri="{FF2B5EF4-FFF2-40B4-BE49-F238E27FC236}">
                    <a16:creationId xmlns:a16="http://schemas.microsoft.com/office/drawing/2014/main" id="{90BCD315-8891-2AD5-3D3E-18BCA9D31A11}"/>
                  </a:ext>
                </a:extLst>
              </p:cNvPr>
              <p:cNvGrpSpPr/>
              <p:nvPr/>
            </p:nvGrpSpPr>
            <p:grpSpPr>
              <a:xfrm>
                <a:off x="3268281" y="1713459"/>
                <a:ext cx="5655438" cy="3431085"/>
                <a:chOff x="2325708" y="1141610"/>
                <a:chExt cx="7540584" cy="4574780"/>
              </a:xfrm>
            </p:grpSpPr>
            <p:sp>
              <p:nvSpPr>
                <p:cNvPr id="9" name="Freeform: Shape 8">
                  <a:extLst>
                    <a:ext uri="{FF2B5EF4-FFF2-40B4-BE49-F238E27FC236}">
                      <a16:creationId xmlns:a16="http://schemas.microsoft.com/office/drawing/2014/main" id="{B7AF671C-DB3F-35B6-D9C9-F772670860F6}"/>
                    </a:ext>
                  </a:extLst>
                </p:cNvPr>
                <p:cNvSpPr/>
                <p:nvPr/>
              </p:nvSpPr>
              <p:spPr>
                <a:xfrm>
                  <a:off x="2621731" y="1183063"/>
                  <a:ext cx="2356025" cy="1576642"/>
                </a:xfrm>
                <a:custGeom>
                  <a:avLst/>
                  <a:gdLst>
                    <a:gd name="connsiteX0" fmla="*/ 1563650 w 2356025"/>
                    <a:gd name="connsiteY0" fmla="*/ 0 h 1576642"/>
                    <a:gd name="connsiteX1" fmla="*/ 2356025 w 2356025"/>
                    <a:gd name="connsiteY1" fmla="*/ 1277091 h 1576642"/>
                    <a:gd name="connsiteX2" fmla="*/ 2299107 w 2356025"/>
                    <a:gd name="connsiteY2" fmla="*/ 1254665 h 1576642"/>
                    <a:gd name="connsiteX3" fmla="*/ 1989702 w 2356025"/>
                    <a:gd name="connsiteY3" fmla="*/ 1207887 h 1576642"/>
                    <a:gd name="connsiteX4" fmla="*/ 1253977 w 2356025"/>
                    <a:gd name="connsiteY4" fmla="*/ 1512635 h 1576642"/>
                    <a:gd name="connsiteX5" fmla="*/ 1195804 w 2356025"/>
                    <a:gd name="connsiteY5" fmla="*/ 1576642 h 1576642"/>
                    <a:gd name="connsiteX6" fmla="*/ 0 w 2356025"/>
                    <a:gd name="connsiteY6" fmla="*/ 1122247 h 1576642"/>
                    <a:gd name="connsiteX7" fmla="*/ 103302 w 2356025"/>
                    <a:gd name="connsiteY7" fmla="*/ 954455 h 1576642"/>
                    <a:gd name="connsiteX8" fmla="*/ 401797 w 2356025"/>
                    <a:gd name="connsiteY8" fmla="*/ 601479 h 1576642"/>
                    <a:gd name="connsiteX9" fmla="*/ 1362632 w 2356025"/>
                    <a:gd name="connsiteY9" fmla="*/ 47144 h 1576642"/>
                    <a:gd name="connsiteX10" fmla="*/ 1563650 w 2356025"/>
                    <a:gd name="connsiteY10" fmla="*/ 0 h 1576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56025" h="1576642">
                      <a:moveTo>
                        <a:pt x="1563650" y="0"/>
                      </a:moveTo>
                      <a:lnTo>
                        <a:pt x="2356025" y="1277091"/>
                      </a:lnTo>
                      <a:lnTo>
                        <a:pt x="2299107" y="1254665"/>
                      </a:lnTo>
                      <a:cubicBezTo>
                        <a:pt x="2201366" y="1224264"/>
                        <a:pt x="2097447" y="1207887"/>
                        <a:pt x="1989702" y="1207887"/>
                      </a:cubicBezTo>
                      <a:cubicBezTo>
                        <a:pt x="1702384" y="1207887"/>
                        <a:pt x="1442265" y="1324346"/>
                        <a:pt x="1253977" y="1512635"/>
                      </a:cubicBezTo>
                      <a:lnTo>
                        <a:pt x="1195804" y="1576642"/>
                      </a:lnTo>
                      <a:lnTo>
                        <a:pt x="0" y="1122247"/>
                      </a:lnTo>
                      <a:lnTo>
                        <a:pt x="103302" y="954455"/>
                      </a:lnTo>
                      <a:cubicBezTo>
                        <a:pt x="189774" y="828562"/>
                        <a:pt x="289524" y="710313"/>
                        <a:pt x="401797" y="601479"/>
                      </a:cubicBezTo>
                      <a:cubicBezTo>
                        <a:pt x="672979" y="338894"/>
                        <a:pt x="1004615" y="149730"/>
                        <a:pt x="1362632" y="47144"/>
                      </a:cubicBezTo>
                      <a:lnTo>
                        <a:pt x="1563650" y="0"/>
                      </a:lnTo>
                      <a:close/>
                    </a:path>
                  </a:pathLst>
                </a:custGeom>
                <a:solidFill>
                  <a:srgbClr val="805AAB"/>
                </a:solidFill>
                <a:ln w="0" cap="flat">
                  <a:noFill/>
                  <a:prstDash val="solid"/>
                  <a:miter/>
                </a:ln>
              </p:spPr>
              <p:txBody>
                <a:bodyPr rtlCol="0" anchor="ctr"/>
                <a:lstStyle/>
                <a:p>
                  <a:endParaRPr lang="en-US" sz="1350">
                    <a:solidFill>
                      <a:srgbClr val="000000"/>
                    </a:solidFill>
                    <a:latin typeface="Calibri" panose="020F0502020204030204"/>
                  </a:endParaRPr>
                </a:p>
              </p:txBody>
            </p:sp>
            <p:sp>
              <p:nvSpPr>
                <p:cNvPr id="10" name="Freeform: Shape 9">
                  <a:extLst>
                    <a:ext uri="{FF2B5EF4-FFF2-40B4-BE49-F238E27FC236}">
                      <a16:creationId xmlns:a16="http://schemas.microsoft.com/office/drawing/2014/main" id="{7548DF26-17E9-1BCB-11FB-CED75DECD598}"/>
                    </a:ext>
                  </a:extLst>
                </p:cNvPr>
                <p:cNvSpPr/>
                <p:nvPr/>
              </p:nvSpPr>
              <p:spPr>
                <a:xfrm>
                  <a:off x="2621785" y="4099542"/>
                  <a:ext cx="2351989" cy="1574930"/>
                </a:xfrm>
                <a:custGeom>
                  <a:avLst/>
                  <a:gdLst>
                    <a:gd name="connsiteX0" fmla="*/ 1192475 w 2351989"/>
                    <a:gd name="connsiteY0" fmla="*/ 0 h 1574930"/>
                    <a:gd name="connsiteX1" fmla="*/ 1253923 w 2351989"/>
                    <a:gd name="connsiteY1" fmla="*/ 67610 h 1574930"/>
                    <a:gd name="connsiteX2" fmla="*/ 1989648 w 2351989"/>
                    <a:gd name="connsiteY2" fmla="*/ 372358 h 1574930"/>
                    <a:gd name="connsiteX3" fmla="*/ 2299053 w 2351989"/>
                    <a:gd name="connsiteY3" fmla="*/ 325580 h 1574930"/>
                    <a:gd name="connsiteX4" fmla="*/ 2351989 w 2351989"/>
                    <a:gd name="connsiteY4" fmla="*/ 304723 h 1574930"/>
                    <a:gd name="connsiteX5" fmla="*/ 1563884 w 2351989"/>
                    <a:gd name="connsiteY5" fmla="*/ 1574930 h 1574930"/>
                    <a:gd name="connsiteX6" fmla="*/ 1512832 w 2351989"/>
                    <a:gd name="connsiteY6" fmla="*/ 1566879 h 1574930"/>
                    <a:gd name="connsiteX7" fmla="*/ 288434 w 2351989"/>
                    <a:gd name="connsiteY7" fmla="*/ 856740 h 1574930"/>
                    <a:gd name="connsiteX8" fmla="*/ 54517 w 2351989"/>
                    <a:gd name="connsiteY8" fmla="*/ 548203 h 1574930"/>
                    <a:gd name="connsiteX9" fmla="*/ 0 w 2351989"/>
                    <a:gd name="connsiteY9" fmla="*/ 453130 h 1574930"/>
                    <a:gd name="connsiteX10" fmla="*/ 1192475 w 2351989"/>
                    <a:gd name="connsiteY10" fmla="*/ 0 h 157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51989" h="1574930">
                      <a:moveTo>
                        <a:pt x="1192475" y="0"/>
                      </a:moveTo>
                      <a:lnTo>
                        <a:pt x="1253923" y="67610"/>
                      </a:lnTo>
                      <a:cubicBezTo>
                        <a:pt x="1442211" y="255899"/>
                        <a:pt x="1702330" y="372358"/>
                        <a:pt x="1989648" y="372358"/>
                      </a:cubicBezTo>
                      <a:cubicBezTo>
                        <a:pt x="2097393" y="372358"/>
                        <a:pt x="2201312" y="355981"/>
                        <a:pt x="2299053" y="325580"/>
                      </a:cubicBezTo>
                      <a:lnTo>
                        <a:pt x="2351989" y="304723"/>
                      </a:lnTo>
                      <a:lnTo>
                        <a:pt x="1563884" y="1574930"/>
                      </a:lnTo>
                      <a:lnTo>
                        <a:pt x="1512832" y="1566879"/>
                      </a:lnTo>
                      <a:cubicBezTo>
                        <a:pt x="1045238" y="1467763"/>
                        <a:pt x="619034" y="1223664"/>
                        <a:pt x="288434" y="856740"/>
                      </a:cubicBezTo>
                      <a:cubicBezTo>
                        <a:pt x="201379" y="760344"/>
                        <a:pt x="123220" y="657038"/>
                        <a:pt x="54517" y="548203"/>
                      </a:cubicBezTo>
                      <a:lnTo>
                        <a:pt x="0" y="453130"/>
                      </a:lnTo>
                      <a:lnTo>
                        <a:pt x="1192475" y="0"/>
                      </a:lnTo>
                      <a:close/>
                    </a:path>
                  </a:pathLst>
                </a:custGeom>
                <a:solidFill>
                  <a:schemeClr val="accent2"/>
                </a:solidFill>
                <a:ln w="0" cap="flat">
                  <a:noFill/>
                  <a:prstDash val="solid"/>
                  <a:miter/>
                </a:ln>
              </p:spPr>
              <p:txBody>
                <a:bodyPr wrap="square" rtlCol="0" anchor="ctr">
                  <a:noAutofit/>
                </a:bodyPr>
                <a:lstStyle/>
                <a:p>
                  <a:endParaRPr lang="en-US" sz="1350">
                    <a:solidFill>
                      <a:srgbClr val="000000"/>
                    </a:solidFill>
                    <a:latin typeface="Calibri" panose="020F0502020204030204"/>
                  </a:endParaRPr>
                </a:p>
              </p:txBody>
            </p:sp>
            <p:sp>
              <p:nvSpPr>
                <p:cNvPr id="11" name="Freeform: Shape 10">
                  <a:extLst>
                    <a:ext uri="{FF2B5EF4-FFF2-40B4-BE49-F238E27FC236}">
                      <a16:creationId xmlns:a16="http://schemas.microsoft.com/office/drawing/2014/main" id="{CADE1A25-2FEB-669A-3FFA-927969167776}"/>
                    </a:ext>
                  </a:extLst>
                </p:cNvPr>
                <p:cNvSpPr/>
                <p:nvPr/>
              </p:nvSpPr>
              <p:spPr>
                <a:xfrm>
                  <a:off x="4185380" y="1141610"/>
                  <a:ext cx="1910620" cy="1807806"/>
                </a:xfrm>
                <a:custGeom>
                  <a:avLst/>
                  <a:gdLst>
                    <a:gd name="connsiteX0" fmla="*/ 464547 w 1910620"/>
                    <a:gd name="connsiteY0" fmla="*/ 290 h 1807806"/>
                    <a:gd name="connsiteX1" fmla="*/ 1640474 w 1910620"/>
                    <a:gd name="connsiteY1" fmla="*/ 347180 h 1807806"/>
                    <a:gd name="connsiteX2" fmla="*/ 1841009 w 1910620"/>
                    <a:gd name="connsiteY2" fmla="*/ 421033 h 1807806"/>
                    <a:gd name="connsiteX3" fmla="*/ 1910620 w 1910620"/>
                    <a:gd name="connsiteY3" fmla="*/ 425908 h 1807806"/>
                    <a:gd name="connsiteX4" fmla="*/ 1910620 w 1910620"/>
                    <a:gd name="connsiteY4" fmla="*/ 1807806 h 1807806"/>
                    <a:gd name="connsiteX5" fmla="*/ 1722613 w 1910620"/>
                    <a:gd name="connsiteY5" fmla="*/ 1793581 h 1807806"/>
                    <a:gd name="connsiteX6" fmla="*/ 1543506 w 1910620"/>
                    <a:gd name="connsiteY6" fmla="*/ 1752303 h 1807806"/>
                    <a:gd name="connsiteX7" fmla="*/ 1534557 w 1910620"/>
                    <a:gd name="connsiteY7" fmla="*/ 1749028 h 1807806"/>
                    <a:gd name="connsiteX8" fmla="*/ 1430081 w 1910620"/>
                    <a:gd name="connsiteY8" fmla="*/ 1710789 h 1807806"/>
                    <a:gd name="connsiteX9" fmla="*/ 1220376 w 1910620"/>
                    <a:gd name="connsiteY9" fmla="*/ 1596965 h 1807806"/>
                    <a:gd name="connsiteX10" fmla="*/ 1155925 w 1910620"/>
                    <a:gd name="connsiteY10" fmla="*/ 1548769 h 1807806"/>
                    <a:gd name="connsiteX11" fmla="*/ 1087890 w 1910620"/>
                    <a:gd name="connsiteY11" fmla="*/ 1486935 h 1807806"/>
                    <a:gd name="connsiteX12" fmla="*/ 1057303 w 1910620"/>
                    <a:gd name="connsiteY12" fmla="*/ 1464063 h 1807806"/>
                    <a:gd name="connsiteX13" fmla="*/ 1057301 w 1910620"/>
                    <a:gd name="connsiteY13" fmla="*/ 1464062 h 1807806"/>
                    <a:gd name="connsiteX14" fmla="*/ 1007790 w 1910620"/>
                    <a:gd name="connsiteY14" fmla="*/ 1427037 h 1807806"/>
                    <a:gd name="connsiteX15" fmla="*/ 877140 w 1910620"/>
                    <a:gd name="connsiteY15" fmla="*/ 1351942 h 1807806"/>
                    <a:gd name="connsiteX16" fmla="*/ 792375 w 1910620"/>
                    <a:gd name="connsiteY16" fmla="*/ 1318544 h 1807806"/>
                    <a:gd name="connsiteX17" fmla="*/ 0 w 1910620"/>
                    <a:gd name="connsiteY17" fmla="*/ 41453 h 1807806"/>
                    <a:gd name="connsiteX18" fmla="*/ 16686 w 1910620"/>
                    <a:gd name="connsiteY18" fmla="*/ 37540 h 1807806"/>
                    <a:gd name="connsiteX19" fmla="*/ 464547 w 1910620"/>
                    <a:gd name="connsiteY19" fmla="*/ 290 h 1807806"/>
                    <a:gd name="connsiteX20" fmla="*/ 917622 w 1910620"/>
                    <a:gd name="connsiteY20" fmla="*/ 1306111 h 1807806"/>
                    <a:gd name="connsiteX21" fmla="*/ 921337 w 1910620"/>
                    <a:gd name="connsiteY21" fmla="*/ 1311908 h 1807806"/>
                    <a:gd name="connsiteX22" fmla="*/ 922616 w 1910620"/>
                    <a:gd name="connsiteY22" fmla="*/ 1313385 h 1807806"/>
                    <a:gd name="connsiteX23" fmla="*/ 921338 w 1910620"/>
                    <a:gd name="connsiteY23" fmla="*/ 1311909 h 1807806"/>
                    <a:gd name="connsiteX24" fmla="*/ 917623 w 1910620"/>
                    <a:gd name="connsiteY24" fmla="*/ 1306111 h 1807806"/>
                    <a:gd name="connsiteX25" fmla="*/ 917622 w 1910620"/>
                    <a:gd name="connsiteY25" fmla="*/ 1306111 h 1807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910620" h="1807806">
                      <a:moveTo>
                        <a:pt x="464547" y="290"/>
                      </a:moveTo>
                      <a:cubicBezTo>
                        <a:pt x="887382" y="7203"/>
                        <a:pt x="1290875" y="127437"/>
                        <a:pt x="1640474" y="347180"/>
                      </a:cubicBezTo>
                      <a:cubicBezTo>
                        <a:pt x="1702655" y="386568"/>
                        <a:pt x="1771055" y="411186"/>
                        <a:pt x="1841009" y="421033"/>
                      </a:cubicBezTo>
                      <a:lnTo>
                        <a:pt x="1910620" y="425908"/>
                      </a:lnTo>
                      <a:lnTo>
                        <a:pt x="1910620" y="1807806"/>
                      </a:lnTo>
                      <a:lnTo>
                        <a:pt x="1722613" y="1793581"/>
                      </a:lnTo>
                      <a:cubicBezTo>
                        <a:pt x="1661311" y="1784214"/>
                        <a:pt x="1601492" y="1770339"/>
                        <a:pt x="1543506" y="1752303"/>
                      </a:cubicBezTo>
                      <a:lnTo>
                        <a:pt x="1534557" y="1749028"/>
                      </a:lnTo>
                      <a:lnTo>
                        <a:pt x="1430081" y="1710789"/>
                      </a:lnTo>
                      <a:cubicBezTo>
                        <a:pt x="1356232" y="1679554"/>
                        <a:pt x="1286055" y="1641336"/>
                        <a:pt x="1220376" y="1596965"/>
                      </a:cubicBezTo>
                      <a:lnTo>
                        <a:pt x="1155925" y="1548769"/>
                      </a:lnTo>
                      <a:lnTo>
                        <a:pt x="1087890" y="1486935"/>
                      </a:lnTo>
                      <a:lnTo>
                        <a:pt x="1057303" y="1464063"/>
                      </a:lnTo>
                      <a:lnTo>
                        <a:pt x="1057301" y="1464062"/>
                      </a:lnTo>
                      <a:lnTo>
                        <a:pt x="1007790" y="1427037"/>
                      </a:lnTo>
                      <a:cubicBezTo>
                        <a:pt x="966275" y="1398990"/>
                        <a:pt x="922627" y="1373860"/>
                        <a:pt x="877140" y="1351942"/>
                      </a:cubicBezTo>
                      <a:lnTo>
                        <a:pt x="792375" y="1318544"/>
                      </a:lnTo>
                      <a:lnTo>
                        <a:pt x="0" y="41453"/>
                      </a:lnTo>
                      <a:lnTo>
                        <a:pt x="16686" y="37540"/>
                      </a:lnTo>
                      <a:cubicBezTo>
                        <a:pt x="163569" y="10569"/>
                        <a:pt x="313583" y="-2128"/>
                        <a:pt x="464547" y="290"/>
                      </a:cubicBezTo>
                      <a:close/>
                      <a:moveTo>
                        <a:pt x="917622" y="1306111"/>
                      </a:moveTo>
                      <a:lnTo>
                        <a:pt x="921337" y="1311908"/>
                      </a:lnTo>
                      <a:lnTo>
                        <a:pt x="922616" y="1313385"/>
                      </a:lnTo>
                      <a:lnTo>
                        <a:pt x="921338" y="1311909"/>
                      </a:lnTo>
                      <a:lnTo>
                        <a:pt x="917623" y="1306111"/>
                      </a:lnTo>
                      <a:lnTo>
                        <a:pt x="917622" y="1306111"/>
                      </a:lnTo>
                      <a:close/>
                    </a:path>
                  </a:pathLst>
                </a:custGeom>
                <a:solidFill>
                  <a:schemeClr val="accent5"/>
                </a:solidFill>
                <a:ln w="0" cap="flat">
                  <a:noFill/>
                  <a:prstDash val="solid"/>
                  <a:miter/>
                </a:ln>
              </p:spPr>
              <p:txBody>
                <a:bodyPr wrap="square" rtlCol="0" anchor="ctr">
                  <a:noAutofit/>
                </a:bodyPr>
                <a:lstStyle/>
                <a:p>
                  <a:endParaRPr lang="en-US" sz="1350">
                    <a:solidFill>
                      <a:srgbClr val="000000"/>
                    </a:solidFill>
                    <a:latin typeface="Calibri" panose="020F0502020204030204"/>
                  </a:endParaRPr>
                </a:p>
              </p:txBody>
            </p:sp>
            <p:sp>
              <p:nvSpPr>
                <p:cNvPr id="12" name="Freeform: Shape 11">
                  <a:extLst>
                    <a:ext uri="{FF2B5EF4-FFF2-40B4-BE49-F238E27FC236}">
                      <a16:creationId xmlns:a16="http://schemas.microsoft.com/office/drawing/2014/main" id="{EDECD166-D7F4-BFCC-E2EC-052815BE47C3}"/>
                    </a:ext>
                  </a:extLst>
                </p:cNvPr>
                <p:cNvSpPr/>
                <p:nvPr/>
              </p:nvSpPr>
              <p:spPr>
                <a:xfrm>
                  <a:off x="2325708" y="2305310"/>
                  <a:ext cx="1491826" cy="2247362"/>
                </a:xfrm>
                <a:custGeom>
                  <a:avLst/>
                  <a:gdLst>
                    <a:gd name="connsiteX0" fmla="*/ 296022 w 1491826"/>
                    <a:gd name="connsiteY0" fmla="*/ 0 h 2247362"/>
                    <a:gd name="connsiteX1" fmla="*/ 1491826 w 1491826"/>
                    <a:gd name="connsiteY1" fmla="*/ 454395 h 2247362"/>
                    <a:gd name="connsiteX2" fmla="*/ 1482845 w 1491826"/>
                    <a:gd name="connsiteY2" fmla="*/ 464276 h 2247362"/>
                    <a:gd name="connsiteX3" fmla="*/ 1245251 w 1491826"/>
                    <a:gd name="connsiteY3" fmla="*/ 1126115 h 2247362"/>
                    <a:gd name="connsiteX4" fmla="*/ 1482845 w 1491826"/>
                    <a:gd name="connsiteY4" fmla="*/ 1787954 h 2247362"/>
                    <a:gd name="connsiteX5" fmla="*/ 1488551 w 1491826"/>
                    <a:gd name="connsiteY5" fmla="*/ 1794232 h 2247362"/>
                    <a:gd name="connsiteX6" fmla="*/ 296076 w 1491826"/>
                    <a:gd name="connsiteY6" fmla="*/ 2247362 h 2247362"/>
                    <a:gd name="connsiteX7" fmla="*/ 254703 w 1491826"/>
                    <a:gd name="connsiteY7" fmla="*/ 2175211 h 2247362"/>
                    <a:gd name="connsiteX8" fmla="*/ 2762 w 1491826"/>
                    <a:gd name="connsiteY8" fmla="*/ 1250984 h 2247362"/>
                    <a:gd name="connsiteX9" fmla="*/ 0 w 1491826"/>
                    <a:gd name="connsiteY9" fmla="*/ 1123837 h 2247362"/>
                    <a:gd name="connsiteX10" fmla="*/ 279670 w 1491826"/>
                    <a:gd name="connsiteY10" fmla="*/ 26560 h 2247362"/>
                    <a:gd name="connsiteX11" fmla="*/ 296022 w 1491826"/>
                    <a:gd name="connsiteY11" fmla="*/ 0 h 2247362"/>
                    <a:gd name="connsiteX12" fmla="*/ 1259048 w 1491826"/>
                    <a:gd name="connsiteY12" fmla="*/ 441348 h 2247362"/>
                    <a:gd name="connsiteX13" fmla="*/ 1256396 w 1491826"/>
                    <a:gd name="connsiteY13" fmla="*/ 444595 h 2247362"/>
                    <a:gd name="connsiteX14" fmla="*/ 1228568 w 1491826"/>
                    <a:gd name="connsiteY14" fmla="*/ 497503 h 2247362"/>
                    <a:gd name="connsiteX15" fmla="*/ 1259048 w 1491826"/>
                    <a:gd name="connsiteY15" fmla="*/ 441348 h 2247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91826" h="2247362">
                      <a:moveTo>
                        <a:pt x="296022" y="0"/>
                      </a:moveTo>
                      <a:lnTo>
                        <a:pt x="1491826" y="454395"/>
                      </a:lnTo>
                      <a:lnTo>
                        <a:pt x="1482845" y="464276"/>
                      </a:lnTo>
                      <a:cubicBezTo>
                        <a:pt x="1334415" y="644132"/>
                        <a:pt x="1245251" y="874711"/>
                        <a:pt x="1245251" y="1126115"/>
                      </a:cubicBezTo>
                      <a:cubicBezTo>
                        <a:pt x="1245251" y="1377519"/>
                        <a:pt x="1334415" y="1608098"/>
                        <a:pt x="1482845" y="1787954"/>
                      </a:cubicBezTo>
                      <a:lnTo>
                        <a:pt x="1488551" y="1794232"/>
                      </a:lnTo>
                      <a:lnTo>
                        <a:pt x="296076" y="2247362"/>
                      </a:lnTo>
                      <a:lnTo>
                        <a:pt x="254703" y="2175211"/>
                      </a:lnTo>
                      <a:cubicBezTo>
                        <a:pt x="106940" y="1890169"/>
                        <a:pt x="20037" y="1574895"/>
                        <a:pt x="2762" y="1250984"/>
                      </a:cubicBezTo>
                      <a:cubicBezTo>
                        <a:pt x="0" y="1208140"/>
                        <a:pt x="0" y="1166678"/>
                        <a:pt x="0" y="1123837"/>
                      </a:cubicBezTo>
                      <a:cubicBezTo>
                        <a:pt x="0" y="734279"/>
                        <a:pt x="97159" y="359297"/>
                        <a:pt x="279670" y="26560"/>
                      </a:cubicBezTo>
                      <a:lnTo>
                        <a:pt x="296022" y="0"/>
                      </a:lnTo>
                      <a:close/>
                      <a:moveTo>
                        <a:pt x="1259048" y="441348"/>
                      </a:moveTo>
                      <a:lnTo>
                        <a:pt x="1256396" y="444595"/>
                      </a:lnTo>
                      <a:lnTo>
                        <a:pt x="1228568" y="497503"/>
                      </a:lnTo>
                      <a:lnTo>
                        <a:pt x="1259048" y="441348"/>
                      </a:lnTo>
                      <a:close/>
                    </a:path>
                  </a:pathLst>
                </a:custGeom>
                <a:solidFill>
                  <a:schemeClr val="accent1"/>
                </a:solidFill>
                <a:ln w="0" cap="flat">
                  <a:noFill/>
                  <a:prstDash val="solid"/>
                  <a:miter/>
                </a:ln>
              </p:spPr>
              <p:txBody>
                <a:bodyPr wrap="square" rtlCol="0" anchor="ctr">
                  <a:noAutofit/>
                </a:bodyPr>
                <a:lstStyle/>
                <a:p>
                  <a:endParaRPr lang="en-US" sz="1350">
                    <a:solidFill>
                      <a:srgbClr val="000000"/>
                    </a:solidFill>
                    <a:latin typeface="Calibri" panose="020F0502020204030204"/>
                  </a:endParaRPr>
                </a:p>
              </p:txBody>
            </p:sp>
            <p:sp>
              <p:nvSpPr>
                <p:cNvPr id="13" name="Freeform: Shape 12">
                  <a:extLst>
                    <a:ext uri="{FF2B5EF4-FFF2-40B4-BE49-F238E27FC236}">
                      <a16:creationId xmlns:a16="http://schemas.microsoft.com/office/drawing/2014/main" id="{EF6E7C54-E747-ED45-1B40-40ED079AA5A7}"/>
                    </a:ext>
                  </a:extLst>
                </p:cNvPr>
                <p:cNvSpPr/>
                <p:nvPr/>
              </p:nvSpPr>
              <p:spPr>
                <a:xfrm>
                  <a:off x="4185668" y="3916956"/>
                  <a:ext cx="1910332" cy="1799434"/>
                </a:xfrm>
                <a:custGeom>
                  <a:avLst/>
                  <a:gdLst>
                    <a:gd name="connsiteX0" fmla="*/ 1910332 w 1910332"/>
                    <a:gd name="connsiteY0" fmla="*/ 0 h 1799434"/>
                    <a:gd name="connsiteX1" fmla="*/ 1910332 w 1910332"/>
                    <a:gd name="connsiteY1" fmla="*/ 1377966 h 1799434"/>
                    <a:gd name="connsiteX2" fmla="*/ 1909642 w 1910332"/>
                    <a:gd name="connsiteY2" fmla="*/ 1377918 h 1799434"/>
                    <a:gd name="connsiteX3" fmla="*/ 1909642 w 1910332"/>
                    <a:gd name="connsiteY3" fmla="*/ 1375347 h 1799434"/>
                    <a:gd name="connsiteX4" fmla="*/ 1841305 w 1910332"/>
                    <a:gd name="connsiteY4" fmla="*/ 1380079 h 1799434"/>
                    <a:gd name="connsiteX5" fmla="*/ 1640187 w 1910332"/>
                    <a:gd name="connsiteY5" fmla="*/ 1453932 h 1799434"/>
                    <a:gd name="connsiteX6" fmla="*/ 428332 w 1910332"/>
                    <a:gd name="connsiteY6" fmla="*/ 1799434 h 1799434"/>
                    <a:gd name="connsiteX7" fmla="*/ 185944 w 1910332"/>
                    <a:gd name="connsiteY7" fmla="*/ 1786839 h 1799434"/>
                    <a:gd name="connsiteX8" fmla="*/ 0 w 1910332"/>
                    <a:gd name="connsiteY8" fmla="*/ 1757516 h 1799434"/>
                    <a:gd name="connsiteX9" fmla="*/ 788105 w 1910332"/>
                    <a:gd name="connsiteY9" fmla="*/ 487309 h 1799434"/>
                    <a:gd name="connsiteX10" fmla="*/ 876852 w 1910332"/>
                    <a:gd name="connsiteY10" fmla="*/ 452342 h 1799434"/>
                    <a:gd name="connsiteX11" fmla="*/ 1007502 w 1910332"/>
                    <a:gd name="connsiteY11" fmla="*/ 377247 h 1799434"/>
                    <a:gd name="connsiteX12" fmla="*/ 1078867 w 1910332"/>
                    <a:gd name="connsiteY12" fmla="*/ 323881 h 1799434"/>
                    <a:gd name="connsiteX13" fmla="*/ 1037378 w 1910332"/>
                    <a:gd name="connsiteY13" fmla="*/ 361589 h 1799434"/>
                    <a:gd name="connsiteX14" fmla="*/ 921049 w 1910332"/>
                    <a:gd name="connsiteY14" fmla="*/ 495897 h 1799434"/>
                    <a:gd name="connsiteX15" fmla="*/ 858349 w 1910332"/>
                    <a:gd name="connsiteY15" fmla="*/ 593728 h 1799434"/>
                    <a:gd name="connsiteX16" fmla="*/ 858350 w 1910332"/>
                    <a:gd name="connsiteY16" fmla="*/ 593727 h 1799434"/>
                    <a:gd name="connsiteX17" fmla="*/ 921049 w 1910332"/>
                    <a:gd name="connsiteY17" fmla="*/ 495898 h 1799434"/>
                    <a:gd name="connsiteX18" fmla="*/ 1037378 w 1910332"/>
                    <a:gd name="connsiteY18" fmla="*/ 361590 h 1799434"/>
                    <a:gd name="connsiteX19" fmla="*/ 1078867 w 1910332"/>
                    <a:gd name="connsiteY19" fmla="*/ 323882 h 1799434"/>
                    <a:gd name="connsiteX20" fmla="*/ 1078872 w 1910332"/>
                    <a:gd name="connsiteY20" fmla="*/ 323878 h 1799434"/>
                    <a:gd name="connsiteX21" fmla="*/ 1125049 w 1910332"/>
                    <a:gd name="connsiteY21" fmla="*/ 281910 h 1799434"/>
                    <a:gd name="connsiteX22" fmla="*/ 1133777 w 1910332"/>
                    <a:gd name="connsiteY22" fmla="*/ 275383 h 1799434"/>
                    <a:gd name="connsiteX23" fmla="*/ 1133782 w 1910332"/>
                    <a:gd name="connsiteY23" fmla="*/ 275379 h 1799434"/>
                    <a:gd name="connsiteX24" fmla="*/ 1220087 w 1910332"/>
                    <a:gd name="connsiteY24" fmla="*/ 210841 h 1799434"/>
                    <a:gd name="connsiteX25" fmla="*/ 1429792 w 1910332"/>
                    <a:gd name="connsiteY25" fmla="*/ 97017 h 1799434"/>
                    <a:gd name="connsiteX26" fmla="*/ 1532209 w 1910332"/>
                    <a:gd name="connsiteY26" fmla="*/ 59532 h 1799434"/>
                    <a:gd name="connsiteX27" fmla="*/ 1543217 w 1910332"/>
                    <a:gd name="connsiteY27" fmla="*/ 55503 h 1799434"/>
                    <a:gd name="connsiteX28" fmla="*/ 1910332 w 1910332"/>
                    <a:gd name="connsiteY28" fmla="*/ 0 h 1799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910332" h="1799434">
                      <a:moveTo>
                        <a:pt x="1910332" y="0"/>
                      </a:moveTo>
                      <a:lnTo>
                        <a:pt x="1910332" y="1377966"/>
                      </a:lnTo>
                      <a:lnTo>
                        <a:pt x="1909642" y="1377918"/>
                      </a:lnTo>
                      <a:lnTo>
                        <a:pt x="1909642" y="1375347"/>
                      </a:lnTo>
                      <a:lnTo>
                        <a:pt x="1841305" y="1380079"/>
                      </a:lnTo>
                      <a:cubicBezTo>
                        <a:pt x="1770767" y="1389926"/>
                        <a:pt x="1702368" y="1414544"/>
                        <a:pt x="1640187" y="1453932"/>
                      </a:cubicBezTo>
                      <a:cubicBezTo>
                        <a:pt x="1279531" y="1679200"/>
                        <a:pt x="1080551" y="1799434"/>
                        <a:pt x="428332" y="1799434"/>
                      </a:cubicBezTo>
                      <a:cubicBezTo>
                        <a:pt x="346805" y="1799434"/>
                        <a:pt x="265925" y="1795202"/>
                        <a:pt x="185944" y="1786839"/>
                      </a:cubicBezTo>
                      <a:lnTo>
                        <a:pt x="0" y="1757516"/>
                      </a:lnTo>
                      <a:lnTo>
                        <a:pt x="788105" y="487309"/>
                      </a:lnTo>
                      <a:lnTo>
                        <a:pt x="876852" y="452342"/>
                      </a:lnTo>
                      <a:cubicBezTo>
                        <a:pt x="922339" y="430424"/>
                        <a:pt x="965987" y="405294"/>
                        <a:pt x="1007502" y="377247"/>
                      </a:cubicBezTo>
                      <a:lnTo>
                        <a:pt x="1078867" y="323881"/>
                      </a:lnTo>
                      <a:lnTo>
                        <a:pt x="1037378" y="361589"/>
                      </a:lnTo>
                      <a:cubicBezTo>
                        <a:pt x="995489" y="403479"/>
                        <a:pt x="956597" y="448364"/>
                        <a:pt x="921049" y="495897"/>
                      </a:cubicBezTo>
                      <a:lnTo>
                        <a:pt x="858349" y="593728"/>
                      </a:lnTo>
                      <a:lnTo>
                        <a:pt x="858350" y="593727"/>
                      </a:lnTo>
                      <a:lnTo>
                        <a:pt x="921049" y="495898"/>
                      </a:lnTo>
                      <a:cubicBezTo>
                        <a:pt x="956597" y="448365"/>
                        <a:pt x="995489" y="403480"/>
                        <a:pt x="1037378" y="361590"/>
                      </a:cubicBezTo>
                      <a:lnTo>
                        <a:pt x="1078867" y="323882"/>
                      </a:lnTo>
                      <a:lnTo>
                        <a:pt x="1078872" y="323878"/>
                      </a:lnTo>
                      <a:lnTo>
                        <a:pt x="1125049" y="281910"/>
                      </a:lnTo>
                      <a:lnTo>
                        <a:pt x="1133777" y="275383"/>
                      </a:lnTo>
                      <a:lnTo>
                        <a:pt x="1133782" y="275379"/>
                      </a:lnTo>
                      <a:lnTo>
                        <a:pt x="1220087" y="210841"/>
                      </a:lnTo>
                      <a:cubicBezTo>
                        <a:pt x="1285766" y="166470"/>
                        <a:pt x="1355943" y="128253"/>
                        <a:pt x="1429792" y="97017"/>
                      </a:cubicBezTo>
                      <a:lnTo>
                        <a:pt x="1532209" y="59532"/>
                      </a:lnTo>
                      <a:lnTo>
                        <a:pt x="1543217" y="55503"/>
                      </a:lnTo>
                      <a:cubicBezTo>
                        <a:pt x="1659189" y="19432"/>
                        <a:pt x="1782491" y="0"/>
                        <a:pt x="1910332" y="0"/>
                      </a:cubicBezTo>
                      <a:close/>
                    </a:path>
                  </a:pathLst>
                </a:custGeom>
                <a:solidFill>
                  <a:schemeClr val="accent4"/>
                </a:solidFill>
                <a:ln w="0" cap="flat">
                  <a:noFill/>
                  <a:prstDash val="solid"/>
                  <a:miter/>
                </a:ln>
              </p:spPr>
              <p:txBody>
                <a:bodyPr wrap="square" rtlCol="0" anchor="ctr">
                  <a:noAutofit/>
                </a:bodyPr>
                <a:lstStyle/>
                <a:p>
                  <a:endParaRPr lang="en-US" sz="1350">
                    <a:solidFill>
                      <a:srgbClr val="000000"/>
                    </a:solidFill>
                    <a:latin typeface="Calibri" panose="020F0502020204030204"/>
                  </a:endParaRPr>
                </a:p>
              </p:txBody>
            </p:sp>
            <p:sp>
              <p:nvSpPr>
                <p:cNvPr id="14" name="Freeform: Shape 13">
                  <a:extLst>
                    <a:ext uri="{FF2B5EF4-FFF2-40B4-BE49-F238E27FC236}">
                      <a16:creationId xmlns:a16="http://schemas.microsoft.com/office/drawing/2014/main" id="{C5991EF4-C09C-CA8D-4E01-EDBA9218B053}"/>
                    </a:ext>
                  </a:extLst>
                </p:cNvPr>
                <p:cNvSpPr/>
                <p:nvPr/>
              </p:nvSpPr>
              <p:spPr>
                <a:xfrm>
                  <a:off x="7212797" y="1183050"/>
                  <a:ext cx="2356301" cy="1575493"/>
                </a:xfrm>
                <a:custGeom>
                  <a:avLst/>
                  <a:gdLst>
                    <a:gd name="connsiteX0" fmla="*/ 791095 w 2356301"/>
                    <a:gd name="connsiteY0" fmla="*/ 0 h 1575493"/>
                    <a:gd name="connsiteX1" fmla="*/ 855230 w 2356301"/>
                    <a:gd name="connsiteY1" fmla="*/ 11139 h 1575493"/>
                    <a:gd name="connsiteX2" fmla="*/ 1892114 w 2356301"/>
                    <a:gd name="connsiteY2" fmla="*/ 542483 h 1575493"/>
                    <a:gd name="connsiteX3" fmla="*/ 2302222 w 2356301"/>
                    <a:gd name="connsiteY3" fmla="*/ 1026823 h 1575493"/>
                    <a:gd name="connsiteX4" fmla="*/ 2356301 w 2356301"/>
                    <a:gd name="connsiteY4" fmla="*/ 1121663 h 1575493"/>
                    <a:gd name="connsiteX5" fmla="*/ 1161986 w 2356301"/>
                    <a:gd name="connsiteY5" fmla="*/ 1575493 h 1575493"/>
                    <a:gd name="connsiteX6" fmla="*/ 1102734 w 2356301"/>
                    <a:gd name="connsiteY6" fmla="*/ 1510300 h 1575493"/>
                    <a:gd name="connsiteX7" fmla="*/ 367009 w 2356301"/>
                    <a:gd name="connsiteY7" fmla="*/ 1205552 h 1575493"/>
                    <a:gd name="connsiteX8" fmla="*/ 57605 w 2356301"/>
                    <a:gd name="connsiteY8" fmla="*/ 1252330 h 1575493"/>
                    <a:gd name="connsiteX9" fmla="*/ 0 w 2356301"/>
                    <a:gd name="connsiteY9" fmla="*/ 1275027 h 1575493"/>
                    <a:gd name="connsiteX10" fmla="*/ 791095 w 2356301"/>
                    <a:gd name="connsiteY10" fmla="*/ 0 h 1575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56301" h="1575493">
                      <a:moveTo>
                        <a:pt x="791095" y="0"/>
                      </a:moveTo>
                      <a:lnTo>
                        <a:pt x="855230" y="11139"/>
                      </a:lnTo>
                      <a:cubicBezTo>
                        <a:pt x="1238944" y="94967"/>
                        <a:pt x="1597786" y="277134"/>
                        <a:pt x="1892114" y="542483"/>
                      </a:cubicBezTo>
                      <a:cubicBezTo>
                        <a:pt x="2053073" y="687141"/>
                        <a:pt x="2190378" y="850101"/>
                        <a:pt x="2302222" y="1026823"/>
                      </a:cubicBezTo>
                      <a:lnTo>
                        <a:pt x="2356301" y="1121663"/>
                      </a:lnTo>
                      <a:lnTo>
                        <a:pt x="1161986" y="1575493"/>
                      </a:lnTo>
                      <a:lnTo>
                        <a:pt x="1102734" y="1510300"/>
                      </a:lnTo>
                      <a:cubicBezTo>
                        <a:pt x="914446" y="1322011"/>
                        <a:pt x="654328" y="1205552"/>
                        <a:pt x="367009" y="1205552"/>
                      </a:cubicBezTo>
                      <a:cubicBezTo>
                        <a:pt x="259265" y="1205552"/>
                        <a:pt x="155345" y="1221929"/>
                        <a:pt x="57605" y="1252330"/>
                      </a:cubicBezTo>
                      <a:lnTo>
                        <a:pt x="0" y="1275027"/>
                      </a:lnTo>
                      <a:lnTo>
                        <a:pt x="791095" y="0"/>
                      </a:lnTo>
                      <a:close/>
                    </a:path>
                  </a:pathLst>
                </a:custGeom>
                <a:solidFill>
                  <a:schemeClr val="accent2"/>
                </a:solidFill>
                <a:ln w="0" cap="flat">
                  <a:noFill/>
                  <a:prstDash val="solid"/>
                  <a:miter/>
                </a:ln>
              </p:spPr>
              <p:txBody>
                <a:bodyPr wrap="square" rtlCol="0" anchor="ctr">
                  <a:noAutofit/>
                </a:bodyPr>
                <a:lstStyle/>
                <a:p>
                  <a:endParaRPr lang="en-US" sz="1350">
                    <a:solidFill>
                      <a:srgbClr val="000000"/>
                    </a:solidFill>
                    <a:latin typeface="Calibri" panose="020F0502020204030204"/>
                  </a:endParaRPr>
                </a:p>
              </p:txBody>
            </p:sp>
            <p:sp>
              <p:nvSpPr>
                <p:cNvPr id="15" name="Freeform: Shape 14">
                  <a:extLst>
                    <a:ext uri="{FF2B5EF4-FFF2-40B4-BE49-F238E27FC236}">
                      <a16:creationId xmlns:a16="http://schemas.microsoft.com/office/drawing/2014/main" id="{1C139E57-33C6-6806-5FA2-8E80ADFEBBFE}"/>
                    </a:ext>
                  </a:extLst>
                </p:cNvPr>
                <p:cNvSpPr/>
                <p:nvPr/>
              </p:nvSpPr>
              <p:spPr>
                <a:xfrm>
                  <a:off x="7212923" y="4099496"/>
                  <a:ext cx="2356328" cy="1575309"/>
                </a:xfrm>
                <a:custGeom>
                  <a:avLst/>
                  <a:gdLst>
                    <a:gd name="connsiteX0" fmla="*/ 1161964 w 2356328"/>
                    <a:gd name="connsiteY0" fmla="*/ 0 h 1575309"/>
                    <a:gd name="connsiteX1" fmla="*/ 2356328 w 2356328"/>
                    <a:gd name="connsiteY1" fmla="*/ 453848 h 1575309"/>
                    <a:gd name="connsiteX2" fmla="*/ 2302517 w 2356328"/>
                    <a:gd name="connsiteY2" fmla="*/ 548376 h 1575309"/>
                    <a:gd name="connsiteX3" fmla="*/ 1893371 w 2356328"/>
                    <a:gd name="connsiteY3" fmla="*/ 1032718 h 1575309"/>
                    <a:gd name="connsiteX4" fmla="*/ 856486 w 2356328"/>
                    <a:gd name="connsiteY4" fmla="*/ 1563868 h 1575309"/>
                    <a:gd name="connsiteX5" fmla="*/ 790878 w 2356328"/>
                    <a:gd name="connsiteY5" fmla="*/ 1575309 h 1575309"/>
                    <a:gd name="connsiteX6" fmla="*/ 0 w 2356328"/>
                    <a:gd name="connsiteY6" fmla="*/ 300631 h 1575309"/>
                    <a:gd name="connsiteX7" fmla="*/ 57478 w 2356328"/>
                    <a:gd name="connsiteY7" fmla="*/ 323278 h 1575309"/>
                    <a:gd name="connsiteX8" fmla="*/ 366882 w 2356328"/>
                    <a:gd name="connsiteY8" fmla="*/ 370056 h 1575309"/>
                    <a:gd name="connsiteX9" fmla="*/ 1102607 w 2356328"/>
                    <a:gd name="connsiteY9" fmla="*/ 65308 h 1575309"/>
                    <a:gd name="connsiteX10" fmla="*/ 1161964 w 2356328"/>
                    <a:gd name="connsiteY10" fmla="*/ 0 h 1575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56328" h="1575309">
                      <a:moveTo>
                        <a:pt x="1161964" y="0"/>
                      </a:moveTo>
                      <a:lnTo>
                        <a:pt x="2356328" y="453848"/>
                      </a:lnTo>
                      <a:lnTo>
                        <a:pt x="2302517" y="548376"/>
                      </a:lnTo>
                      <a:cubicBezTo>
                        <a:pt x="2190878" y="725099"/>
                        <a:pt x="2053878" y="888059"/>
                        <a:pt x="1893371" y="1032718"/>
                      </a:cubicBezTo>
                      <a:cubicBezTo>
                        <a:pt x="1599043" y="1297030"/>
                        <a:pt x="1240200" y="1479716"/>
                        <a:pt x="856486" y="1563868"/>
                      </a:cubicBezTo>
                      <a:lnTo>
                        <a:pt x="790878" y="1575309"/>
                      </a:lnTo>
                      <a:lnTo>
                        <a:pt x="0" y="300631"/>
                      </a:lnTo>
                      <a:lnTo>
                        <a:pt x="57478" y="323278"/>
                      </a:lnTo>
                      <a:cubicBezTo>
                        <a:pt x="155218" y="353679"/>
                        <a:pt x="259138" y="370056"/>
                        <a:pt x="366882" y="370056"/>
                      </a:cubicBezTo>
                      <a:cubicBezTo>
                        <a:pt x="654201" y="370056"/>
                        <a:pt x="914319" y="253597"/>
                        <a:pt x="1102607" y="65308"/>
                      </a:cubicBezTo>
                      <a:lnTo>
                        <a:pt x="1161964" y="0"/>
                      </a:lnTo>
                      <a:close/>
                    </a:path>
                  </a:pathLst>
                </a:custGeom>
                <a:solidFill>
                  <a:srgbClr val="805AAB"/>
                </a:solidFill>
                <a:ln w="0" cap="flat">
                  <a:noFill/>
                  <a:prstDash val="solid"/>
                  <a:miter/>
                </a:ln>
              </p:spPr>
              <p:txBody>
                <a:bodyPr rtlCol="0" anchor="ctr"/>
                <a:lstStyle/>
                <a:p>
                  <a:endParaRPr lang="en-US" sz="1350">
                    <a:solidFill>
                      <a:srgbClr val="000000"/>
                    </a:solidFill>
                    <a:latin typeface="Calibri" panose="020F0502020204030204"/>
                  </a:endParaRPr>
                </a:p>
              </p:txBody>
            </p:sp>
            <p:sp>
              <p:nvSpPr>
                <p:cNvPr id="16" name="Freeform: Shape 15">
                  <a:extLst>
                    <a:ext uri="{FF2B5EF4-FFF2-40B4-BE49-F238E27FC236}">
                      <a16:creationId xmlns:a16="http://schemas.microsoft.com/office/drawing/2014/main" id="{ED99D743-6F53-5D59-C1B0-E001B744EE20}"/>
                    </a:ext>
                  </a:extLst>
                </p:cNvPr>
                <p:cNvSpPr/>
                <p:nvPr/>
              </p:nvSpPr>
              <p:spPr>
                <a:xfrm>
                  <a:off x="6096001" y="1141684"/>
                  <a:ext cx="1907891" cy="1805384"/>
                </a:xfrm>
                <a:custGeom>
                  <a:avLst/>
                  <a:gdLst>
                    <a:gd name="connsiteX0" fmla="*/ 1405724 w 1907891"/>
                    <a:gd name="connsiteY0" fmla="*/ 1273 h 1805384"/>
                    <a:gd name="connsiteX1" fmla="*/ 1581489 w 1907891"/>
                    <a:gd name="connsiteY1" fmla="*/ 2018 h 1805384"/>
                    <a:gd name="connsiteX2" fmla="*/ 1778280 w 1907891"/>
                    <a:gd name="connsiteY2" fmla="*/ 18856 h 1805384"/>
                    <a:gd name="connsiteX3" fmla="*/ 1907891 w 1907891"/>
                    <a:gd name="connsiteY3" fmla="*/ 41366 h 1805384"/>
                    <a:gd name="connsiteX4" fmla="*/ 1116796 w 1907891"/>
                    <a:gd name="connsiteY4" fmla="*/ 1316393 h 1805384"/>
                    <a:gd name="connsiteX5" fmla="*/ 1032717 w 1907891"/>
                    <a:gd name="connsiteY5" fmla="*/ 1349520 h 1805384"/>
                    <a:gd name="connsiteX6" fmla="*/ 902067 w 1907891"/>
                    <a:gd name="connsiteY6" fmla="*/ 1424615 h 1805384"/>
                    <a:gd name="connsiteX7" fmla="*/ 856867 w 1907891"/>
                    <a:gd name="connsiteY7" fmla="*/ 1458415 h 1805384"/>
                    <a:gd name="connsiteX8" fmla="*/ 856865 w 1907891"/>
                    <a:gd name="connsiteY8" fmla="*/ 1458417 h 1805384"/>
                    <a:gd name="connsiteX9" fmla="*/ 821967 w 1907891"/>
                    <a:gd name="connsiteY9" fmla="*/ 1484513 h 1805384"/>
                    <a:gd name="connsiteX10" fmla="*/ 750386 w 1907891"/>
                    <a:gd name="connsiteY10" fmla="*/ 1549571 h 1805384"/>
                    <a:gd name="connsiteX11" fmla="*/ 690245 w 1907891"/>
                    <a:gd name="connsiteY11" fmla="*/ 1594543 h 1805384"/>
                    <a:gd name="connsiteX12" fmla="*/ 480540 w 1907891"/>
                    <a:gd name="connsiteY12" fmla="*/ 1708367 h 1805384"/>
                    <a:gd name="connsiteX13" fmla="*/ 375138 w 1907891"/>
                    <a:gd name="connsiteY13" fmla="*/ 1746944 h 1805384"/>
                    <a:gd name="connsiteX14" fmla="*/ 375138 w 1907891"/>
                    <a:gd name="connsiteY14" fmla="*/ 1746945 h 1805384"/>
                    <a:gd name="connsiteX15" fmla="*/ 367116 w 1907891"/>
                    <a:gd name="connsiteY15" fmla="*/ 1749881 h 1805384"/>
                    <a:gd name="connsiteX16" fmla="*/ 1 w 1907891"/>
                    <a:gd name="connsiteY16" fmla="*/ 1805384 h 1805384"/>
                    <a:gd name="connsiteX17" fmla="*/ 0 w 1907891"/>
                    <a:gd name="connsiteY17" fmla="*/ 1805384 h 1805384"/>
                    <a:gd name="connsiteX18" fmla="*/ 0 w 1907891"/>
                    <a:gd name="connsiteY18" fmla="*/ 423486 h 1805384"/>
                    <a:gd name="connsiteX19" fmla="*/ 689 w 1907891"/>
                    <a:gd name="connsiteY19" fmla="*/ 423534 h 1805384"/>
                    <a:gd name="connsiteX20" fmla="*/ 689 w 1907891"/>
                    <a:gd name="connsiteY20" fmla="*/ 424721 h 1805384"/>
                    <a:gd name="connsiteX21" fmla="*/ 68227 w 1907891"/>
                    <a:gd name="connsiteY21" fmla="*/ 419991 h 1805384"/>
                    <a:gd name="connsiteX22" fmla="*/ 268761 w 1907891"/>
                    <a:gd name="connsiteY22" fmla="*/ 346141 h 1805384"/>
                    <a:gd name="connsiteX23" fmla="*/ 1405724 w 1907891"/>
                    <a:gd name="connsiteY23" fmla="*/ 1273 h 1805384"/>
                    <a:gd name="connsiteX24" fmla="*/ 1033915 w 1907891"/>
                    <a:gd name="connsiteY24" fmla="*/ 1239847 h 1805384"/>
                    <a:gd name="connsiteX25" fmla="*/ 989283 w 1907891"/>
                    <a:gd name="connsiteY25" fmla="*/ 1309487 h 1805384"/>
                    <a:gd name="connsiteX26" fmla="*/ 982579 w 1907891"/>
                    <a:gd name="connsiteY26" fmla="*/ 1317227 h 1805384"/>
                    <a:gd name="connsiteX27" fmla="*/ 989284 w 1907891"/>
                    <a:gd name="connsiteY27" fmla="*/ 1309486 h 1805384"/>
                    <a:gd name="connsiteX28" fmla="*/ 1033916 w 1907891"/>
                    <a:gd name="connsiteY28" fmla="*/ 1239847 h 1805384"/>
                    <a:gd name="connsiteX29" fmla="*/ 1033915 w 1907891"/>
                    <a:gd name="connsiteY29" fmla="*/ 1239847 h 1805384"/>
                    <a:gd name="connsiteX30" fmla="*/ 874161 w 1907891"/>
                    <a:gd name="connsiteY30" fmla="*/ 1442400 h 1805384"/>
                    <a:gd name="connsiteX31" fmla="*/ 872954 w 1907891"/>
                    <a:gd name="connsiteY31" fmla="*/ 1443794 h 1805384"/>
                    <a:gd name="connsiteX32" fmla="*/ 872955 w 1907891"/>
                    <a:gd name="connsiteY32" fmla="*/ 1443793 h 1805384"/>
                    <a:gd name="connsiteX33" fmla="*/ 874162 w 1907891"/>
                    <a:gd name="connsiteY33" fmla="*/ 1442400 h 1805384"/>
                    <a:gd name="connsiteX34" fmla="*/ 874161 w 1907891"/>
                    <a:gd name="connsiteY34" fmla="*/ 1442400 h 1805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907891" h="1805384">
                      <a:moveTo>
                        <a:pt x="1405724" y="1273"/>
                      </a:moveTo>
                      <a:cubicBezTo>
                        <a:pt x="1463970" y="-638"/>
                        <a:pt x="1522590" y="-401"/>
                        <a:pt x="1581489" y="2018"/>
                      </a:cubicBezTo>
                      <a:cubicBezTo>
                        <a:pt x="1647471" y="4782"/>
                        <a:pt x="1713129" y="10418"/>
                        <a:pt x="1778280" y="18856"/>
                      </a:cubicBezTo>
                      <a:lnTo>
                        <a:pt x="1907891" y="41366"/>
                      </a:lnTo>
                      <a:lnTo>
                        <a:pt x="1116796" y="1316393"/>
                      </a:lnTo>
                      <a:lnTo>
                        <a:pt x="1032717" y="1349520"/>
                      </a:lnTo>
                      <a:cubicBezTo>
                        <a:pt x="987231" y="1371438"/>
                        <a:pt x="943582" y="1396568"/>
                        <a:pt x="902067" y="1424615"/>
                      </a:cubicBezTo>
                      <a:lnTo>
                        <a:pt x="856867" y="1458415"/>
                      </a:lnTo>
                      <a:lnTo>
                        <a:pt x="856865" y="1458417"/>
                      </a:lnTo>
                      <a:lnTo>
                        <a:pt x="821967" y="1484513"/>
                      </a:lnTo>
                      <a:lnTo>
                        <a:pt x="750386" y="1549571"/>
                      </a:lnTo>
                      <a:lnTo>
                        <a:pt x="690245" y="1594543"/>
                      </a:lnTo>
                      <a:cubicBezTo>
                        <a:pt x="624567" y="1638914"/>
                        <a:pt x="554389" y="1677132"/>
                        <a:pt x="480540" y="1708367"/>
                      </a:cubicBezTo>
                      <a:lnTo>
                        <a:pt x="375138" y="1746944"/>
                      </a:lnTo>
                      <a:lnTo>
                        <a:pt x="375138" y="1746945"/>
                      </a:lnTo>
                      <a:lnTo>
                        <a:pt x="367116" y="1749881"/>
                      </a:lnTo>
                      <a:cubicBezTo>
                        <a:pt x="251145" y="1785952"/>
                        <a:pt x="127842" y="1805384"/>
                        <a:pt x="1" y="1805384"/>
                      </a:cubicBezTo>
                      <a:lnTo>
                        <a:pt x="0" y="1805384"/>
                      </a:lnTo>
                      <a:lnTo>
                        <a:pt x="0" y="423486"/>
                      </a:lnTo>
                      <a:lnTo>
                        <a:pt x="689" y="423534"/>
                      </a:lnTo>
                      <a:lnTo>
                        <a:pt x="689" y="424721"/>
                      </a:lnTo>
                      <a:lnTo>
                        <a:pt x="68227" y="419991"/>
                      </a:lnTo>
                      <a:cubicBezTo>
                        <a:pt x="138181" y="410145"/>
                        <a:pt x="206581" y="385530"/>
                        <a:pt x="268761" y="346141"/>
                      </a:cubicBezTo>
                      <a:cubicBezTo>
                        <a:pt x="608518" y="133308"/>
                        <a:pt x="997997" y="14650"/>
                        <a:pt x="1405724" y="1273"/>
                      </a:cubicBezTo>
                      <a:close/>
                      <a:moveTo>
                        <a:pt x="1033915" y="1239847"/>
                      </a:moveTo>
                      <a:lnTo>
                        <a:pt x="989283" y="1309487"/>
                      </a:lnTo>
                      <a:lnTo>
                        <a:pt x="982579" y="1317227"/>
                      </a:lnTo>
                      <a:lnTo>
                        <a:pt x="989284" y="1309486"/>
                      </a:lnTo>
                      <a:lnTo>
                        <a:pt x="1033916" y="1239847"/>
                      </a:lnTo>
                      <a:lnTo>
                        <a:pt x="1033915" y="1239847"/>
                      </a:lnTo>
                      <a:close/>
                      <a:moveTo>
                        <a:pt x="874161" y="1442400"/>
                      </a:moveTo>
                      <a:lnTo>
                        <a:pt x="872954" y="1443794"/>
                      </a:lnTo>
                      <a:lnTo>
                        <a:pt x="872955" y="1443793"/>
                      </a:lnTo>
                      <a:lnTo>
                        <a:pt x="874162" y="1442400"/>
                      </a:lnTo>
                      <a:lnTo>
                        <a:pt x="874161" y="1442400"/>
                      </a:lnTo>
                      <a:close/>
                    </a:path>
                  </a:pathLst>
                </a:custGeom>
                <a:solidFill>
                  <a:schemeClr val="accent4"/>
                </a:solidFill>
                <a:ln w="0" cap="flat">
                  <a:noFill/>
                  <a:prstDash val="solid"/>
                  <a:miter/>
                </a:ln>
              </p:spPr>
              <p:txBody>
                <a:bodyPr wrap="square" rtlCol="0" anchor="ctr">
                  <a:noAutofit/>
                </a:bodyPr>
                <a:lstStyle/>
                <a:p>
                  <a:endParaRPr lang="en-US" sz="1350">
                    <a:solidFill>
                      <a:srgbClr val="000000"/>
                    </a:solidFill>
                    <a:latin typeface="Calibri" panose="020F0502020204030204"/>
                  </a:endParaRPr>
                </a:p>
              </p:txBody>
            </p:sp>
            <p:sp>
              <p:nvSpPr>
                <p:cNvPr id="17" name="Freeform: Shape 16">
                  <a:extLst>
                    <a:ext uri="{FF2B5EF4-FFF2-40B4-BE49-F238E27FC236}">
                      <a16:creationId xmlns:a16="http://schemas.microsoft.com/office/drawing/2014/main" id="{BBF70D8D-3BFA-B3E9-87BE-AA3697C63D91}"/>
                    </a:ext>
                  </a:extLst>
                </p:cNvPr>
                <p:cNvSpPr/>
                <p:nvPr/>
              </p:nvSpPr>
              <p:spPr>
                <a:xfrm>
                  <a:off x="8374782" y="2304713"/>
                  <a:ext cx="1491510" cy="2248631"/>
                </a:xfrm>
                <a:custGeom>
                  <a:avLst/>
                  <a:gdLst>
                    <a:gd name="connsiteX0" fmla="*/ 1194315 w 1491510"/>
                    <a:gd name="connsiteY0" fmla="*/ 0 h 2248631"/>
                    <a:gd name="connsiteX1" fmla="*/ 1243525 w 1491510"/>
                    <a:gd name="connsiteY1" fmla="*/ 86300 h 2248631"/>
                    <a:gd name="connsiteX2" fmla="*/ 1478914 w 1491510"/>
                    <a:gd name="connsiteY2" fmla="*/ 882426 h 2248631"/>
                    <a:gd name="connsiteX3" fmla="*/ 1491438 w 1491510"/>
                    <a:gd name="connsiteY3" fmla="*/ 1123468 h 2248631"/>
                    <a:gd name="connsiteX4" fmla="*/ 1491510 w 1491510"/>
                    <a:gd name="connsiteY4" fmla="*/ 1123468 h 2248631"/>
                    <a:gd name="connsiteX5" fmla="*/ 1491474 w 1491510"/>
                    <a:gd name="connsiteY5" fmla="*/ 1124159 h 2248631"/>
                    <a:gd name="connsiteX6" fmla="*/ 1491510 w 1491510"/>
                    <a:gd name="connsiteY6" fmla="*/ 1124849 h 2248631"/>
                    <a:gd name="connsiteX7" fmla="*/ 1491438 w 1491510"/>
                    <a:gd name="connsiteY7" fmla="*/ 1124849 h 2248631"/>
                    <a:gd name="connsiteX8" fmla="*/ 1478917 w 1491510"/>
                    <a:gd name="connsiteY8" fmla="*/ 1365892 h 2248631"/>
                    <a:gd name="connsiteX9" fmla="*/ 1243774 w 1491510"/>
                    <a:gd name="connsiteY9" fmla="*/ 2162018 h 2248631"/>
                    <a:gd name="connsiteX10" fmla="*/ 1194469 w 1491510"/>
                    <a:gd name="connsiteY10" fmla="*/ 2248631 h 2248631"/>
                    <a:gd name="connsiteX11" fmla="*/ 105 w 1491510"/>
                    <a:gd name="connsiteY11" fmla="*/ 1794783 h 2248631"/>
                    <a:gd name="connsiteX12" fmla="*/ 7902 w 1491510"/>
                    <a:gd name="connsiteY12" fmla="*/ 1786203 h 2248631"/>
                    <a:gd name="connsiteX13" fmla="*/ 245496 w 1491510"/>
                    <a:gd name="connsiteY13" fmla="*/ 1124364 h 2248631"/>
                    <a:gd name="connsiteX14" fmla="*/ 7902 w 1491510"/>
                    <a:gd name="connsiteY14" fmla="*/ 462525 h 2248631"/>
                    <a:gd name="connsiteX15" fmla="*/ 0 w 1491510"/>
                    <a:gd name="connsiteY15" fmla="*/ 453830 h 2248631"/>
                    <a:gd name="connsiteX16" fmla="*/ 1194315 w 1491510"/>
                    <a:gd name="connsiteY16" fmla="*/ 0 h 2248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91510" h="2248631">
                      <a:moveTo>
                        <a:pt x="1194315" y="0"/>
                      </a:moveTo>
                      <a:lnTo>
                        <a:pt x="1243525" y="86300"/>
                      </a:lnTo>
                      <a:cubicBezTo>
                        <a:pt x="1369750" y="333489"/>
                        <a:pt x="1449640" y="602452"/>
                        <a:pt x="1478914" y="882426"/>
                      </a:cubicBezTo>
                      <a:lnTo>
                        <a:pt x="1491438" y="1123468"/>
                      </a:lnTo>
                      <a:lnTo>
                        <a:pt x="1491510" y="1123468"/>
                      </a:lnTo>
                      <a:lnTo>
                        <a:pt x="1491474" y="1124159"/>
                      </a:lnTo>
                      <a:lnTo>
                        <a:pt x="1491510" y="1124849"/>
                      </a:lnTo>
                      <a:lnTo>
                        <a:pt x="1491438" y="1124849"/>
                      </a:lnTo>
                      <a:lnTo>
                        <a:pt x="1478917" y="1365892"/>
                      </a:lnTo>
                      <a:cubicBezTo>
                        <a:pt x="1449654" y="1645866"/>
                        <a:pt x="1369807" y="1914829"/>
                        <a:pt x="1243774" y="2162018"/>
                      </a:cubicBezTo>
                      <a:lnTo>
                        <a:pt x="1194469" y="2248631"/>
                      </a:lnTo>
                      <a:lnTo>
                        <a:pt x="105" y="1794783"/>
                      </a:lnTo>
                      <a:lnTo>
                        <a:pt x="7902" y="1786203"/>
                      </a:lnTo>
                      <a:cubicBezTo>
                        <a:pt x="156332" y="1606347"/>
                        <a:pt x="245496" y="1375768"/>
                        <a:pt x="245496" y="1124364"/>
                      </a:cubicBezTo>
                      <a:cubicBezTo>
                        <a:pt x="245496" y="872960"/>
                        <a:pt x="156332" y="642381"/>
                        <a:pt x="7902" y="462525"/>
                      </a:cubicBezTo>
                      <a:lnTo>
                        <a:pt x="0" y="453830"/>
                      </a:lnTo>
                      <a:lnTo>
                        <a:pt x="1194315" y="0"/>
                      </a:lnTo>
                      <a:close/>
                    </a:path>
                  </a:pathLst>
                </a:custGeom>
                <a:solidFill>
                  <a:schemeClr val="accent1"/>
                </a:solidFill>
                <a:ln w="0" cap="flat">
                  <a:noFill/>
                  <a:prstDash val="solid"/>
                  <a:miter/>
                </a:ln>
              </p:spPr>
              <p:txBody>
                <a:bodyPr wrap="square" rtlCol="0" anchor="ctr">
                  <a:noAutofit/>
                </a:bodyPr>
                <a:lstStyle/>
                <a:p>
                  <a:endParaRPr lang="en-US" sz="1350">
                    <a:solidFill>
                      <a:srgbClr val="000000"/>
                    </a:solidFill>
                    <a:latin typeface="Calibri" panose="020F0502020204030204"/>
                  </a:endParaRPr>
                </a:p>
              </p:txBody>
            </p:sp>
            <p:sp>
              <p:nvSpPr>
                <p:cNvPr id="19" name="Freeform: Shape 18">
                  <a:extLst>
                    <a:ext uri="{FF2B5EF4-FFF2-40B4-BE49-F238E27FC236}">
                      <a16:creationId xmlns:a16="http://schemas.microsoft.com/office/drawing/2014/main" id="{79C901C5-BD2B-92EA-2819-B953D8D49967}"/>
                    </a:ext>
                  </a:extLst>
                </p:cNvPr>
                <p:cNvSpPr/>
                <p:nvPr/>
              </p:nvSpPr>
              <p:spPr>
                <a:xfrm>
                  <a:off x="6096001" y="3914608"/>
                  <a:ext cx="1907801" cy="1801709"/>
                </a:xfrm>
                <a:custGeom>
                  <a:avLst/>
                  <a:gdLst>
                    <a:gd name="connsiteX0" fmla="*/ 0 w 1907801"/>
                    <a:gd name="connsiteY0" fmla="*/ 0 h 1801709"/>
                    <a:gd name="connsiteX1" fmla="*/ 367115 w 1907801"/>
                    <a:gd name="connsiteY1" fmla="*/ 55503 h 1801709"/>
                    <a:gd name="connsiteX2" fmla="*/ 377196 w 1907801"/>
                    <a:gd name="connsiteY2" fmla="*/ 59193 h 1801709"/>
                    <a:gd name="connsiteX3" fmla="*/ 398264 w 1907801"/>
                    <a:gd name="connsiteY3" fmla="*/ 102928 h 1801709"/>
                    <a:gd name="connsiteX4" fmla="*/ 494521 w 1907801"/>
                    <a:gd name="connsiteY4" fmla="*/ 253119 h 1801709"/>
                    <a:gd name="connsiteX5" fmla="*/ 517070 w 1907801"/>
                    <a:gd name="connsiteY5" fmla="*/ 279153 h 1801709"/>
                    <a:gd name="connsiteX6" fmla="*/ 517072 w 1907801"/>
                    <a:gd name="connsiteY6" fmla="*/ 279154 h 1801709"/>
                    <a:gd name="connsiteX7" fmla="*/ 494522 w 1907801"/>
                    <a:gd name="connsiteY7" fmla="*/ 253119 h 1801709"/>
                    <a:gd name="connsiteX8" fmla="*/ 398265 w 1907801"/>
                    <a:gd name="connsiteY8" fmla="*/ 102928 h 1801709"/>
                    <a:gd name="connsiteX9" fmla="*/ 377197 w 1907801"/>
                    <a:gd name="connsiteY9" fmla="*/ 59193 h 1801709"/>
                    <a:gd name="connsiteX10" fmla="*/ 480541 w 1907801"/>
                    <a:gd name="connsiteY10" fmla="*/ 97017 h 1801709"/>
                    <a:gd name="connsiteX11" fmla="*/ 690246 w 1907801"/>
                    <a:gd name="connsiteY11" fmla="*/ 210841 h 1801709"/>
                    <a:gd name="connsiteX12" fmla="*/ 772240 w 1907801"/>
                    <a:gd name="connsiteY12" fmla="*/ 272155 h 1801709"/>
                    <a:gd name="connsiteX13" fmla="*/ 785285 w 1907801"/>
                    <a:gd name="connsiteY13" fmla="*/ 281910 h 1801709"/>
                    <a:gd name="connsiteX14" fmla="*/ 835013 w 1907801"/>
                    <a:gd name="connsiteY14" fmla="*/ 327106 h 1801709"/>
                    <a:gd name="connsiteX15" fmla="*/ 872955 w 1907801"/>
                    <a:gd name="connsiteY15" fmla="*/ 361590 h 1801709"/>
                    <a:gd name="connsiteX16" fmla="*/ 989284 w 1907801"/>
                    <a:gd name="connsiteY16" fmla="*/ 495898 h 1801709"/>
                    <a:gd name="connsiteX17" fmla="*/ 1011892 w 1907801"/>
                    <a:gd name="connsiteY17" fmla="*/ 531172 h 1801709"/>
                    <a:gd name="connsiteX18" fmla="*/ 1011893 w 1907801"/>
                    <a:gd name="connsiteY18" fmla="*/ 531173 h 1801709"/>
                    <a:gd name="connsiteX19" fmla="*/ 989284 w 1907801"/>
                    <a:gd name="connsiteY19" fmla="*/ 495897 h 1801709"/>
                    <a:gd name="connsiteX20" fmla="*/ 872955 w 1907801"/>
                    <a:gd name="connsiteY20" fmla="*/ 361589 h 1801709"/>
                    <a:gd name="connsiteX21" fmla="*/ 835013 w 1907801"/>
                    <a:gd name="connsiteY21" fmla="*/ 327105 h 1801709"/>
                    <a:gd name="connsiteX22" fmla="*/ 902067 w 1907801"/>
                    <a:gd name="connsiteY22" fmla="*/ 377247 h 1801709"/>
                    <a:gd name="connsiteX23" fmla="*/ 1032717 w 1907801"/>
                    <a:gd name="connsiteY23" fmla="*/ 452342 h 1801709"/>
                    <a:gd name="connsiteX24" fmla="*/ 1116923 w 1907801"/>
                    <a:gd name="connsiteY24" fmla="*/ 485519 h 1801709"/>
                    <a:gd name="connsiteX25" fmla="*/ 1907801 w 1907801"/>
                    <a:gd name="connsiteY25" fmla="*/ 1760197 h 1801709"/>
                    <a:gd name="connsiteX26" fmla="*/ 1779663 w 1907801"/>
                    <a:gd name="connsiteY26" fmla="*/ 1782542 h 1801709"/>
                    <a:gd name="connsiteX27" fmla="*/ 1582873 w 1907801"/>
                    <a:gd name="connsiteY27" fmla="*/ 1799437 h 1801709"/>
                    <a:gd name="connsiteX28" fmla="*/ 270145 w 1907801"/>
                    <a:gd name="connsiteY28" fmla="*/ 1455314 h 1801709"/>
                    <a:gd name="connsiteX29" fmla="*/ 69611 w 1907801"/>
                    <a:gd name="connsiteY29" fmla="*/ 1382820 h 1801709"/>
                    <a:gd name="connsiteX30" fmla="*/ 0 w 1907801"/>
                    <a:gd name="connsiteY30" fmla="*/ 1377966 h 1801709"/>
                    <a:gd name="connsiteX31" fmla="*/ 0 w 1907801"/>
                    <a:gd name="connsiteY31" fmla="*/ 0 h 1801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907801" h="1801709">
                      <a:moveTo>
                        <a:pt x="0" y="0"/>
                      </a:moveTo>
                      <a:cubicBezTo>
                        <a:pt x="127841" y="0"/>
                        <a:pt x="251144" y="19432"/>
                        <a:pt x="367115" y="55503"/>
                      </a:cubicBezTo>
                      <a:lnTo>
                        <a:pt x="377196" y="59193"/>
                      </a:lnTo>
                      <a:lnTo>
                        <a:pt x="398264" y="102928"/>
                      </a:lnTo>
                      <a:cubicBezTo>
                        <a:pt x="426772" y="155406"/>
                        <a:pt x="458974" y="205586"/>
                        <a:pt x="494521" y="253119"/>
                      </a:cubicBezTo>
                      <a:lnTo>
                        <a:pt x="517070" y="279153"/>
                      </a:lnTo>
                      <a:lnTo>
                        <a:pt x="517072" y="279154"/>
                      </a:lnTo>
                      <a:lnTo>
                        <a:pt x="494522" y="253119"/>
                      </a:lnTo>
                      <a:cubicBezTo>
                        <a:pt x="458975" y="205586"/>
                        <a:pt x="426773" y="155406"/>
                        <a:pt x="398265" y="102928"/>
                      </a:cubicBezTo>
                      <a:lnTo>
                        <a:pt x="377197" y="59193"/>
                      </a:lnTo>
                      <a:lnTo>
                        <a:pt x="480541" y="97017"/>
                      </a:lnTo>
                      <a:cubicBezTo>
                        <a:pt x="554390" y="128253"/>
                        <a:pt x="624568" y="166470"/>
                        <a:pt x="690246" y="210841"/>
                      </a:cubicBezTo>
                      <a:lnTo>
                        <a:pt x="772240" y="272155"/>
                      </a:lnTo>
                      <a:lnTo>
                        <a:pt x="785285" y="281910"/>
                      </a:lnTo>
                      <a:lnTo>
                        <a:pt x="835013" y="327106"/>
                      </a:lnTo>
                      <a:lnTo>
                        <a:pt x="872955" y="361590"/>
                      </a:lnTo>
                      <a:cubicBezTo>
                        <a:pt x="914844" y="403480"/>
                        <a:pt x="953737" y="448365"/>
                        <a:pt x="989284" y="495898"/>
                      </a:cubicBezTo>
                      <a:lnTo>
                        <a:pt x="1011892" y="531172"/>
                      </a:lnTo>
                      <a:lnTo>
                        <a:pt x="1011893" y="531173"/>
                      </a:lnTo>
                      <a:lnTo>
                        <a:pt x="989284" y="495897"/>
                      </a:lnTo>
                      <a:cubicBezTo>
                        <a:pt x="953737" y="448364"/>
                        <a:pt x="914844" y="403479"/>
                        <a:pt x="872955" y="361589"/>
                      </a:cubicBezTo>
                      <a:lnTo>
                        <a:pt x="835013" y="327105"/>
                      </a:lnTo>
                      <a:lnTo>
                        <a:pt x="902067" y="377247"/>
                      </a:lnTo>
                      <a:cubicBezTo>
                        <a:pt x="943582" y="405294"/>
                        <a:pt x="987231" y="430424"/>
                        <a:pt x="1032717" y="452342"/>
                      </a:cubicBezTo>
                      <a:lnTo>
                        <a:pt x="1116923" y="485519"/>
                      </a:lnTo>
                      <a:lnTo>
                        <a:pt x="1907801" y="1760197"/>
                      </a:lnTo>
                      <a:lnTo>
                        <a:pt x="1779663" y="1782542"/>
                      </a:lnTo>
                      <a:cubicBezTo>
                        <a:pt x="1714513" y="1791016"/>
                        <a:pt x="1648855" y="1796673"/>
                        <a:pt x="1582873" y="1799437"/>
                      </a:cubicBezTo>
                      <a:cubicBezTo>
                        <a:pt x="1111675" y="1820166"/>
                        <a:pt x="657056" y="1698549"/>
                        <a:pt x="270145" y="1455314"/>
                      </a:cubicBezTo>
                      <a:cubicBezTo>
                        <a:pt x="207965" y="1416961"/>
                        <a:pt x="139565" y="1392602"/>
                        <a:pt x="69611" y="1382820"/>
                      </a:cubicBezTo>
                      <a:lnTo>
                        <a:pt x="0" y="1377966"/>
                      </a:lnTo>
                      <a:lnTo>
                        <a:pt x="0" y="0"/>
                      </a:lnTo>
                      <a:close/>
                    </a:path>
                  </a:pathLst>
                </a:custGeom>
                <a:solidFill>
                  <a:schemeClr val="accent5"/>
                </a:solidFill>
                <a:ln w="0" cap="flat">
                  <a:noFill/>
                  <a:prstDash val="solid"/>
                  <a:miter/>
                </a:ln>
              </p:spPr>
              <p:txBody>
                <a:bodyPr wrap="square" rtlCol="0" anchor="ctr">
                  <a:noAutofit/>
                </a:bodyPr>
                <a:lstStyle/>
                <a:p>
                  <a:endParaRPr lang="en-US" sz="1350">
                    <a:solidFill>
                      <a:srgbClr val="000000"/>
                    </a:solidFill>
                    <a:latin typeface="Calibri" panose="020F0502020204030204"/>
                  </a:endParaRPr>
                </a:p>
              </p:txBody>
            </p:sp>
            <p:sp>
              <p:nvSpPr>
                <p:cNvPr id="22" name="Freeform: Shape 21">
                  <a:extLst>
                    <a:ext uri="{FF2B5EF4-FFF2-40B4-BE49-F238E27FC236}">
                      <a16:creationId xmlns:a16="http://schemas.microsoft.com/office/drawing/2014/main" id="{EF2109CA-EB4F-F55C-8E72-038566CC95EB}"/>
                    </a:ext>
                  </a:extLst>
                </p:cNvPr>
                <p:cNvSpPr/>
                <p:nvPr/>
              </p:nvSpPr>
              <p:spPr>
                <a:xfrm>
                  <a:off x="3376889" y="2194454"/>
                  <a:ext cx="5437459" cy="2469092"/>
                </a:xfrm>
                <a:custGeom>
                  <a:avLst/>
                  <a:gdLst>
                    <a:gd name="connsiteX0" fmla="*/ 2066009 w 5437459"/>
                    <a:gd name="connsiteY0" fmla="*/ 2145211 h 2469092"/>
                    <a:gd name="connsiteX1" fmla="*/ 2019828 w 5437459"/>
                    <a:gd name="connsiteY1" fmla="*/ 2187183 h 2469092"/>
                    <a:gd name="connsiteX2" fmla="*/ 2011094 w 5437459"/>
                    <a:gd name="connsiteY2" fmla="*/ 2193715 h 2469092"/>
                    <a:gd name="connsiteX3" fmla="*/ 2057275 w 5437459"/>
                    <a:gd name="connsiteY3" fmla="*/ 2151742 h 2469092"/>
                    <a:gd name="connsiteX4" fmla="*/ 3367904 w 5437459"/>
                    <a:gd name="connsiteY4" fmla="*/ 2141988 h 2469092"/>
                    <a:gd name="connsiteX5" fmla="*/ 3380948 w 5437459"/>
                    <a:gd name="connsiteY5" fmla="*/ 2151742 h 2469092"/>
                    <a:gd name="connsiteX6" fmla="*/ 3430676 w 5437459"/>
                    <a:gd name="connsiteY6" fmla="*/ 2196938 h 2469092"/>
                    <a:gd name="connsiteX7" fmla="*/ 3417631 w 5437459"/>
                    <a:gd name="connsiteY7" fmla="*/ 2187183 h 2469092"/>
                    <a:gd name="connsiteX8" fmla="*/ 3096308 w 5437459"/>
                    <a:gd name="connsiteY8" fmla="*/ 1779270 h 2469092"/>
                    <a:gd name="connsiteX9" fmla="*/ 3199652 w 5437459"/>
                    <a:gd name="connsiteY9" fmla="*/ 1817094 h 2469092"/>
                    <a:gd name="connsiteX10" fmla="*/ 3409357 w 5437459"/>
                    <a:gd name="connsiteY10" fmla="*/ 1930918 h 2469092"/>
                    <a:gd name="connsiteX11" fmla="*/ 3491351 w 5437459"/>
                    <a:gd name="connsiteY11" fmla="*/ 1992232 h 2469092"/>
                    <a:gd name="connsiteX12" fmla="*/ 3504396 w 5437459"/>
                    <a:gd name="connsiteY12" fmla="*/ 2001987 h 2469092"/>
                    <a:gd name="connsiteX13" fmla="*/ 3554124 w 5437459"/>
                    <a:gd name="connsiteY13" fmla="*/ 2047183 h 2469092"/>
                    <a:gd name="connsiteX14" fmla="*/ 3592066 w 5437459"/>
                    <a:gd name="connsiteY14" fmla="*/ 2081667 h 2469092"/>
                    <a:gd name="connsiteX15" fmla="*/ 3804652 w 5437459"/>
                    <a:gd name="connsiteY15" fmla="*/ 2366165 h 2469092"/>
                    <a:gd name="connsiteX16" fmla="*/ 3825721 w 5437459"/>
                    <a:gd name="connsiteY16" fmla="*/ 2409901 h 2469092"/>
                    <a:gd name="connsiteX17" fmla="*/ 3722376 w 5437459"/>
                    <a:gd name="connsiteY17" fmla="*/ 2372076 h 2469092"/>
                    <a:gd name="connsiteX18" fmla="*/ 3512671 w 5437459"/>
                    <a:gd name="connsiteY18" fmla="*/ 2258252 h 2469092"/>
                    <a:gd name="connsiteX19" fmla="*/ 3430677 w 5437459"/>
                    <a:gd name="connsiteY19" fmla="*/ 2196938 h 2469092"/>
                    <a:gd name="connsiteX20" fmla="*/ 3380949 w 5437459"/>
                    <a:gd name="connsiteY20" fmla="*/ 2151742 h 2469092"/>
                    <a:gd name="connsiteX21" fmla="*/ 3367905 w 5437459"/>
                    <a:gd name="connsiteY21" fmla="*/ 2141988 h 2469092"/>
                    <a:gd name="connsiteX22" fmla="*/ 3329962 w 5437459"/>
                    <a:gd name="connsiteY22" fmla="*/ 2107503 h 2469092"/>
                    <a:gd name="connsiteX23" fmla="*/ 3117376 w 5437459"/>
                    <a:gd name="connsiteY23" fmla="*/ 1823005 h 2469092"/>
                    <a:gd name="connsiteX24" fmla="*/ 2719111 w 5437459"/>
                    <a:gd name="connsiteY24" fmla="*/ 1720077 h 2469092"/>
                    <a:gd name="connsiteX25" fmla="*/ 3086226 w 5437459"/>
                    <a:gd name="connsiteY25" fmla="*/ 1775580 h 2469092"/>
                    <a:gd name="connsiteX26" fmla="*/ 3096307 w 5437459"/>
                    <a:gd name="connsiteY26" fmla="*/ 1779270 h 2469092"/>
                    <a:gd name="connsiteX27" fmla="*/ 3117375 w 5437459"/>
                    <a:gd name="connsiteY27" fmla="*/ 1823005 h 2469092"/>
                    <a:gd name="connsiteX28" fmla="*/ 3329961 w 5437459"/>
                    <a:gd name="connsiteY28" fmla="*/ 2107503 h 2469092"/>
                    <a:gd name="connsiteX29" fmla="*/ 3367904 w 5437459"/>
                    <a:gd name="connsiteY29" fmla="*/ 2141988 h 2469092"/>
                    <a:gd name="connsiteX30" fmla="*/ 3300849 w 5437459"/>
                    <a:gd name="connsiteY30" fmla="*/ 2091845 h 2469092"/>
                    <a:gd name="connsiteX31" fmla="*/ 2719111 w 5437459"/>
                    <a:gd name="connsiteY31" fmla="*/ 1914148 h 2469092"/>
                    <a:gd name="connsiteX32" fmla="*/ 2137373 w 5437459"/>
                    <a:gd name="connsiteY32" fmla="*/ 2091845 h 2469092"/>
                    <a:gd name="connsiteX33" fmla="*/ 2066008 w 5437459"/>
                    <a:gd name="connsiteY33" fmla="*/ 2145211 h 2469092"/>
                    <a:gd name="connsiteX34" fmla="*/ 2057274 w 5437459"/>
                    <a:gd name="connsiteY34" fmla="*/ 2151742 h 2469092"/>
                    <a:gd name="connsiteX35" fmla="*/ 2011093 w 5437459"/>
                    <a:gd name="connsiteY35" fmla="*/ 2193715 h 2469092"/>
                    <a:gd name="connsiteX36" fmla="*/ 1924788 w 5437459"/>
                    <a:gd name="connsiteY36" fmla="*/ 2258252 h 2469092"/>
                    <a:gd name="connsiteX37" fmla="*/ 1715083 w 5437459"/>
                    <a:gd name="connsiteY37" fmla="*/ 2372076 h 2469092"/>
                    <a:gd name="connsiteX38" fmla="*/ 1612666 w 5437459"/>
                    <a:gd name="connsiteY38" fmla="*/ 2409561 h 2469092"/>
                    <a:gd name="connsiteX39" fmla="*/ 1633571 w 5437459"/>
                    <a:gd name="connsiteY39" fmla="*/ 2366165 h 2469092"/>
                    <a:gd name="connsiteX40" fmla="*/ 1846157 w 5437459"/>
                    <a:gd name="connsiteY40" fmla="*/ 2081667 h 2469092"/>
                    <a:gd name="connsiteX41" fmla="*/ 1887646 w 5437459"/>
                    <a:gd name="connsiteY41" fmla="*/ 2043959 h 2469092"/>
                    <a:gd name="connsiteX42" fmla="*/ 1887651 w 5437459"/>
                    <a:gd name="connsiteY42" fmla="*/ 2043955 h 2469092"/>
                    <a:gd name="connsiteX43" fmla="*/ 1933828 w 5437459"/>
                    <a:gd name="connsiteY43" fmla="*/ 2001987 h 2469092"/>
                    <a:gd name="connsiteX44" fmla="*/ 1942556 w 5437459"/>
                    <a:gd name="connsiteY44" fmla="*/ 1995460 h 2469092"/>
                    <a:gd name="connsiteX45" fmla="*/ 1942561 w 5437459"/>
                    <a:gd name="connsiteY45" fmla="*/ 1995456 h 2469092"/>
                    <a:gd name="connsiteX46" fmla="*/ 2028866 w 5437459"/>
                    <a:gd name="connsiteY46" fmla="*/ 1930918 h 2469092"/>
                    <a:gd name="connsiteX47" fmla="*/ 2238571 w 5437459"/>
                    <a:gd name="connsiteY47" fmla="*/ 1817094 h 2469092"/>
                    <a:gd name="connsiteX48" fmla="*/ 2340988 w 5437459"/>
                    <a:gd name="connsiteY48" fmla="*/ 1779609 h 2469092"/>
                    <a:gd name="connsiteX49" fmla="*/ 2351996 w 5437459"/>
                    <a:gd name="connsiteY49" fmla="*/ 1775580 h 2469092"/>
                    <a:gd name="connsiteX50" fmla="*/ 2719111 w 5437459"/>
                    <a:gd name="connsiteY50" fmla="*/ 1720077 h 2469092"/>
                    <a:gd name="connsiteX51" fmla="*/ 1865793 w 5437459"/>
                    <a:gd name="connsiteY51" fmla="*/ 408794 h 2469092"/>
                    <a:gd name="connsiteX52" fmla="*/ 1896380 w 5437459"/>
                    <a:gd name="connsiteY52" fmla="*/ 431666 h 2469092"/>
                    <a:gd name="connsiteX53" fmla="*/ 1964415 w 5437459"/>
                    <a:gd name="connsiteY53" fmla="*/ 493500 h 2469092"/>
                    <a:gd name="connsiteX54" fmla="*/ 1933827 w 5437459"/>
                    <a:gd name="connsiteY54" fmla="*/ 470627 h 2469092"/>
                    <a:gd name="connsiteX55" fmla="*/ 3575977 w 5437459"/>
                    <a:gd name="connsiteY55" fmla="*/ 405570 h 2469092"/>
                    <a:gd name="connsiteX56" fmla="*/ 3504396 w 5437459"/>
                    <a:gd name="connsiteY56" fmla="*/ 470627 h 2469092"/>
                    <a:gd name="connsiteX57" fmla="*/ 3469498 w 5437459"/>
                    <a:gd name="connsiteY57" fmla="*/ 496724 h 2469092"/>
                    <a:gd name="connsiteX58" fmla="*/ 3541079 w 5437459"/>
                    <a:gd name="connsiteY58" fmla="*/ 431666 h 2469092"/>
                    <a:gd name="connsiteX59" fmla="*/ 3593273 w 5437459"/>
                    <a:gd name="connsiteY59" fmla="*/ 389553 h 2469092"/>
                    <a:gd name="connsiteX60" fmla="*/ 3593272 w 5437459"/>
                    <a:gd name="connsiteY60" fmla="*/ 389553 h 2469092"/>
                    <a:gd name="connsiteX61" fmla="*/ 3592065 w 5437459"/>
                    <a:gd name="connsiteY61" fmla="*/ 390947 h 2469092"/>
                    <a:gd name="connsiteX62" fmla="*/ 3592066 w 5437459"/>
                    <a:gd name="connsiteY62" fmla="*/ 390946 h 2469092"/>
                    <a:gd name="connsiteX63" fmla="*/ 1234543 w 5437459"/>
                    <a:gd name="connsiteY63" fmla="*/ 0 h 2469092"/>
                    <a:gd name="connsiteX64" fmla="*/ 1601658 w 5437459"/>
                    <a:gd name="connsiteY64" fmla="*/ 55503 h 2469092"/>
                    <a:gd name="connsiteX65" fmla="*/ 1610608 w 5437459"/>
                    <a:gd name="connsiteY65" fmla="*/ 58779 h 2469092"/>
                    <a:gd name="connsiteX66" fmla="*/ 1633571 w 5437459"/>
                    <a:gd name="connsiteY66" fmla="*/ 106448 h 2469092"/>
                    <a:gd name="connsiteX67" fmla="*/ 1729828 w 5437459"/>
                    <a:gd name="connsiteY67" fmla="*/ 256639 h 2469092"/>
                    <a:gd name="connsiteX68" fmla="*/ 1731107 w 5437459"/>
                    <a:gd name="connsiteY68" fmla="*/ 258116 h 2469092"/>
                    <a:gd name="connsiteX69" fmla="*/ 1729829 w 5437459"/>
                    <a:gd name="connsiteY69" fmla="*/ 256640 h 2469092"/>
                    <a:gd name="connsiteX70" fmla="*/ 1633572 w 5437459"/>
                    <a:gd name="connsiteY70" fmla="*/ 106449 h 2469092"/>
                    <a:gd name="connsiteX71" fmla="*/ 1610609 w 5437459"/>
                    <a:gd name="connsiteY71" fmla="*/ 58780 h 2469092"/>
                    <a:gd name="connsiteX72" fmla="*/ 1715084 w 5437459"/>
                    <a:gd name="connsiteY72" fmla="*/ 97018 h 2469092"/>
                    <a:gd name="connsiteX73" fmla="*/ 1924789 w 5437459"/>
                    <a:gd name="connsiteY73" fmla="*/ 210842 h 2469092"/>
                    <a:gd name="connsiteX74" fmla="*/ 1989241 w 5437459"/>
                    <a:gd name="connsiteY74" fmla="*/ 259038 h 2469092"/>
                    <a:gd name="connsiteX75" fmla="*/ 2019828 w 5437459"/>
                    <a:gd name="connsiteY75" fmla="*/ 281911 h 2469092"/>
                    <a:gd name="connsiteX76" fmla="*/ 2087862 w 5437459"/>
                    <a:gd name="connsiteY76" fmla="*/ 343745 h 2469092"/>
                    <a:gd name="connsiteX77" fmla="*/ 2137374 w 5437459"/>
                    <a:gd name="connsiteY77" fmla="*/ 380769 h 2469092"/>
                    <a:gd name="connsiteX78" fmla="*/ 2719112 w 5437459"/>
                    <a:gd name="connsiteY78" fmla="*/ 558466 h 2469092"/>
                    <a:gd name="connsiteX79" fmla="*/ 3300850 w 5437459"/>
                    <a:gd name="connsiteY79" fmla="*/ 380769 h 2469092"/>
                    <a:gd name="connsiteX80" fmla="*/ 3346046 w 5437459"/>
                    <a:gd name="connsiteY80" fmla="*/ 346972 h 2469092"/>
                    <a:gd name="connsiteX81" fmla="*/ 3346050 w 5437459"/>
                    <a:gd name="connsiteY81" fmla="*/ 346968 h 2469092"/>
                    <a:gd name="connsiteX82" fmla="*/ 3417631 w 5437459"/>
                    <a:gd name="connsiteY82" fmla="*/ 281911 h 2469092"/>
                    <a:gd name="connsiteX83" fmla="*/ 3452530 w 5437459"/>
                    <a:gd name="connsiteY83" fmla="*/ 255815 h 2469092"/>
                    <a:gd name="connsiteX84" fmla="*/ 3512670 w 5437459"/>
                    <a:gd name="connsiteY84" fmla="*/ 210842 h 2469092"/>
                    <a:gd name="connsiteX85" fmla="*/ 3722375 w 5437459"/>
                    <a:gd name="connsiteY85" fmla="*/ 97018 h 2469092"/>
                    <a:gd name="connsiteX86" fmla="*/ 3827778 w 5437459"/>
                    <a:gd name="connsiteY86" fmla="*/ 58440 h 2469092"/>
                    <a:gd name="connsiteX87" fmla="*/ 3804651 w 5437459"/>
                    <a:gd name="connsiteY87" fmla="*/ 106449 h 2469092"/>
                    <a:gd name="connsiteX88" fmla="*/ 3708394 w 5437459"/>
                    <a:gd name="connsiteY88" fmla="*/ 256640 h 2469092"/>
                    <a:gd name="connsiteX89" fmla="*/ 3701690 w 5437459"/>
                    <a:gd name="connsiteY89" fmla="*/ 264380 h 2469092"/>
                    <a:gd name="connsiteX90" fmla="*/ 3701690 w 5437459"/>
                    <a:gd name="connsiteY90" fmla="*/ 264380 h 2469092"/>
                    <a:gd name="connsiteX91" fmla="*/ 3708395 w 5437459"/>
                    <a:gd name="connsiteY91" fmla="*/ 256639 h 2469092"/>
                    <a:gd name="connsiteX92" fmla="*/ 3804652 w 5437459"/>
                    <a:gd name="connsiteY92" fmla="*/ 106448 h 2469092"/>
                    <a:gd name="connsiteX93" fmla="*/ 3827779 w 5437459"/>
                    <a:gd name="connsiteY93" fmla="*/ 58439 h 2469092"/>
                    <a:gd name="connsiteX94" fmla="*/ 3835801 w 5437459"/>
                    <a:gd name="connsiteY94" fmla="*/ 55503 h 2469092"/>
                    <a:gd name="connsiteX95" fmla="*/ 4202916 w 5437459"/>
                    <a:gd name="connsiteY95" fmla="*/ 0 h 2469092"/>
                    <a:gd name="connsiteX96" fmla="*/ 5437459 w 5437459"/>
                    <a:gd name="connsiteY96" fmla="*/ 1234546 h 2469092"/>
                    <a:gd name="connsiteX97" fmla="*/ 4202916 w 5437459"/>
                    <a:gd name="connsiteY97" fmla="*/ 2469092 h 2469092"/>
                    <a:gd name="connsiteX98" fmla="*/ 3835801 w 5437459"/>
                    <a:gd name="connsiteY98" fmla="*/ 2413589 h 2469092"/>
                    <a:gd name="connsiteX99" fmla="*/ 3825721 w 5437459"/>
                    <a:gd name="connsiteY99" fmla="*/ 2409900 h 2469092"/>
                    <a:gd name="connsiteX100" fmla="*/ 3804652 w 5437459"/>
                    <a:gd name="connsiteY100" fmla="*/ 2366164 h 2469092"/>
                    <a:gd name="connsiteX101" fmla="*/ 3592066 w 5437459"/>
                    <a:gd name="connsiteY101" fmla="*/ 2081666 h 2469092"/>
                    <a:gd name="connsiteX102" fmla="*/ 3554124 w 5437459"/>
                    <a:gd name="connsiteY102" fmla="*/ 2047182 h 2469092"/>
                    <a:gd name="connsiteX103" fmla="*/ 3621178 w 5437459"/>
                    <a:gd name="connsiteY103" fmla="*/ 2097324 h 2469092"/>
                    <a:gd name="connsiteX104" fmla="*/ 4202916 w 5437459"/>
                    <a:gd name="connsiteY104" fmla="*/ 2275021 h 2469092"/>
                    <a:gd name="connsiteX105" fmla="*/ 5243389 w 5437459"/>
                    <a:gd name="connsiteY105" fmla="*/ 1234546 h 2469092"/>
                    <a:gd name="connsiteX106" fmla="*/ 4202916 w 5437459"/>
                    <a:gd name="connsiteY106" fmla="*/ 194071 h 2469092"/>
                    <a:gd name="connsiteX107" fmla="*/ 3621178 w 5437459"/>
                    <a:gd name="connsiteY107" fmla="*/ 371768 h 2469092"/>
                    <a:gd name="connsiteX108" fmla="*/ 3575978 w 5437459"/>
                    <a:gd name="connsiteY108" fmla="*/ 405568 h 2469092"/>
                    <a:gd name="connsiteX109" fmla="*/ 3575976 w 5437459"/>
                    <a:gd name="connsiteY109" fmla="*/ 405570 h 2469092"/>
                    <a:gd name="connsiteX110" fmla="*/ 3541078 w 5437459"/>
                    <a:gd name="connsiteY110" fmla="*/ 431666 h 2469092"/>
                    <a:gd name="connsiteX111" fmla="*/ 3469497 w 5437459"/>
                    <a:gd name="connsiteY111" fmla="*/ 496724 h 2469092"/>
                    <a:gd name="connsiteX112" fmla="*/ 3409356 w 5437459"/>
                    <a:gd name="connsiteY112" fmla="*/ 541696 h 2469092"/>
                    <a:gd name="connsiteX113" fmla="*/ 3199651 w 5437459"/>
                    <a:gd name="connsiteY113" fmla="*/ 655520 h 2469092"/>
                    <a:gd name="connsiteX114" fmla="*/ 3094249 w 5437459"/>
                    <a:gd name="connsiteY114" fmla="*/ 694097 h 2469092"/>
                    <a:gd name="connsiteX115" fmla="*/ 3094249 w 5437459"/>
                    <a:gd name="connsiteY115" fmla="*/ 694098 h 2469092"/>
                    <a:gd name="connsiteX116" fmla="*/ 3086227 w 5437459"/>
                    <a:gd name="connsiteY116" fmla="*/ 697034 h 2469092"/>
                    <a:gd name="connsiteX117" fmla="*/ 2719112 w 5437459"/>
                    <a:gd name="connsiteY117" fmla="*/ 752537 h 2469092"/>
                    <a:gd name="connsiteX118" fmla="*/ 2351997 w 5437459"/>
                    <a:gd name="connsiteY118" fmla="*/ 697034 h 2469092"/>
                    <a:gd name="connsiteX119" fmla="*/ 2343048 w 5437459"/>
                    <a:gd name="connsiteY119" fmla="*/ 693759 h 2469092"/>
                    <a:gd name="connsiteX120" fmla="*/ 2238572 w 5437459"/>
                    <a:gd name="connsiteY120" fmla="*/ 655520 h 2469092"/>
                    <a:gd name="connsiteX121" fmla="*/ 2028867 w 5437459"/>
                    <a:gd name="connsiteY121" fmla="*/ 541696 h 2469092"/>
                    <a:gd name="connsiteX122" fmla="*/ 1964416 w 5437459"/>
                    <a:gd name="connsiteY122" fmla="*/ 493500 h 2469092"/>
                    <a:gd name="connsiteX123" fmla="*/ 1896381 w 5437459"/>
                    <a:gd name="connsiteY123" fmla="*/ 431666 h 2469092"/>
                    <a:gd name="connsiteX124" fmla="*/ 1865794 w 5437459"/>
                    <a:gd name="connsiteY124" fmla="*/ 408794 h 2469092"/>
                    <a:gd name="connsiteX125" fmla="*/ 1865792 w 5437459"/>
                    <a:gd name="connsiteY125" fmla="*/ 408793 h 2469092"/>
                    <a:gd name="connsiteX126" fmla="*/ 1816281 w 5437459"/>
                    <a:gd name="connsiteY126" fmla="*/ 371768 h 2469092"/>
                    <a:gd name="connsiteX127" fmla="*/ 1234543 w 5437459"/>
                    <a:gd name="connsiteY127" fmla="*/ 194071 h 2469092"/>
                    <a:gd name="connsiteX128" fmla="*/ 194070 w 5437459"/>
                    <a:gd name="connsiteY128" fmla="*/ 1234546 h 2469092"/>
                    <a:gd name="connsiteX129" fmla="*/ 1234543 w 5437459"/>
                    <a:gd name="connsiteY129" fmla="*/ 2275021 h 2469092"/>
                    <a:gd name="connsiteX130" fmla="*/ 1816281 w 5437459"/>
                    <a:gd name="connsiteY130" fmla="*/ 2097324 h 2469092"/>
                    <a:gd name="connsiteX131" fmla="*/ 1887646 w 5437459"/>
                    <a:gd name="connsiteY131" fmla="*/ 2043958 h 2469092"/>
                    <a:gd name="connsiteX132" fmla="*/ 1846157 w 5437459"/>
                    <a:gd name="connsiteY132" fmla="*/ 2081666 h 2469092"/>
                    <a:gd name="connsiteX133" fmla="*/ 1633571 w 5437459"/>
                    <a:gd name="connsiteY133" fmla="*/ 2366164 h 2469092"/>
                    <a:gd name="connsiteX134" fmla="*/ 1612666 w 5437459"/>
                    <a:gd name="connsiteY134" fmla="*/ 2409560 h 2469092"/>
                    <a:gd name="connsiteX135" fmla="*/ 1601658 w 5437459"/>
                    <a:gd name="connsiteY135" fmla="*/ 2413589 h 2469092"/>
                    <a:gd name="connsiteX136" fmla="*/ 1234543 w 5437459"/>
                    <a:gd name="connsiteY136" fmla="*/ 2469092 h 2469092"/>
                    <a:gd name="connsiteX137" fmla="*/ 0 w 5437459"/>
                    <a:gd name="connsiteY137" fmla="*/ 1234546 h 2469092"/>
                    <a:gd name="connsiteX138" fmla="*/ 1234543 w 5437459"/>
                    <a:gd name="connsiteY138" fmla="*/ 0 h 2469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5437459" h="2469092">
                      <a:moveTo>
                        <a:pt x="2066009" y="2145211"/>
                      </a:moveTo>
                      <a:lnTo>
                        <a:pt x="2019828" y="2187183"/>
                      </a:lnTo>
                      <a:lnTo>
                        <a:pt x="2011094" y="2193715"/>
                      </a:lnTo>
                      <a:lnTo>
                        <a:pt x="2057275" y="2151742"/>
                      </a:lnTo>
                      <a:close/>
                      <a:moveTo>
                        <a:pt x="3367904" y="2141988"/>
                      </a:moveTo>
                      <a:lnTo>
                        <a:pt x="3380948" y="2151742"/>
                      </a:lnTo>
                      <a:lnTo>
                        <a:pt x="3430676" y="2196938"/>
                      </a:lnTo>
                      <a:lnTo>
                        <a:pt x="3417631" y="2187183"/>
                      </a:lnTo>
                      <a:close/>
                      <a:moveTo>
                        <a:pt x="3096308" y="1779270"/>
                      </a:moveTo>
                      <a:lnTo>
                        <a:pt x="3199652" y="1817094"/>
                      </a:lnTo>
                      <a:cubicBezTo>
                        <a:pt x="3273501" y="1848330"/>
                        <a:pt x="3343679" y="1886547"/>
                        <a:pt x="3409357" y="1930918"/>
                      </a:cubicBezTo>
                      <a:lnTo>
                        <a:pt x="3491351" y="1992232"/>
                      </a:lnTo>
                      <a:lnTo>
                        <a:pt x="3504396" y="2001987"/>
                      </a:lnTo>
                      <a:lnTo>
                        <a:pt x="3554124" y="2047183"/>
                      </a:lnTo>
                      <a:lnTo>
                        <a:pt x="3592066" y="2081667"/>
                      </a:lnTo>
                      <a:cubicBezTo>
                        <a:pt x="3675844" y="2165446"/>
                        <a:pt x="3747637" y="2261209"/>
                        <a:pt x="3804652" y="2366165"/>
                      </a:cubicBezTo>
                      <a:lnTo>
                        <a:pt x="3825721" y="2409901"/>
                      </a:lnTo>
                      <a:lnTo>
                        <a:pt x="3722376" y="2372076"/>
                      </a:lnTo>
                      <a:cubicBezTo>
                        <a:pt x="3648527" y="2340841"/>
                        <a:pt x="3578350" y="2302624"/>
                        <a:pt x="3512671" y="2258252"/>
                      </a:cubicBezTo>
                      <a:lnTo>
                        <a:pt x="3430677" y="2196938"/>
                      </a:lnTo>
                      <a:lnTo>
                        <a:pt x="3380949" y="2151742"/>
                      </a:lnTo>
                      <a:lnTo>
                        <a:pt x="3367905" y="2141988"/>
                      </a:lnTo>
                      <a:lnTo>
                        <a:pt x="3329962" y="2107503"/>
                      </a:lnTo>
                      <a:cubicBezTo>
                        <a:pt x="3246184" y="2023725"/>
                        <a:pt x="3174391" y="1927961"/>
                        <a:pt x="3117376" y="1823005"/>
                      </a:cubicBezTo>
                      <a:close/>
                      <a:moveTo>
                        <a:pt x="2719111" y="1720077"/>
                      </a:moveTo>
                      <a:cubicBezTo>
                        <a:pt x="2846952" y="1720077"/>
                        <a:pt x="2970255" y="1739509"/>
                        <a:pt x="3086226" y="1775580"/>
                      </a:cubicBezTo>
                      <a:lnTo>
                        <a:pt x="3096307" y="1779270"/>
                      </a:lnTo>
                      <a:lnTo>
                        <a:pt x="3117375" y="1823005"/>
                      </a:lnTo>
                      <a:cubicBezTo>
                        <a:pt x="3174390" y="1927961"/>
                        <a:pt x="3246183" y="2023725"/>
                        <a:pt x="3329961" y="2107503"/>
                      </a:cubicBezTo>
                      <a:lnTo>
                        <a:pt x="3367904" y="2141988"/>
                      </a:lnTo>
                      <a:lnTo>
                        <a:pt x="3300849" y="2091845"/>
                      </a:lnTo>
                      <a:cubicBezTo>
                        <a:pt x="3134789" y="1979656"/>
                        <a:pt x="2934600" y="1914148"/>
                        <a:pt x="2719111" y="1914148"/>
                      </a:cubicBezTo>
                      <a:cubicBezTo>
                        <a:pt x="2503622" y="1914148"/>
                        <a:pt x="2303434" y="1979656"/>
                        <a:pt x="2137373" y="2091845"/>
                      </a:cubicBezTo>
                      <a:lnTo>
                        <a:pt x="2066008" y="2145211"/>
                      </a:lnTo>
                      <a:lnTo>
                        <a:pt x="2057274" y="2151742"/>
                      </a:lnTo>
                      <a:lnTo>
                        <a:pt x="2011093" y="2193715"/>
                      </a:lnTo>
                      <a:lnTo>
                        <a:pt x="1924788" y="2258252"/>
                      </a:lnTo>
                      <a:cubicBezTo>
                        <a:pt x="1859110" y="2302624"/>
                        <a:pt x="1788932" y="2340841"/>
                        <a:pt x="1715083" y="2372076"/>
                      </a:cubicBezTo>
                      <a:lnTo>
                        <a:pt x="1612666" y="2409561"/>
                      </a:lnTo>
                      <a:lnTo>
                        <a:pt x="1633571" y="2366165"/>
                      </a:lnTo>
                      <a:cubicBezTo>
                        <a:pt x="1690586" y="2261209"/>
                        <a:pt x="1762379" y="2165446"/>
                        <a:pt x="1846157" y="2081667"/>
                      </a:cubicBezTo>
                      <a:lnTo>
                        <a:pt x="1887646" y="2043959"/>
                      </a:lnTo>
                      <a:lnTo>
                        <a:pt x="1887651" y="2043955"/>
                      </a:lnTo>
                      <a:lnTo>
                        <a:pt x="1933828" y="2001987"/>
                      </a:lnTo>
                      <a:lnTo>
                        <a:pt x="1942556" y="1995460"/>
                      </a:lnTo>
                      <a:lnTo>
                        <a:pt x="1942561" y="1995456"/>
                      </a:lnTo>
                      <a:lnTo>
                        <a:pt x="2028866" y="1930918"/>
                      </a:lnTo>
                      <a:cubicBezTo>
                        <a:pt x="2094545" y="1886547"/>
                        <a:pt x="2164722" y="1848330"/>
                        <a:pt x="2238571" y="1817094"/>
                      </a:cubicBezTo>
                      <a:lnTo>
                        <a:pt x="2340988" y="1779609"/>
                      </a:lnTo>
                      <a:lnTo>
                        <a:pt x="2351996" y="1775580"/>
                      </a:lnTo>
                      <a:cubicBezTo>
                        <a:pt x="2467968" y="1739509"/>
                        <a:pt x="2591270" y="1720077"/>
                        <a:pt x="2719111" y="1720077"/>
                      </a:cubicBezTo>
                      <a:close/>
                      <a:moveTo>
                        <a:pt x="1865793" y="408794"/>
                      </a:moveTo>
                      <a:lnTo>
                        <a:pt x="1896380" y="431666"/>
                      </a:lnTo>
                      <a:lnTo>
                        <a:pt x="1964415" y="493500"/>
                      </a:lnTo>
                      <a:lnTo>
                        <a:pt x="1933827" y="470627"/>
                      </a:lnTo>
                      <a:close/>
                      <a:moveTo>
                        <a:pt x="3575977" y="405570"/>
                      </a:moveTo>
                      <a:lnTo>
                        <a:pt x="3504396" y="470627"/>
                      </a:lnTo>
                      <a:lnTo>
                        <a:pt x="3469498" y="496724"/>
                      </a:lnTo>
                      <a:lnTo>
                        <a:pt x="3541079" y="431666"/>
                      </a:lnTo>
                      <a:close/>
                      <a:moveTo>
                        <a:pt x="3593273" y="389553"/>
                      </a:moveTo>
                      <a:lnTo>
                        <a:pt x="3593272" y="389553"/>
                      </a:lnTo>
                      <a:lnTo>
                        <a:pt x="3592065" y="390947"/>
                      </a:lnTo>
                      <a:lnTo>
                        <a:pt x="3592066" y="390946"/>
                      </a:lnTo>
                      <a:close/>
                      <a:moveTo>
                        <a:pt x="1234543" y="0"/>
                      </a:moveTo>
                      <a:cubicBezTo>
                        <a:pt x="1362384" y="0"/>
                        <a:pt x="1485687" y="19432"/>
                        <a:pt x="1601658" y="55503"/>
                      </a:cubicBezTo>
                      <a:lnTo>
                        <a:pt x="1610608" y="58779"/>
                      </a:lnTo>
                      <a:lnTo>
                        <a:pt x="1633571" y="106448"/>
                      </a:lnTo>
                      <a:cubicBezTo>
                        <a:pt x="1662079" y="158926"/>
                        <a:pt x="1694281" y="209106"/>
                        <a:pt x="1729828" y="256639"/>
                      </a:cubicBezTo>
                      <a:lnTo>
                        <a:pt x="1731107" y="258116"/>
                      </a:lnTo>
                      <a:lnTo>
                        <a:pt x="1729829" y="256640"/>
                      </a:lnTo>
                      <a:cubicBezTo>
                        <a:pt x="1694281" y="209107"/>
                        <a:pt x="1662079" y="158927"/>
                        <a:pt x="1633572" y="106449"/>
                      </a:cubicBezTo>
                      <a:lnTo>
                        <a:pt x="1610609" y="58780"/>
                      </a:lnTo>
                      <a:lnTo>
                        <a:pt x="1715084" y="97018"/>
                      </a:lnTo>
                      <a:cubicBezTo>
                        <a:pt x="1788933" y="128254"/>
                        <a:pt x="1859111" y="166471"/>
                        <a:pt x="1924789" y="210842"/>
                      </a:cubicBezTo>
                      <a:lnTo>
                        <a:pt x="1989241" y="259038"/>
                      </a:lnTo>
                      <a:lnTo>
                        <a:pt x="2019828" y="281911"/>
                      </a:lnTo>
                      <a:lnTo>
                        <a:pt x="2087862" y="343745"/>
                      </a:lnTo>
                      <a:lnTo>
                        <a:pt x="2137374" y="380769"/>
                      </a:lnTo>
                      <a:cubicBezTo>
                        <a:pt x="2303435" y="492958"/>
                        <a:pt x="2503623" y="558466"/>
                        <a:pt x="2719112" y="558466"/>
                      </a:cubicBezTo>
                      <a:cubicBezTo>
                        <a:pt x="2934601" y="558466"/>
                        <a:pt x="3134790" y="492958"/>
                        <a:pt x="3300850" y="380769"/>
                      </a:cubicBezTo>
                      <a:lnTo>
                        <a:pt x="3346046" y="346972"/>
                      </a:lnTo>
                      <a:lnTo>
                        <a:pt x="3346050" y="346968"/>
                      </a:lnTo>
                      <a:lnTo>
                        <a:pt x="3417631" y="281911"/>
                      </a:lnTo>
                      <a:lnTo>
                        <a:pt x="3452530" y="255815"/>
                      </a:lnTo>
                      <a:lnTo>
                        <a:pt x="3512670" y="210842"/>
                      </a:lnTo>
                      <a:cubicBezTo>
                        <a:pt x="3578349" y="166471"/>
                        <a:pt x="3648526" y="128254"/>
                        <a:pt x="3722375" y="97018"/>
                      </a:cubicBezTo>
                      <a:lnTo>
                        <a:pt x="3827778" y="58440"/>
                      </a:lnTo>
                      <a:lnTo>
                        <a:pt x="3804651" y="106449"/>
                      </a:lnTo>
                      <a:cubicBezTo>
                        <a:pt x="3776144" y="158927"/>
                        <a:pt x="3743942" y="209107"/>
                        <a:pt x="3708394" y="256640"/>
                      </a:cubicBezTo>
                      <a:lnTo>
                        <a:pt x="3701690" y="264380"/>
                      </a:lnTo>
                      <a:lnTo>
                        <a:pt x="3701690" y="264380"/>
                      </a:lnTo>
                      <a:lnTo>
                        <a:pt x="3708395" y="256639"/>
                      </a:lnTo>
                      <a:cubicBezTo>
                        <a:pt x="3743943" y="209106"/>
                        <a:pt x="3776145" y="158926"/>
                        <a:pt x="3804652" y="106448"/>
                      </a:cubicBezTo>
                      <a:lnTo>
                        <a:pt x="3827779" y="58439"/>
                      </a:lnTo>
                      <a:lnTo>
                        <a:pt x="3835801" y="55503"/>
                      </a:lnTo>
                      <a:cubicBezTo>
                        <a:pt x="3951773" y="19432"/>
                        <a:pt x="4075075" y="0"/>
                        <a:pt x="4202916" y="0"/>
                      </a:cubicBezTo>
                      <a:cubicBezTo>
                        <a:pt x="4884735" y="0"/>
                        <a:pt x="5437459" y="552725"/>
                        <a:pt x="5437459" y="1234546"/>
                      </a:cubicBezTo>
                      <a:cubicBezTo>
                        <a:pt x="5437459" y="1916367"/>
                        <a:pt x="4884735" y="2469092"/>
                        <a:pt x="4202916" y="2469092"/>
                      </a:cubicBezTo>
                      <a:cubicBezTo>
                        <a:pt x="4075075" y="2469092"/>
                        <a:pt x="3951773" y="2449661"/>
                        <a:pt x="3835801" y="2413589"/>
                      </a:cubicBezTo>
                      <a:lnTo>
                        <a:pt x="3825721" y="2409900"/>
                      </a:lnTo>
                      <a:lnTo>
                        <a:pt x="3804652" y="2366164"/>
                      </a:lnTo>
                      <a:cubicBezTo>
                        <a:pt x="3747637" y="2261208"/>
                        <a:pt x="3675844" y="2165445"/>
                        <a:pt x="3592066" y="2081666"/>
                      </a:cubicBezTo>
                      <a:lnTo>
                        <a:pt x="3554124" y="2047182"/>
                      </a:lnTo>
                      <a:lnTo>
                        <a:pt x="3621178" y="2097324"/>
                      </a:lnTo>
                      <a:cubicBezTo>
                        <a:pt x="3787239" y="2209513"/>
                        <a:pt x="3987427" y="2275021"/>
                        <a:pt x="4202916" y="2275021"/>
                      </a:cubicBezTo>
                      <a:cubicBezTo>
                        <a:pt x="4777553" y="2275021"/>
                        <a:pt x="5243389" y="1809184"/>
                        <a:pt x="5243389" y="1234546"/>
                      </a:cubicBezTo>
                      <a:cubicBezTo>
                        <a:pt x="5243389" y="659908"/>
                        <a:pt x="4777553" y="194071"/>
                        <a:pt x="4202916" y="194071"/>
                      </a:cubicBezTo>
                      <a:cubicBezTo>
                        <a:pt x="3987427" y="194071"/>
                        <a:pt x="3787239" y="259579"/>
                        <a:pt x="3621178" y="371768"/>
                      </a:cubicBezTo>
                      <a:lnTo>
                        <a:pt x="3575978" y="405568"/>
                      </a:lnTo>
                      <a:lnTo>
                        <a:pt x="3575976" y="405570"/>
                      </a:lnTo>
                      <a:lnTo>
                        <a:pt x="3541078" y="431666"/>
                      </a:lnTo>
                      <a:lnTo>
                        <a:pt x="3469497" y="496724"/>
                      </a:lnTo>
                      <a:lnTo>
                        <a:pt x="3409356" y="541696"/>
                      </a:lnTo>
                      <a:cubicBezTo>
                        <a:pt x="3343678" y="586067"/>
                        <a:pt x="3273500" y="624285"/>
                        <a:pt x="3199651" y="655520"/>
                      </a:cubicBezTo>
                      <a:lnTo>
                        <a:pt x="3094249" y="694097"/>
                      </a:lnTo>
                      <a:lnTo>
                        <a:pt x="3094249" y="694098"/>
                      </a:lnTo>
                      <a:lnTo>
                        <a:pt x="3086227" y="697034"/>
                      </a:lnTo>
                      <a:cubicBezTo>
                        <a:pt x="2970256" y="733105"/>
                        <a:pt x="2846953" y="752537"/>
                        <a:pt x="2719112" y="752537"/>
                      </a:cubicBezTo>
                      <a:cubicBezTo>
                        <a:pt x="2591271" y="752537"/>
                        <a:pt x="2467969" y="733105"/>
                        <a:pt x="2351997" y="697034"/>
                      </a:cubicBezTo>
                      <a:lnTo>
                        <a:pt x="2343048" y="693759"/>
                      </a:lnTo>
                      <a:lnTo>
                        <a:pt x="2238572" y="655520"/>
                      </a:lnTo>
                      <a:cubicBezTo>
                        <a:pt x="2164723" y="624285"/>
                        <a:pt x="2094546" y="586067"/>
                        <a:pt x="2028867" y="541696"/>
                      </a:cubicBezTo>
                      <a:lnTo>
                        <a:pt x="1964416" y="493500"/>
                      </a:lnTo>
                      <a:lnTo>
                        <a:pt x="1896381" y="431666"/>
                      </a:lnTo>
                      <a:lnTo>
                        <a:pt x="1865794" y="408794"/>
                      </a:lnTo>
                      <a:lnTo>
                        <a:pt x="1865792" y="408793"/>
                      </a:lnTo>
                      <a:lnTo>
                        <a:pt x="1816281" y="371768"/>
                      </a:lnTo>
                      <a:cubicBezTo>
                        <a:pt x="1650221" y="259579"/>
                        <a:pt x="1450032" y="194071"/>
                        <a:pt x="1234543" y="194071"/>
                      </a:cubicBezTo>
                      <a:cubicBezTo>
                        <a:pt x="659906" y="194071"/>
                        <a:pt x="194070" y="659908"/>
                        <a:pt x="194070" y="1234546"/>
                      </a:cubicBezTo>
                      <a:cubicBezTo>
                        <a:pt x="194070" y="1809184"/>
                        <a:pt x="659906" y="2275021"/>
                        <a:pt x="1234543" y="2275021"/>
                      </a:cubicBezTo>
                      <a:cubicBezTo>
                        <a:pt x="1450032" y="2275021"/>
                        <a:pt x="1650221" y="2209513"/>
                        <a:pt x="1816281" y="2097324"/>
                      </a:cubicBezTo>
                      <a:lnTo>
                        <a:pt x="1887646" y="2043958"/>
                      </a:lnTo>
                      <a:lnTo>
                        <a:pt x="1846157" y="2081666"/>
                      </a:lnTo>
                      <a:cubicBezTo>
                        <a:pt x="1762379" y="2165445"/>
                        <a:pt x="1690586" y="2261208"/>
                        <a:pt x="1633571" y="2366164"/>
                      </a:cubicBezTo>
                      <a:lnTo>
                        <a:pt x="1612666" y="2409560"/>
                      </a:lnTo>
                      <a:lnTo>
                        <a:pt x="1601658" y="2413589"/>
                      </a:lnTo>
                      <a:cubicBezTo>
                        <a:pt x="1485687" y="2449661"/>
                        <a:pt x="1362384" y="2469092"/>
                        <a:pt x="1234543" y="2469092"/>
                      </a:cubicBezTo>
                      <a:cubicBezTo>
                        <a:pt x="552724" y="2469092"/>
                        <a:pt x="0" y="1916367"/>
                        <a:pt x="0" y="1234546"/>
                      </a:cubicBezTo>
                      <a:cubicBezTo>
                        <a:pt x="0" y="552725"/>
                        <a:pt x="552724" y="0"/>
                        <a:pt x="1234543" y="0"/>
                      </a:cubicBezTo>
                      <a:close/>
                    </a:path>
                  </a:pathLst>
                </a:custGeom>
                <a:solidFill>
                  <a:schemeClr val="tx1">
                    <a:alpha val="25000"/>
                  </a:schemeClr>
                </a:solidFill>
                <a:ln w="0" cap="flat">
                  <a:noFill/>
                  <a:prstDash val="solid"/>
                  <a:miter/>
                </a:ln>
              </p:spPr>
              <p:txBody>
                <a:bodyPr wrap="square" rtlCol="0" anchor="ctr">
                  <a:noAutofit/>
                </a:bodyPr>
                <a:lstStyle/>
                <a:p>
                  <a:endParaRPr lang="en-US" sz="1350">
                    <a:solidFill>
                      <a:srgbClr val="000000"/>
                    </a:solidFill>
                    <a:latin typeface="Calibri" panose="020F0502020204030204"/>
                  </a:endParaRPr>
                </a:p>
              </p:txBody>
            </p:sp>
          </p:grpSp>
          <p:sp>
            <p:nvSpPr>
              <p:cNvPr id="27" name="TextBox 26">
                <a:extLst>
                  <a:ext uri="{FF2B5EF4-FFF2-40B4-BE49-F238E27FC236}">
                    <a16:creationId xmlns:a16="http://schemas.microsoft.com/office/drawing/2014/main" id="{23A496D0-CAAE-15FB-3C50-1AB9DC7AC7C3}"/>
                  </a:ext>
                </a:extLst>
              </p:cNvPr>
              <p:cNvSpPr txBox="1"/>
              <p:nvPr/>
            </p:nvSpPr>
            <p:spPr>
              <a:xfrm>
                <a:off x="3290521" y="3093403"/>
                <a:ext cx="860729" cy="754768"/>
              </a:xfrm>
              <a:prstGeom prst="rect">
                <a:avLst/>
              </a:prstGeom>
              <a:noFill/>
            </p:spPr>
            <p:txBody>
              <a:bodyPr wrap="square" lIns="0" rIns="0" rtlCol="0" anchor="ctr">
                <a:spAutoFit/>
              </a:bodyPr>
              <a:lstStyle/>
              <a:p>
                <a:pPr algn="ctr" rtl="1"/>
                <a:r>
                  <a:rPr lang="ar-EG" sz="1600" b="1" noProof="1">
                    <a:solidFill>
                      <a:srgbClr val="FFFFFF"/>
                    </a:solidFill>
                    <a:effectLst>
                      <a:outerShdw blurRad="38100" dist="38100" dir="2700000" algn="tl">
                        <a:srgbClr val="000000">
                          <a:alpha val="43137"/>
                        </a:srgbClr>
                      </a:outerShdw>
                    </a:effectLst>
                    <a:latin typeface="Alexandria" pitchFamily="2" charset="-78"/>
                    <a:cs typeface="Alexandria" pitchFamily="2" charset="-78"/>
                  </a:rPr>
                  <a:t>الفرق  بين الإعلان والعلاقات العامة</a:t>
                </a:r>
                <a:endParaRPr lang="en-US" sz="1600" b="1" noProof="1">
                  <a:solidFill>
                    <a:srgbClr val="FFFFFF"/>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28" name="TextBox 27">
                <a:extLst>
                  <a:ext uri="{FF2B5EF4-FFF2-40B4-BE49-F238E27FC236}">
                    <a16:creationId xmlns:a16="http://schemas.microsoft.com/office/drawing/2014/main" id="{23F0A7F4-8766-60B7-AE0E-4F9CAF2D40B6}"/>
                  </a:ext>
                </a:extLst>
              </p:cNvPr>
              <p:cNvSpPr txBox="1"/>
              <p:nvPr/>
            </p:nvSpPr>
            <p:spPr>
              <a:xfrm>
                <a:off x="8030518" y="3348179"/>
                <a:ext cx="791845" cy="452861"/>
              </a:xfrm>
              <a:prstGeom prst="rect">
                <a:avLst/>
              </a:prstGeom>
              <a:noFill/>
            </p:spPr>
            <p:txBody>
              <a:bodyPr wrap="square" lIns="0" rIns="0" rtlCol="0" anchor="ctr">
                <a:spAutoFit/>
              </a:bodyPr>
              <a:lstStyle/>
              <a:p>
                <a:pPr algn="ctr" rtl="1"/>
                <a:r>
                  <a:rPr lang="ar-EG" b="1" noProof="1">
                    <a:solidFill>
                      <a:srgbClr val="FFFFFF"/>
                    </a:solidFill>
                    <a:effectLst>
                      <a:outerShdw blurRad="38100" dist="38100" dir="2700000" algn="tl">
                        <a:srgbClr val="000000">
                          <a:alpha val="43137"/>
                        </a:srgbClr>
                      </a:outerShdw>
                    </a:effectLst>
                    <a:latin typeface="Alexandria" pitchFamily="2" charset="-78"/>
                    <a:cs typeface="Alexandria" pitchFamily="2" charset="-78"/>
                  </a:rPr>
                  <a:t>التحديات الداخلية</a:t>
                </a:r>
                <a:endParaRPr lang="en-US" b="1" noProof="1">
                  <a:solidFill>
                    <a:srgbClr val="FFFFFF"/>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29" name="TextBox 28">
                <a:extLst>
                  <a:ext uri="{FF2B5EF4-FFF2-40B4-BE49-F238E27FC236}">
                    <a16:creationId xmlns:a16="http://schemas.microsoft.com/office/drawing/2014/main" id="{B9D68896-D892-C066-34D8-B5F31F3C924A}"/>
                  </a:ext>
                </a:extLst>
              </p:cNvPr>
              <p:cNvSpPr txBox="1"/>
              <p:nvPr/>
            </p:nvSpPr>
            <p:spPr>
              <a:xfrm>
                <a:off x="5175384" y="4327559"/>
                <a:ext cx="791845" cy="452861"/>
              </a:xfrm>
              <a:prstGeom prst="rect">
                <a:avLst/>
              </a:prstGeom>
              <a:noFill/>
            </p:spPr>
            <p:txBody>
              <a:bodyPr wrap="square" lIns="0" rIns="0" rtlCol="0" anchor="ctr">
                <a:spAutoFit/>
              </a:bodyPr>
              <a:lstStyle/>
              <a:p>
                <a:pPr algn="ctr" rtl="1"/>
                <a:r>
                  <a:rPr lang="ar-EG" b="1" noProof="1">
                    <a:solidFill>
                      <a:srgbClr val="FFFFFF"/>
                    </a:solidFill>
                    <a:effectLst>
                      <a:outerShdw blurRad="38100" dist="38100" dir="2700000" algn="tl">
                        <a:srgbClr val="000000">
                          <a:alpha val="43137"/>
                        </a:srgbClr>
                      </a:outerShdw>
                    </a:effectLst>
                    <a:latin typeface="Alexandria" pitchFamily="2" charset="-78"/>
                    <a:cs typeface="Alexandria" pitchFamily="2" charset="-78"/>
                  </a:rPr>
                  <a:t>الهجمات السيبرانية</a:t>
                </a:r>
                <a:endParaRPr lang="en-US" b="1" noProof="1">
                  <a:solidFill>
                    <a:srgbClr val="FFFFFF"/>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30" name="TextBox 29">
                <a:extLst>
                  <a:ext uri="{FF2B5EF4-FFF2-40B4-BE49-F238E27FC236}">
                    <a16:creationId xmlns:a16="http://schemas.microsoft.com/office/drawing/2014/main" id="{2CFE37F9-DEFE-7D71-7E44-0E744B82B0D2}"/>
                  </a:ext>
                </a:extLst>
              </p:cNvPr>
              <p:cNvSpPr txBox="1"/>
              <p:nvPr/>
            </p:nvSpPr>
            <p:spPr>
              <a:xfrm>
                <a:off x="6225646" y="4327560"/>
                <a:ext cx="791845" cy="452861"/>
              </a:xfrm>
              <a:prstGeom prst="rect">
                <a:avLst/>
              </a:prstGeom>
              <a:noFill/>
            </p:spPr>
            <p:txBody>
              <a:bodyPr wrap="square" lIns="0" rIns="0" rtlCol="0" anchor="ctr">
                <a:spAutoFit/>
              </a:bodyPr>
              <a:lstStyle/>
              <a:p>
                <a:pPr algn="ctr" rtl="1"/>
                <a:r>
                  <a:rPr lang="ar-EG" b="1" noProof="1">
                    <a:solidFill>
                      <a:srgbClr val="FFFFFF"/>
                    </a:solidFill>
                    <a:effectLst>
                      <a:outerShdw blurRad="38100" dist="38100" dir="2700000" algn="tl">
                        <a:srgbClr val="000000">
                          <a:alpha val="43137"/>
                        </a:srgbClr>
                      </a:outerShdw>
                    </a:effectLst>
                    <a:latin typeface="Alexandria" pitchFamily="2" charset="-78"/>
                    <a:cs typeface="Alexandria" pitchFamily="2" charset="-78"/>
                  </a:rPr>
                  <a:t>التنافس الإعلامي</a:t>
                </a:r>
                <a:endParaRPr lang="en-US" b="1" noProof="1">
                  <a:solidFill>
                    <a:srgbClr val="FFFFFF"/>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31" name="TextBox 30">
                <a:extLst>
                  <a:ext uri="{FF2B5EF4-FFF2-40B4-BE49-F238E27FC236}">
                    <a16:creationId xmlns:a16="http://schemas.microsoft.com/office/drawing/2014/main" id="{D54F5E9D-FCF0-C803-B3DB-B164044BC6ED}"/>
                  </a:ext>
                </a:extLst>
              </p:cNvPr>
              <p:cNvSpPr txBox="1"/>
              <p:nvPr/>
            </p:nvSpPr>
            <p:spPr>
              <a:xfrm>
                <a:off x="7380315" y="4305242"/>
                <a:ext cx="791845" cy="452861"/>
              </a:xfrm>
              <a:prstGeom prst="rect">
                <a:avLst/>
              </a:prstGeom>
              <a:noFill/>
            </p:spPr>
            <p:txBody>
              <a:bodyPr wrap="square" lIns="0" rIns="0" rtlCol="0" anchor="ctr">
                <a:spAutoFit/>
              </a:bodyPr>
              <a:lstStyle/>
              <a:p>
                <a:pPr algn="ctr" rtl="1"/>
                <a:r>
                  <a:rPr lang="ar-EG" b="1" noProof="1">
                    <a:solidFill>
                      <a:srgbClr val="FFFFFF"/>
                    </a:solidFill>
                    <a:effectLst>
                      <a:outerShdw blurRad="38100" dist="38100" dir="2700000" algn="tl">
                        <a:srgbClr val="000000">
                          <a:alpha val="43137"/>
                        </a:srgbClr>
                      </a:outerShdw>
                    </a:effectLst>
                    <a:latin typeface="Alexandria" pitchFamily="2" charset="-78"/>
                    <a:cs typeface="Alexandria" pitchFamily="2" charset="-78"/>
                  </a:rPr>
                  <a:t>تغير الخوارزميات</a:t>
                </a:r>
                <a:endParaRPr lang="en-US" b="1" noProof="1">
                  <a:solidFill>
                    <a:srgbClr val="FFFFFF"/>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32" name="TextBox 31">
                <a:extLst>
                  <a:ext uri="{FF2B5EF4-FFF2-40B4-BE49-F238E27FC236}">
                    <a16:creationId xmlns:a16="http://schemas.microsoft.com/office/drawing/2014/main" id="{1D0ACA48-B771-2654-9F0D-86DA5D63A7D8}"/>
                  </a:ext>
                </a:extLst>
              </p:cNvPr>
              <p:cNvSpPr txBox="1"/>
              <p:nvPr/>
            </p:nvSpPr>
            <p:spPr>
              <a:xfrm>
                <a:off x="3967755" y="4284272"/>
                <a:ext cx="791845" cy="452861"/>
              </a:xfrm>
              <a:prstGeom prst="rect">
                <a:avLst/>
              </a:prstGeom>
              <a:noFill/>
            </p:spPr>
            <p:txBody>
              <a:bodyPr wrap="square" lIns="0" rIns="0" rtlCol="0" anchor="ctr">
                <a:spAutoFit/>
              </a:bodyPr>
              <a:lstStyle/>
              <a:p>
                <a:pPr algn="ctr" rtl="1"/>
                <a:r>
                  <a:rPr lang="ar-EG" b="1" noProof="1">
                    <a:solidFill>
                      <a:srgbClr val="FFFFFF"/>
                    </a:solidFill>
                    <a:effectLst>
                      <a:outerShdw blurRad="38100" dist="38100" dir="2700000" algn="tl">
                        <a:srgbClr val="000000">
                          <a:alpha val="43137"/>
                        </a:srgbClr>
                      </a:outerShdw>
                    </a:effectLst>
                    <a:latin typeface="Alexandria" pitchFamily="2" charset="-78"/>
                    <a:cs typeface="Alexandria" pitchFamily="2" charset="-78"/>
                  </a:rPr>
                  <a:t>التاريخ المؤسسي</a:t>
                </a:r>
                <a:endParaRPr lang="en-US" b="1" noProof="1">
                  <a:solidFill>
                    <a:srgbClr val="FFFFFF"/>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33" name="TextBox 32">
                <a:extLst>
                  <a:ext uri="{FF2B5EF4-FFF2-40B4-BE49-F238E27FC236}">
                    <a16:creationId xmlns:a16="http://schemas.microsoft.com/office/drawing/2014/main" id="{D077D8AC-B209-645A-121E-7EA9B6BBCB01}"/>
                  </a:ext>
                </a:extLst>
              </p:cNvPr>
              <p:cNvSpPr txBox="1"/>
              <p:nvPr/>
            </p:nvSpPr>
            <p:spPr>
              <a:xfrm>
                <a:off x="5201191" y="2132926"/>
                <a:ext cx="791845" cy="452861"/>
              </a:xfrm>
              <a:prstGeom prst="rect">
                <a:avLst/>
              </a:prstGeom>
              <a:noFill/>
            </p:spPr>
            <p:txBody>
              <a:bodyPr wrap="square" lIns="0" rIns="0" rtlCol="0" anchor="ctr">
                <a:spAutoFit/>
              </a:bodyPr>
              <a:lstStyle/>
              <a:p>
                <a:pPr algn="ctr" rtl="1"/>
                <a:r>
                  <a:rPr lang="ar-EG" b="1" noProof="1">
                    <a:solidFill>
                      <a:srgbClr val="FFFFFF"/>
                    </a:solidFill>
                    <a:effectLst>
                      <a:outerShdw blurRad="38100" dist="38100" dir="2700000" algn="tl">
                        <a:srgbClr val="000000">
                          <a:alpha val="43137"/>
                        </a:srgbClr>
                      </a:outerShdw>
                    </a:effectLst>
                    <a:latin typeface="Alexandria" pitchFamily="2" charset="-78"/>
                    <a:cs typeface="Alexandria" pitchFamily="2" charset="-78"/>
                  </a:rPr>
                  <a:t>ضعف الشفافية </a:t>
                </a:r>
                <a:endParaRPr lang="en-US" b="1" noProof="1">
                  <a:solidFill>
                    <a:srgbClr val="FFFFFF"/>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34" name="TextBox 33">
                <a:extLst>
                  <a:ext uri="{FF2B5EF4-FFF2-40B4-BE49-F238E27FC236}">
                    <a16:creationId xmlns:a16="http://schemas.microsoft.com/office/drawing/2014/main" id="{2C9BA578-EC97-9E2E-A2A5-DE049B9CCB40}"/>
                  </a:ext>
                </a:extLst>
              </p:cNvPr>
              <p:cNvSpPr txBox="1"/>
              <p:nvPr/>
            </p:nvSpPr>
            <p:spPr>
              <a:xfrm>
                <a:off x="6081481" y="2151754"/>
                <a:ext cx="928249" cy="409731"/>
              </a:xfrm>
              <a:prstGeom prst="rect">
                <a:avLst/>
              </a:prstGeom>
              <a:noFill/>
            </p:spPr>
            <p:txBody>
              <a:bodyPr wrap="square" lIns="0" rIns="0" rtlCol="0" anchor="ctr">
                <a:spAutoFit/>
              </a:bodyPr>
              <a:lstStyle/>
              <a:p>
                <a:pPr algn="ctr" rtl="1"/>
                <a:r>
                  <a:rPr lang="ar-EG" sz="1600" b="1" noProof="1">
                    <a:solidFill>
                      <a:srgbClr val="FFFFFF"/>
                    </a:solidFill>
                    <a:effectLst>
                      <a:outerShdw blurRad="38100" dist="38100" dir="2700000" algn="tl">
                        <a:srgbClr val="000000">
                          <a:alpha val="43137"/>
                        </a:srgbClr>
                      </a:outerShdw>
                    </a:effectLst>
                    <a:latin typeface="Alexandria" pitchFamily="2" charset="-78"/>
                    <a:cs typeface="Alexandria" pitchFamily="2" charset="-78"/>
                  </a:rPr>
                  <a:t>تعدد الجمهور وتباين توقعاته</a:t>
                </a:r>
                <a:endParaRPr lang="en-US" sz="1600" b="1" noProof="1">
                  <a:solidFill>
                    <a:srgbClr val="FFFFFF"/>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35" name="TextBox 34">
                <a:extLst>
                  <a:ext uri="{FF2B5EF4-FFF2-40B4-BE49-F238E27FC236}">
                    <a16:creationId xmlns:a16="http://schemas.microsoft.com/office/drawing/2014/main" id="{AE05D599-239E-E0D5-20BA-24463CA4F7D3}"/>
                  </a:ext>
                </a:extLst>
              </p:cNvPr>
              <p:cNvSpPr txBox="1"/>
              <p:nvPr/>
            </p:nvSpPr>
            <p:spPr>
              <a:xfrm>
                <a:off x="7454307" y="2170969"/>
                <a:ext cx="791845" cy="584775"/>
              </a:xfrm>
              <a:prstGeom prst="rect">
                <a:avLst/>
              </a:prstGeom>
              <a:noFill/>
            </p:spPr>
            <p:txBody>
              <a:bodyPr wrap="square" lIns="0" rIns="0" rtlCol="0" anchor="ctr">
                <a:spAutoFit/>
              </a:bodyPr>
              <a:lstStyle/>
              <a:p>
                <a:pPr algn="ctr" rtl="1"/>
                <a:r>
                  <a:rPr lang="ar-EG" sz="1600" b="1" noProof="1">
                    <a:solidFill>
                      <a:srgbClr val="FFFFFF"/>
                    </a:solidFill>
                    <a:effectLst>
                      <a:outerShdw blurRad="38100" dist="38100" dir="2700000" algn="tl">
                        <a:srgbClr val="000000">
                          <a:alpha val="43137"/>
                        </a:srgbClr>
                      </a:outerShdw>
                    </a:effectLst>
                    <a:latin typeface="Alexandria" pitchFamily="2" charset="-78"/>
                    <a:cs typeface="Alexandria" pitchFamily="2" charset="-78"/>
                  </a:rPr>
                  <a:t>سرعة انتشار المعلومات والشائعات</a:t>
                </a:r>
                <a:endParaRPr lang="en-US" sz="1600" b="1" noProof="1">
                  <a:solidFill>
                    <a:srgbClr val="FFFFFF"/>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36" name="TextBox 35">
                <a:extLst>
                  <a:ext uri="{FF2B5EF4-FFF2-40B4-BE49-F238E27FC236}">
                    <a16:creationId xmlns:a16="http://schemas.microsoft.com/office/drawing/2014/main" id="{26A40501-6998-2AC9-B657-E8C7A69B4085}"/>
                  </a:ext>
                </a:extLst>
              </p:cNvPr>
              <p:cNvSpPr txBox="1"/>
              <p:nvPr/>
            </p:nvSpPr>
            <p:spPr>
              <a:xfrm>
                <a:off x="3898627" y="2177907"/>
                <a:ext cx="872417" cy="452861"/>
              </a:xfrm>
              <a:prstGeom prst="rect">
                <a:avLst/>
              </a:prstGeom>
              <a:noFill/>
            </p:spPr>
            <p:txBody>
              <a:bodyPr wrap="square" lIns="0" rIns="0" rtlCol="0" anchor="ctr">
                <a:spAutoFit/>
              </a:bodyPr>
              <a:lstStyle/>
              <a:p>
                <a:pPr algn="ctr" rtl="1"/>
                <a:r>
                  <a:rPr lang="ar-EG" b="1" noProof="1">
                    <a:solidFill>
                      <a:srgbClr val="FFFFFF"/>
                    </a:solidFill>
                    <a:effectLst>
                      <a:outerShdw blurRad="38100" dist="38100" dir="2700000" algn="tl">
                        <a:srgbClr val="000000">
                          <a:alpha val="43137"/>
                        </a:srgbClr>
                      </a:outerShdw>
                    </a:effectLst>
                    <a:latin typeface="Alexandria" pitchFamily="2" charset="-78"/>
                    <a:cs typeface="Alexandria" pitchFamily="2" charset="-78"/>
                  </a:rPr>
                  <a:t>تضارب الرسائل الإعلامية</a:t>
                </a:r>
                <a:endParaRPr lang="en-US" b="1" noProof="1">
                  <a:solidFill>
                    <a:srgbClr val="FFFFFF"/>
                  </a:solidFill>
                  <a:effectLst>
                    <a:outerShdw blurRad="38100" dist="38100" dir="2700000" algn="tl">
                      <a:srgbClr val="000000">
                        <a:alpha val="43137"/>
                      </a:srgbClr>
                    </a:outerShdw>
                  </a:effectLst>
                  <a:latin typeface="Alexandria" pitchFamily="2" charset="-78"/>
                  <a:cs typeface="Alexandria" pitchFamily="2" charset="-78"/>
                </a:endParaRPr>
              </a:p>
            </p:txBody>
          </p:sp>
        </p:grpSp>
        <p:sp>
          <p:nvSpPr>
            <p:cNvPr id="38" name="TextBox 37">
              <a:extLst>
                <a:ext uri="{FF2B5EF4-FFF2-40B4-BE49-F238E27FC236}">
                  <a16:creationId xmlns:a16="http://schemas.microsoft.com/office/drawing/2014/main" id="{D26B84AF-7175-48E6-3768-DA207FF64AE1}"/>
                </a:ext>
              </a:extLst>
            </p:cNvPr>
            <p:cNvSpPr txBox="1"/>
            <p:nvPr/>
          </p:nvSpPr>
          <p:spPr>
            <a:xfrm>
              <a:off x="2787877" y="3453453"/>
              <a:ext cx="6667850" cy="830997"/>
            </a:xfrm>
            <a:prstGeom prst="rect">
              <a:avLst/>
            </a:prstGeom>
            <a:noFill/>
          </p:spPr>
          <p:txBody>
            <a:bodyPr wrap="square" rtlCol="1">
              <a:spAutoFit/>
            </a:bodyPr>
            <a:lstStyle/>
            <a:p>
              <a:pPr algn="ctr" rtl="1"/>
              <a:r>
                <a:rPr lang="ar-EG" sz="2400" b="1" dirty="0">
                  <a:solidFill>
                    <a:srgbClr val="C00000"/>
                  </a:solidFill>
                  <a:latin typeface="Alexandria" pitchFamily="2" charset="-78"/>
                  <a:cs typeface="Alexandria" pitchFamily="2" charset="-78"/>
                </a:rPr>
                <a:t>10 تحديات تواجه العلاقات العامة في بناء الصورة الذهنية</a:t>
              </a:r>
            </a:p>
          </p:txBody>
        </p:sp>
        <p:sp>
          <p:nvSpPr>
            <p:cNvPr id="39" name="TextBox 38">
              <a:extLst>
                <a:ext uri="{FF2B5EF4-FFF2-40B4-BE49-F238E27FC236}">
                  <a16:creationId xmlns:a16="http://schemas.microsoft.com/office/drawing/2014/main" id="{8BC437A5-FB8E-521C-D2E8-25E09DC9D485}"/>
                </a:ext>
              </a:extLst>
            </p:cNvPr>
            <p:cNvSpPr txBox="1"/>
            <p:nvPr/>
          </p:nvSpPr>
          <p:spPr>
            <a:xfrm>
              <a:off x="7731459" y="1553566"/>
              <a:ext cx="435048" cy="461665"/>
            </a:xfrm>
            <a:prstGeom prst="rect">
              <a:avLst/>
            </a:prstGeom>
            <a:noFill/>
          </p:spPr>
          <p:txBody>
            <a:bodyPr wrap="square" rtlCol="1">
              <a:spAutoFit/>
            </a:bodyPr>
            <a:lstStyle/>
            <a:p>
              <a:pPr algn="ctr" rtl="1"/>
              <a:r>
                <a:rPr lang="en-US" sz="2400" b="1" dirty="0">
                  <a:latin typeface="Alexandria" pitchFamily="2" charset="-78"/>
                  <a:cs typeface="Alexandria" pitchFamily="2" charset="-78"/>
                </a:rPr>
                <a:t>1</a:t>
              </a:r>
              <a:endParaRPr lang="ar-EG" sz="2400" b="1" dirty="0">
                <a:latin typeface="Alexandria" pitchFamily="2" charset="-78"/>
                <a:cs typeface="Alexandria" pitchFamily="2" charset="-78"/>
              </a:endParaRPr>
            </a:p>
          </p:txBody>
        </p:sp>
        <p:sp>
          <p:nvSpPr>
            <p:cNvPr id="40" name="TextBox 39">
              <a:extLst>
                <a:ext uri="{FF2B5EF4-FFF2-40B4-BE49-F238E27FC236}">
                  <a16:creationId xmlns:a16="http://schemas.microsoft.com/office/drawing/2014/main" id="{E46640A6-3AF9-3367-7AC1-16653E11EBD9}"/>
                </a:ext>
              </a:extLst>
            </p:cNvPr>
            <p:cNvSpPr txBox="1"/>
            <p:nvPr/>
          </p:nvSpPr>
          <p:spPr>
            <a:xfrm>
              <a:off x="9371942" y="1623834"/>
              <a:ext cx="435048" cy="461665"/>
            </a:xfrm>
            <a:prstGeom prst="rect">
              <a:avLst/>
            </a:prstGeom>
            <a:noFill/>
          </p:spPr>
          <p:txBody>
            <a:bodyPr wrap="square" rtlCol="1">
              <a:spAutoFit/>
            </a:bodyPr>
            <a:lstStyle/>
            <a:p>
              <a:pPr algn="ctr" rtl="1"/>
              <a:r>
                <a:rPr lang="en-US" sz="2400" b="1" dirty="0">
                  <a:latin typeface="Alexandria" pitchFamily="2" charset="-78"/>
                  <a:cs typeface="Alexandria" pitchFamily="2" charset="-78"/>
                </a:rPr>
                <a:t>2</a:t>
              </a:r>
              <a:endParaRPr lang="ar-EG" sz="2400" b="1" dirty="0">
                <a:latin typeface="Alexandria" pitchFamily="2" charset="-78"/>
                <a:cs typeface="Alexandria" pitchFamily="2" charset="-78"/>
              </a:endParaRPr>
            </a:p>
          </p:txBody>
        </p:sp>
        <p:sp>
          <p:nvSpPr>
            <p:cNvPr id="41" name="TextBox 40">
              <a:extLst>
                <a:ext uri="{FF2B5EF4-FFF2-40B4-BE49-F238E27FC236}">
                  <a16:creationId xmlns:a16="http://schemas.microsoft.com/office/drawing/2014/main" id="{909205C3-613D-2F23-1918-5B0E2FC42792}"/>
                </a:ext>
              </a:extLst>
            </p:cNvPr>
            <p:cNvSpPr txBox="1"/>
            <p:nvPr/>
          </p:nvSpPr>
          <p:spPr>
            <a:xfrm>
              <a:off x="10377610" y="2923508"/>
              <a:ext cx="435048" cy="461665"/>
            </a:xfrm>
            <a:prstGeom prst="rect">
              <a:avLst/>
            </a:prstGeom>
            <a:noFill/>
          </p:spPr>
          <p:txBody>
            <a:bodyPr wrap="square" rtlCol="1">
              <a:spAutoFit/>
            </a:bodyPr>
            <a:lstStyle/>
            <a:p>
              <a:pPr algn="ctr" rtl="1"/>
              <a:r>
                <a:rPr lang="en-US" sz="2400" b="1" dirty="0">
                  <a:latin typeface="Alexandria" pitchFamily="2" charset="-78"/>
                  <a:cs typeface="Alexandria" pitchFamily="2" charset="-78"/>
                </a:rPr>
                <a:t>3</a:t>
              </a:r>
              <a:endParaRPr lang="ar-EG" sz="2400" b="1" dirty="0">
                <a:latin typeface="Alexandria" pitchFamily="2" charset="-78"/>
                <a:cs typeface="Alexandria" pitchFamily="2" charset="-78"/>
              </a:endParaRPr>
            </a:p>
          </p:txBody>
        </p:sp>
        <p:sp>
          <p:nvSpPr>
            <p:cNvPr id="42" name="TextBox 41">
              <a:extLst>
                <a:ext uri="{FF2B5EF4-FFF2-40B4-BE49-F238E27FC236}">
                  <a16:creationId xmlns:a16="http://schemas.microsoft.com/office/drawing/2014/main" id="{44B6F1DB-C509-2B31-16C3-1D4A06B62298}"/>
                </a:ext>
              </a:extLst>
            </p:cNvPr>
            <p:cNvSpPr txBox="1"/>
            <p:nvPr/>
          </p:nvSpPr>
          <p:spPr>
            <a:xfrm>
              <a:off x="9838496" y="4949629"/>
              <a:ext cx="716180" cy="461665"/>
            </a:xfrm>
            <a:prstGeom prst="rect">
              <a:avLst/>
            </a:prstGeom>
            <a:noFill/>
          </p:spPr>
          <p:txBody>
            <a:bodyPr wrap="square" rtlCol="1">
              <a:spAutoFit/>
            </a:bodyPr>
            <a:lstStyle/>
            <a:p>
              <a:pPr algn="ctr" rtl="1"/>
              <a:r>
                <a:rPr lang="en-US" sz="2400" b="1" dirty="0">
                  <a:latin typeface="Alexandria" pitchFamily="2" charset="-78"/>
                  <a:cs typeface="Alexandria" pitchFamily="2" charset="-78"/>
                </a:rPr>
                <a:t>4</a:t>
              </a:r>
              <a:endParaRPr lang="ar-EG" sz="2400" b="1" dirty="0">
                <a:latin typeface="Alexandria" pitchFamily="2" charset="-78"/>
                <a:cs typeface="Alexandria" pitchFamily="2" charset="-78"/>
              </a:endParaRPr>
            </a:p>
          </p:txBody>
        </p:sp>
        <p:sp>
          <p:nvSpPr>
            <p:cNvPr id="43" name="TextBox 42">
              <a:extLst>
                <a:ext uri="{FF2B5EF4-FFF2-40B4-BE49-F238E27FC236}">
                  <a16:creationId xmlns:a16="http://schemas.microsoft.com/office/drawing/2014/main" id="{E3366524-C79E-B74B-EABB-E4B5CEF954D3}"/>
                </a:ext>
              </a:extLst>
            </p:cNvPr>
            <p:cNvSpPr txBox="1"/>
            <p:nvPr/>
          </p:nvSpPr>
          <p:spPr>
            <a:xfrm>
              <a:off x="7790592" y="5852591"/>
              <a:ext cx="435048" cy="461665"/>
            </a:xfrm>
            <a:prstGeom prst="rect">
              <a:avLst/>
            </a:prstGeom>
            <a:noFill/>
          </p:spPr>
          <p:txBody>
            <a:bodyPr wrap="square" rtlCol="1">
              <a:spAutoFit/>
            </a:bodyPr>
            <a:lstStyle/>
            <a:p>
              <a:pPr algn="ctr" rtl="1"/>
              <a:r>
                <a:rPr lang="en-US" sz="2400" b="1" dirty="0">
                  <a:latin typeface="Alexandria" pitchFamily="2" charset="-78"/>
                  <a:cs typeface="Alexandria" pitchFamily="2" charset="-78"/>
                </a:rPr>
                <a:t>5</a:t>
              </a:r>
              <a:endParaRPr lang="ar-EG" sz="2400" b="1" dirty="0">
                <a:latin typeface="Alexandria" pitchFamily="2" charset="-78"/>
                <a:cs typeface="Alexandria" pitchFamily="2" charset="-78"/>
              </a:endParaRPr>
            </a:p>
          </p:txBody>
        </p:sp>
        <p:sp>
          <p:nvSpPr>
            <p:cNvPr id="44" name="TextBox 43">
              <a:extLst>
                <a:ext uri="{FF2B5EF4-FFF2-40B4-BE49-F238E27FC236}">
                  <a16:creationId xmlns:a16="http://schemas.microsoft.com/office/drawing/2014/main" id="{764F8F89-C2BE-A2FB-D5CA-10E9D1E4F23F}"/>
                </a:ext>
              </a:extLst>
            </p:cNvPr>
            <p:cNvSpPr txBox="1"/>
            <p:nvPr/>
          </p:nvSpPr>
          <p:spPr>
            <a:xfrm>
              <a:off x="3884201" y="5795386"/>
              <a:ext cx="435048" cy="461665"/>
            </a:xfrm>
            <a:prstGeom prst="rect">
              <a:avLst/>
            </a:prstGeom>
            <a:noFill/>
          </p:spPr>
          <p:txBody>
            <a:bodyPr wrap="square" rtlCol="1">
              <a:spAutoFit/>
            </a:bodyPr>
            <a:lstStyle/>
            <a:p>
              <a:pPr algn="ctr" rtl="1"/>
              <a:r>
                <a:rPr lang="en-US" sz="2400" b="1" dirty="0">
                  <a:latin typeface="Alexandria" pitchFamily="2" charset="-78"/>
                  <a:cs typeface="Alexandria" pitchFamily="2" charset="-78"/>
                </a:rPr>
                <a:t>6</a:t>
              </a:r>
              <a:endParaRPr lang="ar-EG" sz="2400" b="1" dirty="0">
                <a:latin typeface="Alexandria" pitchFamily="2" charset="-78"/>
                <a:cs typeface="Alexandria" pitchFamily="2" charset="-78"/>
              </a:endParaRPr>
            </a:p>
          </p:txBody>
        </p:sp>
        <p:sp>
          <p:nvSpPr>
            <p:cNvPr id="45" name="TextBox 44">
              <a:extLst>
                <a:ext uri="{FF2B5EF4-FFF2-40B4-BE49-F238E27FC236}">
                  <a16:creationId xmlns:a16="http://schemas.microsoft.com/office/drawing/2014/main" id="{E4691F50-AE62-9066-19E4-8F9BB6069F5A}"/>
                </a:ext>
              </a:extLst>
            </p:cNvPr>
            <p:cNvSpPr txBox="1"/>
            <p:nvPr/>
          </p:nvSpPr>
          <p:spPr>
            <a:xfrm>
              <a:off x="1611890" y="5020528"/>
              <a:ext cx="435048" cy="461665"/>
            </a:xfrm>
            <a:prstGeom prst="rect">
              <a:avLst/>
            </a:prstGeom>
            <a:noFill/>
          </p:spPr>
          <p:txBody>
            <a:bodyPr wrap="square" rtlCol="1">
              <a:spAutoFit/>
            </a:bodyPr>
            <a:lstStyle/>
            <a:p>
              <a:pPr algn="ctr" rtl="1"/>
              <a:r>
                <a:rPr lang="en-US" sz="2400" b="1" dirty="0">
                  <a:latin typeface="Alexandria" pitchFamily="2" charset="-78"/>
                  <a:cs typeface="Alexandria" pitchFamily="2" charset="-78"/>
                </a:rPr>
                <a:t>7</a:t>
              </a:r>
              <a:endParaRPr lang="ar-EG" sz="2400" b="1" dirty="0">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1AAA3C02-BA27-ECCF-6A77-75121126DC19}"/>
                </a:ext>
              </a:extLst>
            </p:cNvPr>
            <p:cNvSpPr txBox="1"/>
            <p:nvPr/>
          </p:nvSpPr>
          <p:spPr>
            <a:xfrm>
              <a:off x="1071857" y="2799039"/>
              <a:ext cx="435048" cy="461665"/>
            </a:xfrm>
            <a:prstGeom prst="rect">
              <a:avLst/>
            </a:prstGeom>
            <a:noFill/>
          </p:spPr>
          <p:txBody>
            <a:bodyPr wrap="square" rtlCol="1">
              <a:spAutoFit/>
            </a:bodyPr>
            <a:lstStyle/>
            <a:p>
              <a:pPr algn="ctr" rtl="1"/>
              <a:r>
                <a:rPr lang="en-US" sz="2400" b="1" dirty="0">
                  <a:latin typeface="Alexandria" pitchFamily="2" charset="-78"/>
                  <a:cs typeface="Alexandria" pitchFamily="2" charset="-78"/>
                </a:rPr>
                <a:t>8</a:t>
              </a:r>
              <a:endParaRPr lang="ar-EG" sz="2400" b="1" dirty="0">
                <a:latin typeface="Alexandria" pitchFamily="2" charset="-78"/>
                <a:cs typeface="Alexandria" pitchFamily="2" charset="-78"/>
              </a:endParaRPr>
            </a:p>
          </p:txBody>
        </p:sp>
        <p:sp>
          <p:nvSpPr>
            <p:cNvPr id="47" name="TextBox 46">
              <a:extLst>
                <a:ext uri="{FF2B5EF4-FFF2-40B4-BE49-F238E27FC236}">
                  <a16:creationId xmlns:a16="http://schemas.microsoft.com/office/drawing/2014/main" id="{33A2946F-78B4-7EF7-F8CF-63FDAEEBF7B8}"/>
                </a:ext>
              </a:extLst>
            </p:cNvPr>
            <p:cNvSpPr txBox="1"/>
            <p:nvPr/>
          </p:nvSpPr>
          <p:spPr>
            <a:xfrm>
              <a:off x="2915661" y="1551029"/>
              <a:ext cx="435048" cy="461665"/>
            </a:xfrm>
            <a:prstGeom prst="rect">
              <a:avLst/>
            </a:prstGeom>
            <a:noFill/>
          </p:spPr>
          <p:txBody>
            <a:bodyPr wrap="square" rtlCol="1">
              <a:spAutoFit/>
            </a:bodyPr>
            <a:lstStyle/>
            <a:p>
              <a:pPr algn="ctr" rtl="1"/>
              <a:r>
                <a:rPr lang="en-US" sz="2400" b="1" dirty="0">
                  <a:latin typeface="Alexandria" pitchFamily="2" charset="-78"/>
                  <a:cs typeface="Alexandria" pitchFamily="2" charset="-78"/>
                </a:rPr>
                <a:t>9</a:t>
              </a:r>
              <a:endParaRPr lang="ar-EG" sz="2400" b="1" dirty="0">
                <a:latin typeface="Alexandria" pitchFamily="2" charset="-78"/>
                <a:cs typeface="Alexandria" pitchFamily="2" charset="-78"/>
              </a:endParaRPr>
            </a:p>
          </p:txBody>
        </p:sp>
        <p:sp>
          <p:nvSpPr>
            <p:cNvPr id="48" name="TextBox 47">
              <a:extLst>
                <a:ext uri="{FF2B5EF4-FFF2-40B4-BE49-F238E27FC236}">
                  <a16:creationId xmlns:a16="http://schemas.microsoft.com/office/drawing/2014/main" id="{CAD1D052-94B2-87A9-B287-0954C5A0286C}"/>
                </a:ext>
              </a:extLst>
            </p:cNvPr>
            <p:cNvSpPr txBox="1"/>
            <p:nvPr/>
          </p:nvSpPr>
          <p:spPr>
            <a:xfrm>
              <a:off x="3800294" y="1527577"/>
              <a:ext cx="555379" cy="461665"/>
            </a:xfrm>
            <a:prstGeom prst="rect">
              <a:avLst/>
            </a:prstGeom>
            <a:noFill/>
          </p:spPr>
          <p:txBody>
            <a:bodyPr wrap="square" rtlCol="1">
              <a:spAutoFit/>
            </a:bodyPr>
            <a:lstStyle/>
            <a:p>
              <a:pPr algn="ctr" rtl="1"/>
              <a:r>
                <a:rPr lang="en-US" sz="2400" b="1" dirty="0">
                  <a:latin typeface="Alexandria" pitchFamily="2" charset="-78"/>
                  <a:cs typeface="Alexandria" pitchFamily="2" charset="-78"/>
                </a:rPr>
                <a:t>10</a:t>
              </a:r>
              <a:endParaRPr lang="ar-EG" sz="2400" b="1" dirty="0">
                <a:latin typeface="Alexandria" pitchFamily="2" charset="-78"/>
                <a:cs typeface="Alexandria" pitchFamily="2" charset="-78"/>
              </a:endParaRPr>
            </a:p>
          </p:txBody>
        </p:sp>
      </p:grpSp>
    </p:spTree>
    <p:extLst>
      <p:ext uri="{BB962C8B-B14F-4D97-AF65-F5344CB8AC3E}">
        <p14:creationId xmlns:p14="http://schemas.microsoft.com/office/powerpoint/2010/main" val="14537033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525C8-6998-1FF8-1619-53CAC85832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60FD69-EAE3-298F-07F8-7C97B09545E1}"/>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A3E02A8-117F-1243-17B3-A04914D86D47}"/>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F6ADAEF-B146-DFDA-32D0-D66E99AB1B0B}"/>
              </a:ext>
            </a:extLst>
          </p:cNvPr>
          <p:cNvSpPr/>
          <p:nvPr/>
        </p:nvSpPr>
        <p:spPr>
          <a:xfrm>
            <a:off x="152491" y="1323727"/>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7B571AB-A57A-A5F4-6447-EA938BF9F71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0798E21-AE9E-BE0D-41C3-7A98A2FB6F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88A1061-917C-9F69-943F-2C8371376ADC}"/>
              </a:ext>
            </a:extLst>
          </p:cNvPr>
          <p:cNvSpPr/>
          <p:nvPr/>
        </p:nvSpPr>
        <p:spPr>
          <a:xfrm>
            <a:off x="2402445" y="451697"/>
            <a:ext cx="9274419"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العلاقات العامة في بناء الصورة الذهنية</a:t>
            </a:r>
          </a:p>
        </p:txBody>
      </p:sp>
      <p:sp>
        <p:nvSpPr>
          <p:cNvPr id="7" name="TextBox 6">
            <a:extLst>
              <a:ext uri="{FF2B5EF4-FFF2-40B4-BE49-F238E27FC236}">
                <a16:creationId xmlns:a16="http://schemas.microsoft.com/office/drawing/2014/main" id="{4D1BD7F6-F89C-8DDA-47B7-6DA8C28F613F}"/>
              </a:ext>
            </a:extLst>
          </p:cNvPr>
          <p:cNvSpPr txBox="1"/>
          <p:nvPr/>
        </p:nvSpPr>
        <p:spPr>
          <a:xfrm>
            <a:off x="319343" y="1626624"/>
            <a:ext cx="11276912" cy="4615944"/>
          </a:xfrm>
          <a:prstGeom prst="rect">
            <a:avLst/>
          </a:prstGeom>
          <a:noFill/>
        </p:spPr>
        <p:txBody>
          <a:bodyPr wrap="square" rtlCol="1">
            <a:spAutoFit/>
          </a:bodyPr>
          <a:lstStyle/>
          <a:p>
            <a:pPr marL="342900" marR="0" lvl="0" indent="-342900" algn="just" defTabSz="914400" rtl="1" eaLnBrk="1" fontAlgn="auto" latinLnBrk="0" hangingPunct="1">
              <a:lnSpc>
                <a:spcPct val="150000"/>
              </a:lnSpc>
              <a:spcBef>
                <a:spcPts val="0"/>
              </a:spcBef>
              <a:spcAft>
                <a:spcPts val="0"/>
              </a:spcAft>
              <a:buClr>
                <a:srgbClr val="00B0F0"/>
              </a:buClr>
              <a:buSzTx/>
              <a:buFont typeface="+mj-lt"/>
              <a:buAutoNum type="arabicPeriod"/>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تعدد الجمهور وتباين توقعاته:</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تتعامل المؤسسة مع جماهير متعددة (عملاء، موظفين، مستثمرين، إعلام، مجتمع)، ولكل منهم توقعاته الخاصة، ما يصعّب بناء صورة موحدة ومقبولة للجميع.</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قد يتوقع الموظفون من الشركة دعمًا داخليًا، بينما يركز العملاء على جودة الخدمة، وقد يطالب الإعلام بالشفافية؛ وكل فئة تقيّم المؤسسة من منظور مختلف.</a:t>
            </a: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2. </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سرعة انتشار المعلومات (والشائعات) عبر الإعلام الرقمي:</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الإعلام الرقمي يتيح نشر المعلومات – صحيحة أو خاطئة – في لحظات، مما يجعل الصورة الذهنية عُرضة للتشويه السريع (التضليل الإعلامي).</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حادثة طارئة صغيرة في أحد فروع شركة عالمية تنتشر على تويتر بشكل سلبي، وتؤثر على صورتها العامة قبل أن تُتاح فرصة للرد أو التوضيح.</a:t>
            </a:r>
          </a:p>
        </p:txBody>
      </p:sp>
    </p:spTree>
    <p:extLst>
      <p:ext uri="{BB962C8B-B14F-4D97-AF65-F5344CB8AC3E}">
        <p14:creationId xmlns:p14="http://schemas.microsoft.com/office/powerpoint/2010/main" val="391747095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1ADD4-9BFC-401F-9251-0A046A00C41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D51FC2-3CC6-62F6-91F9-E072E77B973B}"/>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3565184-04D5-6D2B-70A2-F37BA5AF7767}"/>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927653-C509-227A-E635-988961D158CB}"/>
              </a:ext>
            </a:extLst>
          </p:cNvPr>
          <p:cNvSpPr/>
          <p:nvPr/>
        </p:nvSpPr>
        <p:spPr>
          <a:xfrm>
            <a:off x="152491" y="1323727"/>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22741FC-4804-FCA4-BFCD-EDAD69A6133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27DC776-7019-68EA-186B-1B0A6B554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896948E-5721-FE87-BF65-6135FA91F25C}"/>
              </a:ext>
            </a:extLst>
          </p:cNvPr>
          <p:cNvSpPr/>
          <p:nvPr/>
        </p:nvSpPr>
        <p:spPr>
          <a:xfrm>
            <a:off x="2402445" y="451697"/>
            <a:ext cx="9274419"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العلاقات العامة في بناء الصورة الذهنية</a:t>
            </a:r>
          </a:p>
        </p:txBody>
      </p:sp>
      <p:sp>
        <p:nvSpPr>
          <p:cNvPr id="7" name="TextBox 6">
            <a:extLst>
              <a:ext uri="{FF2B5EF4-FFF2-40B4-BE49-F238E27FC236}">
                <a16:creationId xmlns:a16="http://schemas.microsoft.com/office/drawing/2014/main" id="{EB7A6D7E-D3DA-AB21-5AAB-5BA3250795EB}"/>
              </a:ext>
            </a:extLst>
          </p:cNvPr>
          <p:cNvSpPr txBox="1"/>
          <p:nvPr/>
        </p:nvSpPr>
        <p:spPr>
          <a:xfrm>
            <a:off x="319343" y="1626624"/>
            <a:ext cx="11276912" cy="4615944"/>
          </a:xfrm>
          <a:prstGeom prst="rect">
            <a:avLst/>
          </a:prstGeom>
          <a:noFill/>
        </p:spPr>
        <p:txBody>
          <a:bodyPr wrap="square" rtlCol="1">
            <a:spAutoFit/>
          </a:bodyPr>
          <a:lstStyle/>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3. </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التحديات الداخلية (عدم اتساق الرسائل داخل المؤسسة):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عندما تكون هناك فجوة بين ما تروّج له العلاقات العامة وما يُمارَس داخل المؤسسة (مثل سلوك الموظفين أو الخدمات)، تتشوه الصورة الذهنية.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شركة تعلن عن "ثقافة الاحترام والمساواة"، بينما تعاني من مشاكل تمييز داخلي، مما يؤثر على صدقيتها في عيون الجمهور.</a:t>
            </a: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4. </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تغير الخوارزميات والسياسات الرقمية: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تعتمد العلاقات العامة على النشر عبر منصات رقمية، لكن هذه المنصات تُغيّر خوارزمياتها باستمرار، مما يؤثر على مدى وصول الرسائل للجمهور.</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فيسبوك قلل في 2018 من ظهور منشورات الصفحات غير الشخصية، مما قلّل الوصول العضوي لحملات التوعية والعلاقات العامة للمؤسسات.</a:t>
            </a:r>
          </a:p>
        </p:txBody>
      </p:sp>
    </p:spTree>
    <p:extLst>
      <p:ext uri="{BB962C8B-B14F-4D97-AF65-F5344CB8AC3E}">
        <p14:creationId xmlns:p14="http://schemas.microsoft.com/office/powerpoint/2010/main" val="336141049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DAEEE-C6AB-5C9D-D529-03E23F3B9B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DDCB29-66D3-0F7C-F8BB-7C2452A99B25}"/>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828B64C-C2F6-B13E-6CD2-320966766409}"/>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DEC3BD5-9260-44E2-FF68-5CD1B6D2CD16}"/>
              </a:ext>
            </a:extLst>
          </p:cNvPr>
          <p:cNvSpPr/>
          <p:nvPr/>
        </p:nvSpPr>
        <p:spPr>
          <a:xfrm>
            <a:off x="152491" y="1205073"/>
            <a:ext cx="11720167" cy="52820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081DAA8-9FBF-30E4-8F33-23519F5B578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D71137-7399-FE90-D13A-458C9ECC7B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917939D-F443-BA51-9C4B-EC489E606CFB}"/>
              </a:ext>
            </a:extLst>
          </p:cNvPr>
          <p:cNvSpPr/>
          <p:nvPr/>
        </p:nvSpPr>
        <p:spPr>
          <a:xfrm>
            <a:off x="2402445" y="451697"/>
            <a:ext cx="9274419"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العلاقات العامة في بناء الصورة الذهنية</a:t>
            </a:r>
          </a:p>
        </p:txBody>
      </p:sp>
      <p:sp>
        <p:nvSpPr>
          <p:cNvPr id="7" name="TextBox 6">
            <a:extLst>
              <a:ext uri="{FF2B5EF4-FFF2-40B4-BE49-F238E27FC236}">
                <a16:creationId xmlns:a16="http://schemas.microsoft.com/office/drawing/2014/main" id="{DF3AF85D-8ADA-5ED8-5121-859EE2788A3A}"/>
              </a:ext>
            </a:extLst>
          </p:cNvPr>
          <p:cNvSpPr txBox="1"/>
          <p:nvPr/>
        </p:nvSpPr>
        <p:spPr>
          <a:xfrm>
            <a:off x="235561" y="1122604"/>
            <a:ext cx="11554025" cy="5446940"/>
          </a:xfrm>
          <a:prstGeom prst="rect">
            <a:avLst/>
          </a:prstGeom>
          <a:noFill/>
        </p:spPr>
        <p:txBody>
          <a:bodyPr wrap="square" rtlCol="1">
            <a:spAutoFit/>
          </a:bodyPr>
          <a:lstStyle/>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5. </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التنافس الإعلامي وضجيج المحتوى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Media Noise</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ظل كثافة المحتوى الرقمي، تصبح مهمة إيصال الرسالة المطلوبة للجمهور أكثر صعوبة، وقد تضيع في زحام الرسائل الأخرى.</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مؤسسة تطلق حملة توعوية بيئية، لكنها تتزامن مع حملة تجارية ضخمة من علامة عالمية، فتنخفض فرص الوصول والتأثير.</a:t>
            </a: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6. </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الهجمات السيبرانية: محاولات تشويه السمعة واختراق الحسابات:</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تشكل الهجمات الإلكترونية تهديدًا حقيقيًا لصورة المؤسسات، حيث تستهدف الحسابات الرسمية بعمليات اختراق قد تؤدي إلى نشر محتوى مزيف أو مسيء، أو تسريب معلومات حساسة، مما يؤثر مباشرة على ثقة الجمهور ومصداقية العلامة.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تعرض حساب إحدى الشركات الوطنية على "تويتر" للاختراق، ونُشرت تغريدات مسيئة للمستهلكين، مما تسبب في موجة غضب شعبي، واضطرت الشركة لاحقًا إلى عقد مؤتمر اعتذار وبيان توضيحي لاستعادة ثقة الجمهور.</a:t>
            </a:r>
          </a:p>
        </p:txBody>
      </p:sp>
    </p:spTree>
    <p:extLst>
      <p:ext uri="{BB962C8B-B14F-4D97-AF65-F5344CB8AC3E}">
        <p14:creationId xmlns:p14="http://schemas.microsoft.com/office/powerpoint/2010/main" val="273566259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AC062-5716-5BC4-5EDC-6474BA8365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94F22DE-6C16-EEEF-30C8-D7A844DC926B}"/>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2B25E97-D8D9-0AF2-3A7B-C5D5FE8BD75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246D573-7626-6A67-33E6-9900182E3695}"/>
              </a:ext>
            </a:extLst>
          </p:cNvPr>
          <p:cNvSpPr/>
          <p:nvPr/>
        </p:nvSpPr>
        <p:spPr>
          <a:xfrm>
            <a:off x="152491" y="1323727"/>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3D7C8CD-17F7-F0D6-E047-FAC5624A447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FD9A867-8309-83F7-54F6-CA450B669D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E78A69B-F48A-A2B3-4C75-DD3960B59F03}"/>
              </a:ext>
            </a:extLst>
          </p:cNvPr>
          <p:cNvSpPr/>
          <p:nvPr/>
        </p:nvSpPr>
        <p:spPr>
          <a:xfrm>
            <a:off x="2402445" y="451697"/>
            <a:ext cx="9274419"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العلاقات العامة في بناء الصورة الذهنية</a:t>
            </a:r>
          </a:p>
        </p:txBody>
      </p:sp>
      <p:sp>
        <p:nvSpPr>
          <p:cNvPr id="7" name="TextBox 6">
            <a:extLst>
              <a:ext uri="{FF2B5EF4-FFF2-40B4-BE49-F238E27FC236}">
                <a16:creationId xmlns:a16="http://schemas.microsoft.com/office/drawing/2014/main" id="{9C0B0D60-D627-054D-75CA-CF7FF0FBBB76}"/>
              </a:ext>
            </a:extLst>
          </p:cNvPr>
          <p:cNvSpPr txBox="1"/>
          <p:nvPr/>
        </p:nvSpPr>
        <p:spPr>
          <a:xfrm>
            <a:off x="457544" y="1528040"/>
            <a:ext cx="11276912" cy="4615944"/>
          </a:xfrm>
          <a:prstGeom prst="rect">
            <a:avLst/>
          </a:prstGeom>
          <a:noFill/>
        </p:spPr>
        <p:txBody>
          <a:bodyPr wrap="square" rtlCol="1">
            <a:spAutoFit/>
          </a:bodyPr>
          <a:lstStyle/>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7. </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مقاومة الصورة السلبية السابقة (التاريخ المؤسسي):</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المؤسسات التي ارتبطت سابقًا بأزمات أو ممارسات سلبية تجد صعوبة في تعديل صورتها، مهما بذلت من جهود إعلامية.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شركات النفط الكبرى تحاول بناء صورة "بيئية مسؤولة"، لكن التاريخ المرتبط بالتلوث يجعل الجمهور يشكك في نواياها.</a:t>
            </a: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8. </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ضبابية الفرق بين الإعلان والعلاقات العامة: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الإعلام الرقمي، يصعب أحيانًا التمييز بين الرسائل الإعلانية والمحتوى الحقيقي للعلاقات العامة، مما يضعف مصداقية الرسالة.</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عندما يستخدم المؤثرون محتوى مدفوعًا دون الإفصاح عنه، يُنظر إلى المؤسسة على أنها تضلل الجمهور.</a:t>
            </a:r>
          </a:p>
        </p:txBody>
      </p:sp>
    </p:spTree>
    <p:extLst>
      <p:ext uri="{BB962C8B-B14F-4D97-AF65-F5344CB8AC3E}">
        <p14:creationId xmlns:p14="http://schemas.microsoft.com/office/powerpoint/2010/main" val="93697933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05692-6E82-1F01-505E-09263E4C4B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E053DA-F301-43D3-9CA0-0030A09E5CC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BEA5EB1-DA40-8CD4-0D7A-34D9253E3833}"/>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D4E400-188A-539C-286D-4E7C13E1B987}"/>
              </a:ext>
            </a:extLst>
          </p:cNvPr>
          <p:cNvSpPr/>
          <p:nvPr/>
        </p:nvSpPr>
        <p:spPr>
          <a:xfrm>
            <a:off x="152491" y="1323727"/>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4098131-41E2-13BA-6178-88DBB4A3426E}"/>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B3867C1-1320-685D-8374-CBC5FBB689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93AC0EE-C508-398C-0FCA-FA43D687C838}"/>
              </a:ext>
            </a:extLst>
          </p:cNvPr>
          <p:cNvSpPr/>
          <p:nvPr/>
        </p:nvSpPr>
        <p:spPr>
          <a:xfrm>
            <a:off x="2402445" y="451697"/>
            <a:ext cx="9274419"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التحديات التي تواجه العلاقات العامة في بناء الصورة الذهنية</a:t>
            </a:r>
          </a:p>
        </p:txBody>
      </p:sp>
      <p:sp>
        <p:nvSpPr>
          <p:cNvPr id="7" name="TextBox 6">
            <a:extLst>
              <a:ext uri="{FF2B5EF4-FFF2-40B4-BE49-F238E27FC236}">
                <a16:creationId xmlns:a16="http://schemas.microsoft.com/office/drawing/2014/main" id="{55749DB4-A372-B1D1-EDD7-65F03C87BED0}"/>
              </a:ext>
            </a:extLst>
          </p:cNvPr>
          <p:cNvSpPr txBox="1"/>
          <p:nvPr/>
        </p:nvSpPr>
        <p:spPr>
          <a:xfrm>
            <a:off x="374118" y="1374861"/>
            <a:ext cx="11419564" cy="5031442"/>
          </a:xfrm>
          <a:prstGeom prst="rect">
            <a:avLst/>
          </a:prstGeom>
          <a:noFill/>
        </p:spPr>
        <p:txBody>
          <a:bodyPr wrap="square" rtlCol="1">
            <a:spAutoFit/>
          </a:bodyPr>
          <a:lstStyle/>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9. </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التضارب في الرسائل الإعلامية عبر القنوات:</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عندما تختلف الرسائل الإعلامية التي تصدر عن المؤسسة عبر قنوات مختلفة (مثل الموقع الرسمي، تويتر، المؤتمرات الصحفية، تصريحات المسؤولين)، فإن هذا التضارب يربك الجمهور ويجعله يشكك في مصداقية المؤسسة وموقفها الحقيقي.</a:t>
            </a:r>
          </a:p>
          <a:p>
            <a:pPr marR="0" lvl="0" algn="just" defTabSz="914400" rtl="1" eaLnBrk="1" fontAlgn="auto" latinLnBrk="0" hangingPunct="1">
              <a:lnSpc>
                <a:spcPct val="150000"/>
              </a:lnSpc>
              <a:spcBef>
                <a:spcPts val="0"/>
              </a:spcBef>
              <a:spcAft>
                <a:spcPts val="0"/>
              </a:spcAft>
              <a:buClr>
                <a:srgbClr val="00B0F0"/>
              </a:buClr>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وزارة تُعلن عبر موقعها الرسمي عن إطلاق مشروع جديد في قطاع التعليم، بينما ينفي مسؤول رفيع في مقابلة إعلامية وجود أي خطط فورية للمشروع نفسه، مما يُربك المتابعين ويضعف الثقة.</a:t>
            </a:r>
          </a:p>
          <a:p>
            <a:pPr marR="0" lvl="0" algn="just" defTabSz="914400" rtl="1" eaLnBrk="1" fontAlgn="auto" latinLnBrk="0" hangingPunct="1">
              <a:lnSpc>
                <a:spcPct val="150000"/>
              </a:lnSpc>
              <a:spcBef>
                <a:spcPts val="0"/>
              </a:spcBef>
              <a:spcAft>
                <a:spcPts val="0"/>
              </a:spcAft>
              <a:buClr>
                <a:srgbClr val="00B0F0"/>
              </a:buClr>
              <a:buSzTx/>
              <a:tabLst/>
              <a:defRPr/>
            </a:pPr>
            <a:endParaRPr lang="ar-EG"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lang="ar-EG" b="1" dirty="0">
                <a:solidFill>
                  <a:srgbClr val="00B0F0"/>
                </a:solidFill>
                <a:latin typeface="Alexandria" pitchFamily="2" charset="-78"/>
                <a:cs typeface="Alexandria" pitchFamily="2" charset="-78"/>
              </a:rPr>
              <a:t>10. </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ضعف الشفافية والاعتراف بالأخطاء:</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الجمهور الرقمي يتوقع الشفافية والمساءلة. وإذا أخطأت المؤسسة ولم تتعامل بشفافية، ستتأثر صورتها سلبًا بسرعة.</a:t>
            </a:r>
          </a:p>
          <a:p>
            <a:pPr marL="0" marR="0" lvl="0" indent="0" algn="just" defTabSz="914400" rtl="1" eaLnBrk="1" fontAlgn="auto" latinLnBrk="0" hangingPunct="1">
              <a:lnSpc>
                <a:spcPct val="150000"/>
              </a:lnSpc>
              <a:spcBef>
                <a:spcPts val="0"/>
              </a:spcBef>
              <a:spcAft>
                <a:spcPts val="0"/>
              </a:spcAft>
              <a:buClr>
                <a:srgbClr val="00B0F0"/>
              </a:buClr>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شركات تجنبَت التعليق على أزمة بيئية أو أمنية، فتم تفسير الصمت بأنه "تجاهل" أو "تستر"، مما عزز صورة سلبية.</a:t>
            </a:r>
          </a:p>
        </p:txBody>
      </p:sp>
    </p:spTree>
    <p:extLst>
      <p:ext uri="{BB962C8B-B14F-4D97-AF65-F5344CB8AC3E}">
        <p14:creationId xmlns:p14="http://schemas.microsoft.com/office/powerpoint/2010/main" val="399319558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B8FE96-F99D-4E50-9C08-5FA63307E9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AB803D-92F9-9B9B-2259-404C6BE163A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8E32E3D-50A6-D4AA-36E6-E563FC959914}"/>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81B7275-3964-A476-2BEB-ACE312C3838A}"/>
              </a:ext>
            </a:extLst>
          </p:cNvPr>
          <p:cNvSpPr/>
          <p:nvPr/>
        </p:nvSpPr>
        <p:spPr>
          <a:xfrm>
            <a:off x="180431" y="1370020"/>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E119D07-C3CF-7C22-C445-2C4E94C51D5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905A3E5-8ED5-0F97-0E93-3F8D09C647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0C40772-6747-85D1-3B06-D6997CDAABC5}"/>
              </a:ext>
            </a:extLst>
          </p:cNvPr>
          <p:cNvSpPr/>
          <p:nvPr/>
        </p:nvSpPr>
        <p:spPr>
          <a:xfrm>
            <a:off x="2101109" y="480586"/>
            <a:ext cx="9274419"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أدوات قياس الصورة الذهنية في الإعلام الرقمي:</a:t>
            </a:r>
          </a:p>
        </p:txBody>
      </p:sp>
      <p:grpSp>
        <p:nvGrpSpPr>
          <p:cNvPr id="45" name="Group 44">
            <a:extLst>
              <a:ext uri="{FF2B5EF4-FFF2-40B4-BE49-F238E27FC236}">
                <a16:creationId xmlns:a16="http://schemas.microsoft.com/office/drawing/2014/main" id="{495E70DD-6B44-5A4C-343B-4A9C4026530E}"/>
              </a:ext>
            </a:extLst>
          </p:cNvPr>
          <p:cNvGrpSpPr/>
          <p:nvPr/>
        </p:nvGrpSpPr>
        <p:grpSpPr>
          <a:xfrm>
            <a:off x="336133" y="1546262"/>
            <a:ext cx="11408762" cy="4726661"/>
            <a:chOff x="2731145" y="1897635"/>
            <a:chExt cx="6729711" cy="3225765"/>
          </a:xfrm>
        </p:grpSpPr>
        <p:grpSp>
          <p:nvGrpSpPr>
            <p:cNvPr id="4" name="Group 3">
              <a:extLst>
                <a:ext uri="{FF2B5EF4-FFF2-40B4-BE49-F238E27FC236}">
                  <a16:creationId xmlns:a16="http://schemas.microsoft.com/office/drawing/2014/main" id="{2473A9C8-1CAB-9BD4-2ED7-B2250496DE01}"/>
                </a:ext>
              </a:extLst>
            </p:cNvPr>
            <p:cNvGrpSpPr/>
            <p:nvPr/>
          </p:nvGrpSpPr>
          <p:grpSpPr>
            <a:xfrm>
              <a:off x="2731145" y="1897635"/>
              <a:ext cx="1775080" cy="1775080"/>
              <a:chOff x="748074" y="2359415"/>
              <a:chExt cx="2139170" cy="2139170"/>
            </a:xfrm>
          </p:grpSpPr>
          <p:sp>
            <p:nvSpPr>
              <p:cNvPr id="6" name="Oval 5">
                <a:extLst>
                  <a:ext uri="{FF2B5EF4-FFF2-40B4-BE49-F238E27FC236}">
                    <a16:creationId xmlns:a16="http://schemas.microsoft.com/office/drawing/2014/main" id="{F3785DE8-AEAC-1614-6AF5-5A473037BDF7}"/>
                  </a:ext>
                </a:extLst>
              </p:cNvPr>
              <p:cNvSpPr/>
              <p:nvPr/>
            </p:nvSpPr>
            <p:spPr>
              <a:xfrm>
                <a:off x="1041657" y="2652998"/>
                <a:ext cx="1552004" cy="1552004"/>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8" name="Arc 7">
                <a:extLst>
                  <a:ext uri="{FF2B5EF4-FFF2-40B4-BE49-F238E27FC236}">
                    <a16:creationId xmlns:a16="http://schemas.microsoft.com/office/drawing/2014/main" id="{4C3414A2-CA72-D639-6755-24E378761A2E}"/>
                  </a:ext>
                </a:extLst>
              </p:cNvPr>
              <p:cNvSpPr/>
              <p:nvPr/>
            </p:nvSpPr>
            <p:spPr>
              <a:xfrm>
                <a:off x="748074" y="2359415"/>
                <a:ext cx="2139170" cy="2139170"/>
              </a:xfrm>
              <a:prstGeom prst="arc">
                <a:avLst>
                  <a:gd name="adj1" fmla="val 10811881"/>
                  <a:gd name="adj2" fmla="val 3056466"/>
                </a:avLst>
              </a:prstGeom>
              <a:ln w="57150" cap="rnd">
                <a:solidFill>
                  <a:srgbClr val="404040">
                    <a:alpha val="10196"/>
                  </a:srgbClr>
                </a:solidFill>
                <a:headEnd type="none"/>
                <a:tailEnd type="triangle" w="lg"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dirty="0">
                  <a:solidFill>
                    <a:srgbClr val="000000"/>
                  </a:solidFill>
                  <a:latin typeface="Calibri" panose="020F0502020204030204"/>
                </a:endParaRPr>
              </a:p>
            </p:txBody>
          </p:sp>
          <p:sp>
            <p:nvSpPr>
              <p:cNvPr id="9" name="Oval 8">
                <a:extLst>
                  <a:ext uri="{FF2B5EF4-FFF2-40B4-BE49-F238E27FC236}">
                    <a16:creationId xmlns:a16="http://schemas.microsoft.com/office/drawing/2014/main" id="{6AAEB478-C7D6-8318-3A05-80F39A3F9FB0}"/>
                  </a:ext>
                </a:extLst>
              </p:cNvPr>
              <p:cNvSpPr/>
              <p:nvPr/>
            </p:nvSpPr>
            <p:spPr>
              <a:xfrm>
                <a:off x="1236354" y="2847695"/>
                <a:ext cx="1162610" cy="1162610"/>
              </a:xfrm>
              <a:prstGeom prst="ellipse">
                <a:avLst/>
              </a:prstGeom>
              <a:gradFill>
                <a:gsLst>
                  <a:gs pos="0">
                    <a:schemeClr val="bg1"/>
                  </a:gs>
                  <a:gs pos="50000">
                    <a:schemeClr val="bg1">
                      <a:lumMod val="95000"/>
                    </a:schemeClr>
                  </a:gs>
                  <a:gs pos="100000">
                    <a:schemeClr val="bg1">
                      <a:lumMod val="85000"/>
                    </a:schemeClr>
                  </a:gs>
                </a:gsLst>
              </a:gradFill>
              <a:effectLst>
                <a:outerShdw blurRad="114300" dist="25400" dir="5400000" algn="ctr" rotWithShape="0">
                  <a:srgbClr val="000000">
                    <a:alpha val="42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sz="1350" dirty="0">
                  <a:solidFill>
                    <a:srgbClr val="FFFFFF"/>
                  </a:solidFill>
                  <a:latin typeface="Calibri" panose="020F0502020204030204"/>
                </a:endParaRPr>
              </a:p>
            </p:txBody>
          </p:sp>
        </p:grpSp>
        <p:grpSp>
          <p:nvGrpSpPr>
            <p:cNvPr id="10" name="Group 9">
              <a:extLst>
                <a:ext uri="{FF2B5EF4-FFF2-40B4-BE49-F238E27FC236}">
                  <a16:creationId xmlns:a16="http://schemas.microsoft.com/office/drawing/2014/main" id="{4BAA428E-24FB-D703-1403-3BD24A11504A}"/>
                </a:ext>
              </a:extLst>
            </p:cNvPr>
            <p:cNvGrpSpPr/>
            <p:nvPr/>
          </p:nvGrpSpPr>
          <p:grpSpPr>
            <a:xfrm>
              <a:off x="3722071" y="3348320"/>
              <a:ext cx="1775080" cy="1775080"/>
              <a:chOff x="2887244" y="2359415"/>
              <a:chExt cx="2139170" cy="2139170"/>
            </a:xfrm>
          </p:grpSpPr>
          <p:sp>
            <p:nvSpPr>
              <p:cNvPr id="11" name="Oval 10">
                <a:extLst>
                  <a:ext uri="{FF2B5EF4-FFF2-40B4-BE49-F238E27FC236}">
                    <a16:creationId xmlns:a16="http://schemas.microsoft.com/office/drawing/2014/main" id="{E4B60389-A2A6-25C5-4AD0-CC886DF9B28A}"/>
                  </a:ext>
                </a:extLst>
              </p:cNvPr>
              <p:cNvSpPr/>
              <p:nvPr/>
            </p:nvSpPr>
            <p:spPr>
              <a:xfrm>
                <a:off x="3180827" y="2652998"/>
                <a:ext cx="1552004" cy="1552004"/>
              </a:xfrm>
              <a:prstGeom prst="ellipse">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2" name="Arc 11">
                <a:extLst>
                  <a:ext uri="{FF2B5EF4-FFF2-40B4-BE49-F238E27FC236}">
                    <a16:creationId xmlns:a16="http://schemas.microsoft.com/office/drawing/2014/main" id="{27AF8BBA-B505-2B65-BD5F-2C72EE214A68}"/>
                  </a:ext>
                </a:extLst>
              </p:cNvPr>
              <p:cNvSpPr/>
              <p:nvPr/>
            </p:nvSpPr>
            <p:spPr>
              <a:xfrm>
                <a:off x="2887244" y="2359415"/>
                <a:ext cx="2139170" cy="2139170"/>
              </a:xfrm>
              <a:prstGeom prst="arc">
                <a:avLst>
                  <a:gd name="adj1" fmla="val 18253836"/>
                  <a:gd name="adj2" fmla="val 13796848"/>
                </a:avLst>
              </a:prstGeom>
              <a:ln w="57150" cap="rnd">
                <a:solidFill>
                  <a:srgbClr val="404040">
                    <a:alpha val="20000"/>
                  </a:srgbClr>
                </a:solidFill>
                <a:headEnd type="triangl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solidFill>
                    <a:srgbClr val="000000"/>
                  </a:solidFill>
                  <a:latin typeface="Calibri" panose="020F0502020204030204"/>
                </a:endParaRPr>
              </a:p>
            </p:txBody>
          </p:sp>
          <p:sp>
            <p:nvSpPr>
              <p:cNvPr id="13" name="Oval 12">
                <a:extLst>
                  <a:ext uri="{FF2B5EF4-FFF2-40B4-BE49-F238E27FC236}">
                    <a16:creationId xmlns:a16="http://schemas.microsoft.com/office/drawing/2014/main" id="{50847AA1-747B-59BE-F1FE-48DD952520E2}"/>
                  </a:ext>
                </a:extLst>
              </p:cNvPr>
              <p:cNvSpPr/>
              <p:nvPr/>
            </p:nvSpPr>
            <p:spPr>
              <a:xfrm>
                <a:off x="3375522" y="2847695"/>
                <a:ext cx="1162610" cy="1162610"/>
              </a:xfrm>
              <a:prstGeom prst="ellipse">
                <a:avLst/>
              </a:prstGeom>
              <a:gradFill>
                <a:gsLst>
                  <a:gs pos="0">
                    <a:schemeClr val="bg1"/>
                  </a:gs>
                  <a:gs pos="50000">
                    <a:schemeClr val="bg1">
                      <a:lumMod val="95000"/>
                    </a:schemeClr>
                  </a:gs>
                  <a:gs pos="100000">
                    <a:schemeClr val="bg1">
                      <a:lumMod val="85000"/>
                    </a:schemeClr>
                  </a:gs>
                </a:gsLst>
              </a:gradFill>
              <a:effectLst>
                <a:outerShdw blurRad="114300" dist="25400" dir="5400000" algn="ctr" rotWithShape="0">
                  <a:srgbClr val="000000">
                    <a:alpha val="42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grpSp>
        <p:grpSp>
          <p:nvGrpSpPr>
            <p:cNvPr id="14" name="Group 13">
              <a:extLst>
                <a:ext uri="{FF2B5EF4-FFF2-40B4-BE49-F238E27FC236}">
                  <a16:creationId xmlns:a16="http://schemas.microsoft.com/office/drawing/2014/main" id="{5904331E-EC6F-FBF0-7DE8-4819FE4E3D66}"/>
                </a:ext>
              </a:extLst>
            </p:cNvPr>
            <p:cNvGrpSpPr/>
            <p:nvPr/>
          </p:nvGrpSpPr>
          <p:grpSpPr>
            <a:xfrm>
              <a:off x="4712997" y="1897635"/>
              <a:ext cx="1775080" cy="1775080"/>
              <a:chOff x="748074" y="2359415"/>
              <a:chExt cx="2139170" cy="2139170"/>
            </a:xfrm>
          </p:grpSpPr>
          <p:sp>
            <p:nvSpPr>
              <p:cNvPr id="15" name="Oval 14">
                <a:extLst>
                  <a:ext uri="{FF2B5EF4-FFF2-40B4-BE49-F238E27FC236}">
                    <a16:creationId xmlns:a16="http://schemas.microsoft.com/office/drawing/2014/main" id="{A390B2DD-3C04-42F5-C52D-5E8EE052D20E}"/>
                  </a:ext>
                </a:extLst>
              </p:cNvPr>
              <p:cNvSpPr/>
              <p:nvPr/>
            </p:nvSpPr>
            <p:spPr>
              <a:xfrm>
                <a:off x="1041657" y="2652998"/>
                <a:ext cx="1552004" cy="1552004"/>
              </a:xfrm>
              <a:prstGeom prst="ellipse">
                <a:avLst/>
              </a:prstGeom>
              <a:solidFill>
                <a:srgbClr val="B48900"/>
              </a:solidFill>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sz="1350" dirty="0">
                  <a:solidFill>
                    <a:srgbClr val="FFFFFF"/>
                  </a:solidFill>
                  <a:latin typeface="Calibri" panose="020F0502020204030204"/>
                </a:endParaRPr>
              </a:p>
            </p:txBody>
          </p:sp>
          <p:sp>
            <p:nvSpPr>
              <p:cNvPr id="16" name="Arc 15">
                <a:extLst>
                  <a:ext uri="{FF2B5EF4-FFF2-40B4-BE49-F238E27FC236}">
                    <a16:creationId xmlns:a16="http://schemas.microsoft.com/office/drawing/2014/main" id="{AF563829-75F0-3ECD-0B97-E2690E8F0975}"/>
                  </a:ext>
                </a:extLst>
              </p:cNvPr>
              <p:cNvSpPr/>
              <p:nvPr/>
            </p:nvSpPr>
            <p:spPr>
              <a:xfrm>
                <a:off x="748074" y="2359415"/>
                <a:ext cx="2139170" cy="2139170"/>
              </a:xfrm>
              <a:prstGeom prst="arc">
                <a:avLst>
                  <a:gd name="adj1" fmla="val 8334507"/>
                  <a:gd name="adj2" fmla="val 3056466"/>
                </a:avLst>
              </a:prstGeom>
              <a:ln w="57150" cap="rnd">
                <a:solidFill>
                  <a:srgbClr val="404040">
                    <a:alpha val="25098"/>
                  </a:srgbClr>
                </a:solidFill>
                <a:headEnd type="none"/>
                <a:tailEnd type="triangle" w="lg"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solidFill>
                    <a:srgbClr val="000000"/>
                  </a:solidFill>
                  <a:latin typeface="Calibri" panose="020F0502020204030204"/>
                </a:endParaRPr>
              </a:p>
            </p:txBody>
          </p:sp>
          <p:sp>
            <p:nvSpPr>
              <p:cNvPr id="17" name="Oval 16">
                <a:extLst>
                  <a:ext uri="{FF2B5EF4-FFF2-40B4-BE49-F238E27FC236}">
                    <a16:creationId xmlns:a16="http://schemas.microsoft.com/office/drawing/2014/main" id="{A674D1D0-37DE-41DC-8F55-4B096CF99881}"/>
                  </a:ext>
                </a:extLst>
              </p:cNvPr>
              <p:cNvSpPr/>
              <p:nvPr/>
            </p:nvSpPr>
            <p:spPr>
              <a:xfrm>
                <a:off x="1236354" y="2847695"/>
                <a:ext cx="1162610" cy="1162610"/>
              </a:xfrm>
              <a:prstGeom prst="ellipse">
                <a:avLst/>
              </a:prstGeom>
              <a:gradFill>
                <a:gsLst>
                  <a:gs pos="0">
                    <a:schemeClr val="bg1"/>
                  </a:gs>
                  <a:gs pos="50000">
                    <a:schemeClr val="bg1">
                      <a:lumMod val="95000"/>
                    </a:schemeClr>
                  </a:gs>
                  <a:gs pos="100000">
                    <a:schemeClr val="bg1">
                      <a:lumMod val="85000"/>
                    </a:schemeClr>
                  </a:gs>
                </a:gsLst>
              </a:gradFill>
              <a:effectLst>
                <a:outerShdw blurRad="114300" dist="25400" dir="5400000" algn="ctr" rotWithShape="0">
                  <a:srgbClr val="000000">
                    <a:alpha val="42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grpSp>
        <p:grpSp>
          <p:nvGrpSpPr>
            <p:cNvPr id="19" name="Group 18">
              <a:extLst>
                <a:ext uri="{FF2B5EF4-FFF2-40B4-BE49-F238E27FC236}">
                  <a16:creationId xmlns:a16="http://schemas.microsoft.com/office/drawing/2014/main" id="{E61A0F36-9B7E-1865-8E36-5781D8F2185E}"/>
                </a:ext>
              </a:extLst>
            </p:cNvPr>
            <p:cNvGrpSpPr/>
            <p:nvPr/>
          </p:nvGrpSpPr>
          <p:grpSpPr>
            <a:xfrm>
              <a:off x="5703924" y="3348320"/>
              <a:ext cx="1775080" cy="1775080"/>
              <a:chOff x="2887244" y="2359415"/>
              <a:chExt cx="2139170" cy="2139170"/>
            </a:xfrm>
          </p:grpSpPr>
          <p:sp>
            <p:nvSpPr>
              <p:cNvPr id="20" name="Oval 19">
                <a:extLst>
                  <a:ext uri="{FF2B5EF4-FFF2-40B4-BE49-F238E27FC236}">
                    <a16:creationId xmlns:a16="http://schemas.microsoft.com/office/drawing/2014/main" id="{37BEAE52-6162-7B3F-6786-4DBB98950741}"/>
                  </a:ext>
                </a:extLst>
              </p:cNvPr>
              <p:cNvSpPr/>
              <p:nvPr/>
            </p:nvSpPr>
            <p:spPr>
              <a:xfrm>
                <a:off x="3180827" y="2652998"/>
                <a:ext cx="1552004" cy="1552004"/>
              </a:xfrm>
              <a:prstGeom prst="ellipse">
                <a:avLst/>
              </a:prstGeom>
              <a:solidFill>
                <a:schemeClr val="accent2">
                  <a:lumMod val="50000"/>
                </a:schemeClr>
              </a:solidFill>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sz="1350" dirty="0">
                  <a:solidFill>
                    <a:srgbClr val="FFFFFF"/>
                  </a:solidFill>
                  <a:latin typeface="Calibri" panose="020F0502020204030204"/>
                </a:endParaRPr>
              </a:p>
            </p:txBody>
          </p:sp>
          <p:sp>
            <p:nvSpPr>
              <p:cNvPr id="21" name="Arc 20">
                <a:extLst>
                  <a:ext uri="{FF2B5EF4-FFF2-40B4-BE49-F238E27FC236}">
                    <a16:creationId xmlns:a16="http://schemas.microsoft.com/office/drawing/2014/main" id="{638EEEC3-0239-E245-0E95-B9A9782918D0}"/>
                  </a:ext>
                </a:extLst>
              </p:cNvPr>
              <p:cNvSpPr/>
              <p:nvPr/>
            </p:nvSpPr>
            <p:spPr>
              <a:xfrm>
                <a:off x="2887244" y="2359415"/>
                <a:ext cx="2139170" cy="2139170"/>
              </a:xfrm>
              <a:prstGeom prst="arc">
                <a:avLst>
                  <a:gd name="adj1" fmla="val 18253836"/>
                  <a:gd name="adj2" fmla="val 13796848"/>
                </a:avLst>
              </a:prstGeom>
              <a:ln w="57150" cap="rnd">
                <a:solidFill>
                  <a:srgbClr val="404040">
                    <a:alpha val="30196"/>
                  </a:srgbClr>
                </a:solidFill>
                <a:headEnd type="triangl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solidFill>
                    <a:srgbClr val="000000"/>
                  </a:solidFill>
                  <a:latin typeface="Calibri" panose="020F0502020204030204"/>
                </a:endParaRPr>
              </a:p>
            </p:txBody>
          </p:sp>
          <p:sp>
            <p:nvSpPr>
              <p:cNvPr id="22" name="Oval 21">
                <a:extLst>
                  <a:ext uri="{FF2B5EF4-FFF2-40B4-BE49-F238E27FC236}">
                    <a16:creationId xmlns:a16="http://schemas.microsoft.com/office/drawing/2014/main" id="{014E2538-7BC7-D997-0492-9999A4FB7F16}"/>
                  </a:ext>
                </a:extLst>
              </p:cNvPr>
              <p:cNvSpPr/>
              <p:nvPr/>
            </p:nvSpPr>
            <p:spPr>
              <a:xfrm>
                <a:off x="3375524" y="2847695"/>
                <a:ext cx="1162610" cy="1162610"/>
              </a:xfrm>
              <a:prstGeom prst="ellipse">
                <a:avLst/>
              </a:prstGeom>
              <a:gradFill>
                <a:gsLst>
                  <a:gs pos="0">
                    <a:schemeClr val="bg1"/>
                  </a:gs>
                  <a:gs pos="50000">
                    <a:schemeClr val="bg1">
                      <a:lumMod val="95000"/>
                    </a:schemeClr>
                  </a:gs>
                  <a:gs pos="100000">
                    <a:schemeClr val="bg1">
                      <a:lumMod val="85000"/>
                    </a:schemeClr>
                  </a:gs>
                </a:gsLst>
              </a:gradFill>
              <a:effectLst>
                <a:outerShdw blurRad="114300" dist="25400" dir="5400000" algn="ctr" rotWithShape="0">
                  <a:srgbClr val="000000">
                    <a:alpha val="42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grpSp>
        <p:grpSp>
          <p:nvGrpSpPr>
            <p:cNvPr id="24" name="Group 23">
              <a:extLst>
                <a:ext uri="{FF2B5EF4-FFF2-40B4-BE49-F238E27FC236}">
                  <a16:creationId xmlns:a16="http://schemas.microsoft.com/office/drawing/2014/main" id="{2707746F-8AAC-99C4-0A12-1AE843AB6BF4}"/>
                </a:ext>
              </a:extLst>
            </p:cNvPr>
            <p:cNvGrpSpPr/>
            <p:nvPr/>
          </p:nvGrpSpPr>
          <p:grpSpPr>
            <a:xfrm>
              <a:off x="6694850" y="1897635"/>
              <a:ext cx="1775080" cy="1775080"/>
              <a:chOff x="748074" y="2359415"/>
              <a:chExt cx="2139170" cy="2139170"/>
            </a:xfrm>
          </p:grpSpPr>
          <p:sp>
            <p:nvSpPr>
              <p:cNvPr id="26" name="Oval 25">
                <a:extLst>
                  <a:ext uri="{FF2B5EF4-FFF2-40B4-BE49-F238E27FC236}">
                    <a16:creationId xmlns:a16="http://schemas.microsoft.com/office/drawing/2014/main" id="{25FB8EFF-80C4-9654-8B7E-52B984656006}"/>
                  </a:ext>
                </a:extLst>
              </p:cNvPr>
              <p:cNvSpPr/>
              <p:nvPr/>
            </p:nvSpPr>
            <p:spPr>
              <a:xfrm>
                <a:off x="1041657" y="2652998"/>
                <a:ext cx="1552004" cy="1552004"/>
              </a:xfrm>
              <a:prstGeom prst="ellipse">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27" name="Arc 26">
                <a:extLst>
                  <a:ext uri="{FF2B5EF4-FFF2-40B4-BE49-F238E27FC236}">
                    <a16:creationId xmlns:a16="http://schemas.microsoft.com/office/drawing/2014/main" id="{CD58A61C-3F54-5BCA-5C50-0C3268E8550A}"/>
                  </a:ext>
                </a:extLst>
              </p:cNvPr>
              <p:cNvSpPr/>
              <p:nvPr/>
            </p:nvSpPr>
            <p:spPr>
              <a:xfrm>
                <a:off x="748074" y="2359415"/>
                <a:ext cx="2139170" cy="2139170"/>
              </a:xfrm>
              <a:prstGeom prst="arc">
                <a:avLst>
                  <a:gd name="adj1" fmla="val 8334507"/>
                  <a:gd name="adj2" fmla="val 3056466"/>
                </a:avLst>
              </a:prstGeom>
              <a:ln w="57150" cap="rnd">
                <a:solidFill>
                  <a:srgbClr val="404040">
                    <a:alpha val="34902"/>
                  </a:srgbClr>
                </a:solidFill>
                <a:headEnd type="none"/>
                <a:tailEnd type="triangle" w="lg"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solidFill>
                    <a:srgbClr val="000000"/>
                  </a:solidFill>
                  <a:latin typeface="Calibri" panose="020F0502020204030204"/>
                </a:endParaRPr>
              </a:p>
            </p:txBody>
          </p:sp>
          <p:sp>
            <p:nvSpPr>
              <p:cNvPr id="28" name="Oval 27">
                <a:extLst>
                  <a:ext uri="{FF2B5EF4-FFF2-40B4-BE49-F238E27FC236}">
                    <a16:creationId xmlns:a16="http://schemas.microsoft.com/office/drawing/2014/main" id="{0945DA44-381D-FCF0-595C-26030ED68E73}"/>
                  </a:ext>
                </a:extLst>
              </p:cNvPr>
              <p:cNvSpPr/>
              <p:nvPr/>
            </p:nvSpPr>
            <p:spPr>
              <a:xfrm>
                <a:off x="1236354" y="2847695"/>
                <a:ext cx="1162610" cy="1162610"/>
              </a:xfrm>
              <a:prstGeom prst="ellipse">
                <a:avLst/>
              </a:prstGeom>
              <a:gradFill>
                <a:gsLst>
                  <a:gs pos="0">
                    <a:schemeClr val="bg1"/>
                  </a:gs>
                  <a:gs pos="50000">
                    <a:schemeClr val="bg1">
                      <a:lumMod val="95000"/>
                    </a:schemeClr>
                  </a:gs>
                  <a:gs pos="100000">
                    <a:schemeClr val="bg1">
                      <a:lumMod val="85000"/>
                    </a:schemeClr>
                  </a:gs>
                </a:gsLst>
              </a:gradFill>
              <a:effectLst>
                <a:outerShdw blurRad="114300" dist="25400" dir="5400000" algn="ctr" rotWithShape="0">
                  <a:srgbClr val="000000">
                    <a:alpha val="42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grpSp>
        <p:grpSp>
          <p:nvGrpSpPr>
            <p:cNvPr id="29" name="Group 28">
              <a:extLst>
                <a:ext uri="{FF2B5EF4-FFF2-40B4-BE49-F238E27FC236}">
                  <a16:creationId xmlns:a16="http://schemas.microsoft.com/office/drawing/2014/main" id="{DCB3F261-23E3-E140-1BCB-34998FD163F2}"/>
                </a:ext>
              </a:extLst>
            </p:cNvPr>
            <p:cNvGrpSpPr/>
            <p:nvPr/>
          </p:nvGrpSpPr>
          <p:grpSpPr>
            <a:xfrm>
              <a:off x="7685776" y="3348320"/>
              <a:ext cx="1775080" cy="1775080"/>
              <a:chOff x="2887244" y="2359415"/>
              <a:chExt cx="2139170" cy="2139170"/>
            </a:xfrm>
          </p:grpSpPr>
          <p:sp>
            <p:nvSpPr>
              <p:cNvPr id="30" name="Oval 29">
                <a:extLst>
                  <a:ext uri="{FF2B5EF4-FFF2-40B4-BE49-F238E27FC236}">
                    <a16:creationId xmlns:a16="http://schemas.microsoft.com/office/drawing/2014/main" id="{42A2A9E6-6AD2-08F7-E9AD-86B43B622737}"/>
                  </a:ext>
                </a:extLst>
              </p:cNvPr>
              <p:cNvSpPr/>
              <p:nvPr/>
            </p:nvSpPr>
            <p:spPr>
              <a:xfrm>
                <a:off x="3180827" y="2652998"/>
                <a:ext cx="1552004" cy="1552004"/>
              </a:xfrm>
              <a:prstGeom prst="ellipse">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31" name="Arc 30">
                <a:extLst>
                  <a:ext uri="{FF2B5EF4-FFF2-40B4-BE49-F238E27FC236}">
                    <a16:creationId xmlns:a16="http://schemas.microsoft.com/office/drawing/2014/main" id="{B907D6F1-4513-5268-7084-C2F73E2EEC00}"/>
                  </a:ext>
                </a:extLst>
              </p:cNvPr>
              <p:cNvSpPr/>
              <p:nvPr/>
            </p:nvSpPr>
            <p:spPr>
              <a:xfrm>
                <a:off x="2887244" y="2359415"/>
                <a:ext cx="2139170" cy="2139170"/>
              </a:xfrm>
              <a:prstGeom prst="arc">
                <a:avLst>
                  <a:gd name="adj1" fmla="val 767373"/>
                  <a:gd name="adj2" fmla="val 13796848"/>
                </a:avLst>
              </a:prstGeom>
              <a:ln w="57150" cap="rnd">
                <a:solidFill>
                  <a:srgbClr val="404040">
                    <a:alpha val="40000"/>
                  </a:srgbClr>
                </a:solidFill>
                <a:headEnd type="triangle" w="lg" len="med"/>
                <a:tailEnd type="none" w="lg"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solidFill>
                    <a:srgbClr val="000000"/>
                  </a:solidFill>
                  <a:latin typeface="Calibri" panose="020F0502020204030204"/>
                </a:endParaRPr>
              </a:p>
            </p:txBody>
          </p:sp>
          <p:sp>
            <p:nvSpPr>
              <p:cNvPr id="32" name="Oval 31">
                <a:extLst>
                  <a:ext uri="{FF2B5EF4-FFF2-40B4-BE49-F238E27FC236}">
                    <a16:creationId xmlns:a16="http://schemas.microsoft.com/office/drawing/2014/main" id="{AF3C7DC9-CA3C-CAED-D493-407555CD2875}"/>
                  </a:ext>
                </a:extLst>
              </p:cNvPr>
              <p:cNvSpPr/>
              <p:nvPr/>
            </p:nvSpPr>
            <p:spPr>
              <a:xfrm>
                <a:off x="3375524" y="2847695"/>
                <a:ext cx="1162610" cy="1162610"/>
              </a:xfrm>
              <a:prstGeom prst="ellipse">
                <a:avLst/>
              </a:prstGeom>
              <a:gradFill>
                <a:gsLst>
                  <a:gs pos="0">
                    <a:schemeClr val="bg1"/>
                  </a:gs>
                  <a:gs pos="50000">
                    <a:schemeClr val="bg1">
                      <a:lumMod val="95000"/>
                    </a:schemeClr>
                  </a:gs>
                  <a:gs pos="100000">
                    <a:schemeClr val="bg1">
                      <a:lumMod val="85000"/>
                    </a:schemeClr>
                  </a:gs>
                </a:gsLst>
              </a:gradFill>
              <a:effectLst>
                <a:outerShdw blurRad="114300" dist="25400" dir="5400000" algn="ctr" rotWithShape="0">
                  <a:srgbClr val="000000">
                    <a:alpha val="42000"/>
                  </a:srgb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grpSp>
      </p:grpSp>
      <p:sp>
        <p:nvSpPr>
          <p:cNvPr id="48" name="TextBox 47">
            <a:extLst>
              <a:ext uri="{FF2B5EF4-FFF2-40B4-BE49-F238E27FC236}">
                <a16:creationId xmlns:a16="http://schemas.microsoft.com/office/drawing/2014/main" id="{6C44EB5A-154C-6E1E-B043-47656105D456}"/>
              </a:ext>
            </a:extLst>
          </p:cNvPr>
          <p:cNvSpPr txBox="1"/>
          <p:nvPr/>
        </p:nvSpPr>
        <p:spPr>
          <a:xfrm>
            <a:off x="1000149" y="2450537"/>
            <a:ext cx="1626030" cy="830997"/>
          </a:xfrm>
          <a:prstGeom prst="rect">
            <a:avLst/>
          </a:prstGeom>
          <a:noFill/>
        </p:spPr>
        <p:txBody>
          <a:bodyPr wrap="square">
            <a:spAutoFit/>
          </a:bodyPr>
          <a:lstStyle/>
          <a:p>
            <a:pPr algn="ctr" rtl="1"/>
            <a:r>
              <a:rPr lang="ar-EG" sz="1600" b="1" dirty="0">
                <a:solidFill>
                  <a:srgbClr val="0070C0"/>
                </a:solidFill>
                <a:latin typeface="Alexandria" pitchFamily="2" charset="-78"/>
                <a:cs typeface="Alexandria" pitchFamily="2" charset="-78"/>
              </a:rPr>
              <a:t>تحليل وسائل التواصل الاجتماعي</a:t>
            </a:r>
          </a:p>
        </p:txBody>
      </p:sp>
      <p:sp>
        <p:nvSpPr>
          <p:cNvPr id="50" name="TextBox 49">
            <a:extLst>
              <a:ext uri="{FF2B5EF4-FFF2-40B4-BE49-F238E27FC236}">
                <a16:creationId xmlns:a16="http://schemas.microsoft.com/office/drawing/2014/main" id="{E181D0C0-0B90-ADD5-372F-8B9AC818B4E1}"/>
              </a:ext>
            </a:extLst>
          </p:cNvPr>
          <p:cNvSpPr txBox="1"/>
          <p:nvPr/>
        </p:nvSpPr>
        <p:spPr>
          <a:xfrm>
            <a:off x="2678105" y="4424455"/>
            <a:ext cx="1724306" cy="923330"/>
          </a:xfrm>
          <a:prstGeom prst="rect">
            <a:avLst/>
          </a:prstGeom>
          <a:noFill/>
        </p:spPr>
        <p:txBody>
          <a:bodyPr wrap="square">
            <a:spAutoFit/>
          </a:bodyPr>
          <a:lstStyle/>
          <a:p>
            <a:pPr algn="ctr" rtl="1"/>
            <a:r>
              <a:rPr lang="ar-EG" b="1" dirty="0">
                <a:solidFill>
                  <a:srgbClr val="F47E31"/>
                </a:solidFill>
                <a:latin typeface="Alexandria" pitchFamily="2" charset="-78"/>
                <a:cs typeface="Alexandria" pitchFamily="2" charset="-78"/>
              </a:rPr>
              <a:t>تحليل مؤشرات الأداء الرقمي</a:t>
            </a:r>
          </a:p>
        </p:txBody>
      </p:sp>
      <p:sp>
        <p:nvSpPr>
          <p:cNvPr id="52" name="TextBox 51">
            <a:extLst>
              <a:ext uri="{FF2B5EF4-FFF2-40B4-BE49-F238E27FC236}">
                <a16:creationId xmlns:a16="http://schemas.microsoft.com/office/drawing/2014/main" id="{C4EB5343-1D53-BA75-BBB3-6E2A7363401C}"/>
              </a:ext>
            </a:extLst>
          </p:cNvPr>
          <p:cNvSpPr txBox="1"/>
          <p:nvPr/>
        </p:nvSpPr>
        <p:spPr>
          <a:xfrm>
            <a:off x="4450445" y="2208678"/>
            <a:ext cx="1539370" cy="1200329"/>
          </a:xfrm>
          <a:prstGeom prst="rect">
            <a:avLst/>
          </a:prstGeom>
          <a:noFill/>
        </p:spPr>
        <p:txBody>
          <a:bodyPr wrap="square">
            <a:spAutoFit/>
          </a:bodyPr>
          <a:lstStyle/>
          <a:p>
            <a:pPr algn="ctr" rtl="1"/>
            <a:r>
              <a:rPr lang="ar-EG" b="1" dirty="0">
                <a:solidFill>
                  <a:srgbClr val="B48900"/>
                </a:solidFill>
                <a:latin typeface="Alexandria" pitchFamily="2" charset="-78"/>
                <a:cs typeface="Alexandria" pitchFamily="2" charset="-78"/>
              </a:rPr>
              <a:t>تحليل الكلمات المفتاحية والمحتوى</a:t>
            </a:r>
          </a:p>
        </p:txBody>
      </p:sp>
      <p:sp>
        <p:nvSpPr>
          <p:cNvPr id="54" name="TextBox 53">
            <a:extLst>
              <a:ext uri="{FF2B5EF4-FFF2-40B4-BE49-F238E27FC236}">
                <a16:creationId xmlns:a16="http://schemas.microsoft.com/office/drawing/2014/main" id="{F85D523F-6EC1-1C86-9873-FE62192C0D6D}"/>
              </a:ext>
            </a:extLst>
          </p:cNvPr>
          <p:cNvSpPr txBox="1"/>
          <p:nvPr/>
        </p:nvSpPr>
        <p:spPr>
          <a:xfrm>
            <a:off x="6161403" y="4524351"/>
            <a:ext cx="1472690" cy="923330"/>
          </a:xfrm>
          <a:prstGeom prst="rect">
            <a:avLst/>
          </a:prstGeom>
          <a:noFill/>
        </p:spPr>
        <p:txBody>
          <a:bodyPr wrap="square">
            <a:spAutoFit/>
          </a:bodyPr>
          <a:lstStyle/>
          <a:p>
            <a:pPr algn="ctr" rtl="1"/>
            <a:r>
              <a:rPr lang="ar-EG" b="1" dirty="0">
                <a:solidFill>
                  <a:srgbClr val="843C0C"/>
                </a:solidFill>
                <a:latin typeface="Alexandria" pitchFamily="2" charset="-78"/>
                <a:cs typeface="Alexandria" pitchFamily="2" charset="-78"/>
              </a:rPr>
              <a:t>استطلاعات الرأي الرقمية</a:t>
            </a:r>
          </a:p>
        </p:txBody>
      </p:sp>
      <p:sp>
        <p:nvSpPr>
          <p:cNvPr id="56" name="TextBox 55">
            <a:extLst>
              <a:ext uri="{FF2B5EF4-FFF2-40B4-BE49-F238E27FC236}">
                <a16:creationId xmlns:a16="http://schemas.microsoft.com/office/drawing/2014/main" id="{10F2C7BB-4C30-715A-FAF0-95995284BCD7}"/>
              </a:ext>
            </a:extLst>
          </p:cNvPr>
          <p:cNvSpPr txBox="1"/>
          <p:nvPr/>
        </p:nvSpPr>
        <p:spPr>
          <a:xfrm>
            <a:off x="7883147" y="2523594"/>
            <a:ext cx="1364010" cy="646331"/>
          </a:xfrm>
          <a:prstGeom prst="rect">
            <a:avLst/>
          </a:prstGeom>
          <a:noFill/>
        </p:spPr>
        <p:txBody>
          <a:bodyPr wrap="square">
            <a:spAutoFit/>
          </a:bodyPr>
          <a:lstStyle/>
          <a:p>
            <a:pPr algn="ctr" rtl="1"/>
            <a:r>
              <a:rPr lang="ar-EG" b="1" dirty="0">
                <a:solidFill>
                  <a:srgbClr val="5B9DDB"/>
                </a:solidFill>
                <a:latin typeface="Alexandria" pitchFamily="2" charset="-78"/>
                <a:cs typeface="Alexandria" pitchFamily="2" charset="-78"/>
              </a:rPr>
              <a:t>مؤشرات البحث</a:t>
            </a:r>
          </a:p>
        </p:txBody>
      </p:sp>
      <p:sp>
        <p:nvSpPr>
          <p:cNvPr id="58" name="TextBox 57">
            <a:extLst>
              <a:ext uri="{FF2B5EF4-FFF2-40B4-BE49-F238E27FC236}">
                <a16:creationId xmlns:a16="http://schemas.microsoft.com/office/drawing/2014/main" id="{A907FD9E-509F-678E-C6B0-2E1958D654D7}"/>
              </a:ext>
            </a:extLst>
          </p:cNvPr>
          <p:cNvSpPr txBox="1"/>
          <p:nvPr/>
        </p:nvSpPr>
        <p:spPr>
          <a:xfrm>
            <a:off x="9422517" y="4551098"/>
            <a:ext cx="1635539" cy="830997"/>
          </a:xfrm>
          <a:prstGeom prst="rect">
            <a:avLst/>
          </a:prstGeom>
          <a:noFill/>
        </p:spPr>
        <p:txBody>
          <a:bodyPr wrap="square">
            <a:spAutoFit/>
          </a:bodyPr>
          <a:lstStyle/>
          <a:p>
            <a:pPr algn="ctr" rtl="1"/>
            <a:r>
              <a:rPr lang="ar-EG" sz="1600" b="1" dirty="0">
                <a:solidFill>
                  <a:srgbClr val="7DB759"/>
                </a:solidFill>
                <a:latin typeface="Alexandria" pitchFamily="2" charset="-78"/>
                <a:cs typeface="Alexandria" pitchFamily="2" charset="-78"/>
              </a:rPr>
              <a:t>تحليل محتوى الفيديو والتعليقات </a:t>
            </a:r>
          </a:p>
        </p:txBody>
      </p:sp>
    </p:spTree>
    <p:extLst>
      <p:ext uri="{BB962C8B-B14F-4D97-AF65-F5344CB8AC3E}">
        <p14:creationId xmlns:p14="http://schemas.microsoft.com/office/powerpoint/2010/main" val="219673283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BCB79B-476A-34C9-2024-8CAA0E7DC9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EAEFC6-D935-9F2F-62E3-76ED9573D8F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9E848A5-F273-3944-D34B-AD57DD85DBCF}"/>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2C7E53-81EA-6521-DC1F-3F08314C7B11}"/>
              </a:ext>
            </a:extLst>
          </p:cNvPr>
          <p:cNvSpPr/>
          <p:nvPr/>
        </p:nvSpPr>
        <p:spPr>
          <a:xfrm>
            <a:off x="152491" y="1155869"/>
            <a:ext cx="11720167" cy="5331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3000DAC-7FD3-C771-B863-3360E8633F7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3D991FB-912F-E8A3-CBD5-C99C9A1C1A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D64B3FE-1D04-1FCD-B843-1A5FD4C03EBD}"/>
              </a:ext>
            </a:extLst>
          </p:cNvPr>
          <p:cNvSpPr/>
          <p:nvPr/>
        </p:nvSpPr>
        <p:spPr>
          <a:xfrm>
            <a:off x="2101109" y="480586"/>
            <a:ext cx="9274419"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أدوات قياس الصورة الذهنية في الإعلام الرقمي:</a:t>
            </a:r>
          </a:p>
        </p:txBody>
      </p:sp>
      <p:sp>
        <p:nvSpPr>
          <p:cNvPr id="7" name="TextBox 6">
            <a:extLst>
              <a:ext uri="{FF2B5EF4-FFF2-40B4-BE49-F238E27FC236}">
                <a16:creationId xmlns:a16="http://schemas.microsoft.com/office/drawing/2014/main" id="{533FD0D9-D396-8247-ABF3-4BC9E64B40AF}"/>
              </a:ext>
            </a:extLst>
          </p:cNvPr>
          <p:cNvSpPr txBox="1"/>
          <p:nvPr/>
        </p:nvSpPr>
        <p:spPr>
          <a:xfrm>
            <a:off x="467590" y="1155869"/>
            <a:ext cx="11433007" cy="5446940"/>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tab pos="6553200" algn="l"/>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تحليل وسائل التواصل الاجتماعي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Social Media Listening</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R="0" lvl="0" algn="just" defTabSz="914400" rtl="1" eaLnBrk="1" fontAlgn="auto" latinLnBrk="0" hangingPunct="1">
              <a:lnSpc>
                <a:spcPct val="150000"/>
              </a:lnSpc>
              <a:spcBef>
                <a:spcPts val="0"/>
              </a:spcBef>
              <a:spcAft>
                <a:spcPts val="0"/>
              </a:spcAft>
              <a:buClr>
                <a:srgbClr val="00B0F0"/>
              </a:buClr>
              <a:buSzTx/>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هي أدوات تراقب ما يُقال عن العلامة أو الجهة في وسائل التواصل، من منشورات وتعليقات ووسوم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Hashtags)،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وتقيس نبرة الحديث (إيجابية – سلبية – محايدة). من الأدوات الشائعة: </a:t>
            </a:r>
            <a:r>
              <a:rPr kumimoji="0" lang="en-US" sz="18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Brandwatch</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Sprinklr</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R="0" lvl="0" algn="just" defTabSz="914400" rtl="1" eaLnBrk="1" fontAlgn="auto" latinLnBrk="0" hangingPunct="1">
              <a:lnSpc>
                <a:spcPct val="150000"/>
              </a:lnSpc>
              <a:spcBef>
                <a:spcPts val="0"/>
              </a:spcBef>
              <a:spcAft>
                <a:spcPts val="0"/>
              </a:spcAft>
              <a:buClr>
                <a:srgbClr val="00B0F0"/>
              </a:buClr>
              <a:buSzTx/>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قياس نسبة التعليقات الإيجابية والسلبية حول حملة إعلامية أطلقتها وزارة الصحة على تويتر، باستخدام وسم #نحمي_مجتمعنا. وإذا كان 75% من التفاعلات إيجابية، فهذا مؤشر على وجود صورة ذهنية رقمية إيجابية.</a:t>
            </a:r>
          </a:p>
          <a:p>
            <a:pPr marR="0" lvl="0" algn="just" defTabSz="914400" rtl="1" eaLnBrk="1" fontAlgn="auto" latinLnBrk="0" hangingPunct="1">
              <a:lnSpc>
                <a:spcPct val="150000"/>
              </a:lnSpc>
              <a:spcBef>
                <a:spcPts val="0"/>
              </a:spcBef>
              <a:spcAft>
                <a:spcPts val="0"/>
              </a:spcAft>
              <a:buClr>
                <a:srgbClr val="00B0F0"/>
              </a:buClr>
              <a:buSzTx/>
              <a:tabLst>
                <a:tab pos="6553200" algn="l"/>
              </a:tabLst>
              <a:defRPr/>
            </a:pPr>
            <a:endParaRPr lang="ar-EG" dirty="0">
              <a:solidFill>
                <a:prstClr val="black"/>
              </a:solidFill>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tab pos="6553200" algn="l"/>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تحليل مؤشرات الأداء الرقمي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Digital KPIs</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
                <a:srgbClr val="00B0F0"/>
              </a:buClr>
              <a:buSzTx/>
              <a:buFontTx/>
              <a:buNone/>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مؤشرات تُظهر مدى فعالية الحضور الرقمي للعلامة في تشكيل الصورة الذهنية، مثل:معدل التفاعل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Engagement Rate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عدد المشاركات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Shares</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معدل الظهور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Reach</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معدل النقرات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CTR</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مدة المشاهدة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Watch Time</a:t>
            </a:r>
          </a:p>
          <a:p>
            <a:pPr marL="0" marR="0" lvl="0" indent="0" algn="just" defTabSz="914400" rtl="1" eaLnBrk="1" fontAlgn="auto" latinLnBrk="0" hangingPunct="1">
              <a:lnSpc>
                <a:spcPct val="150000"/>
              </a:lnSpc>
              <a:spcBef>
                <a:spcPts val="0"/>
              </a:spcBef>
              <a:spcAft>
                <a:spcPts val="0"/>
              </a:spcAft>
              <a:buClr>
                <a:srgbClr val="00B0F0"/>
              </a:buClr>
              <a:buSzTx/>
              <a:buFontTx/>
              <a:buNone/>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زيادة مدة المشاهدة على فيديو تعريفي لمؤسسة خيرية يعكس اهتمام الجمهور، ما يشير إلى صورة ذهنية أكثر وضوحًا وثقة.</a:t>
            </a:r>
            <a:endParaRPr lang="ar-EG"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67427437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3A218-1A0B-B9CE-1535-E574D928E2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BE2FF9-0921-A236-8568-05825BD77B53}"/>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11E7DB6-CE4E-C30B-73B0-C89DC7A7C6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EF5FDD0-636D-4D65-CE7C-DC6710131082}"/>
              </a:ext>
            </a:extLst>
          </p:cNvPr>
          <p:cNvSpPr/>
          <p:nvPr/>
        </p:nvSpPr>
        <p:spPr>
          <a:xfrm>
            <a:off x="152491" y="1155869"/>
            <a:ext cx="11720167" cy="5331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B1E2E7C-4063-B2B8-1914-7AAACD100BA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74FBA1-0D46-0DB0-A5D0-1098F584FF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A7A651A-56C0-D5B0-538D-B82F867CC256}"/>
              </a:ext>
            </a:extLst>
          </p:cNvPr>
          <p:cNvSpPr/>
          <p:nvPr/>
        </p:nvSpPr>
        <p:spPr>
          <a:xfrm>
            <a:off x="2101109" y="480586"/>
            <a:ext cx="9274419"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أدوات قياس الصورة الذهنية في الإعلام الرقمي:</a:t>
            </a:r>
          </a:p>
        </p:txBody>
      </p:sp>
      <p:sp>
        <p:nvSpPr>
          <p:cNvPr id="7" name="TextBox 6">
            <a:extLst>
              <a:ext uri="{FF2B5EF4-FFF2-40B4-BE49-F238E27FC236}">
                <a16:creationId xmlns:a16="http://schemas.microsoft.com/office/drawing/2014/main" id="{6D4DD27C-E34C-0C80-CC75-424E8339EABC}"/>
              </a:ext>
            </a:extLst>
          </p:cNvPr>
          <p:cNvSpPr txBox="1"/>
          <p:nvPr/>
        </p:nvSpPr>
        <p:spPr>
          <a:xfrm>
            <a:off x="453094" y="1155869"/>
            <a:ext cx="11419564" cy="5031442"/>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tab pos="6553200" algn="l"/>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تحليل الكلمات المفتاحية والمحتوى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Sentiment &amp; Keyword Analysis</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R="0" lvl="0" algn="just" defTabSz="914400" rtl="1" eaLnBrk="1" fontAlgn="auto" latinLnBrk="0" hangingPunct="1">
              <a:lnSpc>
                <a:spcPct val="150000"/>
              </a:lnSpc>
              <a:spcBef>
                <a:spcPts val="0"/>
              </a:spcBef>
              <a:spcAft>
                <a:spcPts val="0"/>
              </a:spcAft>
              <a:buClr>
                <a:srgbClr val="00B0F0"/>
              </a:buClr>
              <a:buSzTx/>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تحليل العبارات المتكررة التي يستخدمها الجمهور لوصف المؤسسة، وتصنيفها حسب النبرة والمحتوى العاطفي أو العقلاني أو الساخر.</a:t>
            </a:r>
          </a:p>
          <a:p>
            <a:pPr marR="0" lvl="0" algn="just" defTabSz="914400" rtl="1" eaLnBrk="1" fontAlgn="auto" latinLnBrk="0" hangingPunct="1">
              <a:lnSpc>
                <a:spcPct val="150000"/>
              </a:lnSpc>
              <a:spcBef>
                <a:spcPts val="0"/>
              </a:spcBef>
              <a:spcAft>
                <a:spcPts val="0"/>
              </a:spcAft>
              <a:buClr>
                <a:srgbClr val="00B0F0"/>
              </a:buClr>
              <a:buSzTx/>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كثرة استخدام كلمات مثل "شفافية" و"سرعة" في وصف شركة خدمات طبية بعد أزمة تشير إلى استعادة الصورة الذهنية الإيجابية.</a:t>
            </a:r>
          </a:p>
          <a:p>
            <a:pPr marR="0" lvl="0" algn="just" defTabSz="914400" rtl="1" eaLnBrk="1" fontAlgn="auto" latinLnBrk="0" hangingPunct="1">
              <a:lnSpc>
                <a:spcPct val="150000"/>
              </a:lnSpc>
              <a:spcBef>
                <a:spcPts val="0"/>
              </a:spcBef>
              <a:spcAft>
                <a:spcPts val="0"/>
              </a:spcAft>
              <a:buClr>
                <a:srgbClr val="00B0F0"/>
              </a:buClr>
              <a:buSzTx/>
              <a:tabLst>
                <a:tab pos="6553200" algn="l"/>
              </a:tabLst>
              <a:defRPr/>
            </a:pPr>
            <a:endParaRPr lang="ar-EG" dirty="0">
              <a:solidFill>
                <a:prstClr val="black"/>
              </a:solidFill>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tab pos="6553200" algn="l"/>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استطلاعات الرأي الرقمية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Digital Polls &amp; Surveys</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
                <a:srgbClr val="00B0F0"/>
              </a:buClr>
              <a:buSzTx/>
              <a:buFontTx/>
              <a:buNone/>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تُنشر على مواقع التواصل أو البريد الإلكتروني أو مواقع الويب، وتجمع آراء الجمهور حول الجهة أو الحملة أو المحتوى.</a:t>
            </a:r>
          </a:p>
          <a:p>
            <a:pPr marL="0" marR="0" lvl="0" indent="0" algn="just" defTabSz="914400" rtl="1" eaLnBrk="1" fontAlgn="auto" latinLnBrk="0" hangingPunct="1">
              <a:lnSpc>
                <a:spcPct val="150000"/>
              </a:lnSpc>
              <a:spcBef>
                <a:spcPts val="0"/>
              </a:spcBef>
              <a:spcAft>
                <a:spcPts val="0"/>
              </a:spcAft>
              <a:buClr>
                <a:srgbClr val="00B0F0"/>
              </a:buClr>
              <a:buSzTx/>
              <a:buFontTx/>
              <a:buNone/>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استبيان على صفحة فيسبوك يسأل المتابعين:"ما مدى رضاك عن تواصل شركتنا معك عبر المنصات الرقمية؟"(راضٍ جدًا – راضٍ – غير راضٍ)، والفائدة هي قياس مباشر وسريع لنبض الجمهور، وإمكانية تعديله بشكل لحظي.</a:t>
            </a:r>
            <a:endParaRPr lang="ar-EG"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141774326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280AE-5226-B77E-CABA-B770315ECB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7C0688-E863-0A9F-D7C0-F8A728D6DD7D}"/>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CF8A954-8340-FD36-6DE2-81A22B1C19DB}"/>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59A633F-F8CE-5A15-3E79-C0BECF305088}"/>
              </a:ext>
            </a:extLst>
          </p:cNvPr>
          <p:cNvSpPr/>
          <p:nvPr/>
        </p:nvSpPr>
        <p:spPr>
          <a:xfrm>
            <a:off x="152491" y="1155869"/>
            <a:ext cx="11720167" cy="5331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150D1EA-B43C-1566-5456-208232768C1E}"/>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F5F9791-3B17-6936-97A3-01B599BCBC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54F8A6A-062C-9466-E196-A240C7C29C17}"/>
              </a:ext>
            </a:extLst>
          </p:cNvPr>
          <p:cNvSpPr/>
          <p:nvPr/>
        </p:nvSpPr>
        <p:spPr>
          <a:xfrm>
            <a:off x="2101109" y="480586"/>
            <a:ext cx="9274419"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أدوات قياس الصورة الذهنية في الإعلام الرقمي:</a:t>
            </a:r>
          </a:p>
        </p:txBody>
      </p:sp>
      <p:sp>
        <p:nvSpPr>
          <p:cNvPr id="7" name="TextBox 6">
            <a:extLst>
              <a:ext uri="{FF2B5EF4-FFF2-40B4-BE49-F238E27FC236}">
                <a16:creationId xmlns:a16="http://schemas.microsoft.com/office/drawing/2014/main" id="{34B322F2-F1AE-809D-4520-6282F7E847E6}"/>
              </a:ext>
            </a:extLst>
          </p:cNvPr>
          <p:cNvSpPr txBox="1"/>
          <p:nvPr/>
        </p:nvSpPr>
        <p:spPr>
          <a:xfrm>
            <a:off x="453094" y="1155869"/>
            <a:ext cx="11419564" cy="4200445"/>
          </a:xfrm>
          <a:prstGeom prst="rect">
            <a:avLst/>
          </a:prstGeom>
          <a:noFill/>
        </p:spPr>
        <p:txBody>
          <a:bodyPr wrap="square" rtlCol="1">
            <a:spAutoFit/>
          </a:bodyPr>
          <a:lstStyle/>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tab pos="6553200" algn="l"/>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مؤشرات البحث في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Google Trends</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R="0" lvl="0" algn="just" defTabSz="914400" rtl="1" eaLnBrk="1" fontAlgn="auto" latinLnBrk="0" hangingPunct="1">
              <a:lnSpc>
                <a:spcPct val="150000"/>
              </a:lnSpc>
              <a:spcBef>
                <a:spcPts val="0"/>
              </a:spcBef>
              <a:spcAft>
                <a:spcPts val="0"/>
              </a:spcAft>
              <a:buClr>
                <a:srgbClr val="00B0F0"/>
              </a:buClr>
              <a:buSzTx/>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تحليل تطور الاهتمام الرقمي باسم الجهة أو المنتج أو المبادرة بمرور الوقت، وفق عدد مرات البحث وموقع الجمهور.</a:t>
            </a:r>
          </a:p>
          <a:p>
            <a:pPr marR="0" lvl="0" algn="just" defTabSz="914400" rtl="1" eaLnBrk="1" fontAlgn="auto" latinLnBrk="0" hangingPunct="1">
              <a:lnSpc>
                <a:spcPct val="150000"/>
              </a:lnSpc>
              <a:spcBef>
                <a:spcPts val="0"/>
              </a:spcBef>
              <a:spcAft>
                <a:spcPts val="0"/>
              </a:spcAft>
              <a:buClr>
                <a:srgbClr val="00B0F0"/>
              </a:buClr>
              <a:buSzTx/>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ارتفاع ملحوظ في البحث عن "الجامعة الرقمية السعودية" بعد إعلان حملة توظيف رقمية ناجحة، يعكس صدى إيجابيًا لصورتها الذهنية.</a:t>
            </a:r>
          </a:p>
          <a:p>
            <a:pPr marR="0" lvl="0" algn="just" defTabSz="914400" rtl="1" eaLnBrk="1" fontAlgn="auto" latinLnBrk="0" hangingPunct="1">
              <a:lnSpc>
                <a:spcPct val="150000"/>
              </a:lnSpc>
              <a:spcBef>
                <a:spcPts val="0"/>
              </a:spcBef>
              <a:spcAft>
                <a:spcPts val="0"/>
              </a:spcAft>
              <a:buClr>
                <a:srgbClr val="00B0F0"/>
              </a:buClr>
              <a:buSzTx/>
              <a:tabLst>
                <a:tab pos="6553200" algn="l"/>
              </a:tabLst>
              <a:defRPr/>
            </a:pPr>
            <a:endParaRPr lang="ar-EG" dirty="0">
              <a:solidFill>
                <a:prstClr val="black"/>
              </a:solidFill>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
                <a:srgbClr val="00B0F0"/>
              </a:buClr>
              <a:buSzTx/>
              <a:buFont typeface="Wingdings" panose="05000000000000000000" pitchFamily="2" charset="2"/>
              <a:buChar char="v"/>
              <a:tabLst>
                <a:tab pos="6553200" algn="l"/>
              </a:tabLst>
              <a:defRPr/>
            </a:pP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تحليل محتوى الفيديو والتعليقات </a:t>
            </a:r>
            <a:r>
              <a:rPr kumimoji="0" lang="en-US"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Video Sentiment Tools</a:t>
            </a:r>
            <a:r>
              <a:rPr kumimoji="0" lang="ar-EG" sz="1800" b="1" i="0" u="none" strike="noStrike" kern="1200" cap="none" spc="0" normalizeH="0" baseline="0" noProof="0" dirty="0">
                <a:ln>
                  <a:noFill/>
                </a:ln>
                <a:solidFill>
                  <a:srgbClr val="ED7D31"/>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
                <a:srgbClr val="00B0F0"/>
              </a:buClr>
              <a:buSzTx/>
              <a:buFontTx/>
              <a:buNone/>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أدوات تحليل تعليقات اليوتيوب، وتفاعل الجمهور مع الفيديوهات من حيث الإعجاب، المشاركة، نبرة الردود.</a:t>
            </a:r>
          </a:p>
          <a:p>
            <a:pPr marL="0" marR="0" lvl="0" indent="0" algn="just" defTabSz="914400" rtl="1" eaLnBrk="1" fontAlgn="auto" latinLnBrk="0" hangingPunct="1">
              <a:lnSpc>
                <a:spcPct val="150000"/>
              </a:lnSpc>
              <a:spcBef>
                <a:spcPts val="0"/>
              </a:spcBef>
              <a:spcAft>
                <a:spcPts val="0"/>
              </a:spcAft>
              <a:buClr>
                <a:srgbClr val="00B0F0"/>
              </a:buClr>
              <a:buSzTx/>
              <a:buFontTx/>
              <a:buNone/>
              <a:tabLst>
                <a:tab pos="6553200" algn="l"/>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المثال: </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إذا كان فيديو تعريفي عن مؤسسة حكومية حاز على نسبة إعجاب 95% وتعليقات مثل: "جهد رائع – توعية مهمة"، فهذا مؤشر على فعالية الصورة الذهنية الرقمية.</a:t>
            </a:r>
            <a:endParaRPr lang="ar-EG" dirty="0">
              <a:solidFill>
                <a:prstClr val="black"/>
              </a:solidFill>
              <a:latin typeface="Alexandria" pitchFamily="2" charset="-78"/>
              <a:cs typeface="Alexandria" pitchFamily="2" charset="-78"/>
            </a:endParaRPr>
          </a:p>
        </p:txBody>
      </p:sp>
    </p:spTree>
    <p:extLst>
      <p:ext uri="{BB962C8B-B14F-4D97-AF65-F5344CB8AC3E}">
        <p14:creationId xmlns:p14="http://schemas.microsoft.com/office/powerpoint/2010/main" val="222390600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92370-3DAD-DD7A-DFD5-075548D9C0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F55785-BC25-FFC2-53CA-A75FDE4DE242}"/>
              </a:ext>
            </a:extLst>
          </p:cNvPr>
          <p:cNvSpPr/>
          <p:nvPr/>
        </p:nvSpPr>
        <p:spPr>
          <a:xfrm>
            <a:off x="2598238" y="262454"/>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A0AB0C5-D859-CB6B-9009-23A5F96F7A2A}"/>
              </a:ext>
            </a:extLst>
          </p:cNvPr>
          <p:cNvSpPr/>
          <p:nvPr/>
        </p:nvSpPr>
        <p:spPr>
          <a:xfrm>
            <a:off x="7883147" y="1021453"/>
            <a:ext cx="4128422" cy="5662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AA4F652-74BA-D14F-61ED-1AF01781C428}"/>
              </a:ext>
            </a:extLst>
          </p:cNvPr>
          <p:cNvSpPr/>
          <p:nvPr/>
        </p:nvSpPr>
        <p:spPr>
          <a:xfrm>
            <a:off x="152491" y="1164977"/>
            <a:ext cx="11720167" cy="5322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03202A3-A8E0-5481-F1E1-D432BE31F0A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7A40F09-E80D-E76A-3003-E8486DA77E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28" y="-54890"/>
            <a:ext cx="2305141" cy="1076343"/>
          </a:xfrm>
          <a:prstGeom prst="rect">
            <a:avLst/>
          </a:prstGeom>
        </p:spPr>
      </p:pic>
      <p:sp>
        <p:nvSpPr>
          <p:cNvPr id="3" name="Rectangle: Rounded Corners 2">
            <a:extLst>
              <a:ext uri="{FF2B5EF4-FFF2-40B4-BE49-F238E27FC236}">
                <a16:creationId xmlns:a16="http://schemas.microsoft.com/office/drawing/2014/main" id="{6CFC3891-8053-7FAB-5B9A-79DC43ABA770}"/>
              </a:ext>
            </a:extLst>
          </p:cNvPr>
          <p:cNvSpPr/>
          <p:nvPr/>
        </p:nvSpPr>
        <p:spPr>
          <a:xfrm>
            <a:off x="1885950" y="451696"/>
            <a:ext cx="10306050"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 دراسة حالة تطبيقية: قياس الصورة الذهنية لحملة "نحمي مجتمعنا" – وزارة الصحة السعودية</a:t>
            </a:r>
          </a:p>
        </p:txBody>
      </p:sp>
      <p:sp>
        <p:nvSpPr>
          <p:cNvPr id="7" name="TextBox 6">
            <a:extLst>
              <a:ext uri="{FF2B5EF4-FFF2-40B4-BE49-F238E27FC236}">
                <a16:creationId xmlns:a16="http://schemas.microsoft.com/office/drawing/2014/main" id="{8355FFC0-1F22-81AD-1B65-1E94C80DAF7F}"/>
              </a:ext>
            </a:extLst>
          </p:cNvPr>
          <p:cNvSpPr txBox="1"/>
          <p:nvPr/>
        </p:nvSpPr>
        <p:spPr>
          <a:xfrm>
            <a:off x="152491" y="1124954"/>
            <a:ext cx="11578087" cy="789383"/>
          </a:xfrm>
          <a:prstGeom prst="rect">
            <a:avLst/>
          </a:prstGeom>
          <a:noFill/>
        </p:spPr>
        <p:txBody>
          <a:bodyPr wrap="square" rtlCol="1">
            <a:spAutoFit/>
          </a:bodyPr>
          <a:lstStyle/>
          <a:p>
            <a:pPr algn="ctr" rtl="1">
              <a:lnSpc>
                <a:spcPct val="150000"/>
              </a:lnSpc>
            </a:pPr>
            <a:r>
              <a:rPr lang="ar-EG" sz="1600" dirty="0">
                <a:latin typeface="Alexandria" pitchFamily="2" charset="-78"/>
                <a:cs typeface="Alexandria" pitchFamily="2" charset="-78"/>
              </a:rPr>
              <a:t>خلال جائحة كورونا، أطلقت وزارة الصحة السعودية حملة رقمية بعنوان "</a:t>
            </a:r>
            <a:r>
              <a:rPr lang="ar-EG" sz="1600" b="1" dirty="0">
                <a:solidFill>
                  <a:schemeClr val="accent6"/>
                </a:solidFill>
                <a:latin typeface="Alexandria" pitchFamily="2" charset="-78"/>
                <a:cs typeface="Alexandria" pitchFamily="2" charset="-78"/>
              </a:rPr>
              <a:t>نحمي مجتمعنا</a:t>
            </a:r>
            <a:r>
              <a:rPr lang="ar-EG" sz="1600" dirty="0">
                <a:latin typeface="Alexandria" pitchFamily="2" charset="-78"/>
                <a:cs typeface="Alexandria" pitchFamily="2" charset="-78"/>
              </a:rPr>
              <a:t>" تهدف إلى التوعية بارتداء الكمامة، التباعد، والتطعيم. </a:t>
            </a:r>
            <a:r>
              <a:rPr lang="ar-EG" sz="1600" b="1" dirty="0">
                <a:solidFill>
                  <a:schemeClr val="accent2"/>
                </a:solidFill>
                <a:latin typeface="Alexandria" pitchFamily="2" charset="-78"/>
                <a:cs typeface="Alexandria" pitchFamily="2" charset="-78"/>
              </a:rPr>
              <a:t> باستخدام: </a:t>
            </a:r>
            <a:r>
              <a:rPr lang="ar-EG" sz="1600" dirty="0">
                <a:latin typeface="Alexandria" pitchFamily="2" charset="-78"/>
                <a:cs typeface="Alexandria" pitchFamily="2" charset="-78"/>
              </a:rPr>
              <a:t>وسائل التواصل الاجتماعي، والمحتوى المرئي، ووسوم رقمية موحدة.</a:t>
            </a:r>
          </a:p>
        </p:txBody>
      </p:sp>
      <p:graphicFrame>
        <p:nvGraphicFramePr>
          <p:cNvPr id="4" name="Table 3">
            <a:extLst>
              <a:ext uri="{FF2B5EF4-FFF2-40B4-BE49-F238E27FC236}">
                <a16:creationId xmlns:a16="http://schemas.microsoft.com/office/drawing/2014/main" id="{2B55AD8C-32AA-9E3A-152E-42C4B21404A7}"/>
              </a:ext>
            </a:extLst>
          </p:cNvPr>
          <p:cNvGraphicFramePr>
            <a:graphicFrameLocks noGrp="1"/>
          </p:cNvGraphicFramePr>
          <p:nvPr>
            <p:extLst>
              <p:ext uri="{D42A27DB-BD31-4B8C-83A1-F6EECF244321}">
                <p14:modId xmlns:p14="http://schemas.microsoft.com/office/powerpoint/2010/main" val="2596990859"/>
              </p:ext>
            </p:extLst>
          </p:nvPr>
        </p:nvGraphicFramePr>
        <p:xfrm>
          <a:off x="266630" y="2908537"/>
          <a:ext cx="11463948" cy="3253105"/>
        </p:xfrm>
        <a:graphic>
          <a:graphicData uri="http://schemas.openxmlformats.org/drawingml/2006/table">
            <a:tbl>
              <a:tblPr>
                <a:tableStyleId>{8A107856-5554-42FB-B03E-39F5DBC370BA}</a:tableStyleId>
              </a:tblPr>
              <a:tblGrid>
                <a:gridCol w="3692306">
                  <a:extLst>
                    <a:ext uri="{9D8B030D-6E8A-4147-A177-3AD203B41FA5}">
                      <a16:colId xmlns:a16="http://schemas.microsoft.com/office/drawing/2014/main" val="1294387054"/>
                    </a:ext>
                  </a:extLst>
                </a:gridCol>
                <a:gridCol w="4935682">
                  <a:extLst>
                    <a:ext uri="{9D8B030D-6E8A-4147-A177-3AD203B41FA5}">
                      <a16:colId xmlns:a16="http://schemas.microsoft.com/office/drawing/2014/main" val="289144309"/>
                    </a:ext>
                  </a:extLst>
                </a:gridCol>
                <a:gridCol w="2835960">
                  <a:extLst>
                    <a:ext uri="{9D8B030D-6E8A-4147-A177-3AD203B41FA5}">
                      <a16:colId xmlns:a16="http://schemas.microsoft.com/office/drawing/2014/main" val="1223209706"/>
                    </a:ext>
                  </a:extLst>
                </a:gridCol>
              </a:tblGrid>
              <a:tr h="0">
                <a:tc>
                  <a:txBody>
                    <a:bodyPr/>
                    <a:lstStyle/>
                    <a:p>
                      <a:pPr algn="ctr" rtl="1">
                        <a:lnSpc>
                          <a:spcPct val="150000"/>
                        </a:lnSpc>
                        <a:buNone/>
                      </a:pPr>
                      <a:r>
                        <a:rPr lang="ar-EG" sz="1600" b="1" dirty="0">
                          <a:solidFill>
                            <a:srgbClr val="002060"/>
                          </a:solidFill>
                          <a:latin typeface="Alexandria" pitchFamily="2" charset="-78"/>
                          <a:cs typeface="Alexandria" pitchFamily="2" charset="-78"/>
                        </a:rPr>
                        <a:t>نتائج القياس ودلالاتها</a:t>
                      </a:r>
                    </a:p>
                  </a:txBody>
                  <a:tcPr anchor="ctr"/>
                </a:tc>
                <a:tc>
                  <a:txBody>
                    <a:bodyPr/>
                    <a:lstStyle/>
                    <a:p>
                      <a:pPr algn="ctr" rtl="1">
                        <a:lnSpc>
                          <a:spcPct val="150000"/>
                        </a:lnSpc>
                        <a:buNone/>
                      </a:pPr>
                      <a:r>
                        <a:rPr lang="ar-EG" sz="1600" b="1" dirty="0">
                          <a:solidFill>
                            <a:srgbClr val="002060"/>
                          </a:solidFill>
                          <a:latin typeface="Alexandria" pitchFamily="2" charset="-78"/>
                          <a:cs typeface="Alexandria" pitchFamily="2" charset="-78"/>
                        </a:rPr>
                        <a:t>نوع البيانات التي تم تحليلها</a:t>
                      </a:r>
                    </a:p>
                  </a:txBody>
                  <a:tcPr anchor="ctr"/>
                </a:tc>
                <a:tc>
                  <a:txBody>
                    <a:bodyPr/>
                    <a:lstStyle/>
                    <a:p>
                      <a:pPr algn="ctr" rtl="1">
                        <a:lnSpc>
                          <a:spcPct val="150000"/>
                        </a:lnSpc>
                        <a:buNone/>
                      </a:pPr>
                      <a:r>
                        <a:rPr lang="ar-EG" sz="1600" b="1" dirty="0">
                          <a:solidFill>
                            <a:srgbClr val="002060"/>
                          </a:solidFill>
                          <a:latin typeface="Alexandria" pitchFamily="2" charset="-78"/>
                          <a:cs typeface="Alexandria" pitchFamily="2" charset="-78"/>
                        </a:rPr>
                        <a:t>الأداة الرقمية المستخدمة</a:t>
                      </a:r>
                    </a:p>
                  </a:txBody>
                  <a:tcPr anchor="ctr"/>
                </a:tc>
                <a:extLst>
                  <a:ext uri="{0D108BD9-81ED-4DB2-BD59-A6C34878D82A}">
                    <a16:rowId xmlns:a16="http://schemas.microsoft.com/office/drawing/2014/main" val="4142070868"/>
                  </a:ext>
                </a:extLst>
              </a:tr>
              <a:tr h="0">
                <a:tc>
                  <a:txBody>
                    <a:bodyPr/>
                    <a:lstStyle/>
                    <a:p>
                      <a:pPr algn="ctr" rtl="1">
                        <a:lnSpc>
                          <a:spcPct val="150000"/>
                        </a:lnSpc>
                        <a:buNone/>
                      </a:pPr>
                      <a:r>
                        <a:rPr lang="ar-EG" sz="1400" dirty="0">
                          <a:latin typeface="Alexandria" pitchFamily="2" charset="-78"/>
                          <a:cs typeface="Alexandria" pitchFamily="2" charset="-78"/>
                        </a:rPr>
                        <a:t>87% من التغريدات إيجابية – صورة ذهنية داعمة</a:t>
                      </a:r>
                    </a:p>
                  </a:txBody>
                  <a:tcPr anchor="ctr"/>
                </a:tc>
                <a:tc>
                  <a:txBody>
                    <a:bodyPr/>
                    <a:lstStyle/>
                    <a:p>
                      <a:pPr algn="ctr" rtl="1">
                        <a:lnSpc>
                          <a:spcPct val="150000"/>
                        </a:lnSpc>
                        <a:buNone/>
                      </a:pPr>
                      <a:r>
                        <a:rPr lang="ar-EG" sz="1400" dirty="0">
                          <a:latin typeface="Alexandria" pitchFamily="2" charset="-78"/>
                          <a:cs typeface="Alexandria" pitchFamily="2" charset="-78"/>
                        </a:rPr>
                        <a:t>مراقبة تكرار الوسم #نحمي_مجتمعنا وتحليل التعليقات</a:t>
                      </a:r>
                    </a:p>
                  </a:txBody>
                  <a:tcPr anchor="ctr"/>
                </a:tc>
                <a:tc>
                  <a:txBody>
                    <a:bodyPr/>
                    <a:lstStyle/>
                    <a:p>
                      <a:pPr algn="ctr" rtl="1">
                        <a:lnSpc>
                          <a:spcPct val="150000"/>
                        </a:lnSpc>
                        <a:buNone/>
                      </a:pPr>
                      <a:r>
                        <a:rPr lang="en-US" sz="1400" b="1" dirty="0">
                          <a:solidFill>
                            <a:srgbClr val="002060"/>
                          </a:solidFill>
                          <a:latin typeface="Alexandria" pitchFamily="2" charset="-78"/>
                          <a:cs typeface="Alexandria" pitchFamily="2" charset="-78"/>
                        </a:rPr>
                        <a:t>Hootsuite (Social Listening)</a:t>
                      </a:r>
                      <a:endParaRPr lang="en-US" sz="1400" dirty="0">
                        <a:solidFill>
                          <a:srgbClr val="002060"/>
                        </a:solidFill>
                        <a:latin typeface="Alexandria" pitchFamily="2" charset="-78"/>
                        <a:cs typeface="Alexandria" pitchFamily="2" charset="-78"/>
                      </a:endParaRPr>
                    </a:p>
                  </a:txBody>
                  <a:tcPr anchor="ctr"/>
                </a:tc>
                <a:extLst>
                  <a:ext uri="{0D108BD9-81ED-4DB2-BD59-A6C34878D82A}">
                    <a16:rowId xmlns:a16="http://schemas.microsoft.com/office/drawing/2014/main" val="2807510928"/>
                  </a:ext>
                </a:extLst>
              </a:tr>
              <a:tr h="0">
                <a:tc>
                  <a:txBody>
                    <a:bodyPr/>
                    <a:lstStyle/>
                    <a:p>
                      <a:pPr algn="ctr" rtl="1">
                        <a:lnSpc>
                          <a:spcPct val="150000"/>
                        </a:lnSpc>
                        <a:buNone/>
                      </a:pPr>
                      <a:r>
                        <a:rPr lang="ar-EG" sz="1400" dirty="0">
                          <a:latin typeface="Alexandria" pitchFamily="2" charset="-78"/>
                          <a:cs typeface="Alexandria" pitchFamily="2" charset="-78"/>
                        </a:rPr>
                        <a:t>زيادة بنسبة 65% خلال أول أسبوع من الحملة</a:t>
                      </a:r>
                    </a:p>
                  </a:txBody>
                  <a:tcPr anchor="ctr"/>
                </a:tc>
                <a:tc>
                  <a:txBody>
                    <a:bodyPr/>
                    <a:lstStyle/>
                    <a:p>
                      <a:pPr algn="ctr" rtl="1">
                        <a:lnSpc>
                          <a:spcPct val="150000"/>
                        </a:lnSpc>
                        <a:buNone/>
                      </a:pPr>
                      <a:r>
                        <a:rPr lang="ar-EG" sz="1400" dirty="0">
                          <a:latin typeface="Alexandria" pitchFamily="2" charset="-78"/>
                          <a:cs typeface="Alexandria" pitchFamily="2" charset="-78"/>
                        </a:rPr>
                        <a:t>تحليل نسبة البحث عن "وزارة الصحة السعودية – لقاح كورونا"</a:t>
                      </a:r>
                    </a:p>
                  </a:txBody>
                  <a:tcPr anchor="ctr"/>
                </a:tc>
                <a:tc>
                  <a:txBody>
                    <a:bodyPr/>
                    <a:lstStyle/>
                    <a:p>
                      <a:pPr algn="ctr" rtl="1">
                        <a:lnSpc>
                          <a:spcPct val="150000"/>
                        </a:lnSpc>
                        <a:buNone/>
                      </a:pPr>
                      <a:r>
                        <a:rPr lang="en-US" sz="1400" b="1" dirty="0">
                          <a:solidFill>
                            <a:srgbClr val="002060"/>
                          </a:solidFill>
                          <a:latin typeface="Alexandria" pitchFamily="2" charset="-78"/>
                          <a:cs typeface="Alexandria" pitchFamily="2" charset="-78"/>
                        </a:rPr>
                        <a:t>Google Trends</a:t>
                      </a:r>
                      <a:endParaRPr lang="en-US" sz="1400" dirty="0">
                        <a:solidFill>
                          <a:srgbClr val="002060"/>
                        </a:solidFill>
                        <a:latin typeface="Alexandria" pitchFamily="2" charset="-78"/>
                        <a:cs typeface="Alexandria" pitchFamily="2" charset="-78"/>
                      </a:endParaRPr>
                    </a:p>
                  </a:txBody>
                  <a:tcPr anchor="ctr"/>
                </a:tc>
                <a:extLst>
                  <a:ext uri="{0D108BD9-81ED-4DB2-BD59-A6C34878D82A}">
                    <a16:rowId xmlns:a16="http://schemas.microsoft.com/office/drawing/2014/main" val="2352239989"/>
                  </a:ext>
                </a:extLst>
              </a:tr>
              <a:tr h="0">
                <a:tc>
                  <a:txBody>
                    <a:bodyPr/>
                    <a:lstStyle/>
                    <a:p>
                      <a:pPr algn="ctr" rtl="1">
                        <a:lnSpc>
                          <a:spcPct val="150000"/>
                        </a:lnSpc>
                        <a:buNone/>
                      </a:pPr>
                      <a:r>
                        <a:rPr lang="ar-EG" sz="1400" dirty="0">
                          <a:latin typeface="Alexandria" pitchFamily="2" charset="-78"/>
                          <a:cs typeface="Alexandria" pitchFamily="2" charset="-78"/>
                        </a:rPr>
                        <a:t>72% أجابوا بـ "نعم"</a:t>
                      </a:r>
                    </a:p>
                  </a:txBody>
                  <a:tcPr anchor="ctr"/>
                </a:tc>
                <a:tc>
                  <a:txBody>
                    <a:bodyPr/>
                    <a:lstStyle/>
                    <a:p>
                      <a:pPr algn="ctr" rtl="1">
                        <a:lnSpc>
                          <a:spcPct val="150000"/>
                        </a:lnSpc>
                        <a:buNone/>
                      </a:pPr>
                      <a:r>
                        <a:rPr lang="ar-EG" sz="1400">
                          <a:latin typeface="Alexandria" pitchFamily="2" charset="-78"/>
                          <a:cs typeface="Alexandria" pitchFamily="2" charset="-78"/>
                        </a:rPr>
                        <a:t>سؤال مباشر للجمهور: "هل تعتقد أن وزارة الصحة تدير الأزمة بكفاءة؟"</a:t>
                      </a:r>
                    </a:p>
                  </a:txBody>
                  <a:tcPr anchor="ctr"/>
                </a:tc>
                <a:tc>
                  <a:txBody>
                    <a:bodyPr/>
                    <a:lstStyle/>
                    <a:p>
                      <a:pPr algn="ctr" rtl="1">
                        <a:lnSpc>
                          <a:spcPct val="150000"/>
                        </a:lnSpc>
                        <a:buNone/>
                      </a:pPr>
                      <a:r>
                        <a:rPr lang="ar-EG" sz="1400" b="1" dirty="0">
                          <a:solidFill>
                            <a:srgbClr val="002060"/>
                          </a:solidFill>
                          <a:latin typeface="Alexandria" pitchFamily="2" charset="-78"/>
                          <a:cs typeface="Alexandria" pitchFamily="2" charset="-78"/>
                        </a:rPr>
                        <a:t>استطلاع رقمي عبر تويتر</a:t>
                      </a:r>
                      <a:endParaRPr lang="ar-EG" sz="1400" dirty="0">
                        <a:solidFill>
                          <a:srgbClr val="002060"/>
                        </a:solidFill>
                        <a:latin typeface="Alexandria" pitchFamily="2" charset="-78"/>
                        <a:cs typeface="Alexandria" pitchFamily="2" charset="-78"/>
                      </a:endParaRPr>
                    </a:p>
                  </a:txBody>
                  <a:tcPr anchor="ctr"/>
                </a:tc>
                <a:extLst>
                  <a:ext uri="{0D108BD9-81ED-4DB2-BD59-A6C34878D82A}">
                    <a16:rowId xmlns:a16="http://schemas.microsoft.com/office/drawing/2014/main" val="4259031801"/>
                  </a:ext>
                </a:extLst>
              </a:tr>
              <a:tr h="0">
                <a:tc>
                  <a:txBody>
                    <a:bodyPr/>
                    <a:lstStyle/>
                    <a:p>
                      <a:pPr algn="ctr" rtl="1">
                        <a:lnSpc>
                          <a:spcPct val="150000"/>
                        </a:lnSpc>
                        <a:buNone/>
                      </a:pPr>
                      <a:r>
                        <a:rPr lang="ar-EG" sz="1400" dirty="0">
                          <a:latin typeface="Alexandria" pitchFamily="2" charset="-78"/>
                          <a:cs typeface="Alexandria" pitchFamily="2" charset="-78"/>
                        </a:rPr>
                        <a:t>أغلب التعليقات إيجابية: "شكرًا للتوضيح"، "جهد رائع"</a:t>
                      </a:r>
                    </a:p>
                  </a:txBody>
                  <a:tcPr anchor="ctr"/>
                </a:tc>
                <a:tc>
                  <a:txBody>
                    <a:bodyPr/>
                    <a:lstStyle/>
                    <a:p>
                      <a:pPr algn="ctr" rtl="1">
                        <a:lnSpc>
                          <a:spcPct val="150000"/>
                        </a:lnSpc>
                        <a:buNone/>
                      </a:pPr>
                      <a:r>
                        <a:rPr lang="ar-EG" sz="1400">
                          <a:latin typeface="Alexandria" pitchFamily="2" charset="-78"/>
                          <a:cs typeface="Alexandria" pitchFamily="2" charset="-78"/>
                        </a:rPr>
                        <a:t>مراجعة ردود الفعل على فيديوهات الحملة الرسمية</a:t>
                      </a:r>
                    </a:p>
                  </a:txBody>
                  <a:tcPr anchor="ctr"/>
                </a:tc>
                <a:tc>
                  <a:txBody>
                    <a:bodyPr/>
                    <a:lstStyle/>
                    <a:p>
                      <a:pPr algn="ctr" rtl="1">
                        <a:lnSpc>
                          <a:spcPct val="150000"/>
                        </a:lnSpc>
                        <a:buNone/>
                      </a:pPr>
                      <a:r>
                        <a:rPr lang="ar-EG" sz="1400" b="1" dirty="0">
                          <a:solidFill>
                            <a:srgbClr val="002060"/>
                          </a:solidFill>
                          <a:latin typeface="Alexandria" pitchFamily="2" charset="-78"/>
                          <a:cs typeface="Alexandria" pitchFamily="2" charset="-78"/>
                        </a:rPr>
                        <a:t>تحليل تعليقات يوتيوب</a:t>
                      </a:r>
                      <a:endParaRPr lang="ar-EG" sz="1400" dirty="0">
                        <a:solidFill>
                          <a:srgbClr val="002060"/>
                        </a:solidFill>
                        <a:latin typeface="Alexandria" pitchFamily="2" charset="-78"/>
                        <a:cs typeface="Alexandria" pitchFamily="2" charset="-78"/>
                      </a:endParaRPr>
                    </a:p>
                  </a:txBody>
                  <a:tcPr anchor="ctr"/>
                </a:tc>
                <a:extLst>
                  <a:ext uri="{0D108BD9-81ED-4DB2-BD59-A6C34878D82A}">
                    <a16:rowId xmlns:a16="http://schemas.microsoft.com/office/drawing/2014/main" val="1266232656"/>
                  </a:ext>
                </a:extLst>
              </a:tr>
              <a:tr h="0">
                <a:tc>
                  <a:txBody>
                    <a:bodyPr/>
                    <a:lstStyle/>
                    <a:p>
                      <a:pPr algn="ctr" rtl="1">
                        <a:lnSpc>
                          <a:spcPct val="150000"/>
                        </a:lnSpc>
                        <a:buNone/>
                      </a:pPr>
                      <a:r>
                        <a:rPr lang="ar-EG" sz="1400" dirty="0">
                          <a:latin typeface="Alexandria" pitchFamily="2" charset="-78"/>
                          <a:cs typeface="Alexandria" pitchFamily="2" charset="-78"/>
                        </a:rPr>
                        <a:t>مفردات شائعة: "ثقة"، "تنظيم"، "شفافية"</a:t>
                      </a:r>
                    </a:p>
                  </a:txBody>
                  <a:tcPr anchor="ctr"/>
                </a:tc>
                <a:tc>
                  <a:txBody>
                    <a:bodyPr/>
                    <a:lstStyle/>
                    <a:p>
                      <a:pPr algn="ctr" rtl="1">
                        <a:lnSpc>
                          <a:spcPct val="150000"/>
                        </a:lnSpc>
                        <a:buNone/>
                      </a:pPr>
                      <a:r>
                        <a:rPr lang="ar-EG" sz="1400" dirty="0">
                          <a:latin typeface="Alexandria" pitchFamily="2" charset="-78"/>
                          <a:cs typeface="Alexandria" pitchFamily="2" charset="-78"/>
                        </a:rPr>
                        <a:t>تحليل المفردات المستخدمة مع اسم الوزارة</a:t>
                      </a:r>
                    </a:p>
                  </a:txBody>
                  <a:tcPr anchor="ctr"/>
                </a:tc>
                <a:tc>
                  <a:txBody>
                    <a:bodyPr/>
                    <a:lstStyle/>
                    <a:p>
                      <a:pPr algn="ctr" rtl="1">
                        <a:lnSpc>
                          <a:spcPct val="150000"/>
                        </a:lnSpc>
                        <a:buNone/>
                      </a:pPr>
                      <a:r>
                        <a:rPr lang="en-US" sz="1400" b="1" dirty="0" err="1">
                          <a:solidFill>
                            <a:srgbClr val="002060"/>
                          </a:solidFill>
                          <a:latin typeface="Alexandria" pitchFamily="2" charset="-78"/>
                          <a:cs typeface="Alexandria" pitchFamily="2" charset="-78"/>
                        </a:rPr>
                        <a:t>Brandwatch</a:t>
                      </a:r>
                      <a:endParaRPr lang="en-US" sz="1400" dirty="0">
                        <a:solidFill>
                          <a:srgbClr val="002060"/>
                        </a:solidFill>
                        <a:latin typeface="Alexandria" pitchFamily="2" charset="-78"/>
                        <a:cs typeface="Alexandria" pitchFamily="2" charset="-78"/>
                      </a:endParaRPr>
                    </a:p>
                  </a:txBody>
                  <a:tcPr anchor="ctr"/>
                </a:tc>
                <a:extLst>
                  <a:ext uri="{0D108BD9-81ED-4DB2-BD59-A6C34878D82A}">
                    <a16:rowId xmlns:a16="http://schemas.microsoft.com/office/drawing/2014/main" val="4102086237"/>
                  </a:ext>
                </a:extLst>
              </a:tr>
            </a:tbl>
          </a:graphicData>
        </a:graphic>
      </p:graphicFrame>
      <p:sp>
        <p:nvSpPr>
          <p:cNvPr id="6" name="TextBox 5">
            <a:extLst>
              <a:ext uri="{FF2B5EF4-FFF2-40B4-BE49-F238E27FC236}">
                <a16:creationId xmlns:a16="http://schemas.microsoft.com/office/drawing/2014/main" id="{5A9BBEE5-C088-9F39-DFF5-867BF04D0CEA}"/>
              </a:ext>
            </a:extLst>
          </p:cNvPr>
          <p:cNvSpPr txBox="1"/>
          <p:nvPr/>
        </p:nvSpPr>
        <p:spPr>
          <a:xfrm>
            <a:off x="3452911" y="2438993"/>
            <a:ext cx="4790210" cy="369332"/>
          </a:xfrm>
          <a:prstGeom prst="rect">
            <a:avLst/>
          </a:prstGeom>
          <a:noFill/>
        </p:spPr>
        <p:txBody>
          <a:bodyPr wrap="square" rtlCol="1">
            <a:spAutoFit/>
          </a:bodyPr>
          <a:lstStyle/>
          <a:p>
            <a:pPr algn="ctr" rtl="1"/>
            <a:r>
              <a:rPr lang="ar-EG" b="1" dirty="0">
                <a:solidFill>
                  <a:schemeClr val="accent2"/>
                </a:solidFill>
                <a:latin typeface="Alexandria" pitchFamily="2" charset="-78"/>
                <a:cs typeface="Alexandria" pitchFamily="2" charset="-78"/>
              </a:rPr>
              <a:t>أدوات قياس الصورة الذهنية المستخدمة:</a:t>
            </a:r>
          </a:p>
        </p:txBody>
      </p:sp>
    </p:spTree>
    <p:extLst>
      <p:ext uri="{BB962C8B-B14F-4D97-AF65-F5344CB8AC3E}">
        <p14:creationId xmlns:p14="http://schemas.microsoft.com/office/powerpoint/2010/main" val="143752280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5B26E-21A8-648F-0B7E-F4A5DB003F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AD6D384-4406-C00B-35A5-8CBBB0261060}"/>
              </a:ext>
            </a:extLst>
          </p:cNvPr>
          <p:cNvSpPr/>
          <p:nvPr/>
        </p:nvSpPr>
        <p:spPr>
          <a:xfrm>
            <a:off x="2598238" y="262454"/>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25F117-1FB9-4C9E-740D-F1BE504DF802}"/>
              </a:ext>
            </a:extLst>
          </p:cNvPr>
          <p:cNvSpPr/>
          <p:nvPr/>
        </p:nvSpPr>
        <p:spPr>
          <a:xfrm>
            <a:off x="7883147" y="1021453"/>
            <a:ext cx="4128422" cy="5662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448955-CB27-A366-4A66-0D4F33BECBC1}"/>
              </a:ext>
            </a:extLst>
          </p:cNvPr>
          <p:cNvSpPr/>
          <p:nvPr/>
        </p:nvSpPr>
        <p:spPr>
          <a:xfrm>
            <a:off x="152491" y="1164977"/>
            <a:ext cx="11720167" cy="5322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A0A1E40-D335-AD36-75BE-A5D50F6EBD8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7DA246A-AC7A-DB0B-A1CF-A8AE4CDEF5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28" y="-54890"/>
            <a:ext cx="2305141" cy="1076343"/>
          </a:xfrm>
          <a:prstGeom prst="rect">
            <a:avLst/>
          </a:prstGeom>
        </p:spPr>
      </p:pic>
      <p:sp>
        <p:nvSpPr>
          <p:cNvPr id="3" name="Rectangle: Rounded Corners 2">
            <a:extLst>
              <a:ext uri="{FF2B5EF4-FFF2-40B4-BE49-F238E27FC236}">
                <a16:creationId xmlns:a16="http://schemas.microsoft.com/office/drawing/2014/main" id="{DEFACC96-3CDD-F654-DEE4-8EC797C94655}"/>
              </a:ext>
            </a:extLst>
          </p:cNvPr>
          <p:cNvSpPr/>
          <p:nvPr/>
        </p:nvSpPr>
        <p:spPr>
          <a:xfrm>
            <a:off x="1885950" y="451696"/>
            <a:ext cx="10306050"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 دراسة حالة تطبيقية: قياس الصورة الذهنية لحملة "نحمي مجتمعنا" – وزارة الصحة السعودية</a:t>
            </a:r>
          </a:p>
        </p:txBody>
      </p:sp>
      <p:sp>
        <p:nvSpPr>
          <p:cNvPr id="7" name="TextBox 6">
            <a:extLst>
              <a:ext uri="{FF2B5EF4-FFF2-40B4-BE49-F238E27FC236}">
                <a16:creationId xmlns:a16="http://schemas.microsoft.com/office/drawing/2014/main" id="{19B81F26-0322-5036-541A-3CC4A80E704B}"/>
              </a:ext>
            </a:extLst>
          </p:cNvPr>
          <p:cNvSpPr txBox="1"/>
          <p:nvPr/>
        </p:nvSpPr>
        <p:spPr>
          <a:xfrm>
            <a:off x="319342" y="1164976"/>
            <a:ext cx="11510215" cy="5031442"/>
          </a:xfrm>
          <a:prstGeom prst="rect">
            <a:avLst/>
          </a:prstGeom>
          <a:noFill/>
        </p:spPr>
        <p:txBody>
          <a:bodyPr wrap="square" rtlCol="1">
            <a:spAutoFit/>
          </a:bodyPr>
          <a:lstStyle/>
          <a:p>
            <a:pPr marL="285750" indent="-285750" algn="just" rtl="1">
              <a:lnSpc>
                <a:spcPct val="150000"/>
              </a:lnSpc>
              <a:buClr>
                <a:srgbClr val="00B0F0"/>
              </a:buClr>
              <a:buFont typeface="Wingdings" panose="05000000000000000000" pitchFamily="2" charset="2"/>
              <a:buChar char="v"/>
            </a:pPr>
            <a:r>
              <a:rPr lang="ar-EG" sz="1600" b="1" dirty="0">
                <a:solidFill>
                  <a:schemeClr val="accent2"/>
                </a:solidFill>
                <a:latin typeface="Alexandria" pitchFamily="2" charset="-78"/>
                <a:cs typeface="Alexandria" pitchFamily="2" charset="-78"/>
              </a:rPr>
              <a:t> </a:t>
            </a:r>
            <a:r>
              <a:rPr lang="ar-EG" b="1" dirty="0">
                <a:solidFill>
                  <a:schemeClr val="accent2"/>
                </a:solidFill>
                <a:latin typeface="Alexandria" pitchFamily="2" charset="-78"/>
                <a:cs typeface="Alexandria" pitchFamily="2" charset="-78"/>
              </a:rPr>
              <a:t>تحليل النتائج: </a:t>
            </a:r>
          </a:p>
          <a:p>
            <a:pPr algn="ctr" rtl="1">
              <a:lnSpc>
                <a:spcPct val="150000"/>
              </a:lnSpc>
            </a:pPr>
            <a:r>
              <a:rPr lang="ar-EG" dirty="0">
                <a:latin typeface="Alexandria" pitchFamily="2" charset="-78"/>
                <a:cs typeface="Alexandria" pitchFamily="2" charset="-78"/>
              </a:rPr>
              <a:t>الصورة الذهنية الرقمية لوزارة الصحة خلال الحملة وُصفت بأنها: منظمة، تواصلية، شفافة، مسؤولة مجتمعيًا.</a:t>
            </a:r>
          </a:p>
          <a:p>
            <a:pPr marL="285750" indent="-285750" algn="just" rtl="1">
              <a:lnSpc>
                <a:spcPct val="150000"/>
              </a:lnSpc>
              <a:buClr>
                <a:srgbClr val="00B0F0"/>
              </a:buClr>
              <a:buFont typeface="Wingdings" panose="05000000000000000000" pitchFamily="2" charset="2"/>
              <a:buChar char="v"/>
            </a:pPr>
            <a:r>
              <a:rPr lang="ar-EG" b="1" dirty="0">
                <a:solidFill>
                  <a:schemeClr val="accent2"/>
                </a:solidFill>
                <a:latin typeface="Alexandria" pitchFamily="2" charset="-78"/>
                <a:cs typeface="Alexandria" pitchFamily="2" charset="-78"/>
              </a:rPr>
              <a:t>عوامل النجاح:</a:t>
            </a:r>
          </a:p>
          <a:p>
            <a:pPr marL="446088" indent="-285750" algn="just" rtl="1">
              <a:lnSpc>
                <a:spcPct val="150000"/>
              </a:lnSpc>
              <a:buFont typeface="Arial" panose="020B0604020202020204" pitchFamily="34" charset="0"/>
              <a:buChar char="•"/>
            </a:pPr>
            <a:r>
              <a:rPr lang="ar-EG" dirty="0">
                <a:latin typeface="Alexandria" pitchFamily="2" charset="-78"/>
                <a:cs typeface="Alexandria" pitchFamily="2" charset="-78"/>
              </a:rPr>
              <a:t>توحيد الرسائل الرقمية.</a:t>
            </a:r>
          </a:p>
          <a:p>
            <a:pPr marL="446088" indent="-285750" algn="just" rtl="1">
              <a:lnSpc>
                <a:spcPct val="150000"/>
              </a:lnSpc>
              <a:buFont typeface="Arial" panose="020B0604020202020204" pitchFamily="34" charset="0"/>
              <a:buChar char="•"/>
            </a:pPr>
            <a:r>
              <a:rPr lang="ar-EG" dirty="0">
                <a:latin typeface="Alexandria" pitchFamily="2" charset="-78"/>
                <a:cs typeface="Alexandria" pitchFamily="2" charset="-78"/>
              </a:rPr>
              <a:t>استخدام وسوم موحدة.</a:t>
            </a:r>
          </a:p>
          <a:p>
            <a:pPr marL="446088" indent="-285750" algn="just" rtl="1">
              <a:lnSpc>
                <a:spcPct val="150000"/>
              </a:lnSpc>
              <a:buFont typeface="Arial" panose="020B0604020202020204" pitchFamily="34" charset="0"/>
              <a:buChar char="•"/>
            </a:pPr>
            <a:r>
              <a:rPr lang="ar-EG" dirty="0">
                <a:latin typeface="Alexandria" pitchFamily="2" charset="-78"/>
                <a:cs typeface="Alexandria" pitchFamily="2" charset="-78"/>
              </a:rPr>
              <a:t>ظهور المتحدث الرسمي باستمرار.</a:t>
            </a:r>
          </a:p>
          <a:p>
            <a:pPr marL="446088" indent="-285750" algn="just" rtl="1">
              <a:lnSpc>
                <a:spcPct val="150000"/>
              </a:lnSpc>
              <a:buFont typeface="Arial" panose="020B0604020202020204" pitchFamily="34" charset="0"/>
              <a:buChar char="•"/>
            </a:pPr>
            <a:r>
              <a:rPr lang="ar-EG" dirty="0">
                <a:latin typeface="Alexandria" pitchFamily="2" charset="-78"/>
                <a:cs typeface="Alexandria" pitchFamily="2" charset="-78"/>
              </a:rPr>
              <a:t>تفاعل مباشر وسريع مع الجمهور.</a:t>
            </a:r>
          </a:p>
          <a:p>
            <a:pPr algn="just" rtl="1">
              <a:lnSpc>
                <a:spcPct val="150000"/>
              </a:lnSpc>
            </a:pPr>
            <a:r>
              <a:rPr lang="ar-EG" b="1" dirty="0">
                <a:solidFill>
                  <a:schemeClr val="accent2"/>
                </a:solidFill>
                <a:latin typeface="Alexandria" pitchFamily="2" charset="-78"/>
                <a:cs typeface="Alexandria" pitchFamily="2" charset="-78"/>
              </a:rPr>
              <a:t>📌 الدروس المستفادة:</a:t>
            </a:r>
          </a:p>
          <a:p>
            <a:pPr marL="446088" indent="-285750" algn="just" rtl="1">
              <a:lnSpc>
                <a:spcPct val="150000"/>
              </a:lnSpc>
              <a:buFont typeface="Arial" panose="020B0604020202020204" pitchFamily="34" charset="0"/>
              <a:buChar char="•"/>
            </a:pPr>
            <a:r>
              <a:rPr lang="ar-EG" dirty="0">
                <a:latin typeface="Alexandria" pitchFamily="2" charset="-78"/>
                <a:cs typeface="Alexandria" pitchFamily="2" charset="-78"/>
              </a:rPr>
              <a:t>القياس الفوري والمستمر عبر الأدوات الرقمية يمنح المؤسسات فرصة لتعديل الرسائل أثناء الحملة، وليس فقط بعدها.</a:t>
            </a:r>
          </a:p>
          <a:p>
            <a:pPr marL="446088" indent="-285750" algn="just" rtl="1">
              <a:lnSpc>
                <a:spcPct val="150000"/>
              </a:lnSpc>
              <a:buFont typeface="Arial" panose="020B0604020202020204" pitchFamily="34" charset="0"/>
              <a:buChar char="•"/>
            </a:pPr>
            <a:r>
              <a:rPr lang="ar-EG" dirty="0">
                <a:latin typeface="Alexandria" pitchFamily="2" charset="-78"/>
                <a:cs typeface="Alexandria" pitchFamily="2" charset="-78"/>
              </a:rPr>
              <a:t>تفاعل الجمهور الإيجابي هو مرآة دقيقة للصورة الذهنية.</a:t>
            </a:r>
          </a:p>
          <a:p>
            <a:pPr marL="446088" indent="-285750" algn="just" rtl="1">
              <a:lnSpc>
                <a:spcPct val="150000"/>
              </a:lnSpc>
              <a:buFont typeface="Arial" panose="020B0604020202020204" pitchFamily="34" charset="0"/>
              <a:buChar char="•"/>
            </a:pPr>
            <a:r>
              <a:rPr lang="ar-EG" dirty="0">
                <a:latin typeface="Alexandria" pitchFamily="2" charset="-78"/>
                <a:cs typeface="Alexandria" pitchFamily="2" charset="-78"/>
              </a:rPr>
              <a:t>كل وسم، فيديو، أو منشور هو لبنة في بناء الانطباع العام لدى الجمهور.</a:t>
            </a:r>
          </a:p>
        </p:txBody>
      </p:sp>
    </p:spTree>
    <p:extLst>
      <p:ext uri="{BB962C8B-B14F-4D97-AF65-F5344CB8AC3E}">
        <p14:creationId xmlns:p14="http://schemas.microsoft.com/office/powerpoint/2010/main" val="294387471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C0120-A08A-0F00-F541-64096DE208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EF52DF-2945-59A0-3942-978BB45FD60C}"/>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4F8C35-2312-121A-B06B-1AC7E04E0F98}"/>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71DD1CD-46FF-F3FA-28FA-E1FF15D5FA8C}"/>
              </a:ext>
            </a:extLst>
          </p:cNvPr>
          <p:cNvSpPr/>
          <p:nvPr/>
        </p:nvSpPr>
        <p:spPr>
          <a:xfrm>
            <a:off x="152491" y="1323727"/>
            <a:ext cx="11720167" cy="5163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4597F97-BAA4-AE20-B07A-86B03B24445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DD29C3E-62CD-4C6B-4602-077439B30E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BA6E1A9-6F96-3D45-95E2-239CA2C2DD8B}"/>
              </a:ext>
            </a:extLst>
          </p:cNvPr>
          <p:cNvSpPr/>
          <p:nvPr/>
        </p:nvSpPr>
        <p:spPr>
          <a:xfrm>
            <a:off x="3198441" y="454350"/>
            <a:ext cx="5795117" cy="802756"/>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وفي ختام المحاضرة</a:t>
            </a:r>
          </a:p>
        </p:txBody>
      </p:sp>
      <p:sp>
        <p:nvSpPr>
          <p:cNvPr id="4" name="TextBox 3">
            <a:extLst>
              <a:ext uri="{FF2B5EF4-FFF2-40B4-BE49-F238E27FC236}">
                <a16:creationId xmlns:a16="http://schemas.microsoft.com/office/drawing/2014/main" id="{57D03CA3-6D9A-0EF2-6E0A-00DB9A4B4A38}"/>
              </a:ext>
            </a:extLst>
          </p:cNvPr>
          <p:cNvSpPr txBox="1"/>
          <p:nvPr/>
        </p:nvSpPr>
        <p:spPr>
          <a:xfrm>
            <a:off x="152491" y="1257106"/>
            <a:ext cx="11485328" cy="5077672"/>
          </a:xfrm>
          <a:prstGeom prst="rect">
            <a:avLst/>
          </a:prstGeom>
          <a:noFill/>
        </p:spPr>
        <p:txBody>
          <a:bodyPr wrap="square" rtlCol="1">
            <a:spAutoFit/>
          </a:bodyPr>
          <a:lstStyle/>
          <a:p>
            <a:pPr algn="ctr" rtl="1">
              <a:lnSpc>
                <a:spcPct val="150000"/>
              </a:lnSpc>
            </a:pPr>
            <a:r>
              <a:rPr lang="ar-EG" sz="1600" dirty="0">
                <a:latin typeface="Alexandria" pitchFamily="2" charset="-78"/>
                <a:cs typeface="Alexandria" pitchFamily="2" charset="-78"/>
              </a:rPr>
              <a:t>الصورة الذهنية موضعًا محوريًا في علوم العلاقات العامة باعتبارها رأس مال معنوي يُبنى ببطء وقد يُهدم بسرعة، خاصة في بيئة الإعلام الرقمي التي تتسم بالسرعة والتفاعل اللحظي. </a:t>
            </a:r>
          </a:p>
          <a:p>
            <a:pPr marL="285750" indent="-285750" algn="just" rtl="1">
              <a:lnSpc>
                <a:spcPct val="200000"/>
              </a:lnSpc>
              <a:buClr>
                <a:schemeClr val="accent2"/>
              </a:buClr>
              <a:buFont typeface="Wingdings" panose="05000000000000000000" pitchFamily="2" charset="2"/>
              <a:buChar char="§"/>
            </a:pPr>
            <a:r>
              <a:rPr lang="ar-EG" sz="1600" dirty="0">
                <a:latin typeface="Alexandria" pitchFamily="2" charset="-78"/>
                <a:cs typeface="Alexandria" pitchFamily="2" charset="-78"/>
              </a:rPr>
              <a:t>فهمنا أن الصورة الذهنية ليست مجرد انطباع عابر، بل هي إدراك تراكمي يتشكل في أذهان الجمهور بناءً على التجارب، والرسائل الإعلامية، والمواقف المؤسسية.</a:t>
            </a:r>
          </a:p>
          <a:p>
            <a:pPr marL="285750" indent="-285750" algn="just" rtl="1">
              <a:lnSpc>
                <a:spcPct val="200000"/>
              </a:lnSpc>
              <a:buClr>
                <a:schemeClr val="accent2"/>
              </a:buClr>
              <a:buFont typeface="Wingdings" panose="05000000000000000000" pitchFamily="2" charset="2"/>
              <a:buChar char="§"/>
            </a:pPr>
            <a:r>
              <a:rPr lang="ar-EG" sz="1600" dirty="0">
                <a:latin typeface="Alexandria" pitchFamily="2" charset="-78"/>
                <a:cs typeface="Alexandria" pitchFamily="2" charset="-78"/>
              </a:rPr>
              <a:t>استعرضنا أنواع الصور الذهنية، وتعرفنا على أساليب صناعتها، ودور الانطباع العام في تكوينها، </a:t>
            </a:r>
          </a:p>
          <a:p>
            <a:pPr marL="285750" indent="-285750" algn="just" rtl="1">
              <a:lnSpc>
                <a:spcPct val="200000"/>
              </a:lnSpc>
              <a:buClr>
                <a:schemeClr val="accent2"/>
              </a:buClr>
              <a:buFont typeface="Wingdings" panose="05000000000000000000" pitchFamily="2" charset="2"/>
              <a:buChar char="§"/>
            </a:pPr>
            <a:r>
              <a:rPr lang="ar-EG" sz="1600" dirty="0">
                <a:latin typeface="Alexandria" pitchFamily="2" charset="-78"/>
                <a:cs typeface="Alexandria" pitchFamily="2" charset="-78"/>
              </a:rPr>
              <a:t>إضافةً إلى التحديات التي قد تواجهها المؤسسات أثناء تشكيلها، لا سيما في ظل الهجمات السيبرانية أو التضارب في الرسائل.</a:t>
            </a:r>
          </a:p>
          <a:p>
            <a:pPr marL="285750" indent="-285750" algn="just" rtl="1">
              <a:lnSpc>
                <a:spcPct val="200000"/>
              </a:lnSpc>
              <a:buClr>
                <a:schemeClr val="accent2"/>
              </a:buClr>
              <a:buFont typeface="Wingdings" panose="05000000000000000000" pitchFamily="2" charset="2"/>
              <a:buChar char="§"/>
            </a:pPr>
            <a:r>
              <a:rPr lang="ar-EG" sz="1600" dirty="0">
                <a:latin typeface="Alexandria" pitchFamily="2" charset="-78"/>
                <a:cs typeface="Alexandria" pitchFamily="2" charset="-78"/>
              </a:rPr>
              <a:t>كما تعرّفنا على أدوات قياس هذه الصورة، وكيفية تطبيقها في الإعلام الرقمي، واختتمنا بدراسة حالة واقعية بيّنت أهمية التوازن بين بناء الصورة الذهنية ومصداقية الأداء المؤسسي.</a:t>
            </a:r>
          </a:p>
          <a:p>
            <a:pPr algn="ctr" rtl="1">
              <a:lnSpc>
                <a:spcPct val="150000"/>
              </a:lnSpc>
            </a:pPr>
            <a:r>
              <a:rPr lang="ar-EG" b="1" dirty="0">
                <a:solidFill>
                  <a:srgbClr val="0070C0"/>
                </a:solidFill>
                <a:latin typeface="Alexandria" pitchFamily="2" charset="-78"/>
                <a:cs typeface="Alexandria" pitchFamily="2" charset="-78"/>
              </a:rPr>
              <a:t>إن الصورة الذهنية ليست ترفًا في العمل المؤسسي، بل هي عنصر حاسم في بناء الثقة، تعزيز الولاء، وتحقيق التميز التنافسي. ومن هذا المنطلق، تقع على عاتق متخصصي العلاقات العامة مسؤولية التخطيط الواعي، التواصل الاستراتيجي، والقياس المستمر لصورة المؤسسة في ذهن الجمهور.</a:t>
            </a:r>
          </a:p>
        </p:txBody>
      </p:sp>
    </p:spTree>
    <p:extLst>
      <p:ext uri="{BB962C8B-B14F-4D97-AF65-F5344CB8AC3E}">
        <p14:creationId xmlns:p14="http://schemas.microsoft.com/office/powerpoint/2010/main" val="3757840171"/>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advTm="49796">
    <p:wipe/>
  </p:transition>
  <p:extLst>
    <p:ext uri="{E180D4A7-C9FB-4DFB-919C-405C955672EB}">
      <p14:showEvtLst xmlns:p14="http://schemas.microsoft.com/office/powerpoint/2010/main">
        <p14:playEvt time="1" objId="6"/>
        <p14:stopEvt time="20751" objId="6"/>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7DD08FA-77BE-47FF-AD30-496BAEB78B20}"/>
</file>

<file path=customXml/itemProps2.xml><?xml version="1.0" encoding="utf-8"?>
<ds:datastoreItem xmlns:ds="http://schemas.openxmlformats.org/officeDocument/2006/customXml" ds:itemID="{9BF0E3DC-21DE-48AB-9C6C-02AA2F32A209}"/>
</file>

<file path=customXml/itemProps3.xml><?xml version="1.0" encoding="utf-8"?>
<ds:datastoreItem xmlns:ds="http://schemas.openxmlformats.org/officeDocument/2006/customXml" ds:itemID="{19CDD266-E024-4F19-A65B-0C016704C668}"/>
</file>

<file path=docProps/app.xml><?xml version="1.0" encoding="utf-8"?>
<Properties xmlns="http://schemas.openxmlformats.org/officeDocument/2006/extended-properties" xmlns:vt="http://schemas.openxmlformats.org/officeDocument/2006/docPropsVTypes">
  <Template/>
  <TotalTime>12264</TotalTime>
  <Words>4346</Words>
  <Application>Microsoft Office PowerPoint</Application>
  <PresentationFormat>Widescreen</PresentationFormat>
  <Paragraphs>432</Paragraphs>
  <Slides>42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Century Gothic</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165</cp:revision>
  <dcterms:created xsi:type="dcterms:W3CDTF">2023-04-29T09:08:00Z</dcterms:created>
  <dcterms:modified xsi:type="dcterms:W3CDTF">2025-07-14T23:04:03Z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