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481" r:id="rId4"/>
    <p:sldId id="574" r:id="rId5"/>
    <p:sldId id="575" r:id="rId6"/>
    <p:sldId id="482" r:id="rId7"/>
    <p:sldId id="271" r:id="rId8"/>
    <p:sldId id="552" r:id="rId9"/>
    <p:sldId id="484" r:id="rId10"/>
    <p:sldId id="553" r:id="rId11"/>
    <p:sldId id="530" r:id="rId12"/>
    <p:sldId id="533" r:id="rId13"/>
    <p:sldId id="570" r:id="rId14"/>
    <p:sldId id="532" r:id="rId15"/>
    <p:sldId id="554" r:id="rId16"/>
    <p:sldId id="276" r:id="rId17"/>
    <p:sldId id="555" r:id="rId18"/>
    <p:sldId id="531" r:id="rId19"/>
    <p:sldId id="486" r:id="rId20"/>
    <p:sldId id="576" r:id="rId21"/>
    <p:sldId id="534" r:id="rId22"/>
    <p:sldId id="535" r:id="rId23"/>
    <p:sldId id="536" r:id="rId24"/>
    <p:sldId id="556" r:id="rId25"/>
    <p:sldId id="557" r:id="rId26"/>
    <p:sldId id="558" r:id="rId27"/>
    <p:sldId id="559" r:id="rId28"/>
    <p:sldId id="560" r:id="rId29"/>
    <p:sldId id="561" r:id="rId30"/>
    <p:sldId id="571" r:id="rId31"/>
    <p:sldId id="562" r:id="rId32"/>
    <p:sldId id="563" r:id="rId33"/>
    <p:sldId id="564" r:id="rId34"/>
    <p:sldId id="573" r:id="rId35"/>
    <p:sldId id="565" r:id="rId36"/>
    <p:sldId id="566" r:id="rId37"/>
    <p:sldId id="567" r:id="rId38"/>
    <p:sldId id="568" r:id="rId39"/>
    <p:sldId id="569" r:id="rId40"/>
    <p:sldId id="502" r:id="rId41"/>
    <p:sldId id="485" r:id="rId42"/>
    <p:sldId id="50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74"/>
            <p14:sldId id="575"/>
            <p14:sldId id="482"/>
            <p14:sldId id="271"/>
            <p14:sldId id="552"/>
            <p14:sldId id="484"/>
            <p14:sldId id="553"/>
            <p14:sldId id="530"/>
            <p14:sldId id="533"/>
            <p14:sldId id="570"/>
            <p14:sldId id="532"/>
            <p14:sldId id="554"/>
            <p14:sldId id="276"/>
            <p14:sldId id="555"/>
            <p14:sldId id="531"/>
            <p14:sldId id="486"/>
            <p14:sldId id="576"/>
            <p14:sldId id="534"/>
            <p14:sldId id="535"/>
            <p14:sldId id="536"/>
            <p14:sldId id="556"/>
            <p14:sldId id="557"/>
            <p14:sldId id="558"/>
            <p14:sldId id="559"/>
            <p14:sldId id="560"/>
            <p14:sldId id="561"/>
            <p14:sldId id="571"/>
            <p14:sldId id="562"/>
            <p14:sldId id="563"/>
            <p14:sldId id="564"/>
            <p14:sldId id="573"/>
            <p14:sldId id="565"/>
            <p14:sldId id="566"/>
            <p14:sldId id="567"/>
            <p14:sldId id="568"/>
            <p14:sldId id="569"/>
            <p14:sldId id="502"/>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8351E"/>
    <a:srgbClr val="00B0F0"/>
    <a:srgbClr val="BDEEDD"/>
    <a:srgbClr val="EE7EA4"/>
    <a:srgbClr val="E3C1DC"/>
    <a:srgbClr val="FAC748"/>
    <a:srgbClr val="C1EFFF"/>
    <a:srgbClr val="81DEFF"/>
    <a:srgbClr val="000000"/>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834" y="6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2024-10-07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3806345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5042096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2024-10-07</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2024-10-07</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2024-10-07</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2024-10-07</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2024-10-07</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2024-10-07</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2024-10-07</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2024-10-07</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2024-10-07</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2024-10-07</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2024-10-07</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2024-10-07</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5.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1.jpg"/><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4.jpg"/><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6.jpeg"/><Relationship Id="rId4" Type="http://schemas.openxmlformats.org/officeDocument/2006/relationships/image" Target="../media/image25.jp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27.jp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31.jpg"/><Relationship Id="rId4" Type="http://schemas.openxmlformats.org/officeDocument/2006/relationships/image" Target="../media/image30.jp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2.jp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3.jpe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4.jp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5.jpe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6.jpe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7.jpe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8.jp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9.jp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1.jpeg"/><Relationship Id="rId4" Type="http://schemas.openxmlformats.org/officeDocument/2006/relationships/image" Target="../media/image40.jp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3.jpeg"/><Relationship Id="rId4" Type="http://schemas.openxmlformats.org/officeDocument/2006/relationships/image" Target="../media/image42.jpe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5.jpg"/><Relationship Id="rId4" Type="http://schemas.openxmlformats.org/officeDocument/2006/relationships/image" Target="../media/image44.jpe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0.jpg"/><Relationship Id="rId4" Type="http://schemas.openxmlformats.org/officeDocument/2006/relationships/image" Target="../media/image46.jpe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7.jpe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9.jpg"/><Relationship Id="rId4" Type="http://schemas.openxmlformats.org/officeDocument/2006/relationships/image" Target="../media/image48.jp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9.jp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0.jpe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52.jpg"/><Relationship Id="rId4" Type="http://schemas.openxmlformats.org/officeDocument/2006/relationships/image" Target="../media/image51.jpe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3.jp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4.jpe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5.jp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0.jpg"/></Relationships>
</file>

<file path=ppt/slides/_rels/slide40.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2.emf"/></Relationships>
</file>

<file path=ppt/slides/_rels/slide42.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media/image7.svg"/><Relationship Id="rId2" Type="http://schemas.openxmlformats.org/officeDocument/2006/relationships/image" Target="../media/image57.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591583"/>
            <a:ext cx="6728088" cy="954107"/>
          </a:xfrm>
          <a:prstGeom prst="rect">
            <a:avLst/>
          </a:prstGeom>
          <a:noFill/>
        </p:spPr>
        <p:txBody>
          <a:bodyPr wrap="square" rtlCol="0">
            <a:spAutoFit/>
          </a:bodyPr>
          <a:lstStyle/>
          <a:p>
            <a:r>
              <a:rPr lang="ar-SA" sz="2400" b="1" dirty="0">
                <a:solidFill>
                  <a:srgbClr val="00B0F0"/>
                </a:solidFill>
                <a:latin typeface="Alexandria ExtraBold" pitchFamily="2" charset="-78"/>
                <a:cs typeface="Alexandria ExtraBold" pitchFamily="2" charset="-78"/>
              </a:rPr>
              <a:t>الإعلان الصحفي والتسويق </a:t>
            </a:r>
            <a:r>
              <a:rPr lang="ar-SA" sz="2400" b="1" dirty="0" smtClean="0">
                <a:solidFill>
                  <a:srgbClr val="00B0F0"/>
                </a:solidFill>
                <a:latin typeface="Alexandria ExtraBold" pitchFamily="2" charset="-78"/>
                <a:cs typeface="Alexandria ExtraBold" pitchFamily="2" charset="-78"/>
              </a:rPr>
              <a:t>الرقمي</a:t>
            </a:r>
          </a:p>
          <a:p>
            <a:endParaRPr lang="en-US" sz="1400" b="1" dirty="0">
              <a:solidFill>
                <a:srgbClr val="00B0F0"/>
              </a:solidFill>
              <a:latin typeface="Times New Roman" panose="02020603050405020304" pitchFamily="18" charset="0"/>
              <a:cs typeface="Times New Roman" panose="02020603050405020304" pitchFamily="18" charset="0"/>
            </a:endParaRPr>
          </a:p>
          <a:p>
            <a:r>
              <a:rPr lang="en-US" b="1" dirty="0" smtClean="0">
                <a:solidFill>
                  <a:srgbClr val="C00000"/>
                </a:solidFill>
                <a:latin typeface="Alexandria ExtraBold" pitchFamily="2" charset="-78"/>
                <a:ea typeface="Calibri" panose="020F0502020204030204" pitchFamily="34" charset="0"/>
                <a:cs typeface="Alexandria ExtraBold" pitchFamily="2" charset="-78"/>
              </a:rPr>
              <a:t>Journalism Advertising </a:t>
            </a:r>
            <a:r>
              <a:rPr lang="en-US" b="1" dirty="0">
                <a:solidFill>
                  <a:srgbClr val="C00000"/>
                </a:solidFill>
                <a:latin typeface="Alexandria ExtraBold" pitchFamily="2" charset="-78"/>
                <a:ea typeface="Calibri" panose="020F0502020204030204" pitchFamily="34" charset="0"/>
                <a:cs typeface="Alexandria ExtraBold" pitchFamily="2" charset="-78"/>
              </a:rPr>
              <a:t>and </a:t>
            </a:r>
            <a:r>
              <a:rPr lang="en-US" b="1" smtClean="0">
                <a:solidFill>
                  <a:srgbClr val="C00000"/>
                </a:solidFill>
                <a:latin typeface="Alexandria ExtraBold" pitchFamily="2" charset="-78"/>
                <a:ea typeface="Calibri" panose="020F0502020204030204" pitchFamily="34" charset="0"/>
                <a:cs typeface="Alexandria ExtraBold" pitchFamily="2" charset="-78"/>
              </a:rPr>
              <a:t>Digital Marketing</a:t>
            </a:r>
            <a:endParaRPr lang="ar-EG"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smtClean="0"/>
              <a:t>DGM233</a:t>
            </a:r>
            <a:endParaRPr lang="en-US" dirty="0"/>
          </a:p>
          <a:p>
            <a:r>
              <a:rPr lang="ar-SA" sz="2000" dirty="0" smtClean="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830010" y="2807194"/>
            <a:ext cx="4716227" cy="1323439"/>
          </a:xfrm>
          <a:prstGeom prst="rect">
            <a:avLst/>
          </a:prstGeom>
          <a:noFill/>
        </p:spPr>
        <p:txBody>
          <a:bodyPr wrap="none" rtlCol="0">
            <a:spAutoFit/>
          </a:bodyPr>
          <a:lstStyle/>
          <a:p>
            <a:pPr algn="r" rtl="1"/>
            <a:r>
              <a:rPr lang="ar-SA" sz="4400" b="1" dirty="0" smtClean="0">
                <a:solidFill>
                  <a:srgbClr val="00B0F0"/>
                </a:solidFill>
                <a:latin typeface="Times New Roman" panose="02020603050405020304" pitchFamily="18" charset="0"/>
                <a:cs typeface="Times New Roman" panose="02020603050405020304" pitchFamily="18" charset="0"/>
              </a:rPr>
              <a:t>عناصر الرسالة الإعلانية</a:t>
            </a:r>
          </a:p>
          <a:p>
            <a:pPr algn="ctr" rtl="1"/>
            <a:r>
              <a:rPr lang="ar-SA" sz="3600" b="1" dirty="0" smtClean="0">
                <a:solidFill>
                  <a:srgbClr val="00B0F0"/>
                </a:solidFill>
                <a:latin typeface="Times New Roman" panose="02020603050405020304" pitchFamily="18" charset="0"/>
                <a:cs typeface="Times New Roman" panose="02020603050405020304" pitchFamily="18" charset="0"/>
              </a:rPr>
              <a:t>1. العنوان  </a:t>
            </a:r>
            <a:r>
              <a:rPr lang="en-US" sz="3200" b="1" dirty="0" smtClean="0">
                <a:solidFill>
                  <a:srgbClr val="00B0F0"/>
                </a:solidFill>
                <a:latin typeface="Times New Roman" panose="02020603050405020304" pitchFamily="18" charset="0"/>
                <a:cs typeface="Times New Roman" panose="02020603050405020304" pitchFamily="18" charset="0"/>
              </a:rPr>
              <a:t>Headline</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57861" cy="707886"/>
          </a:xfrm>
          <a:prstGeom prst="rect">
            <a:avLst/>
          </a:prstGeom>
          <a:noFill/>
        </p:spPr>
        <p:txBody>
          <a:bodyPr wrap="none" rtlCol="0">
            <a:spAutoFit/>
          </a:bodyPr>
          <a:lstStyle/>
          <a:p>
            <a:r>
              <a:rPr lang="en-US" sz="2000" b="1" dirty="0"/>
              <a:t>DGM </a:t>
            </a:r>
            <a:r>
              <a:rPr lang="en-US" sz="2000" b="1" dirty="0" smtClean="0"/>
              <a:t>223</a:t>
            </a:r>
            <a:endParaRPr lang="en-US" sz="2000" dirty="0"/>
          </a:p>
          <a:p>
            <a:r>
              <a:rPr lang="ar-SA" sz="2000" dirty="0" smtClean="0">
                <a:latin typeface="Times New Roman" panose="02020603050405020304" pitchFamily="18" charset="0"/>
                <a:cs typeface="Times New Roman" panose="02020603050405020304" pitchFamily="18" charset="0"/>
              </a:rPr>
              <a:t>الإعلان </a:t>
            </a:r>
            <a:r>
              <a:rPr lang="ar-SA" sz="2000" dirty="0">
                <a:latin typeface="Times New Roman" panose="02020603050405020304" pitchFamily="18" charset="0"/>
                <a:cs typeface="Times New Roman" panose="02020603050405020304" pitchFamily="18" charset="0"/>
              </a:rPr>
              <a:t>الصحفي والتسويق </a:t>
            </a:r>
            <a:r>
              <a:rPr lang="ar-SA" sz="2000" dirty="0" smtClean="0">
                <a:latin typeface="Times New Roman" panose="02020603050405020304" pitchFamily="18" charset="0"/>
                <a:cs typeface="Times New Roman" panose="02020603050405020304" pitchFamily="18" charset="0"/>
              </a:rPr>
              <a:t>الرقمي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1" y="1524233"/>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4459435"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3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4985136" y="1906752"/>
            <a:ext cx="6868276" cy="421382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indent="-342900" algn="r" rtl="1">
              <a:lnSpc>
                <a:spcPct val="150000"/>
              </a:lnSpc>
              <a:buFont typeface="Wingdings" panose="05000000000000000000" pitchFamily="2" charset="2"/>
              <a:buChar char="ü"/>
            </a:pPr>
            <a:r>
              <a:rPr lang="ar-SA" sz="2000" b="1" dirty="0">
                <a:solidFill>
                  <a:srgbClr val="002060"/>
                </a:solidFill>
                <a:latin typeface="Alexandria ExtraBold" pitchFamily="2" charset="-78"/>
                <a:ea typeface="Calibri" panose="020F0502020204030204" pitchFamily="34" charset="0"/>
                <a:cs typeface="Alexandria ExtraBold" pitchFamily="2" charset="-78"/>
              </a:rPr>
              <a:t>الفكرة الإعلانية</a:t>
            </a:r>
            <a:endParaRPr lang="ar-EG" sz="2000" b="1" dirty="0">
              <a:solidFill>
                <a:srgbClr val="002060"/>
              </a:solidFill>
              <a:latin typeface="Alexandria ExtraBold" pitchFamily="2" charset="-78"/>
              <a:ea typeface="Calibri" panose="020F0502020204030204" pitchFamily="34" charset="0"/>
              <a:cs typeface="Alexandria ExtraBold" pitchFamily="2" charset="-78"/>
            </a:endParaRPr>
          </a:p>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عناصر الرسالة الإعلانية</a:t>
            </a:r>
          </a:p>
          <a:p>
            <a:pPr algn="r" rtl="1">
              <a:lnSpc>
                <a:spcPct val="150000"/>
              </a:lnSpc>
            </a:pPr>
            <a:r>
              <a:rPr lang="ar-SA" sz="2000" b="1" dirty="0">
                <a:solidFill>
                  <a:srgbClr val="002060"/>
                </a:solidFill>
                <a:latin typeface="Alexandria ExtraBold" pitchFamily="2" charset="-78"/>
                <a:ea typeface="Calibri" panose="020F0502020204030204" pitchFamily="34" charset="0"/>
                <a:cs typeface="Alexandria ExtraBold" pitchFamily="2" charset="-78"/>
              </a:rPr>
              <a:t> </a:t>
            </a:r>
            <a:r>
              <a:rPr lang="ar-SA" sz="2000" b="1" dirty="0" smtClean="0">
                <a:solidFill>
                  <a:srgbClr val="002060"/>
                </a:solidFill>
                <a:latin typeface="Alexandria ExtraBold" pitchFamily="2" charset="-78"/>
                <a:ea typeface="Calibri" panose="020F0502020204030204" pitchFamily="34" charset="0"/>
                <a:cs typeface="Alexandria ExtraBold" pitchFamily="2" charset="-78"/>
              </a:rPr>
              <a:t>    1- عنوان الإعلان الصحفي</a:t>
            </a:r>
          </a:p>
          <a:p>
            <a:pPr marL="914400" lvl="0" indent="-174625" algn="r" rtl="1">
              <a:lnSpc>
                <a:spcPct val="150000"/>
              </a:lnSpc>
              <a:buFont typeface="Wingdings" panose="05000000000000000000" pitchFamily="2" charset="2"/>
              <a:buChar char="§"/>
            </a:pPr>
            <a:r>
              <a:rPr lang="ar-SA" b="1" dirty="0" smtClean="0">
                <a:solidFill>
                  <a:srgbClr val="002060"/>
                </a:solidFill>
                <a:latin typeface="Alexandria ExtraBold" pitchFamily="2" charset="-78"/>
                <a:ea typeface="Calibri" panose="020F0502020204030204" pitchFamily="34" charset="0"/>
                <a:cs typeface="Alexandria ExtraBold" pitchFamily="2" charset="-78"/>
              </a:rPr>
              <a:t>وظائف العنوان وخصائصه</a:t>
            </a:r>
          </a:p>
          <a:p>
            <a:pPr marL="914400" lvl="0" indent="-174625" algn="r" rtl="1">
              <a:lnSpc>
                <a:spcPct val="150000"/>
              </a:lnSpc>
              <a:buFont typeface="Wingdings" panose="05000000000000000000" pitchFamily="2" charset="2"/>
              <a:buChar char="§"/>
            </a:pPr>
            <a:r>
              <a:rPr lang="ar-SA" b="1" dirty="0" smtClean="0">
                <a:solidFill>
                  <a:srgbClr val="002060"/>
                </a:solidFill>
                <a:latin typeface="Alexandria ExtraBold" pitchFamily="2" charset="-78"/>
                <a:ea typeface="Calibri" panose="020F0502020204030204" pitchFamily="34" charset="0"/>
                <a:cs typeface="Alexandria ExtraBold" pitchFamily="2" charset="-78"/>
              </a:rPr>
              <a:t>أساليب كتابة عنوان الإعلان</a:t>
            </a:r>
          </a:p>
          <a:p>
            <a:pPr marL="342900" indent="-342900"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20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403822"/>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56266" y="1507257"/>
            <a:ext cx="8450877" cy="4591463"/>
          </a:xfrm>
          <a:prstGeom prst="roundRect">
            <a:avLst>
              <a:gd name="adj" fmla="val 6140"/>
            </a:avLst>
          </a:prstGeom>
          <a:solidFill>
            <a:schemeClr val="bg1">
              <a:lumMod val="9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l="12976" t="3809" r="11429" b="4551"/>
          <a:stretch/>
        </p:blipFill>
        <p:spPr>
          <a:xfrm>
            <a:off x="2902027" y="1665532"/>
            <a:ext cx="8159354" cy="4345206"/>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0370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4">
            <a:clrChange>
              <a:clrFrom>
                <a:srgbClr val="D6DEE9"/>
              </a:clrFrom>
              <a:clrTo>
                <a:srgbClr val="D6DEE9">
                  <a:alpha val="0"/>
                </a:srgbClr>
              </a:clrTo>
            </a:clrChange>
            <a:extLst>
              <a:ext uri="{28A0092B-C50C-407E-A947-70E740481C1C}">
                <a14:useLocalDpi xmlns:a14="http://schemas.microsoft.com/office/drawing/2010/main" val="0"/>
              </a:ext>
            </a:extLst>
          </a:blip>
          <a:srcRect r="47813"/>
          <a:stretch/>
        </p:blipFill>
        <p:spPr>
          <a:xfrm>
            <a:off x="186577" y="2570872"/>
            <a:ext cx="2787563" cy="2811294"/>
          </a:xfrm>
          <a:prstGeom prst="rect">
            <a:avLst/>
          </a:prstGeom>
        </p:spPr>
      </p:pic>
    </p:spTree>
    <p:extLst>
      <p:ext uri="{BB962C8B-B14F-4D97-AF65-F5344CB8AC3E}">
        <p14:creationId xmlns:p14="http://schemas.microsoft.com/office/powerpoint/2010/main" val="2491278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91695" y="1568635"/>
            <a:ext cx="8223557" cy="4591463"/>
          </a:xfrm>
          <a:prstGeom prst="roundRect">
            <a:avLst>
              <a:gd name="adj" fmla="val 6140"/>
            </a:avLst>
          </a:prstGeom>
          <a:solidFill>
            <a:schemeClr val="bg1">
              <a:lumMod val="9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r="5685"/>
          <a:stretch/>
        </p:blipFill>
        <p:spPr>
          <a:xfrm>
            <a:off x="3473525" y="1694072"/>
            <a:ext cx="7702552" cy="4308784"/>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0370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47623"/>
            <a:ext cx="3501129" cy="3772910"/>
          </a:xfrm>
          <a:prstGeom prst="rect">
            <a:avLst/>
          </a:prstGeom>
        </p:spPr>
      </p:pic>
    </p:spTree>
    <p:extLst>
      <p:ext uri="{BB962C8B-B14F-4D97-AF65-F5344CB8AC3E}">
        <p14:creationId xmlns:p14="http://schemas.microsoft.com/office/powerpoint/2010/main" val="41346596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4893241" y="1801049"/>
            <a:ext cx="6824804" cy="454499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893241" y="2075647"/>
            <a:ext cx="6702214" cy="4270400"/>
          </a:xfrm>
          <a:prstGeom prst="rect">
            <a:avLst/>
          </a:prstGeom>
          <a:noFill/>
        </p:spPr>
        <p:txBody>
          <a:bodyPr wrap="square">
            <a:spAutoFit/>
          </a:bodyPr>
          <a:lstStyle/>
          <a:p>
            <a:pPr algn="r" rtl="1">
              <a:lnSpc>
                <a:spcPct val="150000"/>
              </a:lnSpc>
            </a:pPr>
            <a:r>
              <a:rPr lang="ar-SA" sz="1400" dirty="0" smtClean="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يعتبر الابتكار جوهر العملية الإعلانية، حيث يسهم في تعزيز التواصل مع الجمهور وتحقيق الأهداف التسويقية ، كما أن القدرة على خلق أفكار إعلانية مبتكرة وفريدة </a:t>
            </a:r>
            <a:r>
              <a:rPr lang="en-US" dirty="0" smtClean="0">
                <a:solidFill>
                  <a:srgbClr val="000000"/>
                </a:solidFill>
                <a:latin typeface="Alexandria SemiBold" pitchFamily="2" charset="-78"/>
                <a:cs typeface="Alexandria SemiBold" pitchFamily="2" charset="-78"/>
              </a:rPr>
              <a:t>Unique Idea</a:t>
            </a:r>
            <a:r>
              <a:rPr lang="ar-SA" dirty="0" smtClean="0">
                <a:solidFill>
                  <a:srgbClr val="000000"/>
                </a:solidFill>
                <a:latin typeface="Alexandria SemiBold" pitchFamily="2" charset="-78"/>
                <a:cs typeface="Alexandria SemiBold" pitchFamily="2" charset="-78"/>
              </a:rPr>
              <a:t> تحقق استمرار الشركات في البقاء بالسوق، كما يعتمد نجاح الإعلان على قوة فكرته .</a:t>
            </a:r>
          </a:p>
          <a:p>
            <a:pPr algn="r" rtl="1">
              <a:lnSpc>
                <a:spcPct val="150000"/>
              </a:lnSpc>
            </a:pPr>
            <a:endParaRPr lang="en-US" sz="100" dirty="0" smtClean="0">
              <a:solidFill>
                <a:srgbClr val="000000"/>
              </a:solidFill>
              <a:latin typeface="Alexandria SemiBold" pitchFamily="2" charset="-78"/>
              <a:cs typeface="Alexandria SemiBold" pitchFamily="2" charset="-78"/>
            </a:endParaRPr>
          </a:p>
          <a:p>
            <a:pPr algn="r" rtl="1">
              <a:lnSpc>
                <a:spcPct val="150000"/>
              </a:lnSpc>
            </a:pPr>
            <a:r>
              <a:rPr lang="ar-SA" dirty="0" smtClean="0">
                <a:solidFill>
                  <a:srgbClr val="000000"/>
                </a:solidFill>
                <a:latin typeface="Alexandria SemiBold" pitchFamily="2" charset="-78"/>
                <a:cs typeface="Alexandria SemiBold" pitchFamily="2" charset="-78"/>
              </a:rPr>
              <a:t> </a:t>
            </a:r>
            <a:r>
              <a:rPr lang="en-US" dirty="0" smtClean="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 تُشير فكرة الإعلان إلى الرسالة التي يسعى الإعلان لنقلها إلى الجمهور، وتحدد كيفية تفاعل الجمهور معها. فتعد الرسالة الإعلانية همزة الوصل بين العلامة التجارية وتوقعات العملاء؛ إذ </a:t>
            </a:r>
            <a:r>
              <a:rPr lang="ar-SA" dirty="0">
                <a:solidFill>
                  <a:srgbClr val="000000"/>
                </a:solidFill>
                <a:latin typeface="Alexandria SemiBold" pitchFamily="2" charset="-78"/>
                <a:cs typeface="Alexandria SemiBold" pitchFamily="2" charset="-78"/>
              </a:rPr>
              <a:t>ي</a:t>
            </a:r>
            <a:r>
              <a:rPr lang="ar-SA" dirty="0" smtClean="0">
                <a:solidFill>
                  <a:srgbClr val="000000"/>
                </a:solidFill>
                <a:latin typeface="Alexandria SemiBold" pitchFamily="2" charset="-78"/>
                <a:cs typeface="Alexandria SemiBold" pitchFamily="2" charset="-78"/>
              </a:rPr>
              <a:t>تيح ايصال الفكرة الصحيحة في الوقت المناسب بناء علاقة موثوقة وطويلة المدى للعلامة التجارية مع جمهورها.</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572725" y="1216274"/>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951095" y="1139330"/>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5270" t="30996" r="2210" b="23830"/>
          <a:stretch/>
        </p:blipFill>
        <p:spPr>
          <a:xfrm>
            <a:off x="446258" y="1885928"/>
            <a:ext cx="4259295" cy="3215149"/>
          </a:xfrm>
          <a:prstGeom prst="rect">
            <a:avLst/>
          </a:prstGeom>
        </p:spPr>
      </p:pic>
      <p:pic>
        <p:nvPicPr>
          <p:cNvPr id="15" name="Picture 14"/>
          <p:cNvPicPr>
            <a:picLocks noChangeAspect="1"/>
          </p:cNvPicPr>
          <p:nvPr/>
        </p:nvPicPr>
        <p:blipFill rotWithShape="1">
          <a:blip r:embed="rId4">
            <a:extLst>
              <a:ext uri="{28A0092B-C50C-407E-A947-70E740481C1C}">
                <a14:useLocalDpi xmlns:a14="http://schemas.microsoft.com/office/drawing/2010/main" val="0"/>
              </a:ext>
            </a:extLst>
          </a:blip>
          <a:srcRect l="18141" t="29678" r="3866" b="37849"/>
          <a:stretch/>
        </p:blipFill>
        <p:spPr>
          <a:xfrm>
            <a:off x="870771" y="5101077"/>
            <a:ext cx="3229602" cy="1756923"/>
          </a:xfrm>
          <a:prstGeom prst="rect">
            <a:avLst/>
          </a:prstGeom>
        </p:spPr>
      </p:pic>
    </p:spTree>
    <p:extLst>
      <p:ext uri="{BB962C8B-B14F-4D97-AF65-F5344CB8AC3E}">
        <p14:creationId xmlns:p14="http://schemas.microsoft.com/office/powerpoint/2010/main" val="15598249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2626178" y="1668218"/>
            <a:ext cx="9057823" cy="458167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626179" y="1910883"/>
            <a:ext cx="8886370" cy="4385816"/>
          </a:xfrm>
          <a:prstGeom prst="rect">
            <a:avLst/>
          </a:prstGeom>
          <a:noFill/>
        </p:spPr>
        <p:txBody>
          <a:bodyPr wrap="square">
            <a:spAutoFit/>
          </a:bodyPr>
          <a:lstStyle/>
          <a:p>
            <a:pPr algn="r">
              <a:lnSpc>
                <a:spcPct val="150000"/>
              </a:lnSpc>
            </a:pPr>
            <a:r>
              <a:rPr lang="en-US" sz="600" dirty="0" smtClean="0">
                <a:solidFill>
                  <a:srgbClr val="000000"/>
                </a:solidFill>
                <a:latin typeface="Alexandria SemiBold" pitchFamily="2" charset="-78"/>
                <a:cs typeface="Alexandria SemiBold" pitchFamily="2" charset="-78"/>
              </a:rPr>
              <a:t> </a:t>
            </a:r>
            <a:endParaRPr lang="ar-SA" sz="600" dirty="0" smtClean="0">
              <a:solidFill>
                <a:srgbClr val="000000"/>
              </a:solidFill>
              <a:latin typeface="Alexandria SemiBold" pitchFamily="2" charset="-78"/>
              <a:cs typeface="Alexandria SemiBold" pitchFamily="2" charset="-78"/>
            </a:endParaRPr>
          </a:p>
          <a:p>
            <a:pPr algn="r" rtl="1">
              <a:lnSpc>
                <a:spcPct val="150000"/>
              </a:lnSpc>
            </a:pPr>
            <a:r>
              <a:rPr lang="ar-SA" dirty="0" smtClean="0">
                <a:solidFill>
                  <a:srgbClr val="000000"/>
                </a:solidFill>
                <a:latin typeface="Alexandria SemiBold" pitchFamily="2" charset="-78"/>
                <a:cs typeface="Alexandria SemiBold" pitchFamily="2" charset="-78"/>
              </a:rPr>
              <a:t>    تُعتبر </a:t>
            </a:r>
            <a:r>
              <a:rPr lang="ar-SA" dirty="0">
                <a:solidFill>
                  <a:srgbClr val="000000"/>
                </a:solidFill>
                <a:latin typeface="Alexandria SemiBold" pitchFamily="2" charset="-78"/>
                <a:cs typeface="Alexandria SemiBold" pitchFamily="2" charset="-78"/>
              </a:rPr>
              <a:t>الفكرة الإعلانية جوهر الحملة الإعلانية، حيث تحدد كيفية توصيل الرسالة إلى الجمهور. </a:t>
            </a:r>
            <a:r>
              <a:rPr lang="ar-SA" dirty="0" smtClean="0">
                <a:solidFill>
                  <a:srgbClr val="88351E"/>
                </a:solidFill>
                <a:latin typeface="Alexandria SemiBold" pitchFamily="2" charset="-78"/>
                <a:cs typeface="Alexandria SemiBold" pitchFamily="2" charset="-78"/>
              </a:rPr>
              <a:t>وتتميز </a:t>
            </a:r>
            <a:r>
              <a:rPr lang="ar-SA" dirty="0">
                <a:solidFill>
                  <a:srgbClr val="88351E"/>
                </a:solidFill>
                <a:latin typeface="Alexandria SemiBold" pitchFamily="2" charset="-78"/>
                <a:cs typeface="Alexandria SemiBold" pitchFamily="2" charset="-78"/>
              </a:rPr>
              <a:t>فكرة الإعلان الجيدة بعدة خصائص تجعلها فعالة </a:t>
            </a:r>
            <a:r>
              <a:rPr lang="ar-SA" dirty="0" smtClean="0">
                <a:solidFill>
                  <a:srgbClr val="88351E"/>
                </a:solidFill>
                <a:latin typeface="Alexandria SemiBold" pitchFamily="2" charset="-78"/>
                <a:cs typeface="Alexandria SemiBold" pitchFamily="2" charset="-78"/>
              </a:rPr>
              <a:t>وجذابة تتمثل في:</a:t>
            </a:r>
          </a:p>
          <a:p>
            <a:pPr marL="339725" indent="-339725"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الوضوح: </a:t>
            </a:r>
            <a:r>
              <a:rPr lang="ar-SA" dirty="0" smtClean="0">
                <a:solidFill>
                  <a:srgbClr val="000000"/>
                </a:solidFill>
                <a:latin typeface="Alexandria SemiBold" pitchFamily="2" charset="-78"/>
                <a:cs typeface="Alexandria SemiBold" pitchFamily="2" charset="-78"/>
              </a:rPr>
              <a:t>يجب أن تكون الرسالة واضحة سهلة الفهم، بحيث يتمكن الجمهور من استيعابها بسرعة، وبالتالي يسهل تذكرها بما يُساعد في تعزيز الوعي بالعلامة التجارية.</a:t>
            </a:r>
          </a:p>
          <a:p>
            <a:pPr marL="339725" indent="-339725"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جذب </a:t>
            </a:r>
            <a:r>
              <a:rPr lang="ar-SA" dirty="0">
                <a:solidFill>
                  <a:srgbClr val="C00000"/>
                </a:solidFill>
                <a:latin typeface="Alexandria SemiBold" pitchFamily="2" charset="-78"/>
                <a:cs typeface="Alexandria SemiBold" pitchFamily="2" charset="-78"/>
              </a:rPr>
              <a:t>الانتباه: </a:t>
            </a:r>
            <a:r>
              <a:rPr lang="ar-SA" dirty="0">
                <a:solidFill>
                  <a:srgbClr val="000000"/>
                </a:solidFill>
                <a:latin typeface="Alexandria SemiBold" pitchFamily="2" charset="-78"/>
                <a:cs typeface="Alexandria SemiBold" pitchFamily="2" charset="-78"/>
              </a:rPr>
              <a:t>الابتكار يساعد في خلق أفكار جديدة </a:t>
            </a:r>
            <a:r>
              <a:rPr lang="ar-SA" dirty="0" smtClean="0">
                <a:solidFill>
                  <a:srgbClr val="000000"/>
                </a:solidFill>
                <a:latin typeface="Alexandria SemiBold" pitchFamily="2" charset="-78"/>
                <a:cs typeface="Alexandria SemiBold" pitchFamily="2" charset="-78"/>
              </a:rPr>
              <a:t>ومميزة ـــ </a:t>
            </a:r>
            <a:r>
              <a:rPr lang="ar-SA" dirty="0">
                <a:solidFill>
                  <a:srgbClr val="000000"/>
                </a:solidFill>
                <a:latin typeface="Alexandria SemiBold" pitchFamily="2" charset="-78"/>
                <a:cs typeface="Alexandria SemiBold" pitchFamily="2" charset="-78"/>
              </a:rPr>
              <a:t>بصرياً وعاطفياً ـــ تبرز بين تزاحم الإعلانات؛ </a:t>
            </a:r>
            <a:r>
              <a:rPr lang="ar-SA" dirty="0" smtClean="0">
                <a:solidFill>
                  <a:srgbClr val="000000"/>
                </a:solidFill>
                <a:latin typeface="Alexandria SemiBold" pitchFamily="2" charset="-78"/>
                <a:cs typeface="Alexandria SemiBold" pitchFamily="2" charset="-78"/>
              </a:rPr>
              <a:t>مما يُساعد على جذب انتباه الجمهور وتحفيز اهتمامهم.</a:t>
            </a:r>
          </a:p>
          <a:p>
            <a:pPr marL="339725" indent="-339725"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الملاءمة</a:t>
            </a:r>
            <a:r>
              <a:rPr lang="ar-SA" dirty="0" smtClean="0">
                <a:solidFill>
                  <a:srgbClr val="FF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يجب أن تتماشى الفكرة مع احتياجات ورغبات الجمهور المستهدف، بالإضافة إلى قيم وهوية العلامة التجارية.</a:t>
            </a:r>
            <a:endParaRPr lang="en-US"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606531" y="846942"/>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951095" y="1139330"/>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2563584"/>
            <a:ext cx="2716067" cy="3314029"/>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4517659" y="2002791"/>
            <a:ext cx="7363166" cy="413253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291782" y="2101898"/>
            <a:ext cx="7589043" cy="3831818"/>
          </a:xfrm>
          <a:prstGeom prst="rect">
            <a:avLst/>
          </a:prstGeom>
          <a:noFill/>
        </p:spPr>
        <p:txBody>
          <a:bodyPr wrap="square">
            <a:spAutoFit/>
          </a:bodyPr>
          <a:lstStyle/>
          <a:p>
            <a:pPr marL="339725" indent="-339725" algn="r" rtl="1">
              <a:lnSpc>
                <a:spcPct val="150000"/>
              </a:lnSpc>
              <a:buFont typeface="+mj-lt"/>
              <a:buAutoNum type="arabicPeriod" startAt="4"/>
            </a:pPr>
            <a:r>
              <a:rPr lang="ar-SA" dirty="0" smtClean="0">
                <a:solidFill>
                  <a:srgbClr val="C00000"/>
                </a:solidFill>
                <a:latin typeface="Alexandria SemiBold" pitchFamily="2" charset="-78"/>
                <a:cs typeface="Alexandria SemiBold" pitchFamily="2" charset="-78"/>
              </a:rPr>
              <a:t>الابتكار: </a:t>
            </a:r>
            <a:r>
              <a:rPr lang="ar-SA" dirty="0" smtClean="0">
                <a:latin typeface="Alexandria SemiBold" pitchFamily="2" charset="-78"/>
                <a:cs typeface="Alexandria SemiBold" pitchFamily="2" charset="-78"/>
              </a:rPr>
              <a:t>يجب أن تكون </a:t>
            </a:r>
            <a:r>
              <a:rPr lang="ar-SA" dirty="0">
                <a:latin typeface="Alexandria SemiBold" pitchFamily="2" charset="-78"/>
                <a:cs typeface="Alexandria SemiBold" pitchFamily="2" charset="-78"/>
              </a:rPr>
              <a:t>الفكرة </a:t>
            </a:r>
            <a:r>
              <a:rPr lang="ar-SA" dirty="0" smtClean="0">
                <a:latin typeface="Alexandria SemiBold" pitchFamily="2" charset="-78"/>
                <a:cs typeface="Alexandria SemiBold" pitchFamily="2" charset="-78"/>
              </a:rPr>
              <a:t>مُبتكرة </a:t>
            </a:r>
            <a:r>
              <a:rPr lang="ar-SA" dirty="0">
                <a:latin typeface="Alexandria SemiBold" pitchFamily="2" charset="-78"/>
                <a:cs typeface="Alexandria SemiBold" pitchFamily="2" charset="-78"/>
              </a:rPr>
              <a:t>وغير </a:t>
            </a:r>
            <a:r>
              <a:rPr lang="ar-SA" dirty="0" smtClean="0">
                <a:latin typeface="Alexandria SemiBold" pitchFamily="2" charset="-78"/>
                <a:cs typeface="Alexandria SemiBold" pitchFamily="2" charset="-78"/>
              </a:rPr>
              <a:t>تقليدية؛</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أي تحتوى على </a:t>
            </a:r>
            <a:r>
              <a:rPr lang="ar-SA" dirty="0">
                <a:latin typeface="Alexandria SemiBold" pitchFamily="2" charset="-78"/>
                <a:cs typeface="Alexandria SemiBold" pitchFamily="2" charset="-78"/>
              </a:rPr>
              <a:t>عنصر </a:t>
            </a:r>
            <a:r>
              <a:rPr lang="ar-SA" dirty="0" smtClean="0">
                <a:latin typeface="Alexandria SemiBold" pitchFamily="2" charset="-78"/>
                <a:cs typeface="Alexandria SemiBold" pitchFamily="2" charset="-78"/>
              </a:rPr>
              <a:t>جديد يميزها </a:t>
            </a:r>
            <a:r>
              <a:rPr lang="ar-SA" dirty="0">
                <a:latin typeface="Alexandria SemiBold" pitchFamily="2" charset="-78"/>
                <a:cs typeface="Alexandria SemiBold" pitchFamily="2" charset="-78"/>
              </a:rPr>
              <a:t>عن الإعلانات الأخرى؛ لجذب </a:t>
            </a:r>
            <a:r>
              <a:rPr lang="ar-SA" dirty="0" smtClean="0">
                <a:latin typeface="Alexandria SemiBold" pitchFamily="2" charset="-78"/>
                <a:cs typeface="Alexandria SemiBold" pitchFamily="2" charset="-78"/>
              </a:rPr>
              <a:t>الانتباه والتميز </a:t>
            </a:r>
            <a:r>
              <a:rPr lang="ar-SA" dirty="0">
                <a:latin typeface="Alexandria SemiBold" pitchFamily="2" charset="-78"/>
                <a:cs typeface="Alexandria SemiBold" pitchFamily="2" charset="-78"/>
              </a:rPr>
              <a:t>عن </a:t>
            </a:r>
            <a:r>
              <a:rPr lang="ar-SA" dirty="0" smtClean="0">
                <a:latin typeface="Alexandria SemiBold" pitchFamily="2" charset="-78"/>
                <a:cs typeface="Alexandria SemiBold" pitchFamily="2" charset="-78"/>
              </a:rPr>
              <a:t>المنافسين ؛ مما </a:t>
            </a:r>
            <a:r>
              <a:rPr lang="ar-SA" dirty="0">
                <a:latin typeface="Alexandria SemiBold" pitchFamily="2" charset="-78"/>
                <a:cs typeface="Alexandria SemiBold" pitchFamily="2" charset="-78"/>
              </a:rPr>
              <a:t>يُساعد في تعزيز هوية العلامة التجارية </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 </a:t>
            </a:r>
          </a:p>
          <a:p>
            <a:pPr marL="339725" indent="-339725" algn="r" rtl="1">
              <a:lnSpc>
                <a:spcPct val="150000"/>
              </a:lnSpc>
              <a:buFont typeface="+mj-lt"/>
              <a:buAutoNum type="arabicPeriod" startAt="4"/>
            </a:pPr>
            <a:r>
              <a:rPr lang="ar-SA" dirty="0" smtClean="0">
                <a:solidFill>
                  <a:srgbClr val="C00000"/>
                </a:solidFill>
                <a:latin typeface="Alexandria SemiBold" pitchFamily="2" charset="-78"/>
                <a:cs typeface="Alexandria SemiBold" pitchFamily="2" charset="-78"/>
              </a:rPr>
              <a:t>الاستجابة العاطفية: </a:t>
            </a:r>
            <a:r>
              <a:rPr lang="ar-SA" dirty="0" smtClean="0">
                <a:latin typeface="Alexandria SemiBold" pitchFamily="2" charset="-78"/>
                <a:cs typeface="Alexandria SemiBold" pitchFamily="2" charset="-78"/>
              </a:rPr>
              <a:t>يجب أن تُثير الفكرة مشاعر مُعينة لدى الجمهور، مثل الفخر أو السعادة أو التعاطف؛ مما يُعزز من   ارتباطهم بالرسالة.</a:t>
            </a:r>
          </a:p>
          <a:p>
            <a:pPr marL="339725" indent="-339725" algn="r" rtl="1">
              <a:lnSpc>
                <a:spcPct val="150000"/>
              </a:lnSpc>
              <a:buFont typeface="+mj-lt"/>
              <a:buAutoNum type="arabicPeriod" startAt="4"/>
            </a:pPr>
            <a:r>
              <a:rPr lang="ar-SA" dirty="0" smtClean="0">
                <a:solidFill>
                  <a:srgbClr val="C00000"/>
                </a:solidFill>
                <a:latin typeface="Alexandria SemiBold" pitchFamily="2" charset="-78"/>
                <a:cs typeface="Alexandria SemiBold" pitchFamily="2" charset="-78"/>
              </a:rPr>
              <a:t>تحفيز المشاركة: </a:t>
            </a:r>
            <a:r>
              <a:rPr lang="ar-SA" dirty="0" smtClean="0">
                <a:latin typeface="Alexandria SemiBold" pitchFamily="2" charset="-78"/>
                <a:cs typeface="Alexandria SemiBold" pitchFamily="2" charset="-78"/>
              </a:rPr>
              <a:t>التواصل الاجتماعي أو الحملات الترويجية</a:t>
            </a:r>
            <a:r>
              <a:rPr lang="ar-SA" dirty="0">
                <a:latin typeface="Alexandria SemiBold" pitchFamily="2" charset="-78"/>
                <a:cs typeface="Alexandria SemiBold" pitchFamily="2" charset="-78"/>
              </a:rPr>
              <a:t>. الأفكار الجديدة تشجع الجمهور على المشاركة والتفاعل مع العلامة التجارية سواء </a:t>
            </a:r>
            <a:r>
              <a:rPr lang="ar-SA">
                <a:latin typeface="Alexandria SemiBold" pitchFamily="2" charset="-78"/>
                <a:cs typeface="Alexandria SemiBold" pitchFamily="2" charset="-78"/>
              </a:rPr>
              <a:t>عبر </a:t>
            </a:r>
            <a:r>
              <a:rPr lang="ar-SA" smtClean="0">
                <a:latin typeface="Alexandria SemiBold" pitchFamily="2" charset="-78"/>
                <a:cs typeface="Alexandria SemiBold" pitchFamily="2" charset="-78"/>
              </a:rPr>
              <a:t>الصحيفة </a:t>
            </a:r>
            <a:r>
              <a:rPr lang="ar-SA" dirty="0" smtClean="0">
                <a:latin typeface="Alexandria SemiBold" pitchFamily="2" charset="-78"/>
                <a:cs typeface="Alexandria SemiBold" pitchFamily="2" charset="-78"/>
              </a:rPr>
              <a:t>أو منصات التواصل الاجتماعي. </a:t>
            </a:r>
            <a:endParaRPr lang="en-US" dirty="0">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606531" y="1323996"/>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951095" y="1139330"/>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717" y="2185191"/>
            <a:ext cx="4207942" cy="3950138"/>
          </a:xfrm>
          <a:prstGeom prst="rect">
            <a:avLst/>
          </a:prstGeom>
        </p:spPr>
      </p:pic>
    </p:spTree>
    <p:extLst>
      <p:ext uri="{BB962C8B-B14F-4D97-AF65-F5344CB8AC3E}">
        <p14:creationId xmlns:p14="http://schemas.microsoft.com/office/powerpoint/2010/main" val="28598546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3790336" y="1894854"/>
            <a:ext cx="7893666" cy="441309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908324" y="2104548"/>
            <a:ext cx="7555834" cy="4247317"/>
          </a:xfrm>
          <a:prstGeom prst="rect">
            <a:avLst/>
          </a:prstGeom>
          <a:noFill/>
        </p:spPr>
        <p:txBody>
          <a:bodyPr wrap="square">
            <a:spAutoFit/>
          </a:bodyPr>
          <a:lstStyle/>
          <a:p>
            <a:pPr marL="339725" indent="-339725" algn="r" rtl="1">
              <a:lnSpc>
                <a:spcPct val="150000"/>
              </a:lnSpc>
              <a:buFont typeface="+mj-lt"/>
              <a:buAutoNum type="arabicPeriod" startAt="7"/>
            </a:pPr>
            <a:r>
              <a:rPr lang="ar-SA" dirty="0" smtClean="0">
                <a:solidFill>
                  <a:srgbClr val="C00000"/>
                </a:solidFill>
                <a:latin typeface="Alexandria SemiBold" pitchFamily="2" charset="-78"/>
                <a:cs typeface="Alexandria SemiBold" pitchFamily="2" charset="-78"/>
              </a:rPr>
              <a:t>خلق قيمة مُضافة</a:t>
            </a:r>
            <a:r>
              <a:rPr lang="ar-SA" dirty="0" smtClean="0">
                <a:solidFill>
                  <a:srgbClr val="FF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الأفكار المبتكرة تُضيف قيمة حقيقية للعملاء بتوضيح فوائد المنتج أو الخدمة؛ مما يزيد من رضاهم وثقتهم في العلامة التجارية. </a:t>
            </a:r>
          </a:p>
          <a:p>
            <a:pPr marL="339725" indent="-339725" algn="r" rtl="1">
              <a:lnSpc>
                <a:spcPct val="150000"/>
              </a:lnSpc>
              <a:buFont typeface="+mj-lt"/>
              <a:buAutoNum type="arabicPeriod" startAt="7"/>
            </a:pPr>
            <a:r>
              <a:rPr lang="ar-SA" dirty="0" smtClean="0">
                <a:solidFill>
                  <a:srgbClr val="C00000"/>
                </a:solidFill>
                <a:latin typeface="Alexandria SemiBold" pitchFamily="2" charset="-78"/>
                <a:cs typeface="Alexandria SemiBold" pitchFamily="2" charset="-78"/>
              </a:rPr>
              <a:t>التكيف مع التغيرات</a:t>
            </a:r>
            <a:r>
              <a:rPr lang="ar-SA" dirty="0" smtClean="0">
                <a:solidFill>
                  <a:srgbClr val="FF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في عصر سريع التغير، الابتكار يُمكّن العلامة التجارية من التكيف مع الاتجاهات الجديدة وتغيرات السوق.</a:t>
            </a:r>
          </a:p>
          <a:p>
            <a:pPr marL="339725" indent="-339725" algn="r" rtl="1">
              <a:lnSpc>
                <a:spcPct val="150000"/>
              </a:lnSpc>
              <a:buFont typeface="+mj-lt"/>
              <a:buAutoNum type="arabicPeriod" startAt="7"/>
            </a:pPr>
            <a:r>
              <a:rPr lang="ar-SA" dirty="0" smtClean="0">
                <a:solidFill>
                  <a:srgbClr val="C00000"/>
                </a:solidFill>
                <a:latin typeface="Alexandria SemiBold" pitchFamily="2" charset="-78"/>
                <a:cs typeface="Alexandria SemiBold" pitchFamily="2" charset="-78"/>
              </a:rPr>
              <a:t>توسيع نطاق الوصول: </a:t>
            </a:r>
            <a:r>
              <a:rPr lang="ar-SA" dirty="0" smtClean="0">
                <a:latin typeface="Alexandria SemiBold" pitchFamily="2" charset="-78"/>
                <a:cs typeface="Alexandria SemiBold" pitchFamily="2" charset="-78"/>
              </a:rPr>
              <a:t>الابتكار في الفكرة يساعد في الوصول إلى جمهور جديد أو أسواق غير مُستغلة؛ مما يزيد من فرص النمو.</a:t>
            </a:r>
          </a:p>
          <a:p>
            <a:pPr marL="339725" indent="-339725" algn="r" rtl="1">
              <a:lnSpc>
                <a:spcPct val="150000"/>
              </a:lnSpc>
              <a:buFont typeface="+mj-lt"/>
              <a:buAutoNum type="arabicPeriod" startAt="7"/>
            </a:pPr>
            <a:r>
              <a:rPr lang="ar-SA" dirty="0" smtClean="0">
                <a:solidFill>
                  <a:srgbClr val="C00000"/>
                </a:solidFill>
                <a:latin typeface="Alexandria SemiBold" pitchFamily="2" charset="-78"/>
                <a:cs typeface="Alexandria SemiBold" pitchFamily="2" charset="-78"/>
              </a:rPr>
              <a:t>زيادة فعالية الإعلان: </a:t>
            </a:r>
            <a:r>
              <a:rPr lang="ar-SA" dirty="0" smtClean="0">
                <a:latin typeface="Alexandria SemiBold" pitchFamily="2" charset="-78"/>
                <a:cs typeface="Alexandria SemiBold" pitchFamily="2" charset="-78"/>
              </a:rPr>
              <a:t>الإعلانات المُبتكرة والتي تعتمد فكرتها على الربط بحدث مهم في المجتمع غالباً ما تحقق نتائج أفضل، سواء من حيث المبيعات أو الوعي بالعلامة التجارية.</a:t>
            </a:r>
            <a:endParaRPr lang="ar-SA" dirty="0" smtClean="0">
              <a:solidFill>
                <a:srgbClr val="FF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692257" y="1139889"/>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951095" y="1139330"/>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8471" t="15156" r="7948" b="18741"/>
          <a:stretch/>
        </p:blipFill>
        <p:spPr>
          <a:xfrm>
            <a:off x="0" y="2126276"/>
            <a:ext cx="3731342" cy="3805197"/>
          </a:xfrm>
          <a:prstGeom prst="rect">
            <a:avLst/>
          </a:prstGeom>
        </p:spPr>
      </p:pic>
    </p:spTree>
    <p:extLst>
      <p:ext uri="{BB962C8B-B14F-4D97-AF65-F5344CB8AC3E}">
        <p14:creationId xmlns:p14="http://schemas.microsoft.com/office/powerpoint/2010/main" val="2977860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4319896" y="1836798"/>
            <a:ext cx="7364106" cy="4239831"/>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513943" y="2358285"/>
            <a:ext cx="6964962" cy="3670236"/>
          </a:xfrm>
          <a:prstGeom prst="rect">
            <a:avLst/>
          </a:prstGeom>
          <a:noFill/>
        </p:spPr>
        <p:txBody>
          <a:bodyPr wrap="square">
            <a:spAutoFit/>
          </a:bodyPr>
          <a:lstStyle/>
          <a:p>
            <a:pPr marL="342900" indent="-342900" algn="r" rtl="1">
              <a:lnSpc>
                <a:spcPct val="150000"/>
              </a:lnSpc>
              <a:buFont typeface="+mj-lt"/>
              <a:buAutoNum type="arabicPeriod" startAt="11"/>
            </a:pPr>
            <a:r>
              <a:rPr lang="ar-SA" dirty="0" smtClean="0">
                <a:solidFill>
                  <a:srgbClr val="C00000"/>
                </a:solidFill>
                <a:latin typeface="Alexandria SemiBold" pitchFamily="2" charset="-78"/>
                <a:cs typeface="Alexandria SemiBold" pitchFamily="2" charset="-78"/>
              </a:rPr>
              <a:t>التكامل</a:t>
            </a:r>
            <a:r>
              <a:rPr lang="ar-SA" dirty="0" smtClean="0">
                <a:solidFill>
                  <a:srgbClr val="FF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يجب أن تتماشى الفكرة مع بقية استراتيجيات التسويق الخاصة بالعلامة التجارية، لتكون رسالة متكاملة ومتناسقة.</a:t>
            </a:r>
          </a:p>
          <a:p>
            <a:pPr algn="r" rtl="1">
              <a:lnSpc>
                <a:spcPct val="150000"/>
              </a:lnSpc>
            </a:pPr>
            <a:endParaRPr lang="ar-SA" sz="900" dirty="0" smtClean="0">
              <a:solidFill>
                <a:schemeClr val="accent1">
                  <a:lumMod val="50000"/>
                </a:schemeClr>
              </a:solidFill>
              <a:latin typeface="Alexandria SemiBold" pitchFamily="2" charset="-78"/>
              <a:cs typeface="Alexandria SemiBold" pitchFamily="2" charset="-78"/>
            </a:endParaRPr>
          </a:p>
          <a:p>
            <a:pPr algn="r" rtl="1">
              <a:lnSpc>
                <a:spcPct val="150000"/>
              </a:lnSpc>
            </a:pPr>
            <a:r>
              <a:rPr lang="ar-SA" dirty="0">
                <a:solidFill>
                  <a:schemeClr val="accent1">
                    <a:lumMod val="50000"/>
                  </a:schemeClr>
                </a:solidFill>
                <a:latin typeface="Alexandria SemiBold" pitchFamily="2" charset="-78"/>
                <a:cs typeface="Alexandria SemiBold" pitchFamily="2" charset="-78"/>
              </a:rPr>
              <a:t> </a:t>
            </a:r>
            <a:r>
              <a:rPr lang="ar-SA" dirty="0" smtClean="0">
                <a:solidFill>
                  <a:schemeClr val="accent1">
                    <a:lumMod val="50000"/>
                  </a:schemeClr>
                </a:solidFill>
                <a:latin typeface="Alexandria SemiBold" pitchFamily="2" charset="-78"/>
                <a:cs typeface="Alexandria SemiBold" pitchFamily="2" charset="-78"/>
              </a:rPr>
              <a:t>   </a:t>
            </a:r>
            <a:r>
              <a:rPr lang="ar-SA" dirty="0" smtClean="0">
                <a:solidFill>
                  <a:srgbClr val="002060"/>
                </a:solidFill>
                <a:latin typeface="Alexandria SemiBold" pitchFamily="2" charset="-78"/>
                <a:cs typeface="Alexandria SemiBold" pitchFamily="2" charset="-78"/>
              </a:rPr>
              <a:t>فالابتكار هو عنصر أساسي في الإعلان الناجح؛ لما له من دورٍ حيوي في جذب انتباه الجمهور وبناء هوية العلامة التجارية ، علاوة على أن ثقافة الابتكار داخل المؤسسة الإعلامية تُشجع فريق العمل على التفكير الإبداعي وتقديم أفكار جديدة ؛مما يعزز من تطوير الأفكار الإعلانية.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692257" y="1139889"/>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951095" y="1139330"/>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488" y="2706069"/>
            <a:ext cx="4142225" cy="2501288"/>
          </a:xfrm>
          <a:prstGeom prst="rect">
            <a:avLst/>
          </a:prstGeom>
        </p:spPr>
      </p:pic>
    </p:spTree>
    <p:extLst>
      <p:ext uri="{BB962C8B-B14F-4D97-AF65-F5344CB8AC3E}">
        <p14:creationId xmlns:p14="http://schemas.microsoft.com/office/powerpoint/2010/main" val="2068621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4179" y="1848822"/>
            <a:ext cx="10666646" cy="4443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135" y="975974"/>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40215" y="2008729"/>
            <a:ext cx="10373242"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يتكون الإعلان الصحفي ـــ بصفة عامة ـــ من مجموعة من العناصر اللفظية </a:t>
            </a:r>
            <a:r>
              <a:rPr lang="en-US" dirty="0" smtClean="0">
                <a:latin typeface="Alexandria SemiBold" pitchFamily="2" charset="-78"/>
                <a:cs typeface="Alexandria SemiBold" pitchFamily="2" charset="-78"/>
              </a:rPr>
              <a:t>Verbal</a:t>
            </a:r>
            <a:r>
              <a:rPr lang="ar-SA" dirty="0" smtClean="0">
                <a:latin typeface="Alexandria SemiBold" pitchFamily="2" charset="-78"/>
                <a:cs typeface="Alexandria SemiBold" pitchFamily="2" charset="-78"/>
              </a:rPr>
              <a:t> (كالعنوان والنص المقروء أو المسموع ) وعناصر مرئية أو بصرية</a:t>
            </a:r>
            <a:r>
              <a:rPr lang="en-US" dirty="0" smtClean="0">
                <a:latin typeface="Alexandria SemiBold" pitchFamily="2" charset="-78"/>
                <a:cs typeface="Alexandria SemiBold" pitchFamily="2" charset="-78"/>
              </a:rPr>
              <a:t> Visual </a:t>
            </a:r>
            <a:r>
              <a:rPr lang="ar-SA" dirty="0" smtClean="0">
                <a:latin typeface="Alexandria SemiBold" pitchFamily="2" charset="-78"/>
                <a:cs typeface="Alexandria SemiBold" pitchFamily="2" charset="-78"/>
              </a:rPr>
              <a:t>(الغير لفظية) مثل الصور والرسوم والحركة والعلامة التجارية والفيديو . ولا يعني ذلك أن يتضمن كل إعلان على كل هذه العناصر ، وإنما يتوقف اختيار عناصر الإعلان على مجموعة من المتغيرات منها: الهدف من الإعلان ، ونوع السلعة أو الخدمة المعلن عنها .</a:t>
            </a:r>
            <a:r>
              <a:rPr lang="ar-SA" dirty="0">
                <a:latin typeface="Alexandria SemiBold" pitchFamily="2" charset="-78"/>
                <a:cs typeface="Alexandria SemiBold" pitchFamily="2" charset="-78"/>
              </a:rPr>
              <a:t> </a:t>
            </a:r>
            <a:r>
              <a:rPr lang="ar-SA" dirty="0" smtClean="0">
                <a:solidFill>
                  <a:srgbClr val="002060"/>
                </a:solidFill>
                <a:latin typeface="Alexandria SemiBold" pitchFamily="2" charset="-78"/>
                <a:cs typeface="Alexandria SemiBold" pitchFamily="2" charset="-78"/>
              </a:rPr>
              <a:t>وفيما يلي عرض لعناصر الإعلان الصحفي :</a:t>
            </a:r>
          </a:p>
          <a:p>
            <a:pPr marL="342900"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العنوان </a:t>
            </a:r>
            <a:r>
              <a:rPr lang="en-US" dirty="0" smtClean="0">
                <a:solidFill>
                  <a:schemeClr val="accent1"/>
                </a:solidFill>
                <a:latin typeface="Alexandria SemiBold" pitchFamily="2" charset="-78"/>
                <a:cs typeface="Alexandria SemiBold" pitchFamily="2" charset="-78"/>
              </a:rPr>
              <a:t>Headline</a:t>
            </a:r>
            <a:r>
              <a:rPr lang="ar-SA"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وهو كلمة أو مجموعة كلمات توضع في موقع رائد من الإعلان ليتم قراءتها أولاً، فهو يمثل نقطة جذب للمستهلك، لذا يكتب ببنط أكبر مقارنة ببقية العناصر. وقد يتضمن </a:t>
            </a:r>
            <a:r>
              <a:rPr lang="ar-SA" dirty="0">
                <a:latin typeface="Alexandria SemiBold" pitchFamily="2" charset="-78"/>
                <a:cs typeface="Alexandria SemiBold" pitchFamily="2" charset="-78"/>
              </a:rPr>
              <a:t>الإعلان عنواناً </a:t>
            </a:r>
            <a:r>
              <a:rPr lang="ar-SA" dirty="0" smtClean="0">
                <a:latin typeface="Alexandria SemiBold" pitchFamily="2" charset="-78"/>
                <a:cs typeface="Alexandria SemiBold" pitchFamily="2" charset="-78"/>
              </a:rPr>
              <a:t>رئيسياً واحداً أو أكثر من عنوان رئيسي، كما قد يشتمل على عناوين فرعية </a:t>
            </a:r>
            <a:r>
              <a:rPr lang="en-US" dirty="0" smtClean="0">
                <a:latin typeface="Alexandria SemiBold" pitchFamily="2" charset="-78"/>
                <a:cs typeface="Alexandria SemiBold" pitchFamily="2" charset="-78"/>
              </a:rPr>
              <a:t>Sub Headlines</a:t>
            </a:r>
            <a:r>
              <a:rPr lang="ar-SA" dirty="0" smtClean="0">
                <a:latin typeface="Alexandria SemiBold" pitchFamily="2" charset="-78"/>
                <a:cs typeface="Alexandria SemiBold" pitchFamily="2" charset="-78"/>
              </a:rPr>
              <a:t> لتوضيح فكرة العنوان الرئيسي أو تلخص أهم النقاط البيعية في النص الإعلاني؛ لتسهيل قراءته ولتركيز اهتمام القاريء على أهم الأفكار الواردة فيه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451592" y="1227977"/>
            <a:ext cx="3211789"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عناصر الرسالة الإعلانية</a:t>
            </a:r>
          </a:p>
        </p:txBody>
      </p:sp>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32899" y="2658635"/>
            <a:ext cx="1830192" cy="2102868"/>
          </a:xfrm>
          <a:prstGeom prst="rect">
            <a:avLst/>
          </a:prstGeom>
        </p:spPr>
      </p:pic>
    </p:spTree>
    <p:extLst>
      <p:ext uri="{BB962C8B-B14F-4D97-AF65-F5344CB8AC3E}">
        <p14:creationId xmlns:p14="http://schemas.microsoft.com/office/powerpoint/2010/main" val="31304787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75960" y="1831029"/>
            <a:ext cx="5795046" cy="4319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00116"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29314" y="1056757"/>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30044" y="128836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575959" y="1903059"/>
            <a:ext cx="5677059" cy="4247317"/>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smtClean="0">
                <a:solidFill>
                  <a:schemeClr val="accent1"/>
                </a:solidFill>
                <a:latin typeface="Alexandria SemiBold" pitchFamily="2" charset="-78"/>
                <a:cs typeface="Alexandria SemiBold" pitchFamily="2" charset="-78"/>
              </a:rPr>
              <a:t>النص الإعلاني </a:t>
            </a:r>
            <a:r>
              <a:rPr lang="en-US" dirty="0" smtClean="0">
                <a:solidFill>
                  <a:schemeClr val="accent1"/>
                </a:solidFill>
                <a:latin typeface="Alexandria SemiBold" pitchFamily="2" charset="-78"/>
                <a:cs typeface="Alexandria SemiBold" pitchFamily="2" charset="-78"/>
              </a:rPr>
              <a:t>Body Text</a:t>
            </a:r>
            <a:r>
              <a:rPr lang="ar-EG" dirty="0" smtClean="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a:p>
            <a:pPr marL="574675" indent="-234950" algn="r" rtl="1">
              <a:lnSpc>
                <a:spcPct val="150000"/>
              </a:lnSpc>
              <a:buClr>
                <a:srgbClr val="C00000"/>
              </a:buClr>
              <a:buFont typeface="Wingdings" panose="05000000000000000000" pitchFamily="2" charset="2"/>
              <a:buChar char="§"/>
            </a:pPr>
            <a:r>
              <a:rPr lang="ar-SA" dirty="0" smtClean="0">
                <a:latin typeface="Alexandria SemiBold" pitchFamily="2" charset="-78"/>
                <a:cs typeface="Alexandria SemiBold" pitchFamily="2" charset="-78"/>
              </a:rPr>
              <a:t>يتكون من فقرة أو عدة فقرات توضح الفكرة الرئيسية لموضوع الإعلان سواء كان سلعة أم خدمة. </a:t>
            </a:r>
            <a:endParaRPr lang="ar-SA" dirty="0">
              <a:latin typeface="Alexandria SemiBold" pitchFamily="2" charset="-78"/>
              <a:cs typeface="Alexandria SemiBold" pitchFamily="2" charset="-78"/>
            </a:endParaRPr>
          </a:p>
          <a:p>
            <a:pPr marL="574675" indent="-234950" algn="r" rtl="1">
              <a:lnSpc>
                <a:spcPct val="150000"/>
              </a:lnSpc>
              <a:buClr>
                <a:srgbClr val="C00000"/>
              </a:buClr>
              <a:buFont typeface="Wingdings" panose="05000000000000000000" pitchFamily="2" charset="2"/>
              <a:buChar char="§"/>
            </a:pPr>
            <a:r>
              <a:rPr lang="ar-SA" dirty="0" smtClean="0">
                <a:latin typeface="Alexandria SemiBold" pitchFamily="2" charset="-78"/>
                <a:cs typeface="Alexandria SemiBold" pitchFamily="2" charset="-78"/>
              </a:rPr>
              <a:t>يحتوي النص على معلومات تفصيلية للخصائص المادية المميزة للسلعة أو الخدمة المُعلن عنها، وبيان مدى قدرة السلعة على اشباع احتياجات المستهلك مقارنة بالسلع المنافسة  أو وصف خصائص مستهلكي السلعة وسماتهم بما يحقق أهداف الإعلان.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43" y="2211698"/>
            <a:ext cx="2671916" cy="408093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2626200" y="1256812"/>
            <a:ext cx="3211789"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عناصر الرسالة الإعلانية</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53814" y="2232064"/>
            <a:ext cx="2822146" cy="4060567"/>
          </a:xfrm>
          <a:prstGeom prst="rect">
            <a:avLst/>
          </a:prstGeom>
        </p:spPr>
      </p:pic>
    </p:spTree>
    <p:extLst>
      <p:ext uri="{BB962C8B-B14F-4D97-AF65-F5344CB8AC3E}">
        <p14:creationId xmlns:p14="http://schemas.microsoft.com/office/powerpoint/2010/main" val="10303940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23345" y="1814156"/>
            <a:ext cx="8465574" cy="36215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90684" y="2202081"/>
            <a:ext cx="8038678" cy="3000821"/>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العناصر المرئية</a:t>
            </a:r>
            <a:r>
              <a:rPr lang="en-US" dirty="0" smtClean="0">
                <a:solidFill>
                  <a:schemeClr val="accent1"/>
                </a:solidFill>
                <a:latin typeface="Alexandria SemiBold" pitchFamily="2" charset="-78"/>
                <a:cs typeface="Alexandria SemiBold" pitchFamily="2" charset="-78"/>
              </a:rPr>
              <a:t>Visual </a:t>
            </a:r>
            <a:r>
              <a:rPr lang="ar-SA" dirty="0" smtClean="0">
                <a:latin typeface="Alexandria SemiBold" pitchFamily="2" charset="-78"/>
                <a:cs typeface="Alexandria SemiBold" pitchFamily="2" charset="-78"/>
              </a:rPr>
              <a:t>: ويقصد بها </a:t>
            </a:r>
            <a:r>
              <a:rPr lang="ar-SA" dirty="0">
                <a:latin typeface="Alexandria SemiBold" pitchFamily="2" charset="-78"/>
                <a:cs typeface="Alexandria SemiBold" pitchFamily="2" charset="-78"/>
              </a:rPr>
              <a:t>العناصر الجرافيكية </a:t>
            </a:r>
            <a:r>
              <a:rPr lang="en-US" dirty="0">
                <a:latin typeface="Alexandria SemiBold" pitchFamily="2" charset="-78"/>
                <a:cs typeface="Alexandria SemiBold" pitchFamily="2" charset="-78"/>
              </a:rPr>
              <a:t>Graphic</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التي يستخدمها المُصمم لإبراز وتوضيح الفكرة الإعلانية، ودعم العناصر اللفظية في الإعلان.</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وتتمثل العناصر الجرافيكية في الصور </a:t>
            </a:r>
            <a:r>
              <a:rPr lang="ar-SA" dirty="0">
                <a:latin typeface="Alexandria SemiBold" pitchFamily="2" charset="-78"/>
                <a:cs typeface="Alexandria SemiBold" pitchFamily="2" charset="-78"/>
              </a:rPr>
              <a:t>أو الرسوم الثابتة </a:t>
            </a:r>
            <a:r>
              <a:rPr lang="en-US" dirty="0" smtClean="0">
                <a:latin typeface="Alexandria SemiBold" pitchFamily="2" charset="-78"/>
                <a:cs typeface="Alexandria SemiBold" pitchFamily="2" charset="-78"/>
              </a:rPr>
              <a:t>Still</a:t>
            </a:r>
            <a:r>
              <a:rPr lang="ar-SA" dirty="0" smtClean="0">
                <a:latin typeface="Alexandria SemiBold" pitchFamily="2" charset="-78"/>
                <a:cs typeface="Alexandria SemiBold" pitchFamily="2" charset="-78"/>
              </a:rPr>
              <a:t> أو الحركة </a:t>
            </a:r>
            <a:r>
              <a:rPr lang="en-US" dirty="0" smtClean="0">
                <a:latin typeface="Alexandria SemiBold" pitchFamily="2" charset="-78"/>
                <a:cs typeface="Alexandria SemiBold" pitchFamily="2" charset="-78"/>
              </a:rPr>
              <a:t>Animation</a:t>
            </a:r>
            <a:r>
              <a:rPr lang="ar-SA" dirty="0" smtClean="0">
                <a:latin typeface="Alexandria SemiBold" pitchFamily="2" charset="-78"/>
                <a:cs typeface="Alexandria SemiBold" pitchFamily="2" charset="-78"/>
              </a:rPr>
              <a:t> أو الفيديو </a:t>
            </a:r>
            <a:r>
              <a:rPr lang="en-US" dirty="0" smtClean="0">
                <a:latin typeface="Alexandria SemiBold" pitchFamily="2" charset="-78"/>
                <a:cs typeface="Alexandria SemiBold" pitchFamily="2" charset="-78"/>
              </a:rPr>
              <a:t>Video</a:t>
            </a:r>
            <a:r>
              <a:rPr lang="ar-SA" dirty="0" smtClean="0">
                <a:latin typeface="Alexandria SemiBold" pitchFamily="2" charset="-78"/>
                <a:cs typeface="Alexandria SemiBold" pitchFamily="2" charset="-78"/>
              </a:rPr>
              <a:t> أو المساحات البيضاء داخل الإعلان أو الألوان والمؤثرات الصوتية؛ لتوضيح فكرة الإعلان أو لإضفاء لمسة جمالية على التصميم، على ألا يطغي الجانب الجمالي على الرسالة البيعية في الإعلان.</a:t>
            </a:r>
            <a:endParaRPr lang="ar-EG"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369" y="2342028"/>
            <a:ext cx="2902757" cy="3059207"/>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048491" y="1316583"/>
            <a:ext cx="3211789"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عناصر الرسالة الإعلانية</a:t>
            </a:r>
          </a:p>
        </p:txBody>
      </p:sp>
    </p:spTree>
    <p:extLst>
      <p:ext uri="{BB962C8B-B14F-4D97-AF65-F5344CB8AC3E}">
        <p14:creationId xmlns:p14="http://schemas.microsoft.com/office/powerpoint/2010/main" val="16886341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37064" y="1701343"/>
            <a:ext cx="9763439"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54072" y="1665579"/>
            <a:ext cx="8605482" cy="4662815"/>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الاسم التجاري للمعلن </a:t>
            </a:r>
            <a:r>
              <a:rPr lang="en-US" dirty="0" smtClean="0">
                <a:solidFill>
                  <a:schemeClr val="accent1"/>
                </a:solidFill>
                <a:latin typeface="Alexandria SemiBold" pitchFamily="2" charset="-78"/>
                <a:cs typeface="Alexandria SemiBold" pitchFamily="2" charset="-78"/>
              </a:rPr>
              <a:t>Brand Name</a:t>
            </a:r>
            <a:r>
              <a:rPr lang="ar-SA" dirty="0" smtClean="0">
                <a:solidFill>
                  <a:schemeClr val="accent1"/>
                </a:solidFill>
                <a:latin typeface="Alexandria SemiBold" pitchFamily="2" charset="-78"/>
                <a:cs typeface="Alexandria SemiBold" pitchFamily="2" charset="-78"/>
              </a:rPr>
              <a:t> والعلامة التجارية </a:t>
            </a:r>
            <a:r>
              <a:rPr lang="en-US" dirty="0" smtClean="0">
                <a:solidFill>
                  <a:schemeClr val="accent1"/>
                </a:solidFill>
                <a:latin typeface="Alexandria SemiBold" pitchFamily="2" charset="-78"/>
                <a:cs typeface="Alexandria SemiBold" pitchFamily="2" charset="-78"/>
              </a:rPr>
              <a:t>Brand Mark</a:t>
            </a:r>
            <a:r>
              <a:rPr lang="ar-SA" dirty="0" smtClean="0">
                <a:solidFill>
                  <a:schemeClr val="accent1"/>
                </a:solidFill>
                <a:latin typeface="Alexandria SemiBold" pitchFamily="2" charset="-78"/>
                <a:cs typeface="Alexandria SemiBold" pitchFamily="2" charset="-78"/>
              </a:rPr>
              <a:t> : </a:t>
            </a:r>
            <a:r>
              <a:rPr lang="ar-SA" dirty="0" smtClean="0">
                <a:latin typeface="Alexandria SemiBold" pitchFamily="2" charset="-78"/>
                <a:cs typeface="Alexandria SemiBold" pitchFamily="2" charset="-78"/>
              </a:rPr>
              <a:t>وهما من العناصر الأساسية في الإعلان باعتبار أن المُعلن يجب أن يقدم نفسه للمستهلك؛ حتى يحدث ارتباط بين اسم المعلن واسم السلعة أو الخدمة التي يقوم بإنتاجها.</a:t>
            </a:r>
          </a:p>
          <a:p>
            <a:pPr marL="457200" indent="-176213" algn="r" rtl="1">
              <a:lnSpc>
                <a:spcPct val="150000"/>
              </a:lnSpc>
              <a:buFont typeface="Arial" panose="020B0604020202020204" pitchFamily="34" charset="0"/>
              <a:buChar char="•"/>
            </a:pPr>
            <a:r>
              <a:rPr lang="ar-SA" dirty="0" smtClean="0">
                <a:solidFill>
                  <a:srgbClr val="88351E"/>
                </a:solidFill>
                <a:latin typeface="Alexandria SemiBold" pitchFamily="2" charset="-78"/>
                <a:cs typeface="Alexandria SemiBold" pitchFamily="2" charset="-78"/>
              </a:rPr>
              <a:t>الاسم التجاري: </a:t>
            </a:r>
            <a:r>
              <a:rPr lang="ar-SA" dirty="0" smtClean="0">
                <a:latin typeface="Alexandria SemiBold" pitchFamily="2" charset="-78"/>
                <a:cs typeface="Alexandria SemiBold" pitchFamily="2" charset="-78"/>
              </a:rPr>
              <a:t>يتكون من مجموعة من الكلمات أو الحروف أو الأرقام أو مزيج منهم جميعاً بشكل يمكن قراءته، ولأهميته يتم تصميمه وكتابته بحروف كبيرة، ويوضع غالباً في الجزء الأسفل من الإعلان أو في نهاية إعلان الفيديو. وقد يشير الاسم التجاري إلى اسم المنتج مثل </a:t>
            </a:r>
            <a:r>
              <a:rPr lang="en-US" dirty="0" smtClean="0">
                <a:latin typeface="Alexandria SemiBold" pitchFamily="2" charset="-78"/>
                <a:cs typeface="Alexandria SemiBold" pitchFamily="2" charset="-78"/>
              </a:rPr>
              <a:t>BMW</a:t>
            </a:r>
            <a:r>
              <a:rPr lang="ar-SA" dirty="0" smtClean="0">
                <a:latin typeface="Alexandria SemiBold" pitchFamily="2" charset="-78"/>
                <a:cs typeface="Alexandria SemiBold" pitchFamily="2" charset="-78"/>
              </a:rPr>
              <a:t> أو تايد / </a:t>
            </a:r>
            <a:r>
              <a:rPr lang="en-US" dirty="0" smtClean="0">
                <a:latin typeface="Alexandria SemiBold" pitchFamily="2" charset="-78"/>
                <a:cs typeface="Alexandria SemiBold" pitchFamily="2" charset="-78"/>
              </a:rPr>
              <a:t>Nike</a:t>
            </a:r>
            <a:r>
              <a:rPr lang="ar-SA" dirty="0" smtClean="0">
                <a:latin typeface="Alexandria SemiBold" pitchFamily="2" charset="-78"/>
                <a:cs typeface="Alexandria SemiBold" pitchFamily="2" charset="-78"/>
              </a:rPr>
              <a:t> </a:t>
            </a:r>
          </a:p>
          <a:p>
            <a:pPr marL="457200" indent="-176213" algn="r" rtl="1">
              <a:lnSpc>
                <a:spcPct val="150000"/>
              </a:lnSpc>
              <a:buFont typeface="Arial" panose="020B0604020202020204" pitchFamily="34" charset="0"/>
              <a:buChar char="•"/>
            </a:pPr>
            <a:r>
              <a:rPr lang="ar-SA" dirty="0">
                <a:solidFill>
                  <a:srgbClr val="88351E"/>
                </a:solidFill>
                <a:latin typeface="Alexandria SemiBold" pitchFamily="2" charset="-78"/>
                <a:cs typeface="Alexandria SemiBold" pitchFamily="2" charset="-78"/>
              </a:rPr>
              <a:t>العلامة التجارية: </a:t>
            </a:r>
            <a:r>
              <a:rPr lang="ar-SA" dirty="0" smtClean="0">
                <a:latin typeface="Alexandria SemiBold" pitchFamily="2" charset="-78"/>
                <a:cs typeface="Alexandria SemiBold" pitchFamily="2" charset="-78"/>
              </a:rPr>
              <a:t>هي الرمز أو الشكل الذي يختاره المعلن لسلعة أو خدمة حتى يسهل معرفتها بمجرد </a:t>
            </a:r>
            <a:r>
              <a:rPr lang="ar-SA" dirty="0">
                <a:latin typeface="Alexandria SemiBold" pitchFamily="2" charset="-78"/>
                <a:cs typeface="Alexandria SemiBold" pitchFamily="2" charset="-78"/>
              </a:rPr>
              <a:t>رؤيتها </a:t>
            </a:r>
            <a:r>
              <a:rPr lang="ar-SA" dirty="0" smtClean="0">
                <a:latin typeface="Alexandria SemiBold" pitchFamily="2" charset="-78"/>
                <a:cs typeface="Alexandria SemiBold" pitchFamily="2" charset="-78"/>
              </a:rPr>
              <a:t>وتمييزها عن العلامات التجارية الأخرى للسلع المنافسة.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6297" y="3687982"/>
            <a:ext cx="3620369" cy="3170018"/>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451592" y="1184435"/>
            <a:ext cx="3211789"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عناصر الرسالة الإعلانية</a:t>
            </a:r>
          </a:p>
        </p:txBody>
      </p:sp>
      <p:pic>
        <p:nvPicPr>
          <p:cNvPr id="12" name="Picture 11"/>
          <p:cNvPicPr>
            <a:picLocks noChangeAspect="1"/>
          </p:cNvPicPr>
          <p:nvPr/>
        </p:nvPicPr>
        <p:blipFill rotWithShape="1">
          <a:blip r:embed="rId5">
            <a:clrChange>
              <a:clrFrom>
                <a:srgbClr val="F3F3F5"/>
              </a:clrFrom>
              <a:clrTo>
                <a:srgbClr val="F3F3F5">
                  <a:alpha val="0"/>
                </a:srgbClr>
              </a:clrTo>
            </a:clrChange>
            <a:extLst>
              <a:ext uri="{28A0092B-C50C-407E-A947-70E740481C1C}">
                <a14:useLocalDpi xmlns:a14="http://schemas.microsoft.com/office/drawing/2010/main" val="0"/>
              </a:ext>
            </a:extLst>
          </a:blip>
          <a:srcRect l="7761" t="73549" r="80525" b="4946"/>
          <a:stretch/>
        </p:blipFill>
        <p:spPr>
          <a:xfrm>
            <a:off x="309717" y="2101397"/>
            <a:ext cx="2203406" cy="1493638"/>
          </a:xfrm>
          <a:prstGeom prst="rect">
            <a:avLst/>
          </a:prstGeom>
        </p:spPr>
      </p:pic>
    </p:spTree>
    <p:extLst>
      <p:ext uri="{BB962C8B-B14F-4D97-AF65-F5344CB8AC3E}">
        <p14:creationId xmlns:p14="http://schemas.microsoft.com/office/powerpoint/2010/main" val="37869587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92547" y="2019258"/>
            <a:ext cx="7518996" cy="3367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131517" y="2341883"/>
            <a:ext cx="7441208" cy="3000821"/>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smtClean="0">
                <a:solidFill>
                  <a:schemeClr val="accent1"/>
                </a:solidFill>
                <a:latin typeface="Alexandria SemiBold" pitchFamily="2" charset="-78"/>
                <a:cs typeface="Alexandria SemiBold" pitchFamily="2" charset="-78"/>
              </a:rPr>
              <a:t>الشعار </a:t>
            </a:r>
            <a:r>
              <a:rPr lang="en-US" dirty="0" smtClean="0">
                <a:solidFill>
                  <a:schemeClr val="accent1"/>
                </a:solidFill>
                <a:latin typeface="Alexandria SemiBold" pitchFamily="2" charset="-78"/>
                <a:cs typeface="Alexandria SemiBold" pitchFamily="2" charset="-78"/>
              </a:rPr>
              <a:t>Slogan</a:t>
            </a:r>
            <a:r>
              <a:rPr lang="ar-SA"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عبارة عن جملة إعلانية موجزة ومميزة يتم تكرارها بشكل منتظم في كل إعلانات الحملة الإعلانية، وتتضمن أبرز الخصائص التي تتميز بها الشركة المُعلنة أو منتجاتها أو خدماتها، ويمكن استخدام الشعار كبديل للرسالة الإعلانية في حالة تحقق السلعة مستوى عال من معرفة الجمهور بها. </a:t>
            </a:r>
          </a:p>
          <a:p>
            <a:pPr algn="r" rtl="1">
              <a:lnSpc>
                <a:spcPct val="150000"/>
              </a:lnSpc>
            </a:pPr>
            <a:r>
              <a:rPr lang="ar-SA" dirty="0" smtClean="0">
                <a:latin typeface="Alexandria SemiBold" pitchFamily="2" charset="-78"/>
                <a:cs typeface="Alexandria SemiBold" pitchFamily="2" charset="-78"/>
              </a:rPr>
              <a:t>     </a:t>
            </a:r>
            <a:r>
              <a:rPr lang="ar-SA" dirty="0" smtClean="0">
                <a:solidFill>
                  <a:srgbClr val="88351E"/>
                </a:solidFill>
                <a:latin typeface="Alexandria SemiBold" pitchFamily="2" charset="-78"/>
                <a:cs typeface="Alexandria SemiBold" pitchFamily="2" charset="-78"/>
              </a:rPr>
              <a:t>مثال</a:t>
            </a:r>
            <a:r>
              <a:rPr lang="ar-SA" dirty="0" smtClean="0">
                <a:latin typeface="Alexandria SemiBold" pitchFamily="2" charset="-78"/>
                <a:cs typeface="Alexandria SemiBold" pitchFamily="2" charset="-78"/>
              </a:rPr>
              <a:t> : شركة </a:t>
            </a:r>
            <a:r>
              <a:rPr lang="en-US" dirty="0" smtClean="0">
                <a:solidFill>
                  <a:srgbClr val="C00000"/>
                </a:solidFill>
                <a:latin typeface="Alexandria SemiBold" pitchFamily="2" charset="-78"/>
                <a:cs typeface="Alexandria SemiBold" pitchFamily="2" charset="-78"/>
              </a:rPr>
              <a:t>Kit Kat</a:t>
            </a:r>
            <a:r>
              <a:rPr lang="ar-SA" dirty="0" smtClean="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تتخذ شعار : </a:t>
            </a:r>
          </a:p>
          <a:p>
            <a:pPr algn="r" rtl="1">
              <a:lnSpc>
                <a:spcPct val="150000"/>
              </a:lnSpc>
            </a:pPr>
            <a:r>
              <a:rPr lang="ar-SA" dirty="0" smtClean="0">
                <a:latin typeface="Alexandria SemiBold" pitchFamily="2" charset="-78"/>
                <a:cs typeface="Alexandria SemiBold" pitchFamily="2" charset="-78"/>
              </a:rPr>
              <a:t>                        </a:t>
            </a:r>
            <a:r>
              <a:rPr lang="ar-SA" dirty="0">
                <a:solidFill>
                  <a:srgbClr val="C00000"/>
                </a:solidFill>
                <a:latin typeface="Alexandria SemiBold" pitchFamily="2" charset="-78"/>
                <a:cs typeface="Alexandria SemiBold" pitchFamily="2" charset="-78"/>
              </a:rPr>
              <a:t>خدلك بريك ... خدلك </a:t>
            </a:r>
            <a:r>
              <a:rPr lang="en-US" dirty="0">
                <a:solidFill>
                  <a:srgbClr val="C00000"/>
                </a:solidFill>
                <a:latin typeface="Alexandria SemiBold" pitchFamily="2" charset="-78"/>
                <a:cs typeface="Alexandria SemiBold" pitchFamily="2" charset="-78"/>
              </a:rPr>
              <a:t>Kit Kat</a:t>
            </a:r>
            <a:r>
              <a:rPr lang="ar-SA" dirty="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 name="Picture 1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40662" y="2357211"/>
            <a:ext cx="3090855" cy="2766332"/>
          </a:xfrm>
          <a:prstGeom prst="rect">
            <a:avLst/>
          </a:prstGeom>
        </p:spPr>
      </p:pic>
      <p:pic>
        <p:nvPicPr>
          <p:cNvPr id="2" name="Picture 1"/>
          <p:cNvPicPr>
            <a:picLocks noChangeAspect="1"/>
          </p:cNvPicPr>
          <p:nvPr/>
        </p:nvPicPr>
        <p:blipFill rotWithShape="1">
          <a:blip r:embed="rId5">
            <a:clrChange>
              <a:clrFrom>
                <a:srgbClr val="FDFDFD"/>
              </a:clrFrom>
              <a:clrTo>
                <a:srgbClr val="FDFDFD">
                  <a:alpha val="0"/>
                </a:srgbClr>
              </a:clrTo>
            </a:clrChange>
            <a:extLst>
              <a:ext uri="{28A0092B-C50C-407E-A947-70E740481C1C}">
                <a14:useLocalDpi xmlns:a14="http://schemas.microsoft.com/office/drawing/2010/main" val="0"/>
              </a:ext>
            </a:extLst>
          </a:blip>
          <a:srcRect r="17194"/>
          <a:stretch/>
        </p:blipFill>
        <p:spPr>
          <a:xfrm>
            <a:off x="2684205" y="4715022"/>
            <a:ext cx="2706731" cy="201865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407795" y="1463290"/>
            <a:ext cx="3211789"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عناصر الرسالة الإعلانية</a:t>
            </a:r>
          </a:p>
        </p:txBody>
      </p:sp>
    </p:spTree>
    <p:extLst>
      <p:ext uri="{BB962C8B-B14F-4D97-AF65-F5344CB8AC3E}">
        <p14:creationId xmlns:p14="http://schemas.microsoft.com/office/powerpoint/2010/main" val="6749501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1122" y="1612457"/>
            <a:ext cx="8881678" cy="4525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7249" y="927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32066" y="99511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24536" y="119516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92285" y="1801555"/>
            <a:ext cx="8488185" cy="4293483"/>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يعتبر العنوان أهم عناصر الإعلان، حيث يقع عليه العبء الأكبر في جذب انتباه المستخدم وإثارة اهتمامه وحثه على تكملة بقية عناصر الإعلان . فتوصلت نتائج دراسة أن 80% من مستخدمي الإعلان لا يقرأون سوى العنوان فقط.</a:t>
            </a:r>
          </a:p>
          <a:p>
            <a:pPr algn="r" rtl="1">
              <a:lnSpc>
                <a:spcPct val="150000"/>
              </a:lnSpc>
            </a:pPr>
            <a:r>
              <a:rPr lang="ar-SA" sz="2000" dirty="0">
                <a:solidFill>
                  <a:schemeClr val="accent2">
                    <a:lumMod val="75000"/>
                  </a:schemeClr>
                </a:solidFill>
                <a:latin typeface="Alexandria SemiBold" pitchFamily="2" charset="-78"/>
                <a:cs typeface="Alexandria SemiBold" pitchFamily="2" charset="-78"/>
              </a:rPr>
              <a:t>وظائف العنوان:</a:t>
            </a:r>
          </a:p>
          <a:p>
            <a:pPr marL="342900" indent="-342900" algn="r" rtl="1">
              <a:lnSpc>
                <a:spcPct val="150000"/>
              </a:lnSpc>
              <a:buClr>
                <a:schemeClr val="accent2"/>
              </a:buClr>
              <a:buFont typeface="+mj-lt"/>
              <a:buAutoNum type="arabicPeriod"/>
            </a:pPr>
            <a:r>
              <a:rPr lang="ar-SA" dirty="0" smtClean="0">
                <a:latin typeface="Alexandria SemiBold" pitchFamily="2" charset="-78"/>
                <a:cs typeface="Alexandria SemiBold" pitchFamily="2" charset="-78"/>
              </a:rPr>
              <a:t>جذب انتباه المستخدم إلى الإعلان.</a:t>
            </a:r>
          </a:p>
          <a:p>
            <a:pPr marL="342900" indent="-342900" algn="r" rtl="1">
              <a:lnSpc>
                <a:spcPct val="150000"/>
              </a:lnSpc>
              <a:buClr>
                <a:schemeClr val="accent2"/>
              </a:buClr>
              <a:buFont typeface="+mj-lt"/>
              <a:buAutoNum type="arabicPeriod"/>
            </a:pPr>
            <a:r>
              <a:rPr lang="ar-SA" dirty="0" smtClean="0">
                <a:latin typeface="Alexandria SemiBold" pitchFamily="2" charset="-78"/>
                <a:cs typeface="Alexandria SemiBold" pitchFamily="2" charset="-78"/>
              </a:rPr>
              <a:t>جذب انتباه نوعية معينة من المستهلكين.</a:t>
            </a:r>
          </a:p>
          <a:p>
            <a:pPr marL="342900" indent="-342900" algn="r" rtl="1">
              <a:lnSpc>
                <a:spcPct val="150000"/>
              </a:lnSpc>
              <a:buClr>
                <a:schemeClr val="accent2"/>
              </a:buClr>
              <a:buFont typeface="+mj-lt"/>
              <a:buAutoNum type="arabicPeriod"/>
            </a:pPr>
            <a:r>
              <a:rPr lang="ar-SA" dirty="0" smtClean="0">
                <a:latin typeface="Alexandria SemiBold" pitchFamily="2" charset="-78"/>
                <a:cs typeface="Alexandria SemiBold" pitchFamily="2" charset="-78"/>
              </a:rPr>
              <a:t>تركيز اهتمام المستخدم على أهم الأفكار الواردة في الإعلان</a:t>
            </a:r>
          </a:p>
          <a:p>
            <a:pPr marL="342900" indent="-342900" algn="r" rtl="1">
              <a:lnSpc>
                <a:spcPct val="150000"/>
              </a:lnSpc>
              <a:buClr>
                <a:schemeClr val="accent2"/>
              </a:buClr>
              <a:buFont typeface="+mj-lt"/>
              <a:buAutoNum type="arabicPeriod"/>
            </a:pPr>
            <a:r>
              <a:rPr lang="ar-SA" dirty="0" smtClean="0">
                <a:latin typeface="Alexandria SemiBold" pitchFamily="2" charset="-78"/>
                <a:cs typeface="Alexandria SemiBold" pitchFamily="2" charset="-78"/>
              </a:rPr>
              <a:t>إعطاء فكرة سريعة عن محتوى الإعلان</a:t>
            </a:r>
          </a:p>
          <a:p>
            <a:pPr marL="342900" indent="-342900" algn="r" rtl="1">
              <a:lnSpc>
                <a:spcPct val="150000"/>
              </a:lnSpc>
              <a:buClr>
                <a:schemeClr val="accent2"/>
              </a:buClr>
              <a:buFont typeface="+mj-lt"/>
              <a:buAutoNum type="arabicPeriod"/>
            </a:pPr>
            <a:r>
              <a:rPr lang="ar-SA" dirty="0" smtClean="0">
                <a:latin typeface="Alexandria SemiBold" pitchFamily="2" charset="-78"/>
                <a:cs typeface="Alexandria SemiBold" pitchFamily="2" charset="-78"/>
              </a:rPr>
              <a:t>التعريف بالسلعة أو الخدمة وتحديد خصائصها</a:t>
            </a:r>
          </a:p>
          <a:p>
            <a:pPr marL="342900" indent="-342900" algn="r" rtl="1">
              <a:lnSpc>
                <a:spcPct val="150000"/>
              </a:lnSpc>
              <a:buClr>
                <a:schemeClr val="accent2"/>
              </a:buClr>
              <a:buFont typeface="+mj-lt"/>
              <a:buAutoNum type="arabicPeriod"/>
            </a:pPr>
            <a:r>
              <a:rPr lang="ar-SA" dirty="0" smtClean="0">
                <a:latin typeface="Alexandria SemiBold" pitchFamily="2" charset="-78"/>
                <a:cs typeface="Alexandria SemiBold" pitchFamily="2" charset="-78"/>
              </a:rPr>
              <a:t>إثارة اهتمام المستخدم ومخاطبة مشكلاته وتقديم حلول لها.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1" name="TextBox 10">
            <a:extLst>
              <a:ext uri="{FF2B5EF4-FFF2-40B4-BE49-F238E27FC236}">
                <a16:creationId xmlns:a16="http://schemas.microsoft.com/office/drawing/2014/main" id="{F9A80F9F-74DB-1D57-04E8-E20E92A09B0A}"/>
              </a:ext>
            </a:extLst>
          </p:cNvPr>
          <p:cNvSpPr txBox="1"/>
          <p:nvPr/>
        </p:nvSpPr>
        <p:spPr>
          <a:xfrm>
            <a:off x="2615143" y="1056050"/>
            <a:ext cx="2975814"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عنوان الإعلان الصحفي</a:t>
            </a:r>
          </a:p>
        </p:txBody>
      </p:sp>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r="3562"/>
          <a:stretch/>
        </p:blipFill>
        <p:spPr>
          <a:xfrm>
            <a:off x="34912" y="3077515"/>
            <a:ext cx="3536570" cy="3780485"/>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75950" y="1612456"/>
            <a:ext cx="7536061" cy="4664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77178" y="9852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39414" y="107877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73711" y="127911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721763" y="1568261"/>
            <a:ext cx="7457513" cy="4708981"/>
          </a:xfrm>
          <a:prstGeom prst="rect">
            <a:avLst/>
          </a:prstGeom>
          <a:noFill/>
        </p:spPr>
        <p:txBody>
          <a:bodyPr wrap="square" rtlCol="0">
            <a:spAutoFit/>
          </a:bodyPr>
          <a:lstStyle/>
          <a:p>
            <a:pPr algn="r" rtl="1">
              <a:lnSpc>
                <a:spcPct val="150000"/>
              </a:lnSpc>
            </a:pPr>
            <a:r>
              <a:rPr lang="ar-SA" sz="2000" dirty="0" smtClean="0">
                <a:solidFill>
                  <a:schemeClr val="accent2">
                    <a:lumMod val="75000"/>
                  </a:schemeClr>
                </a:solidFill>
                <a:latin typeface="Alexandria SemiBold" pitchFamily="2" charset="-78"/>
                <a:cs typeface="Alexandria SemiBold" pitchFamily="2" charset="-78"/>
              </a:rPr>
              <a:t>وظائف </a:t>
            </a:r>
            <a:r>
              <a:rPr lang="ar-SA" sz="2000" dirty="0">
                <a:solidFill>
                  <a:schemeClr val="accent2">
                    <a:lumMod val="75000"/>
                  </a:schemeClr>
                </a:solidFill>
                <a:latin typeface="Alexandria SemiBold" pitchFamily="2" charset="-78"/>
                <a:cs typeface="Alexandria SemiBold" pitchFamily="2" charset="-78"/>
              </a:rPr>
              <a:t>العنوان:</a:t>
            </a:r>
          </a:p>
          <a:p>
            <a:pPr marL="342900" indent="-342900" algn="r" rtl="1">
              <a:lnSpc>
                <a:spcPct val="150000"/>
              </a:lnSpc>
              <a:buClr>
                <a:schemeClr val="accent2"/>
              </a:buClr>
              <a:buFont typeface="+mj-lt"/>
              <a:buAutoNum type="arabicPeriod" startAt="7"/>
            </a:pPr>
            <a:r>
              <a:rPr lang="ar-SA" dirty="0" smtClean="0">
                <a:latin typeface="Alexandria SemiBold" pitchFamily="2" charset="-78"/>
                <a:cs typeface="Alexandria SemiBold" pitchFamily="2" charset="-78"/>
              </a:rPr>
              <a:t>تقديم وعد بفائدة مباشرة للمستهلك .</a:t>
            </a:r>
          </a:p>
          <a:p>
            <a:pPr marL="342900" indent="-342900" algn="r" rtl="1">
              <a:lnSpc>
                <a:spcPct val="150000"/>
              </a:lnSpc>
              <a:buClr>
                <a:schemeClr val="accent2"/>
              </a:buClr>
              <a:buFont typeface="+mj-lt"/>
              <a:buAutoNum type="arabicPeriod" startAt="7"/>
            </a:pPr>
            <a:r>
              <a:rPr lang="ar-SA" dirty="0" smtClean="0">
                <a:latin typeface="Alexandria SemiBold" pitchFamily="2" charset="-78"/>
                <a:cs typeface="Alexandria SemiBold" pitchFamily="2" charset="-78"/>
              </a:rPr>
              <a:t>تقديم أخبار عن السلع أو خدمات جديدة أو أوجه التطوير والتحسين التي تم إدخالها على سلعة قديمة .</a:t>
            </a:r>
          </a:p>
          <a:p>
            <a:pPr marL="342900" indent="-342900" algn="r" rtl="1">
              <a:lnSpc>
                <a:spcPct val="150000"/>
              </a:lnSpc>
              <a:buClr>
                <a:schemeClr val="accent2"/>
              </a:buClr>
              <a:buFont typeface="+mj-lt"/>
              <a:buAutoNum type="arabicPeriod" startAt="7"/>
            </a:pPr>
            <a:r>
              <a:rPr lang="ar-SA" dirty="0" smtClean="0">
                <a:latin typeface="Alexandria SemiBold" pitchFamily="2" charset="-78"/>
                <a:cs typeface="Alexandria SemiBold" pitchFamily="2" charset="-78"/>
              </a:rPr>
              <a:t>تقديم عرض أو اقتراح بخصوص استخدام السلعة أو الاقبال على الخدمة</a:t>
            </a:r>
          </a:p>
          <a:p>
            <a:pPr marL="342900" indent="-342900" algn="r" rtl="1">
              <a:lnSpc>
                <a:spcPct val="150000"/>
              </a:lnSpc>
              <a:buClr>
                <a:schemeClr val="accent2"/>
              </a:buClr>
              <a:buFont typeface="+mj-lt"/>
              <a:buAutoNum type="arabicPeriod" startAt="7"/>
            </a:pPr>
            <a:r>
              <a:rPr lang="ar-SA" dirty="0" smtClean="0">
                <a:latin typeface="Alexandria SemiBold" pitchFamily="2" charset="-78"/>
                <a:cs typeface="Alexandria SemiBold" pitchFamily="2" charset="-78"/>
              </a:rPr>
              <a:t>مخاطبة الدوافع التي تحرك المستخدم نحو الاستجابة لموضوع الإعلان.</a:t>
            </a:r>
          </a:p>
          <a:p>
            <a:pPr marL="342900" indent="-342900" algn="r" rtl="1">
              <a:lnSpc>
                <a:spcPct val="150000"/>
              </a:lnSpc>
              <a:buClr>
                <a:schemeClr val="accent2"/>
              </a:buClr>
              <a:buFont typeface="+mj-lt"/>
              <a:buAutoNum type="arabicPeriod" startAt="7"/>
            </a:pPr>
            <a:r>
              <a:rPr lang="ar-SA" dirty="0" smtClean="0">
                <a:latin typeface="Alexandria SemiBold" pitchFamily="2" charset="-78"/>
                <a:cs typeface="Alexandria SemiBold" pitchFamily="2" charset="-78"/>
              </a:rPr>
              <a:t>الاسهام في خلق صورة ومركز متميز للشركة ومنتجاتها وخدماتها في أذهان الجمهور.</a:t>
            </a:r>
          </a:p>
          <a:p>
            <a:pPr marL="342900" indent="-342900" algn="r" rtl="1">
              <a:lnSpc>
                <a:spcPct val="150000"/>
              </a:lnSpc>
              <a:buClr>
                <a:schemeClr val="accent2"/>
              </a:buClr>
              <a:buFont typeface="+mj-lt"/>
              <a:buAutoNum type="arabicPeriod" startAt="7"/>
            </a:pPr>
            <a:r>
              <a:rPr lang="ar-SA" dirty="0" smtClean="0">
                <a:latin typeface="Alexandria SemiBold" pitchFamily="2" charset="-78"/>
                <a:cs typeface="Alexandria SemiBold" pitchFamily="2" charset="-78"/>
              </a:rPr>
              <a:t>تشجيع المستخدم على قراءة بقية عناصر الإعلان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1" name="TextBox 10">
            <a:extLst>
              <a:ext uri="{FF2B5EF4-FFF2-40B4-BE49-F238E27FC236}">
                <a16:creationId xmlns:a16="http://schemas.microsoft.com/office/drawing/2014/main" id="{F9A80F9F-74DB-1D57-04E8-E20E92A09B0A}"/>
              </a:ext>
            </a:extLst>
          </p:cNvPr>
          <p:cNvSpPr txBox="1"/>
          <p:nvPr/>
        </p:nvSpPr>
        <p:spPr>
          <a:xfrm>
            <a:off x="2815932" y="1084645"/>
            <a:ext cx="2975814"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عنوان الإعلان الصحفي</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746" y="4058357"/>
            <a:ext cx="3728203" cy="2799643"/>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1885" y="2169877"/>
            <a:ext cx="2699657" cy="1883224"/>
          </a:xfrm>
          <a:prstGeom prst="rect">
            <a:avLst/>
          </a:prstGeom>
        </p:spPr>
      </p:pic>
    </p:spTree>
    <p:extLst>
      <p:ext uri="{BB962C8B-B14F-4D97-AF65-F5344CB8AC3E}">
        <p14:creationId xmlns:p14="http://schemas.microsoft.com/office/powerpoint/2010/main" val="2594799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0090" y="1701343"/>
            <a:ext cx="9591263" cy="45230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978400" y="1922869"/>
            <a:ext cx="5961320"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هناك مجموعة من الخصائص التي يجب أن تتوفر في العنوان حتي يؤدي دوره الفعال في الإعلان الصحفي ، وتتمثل في</a:t>
            </a:r>
            <a:endParaRPr lang="ar-SA"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يجب أن يكون مُثيراً للاهتمام </a:t>
            </a:r>
            <a:r>
              <a:rPr lang="en-US" dirty="0" smtClean="0">
                <a:solidFill>
                  <a:schemeClr val="accent2">
                    <a:lumMod val="75000"/>
                  </a:schemeClr>
                </a:solidFill>
                <a:latin typeface="Alexandria SemiBold" pitchFamily="2" charset="-78"/>
                <a:cs typeface="Alexandria SemiBold" pitchFamily="2" charset="-78"/>
              </a:rPr>
              <a:t>Self-Interest</a:t>
            </a:r>
            <a:r>
              <a:rPr lang="ar-SA" dirty="0" smtClean="0">
                <a:solidFill>
                  <a:schemeClr val="accent2">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وذلك بتقديم فائدة شخصية للمستخدم، وأن يعِدهُ باشباع احتياجاته نتيجة شراء السلعة أو طلب الخدمة موضوع الإعلان. مثال : </a:t>
            </a:r>
            <a:r>
              <a:rPr lang="en-US" dirty="0" err="1" smtClean="0">
                <a:latin typeface="Alexandria SemiBold" pitchFamily="2" charset="-78"/>
                <a:cs typeface="Alexandria SemiBold" pitchFamily="2" charset="-78"/>
              </a:rPr>
              <a:t>Vionature</a:t>
            </a:r>
            <a:r>
              <a:rPr lang="ar-SA" dirty="0" smtClean="0">
                <a:latin typeface="Alexandria SemiBold" pitchFamily="2" charset="-78"/>
                <a:cs typeface="Alexandria SemiBold" pitchFamily="2" charset="-78"/>
              </a:rPr>
              <a:t> كريم مضاد للتجاعيد.</a:t>
            </a:r>
          </a:p>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أن </a:t>
            </a:r>
            <a:r>
              <a:rPr lang="ar-SA" dirty="0" smtClean="0">
                <a:solidFill>
                  <a:schemeClr val="accent2">
                    <a:lumMod val="75000"/>
                  </a:schemeClr>
                </a:solidFill>
                <a:latin typeface="Alexandria SemiBold" pitchFamily="2" charset="-78"/>
                <a:cs typeface="Alexandria SemiBold" pitchFamily="2" charset="-78"/>
              </a:rPr>
              <a:t>يكون سهل الفهم </a:t>
            </a:r>
            <a:r>
              <a:rPr lang="ar-SA" dirty="0">
                <a:latin typeface="Alexandria SemiBold" pitchFamily="2" charset="-78"/>
                <a:cs typeface="Alexandria SemiBold" pitchFamily="2" charset="-78"/>
              </a:rPr>
              <a:t>وداخل حدود معرفة وخبرة المستهلك المحتمل، مما يزيد من درجة تأثيره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46764" y="1160640"/>
            <a:ext cx="3936049"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خصائص عنوان الإعلان الصحفي</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8630" y="2322922"/>
            <a:ext cx="3864375" cy="2089219"/>
          </a:xfrm>
          <a:prstGeom prst="rect">
            <a:avLst/>
          </a:prstGeom>
        </p:spPr>
      </p:pic>
      <p:pic>
        <p:nvPicPr>
          <p:cNvPr id="8" name="Picture 7"/>
          <p:cNvPicPr>
            <a:picLocks noChangeAspect="1"/>
          </p:cNvPicPr>
          <p:nvPr/>
        </p:nvPicPr>
        <p:blipFill rotWithShape="1">
          <a:blip r:embed="rId5">
            <a:extLst>
              <a:ext uri="{28A0092B-C50C-407E-A947-70E740481C1C}">
                <a14:useLocalDpi xmlns:a14="http://schemas.microsoft.com/office/drawing/2010/main" val="0"/>
              </a:ext>
            </a:extLst>
          </a:blip>
          <a:srcRect t="16129" b="15914"/>
          <a:stretch/>
        </p:blipFill>
        <p:spPr>
          <a:xfrm>
            <a:off x="339213" y="4471910"/>
            <a:ext cx="4173792" cy="2386090"/>
          </a:xfrm>
          <a:prstGeom prst="rect">
            <a:avLst/>
          </a:prstGeom>
        </p:spPr>
      </p:pic>
    </p:spTree>
    <p:extLst>
      <p:ext uri="{BB962C8B-B14F-4D97-AF65-F5344CB8AC3E}">
        <p14:creationId xmlns:p14="http://schemas.microsoft.com/office/powerpoint/2010/main" val="11360366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6851" y="1701343"/>
            <a:ext cx="9807677"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873829" y="1981050"/>
            <a:ext cx="8047309" cy="4247317"/>
          </a:xfrm>
          <a:prstGeom prst="rect">
            <a:avLst/>
          </a:prstGeom>
        </p:spPr>
        <p:txBody>
          <a:bodyPr wrap="square">
            <a:spAutoFit/>
          </a:bodyPr>
          <a:lstStyle/>
          <a:p>
            <a:pPr marL="342900" indent="-342900" algn="r" rtl="1">
              <a:lnSpc>
                <a:spcPct val="150000"/>
              </a:lnSpc>
              <a:buFont typeface="+mj-lt"/>
              <a:buAutoNum type="arabicPeriod" startAt="3"/>
            </a:pPr>
            <a:r>
              <a:rPr lang="ar-SA" dirty="0" smtClean="0">
                <a:solidFill>
                  <a:schemeClr val="accent2">
                    <a:lumMod val="75000"/>
                  </a:schemeClr>
                </a:solidFill>
                <a:latin typeface="Alexandria SemiBold" pitchFamily="2" charset="-78"/>
                <a:cs typeface="Alexandria SemiBold" pitchFamily="2" charset="-78"/>
              </a:rPr>
              <a:t>الدقة في اختيار كلمات العنوان؛ </a:t>
            </a:r>
            <a:r>
              <a:rPr lang="ar-SA" dirty="0" smtClean="0">
                <a:latin typeface="Alexandria SemiBold" pitchFamily="2" charset="-78"/>
                <a:cs typeface="Alexandria SemiBold" pitchFamily="2" charset="-78"/>
              </a:rPr>
              <a:t>بحيث تكون هذه الكلمات صادقة وموجزة ومُعبرة عن حقيقة ما تحتويه السلعة من مميزات.</a:t>
            </a:r>
          </a:p>
          <a:p>
            <a:pPr marL="342900" indent="-342900" algn="r" rtl="1">
              <a:lnSpc>
                <a:spcPct val="150000"/>
              </a:lnSpc>
              <a:buFont typeface="+mj-lt"/>
              <a:buAutoNum type="arabicPeriod" startAt="3"/>
            </a:pPr>
            <a:r>
              <a:rPr lang="ar-SA" dirty="0" smtClean="0">
                <a:solidFill>
                  <a:schemeClr val="accent2">
                    <a:lumMod val="75000"/>
                  </a:schemeClr>
                </a:solidFill>
                <a:latin typeface="Alexandria SemiBold" pitchFamily="2" charset="-78"/>
                <a:cs typeface="Alexandria SemiBold" pitchFamily="2" charset="-78"/>
              </a:rPr>
              <a:t>أن يثير حب استطلاع وفضول المستخدم</a:t>
            </a:r>
            <a:r>
              <a:rPr lang="ar-SA" dirty="0" smtClean="0">
                <a:latin typeface="Alexandria SemiBold" pitchFamily="2" charset="-78"/>
                <a:cs typeface="Alexandria SemiBold" pitchFamily="2" charset="-78"/>
              </a:rPr>
              <a:t>: لتحفيزه لقراءة بقية أجزاء الإعلان.</a:t>
            </a:r>
          </a:p>
          <a:p>
            <a:pPr marL="342900" indent="-342900" algn="r" rtl="1">
              <a:lnSpc>
                <a:spcPct val="150000"/>
              </a:lnSpc>
              <a:buFont typeface="+mj-lt"/>
              <a:buAutoNum type="arabicPeriod" startAt="3"/>
            </a:pPr>
            <a:r>
              <a:rPr lang="ar-SA" dirty="0" smtClean="0">
                <a:solidFill>
                  <a:schemeClr val="accent2">
                    <a:lumMod val="75000"/>
                  </a:schemeClr>
                </a:solidFill>
                <a:latin typeface="Alexandria SemiBold" pitchFamily="2" charset="-78"/>
                <a:cs typeface="Alexandria SemiBold" pitchFamily="2" charset="-78"/>
              </a:rPr>
              <a:t>أن </a:t>
            </a:r>
            <a:r>
              <a:rPr lang="ar-SA" dirty="0">
                <a:solidFill>
                  <a:schemeClr val="accent2">
                    <a:lumMod val="75000"/>
                  </a:schemeClr>
                </a:solidFill>
                <a:latin typeface="Alexandria SemiBold" pitchFamily="2" charset="-78"/>
                <a:cs typeface="Alexandria SemiBold" pitchFamily="2" charset="-78"/>
              </a:rPr>
              <a:t>يقدم معلومات تقترح أسهل الطرق وأسرعها </a:t>
            </a:r>
            <a:r>
              <a:rPr lang="en-US" dirty="0" smtClean="0">
                <a:latin typeface="Alexandria SemiBold" pitchFamily="2" charset="-78"/>
                <a:cs typeface="Alexandria SemiBold" pitchFamily="2" charset="-78"/>
              </a:rPr>
              <a:t>Quick &amp; easy way</a:t>
            </a:r>
            <a:r>
              <a:rPr lang="ar-SA" dirty="0" smtClean="0">
                <a:latin typeface="Alexandria SemiBold" pitchFamily="2" charset="-78"/>
                <a:cs typeface="Alexandria SemiBold" pitchFamily="2" charset="-78"/>
              </a:rPr>
              <a:t> لتحقيق احتياجات المستهلك على أن يرتبط هذا بصيغة عنوان قابلة للتصديق من جمهور المستهلكين ، وأن ترتبط ببقية عناصر الإعلان، ويفضل بعض خبراء الإعلان </a:t>
            </a:r>
            <a:r>
              <a:rPr lang="ar-SA" dirty="0" smtClean="0">
                <a:solidFill>
                  <a:srgbClr val="0070C0"/>
                </a:solidFill>
                <a:latin typeface="Alexandria SemiBold" pitchFamily="2" charset="-78"/>
                <a:cs typeface="Alexandria SemiBold" pitchFamily="2" charset="-78"/>
              </a:rPr>
              <a:t>تحديد فترة </a:t>
            </a:r>
            <a:r>
              <a:rPr lang="ar-SA" dirty="0" smtClean="0">
                <a:latin typeface="Alexandria SemiBold" pitchFamily="2" charset="-78"/>
                <a:cs typeface="Alexandria SemiBold" pitchFamily="2" charset="-78"/>
              </a:rPr>
              <a:t>لتتحقق احتياجات المستهلك. </a:t>
            </a:r>
          </a:p>
          <a:p>
            <a:pPr algn="ctr" rtl="1">
              <a:lnSpc>
                <a:spcPct val="150000"/>
              </a:lnSpc>
            </a:pPr>
            <a:r>
              <a:rPr lang="ar-SA" dirty="0" smtClean="0">
                <a:latin typeface="Alexandria SemiBold" pitchFamily="2" charset="-78"/>
                <a:cs typeface="Alexandria SemiBold" pitchFamily="2" charset="-78"/>
              </a:rPr>
              <a:t> مثال: </a:t>
            </a:r>
            <a:r>
              <a:rPr lang="ar-SA" dirty="0" smtClean="0">
                <a:solidFill>
                  <a:srgbClr val="C00000"/>
                </a:solidFill>
                <a:latin typeface="Alexandria SemiBold" pitchFamily="2" charset="-78"/>
                <a:cs typeface="Alexandria SemiBold" pitchFamily="2" charset="-78"/>
              </a:rPr>
              <a:t>امنحينا فقط خمسة أيام</a:t>
            </a:r>
          </a:p>
          <a:p>
            <a:pPr algn="ctr" rtl="1">
              <a:lnSpc>
                <a:spcPct val="150000"/>
              </a:lnSpc>
            </a:pPr>
            <a:r>
              <a:rPr lang="ar-SA" dirty="0" smtClean="0">
                <a:solidFill>
                  <a:srgbClr val="C00000"/>
                </a:solidFill>
                <a:latin typeface="Alexandria SemiBold" pitchFamily="2" charset="-78"/>
                <a:cs typeface="Alexandria SemiBold" pitchFamily="2" charset="-78"/>
              </a:rPr>
              <a:t>كوني طباخة ماهرة في خمس دقائق فقط</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82321"/>
            <a:ext cx="2857500" cy="4110309"/>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2346764" y="1160640"/>
            <a:ext cx="3936049"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خصائص عنوان الإعلان الصحفي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0834449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52278" y="1701342"/>
            <a:ext cx="9257941" cy="459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78538" y="1693454"/>
            <a:ext cx="9257941" cy="4662815"/>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ارشادات تساعد الكاتب في كتابة عناوين الإعلانات</a:t>
            </a:r>
          </a:p>
          <a:p>
            <a:pPr marL="342900" indent="-342900" algn="r" rtl="1">
              <a:lnSpc>
                <a:spcPct val="150000"/>
              </a:lnSpc>
              <a:buFont typeface="+mj-lt"/>
              <a:buAutoNum type="arabicPeriod"/>
            </a:pPr>
            <a:r>
              <a:rPr lang="ar-SA" dirty="0" smtClean="0">
                <a:solidFill>
                  <a:schemeClr val="accent1">
                    <a:lumMod val="75000"/>
                  </a:schemeClr>
                </a:solidFill>
                <a:latin typeface="Alexandria SemiBold" pitchFamily="2" charset="-78"/>
                <a:cs typeface="Alexandria SemiBold" pitchFamily="2" charset="-78"/>
              </a:rPr>
              <a:t>حدد نقاط البيع </a:t>
            </a:r>
            <a:r>
              <a:rPr lang="en-US" dirty="0" smtClean="0">
                <a:solidFill>
                  <a:schemeClr val="accent1">
                    <a:lumMod val="75000"/>
                  </a:schemeClr>
                </a:solidFill>
                <a:latin typeface="Alexandria SemiBold" pitchFamily="2" charset="-78"/>
                <a:cs typeface="Alexandria SemiBold" pitchFamily="2" charset="-78"/>
              </a:rPr>
              <a:t> </a:t>
            </a:r>
            <a:r>
              <a:rPr lang="en-US" dirty="0">
                <a:solidFill>
                  <a:schemeClr val="accent1">
                    <a:lumMod val="75000"/>
                  </a:schemeClr>
                </a:solidFill>
                <a:latin typeface="Alexandria SemiBold" pitchFamily="2" charset="-78"/>
                <a:cs typeface="Alexandria SemiBold" pitchFamily="2" charset="-78"/>
              </a:rPr>
              <a:t>Selling </a:t>
            </a:r>
            <a:r>
              <a:rPr lang="en-US" dirty="0" smtClean="0">
                <a:solidFill>
                  <a:schemeClr val="accent1">
                    <a:lumMod val="75000"/>
                  </a:schemeClr>
                </a:solidFill>
                <a:latin typeface="Alexandria SemiBold" pitchFamily="2" charset="-78"/>
                <a:cs typeface="Alexandria SemiBold" pitchFamily="2" charset="-78"/>
              </a:rPr>
              <a:t>Points</a:t>
            </a:r>
            <a:r>
              <a:rPr lang="ar-SA" dirty="0" smtClean="0">
                <a:solidFill>
                  <a:schemeClr val="accent1">
                    <a:lumMod val="75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نقاط البيع تشير إلى الميزات أو الفوائد </a:t>
            </a:r>
            <a:r>
              <a:rPr lang="ar-SA" dirty="0" smtClean="0">
                <a:latin typeface="Alexandria SemiBold" pitchFamily="2" charset="-78"/>
                <a:cs typeface="Alexandria SemiBold" pitchFamily="2" charset="-78"/>
              </a:rPr>
              <a:t>الفريدة التي </a:t>
            </a:r>
            <a:r>
              <a:rPr lang="ar-SA" dirty="0">
                <a:latin typeface="Alexandria SemiBold" pitchFamily="2" charset="-78"/>
                <a:cs typeface="Alexandria SemiBold" pitchFamily="2" charset="-78"/>
              </a:rPr>
              <a:t>تجعل </a:t>
            </a:r>
            <a:r>
              <a:rPr lang="ar-SA" dirty="0" smtClean="0">
                <a:latin typeface="Alexandria SemiBold" pitchFamily="2" charset="-78"/>
                <a:cs typeface="Alexandria SemiBold" pitchFamily="2" charset="-78"/>
              </a:rPr>
              <a:t>منتجاً </a:t>
            </a:r>
            <a:r>
              <a:rPr lang="ar-SA" dirty="0">
                <a:latin typeface="Alexandria SemiBold" pitchFamily="2" charset="-78"/>
                <a:cs typeface="Alexandria SemiBold" pitchFamily="2" charset="-78"/>
              </a:rPr>
              <a:t>أو خدمة معينة جذابة </a:t>
            </a:r>
            <a:r>
              <a:rPr lang="ar-SA" dirty="0" smtClean="0">
                <a:latin typeface="Alexandria SemiBold" pitchFamily="2" charset="-78"/>
                <a:cs typeface="Alexandria SemiBold" pitchFamily="2" charset="-78"/>
              </a:rPr>
              <a:t>للمستهلكين . ولتحديد </a:t>
            </a:r>
            <a:r>
              <a:rPr lang="ar-SA" dirty="0">
                <a:latin typeface="Alexandria SemiBold" pitchFamily="2" charset="-78"/>
                <a:cs typeface="Alexandria SemiBold" pitchFamily="2" charset="-78"/>
              </a:rPr>
              <a:t>نقاط البيع </a:t>
            </a:r>
            <a:r>
              <a:rPr lang="ar-SA" dirty="0" smtClean="0">
                <a:latin typeface="Alexandria SemiBold" pitchFamily="2" charset="-78"/>
                <a:cs typeface="Alexandria SemiBold" pitchFamily="2" charset="-78"/>
              </a:rPr>
              <a:t>يجب التعرف </a:t>
            </a:r>
            <a:r>
              <a:rPr lang="ar-SA" dirty="0">
                <a:latin typeface="Alexandria SemiBold" pitchFamily="2" charset="-78"/>
                <a:cs typeface="Alexandria SemiBold" pitchFamily="2" charset="-78"/>
              </a:rPr>
              <a:t>على </a:t>
            </a:r>
            <a:r>
              <a:rPr lang="ar-SA" dirty="0" smtClean="0">
                <a:latin typeface="Alexandria SemiBold" pitchFamily="2" charset="-78"/>
                <a:cs typeface="Alexandria SemiBold" pitchFamily="2" charset="-78"/>
              </a:rPr>
              <a:t>ميزات السلعة </a:t>
            </a:r>
            <a:r>
              <a:rPr lang="ar-SA" dirty="0">
                <a:latin typeface="Alexandria SemiBold" pitchFamily="2" charset="-78"/>
                <a:cs typeface="Alexandria SemiBold" pitchFamily="2" charset="-78"/>
              </a:rPr>
              <a:t>وتوضيحها بطريقة تساعد في تسويق المنتج بشكل فعال. </a:t>
            </a:r>
          </a:p>
          <a:p>
            <a:pPr marL="742950" lvl="1" indent="-285750" algn="r" rtl="1">
              <a:lnSpc>
                <a:spcPct val="150000"/>
              </a:lnSpc>
              <a:buFont typeface="Wingdings" panose="05000000000000000000" pitchFamily="2" charset="2"/>
              <a:buChar char="§"/>
            </a:pPr>
            <a:r>
              <a:rPr lang="ar-SA" sz="1600" dirty="0">
                <a:solidFill>
                  <a:srgbClr val="88351E"/>
                </a:solidFill>
                <a:latin typeface="Alexandria SemiBold" pitchFamily="2" charset="-78"/>
                <a:cs typeface="Alexandria SemiBold" pitchFamily="2" charset="-78"/>
              </a:rPr>
              <a:t>ما الذي يميز المنتج عن المنافسين؟</a:t>
            </a:r>
          </a:p>
          <a:p>
            <a:pPr marL="742950" lvl="1" indent="-285750" algn="r" rtl="1">
              <a:lnSpc>
                <a:spcPct val="150000"/>
              </a:lnSpc>
              <a:buFont typeface="Wingdings" panose="05000000000000000000" pitchFamily="2" charset="2"/>
              <a:buChar char="§"/>
            </a:pPr>
            <a:r>
              <a:rPr lang="ar-SA" sz="1600" dirty="0">
                <a:solidFill>
                  <a:srgbClr val="88351E"/>
                </a:solidFill>
                <a:latin typeface="Alexandria SemiBold" pitchFamily="2" charset="-78"/>
                <a:cs typeface="Alexandria SemiBold" pitchFamily="2" charset="-78"/>
              </a:rPr>
              <a:t>هل لديه ميزات تقنية متقدمة أو تصميم فريد</a:t>
            </a:r>
            <a:r>
              <a:rPr lang="ar-SA" sz="1600" dirty="0" smtClean="0">
                <a:solidFill>
                  <a:srgbClr val="88351E"/>
                </a:solidFill>
                <a:latin typeface="Alexandria SemiBold" pitchFamily="2" charset="-78"/>
                <a:cs typeface="Alexandria SemiBold" pitchFamily="2" charset="-78"/>
              </a:rPr>
              <a:t>؟</a:t>
            </a:r>
          </a:p>
          <a:p>
            <a:pPr marL="742950" lvl="1" indent="-285750" algn="r" rtl="1">
              <a:lnSpc>
                <a:spcPct val="150000"/>
              </a:lnSpc>
              <a:buFont typeface="Wingdings" panose="05000000000000000000" pitchFamily="2" charset="2"/>
              <a:buChar char="§"/>
            </a:pPr>
            <a:r>
              <a:rPr lang="ar-SA" sz="1600" dirty="0">
                <a:solidFill>
                  <a:srgbClr val="88351E"/>
                </a:solidFill>
                <a:latin typeface="Alexandria SemiBold" pitchFamily="2" charset="-78"/>
                <a:cs typeface="Alexandria SemiBold" pitchFamily="2" charset="-78"/>
              </a:rPr>
              <a:t>كيف أن المنتج يقدم قيمة جيدة مقابل </a:t>
            </a:r>
            <a:r>
              <a:rPr lang="ar-SA" sz="1600" dirty="0" smtClean="0">
                <a:solidFill>
                  <a:srgbClr val="88351E"/>
                </a:solidFill>
                <a:latin typeface="Alexandria SemiBold" pitchFamily="2" charset="-78"/>
                <a:cs typeface="Alexandria SemiBold" pitchFamily="2" charset="-78"/>
              </a:rPr>
              <a:t>السعر؟</a:t>
            </a:r>
            <a:endParaRPr lang="ar-SA" sz="1600" dirty="0">
              <a:solidFill>
                <a:srgbClr val="88351E"/>
              </a:solidFill>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فعند كتابة العنوان ضع نفسك </a:t>
            </a:r>
            <a:r>
              <a:rPr lang="ar-SA" dirty="0">
                <a:latin typeface="Alexandria SemiBold" pitchFamily="2" charset="-78"/>
                <a:cs typeface="Alexandria SemiBold" pitchFamily="2" charset="-78"/>
              </a:rPr>
              <a:t>مكان </a:t>
            </a:r>
            <a:r>
              <a:rPr lang="ar-SA" dirty="0" smtClean="0">
                <a:latin typeface="Alexandria SemiBold" pitchFamily="2" charset="-78"/>
                <a:cs typeface="Alexandria SemiBold" pitchFamily="2" charset="-78"/>
              </a:rPr>
              <a:t>المُستهلك وقرر: </a:t>
            </a:r>
            <a:r>
              <a:rPr lang="ar-SA" dirty="0">
                <a:latin typeface="Alexandria SemiBold" pitchFamily="2" charset="-78"/>
                <a:cs typeface="Alexandria SemiBold" pitchFamily="2" charset="-78"/>
              </a:rPr>
              <a:t>ما الذي سيدفعه لشراء </a:t>
            </a:r>
            <a:r>
              <a:rPr lang="ar-SA" dirty="0" smtClean="0">
                <a:latin typeface="Alexandria SemiBold" pitchFamily="2" charset="-78"/>
                <a:cs typeface="Alexandria SemiBold" pitchFamily="2" charset="-78"/>
              </a:rPr>
              <a:t>السلعة؟، وأن تحاول الكشف عن الأسباب والمبررات المنطقية أو العاطفية التي ستدفعك لشراء السلعة أو الخدمة المُعلن عنها، ثم ضع السبب الدافع للشراء في العنوان.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9840" y="3024667"/>
            <a:ext cx="3568037" cy="3679750"/>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46764" y="1160640"/>
            <a:ext cx="3936049"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كتابة عنوان الإعلان الصحفي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5280998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52986" y="1846908"/>
            <a:ext cx="7370536" cy="38862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769807" y="2503604"/>
            <a:ext cx="7340776" cy="3000821"/>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smtClean="0">
                <a:solidFill>
                  <a:schemeClr val="accent1">
                    <a:lumMod val="75000"/>
                  </a:schemeClr>
                </a:solidFill>
                <a:latin typeface="Alexandria SemiBold" pitchFamily="2" charset="-78"/>
                <a:cs typeface="Alexandria SemiBold" pitchFamily="2" charset="-78"/>
              </a:rPr>
              <a:t>استخدم العناوين المختصرة : </a:t>
            </a:r>
            <a:r>
              <a:rPr lang="ar-SA" dirty="0" smtClean="0">
                <a:latin typeface="Alexandria SemiBold" pitchFamily="2" charset="-78"/>
                <a:cs typeface="Alexandria SemiBold" pitchFamily="2" charset="-78"/>
              </a:rPr>
              <a:t>العنوان الفعال هو العنوان المركز والمختصر في عدد قليل من الكلمات، لكن لا تجعل العنوان قصيراً جداً لدرجة تخل بوظيفته في التعبير عن الفكرة بدقة .</a:t>
            </a:r>
          </a:p>
          <a:p>
            <a:pPr marL="342900" indent="-342900" algn="r" rtl="1">
              <a:lnSpc>
                <a:spcPct val="150000"/>
              </a:lnSpc>
              <a:buFont typeface="+mj-lt"/>
              <a:buAutoNum type="arabicPeriod" startAt="2"/>
            </a:pPr>
            <a:r>
              <a:rPr lang="ar-SA" dirty="0" smtClean="0">
                <a:solidFill>
                  <a:schemeClr val="accent1">
                    <a:lumMod val="75000"/>
                  </a:schemeClr>
                </a:solidFill>
                <a:latin typeface="Alexandria SemiBold" pitchFamily="2" charset="-78"/>
                <a:cs typeface="Alexandria SemiBold" pitchFamily="2" charset="-78"/>
              </a:rPr>
              <a:t>تجنب العناوين الميتة </a:t>
            </a:r>
            <a:r>
              <a:rPr lang="en-US" dirty="0" smtClean="0">
                <a:solidFill>
                  <a:schemeClr val="accent1">
                    <a:lumMod val="75000"/>
                  </a:schemeClr>
                </a:solidFill>
                <a:latin typeface="Alexandria SemiBold" pitchFamily="2" charset="-78"/>
                <a:cs typeface="Alexandria SemiBold" pitchFamily="2" charset="-78"/>
              </a:rPr>
              <a:t>Dead Headline</a:t>
            </a:r>
            <a:r>
              <a:rPr lang="ar-SA" dirty="0" smtClean="0">
                <a:solidFill>
                  <a:schemeClr val="accent1">
                    <a:lumMod val="75000"/>
                  </a:schemeClr>
                </a:solidFill>
                <a:latin typeface="Alexandria SemiBold" pitchFamily="2" charset="-78"/>
                <a:cs typeface="Alexandria SemiBold" pitchFamily="2" charset="-78"/>
              </a:rPr>
              <a:t> أو التقليدية </a:t>
            </a:r>
            <a:r>
              <a:rPr lang="ar-SA" dirty="0" smtClean="0">
                <a:latin typeface="Alexandria SemiBold" pitchFamily="2" charset="-78"/>
                <a:cs typeface="Alexandria SemiBold" pitchFamily="2" charset="-78"/>
              </a:rPr>
              <a:t>التي ينقصها الحيوية والرشاقة اللازمة لجذب انتباه المستهلك إليها . </a:t>
            </a:r>
          </a:p>
          <a:p>
            <a:pPr algn="r" rtl="1">
              <a:lnSpc>
                <a:spcPct val="150000"/>
              </a:lnSpc>
            </a:pPr>
            <a:r>
              <a:rPr lang="ar-SA" dirty="0">
                <a:solidFill>
                  <a:srgbClr val="88351E"/>
                </a:solidFill>
                <a:latin typeface="Alexandria SemiBold" pitchFamily="2" charset="-78"/>
                <a:cs typeface="Alexandria SemiBold" pitchFamily="2" charset="-78"/>
              </a:rPr>
              <a:t> </a:t>
            </a:r>
            <a:r>
              <a:rPr lang="ar-SA" dirty="0" smtClean="0">
                <a:solidFill>
                  <a:srgbClr val="88351E"/>
                </a:solidFill>
                <a:latin typeface="Alexandria SemiBold" pitchFamily="2" charset="-78"/>
                <a:cs typeface="Alexandria SemiBold" pitchFamily="2" charset="-78"/>
              </a:rPr>
              <a:t>                 مثال: أوقات غير عادية</a:t>
            </a:r>
          </a:p>
          <a:p>
            <a:pPr algn="ctr" rtl="1">
              <a:lnSpc>
                <a:spcPct val="150000"/>
              </a:lnSpc>
            </a:pPr>
            <a:r>
              <a:rPr lang="ar-SA" dirty="0" smtClean="0">
                <a:solidFill>
                  <a:srgbClr val="88351E"/>
                </a:solidFill>
                <a:latin typeface="Alexandria SemiBold" pitchFamily="2" charset="-78"/>
                <a:cs typeface="Alexandria SemiBold" pitchFamily="2" charset="-78"/>
              </a:rPr>
              <a:t>القيمة هي الجودة أو معيارنا الجودة أولاً</a:t>
            </a:r>
            <a:endParaRPr lang="ar-SA" dirty="0">
              <a:solidFill>
                <a:schemeClr val="accent1">
                  <a:lumMod val="75000"/>
                </a:schemeClr>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46764" y="1160640"/>
            <a:ext cx="3936049"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كتابة عنوان الإعلان الصحفي</a:t>
            </a:r>
            <a:endParaRPr lang="en-US" sz="2800" b="1" dirty="0">
              <a:solidFill>
                <a:srgbClr val="C00000"/>
              </a:solidFill>
              <a:latin typeface="Alexandria ExtraBold" pitchFamily="2" charset="-78"/>
              <a:cs typeface="Alexandria ExtraBold" pitchFamily="2" charset="-78"/>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41975"/>
            <a:ext cx="3769807" cy="3724080"/>
          </a:xfrm>
          <a:prstGeom prst="rect">
            <a:avLst/>
          </a:prstGeom>
        </p:spPr>
      </p:pic>
      <p:sp>
        <p:nvSpPr>
          <p:cNvPr id="12" name="Rectangle 11"/>
          <p:cNvSpPr/>
          <p:nvPr/>
        </p:nvSpPr>
        <p:spPr>
          <a:xfrm>
            <a:off x="6531429" y="1937238"/>
            <a:ext cx="4498563" cy="419987"/>
          </a:xfrm>
          <a:prstGeom prst="rect">
            <a:avLst/>
          </a:prstGeom>
        </p:spPr>
        <p:txBody>
          <a:bodyPr wrap="square">
            <a:spAutoFit/>
          </a:bodyPr>
          <a:lstStyle/>
          <a:p>
            <a:pPr algn="r" rtl="1">
              <a:lnSpc>
                <a:spcPct val="150000"/>
              </a:lnSpc>
            </a:pPr>
            <a:r>
              <a:rPr lang="ar-SA" sz="1600" u="sng" dirty="0">
                <a:solidFill>
                  <a:srgbClr val="C00000"/>
                </a:solidFill>
                <a:latin typeface="Alexandria SemiBold" pitchFamily="2" charset="-78"/>
                <a:cs typeface="Alexandria SemiBold" pitchFamily="2" charset="-78"/>
              </a:rPr>
              <a:t>ارشادات تساعد الكاتب في كتابة </a:t>
            </a:r>
            <a:r>
              <a:rPr lang="ar-SA" sz="1600" u="sng" dirty="0" smtClean="0">
                <a:solidFill>
                  <a:srgbClr val="C00000"/>
                </a:solidFill>
                <a:latin typeface="Alexandria SemiBold" pitchFamily="2" charset="-78"/>
                <a:cs typeface="Alexandria SemiBold" pitchFamily="2" charset="-78"/>
              </a:rPr>
              <a:t>العنوان: </a:t>
            </a:r>
            <a:endParaRPr lang="ar-SA" sz="1600" u="sng"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1961385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9480" y="1814286"/>
            <a:ext cx="9231004" cy="4478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46765" y="2106532"/>
            <a:ext cx="8797960" cy="4247317"/>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solidFill>
                  <a:schemeClr val="accent1">
                    <a:lumMod val="75000"/>
                  </a:schemeClr>
                </a:solidFill>
                <a:latin typeface="Alexandria SemiBold" pitchFamily="2" charset="-78"/>
                <a:cs typeface="Alexandria SemiBold" pitchFamily="2" charset="-78"/>
              </a:rPr>
              <a:t>تجنب العناوين التي ليس لها معنى: </a:t>
            </a:r>
            <a:r>
              <a:rPr lang="ar-SA" dirty="0" smtClean="0">
                <a:latin typeface="Alexandria SemiBold" pitchFamily="2" charset="-78"/>
                <a:cs typeface="Alexandria SemiBold" pitchFamily="2" charset="-78"/>
              </a:rPr>
              <a:t>مثل الإعلان عن أدوية التخسيس بعنوان: </a:t>
            </a:r>
            <a:r>
              <a:rPr lang="ar-SA" dirty="0" smtClean="0">
                <a:solidFill>
                  <a:srgbClr val="C00000"/>
                </a:solidFill>
                <a:latin typeface="Alexandria SemiBold" pitchFamily="2" charset="-78"/>
                <a:cs typeface="Alexandria SemiBold" pitchFamily="2" charset="-78"/>
              </a:rPr>
              <a:t>دلع البنات </a:t>
            </a:r>
            <a:r>
              <a:rPr lang="ar-SA" dirty="0" smtClean="0">
                <a:latin typeface="Alexandria SemiBold" pitchFamily="2" charset="-78"/>
                <a:cs typeface="Alexandria SemiBold" pitchFamily="2" charset="-78"/>
              </a:rPr>
              <a:t>، وعنوان إعلان عن شقة سكنية : </a:t>
            </a:r>
            <a:r>
              <a:rPr lang="ar-SA" dirty="0" smtClean="0">
                <a:solidFill>
                  <a:srgbClr val="C00000"/>
                </a:solidFill>
                <a:latin typeface="Alexandria SemiBold" pitchFamily="2" charset="-78"/>
                <a:cs typeface="Alexandria SemiBold" pitchFamily="2" charset="-78"/>
              </a:rPr>
              <a:t>أمل حياتي. </a:t>
            </a:r>
            <a:r>
              <a:rPr lang="ar-SA" dirty="0" smtClean="0">
                <a:latin typeface="Alexandria SemiBold" pitchFamily="2" charset="-78"/>
                <a:cs typeface="Alexandria SemiBold" pitchFamily="2" charset="-78"/>
              </a:rPr>
              <a:t>مثل هذه العناوين لا تقول شيئاً، ولا تبيع شيئاً ، فيجب أن يحتوي العنوان على معلومات مفيدة ، مثال: </a:t>
            </a:r>
            <a:r>
              <a:rPr lang="ar-SA" dirty="0" smtClean="0">
                <a:solidFill>
                  <a:srgbClr val="C00000"/>
                </a:solidFill>
                <a:latin typeface="Alexandria SemiBold" pitchFamily="2" charset="-78"/>
                <a:cs typeface="Alexandria SemiBold" pitchFamily="2" charset="-78"/>
              </a:rPr>
              <a:t>سيارة سيفيا و 30 حساساً صُممت من أجلك.</a:t>
            </a:r>
          </a:p>
          <a:p>
            <a:pPr marL="342900" indent="-342900" algn="r" rtl="1">
              <a:lnSpc>
                <a:spcPct val="150000"/>
              </a:lnSpc>
              <a:buFont typeface="+mj-lt"/>
              <a:buAutoNum type="arabicPeriod" startAt="5"/>
            </a:pPr>
            <a:r>
              <a:rPr lang="ar-SA" dirty="0">
                <a:solidFill>
                  <a:schemeClr val="accent1">
                    <a:lumMod val="75000"/>
                  </a:schemeClr>
                </a:solidFill>
                <a:latin typeface="Alexandria SemiBold" pitchFamily="2" charset="-78"/>
                <a:cs typeface="Alexandria SemiBold" pitchFamily="2" charset="-78"/>
              </a:rPr>
              <a:t>ضع الفكرة الرئيسية للإعلان في العنوان؛ </a:t>
            </a:r>
            <a:r>
              <a:rPr lang="ar-SA" dirty="0" smtClean="0">
                <a:latin typeface="Alexandria SemiBold" pitchFamily="2" charset="-78"/>
                <a:cs typeface="Alexandria SemiBold" pitchFamily="2" charset="-78"/>
              </a:rPr>
              <a:t>لجذب انتباه المستهلك الذي ترغب في توصيل الرسالة الإعلانية إليهم والتأثير عليهم. </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مثال: إعلان عن أجهزة مرضى السكر بعنوان:</a:t>
            </a:r>
          </a:p>
          <a:p>
            <a:pPr algn="ctr" rtl="1">
              <a:lnSpc>
                <a:spcPct val="150000"/>
              </a:lnSpc>
            </a:pPr>
            <a:r>
              <a:rPr lang="ar-SA" dirty="0" smtClean="0">
                <a:solidFill>
                  <a:srgbClr val="C00000"/>
                </a:solidFill>
                <a:latin typeface="Alexandria SemiBold" pitchFamily="2" charset="-78"/>
                <a:cs typeface="Alexandria SemiBold" pitchFamily="2" charset="-78"/>
              </a:rPr>
              <a:t>الآن يمكنك إجراء تحليل السكر في منزلك في دقائق معدودة</a:t>
            </a:r>
          </a:p>
          <a:p>
            <a:pPr marL="342900" indent="-342900" algn="r" rtl="1">
              <a:lnSpc>
                <a:spcPct val="150000"/>
              </a:lnSpc>
              <a:buFont typeface="+mj-lt"/>
              <a:buAutoNum type="arabicPeriod" startAt="6"/>
            </a:pPr>
            <a:r>
              <a:rPr lang="ar-SA" dirty="0">
                <a:solidFill>
                  <a:schemeClr val="accent1">
                    <a:lumMod val="75000"/>
                  </a:schemeClr>
                </a:solidFill>
                <a:latin typeface="Alexandria SemiBold" pitchFamily="2" charset="-78"/>
                <a:cs typeface="Alexandria SemiBold" pitchFamily="2" charset="-78"/>
              </a:rPr>
              <a:t>إثارة فضول المستخدم لا تكفي لعمل عنوان جيد</a:t>
            </a:r>
            <a:r>
              <a:rPr lang="ar-SA" dirty="0" smtClean="0">
                <a:latin typeface="Alexandria SemiBold" pitchFamily="2" charset="-78"/>
                <a:cs typeface="Alexandria SemiBold" pitchFamily="2" charset="-78"/>
              </a:rPr>
              <a:t>، لذا يجب وضع الفضول في إطار اهتمام المستهلك يُعد فكرة مميزة . مثال: </a:t>
            </a:r>
            <a:r>
              <a:rPr lang="ar-SA" dirty="0" smtClean="0">
                <a:solidFill>
                  <a:srgbClr val="C00000"/>
                </a:solidFill>
                <a:latin typeface="Alexandria SemiBold" pitchFamily="2" charset="-78"/>
                <a:cs typeface="Alexandria SemiBold" pitchFamily="2" charset="-78"/>
              </a:rPr>
              <a:t>اربح 200 ريال يومياً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076758" y="1269340"/>
            <a:ext cx="3936049"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كتابة عنوان الإعلان الصحفي</a:t>
            </a:r>
            <a:endParaRPr lang="en-US" sz="28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021" y="2448485"/>
            <a:ext cx="2412785" cy="3037915"/>
          </a:xfrm>
          <a:prstGeom prst="rect">
            <a:avLst/>
          </a:prstGeom>
        </p:spPr>
      </p:pic>
      <p:sp>
        <p:nvSpPr>
          <p:cNvPr id="9" name="Rectangle 8"/>
          <p:cNvSpPr/>
          <p:nvPr/>
        </p:nvSpPr>
        <p:spPr>
          <a:xfrm>
            <a:off x="6531429" y="1792098"/>
            <a:ext cx="4498563" cy="419987"/>
          </a:xfrm>
          <a:prstGeom prst="rect">
            <a:avLst/>
          </a:prstGeom>
        </p:spPr>
        <p:txBody>
          <a:bodyPr wrap="square">
            <a:spAutoFit/>
          </a:bodyPr>
          <a:lstStyle/>
          <a:p>
            <a:pPr algn="r" rtl="1">
              <a:lnSpc>
                <a:spcPct val="150000"/>
              </a:lnSpc>
            </a:pPr>
            <a:r>
              <a:rPr lang="ar-SA" sz="1600" u="sng" dirty="0">
                <a:solidFill>
                  <a:srgbClr val="C00000"/>
                </a:solidFill>
                <a:latin typeface="Alexandria SemiBold" pitchFamily="2" charset="-78"/>
                <a:cs typeface="Alexandria SemiBold" pitchFamily="2" charset="-78"/>
              </a:rPr>
              <a:t>ارشادات تساعد الكاتب في كتابة </a:t>
            </a:r>
            <a:r>
              <a:rPr lang="ar-SA" sz="1600" u="sng" dirty="0" smtClean="0">
                <a:solidFill>
                  <a:srgbClr val="C00000"/>
                </a:solidFill>
                <a:latin typeface="Alexandria SemiBold" pitchFamily="2" charset="-78"/>
                <a:cs typeface="Alexandria SemiBold" pitchFamily="2" charset="-78"/>
              </a:rPr>
              <a:t>العنوان: </a:t>
            </a:r>
            <a:endParaRPr lang="ar-SA" sz="1600" u="sng"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23014780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97356" y="1701343"/>
            <a:ext cx="8750631"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2717141" y="1726398"/>
            <a:ext cx="8683362" cy="4662815"/>
          </a:xfrm>
          <a:prstGeom prst="rect">
            <a:avLst/>
          </a:prstGeom>
          <a:noFill/>
        </p:spPr>
        <p:txBody>
          <a:bodyPr wrap="square" rtlCol="0">
            <a:spAutoFit/>
          </a:bodyPr>
          <a:lstStyle/>
          <a:p>
            <a:pPr marL="342900" indent="-342900" algn="r" rtl="1">
              <a:lnSpc>
                <a:spcPct val="150000"/>
              </a:lnSpc>
              <a:buFont typeface="+mj-lt"/>
              <a:buAutoNum type="arabicPeriod" startAt="7"/>
            </a:pPr>
            <a:r>
              <a:rPr lang="ar-SA" dirty="0">
                <a:solidFill>
                  <a:schemeClr val="accent1">
                    <a:lumMod val="75000"/>
                  </a:schemeClr>
                </a:solidFill>
                <a:latin typeface="Alexandria SemiBold" pitchFamily="2" charset="-78"/>
                <a:cs typeface="Alexandria SemiBold" pitchFamily="2" charset="-78"/>
              </a:rPr>
              <a:t>العنوان الذي يكون مجرد تقرير لحقيقة ثابتة لا يكون فعالاً في جذب المستهلكين </a:t>
            </a:r>
            <a:r>
              <a:rPr lang="ar-SA" dirty="0" smtClean="0">
                <a:latin typeface="Alexandria SemiBold" pitchFamily="2" charset="-78"/>
                <a:cs typeface="Alexandria SemiBold" pitchFamily="2" charset="-78"/>
              </a:rPr>
              <a:t>لتكملة بقية الإعلان؛ لأن المستخدم يكون عرف مضمون النص من خلال العنوان، إلا أن هذا النوع له فائدة وهي توصيل رسالة مختصرة للمستخدمين الذين يكتفون بقراءة العناوين فقط.</a:t>
            </a:r>
          </a:p>
          <a:p>
            <a:pPr algn="r" rtl="1">
              <a:lnSpc>
                <a:spcPct val="150000"/>
              </a:lnSpc>
            </a:pPr>
            <a:r>
              <a:rPr lang="ar-SA" dirty="0" smtClean="0">
                <a:latin typeface="Alexandria SemiBold" pitchFamily="2" charset="-78"/>
                <a:cs typeface="Alexandria SemiBold" pitchFamily="2" charset="-78"/>
              </a:rPr>
              <a:t>مثال: عنوان إعلان عن معجون أسنان </a:t>
            </a:r>
          </a:p>
          <a:p>
            <a:pPr algn="ctr" rtl="1">
              <a:lnSpc>
                <a:spcPct val="150000"/>
              </a:lnSpc>
            </a:pPr>
            <a:r>
              <a:rPr lang="ar-SA" dirty="0" smtClean="0">
                <a:solidFill>
                  <a:srgbClr val="C00000"/>
                </a:solidFill>
                <a:latin typeface="Alexandria SemiBold" pitchFamily="2" charset="-78"/>
                <a:cs typeface="Alexandria SemiBold" pitchFamily="2" charset="-78"/>
              </a:rPr>
              <a:t>عندما تكسو طبقة الجير أسنانك </a:t>
            </a:r>
          </a:p>
          <a:p>
            <a:pPr algn="ctr" rtl="1">
              <a:lnSpc>
                <a:spcPct val="150000"/>
              </a:lnSpc>
            </a:pPr>
            <a:r>
              <a:rPr lang="ar-SA" dirty="0" smtClean="0">
                <a:solidFill>
                  <a:srgbClr val="C00000"/>
                </a:solidFill>
                <a:latin typeface="Alexandria SemiBold" pitchFamily="2" charset="-78"/>
                <a:cs typeface="Alexandria SemiBold" pitchFamily="2" charset="-78"/>
              </a:rPr>
              <a:t>تفقد ابتسامتك جاذبيتها</a:t>
            </a:r>
          </a:p>
          <a:p>
            <a:pPr marL="342900" indent="-342900" algn="r" rtl="1">
              <a:lnSpc>
                <a:spcPct val="150000"/>
              </a:lnSpc>
              <a:buFont typeface="+mj-lt"/>
              <a:buAutoNum type="arabicPeriod" startAt="8"/>
            </a:pPr>
            <a:r>
              <a:rPr lang="ar-SA" dirty="0">
                <a:solidFill>
                  <a:schemeClr val="accent1">
                    <a:lumMod val="75000"/>
                  </a:schemeClr>
                </a:solidFill>
                <a:latin typeface="Alexandria SemiBold" pitchFamily="2" charset="-78"/>
                <a:cs typeface="Alexandria SemiBold" pitchFamily="2" charset="-78"/>
              </a:rPr>
              <a:t>تجنب العنوان الذي يتطلب جهداً لفهم مضمونه من أول وهلة</a:t>
            </a:r>
            <a:r>
              <a:rPr lang="ar-SA" dirty="0" smtClean="0">
                <a:latin typeface="Alexandria SemiBold" pitchFamily="2" charset="-78"/>
                <a:cs typeface="Alexandria SemiBold" pitchFamily="2" charset="-78"/>
              </a:rPr>
              <a:t>، وتذكر دائما  أن الإعلان يأخذ لحظة انتباه واحدة من المستخدم الذي لن يُضيع وقته في محاولة لفك طلاسم الرسالة؛ لأنه ببساطة يترك الإعلان.</a:t>
            </a:r>
          </a:p>
          <a:p>
            <a:pPr algn="r" rtl="1">
              <a:lnSpc>
                <a:spcPct val="150000"/>
              </a:lnSpc>
            </a:pPr>
            <a:r>
              <a:rPr lang="ar-SA" dirty="0" smtClean="0">
                <a:latin typeface="Alexandria SemiBold" pitchFamily="2" charset="-78"/>
                <a:cs typeface="Alexandria SemiBold" pitchFamily="2" charset="-78"/>
              </a:rPr>
              <a:t>                       مثال: </a:t>
            </a:r>
            <a:r>
              <a:rPr lang="ar-SA" dirty="0" smtClean="0">
                <a:solidFill>
                  <a:srgbClr val="C00000"/>
                </a:solidFill>
                <a:latin typeface="Alexandria SemiBold" pitchFamily="2" charset="-78"/>
                <a:cs typeface="Alexandria SemiBold" pitchFamily="2" charset="-78"/>
              </a:rPr>
              <a:t>لا أزواج بدون التأمين على الحياة</a:t>
            </a:r>
            <a:endParaRPr lang="ar-SA" dirty="0">
              <a:solidFill>
                <a:srgbClr val="C0000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346765" y="1160640"/>
            <a:ext cx="3531522"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كتابة عنوان الإعلان الصحفي</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645933"/>
            <a:ext cx="2797357" cy="28114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341384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855" y="1701343"/>
            <a:ext cx="7924801"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3425370" y="1877060"/>
            <a:ext cx="7808687" cy="4339650"/>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فالإعلان الناجح هو الإعلان الذي يقود عنوانه الجمهور للاطلاع على بقية أجزائه، وبالتالي سيدفعه إلى النقر على الإعلان لشراء المنتج أو طلب تفاصيل عنه. لذا لا </a:t>
            </a:r>
            <a:r>
              <a:rPr lang="ar-SA" dirty="0">
                <a:latin typeface="Alexandria SemiBold" pitchFamily="2" charset="-78"/>
                <a:cs typeface="Alexandria SemiBold" pitchFamily="2" charset="-78"/>
              </a:rPr>
              <a:t>يمكن </a:t>
            </a:r>
            <a:r>
              <a:rPr lang="ar-SA" dirty="0" smtClean="0">
                <a:latin typeface="Alexandria SemiBold" pitchFamily="2" charset="-78"/>
                <a:cs typeface="Alexandria SemiBold" pitchFamily="2" charset="-78"/>
              </a:rPr>
              <a:t>أن نري إعلان مكتوب أو فيديو أو إعلان مسموع بدون عنوان. فالقاعدة الثابتة هي: لا إعلان بدون عنوان .</a:t>
            </a:r>
            <a:endParaRPr lang="ar-SA" dirty="0">
              <a:latin typeface="Alexandria SemiBold" pitchFamily="2" charset="-78"/>
              <a:cs typeface="Alexandria SemiBold" pitchFamily="2" charset="-78"/>
            </a:endParaRPr>
          </a:p>
          <a:p>
            <a:pPr algn="r" rtl="1">
              <a:lnSpc>
                <a:spcPct val="150000"/>
              </a:lnSpc>
            </a:pPr>
            <a:endParaRPr lang="ar-SA" sz="400" dirty="0" smtClean="0">
              <a:solidFill>
                <a:schemeClr val="accent2">
                  <a:lumMod val="75000"/>
                </a:schemeClr>
              </a:solidFill>
              <a:latin typeface="Alexandria SemiBold" pitchFamily="2" charset="-78"/>
              <a:cs typeface="Alexandria SemiBold" pitchFamily="2" charset="-78"/>
            </a:endParaRPr>
          </a:p>
          <a:p>
            <a:pPr algn="r" rtl="1">
              <a:lnSpc>
                <a:spcPct val="150000"/>
              </a:lnSpc>
            </a:pPr>
            <a:r>
              <a:rPr lang="ar-SA" sz="1600" dirty="0" smtClean="0">
                <a:solidFill>
                  <a:schemeClr val="accent2">
                    <a:lumMod val="75000"/>
                  </a:schemeClr>
                </a:solidFill>
                <a:latin typeface="Alexandria SemiBold" pitchFamily="2" charset="-78"/>
                <a:cs typeface="Alexandria SemiBold" pitchFamily="2" charset="-78"/>
              </a:rPr>
              <a:t>أمثلة لكتابة عناوين بشكل صحيح:</a:t>
            </a:r>
          </a:p>
          <a:p>
            <a:pPr algn="ctr" rtl="1"/>
            <a:r>
              <a:rPr lang="ar-SA" dirty="0">
                <a:latin typeface="Alexandria SemiBold" pitchFamily="2" charset="-78"/>
                <a:cs typeface="Alexandria SemiBold" pitchFamily="2" charset="-78"/>
              </a:rPr>
              <a:t>الآن هذا هو الوقت لشراء أثاث جديد   </a:t>
            </a:r>
            <a:r>
              <a:rPr lang="ar-SA" sz="3200" b="1" dirty="0">
                <a:solidFill>
                  <a:srgbClr val="FF0000"/>
                </a:solidFill>
                <a:latin typeface="Alexandria SemiBold" pitchFamily="2" charset="-78"/>
                <a:cs typeface="Alexandria SemiBold" pitchFamily="2" charset="-78"/>
              </a:rPr>
              <a:t>×</a:t>
            </a:r>
            <a:endParaRPr lang="en-US" b="1" dirty="0">
              <a:solidFill>
                <a:srgbClr val="FF0000"/>
              </a:solidFill>
              <a:latin typeface="Alexandria SemiBold" pitchFamily="2" charset="-78"/>
              <a:cs typeface="Alexandria SemiBold" pitchFamily="2" charset="-78"/>
            </a:endParaRPr>
          </a:p>
          <a:p>
            <a:pPr algn="ctr" rtl="1"/>
            <a:r>
              <a:rPr lang="ar-SA" dirty="0">
                <a:latin typeface="Alexandria SemiBold" pitchFamily="2" charset="-78"/>
                <a:cs typeface="Alexandria SemiBold" pitchFamily="2" charset="-78"/>
              </a:rPr>
              <a:t>أثاثٌ جديد ... الآن هو وقت شرائه</a:t>
            </a:r>
            <a:r>
              <a:rPr lang="en-US" dirty="0">
                <a:latin typeface="Alexandria SemiBold" pitchFamily="2" charset="-78"/>
                <a:cs typeface="Alexandria SemiBold" pitchFamily="2" charset="-78"/>
              </a:rPr>
              <a:t> </a:t>
            </a:r>
            <a:r>
              <a:rPr lang="en-US" sz="2800" b="1" dirty="0" smtClean="0">
                <a:solidFill>
                  <a:srgbClr val="00B050"/>
                </a:solidFill>
                <a:latin typeface="Alexandria SemiBold" pitchFamily="2" charset="-78"/>
                <a:cs typeface="Alexandria SemiBold" pitchFamily="2" charset="-78"/>
              </a:rPr>
              <a:t>✓</a:t>
            </a:r>
            <a:r>
              <a:rPr lang="en-US" b="1" dirty="0" smtClean="0">
                <a:solidFill>
                  <a:srgbClr val="00B050"/>
                </a:solidFill>
                <a:latin typeface="Alexandria SemiBold" pitchFamily="2" charset="-78"/>
                <a:cs typeface="Alexandria SemiBold" pitchFamily="2" charset="-78"/>
              </a:rPr>
              <a:t>         </a:t>
            </a:r>
            <a:endParaRPr lang="ar-SA" dirty="0" smtClean="0">
              <a:solidFill>
                <a:srgbClr val="00B050"/>
              </a:solidFill>
              <a:latin typeface="Alexandria SemiBold" pitchFamily="2" charset="-78"/>
              <a:cs typeface="Alexandria SemiBold" pitchFamily="2" charset="-78"/>
            </a:endParaRPr>
          </a:p>
          <a:p>
            <a:pPr algn="ctr" rtl="1"/>
            <a:r>
              <a:rPr lang="ar-SA" sz="1000" dirty="0" smtClean="0">
                <a:latin typeface="Alexandria SemiBold" pitchFamily="2" charset="-78"/>
                <a:cs typeface="Alexandria SemiBold" pitchFamily="2" charset="-78"/>
              </a:rPr>
              <a:t>---------------------------</a:t>
            </a:r>
          </a:p>
          <a:p>
            <a:pPr algn="ctr" rtl="1"/>
            <a:r>
              <a:rPr lang="ar-SA" dirty="0" smtClean="0">
                <a:latin typeface="Alexandria SemiBold" pitchFamily="2" charset="-78"/>
                <a:cs typeface="Alexandria SemiBold" pitchFamily="2" charset="-78"/>
              </a:rPr>
              <a:t>أخيراً </a:t>
            </a:r>
            <a:r>
              <a:rPr lang="ar-SA" dirty="0">
                <a:latin typeface="Alexandria SemiBold" pitchFamily="2" charset="-78"/>
                <a:cs typeface="Alexandria SemiBold" pitchFamily="2" charset="-78"/>
              </a:rPr>
              <a:t>سبراي للشعر صنع للشعر </a:t>
            </a:r>
            <a:r>
              <a:rPr lang="ar-SA" dirty="0" smtClean="0">
                <a:latin typeface="Alexandria SemiBold" pitchFamily="2" charset="-78"/>
                <a:cs typeface="Alexandria SemiBold" pitchFamily="2" charset="-78"/>
              </a:rPr>
              <a:t>الجاف     </a:t>
            </a:r>
            <a:r>
              <a:rPr lang="ar-SA" sz="3200" b="1" dirty="0">
                <a:solidFill>
                  <a:srgbClr val="FF0000"/>
                </a:solidFill>
                <a:latin typeface="Alexandria SemiBold" pitchFamily="2" charset="-78"/>
                <a:cs typeface="Alexandria SemiBold" pitchFamily="2" charset="-78"/>
              </a:rPr>
              <a:t>×</a:t>
            </a:r>
            <a:endParaRPr lang="ar-SA" sz="3200" dirty="0" smtClean="0">
              <a:solidFill>
                <a:srgbClr val="C00000"/>
              </a:solidFill>
              <a:latin typeface="Alexandria SemiBold" pitchFamily="2" charset="-78"/>
              <a:cs typeface="Alexandria SemiBold" pitchFamily="2" charset="-78"/>
            </a:endParaRPr>
          </a:p>
          <a:p>
            <a:pPr algn="ctr" rtl="1"/>
            <a:r>
              <a:rPr lang="ar-SA" dirty="0">
                <a:latin typeface="Alexandria SemiBold" pitchFamily="2" charset="-78"/>
                <a:cs typeface="Alexandria SemiBold" pitchFamily="2" charset="-78"/>
              </a:rPr>
              <a:t>أخيراً سبراي للشعر </a:t>
            </a:r>
            <a:r>
              <a:rPr lang="ar-SA" dirty="0" smtClean="0">
                <a:latin typeface="Alexandria SemiBold" pitchFamily="2" charset="-78"/>
                <a:cs typeface="Alexandria SemiBold" pitchFamily="2" charset="-78"/>
              </a:rPr>
              <a:t>صُنع </a:t>
            </a:r>
            <a:r>
              <a:rPr lang="ar-SA" dirty="0">
                <a:latin typeface="Alexandria SemiBold" pitchFamily="2" charset="-78"/>
                <a:cs typeface="Alexandria SemiBold" pitchFamily="2" charset="-78"/>
              </a:rPr>
              <a:t>خصيصاً للشعر </a:t>
            </a:r>
            <a:r>
              <a:rPr lang="ar-SA" dirty="0" smtClean="0">
                <a:latin typeface="Alexandria SemiBold" pitchFamily="2" charset="-78"/>
                <a:cs typeface="Alexandria SemiBold" pitchFamily="2" charset="-78"/>
              </a:rPr>
              <a:t>الجاف </a:t>
            </a:r>
            <a:r>
              <a:rPr lang="en-US" sz="3600" b="1" dirty="0" smtClean="0">
                <a:solidFill>
                  <a:srgbClr val="00B050"/>
                </a:solidFill>
                <a:latin typeface="Alexandria SemiBold" pitchFamily="2" charset="-78"/>
                <a:cs typeface="Alexandria SemiBold" pitchFamily="2" charset="-78"/>
              </a:rPr>
              <a:t>✓</a:t>
            </a:r>
            <a:endParaRPr lang="ar-SA" dirty="0">
              <a:solidFill>
                <a:srgbClr val="00B05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143560" y="1160640"/>
            <a:ext cx="3936049"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كتابة عنوان الإعلان الصحفي</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198" y="2250886"/>
            <a:ext cx="3380657" cy="3380657"/>
          </a:xfrm>
          <a:prstGeom prst="rect">
            <a:avLst/>
          </a:prstGeom>
        </p:spPr>
      </p:pic>
    </p:spTree>
    <p:extLst>
      <p:ext uri="{BB962C8B-B14F-4D97-AF65-F5344CB8AC3E}">
        <p14:creationId xmlns:p14="http://schemas.microsoft.com/office/powerpoint/2010/main" val="12862434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82992" y="1701343"/>
            <a:ext cx="10043885" cy="40062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25200" y="9403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4712" y="1074341"/>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03306" y="125900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40114" y="1739999"/>
            <a:ext cx="9927770" cy="3831818"/>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صنف خبراء الإعلان الأساليب المستخدمة في كتابة العناوين على أسس مختلفة، </a:t>
            </a:r>
            <a:r>
              <a:rPr lang="ar-SA" sz="1600" dirty="0" smtClean="0">
                <a:latin typeface="Alexandria SemiBold" pitchFamily="2" charset="-78"/>
                <a:cs typeface="Alexandria SemiBold" pitchFamily="2" charset="-78"/>
              </a:rPr>
              <a:t>تتمثل في:</a:t>
            </a:r>
            <a:endParaRPr lang="ar-SA" dirty="0" smtClean="0">
              <a:latin typeface="Alexandria SemiBold" pitchFamily="2" charset="-78"/>
              <a:cs typeface="Alexandria SemiBold" pitchFamily="2" charset="-78"/>
            </a:endParaRPr>
          </a:p>
          <a:p>
            <a:pPr algn="r" rtl="1">
              <a:lnSpc>
                <a:spcPct val="150000"/>
              </a:lnSpc>
            </a:pPr>
            <a:r>
              <a:rPr lang="ar-SA" dirty="0" smtClean="0">
                <a:solidFill>
                  <a:srgbClr val="C00000"/>
                </a:solidFill>
                <a:latin typeface="Alexandria SemiBold" pitchFamily="2" charset="-78"/>
                <a:cs typeface="Alexandria SemiBold" pitchFamily="2" charset="-78"/>
              </a:rPr>
              <a:t>(1) وفقاً لأسلوب عرض الفكرة التي يتضمنها العنوان: </a:t>
            </a:r>
            <a:r>
              <a:rPr lang="ar-SA" dirty="0" smtClean="0">
                <a:latin typeface="Alexandria SemiBold" pitchFamily="2" charset="-78"/>
                <a:cs typeface="Alexandria SemiBold" pitchFamily="2" charset="-78"/>
              </a:rPr>
              <a:t>(عناوين إيجابية وعناوين سلبية)</a:t>
            </a:r>
          </a:p>
          <a:p>
            <a:pPr marL="566738" indent="-334963" algn="r" rtl="1">
              <a:lnSpc>
                <a:spcPct val="150000"/>
              </a:lnSpc>
              <a:buFont typeface="+mj-lt"/>
              <a:buAutoNum type="arabicPeriod"/>
            </a:pPr>
            <a:r>
              <a:rPr lang="ar-SA" dirty="0" smtClean="0">
                <a:solidFill>
                  <a:schemeClr val="accent1">
                    <a:lumMod val="50000"/>
                  </a:schemeClr>
                </a:solidFill>
                <a:latin typeface="Alexandria SemiBold" pitchFamily="2" charset="-78"/>
                <a:cs typeface="Alexandria SemiBold" pitchFamily="2" charset="-78"/>
              </a:rPr>
              <a:t>العناوين الإيجابية: </a:t>
            </a:r>
            <a:r>
              <a:rPr lang="ar-SA" dirty="0" smtClean="0">
                <a:latin typeface="Alexandria SemiBold" pitchFamily="2" charset="-78"/>
                <a:cs typeface="Alexandria SemiBold" pitchFamily="2" charset="-78"/>
              </a:rPr>
              <a:t>ويركز هذا الأسلوب على الجانب الإيجابي للسلعة في عرض الفكرة من مزايا وفوائد تُعزز العلامة التجارية، فيصف للمستخدم كيفية توفير شيء معين أو تحقيقه نتيجة استخدام السلعة. </a:t>
            </a:r>
            <a:r>
              <a:rPr lang="ar-SA" u="sng" dirty="0" smtClean="0">
                <a:latin typeface="Alexandria SemiBold" pitchFamily="2" charset="-78"/>
                <a:cs typeface="Alexandria SemiBold" pitchFamily="2" charset="-78"/>
              </a:rPr>
              <a:t>فالهدف من العناوين الإيجابية </a:t>
            </a:r>
            <a:r>
              <a:rPr lang="ar-SA" dirty="0" smtClean="0">
                <a:latin typeface="Alexandria SemiBold" pitchFamily="2" charset="-78"/>
                <a:cs typeface="Alexandria SemiBold" pitchFamily="2" charset="-78"/>
              </a:rPr>
              <a:t>تحفيز الرغبة في الشراء، وخلق انطباع جيد عن السلعة .</a:t>
            </a:r>
            <a:r>
              <a:rPr lang="ar-SA" dirty="0" smtClean="0">
                <a:solidFill>
                  <a:srgbClr val="C00000"/>
                </a:solidFill>
                <a:latin typeface="Alexandria SemiBold" pitchFamily="2" charset="-78"/>
                <a:cs typeface="Alexandria SemiBold" pitchFamily="2" charset="-78"/>
              </a:rPr>
              <a:t>  </a:t>
            </a:r>
            <a:r>
              <a:rPr lang="ar-SA" dirty="0" smtClean="0">
                <a:solidFill>
                  <a:schemeClr val="accent1">
                    <a:lumMod val="50000"/>
                  </a:schemeClr>
                </a:solidFill>
                <a:latin typeface="Alexandria SemiBold" pitchFamily="2" charset="-78"/>
                <a:cs typeface="Alexandria SemiBold" pitchFamily="2" charset="-78"/>
              </a:rPr>
              <a:t>مثال: </a:t>
            </a:r>
          </a:p>
          <a:p>
            <a:pPr marL="1146175" indent="-57150" algn="r" rtl="1">
              <a:lnSpc>
                <a:spcPct val="150000"/>
              </a:lnSpc>
              <a:tabLst>
                <a:tab pos="1422400" algn="l"/>
              </a:tabLst>
            </a:pPr>
            <a:r>
              <a:rPr lang="ar-SA" dirty="0" smtClean="0">
                <a:solidFill>
                  <a:srgbClr val="C00000"/>
                </a:solidFill>
                <a:latin typeface="Alexandria SemiBold" pitchFamily="2" charset="-78"/>
                <a:cs typeface="Alexandria SemiBold" pitchFamily="2" charset="-78"/>
              </a:rPr>
              <a:t>صابون دوف فقط .. يمنحك حماية على مدار اليوم</a:t>
            </a:r>
          </a:p>
          <a:p>
            <a:pPr marL="1146175" indent="-57150" algn="r" rtl="1">
              <a:lnSpc>
                <a:spcPct val="150000"/>
              </a:lnSpc>
              <a:tabLst>
                <a:tab pos="1422400" algn="l"/>
              </a:tabLst>
            </a:pPr>
            <a:r>
              <a:rPr lang="ar-SA" dirty="0" smtClean="0">
                <a:solidFill>
                  <a:schemeClr val="accent2">
                    <a:lumMod val="75000"/>
                  </a:schemeClr>
                </a:solidFill>
                <a:latin typeface="Alexandria SemiBold" pitchFamily="2" charset="-78"/>
                <a:cs typeface="Alexandria SemiBold" pitchFamily="2" charset="-78"/>
              </a:rPr>
              <a:t>حليب نيدو الغذاء الصحيح لتقوية عظام طفلك</a:t>
            </a:r>
          </a:p>
          <a:p>
            <a:pPr marL="1146175" indent="-57150" algn="r" rtl="1">
              <a:lnSpc>
                <a:spcPct val="150000"/>
              </a:lnSpc>
              <a:tabLst>
                <a:tab pos="1422400" algn="l"/>
              </a:tabLst>
            </a:pPr>
            <a:r>
              <a:rPr lang="ar-SA" dirty="0" smtClean="0">
                <a:solidFill>
                  <a:srgbClr val="002060"/>
                </a:solidFill>
                <a:latin typeface="Alexandria SemiBold" pitchFamily="2" charset="-78"/>
                <a:cs typeface="Alexandria SemiBold" pitchFamily="2" charset="-78"/>
              </a:rPr>
              <a:t>استمتع بحياة أكثر صحة مع حليب المراعي</a:t>
            </a:r>
            <a:endParaRPr lang="ar-SA" dirty="0">
              <a:solidFill>
                <a:srgbClr val="00206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143560" y="1160640"/>
            <a:ext cx="3936049"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729" y="3930916"/>
            <a:ext cx="4732500" cy="2899750"/>
          </a:xfrm>
          <a:prstGeom prst="rect">
            <a:avLst/>
          </a:prstGeom>
        </p:spPr>
      </p:pic>
    </p:spTree>
    <p:extLst>
      <p:ext uri="{BB962C8B-B14F-4D97-AF65-F5344CB8AC3E}">
        <p14:creationId xmlns:p14="http://schemas.microsoft.com/office/powerpoint/2010/main" val="37304506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61028" y="1701343"/>
            <a:ext cx="8911772"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2662248" y="1981295"/>
            <a:ext cx="8212783" cy="4247317"/>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smtClean="0">
                <a:solidFill>
                  <a:schemeClr val="accent1">
                    <a:lumMod val="50000"/>
                  </a:schemeClr>
                </a:solidFill>
                <a:latin typeface="Alexandria SemiBold" pitchFamily="2" charset="-78"/>
                <a:cs typeface="Alexandria SemiBold" pitchFamily="2" charset="-78"/>
              </a:rPr>
              <a:t>العناوين السلبية: </a:t>
            </a:r>
            <a:r>
              <a:rPr lang="ar-SA" dirty="0" smtClean="0">
                <a:latin typeface="Alexandria SemiBold" pitchFamily="2" charset="-78"/>
                <a:cs typeface="Alexandria SemiBold" pitchFamily="2" charset="-78"/>
              </a:rPr>
              <a:t>ويركز هذا الأسلوب على الجانب السلبي الناتج عن عدم استخدام السلعة، أي تركز على المشاكل أو التحديات التي يواجهها المستهلك، وتحفز الرغبة في البحث عن حل. </a:t>
            </a:r>
            <a:r>
              <a:rPr lang="ar-SA" dirty="0">
                <a:latin typeface="Alexandria SemiBold" pitchFamily="2" charset="-78"/>
                <a:cs typeface="Alexandria SemiBold" pitchFamily="2" charset="-78"/>
              </a:rPr>
              <a:t>ف</a:t>
            </a:r>
            <a:r>
              <a:rPr lang="ar-SA" dirty="0" smtClean="0">
                <a:latin typeface="Alexandria SemiBold" pitchFamily="2" charset="-78"/>
                <a:cs typeface="Alexandria SemiBold" pitchFamily="2" charset="-78"/>
              </a:rPr>
              <a:t>تصف للمستخدم كيفية تجنب بعض المواقف والحالات غير المرغوب فيها نتيجة لاستخدام السلعة فضلاً عن التقليل من حالات القلق والخوف والمرض والألم أو فقدان المركز الاجتماعي . </a:t>
            </a:r>
            <a:r>
              <a:rPr lang="ar-SA" u="sng" dirty="0" smtClean="0">
                <a:latin typeface="Alexandria SemiBold" pitchFamily="2" charset="-78"/>
                <a:cs typeface="Alexandria SemiBold" pitchFamily="2" charset="-78"/>
              </a:rPr>
              <a:t>وتهدف العناوين السلبية </a:t>
            </a:r>
            <a:r>
              <a:rPr lang="ar-SA" dirty="0" smtClean="0">
                <a:latin typeface="Alexandria SemiBold" pitchFamily="2" charset="-78"/>
                <a:cs typeface="Alexandria SemiBold" pitchFamily="2" charset="-78"/>
              </a:rPr>
              <a:t>زيادة الوعي بالمشكلة التي يواجهها المستهلك، وتحفيز السلوك الإيجابي بتقديم الحلول، وخلق شعور بالحاجة إلى التغيير . </a:t>
            </a:r>
          </a:p>
          <a:p>
            <a:pPr algn="ctr" rtl="1">
              <a:lnSpc>
                <a:spcPct val="150000"/>
              </a:lnSpc>
            </a:pPr>
            <a:r>
              <a:rPr lang="ar-SA" dirty="0">
                <a:solidFill>
                  <a:schemeClr val="tx2"/>
                </a:solidFill>
                <a:latin typeface="Alexandria SemiBold" pitchFamily="2" charset="-78"/>
                <a:cs typeface="Alexandria SemiBold" pitchFamily="2" charset="-78"/>
              </a:rPr>
              <a:t>مثال</a:t>
            </a:r>
            <a:r>
              <a:rPr lang="ar-SA" dirty="0" smtClean="0">
                <a:solidFill>
                  <a:schemeClr val="tx2"/>
                </a:solidFill>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هل تشكو يداك من الجفاف والخشونة والتشقق؟</a:t>
            </a:r>
          </a:p>
          <a:p>
            <a:pPr algn="ctr" rtl="1">
              <a:lnSpc>
                <a:spcPct val="150000"/>
              </a:lnSpc>
            </a:pPr>
            <a:r>
              <a:rPr lang="ar-SA" dirty="0" smtClean="0">
                <a:solidFill>
                  <a:srgbClr val="C00000"/>
                </a:solidFill>
                <a:latin typeface="Alexandria SemiBold" pitchFamily="2" charset="-78"/>
                <a:cs typeface="Alexandria SemiBold" pitchFamily="2" charset="-78"/>
              </a:rPr>
              <a:t>     إليك الأخصائي في العناية باليدين ... نيتروجينا</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143560" y="1160640"/>
            <a:ext cx="3936049"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90121" y="2511156"/>
            <a:ext cx="3664857" cy="4181585"/>
          </a:xfrm>
          <a:prstGeom prst="rect">
            <a:avLst/>
          </a:prstGeom>
        </p:spPr>
      </p:pic>
      <p:sp>
        <p:nvSpPr>
          <p:cNvPr id="3" name="Rectangle 2"/>
          <p:cNvSpPr/>
          <p:nvPr/>
        </p:nvSpPr>
        <p:spPr>
          <a:xfrm>
            <a:off x="5465849" y="1756790"/>
            <a:ext cx="4802918" cy="338554"/>
          </a:xfrm>
          <a:prstGeom prst="rect">
            <a:avLst/>
          </a:prstGeom>
        </p:spPr>
        <p:txBody>
          <a:bodyPr wrap="none">
            <a:spAutoFit/>
          </a:bodyPr>
          <a:lstStyle/>
          <a:p>
            <a:r>
              <a:rPr lang="ar-SA" sz="1600" u="sng" dirty="0">
                <a:solidFill>
                  <a:srgbClr val="C00000"/>
                </a:solidFill>
                <a:latin typeface="Alexandria SemiBold" pitchFamily="2" charset="-78"/>
                <a:cs typeface="Alexandria SemiBold" pitchFamily="2" charset="-78"/>
              </a:rPr>
              <a:t>وفقاً لأسلوب عرض الفكرة التي يتضمنها العنوان</a:t>
            </a:r>
            <a:endParaRPr lang="ar-SA" sz="1600" u="sng" dirty="0"/>
          </a:p>
        </p:txBody>
      </p:sp>
    </p:spTree>
    <p:extLst>
      <p:ext uri="{BB962C8B-B14F-4D97-AF65-F5344CB8AC3E}">
        <p14:creationId xmlns:p14="http://schemas.microsoft.com/office/powerpoint/2010/main" val="27210540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32000" y="1819423"/>
            <a:ext cx="8940800" cy="4204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06590" y="11072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64571" y="1241860"/>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81074" y="142652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2234949" y="1959421"/>
            <a:ext cx="8651013" cy="4074192"/>
          </a:xfrm>
          <a:prstGeom prst="rect">
            <a:avLst/>
          </a:prstGeom>
          <a:noFill/>
        </p:spPr>
        <p:txBody>
          <a:bodyPr wrap="square" rtlCol="0">
            <a:spAutoFit/>
          </a:bodyPr>
          <a:lstStyle/>
          <a:p>
            <a:pPr marL="465138" indent="-465138" algn="r" rtl="1">
              <a:lnSpc>
                <a:spcPct val="150000"/>
              </a:lnSpc>
            </a:pPr>
            <a:r>
              <a:rPr lang="ar-SA" dirty="0" smtClean="0">
                <a:solidFill>
                  <a:srgbClr val="C00000"/>
                </a:solidFill>
                <a:latin typeface="Alexandria SemiBold" pitchFamily="2" charset="-78"/>
                <a:cs typeface="Alexandria SemiBold" pitchFamily="2" charset="-78"/>
              </a:rPr>
              <a:t>(2) وفقاً لأسلوب عرض مضمون العنوان: </a:t>
            </a:r>
            <a:r>
              <a:rPr lang="ar-SA" dirty="0">
                <a:latin typeface="Alexandria SemiBold" pitchFamily="2" charset="-78"/>
                <a:cs typeface="Alexandria SemiBold" pitchFamily="2" charset="-78"/>
              </a:rPr>
              <a:t>(عناوين </a:t>
            </a:r>
            <a:r>
              <a:rPr lang="ar-SA" dirty="0" smtClean="0">
                <a:latin typeface="Alexandria SemiBold" pitchFamily="2" charset="-78"/>
                <a:cs typeface="Alexandria SemiBold" pitchFamily="2" charset="-78"/>
              </a:rPr>
              <a:t>مباشرة </a:t>
            </a:r>
            <a:r>
              <a:rPr lang="ar-SA" dirty="0">
                <a:latin typeface="Alexandria SemiBold" pitchFamily="2" charset="-78"/>
                <a:cs typeface="Alexandria SemiBold" pitchFamily="2" charset="-78"/>
              </a:rPr>
              <a:t>وعناوين </a:t>
            </a:r>
            <a:r>
              <a:rPr lang="ar-SA" dirty="0" smtClean="0">
                <a:latin typeface="Alexandria SemiBold" pitchFamily="2" charset="-78"/>
                <a:cs typeface="Alexandria SemiBold" pitchFamily="2" charset="-78"/>
              </a:rPr>
              <a:t>غير مباشرة)</a:t>
            </a:r>
          </a:p>
          <a:p>
            <a:pPr marL="465138" indent="-465138" algn="r" rtl="1">
              <a:lnSpc>
                <a:spcPct val="150000"/>
              </a:lnSpc>
            </a:pPr>
            <a:r>
              <a:rPr lang="ar-SA" dirty="0" smtClean="0">
                <a:latin typeface="Alexandria SemiBold" pitchFamily="2" charset="-78"/>
                <a:cs typeface="Alexandria SemiBold" pitchFamily="2" charset="-78"/>
              </a:rPr>
              <a:t>أي كيفية تقديم المعلومات التي تُعبر عن الفكرة في العنوان.</a:t>
            </a:r>
          </a:p>
          <a:p>
            <a:pPr marL="465138" indent="-465138" algn="r" rtl="1">
              <a:lnSpc>
                <a:spcPct val="150000"/>
              </a:lnSpc>
            </a:pPr>
            <a:endParaRPr lang="ar-SA" sz="600" dirty="0" smtClean="0">
              <a:latin typeface="Alexandria SemiBold" pitchFamily="2" charset="-78"/>
              <a:cs typeface="Alexandria SemiBold" pitchFamily="2" charset="-78"/>
            </a:endParaRPr>
          </a:p>
          <a:p>
            <a:pPr marL="508000" indent="-276225" algn="r" rtl="1">
              <a:lnSpc>
                <a:spcPct val="150000"/>
              </a:lnSpc>
              <a:buFont typeface="+mj-lt"/>
              <a:buAutoNum type="arabicPeriod"/>
            </a:pPr>
            <a:r>
              <a:rPr lang="ar-SA" dirty="0">
                <a:solidFill>
                  <a:schemeClr val="accent1">
                    <a:lumMod val="50000"/>
                  </a:schemeClr>
                </a:solidFill>
                <a:latin typeface="Alexandria SemiBold" pitchFamily="2" charset="-78"/>
                <a:cs typeface="Alexandria SemiBold" pitchFamily="2" charset="-78"/>
              </a:rPr>
              <a:t>العناوين المباشرة: </a:t>
            </a:r>
            <a:r>
              <a:rPr lang="ar-SA" dirty="0" smtClean="0">
                <a:latin typeface="Alexandria SemiBold" pitchFamily="2" charset="-78"/>
                <a:cs typeface="Alexandria SemiBold" pitchFamily="2" charset="-78"/>
              </a:rPr>
              <a:t>هي التي تعتمد على ذكر حقائق ومعلومات واضحة ومباشرة عن السلعة أو الخدمة، وهي تستخدم الفكرة الرئيسية لجذب الانتباه وتدعيم الفكرة الإعلانية، وبالتالي تشجعهم على الشراء بشكل فوري. ويُعد هذا النوع من العناوين لا يُثير لدي المستخدم في الرغبة في قراءة بقية الإعلان لأنه يكون قد عرف مضمون النص الإعلاني من خلال العنوان .</a:t>
            </a:r>
            <a:endParaRPr lang="ar-SA" dirty="0" smtClean="0">
              <a:solidFill>
                <a:srgbClr val="C00000"/>
              </a:solidFill>
              <a:latin typeface="Alexandria SemiBold" pitchFamily="2" charset="-78"/>
              <a:cs typeface="Alexandria SemiBold" pitchFamily="2" charset="-78"/>
            </a:endParaRPr>
          </a:p>
          <a:p>
            <a:pPr algn="ctr" rtl="1">
              <a:lnSpc>
                <a:spcPct val="150000"/>
              </a:lnSpc>
            </a:pPr>
            <a:r>
              <a:rPr lang="ar-SA" dirty="0">
                <a:latin typeface="Alexandria SemiBold" pitchFamily="2" charset="-78"/>
                <a:cs typeface="Alexandria SemiBold" pitchFamily="2" charset="-78"/>
              </a:rPr>
              <a:t>مثال: </a:t>
            </a:r>
            <a:r>
              <a:rPr lang="ar-SA" dirty="0" smtClean="0">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غسالة الأطباق ايديال زانوسي .. تعمر وتوفر</a:t>
            </a:r>
          </a:p>
          <a:p>
            <a:pPr algn="ctr" rtl="1">
              <a:lnSpc>
                <a:spcPct val="150000"/>
              </a:lnSpc>
            </a:pPr>
            <a:r>
              <a:rPr lang="ar-SA" dirty="0" smtClean="0">
                <a:solidFill>
                  <a:srgbClr val="C00000"/>
                </a:solidFill>
                <a:latin typeface="Alexandria SemiBold" pitchFamily="2" charset="-78"/>
                <a:cs typeface="Alexandria SemiBold" pitchFamily="2" charset="-78"/>
              </a:rPr>
              <a:t>احصل على خصم 30% على جميع منتجات المراعي اليوم فقط</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557342" y="1326181"/>
            <a:ext cx="3342014"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3074" y="2273219"/>
            <a:ext cx="2146319" cy="21950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246" y="4597241"/>
            <a:ext cx="2152650" cy="2095500"/>
          </a:xfrm>
          <a:prstGeom prst="rect">
            <a:avLst/>
          </a:prstGeom>
          <a:solidFill>
            <a:srgbClr val="FFFFFF">
              <a:shade val="85000"/>
            </a:srgbClr>
          </a:solidFill>
          <a:ln w="19050" cap="sq">
            <a:solidFill>
              <a:schemeClr val="tx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6354399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18636" y="1701343"/>
            <a:ext cx="8354164" cy="4205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2942813" y="2051980"/>
            <a:ext cx="8301858" cy="3831818"/>
          </a:xfrm>
          <a:prstGeom prst="rect">
            <a:avLst/>
          </a:prstGeom>
          <a:noFill/>
        </p:spPr>
        <p:txBody>
          <a:bodyPr wrap="square" rtlCol="0">
            <a:spAutoFit/>
          </a:bodyPr>
          <a:lstStyle/>
          <a:p>
            <a:pPr marL="633413" indent="-342900" algn="r" rtl="1">
              <a:lnSpc>
                <a:spcPct val="150000"/>
              </a:lnSpc>
              <a:buFont typeface="+mj-lt"/>
              <a:buAutoNum type="arabicPeriod" startAt="2"/>
              <a:tabLst>
                <a:tab pos="566738" algn="l"/>
              </a:tabLst>
            </a:pPr>
            <a:r>
              <a:rPr lang="ar-SA" dirty="0" smtClean="0">
                <a:solidFill>
                  <a:schemeClr val="accent1">
                    <a:lumMod val="50000"/>
                  </a:schemeClr>
                </a:solidFill>
                <a:latin typeface="Alexandria SemiBold" pitchFamily="2" charset="-78"/>
                <a:cs typeface="Alexandria SemiBold" pitchFamily="2" charset="-78"/>
              </a:rPr>
              <a:t>العناوين </a:t>
            </a:r>
            <a:r>
              <a:rPr lang="ar-SA" dirty="0">
                <a:solidFill>
                  <a:schemeClr val="accent1">
                    <a:lumMod val="50000"/>
                  </a:schemeClr>
                </a:solidFill>
                <a:latin typeface="Alexandria SemiBold" pitchFamily="2" charset="-78"/>
                <a:cs typeface="Alexandria SemiBold" pitchFamily="2" charset="-78"/>
              </a:rPr>
              <a:t>غير المباشرة: </a:t>
            </a:r>
            <a:r>
              <a:rPr lang="ar-SA" dirty="0" smtClean="0">
                <a:latin typeface="Alexandria SemiBold" pitchFamily="2" charset="-78"/>
                <a:cs typeface="Alexandria SemiBold" pitchFamily="2" charset="-78"/>
              </a:rPr>
              <a:t>لا تهدف إلى ذكر حقائق ومعلومات مباشرة عن موضوع الإعلان، وبالتالي لا يستدل منها القاريء على مضمون الرسالة الإعلانية؛ فيضطر إلى قراءة النص الإعلاني دون الاكتفاء بالعناوين. وتهدف إلى إثارة الفضول وحث المستخدم على قراءة النص الإعلاني لفهم الرسالة، وتشجيع المستخدم على الاستكشاف وطلب المزيد من المعلومات. مثال: </a:t>
            </a:r>
          </a:p>
          <a:p>
            <a:pPr algn="ctr" rtl="1">
              <a:lnSpc>
                <a:spcPct val="150000"/>
              </a:lnSpc>
            </a:pPr>
            <a:r>
              <a:rPr lang="ar-SA" dirty="0" smtClean="0">
                <a:solidFill>
                  <a:srgbClr val="88351E"/>
                </a:solidFill>
                <a:latin typeface="Alexandria SemiBold" pitchFamily="2" charset="-78"/>
                <a:cs typeface="Alexandria SemiBold" pitchFamily="2" charset="-78"/>
              </a:rPr>
              <a:t>شارع 9 في المعادي</a:t>
            </a:r>
          </a:p>
          <a:p>
            <a:pPr algn="ctr" rtl="1">
              <a:lnSpc>
                <a:spcPct val="150000"/>
              </a:lnSpc>
            </a:pPr>
            <a:r>
              <a:rPr lang="ar-SA" dirty="0" smtClean="0">
                <a:solidFill>
                  <a:srgbClr val="88351E"/>
                </a:solidFill>
                <a:latin typeface="Alexandria SemiBold" pitchFamily="2" charset="-78"/>
                <a:cs typeface="Alexandria SemiBold" pitchFamily="2" charset="-78"/>
              </a:rPr>
              <a:t>اكتشف الذهب في المقطم</a:t>
            </a:r>
          </a:p>
          <a:p>
            <a:pPr algn="ctr" rtl="1">
              <a:lnSpc>
                <a:spcPct val="150000"/>
              </a:lnSpc>
            </a:pPr>
            <a:r>
              <a:rPr lang="ar-SA" dirty="0" smtClean="0">
                <a:solidFill>
                  <a:schemeClr val="accent1"/>
                </a:solidFill>
                <a:latin typeface="Alexandria SemiBold" pitchFamily="2" charset="-78"/>
                <a:cs typeface="Alexandria SemiBold" pitchFamily="2" charset="-78"/>
              </a:rPr>
              <a:t>هل أنت مستعد لاكتشاف سر الجمال؟</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143560" y="1160640"/>
            <a:ext cx="3936049"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2618636" y="4279469"/>
            <a:ext cx="2264710" cy="2578531"/>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2155119"/>
            <a:ext cx="2618636" cy="3374824"/>
          </a:xfrm>
          <a:prstGeom prst="rect">
            <a:avLst/>
          </a:prstGeom>
        </p:spPr>
      </p:pic>
      <p:sp>
        <p:nvSpPr>
          <p:cNvPr id="14" name="Rectangle 13"/>
          <p:cNvSpPr/>
          <p:nvPr/>
        </p:nvSpPr>
        <p:spPr>
          <a:xfrm>
            <a:off x="6586347" y="1753196"/>
            <a:ext cx="3804247" cy="338554"/>
          </a:xfrm>
          <a:prstGeom prst="rect">
            <a:avLst/>
          </a:prstGeom>
        </p:spPr>
        <p:txBody>
          <a:bodyPr wrap="none">
            <a:spAutoFit/>
          </a:bodyPr>
          <a:lstStyle/>
          <a:p>
            <a:r>
              <a:rPr lang="ar-SA" sz="1600" u="sng" dirty="0">
                <a:solidFill>
                  <a:srgbClr val="C00000"/>
                </a:solidFill>
                <a:latin typeface="Alexandria SemiBold" pitchFamily="2" charset="-78"/>
                <a:cs typeface="Alexandria SemiBold" pitchFamily="2" charset="-78"/>
              </a:rPr>
              <a:t>وفقاً لأسلوب عرض مضمون العنوان: </a:t>
            </a:r>
            <a:endParaRPr lang="ar-SA" sz="1600" u="sng" dirty="0"/>
          </a:p>
        </p:txBody>
      </p:sp>
    </p:spTree>
    <p:extLst>
      <p:ext uri="{BB962C8B-B14F-4D97-AF65-F5344CB8AC3E}">
        <p14:creationId xmlns:p14="http://schemas.microsoft.com/office/powerpoint/2010/main" val="36955443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20520" y="1725805"/>
            <a:ext cx="7605141" cy="40555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1034030"/>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3520520" y="1817670"/>
            <a:ext cx="7495823" cy="3831818"/>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(3)</a:t>
            </a:r>
            <a:r>
              <a:rPr lang="ar-SA" dirty="0">
                <a:solidFill>
                  <a:srgbClr val="C00000"/>
                </a:solidFill>
                <a:latin typeface="Alexandria SemiBold" pitchFamily="2" charset="-78"/>
                <a:cs typeface="Alexandria SemiBold" pitchFamily="2" charset="-78"/>
              </a:rPr>
              <a:t> وفقاً لوظيفة العنوان :</a:t>
            </a:r>
          </a:p>
          <a:p>
            <a:pPr algn="r" rtl="1">
              <a:lnSpc>
                <a:spcPct val="150000"/>
              </a:lnSpc>
            </a:pPr>
            <a:r>
              <a:rPr lang="ar-SA" dirty="0" smtClean="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يرى خبراء الإعلان أن الوظيفة التي يقوم بها </a:t>
            </a:r>
            <a:r>
              <a:rPr lang="ar-SA" dirty="0">
                <a:latin typeface="Alexandria SemiBold" pitchFamily="2" charset="-78"/>
                <a:cs typeface="Alexandria SemiBold" pitchFamily="2" charset="-78"/>
              </a:rPr>
              <a:t>العنوان والأهداف التي يسعى إلى تحقيقها </a:t>
            </a:r>
            <a:r>
              <a:rPr lang="ar-SA" dirty="0" smtClean="0">
                <a:latin typeface="Alexandria SemiBold" pitchFamily="2" charset="-78"/>
                <a:cs typeface="Alexandria SemiBold" pitchFamily="2" charset="-78"/>
              </a:rPr>
              <a:t>هي </a:t>
            </a:r>
            <a:r>
              <a:rPr lang="ar-SA" dirty="0">
                <a:latin typeface="Alexandria SemiBold" pitchFamily="2" charset="-78"/>
                <a:cs typeface="Alexandria SemiBold" pitchFamily="2" charset="-78"/>
              </a:rPr>
              <a:t>الأساس الذي يمكن تصنيف </a:t>
            </a:r>
            <a:r>
              <a:rPr lang="ar-SA" dirty="0" smtClean="0">
                <a:latin typeface="Alexandria SemiBold" pitchFamily="2" charset="-78"/>
                <a:cs typeface="Alexandria SemiBold" pitchFamily="2" charset="-78"/>
              </a:rPr>
              <a:t>العناوين عليه</a:t>
            </a:r>
          </a:p>
          <a:p>
            <a:pPr marL="342900" indent="-342900" algn="r" rtl="1">
              <a:lnSpc>
                <a:spcPct val="150000"/>
              </a:lnSpc>
              <a:buFont typeface="+mj-lt"/>
              <a:buAutoNum type="arabicPeriod"/>
            </a:pPr>
            <a:r>
              <a:rPr lang="ar-SA" dirty="0">
                <a:solidFill>
                  <a:schemeClr val="accent1">
                    <a:lumMod val="50000"/>
                  </a:schemeClr>
                </a:solidFill>
                <a:latin typeface="Alexandria SemiBold" pitchFamily="2" charset="-78"/>
                <a:cs typeface="Alexandria SemiBold" pitchFamily="2" charset="-78"/>
              </a:rPr>
              <a:t>عنوان يقدم وعداً بفائدة مباشرة للمستهلك</a:t>
            </a:r>
            <a:r>
              <a:rPr lang="ar-SA" dirty="0" smtClean="0">
                <a:solidFill>
                  <a:srgbClr val="C0000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وهو العنوان </a:t>
            </a:r>
            <a:r>
              <a:rPr lang="ar-SA" dirty="0" smtClean="0">
                <a:latin typeface="Alexandria SemiBold" pitchFamily="2" charset="-78"/>
                <a:cs typeface="Alexandria SemiBold" pitchFamily="2" charset="-78"/>
              </a:rPr>
              <a:t>الذي يوضح المنفعة الحقيقية للمنتج، فالكاتب </a:t>
            </a:r>
            <a:r>
              <a:rPr lang="ar-SA" dirty="0">
                <a:latin typeface="Alexandria SemiBold" pitchFamily="2" charset="-78"/>
                <a:cs typeface="Alexandria SemiBold" pitchFamily="2" charset="-78"/>
              </a:rPr>
              <a:t>يأخذ في اعتباره أن المستهلك يشتري استخدامات السلعة المُعلن عنها، لذلك العنوان الفعال هو الذي يعد بفائدة معينة تثير اهتمام </a:t>
            </a:r>
            <a:r>
              <a:rPr lang="ar-SA" dirty="0" smtClean="0">
                <a:latin typeface="Alexandria SemiBold" pitchFamily="2" charset="-78"/>
                <a:cs typeface="Alexandria SemiBold" pitchFamily="2" charset="-78"/>
              </a:rPr>
              <a:t>المستهلك.</a:t>
            </a:r>
          </a:p>
          <a:p>
            <a:pPr algn="ctr" rtl="1">
              <a:lnSpc>
                <a:spcPct val="150000"/>
              </a:lnSpc>
            </a:pPr>
            <a:r>
              <a:rPr lang="ar-SA" dirty="0">
                <a:latin typeface="Alexandria SemiBold" pitchFamily="2" charset="-78"/>
                <a:cs typeface="Alexandria SemiBold" pitchFamily="2" charset="-78"/>
              </a:rPr>
              <a:t>مثال</a:t>
            </a:r>
            <a:r>
              <a:rPr lang="ar-SA" dirty="0" smtClean="0">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هذه شعره صحية ولامعة ودون قشرة </a:t>
            </a:r>
          </a:p>
          <a:p>
            <a:pPr algn="ctr" rtl="1">
              <a:lnSpc>
                <a:spcPct val="150000"/>
              </a:lnSpc>
            </a:pPr>
            <a:r>
              <a:rPr lang="ar-SA" dirty="0" smtClean="0">
                <a:solidFill>
                  <a:srgbClr val="C00000"/>
                </a:solidFill>
                <a:latin typeface="Alexandria SemiBold" pitchFamily="2" charset="-78"/>
                <a:cs typeface="Alexandria SemiBold" pitchFamily="2" charset="-78"/>
              </a:rPr>
              <a:t>لأنها مدلكة يومياً بمستحضر 100 </a:t>
            </a:r>
            <a:r>
              <a:rPr lang="en-US" dirty="0" smtClean="0">
                <a:solidFill>
                  <a:srgbClr val="C00000"/>
                </a:solidFill>
                <a:latin typeface="Alexandria SemiBold" pitchFamily="2" charset="-78"/>
                <a:cs typeface="Alexandria SemiBold" pitchFamily="2" charset="-78"/>
              </a:rPr>
              <a:t>PL</a:t>
            </a:r>
            <a:endParaRPr lang="ar-SA" dirty="0" smtClean="0">
              <a:solidFill>
                <a:srgbClr val="C00000"/>
              </a:solidFill>
              <a:latin typeface="Alexandria SemiBold" pitchFamily="2" charset="-78"/>
              <a:cs typeface="Alexandria SemiBold" pitchFamily="2" charset="-78"/>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324160"/>
            <a:ext cx="3411202" cy="2095500"/>
          </a:xfrm>
          <a:prstGeom prst="rect">
            <a:avLst/>
          </a:prstGeom>
        </p:spPr>
      </p:pic>
      <p:pic>
        <p:nvPicPr>
          <p:cNvPr id="8" name="Picture 7"/>
          <p:cNvPicPr>
            <a:picLocks noChangeAspect="1"/>
          </p:cNvPicPr>
          <p:nvPr/>
        </p:nvPicPr>
        <p:blipFill rotWithShape="1">
          <a:blip r:embed="rId5">
            <a:extLst>
              <a:ext uri="{28A0092B-C50C-407E-A947-70E740481C1C}">
                <a14:useLocalDpi xmlns:a14="http://schemas.microsoft.com/office/drawing/2010/main" val="0"/>
              </a:ext>
            </a:extLst>
          </a:blip>
          <a:srcRect t="4516" b="4301"/>
          <a:stretch/>
        </p:blipFill>
        <p:spPr>
          <a:xfrm>
            <a:off x="-1" y="4588701"/>
            <a:ext cx="4451267" cy="2367261"/>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143560" y="1160640"/>
            <a:ext cx="3936049"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sp>
        <p:nvSpPr>
          <p:cNvPr id="15" name="Rectangle 14"/>
          <p:cNvSpPr/>
          <p:nvPr/>
        </p:nvSpPr>
        <p:spPr>
          <a:xfrm>
            <a:off x="6446018" y="677592"/>
            <a:ext cx="2658100" cy="461024"/>
          </a:xfrm>
          <a:prstGeom prst="rect">
            <a:avLst/>
          </a:prstGeom>
        </p:spPr>
        <p:txBody>
          <a:bodyPr wrap="none">
            <a:spAutoFit/>
          </a:bodyPr>
          <a:lstStyle/>
          <a:p>
            <a:pPr algn="r" rtl="1">
              <a:lnSpc>
                <a:spcPct val="150000"/>
              </a:lnSpc>
            </a:pPr>
            <a:r>
              <a:rPr lang="ar-SA" u="sng" dirty="0">
                <a:solidFill>
                  <a:srgbClr val="C00000"/>
                </a:solidFill>
                <a:latin typeface="Alexandria SemiBold" pitchFamily="2" charset="-78"/>
                <a:cs typeface="Alexandria SemiBold" pitchFamily="2" charset="-78"/>
              </a:rPr>
              <a:t> وفقاً لوظيفة العنوان :</a:t>
            </a:r>
          </a:p>
        </p:txBody>
      </p:sp>
    </p:spTree>
    <p:extLst>
      <p:ext uri="{BB962C8B-B14F-4D97-AF65-F5344CB8AC3E}">
        <p14:creationId xmlns:p14="http://schemas.microsoft.com/office/powerpoint/2010/main" val="13323314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918331" y="2101396"/>
            <a:ext cx="6483928" cy="35378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5066482" y="2572519"/>
            <a:ext cx="6209895" cy="2169825"/>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smtClean="0">
                <a:solidFill>
                  <a:schemeClr val="accent1">
                    <a:lumMod val="50000"/>
                  </a:schemeClr>
                </a:solidFill>
                <a:latin typeface="Alexandria SemiBold" pitchFamily="2" charset="-78"/>
                <a:cs typeface="Alexandria SemiBold" pitchFamily="2" charset="-78"/>
              </a:rPr>
              <a:t>العنوان المحدد للهوية: </a:t>
            </a:r>
            <a:r>
              <a:rPr lang="ar-SA" dirty="0">
                <a:latin typeface="Alexandria SemiBold" pitchFamily="2" charset="-78"/>
                <a:cs typeface="Alexandria SemiBold" pitchFamily="2" charset="-78"/>
              </a:rPr>
              <a:t>وهو العنوان الذي يستهدف التعريف بالسلعة وتحديد </a:t>
            </a:r>
            <a:r>
              <a:rPr lang="ar-SA" dirty="0" smtClean="0">
                <a:latin typeface="Alexandria SemiBold" pitchFamily="2" charset="-78"/>
                <a:cs typeface="Alexandria SemiBold" pitchFamily="2" charset="-78"/>
              </a:rPr>
              <a:t>خصائصها، فيركز على اسم السلعة أو الخدمة المُعلن عنها</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مثال:                    </a:t>
            </a:r>
            <a:r>
              <a:rPr lang="ar-SA" sz="1600" dirty="0" smtClean="0">
                <a:solidFill>
                  <a:srgbClr val="88351E"/>
                </a:solidFill>
                <a:latin typeface="Alexandria SemiBold" pitchFamily="2" charset="-78"/>
                <a:cs typeface="Alexandria SemiBold" pitchFamily="2" charset="-78"/>
              </a:rPr>
              <a:t>فورد توروس</a:t>
            </a:r>
          </a:p>
          <a:p>
            <a:pPr algn="r" rtl="1">
              <a:lnSpc>
                <a:spcPct val="150000"/>
              </a:lnSpc>
            </a:pPr>
            <a:r>
              <a:rPr lang="ar-SA" sz="1600" dirty="0" smtClean="0">
                <a:solidFill>
                  <a:srgbClr val="88351E"/>
                </a:solidFill>
                <a:latin typeface="Alexandria SemiBold" pitchFamily="2" charset="-78"/>
                <a:cs typeface="Alexandria SemiBold" pitchFamily="2" charset="-78"/>
              </a:rPr>
              <a:t>                         قوة في الأداء.. اقتصاد في الوقود</a:t>
            </a:r>
            <a:endParaRPr lang="ar-SA" sz="1600" dirty="0">
              <a:solidFill>
                <a:srgbClr val="88351E"/>
              </a:solidFill>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2241437" y="1562604"/>
            <a:ext cx="3936049"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18331" y="4688114"/>
            <a:ext cx="3253099" cy="2169886"/>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737" y="2155119"/>
            <a:ext cx="4848594" cy="4537622"/>
          </a:xfrm>
          <a:prstGeom prst="rect">
            <a:avLst/>
          </a:prstGeom>
        </p:spPr>
      </p:pic>
      <p:sp>
        <p:nvSpPr>
          <p:cNvPr id="19" name="Rectangle 18"/>
          <p:cNvSpPr/>
          <p:nvPr/>
        </p:nvSpPr>
        <p:spPr>
          <a:xfrm>
            <a:off x="8681218" y="2155119"/>
            <a:ext cx="2658100" cy="461024"/>
          </a:xfrm>
          <a:prstGeom prst="rect">
            <a:avLst/>
          </a:prstGeom>
        </p:spPr>
        <p:txBody>
          <a:bodyPr wrap="none">
            <a:spAutoFit/>
          </a:bodyPr>
          <a:lstStyle/>
          <a:p>
            <a:pPr algn="r" rtl="1">
              <a:lnSpc>
                <a:spcPct val="150000"/>
              </a:lnSpc>
            </a:pPr>
            <a:r>
              <a:rPr lang="ar-SA" u="sng" dirty="0">
                <a:solidFill>
                  <a:srgbClr val="C00000"/>
                </a:solidFill>
                <a:latin typeface="Alexandria SemiBold" pitchFamily="2" charset="-78"/>
                <a:cs typeface="Alexandria SemiBold" pitchFamily="2" charset="-78"/>
              </a:rPr>
              <a:t> وفقاً لوظيفة العنوان :</a:t>
            </a:r>
          </a:p>
        </p:txBody>
      </p:sp>
    </p:spTree>
    <p:extLst>
      <p:ext uri="{BB962C8B-B14F-4D97-AF65-F5344CB8AC3E}">
        <p14:creationId xmlns:p14="http://schemas.microsoft.com/office/powerpoint/2010/main" val="1806732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57658" y="1693611"/>
            <a:ext cx="8792393"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86714" y="9410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485951" y="1015987"/>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54545" y="116999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2817250" y="1838264"/>
            <a:ext cx="8306722" cy="4247317"/>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smtClean="0">
                <a:solidFill>
                  <a:schemeClr val="accent1">
                    <a:lumMod val="75000"/>
                  </a:schemeClr>
                </a:solidFill>
                <a:latin typeface="Alexandria SemiBold" pitchFamily="2" charset="-78"/>
                <a:cs typeface="Alexandria SemiBold" pitchFamily="2" charset="-78"/>
              </a:rPr>
              <a:t>العنوان </a:t>
            </a:r>
            <a:r>
              <a:rPr lang="ar-SA" dirty="0">
                <a:solidFill>
                  <a:schemeClr val="accent1">
                    <a:lumMod val="75000"/>
                  </a:schemeClr>
                </a:solidFill>
                <a:latin typeface="Alexandria SemiBold" pitchFamily="2" charset="-78"/>
                <a:cs typeface="Alexandria SemiBold" pitchFamily="2" charset="-78"/>
              </a:rPr>
              <a:t>الخبري: </a:t>
            </a:r>
            <a:r>
              <a:rPr lang="ar-SA" dirty="0" smtClean="0">
                <a:latin typeface="Alexandria SemiBold" pitchFamily="2" charset="-78"/>
                <a:cs typeface="Alexandria SemiBold" pitchFamily="2" charset="-78"/>
              </a:rPr>
              <a:t>وهو العنوان الذي يعطي معلومات عن السلعة لها أهمية واضحة بالنسبة للمستهلكين، وتتميز أساساً بالجدة والحداثة في معلوماته. ويمكن أن يتضمن العنوان على كلمات تحمل معنى الخبر، مثال: نعلن عن ـــ جديد ـــ الآن ـــ صدر حديثاً ـــ لأول مرة .</a:t>
            </a:r>
          </a:p>
          <a:p>
            <a:pPr algn="r" rtl="1">
              <a:lnSpc>
                <a:spcPct val="150000"/>
              </a:lnSpc>
            </a:pPr>
            <a:r>
              <a:rPr lang="ar-SA" dirty="0" smtClean="0">
                <a:latin typeface="Alexandria SemiBold" pitchFamily="2" charset="-78"/>
                <a:cs typeface="Alexandria SemiBold" pitchFamily="2" charset="-78"/>
              </a:rPr>
              <a:t>    هذا النوع من العناوين يستخدم مع السلع الجديدة لتقديمها إلى السوق أو عن سلع قديمة تم تحسينها أو تطويرها أو تغيير في شكلها أو العلامة التجارية، حيث تتركز الرسالة الإعلانية كلها في العنوان الخبري على أن تكون الصيغة الخبرية قابلة للتصديق وغير مبالغ فيها، </a:t>
            </a:r>
            <a:r>
              <a:rPr lang="ar-SA" dirty="0">
                <a:latin typeface="Alexandria SemiBold" pitchFamily="2" charset="-78"/>
                <a:cs typeface="Alexandria SemiBold" pitchFamily="2" charset="-78"/>
              </a:rPr>
              <a:t>مثال: </a:t>
            </a:r>
          </a:p>
          <a:p>
            <a:pPr algn="ctr" rtl="1">
              <a:lnSpc>
                <a:spcPct val="150000"/>
              </a:lnSpc>
            </a:pPr>
            <a:r>
              <a:rPr lang="ar-SA" dirty="0" smtClean="0">
                <a:solidFill>
                  <a:srgbClr val="88351E"/>
                </a:solidFill>
                <a:latin typeface="Alexandria SemiBold" pitchFamily="2" charset="-78"/>
                <a:cs typeface="Alexandria SemiBold" pitchFamily="2" charset="-78"/>
              </a:rPr>
              <a:t>في مركز إليدا لأبحاث الشعر</a:t>
            </a:r>
          </a:p>
          <a:p>
            <a:pPr algn="ctr" rtl="1">
              <a:lnSpc>
                <a:spcPct val="150000"/>
              </a:lnSpc>
            </a:pPr>
            <a:r>
              <a:rPr lang="ar-SA" dirty="0" smtClean="0">
                <a:solidFill>
                  <a:srgbClr val="88351E"/>
                </a:solidFill>
                <a:latin typeface="Alexandria SemiBold" pitchFamily="2" charset="-78"/>
                <a:cs typeface="Alexandria SemiBold" pitchFamily="2" charset="-78"/>
              </a:rPr>
              <a:t>طور صانسيلك الشامبو المناسب لنوعية شعرك</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589367" y="1200653"/>
            <a:ext cx="344444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545789"/>
            <a:ext cx="2888267" cy="3539792"/>
          </a:xfrm>
          <a:prstGeom prst="rect">
            <a:avLst/>
          </a:prstGeom>
        </p:spPr>
      </p:pic>
    </p:spTree>
    <p:extLst>
      <p:ext uri="{BB962C8B-B14F-4D97-AF65-F5344CB8AC3E}">
        <p14:creationId xmlns:p14="http://schemas.microsoft.com/office/powerpoint/2010/main" val="27442266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02857" y="1660167"/>
            <a:ext cx="8302172" cy="40297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2828" y="1047108"/>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2" y="12330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3006653" y="1927696"/>
            <a:ext cx="8082262" cy="3416320"/>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solidFill>
                  <a:schemeClr val="accent1">
                    <a:lumMod val="75000"/>
                  </a:schemeClr>
                </a:solidFill>
                <a:latin typeface="Alexandria SemiBold" pitchFamily="2" charset="-78"/>
                <a:cs typeface="Alexandria SemiBold" pitchFamily="2" charset="-78"/>
              </a:rPr>
              <a:t>العنوان الانتقائي: </a:t>
            </a:r>
            <a:r>
              <a:rPr lang="ar-SA" dirty="0">
                <a:latin typeface="Alexandria SemiBold" pitchFamily="2" charset="-78"/>
                <a:cs typeface="Alexandria SemiBold" pitchFamily="2" charset="-78"/>
              </a:rPr>
              <a:t>وهو العنوان الذي يستهدف </a:t>
            </a:r>
            <a:r>
              <a:rPr lang="ar-SA" dirty="0" smtClean="0">
                <a:latin typeface="Alexandria SemiBold" pitchFamily="2" charset="-78"/>
                <a:cs typeface="Alexandria SemiBold" pitchFamily="2" charset="-78"/>
              </a:rPr>
              <a:t>فئة محدد من المستهلكين بهدف التأثير المباشر عليهم . ويرجع اختيار العنوان الانتقائي من اعتبار أن القاريء لا يقرأ العنوان إلا إذا كان الإعلان يتعلق باهتماماته الشخصية بشكل مباشر . فاستخدام مثل هذه العناوين يؤدي إلى جذب عدد كبير من المستهلكين المرتقبين </a:t>
            </a:r>
            <a:r>
              <a:rPr lang="en-US" dirty="0" smtClean="0">
                <a:latin typeface="Alexandria SemiBold" pitchFamily="2" charset="-78"/>
                <a:cs typeface="Alexandria SemiBold" pitchFamily="2" charset="-78"/>
              </a:rPr>
              <a:t>Potential Customers</a:t>
            </a:r>
            <a:r>
              <a:rPr lang="ar-SA" dirty="0" smtClean="0">
                <a:latin typeface="Alexandria SemiBold" pitchFamily="2" charset="-78"/>
                <a:cs typeface="Alexandria SemiBold" pitchFamily="2" charset="-78"/>
              </a:rPr>
              <a:t> أكثر من الذين يمكن جذب انتباههم عن طريق العناوين العامة، مثال:</a:t>
            </a:r>
          </a:p>
          <a:p>
            <a:pPr algn="ctr" rtl="1">
              <a:lnSpc>
                <a:spcPct val="150000"/>
              </a:lnSpc>
            </a:pPr>
            <a:r>
              <a:rPr lang="ar-SA" dirty="0" smtClean="0">
                <a:solidFill>
                  <a:srgbClr val="88351E"/>
                </a:solidFill>
                <a:latin typeface="Alexandria SemiBold" pitchFamily="2" charset="-78"/>
                <a:cs typeface="Alexandria SemiBold" pitchFamily="2" charset="-78"/>
              </a:rPr>
              <a:t>إلى مرضى السكر</a:t>
            </a:r>
          </a:p>
          <a:p>
            <a:pPr algn="ctr" rtl="1">
              <a:lnSpc>
                <a:spcPct val="150000"/>
              </a:lnSpc>
            </a:pPr>
            <a:r>
              <a:rPr lang="ar-SA" dirty="0" smtClean="0">
                <a:solidFill>
                  <a:srgbClr val="88351E"/>
                </a:solidFill>
                <a:latin typeface="Alexandria SemiBold" pitchFamily="2" charset="-78"/>
                <a:cs typeface="Alexandria SemiBold" pitchFamily="2" charset="-78"/>
              </a:rPr>
              <a:t>أول جهاز في مصر يقيس السكر في المنزل </a:t>
            </a:r>
          </a:p>
        </p:txBody>
      </p:sp>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63889" y="4609983"/>
            <a:ext cx="3832924" cy="2387930"/>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346764" y="1162524"/>
            <a:ext cx="344444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pic>
        <p:nvPicPr>
          <p:cNvPr id="14" name="Picture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3889" y="2132950"/>
            <a:ext cx="2906047" cy="2424733"/>
          </a:xfrm>
          <a:prstGeom prst="rect">
            <a:avLst/>
          </a:prstGeom>
        </p:spPr>
      </p:pic>
    </p:spTree>
    <p:extLst>
      <p:ext uri="{BB962C8B-B14F-4D97-AF65-F5344CB8AC3E}">
        <p14:creationId xmlns:p14="http://schemas.microsoft.com/office/powerpoint/2010/main" val="4838792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01749" y="1601121"/>
            <a:ext cx="8582251" cy="45674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3101749" y="1721477"/>
            <a:ext cx="8418286" cy="4247317"/>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(4) </a:t>
            </a:r>
            <a:r>
              <a:rPr lang="ar-SA" dirty="0">
                <a:solidFill>
                  <a:srgbClr val="C00000"/>
                </a:solidFill>
                <a:latin typeface="Alexandria SemiBold" pitchFamily="2" charset="-78"/>
                <a:cs typeface="Alexandria SemiBold" pitchFamily="2" charset="-78"/>
              </a:rPr>
              <a:t>وفقاً </a:t>
            </a:r>
            <a:r>
              <a:rPr lang="ar-SA" dirty="0" smtClean="0">
                <a:solidFill>
                  <a:srgbClr val="C00000"/>
                </a:solidFill>
                <a:latin typeface="Alexandria SemiBold" pitchFamily="2" charset="-78"/>
                <a:cs typeface="Alexandria SemiBold" pitchFamily="2" charset="-78"/>
              </a:rPr>
              <a:t>لشكل </a:t>
            </a:r>
            <a:r>
              <a:rPr lang="ar-SA" dirty="0">
                <a:solidFill>
                  <a:srgbClr val="C00000"/>
                </a:solidFill>
                <a:latin typeface="Alexandria SemiBold" pitchFamily="2" charset="-78"/>
                <a:cs typeface="Alexandria SemiBold" pitchFamily="2" charset="-78"/>
              </a:rPr>
              <a:t>العنوان </a:t>
            </a:r>
            <a:r>
              <a:rPr lang="ar-SA" dirty="0" smtClean="0">
                <a:solidFill>
                  <a:srgbClr val="C00000"/>
                </a:solidFill>
                <a:latin typeface="Alexandria SemiBold" pitchFamily="2" charset="-78"/>
                <a:cs typeface="Alexandria SemiBold" pitchFamily="2" charset="-78"/>
              </a:rPr>
              <a:t>: </a:t>
            </a:r>
            <a:r>
              <a:rPr lang="en-US" dirty="0" smtClean="0">
                <a:solidFill>
                  <a:srgbClr val="C00000"/>
                </a:solidFill>
                <a:latin typeface="Alexandria SemiBold" pitchFamily="2" charset="-78"/>
                <a:cs typeface="Alexandria SemiBold" pitchFamily="2" charset="-78"/>
              </a:rPr>
              <a:t>Format</a:t>
            </a:r>
            <a:endParaRPr lang="ar-SA" dirty="0">
              <a:solidFill>
                <a:srgbClr val="C00000"/>
              </a:solidFill>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شكل العنوان: يقصد به </a:t>
            </a:r>
            <a:r>
              <a:rPr lang="ar-SA" dirty="0" smtClean="0">
                <a:latin typeface="Alexandria SemiBold" pitchFamily="2" charset="-78"/>
                <a:cs typeface="Alexandria SemiBold" pitchFamily="2" charset="-78"/>
              </a:rPr>
              <a:t>شكل صياغة مضمون </a:t>
            </a:r>
            <a:r>
              <a:rPr lang="ar-SA" dirty="0">
                <a:latin typeface="Alexandria SemiBold" pitchFamily="2" charset="-78"/>
                <a:cs typeface="Alexandria SemiBold" pitchFamily="2" charset="-78"/>
              </a:rPr>
              <a:t>العنوان </a:t>
            </a:r>
            <a:r>
              <a:rPr lang="ar-SA" dirty="0" smtClean="0">
                <a:latin typeface="Alexandria SemiBold" pitchFamily="2" charset="-78"/>
                <a:cs typeface="Alexandria SemiBold" pitchFamily="2" charset="-78"/>
              </a:rPr>
              <a:t>لتحقيق أهدافه </a:t>
            </a:r>
            <a:r>
              <a:rPr lang="ar-SA" dirty="0">
                <a:latin typeface="Alexandria SemiBold" pitchFamily="2" charset="-78"/>
                <a:cs typeface="Alexandria SemiBold" pitchFamily="2" charset="-78"/>
              </a:rPr>
              <a:t>المرجوه.</a:t>
            </a:r>
          </a:p>
          <a:p>
            <a:pPr marL="342900" indent="-342900" algn="r" rtl="1">
              <a:lnSpc>
                <a:spcPct val="150000"/>
              </a:lnSpc>
              <a:buFont typeface="+mj-lt"/>
              <a:buAutoNum type="arabicPeriod"/>
            </a:pPr>
            <a:r>
              <a:rPr lang="ar-SA" dirty="0" smtClean="0">
                <a:solidFill>
                  <a:schemeClr val="accent1">
                    <a:lumMod val="75000"/>
                  </a:schemeClr>
                </a:solidFill>
                <a:latin typeface="Alexandria SemiBold" pitchFamily="2" charset="-78"/>
                <a:cs typeface="Alexandria SemiBold" pitchFamily="2" charset="-78"/>
              </a:rPr>
              <a:t>العنوان الاستفهامي: </a:t>
            </a:r>
            <a:r>
              <a:rPr lang="ar-SA" dirty="0" smtClean="0">
                <a:latin typeface="Alexandria SemiBold" pitchFamily="2" charset="-78"/>
                <a:cs typeface="Alexandria SemiBold" pitchFamily="2" charset="-78"/>
              </a:rPr>
              <a:t>وهو عنوان يكون عبارة عن سؤال، ولا يجب أن يكون السؤال مقتصراً على اهتمامات فئة محدد من الجمهور، وتظهر الإجابة في محتويات الرسالة الإعلانية أو العناوين </a:t>
            </a:r>
            <a:r>
              <a:rPr lang="ar-SA" dirty="0">
                <a:latin typeface="Alexandria SemiBold" pitchFamily="2" charset="-78"/>
                <a:cs typeface="Alexandria SemiBold" pitchFamily="2" charset="-78"/>
              </a:rPr>
              <a:t>الفرعية. </a:t>
            </a:r>
            <a:r>
              <a:rPr lang="ar-SA" dirty="0" smtClean="0">
                <a:latin typeface="Alexandria SemiBold" pitchFamily="2" charset="-78"/>
                <a:cs typeface="Alexandria SemiBold" pitchFamily="2" charset="-78"/>
              </a:rPr>
              <a:t>ويعد العنوان الاستفهامي </a:t>
            </a:r>
            <a:r>
              <a:rPr lang="ar-SA" dirty="0">
                <a:latin typeface="Alexandria SemiBold" pitchFamily="2" charset="-78"/>
                <a:cs typeface="Alexandria SemiBold" pitchFamily="2" charset="-78"/>
              </a:rPr>
              <a:t>أحد الطرق الناجحة في كتابة </a:t>
            </a:r>
            <a:r>
              <a:rPr lang="ar-SA" dirty="0" smtClean="0">
                <a:latin typeface="Alexandria SemiBold" pitchFamily="2" charset="-78"/>
                <a:cs typeface="Alexandria SemiBold" pitchFamily="2" charset="-78"/>
              </a:rPr>
              <a:t>العناوين</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التي </a:t>
            </a:r>
            <a:r>
              <a:rPr lang="ar-SA" dirty="0">
                <a:latin typeface="Alexandria SemiBold" pitchFamily="2" charset="-78"/>
                <a:cs typeface="Alexandria SemiBold" pitchFamily="2" charset="-78"/>
              </a:rPr>
              <a:t>تؤدي إلى زيادة انقرائية العنوان والوصول له، وجذب الانتباه إلى </a:t>
            </a:r>
            <a:r>
              <a:rPr lang="ar-SA" dirty="0" smtClean="0">
                <a:latin typeface="Alexandria SemiBold" pitchFamily="2" charset="-78"/>
                <a:cs typeface="Alexandria SemiBold" pitchFamily="2" charset="-78"/>
              </a:rPr>
              <a:t>الإعلان.</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وعادة ما يبدأ بأداة استفهام مثل : كم مرة ــ كيف ـــ لماذا ـــ أي ــــ ما ـــ هل ؟ </a:t>
            </a:r>
          </a:p>
          <a:p>
            <a:pPr algn="ctr" rtl="1">
              <a:lnSpc>
                <a:spcPct val="150000"/>
              </a:lnSpc>
            </a:pPr>
            <a:r>
              <a:rPr lang="ar-SA" dirty="0" smtClean="0">
                <a:latin typeface="Alexandria SemiBold" pitchFamily="2" charset="-78"/>
                <a:cs typeface="Alexandria SemiBold" pitchFamily="2" charset="-78"/>
              </a:rPr>
              <a:t>مثال عنوان إعلان فوركس:    </a:t>
            </a:r>
            <a:r>
              <a:rPr lang="ar-SA" dirty="0">
                <a:solidFill>
                  <a:srgbClr val="88351E"/>
                </a:solidFill>
                <a:latin typeface="Alexandria SemiBold" pitchFamily="2" charset="-78"/>
                <a:cs typeface="Alexandria SemiBold" pitchFamily="2" charset="-78"/>
              </a:rPr>
              <a:t>هل تريد زيادة أرباحك</a:t>
            </a:r>
            <a:r>
              <a:rPr lang="ar-SA" dirty="0" smtClean="0">
                <a:solidFill>
                  <a:srgbClr val="88351E"/>
                </a:solidFill>
                <a:latin typeface="Alexandria SemiBold" pitchFamily="2" charset="-78"/>
                <a:cs typeface="Alexandria SemiBold" pitchFamily="2" charset="-78"/>
              </a:rPr>
              <a:t>؟</a:t>
            </a:r>
          </a:p>
        </p:txBody>
      </p:sp>
      <p:pic>
        <p:nvPicPr>
          <p:cNvPr id="3" name="Picture 2"/>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423521" y="2259290"/>
            <a:ext cx="4731657" cy="4227382"/>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304662" y="1093290"/>
            <a:ext cx="344444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3560559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78965" y="1759015"/>
            <a:ext cx="6835272" cy="37564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4334721" y="2299272"/>
            <a:ext cx="6835271" cy="2954014"/>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smtClean="0">
                <a:solidFill>
                  <a:schemeClr val="accent1">
                    <a:lumMod val="75000"/>
                  </a:schemeClr>
                </a:solidFill>
                <a:latin typeface="Alexandria SemiBold" pitchFamily="2" charset="-78"/>
                <a:cs typeface="Alexandria SemiBold" pitchFamily="2" charset="-78"/>
              </a:rPr>
              <a:t>العنوان الذي </a:t>
            </a:r>
            <a:r>
              <a:rPr lang="ar-SA" dirty="0">
                <a:solidFill>
                  <a:schemeClr val="accent1">
                    <a:lumMod val="75000"/>
                  </a:schemeClr>
                </a:solidFill>
                <a:latin typeface="Alexandria SemiBold" pitchFamily="2" charset="-78"/>
                <a:cs typeface="Alexandria SemiBold" pitchFamily="2" charset="-78"/>
              </a:rPr>
              <a:t>يستخدم الكلمات المفتاحية </a:t>
            </a:r>
            <a:r>
              <a:rPr lang="en-US" dirty="0">
                <a:solidFill>
                  <a:schemeClr val="accent1">
                    <a:lumMod val="75000"/>
                  </a:schemeClr>
                </a:solidFill>
                <a:latin typeface="Alexandria SemiBold" pitchFamily="2" charset="-78"/>
                <a:cs typeface="Alexandria SemiBold" pitchFamily="2" charset="-78"/>
              </a:rPr>
              <a:t>Key Words</a:t>
            </a:r>
            <a:r>
              <a:rPr lang="ar-SA" dirty="0">
                <a:solidFill>
                  <a:schemeClr val="accent1">
                    <a:lumMod val="75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يُعد است</a:t>
            </a:r>
            <a:r>
              <a:rPr lang="ar-SA" dirty="0" smtClean="0">
                <a:latin typeface="Alexandria SemiBold" pitchFamily="2" charset="-78"/>
                <a:cs typeface="Alexandria SemiBold" pitchFamily="2" charset="-78"/>
              </a:rPr>
              <a:t>خدام الكلمات المفتاحية في العنوان أحد الطرق الناجحة في كتابة العناوين لجذب الانتباه ، على أن يكتب النص بطريقة سليمة وملاءمة. ومن الكلمات المفتاحية في عناوين الإعلانات التي يتم كتابتها بطريقة تلفت الانتباه منها:</a:t>
            </a:r>
          </a:p>
          <a:p>
            <a:pPr algn="ctr" rtl="1">
              <a:lnSpc>
                <a:spcPct val="150000"/>
              </a:lnSpc>
            </a:pPr>
            <a:r>
              <a:rPr lang="ar-SA" dirty="0" smtClean="0">
                <a:latin typeface="Alexandria SemiBold" pitchFamily="2" charset="-78"/>
                <a:cs typeface="Alexandria SemiBold" pitchFamily="2" charset="-78"/>
              </a:rPr>
              <a:t> </a:t>
            </a:r>
            <a:r>
              <a:rPr lang="ar-SA" u="sng" dirty="0" smtClean="0">
                <a:solidFill>
                  <a:srgbClr val="88351E"/>
                </a:solidFill>
                <a:latin typeface="Alexandria SemiBold" pitchFamily="2" charset="-78"/>
                <a:cs typeface="Alexandria SemiBold" pitchFamily="2" charset="-78"/>
              </a:rPr>
              <a:t>لأن </a:t>
            </a:r>
            <a:r>
              <a:rPr lang="ar-SA" dirty="0" smtClean="0">
                <a:latin typeface="Alexandria SemiBold" pitchFamily="2" charset="-78"/>
                <a:cs typeface="Alexandria SemiBold" pitchFamily="2" charset="-78"/>
              </a:rPr>
              <a:t>حياتك تهمنا فكرنا من أجلك </a:t>
            </a:r>
            <a:endParaRPr lang="ar-SA" dirty="0">
              <a:latin typeface="Alexandria SemiBold" pitchFamily="2" charset="-78"/>
              <a:cs typeface="Alexandria SemiBold" pitchFamily="2" charset="-78"/>
            </a:endParaRPr>
          </a:p>
          <a:p>
            <a:pPr algn="ctr" rtl="1">
              <a:lnSpc>
                <a:spcPct val="150000"/>
              </a:lnSpc>
            </a:pPr>
            <a:r>
              <a:rPr lang="ar-SA" dirty="0" smtClean="0">
                <a:latin typeface="Alexandria SemiBold" pitchFamily="2" charset="-78"/>
                <a:cs typeface="Alexandria SemiBold" pitchFamily="2" charset="-78"/>
              </a:rPr>
              <a:t> </a:t>
            </a:r>
            <a:r>
              <a:rPr lang="ar-SA" dirty="0" smtClean="0">
                <a:solidFill>
                  <a:srgbClr val="88351E"/>
                </a:solidFill>
                <a:latin typeface="Alexandria SemiBold" pitchFamily="2" charset="-78"/>
                <a:cs typeface="Alexandria SemiBold" pitchFamily="2" charset="-78"/>
              </a:rPr>
              <a:t>حقائق لابد أن تعرفها عن</a:t>
            </a:r>
            <a:r>
              <a:rPr lang="ar-SA" dirty="0" smtClean="0">
                <a:latin typeface="Alexandria SemiBold" pitchFamily="2" charset="-78"/>
                <a:cs typeface="Alexandria SemiBold" pitchFamily="2" charset="-78"/>
              </a:rPr>
              <a:t> العناية بالبشرة </a:t>
            </a:r>
            <a:endParaRPr lang="ar-SA" dirty="0" smtClean="0">
              <a:solidFill>
                <a:srgbClr val="C00000"/>
              </a:solidFill>
              <a:latin typeface="Alexandria SemiBold" pitchFamily="2" charset="-78"/>
              <a:cs typeface="Alexandria SemiBold" pitchFamily="2" charset="-78"/>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1456" y="2206191"/>
            <a:ext cx="4093029" cy="4407376"/>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304662" y="1093290"/>
            <a:ext cx="344444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sp>
        <p:nvSpPr>
          <p:cNvPr id="14" name="Rectangle 13"/>
          <p:cNvSpPr/>
          <p:nvPr/>
        </p:nvSpPr>
        <p:spPr>
          <a:xfrm>
            <a:off x="7709551" y="1780293"/>
            <a:ext cx="3389069" cy="461024"/>
          </a:xfrm>
          <a:prstGeom prst="rect">
            <a:avLst/>
          </a:prstGeom>
        </p:spPr>
        <p:txBody>
          <a:bodyPr wrap="none">
            <a:spAutoFit/>
          </a:bodyPr>
          <a:lstStyle/>
          <a:p>
            <a:pPr algn="r" rtl="1">
              <a:lnSpc>
                <a:spcPct val="150000"/>
              </a:lnSpc>
            </a:pPr>
            <a:r>
              <a:rPr lang="ar-SA" u="sng" dirty="0" smtClean="0">
                <a:solidFill>
                  <a:srgbClr val="C00000"/>
                </a:solidFill>
                <a:latin typeface="Alexandria SemiBold" pitchFamily="2" charset="-78"/>
                <a:cs typeface="Alexandria SemiBold" pitchFamily="2" charset="-78"/>
              </a:rPr>
              <a:t>وفقاً </a:t>
            </a:r>
            <a:r>
              <a:rPr lang="ar-SA" u="sng" dirty="0">
                <a:solidFill>
                  <a:srgbClr val="C00000"/>
                </a:solidFill>
                <a:latin typeface="Alexandria SemiBold" pitchFamily="2" charset="-78"/>
                <a:cs typeface="Alexandria SemiBold" pitchFamily="2" charset="-78"/>
              </a:rPr>
              <a:t>لشكل العنوان : </a:t>
            </a:r>
            <a:r>
              <a:rPr lang="en-US" u="sng" dirty="0">
                <a:solidFill>
                  <a:srgbClr val="C00000"/>
                </a:solidFill>
                <a:latin typeface="Alexandria SemiBold" pitchFamily="2" charset="-78"/>
                <a:cs typeface="Alexandria SemiBold" pitchFamily="2" charset="-78"/>
              </a:rPr>
              <a:t>Format</a:t>
            </a:r>
            <a:endParaRPr lang="ar-SA" u="sng"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70779345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131170" y="1804934"/>
            <a:ext cx="7110662" cy="43801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4131170" y="2141763"/>
            <a:ext cx="7110662" cy="3831818"/>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smtClean="0">
                <a:solidFill>
                  <a:schemeClr val="accent1">
                    <a:lumMod val="75000"/>
                  </a:schemeClr>
                </a:solidFill>
                <a:latin typeface="Alexandria SemiBold" pitchFamily="2" charset="-78"/>
                <a:cs typeface="Alexandria SemiBold" pitchFamily="2" charset="-78"/>
              </a:rPr>
              <a:t>العنوان بصيغة الأمر </a:t>
            </a:r>
            <a:r>
              <a:rPr lang="en-US" dirty="0" smtClean="0">
                <a:solidFill>
                  <a:schemeClr val="accent1">
                    <a:lumMod val="75000"/>
                  </a:schemeClr>
                </a:solidFill>
                <a:latin typeface="Alexandria SemiBold" pitchFamily="2" charset="-78"/>
                <a:cs typeface="Alexandria SemiBold" pitchFamily="2" charset="-78"/>
              </a:rPr>
              <a:t>Command Headline</a:t>
            </a:r>
            <a:r>
              <a:rPr lang="ar-SA" dirty="0" smtClean="0">
                <a:solidFill>
                  <a:schemeClr val="accent1">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وهو العنوان الذي يوجه أو يأمر أو يقترح على المستهلك أن يشتري أو يُجرب أو يفعل شيئاً باعتبار أن ذلك تأكيداً للفكرة الإعلانية، وأن التكرار يدفع القاريء إلى الحركة، ولتأكيد الأمر الخاص بضرورة تحرك القاريء، فإن هذه العناوين تشرح المزايا التي يمكن أن تعود عليه من اتباع اقتراحات الإعلان، ومن أمثلتها:</a:t>
            </a:r>
          </a:p>
          <a:p>
            <a:pPr algn="ctr" rtl="1">
              <a:lnSpc>
                <a:spcPct val="150000"/>
              </a:lnSpc>
            </a:pPr>
            <a:r>
              <a:rPr lang="ar-SA" dirty="0" smtClean="0">
                <a:solidFill>
                  <a:srgbClr val="C00000"/>
                </a:solidFill>
                <a:latin typeface="Alexandria SemiBold" pitchFamily="2" charset="-78"/>
                <a:cs typeface="Alexandria SemiBold" pitchFamily="2" charset="-78"/>
              </a:rPr>
              <a:t>انطلقي بحرية مع عطر .....</a:t>
            </a:r>
          </a:p>
          <a:p>
            <a:pPr algn="ctr" rtl="1">
              <a:lnSpc>
                <a:spcPct val="150000"/>
              </a:lnSpc>
            </a:pPr>
            <a:r>
              <a:rPr lang="ar-SA" dirty="0" smtClean="0">
                <a:solidFill>
                  <a:srgbClr val="C00000"/>
                </a:solidFill>
                <a:latin typeface="Alexandria SemiBold" pitchFamily="2" charset="-78"/>
                <a:cs typeface="Alexandria SemiBold" pitchFamily="2" charset="-78"/>
              </a:rPr>
              <a:t>اشتري بيتزا واحصل على الثانية مجاناً</a:t>
            </a:r>
          </a:p>
          <a:p>
            <a:pPr algn="ctr" rtl="1">
              <a:lnSpc>
                <a:spcPct val="150000"/>
              </a:lnSpc>
            </a:pPr>
            <a:r>
              <a:rPr lang="ar-SA" dirty="0" smtClean="0">
                <a:solidFill>
                  <a:srgbClr val="C00000"/>
                </a:solidFill>
                <a:latin typeface="Alexandria SemiBold" pitchFamily="2" charset="-78"/>
                <a:cs typeface="Alexandria SemiBold" pitchFamily="2" charset="-78"/>
              </a:rPr>
              <a:t>اشرب شاي الكبوس وتمتع بالنكهة الأصلية</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380" y="4392552"/>
            <a:ext cx="3867841" cy="2445230"/>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600" y="2168262"/>
            <a:ext cx="3869621" cy="2157424"/>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249001" y="1210019"/>
            <a:ext cx="344444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sp>
        <p:nvSpPr>
          <p:cNvPr id="8" name="Rectangle 7"/>
          <p:cNvSpPr/>
          <p:nvPr/>
        </p:nvSpPr>
        <p:spPr>
          <a:xfrm>
            <a:off x="8129537" y="1780293"/>
            <a:ext cx="2969083" cy="419987"/>
          </a:xfrm>
          <a:prstGeom prst="rect">
            <a:avLst/>
          </a:prstGeom>
        </p:spPr>
        <p:txBody>
          <a:bodyPr wrap="none">
            <a:spAutoFit/>
          </a:bodyPr>
          <a:lstStyle/>
          <a:p>
            <a:pPr algn="r" rtl="1">
              <a:lnSpc>
                <a:spcPct val="150000"/>
              </a:lnSpc>
            </a:pPr>
            <a:r>
              <a:rPr lang="ar-SA" sz="1600" u="sng" dirty="0" smtClean="0">
                <a:solidFill>
                  <a:srgbClr val="C00000"/>
                </a:solidFill>
                <a:latin typeface="Alexandria SemiBold" pitchFamily="2" charset="-78"/>
                <a:cs typeface="Alexandria SemiBold" pitchFamily="2" charset="-78"/>
              </a:rPr>
              <a:t>وفقاً </a:t>
            </a:r>
            <a:r>
              <a:rPr lang="ar-SA" sz="1600" u="sng" dirty="0">
                <a:solidFill>
                  <a:srgbClr val="C00000"/>
                </a:solidFill>
                <a:latin typeface="Alexandria SemiBold" pitchFamily="2" charset="-78"/>
                <a:cs typeface="Alexandria SemiBold" pitchFamily="2" charset="-78"/>
              </a:rPr>
              <a:t>لشكل العنوان : </a:t>
            </a:r>
            <a:r>
              <a:rPr lang="en-US" sz="1600" u="sng" dirty="0">
                <a:solidFill>
                  <a:srgbClr val="C00000"/>
                </a:solidFill>
                <a:latin typeface="Alexandria SemiBold" pitchFamily="2" charset="-78"/>
                <a:cs typeface="Alexandria SemiBold" pitchFamily="2" charset="-78"/>
              </a:rPr>
              <a:t>Format</a:t>
            </a:r>
            <a:endParaRPr lang="ar-SA" sz="1600" u="sng"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18904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118816" y="1701343"/>
            <a:ext cx="6853983" cy="39737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3730170" y="2107567"/>
            <a:ext cx="7101249" cy="3416320"/>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solidFill>
                  <a:schemeClr val="accent1">
                    <a:lumMod val="75000"/>
                  </a:schemeClr>
                </a:solidFill>
                <a:latin typeface="Alexandria SemiBold" pitchFamily="2" charset="-78"/>
                <a:cs typeface="Alexandria SemiBold" pitchFamily="2" charset="-78"/>
              </a:rPr>
              <a:t>العنوان الفضولي: </a:t>
            </a:r>
            <a:r>
              <a:rPr lang="ar-SA" dirty="0">
                <a:latin typeface="Alexandria SemiBold" pitchFamily="2" charset="-78"/>
                <a:cs typeface="Alexandria SemiBold" pitchFamily="2" charset="-78"/>
              </a:rPr>
              <a:t>وهو عنوان يثير حب استطلاع المُستخدم </a:t>
            </a:r>
            <a:r>
              <a:rPr lang="ar-SA" dirty="0" smtClean="0">
                <a:latin typeface="Alexandria SemiBold" pitchFamily="2" charset="-78"/>
                <a:cs typeface="Alexandria SemiBold" pitchFamily="2" charset="-78"/>
              </a:rPr>
              <a:t>وفضوله، حيث </a:t>
            </a:r>
            <a:r>
              <a:rPr lang="ar-SA" dirty="0">
                <a:latin typeface="Alexandria SemiBold" pitchFamily="2" charset="-78"/>
                <a:cs typeface="Alexandria SemiBold" pitchFamily="2" charset="-78"/>
              </a:rPr>
              <a:t>يستخدم </a:t>
            </a:r>
            <a:r>
              <a:rPr lang="ar-SA" dirty="0" smtClean="0">
                <a:latin typeface="Alexandria SemiBold" pitchFamily="2" charset="-78"/>
                <a:cs typeface="Alexandria SemiBold" pitchFamily="2" charset="-78"/>
              </a:rPr>
              <a:t>الكاتب كلمات تتسم بالغموض ولا تكشف عن موضوع الإعلان؛ بهدف إثارة فضول المستخدم وإجباره على تكملة بقية عناصر الإعلان، حتى يعرف المحتوى الذي يشير إليه العنوان. ويجب أن تكون مثل هذه العناوين مرتبطة ارتباطاً وثيقاً ومباشراً بالنص الإعلاني، مثال:</a:t>
            </a:r>
          </a:p>
          <a:p>
            <a:pPr algn="ctr" rtl="1">
              <a:lnSpc>
                <a:spcPct val="150000"/>
              </a:lnSpc>
            </a:pPr>
            <a:r>
              <a:rPr lang="ar-SA" dirty="0" smtClean="0">
                <a:solidFill>
                  <a:srgbClr val="C00000"/>
                </a:solidFill>
                <a:latin typeface="Alexandria SemiBold" pitchFamily="2" charset="-78"/>
                <a:cs typeface="Alexandria SemiBold" pitchFamily="2" charset="-78"/>
              </a:rPr>
              <a:t>1 + 1 = 5 طبعاً ممكن</a:t>
            </a:r>
          </a:p>
          <a:p>
            <a:pPr algn="ctr" rtl="1">
              <a:lnSpc>
                <a:spcPct val="150000"/>
              </a:lnSpc>
            </a:pPr>
            <a:r>
              <a:rPr lang="ar-SA" dirty="0" smtClean="0">
                <a:solidFill>
                  <a:srgbClr val="C00000"/>
                </a:solidFill>
                <a:latin typeface="Alexandria SemiBold" pitchFamily="2" charset="-78"/>
                <a:cs typeface="Alexandria SemiBold" pitchFamily="2" charset="-78"/>
              </a:rPr>
              <a:t>كيس تانج مع لتر مياة بيعمل 5 كاسات </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597" y="2155119"/>
            <a:ext cx="3915616" cy="4212042"/>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249001" y="1210019"/>
            <a:ext cx="344444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sp>
        <p:nvSpPr>
          <p:cNvPr id="14" name="Rectangle 13"/>
          <p:cNvSpPr/>
          <p:nvPr/>
        </p:nvSpPr>
        <p:spPr>
          <a:xfrm>
            <a:off x="7818794" y="1708285"/>
            <a:ext cx="2969083" cy="419987"/>
          </a:xfrm>
          <a:prstGeom prst="rect">
            <a:avLst/>
          </a:prstGeom>
        </p:spPr>
        <p:txBody>
          <a:bodyPr wrap="none">
            <a:spAutoFit/>
          </a:bodyPr>
          <a:lstStyle/>
          <a:p>
            <a:pPr algn="r" rtl="1">
              <a:lnSpc>
                <a:spcPct val="150000"/>
              </a:lnSpc>
            </a:pPr>
            <a:r>
              <a:rPr lang="ar-SA" sz="1600" u="sng" dirty="0" smtClean="0">
                <a:solidFill>
                  <a:srgbClr val="C00000"/>
                </a:solidFill>
                <a:latin typeface="Alexandria SemiBold" pitchFamily="2" charset="-78"/>
                <a:cs typeface="Alexandria SemiBold" pitchFamily="2" charset="-78"/>
              </a:rPr>
              <a:t>وفقاً </a:t>
            </a:r>
            <a:r>
              <a:rPr lang="ar-SA" sz="1600" u="sng" dirty="0">
                <a:solidFill>
                  <a:srgbClr val="C00000"/>
                </a:solidFill>
                <a:latin typeface="Alexandria SemiBold" pitchFamily="2" charset="-78"/>
                <a:cs typeface="Alexandria SemiBold" pitchFamily="2" charset="-78"/>
              </a:rPr>
              <a:t>لشكل العنوان : </a:t>
            </a:r>
            <a:r>
              <a:rPr lang="en-US" sz="1600" u="sng" dirty="0">
                <a:solidFill>
                  <a:srgbClr val="C00000"/>
                </a:solidFill>
                <a:latin typeface="Alexandria SemiBold" pitchFamily="2" charset="-78"/>
                <a:cs typeface="Alexandria SemiBold" pitchFamily="2" charset="-78"/>
              </a:rPr>
              <a:t>Format</a:t>
            </a:r>
            <a:endParaRPr lang="ar-SA" sz="1600" u="sng"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1339718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73714" y="1701343"/>
            <a:ext cx="7707086"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4045585" y="2101396"/>
            <a:ext cx="7333615" cy="4247317"/>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smtClean="0">
                <a:solidFill>
                  <a:schemeClr val="accent1">
                    <a:lumMod val="75000"/>
                  </a:schemeClr>
                </a:solidFill>
                <a:latin typeface="Alexandria SemiBold" pitchFamily="2" charset="-78"/>
                <a:cs typeface="Alexandria SemiBold" pitchFamily="2" charset="-78"/>
              </a:rPr>
              <a:t>العنوان الاستشهادي </a:t>
            </a:r>
            <a:r>
              <a:rPr lang="en-US" dirty="0" smtClean="0">
                <a:solidFill>
                  <a:schemeClr val="accent1">
                    <a:lumMod val="75000"/>
                  </a:schemeClr>
                </a:solidFill>
                <a:latin typeface="Alexandria SemiBold" pitchFamily="2" charset="-78"/>
                <a:cs typeface="Alexandria SemiBold" pitchFamily="2" charset="-78"/>
              </a:rPr>
              <a:t>Testimonial Headline</a:t>
            </a:r>
            <a:r>
              <a:rPr lang="ar-SA" dirty="0" smtClean="0">
                <a:solidFill>
                  <a:schemeClr val="accent1">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وفيه تقوم شخصية مشهورة أو متخصصة أو عادية بذكر مزايا السلعة أو الخدمة المُعلن عنها، على أساس أنها تستخدمها أو تُقبل عليها ، وبالتالي تزيد من جاذبية العنوان وقدرته على إثارة اهتمام القاريء، خاصة إذا اختتم العنوان أو الإعلان بتوقيع الشخصية لاسيما إذا كانت مشهورة؛ لأنها تكتسب ثقة ومصداقية من قِبل المستهلك، ومن أمثلتها:</a:t>
            </a:r>
          </a:p>
          <a:p>
            <a:pPr algn="ctr" rtl="1">
              <a:lnSpc>
                <a:spcPct val="150000"/>
              </a:lnSpc>
            </a:pPr>
            <a:r>
              <a:rPr lang="ar-SA" dirty="0" smtClean="0">
                <a:solidFill>
                  <a:srgbClr val="C00000"/>
                </a:solidFill>
                <a:latin typeface="Alexandria SemiBold" pitchFamily="2" charset="-78"/>
                <a:cs typeface="Alexandria SemiBold" pitchFamily="2" charset="-78"/>
              </a:rPr>
              <a:t>     </a:t>
            </a:r>
            <a:r>
              <a:rPr lang="ar-SA" dirty="0" smtClean="0">
                <a:solidFill>
                  <a:schemeClr val="accent6">
                    <a:lumMod val="75000"/>
                  </a:schemeClr>
                </a:solidFill>
                <a:latin typeface="Alexandria SemiBold" pitchFamily="2" charset="-78"/>
                <a:cs typeface="Alexandria SemiBold" pitchFamily="2" charset="-78"/>
              </a:rPr>
              <a:t>كلورتس ... يخلي بقك يتكلم كويس عنك            أحمد حلمى</a:t>
            </a:r>
          </a:p>
          <a:p>
            <a:pPr algn="ctr" rtl="1">
              <a:lnSpc>
                <a:spcPct val="150000"/>
              </a:lnSpc>
            </a:pPr>
            <a:r>
              <a:rPr lang="ar-SA" dirty="0" smtClean="0">
                <a:solidFill>
                  <a:schemeClr val="accent1">
                    <a:lumMod val="50000"/>
                  </a:schemeClr>
                </a:solidFill>
                <a:latin typeface="Alexandria SemiBold" pitchFamily="2" charset="-78"/>
                <a:cs typeface="Alexandria SemiBold" pitchFamily="2" charset="-78"/>
              </a:rPr>
              <a:t>طبعاً ممكن أن تحصل على خدماتنا المصرفية يوم عطلتك</a:t>
            </a:r>
          </a:p>
          <a:p>
            <a:pPr algn="ctr" rtl="1">
              <a:lnSpc>
                <a:spcPct val="150000"/>
              </a:lnSpc>
            </a:pPr>
            <a:r>
              <a:rPr lang="ar-SA" dirty="0">
                <a:solidFill>
                  <a:schemeClr val="accent1">
                    <a:lumMod val="50000"/>
                  </a:schemeClr>
                </a:solidFill>
                <a:latin typeface="Alexandria SemiBold" pitchFamily="2" charset="-78"/>
                <a:cs typeface="Alexandria SemiBold" pitchFamily="2" charset="-78"/>
              </a:rPr>
              <a:t> </a:t>
            </a:r>
            <a:r>
              <a:rPr lang="ar-SA" dirty="0" smtClean="0">
                <a:solidFill>
                  <a:schemeClr val="accent1">
                    <a:lumMod val="50000"/>
                  </a:schemeClr>
                </a:solidFill>
                <a:latin typeface="Alexandria SemiBold" pitchFamily="2" charset="-78"/>
                <a:cs typeface="Alexandria SemiBold" pitchFamily="2" charset="-78"/>
              </a:rPr>
              <a:t>                                                                                     ( ........ مدير بنك)</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60" y="2496581"/>
            <a:ext cx="3712262" cy="3797954"/>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249001" y="1210019"/>
            <a:ext cx="344444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sp>
        <p:nvSpPr>
          <p:cNvPr id="14" name="Rectangle 13"/>
          <p:cNvSpPr/>
          <p:nvPr/>
        </p:nvSpPr>
        <p:spPr>
          <a:xfrm>
            <a:off x="7712392" y="1709173"/>
            <a:ext cx="3389069" cy="461024"/>
          </a:xfrm>
          <a:prstGeom prst="rect">
            <a:avLst/>
          </a:prstGeom>
        </p:spPr>
        <p:txBody>
          <a:bodyPr wrap="none">
            <a:spAutoFit/>
          </a:bodyPr>
          <a:lstStyle/>
          <a:p>
            <a:pPr algn="r" rtl="1">
              <a:lnSpc>
                <a:spcPct val="150000"/>
              </a:lnSpc>
            </a:pPr>
            <a:r>
              <a:rPr lang="ar-SA" u="sng" dirty="0" smtClean="0">
                <a:solidFill>
                  <a:srgbClr val="C00000"/>
                </a:solidFill>
                <a:latin typeface="Alexandria SemiBold" pitchFamily="2" charset="-78"/>
                <a:cs typeface="Alexandria SemiBold" pitchFamily="2" charset="-78"/>
              </a:rPr>
              <a:t>وفقاً </a:t>
            </a:r>
            <a:r>
              <a:rPr lang="ar-SA" u="sng" dirty="0">
                <a:solidFill>
                  <a:srgbClr val="C00000"/>
                </a:solidFill>
                <a:latin typeface="Alexandria SemiBold" pitchFamily="2" charset="-78"/>
                <a:cs typeface="Alexandria SemiBold" pitchFamily="2" charset="-78"/>
              </a:rPr>
              <a:t>لشكل العنوان : </a:t>
            </a:r>
            <a:r>
              <a:rPr lang="en-US" u="sng" dirty="0">
                <a:solidFill>
                  <a:srgbClr val="C00000"/>
                </a:solidFill>
                <a:latin typeface="Alexandria SemiBold" pitchFamily="2" charset="-78"/>
                <a:cs typeface="Alexandria SemiBold" pitchFamily="2" charset="-78"/>
              </a:rPr>
              <a:t>Format</a:t>
            </a:r>
            <a:endParaRPr lang="ar-SA" u="sng"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3466729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57862" y="1701343"/>
            <a:ext cx="8702024"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2357862" y="1873328"/>
            <a:ext cx="8524568" cy="4293483"/>
          </a:xfrm>
          <a:prstGeom prst="rect">
            <a:avLst/>
          </a:prstGeom>
          <a:noFill/>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العناوين الفرعية</a:t>
            </a:r>
          </a:p>
          <a:p>
            <a:pPr algn="r" rtl="1">
              <a:lnSpc>
                <a:spcPct val="150000"/>
              </a:lnSpc>
            </a:pPr>
            <a:r>
              <a:rPr lang="ar-SA" dirty="0" smtClean="0">
                <a:latin typeface="Alexandria SemiBold" pitchFamily="2" charset="-78"/>
                <a:cs typeface="Alexandria SemiBold" pitchFamily="2" charset="-78"/>
              </a:rPr>
              <a:t>   تحتاج بعض الإعلانات ـــ خاصة الإعلانات الطويلة ـــ إلى العناوين الفرعية؛ لتسهيل قراءة الإعلان وفهمه . وغالباً ما توضع العناوين الفرعية أسفل العنوان الرئيسي، كما تتخلل النص الإعلاني. وتكتب العناوين الفرعية بخط أصغر من العنوان الرئيسي وأكبر من النص. </a:t>
            </a:r>
            <a:r>
              <a:rPr lang="ar-SA" dirty="0" smtClean="0">
                <a:solidFill>
                  <a:schemeClr val="accent1"/>
                </a:solidFill>
                <a:latin typeface="Alexandria SemiBold" pitchFamily="2" charset="-78"/>
                <a:cs typeface="Alexandria SemiBold" pitchFamily="2" charset="-78"/>
              </a:rPr>
              <a:t>وفيما يلي أهم استخدامات العناوين الفرعية:</a:t>
            </a:r>
          </a:p>
          <a:p>
            <a:pPr marL="566738" indent="-276225" algn="r" rtl="1">
              <a:lnSpc>
                <a:spcPct val="150000"/>
              </a:lnSpc>
              <a:buClr>
                <a:schemeClr val="accent1"/>
              </a:buClr>
              <a:buFont typeface="+mj-lt"/>
              <a:buAutoNum type="arabicPeriod"/>
              <a:tabLst>
                <a:tab pos="682625" algn="l"/>
              </a:tabLst>
            </a:pPr>
            <a:r>
              <a:rPr lang="ar-SA" dirty="0" smtClean="0">
                <a:latin typeface="Alexandria SemiBold" pitchFamily="2" charset="-78"/>
                <a:cs typeface="Alexandria SemiBold" pitchFamily="2" charset="-78"/>
              </a:rPr>
              <a:t> توضيح الفكرة الرئيسية المتضمنة في العنوان الرئيسي للإعلان.</a:t>
            </a:r>
          </a:p>
          <a:p>
            <a:pPr marL="566738" indent="-276225" algn="r" rtl="1">
              <a:lnSpc>
                <a:spcPct val="150000"/>
              </a:lnSpc>
              <a:buClr>
                <a:schemeClr val="accent1"/>
              </a:buClr>
              <a:buFont typeface="+mj-lt"/>
              <a:buAutoNum type="arabicPeriod"/>
              <a:tabLst>
                <a:tab pos="682625" algn="l"/>
              </a:tabLst>
            </a:pPr>
            <a:r>
              <a:rPr lang="ar-SA" dirty="0" smtClean="0">
                <a:latin typeface="Alexandria SemiBold" pitchFamily="2" charset="-78"/>
                <a:cs typeface="Alexandria SemiBold" pitchFamily="2" charset="-78"/>
              </a:rPr>
              <a:t>شرح وتفسير نقطة بيعية معينة أو النقاط المُهمة التي تحتويها الرسالة الإعلانية</a:t>
            </a:r>
          </a:p>
          <a:p>
            <a:pPr marL="566738" indent="-276225" algn="r" rtl="1">
              <a:lnSpc>
                <a:spcPct val="150000"/>
              </a:lnSpc>
              <a:buClr>
                <a:schemeClr val="accent1"/>
              </a:buClr>
              <a:buFont typeface="+mj-lt"/>
              <a:buAutoNum type="arabicPeriod"/>
              <a:tabLst>
                <a:tab pos="682625" algn="l"/>
              </a:tabLst>
            </a:pPr>
            <a:r>
              <a:rPr lang="ar-SA" dirty="0" smtClean="0">
                <a:latin typeface="Alexandria SemiBold" pitchFamily="2" charset="-78"/>
                <a:cs typeface="Alexandria SemiBold" pitchFamily="2" charset="-78"/>
              </a:rPr>
              <a:t>تقديم اختصار سريع للرسالة الإعلانية إلى المستخدمين المُسرعين الذين لا يرغبون في قراءة النص الإعلاني كاملاً</a:t>
            </a:r>
            <a:r>
              <a:rPr lang="ar-SA" dirty="0" smtClean="0">
                <a:solidFill>
                  <a:srgbClr val="C00000"/>
                </a:solidFill>
                <a:latin typeface="Alexandria SemiBold" pitchFamily="2" charset="-78"/>
                <a:cs typeface="Alexandria SemiBold" pitchFamily="2" charset="-78"/>
              </a:rPr>
              <a:t>.</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244" y="2209121"/>
            <a:ext cx="2256064" cy="4083510"/>
          </a:xfrm>
          <a:prstGeom prst="rect">
            <a:avLst/>
          </a:prstGeom>
        </p:spPr>
      </p:pic>
    </p:spTree>
    <p:extLst>
      <p:ext uri="{BB962C8B-B14F-4D97-AF65-F5344CB8AC3E}">
        <p14:creationId xmlns:p14="http://schemas.microsoft.com/office/powerpoint/2010/main" val="23903918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5928" y="2044904"/>
            <a:ext cx="7598618" cy="3382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471326" y="11271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82167" y="1167741"/>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43197" y="142355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3415928" y="2248310"/>
            <a:ext cx="7415491" cy="3000821"/>
          </a:xfrm>
          <a:prstGeom prst="rect">
            <a:avLst/>
          </a:prstGeom>
          <a:noFill/>
        </p:spPr>
        <p:txBody>
          <a:bodyPr wrap="square" rtlCol="0">
            <a:spAutoFit/>
          </a:bodyPr>
          <a:lstStyle/>
          <a:p>
            <a:pPr algn="r" rtl="1">
              <a:lnSpc>
                <a:spcPct val="150000"/>
              </a:lnSpc>
            </a:pPr>
            <a:r>
              <a:rPr lang="ar-SA" dirty="0" smtClean="0">
                <a:solidFill>
                  <a:schemeClr val="accent1"/>
                </a:solidFill>
                <a:latin typeface="Alexandria SemiBold" pitchFamily="2" charset="-78"/>
                <a:cs typeface="Alexandria SemiBold" pitchFamily="2" charset="-78"/>
              </a:rPr>
              <a:t>استخدامات العناوين الفرعية:</a:t>
            </a:r>
          </a:p>
          <a:p>
            <a:pPr marL="342900" indent="-342900" algn="r" rtl="1">
              <a:lnSpc>
                <a:spcPct val="150000"/>
              </a:lnSpc>
              <a:buClr>
                <a:schemeClr val="accent1"/>
              </a:buClr>
              <a:buFont typeface="+mj-lt"/>
              <a:buAutoNum type="arabicPeriod" startAt="4"/>
            </a:pPr>
            <a:r>
              <a:rPr lang="ar-SA" dirty="0" smtClean="0">
                <a:latin typeface="Alexandria SemiBold" pitchFamily="2" charset="-78"/>
                <a:cs typeface="Alexandria SemiBold" pitchFamily="2" charset="-78"/>
              </a:rPr>
              <a:t>تستخدم لإثارة حب استطلاع وفضول المستخدم.</a:t>
            </a:r>
          </a:p>
          <a:p>
            <a:pPr marL="342900" indent="-342900" algn="r" rtl="1">
              <a:lnSpc>
                <a:spcPct val="150000"/>
              </a:lnSpc>
              <a:buClr>
                <a:schemeClr val="accent1"/>
              </a:buClr>
              <a:buFont typeface="+mj-lt"/>
              <a:buAutoNum type="arabicPeriod" startAt="4"/>
            </a:pPr>
            <a:r>
              <a:rPr lang="ar-SA" dirty="0" smtClean="0">
                <a:latin typeface="Alexandria SemiBold" pitchFamily="2" charset="-78"/>
                <a:cs typeface="Alexandria SemiBold" pitchFamily="2" charset="-78"/>
              </a:rPr>
              <a:t>لإعطاء المستخدم الإحساس بأهمية كل فقرة.</a:t>
            </a:r>
          </a:p>
          <a:p>
            <a:pPr marL="342900" indent="-342900" algn="r" rtl="1">
              <a:lnSpc>
                <a:spcPct val="150000"/>
              </a:lnSpc>
              <a:buClr>
                <a:schemeClr val="accent1"/>
              </a:buClr>
              <a:buFont typeface="+mj-lt"/>
              <a:buAutoNum type="arabicPeriod" startAt="4"/>
            </a:pPr>
            <a:r>
              <a:rPr lang="ar-SA" dirty="0" smtClean="0">
                <a:latin typeface="Alexandria SemiBold" pitchFamily="2" charset="-78"/>
                <a:cs typeface="Alexandria SemiBold" pitchFamily="2" charset="-78"/>
              </a:rPr>
              <a:t>يلجأ بعض المستخدمون إلى الانصراف عن قراءة النص الإعلاني بعد قراءة العنوان ومشاهدة الصور ؛ لعدم وجود العنصر الذي يُغريهم بتكملة النص . وهنا تستهدف العناوين الفرعية جذب انتباه المستخدم وإثارة اهتمامه بموضوع الإعلان.</a:t>
            </a:r>
          </a:p>
        </p:txBody>
      </p:sp>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6053" y="2293163"/>
            <a:ext cx="3851981" cy="3922695"/>
          </a:xfrm>
          <a:prstGeom prst="rect">
            <a:avLst/>
          </a:prstGeom>
        </p:spPr>
      </p:pic>
      <p:sp>
        <p:nvSpPr>
          <p:cNvPr id="2" name="Rectangle 1"/>
          <p:cNvSpPr/>
          <p:nvPr/>
        </p:nvSpPr>
        <p:spPr>
          <a:xfrm>
            <a:off x="3936813" y="1537073"/>
            <a:ext cx="1931939" cy="507831"/>
          </a:xfrm>
          <a:prstGeom prst="rect">
            <a:avLst/>
          </a:prstGeom>
        </p:spPr>
        <p:txBody>
          <a:bodyPr wrap="none">
            <a:spAutoFit/>
          </a:bodyPr>
          <a:lstStyle/>
          <a:p>
            <a:pPr algn="r" rtl="1">
              <a:lnSpc>
                <a:spcPct val="150000"/>
              </a:lnSpc>
            </a:pPr>
            <a:r>
              <a:rPr lang="ar-SA" dirty="0">
                <a:solidFill>
                  <a:srgbClr val="C00000"/>
                </a:solidFill>
                <a:latin typeface="Alexandria SemiBold" pitchFamily="2" charset="-78"/>
                <a:cs typeface="Alexandria SemiBold" pitchFamily="2" charset="-78"/>
              </a:rPr>
              <a:t>العناوين الفرعية</a:t>
            </a:r>
          </a:p>
        </p:txBody>
      </p:sp>
    </p:spTree>
    <p:extLst>
      <p:ext uri="{BB962C8B-B14F-4D97-AF65-F5344CB8AC3E}">
        <p14:creationId xmlns:p14="http://schemas.microsoft.com/office/powerpoint/2010/main" val="38245552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511863" y="1268362"/>
            <a:ext cx="4121723" cy="4955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96413" y="1423728"/>
            <a:ext cx="9424219" cy="466735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956716" y="2102770"/>
            <a:ext cx="8996516" cy="3816429"/>
          </a:xfrm>
          <a:prstGeom prst="rect">
            <a:avLst/>
          </a:prstGeom>
          <a:noFill/>
        </p:spPr>
        <p:txBody>
          <a:bodyPr wrap="square" rtlCol="0">
            <a:spAutoFit/>
          </a:bodyPr>
          <a:lstStyle/>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SA" b="1" dirty="0" smtClean="0">
                <a:latin typeface="Alexandria SemiBold" pitchFamily="2" charset="-78"/>
                <a:ea typeface="Calibri" panose="020F0502020204030204" pitchFamily="34" charset="0"/>
                <a:cs typeface="Alexandria SemiBold" pitchFamily="2" charset="-78"/>
              </a:rPr>
              <a:t>الرسالة الإعلانية هي المعلومات المقروءة أو المرئية أو المسموعة أو ايهم، التي يعدها المُعلن لينقل منتج أو فكرة أو خدمة </a:t>
            </a:r>
            <a:r>
              <a:rPr lang="ar-SA" b="1" dirty="0">
                <a:latin typeface="Alexandria SemiBold" pitchFamily="2" charset="-78"/>
                <a:ea typeface="Calibri" panose="020F0502020204030204" pitchFamily="34" charset="0"/>
                <a:cs typeface="Alexandria SemiBold" pitchFamily="2" charset="-78"/>
              </a:rPr>
              <a:t>للجمهور المستهدف ويقنعهم بها.</a:t>
            </a:r>
          </a:p>
          <a:p>
            <a:pPr algn="justLow" rtl="1">
              <a:lnSpc>
                <a:spcPct val="150000"/>
              </a:lnSpc>
              <a:spcAft>
                <a:spcPts val="800"/>
              </a:spcAft>
              <a:defRPr/>
            </a:pPr>
            <a:r>
              <a:rPr lang="ar-SA" altLang="ar-SA" b="1" dirty="0" smtClean="0">
                <a:latin typeface="Alexandria SemiBold" pitchFamily="2" charset="-78"/>
                <a:ea typeface="Calibri" panose="020F0502020204030204" pitchFamily="34" charset="0"/>
                <a:cs typeface="Alexandria SemiBold" pitchFamily="2" charset="-78"/>
              </a:rPr>
              <a:t>   إن تحقيق </a:t>
            </a:r>
            <a:r>
              <a:rPr lang="ar-SA" altLang="ar-SA" b="1" dirty="0">
                <a:latin typeface="Alexandria SemiBold" pitchFamily="2" charset="-78"/>
                <a:ea typeface="Calibri" panose="020F0502020204030204" pitchFamily="34" charset="0"/>
                <a:cs typeface="Alexandria SemiBold" pitchFamily="2" charset="-78"/>
              </a:rPr>
              <a:t>الابتكار في الرسالة الإعلانية يتطلب التفكير الإبداعي واستخدام تقنيات متعددة لجذب انتباه </a:t>
            </a:r>
            <a:r>
              <a:rPr lang="ar-SA" altLang="ar-SA" b="1" dirty="0" smtClean="0">
                <a:latin typeface="Alexandria SemiBold" pitchFamily="2" charset="-78"/>
                <a:ea typeface="Calibri" panose="020F0502020204030204" pitchFamily="34" charset="0"/>
                <a:cs typeface="Alexandria SemiBold" pitchFamily="2" charset="-78"/>
              </a:rPr>
              <a:t>الجمهور من </a:t>
            </a:r>
            <a:r>
              <a:rPr lang="ar-SA" altLang="ar-SA" b="1" dirty="0">
                <a:latin typeface="Alexandria SemiBold" pitchFamily="2" charset="-78"/>
                <a:ea typeface="Calibri" panose="020F0502020204030204" pitchFamily="34" charset="0"/>
                <a:cs typeface="Alexandria SemiBold" pitchFamily="2" charset="-78"/>
              </a:rPr>
              <a:t>خلال دمج </a:t>
            </a:r>
            <a:r>
              <a:rPr lang="ar-SA" altLang="ar-SA" b="1" dirty="0" smtClean="0">
                <a:latin typeface="Alexandria SemiBold" pitchFamily="2" charset="-78"/>
                <a:ea typeface="Calibri" panose="020F0502020204030204" pitchFamily="34" charset="0"/>
                <a:cs typeface="Alexandria SemiBold" pitchFamily="2" charset="-78"/>
              </a:rPr>
              <a:t>القصص، والتكنولوجيا، بحيث يمكن </a:t>
            </a:r>
            <a:r>
              <a:rPr lang="ar-SA" altLang="ar-SA" b="1" dirty="0">
                <a:latin typeface="Alexandria SemiBold" pitchFamily="2" charset="-78"/>
                <a:ea typeface="Calibri" panose="020F0502020204030204" pitchFamily="34" charset="0"/>
                <a:cs typeface="Alexandria SemiBold" pitchFamily="2" charset="-78"/>
              </a:rPr>
              <a:t>للعلامات التجارية تطوير رسائل إعلانية فعالة ومؤثرة.</a:t>
            </a:r>
          </a:p>
          <a:p>
            <a:pPr lvl="0" algn="justLow" rtl="1">
              <a:lnSpc>
                <a:spcPct val="150000"/>
              </a:lnSpc>
              <a:spcAft>
                <a:spcPts val="800"/>
              </a:spcAft>
              <a:defRPr/>
            </a:pPr>
            <a:r>
              <a:rPr lang="ar-SA" b="1" dirty="0" smtClean="0">
                <a:latin typeface="Alexandria SemiBold" pitchFamily="2" charset="-78"/>
                <a:ea typeface="Calibri" panose="020F0502020204030204" pitchFamily="34" charset="0"/>
                <a:cs typeface="Alexandria SemiBold" pitchFamily="2" charset="-78"/>
              </a:rPr>
              <a:t>وتتسم الرسالة الإعلانية الناجحة بالإيجاز والابتكار والإبداع، وأن تكون سهلة التذكر، كما تتضمن </a:t>
            </a:r>
            <a:r>
              <a:rPr lang="ar-SA" b="1" u="sng" dirty="0" smtClean="0">
                <a:latin typeface="Alexandria SemiBold" pitchFamily="2" charset="-78"/>
                <a:ea typeface="Calibri" panose="020F0502020204030204" pitchFamily="34" charset="0"/>
                <a:cs typeface="Alexandria SemiBold" pitchFamily="2" charset="-78"/>
              </a:rPr>
              <a:t>دعوة لاتخاذ إجراء معين </a:t>
            </a:r>
            <a:r>
              <a:rPr lang="ar-SA" b="1" dirty="0" smtClean="0">
                <a:latin typeface="Alexandria SemiBold" pitchFamily="2" charset="-78"/>
                <a:ea typeface="Calibri" panose="020F0502020204030204" pitchFamily="34" charset="0"/>
                <a:cs typeface="Alexandria SemiBold" pitchFamily="2" charset="-78"/>
              </a:rPr>
              <a:t>كالشراء أو الوعي بالعلامة التجارية.</a:t>
            </a:r>
          </a:p>
        </p:txBody>
      </p:sp>
      <p:sp>
        <p:nvSpPr>
          <p:cNvPr id="9" name="TextBox 8">
            <a:extLst>
              <a:ext uri="{FF2B5EF4-FFF2-40B4-BE49-F238E27FC236}">
                <a16:creationId xmlns:a16="http://schemas.microsoft.com/office/drawing/2014/main" id="{F9A80F9F-74DB-1D57-04E8-E20E92A09B0A}"/>
              </a:ext>
            </a:extLst>
          </p:cNvPr>
          <p:cNvSpPr txBox="1"/>
          <p:nvPr/>
        </p:nvSpPr>
        <p:spPr>
          <a:xfrm>
            <a:off x="2590506" y="1387833"/>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518640" y="1611086"/>
            <a:ext cx="3613818" cy="44558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56852" y="1685495"/>
            <a:ext cx="9335729" cy="4221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1568829" y="1898692"/>
            <a:ext cx="8911772" cy="3877985"/>
          </a:xfrm>
          <a:prstGeom prst="rect">
            <a:avLst/>
          </a:prstGeom>
          <a:noFill/>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ويعتمد نجاح الإعلان على مدى تفرده في فكرته، بحيث تتميز فكرته بالابتكار والإبداع. وتتكون الرسالة الإعلانية من مجموعة عناصر تتمثل في: العنوان والنص الإعلاني والعناصر الجرافيكية كالصور والرسوم أو الحركة أو الفيديو والاسم التجاري والعلامة التجارية والشعار.</a:t>
            </a:r>
          </a:p>
          <a:p>
            <a:pPr algn="r" rtl="1">
              <a:lnSpc>
                <a:spcPct val="150000"/>
              </a:lnSpc>
            </a:pPr>
            <a:r>
              <a:rPr lang="ar-SA" dirty="0" smtClean="0">
                <a:latin typeface="Alexandria SemiBold" pitchFamily="2" charset="-78"/>
                <a:cs typeface="Alexandria SemiBold" pitchFamily="2" charset="-78"/>
              </a:rPr>
              <a:t>  وتبرز أهمية عنوان الإعلان من الوظائف التي يقوم بها من جذب انتباه المستخدمين وإثارة اهتمامهم، فالعنوان من أهم عناصر الرسالة الإعلانية . ويعتمد نجاح الإعلان على قدرة العنوان على دفع المستخدم لتكملة عناصر الرسالة الإعلانية. لذا يجب أن يركز على نقاط البيع </a:t>
            </a:r>
            <a:r>
              <a:rPr lang="en-US" dirty="0" smtClean="0">
                <a:latin typeface="Alexandria SemiBold" pitchFamily="2" charset="-78"/>
                <a:cs typeface="Alexandria SemiBold" pitchFamily="2" charset="-78"/>
              </a:rPr>
              <a:t>Selling Points</a:t>
            </a:r>
            <a:r>
              <a:rPr lang="ar-SA" dirty="0" smtClean="0">
                <a:latin typeface="Alexandria SemiBold" pitchFamily="2" charset="-78"/>
                <a:cs typeface="Alexandria SemiBold" pitchFamily="2" charset="-78"/>
              </a:rPr>
              <a:t> وأن يتسم بالإيجاز ودقة كلماته التي تُثير فضول الجمهور.</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11287080" y="80280"/>
              <a:ext cx="360" cy="360"/>
            </p14:xfrm>
          </p:contentPart>
        </mc:Choice>
        <mc:Fallback xmlns="">
          <p:pic>
            <p:nvPicPr>
              <p:cNvPr id="2" name="Ink 1"/>
              <p:cNvPicPr/>
              <p:nvPr/>
            </p:nvPicPr>
            <p:blipFill>
              <a:blip r:embed="rId4"/>
              <a:stretch>
                <a:fillRect/>
              </a:stretch>
            </p:blipFill>
            <p:spPr>
              <a:xfrm>
                <a:off x="11277720" y="70920"/>
                <a:ext cx="19080" cy="19080"/>
              </a:xfrm>
              <a:prstGeom prst="rect">
                <a:avLst/>
              </a:prstGeom>
            </p:spPr>
          </p:pic>
        </mc:Fallback>
      </mc:AlternateContent>
      <p:sp>
        <p:nvSpPr>
          <p:cNvPr id="12" name="TextBox 11">
            <a:extLst>
              <a:ext uri="{FF2B5EF4-FFF2-40B4-BE49-F238E27FC236}">
                <a16:creationId xmlns:a16="http://schemas.microsoft.com/office/drawing/2014/main" id="{F9A80F9F-74DB-1D57-04E8-E20E92A09B0A}"/>
              </a:ext>
            </a:extLst>
          </p:cNvPr>
          <p:cNvSpPr txBox="1"/>
          <p:nvPr/>
        </p:nvSpPr>
        <p:spPr>
          <a:xfrm>
            <a:off x="4921144" y="928960"/>
            <a:ext cx="2207143" cy="830997"/>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064519"/>
            <a:ext cx="10407822" cy="505175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1171319" y="1653442"/>
            <a:ext cx="10041467" cy="4049827"/>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روبن لاندا ، الإعلان والتصميم: ابتكار الأفكار الإبداعية في وسائل الإعلام، ترجمة: صفية مختار ، المملكة المتحدة: مؤسسة هنداوي، 2017)</a:t>
            </a:r>
            <a:endParaRPr lang="en-US" sz="16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ريم عمر شريتح، الإعلان الإلكتروني... مفاهيم واستراتيجيات معاصرة ، كتاب إلكتروني ، </a:t>
            </a:r>
            <a:r>
              <a:rPr lang="en-US" sz="1600" dirty="0">
                <a:latin typeface="Alexandria SemiBold" pitchFamily="2" charset="-78"/>
                <a:cs typeface="Alexandria SemiBold" pitchFamily="2" charset="-78"/>
              </a:rPr>
              <a:t>Google Commerce LTD.</a:t>
            </a:r>
            <a:r>
              <a:rPr lang="ar-SA" sz="1600" dirty="0">
                <a:latin typeface="Alexandria SemiBold" pitchFamily="2" charset="-78"/>
                <a:cs typeface="Alexandria SemiBold" pitchFamily="2" charset="-78"/>
              </a:rPr>
              <a:t> ، 2017) .</a:t>
            </a:r>
          </a:p>
          <a:p>
            <a:pPr marL="342900" indent="-342900" algn="r" rtl="1">
              <a:lnSpc>
                <a:spcPct val="150000"/>
              </a:lnSpc>
              <a:buFont typeface="+mj-lt"/>
              <a:buAutoNum type="arabicPeriod"/>
            </a:pPr>
            <a:r>
              <a:rPr lang="ar-EG" sz="1600" dirty="0">
                <a:latin typeface="Alexandria SemiBold" pitchFamily="2" charset="-78"/>
                <a:cs typeface="Alexandria SemiBold" pitchFamily="2" charset="-78"/>
              </a:rPr>
              <a:t>شدوان على شيبه، الإعلان.. المداخل والنظرية، دار المعرفة الجامعية، جامعة الإسكندرية، </a:t>
            </a:r>
            <a:r>
              <a:rPr lang="ar-EG" sz="1600" dirty="0" smtClean="0">
                <a:latin typeface="Alexandria SemiBold" pitchFamily="2" charset="-78"/>
                <a:cs typeface="Alexandria SemiBold" pitchFamily="2" charset="-78"/>
              </a:rPr>
              <a:t>2016</a:t>
            </a:r>
            <a:r>
              <a:rPr lang="ar-SA" sz="1600" dirty="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a:t>
            </a:r>
            <a:endParaRPr lang="en-US" sz="1600"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sz="1600" dirty="0">
                <a:latin typeface="Alexandria SemiBold" pitchFamily="2" charset="-78"/>
                <a:cs typeface="Alexandria SemiBold" pitchFamily="2" charset="-78"/>
              </a:rPr>
              <a:t>صفوت العالم ، فن الإعلان الصحفي، ( القاهرة: دار النهضة العربية ، 2009</a:t>
            </a:r>
            <a:r>
              <a:rPr lang="ar-SA" sz="1600" dirty="0" smtClean="0">
                <a:latin typeface="Alexandria SemiBold" pitchFamily="2" charset="-78"/>
                <a:cs typeface="Alexandria SemiBold" pitchFamily="2" charset="-78"/>
              </a:rPr>
              <a:t>) .</a:t>
            </a:r>
            <a:endParaRPr lang="en-US" sz="1600" dirty="0">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sz="1600" dirty="0">
                <a:latin typeface="Alexandria SemiBold" pitchFamily="2" charset="-78"/>
                <a:cs typeface="Alexandria SemiBold" pitchFamily="2" charset="-78"/>
              </a:rPr>
              <a:t>علي فلاح الزغبي وعبدالعزيز مصطفى أبو نبعه، هندسة الإعلان الفعال: مدخل صناعة الإعلان، (العين: دار الكتاب الجامعي ، 2014</a:t>
            </a:r>
            <a:r>
              <a:rPr lang="ar-SA" sz="1600" dirty="0" smtClean="0">
                <a:latin typeface="Alexandria SemiBold" pitchFamily="2" charset="-78"/>
                <a:cs typeface="Alexandria SemiBold" pitchFamily="2" charset="-78"/>
              </a:rPr>
              <a:t>) .</a:t>
            </a:r>
            <a:endParaRPr lang="ar-SA" sz="1600" dirty="0">
              <a:latin typeface="Alexandria SemiBold" pitchFamily="2" charset="-78"/>
              <a:cs typeface="Alexandria SemiBold" pitchFamily="2" charset="-78"/>
            </a:endParaRPr>
          </a:p>
          <a:p>
            <a:pPr marL="342900" lvl="0" indent="-342900">
              <a:buFont typeface="+mj-lt"/>
              <a:buAutoNum type="arabicPeriod" startAt="6"/>
            </a:pPr>
            <a:r>
              <a:rPr lang="en-US" b="1" dirty="0"/>
              <a:t>Jonathan Hardy, “Sponsored Editorial Content in Digital Journalism: Mapping the Merging of Media and Marketing”, Digital Journalism, Vol. 9, No. 7, 2021, pp 865-886, DOI: </a:t>
            </a:r>
            <a:r>
              <a:rPr lang="en-US" u="sng" dirty="0" smtClean="0"/>
              <a:t>10.1080/21670811.2021.1957970</a:t>
            </a:r>
          </a:p>
        </p:txBody>
      </p:sp>
      <p:sp>
        <p:nvSpPr>
          <p:cNvPr id="3" name="Rectangle 2"/>
          <p:cNvSpPr/>
          <p:nvPr/>
        </p:nvSpPr>
        <p:spPr>
          <a:xfrm>
            <a:off x="4411696" y="930652"/>
            <a:ext cx="3044423" cy="739690"/>
          </a:xfrm>
          <a:prstGeom prst="rect">
            <a:avLst/>
          </a:prstGeom>
        </p:spPr>
        <p:txBody>
          <a:bodyPr wrap="none">
            <a:spAutoFit/>
          </a:bodyPr>
          <a:lstStyle/>
          <a:p>
            <a:pPr marL="342900" lvl="0" indent="-342900" algn="ctr" rtl="1">
              <a:lnSpc>
                <a:spcPct val="150000"/>
              </a:lnSpc>
              <a:spcAft>
                <a:spcPts val="800"/>
              </a:spcAft>
              <a:buFont typeface="Wingdings" panose="05000000000000000000" pitchFamily="2" charset="2"/>
              <a:buChar char="Ø"/>
              <a:defRPr/>
            </a:pPr>
            <a:r>
              <a:rPr lang="ar-EG" sz="3200" b="1">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a:t>
            </a:r>
            <a:r>
              <a:rPr lang="ar-EG" sz="3200" b="1"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والمراجع</a:t>
            </a: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20668</TotalTime>
  <Words>3491</Words>
  <Application>Microsoft Office PowerPoint</Application>
  <PresentationFormat>Widescreen</PresentationFormat>
  <Paragraphs>348</Paragraphs>
  <Slides>43</Slides>
  <Notes>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43</vt:i4>
      </vt:variant>
    </vt:vector>
  </HeadingPairs>
  <TitlesOfParts>
    <vt:vector size="55" baseType="lpstr">
      <vt:lpstr>Adobe Arabic</vt:lpstr>
      <vt:lpstr>Adobe Caslon Pro</vt:lpstr>
      <vt:lpstr>Alexandria Black</vt:lpstr>
      <vt:lpstr>Alexandria ExtraBold</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906</cp:revision>
  <dcterms:created xsi:type="dcterms:W3CDTF">2023-04-29T09:08:23Z</dcterms:created>
  <dcterms:modified xsi:type="dcterms:W3CDTF">2024-10-07T04:42:07Z</dcterms:modified>
</cp:coreProperties>
</file>