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256" r:id="rId2"/>
    <p:sldId id="257" r:id="rId3"/>
    <p:sldId id="258" r:id="rId4"/>
    <p:sldId id="259" r:id="rId5"/>
    <p:sldId id="273" r:id="rId6"/>
    <p:sldId id="283" r:id="rId7"/>
    <p:sldId id="284" r:id="rId8"/>
    <p:sldId id="265" r:id="rId9"/>
    <p:sldId id="285" r:id="rId10"/>
    <p:sldId id="264"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5" r:id="rId31"/>
    <p:sldId id="306" r:id="rId32"/>
    <p:sldId id="307" r:id="rId33"/>
    <p:sldId id="308" r:id="rId34"/>
    <p:sldId id="310" r:id="rId35"/>
    <p:sldId id="309" r:id="rId36"/>
    <p:sldId id="311" r:id="rId37"/>
    <p:sldId id="312" r:id="rId38"/>
    <p:sldId id="313" r:id="rId39"/>
    <p:sldId id="314" r:id="rId40"/>
    <p:sldId id="315" r:id="rId41"/>
    <p:sldId id="316" r:id="rId42"/>
    <p:sldId id="317" r:id="rId43"/>
    <p:sldId id="318" r:id="rId44"/>
    <p:sldId id="263" r:id="rId45"/>
  </p:sldIdLst>
  <p:sldSz cx="12192000" cy="6858000"/>
  <p:notesSz cx="6858000" cy="9144000"/>
  <p:embeddedFontLst>
    <p:embeddedFont>
      <p:font typeface="Sultan bold" pitchFamily="2" charset="-78"/>
      <p:regular r:id="rId47"/>
    </p:embeddedFont>
    <p:embeddedFont>
      <p:font typeface="Tajawal Medium" charset="-78"/>
      <p:regular r:id="rId48"/>
      <p:bold r:id="rId49"/>
    </p:embeddedFont>
    <p:embeddedFont>
      <p:font typeface="Calibri" pitchFamily="34" charset="0"/>
      <p:regular r:id="rId50"/>
      <p:bold r:id="rId51"/>
      <p:italic r:id="rId52"/>
      <p:boldItalic r:id="rId53"/>
    </p:embeddedFont>
    <p:embeddedFont>
      <p:font typeface="Sultan Medium" pitchFamily="2" charset="-78"/>
      <p:regular r:id="rId54"/>
    </p:embeddedFont>
    <p:embeddedFont>
      <p:font typeface="Simplified Arabic" pitchFamily="18"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p:cViewPr>
        <p:scale>
          <a:sx n="60" d="100"/>
          <a:sy n="60" d="100"/>
        </p:scale>
        <p:origin x="-1086"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1</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1</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839416" y="1123950"/>
            <a:ext cx="10513168" cy="4610100"/>
          </a:xfrm>
          <a:prstGeom prst="rect">
            <a:avLst/>
          </a:prstGeom>
          <a:solidFill>
            <a:srgbClr val="D8D8D8">
              <a:alpha val="49803"/>
            </a:srgbClr>
          </a:solidFill>
          <a:ln>
            <a:noFill/>
          </a:ln>
        </p:spPr>
      </p:pic>
      <p:sp>
        <p:nvSpPr>
          <p:cNvPr id="138" name="Google Shape;138;p3"/>
          <p:cNvSpPr/>
          <p:nvPr/>
        </p:nvSpPr>
        <p:spPr>
          <a:xfrm>
            <a:off x="4951095" y="1117694"/>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63752" y="2231887"/>
            <a:ext cx="7483625" cy="2246729"/>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a:t>
            </a:r>
            <a:r>
              <a:rPr lang="ar-EG" sz="2800" dirty="0">
                <a:cs typeface="Sultan bold" pitchFamily="2" charset="-78"/>
              </a:rPr>
              <a:t>القانون في اللغة والاصطلاح.</a:t>
            </a:r>
            <a:endParaRPr lang="en-US" sz="2800" dirty="0">
              <a:cs typeface="Sultan bold" pitchFamily="2" charset="-78"/>
            </a:endParaRPr>
          </a:p>
          <a:p>
            <a:pPr algn="r"/>
            <a:r>
              <a:rPr lang="ar-EG" sz="2800" dirty="0">
                <a:cs typeface="Sultan bold" pitchFamily="2" charset="-78"/>
              </a:rPr>
              <a:t>2- أهمية القانون بالنسبة للفرد </a:t>
            </a:r>
            <a:r>
              <a:rPr lang="ar-EG" sz="2800" dirty="0" smtClean="0">
                <a:cs typeface="Sultan bold" pitchFamily="2" charset="-78"/>
              </a:rPr>
              <a:t>والمجتمع.</a:t>
            </a:r>
            <a:endParaRPr lang="en-US" sz="2800" dirty="0">
              <a:cs typeface="Sultan bold" pitchFamily="2" charset="-78"/>
            </a:endParaRPr>
          </a:p>
          <a:p>
            <a:pPr algn="r"/>
            <a:r>
              <a:rPr lang="ar-EG" sz="2800" dirty="0">
                <a:cs typeface="Sultan bold" pitchFamily="2" charset="-78"/>
              </a:rPr>
              <a:t>3- خصائص القاعدة </a:t>
            </a:r>
            <a:r>
              <a:rPr lang="ar-EG" sz="2800" dirty="0" smtClean="0">
                <a:cs typeface="Sultan bold" pitchFamily="2" charset="-78"/>
              </a:rPr>
              <a:t>القانونية.</a:t>
            </a:r>
            <a:endParaRPr lang="en-US" sz="2800" dirty="0">
              <a:cs typeface="Sultan bold" pitchFamily="2" charset="-78"/>
            </a:endParaRPr>
          </a:p>
          <a:p>
            <a:pPr algn="r"/>
            <a:r>
              <a:rPr lang="ar-EG" sz="2800" dirty="0">
                <a:cs typeface="Sultan bold" pitchFamily="2" charset="-78"/>
              </a:rPr>
              <a:t>4- تعريف الجزاء وخصائصه </a:t>
            </a:r>
            <a:r>
              <a:rPr lang="ar-EG" sz="2800" dirty="0" smtClean="0">
                <a:cs typeface="Sultan bold" pitchFamily="2" charset="-78"/>
              </a:rPr>
              <a:t>وصوره.</a:t>
            </a:r>
            <a:endParaRPr lang="en-US" sz="2800" dirty="0">
              <a:cs typeface="Sultan bold" pitchFamily="2" charset="-78"/>
            </a:endParaRPr>
          </a:p>
        </p:txBody>
      </p:sp>
      <p:sp>
        <p:nvSpPr>
          <p:cNvPr id="145" name="Google Shape;145;p3"/>
          <p:cNvSpPr txBox="1"/>
          <p:nvPr/>
        </p:nvSpPr>
        <p:spPr>
          <a:xfrm>
            <a:off x="6384032" y="1340974"/>
            <a:ext cx="4132751" cy="58473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3200" dirty="0" smtClean="0">
                <a:solidFill>
                  <a:srgbClr val="8E5A6D"/>
                </a:solidFill>
                <a:latin typeface="Tajawal Medium"/>
                <a:cs typeface="Sultan Medium" pitchFamily="2" charset="-78"/>
                <a:sym typeface="Tajawal Medium"/>
              </a:rPr>
              <a:t>تعريف القانون وأهميته</a:t>
            </a:r>
            <a:endParaRPr dirty="0">
              <a:cs typeface="Sultan Medium" pitchFamily="2" charset="-78"/>
            </a:endParaRPr>
          </a:p>
        </p:txBody>
      </p:sp>
      <p:sp>
        <p:nvSpPr>
          <p:cNvPr id="146" name="Google Shape;146;p3"/>
          <p:cNvSpPr txBox="1"/>
          <p:nvPr/>
        </p:nvSpPr>
        <p:spPr>
          <a:xfrm>
            <a:off x="4861647" y="1099498"/>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5056021" y="1354195"/>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01</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خصائص القاعدة القانونية.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123949"/>
            <a:ext cx="3598784" cy="46101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4"/>
          <p:cNvPicPr preferRelativeResize="0">
            <a:picLocks noGrp="1"/>
          </p:cNvPicPr>
          <p:nvPr>
            <p:ph type="pic" idx="2"/>
          </p:nvPr>
        </p:nvPicPr>
        <p:blipFill rotWithShape="1">
          <a:blip r:embed="rId3">
            <a:alphaModFix/>
          </a:blip>
          <a:srcRect l="13924" r="13924"/>
          <a:stretch/>
        </p:blipFill>
        <p:spPr>
          <a:xfrm>
            <a:off x="2809" y="0"/>
            <a:ext cx="2924839" cy="5573488"/>
          </a:xfrm>
          <a:prstGeom prst="rect">
            <a:avLst/>
          </a:prstGeom>
          <a:solidFill>
            <a:srgbClr val="D8D8D8">
              <a:alpha val="49803"/>
            </a:srgbClr>
          </a:solidFill>
          <a:ln>
            <a:noFill/>
          </a:ln>
        </p:spPr>
      </p:pic>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705240" y="1317338"/>
            <a:ext cx="571124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dirty="0" smtClean="0">
                <a:solidFill>
                  <a:srgbClr val="2D3956"/>
                </a:solidFill>
                <a:latin typeface="Tajawal Medium"/>
                <a:cs typeface="Sultan Medium" pitchFamily="2" charset="-78"/>
                <a:sym typeface="Tajawal Medium"/>
              </a:rPr>
              <a:t>1- تعريف القانون في اللغة والإصطلاح</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2" name="Google Shape;162;p4"/>
          <p:cNvSpPr/>
          <p:nvPr/>
        </p:nvSpPr>
        <p:spPr>
          <a:xfrm>
            <a:off x="3386537" y="133507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437433" y="1329617"/>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598250" y="1599946"/>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FAC748"/>
                </a:solidFill>
                <a:latin typeface="Tajawal Medium"/>
                <a:ea typeface="Tajawal Medium"/>
                <a:cs typeface="Tajawal Medium"/>
                <a:sym typeface="Tajawal Medium"/>
              </a:rPr>
              <a:t>01</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تعريف القانون.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
            <a:ext cx="3386537" cy="587727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37433" y="2344282"/>
            <a:ext cx="8365361" cy="4154984"/>
          </a:xfrm>
          <a:prstGeom prst="rect">
            <a:avLst/>
          </a:prstGeom>
        </p:spPr>
        <p:txBody>
          <a:bodyPr wrap="square">
            <a:spAutoFit/>
          </a:bodyPr>
          <a:lstStyle/>
          <a:p>
            <a:pPr algn="just" rtl="1"/>
            <a:r>
              <a:rPr lang="ar-EG" sz="2200" dirty="0">
                <a:latin typeface="Simplified Arabic" pitchFamily="18" charset="-78"/>
                <a:cs typeface="+mn-cs"/>
              </a:rPr>
              <a:t>كلمة القانون ليست عربية الأصل فهي كلمة معربة عن الأصل اليوناني </a:t>
            </a:r>
            <a:r>
              <a:rPr lang="en-US" sz="2200" dirty="0">
                <a:latin typeface="Simplified Arabic" pitchFamily="18" charset="-78"/>
                <a:cs typeface="+mn-cs"/>
              </a:rPr>
              <a:t>kanun</a:t>
            </a:r>
            <a:r>
              <a:rPr lang="ar-EG" sz="2200" dirty="0">
                <a:latin typeface="Simplified Arabic" pitchFamily="18" charset="-78"/>
                <a:cs typeface="+mn-cs"/>
              </a:rPr>
              <a:t> كانون" والتي تعني العصا المستقيمة، لذا عبرت اللغات اللاتينية والجرمانية عن القانون بكلمة " المستقيم".</a:t>
            </a:r>
          </a:p>
          <a:p>
            <a:pPr algn="just" rtl="1"/>
            <a:r>
              <a:rPr lang="ar-EG" sz="2200" b="1" dirty="0">
                <a:latin typeface="Simplified Arabic" pitchFamily="18" charset="-78"/>
                <a:cs typeface="+mn-cs"/>
              </a:rPr>
              <a:t>1- القانون في اللغة : </a:t>
            </a:r>
          </a:p>
          <a:p>
            <a:pPr algn="just" rtl="1"/>
            <a:r>
              <a:rPr lang="ar-EG" sz="2200" dirty="0">
                <a:latin typeface="Simplified Arabic" pitchFamily="18" charset="-78"/>
                <a:cs typeface="+mn-cs"/>
              </a:rPr>
              <a:t>والقانون في اللغة هو كل قاعدة مطردة على وجه مستمر، أو مستقر ومنظم، وهو معنى ينصرف إلى علوم الطبيعة والاقتصاد، والرياضة وغيرها. ودليل ذلك أن القاعدة المستقرة التي تقضي مثلا بسقوط الأجسام إلى الأرض كلما ألقيت إلى الفضاء تسمى بقانون الجاذبية. والقاعدة المستقرة في الاقتصاد بتأثر الأسعار والأجور بمدى التوازن بين العرض والطلب بالنسبة إلى السلع والخدمات تسمى بقانون العرض والطلب.</a:t>
            </a:r>
          </a:p>
          <a:p>
            <a:pPr algn="just" rtl="1"/>
            <a:r>
              <a:rPr lang="ar-EG" sz="2200" dirty="0">
                <a:latin typeface="Simplified Arabic" pitchFamily="18" charset="-78"/>
                <a:cs typeface="+mn-cs"/>
              </a:rPr>
              <a:t>وفي نطاق العلوم الاجتماعية، يمكن تعريف القانون بأنه مجموعة من القواعد السلوكية الملزمة للأفراد في المجتمع، وهذا هو المعنى العام للقانون الذي تتضح فيه خصائصه الجوهرية بأنه مجموعة من القواعد السلوكية تتميز عن غيرها من القواعد بالعمومية والتجريد، فضلاً عن أنها قواعد اجتماعية وملزمة للأفراد.</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4"/>
          <p:cNvPicPr preferRelativeResize="0">
            <a:picLocks noGrp="1"/>
          </p:cNvPicPr>
          <p:nvPr>
            <p:ph type="pic" idx="2"/>
          </p:nvPr>
        </p:nvPicPr>
        <p:blipFill rotWithShape="1">
          <a:blip r:embed="rId3">
            <a:alphaModFix/>
          </a:blip>
          <a:srcRect l="13924" r="13924"/>
          <a:stretch/>
        </p:blipFill>
        <p:spPr>
          <a:xfrm>
            <a:off x="2809" y="0"/>
            <a:ext cx="2924839" cy="5573488"/>
          </a:xfrm>
          <a:prstGeom prst="rect">
            <a:avLst/>
          </a:prstGeom>
          <a:solidFill>
            <a:srgbClr val="D8D8D8">
              <a:alpha val="49803"/>
            </a:srgbClr>
          </a:solidFill>
          <a:ln>
            <a:noFill/>
          </a:ln>
        </p:spPr>
      </p:pic>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705240" y="1317338"/>
            <a:ext cx="5855256" cy="584735"/>
          </a:xfrm>
          <a:prstGeom prst="rect">
            <a:avLst/>
          </a:prstGeom>
          <a:noFill/>
          <a:ln>
            <a:noFill/>
          </a:ln>
        </p:spPr>
        <p:txBody>
          <a:bodyPr spcFirstLastPara="1" wrap="square" lIns="91425" tIns="45700" rIns="91425" bIns="45700" anchor="t" anchorCtr="0">
            <a:spAutoFit/>
          </a:bodyPr>
          <a:lstStyle/>
          <a:p>
            <a:pPr lvl="0" algn="ctr"/>
            <a:r>
              <a:rPr lang="ar-EG" sz="3200" dirty="0">
                <a:solidFill>
                  <a:srgbClr val="2D3956"/>
                </a:solidFill>
                <a:latin typeface="Tajawal Medium"/>
                <a:cs typeface="Sultan Medium" pitchFamily="2" charset="-78"/>
                <a:sym typeface="Tajawal Medium"/>
              </a:rPr>
              <a:t>1- تعريف القانون في اللغة والإصطلاح</a:t>
            </a:r>
            <a:endParaRPr lang="ar-EG"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1" name="Google Shape;161;p4"/>
          <p:cNvSpPr txBox="1"/>
          <p:nvPr/>
        </p:nvSpPr>
        <p:spPr>
          <a:xfrm>
            <a:off x="3437433" y="2495028"/>
            <a:ext cx="8578137" cy="3139281"/>
          </a:xfrm>
          <a:prstGeom prst="rect">
            <a:avLst/>
          </a:prstGeom>
          <a:noFill/>
          <a:ln>
            <a:noFill/>
          </a:ln>
        </p:spPr>
        <p:txBody>
          <a:bodyPr spcFirstLastPara="1" wrap="square" lIns="91425" tIns="45700" rIns="91425" bIns="45700" anchor="t" anchorCtr="0">
            <a:spAutoFit/>
          </a:bodyPr>
          <a:lstStyle/>
          <a:p>
            <a:pPr algn="just" rtl="1"/>
            <a:r>
              <a:rPr lang="ar-EG" sz="2200" b="1" dirty="0"/>
              <a:t>2- القانون في الاصطلاح: </a:t>
            </a:r>
          </a:p>
          <a:p>
            <a:pPr marL="342900" indent="-342900" algn="just" rtl="1">
              <a:buFont typeface="Wingdings" pitchFamily="2" charset="2"/>
              <a:buChar char="§"/>
            </a:pPr>
            <a:r>
              <a:rPr lang="ar-EG" sz="2200" dirty="0"/>
              <a:t>كلمة القانون في الاصطلاح القانوني ( فقهاء القانون) </a:t>
            </a:r>
            <a:r>
              <a:rPr lang="ar-EG" sz="2200" b="1" dirty="0"/>
              <a:t>لها معنيان أحدهما واسع والآخر ضيق</a:t>
            </a:r>
            <a:r>
              <a:rPr lang="ar-EG" sz="2200" dirty="0"/>
              <a:t>. </a:t>
            </a:r>
            <a:r>
              <a:rPr lang="ar-EG" sz="2200" b="1" dirty="0"/>
              <a:t>فالمعنى الواسع </a:t>
            </a:r>
            <a:r>
              <a:rPr lang="ar-EG" sz="2200" dirty="0" smtClean="0"/>
              <a:t>يقصد </a:t>
            </a:r>
            <a:r>
              <a:rPr lang="ar-EG" sz="2200" dirty="0"/>
              <a:t>به مجموعة من القواعد العامة والمجردة، والتي تهدف إلى تنظيم سلوك الأفراد في المجتمع، والملزمة والمقترنة بجزاء توقعه السلطة العامة جبراً على من يخالفها. </a:t>
            </a:r>
            <a:r>
              <a:rPr lang="ar-EG" sz="2200" b="1" dirty="0"/>
              <a:t>أما المعنى الضيق،</a:t>
            </a:r>
            <a:r>
              <a:rPr lang="ar-EG" sz="2200" dirty="0"/>
              <a:t> فقد يستعمل للدلالة على معان كثيرة، فقد تطلق كلمة القانون للدلالة على التشريع، أي مجموعة القواعد المكتوبة الصادرة عن السلطة التشريعية والتي تنظم نوعاً معيناً من الروابط القانونية فيقال مثلاً القانون التجاري أو قانون العمل، فالأول ينظم العلاقات الناشئة عن التشاط التجاري، والثاني ينظم العلاقات الناشئة بين أرباب العمل والعمال.</a:t>
            </a:r>
          </a:p>
        </p:txBody>
      </p:sp>
      <p:sp>
        <p:nvSpPr>
          <p:cNvPr id="162" name="Google Shape;162;p4"/>
          <p:cNvSpPr/>
          <p:nvPr/>
        </p:nvSpPr>
        <p:spPr>
          <a:xfrm>
            <a:off x="3386537" y="133507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437433" y="1329617"/>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598250" y="1599946"/>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FAC748"/>
                </a:solidFill>
                <a:latin typeface="Tajawal Medium"/>
                <a:ea typeface="Tajawal Medium"/>
                <a:cs typeface="Tajawal Medium"/>
                <a:sym typeface="Tajawal Medium"/>
              </a:rPr>
              <a:t>01</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تعريف القانون.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
            <a:ext cx="3386537" cy="587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4971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4"/>
          <p:cNvPicPr preferRelativeResize="0">
            <a:picLocks noGrp="1"/>
          </p:cNvPicPr>
          <p:nvPr>
            <p:ph type="pic" idx="2"/>
          </p:nvPr>
        </p:nvPicPr>
        <p:blipFill rotWithShape="1">
          <a:blip r:embed="rId3">
            <a:alphaModFix/>
          </a:blip>
          <a:srcRect l="13924" r="13924"/>
          <a:stretch/>
        </p:blipFill>
        <p:spPr>
          <a:xfrm>
            <a:off x="2809" y="0"/>
            <a:ext cx="2924839" cy="5573488"/>
          </a:xfrm>
          <a:prstGeom prst="rect">
            <a:avLst/>
          </a:prstGeom>
          <a:solidFill>
            <a:srgbClr val="D8D8D8">
              <a:alpha val="49803"/>
            </a:srgbClr>
          </a:solidFill>
          <a:ln>
            <a:noFill/>
          </a:ln>
        </p:spPr>
      </p:pic>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705240" y="1317338"/>
            <a:ext cx="5855256" cy="584735"/>
          </a:xfrm>
          <a:prstGeom prst="rect">
            <a:avLst/>
          </a:prstGeom>
          <a:noFill/>
          <a:ln>
            <a:noFill/>
          </a:ln>
        </p:spPr>
        <p:txBody>
          <a:bodyPr spcFirstLastPara="1" wrap="square" lIns="91425" tIns="45700" rIns="91425" bIns="45700" anchor="t" anchorCtr="0">
            <a:spAutoFit/>
          </a:bodyPr>
          <a:lstStyle/>
          <a:p>
            <a:pPr lvl="0" algn="ctr"/>
            <a:r>
              <a:rPr lang="ar-EG" sz="3200" dirty="0">
                <a:solidFill>
                  <a:srgbClr val="2D3956"/>
                </a:solidFill>
                <a:latin typeface="Tajawal Medium"/>
                <a:cs typeface="Sultan Medium" pitchFamily="2" charset="-78"/>
                <a:sym typeface="Tajawal Medium"/>
              </a:rPr>
              <a:t>1- تعريف القانون في اللغة والإصطلاح</a:t>
            </a:r>
            <a:endParaRPr lang="ar-EG"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1" name="Google Shape;161;p4"/>
          <p:cNvSpPr txBox="1"/>
          <p:nvPr/>
        </p:nvSpPr>
        <p:spPr>
          <a:xfrm>
            <a:off x="3437433" y="2495028"/>
            <a:ext cx="8578137" cy="3477835"/>
          </a:xfrm>
          <a:prstGeom prst="rect">
            <a:avLst/>
          </a:prstGeom>
          <a:noFill/>
          <a:ln>
            <a:noFill/>
          </a:ln>
        </p:spPr>
        <p:txBody>
          <a:bodyPr spcFirstLastPara="1" wrap="square" lIns="91425" tIns="45700" rIns="91425" bIns="45700" anchor="t" anchorCtr="0">
            <a:spAutoFit/>
          </a:bodyPr>
          <a:lstStyle/>
          <a:p>
            <a:pPr marL="342900" indent="-342900" algn="just" rtl="1">
              <a:buFont typeface="Wingdings" pitchFamily="2" charset="2"/>
              <a:buChar char="§"/>
            </a:pPr>
            <a:r>
              <a:rPr lang="ar-EG" sz="2200" dirty="0"/>
              <a:t>وقد تستعمل كلمة القانون ويراد بها </a:t>
            </a:r>
            <a:r>
              <a:rPr lang="ar-EG" sz="2200" b="1" dirty="0"/>
              <a:t>التقنين </a:t>
            </a:r>
            <a:r>
              <a:rPr lang="en-US" sz="2200" b="1" dirty="0"/>
              <a:t>code</a:t>
            </a:r>
            <a:r>
              <a:rPr lang="en-US" sz="2200" dirty="0"/>
              <a:t> </a:t>
            </a:r>
            <a:r>
              <a:rPr lang="ar-EG" sz="2200" dirty="0"/>
              <a:t>أي مجموعة المواد أو النصوص الخاصة بفرع معين من فروع القانون، </a:t>
            </a:r>
            <a:r>
              <a:rPr lang="ar-EG" sz="2200" b="1" dirty="0"/>
              <a:t>فنقول مثلاً، نصت المادة الأولى من القانون المدني </a:t>
            </a:r>
            <a:r>
              <a:rPr lang="ar-EG" sz="2200" dirty="0"/>
              <a:t>على كذا، فيكون المقصود بلفظ القانون، التقنين المدني.</a:t>
            </a:r>
          </a:p>
          <a:p>
            <a:pPr marL="342900" indent="-342900" algn="just" rtl="1">
              <a:buFont typeface="Wingdings" pitchFamily="2" charset="2"/>
              <a:buChar char="§"/>
            </a:pPr>
            <a:r>
              <a:rPr lang="ar-EG" sz="2200" dirty="0"/>
              <a:t>وأخيراً فقد </a:t>
            </a:r>
            <a:r>
              <a:rPr lang="ar-EG" sz="2200" b="1" dirty="0"/>
              <a:t>يستخدم مصطلح القانون مقترنا بوصف معين</a:t>
            </a:r>
            <a:r>
              <a:rPr lang="ar-EG" sz="2200" dirty="0"/>
              <a:t>. فنقول القانون الوضعي والقانون الطبيعي. </a:t>
            </a:r>
            <a:r>
              <a:rPr lang="ar-EG" sz="2200" b="1" dirty="0"/>
              <a:t>ويقصد بالقانون الوضعي، </a:t>
            </a:r>
            <a:r>
              <a:rPr lang="ar-EG" sz="2200" dirty="0"/>
              <a:t>مجموعة القواعد القانونية السارية فعلاً في بلد ما في زمن معين، فالقانون الوضعي المصري هو مجموعة القواعد المعمول بها في مصر في الوقت الحاضر، أياً كان مصدرها.</a:t>
            </a:r>
          </a:p>
          <a:p>
            <a:pPr marL="342900" indent="-342900" algn="just" rtl="1">
              <a:buFont typeface="Wingdings" pitchFamily="2" charset="2"/>
              <a:buChar char="§"/>
            </a:pPr>
            <a:r>
              <a:rPr lang="ar-EG" sz="2200" b="1" dirty="0"/>
              <a:t>أما القانون الطبيعي، </a:t>
            </a:r>
            <a:r>
              <a:rPr lang="ar-EG" sz="2200" dirty="0"/>
              <a:t>فيقصد به مجموعة القواعد المثالية المؤبدة التي أودعها الله في الكون ويكشف عنها العقل، أي تتجه إليها القوانين الوضعية على قدر الإمكان لتحقيق العدالة، ويعتبر أساساً للقانون الوضعي.</a:t>
            </a:r>
          </a:p>
        </p:txBody>
      </p:sp>
      <p:sp>
        <p:nvSpPr>
          <p:cNvPr id="162" name="Google Shape;162;p4"/>
          <p:cNvSpPr/>
          <p:nvPr/>
        </p:nvSpPr>
        <p:spPr>
          <a:xfrm>
            <a:off x="3386537" y="133507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437433" y="1329617"/>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598250" y="1599946"/>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FAC748"/>
                </a:solidFill>
                <a:latin typeface="Tajawal Medium"/>
                <a:ea typeface="Tajawal Medium"/>
                <a:cs typeface="Tajawal Medium"/>
                <a:sym typeface="Tajawal Medium"/>
              </a:rPr>
              <a:t>01</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تعريف القانون.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
            <a:ext cx="3386537" cy="587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62702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4"/>
          <p:cNvPicPr preferRelativeResize="0">
            <a:picLocks noGrp="1"/>
          </p:cNvPicPr>
          <p:nvPr>
            <p:ph type="pic" idx="2"/>
          </p:nvPr>
        </p:nvPicPr>
        <p:blipFill rotWithShape="1">
          <a:blip r:embed="rId3">
            <a:alphaModFix/>
          </a:blip>
          <a:srcRect l="13924" r="13924"/>
          <a:stretch/>
        </p:blipFill>
        <p:spPr>
          <a:xfrm>
            <a:off x="2809" y="0"/>
            <a:ext cx="2924839" cy="5573488"/>
          </a:xfrm>
          <a:prstGeom prst="rect">
            <a:avLst/>
          </a:prstGeom>
          <a:solidFill>
            <a:srgbClr val="D8D8D8">
              <a:alpha val="49803"/>
            </a:srgbClr>
          </a:solidFill>
          <a:ln>
            <a:noFill/>
          </a:ln>
        </p:spPr>
      </p:pic>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705240" y="1317338"/>
            <a:ext cx="5855256" cy="584735"/>
          </a:xfrm>
          <a:prstGeom prst="rect">
            <a:avLst/>
          </a:prstGeom>
          <a:noFill/>
          <a:ln>
            <a:noFill/>
          </a:ln>
        </p:spPr>
        <p:txBody>
          <a:bodyPr spcFirstLastPara="1" wrap="square" lIns="91425" tIns="45700" rIns="91425" bIns="45700" anchor="t" anchorCtr="0">
            <a:spAutoFit/>
          </a:bodyPr>
          <a:lstStyle/>
          <a:p>
            <a:pPr lvl="0" algn="ctr"/>
            <a:r>
              <a:rPr lang="ar-EG" sz="3200" dirty="0">
                <a:solidFill>
                  <a:srgbClr val="2D3956"/>
                </a:solidFill>
                <a:latin typeface="Tajawal Medium"/>
                <a:cs typeface="Sultan Medium" pitchFamily="2" charset="-78"/>
                <a:sym typeface="Tajawal Medium"/>
              </a:rPr>
              <a:t>1- تعريف القانون في اللغة والإصطلاح</a:t>
            </a:r>
            <a:endParaRPr lang="ar-EG"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1" name="Google Shape;161;p4"/>
          <p:cNvSpPr txBox="1"/>
          <p:nvPr/>
        </p:nvSpPr>
        <p:spPr>
          <a:xfrm>
            <a:off x="3437433" y="2495028"/>
            <a:ext cx="8578137" cy="2462172"/>
          </a:xfrm>
          <a:prstGeom prst="rect">
            <a:avLst/>
          </a:prstGeom>
          <a:noFill/>
          <a:ln>
            <a:noFill/>
          </a:ln>
        </p:spPr>
        <p:txBody>
          <a:bodyPr spcFirstLastPara="1" wrap="square" lIns="91425" tIns="45700" rIns="91425" bIns="45700" anchor="t" anchorCtr="0">
            <a:spAutoFit/>
          </a:bodyPr>
          <a:lstStyle/>
          <a:p>
            <a:pPr marL="342900" indent="-342900" algn="just" rtl="1">
              <a:buFont typeface="Wingdings" pitchFamily="2" charset="2"/>
              <a:buChar char="§"/>
            </a:pPr>
            <a:r>
              <a:rPr lang="ar-EG" sz="2200" b="1" dirty="0"/>
              <a:t>وتنصرف دراستنا إلى القانون بالمعنى الواسع</a:t>
            </a:r>
            <a:r>
              <a:rPr lang="ar-EG" sz="2200" dirty="0"/>
              <a:t>، أي على أنه مجموعة من القواعد التي تحكم سلوك الأفراد في المجتمع، ويتعين الخضوع لها بالقوة عند الاقتضاء. والقانون بهذا المعنى يتكون من مجموعة من القواعد والقاعدة هي الوحدة أو الخلية التي يتكون منها القانون والقاعدة القانونية بدورها تتكون من فرض، وحكم ( أو حل).</a:t>
            </a:r>
          </a:p>
          <a:p>
            <a:pPr marL="342900" indent="-342900" algn="just" rtl="1">
              <a:buFont typeface="Wingdings" pitchFamily="2" charset="2"/>
              <a:buChar char="§"/>
            </a:pPr>
            <a:r>
              <a:rPr lang="ar-EG" sz="2200" b="1" dirty="0"/>
              <a:t>ومثال على ذلك، مانصت عليه المادة 163 من القانون المدني المصري </a:t>
            </a:r>
            <a:r>
              <a:rPr lang="ar-EG" sz="2200" dirty="0"/>
              <a:t>" كل خطأ سبب ضرراً للغير يلزم من ارتكبه بالتعويض". فالفرض من النص المذكور أن كل من يخطئ فيتولد عن خطئه ضرر للغير، والحكم هو التزامه بالتعويض.</a:t>
            </a:r>
          </a:p>
        </p:txBody>
      </p:sp>
      <p:sp>
        <p:nvSpPr>
          <p:cNvPr id="162" name="Google Shape;162;p4"/>
          <p:cNvSpPr/>
          <p:nvPr/>
        </p:nvSpPr>
        <p:spPr>
          <a:xfrm>
            <a:off x="3386537" y="1335074"/>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437433" y="1329617"/>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598250" y="1599946"/>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FAC748"/>
                </a:solidFill>
                <a:latin typeface="Tajawal Medium"/>
                <a:ea typeface="Tajawal Medium"/>
                <a:cs typeface="Tajawal Medium"/>
                <a:sym typeface="Tajawal Medium"/>
              </a:rPr>
              <a:t>01</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تعريف القانون.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
            <a:ext cx="3386537" cy="587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3326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2- أهمية القانون بالنسبة للفرد والمجتمع</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dirty="0"/>
              <a:t>الإنسان كائن اجتماعي لا يستطيع أن يعتزل الناس ليعيش وحيداً، بل يعيش دائماً في </a:t>
            </a:r>
            <a:r>
              <a:rPr lang="ar-EG" sz="2400" dirty="0" smtClean="0"/>
              <a:t>مجتمع، </a:t>
            </a:r>
            <a:r>
              <a:rPr lang="ar-EG" sz="2400" dirty="0"/>
              <a:t>يتعاون مع أفراده ويتبادل معهم المنافع فتنشأ علاقات اجتماعية متعددة أسرية واقتصادية وسياسية، تستلزم وجود قواعد تنظمها سواء تمثلت هذه القواعد في قيود على السلوك الاجتماعي أو في واجبات على الأفراد.</a:t>
            </a:r>
            <a:endParaRPr lang="en-US" sz="2400" dirty="0"/>
          </a:p>
          <a:p>
            <a:pPr marL="342900" indent="-342900" algn="just" rtl="1">
              <a:buFont typeface="Wingdings" pitchFamily="2" charset="2"/>
              <a:buChar char="§"/>
            </a:pPr>
            <a:r>
              <a:rPr lang="ar-EG" sz="2400" b="1" dirty="0"/>
              <a:t>وقد استقت هذه القيود أو الواجبات المفروضة مصدرها بداية من قواعد المجاملات، والآداب، أو قواعد الأخلاق.</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772816"/>
            <a:ext cx="2207568" cy="3883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9871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2- أهمية القانون بالنسبة للفرد والمجتمع</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174776"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وفي مرحلة تالية تبين أن هذه القيود، </a:t>
            </a:r>
            <a:r>
              <a:rPr lang="ar-EG" sz="2400" dirty="0"/>
              <a:t>غير كافية لإجبار الناس على احترامها، وظهرت الحاجة إلى قيود من طبيعة إلزامية يوقع على من يخالفها جزاء مادي، ومنظم، أي تستقل به سلطة مختصة. ولذا نشأت القواعد القانونية التي تهدف إلى تنظيم المجتمع تنظيماً يحقق المصلحة العامة، بطريق يصون حريات الأفراد ومصالحهم الخاصة وذلك عن طريق قواعد يقترن الخروج عليها بجزاء توقعه السلطة العامة على المخالف، وبدون هذه القواعد القانونية لايمكن أن يستتب أمن أو يقوم نظام في مجتمع.</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11"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174776" cy="3811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dirty="0">
                <a:solidFill>
                  <a:srgbClr val="000000"/>
                </a:solidFill>
                <a:latin typeface="+mn-lt"/>
                <a:ea typeface="Arial"/>
                <a:cs typeface="Arial"/>
                <a:sym typeface="Arial"/>
              </a:rPr>
              <a:t>إذا كان القانون بالمعنى الذي بسطناه، هو مجموعة من القواعد التي تحكم سلوك الأفراد وعلاقاتهم، والتي يناط كفالة احترامها بما تملك السلطة العامة في المجتمع من قوة الجبر والإلزام، </a:t>
            </a:r>
            <a:r>
              <a:rPr lang="ar-EG" sz="2400" b="1" u="sng" dirty="0">
                <a:solidFill>
                  <a:srgbClr val="000000"/>
                </a:solidFill>
                <a:latin typeface="+mn-lt"/>
                <a:ea typeface="Arial"/>
                <a:cs typeface="Arial"/>
                <a:sym typeface="Arial"/>
              </a:rPr>
              <a:t>فإننا نستنتج ثلاث خصائص جوهرية تميز القواعد القانونية عن غيرها من القواعد الاجتماعية وهي:</a:t>
            </a:r>
            <a:br>
              <a:rPr lang="ar-EG" sz="2400" b="1" u="sng"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أ- قاعدة عامة ومجردة.</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ب- قاعدة تنظم السلوك الاجتماعي.</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ج- تقترن بجزاء مادي وحال ومنظم.</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4715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أ- قاعدة عامة ومجردة: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تتميز القواعد القانونية </a:t>
            </a:r>
            <a:r>
              <a:rPr lang="ar-EG" sz="2400" dirty="0">
                <a:solidFill>
                  <a:srgbClr val="000000"/>
                </a:solidFill>
                <a:latin typeface="+mn-lt"/>
                <a:ea typeface="Arial"/>
                <a:cs typeface="Arial"/>
                <a:sym typeface="Arial"/>
              </a:rPr>
              <a:t>بأنها قواعد عامة ومجردة، بمعنى أنها توجه إلى الأشخاص أو الوقائع عامة فلا توجه إلى شخص معين ولا واقعة بذاتها، ولكنها تنطبق إذا توافرت للشخص أو للواقعة صفات أو شروط محددة. فكل شخص اجتمعت فيه أوصاف معينة وكل واقعة توافرت لها شروط معينة تنطبق بشأنها القواعد القانونية.</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238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وبعبارة أخرى، </a:t>
            </a:r>
            <a:r>
              <a:rPr lang="ar-EG" sz="2400" dirty="0">
                <a:solidFill>
                  <a:srgbClr val="000000"/>
                </a:solidFill>
                <a:latin typeface="+mn-lt"/>
                <a:ea typeface="Arial"/>
                <a:cs typeface="Arial"/>
                <a:sym typeface="Arial"/>
              </a:rPr>
              <a:t>يقصد بعمومية القاعدة القانونية، أنها تطبق على جميع الأشخاص الذين تتوافر فيهم شروط تطبيقها، وعلى كل الوقائع التي تتوافر فيها الشروط الواردة بها.</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فعمومية القاعدة بالنسبة للأشخاص </a:t>
            </a:r>
            <a:r>
              <a:rPr lang="ar-EG" sz="2400" dirty="0">
                <a:solidFill>
                  <a:srgbClr val="000000"/>
                </a:solidFill>
                <a:latin typeface="+mn-lt"/>
                <a:ea typeface="Arial"/>
                <a:cs typeface="Arial"/>
                <a:sym typeface="Arial"/>
              </a:rPr>
              <a:t>تعني أن القاعدة تخاطبهم بصفاتهم وليس بذواتهم، وبالنسبة للوقائع فإنها تطبق عليها بشروطها وأوصافها وليس بذواتها.</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ومثال ذلك: </a:t>
            </a:r>
            <a:r>
              <a:rPr lang="ar-EG" sz="2400" dirty="0">
                <a:solidFill>
                  <a:srgbClr val="000000"/>
                </a:solidFill>
                <a:latin typeface="+mn-lt"/>
                <a:ea typeface="Arial"/>
                <a:cs typeface="Arial"/>
                <a:sym typeface="Arial"/>
              </a:rPr>
              <a:t>نص المادة 44/2 من القانون المدني المصري الذي يقضي بأن:" كل من بلغ إحدى وعشرين سنة ميلادية كاملة يعتبر كامل الأهلية". فهذا النص يتضمن قاعدة عامة حيث ينطبق على كل شخص بلغ إحدى وعشرين سنة ميلادية كاملة فيكون كامل الأهلية.</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894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أما اذا وجه الخطاب إلى شخص بذاته </a:t>
            </a:r>
            <a:r>
              <a:rPr lang="ar-EG" sz="2400" dirty="0">
                <a:solidFill>
                  <a:srgbClr val="000000"/>
                </a:solidFill>
                <a:latin typeface="+mn-lt"/>
                <a:ea typeface="Arial"/>
                <a:cs typeface="Arial"/>
                <a:sym typeface="Arial"/>
              </a:rPr>
              <a:t>أو واقعة بذاتها فإنه يفقد صفة العمومية ولايصبح قاعدة قانونية وإنما يصبح أمراً فردياً. لذلك لايعتبر قاعدة قانونية القرار الصادر بتعيين موظف أو نقله أو عزله، وكذلك الحكم الصادر بتوقيع عقوبة على شخص ارتكب جريمة.</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ونلفت النظر بأنه </a:t>
            </a:r>
            <a:r>
              <a:rPr lang="ar-EG" sz="2400" dirty="0">
                <a:solidFill>
                  <a:srgbClr val="000000"/>
                </a:solidFill>
                <a:latin typeface="+mn-lt"/>
                <a:ea typeface="Arial"/>
                <a:cs typeface="Arial"/>
                <a:sym typeface="Arial"/>
              </a:rPr>
              <a:t>ليس المقصود بالعمومية في القاعدة القانونية أنها تتضمن خطاباً إلى كافة أفراد المجتمع أو أغلب الأفراد، بل إن القاعدة القانونية تكون عامة برغم أنها لاتنطبق إلا على عدد محدود من الأفراد، أو بعض فئات المجتمع، طالما أنها تنطبق على كل واحد من هؤلاء إذا توافرت فيه شرائط انطباقها. وعلى ذلك فإن القواعد التي تنمظم مهنة المحاماة، أو الطب أو الهندسة، تعتبر قواعد قانونية، عامة برغم أنها لاتخاطب سوى فئة محددة من المجتمع، بصفتهم لا بأشخاصهم.</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9235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وفضلاً عن ذلك توجد قواعد قانونية لا تنطبق إلا على شخص واحد </a:t>
            </a:r>
            <a:r>
              <a:rPr lang="ar-EG" sz="2400" dirty="0">
                <a:solidFill>
                  <a:srgbClr val="000000"/>
                </a:solidFill>
                <a:latin typeface="+mn-lt"/>
                <a:ea typeface="Arial"/>
                <a:cs typeface="Arial"/>
                <a:sym typeface="Arial"/>
              </a:rPr>
              <a:t>وبالرغم من ذلك تكتسب صفة العمومية ومن ذلك مثلا القوانين التي تحدد سلطات رئيس الدولة، أو رئيس مجلس النواب، مادام أنها لاتخاطبه بذاته بل بصفته، فتنطبق على كل من توافرت فيه صفة رئيس الجمهورية أو رئيس مجلس النواب، وتبقى بعد تطبيقها في حالة معينة، لتحكم حالات لايمكن حصرها.</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5993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100" b="1" u="sng" dirty="0">
                <a:solidFill>
                  <a:srgbClr val="000000"/>
                </a:solidFill>
                <a:latin typeface="+mn-lt"/>
                <a:ea typeface="Arial"/>
                <a:cs typeface="Arial"/>
                <a:sym typeface="Arial"/>
              </a:rPr>
              <a:t>وتجدر الإشارة إلى أن هناك ثلاث مسائل بخصوص صفة العمومية للقاعدة القانونية:</a:t>
            </a:r>
            <a:r>
              <a:rPr lang="ar-EG" sz="2100" dirty="0">
                <a:solidFill>
                  <a:srgbClr val="000000"/>
                </a:solidFill>
                <a:latin typeface="+mn-lt"/>
                <a:ea typeface="Arial"/>
                <a:cs typeface="Arial"/>
                <a:sym typeface="Arial"/>
              </a:rPr>
              <a:t/>
            </a:r>
            <a:br>
              <a:rPr lang="ar-EG" sz="2100" dirty="0">
                <a:solidFill>
                  <a:srgbClr val="000000"/>
                </a:solidFill>
                <a:latin typeface="+mn-lt"/>
                <a:ea typeface="Arial"/>
                <a:cs typeface="Arial"/>
                <a:sym typeface="Arial"/>
              </a:rPr>
            </a:br>
            <a:r>
              <a:rPr lang="ar-EG" sz="2100" b="1" dirty="0">
                <a:solidFill>
                  <a:srgbClr val="000000"/>
                </a:solidFill>
                <a:latin typeface="+mn-lt"/>
                <a:ea typeface="Arial"/>
                <a:cs typeface="Arial"/>
                <a:sym typeface="Arial"/>
              </a:rPr>
              <a:t>المسألة الأولى: </a:t>
            </a:r>
            <a:r>
              <a:rPr lang="ar-EG" sz="2100" dirty="0">
                <a:solidFill>
                  <a:srgbClr val="000000"/>
                </a:solidFill>
                <a:latin typeface="+mn-lt"/>
                <a:ea typeface="Arial"/>
                <a:cs typeface="Arial"/>
                <a:sym typeface="Arial"/>
              </a:rPr>
              <a:t>أنه لايشترط لاكتساب القاعدة القانونية صفة العمومية أن توضع لزمن غير محدد. فثمة قوانين عامة برغم أنها معدة للتطبيق خلال فترة زمنية محددة، بما في ذلك مثلا قوانين إعلان حالة الطوارئ لمواجهة ظروف الحرب التي تنتهي بانتهاء حالة الحرب. </a:t>
            </a:r>
            <a:br>
              <a:rPr lang="ar-EG" sz="2100" dirty="0">
                <a:solidFill>
                  <a:srgbClr val="000000"/>
                </a:solidFill>
                <a:latin typeface="+mn-lt"/>
                <a:ea typeface="Arial"/>
                <a:cs typeface="Arial"/>
                <a:sym typeface="Arial"/>
              </a:rPr>
            </a:br>
            <a:r>
              <a:rPr lang="ar-EG" sz="2100" b="1" dirty="0">
                <a:solidFill>
                  <a:srgbClr val="000000"/>
                </a:solidFill>
                <a:latin typeface="+mn-lt"/>
                <a:ea typeface="Arial"/>
                <a:cs typeface="Arial"/>
                <a:sym typeface="Arial"/>
              </a:rPr>
              <a:t>المسألة الثانية: </a:t>
            </a:r>
            <a:r>
              <a:rPr lang="ar-EG" sz="2100" dirty="0">
                <a:solidFill>
                  <a:srgbClr val="000000"/>
                </a:solidFill>
                <a:latin typeface="+mn-lt"/>
                <a:ea typeface="Arial"/>
                <a:cs typeface="Arial"/>
                <a:sym typeface="Arial"/>
              </a:rPr>
              <a:t>أنه لايشترط لاكتساب صفة العمومية، أن تنطبق القاعدة القانونية على كل إقليم الدولة، فثمة قوانين تحكم بعض أجزاء الدولة خصوصاً في قوانين البلاد الاتحادية مثل الولايات المتحدة الأمريكية، التي تتكون من عدة ولايات تنفرد كل ولاية بقانونها الخاص. وتعتبر مع ذلك قواعد عامة.</a:t>
            </a:r>
            <a:br>
              <a:rPr lang="ar-EG" sz="2100" dirty="0">
                <a:solidFill>
                  <a:srgbClr val="000000"/>
                </a:solidFill>
                <a:latin typeface="+mn-lt"/>
                <a:ea typeface="Arial"/>
                <a:cs typeface="Arial"/>
                <a:sym typeface="Arial"/>
              </a:rPr>
            </a:br>
            <a:r>
              <a:rPr lang="ar-EG" sz="2100" b="1" dirty="0">
                <a:solidFill>
                  <a:srgbClr val="000000"/>
                </a:solidFill>
                <a:latin typeface="+mn-lt"/>
                <a:ea typeface="Arial"/>
                <a:cs typeface="Arial"/>
                <a:sym typeface="Arial"/>
              </a:rPr>
              <a:t>المسألة الثالثة: </a:t>
            </a:r>
            <a:r>
              <a:rPr lang="ar-EG" sz="2100" dirty="0">
                <a:solidFill>
                  <a:srgbClr val="000000"/>
                </a:solidFill>
                <a:latin typeface="+mn-lt"/>
                <a:ea typeface="Arial"/>
                <a:cs typeface="Arial"/>
                <a:sym typeface="Arial"/>
              </a:rPr>
              <a:t>إن عمومية القاعدة القانونية تكتسب أهمية خاصة في نطاق القانون العامن أي ذلك الفرع من فروع الاقنون الذي ينظم سلطات الدولة. فتصرفات الحاكم يجب أن تصدر تطبيقا لقواعد عامة مجردة سابقة على هذه التصرفات، فيما يسمى بمبدأ شرعية السلطة، أي خضوعها للقانون، وبدون تصبح سلطة الحاكم استبدادية. بمعنى أنه إذا لم تصدر القرارات والأوامر تطبيقاً لقواعد قانونية عامة ومجردة ينهار مبدأ شرعية السلطة وتمثل ضمانات الحرية. </a:t>
            </a:r>
            <a:br>
              <a:rPr lang="ar-EG" sz="2100" dirty="0">
                <a:solidFill>
                  <a:srgbClr val="000000"/>
                </a:solidFill>
                <a:latin typeface="+mn-lt"/>
                <a:ea typeface="Arial"/>
                <a:cs typeface="Arial"/>
                <a:sym typeface="Arial"/>
              </a:rPr>
            </a:br>
            <a:endParaRPr lang="ar-EG" sz="21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857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100" b="1" dirty="0">
                <a:solidFill>
                  <a:srgbClr val="000000"/>
                </a:solidFill>
                <a:latin typeface="+mn-lt"/>
                <a:ea typeface="Arial"/>
                <a:cs typeface="Arial"/>
                <a:sym typeface="Arial"/>
              </a:rPr>
              <a:t>ب- قاعدة تنظم السلوك الاجتماعي:</a:t>
            </a:r>
            <a:r>
              <a:rPr lang="ar-EG" sz="2100" dirty="0">
                <a:solidFill>
                  <a:srgbClr val="000000"/>
                </a:solidFill>
                <a:latin typeface="+mn-lt"/>
                <a:ea typeface="Arial"/>
                <a:cs typeface="Arial"/>
                <a:sym typeface="Arial"/>
              </a:rPr>
              <a:t/>
            </a:r>
            <a:br>
              <a:rPr lang="ar-EG" sz="2100" dirty="0">
                <a:solidFill>
                  <a:srgbClr val="000000"/>
                </a:solidFill>
                <a:latin typeface="+mn-lt"/>
                <a:ea typeface="Arial"/>
                <a:cs typeface="Arial"/>
                <a:sym typeface="Arial"/>
              </a:rPr>
            </a:br>
            <a:r>
              <a:rPr lang="ar-EG" sz="2100" b="1" dirty="0">
                <a:solidFill>
                  <a:srgbClr val="000000"/>
                </a:solidFill>
                <a:latin typeface="+mn-lt"/>
                <a:ea typeface="Arial"/>
                <a:cs typeface="Arial"/>
                <a:sym typeface="Arial"/>
              </a:rPr>
              <a:t>انتهينا إلى أن القانون ظاهرة اجتماعية</a:t>
            </a:r>
            <a:r>
              <a:rPr lang="ar-EG" sz="2100" dirty="0">
                <a:solidFill>
                  <a:srgbClr val="000000"/>
                </a:solidFill>
                <a:latin typeface="+mn-lt"/>
                <a:ea typeface="Arial"/>
                <a:cs typeface="Arial"/>
                <a:sym typeface="Arial"/>
              </a:rPr>
              <a:t>، حيث طالما وجد المجتمع وجد معه القانون، فالقانون يفترض وجود المجتمع، فلايوجد قانون بلامجتمع. والقانون يوجد ليحكم سلوك الأفراد فيه، حيث تهدف القاعدة القانونية إلى تنظيم السلوك الاجتماعي للأفراد، وتوجيه سلوكهم وجهة معينة، فالقاعدة قد تفرض عليهم سلوكاً معيناً أو تنهاهم عن سلوك معين، فمثلاً قد يحظر القانون على الأفراد ارتكاب الجرائم، كالقتل والسرقة والنصب وخيانة الأمانة وغيرها من الجرائم، وقد يلزم الأفراد بسلوك معين مثل الوفاء بالديون والوفاء بالعهود.</a:t>
            </a:r>
            <a:br>
              <a:rPr lang="ar-EG" sz="2100" dirty="0">
                <a:solidFill>
                  <a:srgbClr val="000000"/>
                </a:solidFill>
                <a:latin typeface="+mn-lt"/>
                <a:ea typeface="Arial"/>
                <a:cs typeface="Arial"/>
                <a:sym typeface="Arial"/>
              </a:rPr>
            </a:br>
            <a:r>
              <a:rPr lang="ar-EG" sz="2100" b="1" dirty="0">
                <a:solidFill>
                  <a:srgbClr val="000000"/>
                </a:solidFill>
                <a:latin typeface="+mn-lt"/>
                <a:ea typeface="Arial"/>
                <a:cs typeface="Arial"/>
                <a:sym typeface="Arial"/>
              </a:rPr>
              <a:t>فالقاعدة القانونية بهذا المعنى هي ( قاعدة تقويمية) </a:t>
            </a:r>
            <a:r>
              <a:rPr lang="ar-EG" sz="2100" dirty="0">
                <a:solidFill>
                  <a:srgbClr val="000000"/>
                </a:solidFill>
                <a:latin typeface="+mn-lt"/>
                <a:ea typeface="Arial"/>
                <a:cs typeface="Arial"/>
                <a:sym typeface="Arial"/>
              </a:rPr>
              <a:t>لأنها تهدف إلى تقويم سلوك الأفراد بما يتناسب مع ما يجب أن يكون عليه وفقاً لما يراه المشرع. فالقانون عند تنظيمه لسلوك الأفراد لايتضمن إلا نوعاً واحداً من العلاقات، علاقة الفرد بغيره، أما علاقة الفرد بخالقه أو واجبة نحو نفسه فقد ترك الاهتمام بها لقواعد الدين والأخلاق.</a:t>
            </a:r>
            <a:br>
              <a:rPr lang="ar-EG" sz="2100" dirty="0">
                <a:solidFill>
                  <a:srgbClr val="000000"/>
                </a:solidFill>
                <a:latin typeface="+mn-lt"/>
                <a:ea typeface="Arial"/>
                <a:cs typeface="Arial"/>
                <a:sym typeface="Arial"/>
              </a:rPr>
            </a:br>
            <a:endParaRPr lang="ar-EG" sz="21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194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وقد ترتب على كون القاعدة القانونية قاعدة سلوك اجتماعي نتيجتان:</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1- أن القاعدة القانونية لاتهتم إلا بالسلوك الخارجي للإنسان </a:t>
            </a:r>
            <a:r>
              <a:rPr lang="ar-EG" sz="2400" dirty="0">
                <a:solidFill>
                  <a:srgbClr val="000000"/>
                </a:solidFill>
                <a:latin typeface="+mn-lt"/>
                <a:ea typeface="Arial"/>
                <a:cs typeface="Arial"/>
                <a:sym typeface="Arial"/>
              </a:rPr>
              <a:t>وبالتالي لاتدخل في اعتبارها النوايا والدوافع النفسية التي تظل كامنة في نفس صاحبها مادامت لاتخرج إلى حيز الوجود وتتخذ مظهراً خارجياً، فالنوايا الخفية المحضة، مهما انطوت على فعل الخير أو الشر، تكون بمنأى عن الاقنون.</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2- اختلاف القواعد القانونية من مجتمع إلى مجتمع آ</a:t>
            </a:r>
            <a:r>
              <a:rPr lang="ar-EG" sz="2400" b="1" dirty="0">
                <a:solidFill>
                  <a:srgbClr val="000000"/>
                </a:solidFill>
                <a:latin typeface="+mn-lt"/>
                <a:ea typeface="Arial"/>
                <a:cs typeface="Arial"/>
                <a:sym typeface="Arial"/>
              </a:rPr>
              <a:t>خر</a:t>
            </a:r>
            <a:r>
              <a:rPr lang="ar-EG" sz="2400" b="1" dirty="0">
                <a:solidFill>
                  <a:srgbClr val="000000"/>
                </a:solidFill>
                <a:latin typeface="+mn-lt"/>
                <a:ea typeface="Arial"/>
                <a:cs typeface="Arial"/>
                <a:sym typeface="Arial"/>
              </a:rPr>
              <a:t>، </a:t>
            </a:r>
            <a:r>
              <a:rPr lang="ar-EG" sz="2400" dirty="0">
                <a:solidFill>
                  <a:srgbClr val="000000"/>
                </a:solidFill>
                <a:latin typeface="+mn-lt"/>
                <a:ea typeface="Arial"/>
                <a:cs typeface="Arial"/>
                <a:sym typeface="Arial"/>
              </a:rPr>
              <a:t>وفي نفس المجتمع من فترة زمنية إلى فترة أخرى، فالقانون يختلف باختلاف المكان والزمان وذلك لأنه يحكم العلاقات الاجتماعية والسلوكية الناشئة بين الأفراد، فمثلاً تعدد الزوجات مباح في بعض الدول ومحرم في دول أخرى.</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54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711624" y="1129507"/>
            <a:ext cx="8385882"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200" b="1" dirty="0">
                <a:solidFill>
                  <a:srgbClr val="000000"/>
                </a:solidFill>
                <a:latin typeface="+mn-lt"/>
                <a:ea typeface="Arial"/>
                <a:cs typeface="Arial"/>
                <a:sym typeface="Arial"/>
              </a:rPr>
              <a:t>ج- تقترن بجزاء مادي وحال ومنظم:</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dirty="0">
                <a:solidFill>
                  <a:srgbClr val="000000"/>
                </a:solidFill>
                <a:latin typeface="+mn-lt"/>
                <a:ea typeface="Arial"/>
                <a:cs typeface="Arial"/>
                <a:sym typeface="Arial"/>
              </a:rPr>
              <a:t>تتميز القاعدة القانونية بأنها تشتمل على جزاء مادي </a:t>
            </a:r>
            <a:r>
              <a:rPr lang="ar-EG" sz="2200" dirty="0">
                <a:solidFill>
                  <a:srgbClr val="000000"/>
                </a:solidFill>
                <a:latin typeface="+mn-lt"/>
                <a:ea typeface="Arial"/>
                <a:cs typeface="Arial"/>
                <a:sym typeface="Arial"/>
              </a:rPr>
              <a:t>توقعه السلطة العامة على المخالف عند الاقتضاء بدونه لا يتسنى احترام القانون، وتفقد القاعدة القانونية صفة الإلزام، والعلاقة وثيقة بين الجزاء والإلزام ولولا الأول لما كان الثاني. وبعبارة أخرى، القواعد القانونية ليست نصائح، ولا إرشادات، بل قواعد ملزمة لأنها مقترنة بجزاء.</a:t>
            </a:r>
            <a:br>
              <a:rPr lang="ar-EG" sz="2200" dirty="0">
                <a:solidFill>
                  <a:srgbClr val="000000"/>
                </a:solidFill>
                <a:latin typeface="+mn-lt"/>
                <a:ea typeface="Arial"/>
                <a:cs typeface="Arial"/>
                <a:sym typeface="Arial"/>
              </a:rPr>
            </a:br>
            <a:r>
              <a:rPr lang="ar-EG" sz="2200" b="1" dirty="0">
                <a:solidFill>
                  <a:srgbClr val="000000"/>
                </a:solidFill>
                <a:latin typeface="+mn-lt"/>
                <a:ea typeface="Arial"/>
                <a:cs typeface="Arial"/>
                <a:sym typeface="Arial"/>
              </a:rPr>
              <a:t>وليس هذا معناه أن وجود الجزاء في القاعدة القانونية </a:t>
            </a:r>
            <a:r>
              <a:rPr lang="ar-EG" sz="2200" dirty="0">
                <a:solidFill>
                  <a:srgbClr val="000000"/>
                </a:solidFill>
                <a:latin typeface="+mn-lt"/>
                <a:ea typeface="Arial"/>
                <a:cs typeface="Arial"/>
                <a:sym typeface="Arial"/>
              </a:rPr>
              <a:t>أن الأفراد لايحترمون القانون إلا خوفاً منه وذلك لأن غالبية الأفراد يحترمون القانون باعتباره ضرورة اجتماعية لا بد منها لحماية المجتمع وكفالة الأمن والاستقرار للجميع.</a:t>
            </a:r>
            <a:br>
              <a:rPr lang="ar-EG" sz="2200" dirty="0">
                <a:solidFill>
                  <a:srgbClr val="000000"/>
                </a:solidFill>
                <a:latin typeface="+mn-lt"/>
                <a:ea typeface="Arial"/>
                <a:cs typeface="Arial"/>
                <a:sym typeface="Arial"/>
              </a:rPr>
            </a:br>
            <a:r>
              <a:rPr lang="ar-EG" sz="2200" b="1" dirty="0">
                <a:solidFill>
                  <a:srgbClr val="000000"/>
                </a:solidFill>
                <a:latin typeface="+mn-lt"/>
                <a:ea typeface="Arial"/>
                <a:cs typeface="Arial"/>
                <a:sym typeface="Arial"/>
              </a:rPr>
              <a:t>والجزاء توقعه السلطة العامة جبراً على المخالف</a:t>
            </a:r>
            <a:r>
              <a:rPr lang="ar-EG" sz="2200" dirty="0">
                <a:solidFill>
                  <a:srgbClr val="000000"/>
                </a:solidFill>
                <a:latin typeface="+mn-lt"/>
                <a:ea typeface="Arial"/>
                <a:cs typeface="Arial"/>
                <a:sym typeface="Arial"/>
              </a:rPr>
              <a:t>، فلايجوز للأفراد أن ينتقموا بأنفسهم ممن خالف القانون، وإنما يتعين عليهم اللجوء إلى السلطة العامة، التي تتولى توقيعه نيابة عنهم.</a:t>
            </a:r>
            <a:br>
              <a:rPr lang="ar-EG" sz="2200" dirty="0">
                <a:solidFill>
                  <a:srgbClr val="000000"/>
                </a:solidFill>
                <a:latin typeface="+mn-lt"/>
                <a:ea typeface="Arial"/>
                <a:cs typeface="Arial"/>
                <a:sym typeface="Arial"/>
              </a:rPr>
            </a:b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63752" y="332656"/>
            <a:ext cx="4536504"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خصائص القاعدة القانونية:</a:t>
            </a:r>
            <a:endParaRPr lang="ar-EG" sz="3200" dirty="0">
              <a:solidFill>
                <a:srgbClr val="2D3956"/>
              </a:solidFill>
              <a:latin typeface="Tajawal Medium"/>
              <a:cs typeface="Sultan Medium" pitchFamily="2" charset="-78"/>
            </a:endParaRPr>
          </a:p>
        </p:txBody>
      </p:sp>
      <p:pic>
        <p:nvPicPr>
          <p:cNvPr id="1027"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O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96752"/>
            <a:ext cx="271162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59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أ- تعريف الجزاء:</a:t>
            </a:r>
          </a:p>
          <a:p>
            <a:pPr marL="342900" indent="-342900" algn="just" rtl="1">
              <a:buFont typeface="Wingdings" pitchFamily="2" charset="2"/>
              <a:buChar char="§"/>
            </a:pPr>
            <a:r>
              <a:rPr lang="ar-EG" sz="2400" dirty="0"/>
              <a:t>الجزاء هو الأثر الذي يترتب وفقاً للقانون على مخالفة القاعدة القانونية، وهو بهذا الاعتبار يتمثل في كافة الوسائل والإجراءات التي تتخذها الدولة ممثلة في سلطاتها المختلفة، لضمان نفاذ القاعدة القانونية وفعاليتها، وسواء أكان ذلك عن طريق منع وقوع المخالفة أصلاً، أو عن طري معالجة الوضع الذي أدت إليه المخالفة، أو عن طريق ردع من قام بمخالفة القانون وإعادة إصلاحه.</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1704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200" b="1" dirty="0"/>
              <a:t>ب- خصائص الجزاء:</a:t>
            </a:r>
          </a:p>
          <a:p>
            <a:pPr algn="just" rtl="1"/>
            <a:r>
              <a:rPr lang="ar-EG" sz="2200" b="1" dirty="0"/>
              <a:t>يتميز الجزاء بمجموعة من الخصائص وهي:</a:t>
            </a:r>
          </a:p>
          <a:p>
            <a:pPr algn="just" rtl="1"/>
            <a:r>
              <a:rPr lang="ar-EG" sz="2200" b="1" dirty="0"/>
              <a:t>1- للجزاء طابع </a:t>
            </a:r>
            <a:r>
              <a:rPr lang="ar-EG" sz="2200" b="1" dirty="0" smtClean="0"/>
              <a:t>مادي</a:t>
            </a:r>
            <a:r>
              <a:rPr lang="ar-EG" sz="2200" dirty="0" smtClean="0"/>
              <a:t>: </a:t>
            </a:r>
            <a:r>
              <a:rPr lang="ar-EG" sz="2200" dirty="0"/>
              <a:t>بمعنى أن له طابعاً محسوساً يلمسه الأفراد وشعرون به، حيث إنه قد يصيب الشخص في جسده كعقوبة الإعدام، وقد يصيبه في حريته مثل عقوبة السجن، وقد يصيبه في ماله كعقوبة الغرامة أو المصادرة. وبالتالي يستبعد الجزاء المعنوي من نطاق الجزاء المصاحب للقاعدة القانونية مثل الاستنكار أو الاستهجان أو تأنيب الضمير.</a:t>
            </a:r>
          </a:p>
          <a:p>
            <a:pPr algn="just" rtl="1"/>
            <a:r>
              <a:rPr lang="ar-EG" sz="2200" b="1" dirty="0"/>
              <a:t>2- الجزاء حال غير مؤجل: </a:t>
            </a:r>
            <a:r>
              <a:rPr lang="ar-EG" sz="2200" dirty="0"/>
              <a:t>حيث إنه يطبق فور ثبوت وقوع المخالفة بعكس الجزاء في القواعد الأخرى مثل قواعد الدين التي يكون فيها الجزاء أحياناً مؤجلاً إلى يوم القيامة</a:t>
            </a:r>
            <a:r>
              <a:rPr lang="ar-EG" sz="2200" dirty="0" smtClean="0"/>
              <a:t>.</a:t>
            </a:r>
            <a:endParaRPr lang="ar-EG" sz="22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0091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3- الجزاء منصوص عليه في القانون، </a:t>
            </a:r>
            <a:r>
              <a:rPr lang="ar-EG" sz="2400" dirty="0"/>
              <a:t>والحكمة من ذلك إتاحة الفرصة للجميع للعلم به وحتى يكونوا على بينة منه، ويمثل ذلك ضمانة هامة في سبيل المحافظة على حقوق الأفراد وحرياتهم إذ يكون الجزاء معلوماً لهم سلفاً حتى لا يفاجأوا بتوقيع جزاءات عليهم.</a:t>
            </a:r>
          </a:p>
          <a:p>
            <a:pPr algn="just" rtl="1"/>
            <a:r>
              <a:rPr lang="ar-EG" sz="2400" b="1" dirty="0"/>
              <a:t>4- توقيع الجزاء يكون بواسطة السلطة المختصة، </a:t>
            </a:r>
            <a:r>
              <a:rPr lang="ar-EG" sz="2400" dirty="0"/>
              <a:t>وذلك لان الدولة هي المختصة بكفالة احترام القانون عن طريق السلطات العامة التابعة لها، فلا يترك للأفراد أمر توقيعه.</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6586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ج- صور الجزاء:</a:t>
            </a:r>
          </a:p>
          <a:p>
            <a:pPr algn="just" rtl="1"/>
            <a:r>
              <a:rPr lang="ar-EG" sz="2400" dirty="0" smtClean="0"/>
              <a:t>تتعدد </a:t>
            </a:r>
            <a:r>
              <a:rPr lang="ar-EG" sz="2400" dirty="0"/>
              <a:t>صور الجزاء وتختلف بتعدد فروع القانون المختلفة، إذ لكل فرع من فروع القانون جزاءات خاصة به، ومن أهم صور الجزاء: الجزاء الجنائي، الجزاء المدني، الجزاء الإداري، والجزاء الدولي.</a:t>
            </a:r>
          </a:p>
          <a:p>
            <a:pPr algn="just" rtl="1"/>
            <a:r>
              <a:rPr lang="ar-EG" sz="2400" b="1" dirty="0"/>
              <a:t>1- الجزاء الجنائي:</a:t>
            </a:r>
          </a:p>
          <a:p>
            <a:pPr algn="just" rtl="1"/>
            <a:r>
              <a:rPr lang="ar-EG" sz="2400" dirty="0"/>
              <a:t>هو العقوبة التي توقع على من يخالف قواعد قانون العقوبات وتتمثل في جزاء مادى يلحق بالشخص أو بحريته أو بذمته المالية. ومثال الأولى الإعدام ومثال الثانية الحبس والسجن، ومثال الثالثة الغرامة والمصادرة. </a:t>
            </a:r>
            <a:r>
              <a:rPr lang="ar-EG" sz="2400" dirty="0" smtClean="0"/>
              <a:t>فالمخالفة </a:t>
            </a:r>
            <a:r>
              <a:rPr lang="ar-EG" sz="2400" dirty="0"/>
              <a:t>لأحكام قانون العقوبات تشكل جريمة وهذه الجرائم تنقسم إلى جنايات وجنح ومخالفات وتتدرج عقوباتها حسب تدرج خطورة الفعل.</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8480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فالجنايات، هي الجرائم المعاقب عليها بالعقوبات الآتية:</a:t>
            </a:r>
          </a:p>
          <a:p>
            <a:pPr algn="just" rtl="1"/>
            <a:r>
              <a:rPr lang="ar-EG" sz="2400" dirty="0" smtClean="0"/>
              <a:t>- الإعدام</a:t>
            </a:r>
            <a:r>
              <a:rPr lang="ar-EG" sz="2400" dirty="0"/>
              <a:t>.</a:t>
            </a:r>
          </a:p>
          <a:p>
            <a:pPr algn="just" rtl="1"/>
            <a:r>
              <a:rPr lang="ar-EG" sz="2400" dirty="0" smtClean="0"/>
              <a:t>- السجن </a:t>
            </a:r>
            <a:r>
              <a:rPr lang="ar-EG" sz="2400" dirty="0"/>
              <a:t>المؤبد.</a:t>
            </a:r>
          </a:p>
          <a:p>
            <a:pPr algn="just" rtl="1"/>
            <a:r>
              <a:rPr lang="ar-EG" sz="2400" dirty="0" smtClean="0"/>
              <a:t>- السجن </a:t>
            </a:r>
            <a:r>
              <a:rPr lang="ar-EG" sz="2400" dirty="0"/>
              <a:t>المشدد.</a:t>
            </a:r>
          </a:p>
          <a:p>
            <a:pPr marL="342900" indent="-342900" algn="just" rtl="1">
              <a:buFont typeface="Wingdings" pitchFamily="2" charset="2"/>
              <a:buChar char="§"/>
            </a:pPr>
            <a:r>
              <a:rPr lang="ar-EG" sz="2400" b="1" dirty="0"/>
              <a:t>الجنح، هي الجرائم المعاقب عليها بالعقوبات الآتية:</a:t>
            </a:r>
          </a:p>
          <a:p>
            <a:pPr algn="just" rtl="1"/>
            <a:r>
              <a:rPr lang="ar-EG" sz="2400" dirty="0" smtClean="0"/>
              <a:t>- الحبس</a:t>
            </a:r>
            <a:r>
              <a:rPr lang="ar-EG" sz="2400" dirty="0"/>
              <a:t>.</a:t>
            </a:r>
          </a:p>
          <a:p>
            <a:pPr algn="just" rtl="1"/>
            <a:r>
              <a:rPr lang="ar-EG" sz="2400" dirty="0" smtClean="0"/>
              <a:t>- الغرامة </a:t>
            </a:r>
            <a:r>
              <a:rPr lang="ar-EG" sz="2400" dirty="0"/>
              <a:t>التي يزيد أقصى مقدارها مائة جنيه.</a:t>
            </a:r>
          </a:p>
          <a:p>
            <a:pPr marL="342900" indent="-342900" algn="just" rtl="1">
              <a:buFont typeface="Wingdings" pitchFamily="2" charset="2"/>
              <a:buChar char="§"/>
            </a:pPr>
            <a:r>
              <a:rPr lang="ar-EG" sz="2400" b="1" dirty="0"/>
              <a:t>المخالفات، هي الجرائم المعاقب عليها بالغرامة التي لا يزيد مقدارها على مائة جنيه.</a:t>
            </a:r>
          </a:p>
          <a:p>
            <a:pPr algn="just" rtl="1"/>
            <a:r>
              <a:rPr lang="ar-EG" sz="2400" dirty="0"/>
              <a:t>ويرجع السبب في أن هذه العقوبات تعتبر أشد العقوبات لأن هذه الجرائم تمثل اعتداء على حق المجتمع كله في الأمن والسلامة فقواعد القانون الجنائي تحمى إذن مصلحة عامة.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8257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smtClean="0"/>
              <a:t>ونظراً </a:t>
            </a:r>
            <a:r>
              <a:rPr lang="ar-EG" sz="2400" b="1" dirty="0"/>
              <a:t>لشدة هذا الجزاء الجنائي فإنه </a:t>
            </a:r>
            <a:r>
              <a:rPr lang="ar-EG" sz="2400" dirty="0"/>
              <a:t>من المقرر أنه لا يمكن تطبيق عقوبة أو جريمة غير منصوص عليها في قانون العقوبات وهو المبدأ المعروف بمبدأ "الجريمة ولا عقوبة بدون نص" والذي نص عليه في القرآن الكريم قال تعالى وما كنا معذبين حتى نبعث رسولا".</a:t>
            </a:r>
          </a:p>
          <a:p>
            <a:pPr algn="just" rtl="1"/>
            <a:r>
              <a:rPr lang="ar-EG" sz="2400" b="1" u="sng" dirty="0"/>
              <a:t>وتسمى هذه العقوبات بالعقوبات الأصلية، ولكن يوجد إلى جانبها عقوبات تبعية وتتمثل هذه العقوبات التبيعة في: </a:t>
            </a:r>
          </a:p>
          <a:p>
            <a:pPr algn="just" rtl="1"/>
            <a:r>
              <a:rPr lang="ar-EG" sz="2400" dirty="0" smtClean="0"/>
              <a:t>أولاً: </a:t>
            </a:r>
            <a:r>
              <a:rPr lang="ar-EG" sz="2400" dirty="0"/>
              <a:t>الحرمان من الحقوق والمزايا المنصوص عليها في المادة ٢٥</a:t>
            </a:r>
            <a:r>
              <a:rPr lang="ar-EG" sz="2400" dirty="0" smtClean="0"/>
              <a:t>.</a:t>
            </a:r>
          </a:p>
          <a:p>
            <a:pPr algn="just" rtl="1"/>
            <a:r>
              <a:rPr lang="ar-EG" sz="2400" dirty="0" smtClean="0"/>
              <a:t> ثانياً: </a:t>
            </a:r>
            <a:r>
              <a:rPr lang="ar-EG" sz="2400" dirty="0"/>
              <a:t>العزل من الوظائف الأميرية</a:t>
            </a:r>
            <a:r>
              <a:rPr lang="ar-EG" sz="2400" dirty="0" smtClean="0"/>
              <a:t>.</a:t>
            </a:r>
          </a:p>
          <a:p>
            <a:pPr algn="just" rtl="1"/>
            <a:r>
              <a:rPr lang="ar-EG" sz="2400" dirty="0" smtClean="0"/>
              <a:t> ثالثاً: </a:t>
            </a:r>
            <a:r>
              <a:rPr lang="ar-EG" sz="2400" dirty="0"/>
              <a:t>وضع المحكوم عليه تحت مراقبة البوليس.</a:t>
            </a:r>
          </a:p>
          <a:p>
            <a:pPr algn="just" rtl="1"/>
            <a:r>
              <a:rPr lang="ar-EG" sz="2400" dirty="0" smtClean="0"/>
              <a:t>رابعاً: </a:t>
            </a:r>
            <a:r>
              <a:rPr lang="ar-EG" sz="2400" dirty="0"/>
              <a:t>المصادرة</a:t>
            </a:r>
            <a:r>
              <a:rPr lang="ar-EG" sz="2400" dirty="0" smtClean="0"/>
              <a:t>.</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182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2- الجزاء المدني:</a:t>
            </a:r>
          </a:p>
          <a:p>
            <a:pPr marL="342900" indent="-342900" algn="just" rtl="1">
              <a:buFont typeface="Wingdings" pitchFamily="2" charset="2"/>
              <a:buChar char="§"/>
            </a:pPr>
            <a:r>
              <a:rPr lang="ar-EG" sz="2400" b="1" dirty="0"/>
              <a:t>فهو الذي يوقع على من يخالف قاعدة </a:t>
            </a:r>
            <a:r>
              <a:rPr lang="ar-EG" sz="2400" dirty="0"/>
              <a:t>تحمى مصلحة خاصة أو حقا خاصا، أو الجزاء الذي يوقع في حالة مخالفة القواعد المدنية. فهو كل أثر آخر - بخلاف العقوبة الجنائية - يرتبه القانون على مخالفة القاعدة القانونية.</a:t>
            </a:r>
          </a:p>
          <a:p>
            <a:pPr marL="342900" indent="-342900" algn="just" rtl="1">
              <a:buFont typeface="Wingdings" pitchFamily="2" charset="2"/>
              <a:buChar char="§"/>
            </a:pPr>
            <a:r>
              <a:rPr lang="ar-EG" sz="2400" b="1" dirty="0"/>
              <a:t>وقد يجتمع هذا الجزاء المدني مع الجزاء الجنائي وقد يكون مستقلا عنه </a:t>
            </a:r>
            <a:r>
              <a:rPr lang="ar-EG" sz="2400" dirty="0"/>
              <a:t>وهذا هو الأصل فقد يجتمع الجزاء الجنائي والمدني في نفس الصورة عندما يحكم بالتعويض إلى جانب العقوبة الجنائية، فمن يقتل شخصا عمدا مع سبق الإصرار على ذلك أو الترصد يعاقب بالإعدام، وقد يلزم فوق ذلك بأن يدفع إلى ورثة القتيل مبلغا من المال على سبيل التعويض ومن اختلس مالا مملوكا لغيره يعاقب بالحبس مع الشغل، ويلزم فوق ذلك برد الشيء المسروق أو التعويض عنه أن تعذر الرد. ومن قذف في حق آخر ينال العقاب الجنائي، وقد يلزم بتعويض المقذوف في حقه تعويضا </a:t>
            </a:r>
            <a:r>
              <a:rPr lang="ar-EG" sz="2400" dirty="0" smtClean="0"/>
              <a:t>مالياً. </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431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صور الجزاء المدني: </a:t>
            </a:r>
          </a:p>
          <a:p>
            <a:pPr algn="just" rtl="1"/>
            <a:r>
              <a:rPr lang="ar-EG" sz="2400" b="1" dirty="0"/>
              <a:t>من صور الجزاء التنفيذ العيني والتعويض والبطلان والفسخ والغرامة التهديدية.</a:t>
            </a:r>
          </a:p>
          <a:p>
            <a:pPr algn="just" rtl="1"/>
            <a:r>
              <a:rPr lang="ar-EG" sz="2400" b="1" dirty="0" smtClean="0"/>
              <a:t>1. التنفيذ </a:t>
            </a:r>
            <a:r>
              <a:rPr lang="ar-EG" sz="2400" b="1" dirty="0"/>
              <a:t>الجبري: </a:t>
            </a:r>
          </a:p>
          <a:p>
            <a:pPr algn="just" rtl="1"/>
            <a:r>
              <a:rPr lang="ar-EG" sz="2400" dirty="0"/>
              <a:t>المفروض أن يقوم المدين بتنفيذ الالتزام طواعية واختيارا، فإذا لم يقم المدين بالتنفيذ باختياره استطاع الدائن متى كان دائنا بالتزام مدنى الطبيعي أن يجبره على التنفيذ وهذا هو التنفيذ الجبري أو القهري. </a:t>
            </a:r>
          </a:p>
          <a:p>
            <a:pPr algn="just" rtl="1"/>
            <a:r>
              <a:rPr lang="ar-EG" sz="2400" b="1" dirty="0"/>
              <a:t>ويتميز التنفيذ الجبري بخصائص ثلاث فهو عام ومدنى ويقع على مال المدين لا </a:t>
            </a:r>
            <a:r>
              <a:rPr lang="ar-EG" sz="2400" b="1" dirty="0" smtClean="0"/>
              <a:t>جمسه</a:t>
            </a:r>
            <a:r>
              <a:rPr lang="ar-EG" sz="2400" b="1" dirty="0"/>
              <a:t>:</a:t>
            </a:r>
          </a:p>
          <a:p>
            <a:pPr algn="just" rtl="1"/>
            <a:r>
              <a:rPr lang="ar-EG" sz="2400" b="1" dirty="0"/>
              <a:t>فالتنفيذ القهري هو عام، </a:t>
            </a:r>
            <a:r>
              <a:rPr lang="ar-EG" sz="2400" dirty="0"/>
              <a:t>بمعنى أن الذي يملك القهر هي السلطة العامة. فليس للدائن أن يأخذ حقه بيده، بل أن السلطات العامة هي التي تستطيع جبر المدين على الوفاء. وتتدخل السلطات العامة إما عن طريق القضاء، أو عن طريق الموثق الرسمي للعقود.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8833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فإذا لم يكن في يد الدائن سند رسمي محرر </a:t>
            </a:r>
            <a:r>
              <a:rPr lang="ar-EG" sz="2400" dirty="0"/>
              <a:t>أمام موثق عام </a:t>
            </a:r>
            <a:r>
              <a:rPr lang="ar-EG" sz="2400" dirty="0" smtClean="0"/>
              <a:t>كان </a:t>
            </a:r>
            <a:r>
              <a:rPr lang="ar-EG" sz="2400" dirty="0"/>
              <a:t>عليه أن يلجأ إلى القضاء ليستصدر حكما يستطيع التنفيذ به. أما السندات الرسمية الموثقة  فيوضع عليها أمر التنفيذ دون حاجة إلى حكم وبدون هذا لا يستطيع الدائن قهر المدين على الوفاء، سواء أكان يطلب التنفيذ العيني أم التنفيذ عن طريق التعويض وضرورة الالتجاء إلى السلطة العامة لاقتضاء التنفيذ القهري قاعدة من قواعد النظام العام التي لا يجوز الخروج عليها، ويبطل كل اتفاق على ما يخالفها.</a:t>
            </a:r>
          </a:p>
          <a:p>
            <a:pPr marL="342900" indent="-342900" algn="just" rtl="1">
              <a:buFont typeface="Wingdings" pitchFamily="2" charset="2"/>
              <a:buChar char="§"/>
            </a:pPr>
            <a:r>
              <a:rPr lang="ar-EG" sz="2400" b="1" dirty="0"/>
              <a:t>والتنفيذ القهري </a:t>
            </a:r>
            <a:r>
              <a:rPr lang="ar-EG" sz="2400" dirty="0"/>
              <a:t>هو من ناحية أخرى تنفيذ أو قهر مدنى </a:t>
            </a:r>
            <a:r>
              <a:rPr lang="ar-EG" sz="2400" dirty="0" smtClean="0"/>
              <a:t>ذلك </a:t>
            </a:r>
            <a:r>
              <a:rPr lang="ar-EG" sz="2400" dirty="0"/>
              <a:t>أن الإخلال بالالتزام لا ينشئ جريمة ولا يرتب جزاء جنائيا. فالمدين الذي لا ينفذ التزامه لا يمكن عقابه إلا في حالات استثنائية اعتبر فيها عدم تنفيذ الالتزام المدني جريمة في نفس </a:t>
            </a:r>
            <a:r>
              <a:rPr lang="ar-EG" sz="2400" dirty="0" smtClean="0"/>
              <a:t>الوقت. </a:t>
            </a:r>
            <a:r>
              <a:rPr lang="ar-EG" sz="2400" dirty="0"/>
              <a:t>في غير هذه الحالات الخاصة فإن القهر </a:t>
            </a:r>
            <a:r>
              <a:rPr lang="ar-EG" sz="2400" dirty="0" smtClean="0"/>
              <a:t>هو </a:t>
            </a:r>
            <a:r>
              <a:rPr lang="ar-EG" sz="2400" dirty="0"/>
              <a:t>قهر مدني بحت.</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54410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lt1"/>
                </a:solidFill>
                <a:latin typeface="Tajawal Medium"/>
                <a:cs typeface="Sultan bold" pitchFamily="2" charset="-78"/>
                <a:sym typeface="Tajawal Medium"/>
              </a:rPr>
              <a:t>4- تعريف الجزاء وخصائصه وصوره: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01</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2207568" y="16950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300" b="1" dirty="0"/>
              <a:t>والتنفيذ القهري يقع على أموال المدين لا شخصه فالإكراه البدني</a:t>
            </a:r>
            <a:r>
              <a:rPr lang="ar-EG" sz="2300" dirty="0"/>
              <a:t>، أي الإكراه الواقع على جسم المدين لم يعد هو الوسيلة إلى إجبار المدين على الوفاء. بعكس الحال في المجتمعات القديمة. ففي المجتمعات القديمة كانت الجزاءات تتسم بالشدة، وكانت أغلبها في صورة العقوبة، ولم يكن هناك فصل بين جسم الشخص وأمواله، ولذا كان القانون الروماني، مثلا، يبيح تسليم المدين الذى لا يدفع دينه إلى دائنه ليحبسه أو ليبيعه رقيقا أو حتى ليقتله، ثم بدأ الفصل بين جسم المدين وأمواله (ذمته) حتى انتهى الأمر إلى حصر مسئولية المدين عن ديونه في أمواله وحدها.</a:t>
            </a:r>
          </a:p>
          <a:p>
            <a:pPr marL="342900" indent="-342900" algn="just" rtl="1">
              <a:buFont typeface="Wingdings" pitchFamily="2" charset="2"/>
              <a:buChar char="§"/>
            </a:pPr>
            <a:r>
              <a:rPr lang="ar-EG" sz="2300" b="1" dirty="0" smtClean="0"/>
              <a:t>ويجب </a:t>
            </a:r>
            <a:r>
              <a:rPr lang="ar-EG" sz="2300" b="1" dirty="0"/>
              <a:t>ملاحظة أن هناك بعض الجزاءات الجنائية </a:t>
            </a:r>
            <a:r>
              <a:rPr lang="ar-EG" sz="2300" dirty="0"/>
              <a:t>تطبق في صدد بعض المسائل المدنية التي يجب أن تحكم أصلا بجزاء مدنى مثال ذلك الإكراه البدني في دين النفقة والحضانة والرضاع </a:t>
            </a:r>
            <a:r>
              <a:rPr lang="ar-EG" sz="2300" dirty="0" smtClean="0"/>
              <a:t>والمسكن: </a:t>
            </a:r>
            <a:r>
              <a:rPr lang="ar-EG" sz="2300" b="1" dirty="0" smtClean="0"/>
              <a:t>فالأصل</a:t>
            </a:r>
            <a:r>
              <a:rPr lang="ar-EG" sz="2300" dirty="0" smtClean="0"/>
              <a:t> </a:t>
            </a:r>
            <a:r>
              <a:rPr lang="ar-EG" sz="2300" dirty="0"/>
              <a:t>أن الإكراه البدني غير جائز في القانون المدني المصري فالمدين يلتزم في ماله لا في شخصه فلا يجوز الإكراه البدني في المواد المدنية والتجارية ولكنه يجوز في بعض مسائل الأحوال الشخصية.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الجزاء وصوره.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44824"/>
            <a:ext cx="2218892" cy="383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4741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063551" y="2215651"/>
            <a:ext cx="8608573" cy="1938992"/>
          </a:xfrm>
          <a:prstGeom prst="rect">
            <a:avLst/>
          </a:prstGeom>
        </p:spPr>
        <p:txBody>
          <a:bodyPr wrap="square">
            <a:spAutoFit/>
          </a:bodyPr>
          <a:lstStyle/>
          <a:p>
            <a:pPr algn="just" rtl="1"/>
            <a:r>
              <a:rPr lang="ar-EG" sz="2400" b="1" dirty="0"/>
              <a:t>2- التنفيذ العيني.</a:t>
            </a:r>
          </a:p>
          <a:p>
            <a:pPr algn="just" rtl="1"/>
            <a:r>
              <a:rPr lang="ar-EG" sz="2400" b="1" dirty="0"/>
              <a:t>ويتمثل ذلك </a:t>
            </a:r>
            <a:r>
              <a:rPr lang="ar-EG" sz="2400" dirty="0"/>
              <a:t>في الزام المدين بتنفيذ عين ما التزم به فمن يلتزم بتوريد كمية من </a:t>
            </a:r>
            <a:r>
              <a:rPr lang="ar-EG" sz="2400" dirty="0" smtClean="0"/>
              <a:t>الحبوب </a:t>
            </a:r>
            <a:r>
              <a:rPr lang="ar-EG" sz="2400" dirty="0"/>
              <a:t>إلى الغير وينكل عن الوفاء بالتزامه يمكن للقاضي أن يلزمه بتوريد هذه الكمية المتفق عليها ومن يلتزم بتسليم عين معينة ولا يسلمها يلزم بتسليم العين كإلزام المؤجر بتسليم العين المؤجرة للمستأجر.</a:t>
            </a:r>
          </a:p>
        </p:txBody>
      </p:sp>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063551" y="2215651"/>
            <a:ext cx="8608573" cy="2308324"/>
          </a:xfrm>
          <a:prstGeom prst="rect">
            <a:avLst/>
          </a:prstGeom>
        </p:spPr>
        <p:txBody>
          <a:bodyPr wrap="square">
            <a:spAutoFit/>
          </a:bodyPr>
          <a:lstStyle/>
          <a:p>
            <a:pPr algn="just" rtl="1"/>
            <a:r>
              <a:rPr lang="ar-EG" sz="2400" b="1" dirty="0"/>
              <a:t>3- التعويض: </a:t>
            </a:r>
            <a:endParaRPr lang="en-US" sz="2400" b="1" dirty="0"/>
          </a:p>
          <a:p>
            <a:pPr algn="just" rtl="1"/>
            <a:r>
              <a:rPr lang="ar-EG" sz="2400" dirty="0"/>
              <a:t>ويسمى أيضا بالتنفيذ بمقابل، ويقصد به إلزام المسئول بدفع مبلغ من المال للمضرور يعادل قيمة الضرر الذى ألحقه به فكما سبق القول أن الأصل هو التنفيذ العيني، أي أن الأصل أن المدين يلتزم بتنفيذ التزامه عينا. ولا يجوز للدائن مطالبة المدين أولا بغير التنفيذ العيني وأن عرض المدين التنفيذ العيني فليس للدائن أن يطالبه بالتنفيذ بمقابل (أي التنفيذ بطريق التعويض).</a:t>
            </a:r>
            <a:endParaRPr lang="en-US" sz="2400" dirty="0"/>
          </a:p>
        </p:txBody>
      </p:sp>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903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82118" y="1720839"/>
            <a:ext cx="8608573" cy="3416320"/>
          </a:xfrm>
          <a:prstGeom prst="rect">
            <a:avLst/>
          </a:prstGeom>
        </p:spPr>
        <p:txBody>
          <a:bodyPr wrap="square">
            <a:spAutoFit/>
          </a:bodyPr>
          <a:lstStyle/>
          <a:p>
            <a:pPr marL="342900" indent="-342900" algn="just" rtl="1">
              <a:buFont typeface="Wingdings" pitchFamily="2" charset="2"/>
              <a:buChar char="§"/>
            </a:pPr>
            <a:r>
              <a:rPr lang="ar-EG" sz="2400" b="1" dirty="0"/>
              <a:t>ولكن قد يكون التنفيذ العيني مستحيلا </a:t>
            </a:r>
            <a:r>
              <a:rPr lang="ar-EG" sz="2400" dirty="0"/>
              <a:t>أو قد يكون فيه إرهاق للمدين أو قد يكون في التنفيذ العيني مساس بالحرية الشخصية للمدين. في هذه الحالات لا يمكن التنفيذ العيني ولذلك يلجأ للتنفيذ بمقابل أو التنفيذ بطريق التعويض أي بدفع مبلغ من المال للمضرور يعادل قيمة الضرر الذى لحق بالمضرور.</a:t>
            </a:r>
            <a:endParaRPr lang="en-US" sz="2400" dirty="0"/>
          </a:p>
          <a:p>
            <a:pPr marL="342900" indent="-342900" algn="just" rtl="1">
              <a:buFont typeface="Wingdings" pitchFamily="2" charset="2"/>
              <a:buChar char="§"/>
            </a:pPr>
            <a:r>
              <a:rPr lang="ar-EG" sz="2400" b="1" dirty="0"/>
              <a:t>والتعويض قد يكون قضائياً، يقدره القاضي ويحكم به، وقد يكون قانونياً ينص عليه المشرع نفسه، </a:t>
            </a:r>
            <a:r>
              <a:rPr lang="ar-EG" sz="2400" dirty="0"/>
              <a:t>كما في دعوى ضمان الاستحقاق مادة ٤٤ مدنى، فيحدد عناصره التي يحسب على أساسها. وقد يكون التعويض اتفاقيا، وهو ما يسمى بالشرط الجزائي، حيث يتفق عليه الطرفان ويقدران مقدار التعويض الواجب مقدما، والأصل أن يكون مقدار التعويض متناسبا مع الضرر الذى يصيب الطرف الآخر.</a:t>
            </a:r>
            <a:endParaRPr lang="en-US" sz="2400" dirty="0"/>
          </a:p>
        </p:txBody>
      </p:sp>
    </p:spTree>
    <p:extLst>
      <p:ext uri="{BB962C8B-B14F-4D97-AF65-F5344CB8AC3E}">
        <p14:creationId xmlns:p14="http://schemas.microsoft.com/office/powerpoint/2010/main" val="46156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82118" y="1720839"/>
            <a:ext cx="8608573" cy="3785652"/>
          </a:xfrm>
          <a:prstGeom prst="rect">
            <a:avLst/>
          </a:prstGeom>
        </p:spPr>
        <p:txBody>
          <a:bodyPr wrap="square">
            <a:spAutoFit/>
          </a:bodyPr>
          <a:lstStyle/>
          <a:p>
            <a:pPr algn="just" rtl="1"/>
            <a:r>
              <a:rPr lang="ar-EG" sz="2400" b="1" dirty="0"/>
              <a:t>4- الغرامة التهديدية:</a:t>
            </a:r>
            <a:endParaRPr lang="en-US" sz="2400" b="1" dirty="0"/>
          </a:p>
          <a:p>
            <a:pPr marL="342900" indent="-342900" algn="just" rtl="1">
              <a:buFont typeface="Wingdings" pitchFamily="2" charset="2"/>
              <a:buChar char="§"/>
            </a:pPr>
            <a:r>
              <a:rPr lang="ar-EG" sz="2400" dirty="0"/>
              <a:t>هي وسيلة غير مباشرة يقصد منها حث المدين وإجباره على تنفيذ التزامه </a:t>
            </a:r>
            <a:r>
              <a:rPr lang="ar-EG" sz="2400" dirty="0" smtClean="0"/>
              <a:t>عيناً. </a:t>
            </a:r>
            <a:r>
              <a:rPr lang="ar-EG" sz="2400" dirty="0"/>
              <a:t>قد يتمثل الجزاء المدني في اتخاذ إجراء من شأنه أن يحمل الشخص على أن يتراجع في مخالفته فإذا تعاقدت فنان لكي يغنى في ملهى كل ليلة ولكنه امتنع فهنا لا يعقل أن نكره المغنى على الغناء بالقوة، </a:t>
            </a:r>
            <a:r>
              <a:rPr lang="ar-EG" sz="2400" b="1" dirty="0"/>
              <a:t>ولكن يمكن أن نقول له: </a:t>
            </a:r>
            <a:r>
              <a:rPr lang="ar-EG" sz="2400" dirty="0"/>
              <a:t>إذا لم </a:t>
            </a:r>
            <a:r>
              <a:rPr lang="ar-EG" sz="2400" dirty="0" smtClean="0"/>
              <a:t>تٌغني </a:t>
            </a:r>
            <a:r>
              <a:rPr lang="ar-EG" sz="2400" dirty="0"/>
              <a:t>تلتزم </a:t>
            </a:r>
            <a:r>
              <a:rPr lang="ar-EG" sz="2400" dirty="0" smtClean="0"/>
              <a:t>بأن </a:t>
            </a:r>
            <a:r>
              <a:rPr lang="ar-EG" sz="2400" dirty="0"/>
              <a:t>تدفع مبلغ كذا كل ليلة على سبيل التعويض </a:t>
            </a:r>
            <a:r>
              <a:rPr lang="ar-EG" sz="2400" dirty="0" smtClean="0"/>
              <a:t>وكثيراً </a:t>
            </a:r>
            <a:r>
              <a:rPr lang="ar-EG" sz="2400" dirty="0"/>
              <a:t>ما تنجح هذه الوسيلة التي تسمى بالغرامة التهديدية في حملة على الغناء ويشترط لهذه الغرامة التهديدية أنه يجب أن يكون التنفيذ العيني للالتزام لا يزال ممكنا، ويجب أن يكون التنفيذ العيني للالتزام غير ممكن أو غير ملائم إلا إذا قام به المدين أي يجب أن يكون تدخل المدين شخصيا لأجل تنفيذ الالتزام.</a:t>
            </a:r>
            <a:endParaRPr lang="en-US" sz="2400" dirty="0"/>
          </a:p>
        </p:txBody>
      </p:sp>
    </p:spTree>
    <p:extLst>
      <p:ext uri="{BB962C8B-B14F-4D97-AF65-F5344CB8AC3E}">
        <p14:creationId xmlns:p14="http://schemas.microsoft.com/office/powerpoint/2010/main" val="2163722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82118" y="1720839"/>
            <a:ext cx="8608573" cy="1938992"/>
          </a:xfrm>
          <a:prstGeom prst="rect">
            <a:avLst/>
          </a:prstGeom>
        </p:spPr>
        <p:txBody>
          <a:bodyPr wrap="square">
            <a:spAutoFit/>
          </a:bodyPr>
          <a:lstStyle/>
          <a:p>
            <a:pPr algn="just" rtl="1"/>
            <a:r>
              <a:rPr lang="ar-EG" sz="2400" b="1" dirty="0"/>
              <a:t>5-  إزالة المخالفة: </a:t>
            </a:r>
            <a:endParaRPr lang="en-US" sz="2400" b="1" dirty="0"/>
          </a:p>
          <a:p>
            <a:pPr marL="342900" indent="-342900" algn="just" rtl="1">
              <a:buFont typeface="Wingdings" pitchFamily="2" charset="2"/>
              <a:buChar char="§"/>
            </a:pPr>
            <a:r>
              <a:rPr lang="ar-EG" sz="2400" dirty="0"/>
              <a:t>فقد يتخذ الجزاء المدني صورة محو أثر المخالفة أي إزالة كل أثر ترتب على مخالفة القانون إن كانت الإزالة تدخل في حيز الإمكان. </a:t>
            </a:r>
            <a:r>
              <a:rPr lang="ar-EG" sz="2400" b="1" dirty="0"/>
              <a:t>مما يستتبع إعادة الحال </a:t>
            </a:r>
            <a:r>
              <a:rPr lang="ar-EG" sz="2400" dirty="0"/>
              <a:t>إلى ما كانت عليه قبل وقوع هذه المخالفة. كسد المطلات المفتوحة على مسافة تقل عن المسافة القانونية المسموح بها، أو هدم الأبنية المقامة خارج خط التنظيم.</a:t>
            </a:r>
            <a:endParaRPr lang="en-US" sz="2400" dirty="0"/>
          </a:p>
        </p:txBody>
      </p:sp>
    </p:spTree>
    <p:extLst>
      <p:ext uri="{BB962C8B-B14F-4D97-AF65-F5344CB8AC3E}">
        <p14:creationId xmlns:p14="http://schemas.microsoft.com/office/powerpoint/2010/main" val="24554472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049518" y="1720839"/>
            <a:ext cx="8841174" cy="3816429"/>
          </a:xfrm>
          <a:prstGeom prst="rect">
            <a:avLst/>
          </a:prstGeom>
        </p:spPr>
        <p:txBody>
          <a:bodyPr wrap="square">
            <a:spAutoFit/>
          </a:bodyPr>
          <a:lstStyle/>
          <a:p>
            <a:pPr algn="just" rtl="1"/>
            <a:r>
              <a:rPr lang="ar-EG" sz="2200" b="1" dirty="0"/>
              <a:t>٦- البطلان:</a:t>
            </a:r>
            <a:endParaRPr lang="en-US" sz="2200" b="1" dirty="0"/>
          </a:p>
          <a:p>
            <a:pPr marL="342900" indent="-342900" algn="just" rtl="1">
              <a:buFont typeface="Wingdings" pitchFamily="2" charset="2"/>
              <a:buChar char="§"/>
            </a:pPr>
            <a:r>
              <a:rPr lang="ar-EG" sz="2200" b="1" dirty="0"/>
              <a:t>يقصد بالبطلان </a:t>
            </a:r>
            <a:r>
              <a:rPr lang="ar-EG" sz="2200" dirty="0"/>
              <a:t>اعتبار التصرف الصادر بالمخالفة لنص القانون كأن لم يكن، وإعادة الحال إلى ما كان عليه فهو جزاء على عدم توافر أركان العقد من محل وسبب، أو مخالفة العقد للنظام العام والآداب العامة. </a:t>
            </a:r>
            <a:r>
              <a:rPr lang="ar-EG" sz="2200" b="1" dirty="0"/>
              <a:t>فإذا لم تتوافر في التصرف أركانه </a:t>
            </a:r>
            <a:r>
              <a:rPr lang="ar-EG" sz="2200" dirty="0"/>
              <a:t>كما لو تخلف ركن المحل في العقد، أو أبرم عقد بالمخالفة للنظام العام، كان يشترى شخص </a:t>
            </a:r>
            <a:r>
              <a:rPr lang="ar-EG" sz="2200" dirty="0" smtClean="0"/>
              <a:t>منزلاً </a:t>
            </a:r>
            <a:r>
              <a:rPr lang="ar-EG" sz="2200" dirty="0"/>
              <a:t>أو يستأجره بقصد إدارته أو استغلاله في الدعارة أو عدم اتباع شكلية معينة نص عليها القانون، كما لو تمت هبة العقار بشكل غير رسمي فيكون التصرف باطلا لأن المادة ٤٨٨ تستلزم أن تتم الهبة في هذه الحالة بورقة رسمية وكذلك بطلان تصرفات الصغير غير المميز (م</a:t>
            </a:r>
            <a:r>
              <a:rPr lang="fa-IR" sz="2200" dirty="0"/>
              <a:t>۱۱۰ </a:t>
            </a:r>
            <a:r>
              <a:rPr lang="ar-EG" sz="2200" dirty="0"/>
              <a:t>مدني). </a:t>
            </a:r>
            <a:r>
              <a:rPr lang="ar-EG" sz="2200" b="1" dirty="0"/>
              <a:t>وهذا البطلان</a:t>
            </a:r>
            <a:r>
              <a:rPr lang="ar-EG" sz="2200" dirty="0"/>
              <a:t> يستوجب اعتبار التصرف كأن لم يكن ويتعين إعادة الحال إلى ما كان عليه هذا البطلان لا ترد عليه الإجازة ويستطيع كل ذو مصلحة أن يطلب الحكم به وللقاضي أن يقضى به من تلقاء نفسه ويسمى هذا البطلان بالبطلان المطلق. </a:t>
            </a:r>
            <a:endParaRPr lang="en-US" sz="2200" dirty="0"/>
          </a:p>
        </p:txBody>
      </p:sp>
    </p:spTree>
    <p:extLst>
      <p:ext uri="{BB962C8B-B14F-4D97-AF65-F5344CB8AC3E}">
        <p14:creationId xmlns:p14="http://schemas.microsoft.com/office/powerpoint/2010/main" val="847724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82118" y="1720839"/>
            <a:ext cx="8608573" cy="3046988"/>
          </a:xfrm>
          <a:prstGeom prst="rect">
            <a:avLst/>
          </a:prstGeom>
        </p:spPr>
        <p:txBody>
          <a:bodyPr wrap="square">
            <a:spAutoFit/>
          </a:bodyPr>
          <a:lstStyle/>
          <a:p>
            <a:pPr marL="342900" indent="-342900" algn="just" rtl="1">
              <a:buFont typeface="Wingdings" pitchFamily="2" charset="2"/>
              <a:buChar char="§"/>
            </a:pPr>
            <a:r>
              <a:rPr lang="ar-EG" sz="2400" b="1" dirty="0"/>
              <a:t>على أن هناك نوع آخر من البطلان هو البطلان النسبي، </a:t>
            </a:r>
            <a:r>
              <a:rPr lang="ar-EG" sz="2400" dirty="0"/>
              <a:t>وفيه يكون العقد </a:t>
            </a:r>
            <a:r>
              <a:rPr lang="ar-EG" sz="2400" dirty="0" smtClean="0"/>
              <a:t>قابلاً </a:t>
            </a:r>
            <a:r>
              <a:rPr lang="ar-EG" sz="2400" dirty="0"/>
              <a:t>للإبطال ولا يقضى به إلا إذا طلب صاحب المصلحة هذا البطلان ولا يستطيع أحد غيره أن يطلبه. وإذا طلبه صاحب المصلحة يقضى به القاضي بناء على هذا الطلب، حيث لا يستطيع </a:t>
            </a:r>
            <a:r>
              <a:rPr lang="ar-EG" sz="2400" dirty="0" smtClean="0"/>
              <a:t>القاضي أن يحكم به من تلقاء نفسه، وإذا لم يطلب البطلان فالعقد يكون صحيحاً، </a:t>
            </a:r>
            <a:r>
              <a:rPr lang="ar-EG" sz="2400" b="1" dirty="0" smtClean="0"/>
              <a:t>أما إذا طلب وقضى </a:t>
            </a:r>
            <a:r>
              <a:rPr lang="ar-EG" sz="2400" b="1" dirty="0"/>
              <a:t>به يتعين إعادة الحال </a:t>
            </a:r>
            <a:r>
              <a:rPr lang="ar-EG" sz="2400" dirty="0"/>
              <a:t>إلى ما كانت عليه، وإزالة كل أثر للتصرف المقضي ببطلانه ويتقرر هذا البطلان النسبي كجزاء لنقص أهلية أحد المتعاقدين أو بسبب توافر عيب </a:t>
            </a:r>
            <a:r>
              <a:rPr lang="ar-EG" sz="2400" dirty="0" smtClean="0"/>
              <a:t>من </a:t>
            </a:r>
            <a:r>
              <a:rPr lang="ar-EG" sz="2400" dirty="0"/>
              <a:t>عيوب الإرادة كالغلط أو التدليس أو الإكراه أو بنص خاص في القانون كبطلان بيع ملك الغير.</a:t>
            </a:r>
            <a:endParaRPr lang="en-US" sz="2400" dirty="0"/>
          </a:p>
        </p:txBody>
      </p:sp>
    </p:spTree>
    <p:extLst>
      <p:ext uri="{BB962C8B-B14F-4D97-AF65-F5344CB8AC3E}">
        <p14:creationId xmlns:p14="http://schemas.microsoft.com/office/powerpoint/2010/main" val="18444851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07568" y="1720839"/>
            <a:ext cx="8683123" cy="3046988"/>
          </a:xfrm>
          <a:prstGeom prst="rect">
            <a:avLst/>
          </a:prstGeom>
        </p:spPr>
        <p:txBody>
          <a:bodyPr wrap="square">
            <a:spAutoFit/>
          </a:bodyPr>
          <a:lstStyle/>
          <a:p>
            <a:pPr algn="just" rtl="1"/>
            <a:r>
              <a:rPr lang="ar-EG" sz="2400" b="1" dirty="0"/>
              <a:t>7- الفسخ: </a:t>
            </a:r>
          </a:p>
          <a:p>
            <a:pPr marL="342900" indent="-342900" algn="just" rtl="1">
              <a:buFont typeface="Wingdings" pitchFamily="2" charset="2"/>
              <a:buChar char="§"/>
            </a:pPr>
            <a:r>
              <a:rPr lang="ar-EG" sz="2400" dirty="0"/>
              <a:t>وهو جزاء يترتب على إخلال أحد المتعاقدين بتنفيذ التزاماته التعاقدية وهو جزاء يرد على التصرف أو عقد استكمل أركانه وشروطه فهو صحيح، ولكن وفي أثناء التنفيذ للعقد </a:t>
            </a:r>
            <a:r>
              <a:rPr lang="ar-EG" sz="2400" dirty="0" smtClean="0"/>
              <a:t>إذا أخل </a:t>
            </a:r>
            <a:r>
              <a:rPr lang="ar-EG" sz="2400" dirty="0"/>
              <a:t>أحد الأطراف بتنفيذ الالتزامات الملقاة على عاتقه، فيكون من حق الطرف الآخر أن يطلب فسخ العقد كجزاء على عدم </a:t>
            </a:r>
            <a:r>
              <a:rPr lang="ar-EG" sz="2400" dirty="0" smtClean="0"/>
              <a:t>التنفيذ. </a:t>
            </a:r>
            <a:r>
              <a:rPr lang="ar-EG" sz="2400" dirty="0"/>
              <a:t>والفسخ قد يكون قضائياً أي لابد أن يحكم به القضاء، وقد يكون اتفاقيا فيفسخ العقد بدون حاجة لطلبه من القضاء ولكن يجب إعذار الطرف الآخر، وقد يفسخ العقد تلقائيا بمجرد الإخلال دون حاجة إلى حكم أو أعذار وقد يكون الفسخ قانونيا حيث ينص عليه المشرع نفسه.</a:t>
            </a:r>
          </a:p>
        </p:txBody>
      </p:sp>
    </p:spTree>
    <p:extLst>
      <p:ext uri="{BB962C8B-B14F-4D97-AF65-F5344CB8AC3E}">
        <p14:creationId xmlns:p14="http://schemas.microsoft.com/office/powerpoint/2010/main" val="40894680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07568" y="1720839"/>
            <a:ext cx="8683123" cy="1200329"/>
          </a:xfrm>
          <a:prstGeom prst="rect">
            <a:avLst/>
          </a:prstGeom>
        </p:spPr>
        <p:txBody>
          <a:bodyPr wrap="square">
            <a:spAutoFit/>
          </a:bodyPr>
          <a:lstStyle/>
          <a:p>
            <a:pPr marL="342900" indent="-342900" algn="just" rtl="1">
              <a:buFont typeface="Wingdings" pitchFamily="2" charset="2"/>
              <a:buChar char="§"/>
            </a:pPr>
            <a:r>
              <a:rPr lang="ar-EG" sz="2400" b="1" dirty="0"/>
              <a:t>وللفسخ كقاعدة عامة </a:t>
            </a:r>
            <a:r>
              <a:rPr lang="ar-EG" sz="2400" dirty="0"/>
              <a:t>أثر رجعى بمقتضاه يجب إعادة المتعاقدين إلى الحالة التي كان عليها قبل التعاقد، فيلتزم كل طرف بأن يرد للآخر ما حصل عليه منه بمقتضى العقد، وهناك استثناء على هذه القاعدة.</a:t>
            </a:r>
            <a:endParaRPr lang="en-US" sz="2400" dirty="0"/>
          </a:p>
        </p:txBody>
      </p:sp>
    </p:spTree>
    <p:extLst>
      <p:ext uri="{BB962C8B-B14F-4D97-AF65-F5344CB8AC3E}">
        <p14:creationId xmlns:p14="http://schemas.microsoft.com/office/powerpoint/2010/main" val="37949718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07568" y="1720839"/>
            <a:ext cx="8683123" cy="2308324"/>
          </a:xfrm>
          <a:prstGeom prst="rect">
            <a:avLst/>
          </a:prstGeom>
        </p:spPr>
        <p:txBody>
          <a:bodyPr wrap="square">
            <a:spAutoFit/>
          </a:bodyPr>
          <a:lstStyle/>
          <a:p>
            <a:pPr algn="just" rtl="1"/>
            <a:r>
              <a:rPr lang="ar-EG" sz="2400" b="1" dirty="0"/>
              <a:t>3- الجزاء الإداري:</a:t>
            </a:r>
          </a:p>
          <a:p>
            <a:pPr marL="342900" indent="-342900" algn="just" rtl="1">
              <a:buFont typeface="Wingdings" pitchFamily="2" charset="2"/>
              <a:buChar char="§"/>
            </a:pPr>
            <a:r>
              <a:rPr lang="ar-EG" sz="2400" dirty="0"/>
              <a:t>يوجد إلى جانب الجزاء الجنائي والجزاء المدني نوع آخر من الجزاءات هو الجزاء الإداري </a:t>
            </a:r>
            <a:r>
              <a:rPr lang="ar-EG" sz="2400" b="1" dirty="0"/>
              <a:t>وهو عبارة </a:t>
            </a:r>
            <a:r>
              <a:rPr lang="ar-EG" sz="2400" dirty="0"/>
              <a:t>عن جزاء يوقع عند مخالفة أحكام القانون الإداري كما لو تغيب العامل (كالعاملون في الحكومة) عن العمل أو قصر في القيام بأعمال وظيفته وتتنوع هذه الجزاءات في صور متعددة، فقد تكون اللوم أو الإنذار أو الحرمان من جزء من الراتب أو من الترقية أو العلاوة أو تأجيلها، أو الحرمان من المكافأة.</a:t>
            </a:r>
          </a:p>
        </p:txBody>
      </p:sp>
    </p:spTree>
    <p:extLst>
      <p:ext uri="{BB962C8B-B14F-4D97-AF65-F5344CB8AC3E}">
        <p14:creationId xmlns:p14="http://schemas.microsoft.com/office/powerpoint/2010/main" val="22988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207568" y="1720839"/>
            <a:ext cx="8683123" cy="1200329"/>
          </a:xfrm>
          <a:prstGeom prst="rect">
            <a:avLst/>
          </a:prstGeom>
        </p:spPr>
        <p:txBody>
          <a:bodyPr wrap="square">
            <a:spAutoFit/>
          </a:bodyPr>
          <a:lstStyle/>
          <a:p>
            <a:pPr marL="342900" indent="-342900" algn="just" rtl="1">
              <a:buFont typeface="Wingdings" pitchFamily="2" charset="2"/>
              <a:buChar char="§"/>
            </a:pPr>
            <a:r>
              <a:rPr lang="ar-EG" sz="2400" b="1" dirty="0"/>
              <a:t>هذا وقد تجتمع صور الجزاء السابقة معا </a:t>
            </a:r>
            <a:r>
              <a:rPr lang="ar-EG" sz="2400" dirty="0"/>
              <a:t>وقد تجتمع صورتان أو صورة واحدة، فقد يترتب على ارتكاب فعل واحد توقيع أكثر من جزاء، فالموظف الذى يختلس أموال الدولة يوقع عليه جزاء جنائي (السجن مثلا) وقد يفصل من وظيفته (جزاء إداري).</a:t>
            </a:r>
          </a:p>
        </p:txBody>
      </p:sp>
    </p:spTree>
    <p:extLst>
      <p:ext uri="{BB962C8B-B14F-4D97-AF65-F5344CB8AC3E}">
        <p14:creationId xmlns:p14="http://schemas.microsoft.com/office/powerpoint/2010/main" val="21655594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01652" y="1536173"/>
            <a:ext cx="8755130" cy="3785652"/>
          </a:xfrm>
          <a:prstGeom prst="rect">
            <a:avLst/>
          </a:prstGeom>
        </p:spPr>
        <p:txBody>
          <a:bodyPr wrap="square">
            <a:spAutoFit/>
          </a:bodyPr>
          <a:lstStyle/>
          <a:p>
            <a:pPr algn="just" rtl="1"/>
            <a:r>
              <a:rPr lang="en-US" sz="2400" b="1" dirty="0"/>
              <a:t> </a:t>
            </a:r>
            <a:r>
              <a:rPr lang="ar-EG" sz="2400" b="1" dirty="0"/>
              <a:t>4- الجزاء الدولي:</a:t>
            </a:r>
            <a:endParaRPr lang="en-US" sz="2400" dirty="0"/>
          </a:p>
          <a:p>
            <a:pPr marL="342900" indent="-342900" algn="just" rtl="1">
              <a:buFont typeface="Wingdings" pitchFamily="2" charset="2"/>
              <a:buChar char="§"/>
            </a:pPr>
            <a:r>
              <a:rPr lang="ar-EG" sz="2400" b="1" dirty="0"/>
              <a:t>الجزاء الدولي </a:t>
            </a:r>
            <a:r>
              <a:rPr lang="ar-EG" sz="2400" dirty="0"/>
              <a:t>هو نوع من الجزاء القانوني يتم تنفيذه على المرتكبين الذين ارتكبوا جرائم تنتهك قواعد القانون الدولي. القانون الدولي يشمل مجموعة من القوانين والمبادئ التي تنظم العلاقات بين الدول وتحمي حقوق الأفراد في المجتمع الدولي.</a:t>
            </a:r>
            <a:endParaRPr lang="en-US" sz="2400" dirty="0"/>
          </a:p>
          <a:p>
            <a:pPr marL="342900" indent="-342900" algn="just" rtl="1">
              <a:buFont typeface="Wingdings" pitchFamily="2" charset="2"/>
              <a:buChar char="§"/>
            </a:pPr>
            <a:r>
              <a:rPr lang="ar-EG" sz="2400" b="1" dirty="0"/>
              <a:t>تشمل الجرائم </a:t>
            </a:r>
            <a:r>
              <a:rPr lang="ar-EG" sz="2400" dirty="0"/>
              <a:t>التي يمكن أن تستوجب الجزاء الدولي جرائم الحرب والإبادة الجماعية والجرائم ضد الإنسانية والإرهاب والتعذيب وغيرها من الجرائم الجسيمة التي تنتهك حقوق الإنسان والقوانين الإنسانية الدولية.</a:t>
            </a:r>
            <a:endParaRPr lang="en-US" sz="2400" dirty="0"/>
          </a:p>
          <a:p>
            <a:pPr marL="342900" indent="-342900" algn="just" rtl="1">
              <a:buFont typeface="Wingdings" pitchFamily="2" charset="2"/>
              <a:buChar char="§"/>
            </a:pPr>
            <a:r>
              <a:rPr lang="ar-EG" sz="2400" b="1" dirty="0"/>
              <a:t>تتم محاكمة المرتكبين لهذه الجرائم </a:t>
            </a:r>
            <a:r>
              <a:rPr lang="ar-EG" sz="2400" dirty="0"/>
              <a:t>عادة أمام المحاكم الدولية الخاصة المختصة، مثل المحكمة الجنائية الدولية. ويتم تطبيق الجزاء الدولي على الأفراد الذين يدينون بارتكابهم لهذه الجرائم ويشمل ذلك العقوبات مثل السجن والعقوبات المالية.</a:t>
            </a:r>
            <a:endParaRPr lang="en-US" sz="2400" dirty="0"/>
          </a:p>
        </p:txBody>
      </p:sp>
    </p:spTree>
    <p:extLst>
      <p:ext uri="{BB962C8B-B14F-4D97-AF65-F5344CB8AC3E}">
        <p14:creationId xmlns:p14="http://schemas.microsoft.com/office/powerpoint/2010/main" val="31438084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71564" y="1844824"/>
            <a:ext cx="8755130" cy="1569660"/>
          </a:xfrm>
          <a:prstGeom prst="rect">
            <a:avLst/>
          </a:prstGeom>
        </p:spPr>
        <p:txBody>
          <a:bodyPr wrap="square">
            <a:spAutoFit/>
          </a:bodyPr>
          <a:lstStyle/>
          <a:p>
            <a:pPr marL="342900" indent="-342900" algn="just" rtl="1">
              <a:buFont typeface="Wingdings" pitchFamily="2" charset="2"/>
              <a:buChar char="§"/>
            </a:pPr>
            <a:r>
              <a:rPr lang="ar-EG" sz="2400" b="1" dirty="0"/>
              <a:t>يهدف الجزاء الدولي إلى تحقيق العدالة </a:t>
            </a:r>
            <a:r>
              <a:rPr lang="ar-EG" sz="2400" dirty="0"/>
              <a:t>وتطبيق القانون الدولي، وتحمي حقوق الضحايا وتكافح الإفلات من العقاب لأولئك الذين ارتكبوا جرائم جسيمة تنتهك قواعد القانون الدولي. ويعتبر الجزاء الدولي أحد الآليات الرئيسية لتعزيز العدالة والسلم الدولي وتحقيق حقوق </a:t>
            </a:r>
            <a:r>
              <a:rPr lang="ar-EG" sz="2400" dirty="0" smtClean="0"/>
              <a:t>الإنسان.</a:t>
            </a:r>
            <a:endParaRPr lang="en-US" sz="2400" dirty="0"/>
          </a:p>
        </p:txBody>
      </p:sp>
    </p:spTree>
    <p:extLst>
      <p:ext uri="{BB962C8B-B14F-4D97-AF65-F5344CB8AC3E}">
        <p14:creationId xmlns:p14="http://schemas.microsoft.com/office/powerpoint/2010/main" val="6931159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063551" y="1506120"/>
            <a:ext cx="8799418" cy="3416320"/>
          </a:xfrm>
          <a:prstGeom prst="rect">
            <a:avLst/>
          </a:prstGeom>
        </p:spPr>
        <p:txBody>
          <a:bodyPr wrap="square">
            <a:spAutoFit/>
          </a:bodyPr>
          <a:lstStyle/>
          <a:p>
            <a:pPr algn="just" rtl="1"/>
            <a:r>
              <a:rPr lang="ar-EG" sz="2400" dirty="0"/>
              <a:t>	</a:t>
            </a:r>
            <a:endParaRPr lang="ar-EG" sz="2400" dirty="0" smtClean="0"/>
          </a:p>
          <a:p>
            <a:pPr marL="342900" indent="-342900" algn="just" rtl="1">
              <a:buFont typeface="Wingdings" pitchFamily="2" charset="2"/>
              <a:buChar char="§"/>
            </a:pPr>
            <a:r>
              <a:rPr lang="ar-EG" sz="2400" b="1" u="sng" dirty="0" smtClean="0"/>
              <a:t>هل </a:t>
            </a:r>
            <a:r>
              <a:rPr lang="ar-EG" sz="2400" b="1" u="sng" dirty="0"/>
              <a:t>الجزاء عنصر جوهري لازم في القاعدة القانونية أم لا</a:t>
            </a:r>
            <a:r>
              <a:rPr lang="ar-EG" sz="2400" b="1" u="sng" dirty="0" smtClean="0"/>
              <a:t>؟</a:t>
            </a:r>
          </a:p>
          <a:p>
            <a:pPr algn="just" rtl="1"/>
            <a:r>
              <a:rPr lang="ar-EG" sz="2400" dirty="0"/>
              <a:t>اختلف الفقهاء في الإجابة عن التساؤل إلى اتجاهين:</a:t>
            </a:r>
          </a:p>
          <a:p>
            <a:pPr algn="just" rtl="1"/>
            <a:r>
              <a:rPr lang="ar-EG" sz="2400" b="1" dirty="0"/>
              <a:t>الإتجاه الأول: </a:t>
            </a:r>
            <a:r>
              <a:rPr lang="ar-EG" sz="2400" dirty="0"/>
              <a:t>يرى أنصاره أن الجزاء ركن في القاعدة القانونية، وأن افتقارها لهذا الركن يؤدي إلى فقدانها لصفتها القانونية، لأن الجزاء هو الذي يميزها عن غيرها من قواعد السلوك.</a:t>
            </a:r>
          </a:p>
          <a:p>
            <a:pPr algn="just" rtl="1"/>
            <a:r>
              <a:rPr lang="ar-EG" sz="2400" b="1" dirty="0"/>
              <a:t>الإتجاه الثاني: </a:t>
            </a:r>
            <a:r>
              <a:rPr lang="ar-EG" sz="2400" dirty="0"/>
              <a:t>ويرى أنصاره أن الجزاء ليس عنصراً جوهريا في القاعدة القانونية وليس ركناً فيها. </a:t>
            </a:r>
          </a:p>
          <a:p>
            <a:pPr algn="just" rtl="1"/>
            <a:endParaRPr lang="ar-EG" sz="2400" dirty="0"/>
          </a:p>
        </p:txBody>
      </p:sp>
    </p:spTree>
    <p:extLst>
      <p:ext uri="{BB962C8B-B14F-4D97-AF65-F5344CB8AC3E}">
        <p14:creationId xmlns:p14="http://schemas.microsoft.com/office/powerpoint/2010/main" val="35636099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528" y="986081"/>
            <a:ext cx="9326117" cy="483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173;p5"/>
          <p:cNvSpPr txBox="1"/>
          <p:nvPr/>
        </p:nvSpPr>
        <p:spPr>
          <a:xfrm>
            <a:off x="3143672" y="437584"/>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dirty="0" smtClean="0">
                <a:solidFill>
                  <a:schemeClr val="tx1"/>
                </a:solidFill>
                <a:latin typeface="Tajawal Medium"/>
                <a:cs typeface="Sultan bold" pitchFamily="2" charset="-78"/>
                <a:sym typeface="Tajawal Medium"/>
              </a:rPr>
              <a:t>4- تعريف الجزاء وخصائصه وصوره:</a:t>
            </a:r>
            <a:endParaRPr dirty="0">
              <a:solidFill>
                <a:schemeClr val="tx1"/>
              </a:solidFill>
              <a:cs typeface="Sultan bold" pitchFamily="2" charset="-78"/>
            </a:endParaRPr>
          </a:p>
        </p:txBody>
      </p:sp>
      <p:pic>
        <p:nvPicPr>
          <p:cNvPr id="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أولى\1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0768"/>
            <a:ext cx="1847528" cy="403244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063552" y="1506120"/>
            <a:ext cx="8712258" cy="3046988"/>
          </a:xfrm>
          <a:prstGeom prst="rect">
            <a:avLst/>
          </a:prstGeom>
        </p:spPr>
        <p:txBody>
          <a:bodyPr wrap="square">
            <a:spAutoFit/>
          </a:bodyPr>
          <a:lstStyle/>
          <a:p>
            <a:pPr algn="just" rtl="1"/>
            <a:r>
              <a:rPr lang="ar-EG" sz="2400" b="1" u="sng" dirty="0"/>
              <a:t>واستندوا على بعض الحجج منها: </a:t>
            </a:r>
          </a:p>
          <a:p>
            <a:pPr algn="just" rtl="1"/>
            <a:r>
              <a:rPr lang="ar-EG" sz="2400" dirty="0"/>
              <a:t>1- أن هناك بعض القواعد القانونية التي تفتقر إلى عنصر الجزاء مثل قواعد القانون الدولي، وقواعد القانون الدستوري، ورغم ذلك فهي قواعد قانونية بالمعنى المتفق عليه.</a:t>
            </a:r>
          </a:p>
          <a:p>
            <a:pPr algn="just" rtl="1"/>
            <a:r>
              <a:rPr lang="ar-EG" sz="2400" dirty="0"/>
              <a:t>2- أن الجزاء أثر لايترتب إلا عند مخالفة القاعدة القانونية، فالقاعدة توصف أولاً بأنها قانونية ثم تتم مخالفتها فيترتب على ذلك تطبيق الجزاء، وبالتالي فهو أمر يفترض أن الجزاء ليس ركناً من أركان القاعدة القانونية، بل هو أثر يترتب بعد المخالفة.</a:t>
            </a:r>
          </a:p>
          <a:p>
            <a:pPr marL="342900" indent="-342900" algn="just" rtl="1">
              <a:buFont typeface="Wingdings" pitchFamily="2" charset="2"/>
              <a:buChar char="§"/>
            </a:pPr>
            <a:r>
              <a:rPr lang="ar-EG" sz="2400" b="1" dirty="0"/>
              <a:t>والرأي الراجح </a:t>
            </a:r>
            <a:r>
              <a:rPr lang="ar-EG" sz="2400" dirty="0"/>
              <a:t>هو الإتجاه الثاني أن الجزاء ركن من أركان القاعدة القانونية وأمر لازم لاستكمال عناصرها الجوهرية.</a:t>
            </a:r>
          </a:p>
        </p:txBody>
      </p:sp>
    </p:spTree>
    <p:extLst>
      <p:ext uri="{BB962C8B-B14F-4D97-AF65-F5344CB8AC3E}">
        <p14:creationId xmlns:p14="http://schemas.microsoft.com/office/powerpoint/2010/main" val="15068831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352</TotalTime>
  <Words>3514</Words>
  <Application>Microsoft Office PowerPoint</Application>
  <PresentationFormat>Custom</PresentationFormat>
  <Paragraphs>194</Paragraphs>
  <Slides>44</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Wingdings</vt:lpstr>
      <vt:lpstr>Sultan bold</vt:lpstr>
      <vt:lpstr>Tajawal Medium</vt:lpstr>
      <vt:lpstr>Calibri</vt:lpstr>
      <vt:lpstr>Sultan Medium</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إذا كان القانون بالمعنى الذي بسطناه، هو مجموعة من القواعد التي تحكم سلوك الأفراد وعلاقاتهم، والتي يناط كفالة احترامها بما تملك السلطة العامة في المجتمع من قوة الجبر والإلزام، فإننا نستنتج ثلاث خصائص جوهرية تميز القواعد القانونية عن غيرها من القواعد الاجتماعية وهي: أ- قاعدة عامة ومجردة. ب- قاعدة تنظم السلوك الاجتماعي. ج- تقترن بجزاء مادي وحال ومنظم. </vt:lpstr>
      <vt:lpstr>أ- قاعدة عامة ومجردة: تتميز القواعد القانونية بأنها قواعد عامة ومجردة، بمعنى أنها توجه إلى الأشخاص أو الوقائع عامة فلا توجه إلى شخص معين ولا واقعة بذاتها، ولكنها تنطبق إذا توافرت للشخص أو للواقعة صفات أو شروط محددة. فكل شخص اجتمعت فيه أوصاف معينة وكل واقعة توافرت لها شروط معينة تنطبق بشأنها القواعد القانونية.</vt:lpstr>
      <vt:lpstr>وبعبارة أخرى، يقصد بعمومية القاعدة القانونية، أنها تطبق على جميع الأشخاص الذين تتوافر فيهم شروط تطبيقها، وعلى كل الوقائع التي تتوافر فيها الشروط الواردة بها. فعمومية القاعدة بالنسبة للأشخاص تعني أن القاعدة تخاطبهم بصفاتهم وليس بذواتهم، وبالنسبة للوقائع فإنها تطبق عليها بشروطها وأوصافها وليس بذواتها. ومثال ذلك: نص المادة 44/2 من القانون المدني المصري الذي يقضي بأن:" كل من بلغ إحدى وعشرين سنة ميلادية كاملة يعتبر كامل الأهلية". فهذا النص يتضمن قاعدة عامة حيث ينطبق على كل شخص بلغ إحدى وعشرين سنة ميلادية كاملة فيكون كامل الأهلية.</vt:lpstr>
      <vt:lpstr>أما اذا وجه الخطاب إلى شخص بذاته أو واقعة بذاتها فإنه يفقد صفة العمومية ولايصبح قاعدة قانونية وإنما يصبح أمراً فردياً. لذلك لايعتبر قاعدة قانونية القرار الصادر بتعيين موظف أو نقله أو عزله، وكذلك الحكم الصادر بتوقيع عقوبة على شخص ارتكب جريمة. ونلفت النظر بأنه ليس المقصود بالعمومية في القاعدة القانونية أنها تتضمن خطاباً إلى كافة أفراد المجتمع أو أغلب الأفراد، بل إن القاعدة القانونية تكون عامة برغم أنها لاتنطبق إلا على عدد محدود من الأفراد، أو بعض فئات المجتمع، طالما أنها تنطبق على كل واحد من هؤلاء إذا توافرت فيه شرائط انطباقها. وعلى ذلك فإن القواعد التي تنمظم مهنة المحاماة، أو الطب أو الهندسة، تعتبر قواعد قانونية، عامة برغم أنها لاتخاطب سوى فئة محددة من المجتمع، بصفتهم لا بأشخاصهم.</vt:lpstr>
      <vt:lpstr>وفضلاً عن ذلك توجد قواعد قانونية لا تنطبق إلا على شخص واحد وبالرغم من ذلك تكتسب صفة العمومية ومن ذلك مثلا القوانين التي تحدد سلطات رئيس الدولة، أو رئيس مجلس النواب، مادام أنها لاتخاطبه بذاته بل بصفته، فتنطبق على كل من توافرت فيه صفة رئيس الجمهورية أو رئيس مجلس النواب، وتبقى بعد تطبيقها في حالة معينة، لتحكم حالات لايمكن حصرها.</vt:lpstr>
      <vt:lpstr>وتجدر الإشارة إلى أن هناك ثلاث مسائل بخصوص صفة العمومية للقاعدة القانونية: المسألة الأولى: أنه لايشترط لاكتساب القاعدة القانونية صفة العمومية أن توضع لزمن غير محدد. فثمة قوانين عامة برغم أنها معدة للتطبيق خلال فترة زمنية محددة، بما في ذلك مثلا قوانين إعلان حالة الطوارئ لمواجهة ظروف الحرب التي تنتهي بانتهاء حالة الحرب.  المسألة الثانية: أنه لايشترط لاكتساب صفة العمومية، أن تنطبق القاعدة القانونية على كل إقليم الدولة، فثمة قوانين تحكم بعض أجزاء الدولة خصوصاً في قوانين البلاد الاتحادية مثل الولايات المتحدة الأمريكية، التي تتكون من عدة ولايات تنفرد كل ولاية بقانونها الخاص. وتعتبر مع ذلك قواعد عامة. المسألة الثالثة: إن عمومية القاعدة القانونية تكتسب أهمية خاصة في نطاق القانون العامن أي ذلك الفرع من فروع الاقنون الذي ينظم سلطات الدولة. فتصرفات الحاكم يجب أن تصدر تطبيقا لقواعد عامة مجردة سابقة على هذه التصرفات، فيما يسمى بمبدأ شرعية السلطة، أي خضوعها للقانون، وبدون تصبح سلطة الحاكم استبدادية. بمعنى أنه إذا لم تصدر القرارات والأوامر تطبيقاً لقواعد قانونية عامة ومجردة ينهار مبدأ شرعية السلطة وتمثل ضمانات الحرية.  </vt:lpstr>
      <vt:lpstr>ب- قاعدة تنظم السلوك الاجتماعي: انتهينا إلى أن القانون ظاهرة اجتماعية، حيث طالما وجد المجتمع وجد معه القانون، فالقانون يفترض وجود المجتمع، فلايوجد قانون بلامجتمع. والقانون يوجد ليحكم سلوك الأفراد فيه، حيث تهدف القاعدة القانونية إلى تنظيم السلوك الاجتماعي للأفراد، وتوجيه سلوكهم وجهة معينة، فالقاعدة قد تفرض عليهم سلوكاً معيناً أو تنهاهم عن سلوك معين، فمثلاً قد يحظر القانون على الأفراد ارتكاب الجرائم، كالقتل والسرقة والنصب وخيانة الأمانة وغيرها من الجرائم، وقد يلزم الأفراد بسلوك معين مثل الوفاء بالديون والوفاء بالعهود. فالقاعدة القانونية بهذا المعنى هي ( قاعدة تقويمية) لأنها تهدف إلى تقويم سلوك الأفراد بما يتناسب مع ما يجب أن يكون عليه وفقاً لما يراه المشرع. فالقانون عند تنظيمه لسلوك الأفراد لايتضمن إلا نوعاً واحداً من العلاقات، علاقة الفرد بغيره، أما علاقة الفرد بخالقه أو واجبة نحو نفسه فقد ترك الاهتمام بها لقواعد الدين والأخلاق. </vt:lpstr>
      <vt:lpstr>وقد ترتب على كون القاعدة القانونية قاعدة سلوك اجتماعي نتيجتان: 1- أن القاعدة القانونية لاتهتم إلا بالسلوك الخارجي للإنسان وبالتالي لاتدخل في اعتبارها النوايا والدوافع النفسية التي تظل كامنة في نفس صاحبها مادامت لاتخرج إلى حيز الوجود وتتخذ مظهراً خارجياً، فالنوايا الخفية المحضة، مهما انطوت على فعل الخير أو الشر، تكون بمنأى عن الاقنون. 2- اختلاف القواعد القانونية من مجتمع إلى مجتمع آخر، وفي نفس المجتمع من فترة زمنية إلى فترة أخرى، فالقانون يختلف باختلاف المكان والزمان وذلك لأنه يحكم العلاقات الاجتماعية والسلوكية الناشئة بين الأفراد، فمثلاً تعدد الزوجات مباح في بعض الدول ومحرم في دول أخرى.</vt:lpstr>
      <vt:lpstr>ج- تقترن بجزاء مادي وحال ومنظم: تتميز القاعدة القانونية بأنها تشتمل على جزاء مادي توقعه السلطة العامة على المخالف عند الاقتضاء بدونه لا يتسنى احترام القانون، وتفقد القاعدة القانونية صفة الإلزام، والعلاقة وثيقة بين الجزاء والإلزام ولولا الأول لما كان الثاني. وبعبارة أخرى، القواعد القانونية ليست نصائح، ولا إرشادات، بل قواعد ملزمة لأنها مقترنة بجزاء. وليس هذا معناه أن وجود الجزاء في القاعدة القانونية أن الأفراد لايحترمون القانون إلا خوفاً منه وذلك لأن غالبية الأفراد يحترمون القانون باعتباره ضرورة اجتماعية لا بد منها لحماية المجتمع وكفالة الأمن والاستقرار للجميع. والجزاء توقعه السلطة العامة جبراً على المخالف، فلايجوز للأفراد أن ينتقموا بأنفسهم ممن خالف القانون، وإنما يتعين عليهم اللجوء إلى السلطة العامة، التي تتولى توقيعه نيابة عنهم.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82</cp:revision>
  <dcterms:created xsi:type="dcterms:W3CDTF">2023-04-29T09:08:23Z</dcterms:created>
  <dcterms:modified xsi:type="dcterms:W3CDTF">2023-06-08T09:57:07Z</dcterms:modified>
</cp:coreProperties>
</file>