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05" r:id="rId5"/>
    <p:sldId id="303" r:id="rId6"/>
    <p:sldId id="606" r:id="rId7"/>
    <p:sldId id="587" r:id="rId8"/>
    <p:sldId id="607" r:id="rId9"/>
    <p:sldId id="608" r:id="rId10"/>
    <p:sldId id="609" r:id="rId11"/>
    <p:sldId id="610" r:id="rId12"/>
    <p:sldId id="611" r:id="rId13"/>
    <p:sldId id="612" r:id="rId14"/>
    <p:sldId id="613" r:id="rId15"/>
    <p:sldId id="615" r:id="rId16"/>
    <p:sldId id="616" r:id="rId17"/>
    <p:sldId id="617" r:id="rId18"/>
    <p:sldId id="271" r:id="rId19"/>
    <p:sldId id="276" r:id="rId20"/>
    <p:sldId id="594" r:id="rId21"/>
    <p:sldId id="602" r:id="rId22"/>
    <p:sldId id="588" r:id="rId23"/>
    <p:sldId id="532" r:id="rId24"/>
    <p:sldId id="590" r:id="rId25"/>
    <p:sldId id="596" r:id="rId26"/>
    <p:sldId id="589" r:id="rId27"/>
    <p:sldId id="539" r:id="rId28"/>
    <p:sldId id="597" r:id="rId29"/>
    <p:sldId id="560" r:id="rId30"/>
    <p:sldId id="598" r:id="rId31"/>
    <p:sldId id="496" r:id="rId32"/>
    <p:sldId id="313" r:id="rId33"/>
    <p:sldId id="256" r:id="rId34"/>
    <p:sldId id="533" r:id="rId35"/>
    <p:sldId id="618" r:id="rId36"/>
    <p:sldId id="619" r:id="rId37"/>
    <p:sldId id="620" r:id="rId38"/>
    <p:sldId id="621" r:id="rId39"/>
    <p:sldId id="622" r:id="rId40"/>
    <p:sldId id="623" r:id="rId41"/>
    <p:sldId id="624"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09"/>
            <p14:sldId id="610"/>
            <p14:sldId id="611"/>
            <p14:sldId id="612"/>
            <p14:sldId id="613"/>
            <p14:sldId id="615"/>
            <p14:sldId id="616"/>
            <p14:sldId id="617"/>
            <p14:sldId id="271"/>
            <p14:sldId id="276"/>
            <p14:sldId id="594"/>
            <p14:sldId id="602"/>
            <p14:sldId id="588"/>
            <p14:sldId id="532"/>
            <p14:sldId id="590"/>
            <p14:sldId id="596"/>
            <p14:sldId id="589"/>
            <p14:sldId id="539"/>
            <p14:sldId id="597"/>
            <p14:sldId id="560"/>
            <p14:sldId id="598"/>
            <p14:sldId id="496"/>
            <p14:sldId id="313"/>
            <p14:sldId id="256"/>
            <p14:sldId id="533"/>
            <p14:sldId id="618"/>
            <p14:sldId id="619"/>
            <p14:sldId id="620"/>
            <p14:sldId id="621"/>
            <p14:sldId id="622"/>
            <p14:sldId id="623"/>
            <p14:sldId id="624"/>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43C1EA-086F-CEDE-D0D2-6D14D5E5EE7A}" v="3" dt="2026-01-31T11:17:38.9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BE43C1EA-086F-CEDE-D0D2-6D14D5E5EE7A}"/>
    <pc:docChg chg="modSld">
      <pc:chgData name="Amal Alghanem" userId="S::amalalghanem@midocean.edu.km::2f0a81a1-a384-4ac9-b4fc-7b72cd7f65fe" providerId="AD" clId="Web-{BE43C1EA-086F-CEDE-D0D2-6D14D5E5EE7A}" dt="2026-01-31T11:17:37.395" v="0" actId="20577"/>
      <pc:docMkLst>
        <pc:docMk/>
      </pc:docMkLst>
      <pc:sldChg chg="modSp">
        <pc:chgData name="Amal Alghanem" userId="S::amalalghanem@midocean.edu.km::2f0a81a1-a384-4ac9-b4fc-7b72cd7f65fe" providerId="AD" clId="Web-{BE43C1EA-086F-CEDE-D0D2-6D14D5E5EE7A}" dt="2026-01-31T11:17:37.395" v="0" actId="20577"/>
        <pc:sldMkLst>
          <pc:docMk/>
          <pc:sldMk cId="3389799441" sldId="623"/>
        </pc:sldMkLst>
        <pc:spChg chg="mod">
          <ac:chgData name="Amal Alghanem" userId="S::amalalghanem@midocean.edu.km::2f0a81a1-a384-4ac9-b4fc-7b72cd7f65fe" providerId="AD" clId="Web-{BE43C1EA-086F-CEDE-D0D2-6D14D5E5EE7A}" dt="2026-01-31T11:17:37.395" v="0" actId="20577"/>
          <ac:spMkLst>
            <pc:docMk/>
            <pc:sldMk cId="3389799441" sldId="623"/>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2752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4315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415947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القاعدة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المادية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الرسمية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والأنظمة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طرائق سن التشريع</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غير الرسمية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3252942"/>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p>
          <a:p>
            <a:pPr marL="34290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p>
          <a:p>
            <a:pPr marL="342900" marR="0" lvl="0" indent="-342900" algn="just" rtl="1">
              <a:lnSpc>
                <a:spcPct val="200000"/>
              </a:lnSpc>
              <a:spcBef>
                <a:spcPts val="600"/>
              </a:spcBef>
              <a:spcAft>
                <a:spcPts val="300"/>
              </a:spcAft>
              <a:buFont typeface="Wingdings" panose="05000000000000000000" pitchFamily="2" charset="2"/>
              <a:buChar char="Ø"/>
            </a:pPr>
            <a:endPar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462132"/>
          </a:xfrm>
          <a:prstGeom prst="rect">
            <a:avLst/>
          </a:prstGeom>
          <a:noFill/>
        </p:spPr>
        <p:txBody>
          <a:bodyPr wrap="square">
            <a:spAutoFit/>
          </a:bodyPr>
          <a:lstStyle/>
          <a:p>
            <a:pPr algn="just" rtl="1">
              <a:lnSpc>
                <a:spcPct val="107000"/>
              </a:lnSpc>
              <a:spcAft>
                <a:spcPts val="8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 وتعد هذه المرحلة الأولى في الحماية الإجرائية التي تقوم بها الجهات المختصة من أجل تحقيق مفهوم الحماية الإجرائية لأي حق من الحقوق.</a:t>
            </a:r>
            <a:endParaRPr lang="ar-AE"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106810" y="814998"/>
            <a:ext cx="4937345" cy="769441"/>
          </a:xfrm>
          <a:prstGeom prst="rect">
            <a:avLst/>
          </a:prstGeom>
          <a:noFill/>
        </p:spPr>
        <p:txBody>
          <a:bodyPr wrap="square" rtlCol="0">
            <a:spAutoFit/>
          </a:bodyPr>
          <a:lstStyle/>
          <a:p>
            <a:pPr algn="r" rtl="1">
              <a:lnSpc>
                <a:spcPct val="150000"/>
              </a:lnSpc>
            </a:pPr>
            <a:r>
              <a:rPr lang="ar-AE" sz="1600" b="1" dirty="0">
                <a:solidFill>
                  <a:srgbClr val="00B0F0"/>
                </a:solidFill>
                <a:latin typeface="Alexandria" charset="0"/>
                <a:cs typeface="Alexandria" charset="0"/>
              </a:rPr>
              <a:t>التحري والاستدلال عن الجرائم والجرائم الإلكترونية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06</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798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والتحري عن الجريمة يعد من أهم وأبرز الإجراءات التي تتبع من أجل الكشف عن الجريمة، ومعرفة الفاعل من قبل أشخاص مكلفين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3054977"/>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وتعد مرحلة التحري والاستدلال في الجرائم التي ترتكب من خلال الوسائل الرقمية من المراحل المهمة جداً؛ ويعود ذلك إلى التطور الحاصل في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3045193"/>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ومن أجل القيام بذلك هناك العديد من الأقسام داخل أجهزة الضابطة العدلية كما في بريطانيا، والولايات المتحدة الأمريكية، 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224092"/>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المهارات التي يجب توافرها في الضابطة العدلية للتحري والاستدلال عن الجرائم الإلكترونية</a:t>
            </a: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تعد الجريمة المرتكبة رقمياً ذات طبيعة خاصة؛ فالوسائل الرقمية شهدت تطوراً كبيراً خلال السنوات الماضية. ويأتي ذلك خصوصاً وأن الجرائم الرقمية (</a:t>
            </a:r>
            <a:r>
              <a:rPr lang="en-US" sz="1400" dirty="0">
                <a:effectLst/>
                <a:latin typeface="Alexandria" pitchFamily="2" charset="-78"/>
                <a:ea typeface="Calibri" panose="020F0502020204030204" pitchFamily="34" charset="0"/>
                <a:cs typeface="Alexandria" pitchFamily="2" charset="-78"/>
              </a:rPr>
              <a:t>Digital Media Crimes) </a:t>
            </a:r>
            <a:r>
              <a:rPr lang="ar-AE" sz="1400" dirty="0">
                <a:effectLst/>
                <a:latin typeface="Alexandria" pitchFamily="2" charset="-78"/>
                <a:ea typeface="Calibri" panose="020F0502020204030204" pitchFamily="34" charset="0"/>
                <a:cs typeface="Alexandria" pitchFamily="2" charset="-78"/>
              </a:rPr>
              <a:t>لم تعد تقتصر على حدود الدولة بل أصبحت تتعدى ذلك إلى خارج حدود الدولة الواحدة وهو ما أدى إلى دراستها وبحثها في إطار قواعد القانون الجنائي الدولي (</a:t>
            </a:r>
            <a:r>
              <a:rPr lang="en-US" sz="1400" dirty="0">
                <a:effectLst/>
                <a:latin typeface="Alexandria" pitchFamily="2" charset="-78"/>
                <a:ea typeface="Calibri" panose="020F0502020204030204" pitchFamily="34" charset="0"/>
                <a:cs typeface="Alexandria" pitchFamily="2" charset="-78"/>
              </a:rPr>
              <a:t>International Criminal Law) </a:t>
            </a:r>
            <a:r>
              <a:rPr lang="ar-AE" sz="1400" dirty="0">
                <a:effectLst/>
                <a:latin typeface="Alexandria" pitchFamily="2" charset="-78"/>
                <a:ea typeface="Calibri" panose="020F0502020204030204" pitchFamily="34" charset="0"/>
                <a:cs typeface="Alexandria" pitchFamily="2" charset="-78"/>
              </a:rPr>
              <a:t>وليس في إطار القانون الجنائي الوطني فحسب.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المعرفة والإلمام بالشؤون التقنية والرقمية؛ </a:t>
            </a:r>
            <a:r>
              <a:rPr lang="ar-AE" sz="1800" dirty="0">
                <a:effectLst/>
                <a:latin typeface="Alexandria" pitchFamily="2" charset="-78"/>
                <a:ea typeface="Calibri" panose="020F0502020204030204" pitchFamily="34" charset="0"/>
                <a:cs typeface="Alexandria" pitchFamily="2" charset="-78"/>
              </a:rPr>
              <a:t>حيث يتوجب على جهة التحقيق أن تكون على معرفة بالوسائل التقنية في ظل </a:t>
            </a:r>
            <a:r>
              <a:rPr lang="ar-AE" dirty="0">
                <a:latin typeface="Alexandria" pitchFamily="2" charset="-78"/>
                <a:ea typeface="Calibri" panose="020F0502020204030204" pitchFamily="34" charset="0"/>
                <a:cs typeface="Alexandria" pitchFamily="2" charset="-78"/>
              </a:rPr>
              <a:t>تطور التقنيات</a:t>
            </a:r>
            <a:r>
              <a:rPr lang="ar-AE" sz="1800" dirty="0">
                <a:effectLst/>
                <a:latin typeface="Alexandria" pitchFamily="2" charset="-78"/>
                <a:ea typeface="Calibri" panose="020F0502020204030204" pitchFamily="34" charset="0"/>
                <a:cs typeface="Alexandria" pitchFamily="2" charset="-78"/>
              </a:rPr>
              <a:t>،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805255"/>
          </a:xfrm>
          <a:prstGeom prst="rect">
            <a:avLst/>
          </a:prstGeom>
          <a:noFill/>
        </p:spPr>
        <p:txBody>
          <a:bodyPr wrap="square" rtlCol="0">
            <a:spAutoFit/>
          </a:bodyPr>
          <a:lstStyle/>
          <a:p>
            <a:pPr marL="0" marR="0" algn="justLow" rtl="1">
              <a:lnSpc>
                <a:spcPct val="150000"/>
              </a:lnSpc>
              <a:spcBef>
                <a:spcPts val="300"/>
              </a:spcBef>
              <a:spcAft>
                <a:spcPts val="0"/>
              </a:spcAft>
            </a:pPr>
            <a:r>
              <a:rPr lang="ar-AE" sz="1600" dirty="0">
                <a:effectLst/>
                <a:latin typeface="Alexandria" pitchFamily="2" charset="-78"/>
                <a:ea typeface="Calibri" panose="020F0502020204030204" pitchFamily="34" charset="0"/>
                <a:cs typeface="Alexandria" pitchFamily="2" charset="-78"/>
              </a:rPr>
              <a:t>ومعرفة هذه الأساليب يسهم في ضبط المجرم الإلكتروني من رجال الضابطة العدلية؛ حيث أتاحت الثورة الرقمية (</a:t>
            </a:r>
            <a:r>
              <a:rPr lang="en-US" sz="1600" dirty="0">
                <a:effectLst/>
                <a:latin typeface="Alexandria" pitchFamily="2" charset="-78"/>
                <a:ea typeface="Calibri" panose="020F0502020204030204" pitchFamily="34" charset="0"/>
                <a:cs typeface="Alexandria" pitchFamily="2" charset="-78"/>
              </a:rPr>
              <a:t>Digital Revolution</a:t>
            </a:r>
            <a:r>
              <a:rPr lang="ar-AE" sz="1600" dirty="0">
                <a:effectLst/>
                <a:latin typeface="Alexandria" pitchFamily="2" charset="-78"/>
                <a:ea typeface="Calibri" panose="020F0502020204030204" pitchFamily="34" charset="0"/>
                <a:cs typeface="Alexandria" pitchFamily="2" charset="-78"/>
              </a:rPr>
              <a:t>) للمجرم المعلوماتي تسخير الفضاء الكوني (</a:t>
            </a:r>
            <a:r>
              <a:rPr lang="en-US" sz="1600" dirty="0">
                <a:effectLst/>
                <a:latin typeface="Alexandria" pitchFamily="2" charset="-78"/>
                <a:ea typeface="Calibri" panose="020F0502020204030204" pitchFamily="34" charset="0"/>
                <a:cs typeface="Alexandria" pitchFamily="2" charset="-78"/>
              </a:rPr>
              <a:t>Cyber Space</a:t>
            </a:r>
            <a:r>
              <a:rPr lang="ar-AE" sz="1600" dirty="0">
                <a:effectLst/>
                <a:latin typeface="Alexandria" pitchFamily="2" charset="-78"/>
                <a:ea typeface="Calibri" panose="020F0502020204030204" pitchFamily="34" charset="0"/>
                <a:cs typeface="Alexandria" pitchFamily="2" charset="-78"/>
              </a:rPr>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وهو ما يتطلب معرفة هذه الأساليب حتى لا يؤدي أي تلاعب إلى ضياع الأدلة الجنائية أو الأدوات المُستخدمة في الجريمة عبر الوسائل التقنية.</a:t>
            </a:r>
            <a:endParaRPr lang="en-US" sz="1600" dirty="0">
              <a:effectLst/>
              <a:latin typeface="Alexandria" pitchFamily="2" charset="-78"/>
              <a:ea typeface="Times New Roman" panose="02020603050405020304" pitchFamily="18" charset="0"/>
              <a:cs typeface="Alexandria" pitchFamily="2" charset="-78"/>
            </a:endParaRPr>
          </a:p>
          <a:p>
            <a:pPr marL="0" marR="0" indent="360045" algn="justLow" rtl="1">
              <a:lnSpc>
                <a:spcPct val="200000"/>
              </a:lnSpc>
              <a:spcBef>
                <a:spcPts val="600"/>
              </a:spcBef>
              <a:spcAft>
                <a:spcPts val="30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2780889"/>
          </a:xfrm>
          <a:prstGeom prst="rect">
            <a:avLst/>
          </a:prstGeom>
          <a:noFill/>
        </p:spPr>
        <p:txBody>
          <a:bodyPr wrap="square" rtlCol="0">
            <a:spAutoFit/>
          </a:bodyPr>
          <a:lstStyle/>
          <a:p>
            <a:pPr marR="0" lvl="0" algn="just"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تعد إجراءات التحري والاستدلال ضرورية على الرغم من أن للنيابة العامة أن تقوم مباشرة في التحقيق بالجريمة التي وقعت، لكن الواقع العملي يذهب إلى غير ذلك؛ فلا يمكن الوصول إلى نتائج إيجابية من دون أن يكون هناك كمية كافية من المعلومات لدى النيابة العامة، وهذا لا يمكن أن يتم إلا من خلال القيام بإجراءات التحري والاستدلال من قبل الضابطة العدلية.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588399"/>
            <a:ext cx="8120726" cy="3277820"/>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تلقي </a:t>
            </a:r>
            <a:r>
              <a:rPr lang="ar-AE" sz="1600" b="1" dirty="0" err="1">
                <a:effectLst/>
                <a:latin typeface="Alexandria" pitchFamily="2" charset="-78"/>
                <a:ea typeface="Calibri" panose="020F0502020204030204" pitchFamily="34" charset="0"/>
                <a:cs typeface="Alexandria" pitchFamily="2" charset="-78"/>
              </a:rPr>
              <a:t>الإخبارات</a:t>
            </a:r>
            <a:r>
              <a:rPr lang="ar-AE" sz="1600" b="1" dirty="0">
                <a:effectLst/>
                <a:latin typeface="Alexandria" pitchFamily="2" charset="-78"/>
                <a:ea typeface="Calibri" panose="020F0502020204030204" pitchFamily="34" charset="0"/>
                <a:cs typeface="Alexandria" pitchFamily="2" charset="-78"/>
              </a:rPr>
              <a:t> والشكاوى</a:t>
            </a:r>
            <a:endParaRPr lang="en-US" sz="1600" b="1" dirty="0">
              <a:effectLst/>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600" dirty="0">
                <a:effectLst/>
                <a:latin typeface="Alexandria" pitchFamily="2" charset="-78"/>
                <a:ea typeface="Calibri" panose="020F0502020204030204" pitchFamily="34" charset="0"/>
                <a:cs typeface="Alexandria" pitchFamily="2" charset="-78"/>
              </a:rPr>
              <a:t>يجب على موظفي الضابطة العدلية قبول الشكاوى </a:t>
            </a:r>
            <a:r>
              <a:rPr lang="ar-AE" sz="1600" dirty="0" err="1">
                <a:effectLst/>
                <a:latin typeface="Alexandria" pitchFamily="2" charset="-78"/>
                <a:ea typeface="Calibri" panose="020F0502020204030204" pitchFamily="34" charset="0"/>
                <a:cs typeface="Alexandria" pitchFamily="2" charset="-78"/>
              </a:rPr>
              <a:t>والإخبارات</a:t>
            </a:r>
            <a:r>
              <a:rPr lang="ar-AE" sz="1600" dirty="0">
                <a:effectLst/>
                <a:latin typeface="Alexandria" pitchFamily="2" charset="-78"/>
                <a:ea typeface="Calibri" panose="020F0502020204030204" pitchFamily="34" charset="0"/>
                <a:cs typeface="Alexandria" pitchFamily="2" charset="-78"/>
              </a:rPr>
              <a:t> التي ترد عليهم</a:t>
            </a:r>
            <a:r>
              <a:rPr lang="ar-AE" sz="1600" b="1" dirty="0">
                <a:effectLst/>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جمع الأدلة حول قيام الجريمة</a:t>
            </a:r>
            <a:endParaRPr lang="ar-AE" sz="1600" b="1" dirty="0">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للضابطة العدلية الحرية في جمع المعلومات عن الجريمة على ألا تكون هذه الوسائل مخالفة للقوانين والدساتير والمبادئ والمثل العليا؛ فلا يجوز لموظف الضابطة العدلية الاعتداء بالضرب والإهانة على الأشخاص بحجة جمع معلومات عن جريمة معينة؛ وبالتالي فإنه ملزم بأمرين:</a:t>
            </a:r>
            <a:endParaRPr lang="en-US" sz="1600" dirty="0">
              <a:effectLst/>
              <a:latin typeface="Alexandria" pitchFamily="2" charset="-78"/>
              <a:ea typeface="Calibri" panose="020F0502020204030204" pitchFamily="34" charset="0"/>
              <a:cs typeface="Alexandria" pitchFamily="2" charset="-78"/>
            </a:endParaRPr>
          </a:p>
          <a:p>
            <a:pPr marL="0" marR="0" indent="182880"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أولاً: عدم مخالفة الدستور والتشريعات الوطنية والعهود والمواثيق الدولية.</a:t>
            </a:r>
            <a:endParaRPr lang="en-US" sz="1600" dirty="0">
              <a:effectLst/>
              <a:latin typeface="Alexandria" pitchFamily="2" charset="-78"/>
              <a:ea typeface="Calibri" panose="020F0502020204030204" pitchFamily="34" charset="0"/>
              <a:cs typeface="Alexandria" pitchFamily="2" charset="-78"/>
            </a:endParaRPr>
          </a:p>
          <a:p>
            <a:pPr algn="r" rtl="1"/>
            <a:r>
              <a:rPr lang="ar-AE" sz="1600" dirty="0">
                <a:effectLst/>
                <a:latin typeface="Alexandria" pitchFamily="2" charset="-78"/>
                <a:ea typeface="Calibri" panose="020F0502020204030204" pitchFamily="34" charset="0"/>
                <a:cs typeface="Alexandria" pitchFamily="2" charset="-78"/>
              </a:rPr>
              <a:t>ثانياً: عدم استخدام وسائل القهر والإكراه والتعذيب من أجل الوصول إلى معلومات معينة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AE"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p:cNvSpPr txBox="1"/>
          <p:nvPr/>
        </p:nvSpPr>
        <p:spPr>
          <a:xfrm>
            <a:off x="753140" y="1846890"/>
            <a:ext cx="10541000" cy="394415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تنظيم الضبوط والمحاضر</a:t>
            </a:r>
            <a:r>
              <a:rPr lang="ar-AE" sz="1400" b="1" dirty="0">
                <a:latin typeface="Alexandria" pitchFamily="2" charset="-78"/>
                <a:ea typeface="Calibri" panose="020F0502020204030204" pitchFamily="34" charset="0"/>
                <a:cs typeface="Alexandria" pitchFamily="2" charset="-78"/>
              </a:rPr>
              <a:t>.</a:t>
            </a:r>
          </a:p>
          <a:p>
            <a:pPr marL="0" marR="0" indent="360045" algn="justLow" rtl="1">
              <a:lnSpc>
                <a:spcPct val="1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لكن يجب أن تتوافر مجموعة من الضوابط حتى يكون هذا الضبط أو المحضر صحيحاً:</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أن يكون الموظف ذو اختصاص مكاني ونوعي؛</a:t>
            </a:r>
            <a:r>
              <a:rPr lang="ar-AE" sz="1400" dirty="0">
                <a:effectLst/>
                <a:latin typeface="Alexandria" pitchFamily="2" charset="-78"/>
                <a:ea typeface="Calibri" panose="020F0502020204030204" pitchFamily="34" charset="0"/>
                <a:cs typeface="Alexandria" pitchFamily="2" charset="-78"/>
              </a:rPr>
              <a:t> فلا يجوز أن يقوم موظف الضابطة العدلية المختص في مكان آخر بتنظيم ضبط أو محضر بخصوص جريمة معينة.</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أن يحرر المحضر باللغة العربية؛</a:t>
            </a:r>
            <a:r>
              <a:rPr lang="ar-AE" sz="1400" dirty="0">
                <a:effectLst/>
                <a:latin typeface="Alexandria" pitchFamily="2" charset="-78"/>
                <a:ea typeface="Calibri" panose="020F0502020204030204" pitchFamily="34" charset="0"/>
                <a:cs typeface="Alexandria" pitchFamily="2" charset="-78"/>
              </a:rPr>
              <a:t> فلا يجوز تحريره باللغة الإنجليزية أو بأي لغة أخرى. </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ثالثاً: أن يحرر المحضر عند وقوع الجرم أو بعد وقوعه بفترة بسيطة؛</a:t>
            </a:r>
            <a:r>
              <a:rPr lang="ar-AE" sz="1400" dirty="0">
                <a:effectLst/>
                <a:latin typeface="Alexandria" pitchFamily="2" charset="-78"/>
                <a:ea typeface="Calibri" panose="020F0502020204030204" pitchFamily="34" charset="0"/>
                <a:cs typeface="Alexandria" pitchFamily="2" charset="-78"/>
              </a:rPr>
              <a:t> وليس بعد مدد طويلة كأن يحرر محضر بعد مرور سنة أو سنتين من وقوع الجرم لأن الأدلة الجرمية تكون قد اختفت.</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رابعاً: أن تتضمن الضبوط والمحاضر الأشياء المضبوطة فقط؛</a:t>
            </a:r>
            <a:r>
              <a:rPr lang="ar-AE" sz="1400" dirty="0">
                <a:effectLst/>
                <a:latin typeface="Alexandria" pitchFamily="2" charset="-78"/>
                <a:ea typeface="Calibri" panose="020F0502020204030204" pitchFamily="34" charset="0"/>
                <a:cs typeface="Alexandria" pitchFamily="2" charset="-78"/>
              </a:rPr>
              <a:t> وألا يتم إضافة مضبوطات أخرى غير موجودة في مسرح الجريمة.</a:t>
            </a:r>
            <a:endParaRPr lang="en-US" sz="1400" dirty="0">
              <a:effectLst/>
              <a:latin typeface="Alexandria" pitchFamily="2" charset="-78"/>
              <a:ea typeface="Calibri" panose="020F0502020204030204" pitchFamily="34" charset="0"/>
              <a:cs typeface="Alexandria" pitchFamily="2" charset="-78"/>
            </a:endParaRPr>
          </a:p>
          <a:p>
            <a:pPr algn="r" rtl="1">
              <a:lnSpc>
                <a:spcPct val="150000"/>
              </a:lnSpc>
            </a:pPr>
            <a:r>
              <a:rPr lang="ar-AE" sz="1400" b="1" dirty="0">
                <a:effectLst/>
                <a:latin typeface="Alexandria" pitchFamily="2" charset="-78"/>
                <a:ea typeface="Calibri" panose="020F0502020204030204" pitchFamily="34" charset="0"/>
                <a:cs typeface="Alexandria" pitchFamily="2" charset="-78"/>
              </a:rPr>
              <a:t>خامساً: أن يتضمن المحضر ما أدركه موظف الضابطة العدلية بشكل حسي</a:t>
            </a:r>
            <a:r>
              <a:rPr lang="ar-AE" sz="1400" dirty="0">
                <a:effectLst/>
                <a:latin typeface="Alexandria" pitchFamily="2" charset="-78"/>
                <a:ea typeface="Calibri" panose="020F0502020204030204" pitchFamily="34" charset="0"/>
                <a:cs typeface="Alexandria" pitchFamily="2" charset="-78"/>
              </a:rPr>
              <a:t>؛ وأن يذكر كافة الوقائع والظروف المادية التي رافقت ارتكاب الجريمة. </a:t>
            </a:r>
            <a:endParaRPr lang="en-US" sz="1400" b="1"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57954"/>
          </a:xfrm>
          <a:prstGeom prst="rect">
            <a:avLst/>
          </a:prstGeom>
          <a:noFill/>
        </p:spPr>
        <p:txBody>
          <a:bodyPr wrap="square">
            <a:spAutoFit/>
          </a:bodyPr>
          <a:lstStyle/>
          <a:p>
            <a:pPr algn="just" rtl="1">
              <a:lnSpc>
                <a:spcPct val="107000"/>
              </a:lnSpc>
              <a:spcAft>
                <a:spcPts val="8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sz="16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5527703" y="747585"/>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التحقيق الابتدائي</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6</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64339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بداية تعد الجرائم الرقمية كغيرها من الجرائم الأخرى، وبالتالي لا جهة متخصصة تنظرها في مرحلة التحقيق الابتدائي، إلا فيما يتعلق بالوسائل المستخدمة في التحقيق الابتدائي فيما يتعلق بالوسائل الرقمية</a:t>
            </a:r>
            <a:r>
              <a:rPr lang="en-US"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ويعد التحقيق الابتدائي من المراحل الحساسة نظراً لكونه ينطوي على إجراءات فيها مساس بحقوق المتهم مثل إجراءات الاستجواب، والتفتيش، والتوقيف.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هذه الضمانات التي يجب أن تتوافر للمتهم أن الأصل في المتهم البراءة، ما يعد ركناً من أركان الشرعية الإجرائية بمفهومها العام، لذلك يجب أن تكون الإجراءات المتخذة بشكل عام متوافقة مع القانون، والذي يقضي بأن الأصل أن المتهم بريء حتى تثبت إدانته؛ فلا يجوز الاعتداء على حريته أو تكبيلها ما دامت قرينة البراءة متوافرة فيه. </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39643"/>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والعلة في ذلك أن أحقية المجتمع في معاقبة المجرمين عن أفعالهم، تجعل من مصلحته أيضاً ومن مصلحتهم حماية حقوقهم وحرياتهم الأساسية، فلا يجوز الاعتداء على هذه الحريات أو تكبيلها وأن الإجراءات كافة التي تتخذ خلال مرحلة التحقيق الابتدائي يجب أن تراعي هذا المبدأ. </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من أبرز ضمانات مبدأ الشرعية الإجرائية حياد السلطة المختصة بالتحقيق؛ فلا يجوز لها التحيز لطرف دون طرف والتشيع له ومحاباته، مع تمكين المتهم من الاستعانة بمحامٍ والسرعة في اتخاذ الإجراءات المتبعة منعاً للمماطلة والتسويف. وأثارت فكرة سلطة التحقيق نقاشاً بين اتجاهين فقهيين، أحدهما يفصل بين سلطتي التحقيق والاتهام وآخر يجمع بينهما:</a:t>
            </a: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1889492"/>
          </a:xfrm>
          <a:prstGeom prst="rect">
            <a:avLst/>
          </a:prstGeom>
          <a:noFill/>
        </p:spPr>
        <p:txBody>
          <a:bodyPr wrap="square" rtlCol="0">
            <a:spAutoFit/>
          </a:bodyPr>
          <a:lstStyle/>
          <a:p>
            <a:pPr marL="0" marR="0" algn="justLow" rtl="1">
              <a:lnSpc>
                <a:spcPct val="160000"/>
              </a:lnSpc>
              <a:spcBef>
                <a:spcPts val="600"/>
              </a:spcBef>
              <a:spcAft>
                <a:spcPts val="300"/>
              </a:spcAft>
            </a:pPr>
            <a:r>
              <a:rPr lang="en-US" sz="1400" b="1" dirty="0">
                <a:effectLst/>
                <a:latin typeface="Alexandria" pitchFamily="2" charset="-78"/>
                <a:ea typeface="Calibri" panose="020F0502020204030204" pitchFamily="34" charset="0"/>
                <a:cs typeface="Alexandria" pitchFamily="2" charset="-78"/>
              </a:rPr>
              <a:t> </a:t>
            </a:r>
            <a:r>
              <a:rPr lang="ar-AE" sz="1400" b="1" dirty="0">
                <a:effectLst/>
                <a:latin typeface="Alexandria" pitchFamily="2" charset="-78"/>
                <a:ea typeface="Calibri" panose="020F0502020204030204" pitchFamily="34" charset="0"/>
                <a:cs typeface="Alexandria" pitchFamily="2" charset="-78"/>
              </a:rPr>
              <a:t>الفصل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ذهب جانب من الفقه الجزائي إلى أنه وتكريساً لمفاهيم الحريات العامة فلا يجوز جمع سلطتي التحقيق والاتهام في يد واحدة منعاً لتحيزها؛ على اعتبار أن ذلك يمثل خطراً على الحرية الشخصية، وحتى لا يصبح المحقق خصماً وحكماً في نفس الوقت باعتبار النيابة العامة هي جزء من الجهاز القضائي الذي سيحكم في القضية المنظورة أمام المحكمة</a:t>
            </a:r>
            <a:r>
              <a:rPr lang="en-US" sz="1400" dirty="0">
                <a:effectLst/>
                <a:latin typeface="Alexandria" pitchFamily="2" charset="-78"/>
                <a:ea typeface="Calibri" panose="020F0502020204030204" pitchFamily="34" charset="0"/>
                <a:cs typeface="Alexandria"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544782"/>
          </a:xfrm>
          <a:prstGeom prst="rect">
            <a:avLst/>
          </a:prstGeom>
          <a:noFill/>
        </p:spPr>
        <p:txBody>
          <a:bodyPr wrap="square" rtlCol="0">
            <a:spAutoFit/>
          </a:bodyPr>
          <a:lstStyle/>
          <a:p>
            <a:pPr marL="0" marR="0" algn="just"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الجمع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مع الانتقادات التي تعرض لها التوجه الذي نادى بالفصل بين سلطتي التحقيق والاتهام، ظهر توجه آخر يقول بالجمع بينهما، وقد ساق هذا الجانب من الفقه ذات المبررات التي قال بها منتقدو التوجه الفقهي الذي نادى بالفصل بين سلطتي التحقيق والاتهام.</a:t>
            </a:r>
            <a:r>
              <a:rPr lang="ar-AE" sz="1400" dirty="0">
                <a:latin typeface="Alexandria" pitchFamily="2" charset="-78"/>
                <a:ea typeface="Calibri" panose="020F0502020204030204" pitchFamily="34" charset="0"/>
                <a:cs typeface="Alexandria" pitchFamily="2" charset="-78"/>
              </a:rPr>
              <a:t> </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118785"/>
          </a:xfrm>
          <a:prstGeom prst="rect">
            <a:avLst/>
          </a:prstGeom>
          <a:noFill/>
        </p:spPr>
        <p:txBody>
          <a:bodyPr wrap="square" rtlCol="0">
            <a:spAutoFit/>
          </a:bodyPr>
          <a:lstStyle/>
          <a:p>
            <a:pPr marL="0" marR="0"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وعلى أي حال فقد ذهب هذا الجانب من الفقه إلى أن النيابة العامة هي خصم عادل وشريف يهمها إحقاق الحق والعدالة، وليس إحالة متهم بريء إلى القضاء من أجل الحكم عليه، فضلاً عن أن مقتضيات تسريع إجراءات التقاضي التي تعد من ضمانات احترام حق المتهم في حريته تقتضي جمع هذه السلطة في يد النيابة العامة، إضافة إلى وجود الضمانات التي تناولناها، وبالتالي، فإن النيابة العامة تقوم بدراسة الأدلة التي جمعها موظفو الضابطة العدلية وتعمل على تفنيد هذه الأدلة، ثم تقوم باستجواب المتهم وتستمتع لدفاعه وشهوده وبعد انتهاء التحقيق يكون لها أن تحيل المتهم للمحاكمة أو منع محاكمته.</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743426"/>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dirty="0">
                <a:effectLst/>
                <a:latin typeface="Alexandria" pitchFamily="2" charset="-78"/>
                <a:ea typeface="Calibri" panose="020F0502020204030204" pitchFamily="34" charset="0"/>
                <a:cs typeface="Alexandria" pitchFamily="2" charset="-78"/>
              </a:rPr>
              <a:t>إجراءات جمع الأدلة أمام سلطة التحقيق الابتدائي</a:t>
            </a:r>
            <a:endParaRPr lang="en-US" sz="1800" b="1" dirty="0">
              <a:effectLst/>
              <a:latin typeface="Alexandria" pitchFamily="2" charset="-78"/>
              <a:ea typeface="Calibri" panose="020F0502020204030204" pitchFamily="34" charset="0"/>
              <a:cs typeface="Alexandria" pitchFamily="2" charset="-78"/>
            </a:endParaRPr>
          </a:p>
          <a:p>
            <a:pPr algn="justLow" rtl="1">
              <a:lnSpc>
                <a:spcPct val="150000"/>
              </a:lnSpc>
              <a:spcBef>
                <a:spcPts val="300"/>
              </a:spcBef>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تأتي إجراءات جمع الأدلة أمام سلطة التحقيق الابتدائي مُتعددة والهدف منها الوصول إلى الأدلة التي تثبت أو تنفي قيام المتهم بالفعل المجرم على النحو الآتي:</a:t>
            </a:r>
            <a:endParaRPr lang="en-US" sz="18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437060"/>
          </a:xfrm>
          <a:prstGeom prst="rect">
            <a:avLst/>
          </a:prstGeom>
          <a:noFill/>
        </p:spPr>
        <p:txBody>
          <a:bodyPr wrap="square" rtlCol="0">
            <a:spAutoFit/>
          </a:bodyPr>
          <a:lstStyle/>
          <a:p>
            <a:pPr marR="0" lvl="0"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الانتقال والمعاينة؛</a:t>
            </a:r>
            <a:r>
              <a:rPr lang="ar-AE" sz="1400" dirty="0">
                <a:effectLst/>
                <a:latin typeface="Alexandria" pitchFamily="2" charset="-78"/>
                <a:ea typeface="Calibri" panose="020F0502020204030204" pitchFamily="34" charset="0"/>
                <a:cs typeface="Alexandria" pitchFamily="2" charset="-78"/>
              </a:rPr>
              <a:t> أي انتقال المدعي العام إلى المكان الذي ارتكب فيه الجرم من أجل ضبط كافة الأشياء المتعلقة بالجرم، أما المعاينة فتعني الكشف المادي عن الأدلة التي تثبت وقوع الجرم</a:t>
            </a:r>
            <a:r>
              <a:rPr lang="en-US" sz="1400" dirty="0">
                <a:latin typeface="Alexandria" pitchFamily="2" charset="-78"/>
                <a:ea typeface="Calibri" panose="020F0502020204030204" pitchFamily="34" charset="0"/>
                <a:cs typeface="Alexandria" pitchFamily="2" charset="-78"/>
              </a:rPr>
              <a:t>.</a:t>
            </a: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3029435"/>
            <a:ext cx="8120726" cy="2729722"/>
          </a:xfrm>
          <a:prstGeom prst="rect">
            <a:avLst/>
          </a:prstGeom>
          <a:noFill/>
        </p:spPr>
        <p:txBody>
          <a:bodyPr wrap="square" rtlCol="0">
            <a:spAutoFit/>
          </a:bodyPr>
          <a:lstStyle/>
          <a:p>
            <a:pPr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انتداب الخبراء: </a:t>
            </a:r>
            <a:r>
              <a:rPr lang="ar-AE" sz="1400" dirty="0">
                <a:effectLst/>
                <a:latin typeface="Alexandria" pitchFamily="2" charset="-78"/>
                <a:ea typeface="Calibri" panose="020F0502020204030204" pitchFamily="34" charset="0"/>
                <a:cs typeface="Alexandria" pitchFamily="2" charset="-78"/>
              </a:rPr>
              <a:t>يُعد انتداب الخبراء من أبرز إجراءات جمع الأدلة، وقد يشكل ذلك أهم الإجراءات التي تُتُخذ في الجرائم المرتبكة </a:t>
            </a:r>
            <a:r>
              <a:rPr lang="ar-AE" sz="1400">
                <a:effectLst/>
                <a:latin typeface="Alexandria" pitchFamily="2" charset="-78"/>
                <a:ea typeface="Calibri" panose="020F0502020204030204" pitchFamily="34" charset="0"/>
                <a:cs typeface="Alexandria" pitchFamily="2" charset="-78"/>
              </a:rPr>
              <a:t>بواسطة الوسائط </a:t>
            </a:r>
            <a:r>
              <a:rPr lang="ar-AE" sz="1400" dirty="0">
                <a:effectLst/>
                <a:latin typeface="Alexandria" pitchFamily="2" charset="-78"/>
                <a:ea typeface="Calibri" panose="020F0502020204030204" pitchFamily="34" charset="0"/>
                <a:cs typeface="Alexandria" pitchFamily="2" charset="-78"/>
              </a:rPr>
              <a:t>الرقمية، والتقنية، لأن هناك الكثير من التقنيات المعقدة التي تحتاج إلى خبراء لتوضيحها لسلطة التحقيق الابتدائي، وعلى الخبير أن يؤدي مهتمة تحت إشراف المحقق، وإعداد تقرير كتابي بما توصل إليه مع أداء القسم القانوني، تحت طائلة البطلان، لكن البطلان هنا ليس من النظام العام. </a:t>
            </a:r>
            <a:endParaRPr lang="en-US" sz="14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150823" y="3180466"/>
            <a:ext cx="8669584" cy="2159117"/>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ثالثا:</a:t>
            </a:r>
            <a:r>
              <a:rPr lang="ar-AE" sz="1300" b="1" dirty="0">
                <a:latin typeface="Alexandria" pitchFamily="2" charset="-78"/>
                <a:ea typeface="Calibri" panose="020F0502020204030204" pitchFamily="34" charset="0"/>
                <a:cs typeface="Alexandria" pitchFamily="2" charset="-78"/>
              </a:rPr>
              <a:t> </a:t>
            </a:r>
            <a:r>
              <a:rPr lang="ar-AE" sz="1300" b="1" dirty="0">
                <a:effectLst/>
                <a:latin typeface="Alexandria" pitchFamily="2" charset="-78"/>
                <a:ea typeface="Calibri" panose="020F0502020204030204" pitchFamily="34" charset="0"/>
                <a:cs typeface="Alexandria" pitchFamily="2" charset="-78"/>
              </a:rPr>
              <a:t>الاستماع للشهود؛ </a:t>
            </a:r>
            <a:r>
              <a:rPr lang="ar-AE" sz="1300" dirty="0">
                <a:effectLst/>
                <a:latin typeface="Alexandria" pitchFamily="2" charset="-78"/>
                <a:ea typeface="Calibri" panose="020F0502020204030204" pitchFamily="34" charset="0"/>
                <a:cs typeface="Alexandria" pitchFamily="2" charset="-78"/>
              </a:rPr>
              <a:t>تعتبر شهادة الشهود من طرق الإثبات سواء في التحقيق الابتدائي أو في مرحلة المحاكمة</a:t>
            </a:r>
            <a:r>
              <a:rPr lang="en-US" sz="1300" dirty="0">
                <a:effectLst/>
                <a:latin typeface="Alexandria" pitchFamily="2" charset="-78"/>
                <a:ea typeface="Calibri" panose="020F0502020204030204" pitchFamily="34" charset="0"/>
                <a:cs typeface="Alexandria" pitchFamily="2" charset="-78"/>
              </a:rPr>
              <a:t>.</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300" b="1" dirty="0">
                <a:latin typeface="Alexandria" pitchFamily="2" charset="-78"/>
                <a:ea typeface="Calibri" panose="020F0502020204030204" pitchFamily="34" charset="0"/>
                <a:cs typeface="Alexandria" pitchFamily="2" charset="-78"/>
              </a:rPr>
              <a:t>رابعاً: التفتيش والضبط؛ </a:t>
            </a:r>
            <a:r>
              <a:rPr lang="ar-AE" sz="1300" dirty="0">
                <a:latin typeface="Alexandria" pitchFamily="2" charset="-78"/>
                <a:ea typeface="Calibri" panose="020F0502020204030204" pitchFamily="34" charset="0"/>
                <a:cs typeface="Alexandria" pitchFamily="2" charset="-78"/>
              </a:rPr>
              <a:t>حيث تتولى النيابة العامة القيام بإجراءات التفتيش في أثناء عملها في البحث الجنائي واستقصاء الجريمة بهدف مساعدة أجهزة التحقيق للتوصل إلى حقيقة الواقعة ومعرفة مرتكبها أو مرتكبيها. </a:t>
            </a:r>
          </a:p>
          <a:p>
            <a:pPr algn="just" rtl="1">
              <a:lnSpc>
                <a:spcPct val="150000"/>
              </a:lnSpc>
            </a:pPr>
            <a:r>
              <a:rPr lang="ar-AE" sz="1300" dirty="0">
                <a:effectLst/>
                <a:latin typeface="Alexandria" pitchFamily="2" charset="-78"/>
                <a:ea typeface="Calibri" panose="020F0502020204030204" pitchFamily="34" charset="0"/>
                <a:cs typeface="Alexandria" pitchFamily="2" charset="-78"/>
              </a:rPr>
              <a:t>ويعد التفتيش واحداً من إجراءات التحقيق، ويهدف إلى البحث عن أدلة مادية لجناية، أو جُنحة تُحقق وقوعها في محل تمتع بحرمة المسكن أو تفتيش الشخص، وذلك من أجل ارتكابها، أو نسبتها، وفقاً للإجراءات القانونية المقررة.</a:t>
            </a:r>
          </a:p>
          <a:p>
            <a:pPr algn="just" rtl="1">
              <a:lnSpc>
                <a:spcPct val="150000"/>
              </a:lnSpc>
            </a:pPr>
            <a:r>
              <a:rPr lang="en-US" sz="1300" dirty="0">
                <a:effectLst/>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ويُشكل تفتيش الحاسوب، أو المنصات الرقمية، أو مواقع التواصل الاجتماعي التي أصبحت اليوم مستودعاً للأسرار واحداً من إجراءات التفتيش التي تحتاج إلى معرفة متكاملة بالأنظمة التقنية.</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558953"/>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خامساً: الاستجواب؛</a:t>
            </a:r>
            <a:r>
              <a:rPr lang="ar-AE" sz="1300" dirty="0">
                <a:effectLst/>
                <a:latin typeface="Alexandria" pitchFamily="2" charset="-78"/>
                <a:ea typeface="Calibri" panose="020F0502020204030204" pitchFamily="34" charset="0"/>
                <a:cs typeface="Alexandria" pitchFamily="2" charset="-78"/>
              </a:rPr>
              <a:t> يعد الاستجواب من أهم الإجراءات التحقيقية في التحقيق الابتدائي كونه يؤدي إلى ربط النتائج مع بعضها البعض من أجل الوصول إلى التحقق من وقوع الجريمة فعلاً ومن هو الفاعل الذي قام بارتكابها، وما هي الدلائل والأمارات بوقوع هذه الجريمة من قبله. وقد جاء في قرار لمحكمة النقض المصرية تعريفاً للاستجواب بأنه "مجابهة المتهم بالجريمة المنسوبة إليه وبالأدلة القائمة ضده ومناقشته بها مناقشة تفصيلية كي يفند هذه الأدلة إن كان منكراً للتهم أو يعترف بالجريمة إن شاء الاعتراف". </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370008"/>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الإجراءات الاحتياطية التي تتخذها سلطة التحقيق الابتدائي ضد المتهم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في التحقيق الابتدائي لا بد وأن يكون المشتكى عليه حاضراً، وذلك لاستجوابه والاستماع إلى أقواله والتوصل إلى الأدلة التي تدينه أو التي تثبت من عدم ارتكابه للفعل المجرم، ومن هنا فإن للضابطة العدلية الحق في دعوته للحضور، وإصدار مذكرة إحضار بحقه، وكذلك الأمر بالقبض عليه، وتوقيفه، وإخلاء سبيله، وكل ذلك يعد من قبيل الإجراءات الاحتياطية التي تتخذها سلطة التحقيق الابتدائي.</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أولاً: إصدار مذكرة إحضار أو دعوة للحضور؛ </a:t>
            </a:r>
            <a:r>
              <a:rPr lang="ar-AE" sz="1800" dirty="0">
                <a:effectLst/>
                <a:latin typeface="Alexandria" pitchFamily="2" charset="-78"/>
                <a:ea typeface="Calibri" panose="020F0502020204030204" pitchFamily="34" charset="0"/>
                <a:cs typeface="Alexandria" pitchFamily="2" charset="-78"/>
              </a:rPr>
              <a:t>من حق المدعي العام في القضايا الجنائية والجنح أن يصدر دعوة لحضور المشتكى عليه أو مذكرة لإحضاره والفرق بينهما هو أن دعوة الحضور هي بمثابة دعوة من المدعي العام إلى المشتكى عليه بالحضور للتحقيق معه واستجوابه، وهي لا تتضمن استخدام القوة معه، لكن إذا ما رفض الحضور فإن المدعي العام يسطر مذكرة إحضار يتم بموجبها سوق المشتكى عليه إليه.</a:t>
            </a:r>
            <a:endParaRPr lang="en-US" sz="18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1543346"/>
            <a:ext cx="8671947" cy="3610732"/>
          </a:xfrm>
          <a:prstGeom prst="rect">
            <a:avLst/>
          </a:prstGeom>
          <a:noFill/>
        </p:spPr>
        <p:txBody>
          <a:bodyPr wrap="square" rtlCol="0">
            <a:spAutoFit/>
          </a:bodyPr>
          <a:lstStyle/>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ثانياً: الأمر بالقبض على المشتكى عليه</a:t>
            </a:r>
            <a:r>
              <a:rPr lang="ar-AE" sz="1400" dirty="0">
                <a:effectLst/>
                <a:latin typeface="Alexandria" pitchFamily="2" charset="-78"/>
                <a:ea typeface="Calibri" panose="020F0502020204030204" pitchFamily="34" charset="0"/>
                <a:cs typeface="Alexandria" pitchFamily="2" charset="-78"/>
              </a:rPr>
              <a:t>؛ يعد القبض تكليفاً للضابطة العدلية بضبط المتهم أينما وجد، وإلقاء القبض عليه، وسلب حريته، واستخدام القوة المناسبة في التعامل معه؛ والقبض هو إجراء من إجراءات التحقيق الاحتياطية التي تهدف إلى منع المشتكى عليه من الهروب، وبالتالي ضياع الأدلة التي تؤدي إلى الإدانة في الجريمة المرتكبة</a:t>
            </a:r>
            <a:r>
              <a:rPr lang="en-US" sz="1400" dirty="0">
                <a:effectLst/>
                <a:latin typeface="Alexandria" pitchFamily="2" charset="-78"/>
                <a:ea typeface="Calibri" panose="020F0502020204030204" pitchFamily="34" charset="0"/>
                <a:cs typeface="Alexandria" pitchFamily="2" charset="-78"/>
              </a:rPr>
              <a:t>.</a:t>
            </a:r>
          </a:p>
          <a:p>
            <a:pPr algn="just" rtl="1">
              <a:lnSpc>
                <a:spcPct val="150000"/>
              </a:lnSpc>
            </a:pPr>
            <a:endParaRPr lang="en-US" sz="1400" b="1" dirty="0">
              <a:effectLst/>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ثالثاً: التوقيف؛ </a:t>
            </a:r>
            <a:r>
              <a:rPr lang="ar-AE" sz="1400" dirty="0">
                <a:effectLst/>
                <a:latin typeface="Alexandria" pitchFamily="2" charset="-78"/>
                <a:ea typeface="Calibri" panose="020F0502020204030204" pitchFamily="34" charset="0"/>
                <a:cs typeface="Alexandria" pitchFamily="2" charset="-78"/>
              </a:rPr>
              <a:t>يعد التوقيف إجراء احتياطياً منعاً من هروب المشتكى عليه وضياع الدليل في الجرائم الجنائية</a:t>
            </a:r>
            <a:r>
              <a:rPr lang="en-US" sz="1400" dirty="0">
                <a:latin typeface="Alexandria" pitchFamily="2" charset="-78"/>
                <a:ea typeface="Calibri" panose="020F0502020204030204" pitchFamily="34" charset="0"/>
                <a:cs typeface="Alexandria" pitchFamily="2" charset="-78"/>
              </a:rPr>
              <a:t>.</a:t>
            </a:r>
          </a:p>
          <a:p>
            <a:pPr algn="just" rtl="1">
              <a:lnSpc>
                <a:spcPct val="150000"/>
              </a:lnSpc>
            </a:pPr>
            <a:endParaRPr lang="en-US" sz="1400" dirty="0">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رابعاً: إخلاء السبيل؛ </a:t>
            </a:r>
            <a:r>
              <a:rPr lang="ar-AE" sz="1400" dirty="0">
                <a:effectLst/>
                <a:latin typeface="Alexandria" pitchFamily="2" charset="-78"/>
                <a:ea typeface="Calibri" panose="020F0502020204030204" pitchFamily="34" charset="0"/>
                <a:cs typeface="Alexandria" pitchFamily="2" charset="-78"/>
              </a:rPr>
              <a:t>إذا كان التوقيف هو إجراء استثنائي وشاذ ومؤقت كونه يرد على حرية الشخص التي ورد النص عليها في الدستور؛ ولا يجوز بموجبها التعرض لها إلا في الأحوال المبينة قانوناً، وإذا كانت الغاية من التوقيف تحققت فإنه ينقضي في عدد من الحالات ومن بينها، إخلاء السبيل في أي مرحلة من مراحل الدعوى الجنائية وأهمها مرحلة التحقيق الابتدائي</a:t>
            </a:r>
            <a:r>
              <a:rPr lang="en-US" sz="1400" dirty="0">
                <a:effectLst/>
                <a:latin typeface="Alexandria" pitchFamily="2" charset="-78"/>
                <a:ea typeface="Calibri" panose="020F0502020204030204" pitchFamily="34" charset="0"/>
                <a:cs typeface="Alexandria" pitchFamily="2" charset="-78"/>
              </a:rPr>
              <a:t>.</a:t>
            </a:r>
            <a:endParaRPr lang="ar-AE" sz="140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2318070"/>
          </a:xfrm>
          <a:prstGeom prst="rect">
            <a:avLst/>
          </a:prstGeom>
          <a:noFill/>
        </p:spPr>
        <p:txBody>
          <a:bodyPr wrap="square">
            <a:spAutoFit/>
          </a:bodyPr>
          <a:lstStyle/>
          <a:p>
            <a:pPr marL="0" marR="0" indent="360045" algn="justLow" rtl="1">
              <a:lnSpc>
                <a:spcPct val="15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4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4869892" y="708285"/>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المحاكمة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7886"/>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06</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وتتنوع وسائل الإثبات وتختلف بين الجرائم التقليدية والرقمية؛ فالشق الرقمي يستخدم وسائل أخرى في الإثبات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en-US" sz="18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82113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718988"/>
            <a:ext cx="10541000" cy="2199961"/>
          </a:xfrm>
          <a:prstGeom prst="rect">
            <a:avLst/>
          </a:prstGeom>
          <a:noFill/>
        </p:spPr>
        <p:txBody>
          <a:bodyPr wrap="square" rtlCol="0">
            <a:spAutoFit/>
          </a:bodyPr>
          <a:lstStyle/>
          <a:p>
            <a:pPr marL="0" marR="0" algn="justLow" rtl="1">
              <a:lnSpc>
                <a:spcPct val="150000"/>
              </a:lnSpc>
              <a:spcBef>
                <a:spcPts val="300"/>
              </a:spcBef>
              <a:spcAft>
                <a:spcPts val="0"/>
              </a:spcAft>
            </a:pPr>
            <a:r>
              <a:rPr lang="ar-AE" b="1" dirty="0">
                <a:effectLst/>
                <a:latin typeface="Alexandria" pitchFamily="2" charset="-78"/>
                <a:ea typeface="Calibri" panose="020F0502020204030204" pitchFamily="34" charset="0"/>
                <a:cs typeface="Alexandria" pitchFamily="2" charset="-78"/>
              </a:rPr>
              <a:t>أولاً: الاعتراف؛</a:t>
            </a:r>
            <a:r>
              <a:rPr lang="ar-AE" dirty="0">
                <a:effectLst/>
                <a:latin typeface="Alexandria" pitchFamily="2" charset="-78"/>
                <a:ea typeface="Calibri" panose="020F0502020204030204" pitchFamily="34" charset="0"/>
                <a:cs typeface="Alexandria" pitchFamily="2" charset="-78"/>
              </a:rPr>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 </a:t>
            </a:r>
            <a:endParaRPr lang="en-US"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dirty="0">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r>
              <a:rPr lang="ar-AE" dirty="0">
                <a:effectLst/>
                <a:latin typeface="Alexandria" pitchFamily="2" charset="-78"/>
                <a:ea typeface="Calibri" panose="020F0502020204030204" pitchFamily="34" charset="0"/>
                <a:cs typeface="Alexandria" pitchFamily="2" charset="-78"/>
              </a:rPr>
              <a:t>والاعتراف هذا هو الذي يستقر في وجدان المحكمة وترتاح له تقرر الأخذ به، وهو بلا شك يختلف عن الاعتراف في مرحلة التحري والاستدلال أو مرحلة التحقيق الابتدائي.</a:t>
            </a:r>
            <a:endParaRPr lang="en-US" dirty="0">
              <a:effectLst/>
              <a:latin typeface="Alexandria" pitchFamily="2" charset="-78"/>
              <a:ea typeface="Times New Roman" panose="02020603050405020304" pitchFamily="18" charset="0"/>
              <a:cs typeface="Alexandria" pitchFamily="2" charset="-78"/>
            </a:endParaRP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1631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695866"/>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وحتى يكون هذا الاعتراف صحيحاً فلا بد من توافر مجموعة من الشروط:</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يعترف الشخص على نفسه؛ فالاعتراف لا يتحقق من الشخص على الغير.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اختيارياً بإرادة حرة.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وليد إجراءات صحيحة.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قد تم أمام المحكمة؛ أي في مجلس القضاء.</a:t>
            </a:r>
            <a:endParaRPr lang="en-US" sz="1400" dirty="0">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Calibri" panose="020F0502020204030204" pitchFamily="34" charset="0"/>
                <a:cs typeface="Alexandria" pitchFamily="2" charset="-78"/>
              </a:rPr>
              <a:t>أن يكون الاعتراف صريحاً محدداً غير قابل للتأويل والتحليل. </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8319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166279"/>
            <a:ext cx="8417320" cy="1368195"/>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الشهادة؛</a:t>
            </a:r>
            <a:r>
              <a:rPr lang="ar-AE" sz="1800" dirty="0">
                <a:effectLst/>
                <a:latin typeface="Alexandria" pitchFamily="2" charset="-78"/>
                <a:ea typeface="Calibri" panose="020F0502020204030204" pitchFamily="34" charset="0"/>
                <a:cs typeface="Alexandria" pitchFamily="2" charset="-78"/>
              </a:rPr>
              <a:t> اتفق الفقه في تحديد مفهوم الشهادة وهو ما قررته محكمة النقض المصرية بأن "الشهادة هي إقرار الشخص بما أدركه بحواسه أمام المحكمة أو ما رآه أو ما سمعه“</a:t>
            </a:r>
            <a:r>
              <a:rPr lang="en-US" sz="18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ar" sz="2000" b="1" dirty="0">
              <a:ea typeface="Calibri"/>
              <a:cs typeface="Ari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97994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683239"/>
            <a:ext cx="8417320" cy="1811393"/>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الدلائل الكتابية والمحررات؛ </a:t>
            </a:r>
            <a:r>
              <a:rPr lang="ar-AE" sz="1800" dirty="0">
                <a:effectLst/>
                <a:latin typeface="Alexandria" pitchFamily="2" charset="-78"/>
                <a:ea typeface="Calibri" panose="020F0502020204030204" pitchFamily="34" charset="0"/>
                <a:cs typeface="Alexandria" pitchFamily="2" charset="-78"/>
              </a:rPr>
              <a:t>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a:t>
            </a:r>
            <a:endParaRPr lang="en-US" sz="1800" dirty="0">
              <a:effectLst/>
              <a:latin typeface="Alexandria" pitchFamily="2" charset="-78"/>
              <a:ea typeface="Times New Roman" panose="02020603050405020304" pitchFamily="18"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06</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64743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801041"/>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p>
          <a:p>
            <a:pPr marL="34290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A7D71D-88EA-4A95-A981-C816E8FED91F}">
  <ds:schemaRefs>
    <ds:schemaRef ds:uri="http://schemas.microsoft.com/sharepoint/v3/contenttype/forms"/>
  </ds:schemaRefs>
</ds:datastoreItem>
</file>

<file path=customXml/itemProps2.xml><?xml version="1.0" encoding="utf-8"?>
<ds:datastoreItem xmlns:ds="http://schemas.openxmlformats.org/officeDocument/2006/customXml" ds:itemID="{C32A2F17-72F2-42C0-A2DD-0A8C8A3336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8A4AE85-769C-4BC7-B206-47766931BEC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769</TotalTime>
  <Words>2771</Words>
  <Application>Microsoft Office PowerPoint</Application>
  <PresentationFormat>شاشة عريضة</PresentationFormat>
  <Paragraphs>188</Paragraphs>
  <Slides>40</Slides>
  <Notes>19</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43</cp:revision>
  <dcterms:created xsi:type="dcterms:W3CDTF">2023-04-29T09:08:00Z</dcterms:created>
  <dcterms:modified xsi:type="dcterms:W3CDTF">2026-01-31T12:50:05Z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