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6.xml" ContentType="application/vnd.openxmlformats-officedocument.presentationml.tags+xml"/>
  <Override PartName="/ppt/tags/tag10.xml" ContentType="application/vnd.openxmlformats-officedocument.presentationml.tags+xml"/>
  <Override PartName="/ppt/tags/tag20.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1.xml" ContentType="application/vnd.openxmlformats-officedocument.presentationml.tags+xml"/>
  <Override PartName="/ppt/tags/tag6.xml" ContentType="application/vnd.openxmlformats-officedocument.presentationml.tags+xml"/>
  <Override PartName="/ppt/tags/tag18.xml" ContentType="application/vnd.openxmlformats-officedocument.presentationml.tags+xml"/>
  <Override PartName="/ppt/tags/tag2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3.xml" ContentType="application/vnd.openxmlformats-officedocument.presentationml.tags+xml"/>
  <Override PartName="/ppt/tags/tag14.xml" ContentType="application/vnd.openxmlformats-officedocument.presentationml.tags+xml"/>
  <Override PartName="/ppt/tags/tag12.xml" ContentType="application/vnd.openxmlformats-officedocument.presentationml.tags+xml"/>
  <Override PartName="/ppt/tags/tag15.xml" ContentType="application/vnd.openxmlformats-officedocument.presentationml.tags+xml"/>
  <Override PartName="/ppt/tags/tag11.xml" ContentType="application/vnd.openxmlformats-officedocument.presentationml.tags+xml"/>
  <Override PartName="/ppt/tags/tag17.xml" ContentType="application/vnd.openxmlformats-officedocument.presentationml.tags+xml"/>
  <Override PartName="/ppt/tags/tag19.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641" r:id="rId7"/>
    <p:sldId id="557" r:id="rId8"/>
    <p:sldId id="613" r:id="rId9"/>
    <p:sldId id="559" r:id="rId10"/>
    <p:sldId id="635" r:id="rId11"/>
    <p:sldId id="271" r:id="rId12"/>
    <p:sldId id="554" r:id="rId13"/>
    <p:sldId id="602" r:id="rId14"/>
    <p:sldId id="586" r:id="rId15"/>
    <p:sldId id="587" r:id="rId16"/>
    <p:sldId id="624" r:id="rId17"/>
    <p:sldId id="588" r:id="rId18"/>
    <p:sldId id="507" r:id="rId19"/>
    <p:sldId id="509" r:id="rId20"/>
    <p:sldId id="508" r:id="rId21"/>
    <p:sldId id="590" r:id="rId22"/>
    <p:sldId id="622" r:id="rId23"/>
    <p:sldId id="636" r:id="rId24"/>
    <p:sldId id="644" r:id="rId25"/>
    <p:sldId id="568" r:id="rId26"/>
    <p:sldId id="569" r:id="rId27"/>
    <p:sldId id="642" r:id="rId28"/>
    <p:sldId id="643" r:id="rId29"/>
    <p:sldId id="616" r:id="rId30"/>
    <p:sldId id="638" r:id="rId31"/>
    <p:sldId id="639" r:id="rId32"/>
    <p:sldId id="625" r:id="rId33"/>
    <p:sldId id="626" r:id="rId34"/>
    <p:sldId id="627" r:id="rId35"/>
    <p:sldId id="628" r:id="rId36"/>
    <p:sldId id="629" r:id="rId37"/>
    <p:sldId id="640"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641"/>
            <p14:sldId id="557"/>
            <p14:sldId id="613"/>
            <p14:sldId id="559"/>
            <p14:sldId id="635"/>
            <p14:sldId id="271"/>
            <p14:sldId id="554"/>
            <p14:sldId id="602"/>
            <p14:sldId id="586"/>
            <p14:sldId id="587"/>
            <p14:sldId id="624"/>
            <p14:sldId id="588"/>
            <p14:sldId id="507"/>
            <p14:sldId id="509"/>
            <p14:sldId id="508"/>
            <p14:sldId id="590"/>
            <p14:sldId id="622"/>
            <p14:sldId id="636"/>
            <p14:sldId id="644"/>
            <p14:sldId id="568"/>
            <p14:sldId id="569"/>
            <p14:sldId id="642"/>
            <p14:sldId id="643"/>
            <p14:sldId id="616"/>
            <p14:sldId id="638"/>
            <p14:sldId id="639"/>
            <p14:sldId id="625"/>
            <p14:sldId id="626"/>
            <p14:sldId id="627"/>
            <p14:sldId id="628"/>
            <p14:sldId id="629"/>
            <p14:sldId id="640"/>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4598" autoAdjust="0"/>
  </p:normalViewPr>
  <p:slideViewPr>
    <p:cSldViewPr snapToGrid="0">
      <p:cViewPr varScale="1">
        <p:scale>
          <a:sx n="78" d="100"/>
          <a:sy n="78" d="100"/>
        </p:scale>
        <p:origin x="797"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11/11/2025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0C1FA4E-93CC-41E0-B521-59D3365E0AB5}" type="slidenum">
              <a:rPr lang="en-US" smtClean="0"/>
              <a:t>8</a:t>
            </a:fld>
            <a:endParaRPr lang="en-US"/>
          </a:p>
        </p:txBody>
      </p:sp>
    </p:spTree>
    <p:extLst>
      <p:ext uri="{BB962C8B-B14F-4D97-AF65-F5344CB8AC3E}">
        <p14:creationId xmlns:p14="http://schemas.microsoft.com/office/powerpoint/2010/main" val="39007907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11/11/2025</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11/11/2025</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11/11/2025</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11/11/2025</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11/11/2025</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11/11/2025</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11/11/2025</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11/11/2025</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11/11/2025</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11/11/2025</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11/11/2025</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11/11/2025</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ueUb6PNwbs" TargetMode="External"/><Relationship Id="rId2" Type="http://schemas.openxmlformats.org/officeDocument/2006/relationships/slideLayout" Target="../slideLayouts/slideLayout16.xml"/><Relationship Id="rId1" Type="http://schemas.openxmlformats.org/officeDocument/2006/relationships/tags" Target="../tags/tag4.xml"/><Relationship Id="rId5" Type="http://schemas.openxmlformats.org/officeDocument/2006/relationships/image" Target="../media/image8.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5" Type="http://schemas.openxmlformats.org/officeDocument/2006/relationships/image" Target="../media/image9.jpeg"/><Relationship Id="rId4" Type="http://schemas.openxmlformats.org/officeDocument/2006/relationships/hyperlink" Target="https://www.coca-cola.com/" TargetMode="Externa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6.xml"/><Relationship Id="rId1" Type="http://schemas.openxmlformats.org/officeDocument/2006/relationships/tags" Target="../tags/tag6.xml"/><Relationship Id="rId6" Type="http://schemas.openxmlformats.org/officeDocument/2006/relationships/image" Target="../media/image10.jpeg"/><Relationship Id="rId5" Type="http://schemas.openxmlformats.org/officeDocument/2006/relationships/image" Target="../media/image3.png"/><Relationship Id="rId4" Type="http://schemas.openxmlformats.org/officeDocument/2006/relationships/hyperlink" Target="https://www.nike.com/"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nivea.com/" TargetMode="External"/><Relationship Id="rId2" Type="http://schemas.openxmlformats.org/officeDocument/2006/relationships/slideLayout" Target="../slideLayouts/slideLayout16.xml"/><Relationship Id="rId1" Type="http://schemas.openxmlformats.org/officeDocument/2006/relationships/tags" Target="../tags/tag7.xml"/><Relationship Id="rId5" Type="http://schemas.openxmlformats.org/officeDocument/2006/relationships/image" Target="../media/image11.jpe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hyperlink" Target="https://www.starbucks.com/" TargetMode="External"/><Relationship Id="rId2" Type="http://schemas.openxmlformats.org/officeDocument/2006/relationships/slideLayout" Target="../slideLayouts/slideLayout16.xml"/><Relationship Id="rId1" Type="http://schemas.openxmlformats.org/officeDocument/2006/relationships/tags" Target="../tags/tag8.xml"/><Relationship Id="rId5" Type="http://schemas.openxmlformats.org/officeDocument/2006/relationships/image" Target="../media/image12.jpe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9.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dQshpj4QCXs" TargetMode="External"/><Relationship Id="rId2" Type="http://schemas.openxmlformats.org/officeDocument/2006/relationships/slideLayout" Target="../slideLayouts/slideLayout16.xml"/><Relationship Id="rId1" Type="http://schemas.openxmlformats.org/officeDocument/2006/relationships/tags" Target="../tags/tag10.xml"/><Relationship Id="rId5" Type="http://schemas.openxmlformats.org/officeDocument/2006/relationships/image" Target="../media/image13.jpe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hyperlink" Target="https://www.gatorade.com/" TargetMode="External"/><Relationship Id="rId2" Type="http://schemas.openxmlformats.org/officeDocument/2006/relationships/slideLayout" Target="../slideLayouts/slideLayout16.xml"/><Relationship Id="rId1" Type="http://schemas.openxmlformats.org/officeDocument/2006/relationships/tags" Target="../tags/tag11.xml"/><Relationship Id="rId5" Type="http://schemas.openxmlformats.org/officeDocument/2006/relationships/image" Target="../media/image14.jpe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hyperlink" Target="https://www.ibm.com/" TargetMode="External"/><Relationship Id="rId2" Type="http://schemas.openxmlformats.org/officeDocument/2006/relationships/slideLayout" Target="../slideLayouts/slideLayout16.xml"/><Relationship Id="rId1" Type="http://schemas.openxmlformats.org/officeDocument/2006/relationships/tags" Target="../tags/tag12.xml"/><Relationship Id="rId5" Type="http://schemas.openxmlformats.org/officeDocument/2006/relationships/image" Target="../media/image15.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hyperlink" Target="https://www.pepsi.com/" TargetMode="External"/><Relationship Id="rId2" Type="http://schemas.openxmlformats.org/officeDocument/2006/relationships/slideLayout" Target="../slideLayouts/slideLayout16.xml"/><Relationship Id="rId1" Type="http://schemas.openxmlformats.org/officeDocument/2006/relationships/tags" Target="../tags/tag13.xml"/><Relationship Id="rId5" Type="http://schemas.openxmlformats.org/officeDocument/2006/relationships/image" Target="../media/image16.jpe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hyperlink" Target="https://www.mcdonalds.com/" TargetMode="External"/><Relationship Id="rId2" Type="http://schemas.openxmlformats.org/officeDocument/2006/relationships/slideLayout" Target="../slideLayouts/slideLayout16.xml"/><Relationship Id="rId1" Type="http://schemas.openxmlformats.org/officeDocument/2006/relationships/tags" Target="../tags/tag14.xml"/><Relationship Id="rId5" Type="http://schemas.openxmlformats.org/officeDocument/2006/relationships/image" Target="../media/image17.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jnj.com/" TargetMode="External"/><Relationship Id="rId1" Type="http://schemas.openxmlformats.org/officeDocument/2006/relationships/slideLayout" Target="../slideLayouts/slideLayout16.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vw.com/" TargetMode="External"/><Relationship Id="rId1" Type="http://schemas.openxmlformats.org/officeDocument/2006/relationships/slideLayout" Target="../slideLayouts/slideLayout16.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dominos.com/" TargetMode="External"/><Relationship Id="rId1" Type="http://schemas.openxmlformats.org/officeDocument/2006/relationships/slideLayout" Target="../slideLayouts/slideLayout16.xml"/><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buffer.com/" TargetMode="External"/><Relationship Id="rId1" Type="http://schemas.openxmlformats.org/officeDocument/2006/relationships/slideLayout" Target="../slideLayouts/slideLayout16.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zappos.com/" TargetMode="External"/><Relationship Id="rId1" Type="http://schemas.openxmlformats.org/officeDocument/2006/relationships/slideLayout" Target="../slideLayouts/slideLayout16.xml"/><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samsung.com/" TargetMode="External"/><Relationship Id="rId1" Type="http://schemas.openxmlformats.org/officeDocument/2006/relationships/slideLayout" Target="../slideLayouts/slideLayout16.xml"/><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kfc.com/" TargetMode="External"/><Relationship Id="rId1" Type="http://schemas.openxmlformats.org/officeDocument/2006/relationships/slideLayout" Target="../slideLayouts/slideLayout16.xml"/><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hyperlink" Target="https://www.nestle.com/" TargetMode="External"/><Relationship Id="rId2" Type="http://schemas.openxmlformats.org/officeDocument/2006/relationships/slideLayout" Target="../slideLayouts/slideLayout16.xml"/><Relationship Id="rId1" Type="http://schemas.openxmlformats.org/officeDocument/2006/relationships/tags" Target="../tags/tag15.xml"/><Relationship Id="rId5" Type="http://schemas.openxmlformats.org/officeDocument/2006/relationships/image" Target="../media/image25.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hyperlink" Target="https://www.oreo.com/" TargetMode="External"/><Relationship Id="rId2" Type="http://schemas.openxmlformats.org/officeDocument/2006/relationships/slideLayout" Target="../slideLayouts/slideLayout16.xml"/><Relationship Id="rId1" Type="http://schemas.openxmlformats.org/officeDocument/2006/relationships/tags" Target="../tags/tag16.xml"/><Relationship Id="rId5" Type="http://schemas.openxmlformats.org/officeDocument/2006/relationships/image" Target="../media/image26.jpe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7.xml"/><Relationship Id="rId4" Type="http://schemas.openxmlformats.org/officeDocument/2006/relationships/image" Target="../media/image27.jpe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8.xml"/><Relationship Id="rId4" Type="http://schemas.openxmlformats.org/officeDocument/2006/relationships/image" Target="../media/image28.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9.xml"/><Relationship Id="rId4" Type="http://schemas.openxmlformats.org/officeDocument/2006/relationships/image" Target="../media/image29.jpe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0.xml"/><Relationship Id="rId4" Type="http://schemas.openxmlformats.org/officeDocument/2006/relationships/image" Target="../media/image30.jpe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1.xml"/><Relationship Id="rId4" Type="http://schemas.openxmlformats.org/officeDocument/2006/relationships/image" Target="../media/image31.jpe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7.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3959093" y="3765440"/>
            <a:ext cx="8537510" cy="61555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إدارة العلامة التجارية والهوية الاتصالية</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395249"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الثامنة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MKT325</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الاتصالات التسويقية المتكاملة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9598"/>
    </mc:Choice>
    <mc:Fallback xmlns="">
      <p:transition spd="slow" advTm="1959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981870"/>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361124"/>
            <a:ext cx="8417320" cy="5344476"/>
          </a:xfrm>
          <a:prstGeom prst="rect">
            <a:avLst/>
          </a:prstGeom>
          <a:noFill/>
        </p:spPr>
        <p:txBody>
          <a:bodyPr wrap="square" rtlCol="0">
            <a:spAutoFit/>
          </a:bodyPr>
          <a:lstStyle/>
          <a:p>
            <a:pPr algn="just" rtl="1">
              <a:lnSpc>
                <a:spcPct val="250000"/>
              </a:lnSpc>
            </a:pPr>
            <a:r>
              <a:rPr lang="ar-SY" sz="2000" dirty="0"/>
              <a:t>تعد إدارة العلامة التجارية والهوية الاتصالية من الركائز الأساسية لاستراتيجية التسويق الحديثة، إذ تمثل الهوية الذهنية للعلامة الجسر الذي يربط بين الشركة وجمهورها. تلعب الاتصالات التسويقية المتكاملة دوراً محورياً في بناء صورة متماسكة تعكس قيم العلامة وشخصيتها، من خلال التناسق البصري واللفظي لكل رسالة وأداة اتصالية. كما تتيح هذه الاتصالات للشركات تحويل السمعة إلى ميزة تنافسية مستدامة، عبر تعزيز الثقة والولاء لدى العملاء. الاتساق في الرسائل والصور عبر جميع نقاط الاتصال يعزز التذكّر ويقوي علاقة الجمهور بالعلامة. إضافة إلى ذلك، تُعد إدارة السمعة والتعامل مع التعليقات السلبية جزءاً لا يتجزأ من استراتيجية الاتصال الفعال.</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0EAE71C3-8631-42C2-8AB3-DE212DC72D1F}"/>
              </a:ext>
            </a:extLst>
          </p:cNvPr>
          <p:cNvSpPr/>
          <p:nvPr/>
        </p:nvSpPr>
        <p:spPr>
          <a:xfrm>
            <a:off x="1386880" y="26324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70200"/>
    </mc:Choice>
    <mc:Fallback xmlns="">
      <p:transition spd="slow" advTm="702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50753" y="73662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2286" y="1224018"/>
            <a:ext cx="8495854" cy="5229060"/>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150000"/>
              </a:lnSpc>
              <a:buFont typeface="Arial" panose="020B0604020202020204" pitchFamily="34" charset="0"/>
              <a:buChar char="•"/>
            </a:pPr>
            <a:r>
              <a:rPr lang="ar-SY" sz="2000" b="1" dirty="0"/>
              <a:t>فهم مفهوم هوية العلامة التجارية وأبعادها: </a:t>
            </a:r>
            <a:r>
              <a:rPr lang="ar-SY" sz="2000" dirty="0"/>
              <a:t>سيتمكن الطالب من تفسير مكونات الهوية (الاسم، الشعار، الألوان، النبرة الاتصالية) وفهم كيف تعكس هذه المكونات جوهر العلامة وقيمها.</a:t>
            </a:r>
          </a:p>
          <a:p>
            <a:pPr marL="342900" indent="-342900" algn="just" rtl="1">
              <a:lnSpc>
                <a:spcPct val="150000"/>
              </a:lnSpc>
              <a:buFont typeface="Arial" panose="020B0604020202020204" pitchFamily="34" charset="0"/>
              <a:buChar char="•"/>
            </a:pPr>
            <a:r>
              <a:rPr lang="ar-SY" sz="2000" b="1" dirty="0"/>
              <a:t>تحليل العلاقة بين الاتصالات التسويقية وبناء الشخصية: </a:t>
            </a:r>
            <a:r>
              <a:rPr lang="ar-SY" sz="2000" dirty="0"/>
              <a:t>سيتمكن الطالب من تقييم كيفية استخدام الاتصالات المتكاملة لتشكيل شخصية العلامة وجعلها مألوفة ومؤثرة لدى الجمهور.</a:t>
            </a:r>
          </a:p>
          <a:p>
            <a:pPr marL="342900" indent="-342900" algn="just" rtl="1">
              <a:lnSpc>
                <a:spcPct val="150000"/>
              </a:lnSpc>
              <a:buFont typeface="Arial" panose="020B0604020202020204" pitchFamily="34" charset="0"/>
              <a:buChar char="•"/>
            </a:pPr>
            <a:r>
              <a:rPr lang="ar-SY" sz="2000" b="1" dirty="0"/>
              <a:t>تطبيق استراتيجيات الاتساق الاتصالي: </a:t>
            </a:r>
            <a:r>
              <a:rPr lang="ar-SY" sz="2000" dirty="0"/>
              <a:t>سيتمكن الطالب من التعرف على كيفية تحقيق الاتساق في الرسائل والصور عبر جميع نقاط الاتصال التقليدية والرقمية لتعزيز الثقة والولاء.</a:t>
            </a:r>
          </a:p>
          <a:p>
            <a:pPr marL="342900" indent="-342900" algn="just" rtl="1">
              <a:lnSpc>
                <a:spcPct val="150000"/>
              </a:lnSpc>
              <a:buFont typeface="Arial" panose="020B0604020202020204" pitchFamily="34" charset="0"/>
              <a:buChar char="•"/>
            </a:pPr>
            <a:r>
              <a:rPr lang="ar-SY" sz="2000" b="1" dirty="0"/>
              <a:t>إدارة السمعة والتعامل مع التعليقات السلبية: </a:t>
            </a:r>
            <a:r>
              <a:rPr lang="ar-SY" sz="2000" dirty="0"/>
              <a:t>سيتمكن الطالب من صياغة استراتيجيات لمواجهة النقد والأزمات الاتصالية بطريقة شفافة ومسؤولة، وتحويلها إلى فرص لتعزيز صورة العلامة.</a:t>
            </a:r>
          </a:p>
          <a:p>
            <a:pPr marL="342900" indent="-342900" algn="just" rtl="1">
              <a:lnSpc>
                <a:spcPct val="150000"/>
              </a:lnSpc>
              <a:buFont typeface="Arial" panose="020B0604020202020204" pitchFamily="34" charset="0"/>
              <a:buChar char="•"/>
            </a:pPr>
            <a:r>
              <a:rPr lang="ar-SY" sz="2000" b="1" dirty="0"/>
              <a:t>تقييم دراسات حالة عملية: </a:t>
            </a:r>
            <a:r>
              <a:rPr lang="ar-SY" sz="2000" dirty="0"/>
              <a:t>سيتمكن الطالب من تحليل النجاحات والإخفاقات في إدارة العلامات التجارية من خلال أمثلة حقيقية، واستخلاص الدروس لتطبيقها على بيئة أعمال مشابهة.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F23DF24A-0469-4803-998B-B81A41AE71F9}"/>
              </a:ext>
            </a:extLst>
          </p:cNvPr>
          <p:cNvSpPr/>
          <p:nvPr/>
        </p:nvSpPr>
        <p:spPr>
          <a:xfrm>
            <a:off x="1386880" y="278357"/>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76519"/>
    </mc:Choice>
    <mc:Fallback xmlns="">
      <p:transition spd="slow" advTm="765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910803" y="961058"/>
            <a:ext cx="3310522"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مفهوم هوية العلامة التجارية </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B2782454-8FE8-41C1-822F-E6A31F1501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12003"/>
    </mc:Choice>
    <mc:Fallback xmlns="">
      <p:transition spd="slow" advTm="120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2229" y="698300"/>
            <a:ext cx="4955590" cy="6159700"/>
          </a:xfrm>
          <a:prstGeom prst="rect">
            <a:avLst/>
          </a:prstGeom>
        </p:spPr>
        <p:txBody>
          <a:bodyPr wrap="square">
            <a:spAutoFit/>
          </a:bodyPr>
          <a:lstStyle/>
          <a:p>
            <a:pPr algn="just" rtl="1">
              <a:lnSpc>
                <a:spcPct val="200000"/>
              </a:lnSpc>
            </a:pPr>
            <a:r>
              <a:rPr lang="ar-SY" sz="2000" dirty="0"/>
              <a:t>تلعب الاتصالات التسويقية دوراً محورياً في تحويل هوية العلامة التجارية من مفهوم مجرد إلى تجربة ملموسة لدى الجمهور. تُعد الهوية الذهنية للعلامة بمثابة البوصلة التي تحدد كيفية إدراك المستهلك لها، من خلال العناصر البصرية واللفظية المتسقة مثل الاسم والشعار والألوان والنغمة الاتصالية. يعتمد نجاح العلامة على قدرتها على توحيد هذه العناصر عبر جميع نقاط الاتصال، مما يعزز التذكّر ويقوي الولاء. الاتصالات المتكاملة تمكّن العلامات من صياغة شخصية واضحة ومتميزة تعكس قيمها وأسلوبها في كل تفاعل مع العملاء. </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587BF4-21C1-4004-B054-4773242E2E4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custDataLst>
      <p:tags r:id="rId1"/>
    </p:custDataLst>
  </p:cSld>
  <p:clrMapOvr>
    <a:masterClrMapping/>
  </p:clrMapOvr>
  <p:transition spd="slow" advTm="68275">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08672" y="1018783"/>
            <a:ext cx="714609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هوية العلامة التجارية </a:t>
            </a:r>
          </a:p>
        </p:txBody>
      </p:sp>
      <p:sp>
        <p:nvSpPr>
          <p:cNvPr id="48" name="TextBox 47"/>
          <p:cNvSpPr txBox="1"/>
          <p:nvPr/>
        </p:nvSpPr>
        <p:spPr>
          <a:xfrm>
            <a:off x="689640" y="1511226"/>
            <a:ext cx="10676860" cy="5690725"/>
          </a:xfrm>
          <a:prstGeom prst="rect">
            <a:avLst/>
          </a:prstGeom>
          <a:noFill/>
        </p:spPr>
        <p:txBody>
          <a:bodyPr wrap="square" rtlCol="0">
            <a:spAutoFit/>
          </a:bodyPr>
          <a:lstStyle/>
          <a:p>
            <a:pPr algn="just" rtl="1">
              <a:lnSpc>
                <a:spcPct val="250000"/>
              </a:lnSpc>
            </a:pPr>
            <a:r>
              <a:rPr lang="ar-SY" sz="2000" dirty="0"/>
              <a:t>إن هوية العلامة التجارية هي الصورة الذهنية التي ترغب الشركة في ترسيخها لدى الجمهور من خلال الرسائل البصرية واللفظية المتسقة. توضح هذه الهوية من تكون العلامة وماذا تمثل، وتشمل الاسم والشعار والألوان والنغمة الاتصالية. فالاتصالات التسويقية المتكاملة (</a:t>
            </a:r>
            <a:r>
              <a:rPr lang="en-US" sz="2000" dirty="0"/>
              <a:t>IMC) </a:t>
            </a:r>
            <a:r>
              <a:rPr lang="ar-SY" sz="2000" dirty="0"/>
              <a:t>تساعد في تحويل هذه الهوية إلى واقع عبر ربطها بكل نشاط اتصالي.</a:t>
            </a:r>
          </a:p>
          <a:p>
            <a:pPr algn="just" rtl="1">
              <a:lnSpc>
                <a:spcPct val="250000"/>
              </a:lnSpc>
            </a:pPr>
            <a:r>
              <a:rPr lang="ar-SY" sz="2000" b="1" u="sng" dirty="0"/>
              <a:t>مثال:</a:t>
            </a:r>
            <a:r>
              <a:rPr lang="ar-SY" sz="2000" b="1" dirty="0"/>
              <a:t> </a:t>
            </a:r>
            <a:r>
              <a:rPr lang="ar-SY" sz="2000" dirty="0"/>
              <a:t>استخدمت شركة (</a:t>
            </a:r>
            <a:r>
              <a:rPr lang="en-US" sz="2000" dirty="0"/>
              <a:t>Apple</a:t>
            </a:r>
            <a:r>
              <a:rPr lang="ar-SY" sz="2000" dirty="0"/>
              <a:t>) اتساقاً بصرياً عالياً بين شعارها البسيط وحملاتها الإعلانية البيضاء لتأكيد قيمها </a:t>
            </a:r>
          </a:p>
          <a:p>
            <a:pPr algn="just" rtl="1">
              <a:lnSpc>
                <a:spcPct val="250000"/>
              </a:lnSpc>
            </a:pPr>
            <a:r>
              <a:rPr lang="ar-SY" sz="2000" dirty="0"/>
              <a:t>في الإبداع والبساطة.</a:t>
            </a:r>
          </a:p>
          <a:p>
            <a:pPr algn="just" rtl="1">
              <a:lnSpc>
                <a:spcPct val="200000"/>
              </a:lnSpc>
            </a:pPr>
            <a:r>
              <a:rPr lang="ar-SY" sz="2000" b="1" dirty="0"/>
              <a:t>رابط إعلان يوضح المثال: </a:t>
            </a:r>
            <a:r>
              <a:rPr lang="en-US" sz="2000" dirty="0">
                <a:hlinkClick r:id="rId3"/>
              </a:rPr>
              <a:t>https://www.youtube.com/watch?v=-ueUb6PNwbs</a:t>
            </a:r>
            <a:r>
              <a:rPr lang="ar-SY" sz="2000" dirty="0"/>
              <a:t> </a:t>
            </a:r>
            <a:endParaRPr lang="en-US" sz="2000" dirty="0"/>
          </a:p>
          <a:p>
            <a:pPr algn="just" rtl="1">
              <a:lnSpc>
                <a:spcPct val="200000"/>
              </a:lnSpc>
            </a:pPr>
            <a:endParaRPr lang="ar-SY" sz="2000" dirty="0"/>
          </a:p>
          <a:p>
            <a:pPr algn="just" rtl="1">
              <a:lnSpc>
                <a:spcPct val="200000"/>
              </a:lnSpc>
            </a:pPr>
            <a:endParaRPr lang="ar-SY"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026" name="Picture 2" descr="Apple - Wikipedia">
            <a:extLst>
              <a:ext uri="{FF2B5EF4-FFF2-40B4-BE49-F238E27FC236}">
                <a16:creationId xmlns:a16="http://schemas.microsoft.com/office/drawing/2014/main" id="{0F80B5CD-EB05-45CF-B875-8DC1A3B2B02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4183464"/>
            <a:ext cx="1438613" cy="177334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31077922"/>
      </p:ext>
    </p:extLst>
  </p:cSld>
  <p:clrMapOvr>
    <a:masterClrMapping/>
  </p:clrMapOvr>
  <mc:AlternateContent xmlns:mc="http://schemas.openxmlformats.org/markup-compatibility/2006" xmlns:p14="http://schemas.microsoft.com/office/powerpoint/2010/main">
    <mc:Choice Requires="p14">
      <p:transition p14:dur="10" advTm="229905"/>
    </mc:Choice>
    <mc:Fallback xmlns="">
      <p:transition advTm="22990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09690" y="1023538"/>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العلاقة بين الهوية والاتصال التسويقي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810939" y="1586407"/>
            <a:ext cx="10812719" cy="5575309"/>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تُعد الاتصالات التسويقية الجسر الذي يربط بين جوهر العلامة وقيمها وبين الجمهور المستهدف. وإن كل إعلان أو منشور أو حدث هو فرصة لترسيخ صوت العلامة. تعتمد الشركات الناجحة على نظام بصري ولفظي موحّد يجعل العميل يتعرّف على الرسالة فور رؤيتها. وبذلك، تتحوّل الرسائل التسويقية من مجرد محتوى إلى أداة لبناء علاقة مستمرة وثقة متبادلة مع الجمهور.</a:t>
            </a:r>
          </a:p>
          <a:p>
            <a:pPr marL="231775" algn="just" rtl="1">
              <a:lnSpc>
                <a:spcPct val="250000"/>
              </a:lnSpc>
            </a:pPr>
            <a:r>
              <a:rPr lang="ar-SY" sz="2000" b="1" u="sng" dirty="0">
                <a:latin typeface="Times New Roman" panose="02020603050405020304" pitchFamily="18" charset="0"/>
              </a:rPr>
              <a:t>مثال</a:t>
            </a:r>
            <a:r>
              <a:rPr lang="ar-SY" sz="2000" dirty="0">
                <a:latin typeface="Times New Roman" panose="02020603050405020304" pitchFamily="18" charset="0"/>
              </a:rPr>
              <a:t>: حافظت شركة (</a:t>
            </a:r>
            <a:r>
              <a:rPr lang="en-US" sz="2000" dirty="0">
                <a:latin typeface="Times New Roman" panose="02020603050405020304" pitchFamily="18" charset="0"/>
              </a:rPr>
              <a:t>Coca-Cola</a:t>
            </a:r>
            <a:r>
              <a:rPr lang="ar-SY" sz="2000" dirty="0">
                <a:latin typeface="Times New Roman" panose="02020603050405020304" pitchFamily="18" charset="0"/>
              </a:rPr>
              <a:t>) على خطها الأحمر وخط الكتابة المميز منذ عقود، مما جعلها </a:t>
            </a:r>
          </a:p>
          <a:p>
            <a:pPr marL="231775" algn="just" rtl="1">
              <a:lnSpc>
                <a:spcPct val="250000"/>
              </a:lnSpc>
            </a:pPr>
            <a:r>
              <a:rPr lang="ar-SY" sz="2000" dirty="0">
                <a:latin typeface="Times New Roman" panose="02020603050405020304" pitchFamily="18" charset="0"/>
              </a:rPr>
              <a:t>رمزاً للبهجة واللحظات المشتركة عالمياً.</a:t>
            </a:r>
          </a:p>
          <a:p>
            <a:pPr marL="231775" algn="just" rtl="1">
              <a:lnSpc>
                <a:spcPct val="20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4"/>
              </a:rPr>
              <a:t>https://www.coca-cola.com</a:t>
            </a:r>
            <a:endParaRPr lang="ar-SY" sz="2000" b="1" dirty="0">
              <a:latin typeface="Times New Roman" panose="02020603050405020304" pitchFamily="18" charset="0"/>
            </a:endParaRPr>
          </a:p>
          <a:p>
            <a:pPr marL="231775" algn="just" rtl="1">
              <a:lnSpc>
                <a:spcPct val="200000"/>
              </a:lnSpc>
            </a:pPr>
            <a:endParaRPr lang="ar-SY" sz="2000" dirty="0">
              <a:latin typeface="Times New Roman" panose="02020603050405020304" pitchFamily="18" charset="0"/>
            </a:endParaRPr>
          </a:p>
          <a:p>
            <a:pPr marL="231775" algn="just" rtl="1">
              <a:lnSpc>
                <a:spcPct val="150000"/>
              </a:lnSpc>
            </a:pPr>
            <a:endParaRPr lang="ar-SY" sz="2000" dirty="0">
              <a:latin typeface="Times New Roman" panose="02020603050405020304" pitchFamily="18" charset="0"/>
            </a:endParaRPr>
          </a:p>
        </p:txBody>
      </p:sp>
      <p:sp>
        <p:nvSpPr>
          <p:cNvPr id="9" name="Rounded Rectangle 1">
            <a:extLst>
              <a:ext uri="{FF2B5EF4-FFF2-40B4-BE49-F238E27FC236}">
                <a16:creationId xmlns:a16="http://schemas.microsoft.com/office/drawing/2014/main" id="{4CD0D8FC-C37A-4733-8880-08FB1BD1BB1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2050" name="Picture 2" descr="Coca Cola Classic | 24x0,33 l | 1001Spirits">
            <a:extLst>
              <a:ext uri="{FF2B5EF4-FFF2-40B4-BE49-F238E27FC236}">
                <a16:creationId xmlns:a16="http://schemas.microsoft.com/office/drawing/2014/main" id="{6D02F416-D5E0-4699-B547-C82945FF6BA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7960" y="3998845"/>
            <a:ext cx="1887639" cy="188763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50279"/>
    </mc:Choice>
    <mc:Fallback xmlns="">
      <p:transition advTm="25027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50326" y="823297"/>
            <a:ext cx="6679186"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الاتصالات المتكاملة كأساس لبناء الشخصية </a:t>
            </a:r>
          </a:p>
        </p:txBody>
      </p:sp>
      <p:sp>
        <p:nvSpPr>
          <p:cNvPr id="48" name="TextBox 47"/>
          <p:cNvSpPr txBox="1"/>
          <p:nvPr/>
        </p:nvSpPr>
        <p:spPr>
          <a:xfrm>
            <a:off x="825500" y="1680771"/>
            <a:ext cx="10541000" cy="4921284"/>
          </a:xfrm>
          <a:prstGeom prst="rect">
            <a:avLst/>
          </a:prstGeom>
          <a:noFill/>
        </p:spPr>
        <p:txBody>
          <a:bodyPr wrap="square" rtlCol="0">
            <a:spAutoFit/>
          </a:bodyPr>
          <a:lstStyle/>
          <a:p>
            <a:pPr algn="just" rtl="1">
              <a:lnSpc>
                <a:spcPct val="200000"/>
              </a:lnSpc>
            </a:pPr>
            <a:r>
              <a:rPr lang="ar-SY" sz="2000" dirty="0"/>
              <a:t>تشير الاتصالات المتكاملة إلى أنها تمكّن العلامة من بناء شخصية واضحة تعكس أسلوبها وقيمها. فالشخصية ليست مجرد شعار، بل هي "صوت وسلوك" يميز العلامة في كل تفاعل مع العملاء. كل رسالة يجب أن تعبّر عن روح العلامة سواء كانت رسمية، شبابية، أو مبتكرة. هذا التكامل يضمن تجربة متسقة تعزز ارتباط العميل بالعلامة وتجعله يشعر بالتعرف الفوري على شخصيتها في كل تواصل.</a:t>
            </a:r>
          </a:p>
          <a:p>
            <a:pPr algn="just" rtl="1">
              <a:lnSpc>
                <a:spcPct val="200000"/>
              </a:lnSpc>
            </a:pPr>
            <a:r>
              <a:rPr lang="ar-SY" sz="2000" b="1" u="sng" dirty="0"/>
              <a:t>مثال</a:t>
            </a:r>
            <a:r>
              <a:rPr lang="ar-SY" sz="2000" b="1" dirty="0"/>
              <a:t>: </a:t>
            </a:r>
            <a:r>
              <a:rPr lang="ar-SY" sz="2000" dirty="0"/>
              <a:t>تتجلى</a:t>
            </a:r>
            <a:r>
              <a:rPr lang="ar-SY" sz="2000" b="1" dirty="0"/>
              <a:t> </a:t>
            </a:r>
            <a:r>
              <a:rPr lang="ar-SY" sz="2000" dirty="0"/>
              <a:t>شخصية شركة (</a:t>
            </a:r>
            <a:r>
              <a:rPr lang="en-US" sz="2000" dirty="0"/>
              <a:t>Nike</a:t>
            </a:r>
            <a:r>
              <a:rPr lang="ar-SY" sz="2000" dirty="0"/>
              <a:t>) في كل إعلان من خلال رسائل القوة والإصرار"</a:t>
            </a:r>
            <a:r>
              <a:rPr lang="en-US" sz="2000" dirty="0"/>
              <a:t> Just Do It </a:t>
            </a:r>
            <a:r>
              <a:rPr lang="ar-SY" sz="2000" dirty="0"/>
              <a:t>"</a:t>
            </a:r>
            <a:r>
              <a:rPr lang="en-US" sz="2000" dirty="0"/>
              <a:t>،</a:t>
            </a:r>
            <a:r>
              <a:rPr lang="ar-SY" sz="2000" dirty="0"/>
              <a:t>مما</a:t>
            </a:r>
          </a:p>
          <a:p>
            <a:pPr algn="just" rtl="1">
              <a:lnSpc>
                <a:spcPct val="200000"/>
              </a:lnSpc>
            </a:pPr>
            <a:r>
              <a:rPr lang="ar-SY" sz="2000" dirty="0"/>
              <a:t> يجعلها علامة ذات هوية محفزة.</a:t>
            </a:r>
          </a:p>
          <a:p>
            <a:pPr algn="just" rtl="1">
              <a:lnSpc>
                <a:spcPct val="200000"/>
              </a:lnSpc>
            </a:pPr>
            <a:r>
              <a:rPr lang="ar-SY" sz="2000" b="1" dirty="0"/>
              <a:t>رابط موقع الشركة: </a:t>
            </a:r>
            <a:r>
              <a:rPr lang="en-US" sz="2000" b="1" dirty="0">
                <a:hlinkClick r:id="rId4"/>
              </a:rPr>
              <a:t>https://www.nike.com/</a:t>
            </a:r>
            <a:endParaRPr lang="ar-SY" sz="2000" b="1" dirty="0"/>
          </a:p>
          <a:p>
            <a:pPr algn="just" rtl="1">
              <a:lnSpc>
                <a:spcPct val="200000"/>
              </a:lnSpc>
            </a:pPr>
            <a:endParaRPr lang="ar-SY" sz="2000" b="1" dirty="0"/>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CEACCFD2-1625-42C9-BEDD-F1C014B07AD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3074" name="Picture 2" descr="Sell Sneakers for the Metaverse ...">
            <a:extLst>
              <a:ext uri="{FF2B5EF4-FFF2-40B4-BE49-F238E27FC236}">
                <a16:creationId xmlns:a16="http://schemas.microsoft.com/office/drawing/2014/main" id="{DA32408D-C605-41F7-89B4-33BE4F85D14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9640" y="4362614"/>
            <a:ext cx="2301158" cy="172364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30714878"/>
      </p:ext>
    </p:extLst>
  </p:cSld>
  <p:clrMapOvr>
    <a:masterClrMapping/>
  </p:clrMapOvr>
  <mc:AlternateContent xmlns:mc="http://schemas.openxmlformats.org/markup-compatibility/2006" xmlns:p14="http://schemas.microsoft.com/office/powerpoint/2010/main">
    <mc:Choice Requires="p14">
      <p:transition p14:dur="10" advTm="188713"/>
    </mc:Choice>
    <mc:Fallback xmlns="">
      <p:transition advTm="18871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98376" y="1040164"/>
            <a:ext cx="742535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الدور الاستراتيجي للإعلانات والعلاقات العامة</a:t>
            </a:r>
          </a:p>
        </p:txBody>
      </p:sp>
      <p:sp>
        <p:nvSpPr>
          <p:cNvPr id="48" name="TextBox 47"/>
          <p:cNvSpPr txBox="1"/>
          <p:nvPr/>
        </p:nvSpPr>
        <p:spPr>
          <a:xfrm>
            <a:off x="825500" y="1715238"/>
            <a:ext cx="10541000" cy="4930581"/>
          </a:xfrm>
          <a:prstGeom prst="rect">
            <a:avLst/>
          </a:prstGeom>
          <a:noFill/>
        </p:spPr>
        <p:txBody>
          <a:bodyPr wrap="square" rtlCol="0">
            <a:spAutoFit/>
          </a:bodyPr>
          <a:lstStyle/>
          <a:p>
            <a:pPr algn="just" rtl="1">
              <a:lnSpc>
                <a:spcPct val="200000"/>
              </a:lnSpc>
            </a:pPr>
            <a:r>
              <a:rPr lang="ar-SY" sz="2000" dirty="0">
                <a:effectLst/>
                <a:ea typeface="Times New Roman" panose="02020603050405020304" pitchFamily="18" charset="0"/>
              </a:rPr>
              <a:t>تؤكد الدراسات أن الإعلان والعلاقات العامة هما أداتان متكاملتان في بناء الهوية. فالإعلان يبني الوعي بالعلامة، بينما العلاقات العامة تعزز الثقة والمصداقية. عندما تتحد الأداتان ضمن استراتيجية واحدة، تولد صورة متماسكة لدى الجمهور وتخلق ولاءً طويل المدى. فالتكامل بين الرسائل الترويجية والإعلامية يمنح العلامة صوتاً موحداً يعكس رؤيتها ويضمن حضورها المستدام في ذهن الجمهور.</a:t>
            </a:r>
          </a:p>
          <a:p>
            <a:pPr algn="just" rtl="1">
              <a:lnSpc>
                <a:spcPct val="20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اعتمدت شركة (</a:t>
            </a:r>
            <a:r>
              <a:rPr lang="en-US" sz="2000" dirty="0">
                <a:effectLst/>
                <a:latin typeface="Times New Roman" panose="02020603050405020304" pitchFamily="18" charset="0"/>
                <a:ea typeface="Times New Roman" panose="02020603050405020304" pitchFamily="18" charset="0"/>
              </a:rPr>
              <a:t>NIVEA</a:t>
            </a:r>
            <a:r>
              <a:rPr lang="ar-SY" sz="2000" dirty="0">
                <a:effectLst/>
                <a:latin typeface="Times New Roman" panose="02020603050405020304" pitchFamily="18" charset="0"/>
                <a:ea typeface="Times New Roman" panose="02020603050405020304" pitchFamily="18" charset="0"/>
              </a:rPr>
              <a:t>) في حملتها "</a:t>
            </a:r>
            <a:r>
              <a:rPr lang="en-US" sz="2000" dirty="0">
                <a:effectLst/>
                <a:latin typeface="Times New Roman" panose="02020603050405020304" pitchFamily="18" charset="0"/>
                <a:ea typeface="Times New Roman" panose="02020603050405020304" pitchFamily="18" charset="0"/>
              </a:rPr>
              <a:t> Case Study 1 </a:t>
            </a:r>
            <a:r>
              <a:rPr lang="ar-SY" sz="2000" dirty="0">
                <a:effectLst/>
                <a:latin typeface="Times New Roman" panose="02020603050405020304" pitchFamily="18" charset="0"/>
                <a:ea typeface="Times New Roman" panose="02020603050405020304" pitchFamily="18" charset="0"/>
              </a:rPr>
              <a:t>" جمعت بين الإعلانات الرياضية </a:t>
            </a:r>
          </a:p>
          <a:p>
            <a:pPr algn="just" rtl="1">
              <a:lnSpc>
                <a:spcPct val="200000"/>
              </a:lnSpc>
            </a:pPr>
            <a:r>
              <a:rPr lang="ar-SY" sz="2000" dirty="0">
                <a:effectLst/>
                <a:latin typeface="Times New Roman" panose="02020603050405020304" pitchFamily="18" charset="0"/>
                <a:ea typeface="Times New Roman" panose="02020603050405020304" pitchFamily="18" charset="0"/>
              </a:rPr>
              <a:t>والعلاقات العامة لتعزيز صورة العلامة كرمز للثقة والعناية.</a:t>
            </a:r>
          </a:p>
          <a:p>
            <a:pPr algn="just" rtl="1">
              <a:lnSpc>
                <a:spcPct val="200000"/>
              </a:lnSpc>
            </a:pPr>
            <a:r>
              <a:rPr lang="ar-SY" sz="2000" b="1" dirty="0">
                <a:latin typeface="Times New Roman" panose="02020603050405020304" pitchFamily="18" charset="0"/>
              </a:rPr>
              <a:t>رابط موقع الشركة: </a:t>
            </a:r>
            <a:r>
              <a:rPr lang="en-US" sz="2000" dirty="0">
                <a:latin typeface="Times New Roman" panose="02020603050405020304" pitchFamily="18" charset="0"/>
                <a:hlinkClick r:id="rId3"/>
              </a:rPr>
              <a:t>https://www.nivea.com/</a:t>
            </a:r>
            <a:endParaRPr lang="ar-SY" sz="2000" dirty="0">
              <a:latin typeface="Times New Roman" panose="02020603050405020304" pitchFamily="18" charset="0"/>
            </a:endParaRPr>
          </a:p>
          <a:p>
            <a:pPr algn="just" rtl="1">
              <a:lnSpc>
                <a:spcPct val="200000"/>
              </a:lnSpc>
            </a:pPr>
            <a:endParaRPr lang="en-US"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4098" name="Picture 2" descr="Nivea Creme 6.8 oz Jar - Elevate Your ...">
            <a:extLst>
              <a:ext uri="{FF2B5EF4-FFF2-40B4-BE49-F238E27FC236}">
                <a16:creationId xmlns:a16="http://schemas.microsoft.com/office/drawing/2014/main" id="{8A59332C-4ACA-4A92-822F-322F05308F4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9552" y="3907558"/>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26152"/>
    </mc:Choice>
    <mc:Fallback xmlns="">
      <p:transition advTm="22615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021227" y="957750"/>
            <a:ext cx="869961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العلامة التجارية كأصل استراتيجي</a:t>
            </a:r>
          </a:p>
        </p:txBody>
      </p:sp>
      <p:sp>
        <p:nvSpPr>
          <p:cNvPr id="48" name="TextBox 47"/>
          <p:cNvSpPr txBox="1"/>
          <p:nvPr/>
        </p:nvSpPr>
        <p:spPr>
          <a:xfrm>
            <a:off x="825500" y="1610962"/>
            <a:ext cx="10541000" cy="5690725"/>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تُعتبر العلامة أحد أهم الأصول غير الملموسة للشركة، إذ تترجم سمعتها وقيمها إلى ميزة تنافسية. إن بناء الهوية الاتصالية ليس نشاطاً مؤقتاً، بل استثمار مستمر في كل نقطة تفاعل مع العميل. الاتصالات المدروسة تجعل العلامة “صوتاً حياً” وليس مجرد منتج. فكل تواصل ناجح مع الجمهور يضيف قيمة معنوية تعزز مكانة العلامة وتحوّلها إلى رمز يرتبط بتجربة وثقة المستهلك.</a:t>
            </a:r>
            <a:endParaRPr lang="ar-SY" sz="2000" dirty="0">
              <a:effectLst/>
              <a:ea typeface="Times New Roman" panose="02020603050405020304" pitchFamily="18" charset="0"/>
            </a:endParaRPr>
          </a:p>
          <a:p>
            <a:pPr algn="just" rtl="1">
              <a:lnSpc>
                <a:spcPct val="25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A" sz="2000" dirty="0">
                <a:effectLst/>
                <a:ea typeface="Times New Roman" panose="02020603050405020304" pitchFamily="18" charset="0"/>
              </a:rPr>
              <a:t>تعتبر </a:t>
            </a:r>
            <a:r>
              <a:rPr lang="ar-SY" sz="2000" dirty="0">
                <a:effectLst/>
                <a:ea typeface="Times New Roman" panose="02020603050405020304" pitchFamily="18" charset="0"/>
              </a:rPr>
              <a:t>شركة (</a:t>
            </a:r>
            <a:r>
              <a:rPr lang="en-US" sz="2000" dirty="0">
                <a:effectLst/>
                <a:ea typeface="Times New Roman" panose="02020603050405020304" pitchFamily="18" charset="0"/>
              </a:rPr>
              <a:t>Starbucks</a:t>
            </a:r>
            <a:r>
              <a:rPr lang="ar-SY" sz="2000" dirty="0">
                <a:effectLst/>
                <a:ea typeface="Times New Roman" panose="02020603050405020304" pitchFamily="18" charset="0"/>
              </a:rPr>
              <a:t>) </a:t>
            </a:r>
            <a:r>
              <a:rPr lang="ar-SA" sz="2000" dirty="0">
                <a:effectLst/>
                <a:ea typeface="Times New Roman" panose="02020603050405020304" pitchFamily="18" charset="0"/>
              </a:rPr>
              <a:t>هويتها التجريبية (القهوة + التجربة الاجتماعية) عنصراً أساسياً في </a:t>
            </a:r>
            <a:endParaRPr lang="ar-SY"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استراتيجيتها العالمية.</a:t>
            </a:r>
            <a:endParaRPr lang="ar-SY" sz="2000" dirty="0">
              <a:effectLst/>
              <a:ea typeface="Times New Roman" panose="02020603050405020304" pitchFamily="18" charset="0"/>
            </a:endParaRPr>
          </a:p>
          <a:p>
            <a:pPr algn="just" rtl="1">
              <a:lnSpc>
                <a:spcPct val="200000"/>
              </a:lnSpc>
            </a:pPr>
            <a:r>
              <a:rPr lang="ar-SY" sz="2000" b="1" dirty="0">
                <a:ea typeface="Times New Roman" panose="02020603050405020304" pitchFamily="18" charset="0"/>
              </a:rPr>
              <a:t>رابط موقع الشركة: </a:t>
            </a:r>
            <a:r>
              <a:rPr lang="en-US" sz="2000" b="1" dirty="0">
                <a:ea typeface="Times New Roman" panose="02020603050405020304" pitchFamily="18" charset="0"/>
                <a:hlinkClick r:id="rId3"/>
              </a:rPr>
              <a:t>https://www.starbucks.com/</a:t>
            </a:r>
            <a:endParaRPr lang="ar-SY" sz="2000" b="1" dirty="0">
              <a:ea typeface="Times New Roman" panose="02020603050405020304" pitchFamily="18" charset="0"/>
            </a:endParaRPr>
          </a:p>
          <a:p>
            <a:pPr algn="just" rtl="1">
              <a:lnSpc>
                <a:spcPct val="200000"/>
              </a:lnSpc>
            </a:pPr>
            <a:endParaRPr lang="ar-SY" sz="2000" b="1" dirty="0">
              <a:ea typeface="Times New Roman" panose="02020603050405020304" pitchFamily="18" charset="0"/>
            </a:endParaRPr>
          </a:p>
          <a:p>
            <a:pPr algn="just" rtl="1">
              <a:lnSpc>
                <a:spcPct val="200000"/>
              </a:lnSpc>
            </a:pPr>
            <a:endParaRPr lang="ar-SA" sz="2000" b="1" dirty="0">
              <a:effectLst/>
              <a:ea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41567" y="639506"/>
            <a:ext cx="133728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5122" name="Picture 2" descr="Latte Chilled Coffee 220ml ...">
            <a:extLst>
              <a:ext uri="{FF2B5EF4-FFF2-40B4-BE49-F238E27FC236}">
                <a16:creationId xmlns:a16="http://schemas.microsoft.com/office/drawing/2014/main" id="{6A60045D-67BE-4736-9F55-F7AE193FEE0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5165" y="3901055"/>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76495178"/>
      </p:ext>
    </p:extLst>
  </p:cSld>
  <p:clrMapOvr>
    <a:masterClrMapping/>
  </p:clrMapOvr>
  <mc:AlternateContent xmlns:mc="http://schemas.openxmlformats.org/markup-compatibility/2006" xmlns:p14="http://schemas.microsoft.com/office/powerpoint/2010/main">
    <mc:Choice Requires="p14">
      <p:transition p14:dur="10" advTm="254417"/>
    </mc:Choice>
    <mc:Fallback xmlns="">
      <p:transition advTm="25441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6486393" y="684687"/>
            <a:ext cx="3982179"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تحقيق الاتساق في الرسالة والصورة </a:t>
            </a:r>
          </a:p>
          <a:p>
            <a:pPr algn="ctr" rtl="1"/>
            <a:r>
              <a:rPr lang="ar-SY" sz="2600" dirty="0">
                <a:solidFill>
                  <a:srgbClr val="00B0F0"/>
                </a:solidFill>
                <a:latin typeface="Alexandria" charset="0"/>
                <a:cs typeface="Alexandria" charset="0"/>
              </a:rPr>
              <a:t>عبر جميع نقاط الاتصال</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B1A743FC-F8A7-43C1-8A77-D361F12AA88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3084"/>
    </mc:Choice>
    <mc:Fallback xmlns="">
      <p:transition spd="slow" advTm="130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42815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5962" y="698300"/>
            <a:ext cx="5205083" cy="6159700"/>
          </a:xfrm>
          <a:prstGeom prst="rect">
            <a:avLst/>
          </a:prstGeom>
        </p:spPr>
        <p:txBody>
          <a:bodyPr wrap="square">
            <a:spAutoFit/>
          </a:bodyPr>
          <a:lstStyle/>
          <a:p>
            <a:pPr algn="just" rtl="1">
              <a:lnSpc>
                <a:spcPct val="200000"/>
              </a:lnSpc>
            </a:pPr>
            <a:r>
              <a:rPr lang="ar-SY" sz="2000" dirty="0"/>
              <a:t>يُعدّ الاتساق الاتصالي</a:t>
            </a:r>
            <a:r>
              <a:rPr lang="en-US" sz="2000" dirty="0"/>
              <a:t> </a:t>
            </a:r>
            <a:r>
              <a:rPr lang="ar-SY" sz="2000" dirty="0"/>
              <a:t>أحد المرتكزات الجوهرية في بناء هوية العلامة التجارية وتعزيز حضورها في أذهان الجمهور. فهو يضمن أن جميع الرسائل الموجهة عبر الوسائط المختلفة – سواء الرقمية أو التقليدية – تعبّر عن الفكرة نفسها من حيث المضمون والأسلوب والمظهر البصري. وعندما تتحدث العلامة بصوت واحد متماسك، فإنها تخلق تجربة موحّدة تعكس شخصيتها وقيمها الأساسية. في المقابل، يؤدي غياب الاتساق إلى تشويش الصورة الذهنية وتآكل الثقة لدى العملاء. من هنا، يصبح الاتساق الاتصالي أداة استراتيجية لضمان وضوح الرسالة واستمرارية التأثير عبر الزمن.</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5F7170A0-C260-4F4B-9239-F149961D58A0}"/>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C1CC159-66C5-4D6D-9A67-37CDF17ACE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18DB681-4497-40D3-858A-76AD235630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6746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فهم دوافع الجمهور المستهدف</a:t>
            </a:r>
          </a:p>
        </p:txBody>
      </p:sp>
      <p:sp>
        <p:nvSpPr>
          <p:cNvPr id="48" name="TextBox 47"/>
          <p:cNvSpPr txBox="1"/>
          <p:nvPr/>
        </p:nvSpPr>
        <p:spPr>
          <a:xfrm>
            <a:off x="890814" y="1568429"/>
            <a:ext cx="10541000" cy="6537111"/>
          </a:xfrm>
          <a:prstGeom prst="rect">
            <a:avLst/>
          </a:prstGeom>
          <a:noFill/>
        </p:spPr>
        <p:txBody>
          <a:bodyPr wrap="square" rtlCol="0">
            <a:spAutoFit/>
          </a:bodyPr>
          <a:lstStyle/>
          <a:p>
            <a:pPr algn="just" rtl="1">
              <a:lnSpc>
                <a:spcPct val="250000"/>
              </a:lnSpc>
            </a:pPr>
            <a:r>
              <a:rPr lang="ar-SY" sz="2000" dirty="0"/>
              <a:t>الاتساق يعني أن جميع الرسائل الموجهة للجمهور تحمل المعنى نفسه بصرياً ولفظياً. فالافتقار إلى الاتساق يؤدي إلى إرباك الجمهور وتشويه هوية العلامة، في حين تعمل الاتصالات المتكاملة على تنسيق اللغة البصرية، والألوان، ونبرة الصوت لتوحيد تجربة العميل عبر كل الوسائط. ويُسهم هذا الاتساق في بناء صورة ذهنية مستقرة تعزز الثقة والانتماء لدى الجمهور المستهدف.</a:t>
            </a:r>
          </a:p>
          <a:p>
            <a:pPr algn="just" rtl="1">
              <a:lnSpc>
                <a:spcPct val="250000"/>
              </a:lnSpc>
            </a:pPr>
            <a:r>
              <a:rPr lang="ar-SY" sz="2000" b="1" u="sng" dirty="0"/>
              <a:t>مثال</a:t>
            </a:r>
            <a:r>
              <a:rPr lang="ar-SY" sz="2000" u="sng" dirty="0"/>
              <a:t>:</a:t>
            </a:r>
            <a:r>
              <a:rPr lang="ar-SY" sz="2000" dirty="0"/>
              <a:t>  استخدمت (</a:t>
            </a:r>
            <a:r>
              <a:rPr lang="en-US" sz="2000" dirty="0">
                <a:effectLst/>
                <a:latin typeface="Times New Roman" panose="02020603050405020304" pitchFamily="18" charset="0"/>
                <a:ea typeface="Times New Roman" panose="02020603050405020304" pitchFamily="18" charset="0"/>
              </a:rPr>
              <a:t>Toyota</a:t>
            </a:r>
            <a:r>
              <a:rPr lang="ar-SY" sz="2000" dirty="0"/>
              <a:t>) </a:t>
            </a:r>
            <a:r>
              <a:rPr lang="ar-SA" sz="1800" dirty="0">
                <a:effectLst/>
                <a:latin typeface="Times New Roman" panose="02020603050405020304" pitchFamily="18" charset="0"/>
                <a:ea typeface="Times New Roman" panose="02020603050405020304" pitchFamily="18" charset="0"/>
              </a:rPr>
              <a:t>نفس شعار</a:t>
            </a:r>
            <a:r>
              <a:rPr lang="en-US" sz="1800" dirty="0">
                <a:effectLst/>
                <a:latin typeface="Times New Roman" panose="02020603050405020304" pitchFamily="18" charset="0"/>
                <a:ea typeface="Times New Roman" panose="02020603050405020304" pitchFamily="18" charset="0"/>
              </a:rPr>
              <a:t> “Move Your World” </a:t>
            </a:r>
            <a:r>
              <a:rPr lang="ar-SA" sz="1800" dirty="0">
                <a:effectLst/>
                <a:latin typeface="Times New Roman" panose="02020603050405020304" pitchFamily="18" charset="0"/>
                <a:ea typeface="Times New Roman" panose="02020603050405020304" pitchFamily="18" charset="0"/>
              </a:rPr>
              <a:t>عبر التلفزيون ووسائل التواصل لتأكيد </a:t>
            </a:r>
            <a:endParaRPr lang="ar-SY" sz="1800" dirty="0">
              <a:effectLst/>
              <a:latin typeface="Times New Roman" panose="02020603050405020304" pitchFamily="18" charset="0"/>
              <a:ea typeface="Times New Roman" panose="02020603050405020304" pitchFamily="18" charset="0"/>
            </a:endParaRPr>
          </a:p>
          <a:p>
            <a:pPr algn="just" rtl="1">
              <a:lnSpc>
                <a:spcPct val="250000"/>
              </a:lnSpc>
            </a:pPr>
            <a:r>
              <a:rPr lang="ar-SA" sz="1800" dirty="0">
                <a:effectLst/>
                <a:latin typeface="Times New Roman" panose="02020603050405020304" pitchFamily="18" charset="0"/>
                <a:ea typeface="Times New Roman" panose="02020603050405020304" pitchFamily="18" charset="0"/>
              </a:rPr>
              <a:t>رؤيتها عن الحركة والحياة</a:t>
            </a:r>
            <a:r>
              <a:rPr lang="en-US" sz="1800" dirty="0">
                <a:effectLst/>
                <a:latin typeface="Times New Roman" panose="02020603050405020304" pitchFamily="18" charset="0"/>
                <a:ea typeface="Times New Roman" panose="02020603050405020304" pitchFamily="18" charset="0"/>
              </a:rPr>
              <a:t>. </a:t>
            </a:r>
            <a:endParaRPr lang="ar-SY" sz="1800" dirty="0">
              <a:effectLst/>
              <a:latin typeface="Times New Roman" panose="02020603050405020304" pitchFamily="18" charset="0"/>
              <a:ea typeface="Times New Roman" panose="02020603050405020304" pitchFamily="18" charset="0"/>
            </a:endParaRPr>
          </a:p>
          <a:p>
            <a:pPr algn="just" rtl="1">
              <a:lnSpc>
                <a:spcPct val="250000"/>
              </a:lnSpc>
            </a:pPr>
            <a:r>
              <a:rPr lang="ar-SY" sz="2000" b="1" dirty="0"/>
              <a:t>رابط الإعلان التلفزيوني للاطلاع: </a:t>
            </a:r>
            <a:r>
              <a:rPr lang="en-US" sz="2000" dirty="0">
                <a:hlinkClick r:id="rId3"/>
              </a:rPr>
              <a:t>https://www.youtube.com/watch?v=dQshpj4QCXs</a:t>
            </a:r>
            <a:endParaRPr lang="en-US" sz="2000" dirty="0"/>
          </a:p>
          <a:p>
            <a:pPr algn="just" rtl="1">
              <a:lnSpc>
                <a:spcPct val="250000"/>
              </a:lnSpc>
            </a:pPr>
            <a:endParaRPr lang="ar-SY" sz="2000" dirty="0"/>
          </a:p>
          <a:p>
            <a:pPr algn="just" rtl="1">
              <a:lnSpc>
                <a:spcPct val="200000"/>
              </a:lnSpc>
            </a:pPr>
            <a:endParaRPr lang="ar-SY" sz="2000" dirty="0"/>
          </a:p>
          <a:p>
            <a:pPr algn="just" rtl="1">
              <a:lnSpc>
                <a:spcPct val="200000"/>
              </a:lnSpc>
            </a:pPr>
            <a:endParaRPr lang="ar-SY"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6146" name="Picture 2" descr="2026 Toyota Sequoia | BuyaToyota.com">
            <a:extLst>
              <a:ext uri="{FF2B5EF4-FFF2-40B4-BE49-F238E27FC236}">
                <a16:creationId xmlns:a16="http://schemas.microsoft.com/office/drawing/2014/main" id="{1CDCAB08-3D9F-4753-87A9-70FF1F26F38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0390" y="4040595"/>
            <a:ext cx="2419350" cy="18859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223518"/>
    </mc:Choice>
    <mc:Fallback xmlns="">
      <p:transition advTm="22351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825499" y="1013840"/>
            <a:ext cx="900164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التناغم بين الوسائل الرقمية والتقليدية</a:t>
            </a:r>
          </a:p>
        </p:txBody>
      </p:sp>
      <p:sp>
        <p:nvSpPr>
          <p:cNvPr id="48" name="TextBox 47"/>
          <p:cNvSpPr txBox="1"/>
          <p:nvPr/>
        </p:nvSpPr>
        <p:spPr>
          <a:xfrm>
            <a:off x="825499" y="1515012"/>
            <a:ext cx="10541000" cy="5075172"/>
          </a:xfrm>
          <a:prstGeom prst="rect">
            <a:avLst/>
          </a:prstGeom>
          <a:noFill/>
        </p:spPr>
        <p:txBody>
          <a:bodyPr wrap="square" rtlCol="0">
            <a:spAutoFit/>
          </a:bodyPr>
          <a:lstStyle/>
          <a:p>
            <a:pPr algn="just" rtl="1">
              <a:lnSpc>
                <a:spcPct val="250000"/>
              </a:lnSpc>
            </a:pPr>
            <a:r>
              <a:rPr lang="ar-SY" sz="2000" dirty="0"/>
              <a:t>من أبرز المبادئ في الاتصال المتكامل أن كل وسيلة إعلامية يجب أن تدعم الأخرى ضمن رسالة موحدة. فالإعلانات التلفزيونية تُكمل الحملات الرقمية، وصفحات التواصل الاجتماعي تعيد سرد القصة نفسها بلغة الجمهور. ويؤدي هذا التكامل إلى خلق تجربة تواصلية متماسكة ومتعددة القنوات، تعزز التفاعل وتزيد من حضور العلامة في الوعي الجماعي للمستهلكين.</a:t>
            </a:r>
          </a:p>
          <a:p>
            <a:pPr algn="just" rtl="1">
              <a:lnSpc>
                <a:spcPct val="250000"/>
              </a:lnSpc>
            </a:pPr>
            <a:r>
              <a:rPr lang="ar-SY" sz="2000" b="1" u="sng" dirty="0"/>
              <a:t>مثال</a:t>
            </a:r>
            <a:r>
              <a:rPr lang="ar-SY" sz="2000" dirty="0"/>
              <a:t>: نفذت شركة (</a:t>
            </a:r>
            <a:r>
              <a:rPr lang="en-US" sz="2000" dirty="0"/>
              <a:t>Gatorade</a:t>
            </a:r>
            <a:r>
              <a:rPr lang="ar-SY" sz="2000" dirty="0"/>
              <a:t>)</a:t>
            </a:r>
            <a:r>
              <a:rPr lang="en-US" sz="2000" dirty="0"/>
              <a:t>، </a:t>
            </a:r>
            <a:r>
              <a:rPr lang="ar-SY" sz="2000" dirty="0"/>
              <a:t>المتخصصة في مشروبات الطاقة، حملة "</a:t>
            </a:r>
            <a:r>
              <a:rPr lang="en-US" sz="2000" dirty="0"/>
              <a:t> Dunk </a:t>
            </a:r>
            <a:r>
              <a:rPr lang="ar-SY" sz="2000" dirty="0"/>
              <a:t>" التي دمجت بين التلفزيون </a:t>
            </a:r>
          </a:p>
          <a:p>
            <a:pPr algn="just" rtl="1">
              <a:lnSpc>
                <a:spcPct val="250000"/>
              </a:lnSpc>
            </a:pPr>
            <a:r>
              <a:rPr lang="ar-SY" sz="2000" dirty="0"/>
              <a:t>ووسائل التواصل برسائل موحدة عن الحركة والنشاط، مما عزز حضورها كرمزٍ للحيوية والأداء الرياضي.</a:t>
            </a:r>
          </a:p>
          <a:p>
            <a:pPr algn="just" rtl="1">
              <a:lnSpc>
                <a:spcPct val="200000"/>
              </a:lnSpc>
            </a:pPr>
            <a:r>
              <a:rPr lang="ar-SY" sz="2000" b="1" dirty="0"/>
              <a:t>رابط اعلان الشركة: </a:t>
            </a:r>
            <a:r>
              <a:rPr lang="en-US" sz="2000" b="1" dirty="0">
                <a:hlinkClick r:id="rId3"/>
              </a:rPr>
              <a:t>https://www.gatorade.com/</a:t>
            </a:r>
            <a:endParaRPr lang="ar-SY" sz="2000" b="1" dirty="0"/>
          </a:p>
          <a:p>
            <a:pPr algn="just" rtl="1">
              <a:lnSpc>
                <a:spcPct val="200000"/>
              </a:lnSpc>
            </a:pPr>
            <a:endParaRPr lang="ar-SY"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7170" name="Picture 2" descr="Save on Gatorade Frost Thirst Quencher ...">
            <a:extLst>
              <a:ext uri="{FF2B5EF4-FFF2-40B4-BE49-F238E27FC236}">
                <a16:creationId xmlns:a16="http://schemas.microsoft.com/office/drawing/2014/main" id="{9ED9FCB6-0B7A-405F-902A-F7AA8446C32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9760" y="4200355"/>
            <a:ext cx="1853180" cy="18531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212302"/>
    </mc:Choice>
    <mc:Fallback xmlns="">
      <p:transition advTm="21230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79798" y="961658"/>
            <a:ext cx="945295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الاتساق البصري واللفظي </a:t>
            </a:r>
          </a:p>
        </p:txBody>
      </p:sp>
      <p:sp>
        <p:nvSpPr>
          <p:cNvPr id="48" name="TextBox 47"/>
          <p:cNvSpPr txBox="1"/>
          <p:nvPr/>
        </p:nvSpPr>
        <p:spPr>
          <a:xfrm>
            <a:off x="858386" y="1607054"/>
            <a:ext cx="10812720" cy="5076839"/>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الاتساق لا يقتصر على الألوان أو الشعارات، بل يشمل أيضاً “الصوت” المستخدم في الرسائل. فالنبرة، والمفردات، وطريقة الخطاب يجب أن تتكرر في كل وسيلة، وهذا التكرار الواعي يبني الثقة ويجعل العلامة مألوفة. كما يضمن الاتساق اللغوي أن يشعر الجمهور بوضوح الرسالة في كل تفاعل مع العلامة، مما يعزز الارتباط العاطفي والتميّز الذهني لدى العملاء.</a:t>
            </a:r>
          </a:p>
          <a:p>
            <a:pPr marL="231775" algn="just" rtl="1">
              <a:lnSpc>
                <a:spcPct val="250000"/>
              </a:lnSpc>
            </a:pP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تحافظ شركة (</a:t>
            </a:r>
            <a:r>
              <a:rPr lang="en-US" sz="2000" dirty="0">
                <a:latin typeface="Times New Roman" panose="02020603050405020304" pitchFamily="18" charset="0"/>
              </a:rPr>
              <a:t>IBM</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المتخصصة في تكنولوجيا المعلومات والحلول التقنية، على أسلوب لغوي مهني ورسوم تقنية موحدة في جميع وسائطها لتعكس الجدية والابتكار وتعزز الثقة بمكانتها كشركة رائدة في الحلول التكنولوجية..</a:t>
            </a:r>
          </a:p>
          <a:p>
            <a:pPr marL="231775" algn="just" rtl="1">
              <a:lnSpc>
                <a:spcPct val="200000"/>
              </a:lnSpc>
            </a:pPr>
            <a:r>
              <a:rPr lang="ar-SY" sz="2000" b="1" dirty="0">
                <a:latin typeface="Times New Roman" panose="02020603050405020304" pitchFamily="18" charset="0"/>
              </a:rPr>
              <a:t>رابط موقع الشركة: </a:t>
            </a:r>
            <a:r>
              <a:rPr lang="en-US" sz="2000" dirty="0">
                <a:latin typeface="Times New Roman" panose="02020603050405020304" pitchFamily="18" charset="0"/>
                <a:hlinkClick r:id="rId3"/>
              </a:rPr>
              <a:t>https://www.ibm.com/</a:t>
            </a:r>
            <a:endParaRPr lang="ar-SY" sz="2000" dirty="0">
              <a:latin typeface="Times New Roman" panose="02020603050405020304" pitchFamily="18" charset="0"/>
            </a:endParaRPr>
          </a:p>
          <a:p>
            <a:pPr marL="231775"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26347C67-38AE-4F67-A0CA-66FA8690712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8194" name="Picture 2" descr="IBM Nederland BV - NIDV">
            <a:extLst>
              <a:ext uri="{FF2B5EF4-FFF2-40B4-BE49-F238E27FC236}">
                <a16:creationId xmlns:a16="http://schemas.microsoft.com/office/drawing/2014/main" id="{C453574C-1772-48DD-91FA-440E42D3373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8246" y="4556912"/>
            <a:ext cx="2384937" cy="14863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70092334"/>
      </p:ext>
    </p:extLst>
  </p:cSld>
  <p:clrMapOvr>
    <a:masterClrMapping/>
  </p:clrMapOvr>
  <mc:AlternateContent xmlns:mc="http://schemas.openxmlformats.org/markup-compatibility/2006" xmlns:p14="http://schemas.microsoft.com/office/powerpoint/2010/main">
    <mc:Choice Requires="p14">
      <p:transition p14:dur="10" advTm="240497"/>
    </mc:Choice>
    <mc:Fallback xmlns="">
      <p:transition advTm="24049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32335" y="931455"/>
            <a:ext cx="984680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دور التصميم في الاتساق الاتصالي</a:t>
            </a:r>
          </a:p>
        </p:txBody>
      </p:sp>
      <p:sp>
        <p:nvSpPr>
          <p:cNvPr id="48" name="TextBox 47"/>
          <p:cNvSpPr txBox="1"/>
          <p:nvPr/>
        </p:nvSpPr>
        <p:spPr>
          <a:xfrm>
            <a:off x="830393" y="1545511"/>
            <a:ext cx="10812720" cy="5076839"/>
          </a:xfrm>
          <a:prstGeom prst="rect">
            <a:avLst/>
          </a:prstGeom>
          <a:noFill/>
        </p:spPr>
        <p:txBody>
          <a:bodyPr wrap="square" rtlCol="0">
            <a:spAutoFit/>
          </a:bodyPr>
          <a:lstStyle/>
          <a:p>
            <a:pPr marL="231775" algn="just" rtl="1">
              <a:lnSpc>
                <a:spcPct val="250000"/>
              </a:lnSpc>
            </a:pPr>
            <a:r>
              <a:rPr lang="ar-SY" sz="2000" dirty="0"/>
              <a:t>إن التصميم المرئي يمثل لغة العلامة التي تُترجم هويتها إلى صورة واضحة. فالتصميم المتناسق في الإعلانات، والتغليف، والموقع الإلكتروني يخلق إحساساً بالانسجام البصري، مما يعزز تجربة المستهلك ويزيد من سهولة تمييز العلامة بين المنافسين. يساعد هذا الانسجام على تذكّر العلامة فوراً ويعزز ارتباط المستهلك بها على المدى الطويل.</a:t>
            </a:r>
          </a:p>
          <a:p>
            <a:pPr marL="231775" algn="just" rtl="1">
              <a:lnSpc>
                <a:spcPct val="250000"/>
              </a:lnSpc>
            </a:pPr>
            <a:r>
              <a:rPr lang="ar-SY" sz="2000" b="1" u="sng" dirty="0">
                <a:latin typeface="Times New Roman" panose="02020603050405020304" pitchFamily="18" charset="0"/>
              </a:rPr>
              <a:t>مثال:</a:t>
            </a:r>
            <a:r>
              <a:rPr lang="ar-SY" sz="2000" dirty="0">
                <a:latin typeface="Times New Roman" panose="02020603050405020304" pitchFamily="18" charset="0"/>
              </a:rPr>
              <a:t> تلتزم شركة (</a:t>
            </a:r>
            <a:r>
              <a:rPr lang="en-US" sz="2000" dirty="0">
                <a:latin typeface="Times New Roman" panose="02020603050405020304" pitchFamily="18" charset="0"/>
              </a:rPr>
              <a:t>Pepsi</a:t>
            </a:r>
            <a:r>
              <a:rPr lang="ar-SY" sz="2000" dirty="0">
                <a:latin typeface="Times New Roman" panose="02020603050405020304" pitchFamily="18" charset="0"/>
              </a:rPr>
              <a:t>) بمخطط ألوانها الأزرق والأحمر المائل للدائرة في كل إعلان، </a:t>
            </a:r>
          </a:p>
          <a:p>
            <a:pPr marL="231775" algn="just" rtl="1">
              <a:lnSpc>
                <a:spcPct val="250000"/>
              </a:lnSpc>
            </a:pPr>
            <a:r>
              <a:rPr lang="ar-SY" sz="2000" dirty="0">
                <a:latin typeface="Times New Roman" panose="02020603050405020304" pitchFamily="18" charset="0"/>
              </a:rPr>
              <a:t>مما يجعلها متمايزة عن منافسيها.</a:t>
            </a:r>
          </a:p>
          <a:p>
            <a:pPr marL="231775" algn="just" rtl="1">
              <a:lnSpc>
                <a:spcPct val="20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3"/>
              </a:rPr>
              <a:t>https://www.pepsi.com/</a:t>
            </a:r>
            <a:endParaRPr lang="ar-SY" sz="2000" b="1" dirty="0">
              <a:latin typeface="Times New Roman" panose="02020603050405020304" pitchFamily="18" charset="0"/>
            </a:endParaRPr>
          </a:p>
          <a:p>
            <a:pPr marL="231775"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6E80E7D-F502-4BF8-B29E-2C5FDF8E39C9}"/>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9220" name="Picture 4" descr="PEPSI / 12 OZ CANS / 36 PACK ...">
            <a:extLst>
              <a:ext uri="{FF2B5EF4-FFF2-40B4-BE49-F238E27FC236}">
                <a16:creationId xmlns:a16="http://schemas.microsoft.com/office/drawing/2014/main" id="{73A7829A-55BC-4A9F-8ABF-FF2B9977ACA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3196" y="378342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17587562"/>
      </p:ext>
    </p:extLst>
  </p:cSld>
  <p:clrMapOvr>
    <a:masterClrMapping/>
  </p:clrMapOvr>
  <mc:AlternateContent xmlns:mc="http://schemas.openxmlformats.org/markup-compatibility/2006" xmlns:p14="http://schemas.microsoft.com/office/powerpoint/2010/main">
    <mc:Choice Requires="p14">
      <p:transition p14:dur="10" advTm="174902"/>
    </mc:Choice>
    <mc:Fallback xmlns="">
      <p:transition advTm="17490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00877" y="931455"/>
            <a:ext cx="75571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الاتساق كعامل للثقة والولاء</a:t>
            </a:r>
          </a:p>
        </p:txBody>
      </p:sp>
      <p:sp>
        <p:nvSpPr>
          <p:cNvPr id="48" name="TextBox 47"/>
          <p:cNvSpPr txBox="1"/>
          <p:nvPr/>
        </p:nvSpPr>
        <p:spPr>
          <a:xfrm>
            <a:off x="739518" y="1637255"/>
            <a:ext cx="10812720" cy="5075172"/>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الاتساق يترجم إلى موثوقية في ذهن الجمهور. فحين تتحدث العلامة بنفس اللغة في كل مكان، يشعر العميل بالاستقرار والانتماء. كما يعزز هذا التكرار الانطباع الاحترافي ويقوي العلاقة العاطفية بين المستهلك والعلامة. يؤدي هذا الاتساق إلى ولاء مستدام، ويحوّل العميل تدريجياً إلى سفير للعلامة، يشارك تجربته الإيجابية مع الآخرين.</a:t>
            </a:r>
          </a:p>
          <a:p>
            <a:pPr marL="231775" algn="just" rtl="1">
              <a:lnSpc>
                <a:spcPct val="250000"/>
              </a:lnSpc>
            </a:pP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حافظت شركة (</a:t>
            </a:r>
            <a:r>
              <a:rPr lang="en-US" sz="2000" dirty="0">
                <a:latin typeface="Times New Roman" panose="02020603050405020304" pitchFamily="18" charset="0"/>
              </a:rPr>
              <a:t>McDonald’s</a:t>
            </a:r>
            <a:r>
              <a:rPr lang="ar-SY" sz="2000" dirty="0">
                <a:latin typeface="Times New Roman" panose="02020603050405020304" pitchFamily="18" charset="0"/>
              </a:rPr>
              <a:t>) لعقود على ألوانها الحمراء والصفراء ورسائل "</a:t>
            </a:r>
            <a:r>
              <a:rPr lang="en-US" sz="2000" dirty="0">
                <a:latin typeface="Times New Roman" panose="02020603050405020304" pitchFamily="18" charset="0"/>
              </a:rPr>
              <a:t> I’m Lovin’ It </a:t>
            </a:r>
            <a:r>
              <a:rPr lang="ar-SY" sz="2000" dirty="0">
                <a:latin typeface="Times New Roman" panose="02020603050405020304" pitchFamily="18" charset="0"/>
              </a:rPr>
              <a:t>" </a:t>
            </a:r>
          </a:p>
          <a:p>
            <a:pPr marL="231775" algn="just" rtl="1">
              <a:lnSpc>
                <a:spcPct val="250000"/>
              </a:lnSpc>
            </a:pPr>
            <a:r>
              <a:rPr lang="ar-SY" sz="2000" dirty="0">
                <a:latin typeface="Times New Roman" panose="02020603050405020304" pitchFamily="18" charset="0"/>
              </a:rPr>
              <a:t>لتأكيد تجربة الفرح والاعتياد.</a:t>
            </a:r>
          </a:p>
          <a:p>
            <a:pPr marL="231775" algn="just" rtl="1">
              <a:lnSpc>
                <a:spcPct val="20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3"/>
              </a:rPr>
              <a:t>https://www.mcdonalds.com/</a:t>
            </a:r>
            <a:endParaRPr lang="ar-SY" sz="2000" b="1" dirty="0">
              <a:latin typeface="Times New Roman" panose="02020603050405020304" pitchFamily="18" charset="0"/>
            </a:endParaRPr>
          </a:p>
          <a:p>
            <a:pPr marL="231775" algn="just" rtl="1">
              <a:lnSpc>
                <a:spcPct val="200000"/>
              </a:lnSpc>
            </a:pPr>
            <a:endParaRPr lang="ar-SY"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BBAB33B-C055-4381-A887-2532E9045211}"/>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0242" name="Picture 2" descr="Big Mac® Meal: Calories &amp; Nutrition ...">
            <a:extLst>
              <a:ext uri="{FF2B5EF4-FFF2-40B4-BE49-F238E27FC236}">
                <a16:creationId xmlns:a16="http://schemas.microsoft.com/office/drawing/2014/main" id="{0879B348-C86B-4D71-951E-194C34532F8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9640" y="4129548"/>
            <a:ext cx="2035307" cy="20353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90843405"/>
      </p:ext>
    </p:extLst>
  </p:cSld>
  <p:clrMapOvr>
    <a:masterClrMapping/>
  </p:clrMapOvr>
  <mc:AlternateContent xmlns:mc="http://schemas.openxmlformats.org/markup-compatibility/2006" xmlns:p14="http://schemas.microsoft.com/office/powerpoint/2010/main">
    <mc:Choice Requires="p14">
      <p:transition p14:dur="10" advTm="163605"/>
    </mc:Choice>
    <mc:Fallback xmlns="">
      <p:transition advTm="16360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207720" y="770673"/>
            <a:ext cx="4480714"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إدارة سمعة العلامة التجارية والاستجابة </a:t>
            </a:r>
          </a:p>
          <a:p>
            <a:pPr algn="ctr" rtl="1"/>
            <a:r>
              <a:rPr lang="ar-SY" sz="2600" dirty="0">
                <a:solidFill>
                  <a:srgbClr val="00B0F0"/>
                </a:solidFill>
                <a:latin typeface="Alexandria" charset="0"/>
                <a:cs typeface="Alexandria" charset="0"/>
              </a:rPr>
              <a:t>للتعليقات السلبية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3" name="Rectangle 12">
            <a:extLst>
              <a:ext uri="{FF2B5EF4-FFF2-40B4-BE49-F238E27FC236}">
                <a16:creationId xmlns:a16="http://schemas.microsoft.com/office/drawing/2014/main" id="{C504F62E-8BC8-4B99-8222-9BB029620E88}"/>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D7357DC3-1495-4B9E-9DD3-5C06A71CC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5046177F-C0E1-4ECA-A26F-63C841F769C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7680"/>
    </mc:Choice>
    <mc:Fallback xmlns="">
      <p:transition spd="slow" advTm="76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36179" y="1016159"/>
            <a:ext cx="4650962" cy="5582619"/>
          </a:xfrm>
          <a:prstGeom prst="rect">
            <a:avLst/>
          </a:prstGeom>
        </p:spPr>
        <p:txBody>
          <a:bodyPr wrap="square">
            <a:spAutoFit/>
          </a:bodyPr>
          <a:lstStyle/>
          <a:p>
            <a:pPr algn="just" rtl="1">
              <a:lnSpc>
                <a:spcPct val="150000"/>
              </a:lnSpc>
            </a:pPr>
            <a:r>
              <a:rPr lang="ar-SY" sz="2000" dirty="0"/>
              <a:t>أصبحت سمعة العلامة التجارية من أهم الأصول التي تحدد نجاح المؤسسة، إذ تنعكس على الثقة التي يمنحها الجمهور من خلال تجاربه اليومية مع العلامة. السمعة لا تُبنى بالإعلانات فقط، بل تتجسد في سلوك الشركة ومواءمة رسائلها الداخلية والخارجية مع قيمها الحقيقية. الاتصالات الواضحة والشفافة تعزز المصداقية، بينما أي تناقض بين الخطاب والواقع يضعف الولاء. التعليقات السلبية فرصة لإعادة بناء الثقة وتحويل التحديات إلى فرص لتعزيز العلاقة مع الجمهور. وأخيراً، تبدأ السمعة من داخل المؤسسة، حيث يصبح كل موظف سفيراً يعكس القيم والسلوكيات التي تحافظ على الصورة الإيجابية للعلامة على المدى الطويل.</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E7D1B7-6DA0-4C22-A967-C4938A96CCA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extLst>
      <p:ext uri="{BB962C8B-B14F-4D97-AF65-F5344CB8AC3E}">
        <p14:creationId xmlns:p14="http://schemas.microsoft.com/office/powerpoint/2010/main" val="2121536285"/>
      </p:ext>
    </p:extLst>
  </p:cSld>
  <p:clrMapOvr>
    <a:masterClrMapping/>
  </p:clrMapOvr>
  <p:transition spd="slow" advTm="66581">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15525" y="930375"/>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سمعة العلامة </a:t>
            </a:r>
          </a:p>
        </p:txBody>
      </p:sp>
      <p:sp>
        <p:nvSpPr>
          <p:cNvPr id="48" name="TextBox 47"/>
          <p:cNvSpPr txBox="1"/>
          <p:nvPr/>
        </p:nvSpPr>
        <p:spPr>
          <a:xfrm>
            <a:off x="626140" y="1622231"/>
            <a:ext cx="10740360" cy="6366871"/>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السمعة هي تراكم الانطباعات التي تتكون لدى الجمهور حول أداء الشركة وسلوكها. فهي لا تُبنى بالإعلانات فقط، بل عبر التجربة الفعلية مع العلامة، إذ تلعب التجربة الواقعية دوراً أكبر في تشكيل الانطباع العام. السمعة القوية تحمي العلامة أثناء الأزمات وتعزز الثقة العامة، كما تساهم في تعزيز الولاء والارتباط العاطفي بين المستهلكين والعلامة على المدى الطويل.</a:t>
            </a:r>
          </a:p>
          <a:p>
            <a:pPr algn="just" defTabSz="344488" rtl="1">
              <a:lnSpc>
                <a:spcPct val="200000"/>
              </a:lnSpc>
              <a:spcAft>
                <a:spcPts val="800"/>
              </a:spcAft>
              <a:tabLst>
                <a:tab pos="285750" algn="l"/>
              </a:tabLst>
            </a:pPr>
            <a:r>
              <a:rPr lang="ar-SY" sz="2000" b="1" u="sng" dirty="0"/>
              <a:t>مثال:</a:t>
            </a:r>
            <a:r>
              <a:rPr lang="ar-SY" sz="2000" dirty="0"/>
              <a:t> حافظت (</a:t>
            </a:r>
            <a:r>
              <a:rPr lang="en-US" sz="2000" dirty="0"/>
              <a:t>Johnson &amp; Johnson</a:t>
            </a:r>
            <a:r>
              <a:rPr lang="ar-SY" sz="2000" dirty="0"/>
              <a:t>) على سمعتها رغم أزمة (</a:t>
            </a:r>
            <a:r>
              <a:rPr lang="en-US" sz="2000" dirty="0"/>
              <a:t>Tylenol</a:t>
            </a:r>
            <a:r>
              <a:rPr lang="ar-SY" sz="2000" dirty="0"/>
              <a:t>)</a:t>
            </a:r>
            <a:r>
              <a:rPr lang="en-US" sz="2000" dirty="0"/>
              <a:t> </a:t>
            </a:r>
            <a:r>
              <a:rPr lang="ar-SY" sz="2000" dirty="0"/>
              <a:t>التاريخية، التي شهدت تسمماً لعدد من المنتجات تسبب في وفاة بعض المستهلكين. جاء ذلك بفضل استجابتها الأخلاقية والشفافة، حيث سحبت المنتجات فوراً ووضعت إجراءات سلامة مشددة لتعزيز الثقة العامة.</a:t>
            </a:r>
          </a:p>
          <a:p>
            <a:pPr algn="just" defTabSz="344488" rtl="1">
              <a:lnSpc>
                <a:spcPct val="150000"/>
              </a:lnSpc>
              <a:spcAft>
                <a:spcPts val="800"/>
              </a:spcAft>
              <a:tabLst>
                <a:tab pos="285750" algn="l"/>
              </a:tabLst>
            </a:pPr>
            <a:r>
              <a:rPr lang="ar-SY" sz="2000" b="1" dirty="0"/>
              <a:t>رابط موقع الشركة: </a:t>
            </a:r>
            <a:r>
              <a:rPr lang="en-US" sz="2000" b="1" dirty="0">
                <a:hlinkClick r:id="rId2"/>
              </a:rPr>
              <a:t>https://www.jnj.com/</a:t>
            </a:r>
            <a:endParaRPr lang="ar-SY" sz="2000" b="1" dirty="0"/>
          </a:p>
          <a:p>
            <a:pPr algn="just" defTabSz="344488" rtl="1">
              <a:lnSpc>
                <a:spcPct val="150000"/>
              </a:lnSpc>
              <a:spcAft>
                <a:spcPts val="800"/>
              </a:spcAft>
              <a:tabLst>
                <a:tab pos="285750" algn="l"/>
              </a:tabLst>
            </a:pPr>
            <a:endParaRPr lang="en-US" sz="2000" b="1" dirty="0"/>
          </a:p>
          <a:p>
            <a:pPr algn="just" defTabSz="344488" rtl="1">
              <a:lnSpc>
                <a:spcPct val="200000"/>
              </a:lnSpc>
              <a:spcAft>
                <a:spcPts val="800"/>
              </a:spcAft>
              <a:tabLst>
                <a:tab pos="285750" algn="l"/>
              </a:tabLst>
            </a:pPr>
            <a:endParaRPr lang="en-US" sz="2000" b="1" dirty="0"/>
          </a:p>
          <a:p>
            <a:pPr algn="just" defTabSz="344488" rtl="1">
              <a:lnSpc>
                <a:spcPct val="200000"/>
              </a:lnSpc>
              <a:spcAft>
                <a:spcPts val="800"/>
              </a:spcAft>
              <a:tabLst>
                <a:tab pos="285750" algn="l"/>
              </a:tabLst>
            </a:pPr>
            <a:endParaRPr lang="en-US"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1266" name="Picture 2" descr="COVID-19 Vaccine Candidate">
            <a:extLst>
              <a:ext uri="{FF2B5EF4-FFF2-40B4-BE49-F238E27FC236}">
                <a16:creationId xmlns:a16="http://schemas.microsoft.com/office/drawing/2014/main" id="{0AD09448-CC30-40A7-AA06-DFB77DB4C6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805666"/>
            <a:ext cx="3867150" cy="118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256569"/>
    </mc:Choice>
    <mc:Fallback xmlns="">
      <p:transition advTm="25656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72014"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العلاقة بين السمعة والاتصالات</a:t>
            </a:r>
          </a:p>
        </p:txBody>
      </p:sp>
      <p:sp>
        <p:nvSpPr>
          <p:cNvPr id="48" name="TextBox 47"/>
          <p:cNvSpPr txBox="1"/>
          <p:nvPr/>
        </p:nvSpPr>
        <p:spPr>
          <a:xfrm>
            <a:off x="825500" y="1715847"/>
            <a:ext cx="10541000" cy="4811574"/>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الاتصالات الفعالة تضمن أن الصورة المنقولة عن العلامة تتوافق مع واقعها الداخلي وسلوكها الفعلي. فإذا تناقض الخطاب مع تجربة العملاء، تتآكل الثقة بسرعة ويضعف الولاء. لذلك، من الضروري مواءمة الاتصال الداخلي مع الخارجي لضمان مصداقية الرسائل وتعزيز صورة العلامة في أذهان الجمهور. كما تساهم هذه المواءمة في بناء علاقة طويلة الأمد مبنية على الشفافية والاحترافية.</a:t>
            </a:r>
          </a:p>
          <a:p>
            <a:pPr algn="just" defTabSz="344488" rtl="1">
              <a:lnSpc>
                <a:spcPct val="200000"/>
              </a:lnSpc>
              <a:spcAft>
                <a:spcPts val="800"/>
              </a:spcAft>
              <a:tabLst>
                <a:tab pos="285750" algn="l"/>
              </a:tabLst>
            </a:pPr>
            <a:r>
              <a:rPr lang="ar-SY" sz="2000" b="1" u="sng" dirty="0"/>
              <a:t>مثال</a:t>
            </a:r>
            <a:r>
              <a:rPr lang="ar-SY" sz="2000" dirty="0"/>
              <a:t>: تعرضت شركة (</a:t>
            </a:r>
            <a:r>
              <a:rPr lang="en-US" sz="2000" dirty="0"/>
              <a:t>Volkswagen</a:t>
            </a:r>
            <a:r>
              <a:rPr lang="ar-SY" sz="2000" dirty="0"/>
              <a:t>) لأزمة ثقة بعد اكتشاف تلاعبها في اختبارات الانبعاثات، حيث كان </a:t>
            </a:r>
          </a:p>
          <a:p>
            <a:pPr algn="just" defTabSz="344488" rtl="1">
              <a:lnSpc>
                <a:spcPct val="200000"/>
              </a:lnSpc>
              <a:spcAft>
                <a:spcPts val="800"/>
              </a:spcAft>
              <a:tabLst>
                <a:tab pos="285750" algn="l"/>
              </a:tabLst>
            </a:pPr>
            <a:r>
              <a:rPr lang="ar-SY" sz="2000" dirty="0"/>
              <a:t>التسويق يوحي بأن سياراتها صديقة للبيئة بينما الواقع كان مختلفاً، مما أضر بسمعة العلامة وثقة العملاء.</a:t>
            </a:r>
          </a:p>
          <a:p>
            <a:pPr algn="just" defTabSz="344488" rtl="1">
              <a:spcAft>
                <a:spcPts val="800"/>
              </a:spcAft>
              <a:tabLst>
                <a:tab pos="285750" algn="l"/>
              </a:tabLst>
            </a:pPr>
            <a:r>
              <a:rPr lang="ar-SY" sz="2000" b="1" dirty="0"/>
              <a:t>رابط موقع الشركة: </a:t>
            </a:r>
            <a:r>
              <a:rPr lang="en-US" sz="2000" dirty="0">
                <a:hlinkClick r:id="rId2"/>
              </a:rPr>
              <a:t>https://www.vw.com/</a:t>
            </a:r>
            <a:endParaRPr lang="ar-SY" sz="2000" dirty="0"/>
          </a:p>
          <a:p>
            <a:pPr algn="just" defTabSz="344488" rtl="1">
              <a:spcAft>
                <a:spcPts val="800"/>
              </a:spcAft>
              <a:tabLst>
                <a:tab pos="285750" algn="l"/>
              </a:tabLst>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2" name="Picture 1">
            <a:extLst>
              <a:ext uri="{FF2B5EF4-FFF2-40B4-BE49-F238E27FC236}">
                <a16:creationId xmlns:a16="http://schemas.microsoft.com/office/drawing/2014/main" id="{53A17074-EFAE-42F1-B41E-BD123833DA52}"/>
              </a:ext>
            </a:extLst>
          </p:cNvPr>
          <p:cNvPicPr>
            <a:picLocks noChangeAspect="1"/>
          </p:cNvPicPr>
          <p:nvPr/>
        </p:nvPicPr>
        <p:blipFill>
          <a:blip r:embed="rId4"/>
          <a:stretch>
            <a:fillRect/>
          </a:stretch>
        </p:blipFill>
        <p:spPr>
          <a:xfrm>
            <a:off x="541440" y="4719483"/>
            <a:ext cx="2432534" cy="1366775"/>
          </a:xfrm>
          <a:prstGeom prst="rect">
            <a:avLst/>
          </a:prstGeom>
          <a:ln>
            <a:noFill/>
          </a:ln>
          <a:effectLst>
            <a:softEdge rad="112500"/>
          </a:effec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93228"/>
    </mc:Choice>
    <mc:Fallback xmlns="">
      <p:transition advTm="19322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37996" y="94675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التعامل مع النقد والتغذية الراجعة</a:t>
            </a:r>
          </a:p>
        </p:txBody>
      </p:sp>
      <p:sp>
        <p:nvSpPr>
          <p:cNvPr id="48" name="TextBox 47"/>
          <p:cNvSpPr txBox="1"/>
          <p:nvPr/>
        </p:nvSpPr>
        <p:spPr>
          <a:xfrm>
            <a:off x="762000" y="1654993"/>
            <a:ext cx="10541000" cy="5177764"/>
          </a:xfrm>
          <a:prstGeom prst="rect">
            <a:avLst/>
          </a:prstGeom>
          <a:noFill/>
        </p:spPr>
        <p:txBody>
          <a:bodyPr wrap="square" rtlCol="0">
            <a:spAutoFit/>
          </a:bodyPr>
          <a:lstStyle/>
          <a:p>
            <a:pPr algn="just" defTabSz="344488" rtl="1">
              <a:lnSpc>
                <a:spcPct val="250000"/>
              </a:lnSpc>
              <a:spcAft>
                <a:spcPts val="800"/>
              </a:spcAft>
            </a:pPr>
            <a:r>
              <a:rPr lang="ar-SY" sz="2000" dirty="0"/>
              <a:t>تعتبر التعليقات السلبية فرصة لإعادة بناء الثقة بدلاً من اعتبارها تهديداً. فالتفاعل الهادئ والشفاف مع الشكاوى يبرهن على التزام العلامة بجمهورها ويعزز مصداقيتها. أما تجاهل النقد، فيؤدي إلى تضخيمه وانتشاره بسرعة عبر وسائل التواصل الاجتماعي، مما يضر بالسمعة ويضعف الولاء.</a:t>
            </a:r>
          </a:p>
          <a:p>
            <a:pPr algn="just" defTabSz="344488" rtl="1">
              <a:lnSpc>
                <a:spcPct val="200000"/>
              </a:lnSpc>
              <a:spcAft>
                <a:spcPts val="800"/>
              </a:spcAft>
            </a:pPr>
            <a:r>
              <a:rPr lang="ar-SY" sz="2000" b="1" u="sng" dirty="0"/>
              <a:t>مثال</a:t>
            </a:r>
            <a:r>
              <a:rPr lang="ar-SY" sz="2000" dirty="0"/>
              <a:t>: استخدمت (</a:t>
            </a:r>
            <a:r>
              <a:rPr lang="en-US" sz="2000" dirty="0"/>
              <a:t>Domino’s Pizza</a:t>
            </a:r>
            <a:r>
              <a:rPr lang="ar-SY" sz="2000" dirty="0"/>
              <a:t>) حملة اعتذار علنية "</a:t>
            </a:r>
            <a:r>
              <a:rPr lang="en-US" sz="2000" dirty="0"/>
              <a:t> We Heard You </a:t>
            </a:r>
            <a:r>
              <a:rPr lang="ar-SY" sz="2000" dirty="0"/>
              <a:t>" لتصحيح وصفات </a:t>
            </a:r>
          </a:p>
          <a:p>
            <a:pPr algn="just" defTabSz="344488" rtl="1">
              <a:lnSpc>
                <a:spcPct val="200000"/>
              </a:lnSpc>
              <a:spcAft>
                <a:spcPts val="800"/>
              </a:spcAft>
            </a:pPr>
            <a:r>
              <a:rPr lang="ar-SY" sz="2000" dirty="0"/>
              <a:t>منتجاتها بعد انتقادات واسعة.</a:t>
            </a:r>
          </a:p>
          <a:p>
            <a:pPr algn="just" defTabSz="344488" rtl="1">
              <a:lnSpc>
                <a:spcPct val="200000"/>
              </a:lnSpc>
              <a:spcAft>
                <a:spcPts val="800"/>
              </a:spcAft>
            </a:pPr>
            <a:r>
              <a:rPr lang="ar-SY" sz="2000" b="1" dirty="0"/>
              <a:t>رابط موقع الشركة: </a:t>
            </a:r>
            <a:r>
              <a:rPr lang="en-US" sz="2000" b="1" dirty="0">
                <a:hlinkClick r:id="rId2"/>
              </a:rPr>
              <a:t>https://www.dominos.com/</a:t>
            </a:r>
            <a:endParaRPr lang="ar-SY" sz="2000" b="1" dirty="0"/>
          </a:p>
          <a:p>
            <a:pPr algn="just" defTabSz="344488" rtl="1">
              <a:lnSpc>
                <a:spcPct val="200000"/>
              </a:lnSpc>
              <a:spcAft>
                <a:spcPts val="800"/>
              </a:spcAft>
            </a:pPr>
            <a:endParaRPr lang="ar-SY"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2290" name="Picture 2" descr="biz.dominos.com">
            <a:extLst>
              <a:ext uri="{FF2B5EF4-FFF2-40B4-BE49-F238E27FC236}">
                <a16:creationId xmlns:a16="http://schemas.microsoft.com/office/drawing/2014/main" id="{49827A15-6089-4540-837F-4C18620B7F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8603" y="3901053"/>
            <a:ext cx="2371725" cy="1924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491155"/>
      </p:ext>
    </p:extLst>
  </p:cSld>
  <p:clrMapOvr>
    <a:masterClrMapping/>
  </p:clrMapOvr>
  <mc:AlternateContent xmlns:mc="http://schemas.openxmlformats.org/markup-compatibility/2006" xmlns:p14="http://schemas.microsoft.com/office/powerpoint/2010/main">
    <mc:Choice Requires="p14">
      <p:transition p14:dur="10" advTm="249538"/>
    </mc:Choice>
    <mc:Fallback xmlns="">
      <p:transition advTm="24953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17260" y="98246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الشفافية والمسؤولية الاتصالية</a:t>
            </a:r>
          </a:p>
        </p:txBody>
      </p:sp>
      <p:sp>
        <p:nvSpPr>
          <p:cNvPr id="48" name="TextBox 47"/>
          <p:cNvSpPr txBox="1"/>
          <p:nvPr/>
        </p:nvSpPr>
        <p:spPr>
          <a:xfrm>
            <a:off x="825500" y="1631974"/>
            <a:ext cx="10541000" cy="5229060"/>
          </a:xfrm>
          <a:prstGeom prst="rect">
            <a:avLst/>
          </a:prstGeom>
          <a:noFill/>
        </p:spPr>
        <p:txBody>
          <a:bodyPr wrap="square" rtlCol="0">
            <a:spAutoFit/>
          </a:bodyPr>
          <a:lstStyle/>
          <a:p>
            <a:pPr algn="just" defTabSz="344488" rtl="1">
              <a:lnSpc>
                <a:spcPct val="200000"/>
              </a:lnSpc>
              <a:spcAft>
                <a:spcPts val="800"/>
              </a:spcAft>
            </a:pPr>
            <a:r>
              <a:rPr lang="ar-SY" sz="2000" dirty="0"/>
              <a:t>تربط السمعة بالاستقامة الاتصالية، فالشركات التي تتبنّى الصدق والوضوح في حملاتها تحافظ على صورتها الإيجابية وتزيد ثقة الجمهور فيها. الشفافية في مواجهة الأخطاء تمنح العلامة إنسانية ومصداقية أكبر، كما تساعد على تقليل التأثير السلبي للأزمات وتسهل استعادة الثقة بسرعة. بالإضافة إلى ذلك، فإن الاتساق في الرسائل والممارسات يعزز ولاء العملاء ويقوي العلاقة طويلة الأمد بين العلامة وجمهورها.</a:t>
            </a:r>
          </a:p>
          <a:p>
            <a:pPr algn="just" defTabSz="344488" rtl="1">
              <a:lnSpc>
                <a:spcPct val="200000"/>
              </a:lnSpc>
              <a:spcAft>
                <a:spcPts val="800"/>
              </a:spcAft>
            </a:pPr>
            <a:r>
              <a:rPr lang="ar-SY" sz="2000" b="1" u="sng" dirty="0"/>
              <a:t>مثال</a:t>
            </a:r>
            <a:r>
              <a:rPr lang="ar-SY" sz="2000" dirty="0"/>
              <a:t>: أعلنت شركة (</a:t>
            </a:r>
            <a:r>
              <a:rPr lang="en-US" sz="2000" dirty="0"/>
              <a:t>Buffer</a:t>
            </a:r>
            <a:r>
              <a:rPr lang="ar-SY" sz="2000" dirty="0"/>
              <a:t>) لإدارة حسابات وسائل التواصل الاجتماعي عن أخطاء تقنية بشكل شفاف وقدمت حلولاً فورية، مما عزز ثقة العملاء وسمعتها الإيجابية.</a:t>
            </a:r>
          </a:p>
          <a:p>
            <a:pPr algn="just" defTabSz="344488" rtl="1">
              <a:lnSpc>
                <a:spcPct val="200000"/>
              </a:lnSpc>
              <a:spcAft>
                <a:spcPts val="800"/>
              </a:spcAft>
            </a:pPr>
            <a:r>
              <a:rPr lang="ar-SY" sz="2000" b="1" dirty="0"/>
              <a:t>رابط موقع الشركة</a:t>
            </a:r>
            <a:r>
              <a:rPr lang="ar-SY" sz="2000" dirty="0"/>
              <a:t>: </a:t>
            </a:r>
            <a:r>
              <a:rPr lang="en-US" sz="2000" dirty="0">
                <a:hlinkClick r:id="rId2"/>
              </a:rPr>
              <a:t>https://buffer.com/</a:t>
            </a:r>
            <a:endParaRPr lang="ar-SY" sz="2000" dirty="0"/>
          </a:p>
          <a:p>
            <a:pPr algn="just" defTabSz="344488" rtl="1">
              <a:lnSpc>
                <a:spcPct val="200000"/>
              </a:lnSpc>
              <a:spcAft>
                <a:spcPts val="800"/>
              </a:spcAft>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3314" name="Picture 2" descr="Buffer for Swift Social Media Management">
            <a:extLst>
              <a:ext uri="{FF2B5EF4-FFF2-40B4-BE49-F238E27FC236}">
                <a16:creationId xmlns:a16="http://schemas.microsoft.com/office/drawing/2014/main" id="{96514F90-34BC-4D64-8663-F612E390D41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4204" y="4696618"/>
            <a:ext cx="2428830" cy="13601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0365795"/>
      </p:ext>
    </p:extLst>
  </p:cSld>
  <p:clrMapOvr>
    <a:masterClrMapping/>
  </p:clrMapOvr>
  <mc:AlternateContent xmlns:mc="http://schemas.openxmlformats.org/markup-compatibility/2006" xmlns:p14="http://schemas.microsoft.com/office/powerpoint/2010/main">
    <mc:Choice Requires="p14">
      <p:transition p14:dur="10" advTm="211094"/>
    </mc:Choice>
    <mc:Fallback xmlns="">
      <p:transition advTm="21109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62921" y="977311"/>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بناء ثقافة داخلية داعمة للسمعة</a:t>
            </a:r>
          </a:p>
        </p:txBody>
      </p:sp>
      <p:sp>
        <p:nvSpPr>
          <p:cNvPr id="48" name="TextBox 47"/>
          <p:cNvSpPr txBox="1"/>
          <p:nvPr/>
        </p:nvSpPr>
        <p:spPr>
          <a:xfrm>
            <a:off x="762000" y="1541911"/>
            <a:ext cx="10541000" cy="5947205"/>
          </a:xfrm>
          <a:prstGeom prst="rect">
            <a:avLst/>
          </a:prstGeom>
          <a:noFill/>
        </p:spPr>
        <p:txBody>
          <a:bodyPr wrap="square" rtlCol="0">
            <a:spAutoFit/>
          </a:bodyPr>
          <a:lstStyle/>
          <a:p>
            <a:pPr algn="just" defTabSz="344488" rtl="1">
              <a:lnSpc>
                <a:spcPct val="200000"/>
              </a:lnSpc>
              <a:spcAft>
                <a:spcPts val="800"/>
              </a:spcAft>
            </a:pPr>
            <a:r>
              <a:rPr lang="ar-SY" sz="2000" dirty="0"/>
              <a:t>تبدأ السمعة القوية من داخل المؤسسة، حيث يمثل كل موظف سفيراً للعلامة في تفاعلاته اليومية مع العملاء والزملاء. برامج التدريب والتواصل الداخلي تضمن أن تكون سلوكيات الموظفين متسقة مع الرسالة والقيم العامة للعلامة، مما يعزز صورة الشركة ويقوي ثقة الجمهور بها. كما أن هذه الثقافة الداخلية الداعمة تشجع على الالتزام بمعايير الأخلاق والاحترافية، وتسهّل التعامل مع التحديات والأزمات بطريقة تعكس مصداقية العلامة وقيمها.</a:t>
            </a:r>
          </a:p>
          <a:p>
            <a:pPr algn="just" defTabSz="344488" rtl="1">
              <a:lnSpc>
                <a:spcPct val="200000"/>
              </a:lnSpc>
              <a:spcAft>
                <a:spcPts val="800"/>
              </a:spcAft>
            </a:pPr>
            <a:r>
              <a:rPr lang="ar-SY" sz="2000" b="1" u="sng" dirty="0"/>
              <a:t>مثال</a:t>
            </a:r>
            <a:r>
              <a:rPr lang="ar-SY" sz="2000" dirty="0"/>
              <a:t>: تعتمد شركة (</a:t>
            </a:r>
            <a:r>
              <a:rPr lang="en-US" sz="2000" dirty="0"/>
              <a:t>Zappos</a:t>
            </a:r>
            <a:r>
              <a:rPr lang="ar-SY" sz="2000" dirty="0"/>
              <a:t>)</a:t>
            </a:r>
            <a:r>
              <a:rPr lang="en-US" sz="2000" dirty="0"/>
              <a:t>، </a:t>
            </a:r>
            <a:r>
              <a:rPr lang="ar-SY" sz="2000" dirty="0"/>
              <a:t>المتخصصة في بيع الأحذية والملابس عبر الإنترنت، ثقافة "خدمة العملاء أولاً"، مما جعل سمعتها مرادفة للتميّز في الخدمة وساهم في تعزيز ولاء العملاء.</a:t>
            </a:r>
          </a:p>
          <a:p>
            <a:pPr algn="just" defTabSz="344488" rtl="1">
              <a:lnSpc>
                <a:spcPct val="200000"/>
              </a:lnSpc>
              <a:spcAft>
                <a:spcPts val="800"/>
              </a:spcAft>
            </a:pPr>
            <a:r>
              <a:rPr lang="ar-SY" sz="2000" b="1" dirty="0"/>
              <a:t>رابط موقع الشركة</a:t>
            </a:r>
            <a:r>
              <a:rPr lang="ar-SY" sz="2000" dirty="0"/>
              <a:t>: </a:t>
            </a:r>
            <a:r>
              <a:rPr lang="en-US" sz="2000" dirty="0">
                <a:hlinkClick r:id="rId2"/>
              </a:rPr>
              <a:t>https://www.zappos.com/</a:t>
            </a:r>
            <a:endParaRPr lang="ar-SY" sz="2000" dirty="0"/>
          </a:p>
          <a:p>
            <a:pPr algn="just" defTabSz="344488" rtl="1">
              <a:lnSpc>
                <a:spcPct val="200000"/>
              </a:lnSpc>
              <a:spcAft>
                <a:spcPts val="800"/>
              </a:spcAft>
            </a:pPr>
            <a:endParaRPr lang="en-US" sz="2000" dirty="0"/>
          </a:p>
          <a:p>
            <a:pPr algn="just" defTabSz="344488" rtl="1">
              <a:lnSpc>
                <a:spcPct val="200000"/>
              </a:lnSpc>
              <a:spcAft>
                <a:spcPts val="800"/>
              </a:spcAft>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651C7B2E-96C7-4C56-9BF5-E02BD98562A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4338" name="Picture 2" descr="data breach lawsuit with 10% discounts ...">
            <a:extLst>
              <a:ext uri="{FF2B5EF4-FFF2-40B4-BE49-F238E27FC236}">
                <a16:creationId xmlns:a16="http://schemas.microsoft.com/office/drawing/2014/main" id="{B9305E66-142B-46FE-8CBC-C990E3E0FF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140" y="4816531"/>
            <a:ext cx="2801732" cy="1120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465765"/>
      </p:ext>
    </p:extLst>
  </p:cSld>
  <p:clrMapOvr>
    <a:masterClrMapping/>
  </p:clrMapOvr>
  <mc:AlternateContent xmlns:mc="http://schemas.openxmlformats.org/markup-compatibility/2006" xmlns:p14="http://schemas.microsoft.com/office/powerpoint/2010/main">
    <mc:Choice Requires="p14">
      <p:transition p14:dur="10" advTm="202095"/>
    </mc:Choice>
    <mc:Fallback xmlns="">
      <p:transition advTm="20209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6000" y="966945"/>
            <a:ext cx="5133136"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إدارة أزمات الاتصالات – التخطيط والاستجابة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9069"/>
    </mc:Choice>
    <mc:Fallback xmlns="">
      <p:transition spd="slow" advTm="90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21502" y="1130509"/>
            <a:ext cx="4865639" cy="5120954"/>
          </a:xfrm>
          <a:prstGeom prst="rect">
            <a:avLst/>
          </a:prstGeom>
        </p:spPr>
        <p:txBody>
          <a:bodyPr wrap="square">
            <a:spAutoFit/>
          </a:bodyPr>
          <a:lstStyle/>
          <a:p>
            <a:pPr algn="just" rtl="1">
              <a:lnSpc>
                <a:spcPct val="150000"/>
              </a:lnSpc>
            </a:pPr>
            <a:r>
              <a:rPr lang="ar-SY" sz="2000" dirty="0"/>
              <a:t>تُعد الأزمات الاتصالية جزءاً لا مفر منه من تحديات إدارة العلامات التجارية، إذ يمكن لأي حدث مفاجئ أن يهدد سمعة الشركة وثقة الجمهور. يعتمد النجاح في مواجهتها على التخطيط المسبق والاستعداد المبكر، ما يتيح استجابة سريعة وفعالة تقلل الأضرار. يجب أن تكون الاستجابة متوازنة ومسؤولة، تركز على الحلول دون تبريرات، مع تجنب الصمت الطويل أو التسرع العشوائي. يلعب الإعلام الرقمي دوراً أساسياً في نقل الحقائق والتواصل المباشر مع الجمهور، لكنه قد يفاقم الأزمة إذا أسيء استخدامه. يمكن للأزمات أيضاً أن تتحول إلى فرصة لإظهار قوة العلامة ومصداقيتها عبر المبادرات الإصلاحية والتعامل الإنساني. </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60962">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65863" y="872505"/>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الأزمة الاتصالية</a:t>
            </a:r>
          </a:p>
        </p:txBody>
      </p:sp>
      <p:sp>
        <p:nvSpPr>
          <p:cNvPr id="48" name="TextBox 47"/>
          <p:cNvSpPr txBox="1"/>
          <p:nvPr/>
        </p:nvSpPr>
        <p:spPr>
          <a:xfrm>
            <a:off x="626140" y="1622231"/>
            <a:ext cx="10740360" cy="5238357"/>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الأزمة هي حدث مفاجئ يهدد صورة العلامة وثقة الجمهور، وقد تنشأ نتيجة أخطاء داخلية، أو أحداث خارجية غير متوقعة، أو انتقادات حادة من العملاء ووسائل الإعلام. الاستعداد المسبق يُعد العامل الحاسم في تقليل الأضرار المحتملة، إذ يتيح للعلامة التخطيط لاستجابة سريعة ومنسقة. فالاستجابة الفورية والواضحة تعتبر أداة إنقاذ أساسية، كما أن التحرك بشكل منظم يقلل من الارتباك ويحافظ على مصداقية الشركة ويظهر التزامها تجاه جمهورها في مواجهة التحديات.</a:t>
            </a:r>
          </a:p>
          <a:p>
            <a:pPr algn="just" defTabSz="344488" rtl="1">
              <a:lnSpc>
                <a:spcPct val="200000"/>
              </a:lnSpc>
              <a:spcAft>
                <a:spcPts val="800"/>
              </a:spcAft>
              <a:tabLst>
                <a:tab pos="285750" algn="l"/>
              </a:tabLst>
            </a:pPr>
            <a:r>
              <a:rPr lang="ar-SY" sz="2000" b="1" u="sng" dirty="0"/>
              <a:t>مثال:</a:t>
            </a:r>
            <a:r>
              <a:rPr lang="ar-SY" sz="2000" dirty="0"/>
              <a:t> واجهت (</a:t>
            </a:r>
            <a:r>
              <a:rPr lang="en-US" sz="2000" dirty="0"/>
              <a:t>Samsung</a:t>
            </a:r>
            <a:r>
              <a:rPr lang="ar-SY" sz="2000" dirty="0"/>
              <a:t>) أزمة أجهزة (</a:t>
            </a:r>
            <a:r>
              <a:rPr lang="en-US" sz="2000" dirty="0"/>
              <a:t>Galaxy Note 7</a:t>
            </a:r>
            <a:r>
              <a:rPr lang="ar-SY" sz="2000" dirty="0"/>
              <a:t>) عندما تبين وجود خطر انفجار البطاريات، فقامت بإيقاف الإنتاج وسحب الأجهزة فوراً مع إطلاق حملة إعلامية توضح الحلول، مما ساعد على حماية العملاء واستعادة ثقة الجمهور تدريجياً.</a:t>
            </a:r>
          </a:p>
          <a:p>
            <a:pPr algn="just" defTabSz="344488" rtl="1">
              <a:lnSpc>
                <a:spcPct val="200000"/>
              </a:lnSpc>
              <a:spcAft>
                <a:spcPts val="800"/>
              </a:spcAft>
              <a:tabLst>
                <a:tab pos="285750" algn="l"/>
              </a:tabLst>
            </a:pPr>
            <a:r>
              <a:rPr lang="ar-SY" sz="2000" b="1" dirty="0"/>
              <a:t>رابط موقع الشركة: </a:t>
            </a:r>
            <a:r>
              <a:rPr lang="en-US" sz="2000" b="1" dirty="0">
                <a:hlinkClick r:id="rId2"/>
              </a:rPr>
              <a:t>https://www.samsung.com/</a:t>
            </a:r>
            <a:endParaRPr lang="ar-SY" sz="2000" b="1" dirty="0"/>
          </a:p>
          <a:p>
            <a:pPr algn="just" defTabSz="344488" rtl="1">
              <a:lnSpc>
                <a:spcPct val="200000"/>
              </a:lnSpc>
              <a:spcAft>
                <a:spcPts val="800"/>
              </a:spcAft>
              <a:tabLst>
                <a:tab pos="285750" algn="l"/>
              </a:tabLst>
            </a:pPr>
            <a:endParaRPr lang="en-US"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5362" name="Picture 2">
            <a:extLst>
              <a:ext uri="{FF2B5EF4-FFF2-40B4-BE49-F238E27FC236}">
                <a16:creationId xmlns:a16="http://schemas.microsoft.com/office/drawing/2014/main" id="{48522AD8-7331-4D75-B85D-0DAB819EBE2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3152" y="5427387"/>
            <a:ext cx="3048410" cy="467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1279024"/>
      </p:ext>
    </p:extLst>
  </p:cSld>
  <p:clrMapOvr>
    <a:masterClrMapping/>
  </p:clrMapOvr>
  <mc:AlternateContent xmlns:mc="http://schemas.openxmlformats.org/markup-compatibility/2006" xmlns:p14="http://schemas.microsoft.com/office/powerpoint/2010/main">
    <mc:Choice Requires="p14">
      <p:transition p14:dur="10" advTm="210728"/>
    </mc:Choice>
    <mc:Fallback xmlns="">
      <p:transition advTm="21072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57708"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أهمية التخطيط المسبق للأزمات</a:t>
            </a:r>
          </a:p>
        </p:txBody>
      </p:sp>
      <p:sp>
        <p:nvSpPr>
          <p:cNvPr id="48" name="TextBox 47"/>
          <p:cNvSpPr txBox="1"/>
          <p:nvPr/>
        </p:nvSpPr>
        <p:spPr>
          <a:xfrm>
            <a:off x="825500" y="1764703"/>
            <a:ext cx="10541000" cy="4613507"/>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يشير إعداد “خطة اتصال أزمة” إلى أهمية التحضير المسبق لضمان سرعة الاستجابة وفاعليتها. تتضمن الخطة تحديد المتحدث الرسمي، صياغة الرسائل الأساسية، وتدريب الفرق الإعلامية على التعامل مع المواقف الطارئة. غياب التخطيط يؤدي إلى تضارب في التصريحات وفقدان السيطرة على تدفق المعلومات، مما يزيد من تأثير الأزمة ويضعف مصداقية العلامة أمام الجمهور.</a:t>
            </a:r>
          </a:p>
          <a:p>
            <a:pPr algn="just" defTabSz="344488" rtl="1">
              <a:lnSpc>
                <a:spcPct val="200000"/>
              </a:lnSpc>
              <a:spcAft>
                <a:spcPts val="800"/>
              </a:spcAft>
              <a:tabLst>
                <a:tab pos="285750" algn="l"/>
              </a:tabLst>
            </a:pPr>
            <a:r>
              <a:rPr lang="ar-SY" sz="2000" b="1" u="sng" dirty="0"/>
              <a:t>مثال</a:t>
            </a:r>
            <a:r>
              <a:rPr lang="ar-SY" sz="2000" dirty="0"/>
              <a:t>: خلال أزمة منتجاتها عام 2013، تمكنت (</a:t>
            </a:r>
            <a:r>
              <a:rPr lang="en-US" sz="2000" dirty="0"/>
              <a:t>KFC UK </a:t>
            </a:r>
            <a:r>
              <a:rPr lang="ar-SY" sz="2000" dirty="0"/>
              <a:t>) من الحد من الخسائر بسرعة بفضل جاهزية فريقها الاتصالي، الذي تعامل بشكل منسق مع الإعلام والعملاء لضمان توضيح الحقائق وحماية سمعة العلامة.</a:t>
            </a:r>
          </a:p>
          <a:p>
            <a:pPr algn="just" defTabSz="344488" rtl="1">
              <a:lnSpc>
                <a:spcPct val="200000"/>
              </a:lnSpc>
              <a:spcAft>
                <a:spcPts val="800"/>
              </a:spcAft>
              <a:tabLst>
                <a:tab pos="285750" algn="l"/>
              </a:tabLst>
            </a:pPr>
            <a:r>
              <a:rPr lang="ar-SY" sz="2000" b="1" dirty="0"/>
              <a:t>رابط موقع الشركة: </a:t>
            </a:r>
            <a:r>
              <a:rPr lang="en-US" sz="2000" dirty="0">
                <a:hlinkClick r:id="rId2"/>
              </a:rPr>
              <a:t>https://www.kfc.com/</a:t>
            </a:r>
            <a:endParaRPr lang="ar-SY" sz="2000" dirty="0"/>
          </a:p>
          <a:p>
            <a:pPr algn="just" defTabSz="344488" rtl="1">
              <a:lnSpc>
                <a:spcPct val="200000"/>
              </a:lnSpc>
              <a:spcAft>
                <a:spcPts val="800"/>
              </a:spcAft>
              <a:tabLst>
                <a:tab pos="285750" algn="l"/>
              </a:tabLst>
            </a:pPr>
            <a:endParaRPr lang="ar-SY"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2" name="Picture 1">
            <a:extLst>
              <a:ext uri="{FF2B5EF4-FFF2-40B4-BE49-F238E27FC236}">
                <a16:creationId xmlns:a16="http://schemas.microsoft.com/office/drawing/2014/main" id="{63EF5B99-CC38-4D2C-BA17-46D8DE334C66}"/>
              </a:ext>
            </a:extLst>
          </p:cNvPr>
          <p:cNvPicPr>
            <a:picLocks noChangeAspect="1"/>
          </p:cNvPicPr>
          <p:nvPr/>
        </p:nvPicPr>
        <p:blipFill>
          <a:blip r:embed="rId4"/>
          <a:stretch>
            <a:fillRect/>
          </a:stretch>
        </p:blipFill>
        <p:spPr>
          <a:xfrm>
            <a:off x="933655" y="4335872"/>
            <a:ext cx="2867025" cy="1590675"/>
          </a:xfrm>
          <a:prstGeom prst="rect">
            <a:avLst/>
          </a:prstGeom>
        </p:spPr>
      </p:pic>
    </p:spTree>
    <p:extLst>
      <p:ext uri="{BB962C8B-B14F-4D97-AF65-F5344CB8AC3E}">
        <p14:creationId xmlns:p14="http://schemas.microsoft.com/office/powerpoint/2010/main" val="2714129443"/>
      </p:ext>
    </p:extLst>
  </p:cSld>
  <p:clrMapOvr>
    <a:masterClrMapping/>
  </p:clrMapOvr>
  <mc:AlternateContent xmlns:mc="http://schemas.openxmlformats.org/markup-compatibility/2006" xmlns:p14="http://schemas.microsoft.com/office/powerpoint/2010/main">
    <mc:Choice Requires="p14">
      <p:transition p14:dur="10" advTm="211966"/>
    </mc:Choice>
    <mc:Fallback xmlns="">
      <p:transition advTm="2119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52383" y="931456"/>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الاستجابة المتوازنة أثناء الأزمة</a:t>
            </a:r>
          </a:p>
        </p:txBody>
      </p:sp>
      <p:sp>
        <p:nvSpPr>
          <p:cNvPr id="48" name="TextBox 47"/>
          <p:cNvSpPr txBox="1"/>
          <p:nvPr/>
        </p:nvSpPr>
        <p:spPr>
          <a:xfrm>
            <a:off x="825500" y="1474873"/>
            <a:ext cx="10541000" cy="5346144"/>
          </a:xfrm>
          <a:prstGeom prst="rect">
            <a:avLst/>
          </a:prstGeom>
          <a:noFill/>
        </p:spPr>
        <p:txBody>
          <a:bodyPr wrap="square" rtlCol="0">
            <a:spAutoFit/>
          </a:bodyPr>
          <a:lstStyle/>
          <a:p>
            <a:pPr algn="just" rtl="1">
              <a:lnSpc>
                <a:spcPct val="250000"/>
              </a:lnSpc>
            </a:pPr>
            <a:r>
              <a:rPr lang="ar-SY" sz="2000" dirty="0"/>
              <a:t>● يجب أن تكون الاستجابة للأزمة فورية ولكن متوازنة وغير انفعالية، مع استخدام لغة مسؤولة تركز على الحلول بدل التبريرات. الصمت الطويل قد يُفسَّر كإدانة، بينما التسرع العشوائي قد يزيد الضرر ويؤدي إلى فقدان السيطرة على الأزمة. كما يساهم توجيه الرسائل بشكل واضح ومنسق في تهدئة الجمهور وحماية سمعة العلامة على المدى الطويل.</a:t>
            </a:r>
          </a:p>
          <a:p>
            <a:pPr algn="just" rtl="1">
              <a:lnSpc>
                <a:spcPct val="250000"/>
              </a:lnSpc>
            </a:pPr>
            <a:r>
              <a:rPr lang="ar-SY" sz="2000" b="1" u="sng" dirty="0"/>
              <a:t>مثال</a:t>
            </a:r>
            <a:r>
              <a:rPr lang="ar-SY" sz="2000" dirty="0"/>
              <a:t>: تعاملت (</a:t>
            </a:r>
            <a:r>
              <a:rPr lang="en-US" sz="2000" dirty="0"/>
              <a:t>Nestlé</a:t>
            </a:r>
            <a:r>
              <a:rPr lang="ar-SY" sz="2000" dirty="0"/>
              <a:t>) مع أزمة منتجات مغشوشة في بعض الأسواق بإعلان فوري عن سحب المنتجات المتأثرة وشرح الإجراءات التصحيحية، ما ساعد على تهدئة العملاء وحماية سمعة العلامة.</a:t>
            </a:r>
          </a:p>
          <a:p>
            <a:pPr algn="just" rtl="1">
              <a:lnSpc>
                <a:spcPct val="250000"/>
              </a:lnSpc>
            </a:pPr>
            <a:r>
              <a:rPr lang="ar-SY" sz="2000" b="1" dirty="0">
                <a:latin typeface="Times New Roman" panose="02020603050405020304" pitchFamily="18" charset="0"/>
              </a:rPr>
              <a:t>رابط موقع الشركة: </a:t>
            </a:r>
            <a:r>
              <a:rPr lang="en-US" sz="2000" b="1" dirty="0">
                <a:latin typeface="Times New Roman" panose="02020603050405020304" pitchFamily="18" charset="0"/>
                <a:hlinkClick r:id="rId3"/>
              </a:rPr>
              <a:t>https://www.nestle.com/</a:t>
            </a:r>
            <a:endParaRPr lang="ar-SY" sz="2000" b="1" dirty="0">
              <a:latin typeface="Times New Roman" panose="02020603050405020304" pitchFamily="18" charset="0"/>
            </a:endParaRPr>
          </a:p>
          <a:p>
            <a:pPr algn="just" rtl="1">
              <a:lnSpc>
                <a:spcPct val="25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6386" name="Picture 2" descr="Nestlé | Better Buildings Initiative">
            <a:extLst>
              <a:ext uri="{FF2B5EF4-FFF2-40B4-BE49-F238E27FC236}">
                <a16:creationId xmlns:a16="http://schemas.microsoft.com/office/drawing/2014/main" id="{7B16E2CD-18C1-4135-87BE-5B15EF32480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48126" y="4434348"/>
            <a:ext cx="1532680" cy="1567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6775337"/>
      </p:ext>
    </p:extLst>
  </p:cSld>
  <p:clrMapOvr>
    <a:masterClrMapping/>
  </p:clrMapOvr>
  <mc:AlternateContent xmlns:mc="http://schemas.openxmlformats.org/markup-compatibility/2006" xmlns:p14="http://schemas.microsoft.com/office/powerpoint/2010/main">
    <mc:Choice Requires="p14">
      <p:transition p14:dur="10" advTm="149644"/>
    </mc:Choice>
    <mc:Fallback xmlns="">
      <p:transition advTm="14964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7237" y="931455"/>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دور الإعلام الرقمي في الأزمات</a:t>
            </a:r>
          </a:p>
        </p:txBody>
      </p:sp>
      <p:sp>
        <p:nvSpPr>
          <p:cNvPr id="48" name="TextBox 47"/>
          <p:cNvSpPr txBox="1"/>
          <p:nvPr/>
        </p:nvSpPr>
        <p:spPr>
          <a:xfrm>
            <a:off x="825500" y="1747516"/>
            <a:ext cx="10541000" cy="6769610"/>
          </a:xfrm>
          <a:prstGeom prst="rect">
            <a:avLst/>
          </a:prstGeom>
          <a:noFill/>
        </p:spPr>
        <p:txBody>
          <a:bodyPr wrap="square" rtlCol="0">
            <a:spAutoFit/>
          </a:bodyPr>
          <a:lstStyle/>
          <a:p>
            <a:pPr algn="just" rtl="1">
              <a:lnSpc>
                <a:spcPct val="200000"/>
              </a:lnSpc>
            </a:pPr>
            <a:r>
              <a:rPr lang="ar-SY" sz="2000" dirty="0"/>
              <a:t>أصبح الإعلام الاجتماعي أداة رئيسية في إدارة الأزمات، حيث يتيح التواصل المباشر مع الجمهور ونقل الحقائق بسرعة وشفافية. يمكن للعلامات استخدام هذه الوسائل لتوضيح موقفها، تقديم التحديثات الفورية، والرد على المخاوف بشكل فعال. ومع ذلك، فإن الاستخدام الخاطئ أو المتهور لهذه المنصات قد يفاقم الأزمة ويؤثر سلباً على سمعة العلامة وثقة العملاء.</a:t>
            </a:r>
          </a:p>
          <a:p>
            <a:pPr algn="just" rtl="1">
              <a:lnSpc>
                <a:spcPct val="200000"/>
              </a:lnSpc>
            </a:pPr>
            <a:r>
              <a:rPr lang="ar-SY" sz="2000" b="1" u="sng" dirty="0"/>
              <a:t>مثال</a:t>
            </a:r>
            <a:r>
              <a:rPr lang="ar-SY" sz="2000" dirty="0"/>
              <a:t>: استخدمت شركة (</a:t>
            </a:r>
            <a:r>
              <a:rPr lang="en-US" sz="2000" dirty="0"/>
              <a:t>Oreo</a:t>
            </a:r>
            <a:r>
              <a:rPr lang="ar-SY" sz="2000" dirty="0"/>
              <a:t>)</a:t>
            </a:r>
            <a:r>
              <a:rPr lang="en-US" sz="2000" dirty="0"/>
              <a:t>، </a:t>
            </a:r>
            <a:r>
              <a:rPr lang="ar-SY" sz="2000" dirty="0"/>
              <a:t>شركة صناعة البسكويت والوجبات الخفيفة، وسائل التواصل الاجتماعي بسرعة أثناء انقطاع التيار الكهربائي في إحدى مباريات السوبر بول، بنشر تغريدات مبتكرة وفورية تعكس موقف العلامة، </a:t>
            </a:r>
          </a:p>
          <a:p>
            <a:pPr algn="just" rtl="1">
              <a:lnSpc>
                <a:spcPct val="200000"/>
              </a:lnSpc>
            </a:pPr>
            <a:r>
              <a:rPr lang="ar-SY" sz="2000" dirty="0"/>
              <a:t>مما عزز تفاعل الجمهور وحافظ على صورتها الإيجابية أثناء الأزمة.</a:t>
            </a:r>
          </a:p>
          <a:p>
            <a:pPr algn="just" rtl="1">
              <a:lnSpc>
                <a:spcPct val="200000"/>
              </a:lnSpc>
            </a:pPr>
            <a:r>
              <a:rPr lang="ar-SY" sz="2000" dirty="0"/>
              <a:t>رابط موقع الشركة: </a:t>
            </a:r>
            <a:r>
              <a:rPr lang="en-US" sz="2000" dirty="0">
                <a:hlinkClick r:id="rId3"/>
              </a:rPr>
              <a:t>https://www.oreo.com/</a:t>
            </a:r>
            <a:endParaRPr lang="ar-SY" sz="2000" dirty="0"/>
          </a:p>
          <a:p>
            <a:pPr algn="just" rtl="1">
              <a:lnSpc>
                <a:spcPct val="200000"/>
              </a:lnSpc>
            </a:pPr>
            <a:endParaRPr lang="ar-SY" sz="2000" dirty="0"/>
          </a:p>
          <a:p>
            <a:pPr algn="just" rtl="1">
              <a:lnSpc>
                <a:spcPct val="200000"/>
              </a:lnSpc>
            </a:pPr>
            <a:endParaRPr lang="ar-SY" sz="2000" dirty="0"/>
          </a:p>
          <a:p>
            <a:pPr algn="just" rtl="1">
              <a:lnSpc>
                <a:spcPct val="200000"/>
              </a:lnSpc>
            </a:pPr>
            <a:endParaRPr lang="ar-SY" sz="2000" dirty="0"/>
          </a:p>
          <a:p>
            <a:pPr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7412" name="Picture 4" descr="OREO Chocolate Sandwich Cookies ...">
            <a:extLst>
              <a:ext uri="{FF2B5EF4-FFF2-40B4-BE49-F238E27FC236}">
                <a16:creationId xmlns:a16="http://schemas.microsoft.com/office/drawing/2014/main" id="{F2AEA244-543F-45FA-BBA9-8BF8C6662F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2568" y="4167610"/>
            <a:ext cx="1878955" cy="187895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54037532"/>
      </p:ext>
    </p:extLst>
  </p:cSld>
  <p:clrMapOvr>
    <a:masterClrMapping/>
  </p:clrMapOvr>
  <mc:AlternateContent xmlns:mc="http://schemas.openxmlformats.org/markup-compatibility/2006" xmlns:p14="http://schemas.microsoft.com/office/powerpoint/2010/main">
    <mc:Choice Requires="p14">
      <p:transition p14:dur="10" advTm="181250"/>
    </mc:Choice>
    <mc:Fallback xmlns="">
      <p:transition advTm="18125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20355" y="931456"/>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تحويل الأزمة إلى فرصة</a:t>
            </a:r>
          </a:p>
        </p:txBody>
      </p:sp>
      <p:sp>
        <p:nvSpPr>
          <p:cNvPr id="48" name="TextBox 47"/>
          <p:cNvSpPr txBox="1"/>
          <p:nvPr/>
        </p:nvSpPr>
        <p:spPr>
          <a:xfrm>
            <a:off x="825500" y="1789161"/>
            <a:ext cx="10541000" cy="4461286"/>
          </a:xfrm>
          <a:prstGeom prst="rect">
            <a:avLst/>
          </a:prstGeom>
          <a:noFill/>
        </p:spPr>
        <p:txBody>
          <a:bodyPr wrap="square" rtlCol="0">
            <a:spAutoFit/>
          </a:bodyPr>
          <a:lstStyle/>
          <a:p>
            <a:pPr algn="just" rtl="1">
              <a:lnSpc>
                <a:spcPct val="250000"/>
              </a:lnSpc>
            </a:pPr>
            <a:r>
              <a:rPr lang="ar-SY" sz="2000" dirty="0"/>
              <a:t>العلامات الذكية تعتبر الأزمة اختباراً لقوتها الاتصالية، إذ تكشف عن مدى جاهزيتها وقدرتها على إدارة المواقف الصعبة. عبر التعامل الإنساني والمبادرات الإصلاحية، يمكن تحويل الأزمة إلى رصيد إيجابي يعزز ثقة الجمهور وولائه. فالجمهور يتذكر العلامات التي تتصرف بمسؤولية، ويصبح أكثر استعداداً لدعمها مستقبلياً.</a:t>
            </a:r>
          </a:p>
          <a:p>
            <a:pPr algn="just" rtl="1">
              <a:lnSpc>
                <a:spcPct val="250000"/>
              </a:lnSpc>
            </a:pPr>
            <a:r>
              <a:rPr lang="ar-SY" sz="2000" b="1" u="sng" dirty="0"/>
              <a:t>مثال</a:t>
            </a:r>
            <a:r>
              <a:rPr lang="ar-SY" sz="2000" dirty="0"/>
              <a:t>: شركة (</a:t>
            </a:r>
            <a:r>
              <a:rPr lang="en-US" sz="2000" dirty="0"/>
              <a:t>Target</a:t>
            </a:r>
            <a:r>
              <a:rPr lang="ar-SY" sz="2000" dirty="0"/>
              <a:t>)</a:t>
            </a:r>
            <a:r>
              <a:rPr lang="en-US" sz="2000" dirty="0"/>
              <a:t>، </a:t>
            </a:r>
            <a:r>
              <a:rPr lang="ar-SY" sz="2000" dirty="0"/>
              <a:t>المتخصصة في تجارة التجزئة وبيع السلع الاستهلاكية، أطلقت حملة تثقيفية للأمن </a:t>
            </a:r>
            <a:endParaRPr lang="en-US" sz="2000" dirty="0"/>
          </a:p>
          <a:p>
            <a:pPr algn="just" rtl="1">
              <a:lnSpc>
                <a:spcPct val="250000"/>
              </a:lnSpc>
            </a:pPr>
            <a:r>
              <a:rPr lang="ar-SY" sz="2000" dirty="0"/>
              <a:t>الإلكتروني بعد تسريب بيانات عملائها، مما عزز صورتها كعلامة مسؤولة تحمي معلومات العملاء وتستعيد ثقتهم تدريجياً.</a:t>
            </a:r>
          </a:p>
          <a:p>
            <a:pPr algn="just" rtl="1">
              <a:lnSpc>
                <a:spcPct val="200000"/>
              </a:lnSpc>
            </a:pP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94915" y="639506"/>
            <a:ext cx="138393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5C6F8D20-E724-4E28-94A6-9DF80457019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8434" name="Picture 2" descr="Kids Fashion Clip Art PNG Transparent ...">
            <a:extLst>
              <a:ext uri="{FF2B5EF4-FFF2-40B4-BE49-F238E27FC236}">
                <a16:creationId xmlns:a16="http://schemas.microsoft.com/office/drawing/2014/main" id="{98E41817-2DB1-4114-A0FF-6D59E6B1CC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4387" y="3429000"/>
            <a:ext cx="1602504" cy="160250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96249648"/>
      </p:ext>
    </p:extLst>
  </p:cSld>
  <p:clrMapOvr>
    <a:masterClrMapping/>
  </p:clrMapOvr>
  <mc:AlternateContent xmlns:mc="http://schemas.openxmlformats.org/markup-compatibility/2006" xmlns:p14="http://schemas.microsoft.com/office/powerpoint/2010/main">
    <mc:Choice Requires="p14">
      <p:transition p14:dur="10" advTm="134146"/>
    </mc:Choice>
    <mc:Fallback xmlns="">
      <p:transition advTm="13414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6000" y="721876"/>
            <a:ext cx="4570482"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الخامس</a:t>
            </a:r>
          </a:p>
          <a:p>
            <a:pPr algn="ctr" rtl="1"/>
            <a:r>
              <a:rPr lang="ar-SY" sz="2600" dirty="0">
                <a:solidFill>
                  <a:srgbClr val="00B0F0"/>
                </a:solidFill>
                <a:latin typeface="Alexandria" charset="0"/>
                <a:cs typeface="Alexandria" charset="0"/>
              </a:rPr>
              <a:t>دراسات حالة لعلامات نجحت أو فشلت </a:t>
            </a:r>
            <a:endParaRPr lang="en-US" sz="2600" dirty="0">
              <a:solidFill>
                <a:srgbClr val="00B0F0"/>
              </a:solidFill>
              <a:latin typeface="Alexandria" charset="0"/>
              <a:cs typeface="Alexandria" charset="0"/>
            </a:endParaRPr>
          </a:p>
          <a:p>
            <a:pPr algn="ctr" rtl="1"/>
            <a:r>
              <a:rPr lang="ar-SY" sz="2600" dirty="0">
                <a:solidFill>
                  <a:srgbClr val="00B0F0"/>
                </a:solidFill>
                <a:latin typeface="Alexandria" charset="0"/>
                <a:cs typeface="Alexandria" charset="0"/>
              </a:rPr>
              <a:t>في إدارة اتصالاتها</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2BFC2CB8-6F20-4966-AA78-9E16471FF14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extLst>
      <p:ext uri="{BB962C8B-B14F-4D97-AF65-F5344CB8AC3E}">
        <p14:creationId xmlns:p14="http://schemas.microsoft.com/office/powerpoint/2010/main" val="1278360502"/>
      </p:ext>
    </p:extLst>
  </p:cSld>
  <p:clrMapOvr>
    <a:masterClrMapping/>
  </p:clrMapOvr>
  <mc:AlternateContent xmlns:mc="http://schemas.openxmlformats.org/markup-compatibility/2006" xmlns:p14="http://schemas.microsoft.com/office/powerpoint/2010/main">
    <mc:Choice Requires="p14">
      <p:transition spd="slow" p14:dur="2000" advTm="13561"/>
    </mc:Choice>
    <mc:Fallback xmlns="">
      <p:transition spd="slow" advTm="135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21502" y="1305794"/>
            <a:ext cx="4865639" cy="4659289"/>
          </a:xfrm>
          <a:prstGeom prst="rect">
            <a:avLst/>
          </a:prstGeom>
        </p:spPr>
        <p:txBody>
          <a:bodyPr wrap="square">
            <a:spAutoFit/>
          </a:bodyPr>
          <a:lstStyle/>
          <a:p>
            <a:pPr algn="just" rtl="1">
              <a:lnSpc>
                <a:spcPct val="150000"/>
              </a:lnSpc>
            </a:pPr>
            <a:r>
              <a:rPr lang="ar-SY" sz="2000" dirty="0"/>
              <a:t>تلعب إدارة الاتصالات دوراً حاسماً في نجاح العلامات التجارية أو فشلها، حيث تحدد قدرة الشركة على الحفاظ على سمعتها وثقة جمهورها. تكشف دراسة حالات حقيقية كيف يمكن للقرارات الاستراتيجية والتصرفات اليومية أن تؤثر بشكل مباشر على تصور العملاء للعلامة. بعض العلامات نجحت في تحويل التحديات إلى فرص لتعزيز صورتها، بينما واجهت علامات أخرى تراجعاً في الثقة بسبب سوء إدارة الأزمات أو التناقض بين الرسائل والسلوك الفعلي. دراسة هذه الحالات تساعد على فهم العوامل التي تصنع الفارق بين العلامة القوية والضعيفة. </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9D585F6C-E57A-49D7-807E-AF19E01AABF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extLst>
      <p:ext uri="{BB962C8B-B14F-4D97-AF65-F5344CB8AC3E}">
        <p14:creationId xmlns:p14="http://schemas.microsoft.com/office/powerpoint/2010/main" val="311705119"/>
      </p:ext>
    </p:extLst>
  </p:cSld>
  <p:clrMapOvr>
    <a:masterClrMapping/>
  </p:clrMapOvr>
  <p:transition spd="slow" advTm="59963">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28049" y="952540"/>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Apple</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627614"/>
            <a:ext cx="10541000" cy="4307077"/>
          </a:xfrm>
          <a:prstGeom prst="rect">
            <a:avLst/>
          </a:prstGeom>
          <a:noFill/>
        </p:spPr>
        <p:txBody>
          <a:bodyPr wrap="square" rtlCol="0">
            <a:spAutoFit/>
          </a:bodyPr>
          <a:lstStyle/>
          <a:p>
            <a:pPr algn="just" rtl="1">
              <a:lnSpc>
                <a:spcPct val="200000"/>
              </a:lnSpc>
            </a:pPr>
            <a:r>
              <a:rPr lang="ar-SY" sz="2000" dirty="0"/>
              <a:t>تُعد (</a:t>
            </a:r>
            <a:r>
              <a:rPr lang="en-US" sz="2000" dirty="0"/>
              <a:t>Apple</a:t>
            </a:r>
            <a:r>
              <a:rPr lang="ar-SY" sz="2000" dirty="0"/>
              <a:t>) شركة عالمية متخصصة في الإلكترونيات الاستهلاكية والبرمجيات، وتشتهر بإطلاق منتجات مبتكرة مثل (</a:t>
            </a:r>
            <a:r>
              <a:rPr lang="en-US" sz="2000" dirty="0"/>
              <a:t>iPhone</a:t>
            </a:r>
            <a:r>
              <a:rPr lang="ar-SY" sz="2000" dirty="0"/>
              <a:t>).</a:t>
            </a:r>
            <a:r>
              <a:rPr lang="en-US" sz="2000" dirty="0"/>
              <a:t> </a:t>
            </a:r>
            <a:r>
              <a:rPr lang="ar-SY" sz="2000" dirty="0"/>
              <a:t>تعتمد الشركة استراتيجية اتصالات متكاملة تشمل الإعلانات الإبداعية، الحملات الرقمية، الأحداث الحية لإطلاق المنتجات، والتواصل المباشر مع العملاء عبر وسائل الإعلام الاجتماعية والمتاجر. </a:t>
            </a:r>
          </a:p>
          <a:p>
            <a:pPr algn="just" rtl="1">
              <a:lnSpc>
                <a:spcPct val="200000"/>
              </a:lnSpc>
            </a:pPr>
            <a:r>
              <a:rPr lang="ar-SY" sz="2000" dirty="0"/>
              <a:t>كما تحافظ على اتساق رسائلها وقيمها عبر جميع القنوات، ما يعزز تجربة العميل ويقوي الهوية المؤسسية. إضافةً إلى ذلك، تولي (</a:t>
            </a:r>
            <a:r>
              <a:rPr lang="en-US" sz="2000" dirty="0"/>
              <a:t>Apple</a:t>
            </a:r>
            <a:r>
              <a:rPr lang="ar-SY" sz="2000" dirty="0"/>
              <a:t>) اهتماماً كبيراً لتجربة المستخدم في كل نقطة تواصل، سواء عبر المواقع الإلكترونية أو المتاجر الفعلية، لضمان شعور العملاء بالتميز والانتماء. كما تستثمر في سرد قصصي جذاب يربط المنتجات بقيم العلامة، </a:t>
            </a:r>
          </a:p>
          <a:p>
            <a:pPr algn="just" rtl="1">
              <a:lnSpc>
                <a:spcPct val="200000"/>
              </a:lnSpc>
            </a:pPr>
            <a:r>
              <a:rPr lang="ar-SY" sz="2000" dirty="0"/>
              <a:t>ما يزيد من التفاعل العاطفي مع العملاء. </a:t>
            </a: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B9AEF2BA-28D4-45F6-9376-14308F762F9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19458" name="Picture 2" descr="Apple - YouTube">
            <a:extLst>
              <a:ext uri="{FF2B5EF4-FFF2-40B4-BE49-F238E27FC236}">
                <a16:creationId xmlns:a16="http://schemas.microsoft.com/office/drawing/2014/main" id="{184137E9-B242-4A19-A740-BD652121EC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2205" y="4725061"/>
            <a:ext cx="1285415" cy="128541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84186425"/>
      </p:ext>
    </p:extLst>
  </p:cSld>
  <p:clrMapOvr>
    <a:masterClrMapping/>
  </p:clrMapOvr>
  <mc:AlternateContent xmlns:mc="http://schemas.openxmlformats.org/markup-compatibility/2006" xmlns:p14="http://schemas.microsoft.com/office/powerpoint/2010/main">
    <mc:Choice Requires="p14">
      <p:transition p14:dur="10" advTm="155613"/>
    </mc:Choice>
    <mc:Fallback xmlns="">
      <p:transition advTm="15561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61360" y="1667753"/>
            <a:ext cx="10541000" cy="4367286"/>
          </a:xfrm>
          <a:prstGeom prst="rect">
            <a:avLst/>
          </a:prstGeom>
          <a:noFill/>
        </p:spPr>
        <p:txBody>
          <a:bodyPr wrap="square" rtlCol="0">
            <a:spAutoFit/>
          </a:bodyPr>
          <a:lstStyle/>
          <a:p>
            <a:pPr algn="just" rtl="1">
              <a:lnSpc>
                <a:spcPct val="200000"/>
              </a:lnSpc>
            </a:pPr>
            <a:r>
              <a:rPr lang="ar-SY" sz="2200" b="1" dirty="0"/>
              <a:t>أسباب النجاح:</a:t>
            </a:r>
          </a:p>
          <a:p>
            <a:pPr algn="just" rtl="1">
              <a:lnSpc>
                <a:spcPct val="200000"/>
              </a:lnSpc>
            </a:pPr>
            <a:r>
              <a:rPr lang="ar-SY" sz="2000" dirty="0"/>
              <a:t>أدى هذا الأسلوب إلى نجاح (</a:t>
            </a:r>
            <a:r>
              <a:rPr lang="en-US" sz="2000" dirty="0"/>
              <a:t>Apple</a:t>
            </a:r>
            <a:r>
              <a:rPr lang="ar-SY" sz="2000" dirty="0"/>
              <a:t>) في إدارة اتصالاتها، ويمكن تلخيص الأسباب فيما يلي:</a:t>
            </a:r>
          </a:p>
          <a:p>
            <a:pPr marL="342900" indent="-342900" algn="just" rtl="1">
              <a:lnSpc>
                <a:spcPct val="200000"/>
              </a:lnSpc>
              <a:buFont typeface="Arial" panose="020B0604020202020204" pitchFamily="34" charset="0"/>
              <a:buChar char="•"/>
            </a:pPr>
            <a:r>
              <a:rPr lang="ar-SY" sz="2000" dirty="0"/>
              <a:t>اتساق الرسائل عبر جميع القنوات التسويقية والإعلانية.</a:t>
            </a:r>
          </a:p>
          <a:p>
            <a:pPr marL="342900" indent="-342900" algn="just" rtl="1">
              <a:lnSpc>
                <a:spcPct val="200000"/>
              </a:lnSpc>
              <a:buFont typeface="Arial" panose="020B0604020202020204" pitchFamily="34" charset="0"/>
              <a:buChar char="•"/>
            </a:pPr>
            <a:r>
              <a:rPr lang="ar-SY" sz="2000" dirty="0"/>
              <a:t>استخدام حملات مبتكرة تثير اهتمام العملاء وتفاعلهم.</a:t>
            </a:r>
          </a:p>
          <a:p>
            <a:pPr marL="342900" indent="-342900" algn="just" rtl="1">
              <a:lnSpc>
                <a:spcPct val="200000"/>
              </a:lnSpc>
              <a:buFont typeface="Arial" panose="020B0604020202020204" pitchFamily="34" charset="0"/>
              <a:buChar char="•"/>
            </a:pPr>
            <a:r>
              <a:rPr lang="ar-SY" sz="2000" dirty="0"/>
              <a:t>التواصل المباشر مع العملاء عبر المتاجر ووسائل الإعلام الرقمية.</a:t>
            </a:r>
          </a:p>
          <a:p>
            <a:pPr marL="342900" indent="-342900" algn="just" rtl="1">
              <a:lnSpc>
                <a:spcPct val="200000"/>
              </a:lnSpc>
              <a:buFont typeface="Arial" panose="020B0604020202020204" pitchFamily="34" charset="0"/>
              <a:buChar char="•"/>
            </a:pPr>
            <a:r>
              <a:rPr lang="ar-SY" sz="2000" dirty="0"/>
              <a:t>بناء هوية علامة قوية تعكس قيم الابتكار والجودة.</a:t>
            </a:r>
          </a:p>
          <a:p>
            <a:pPr marL="342900" indent="-342900" algn="just" rtl="1">
              <a:lnSpc>
                <a:spcPct val="200000"/>
              </a:lnSpc>
              <a:buFont typeface="Arial" panose="020B0604020202020204" pitchFamily="34" charset="0"/>
              <a:buChar char="•"/>
            </a:pPr>
            <a:r>
              <a:rPr lang="ar-SY" sz="2000" dirty="0"/>
              <a:t>القدرة على خلق تجربة متكاملة للعميل تربط المنتج بالعلامة بشكل دائم.</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1D06406A-C92F-4A3C-A07C-E4862D23BF2D}"/>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20482" name="Picture 2" descr="Amazon.com: Apple iPhone 16, US Version ...">
            <a:extLst>
              <a:ext uri="{FF2B5EF4-FFF2-40B4-BE49-F238E27FC236}">
                <a16:creationId xmlns:a16="http://schemas.microsoft.com/office/drawing/2014/main" id="{4E050C32-D195-4FFF-AF1C-ADE3FFA560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1845" y="3300258"/>
            <a:ext cx="1924050" cy="23812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10353581"/>
      </p:ext>
    </p:extLst>
  </p:cSld>
  <p:clrMapOvr>
    <a:masterClrMapping/>
  </p:clrMapOvr>
  <mc:AlternateContent xmlns:mc="http://schemas.openxmlformats.org/markup-compatibility/2006" xmlns:p14="http://schemas.microsoft.com/office/powerpoint/2010/main">
    <mc:Choice Requires="p14">
      <p:transition p14:dur="10" advTm="134509"/>
    </mc:Choice>
    <mc:Fallback xmlns="">
      <p:transition advTm="13450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24875" y="949516"/>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PepsiCo</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913796" y="1785335"/>
            <a:ext cx="10541000" cy="3806940"/>
          </a:xfrm>
          <a:prstGeom prst="rect">
            <a:avLst/>
          </a:prstGeom>
          <a:noFill/>
        </p:spPr>
        <p:txBody>
          <a:bodyPr wrap="square" rtlCol="0">
            <a:spAutoFit/>
          </a:bodyPr>
          <a:lstStyle/>
          <a:p>
            <a:pPr algn="just" rtl="1">
              <a:lnSpc>
                <a:spcPct val="250000"/>
              </a:lnSpc>
            </a:pPr>
            <a:r>
              <a:rPr lang="ar-SY" sz="2000" dirty="0"/>
              <a:t>تُعد (</a:t>
            </a:r>
            <a:r>
              <a:rPr lang="en-US" sz="2000" dirty="0"/>
              <a:t>PepsiCo</a:t>
            </a:r>
            <a:r>
              <a:rPr lang="ar-SY" sz="2000" dirty="0"/>
              <a:t>) شركة عالمية متخصصة في المشروبات والوجبات الخفيفة. </a:t>
            </a:r>
          </a:p>
          <a:p>
            <a:pPr algn="just" rtl="1">
              <a:lnSpc>
                <a:spcPct val="250000"/>
              </a:lnSpc>
            </a:pPr>
            <a:r>
              <a:rPr lang="ar-SY" sz="2000" dirty="0"/>
              <a:t>في 2017، أطلقت حملة إعلانية تضم </a:t>
            </a:r>
            <a:r>
              <a:rPr lang="en-US" sz="2000" dirty="0"/>
              <a:t>Kendall Jenner، </a:t>
            </a:r>
            <a:r>
              <a:rPr lang="ar-SY" sz="2000" dirty="0"/>
              <a:t>هدفها التواصل مع الشباب وتسليط الضوء على قيم الوحدة والسلام. إلا أن الإعلان فشل في إيصال الرسالة، وتعرض لانتقادات واسعة على وسائل الإعلام الاجتماعية لأنه بدى متناقضاً مع الواقع، واعتُبر تبسيطاً لمشكلات اجتماعية حساسة. كما أن اختيار المشاهير للترويج دون مراعاة السياق </a:t>
            </a:r>
          </a:p>
          <a:p>
            <a:pPr algn="just" rtl="1">
              <a:lnSpc>
                <a:spcPct val="250000"/>
              </a:lnSpc>
            </a:pPr>
            <a:r>
              <a:rPr lang="ar-SY" sz="2000" dirty="0"/>
              <a:t>الاجتماعي أثار استياء الجمهور، ما أبرز ضعف دراسة تأثير الرسائل قبل الإطلاق. </a:t>
            </a: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92FC2BBB-2914-40AA-88B1-245AD1E44FC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21506" name="Picture 2" descr="Animal Welfare">
            <a:extLst>
              <a:ext uri="{FF2B5EF4-FFF2-40B4-BE49-F238E27FC236}">
                <a16:creationId xmlns:a16="http://schemas.microsoft.com/office/drawing/2014/main" id="{672F74A7-972B-4AFC-8450-CC160983D1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204" y="4383076"/>
            <a:ext cx="2952750" cy="15525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62196348"/>
      </p:ext>
    </p:extLst>
  </p:cSld>
  <p:clrMapOvr>
    <a:masterClrMapping/>
  </p:clrMapOvr>
  <mc:AlternateContent xmlns:mc="http://schemas.openxmlformats.org/markup-compatibility/2006" xmlns:p14="http://schemas.microsoft.com/office/powerpoint/2010/main">
    <mc:Choice Requires="p14">
      <p:transition p14:dur="10" advTm="169588"/>
    </mc:Choice>
    <mc:Fallback xmlns="">
      <p:transition advTm="16958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597456"/>
            <a:ext cx="10541000" cy="4368632"/>
          </a:xfrm>
          <a:prstGeom prst="rect">
            <a:avLst/>
          </a:prstGeom>
          <a:noFill/>
        </p:spPr>
        <p:txBody>
          <a:bodyPr wrap="square" rtlCol="0">
            <a:spAutoFit/>
          </a:bodyPr>
          <a:lstStyle/>
          <a:p>
            <a:pPr algn="just" rtl="1">
              <a:lnSpc>
                <a:spcPct val="200000"/>
              </a:lnSpc>
            </a:pPr>
            <a:r>
              <a:rPr lang="ar-SY" sz="2200" b="1" dirty="0"/>
              <a:t>أسباب الفشل:</a:t>
            </a:r>
          </a:p>
          <a:p>
            <a:pPr algn="just" rtl="1">
              <a:lnSpc>
                <a:spcPct val="200000"/>
              </a:lnSpc>
            </a:pPr>
            <a:r>
              <a:rPr lang="ar-SY" sz="2000" dirty="0"/>
              <a:t>أدت هذه الحملة إلى تراجع مصداقية العلامة مؤقتاً، ويمكن تلخيص أسباب الفشل فيما يلي:</a:t>
            </a:r>
          </a:p>
          <a:p>
            <a:pPr marL="342900" indent="-342900" algn="just" rtl="1">
              <a:lnSpc>
                <a:spcPct val="200000"/>
              </a:lnSpc>
              <a:buFont typeface="Arial" panose="020B0604020202020204" pitchFamily="34" charset="0"/>
              <a:buChar char="•"/>
            </a:pPr>
            <a:r>
              <a:rPr lang="ar-SY" sz="2000" dirty="0"/>
              <a:t>عدم فهم السياق الاجتماعي والثقافي للجمهور المستهدف.</a:t>
            </a:r>
          </a:p>
          <a:p>
            <a:pPr marL="342900" indent="-342900" algn="just" rtl="1">
              <a:lnSpc>
                <a:spcPct val="200000"/>
              </a:lnSpc>
              <a:buFont typeface="Arial" panose="020B0604020202020204" pitchFamily="34" charset="0"/>
              <a:buChar char="•"/>
            </a:pPr>
            <a:r>
              <a:rPr lang="ar-SY" sz="2000" dirty="0"/>
              <a:t>غياب التحقق من تأثير الرسالة قبل الإطلاق.</a:t>
            </a:r>
          </a:p>
          <a:p>
            <a:pPr marL="342900" indent="-342900" algn="just" rtl="1">
              <a:lnSpc>
                <a:spcPct val="200000"/>
              </a:lnSpc>
              <a:buFont typeface="Arial" panose="020B0604020202020204" pitchFamily="34" charset="0"/>
              <a:buChar char="•"/>
            </a:pPr>
            <a:r>
              <a:rPr lang="ar-SY" sz="2000" dirty="0"/>
              <a:t>اتصالات غير متسقة مع القيم الحقيقية للعلامة.</a:t>
            </a:r>
          </a:p>
          <a:p>
            <a:pPr marL="342900" indent="-342900" algn="just" rtl="1">
              <a:lnSpc>
                <a:spcPct val="200000"/>
              </a:lnSpc>
              <a:buFont typeface="Arial" panose="020B0604020202020204" pitchFamily="34" charset="0"/>
              <a:buChar char="•"/>
            </a:pPr>
            <a:r>
              <a:rPr lang="ar-SY" sz="2000" dirty="0"/>
              <a:t>ضعف الاستجابة الأولية للتعليقات السلبية على وسائل التواصل.</a:t>
            </a:r>
          </a:p>
          <a:p>
            <a:pPr marL="342900" indent="-342900" algn="just" rtl="1">
              <a:lnSpc>
                <a:spcPct val="200000"/>
              </a:lnSpc>
              <a:buFont typeface="Arial" panose="020B0604020202020204" pitchFamily="34" charset="0"/>
              <a:buChar char="•"/>
            </a:pPr>
            <a:r>
              <a:rPr lang="ar-SY" sz="2000" dirty="0"/>
              <a:t>الإفراط في تبسيط قضايا حساسة، مما أدى إلى رفض الجمهور للحملة.</a:t>
            </a:r>
            <a:endParaRPr lang="en-US" sz="2000" b="1"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92FC2BBB-2914-40AA-88B1-245AD1E44FC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pic>
        <p:nvPicPr>
          <p:cNvPr id="22530" name="Picture 2" descr="PepsiCo | Purchase NY">
            <a:extLst>
              <a:ext uri="{FF2B5EF4-FFF2-40B4-BE49-F238E27FC236}">
                <a16:creationId xmlns:a16="http://schemas.microsoft.com/office/drawing/2014/main" id="{3B34D630-F23A-41AA-B36C-2D979D0D2C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8378" y="3244646"/>
            <a:ext cx="4272069" cy="187769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94136981"/>
      </p:ext>
    </p:extLst>
  </p:cSld>
  <p:clrMapOvr>
    <a:masterClrMapping/>
  </p:clrMapOvr>
  <mc:AlternateContent xmlns:mc="http://schemas.openxmlformats.org/markup-compatibility/2006" xmlns:p14="http://schemas.microsoft.com/office/powerpoint/2010/main">
    <mc:Choice Requires="p14">
      <p:transition p14:dur="10" advTm="160009"/>
    </mc:Choice>
    <mc:Fallback xmlns="">
      <p:transition advTm="16000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31088" y="841871"/>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87516" y="1271807"/>
            <a:ext cx="8130073" cy="5344476"/>
          </a:xfrm>
          <a:prstGeom prst="rect">
            <a:avLst/>
          </a:prstGeom>
          <a:noFill/>
        </p:spPr>
        <p:txBody>
          <a:bodyPr wrap="square" rtlCol="0">
            <a:spAutoFit/>
          </a:bodyPr>
          <a:lstStyle/>
          <a:p>
            <a:pPr algn="just" rtl="1">
              <a:lnSpc>
                <a:spcPct val="250000"/>
              </a:lnSpc>
            </a:pPr>
            <a:r>
              <a:rPr lang="ar-SY" sz="2000" dirty="0"/>
              <a:t>يتضح من دراسة دور الاتصالات التسويقية في إدارة العلامة التجارية أن الهوية لا تُبنى بالمظاهر وحدها، بل بالتماسك بين الرؤية، الرسائل، والتجارب الواقعية للجمهور. الاتصالات المتكاملة تمنح العلامة صوتاً واضحاً وشخصية مميزة، وتُحوّل كل نقطة تفاعل إلى فرصة لتعزيز الولاء والثقة. الاتساق البصري واللفظي، إلى جانب التخطيط الاستراتيجي للأزمات، يضمنان مواجهة التحديات بكفاءة وتحويلها إلى فرص للنمو. كما تُظهر الدراسات العملية كيف يمكن للشركات الناجحة دمج الإبداع مع المسؤولية، للحفاظ على مصداقيتها وتعزيز سمعتها. إن الاستثمار المستمر في الهوية الاتصالية يجعل العلامة أصلاً استراتيجياً حيوياً يدعم المنافسة في الأسواق المتغيرة.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621D3044-3AFC-47D2-ABE6-DE65F720EA49}"/>
              </a:ext>
            </a:extLst>
          </p:cNvPr>
          <p:cNvSpPr/>
          <p:nvPr/>
        </p:nvSpPr>
        <p:spPr>
          <a:xfrm>
            <a:off x="1388284" y="21352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69352"/>
    </mc:Choice>
    <mc:Fallback xmlns="">
      <p:transition spd="slow" advTm="6935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29066" y="538171"/>
            <a:ext cx="9372136" cy="724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0" y="5030372"/>
            <a:ext cx="6176443" cy="1077218"/>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الاتجاهات الحديثة في الاتصالات التسويقية المتكاملة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0"/>
            <a:ext cx="2305141" cy="1076343"/>
          </a:xfrm>
          <a:prstGeom prst="rect">
            <a:avLst/>
          </a:prstGeom>
        </p:spPr>
      </p:pic>
      <p:sp>
        <p:nvSpPr>
          <p:cNvPr id="10" name="Rounded Rectangle 1">
            <a:extLst>
              <a:ext uri="{FF2B5EF4-FFF2-40B4-BE49-F238E27FC236}">
                <a16:creationId xmlns:a16="http://schemas.microsoft.com/office/drawing/2014/main" id="{AEFDD68B-514D-4BBC-8F05-4043AF4F4380}"/>
              </a:ext>
            </a:extLst>
          </p:cNvPr>
          <p:cNvSpPr/>
          <p:nvPr/>
        </p:nvSpPr>
        <p:spPr>
          <a:xfrm>
            <a:off x="223934"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8</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3006"/>
    </mc:Choice>
    <mc:Fallback xmlns="">
      <p:transition spd="slow" advTm="130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52400" y="-37249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247"/>
    </mc:Choice>
    <mc:Fallback xmlns="">
      <p:transition spd="slow" advTm="524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3"/>
</p:tagLst>
</file>

<file path=ppt/tags/tag2.xml><?xml version="1.0" encoding="utf-8"?>
<p:tagLst xmlns:a="http://schemas.openxmlformats.org/drawingml/2006/main" xmlns:r="http://schemas.openxmlformats.org/officeDocument/2006/relationships" xmlns:p="http://schemas.openxmlformats.org/presentationml/2006/main">
  <p:tag name="TIMING" val="|1.3"/>
</p:tagLst>
</file>

<file path=ppt/tags/tag3.xml><?xml version="1.0" encoding="utf-8"?>
<p:tagLst xmlns:a="http://schemas.openxmlformats.org/drawingml/2006/main" xmlns:r="http://schemas.openxmlformats.org/officeDocument/2006/relationships" xmlns:p="http://schemas.openxmlformats.org/presentationml/2006/main">
  <p:tag name="TIMING" val="|1.1"/>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1.2"/>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ags/tag21.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28B43E9-D5C1-437A-91F5-A9A445B89385}"/>
</file>

<file path=customXml/itemProps2.xml><?xml version="1.0" encoding="utf-8"?>
<ds:datastoreItem xmlns:ds="http://schemas.openxmlformats.org/officeDocument/2006/customXml" ds:itemID="{8854238A-01A0-447F-9C59-7C7B78128AC2}"/>
</file>

<file path=customXml/itemProps3.xml><?xml version="1.0" encoding="utf-8"?>
<ds:datastoreItem xmlns:ds="http://schemas.openxmlformats.org/officeDocument/2006/customXml" ds:itemID="{336681BF-1488-469C-915F-F3C75F0337D0}"/>
</file>

<file path=docProps/app.xml><?xml version="1.0" encoding="utf-8"?>
<Properties xmlns="http://schemas.openxmlformats.org/officeDocument/2006/extended-properties" xmlns:vt="http://schemas.openxmlformats.org/officeDocument/2006/docPropsVTypes">
  <TotalTime>7906</TotalTime>
  <Words>3522</Words>
  <Application>Microsoft Office PowerPoint</Application>
  <PresentationFormat>Widescreen</PresentationFormat>
  <Paragraphs>239</Paragraphs>
  <Slides>40</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1321</cp:revision>
  <dcterms:created xsi:type="dcterms:W3CDTF">2025-07-01T03:58:26Z</dcterms:created>
  <dcterms:modified xsi:type="dcterms:W3CDTF">2025-11-11T18:04:29Z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