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84" r:id="rId5"/>
  </p:sldMasterIdLst>
  <p:notesMasterIdLst>
    <p:notesMasterId r:id="rId52"/>
  </p:notesMasterIdLst>
  <p:sldIdLst>
    <p:sldId id="480" r:id="rId6"/>
    <p:sldId id="303" r:id="rId7"/>
    <p:sldId id="271" r:id="rId8"/>
    <p:sldId id="313" r:id="rId9"/>
    <p:sldId id="276" r:id="rId10"/>
    <p:sldId id="532" r:id="rId11"/>
    <p:sldId id="496" r:id="rId12"/>
    <p:sldId id="256" r:id="rId13"/>
    <p:sldId id="497" r:id="rId14"/>
    <p:sldId id="544" r:id="rId15"/>
    <p:sldId id="498" r:id="rId16"/>
    <p:sldId id="545" r:id="rId17"/>
    <p:sldId id="499" r:id="rId18"/>
    <p:sldId id="503" r:id="rId19"/>
    <p:sldId id="502" r:id="rId20"/>
    <p:sldId id="507" r:id="rId21"/>
    <p:sldId id="508" r:id="rId22"/>
    <p:sldId id="504" r:id="rId23"/>
    <p:sldId id="509" r:id="rId24"/>
    <p:sldId id="511" r:id="rId25"/>
    <p:sldId id="506" r:id="rId26"/>
    <p:sldId id="535" r:id="rId27"/>
    <p:sldId id="536" r:id="rId28"/>
    <p:sldId id="537" r:id="rId29"/>
    <p:sldId id="538" r:id="rId30"/>
    <p:sldId id="555" r:id="rId31"/>
    <p:sldId id="513" r:id="rId32"/>
    <p:sldId id="510" r:id="rId33"/>
    <p:sldId id="539" r:id="rId34"/>
    <p:sldId id="512" r:id="rId35"/>
    <p:sldId id="514" r:id="rId36"/>
    <p:sldId id="515" r:id="rId37"/>
    <p:sldId id="516" r:id="rId38"/>
    <p:sldId id="517" r:id="rId39"/>
    <p:sldId id="518" r:id="rId40"/>
    <p:sldId id="540" r:id="rId41"/>
    <p:sldId id="519" r:id="rId42"/>
    <p:sldId id="520" r:id="rId43"/>
    <p:sldId id="521" r:id="rId44"/>
    <p:sldId id="522" r:id="rId45"/>
    <p:sldId id="523" r:id="rId46"/>
    <p:sldId id="524" r:id="rId47"/>
    <p:sldId id="525" r:id="rId48"/>
    <p:sldId id="527" r:id="rId49"/>
    <p:sldId id="54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32"/>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55"/>
            <p14:sldId id="513"/>
            <p14:sldId id="510"/>
            <p14:sldId id="539"/>
            <p14:sldId id="512"/>
            <p14:sldId id="514"/>
            <p14:sldId id="515"/>
            <p14:sldId id="516"/>
            <p14:sldId id="517"/>
            <p14:sldId id="518"/>
            <p14:sldId id="540"/>
            <p14:sldId id="519"/>
            <p14:sldId id="520"/>
            <p14:sldId id="521"/>
            <p14:sldId id="522"/>
            <p14:sldId id="523"/>
            <p14:sldId id="524"/>
            <p14:sldId id="525"/>
            <p14:sldId id="527"/>
            <p14:sldId id="54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varScale="1">
        <p:scale>
          <a:sx n="65" d="100"/>
          <a:sy n="65" d="100"/>
        </p:scale>
        <p:origin x="344" y="32"/>
      </p:cViewPr>
      <p:guideLst>
        <p:guide orient="horz" pos="2160"/>
        <p:guide pos="3840"/>
      </p:guideLst>
    </p:cSldViewPr>
  </p:slideViewPr>
  <p:notesTextViewPr>
    <p:cViewPr>
      <p:scale>
        <a:sx n="1" d="1"/>
        <a:sy n="1" d="1"/>
      </p:scale>
      <p:origin x="0" y="0"/>
    </p:cViewPr>
  </p:notesTextViewPr>
  <p:sorterViewPr>
    <p:cViewPr>
      <p:scale>
        <a:sx n="100" d="100"/>
        <a:sy n="100" d="100"/>
      </p:scale>
      <p:origin x="0" y="112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24384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14707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75159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789401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00434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49358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73756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04764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43574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37846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84494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941628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30165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37768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33567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98090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037261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607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5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88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885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6450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3/5/2025</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25638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4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2.png"/><Relationship Id="rId2" Type="http://schemas.openxmlformats.org/officeDocument/2006/relationships/image" Target="../media/image40.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pitchFamily="2" charset="-78"/>
                <a:cs typeface="Alexandria" pitchFamily="2" charset="-78"/>
              </a:rPr>
              <a:t>المحاضرة الخامسة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2551"/>
    </mc:Choice>
    <mc:Fallback xmlns="">
      <p:transition spd="slow" advTm="9255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93056" y="211258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2918437"/>
            <a:ext cx="3663144" cy="176947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الخامسة</a:t>
            </a:r>
          </a:p>
          <a:p>
            <a:pPr algn="ctr"/>
            <a:r>
              <a:rPr lang="ar-EG" sz="2800" b="1" dirty="0" smtClean="0">
                <a:solidFill>
                  <a:schemeClr val="tx1"/>
                </a:solidFill>
                <a:latin typeface="Alexandria" pitchFamily="2" charset="-78"/>
                <a:cs typeface="Alexandria" pitchFamily="2" charset="-78"/>
              </a:rPr>
              <a:t> </a:t>
            </a:r>
            <a:r>
              <a:rPr lang="ar-EG" sz="2000" b="1" dirty="0" smtClean="0">
                <a:solidFill>
                  <a:schemeClr val="tx1"/>
                </a:solidFill>
                <a:latin typeface="Alexandria" pitchFamily="2" charset="-78"/>
                <a:cs typeface="Alexandria" pitchFamily="2" charset="-78"/>
              </a:rPr>
              <a:t>النماذج الصناعية- الدوائر المتكاملة – الأصناف النباتية </a:t>
            </a:r>
            <a:endParaRPr lang="en-US" sz="20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949"/>
    </mc:Choice>
    <mc:Fallback xmlns="">
      <p:transition spd="slow" advTm="2594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النماذج الصناعية</a:t>
            </a:r>
          </a:p>
          <a:p>
            <a:pPr lvl="0" algn="r">
              <a:lnSpc>
                <a:spcPct val="120000"/>
              </a:lnSpc>
            </a:pPr>
            <a:r>
              <a:rPr lang="ar-EG" b="1" dirty="0" smtClean="0">
                <a:latin typeface="Alexandria" pitchFamily="2" charset="-78"/>
                <a:cs typeface="Alexandria" pitchFamily="2" charset="-78"/>
              </a:rPr>
              <a:t>ثانيا: التصميمات التخطيطية للدوائر المتكاملة </a:t>
            </a:r>
          </a:p>
          <a:p>
            <a:pPr lvl="0" algn="r">
              <a:lnSpc>
                <a:spcPct val="120000"/>
              </a:lnSpc>
            </a:pPr>
            <a:r>
              <a:rPr lang="ar-EG" b="1" dirty="0" smtClean="0">
                <a:latin typeface="Alexandria" pitchFamily="2" charset="-78"/>
                <a:cs typeface="Alexandria" pitchFamily="2" charset="-78"/>
              </a:rPr>
              <a:t>ثالثا: </a:t>
            </a:r>
            <a:r>
              <a:rPr lang="ar-EG" b="1" smtClean="0">
                <a:latin typeface="Alexandria" pitchFamily="2" charset="-78"/>
                <a:cs typeface="Alexandria" pitchFamily="2" charset="-78"/>
              </a:rPr>
              <a:t>الأصناف النباتية </a:t>
            </a:r>
            <a:endParaRPr lang="ar-EG" b="1" dirty="0">
              <a:latin typeface="Alexandria" pitchFamily="2" charset="-78"/>
              <a:cs typeface="Alexandria" pitchFamily="2" charset="-78"/>
            </a:endParaRP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756"/>
    </mc:Choice>
    <mc:Fallback xmlns="">
      <p:transition spd="slow" advTm="63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a:t>
            </a:r>
            <a:r>
              <a:rPr lang="ar-EG" sz="2000" b="1" dirty="0" smtClean="0">
                <a:solidFill>
                  <a:srgbClr val="00B0F0"/>
                </a:solidFill>
                <a:latin typeface="Alexandria" pitchFamily="2" charset="-78"/>
                <a:cs typeface="Alexandria" pitchFamily="2" charset="-78"/>
              </a:rPr>
              <a:t>النماذج الصناعية</a:t>
            </a: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61863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50000"/>
              </a:lnSpc>
            </a:pPr>
            <a:r>
              <a:rPr lang="ar-EG" b="1" dirty="0" smtClean="0">
                <a:solidFill>
                  <a:srgbClr val="2D3956"/>
                </a:solidFill>
                <a:latin typeface="Alexandria" pitchFamily="2" charset="-78"/>
                <a:cs typeface="Alexandria" pitchFamily="2" charset="-78"/>
              </a:rPr>
              <a:t>نتناول هنا المسائل الآتية: </a:t>
            </a:r>
          </a:p>
          <a:p>
            <a:pPr lvl="0" algn="just" rtl="1">
              <a:lnSpc>
                <a:spcPct val="250000"/>
              </a:lnSpc>
            </a:pPr>
            <a:r>
              <a:rPr lang="ar-EG" b="1" dirty="0" smtClean="0">
                <a:solidFill>
                  <a:srgbClr val="2D3956"/>
                </a:solidFill>
                <a:latin typeface="Alexandria" pitchFamily="2" charset="-78"/>
                <a:cs typeface="Alexandria" pitchFamily="2" charset="-78"/>
              </a:rPr>
              <a:t>1-تعريف النموذج الصناعي </a:t>
            </a:r>
          </a:p>
          <a:p>
            <a:pPr lvl="0" algn="just" rtl="1">
              <a:lnSpc>
                <a:spcPct val="250000"/>
              </a:lnSpc>
            </a:pPr>
            <a:r>
              <a:rPr lang="ar-EG" b="1" dirty="0" smtClean="0">
                <a:solidFill>
                  <a:srgbClr val="2D3956"/>
                </a:solidFill>
                <a:latin typeface="Alexandria" pitchFamily="2" charset="-78"/>
                <a:cs typeface="Alexandria" pitchFamily="2" charset="-78"/>
              </a:rPr>
              <a:t>2-الشروط اللازمة لمنح شهادة النموذج الصناعي</a:t>
            </a:r>
          </a:p>
          <a:p>
            <a:pPr lvl="0" algn="just" rtl="1">
              <a:lnSpc>
                <a:spcPct val="250000"/>
              </a:lnSpc>
            </a:pPr>
            <a:r>
              <a:rPr lang="ar-EG" b="1" dirty="0" smtClean="0">
                <a:solidFill>
                  <a:srgbClr val="2D3956"/>
                </a:solidFill>
                <a:latin typeface="Alexandria" pitchFamily="2" charset="-78"/>
                <a:cs typeface="Alexandria" pitchFamily="2" charset="-78"/>
              </a:rPr>
              <a:t>3-الاثار المترتبة على منح شهادة النموذج الصناعي</a:t>
            </a:r>
            <a:endParaRPr lang="ar-EG" b="1"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lvl="0" algn="just" rtl="1">
              <a:lnSpc>
                <a:spcPct val="150000"/>
              </a:lnSpc>
            </a:pPr>
            <a:endParaRPr lang="ar-EG" sz="1600" dirty="0" smtClean="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464" y="1876945"/>
            <a:ext cx="3294786" cy="3146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263" y="5023940"/>
            <a:ext cx="3151187"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advTm="233079"/>
    </mc:Choice>
    <mc:Fallback xmlns="">
      <p:transition spd="slow" advTm="23307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546" y="2122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06850" y="1480531"/>
            <a:ext cx="6387921" cy="5078313"/>
          </a:xfrm>
          <a:prstGeom prst="rect">
            <a:avLst/>
          </a:prstGeom>
          <a:noFill/>
        </p:spPr>
        <p:txBody>
          <a:bodyPr wrap="square" rtlCol="0">
            <a:spAutoFit/>
          </a:bodyPr>
          <a:lstStyle/>
          <a:p>
            <a:pPr lvl="0" algn="ctr" rtl="1">
              <a:lnSpc>
                <a:spcPct val="200000"/>
              </a:lnSpc>
            </a:pPr>
            <a:r>
              <a:rPr lang="ar-EG" b="1" u="sng" dirty="0" smtClean="0">
                <a:solidFill>
                  <a:srgbClr val="2D3956"/>
                </a:solidFill>
                <a:latin typeface="Alexandria" pitchFamily="2" charset="-78"/>
                <a:cs typeface="Alexandria" pitchFamily="2" charset="-78"/>
              </a:rPr>
              <a:t>1-تعريف النموذج الصناعي</a:t>
            </a:r>
          </a:p>
          <a:p>
            <a:pPr lvl="0" algn="just" rtl="1">
              <a:lnSpc>
                <a:spcPct val="200000"/>
              </a:lnSpc>
            </a:pPr>
            <a:r>
              <a:rPr lang="ar-EG" sz="1600" dirty="0" smtClean="0">
                <a:solidFill>
                  <a:srgbClr val="2D3956"/>
                </a:solidFill>
                <a:latin typeface="Alexandria" pitchFamily="2" charset="-78"/>
                <a:cs typeface="Alexandria" pitchFamily="2" charset="-78"/>
              </a:rPr>
              <a:t>نص </a:t>
            </a:r>
            <a:r>
              <a:rPr lang="ar-EG" sz="1600" dirty="0">
                <a:solidFill>
                  <a:srgbClr val="2D3956"/>
                </a:solidFill>
                <a:latin typeface="Alexandria" pitchFamily="2" charset="-78"/>
                <a:cs typeface="Alexandria" pitchFamily="2" charset="-78"/>
              </a:rPr>
              <a:t>المشرع المصري في المادة 119 من قانون حماية الملكية الفكرية على أنه: يعتبر تصميما او نموذجا صناعيا كل ترتيب للخطوط وكل شكل مجسم بألوان أو بغير ألوان اذا اتخذ مظهراً مميزا يتسم بالجدة وكان قابلا للاستخدام الصناعي.</a:t>
            </a:r>
          </a:p>
          <a:p>
            <a:pPr lvl="0" algn="just" rtl="1">
              <a:lnSpc>
                <a:spcPct val="200000"/>
              </a:lnSpc>
            </a:pPr>
            <a:r>
              <a:rPr lang="ar-EG" sz="1600" dirty="0">
                <a:solidFill>
                  <a:srgbClr val="2D3956"/>
                </a:solidFill>
                <a:latin typeface="Alexandria" pitchFamily="2" charset="-78"/>
                <a:cs typeface="Alexandria" pitchFamily="2" charset="-78"/>
              </a:rPr>
              <a:t>وعرف المنظم السعودي النموذج الصناعي في المادة الثانية بأنه: تجميع للخطوط أو الألوان ثنائي الأبعاد، أو شكل ثلاثي الأبعاد يضفي على أي منتج صناعي أو منتج من الحرف التقليدية مظهرًا خاصًّا، بشرط ألا يكون لمجرد غرض وظيفي أو تقني، ويدخل في ذلك تصميمات المنسوجات</a:t>
            </a:r>
            <a:endParaRPr lang="ar-EG"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47" y="2211102"/>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89175"/>
    </mc:Choice>
    <mc:Fallback xmlns="">
      <p:transition advTm="1891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07801" y="1823709"/>
            <a:ext cx="7885968" cy="520142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solidFill>
                  <a:prstClr val="black"/>
                </a:solidFill>
                <a:latin typeface="Alexandria" pitchFamily="2" charset="-78"/>
                <a:cs typeface="Alexandria" pitchFamily="2" charset="-78"/>
              </a:rPr>
              <a:t>ويتضح من ذلك أن النموذج الصناعي هو المظهر  الخارجي للمنتج، اي مظهره الجمالي الذي يميزه عن منتجات أخرى متشابهة.</a:t>
            </a:r>
          </a:p>
          <a:p>
            <a:pPr algn="just" rtl="1">
              <a:lnSpc>
                <a:spcPct val="200000"/>
              </a:lnSpc>
            </a:pPr>
            <a:r>
              <a:rPr lang="ar-EG" sz="1600" dirty="0" smtClean="0">
                <a:solidFill>
                  <a:prstClr val="black"/>
                </a:solidFill>
                <a:latin typeface="Alexandria" pitchFamily="2" charset="-78"/>
                <a:cs typeface="Alexandria" pitchFamily="2" charset="-78"/>
              </a:rPr>
              <a:t>وقد ينتج ذلك المظهر عن الأعمال اليدوية مثل التطريز على الأقمشة أو الحفر على الخشب أو المعدن، وقد ينتج عن الآلة مثل الطباعة على المنسوجات أو تشكيل قطع الأثاث.</a:t>
            </a:r>
          </a:p>
          <a:p>
            <a:pPr algn="just" rtl="1">
              <a:lnSpc>
                <a:spcPct val="200000"/>
              </a:lnSpc>
            </a:pPr>
            <a:r>
              <a:rPr lang="ar-EG" sz="1600" dirty="0" smtClean="0">
                <a:solidFill>
                  <a:prstClr val="black"/>
                </a:solidFill>
                <a:latin typeface="Alexandria" pitchFamily="2" charset="-78"/>
                <a:cs typeface="Alexandria" pitchFamily="2" charset="-78"/>
              </a:rPr>
              <a:t>ونجد النماذج الصناعية منتشرة في ألعاب الأطفال وتصميم السيارات  أو الدراجات أو الأحذية. </a:t>
            </a:r>
          </a:p>
          <a:p>
            <a:pPr algn="just" rtl="1">
              <a:lnSpc>
                <a:spcPct val="200000"/>
              </a:lnSpc>
            </a:pPr>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178870"/>
    </mc:Choice>
    <mc:Fallback xmlns="">
      <p:transition spd="slow" advTm="17887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29577" y="1323294"/>
            <a:ext cx="5523064" cy="5047536"/>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ويختلف النموذج الصناعي عن براءة الاختراع في أن الأخير يقع على الطبيعة التقنية والفنية للشيء أي مكوناته ووظائفه، بينما يقع النموذج الصناعي على شكل المنتج أو مظهره الخارجي.</a:t>
            </a:r>
            <a:endParaRPr lang="ar-EG" sz="2000" b="1"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كما أن مدة الحماية القانونية عن طريق براءة الاختراع هي كما عرفنا 20 سنة ، بينما مدة الحماية عن طريق النماذج الصناعية 10 سنوات. </a:t>
            </a:r>
          </a:p>
          <a:p>
            <a:pPr algn="r"/>
            <a:endParaRPr lang="ar-EG" sz="14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87030"/>
    </mc:Choice>
    <mc:Fallback xmlns="">
      <p:transition spd="slow" advTm="18703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888643"/>
            <a:ext cx="6154128" cy="4684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b="1" u="sng" dirty="0" smtClean="0">
                <a:solidFill>
                  <a:schemeClr val="tx1"/>
                </a:solidFill>
                <a:latin typeface="Alexandria" pitchFamily="2" charset="-78"/>
                <a:cs typeface="Alexandria" pitchFamily="2" charset="-78"/>
              </a:rPr>
              <a:t>2-الشروط </a:t>
            </a:r>
            <a:r>
              <a:rPr lang="ar-EG" b="1" u="sng" dirty="0">
                <a:solidFill>
                  <a:schemeClr val="tx1"/>
                </a:solidFill>
                <a:latin typeface="Alexandria" pitchFamily="2" charset="-78"/>
                <a:cs typeface="Alexandria" pitchFamily="2" charset="-78"/>
              </a:rPr>
              <a:t>اللازمة لمنح شهادة النموذج </a:t>
            </a:r>
            <a:r>
              <a:rPr lang="ar-EG" b="1" u="sng" dirty="0" smtClean="0">
                <a:solidFill>
                  <a:schemeClr val="tx1"/>
                </a:solidFill>
                <a:latin typeface="Alexandria" pitchFamily="2" charset="-78"/>
                <a:cs typeface="Alexandria" pitchFamily="2" charset="-78"/>
              </a:rPr>
              <a:t>الصناعي</a:t>
            </a:r>
          </a:p>
          <a:p>
            <a:pPr algn="just" rtl="1">
              <a:lnSpc>
                <a:spcPct val="200000"/>
              </a:lnSpc>
            </a:pPr>
            <a:r>
              <a:rPr lang="ar-EG" dirty="0" smtClean="0">
                <a:solidFill>
                  <a:schemeClr val="tx1"/>
                </a:solidFill>
                <a:latin typeface="Alexandria" pitchFamily="2" charset="-78"/>
                <a:cs typeface="Alexandria" pitchFamily="2" charset="-78"/>
              </a:rPr>
              <a:t>هناك ثلاثة شروط موضوعية أساسية يلزم توافرها في النموذج الصناعي لكي تشمله الحماية القانونية، وهي</a:t>
            </a:r>
          </a:p>
          <a:p>
            <a:pPr algn="just" rtl="1">
              <a:lnSpc>
                <a:spcPct val="200000"/>
              </a:lnSpc>
            </a:pPr>
            <a:r>
              <a:rPr lang="ar-EG" dirty="0" smtClean="0">
                <a:solidFill>
                  <a:schemeClr val="tx1"/>
                </a:solidFill>
                <a:latin typeface="Alexandria" pitchFamily="2" charset="-78"/>
                <a:cs typeface="Alexandria" pitchFamily="2" charset="-78"/>
              </a:rPr>
              <a:t>(أ)-أن يكون جديدا </a:t>
            </a:r>
          </a:p>
          <a:p>
            <a:pPr algn="just" rtl="1">
              <a:lnSpc>
                <a:spcPct val="200000"/>
              </a:lnSpc>
            </a:pPr>
            <a:r>
              <a:rPr lang="ar-EG" dirty="0" smtClean="0">
                <a:solidFill>
                  <a:schemeClr val="tx1"/>
                </a:solidFill>
                <a:latin typeface="Alexandria" pitchFamily="2" charset="-78"/>
                <a:cs typeface="Alexandria" pitchFamily="2" charset="-78"/>
              </a:rPr>
              <a:t>(ب)-أن يكون قابلا للتطبيق الصناعي </a:t>
            </a:r>
            <a:endParaRPr lang="ar-EG" dirty="0">
              <a:solidFill>
                <a:schemeClr val="tx1"/>
              </a:solidFill>
              <a:latin typeface="Alexandria" pitchFamily="2" charset="-78"/>
              <a:cs typeface="Alexandria" pitchFamily="2" charset="-78"/>
            </a:endParaRPr>
          </a:p>
          <a:p>
            <a:pPr algn="just" rtl="1">
              <a:lnSpc>
                <a:spcPct val="200000"/>
              </a:lnSpc>
            </a:pPr>
            <a:r>
              <a:rPr lang="ar-EG" dirty="0" smtClean="0">
                <a:solidFill>
                  <a:schemeClr val="tx1"/>
                </a:solidFill>
                <a:latin typeface="Alexandria" pitchFamily="2" charset="-78"/>
                <a:cs typeface="Alexandria" pitchFamily="2" charset="-78"/>
              </a:rPr>
              <a:t>(جـ)-ألا يكون مخالفا للنظام العام والآداب العامة</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958"/>
    </mc:Choice>
    <mc:Fallback xmlns="">
      <p:transition spd="slow" advTm="13495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507831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(أ)- أن </a:t>
            </a:r>
            <a:r>
              <a:rPr lang="ar-EG" sz="1600" b="1" u="sng" dirty="0">
                <a:solidFill>
                  <a:srgbClr val="2D3956"/>
                </a:solidFill>
                <a:latin typeface="Alexandria" pitchFamily="2" charset="-78"/>
                <a:cs typeface="Alexandria" pitchFamily="2" charset="-78"/>
              </a:rPr>
              <a:t>يكون جديدا </a:t>
            </a:r>
          </a:p>
          <a:p>
            <a:pPr algn="r">
              <a:lnSpc>
                <a:spcPct val="250000"/>
              </a:lnSpc>
            </a:pPr>
            <a:r>
              <a:rPr lang="ar-EG" sz="1600" dirty="0" smtClean="0">
                <a:solidFill>
                  <a:srgbClr val="2D3956"/>
                </a:solidFill>
                <a:latin typeface="Alexandria" pitchFamily="2" charset="-78"/>
                <a:cs typeface="Alexandria" pitchFamily="2" charset="-78"/>
              </a:rPr>
              <a:t>يجب أن يكون النموذج جديدا، بمعنى لم يكشف عنه قبل إيداع طلب تسجيله، من خلال عرضه للجمهور أو وصفه أو عرض استخداماته أو ما شابه.</a:t>
            </a:r>
          </a:p>
          <a:p>
            <a:pPr algn="r">
              <a:lnSpc>
                <a:spcPct val="250000"/>
              </a:lnSpc>
            </a:pPr>
            <a:r>
              <a:rPr lang="ar-EG" sz="1600" dirty="0" smtClean="0">
                <a:solidFill>
                  <a:srgbClr val="2D3956"/>
                </a:solidFill>
                <a:latin typeface="Alexandria" pitchFamily="2" charset="-78"/>
                <a:cs typeface="Alexandria" pitchFamily="2" charset="-78"/>
              </a:rPr>
              <a:t>كما لا يعد النموذج الصناعي جديدا إذا لم يكن له طابعا مميزا عن النماذج الأخرى المتشابه.</a:t>
            </a:r>
            <a:endParaRPr lang="ar-EG" sz="1600" dirty="0">
              <a:solidFill>
                <a:srgbClr val="2D3956"/>
              </a:solidFill>
              <a:latin typeface="Alexandria" pitchFamily="2" charset="-78"/>
              <a:cs typeface="Alexandria" pitchFamily="2" charset="-78"/>
            </a:endParaRPr>
          </a:p>
          <a:p>
            <a:pPr algn="r"/>
            <a:endParaRPr lang="ar-EG" sz="1600" dirty="0" smtClean="0">
              <a:solidFill>
                <a:srgbClr val="2D3956"/>
              </a:solidFill>
              <a:latin typeface="Alexandria" pitchFamily="2" charset="-78"/>
              <a:cs typeface="Alexandria" pitchFamily="2" charset="-78"/>
            </a:endParaRPr>
          </a:p>
          <a:p>
            <a:pPr algn="r"/>
            <a:endParaRPr lang="ar-EG" sz="2000" b="1" u="sng" dirty="0" smtClean="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57610"/>
    </mc:Choice>
    <mc:Fallback xmlns="">
      <p:transition spd="slow" advTm="15761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3323987"/>
          </a:xfrm>
          <a:prstGeom prst="rect">
            <a:avLst/>
          </a:prstGeom>
          <a:noFill/>
        </p:spPr>
        <p:txBody>
          <a:bodyPr wrap="square" rtlCol="0">
            <a:spAutoFit/>
          </a:bodyPr>
          <a:lstStyle/>
          <a:p>
            <a:pPr algn="r">
              <a:lnSpc>
                <a:spcPct val="250000"/>
              </a:lnSpc>
            </a:pPr>
            <a:endParaRPr lang="ar-EG" sz="1400"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فإذا كانت الاختلافات بين النموذج وبين غيره من النماذج السابقة غير جوهرية فإنه لا يعد نموذجا جديدا يستحق هذا النوع من الحماية القانونية.</a:t>
            </a:r>
          </a:p>
          <a:p>
            <a:pPr algn="r">
              <a:lnSpc>
                <a:spcPct val="250000"/>
              </a:lnSpc>
            </a:pPr>
            <a:r>
              <a:rPr lang="ar-EG" sz="1400" dirty="0" smtClean="0">
                <a:solidFill>
                  <a:srgbClr val="2D3956"/>
                </a:solidFill>
                <a:latin typeface="Alexandria" pitchFamily="2" charset="-78"/>
                <a:cs typeface="Alexandria" pitchFamily="2" charset="-78"/>
              </a:rPr>
              <a:t>ونفس الحكم إذا كان الاختلاف مجرد أنه خصص لمنتجات أخرى غير المنتجات التي خصص لها نموذج صناعي سابق .</a:t>
            </a:r>
            <a:endParaRPr lang="ar-EG"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126359"/>
    </mc:Choice>
    <mc:Fallback xmlns="">
      <p:transition spd="slow" advTm="12635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401205"/>
          </a:xfrm>
          <a:prstGeom prst="rect">
            <a:avLst/>
          </a:prstGeom>
          <a:noFill/>
        </p:spPr>
        <p:txBody>
          <a:bodyPr wrap="square" rtlCol="0">
            <a:spAutoFit/>
          </a:bodyPr>
          <a:lstStyle/>
          <a:p>
            <a:pPr algn="just" rtl="1">
              <a:lnSpc>
                <a:spcPct val="150000"/>
              </a:lnSpc>
            </a:pPr>
            <a:r>
              <a:rPr lang="ar-EG" sz="1600" b="1" dirty="0" smtClean="0">
                <a:solidFill>
                  <a:srgbClr val="2D3956"/>
                </a:solidFill>
                <a:latin typeface="Alexandria" pitchFamily="2" charset="-78"/>
                <a:cs typeface="Alexandria" pitchFamily="2" charset="-78"/>
              </a:rPr>
              <a:t>ومع ذلك ينص قانون حماية حقوق </a:t>
            </a:r>
            <a:r>
              <a:rPr lang="ar-EG" sz="1600" b="1" dirty="0">
                <a:solidFill>
                  <a:srgbClr val="2D3956"/>
                </a:solidFill>
                <a:latin typeface="Alexandria" pitchFamily="2" charset="-78"/>
                <a:cs typeface="Alexandria" pitchFamily="2" charset="-78"/>
              </a:rPr>
              <a:t>الملكية الفكرية المصري في المادة 120/1: «..... ومع ذلك لا يفقد التصميم او النموذج الصناعي وصف الجدة اذا كان هذا العرض او الوصف قد تم بعد تقديم طلب تسجيله في دولة عضو في منظمة التجارة العالمية أو التي تعامل جمهورية مصر العربية معاملة المثل أو كان العرض في أحد المعارض الوطنية أو الدولية أو </a:t>
            </a:r>
            <a:r>
              <a:rPr lang="ar-EG" sz="1600" b="1" dirty="0" smtClean="0">
                <a:solidFill>
                  <a:srgbClr val="2D3956"/>
                </a:solidFill>
                <a:latin typeface="Alexandria" pitchFamily="2" charset="-78"/>
                <a:cs typeface="Alexandria" pitchFamily="2" charset="-78"/>
              </a:rPr>
              <a:t>نشر عن </a:t>
            </a:r>
            <a:r>
              <a:rPr lang="ar-EG" sz="1600" b="1" dirty="0">
                <a:solidFill>
                  <a:srgbClr val="2D3956"/>
                </a:solidFill>
                <a:latin typeface="Alexandria" pitchFamily="2" charset="-78"/>
                <a:cs typeface="Alexandria" pitchFamily="2" charset="-78"/>
              </a:rPr>
              <a:t>التصميم أو النموذج الصناعي في أحد المؤتمرات أو إحدى الدوريات العلمية، وذلك كله خلال فترة لا تجاوز ستة اشهر سابقة علي تاريخ ايداع طلب التسجيل في جمهورية مصر العربية.</a:t>
            </a: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95043"/>
    </mc:Choice>
    <mc:Fallback xmlns="">
      <p:transition spd="slow" advTm="9504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7797" y="846777"/>
            <a:ext cx="9345750" cy="493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3" y="617697"/>
            <a:ext cx="5228822" cy="6247864"/>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وينص نظام براءات الاختراع السعودي في المادة 59 فيما يتعلق بهذا </a:t>
            </a:r>
            <a:r>
              <a:rPr lang="ar-EG" sz="1600" dirty="0">
                <a:solidFill>
                  <a:srgbClr val="2D3956"/>
                </a:solidFill>
                <a:latin typeface="Alexandria" pitchFamily="2" charset="-78"/>
                <a:cs typeface="Alexandria" pitchFamily="2" charset="-78"/>
              </a:rPr>
              <a:t>الشأن على </a:t>
            </a:r>
            <a:r>
              <a:rPr lang="ar-EG" sz="1600" dirty="0" smtClean="0">
                <a:solidFill>
                  <a:srgbClr val="2D3956"/>
                </a:solidFill>
                <a:latin typeface="Alexandria" pitchFamily="2" charset="-78"/>
                <a:cs typeface="Alexandria" pitchFamily="2" charset="-78"/>
              </a:rPr>
              <a:t>أنه: </a:t>
            </a:r>
            <a:r>
              <a:rPr lang="ar-EG" sz="1600" dirty="0">
                <a:solidFill>
                  <a:srgbClr val="2D3956"/>
                </a:solidFill>
                <a:latin typeface="Alexandria" pitchFamily="2" charset="-78"/>
                <a:cs typeface="Alexandria" pitchFamily="2" charset="-78"/>
              </a:rPr>
              <a:t>تمنح شهادة النموذج الصناعي إذا كان جديدًا وله سمات تميزه عن النماذج الصناعية المعروفة، ويعد النموذج الصناعي جديدًا إذا لم يكشف عنه للجمهور بالنشر في أي مكان بشكل ملموس، أو بالاستعمال، أو بأي وسيلة أخرى، وذلك قبل تاريخ إيداع طلب التسجيل أو طلب الأسبقية، ولا يعتد بالكشف عن النموذج الصناعي للجمهور، إذا حدث ذلك خلال فترة </a:t>
            </a:r>
            <a:r>
              <a:rPr lang="ar-EG" sz="1600" dirty="0" smtClean="0">
                <a:solidFill>
                  <a:srgbClr val="2D3956"/>
                </a:solidFill>
                <a:latin typeface="Alexandria" pitchFamily="2" charset="-78"/>
                <a:cs typeface="Alexandria" pitchFamily="2" charset="-78"/>
              </a:rPr>
              <a:t>الأسبقية...»</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04554"/>
    </mc:Choice>
    <mc:Fallback xmlns="">
      <p:transition spd="slow" advTm="10455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4944302"/>
          </a:xfrm>
          <a:prstGeom prst="rect">
            <a:avLst/>
          </a:prstGeom>
          <a:noFill/>
        </p:spPr>
        <p:txBody>
          <a:bodyPr wrap="square" rtlCol="0">
            <a:spAutoFit/>
          </a:bodyPr>
          <a:lstStyle/>
          <a:p>
            <a:pPr algn="just" rtl="1">
              <a:lnSpc>
                <a:spcPct val="200000"/>
              </a:lnSpc>
            </a:pPr>
            <a:r>
              <a:rPr lang="ar-EG" sz="1600" b="1" dirty="0" smtClean="0">
                <a:solidFill>
                  <a:srgbClr val="2D3956"/>
                </a:solidFill>
                <a:latin typeface="Alexandria" pitchFamily="2" charset="-78"/>
                <a:cs typeface="Alexandria" pitchFamily="2" charset="-78"/>
              </a:rPr>
              <a:t>وتنص المادة 30 من اللائحة التنفيذية لنظام براءات الاختراع السعودي في هذا السياق على أن: </a:t>
            </a:r>
          </a:p>
          <a:p>
            <a:pPr algn="just" rtl="1">
              <a:lnSpc>
                <a:spcPct val="200000"/>
              </a:lnSpc>
            </a:pPr>
            <a:r>
              <a:rPr lang="ar-EG" sz="1600" b="1" dirty="0" smtClean="0">
                <a:solidFill>
                  <a:srgbClr val="2D3956"/>
                </a:solidFill>
                <a:latin typeface="Alexandria" pitchFamily="2" charset="-78"/>
                <a:cs typeface="Alexandria" pitchFamily="2" charset="-78"/>
              </a:rPr>
              <a:t>1-يعد منشئا لحق الأسبقية كل إيداع سابق في مكتب وطني أو إقليمي لأي من دول اتحاد باريس أو الدول الأعضاء في اي اتفاقية دولية تنص على حق الأسبقية وتكون المملكة طرفا فيها.</a:t>
            </a:r>
            <a:endParaRPr lang="ar-EG" sz="1600" b="1" dirty="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2-تبدأ فترة الأسبقية اعتبارا من تاريخ إيداع الطلب الأول ولا يدخل يوم الإيداع في احتساب الفترة.</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200000"/>
              </a:lnSpc>
            </a:pPr>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04955"/>
    </mc:Choice>
    <mc:Fallback xmlns="">
      <p:transition spd="slow" advTm="10495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4031873"/>
          </a:xfrm>
          <a:prstGeom prst="rect">
            <a:avLst/>
          </a:prstGeom>
          <a:noFill/>
        </p:spPr>
        <p:txBody>
          <a:bodyPr wrap="square" rtlCol="0">
            <a:spAutoFit/>
          </a:bodyPr>
          <a:lstStyle/>
          <a:p>
            <a:pPr lvl="0" algn="r" rtl="1">
              <a:lnSpc>
                <a:spcPct val="200000"/>
              </a:lnSpc>
            </a:pPr>
            <a:r>
              <a:rPr lang="ar-EG" sz="1600" b="1" u="sng" dirty="0" smtClean="0">
                <a:solidFill>
                  <a:srgbClr val="2D3956"/>
                </a:solidFill>
                <a:latin typeface="Alexandria" pitchFamily="2" charset="-78"/>
                <a:cs typeface="Alexandria" pitchFamily="2" charset="-78"/>
              </a:rPr>
              <a:t>(ب)- أن يكون قابلا للتطبيق الصناعي: </a:t>
            </a:r>
          </a:p>
          <a:p>
            <a:pPr lvl="0" algn="just" rtl="1">
              <a:lnSpc>
                <a:spcPct val="200000"/>
              </a:lnSpc>
            </a:pPr>
            <a:r>
              <a:rPr lang="ar-EG" sz="1600" dirty="0" smtClean="0">
                <a:solidFill>
                  <a:srgbClr val="2D3956"/>
                </a:solidFill>
                <a:latin typeface="Alexandria" pitchFamily="2" charset="-78"/>
                <a:cs typeface="Alexandria" pitchFamily="2" charset="-78"/>
              </a:rPr>
              <a:t>ينبغي أن يكون النموذج للاستخدام في مجال الصناعية؛ أي أن تكون وظيفته هي إعطاء شكلا مميزا للمنتجات الصناعية تتميز به عن غيرها من المنتجات التي تتشابه معها.</a:t>
            </a: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وبالتالي تستبعد من هذا النوع من الحماية القانونية الرسوم الفنية على اللوحات، حيث يجوز حمايتها عن طريق حق المؤلف.</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26081"/>
    </mc:Choice>
    <mc:Fallback xmlns="">
      <p:transition spd="slow" advTm="12608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2974532"/>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كما ينبغي أيضا ألا يرتبط النموذج بوظيفة المنتج ذاته، أي يرتبط فقط بمظهره وليس وظائفه، مثال ذلك، إذا صمم شكل الطائرة  بكيفية معينة بحيث يساعدها على  الطيران، فإن هذا التصميم لا تشمله الحماية القانونية للنموذج الصناعي.</a:t>
            </a:r>
          </a:p>
          <a:p>
            <a:pPr algn="r">
              <a:lnSpc>
                <a:spcPct val="200000"/>
              </a:lnSpc>
            </a:pPr>
            <a:r>
              <a:rPr lang="ar-EG" sz="1600" dirty="0" smtClean="0">
                <a:solidFill>
                  <a:srgbClr val="2D3956"/>
                </a:solidFill>
                <a:latin typeface="Alexandria" pitchFamily="2" charset="-78"/>
                <a:cs typeface="Alexandria" pitchFamily="2" charset="-78"/>
              </a:rPr>
              <a:t>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38852"/>
    </mc:Choice>
    <mc:Fallback xmlns="">
      <p:transition spd="slow" advTm="13885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lvl="0" algn="just" rtl="1">
              <a:lnSpc>
                <a:spcPct val="200000"/>
              </a:lnSpc>
            </a:pPr>
            <a:r>
              <a:rPr lang="ar-EG" b="1" u="sng" dirty="0" smtClean="0">
                <a:solidFill>
                  <a:prstClr val="black"/>
                </a:solidFill>
                <a:latin typeface="Alexandria" pitchFamily="2" charset="-78"/>
                <a:cs typeface="Alexandria" pitchFamily="2" charset="-78"/>
              </a:rPr>
              <a:t>(</a:t>
            </a:r>
            <a:r>
              <a:rPr lang="ar-EG" b="1" u="sng" dirty="0">
                <a:solidFill>
                  <a:prstClr val="black"/>
                </a:solidFill>
                <a:latin typeface="Alexandria" pitchFamily="2" charset="-78"/>
                <a:cs typeface="Alexandria" pitchFamily="2" charset="-78"/>
              </a:rPr>
              <a:t>جـ)-ألا يكون مخالفا للنظام العام والآداب </a:t>
            </a:r>
            <a:r>
              <a:rPr lang="ar-EG" b="1" u="sng" dirty="0" smtClean="0">
                <a:solidFill>
                  <a:prstClr val="black"/>
                </a:solidFill>
                <a:latin typeface="Alexandria" pitchFamily="2" charset="-78"/>
                <a:cs typeface="Alexandria" pitchFamily="2" charset="-78"/>
              </a:rPr>
              <a:t>العامة:</a:t>
            </a:r>
          </a:p>
          <a:p>
            <a:pPr lvl="0" algn="just" rtl="1">
              <a:lnSpc>
                <a:spcPct val="200000"/>
              </a:lnSpc>
            </a:pPr>
            <a:r>
              <a:rPr lang="ar-EG" sz="1400" dirty="0" smtClean="0">
                <a:solidFill>
                  <a:prstClr val="black"/>
                </a:solidFill>
                <a:latin typeface="Alexandria" pitchFamily="2" charset="-78"/>
                <a:cs typeface="Alexandria" pitchFamily="2" charset="-78"/>
              </a:rPr>
              <a:t>ينبغي ألا يمس تصميم النموذج الصناعي النظام العام للدولة أو الآداب العامة، وذلك بأن يشير إلى معنى غير أخلاقي أو يمثل تعديا على القيم الاجتماعية أو الثقافية أو الدينية.</a:t>
            </a:r>
          </a:p>
          <a:p>
            <a:pPr lvl="0" algn="just" rtl="1">
              <a:lnSpc>
                <a:spcPct val="200000"/>
              </a:lnSpc>
            </a:pPr>
            <a:r>
              <a:rPr lang="ar-EG" sz="1400" dirty="0" smtClean="0">
                <a:solidFill>
                  <a:prstClr val="black"/>
                </a:solidFill>
                <a:latin typeface="Alexandria" pitchFamily="2" charset="-78"/>
                <a:cs typeface="Alexandria" pitchFamily="2" charset="-78"/>
              </a:rPr>
              <a:t>كما ينبغي ألا يتضمن النموذج شعارات أو رموزا دينية أو أعلاما أو أختاما خاصة بالدولة أو الدول الأجنبية.</a:t>
            </a:r>
          </a:p>
          <a:p>
            <a:pPr lvl="0" algn="just" rtl="1">
              <a:lnSpc>
                <a:spcPct val="200000"/>
              </a:lnSpc>
            </a:pPr>
            <a:r>
              <a:rPr lang="ar-EG" sz="1400" dirty="0" smtClean="0">
                <a:solidFill>
                  <a:prstClr val="black"/>
                </a:solidFill>
                <a:latin typeface="Alexandria" pitchFamily="2" charset="-78"/>
                <a:cs typeface="Alexandria" pitchFamily="2" charset="-78"/>
              </a:rPr>
              <a:t>ولا يجوز تسجيل نموذج صناعي يتشابه أو يتطابق مع علامة تجارية مسجلة أو علامة مشهورة.</a:t>
            </a:r>
            <a:endParaRPr lang="ar-EG" sz="1400" dirty="0">
              <a:solidFill>
                <a:prstClr val="black"/>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148744"/>
    </mc:Choice>
    <mc:Fallback xmlns="">
      <p:transition spd="slow" advTm="14874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39838"/>
            <a:ext cx="5228823" cy="3247043"/>
          </a:xfrm>
          <a:prstGeom prst="rect">
            <a:avLst/>
          </a:prstGeom>
          <a:noFill/>
        </p:spPr>
        <p:txBody>
          <a:bodyPr wrap="square" rtlCol="0">
            <a:spAutoFit/>
          </a:bodyPr>
          <a:lstStyle/>
          <a:p>
            <a:pPr lvl="0" algn="just" rtl="1">
              <a:lnSpc>
                <a:spcPct val="250000"/>
              </a:lnSpc>
            </a:pPr>
            <a:r>
              <a:rPr lang="ar-EG" b="1" u="sng" dirty="0">
                <a:solidFill>
                  <a:srgbClr val="2D3956"/>
                </a:solidFill>
                <a:latin typeface="Alexandria" pitchFamily="2" charset="-78"/>
                <a:cs typeface="Alexandria" pitchFamily="2" charset="-78"/>
              </a:rPr>
              <a:t>3-الاثار المترتبة على منح شهادة النموذج الصناعي</a:t>
            </a:r>
          </a:p>
          <a:p>
            <a:pPr algn="just" rtl="1"/>
            <a:endParaRPr lang="ar-EG" sz="1600" dirty="0" smtClean="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نقتصر هنا على تناول الحقوق الناشئة عن شهادة النموذج الصناعي، وثيقة الحماية القانونية، وهي:</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(أ)- حق الاستغلال </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(ب)- الحق في التصرف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59643"/>
    </mc:Choice>
    <mc:Fallback xmlns="">
      <p:transition spd="slow" advTm="5964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647426"/>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(أ)- حق الاستغلال </a:t>
            </a:r>
          </a:p>
          <a:p>
            <a:pPr algn="r"/>
            <a:endParaRPr lang="ar-EG" sz="1600" b="1" dirty="0" smtClean="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تمنح شهادة النموذج حق استئثاري باستغلال النموذج طوال فترة الحماية القانونية، بحيث لا يجوز للغير استخدام ذات النموذج، كقالب أو مظهر خارجي لأي منتج، وبالتالي لا يجوز وفقا لذلك صنع أي منتج يتخذ شكل النموذج أو استيراده أو عرضه للبيع أو بيعه؛ حيث يتطلب ذلك إذن من صاحب النموذج.</a:t>
            </a:r>
          </a:p>
          <a:p>
            <a:pPr algn="just" rtl="1"/>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22358"/>
    </mc:Choice>
    <mc:Fallback xmlns="">
      <p:transition spd="slow" advTm="12235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2156488"/>
          </a:xfrm>
          <a:prstGeom prst="rect">
            <a:avLst/>
          </a:prstGeom>
          <a:noFill/>
        </p:spPr>
        <p:txBody>
          <a:bodyPr wrap="square" rtlCol="0">
            <a:spAutoFit/>
          </a:bodyPr>
          <a:lstStyle/>
          <a:p>
            <a:pPr algn="just" rtl="1">
              <a:lnSpc>
                <a:spcPct val="250000"/>
              </a:lnSpc>
            </a:pPr>
            <a:endParaRPr lang="ar-EG" sz="1400"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ومع ذلك يستنفذ حق صاحب النموذج في منع الغير من استيراد المنتجات التي تتخذ شكل النموذج الصناعي أو بيعها أو عرضها للبيع، إذا قام بتسويقها في أي دولة أو أعطى ترخيص للغير بذلك.</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64548"/>
    </mc:Choice>
    <mc:Fallback xmlns="">
      <p:transition spd="slow" advTm="6454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00767"/>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ومن الجدير بالذكر أنه يمكن أن يستفيد الشخص صاحب النموذج منه بنفسه، كمظهر لمنتجاته أو سلعه، أو يرخص للغير بذلك.</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Photo by</a:t>
            </a:r>
            <a:r>
              <a:rPr lang="en-US" dirty="0"/>
              <a:t>: Arthur </a:t>
            </a:r>
            <a:r>
              <a:rPr lang="en-US" dirty="0" err="1" smtClean="0"/>
              <a:t>Shlain</a:t>
            </a:r>
            <a:r>
              <a:rPr lang="en-US" dirty="0" smtClean="0"/>
              <a:t>. </a:t>
            </a:r>
            <a:r>
              <a:rPr lang="en-US" dirty="0"/>
              <a:t>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78470"/>
    </mc:Choice>
    <mc:Fallback xmlns="">
      <p:transition spd="slow" advTm="7847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5637" y="1284534"/>
            <a:ext cx="5228823" cy="440120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وعلى الرغم من ذلك هناك حالات لا يعد فيها الغير الذي استخدم النموذج، معتديا على حق صاحبه، وهذه الحالات هي: </a:t>
            </a:r>
          </a:p>
          <a:p>
            <a:pPr algn="just" rtl="1">
              <a:lnSpc>
                <a:spcPct val="250000"/>
              </a:lnSpc>
            </a:pPr>
            <a:r>
              <a:rPr lang="ar-EG" sz="1600" dirty="0" smtClean="0">
                <a:solidFill>
                  <a:srgbClr val="2D3956"/>
                </a:solidFill>
                <a:latin typeface="Alexandria" pitchFamily="2" charset="-78"/>
                <a:cs typeface="Alexandria" pitchFamily="2" charset="-78"/>
              </a:rPr>
              <a:t>(أ)- الأعمال </a:t>
            </a:r>
            <a:r>
              <a:rPr lang="ar-EG" sz="1600" dirty="0">
                <a:solidFill>
                  <a:srgbClr val="2D3956"/>
                </a:solidFill>
                <a:latin typeface="Alexandria" pitchFamily="2" charset="-78"/>
                <a:cs typeface="Alexandria" pitchFamily="2" charset="-78"/>
              </a:rPr>
              <a:t>المتصلة بأغراض البحث </a:t>
            </a:r>
            <a:r>
              <a:rPr lang="ar-EG" sz="1600" dirty="0" smtClean="0">
                <a:solidFill>
                  <a:srgbClr val="2D3956"/>
                </a:solidFill>
                <a:latin typeface="Alexandria" pitchFamily="2" charset="-78"/>
                <a:cs typeface="Alexandria" pitchFamily="2" charset="-78"/>
              </a:rPr>
              <a:t>العلمي.</a:t>
            </a:r>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(ب)- </a:t>
            </a:r>
            <a:r>
              <a:rPr lang="ar-EG" sz="1600" dirty="0">
                <a:solidFill>
                  <a:srgbClr val="2D3956"/>
                </a:solidFill>
                <a:latin typeface="Alexandria" pitchFamily="2" charset="-78"/>
                <a:cs typeface="Alexandria" pitchFamily="2" charset="-78"/>
              </a:rPr>
              <a:t>أغراض التعليم أو التدريب.</a:t>
            </a:r>
          </a:p>
          <a:p>
            <a:pPr algn="just" rtl="1">
              <a:lnSpc>
                <a:spcPct val="250000"/>
              </a:lnSpc>
            </a:pPr>
            <a:r>
              <a:rPr lang="ar-EG" sz="1600" dirty="0" smtClean="0">
                <a:solidFill>
                  <a:srgbClr val="2D3956"/>
                </a:solidFill>
                <a:latin typeface="Alexandria" pitchFamily="2" charset="-78"/>
                <a:cs typeface="Alexandria" pitchFamily="2" charset="-78"/>
              </a:rPr>
              <a:t>(ج)- </a:t>
            </a:r>
            <a:r>
              <a:rPr lang="ar-EG" sz="1600" dirty="0">
                <a:solidFill>
                  <a:srgbClr val="2D3956"/>
                </a:solidFill>
                <a:latin typeface="Alexandria" pitchFamily="2" charset="-78"/>
                <a:cs typeface="Alexandria" pitchFamily="2" charset="-78"/>
              </a:rPr>
              <a:t>الأنشطة غير التجارية.</a:t>
            </a:r>
          </a:p>
          <a:p>
            <a:pPr algn="just" rtl="1">
              <a:lnSpc>
                <a:spcPct val="25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13466"/>
    </mc:Choice>
    <mc:Fallback xmlns="">
      <p:transition spd="slow" advTm="11346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(د)- </a:t>
            </a:r>
            <a:r>
              <a:rPr lang="ar-EG" sz="1600" dirty="0">
                <a:solidFill>
                  <a:srgbClr val="2D3956"/>
                </a:solidFill>
                <a:latin typeface="Alexandria" pitchFamily="2" charset="-78"/>
                <a:cs typeface="Alexandria" pitchFamily="2" charset="-78"/>
              </a:rPr>
              <a:t>تصنيع أو بيع أجزاء من المنتجات </a:t>
            </a:r>
            <a:r>
              <a:rPr lang="ar-EG" sz="1600" dirty="0" smtClean="0">
                <a:solidFill>
                  <a:srgbClr val="2D3956"/>
                </a:solidFill>
                <a:latin typeface="Alexandria" pitchFamily="2" charset="-78"/>
                <a:cs typeface="Alexandria" pitchFamily="2" charset="-78"/>
              </a:rPr>
              <a:t>وذلك </a:t>
            </a:r>
            <a:r>
              <a:rPr lang="ar-EG" sz="1600" dirty="0">
                <a:solidFill>
                  <a:srgbClr val="2D3956"/>
                </a:solidFill>
                <a:latin typeface="Alexandria" pitchFamily="2" charset="-78"/>
                <a:cs typeface="Alexandria" pitchFamily="2" charset="-78"/>
              </a:rPr>
              <a:t>بقصد إصلاحها مقابل أداء تعويض عادل.</a:t>
            </a:r>
          </a:p>
          <a:p>
            <a:pPr algn="just" rtl="1">
              <a:lnSpc>
                <a:spcPct val="200000"/>
              </a:lnSpc>
            </a:pPr>
            <a:r>
              <a:rPr lang="ar-EG" sz="1600" dirty="0" smtClean="0">
                <a:solidFill>
                  <a:srgbClr val="2D3956"/>
                </a:solidFill>
                <a:latin typeface="Alexandria" pitchFamily="2" charset="-78"/>
                <a:cs typeface="Alexandria" pitchFamily="2" charset="-78"/>
              </a:rPr>
              <a:t>(هـ)- </a:t>
            </a:r>
            <a:r>
              <a:rPr lang="ar-EG" sz="1600" dirty="0">
                <a:solidFill>
                  <a:srgbClr val="2D3956"/>
                </a:solidFill>
                <a:latin typeface="Alexandria" pitchFamily="2" charset="-78"/>
                <a:cs typeface="Alexandria" pitchFamily="2" charset="-78"/>
              </a:rPr>
              <a:t>الاستخدامات الأخرى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لا تتعارض بشكل غير معقول مع الاستغلال العادي للتصميم أو النموذج </a:t>
            </a:r>
            <a:r>
              <a:rPr lang="ar-EG" sz="1600" dirty="0" smtClean="0">
                <a:solidFill>
                  <a:srgbClr val="2D3956"/>
                </a:solidFill>
                <a:latin typeface="Alexandria" pitchFamily="2" charset="-78"/>
                <a:cs typeface="Alexandria" pitchFamily="2" charset="-78"/>
              </a:rPr>
              <a:t>الصناعي المحمي </a:t>
            </a:r>
            <a:r>
              <a:rPr lang="ar-EG" sz="1600" dirty="0">
                <a:solidFill>
                  <a:srgbClr val="2D3956"/>
                </a:solidFill>
                <a:latin typeface="Alexandria" pitchFamily="2" charset="-78"/>
                <a:cs typeface="Alexandria" pitchFamily="2" charset="-78"/>
              </a:rPr>
              <a:t>ولا تضر بصورة غير معقولة بالمصالح المشروعة لصاحبه مع مراعاة المصالح المشروعة للغير</a:t>
            </a:r>
            <a:r>
              <a:rPr lang="ar-EG" sz="1600" dirty="0" smtClean="0">
                <a:solidFill>
                  <a:srgbClr val="2D3956"/>
                </a:solidFill>
                <a:latin typeface="Alexandria" pitchFamily="2" charset="-78"/>
                <a:cs typeface="Alexandria" pitchFamily="2" charset="-78"/>
              </a:rPr>
              <a:t>.</a:t>
            </a:r>
          </a:p>
          <a:p>
            <a:pPr algn="just" rtl="1">
              <a:lnSpc>
                <a:spcPct val="200000"/>
              </a:lnSpc>
            </a:pP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16764"/>
    </mc:Choice>
    <mc:Fallback xmlns="">
      <p:transition spd="slow" advTm="11676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893968" y="1401826"/>
            <a:ext cx="5342761" cy="3554819"/>
          </a:xfrm>
          <a:prstGeom prst="rect">
            <a:avLst/>
          </a:prstGeom>
          <a:noFill/>
        </p:spPr>
        <p:txBody>
          <a:bodyPr wrap="square" rtlCol="0">
            <a:spAutoFit/>
          </a:bodyPr>
          <a:lstStyle/>
          <a:p>
            <a:pPr algn="just" rtl="1">
              <a:lnSpc>
                <a:spcPct val="250000"/>
              </a:lnSpc>
            </a:pPr>
            <a:r>
              <a:rPr lang="ar-EG" b="1" dirty="0">
                <a:solidFill>
                  <a:srgbClr val="2D3956"/>
                </a:solidFill>
                <a:latin typeface="Alexandria" pitchFamily="2" charset="-78"/>
                <a:cs typeface="Alexandria" pitchFamily="2" charset="-78"/>
              </a:rPr>
              <a:t>(ب)- الحق في </a:t>
            </a:r>
            <a:r>
              <a:rPr lang="ar-EG" b="1" dirty="0" smtClean="0">
                <a:solidFill>
                  <a:srgbClr val="2D3956"/>
                </a:solidFill>
                <a:latin typeface="Alexandria" pitchFamily="2" charset="-78"/>
                <a:cs typeface="Alexandria" pitchFamily="2" charset="-78"/>
              </a:rPr>
              <a:t>التصرف:</a:t>
            </a:r>
          </a:p>
          <a:p>
            <a:pPr algn="just" rtl="1">
              <a:lnSpc>
                <a:spcPct val="250000"/>
              </a:lnSpc>
            </a:pPr>
            <a:r>
              <a:rPr lang="ar-EG" b="1" dirty="0" smtClean="0">
                <a:solidFill>
                  <a:srgbClr val="2D3956"/>
                </a:solidFill>
                <a:latin typeface="Alexandria" pitchFamily="2" charset="-78"/>
                <a:cs typeface="Alexandria" pitchFamily="2" charset="-78"/>
              </a:rPr>
              <a:t>يجوز التصرف في النموذج الصناعي، وذلك من خلال التنازل عنه، كل الحقوق الواردة عليه أو بعضها، بعوض وذلك نظير مقابل معين أو دون عوض.</a:t>
            </a:r>
            <a:endParaRPr lang="ar-EG" b="1" dirty="0">
              <a:solidFill>
                <a:srgbClr val="2D3956"/>
              </a:solidFill>
              <a:latin typeface="Alexandria" pitchFamily="2" charset="-78"/>
              <a:cs typeface="Alexandria" pitchFamily="2" charset="-78"/>
            </a:endParaRPr>
          </a:p>
          <a:p>
            <a:pPr algn="just" rtl="1">
              <a:lnSpc>
                <a:spcPct val="250000"/>
              </a:lnSpc>
            </a:pPr>
            <a:r>
              <a:rPr lang="ar-EG" b="1" dirty="0" smtClean="0">
                <a:solidFill>
                  <a:srgbClr val="2D3956"/>
                </a:solidFill>
                <a:latin typeface="Alexandria" pitchFamily="2" charset="-78"/>
                <a:cs typeface="Alexandria" pitchFamily="2" charset="-78"/>
              </a:rPr>
              <a:t> </a:t>
            </a:r>
            <a:endParaRPr lang="ar-EG"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99531"/>
    </mc:Choice>
    <mc:Fallback xmlns="">
      <p:transition spd="slow" advTm="9953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كما يجوز رهنه وكذلك تقرير حق انتفاع عليه، مع ملاحظة وجوب تسجيل مثل هذه التصرفات في السجل الخاص بالنماذج الصناعية.</a:t>
            </a:r>
          </a:p>
          <a:p>
            <a:pPr algn="just" rtl="1">
              <a:lnSpc>
                <a:spcPct val="200000"/>
              </a:lnSpc>
            </a:pPr>
            <a:r>
              <a:rPr lang="ar-EG" sz="1600" dirty="0" smtClean="0">
                <a:solidFill>
                  <a:srgbClr val="2D3956"/>
                </a:solidFill>
                <a:latin typeface="Alexandria" pitchFamily="2" charset="-78"/>
                <a:cs typeface="Alexandria" pitchFamily="2" charset="-78"/>
              </a:rPr>
              <a:t>حيث لا تتنقل ملكية التصميم ولا يكون رهنه أو تقرير حق انتفاع عليه حجة على الغير إلا من تاريخ التأشير بذلك في السجل المشار إليه.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50642"/>
    </mc:Choice>
    <mc:Fallback xmlns="">
      <p:transition spd="slow" advTm="5064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30333" y="1426203"/>
            <a:ext cx="5808372" cy="5816977"/>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ثانيا: التصميمات التخطيطية للدوائر المتكاملة </a:t>
            </a:r>
          </a:p>
          <a:p>
            <a:pPr algn="r" rtl="1"/>
            <a:endParaRPr lang="ar-EG" sz="1600" dirty="0">
              <a:solidFill>
                <a:srgbClr val="2D3956"/>
              </a:solidFill>
              <a:latin typeface="Alexandria" pitchFamily="2" charset="-78"/>
              <a:cs typeface="Alexandria" pitchFamily="2" charset="-78"/>
            </a:endParaRPr>
          </a:p>
          <a:p>
            <a:pPr algn="r" rtl="1">
              <a:lnSpc>
                <a:spcPct val="250000"/>
              </a:lnSpc>
            </a:pPr>
            <a:r>
              <a:rPr lang="ar-EG" sz="1600" dirty="0" smtClean="0">
                <a:solidFill>
                  <a:srgbClr val="2D3956"/>
                </a:solidFill>
                <a:latin typeface="Alexandria" pitchFamily="2" charset="-78"/>
                <a:cs typeface="Alexandria" pitchFamily="2" charset="-78"/>
              </a:rPr>
              <a:t>نتناول هنا ثلاثة مسائل مهمة لتوضيح هذا الموضوع وهي:</a:t>
            </a:r>
          </a:p>
          <a:p>
            <a:pPr algn="r" rtl="1">
              <a:lnSpc>
                <a:spcPct val="250000"/>
              </a:lnSpc>
            </a:pPr>
            <a:r>
              <a:rPr lang="ar-EG" sz="1600" b="1" dirty="0" smtClean="0">
                <a:solidFill>
                  <a:srgbClr val="2D3956"/>
                </a:solidFill>
                <a:latin typeface="Alexandria" pitchFamily="2" charset="-78"/>
                <a:cs typeface="Alexandria" pitchFamily="2" charset="-78"/>
              </a:rPr>
              <a:t>1-تعريف الدوائر المتكاملة </a:t>
            </a:r>
          </a:p>
          <a:p>
            <a:pPr algn="r" rtl="1">
              <a:lnSpc>
                <a:spcPct val="250000"/>
              </a:lnSpc>
            </a:pPr>
            <a:r>
              <a:rPr lang="ar-EG" sz="1600" b="1" dirty="0" smtClean="0">
                <a:solidFill>
                  <a:srgbClr val="2D3956"/>
                </a:solidFill>
                <a:latin typeface="Alexandria" pitchFamily="2" charset="-78"/>
                <a:cs typeface="Alexandria" pitchFamily="2" charset="-78"/>
              </a:rPr>
              <a:t>2-الشروط اللازمة لمنح الحماية القانونية للتصميمات التخطيطية للدوائر المتكاملة</a:t>
            </a:r>
          </a:p>
          <a:p>
            <a:pPr algn="r" rtl="1">
              <a:lnSpc>
                <a:spcPct val="250000"/>
              </a:lnSpc>
            </a:pPr>
            <a:r>
              <a:rPr lang="ar-EG" sz="1600" b="1" dirty="0" smtClean="0">
                <a:solidFill>
                  <a:srgbClr val="2D3956"/>
                </a:solidFill>
                <a:latin typeface="Alexandria" pitchFamily="2" charset="-78"/>
                <a:cs typeface="Alexandria" pitchFamily="2" charset="-78"/>
              </a:rPr>
              <a:t>3-الآثار المترتبة على منح الحماية القانونية للتصميمات التخطيطية للدوائر المتكاملة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77336"/>
    </mc:Choice>
    <mc:Fallback xmlns="">
      <p:transition spd="slow" advTm="7733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1-تعريف الدوائر المتكاملة: </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الدائرة المتكاملة عبارة عن شريحة صغيرة تحتوي على عناصر الكترونية مختلفة، مثل الترانزستور والمقاومات والمكثفات، تتصل ببعضها في مساحة صغيرة من خلال وصلات لنقل الشحنات الالكترونية.</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وتستخدم هذه الدوائر في أجهزة الحاسب والهواتف والتلفزيون والسيارات وغير ذلك من الأجهزة الالكترونية.</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77906"/>
            <a:ext cx="3837593" cy="3257054"/>
          </a:xfrm>
          <a:prstGeom prst="rect">
            <a:avLst/>
          </a:prstGeom>
        </p:spPr>
      </p:pic>
      <p:sp>
        <p:nvSpPr>
          <p:cNvPr id="6" name="مستطيل 5"/>
          <p:cNvSpPr/>
          <p:nvPr/>
        </p:nvSpPr>
        <p:spPr>
          <a:xfrm>
            <a:off x="1197735" y="4412923"/>
            <a:ext cx="3347239" cy="11598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a:t>
            </a:r>
            <a:r>
              <a:rPr lang="en-US" dirty="0" smtClean="0">
                <a:solidFill>
                  <a:prstClr val="black"/>
                </a:solidFill>
              </a:rPr>
              <a:t>by: </a:t>
            </a:r>
            <a:r>
              <a:rPr lang="en-US" dirty="0" err="1" smtClean="0">
                <a:solidFill>
                  <a:prstClr val="black"/>
                </a:solidFill>
              </a:rPr>
              <a:t>Wollschaf</a:t>
            </a:r>
            <a:endParaRPr lang="en-US" dirty="0" smtClean="0">
              <a:solidFill>
                <a:prstClr val="black"/>
              </a:solidFill>
            </a:endParaRPr>
          </a:p>
          <a:p>
            <a:pPr algn="ctr"/>
            <a:r>
              <a:rPr lang="en-US" dirty="0" smtClean="0">
                <a:solidFill>
                  <a:prstClr val="black"/>
                </a:solidFill>
              </a:rPr>
              <a:t>License: https</a:t>
            </a:r>
            <a:r>
              <a:rPr lang="en-US" dirty="0">
                <a:solidFill>
                  <a:prstClr val="black"/>
                </a:solidFill>
              </a:rPr>
              <a:t>://creativecommons.org/licenses/by-sa/3.0/ </a:t>
            </a:r>
          </a:p>
        </p:txBody>
      </p:sp>
    </p:spTree>
    <p:extLst>
      <p:ext uri="{BB962C8B-B14F-4D97-AF65-F5344CB8AC3E}">
        <p14:creationId xmlns:p14="http://schemas.microsoft.com/office/powerpoint/2010/main" val="2179494893"/>
      </p:ext>
    </p:extLst>
  </p:cSld>
  <p:clrMapOvr>
    <a:masterClrMapping/>
  </p:clrMapOvr>
  <mc:AlternateContent xmlns:mc="http://schemas.openxmlformats.org/markup-compatibility/2006" xmlns:p14="http://schemas.microsoft.com/office/powerpoint/2010/main">
    <mc:Choice Requires="p14">
      <p:transition spd="slow" p14:dur="2000" advTm="131692"/>
    </mc:Choice>
    <mc:Fallback xmlns="">
      <p:transition spd="slow" advTm="13169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4278094"/>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وقد عرفها النظام السعودي في المادة 2 من نظام براءات الاختراع والتصميمات التخطيطية للدارات المتكاملة بأنها: </a:t>
            </a:r>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منتج يكون الغرض منه أداء وظيفة إلكترونية، تشكل فيه العناصر – يكون أحدها على الأقل نشطًا – وجميع الوصلات، أو بعضها شكلًا متكاملًا في قطعة من المادة أو عليها، سواء في شكله النهائي أو الوسيط</a:t>
            </a:r>
            <a:r>
              <a:rPr lang="ar-EG" sz="1600" dirty="0" smtClean="0">
                <a:solidFill>
                  <a:srgbClr val="2D3956"/>
                </a:solidFill>
                <a:latin typeface="Alexandria" pitchFamily="2" charset="-78"/>
                <a:cs typeface="Alexandria" pitchFamily="2" charset="-78"/>
              </a:rPr>
              <a:t>.</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3" y="2021982"/>
            <a:ext cx="2112135" cy="234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52158"/>
    </mc:Choice>
    <mc:Fallback xmlns="">
      <p:transition spd="slow" advTm="5215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5985" y="132603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893647"/>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وعرف التصميم </a:t>
            </a:r>
            <a:r>
              <a:rPr lang="ar-EG" sz="1600" dirty="0" smtClean="0">
                <a:solidFill>
                  <a:srgbClr val="2D3956"/>
                </a:solidFill>
                <a:latin typeface="Alexandria" pitchFamily="2" charset="-78"/>
                <a:cs typeface="Alexandria" pitchFamily="2" charset="-78"/>
              </a:rPr>
              <a:t>التخطيطي في ذات المادة </a:t>
            </a:r>
            <a:r>
              <a:rPr lang="ar-EG" sz="1600" dirty="0">
                <a:solidFill>
                  <a:srgbClr val="2D3956"/>
                </a:solidFill>
                <a:latin typeface="Alexandria" pitchFamily="2" charset="-78"/>
                <a:cs typeface="Alexandria" pitchFamily="2" charset="-78"/>
              </a:rPr>
              <a:t>بأنه: الترتيب الثلاثي الأبعاد لعناصر دارة متكاملة - على أن يكون أحد تلك العناصر على الأقل نشطًا - ولجميع الوصلات، أو بعضها، أو الترتيب الثلاثي الأبعاد المعد لدارة متكاملة بغرض التصنيع.</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54294"/>
    </mc:Choice>
    <mc:Fallback xmlns="">
      <p:transition spd="slow" advTm="5429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58778"/>
            <a:ext cx="5228823" cy="5632311"/>
          </a:xfrm>
          <a:prstGeom prst="rect">
            <a:avLst/>
          </a:prstGeom>
          <a:noFill/>
        </p:spPr>
        <p:txBody>
          <a:bodyPr wrap="square" rtlCol="0">
            <a:spAutoFit/>
          </a:bodyPr>
          <a:lstStyle/>
          <a:p>
            <a:pPr lvl="0" algn="r" rtl="1">
              <a:lnSpc>
                <a:spcPct val="250000"/>
              </a:lnSpc>
            </a:pPr>
            <a:r>
              <a:rPr lang="ar-EG" sz="1400" dirty="0" smtClean="0">
                <a:solidFill>
                  <a:srgbClr val="2D3956"/>
                </a:solidFill>
                <a:latin typeface="Alexandria" pitchFamily="2" charset="-78"/>
                <a:cs typeface="Alexandria" pitchFamily="2" charset="-78"/>
              </a:rPr>
              <a:t>وعرفها المشرع المصري في المادة 46 من قانون حماية حقوق الملكية الفكرية بأنها: </a:t>
            </a:r>
          </a:p>
          <a:p>
            <a:pPr lvl="0" algn="just" rtl="1">
              <a:lnSpc>
                <a:spcPct val="250000"/>
              </a:lnSpc>
            </a:pPr>
            <a:r>
              <a:rPr lang="ar-EG" sz="1400" b="1" dirty="0">
                <a:solidFill>
                  <a:srgbClr val="2D3956"/>
                </a:solidFill>
                <a:latin typeface="Alexandria" pitchFamily="2" charset="-78"/>
                <a:cs typeface="Alexandria" pitchFamily="2" charset="-78"/>
              </a:rPr>
              <a:t>كل منتج في هيئته النهائية أو في هيئته الوسيطة يتضمن مكونات- أحدها على الأقل يكون عنصرا نشطا- مثبتة على قطعة من مادة عازلة، وتشكل مع بعض الوصلات أو كلها كيانا متكاملا يستهدف تحقيق وظيفة الكترونية محددة</a:t>
            </a:r>
            <a:r>
              <a:rPr lang="ar-EG" sz="1400" b="1" dirty="0" smtClean="0">
                <a:solidFill>
                  <a:srgbClr val="2D3956"/>
                </a:solidFill>
                <a:latin typeface="Alexandria" pitchFamily="2" charset="-78"/>
                <a:cs typeface="Alexandria" pitchFamily="2" charset="-78"/>
              </a:rPr>
              <a:t>.</a:t>
            </a:r>
            <a:endParaRPr lang="ar-EG" sz="1400" b="1" dirty="0">
              <a:solidFill>
                <a:srgbClr val="2D3956"/>
              </a:solidFill>
              <a:latin typeface="Alexandria" pitchFamily="2" charset="-78"/>
              <a:cs typeface="Alexandria" pitchFamily="2" charset="-78"/>
            </a:endParaRPr>
          </a:p>
          <a:p>
            <a:pPr lvl="0" algn="just" rtl="1">
              <a:lnSpc>
                <a:spcPct val="250000"/>
              </a:lnSpc>
            </a:pPr>
            <a:r>
              <a:rPr lang="ar-EG" sz="1400" b="1" dirty="0" smtClean="0">
                <a:solidFill>
                  <a:srgbClr val="2D3956"/>
                </a:solidFill>
                <a:latin typeface="Alexandria" pitchFamily="2" charset="-78"/>
                <a:cs typeface="Alexandria" pitchFamily="2" charset="-78"/>
              </a:rPr>
              <a:t>وعرف </a:t>
            </a:r>
            <a:r>
              <a:rPr lang="ar-EG" sz="1400" b="1" dirty="0">
                <a:solidFill>
                  <a:srgbClr val="2D3956"/>
                </a:solidFill>
                <a:latin typeface="Alexandria" pitchFamily="2" charset="-78"/>
                <a:cs typeface="Alexandria" pitchFamily="2" charset="-78"/>
              </a:rPr>
              <a:t>التصميم التخطيطي للدائرة المتكاملة بأنه: كل ترتيب ثلاثي الأبعاد معد لدائرة متكاملة بغرض التصنيع</a:t>
            </a:r>
            <a:endParaRPr lang="ar-EG" sz="1400" b="1" dirty="0" smtClean="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70170"/>
    </mc:Choice>
    <mc:Fallback xmlns="">
      <p:transition spd="slow" advTm="7017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14202"/>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55336" y="850007"/>
            <a:ext cx="5383368" cy="4524315"/>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2-الشروط اللازمة لمنح الحماية القانونية </a:t>
            </a:r>
            <a:r>
              <a:rPr lang="ar-EG" sz="1600" b="1" u="sng" dirty="0" smtClean="0">
                <a:solidFill>
                  <a:srgbClr val="2D3956"/>
                </a:solidFill>
                <a:latin typeface="Alexandria" pitchFamily="2" charset="-78"/>
                <a:cs typeface="Alexandria" pitchFamily="2" charset="-78"/>
              </a:rPr>
              <a:t>للتصميمات التخطيطية للدوائر المتكاملة:</a:t>
            </a: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يشترط لمنح الحماية للتصميم التخطيطي للدوائر المتكاملة الشروط التالية:</a:t>
            </a:r>
            <a:endParaRPr lang="ar-EG" sz="1600" dirty="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(أ)- أن يكون التصميم أصيلا </a:t>
            </a:r>
          </a:p>
          <a:p>
            <a:pPr algn="just" rtl="1">
              <a:lnSpc>
                <a:spcPct val="200000"/>
              </a:lnSpc>
            </a:pPr>
            <a:r>
              <a:rPr lang="ar-EG" sz="1600" b="1" dirty="0" smtClean="0">
                <a:solidFill>
                  <a:srgbClr val="2D3956"/>
                </a:solidFill>
                <a:latin typeface="Alexandria" pitchFamily="2" charset="-78"/>
                <a:cs typeface="Alexandria" pitchFamily="2" charset="-78"/>
              </a:rPr>
              <a:t>(ب)- ألا يكون قد جرى استغلاله تجاريا </a:t>
            </a:r>
          </a:p>
          <a:p>
            <a:pPr algn="just" rtl="1">
              <a:lnSpc>
                <a:spcPct val="200000"/>
              </a:lnSpc>
            </a:pPr>
            <a:r>
              <a:rPr lang="ar-EG" sz="1600" b="1" dirty="0" smtClean="0">
                <a:solidFill>
                  <a:srgbClr val="2D3956"/>
                </a:solidFill>
                <a:latin typeface="Alexandria" pitchFamily="2" charset="-78"/>
                <a:cs typeface="Alexandria" pitchFamily="2" charset="-78"/>
              </a:rPr>
              <a:t>(ج)- ألا يكون مخالفا للنظام العام </a:t>
            </a:r>
            <a:endParaRPr lang="ar-EG" sz="1600" b="1"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10148"/>
    </mc:Choice>
    <mc:Fallback xmlns="">
      <p:transition spd="slow" advTm="11014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24096"/>
          </a:xfrm>
          <a:prstGeom prst="rect">
            <a:avLst/>
          </a:prstGeom>
          <a:noFill/>
        </p:spPr>
        <p:txBody>
          <a:bodyPr wrap="square" rtlCol="0">
            <a:spAutoFit/>
          </a:bodyPr>
          <a:lstStyle/>
          <a:p>
            <a:pPr algn="r" rtl="1">
              <a:lnSpc>
                <a:spcPct val="200000"/>
              </a:lnSpc>
            </a:pPr>
            <a:r>
              <a:rPr lang="ar-EG" sz="1600" b="1" u="sng" dirty="0" smtClean="0">
                <a:solidFill>
                  <a:srgbClr val="2D3956"/>
                </a:solidFill>
                <a:latin typeface="Alexandria" pitchFamily="2" charset="-78"/>
                <a:cs typeface="Alexandria" pitchFamily="2" charset="-78"/>
              </a:rPr>
              <a:t>(</a:t>
            </a:r>
            <a:r>
              <a:rPr lang="ar-EG" sz="1600" b="1" u="sng" dirty="0">
                <a:solidFill>
                  <a:srgbClr val="2D3956"/>
                </a:solidFill>
                <a:latin typeface="Alexandria" pitchFamily="2" charset="-78"/>
                <a:cs typeface="Alexandria" pitchFamily="2" charset="-78"/>
              </a:rPr>
              <a:t>أ)- أن يكون التصميم </a:t>
            </a:r>
            <a:r>
              <a:rPr lang="ar-EG" sz="1600" b="1" u="sng" dirty="0" smtClean="0">
                <a:solidFill>
                  <a:srgbClr val="2D3956"/>
                </a:solidFill>
                <a:latin typeface="Alexandria" pitchFamily="2" charset="-78"/>
                <a:cs typeface="Alexandria" pitchFamily="2" charset="-78"/>
              </a:rPr>
              <a:t>أصيلا:</a:t>
            </a:r>
          </a:p>
          <a:p>
            <a:pPr algn="just" rtl="1">
              <a:lnSpc>
                <a:spcPct val="200000"/>
              </a:lnSpc>
            </a:pPr>
            <a:endParaRPr lang="ar-EG" sz="1400" dirty="0" smtClean="0">
              <a:solidFill>
                <a:srgbClr val="2D3956"/>
              </a:solidFill>
              <a:latin typeface="Alexandria" pitchFamily="2" charset="-78"/>
              <a:cs typeface="Alexandria" pitchFamily="2" charset="-78"/>
            </a:endParaRPr>
          </a:p>
          <a:p>
            <a:pPr algn="just" rtl="1">
              <a:lnSpc>
                <a:spcPct val="200000"/>
              </a:lnSpc>
            </a:pPr>
            <a:r>
              <a:rPr lang="ar-EG" sz="1400" dirty="0" smtClean="0">
                <a:solidFill>
                  <a:srgbClr val="2D3956"/>
                </a:solidFill>
                <a:latin typeface="Alexandria" pitchFamily="2" charset="-78"/>
                <a:cs typeface="Alexandria" pitchFamily="2" charset="-78"/>
              </a:rPr>
              <a:t>ويكون التصميم أصيلا إذا بذل المصمم جهدا فكريا ملحوظا في التوصل إليه، بحيث لا يقع ضمن المعارف الشائعة في الفن الصناعي الذي ينتمي إليه.</a:t>
            </a:r>
          </a:p>
          <a:p>
            <a:pPr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r>
              <a:rPr lang="ar-EG" sz="1600" b="1" u="sng" dirty="0" smtClean="0">
                <a:solidFill>
                  <a:srgbClr val="2D3956"/>
                </a:solidFill>
                <a:latin typeface="Alexandria" pitchFamily="2" charset="-78"/>
                <a:cs typeface="Alexandria" pitchFamily="2" charset="-78"/>
              </a:rPr>
              <a:t> </a:t>
            </a: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87779"/>
    </mc:Choice>
    <mc:Fallback xmlns="">
      <p:transition spd="slow" advTm="8777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a:ln>
            <a:noFill/>
          </a:ln>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ويكون التصميم أصيلا إذا كان اتصال مكوناته ببعضها ينطوي على أداء وظيفة مميزه في حد ذاته، حتى لو كانت المكونات معروفة لدى أهل الفن الصناعي المرتبط.</a:t>
            </a:r>
          </a:p>
          <a:p>
            <a:pPr algn="just" rtl="1">
              <a:lnSpc>
                <a:spcPct val="200000"/>
              </a:lnSpc>
            </a:pPr>
            <a:r>
              <a:rPr lang="ar-EG" sz="1600" dirty="0" smtClean="0">
                <a:solidFill>
                  <a:srgbClr val="2D3956"/>
                </a:solidFill>
                <a:latin typeface="Alexandria" pitchFamily="2" charset="-78"/>
                <a:cs typeface="Alexandria" pitchFamily="2" charset="-78"/>
              </a:rPr>
              <a:t>ومن </a:t>
            </a:r>
            <a:r>
              <a:rPr lang="ar-EG" sz="1600" dirty="0">
                <a:solidFill>
                  <a:srgbClr val="2D3956"/>
                </a:solidFill>
                <a:latin typeface="Alexandria" pitchFamily="2" charset="-78"/>
                <a:cs typeface="Alexandria" pitchFamily="2" charset="-78"/>
              </a:rPr>
              <a:t>الجدير بالذكر إنه </a:t>
            </a:r>
            <a:r>
              <a:rPr lang="ar-EG" sz="1600" dirty="0" smtClean="0">
                <a:solidFill>
                  <a:srgbClr val="2D3956"/>
                </a:solidFill>
                <a:latin typeface="Alexandria" pitchFamily="2" charset="-78"/>
                <a:cs typeface="Alexandria" pitchFamily="2" charset="-78"/>
              </a:rPr>
              <a:t>لا </a:t>
            </a:r>
            <a:r>
              <a:rPr lang="ar-EG" sz="1600" dirty="0">
                <a:solidFill>
                  <a:srgbClr val="2D3956"/>
                </a:solidFill>
                <a:latin typeface="Alexandria" pitchFamily="2" charset="-78"/>
                <a:cs typeface="Alexandria" pitchFamily="2" charset="-78"/>
              </a:rPr>
              <a:t>يتمتع بالحماية أي مفهوم أو طريقة أو نظام فني أو معلومات مشفرة يمكن أن يشتمل عليها التصميم </a:t>
            </a:r>
            <a:r>
              <a:rPr lang="ar-EG" sz="1600" dirty="0" smtClean="0">
                <a:solidFill>
                  <a:srgbClr val="2D3956"/>
                </a:solidFill>
                <a:latin typeface="Alexandria" pitchFamily="2" charset="-78"/>
                <a:cs typeface="Alexandria" pitchFamily="2" charset="-78"/>
              </a:rPr>
              <a:t>التخطيطي </a:t>
            </a:r>
            <a:r>
              <a:rPr lang="ar-EG" sz="1600" dirty="0">
                <a:solidFill>
                  <a:srgbClr val="2D3956"/>
                </a:solidFill>
                <a:latin typeface="Alexandria" pitchFamily="2" charset="-78"/>
                <a:cs typeface="Alexandria" pitchFamily="2" charset="-78"/>
              </a:rPr>
              <a:t>للدوائر المتكاملة.</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92429"/>
    </mc:Choice>
    <mc:Fallback xmlns="">
      <p:transition spd="slow" advTm="9242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43555" y="138433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384337"/>
            <a:ext cx="5228823" cy="2800767"/>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(ب)- ألا يكون قد جرى استغلاله تجاريا </a:t>
            </a: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لا يقبل طلب الحماية إذا قدم </a:t>
            </a:r>
            <a:r>
              <a:rPr lang="ar-EG" sz="1600" dirty="0">
                <a:solidFill>
                  <a:srgbClr val="2D3956"/>
                </a:solidFill>
                <a:latin typeface="Alexandria" pitchFamily="2" charset="-78"/>
                <a:cs typeface="Alexandria" pitchFamily="2" charset="-78"/>
              </a:rPr>
              <a:t>بعد انقضاء سنتين من تاريخ أول استغلال تجارى للتصميم </a:t>
            </a:r>
            <a:r>
              <a:rPr lang="ar-EG" sz="1600" dirty="0" smtClean="0">
                <a:solidFill>
                  <a:srgbClr val="2D3956"/>
                </a:solidFill>
                <a:latin typeface="Alexandria" pitchFamily="2" charset="-78"/>
                <a:cs typeface="Alexandria" pitchFamily="2" charset="-78"/>
              </a:rPr>
              <a:t>سواء في الداخل أو في الخارج.</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115683"/>
    </mc:Choice>
    <mc:Fallback xmlns="">
      <p:transition spd="slow" advTm="11568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(ج)- ألا يكون مخالفا للنظام العام</a:t>
            </a:r>
          </a:p>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هذا الشرط كما رأينا لا يسري فقط بخصوص الحماية القانونية للتصميمات التخطيطية للدوائر المتكاملة، بل كافة صور الملكية الفكرية.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58769"/>
    </mc:Choice>
    <mc:Fallback xmlns="">
      <p:transition spd="slow" advTm="5876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lvl="0" algn="r" rtl="1">
              <a:lnSpc>
                <a:spcPct val="250000"/>
              </a:lnSpc>
            </a:pPr>
            <a:r>
              <a:rPr lang="ar-EG" sz="1600" b="1" dirty="0" smtClean="0">
                <a:solidFill>
                  <a:srgbClr val="2D3956"/>
                </a:solidFill>
                <a:latin typeface="Alexandria" pitchFamily="2" charset="-78"/>
                <a:cs typeface="Alexandria" pitchFamily="2" charset="-78"/>
              </a:rPr>
              <a:t>3-الآثار </a:t>
            </a:r>
            <a:r>
              <a:rPr lang="ar-EG" sz="1600" b="1" dirty="0">
                <a:solidFill>
                  <a:srgbClr val="2D3956"/>
                </a:solidFill>
                <a:latin typeface="Alexandria" pitchFamily="2" charset="-78"/>
                <a:cs typeface="Alexandria" pitchFamily="2" charset="-78"/>
              </a:rPr>
              <a:t>المترتبة على منح الحماية القانونية للتصميمات التخطيطية للدوائر المتكاملة </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نتناول هنا الآتي:</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(أ)- الحق في الاستغلال </a:t>
            </a:r>
          </a:p>
          <a:p>
            <a:pPr algn="just" rtl="1"/>
            <a:endParaRPr lang="ar-EG" sz="1600" b="1"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(ب)- الحق في التصرف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64701"/>
    </mc:Choice>
    <mc:Fallback xmlns="">
      <p:transition spd="slow" advTm="6470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71245" y="1155869"/>
            <a:ext cx="5228823" cy="4770537"/>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(أ)- الحق في </a:t>
            </a:r>
            <a:r>
              <a:rPr lang="ar-EG" sz="1600" b="1" u="sng" dirty="0" smtClean="0">
                <a:solidFill>
                  <a:srgbClr val="2D3956"/>
                </a:solidFill>
                <a:latin typeface="Alexandria" pitchFamily="2" charset="-78"/>
                <a:cs typeface="Alexandria" pitchFamily="2" charset="-78"/>
              </a:rPr>
              <a:t>الاستغلال:</a:t>
            </a:r>
          </a:p>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يترتب على منح شهادة التصميم حق صاحب الشهادة في استغلال التصميم طوال مدة الحماية القانونية.</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ومدة </a:t>
            </a:r>
            <a:r>
              <a:rPr lang="ar-EG" sz="1600" dirty="0">
                <a:solidFill>
                  <a:srgbClr val="2D3956"/>
                </a:solidFill>
                <a:latin typeface="Alexandria" pitchFamily="2" charset="-78"/>
                <a:cs typeface="Alexandria" pitchFamily="2" charset="-78"/>
              </a:rPr>
              <a:t>حماية التصميمات التخطيطية للدوائر المتكاملة عشر سنوات تبدأ من تاريخ تقديم طلب تسجيلها </a:t>
            </a:r>
            <a:r>
              <a:rPr lang="ar-EG" sz="1600" dirty="0" smtClean="0">
                <a:solidFill>
                  <a:srgbClr val="2D3956"/>
                </a:solidFill>
                <a:latin typeface="Alexandria" pitchFamily="2" charset="-78"/>
                <a:cs typeface="Alexandria" pitchFamily="2" charset="-78"/>
              </a:rPr>
              <a:t>أو </a:t>
            </a:r>
            <a:r>
              <a:rPr lang="ar-EG" sz="1600" dirty="0">
                <a:solidFill>
                  <a:srgbClr val="2D3956"/>
                </a:solidFill>
                <a:latin typeface="Alexandria" pitchFamily="2" charset="-78"/>
                <a:cs typeface="Alexandria" pitchFamily="2" charset="-78"/>
              </a:rPr>
              <a:t>من تاريخ أول استغلال تجاري له </a:t>
            </a:r>
            <a:r>
              <a:rPr lang="ar-EG" sz="1600" dirty="0" smtClean="0">
                <a:solidFill>
                  <a:srgbClr val="2D3956"/>
                </a:solidFill>
                <a:latin typeface="Alexandria" pitchFamily="2" charset="-78"/>
                <a:cs typeface="Alexandria" pitchFamily="2" charset="-78"/>
              </a:rPr>
              <a:t>في الداخل  </a:t>
            </a:r>
            <a:r>
              <a:rPr lang="ar-EG" sz="1600" dirty="0">
                <a:solidFill>
                  <a:srgbClr val="2D3956"/>
                </a:solidFill>
                <a:latin typeface="Alexandria" pitchFamily="2" charset="-78"/>
                <a:cs typeface="Alexandria" pitchFamily="2" charset="-78"/>
              </a:rPr>
              <a:t>أو </a:t>
            </a:r>
            <a:r>
              <a:rPr lang="ar-EG" sz="1600" dirty="0" smtClean="0">
                <a:solidFill>
                  <a:srgbClr val="2D3956"/>
                </a:solidFill>
                <a:latin typeface="Alexandria" pitchFamily="2" charset="-78"/>
                <a:cs typeface="Alexandria" pitchFamily="2" charset="-78"/>
              </a:rPr>
              <a:t>الخارج </a:t>
            </a:r>
            <a:r>
              <a:rPr lang="ar-EG" sz="1600" dirty="0">
                <a:solidFill>
                  <a:srgbClr val="2D3956"/>
                </a:solidFill>
                <a:latin typeface="Alexandria" pitchFamily="2" charset="-78"/>
                <a:cs typeface="Alexandria" pitchFamily="2" charset="-78"/>
              </a:rPr>
              <a:t>أي التاريخين أسبق.</a:t>
            </a:r>
          </a:p>
          <a:p>
            <a:pPr algn="just" rtl="1">
              <a:lnSpc>
                <a:spcPct val="200000"/>
              </a:lnSpc>
            </a:pPr>
            <a:r>
              <a:rPr lang="ar-EG" sz="1600" dirty="0" smtClean="0">
                <a:solidFill>
                  <a:srgbClr val="2D3956"/>
                </a:solidFill>
                <a:latin typeface="Alexandria" pitchFamily="2" charset="-78"/>
                <a:cs typeface="Alexandria" pitchFamily="2" charset="-78"/>
              </a:rPr>
              <a:t>وتنقضي </a:t>
            </a:r>
            <a:r>
              <a:rPr lang="ar-EG" sz="1600" dirty="0">
                <a:solidFill>
                  <a:srgbClr val="2D3956"/>
                </a:solidFill>
                <a:latin typeface="Alexandria" pitchFamily="2" charset="-78"/>
                <a:cs typeface="Alexandria" pitchFamily="2" charset="-78"/>
              </a:rPr>
              <a:t>مدة حماية التصميمات التخطيطية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جميع الأحوال بمرور خمس عشرة سنة من تاريخ إعداد التصميم. </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solidFill>
                  <a:prstClr val="black"/>
                </a:solidFill>
              </a:rPr>
              <a:t>Photo by</a:t>
            </a:r>
            <a:r>
              <a:rPr lang="en-US" dirty="0">
                <a:solidFill>
                  <a:prstClr val="black"/>
                </a:solidFill>
              </a:rPr>
              <a:t>: Arthur </a:t>
            </a:r>
            <a:r>
              <a:rPr lang="en-US" dirty="0" err="1" smtClean="0">
                <a:solidFill>
                  <a:prstClr val="black"/>
                </a:solidFill>
              </a:rPr>
              <a:t>Shlain</a:t>
            </a:r>
            <a:r>
              <a:rPr lang="en-US" dirty="0" smtClean="0">
                <a:solidFill>
                  <a:prstClr val="black"/>
                </a:solidFill>
              </a:rPr>
              <a:t>. </a:t>
            </a:r>
            <a:r>
              <a:rPr lang="en-US" dirty="0">
                <a:solidFill>
                  <a:prstClr val="black"/>
                </a:solidFill>
              </a:rPr>
              <a:t>License: https://creativecommons.org/licenses/by/3.0/deed.en</a:t>
            </a:r>
          </a:p>
        </p:txBody>
      </p:sp>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144765"/>
    </mc:Choice>
    <mc:Fallback xmlns="">
      <p:transition spd="slow" advTm="14476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310293"/>
            <a:ext cx="5228823" cy="206210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ويترتب على ذلك حق صاحب الشهادة في أن يستفيد ماليا من التصميم، سواء عن طريق استخدامه بنفسه أو الترخيص للغير بذلك وفقا لبنود محددة.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45868"/>
    </mc:Choice>
    <mc:Fallback xmlns="">
      <p:transition spd="slow" advTm="4586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ويحق له وفقا لذلك منع الغير من نسخ التصميم  كليا أو جزئيا، سواء عن طريق إدماجه في دائرة أخرى أو غير ذلك.</a:t>
            </a:r>
          </a:p>
          <a:p>
            <a:pPr algn="just" rtl="1">
              <a:lnSpc>
                <a:spcPct val="250000"/>
              </a:lnSpc>
            </a:pPr>
            <a:r>
              <a:rPr lang="ar-EG" sz="1600" dirty="0" smtClean="0">
                <a:solidFill>
                  <a:srgbClr val="2D3956"/>
                </a:solidFill>
                <a:latin typeface="Alexandria" pitchFamily="2" charset="-78"/>
                <a:cs typeface="Alexandria" pitchFamily="2" charset="-78"/>
              </a:rPr>
              <a:t>كما يحق له منع استيراد التصميم أو بيعه أو توزيعه لأغراض تجارية، سواء بصورة منفردة أو حتى مدمجة في دائرة أخرى أو سلعة.</a:t>
            </a:r>
            <a:endParaRPr lang="ar-EG" sz="1600" dirty="0">
              <a:solidFill>
                <a:srgbClr val="2D3956"/>
              </a:solidFill>
              <a:latin typeface="Alexandria" pitchFamily="2" charset="-78"/>
              <a:cs typeface="Alexandria" pitchFamily="2" charset="-78"/>
            </a:endParaRP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76110"/>
    </mc:Choice>
    <mc:Fallback xmlns="">
      <p:transition spd="slow" advTm="7611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416320"/>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ومع ذلك يجوز أن يستخدم الغير التصميم دون إذن صاحبه في أغراض البحث العلمي أو التحليل أو الفحص أو الاختبار أو التعليم أو التدريب.</a:t>
            </a:r>
          </a:p>
          <a:p>
            <a:pPr algn="just" rtl="1">
              <a:lnSpc>
                <a:spcPct val="250000"/>
              </a:lnSpc>
            </a:pPr>
            <a:r>
              <a:rPr lang="ar-EG" sz="1600" dirty="0" smtClean="0">
                <a:solidFill>
                  <a:srgbClr val="2D3956"/>
                </a:solidFill>
                <a:latin typeface="Alexandria" pitchFamily="2" charset="-78"/>
                <a:cs typeface="Alexandria" pitchFamily="2" charset="-78"/>
              </a:rPr>
              <a:t>كما يمكن للغير استخدام نفس التصميم إذا كان قد توصل إليه نتيجة جهود مستقلة.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110596"/>
    </mc:Choice>
    <mc:Fallback xmlns="">
      <p:transition spd="slow" advTm="11059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(ب)- الحق في التصرف: </a:t>
            </a:r>
          </a:p>
          <a:p>
            <a:pPr algn="just" rtl="1">
              <a:lnSpc>
                <a:spcPct val="200000"/>
              </a:lnSpc>
            </a:pPr>
            <a:r>
              <a:rPr lang="ar-EG" sz="1600" dirty="0" smtClean="0">
                <a:solidFill>
                  <a:srgbClr val="2D3956"/>
                </a:solidFill>
                <a:latin typeface="Alexandria" pitchFamily="2" charset="-78"/>
                <a:cs typeface="Alexandria" pitchFamily="2" charset="-78"/>
              </a:rPr>
              <a:t>يجوز نقل ملكية التصميم وذلك بعوض أو دون عوض. كما يجوز رهنه أو تقرير حق انتفاع عليه، مع قيد مثل هذه التصرفات في السجل المعد لذلك لدى الهيئة المختصة.</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69762"/>
    </mc:Choice>
    <mc:Fallback xmlns="">
      <p:transition spd="slow" advTm="6976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62322"/>
          </a:xfrm>
          <a:prstGeom prst="rect">
            <a:avLst/>
          </a:prstGeom>
          <a:noFill/>
        </p:spPr>
        <p:txBody>
          <a:bodyPr wrap="square" rtlCol="0">
            <a:spAutoFit/>
          </a:bodyPr>
          <a:lstStyle/>
          <a:p>
            <a:pPr algn="just" rtl="1"/>
            <a:r>
              <a:rPr lang="ar-EG" sz="2000" b="1" u="sng" dirty="0" smtClean="0">
                <a:solidFill>
                  <a:srgbClr val="2D3956"/>
                </a:solidFill>
                <a:latin typeface="Alexandria" pitchFamily="2" charset="-78"/>
                <a:cs typeface="Alexandria" pitchFamily="2" charset="-78"/>
              </a:rPr>
              <a:t>ثالثا: الأصناف النباتية: </a:t>
            </a:r>
          </a:p>
          <a:p>
            <a:pPr algn="just" rtl="1"/>
            <a:endParaRPr lang="ar-EG" sz="1600" dirty="0" smtClean="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نتناول هنا المسائل التالية: </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1-تعريف الأصناف النباتية </a:t>
            </a:r>
          </a:p>
          <a:p>
            <a:pPr algn="just" rtl="1"/>
            <a:endParaRPr lang="ar-EG" sz="1600" b="1"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2- شروط حماية الأصناف النباتية </a:t>
            </a:r>
          </a:p>
          <a:p>
            <a:pPr algn="just" rtl="1"/>
            <a:endParaRPr lang="ar-EG" sz="1600" b="1"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3-الآثار المترتبة على حماية الأصناف النباتية </a:t>
            </a:r>
            <a:endParaRPr lang="ar-EG" sz="1600" b="1"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72518"/>
    </mc:Choice>
    <mc:Fallback xmlns="">
      <p:transition spd="slow" advTm="7251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016758"/>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1-تعريف الأصناف النباتية </a:t>
            </a:r>
            <a:r>
              <a:rPr lang="ar-EG" sz="1600" b="1" u="sng" dirty="0" smtClean="0">
                <a:solidFill>
                  <a:srgbClr val="2D3956"/>
                </a:solidFill>
                <a:latin typeface="Alexandria" pitchFamily="2" charset="-78"/>
                <a:cs typeface="Alexandria" pitchFamily="2" charset="-78"/>
              </a:rPr>
              <a:t>:</a:t>
            </a:r>
          </a:p>
          <a:p>
            <a:pPr algn="just" rtl="1">
              <a:lnSpc>
                <a:spcPct val="250000"/>
              </a:lnSpc>
            </a:pPr>
            <a:r>
              <a:rPr lang="ar-EG" sz="1600" dirty="0" smtClean="0">
                <a:solidFill>
                  <a:srgbClr val="2D3956"/>
                </a:solidFill>
                <a:latin typeface="Alexandria" pitchFamily="2" charset="-78"/>
                <a:cs typeface="Alexandria" pitchFamily="2" charset="-78"/>
              </a:rPr>
              <a:t>تضم الحماية القانونية للملكية الفكرة هذه الصورة، والمتمثلة في الأصناف النباتية الجديدة.</a:t>
            </a:r>
          </a:p>
          <a:p>
            <a:pPr algn="just" rtl="1">
              <a:lnSpc>
                <a:spcPct val="250000"/>
              </a:lnSpc>
            </a:pPr>
            <a:r>
              <a:rPr lang="ar-EG" sz="1600" dirty="0" smtClean="0">
                <a:solidFill>
                  <a:srgbClr val="2D3956"/>
                </a:solidFill>
                <a:latin typeface="Alexandria" pitchFamily="2" charset="-78"/>
                <a:cs typeface="Alexandria" pitchFamily="2" charset="-78"/>
              </a:rPr>
              <a:t>حيث إن استنباط صنف نباتي جديد يتسم بخصائص متميزة تنطوي على قدرات لم تكن موجودة من قبل، هو عمل ذهني يستحق الحماية القانونية.</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118303"/>
    </mc:Choice>
    <mc:Fallback xmlns="">
      <p:transition spd="slow" advTm="11830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ومثال ذلك الأصناف النباتية التي لديها القدرة على تحمل الجفاف، مثل استنباط صنف من الأرز يحتاج في مراحل النمو إلى كميات قليله من الماء، أو القدرة على مقاومة الآفات أو إعطاء كمية من المحصول أكبر أو غير ذلك.</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60968"/>
    </mc:Choice>
    <mc:Fallback xmlns="">
      <p:transition spd="slow" advTm="6096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108543"/>
          </a:xfrm>
          <a:prstGeom prst="rect">
            <a:avLst/>
          </a:prstGeom>
          <a:noFill/>
        </p:spPr>
        <p:txBody>
          <a:bodyPr wrap="square" rtlCol="0">
            <a:spAutoFit/>
          </a:bodyPr>
          <a:lstStyle/>
          <a:p>
            <a:pPr algn="just" rtl="1"/>
            <a:r>
              <a:rPr lang="ar-EG" sz="1400" dirty="0" smtClean="0">
                <a:solidFill>
                  <a:srgbClr val="2D3956"/>
                </a:solidFill>
                <a:latin typeface="Alexandria" pitchFamily="2" charset="-78"/>
                <a:cs typeface="Alexandria" pitchFamily="2" charset="-78"/>
              </a:rPr>
              <a:t>وقد عرفها النظام السعودي في المادة 2 بأنها: </a:t>
            </a:r>
          </a:p>
          <a:p>
            <a:pPr algn="just" rtl="1"/>
            <a:endParaRPr lang="ar-EG" sz="1400" dirty="0">
              <a:solidFill>
                <a:srgbClr val="2D3956"/>
              </a:solidFill>
              <a:latin typeface="Alexandria" pitchFamily="2" charset="-78"/>
              <a:cs typeface="Alexandria" pitchFamily="2" charset="-78"/>
            </a:endParaRPr>
          </a:p>
          <a:p>
            <a:pPr algn="just" rtl="1">
              <a:lnSpc>
                <a:spcPct val="200000"/>
              </a:lnSpc>
            </a:pPr>
            <a:r>
              <a:rPr lang="ar-EG" sz="1400" dirty="0">
                <a:solidFill>
                  <a:srgbClr val="2D3956"/>
                </a:solidFill>
                <a:latin typeface="Alexandria" pitchFamily="2" charset="-78"/>
                <a:cs typeface="Alexandria" pitchFamily="2" charset="-78"/>
              </a:rPr>
              <a:t>مجموعة نباتية من مصنف نباتي واحد، من أدنى الدرجات المعروفة، والتي – بغض النظر عن مدى استيفائها لشروط المنح – يمكن تحديدها بالتعبير عن الخصائص الناتجة عن تركيب وراثي معين أو مجموعة معينة من التراكيب الوراثية، وتمييزها عن أي مجموعة نباتية أخرى بالتعبير عن إحدى الخصائص المذكورة على الأقل، واعتبارها وحدة بالنظر إلى قدرتها على التكاثر دون تغيير.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131771"/>
    </mc:Choice>
    <mc:Fallback xmlns="">
      <p:transition spd="slow" advTm="13177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029652"/>
            <a:ext cx="5228823" cy="452431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وعرف ايضا مستنبط </a:t>
            </a:r>
            <a:r>
              <a:rPr lang="ar-EG" sz="1600" dirty="0">
                <a:solidFill>
                  <a:srgbClr val="2D3956"/>
                </a:solidFill>
                <a:latin typeface="Alexandria" pitchFamily="2" charset="-78"/>
                <a:cs typeface="Alexandria" pitchFamily="2" charset="-78"/>
              </a:rPr>
              <a:t>النبات بأنه:  الشخص الذي استنبط، أو اكتشف، أو طور صنفًا نباتيًّا </a:t>
            </a:r>
            <a:r>
              <a:rPr lang="ar-EG" sz="1600" dirty="0" smtClean="0">
                <a:solidFill>
                  <a:srgbClr val="2D3956"/>
                </a:solidFill>
                <a:latin typeface="Alexandria" pitchFamily="2" charset="-78"/>
                <a:cs typeface="Alexandria" pitchFamily="2" charset="-78"/>
              </a:rPr>
              <a:t>جديدًا.</a:t>
            </a:r>
          </a:p>
          <a:p>
            <a:pPr algn="just" rtl="1">
              <a:lnSpc>
                <a:spcPct val="200000"/>
              </a:lnSpc>
            </a:pPr>
            <a:r>
              <a:rPr lang="ar-EG" sz="1600" dirty="0" smtClean="0">
                <a:solidFill>
                  <a:srgbClr val="2D3956"/>
                </a:solidFill>
                <a:latin typeface="Alexandria" pitchFamily="2" charset="-78"/>
                <a:cs typeface="Alexandria" pitchFamily="2" charset="-78"/>
              </a:rPr>
              <a:t>ونصت المادة 189 من قانون حماية الملكية الفكرية في </a:t>
            </a:r>
            <a:r>
              <a:rPr lang="ar-EG" sz="1600" dirty="0">
                <a:solidFill>
                  <a:srgbClr val="2D3956"/>
                </a:solidFill>
                <a:latin typeface="Alexandria" pitchFamily="2" charset="-78"/>
                <a:cs typeface="Alexandria" pitchFamily="2" charset="-78"/>
              </a:rPr>
              <a:t>هذا السياق على أنه: تتمتع بالحماية طبقاًُ لأحكام هذا القانون الأصناف النباتية المستنبطة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جمهورية مصر العربية أو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الخارج سواء تم التوصل إليها بطريقة بيولوجية أو غير بيولوجية وذلك متي قيدت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السجل الخاص بالأصناف النباتية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تمنح حق الحماية.</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238197"/>
      </p:ext>
    </p:extLst>
  </p:cSld>
  <p:clrMapOvr>
    <a:masterClrMapping/>
  </p:clrMapOvr>
  <mc:AlternateContent xmlns:mc="http://schemas.openxmlformats.org/markup-compatibility/2006" xmlns:p14="http://schemas.microsoft.com/office/powerpoint/2010/main">
    <mc:Choice Requires="p14">
      <p:transition spd="slow" p14:dur="2000" advTm="214258"/>
    </mc:Choice>
    <mc:Fallback xmlns="">
      <p:transition spd="slow" advTm="21425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507"/>
    </mc:Choice>
    <mc:Fallback xmlns="">
      <p:transition spd="slow" advTm="3350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6225ADC-BB38-456D-AA0E-A35A91E43FDB}">
  <ds:schemaRefs>
    <ds:schemaRef ds:uri="http://schemas.microsoft.com/office/2006/metadata/properties"/>
    <ds:schemaRef ds:uri="http://schemas.microsoft.com/office/2006/documentManagement/types"/>
    <ds:schemaRef ds:uri="49100919-8a76-4266-be0c-7dc583902cb4"/>
    <ds:schemaRef ds:uri="http://schemas.microsoft.com/office/infopath/2007/PartnerControls"/>
    <ds:schemaRef ds:uri="d13aca44-ef33-4cf4-9980-7f0b00e6eeb9"/>
    <ds:schemaRef ds:uri="http://www.w3.org/XML/1998/namespace"/>
    <ds:schemaRef ds:uri="http://purl.org/dc/terms/"/>
    <ds:schemaRef ds:uri="http://purl.org/dc/elements/1.1/"/>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FDF2C638-8D24-4850-A833-38C38CBBC95E}"/>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9121</TotalTime>
  <Words>2192</Words>
  <Application>Microsoft Office PowerPoint</Application>
  <PresentationFormat>Widescreen</PresentationFormat>
  <Paragraphs>212</Paragraphs>
  <Slides>46</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756</cp:revision>
  <dcterms:created xsi:type="dcterms:W3CDTF">2023-04-29T09:08:00Z</dcterms:created>
  <dcterms:modified xsi:type="dcterms:W3CDTF">2025-03-05T16:24:06Z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